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9" r:id="rId1"/>
  </p:sldMasterIdLst>
  <p:notesMasterIdLst>
    <p:notesMasterId r:id="rId14"/>
  </p:notesMasterIdLst>
  <p:handoutMasterIdLst>
    <p:handoutMasterId r:id="rId15"/>
  </p:handoutMasterIdLst>
  <p:sldIdLst>
    <p:sldId id="355" r:id="rId2"/>
    <p:sldId id="35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57" r:id="rId13"/>
  </p:sldIdLst>
  <p:sldSz cx="12192000" cy="6858000"/>
  <p:notesSz cx="6735763" cy="98663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60958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21917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828754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43833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3047924" algn="l" defTabSz="121917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657509" algn="l" defTabSz="121917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4267093" algn="l" defTabSz="121917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4876678" algn="l" defTabSz="121917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5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13"/>
    <a:srgbClr val="FF3300"/>
    <a:srgbClr val="DAA600"/>
    <a:srgbClr val="5CCF3D"/>
    <a:srgbClr val="FFFF99"/>
    <a:srgbClr val="EDDA4D"/>
    <a:srgbClr val="FFEBAB"/>
    <a:srgbClr val="C0E399"/>
    <a:srgbClr val="6D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886" autoAdjust="0"/>
  </p:normalViewPr>
  <p:slideViewPr>
    <p:cSldViewPr>
      <p:cViewPr varScale="1">
        <p:scale>
          <a:sx n="109" d="100"/>
          <a:sy n="109" d="100"/>
        </p:scale>
        <p:origin x="678" y="96"/>
      </p:cViewPr>
      <p:guideLst>
        <p:guide orient="horz" pos="2885"/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notesViewPr>
    <p:cSldViewPr>
      <p:cViewPr varScale="1">
        <p:scale>
          <a:sx n="77" d="100"/>
          <a:sy n="77" d="100"/>
        </p:scale>
        <p:origin x="-2202" y="-96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7825" cy="493713"/>
          </a:xfrm>
          <a:prstGeom prst="rect">
            <a:avLst/>
          </a:prstGeom>
        </p:spPr>
        <p:txBody>
          <a:bodyPr vert="horz" lIns="91353" tIns="45676" rIns="91353" bIns="45676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/>
          </p:cNvPr>
          <p:cNvSpPr>
            <a:spLocks noGrp="1"/>
          </p:cNvSpPr>
          <p:nvPr>
            <p:ph type="dt" sz="quarter" idx="1"/>
          </p:nvPr>
        </p:nvSpPr>
        <p:spPr>
          <a:xfrm>
            <a:off x="3816350" y="0"/>
            <a:ext cx="2917825" cy="493713"/>
          </a:xfrm>
          <a:prstGeom prst="rect">
            <a:avLst/>
          </a:prstGeom>
        </p:spPr>
        <p:txBody>
          <a:bodyPr vert="horz" lIns="91353" tIns="45676" rIns="91353" bIns="45676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391499-45FF-4F4C-AE7F-417956FDCED4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4" name="Нижний колонтитул 3">
            <a:extLst/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7825" cy="493712"/>
          </a:xfrm>
          <a:prstGeom prst="rect">
            <a:avLst/>
          </a:prstGeom>
        </p:spPr>
        <p:txBody>
          <a:bodyPr vert="horz" lIns="91353" tIns="45676" rIns="91353" bIns="45676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/>
          </p:cNvPr>
          <p:cNvSpPr>
            <a:spLocks noGrp="1"/>
          </p:cNvSpPr>
          <p:nvPr>
            <p:ph type="sldNum" sz="quarter" idx="3"/>
          </p:nvPr>
        </p:nvSpPr>
        <p:spPr>
          <a:xfrm>
            <a:off x="3816350" y="9371013"/>
            <a:ext cx="2917825" cy="493712"/>
          </a:xfrm>
          <a:prstGeom prst="rect">
            <a:avLst/>
          </a:prstGeom>
        </p:spPr>
        <p:txBody>
          <a:bodyPr vert="horz" wrap="square" lIns="91353" tIns="45676" rIns="91353" bIns="456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AE862BC-D742-4F97-AF3A-1A64AD6EBF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16473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/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94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0" tIns="45361" rIns="90720" bIns="45361" numCol="1" anchor="t" anchorCtr="0" compatLnSpc="1">
            <a:prstTxWarp prst="textNoShape">
              <a:avLst/>
            </a:prstTxWarp>
          </a:bodyPr>
          <a:lstStyle>
            <a:lvl1pPr defTabSz="911807" eaLnBrk="1" hangingPunct="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/>
          </p:cNvPr>
          <p:cNvSpPr>
            <a:spLocks noGrp="1"/>
          </p:cNvSpPr>
          <p:nvPr>
            <p:ph type="dt" idx="1"/>
          </p:nvPr>
        </p:nvSpPr>
        <p:spPr bwMode="auto">
          <a:xfrm>
            <a:off x="3814763" y="0"/>
            <a:ext cx="29194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0" tIns="45361" rIns="90720" bIns="45361" numCol="1" anchor="t" anchorCtr="0" compatLnSpc="1">
            <a:prstTxWarp prst="textNoShape">
              <a:avLst/>
            </a:prstTxWarp>
          </a:bodyPr>
          <a:lstStyle>
            <a:lvl1pPr algn="r" defTabSz="911807" eaLnBrk="1" hangingPunct="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2545F09-A4DC-4F6B-849B-6D1014C63FAA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4" name="Образ слайда 3">
            <a:extLst/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08" tIns="45004" rIns="90008" bIns="4500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/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674688" y="4686300"/>
            <a:ext cx="5386387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0" tIns="45361" rIns="90720" bIns="453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/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0" tIns="45361" rIns="90720" bIns="45361" numCol="1" anchor="b" anchorCtr="0" compatLnSpc="1">
            <a:prstTxWarp prst="textNoShape">
              <a:avLst/>
            </a:prstTxWarp>
          </a:bodyPr>
          <a:lstStyle>
            <a:lvl1pPr defTabSz="911807" eaLnBrk="1" hangingPunct="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/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0" tIns="45361" rIns="90720" bIns="45361" numCol="1" anchor="b" anchorCtr="0" compatLnSpc="1">
            <a:prstTxWarp prst="textNoShape">
              <a:avLst/>
            </a:prstTxWarp>
          </a:bodyPr>
          <a:lstStyle>
            <a:lvl1pPr algn="r" defTabSz="909638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E129BDEA-6E28-45D2-B6BD-3F51A5CA45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62888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1B3BE5-C69E-4FC9-9A5C-3BCFF4427C63}" type="datetime1">
              <a:rPr lang="ru-RU" smtClean="0"/>
              <a:pPr>
                <a:defRPr/>
              </a:pPr>
              <a:t>26.03.2019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10DCA-C030-4C45-83AE-94E9867209D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609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B5BBCD-AD67-4D21-ACFB-AB4C8C46C0F4}" type="datetime1">
              <a:rPr lang="ru-RU" smtClean="0"/>
              <a:pPr>
                <a:defRPr/>
              </a:pPr>
              <a:t>26.03.2019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75A65-FEF0-4589-A2B0-9392CC00C35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321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12528C-195C-47A0-97BE-F03ABFB4EEDA}" type="datetime1">
              <a:rPr lang="ru-RU" smtClean="0"/>
              <a:pPr>
                <a:defRPr/>
              </a:pPr>
              <a:t>26.03.2019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995FF-17C1-49BD-9B98-5CBC2F5DC1A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141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2B8E9-9ADB-4A2A-B44A-43ABB6EC86F7}" type="datetime1">
              <a:rPr lang="ru-RU" smtClean="0"/>
              <a:pPr>
                <a:defRPr/>
              </a:pPr>
              <a:t>26.03.2019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67251-83CE-4121-AE94-11EAA31229C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298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BD96A8-D994-4788-BCAA-7D382CB60F8D}" type="datetime1">
              <a:rPr lang="ru-RU" smtClean="0"/>
              <a:pPr>
                <a:defRPr/>
              </a:pPr>
              <a:t>26.03.2019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A585B-7F05-4CEC-B73D-034FFCAE2B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8675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78DFA7-09CA-4D55-BC25-76C6D9E95243}" type="datetime1">
              <a:rPr lang="ru-RU" smtClean="0"/>
              <a:pPr>
                <a:defRPr/>
              </a:pPr>
              <a:t>26.03.2019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81E66-34FF-45DC-AB12-AB7381AC7C8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436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EF4667-DF25-4AEE-9AE7-8D6100142A45}" type="datetime1">
              <a:rPr lang="ru-RU" smtClean="0"/>
              <a:pPr>
                <a:defRPr/>
              </a:pPr>
              <a:t>26.03.2019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20F15-7EF9-4290-B057-9E22133EFDD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264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620C09-8308-46F5-8EFA-71FF98CBCE04}" type="datetime1">
              <a:rPr lang="ru-RU" smtClean="0"/>
              <a:pPr>
                <a:defRPr/>
              </a:pPr>
              <a:t>26.03.2019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C4BC2-8F13-4426-B238-EF239A2890F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369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9FFCA-083A-451E-B82F-9F101D1D304D}" type="datetime1">
              <a:rPr lang="ru-RU" smtClean="0"/>
              <a:pPr>
                <a:defRPr/>
              </a:pPr>
              <a:t>26.03.2019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5583B-F4B5-4A28-AC24-51450761167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93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5DB0AC-3D1A-4310-ACC9-2EFAEE5BDF5E}" type="datetime1">
              <a:rPr lang="ru-RU" smtClean="0"/>
              <a:pPr>
                <a:defRPr/>
              </a:pPr>
              <a:t>26.03.2019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4FD0C3-C620-4514-BD1E-6458EBCE8F4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352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3B6EEC-5B47-4FE5-B07D-E5AEB0F8533B}" type="datetime1">
              <a:rPr lang="ru-RU" smtClean="0"/>
              <a:pPr>
                <a:defRPr/>
              </a:pPr>
              <a:t>26.03.2019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F950D-F37B-4238-BD6C-C93045F8B3D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532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3158D0-131B-41F3-81FD-723224CA5562}" type="datetime1">
              <a:rPr lang="ru-RU" smtClean="0"/>
              <a:pPr>
                <a:defRPr/>
              </a:pPr>
              <a:t>26.03.2019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2B9C0DB-B179-4045-8DC7-59DC1DE5474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65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ftr="0" dt="0"/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https://www.exportcenter.ru/faq/category/osnovy_kppk/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kppk@exportcenter.ru" TargetMode="External"/><Relationship Id="rId5" Type="http://schemas.openxmlformats.org/officeDocument/2006/relationships/hyperlink" Target="https://vcs.imind.ru/#join%3At458ff479-f4cc-4ac5-b58f-b55186de512b" TargetMode="External"/><Relationship Id="rId4" Type="http://schemas.openxmlformats.org/officeDocument/2006/relationships/hyperlink" Target="https://vcs.imind.ru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1.jpeg"/><Relationship Id="rId7" Type="http://schemas.openxmlformats.org/officeDocument/2006/relationships/image" Target="../media/image4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2.jpeg"/><Relationship Id="rId9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8.png"/><Relationship Id="rId7" Type="http://schemas.openxmlformats.org/officeDocument/2006/relationships/image" Target="../media/image2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7.png"/><Relationship Id="rId3" Type="http://schemas.openxmlformats.org/officeDocument/2006/relationships/image" Target="../media/image8.png"/><Relationship Id="rId7" Type="http://schemas.openxmlformats.org/officeDocument/2006/relationships/image" Target="../media/image32.png"/><Relationship Id="rId12" Type="http://schemas.openxmlformats.org/officeDocument/2006/relationships/image" Target="../media/image2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11" Type="http://schemas.openxmlformats.org/officeDocument/2006/relationships/image" Target="../media/image36.png"/><Relationship Id="rId5" Type="http://schemas.openxmlformats.org/officeDocument/2006/relationships/image" Target="../media/image31.jpg"/><Relationship Id="rId15" Type="http://schemas.openxmlformats.org/officeDocument/2006/relationships/image" Target="../media/image39.png"/><Relationship Id="rId10" Type="http://schemas.openxmlformats.org/officeDocument/2006/relationships/image" Target="../media/image35.png"/><Relationship Id="rId4" Type="http://schemas.openxmlformats.org/officeDocument/2006/relationships/image" Target="../media/image26.png"/><Relationship Id="rId9" Type="http://schemas.openxmlformats.org/officeDocument/2006/relationships/image" Target="../media/image34.png"/><Relationship Id="rId1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3">
            <a:extLst>
              <a:ext uri="{FF2B5EF4-FFF2-40B4-BE49-F238E27FC236}">
                <a16:creationId xmlns:a16="http://schemas.microsoft.com/office/drawing/2014/main" id="{F37E5472-F445-4CF4-ABF5-440C78707B21}"/>
              </a:ext>
            </a:extLst>
          </p:cNvPr>
          <p:cNvSpPr/>
          <p:nvPr/>
        </p:nvSpPr>
        <p:spPr>
          <a:xfrm rot="16200000">
            <a:off x="9397721" y="58653"/>
            <a:ext cx="2852937" cy="2735627"/>
          </a:xfrm>
          <a:custGeom>
            <a:avLst/>
            <a:gdLst/>
            <a:ahLst/>
            <a:cxnLst/>
            <a:rect l="l" t="t" r="r" b="b"/>
            <a:pathLst>
              <a:path w="6659880" h="6099175">
                <a:moveTo>
                  <a:pt x="6659626" y="0"/>
                </a:moveTo>
                <a:lnTo>
                  <a:pt x="0" y="6098869"/>
                </a:lnTo>
                <a:lnTo>
                  <a:pt x="6659626" y="6098869"/>
                </a:lnTo>
                <a:lnTo>
                  <a:pt x="665962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601EDA7-5110-4087-AE09-64680B57D29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1673" y="2254469"/>
            <a:ext cx="1120151" cy="83671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715B5BE7-E1BF-4B9F-858B-AFA669A2DD7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911423" y="3202713"/>
            <a:ext cx="1120151" cy="836712"/>
          </a:xfrm>
          <a:prstGeom prst="chevron">
            <a:avLst>
              <a:gd name="adj" fmla="val 0"/>
            </a:avLst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73F2AE0A-5943-4AA9-A28B-882DB9ECB23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792162" y="4143173"/>
            <a:ext cx="1120151" cy="836712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2881589F-7A83-4707-9427-DB2FB3DB59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679505" y="4143175"/>
            <a:ext cx="1120151" cy="836712"/>
          </a:xfrm>
          <a:prstGeom prst="chevron">
            <a:avLst>
              <a:gd name="adj" fmla="val 0"/>
            </a:avLst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DD099162-04E5-403B-873F-E8338A5B86A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90"/>
          <a:stretch/>
        </p:blipFill>
        <p:spPr>
          <a:xfrm rot="10800000">
            <a:off x="-5348" y="3184436"/>
            <a:ext cx="887272" cy="836712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6A035D81-D5BA-4A30-82CE-BA7BC5BB10C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69"/>
          <a:stretch/>
        </p:blipFill>
        <p:spPr>
          <a:xfrm rot="10800000">
            <a:off x="-12065" y="4143175"/>
            <a:ext cx="687000" cy="836712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80B992EE-942B-4CDA-92CB-EE6F1D00209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455710" y="5073141"/>
            <a:ext cx="1120151" cy="836712"/>
          </a:xfrm>
          <a:prstGeom prst="chevron">
            <a:avLst>
              <a:gd name="adj" fmla="val 0"/>
            </a:avLst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BFB3DCBC-5DB2-4DDF-A08F-C76C4D0692E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575861" y="5083179"/>
            <a:ext cx="1120151" cy="836712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5DE595A1-58C6-44AC-B0FD-21995ABFF17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2662086" y="5083179"/>
            <a:ext cx="1120151" cy="836712"/>
          </a:xfrm>
          <a:prstGeom prst="chevron">
            <a:avLst>
              <a:gd name="adj" fmla="val 0"/>
            </a:avLst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A55A66DE-C7A7-4920-8380-578B690BCE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188"/>
          <a:stretch/>
        </p:blipFill>
        <p:spPr>
          <a:xfrm rot="10800000">
            <a:off x="-12068" y="5087373"/>
            <a:ext cx="445955" cy="836712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40273ADD-53BF-4E57-8F33-1D4323D5500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3567665" y="6012257"/>
            <a:ext cx="1120151" cy="836712"/>
          </a:xfrm>
          <a:prstGeom prst="chevron">
            <a:avLst>
              <a:gd name="adj" fmla="val 0"/>
            </a:avLst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C0416D00-48FE-4CE3-A962-7EB72FDC367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2479571" y="6003227"/>
            <a:ext cx="1120151" cy="836712"/>
          </a:xfrm>
          <a:prstGeom prst="chevron">
            <a:avLst>
              <a:gd name="adj" fmla="val 0"/>
            </a:avLst>
          </a:prstGeo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43DB2440-EBBA-4A2D-80CE-19E965098A9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359418" y="6012257"/>
            <a:ext cx="1120151" cy="836712"/>
          </a:xfrm>
          <a:prstGeom prst="chevron">
            <a:avLst>
              <a:gd name="adj" fmla="val 0"/>
            </a:avLst>
          </a:prstGeom>
        </p:spPr>
      </p:pic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6AEB37C8-08BB-4C85-9862-851A855FB1C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239266" y="6012257"/>
            <a:ext cx="1120151" cy="836712"/>
          </a:xfrm>
          <a:prstGeom prst="chevron">
            <a:avLst>
              <a:gd name="adj" fmla="val 0"/>
            </a:avLst>
          </a:prstGeo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69DA37E8-57E9-4C8B-895A-EACC5392C4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562"/>
          <a:stretch/>
        </p:blipFill>
        <p:spPr>
          <a:xfrm rot="10800000">
            <a:off x="-12070" y="6022939"/>
            <a:ext cx="251332" cy="836712"/>
          </a:xfrm>
          <a:prstGeom prst="chevron">
            <a:avLst>
              <a:gd name="adj" fmla="val 0"/>
            </a:avLst>
          </a:prstGeom>
        </p:spPr>
      </p:pic>
      <p:sp>
        <p:nvSpPr>
          <p:cNvPr id="49" name="object 62">
            <a:extLst>
              <a:ext uri="{FF2B5EF4-FFF2-40B4-BE49-F238E27FC236}">
                <a16:creationId xmlns:a16="http://schemas.microsoft.com/office/drawing/2014/main" id="{BDD66169-1A2E-4AA7-A728-21885E4508AD}"/>
              </a:ext>
            </a:extLst>
          </p:cNvPr>
          <p:cNvSpPr/>
          <p:nvPr/>
        </p:nvSpPr>
        <p:spPr>
          <a:xfrm>
            <a:off x="0" y="5692015"/>
            <a:ext cx="12192000" cy="1165983"/>
          </a:xfrm>
          <a:custGeom>
            <a:avLst/>
            <a:gdLst/>
            <a:ahLst/>
            <a:cxnLst/>
            <a:rect l="l" t="t" r="r" b="b"/>
            <a:pathLst>
              <a:path w="9144000" h="1096009">
                <a:moveTo>
                  <a:pt x="0" y="0"/>
                </a:moveTo>
                <a:lnTo>
                  <a:pt x="9144000" y="0"/>
                </a:lnTo>
                <a:lnTo>
                  <a:pt x="9144000" y="1095443"/>
                </a:lnTo>
                <a:lnTo>
                  <a:pt x="0" y="1095443"/>
                </a:lnTo>
                <a:lnTo>
                  <a:pt x="0" y="0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81">
            <a:extLst>
              <a:ext uri="{FF2B5EF4-FFF2-40B4-BE49-F238E27FC236}">
                <a16:creationId xmlns:a16="http://schemas.microsoft.com/office/drawing/2014/main" id="{20607E4A-026C-4788-B48F-CAB8E234AECF}"/>
              </a:ext>
            </a:extLst>
          </p:cNvPr>
          <p:cNvSpPr/>
          <p:nvPr/>
        </p:nvSpPr>
        <p:spPr>
          <a:xfrm>
            <a:off x="359632" y="6081245"/>
            <a:ext cx="409721" cy="3542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82">
            <a:extLst>
              <a:ext uri="{FF2B5EF4-FFF2-40B4-BE49-F238E27FC236}">
                <a16:creationId xmlns:a16="http://schemas.microsoft.com/office/drawing/2014/main" id="{DBB3CA0B-5C5E-4864-94C1-6A6329D0C4BA}"/>
              </a:ext>
            </a:extLst>
          </p:cNvPr>
          <p:cNvSpPr txBox="1"/>
          <p:nvPr/>
        </p:nvSpPr>
        <p:spPr>
          <a:xfrm>
            <a:off x="815413" y="6021288"/>
            <a:ext cx="1539240" cy="439437"/>
          </a:xfrm>
          <a:prstGeom prst="rect">
            <a:avLst/>
          </a:prstGeom>
        </p:spPr>
        <p:txBody>
          <a:bodyPr vert="horz" wrap="square" lIns="0" tIns="54187" rIns="0" bIns="0" rtlCol="0">
            <a:spAutoFit/>
          </a:bodyPr>
          <a:lstStyle/>
          <a:p>
            <a:pPr marL="16933" marR="6773">
              <a:lnSpc>
                <a:spcPts val="1520"/>
              </a:lnSpc>
              <a:spcBef>
                <a:spcPts val="427"/>
              </a:spcBef>
            </a:pPr>
            <a:r>
              <a:rPr sz="1467" b="1" spc="27" dirty="0">
                <a:solidFill>
                  <a:srgbClr val="151616"/>
                </a:solidFill>
                <a:latin typeface="Arial"/>
                <a:cs typeface="Arial"/>
              </a:rPr>
              <a:t>МИНП</a:t>
            </a:r>
            <a:r>
              <a:rPr sz="1467" b="1" spc="7" dirty="0">
                <a:solidFill>
                  <a:srgbClr val="151616"/>
                </a:solidFill>
                <a:latin typeface="Arial"/>
                <a:cs typeface="Arial"/>
              </a:rPr>
              <a:t>Р</a:t>
            </a:r>
            <a:r>
              <a:rPr sz="1467" b="1" spc="33" dirty="0">
                <a:solidFill>
                  <a:srgbClr val="151616"/>
                </a:solidFill>
                <a:latin typeface="Arial"/>
                <a:cs typeface="Arial"/>
              </a:rPr>
              <a:t>ОМ</a:t>
            </a:r>
            <a:r>
              <a:rPr sz="1467" b="1" spc="-20" dirty="0">
                <a:solidFill>
                  <a:srgbClr val="151616"/>
                </a:solidFill>
                <a:latin typeface="Arial"/>
                <a:cs typeface="Arial"/>
              </a:rPr>
              <a:t>Т</a:t>
            </a:r>
            <a:r>
              <a:rPr sz="1467" b="1" spc="20" dirty="0">
                <a:solidFill>
                  <a:srgbClr val="151616"/>
                </a:solidFill>
                <a:latin typeface="Arial"/>
                <a:cs typeface="Arial"/>
              </a:rPr>
              <a:t>ОРГ  </a:t>
            </a:r>
            <a:r>
              <a:rPr sz="1467" b="1" spc="27" dirty="0">
                <a:solidFill>
                  <a:srgbClr val="151616"/>
                </a:solidFill>
                <a:latin typeface="Arial"/>
                <a:cs typeface="Arial"/>
              </a:rPr>
              <a:t>РОССИИ</a:t>
            </a:r>
            <a:endParaRPr sz="1467" dirty="0">
              <a:latin typeface="Arial"/>
              <a:cs typeface="Arial"/>
            </a:endParaRPr>
          </a:p>
        </p:txBody>
      </p:sp>
      <p:sp>
        <p:nvSpPr>
          <p:cNvPr id="60" name="object 83">
            <a:extLst>
              <a:ext uri="{FF2B5EF4-FFF2-40B4-BE49-F238E27FC236}">
                <a16:creationId xmlns:a16="http://schemas.microsoft.com/office/drawing/2014/main" id="{4C910C41-6510-4B9C-B86C-40EB1E48B26D}"/>
              </a:ext>
            </a:extLst>
          </p:cNvPr>
          <p:cNvSpPr txBox="1"/>
          <p:nvPr/>
        </p:nvSpPr>
        <p:spPr>
          <a:xfrm>
            <a:off x="4366333" y="6104915"/>
            <a:ext cx="1333316" cy="316711"/>
          </a:xfrm>
          <a:prstGeom prst="rect">
            <a:avLst/>
          </a:prstGeom>
        </p:spPr>
        <p:txBody>
          <a:bodyPr vert="horz" wrap="square" lIns="0" tIns="56727" rIns="0" bIns="0" rtlCol="0">
            <a:spAutoFit/>
          </a:bodyPr>
          <a:lstStyle/>
          <a:p>
            <a:pPr marL="16933" marR="6773">
              <a:lnSpc>
                <a:spcPct val="79100"/>
              </a:lnSpc>
              <a:spcBef>
                <a:spcPts val="447"/>
              </a:spcBef>
            </a:pPr>
            <a:r>
              <a:rPr lang="ru-RU" sz="1067" spc="-13" dirty="0">
                <a:solidFill>
                  <a:srgbClr val="151616"/>
                </a:solidFill>
                <a:latin typeface="Arial"/>
                <a:cs typeface="Arial"/>
              </a:rPr>
              <a:t>Российский Экспортный центр</a:t>
            </a:r>
            <a:endParaRPr sz="1067" dirty="0">
              <a:latin typeface="Arial"/>
              <a:cs typeface="Arial"/>
            </a:endParaRPr>
          </a:p>
        </p:txBody>
      </p:sp>
      <p:sp>
        <p:nvSpPr>
          <p:cNvPr id="70" name="object 83">
            <a:extLst>
              <a:ext uri="{FF2B5EF4-FFF2-40B4-BE49-F238E27FC236}">
                <a16:creationId xmlns:a16="http://schemas.microsoft.com/office/drawing/2014/main" id="{A0A5007E-03C2-4396-A319-5477CB7896CC}"/>
              </a:ext>
            </a:extLst>
          </p:cNvPr>
          <p:cNvSpPr txBox="1"/>
          <p:nvPr/>
        </p:nvSpPr>
        <p:spPr>
          <a:xfrm>
            <a:off x="7231794" y="6107968"/>
            <a:ext cx="1568847" cy="446426"/>
          </a:xfrm>
          <a:prstGeom prst="rect">
            <a:avLst/>
          </a:prstGeom>
        </p:spPr>
        <p:txBody>
          <a:bodyPr vert="horz" wrap="square" lIns="0" tIns="56727" rIns="0" bIns="0" rtlCol="0">
            <a:spAutoFit/>
          </a:bodyPr>
          <a:lstStyle/>
          <a:p>
            <a:pPr marL="16933" marR="6773">
              <a:lnSpc>
                <a:spcPct val="79100"/>
              </a:lnSpc>
              <a:spcBef>
                <a:spcPts val="447"/>
              </a:spcBef>
            </a:pPr>
            <a:r>
              <a:rPr lang="ru-RU" sz="1067" spc="-13" dirty="0">
                <a:solidFill>
                  <a:srgbClr val="151616"/>
                </a:solidFill>
                <a:latin typeface="Arial"/>
                <a:cs typeface="Arial"/>
              </a:rPr>
              <a:t>Центр экспортной поддержки Чувашской Республики</a:t>
            </a:r>
            <a:endParaRPr sz="1067" dirty="0">
              <a:latin typeface="Arial"/>
              <a:cs typeface="Arial"/>
            </a:endParaRPr>
          </a:p>
        </p:txBody>
      </p:sp>
      <p:sp>
        <p:nvSpPr>
          <p:cNvPr id="71" name="object 38">
            <a:extLst>
              <a:ext uri="{FF2B5EF4-FFF2-40B4-BE49-F238E27FC236}">
                <a16:creationId xmlns:a16="http://schemas.microsoft.com/office/drawing/2014/main" id="{FF838194-CCF1-4F3E-A80A-643B2007E5B9}"/>
              </a:ext>
            </a:extLst>
          </p:cNvPr>
          <p:cNvSpPr/>
          <p:nvPr/>
        </p:nvSpPr>
        <p:spPr>
          <a:xfrm>
            <a:off x="9137750" y="5955913"/>
            <a:ext cx="510053" cy="6249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83">
            <a:extLst>
              <a:ext uri="{FF2B5EF4-FFF2-40B4-BE49-F238E27FC236}">
                <a16:creationId xmlns:a16="http://schemas.microsoft.com/office/drawing/2014/main" id="{4734FD55-EBE5-4B95-82C5-92D523CB9879}"/>
              </a:ext>
            </a:extLst>
          </p:cNvPr>
          <p:cNvSpPr txBox="1"/>
          <p:nvPr/>
        </p:nvSpPr>
        <p:spPr>
          <a:xfrm>
            <a:off x="9816877" y="6016524"/>
            <a:ext cx="2159024" cy="446426"/>
          </a:xfrm>
          <a:prstGeom prst="rect">
            <a:avLst/>
          </a:prstGeom>
        </p:spPr>
        <p:txBody>
          <a:bodyPr vert="horz" wrap="square" lIns="0" tIns="56727" rIns="0" bIns="0" rtlCol="0">
            <a:spAutoFit/>
          </a:bodyPr>
          <a:lstStyle/>
          <a:p>
            <a:pPr marL="16933" marR="6773">
              <a:lnSpc>
                <a:spcPct val="79100"/>
              </a:lnSpc>
              <a:spcBef>
                <a:spcPts val="447"/>
              </a:spcBef>
            </a:pPr>
            <a:r>
              <a:rPr lang="ru-RU" sz="1067" spc="-13" dirty="0">
                <a:solidFill>
                  <a:srgbClr val="151616"/>
                </a:solidFill>
                <a:latin typeface="Arial"/>
                <a:cs typeface="Arial"/>
              </a:rPr>
              <a:t>Министерство экономического развития, промышленности и торговли Чувашской Республики</a:t>
            </a:r>
            <a:endParaRPr sz="1067" dirty="0">
              <a:latin typeface="Arial"/>
              <a:cs typeface="Arial"/>
            </a:endParaRPr>
          </a:p>
        </p:txBody>
      </p:sp>
      <p:pic>
        <p:nvPicPr>
          <p:cNvPr id="74" name="Рисунок 73">
            <a:extLst>
              <a:ext uri="{FF2B5EF4-FFF2-40B4-BE49-F238E27FC236}">
                <a16:creationId xmlns:a16="http://schemas.microsoft.com/office/drawing/2014/main" id="{9F7B3AD3-39B2-41D6-AAA4-957767C0809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724"/>
          <a:stretch/>
        </p:blipFill>
        <p:spPr>
          <a:xfrm rot="10800000">
            <a:off x="-1" y="1356744"/>
            <a:ext cx="238324" cy="836712"/>
          </a:xfrm>
          <a:prstGeom prst="chevron">
            <a:avLst>
              <a:gd name="adj" fmla="val 0"/>
            </a:avLst>
          </a:prstGeom>
        </p:spPr>
      </p:pic>
      <p:pic>
        <p:nvPicPr>
          <p:cNvPr id="75" name="Рисунок 74">
            <a:extLst>
              <a:ext uri="{FF2B5EF4-FFF2-40B4-BE49-F238E27FC236}">
                <a16:creationId xmlns:a16="http://schemas.microsoft.com/office/drawing/2014/main" id="{49F6C6E9-7CBE-4CE7-A879-FB7C578AE03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31" y="299262"/>
            <a:ext cx="3784863" cy="1056116"/>
          </a:xfrm>
          <a:prstGeom prst="rect">
            <a:avLst/>
          </a:prstGeom>
        </p:spPr>
      </p:pic>
      <p:sp>
        <p:nvSpPr>
          <p:cNvPr id="33" name="object 3">
            <a:extLst>
              <a:ext uri="{FF2B5EF4-FFF2-40B4-BE49-F238E27FC236}">
                <a16:creationId xmlns:a16="http://schemas.microsoft.com/office/drawing/2014/main" id="{C0DD1147-70C5-4299-9835-77559E24C1B1}"/>
              </a:ext>
            </a:extLst>
          </p:cNvPr>
          <p:cNvSpPr txBox="1"/>
          <p:nvPr/>
        </p:nvSpPr>
        <p:spPr>
          <a:xfrm>
            <a:off x="1604856" y="2130223"/>
            <a:ext cx="8982287" cy="1078073"/>
          </a:xfrm>
          <a:prstGeom prst="rect">
            <a:avLst/>
          </a:prstGeom>
        </p:spPr>
        <p:txBody>
          <a:bodyPr vert="horz" wrap="square" lIns="0" tIns="54187" rIns="0" bIns="0" rtlCol="0">
            <a:spAutoFit/>
          </a:bodyPr>
          <a:lstStyle/>
          <a:p>
            <a:pPr marL="16933" algn="ctr">
              <a:spcBef>
                <a:spcPts val="427"/>
              </a:spcBef>
            </a:pPr>
            <a:r>
              <a:rPr sz="3200" b="1" spc="-40" dirty="0">
                <a:solidFill>
                  <a:srgbClr val="001F5F"/>
                </a:solidFill>
                <a:latin typeface="Arial"/>
                <a:cs typeface="Arial"/>
              </a:rPr>
              <a:t>КОРПОРАТИВНЫЕ</a:t>
            </a:r>
            <a:r>
              <a:rPr sz="3200" b="1" spc="-7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spc="-47" dirty="0">
                <a:solidFill>
                  <a:srgbClr val="001F5F"/>
                </a:solidFill>
                <a:latin typeface="Arial"/>
                <a:cs typeface="Arial"/>
              </a:rPr>
              <a:t>ПРОГРАММЫ</a:t>
            </a:r>
            <a:endParaRPr sz="3200" dirty="0">
              <a:latin typeface="Arial"/>
              <a:cs typeface="Arial"/>
            </a:endParaRPr>
          </a:p>
          <a:p>
            <a:pPr marL="16933" algn="ctr">
              <a:spcBef>
                <a:spcPts val="292"/>
              </a:spcBef>
            </a:pPr>
            <a:r>
              <a:rPr sz="3200" b="1" spc="-7" dirty="0">
                <a:solidFill>
                  <a:srgbClr val="001F5F"/>
                </a:solidFill>
                <a:latin typeface="Arial"/>
                <a:cs typeface="Arial"/>
              </a:rPr>
              <a:t>ПОВЫШЕНИЯ</a:t>
            </a:r>
            <a:r>
              <a:rPr sz="3200" b="1" spc="-87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spc="-13" dirty="0">
                <a:solidFill>
                  <a:srgbClr val="001F5F"/>
                </a:solidFill>
                <a:latin typeface="Arial"/>
                <a:cs typeface="Arial"/>
              </a:rPr>
              <a:t>КОНКУРЕНТОСПОСОБНОСТИ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7" name="object 5">
            <a:extLst>
              <a:ext uri="{FF2B5EF4-FFF2-40B4-BE49-F238E27FC236}">
                <a16:creationId xmlns:a16="http://schemas.microsoft.com/office/drawing/2014/main" id="{EFC7DD74-6A7A-430C-BCEA-AC927C63306B}"/>
              </a:ext>
            </a:extLst>
          </p:cNvPr>
          <p:cNvSpPr txBox="1"/>
          <p:nvPr/>
        </p:nvSpPr>
        <p:spPr>
          <a:xfrm>
            <a:off x="2437459" y="3172052"/>
            <a:ext cx="8054669" cy="112594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6933" algn="ctr">
              <a:spcBef>
                <a:spcPts val="140"/>
              </a:spcBef>
            </a:pPr>
            <a:r>
              <a:rPr sz="2400" spc="-20" dirty="0">
                <a:solidFill>
                  <a:srgbClr val="1F5494"/>
                </a:solidFill>
                <a:latin typeface="Arial"/>
                <a:cs typeface="Arial"/>
              </a:rPr>
              <a:t>государственная </a:t>
            </a:r>
            <a:r>
              <a:rPr sz="2400" spc="-7" dirty="0">
                <a:solidFill>
                  <a:srgbClr val="1F5494"/>
                </a:solidFill>
                <a:latin typeface="Arial"/>
                <a:cs typeface="Arial"/>
              </a:rPr>
              <a:t>поддержка </a:t>
            </a:r>
            <a:r>
              <a:rPr sz="2400" spc="-13" dirty="0">
                <a:solidFill>
                  <a:srgbClr val="1F5494"/>
                </a:solidFill>
                <a:latin typeface="Arial"/>
                <a:cs typeface="Arial"/>
              </a:rPr>
              <a:t>организаций,</a:t>
            </a:r>
            <a:r>
              <a:rPr sz="2400" spc="-127" dirty="0">
                <a:solidFill>
                  <a:srgbClr val="1F5494"/>
                </a:solidFill>
                <a:latin typeface="Arial"/>
                <a:cs typeface="Arial"/>
              </a:rPr>
              <a:t> </a:t>
            </a:r>
            <a:r>
              <a:rPr sz="2400" spc="-7" dirty="0">
                <a:solidFill>
                  <a:srgbClr val="1F5494"/>
                </a:solidFill>
                <a:latin typeface="Arial"/>
                <a:cs typeface="Arial"/>
              </a:rPr>
              <a:t>реализующих</a:t>
            </a:r>
            <a:endParaRPr sz="2400" dirty="0">
              <a:latin typeface="Arial"/>
              <a:cs typeface="Arial"/>
            </a:endParaRPr>
          </a:p>
          <a:p>
            <a:pPr marL="16933" algn="ctr"/>
            <a:r>
              <a:rPr sz="2400" spc="-7" dirty="0">
                <a:solidFill>
                  <a:srgbClr val="1F5494"/>
                </a:solidFill>
                <a:latin typeface="Arial"/>
                <a:cs typeface="Arial"/>
              </a:rPr>
              <a:t>корпоративные </a:t>
            </a:r>
            <a:r>
              <a:rPr sz="2400" dirty="0">
                <a:solidFill>
                  <a:srgbClr val="1F5494"/>
                </a:solidFill>
                <a:latin typeface="Arial"/>
                <a:cs typeface="Arial"/>
              </a:rPr>
              <a:t>программы </a:t>
            </a:r>
            <a:r>
              <a:rPr sz="2400" spc="-7" dirty="0">
                <a:solidFill>
                  <a:srgbClr val="1F5494"/>
                </a:solidFill>
                <a:latin typeface="Arial"/>
                <a:cs typeface="Arial"/>
              </a:rPr>
              <a:t>повышения</a:t>
            </a:r>
            <a:r>
              <a:rPr sz="2400" spc="-113" dirty="0">
                <a:solidFill>
                  <a:srgbClr val="1F5494"/>
                </a:solidFill>
                <a:latin typeface="Arial"/>
                <a:cs typeface="Arial"/>
              </a:rPr>
              <a:t> </a:t>
            </a:r>
            <a:r>
              <a:rPr sz="2400" spc="-7" dirty="0">
                <a:solidFill>
                  <a:srgbClr val="1F5494"/>
                </a:solidFill>
                <a:latin typeface="Arial"/>
                <a:cs typeface="Arial"/>
              </a:rPr>
              <a:t>конкурентоспособности</a:t>
            </a:r>
            <a:endParaRPr sz="2400" dirty="0">
              <a:latin typeface="Arial"/>
              <a:cs typeface="Arial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3F1434B-F34E-4308-93C7-D6FB558AA3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44996" y="5928921"/>
            <a:ext cx="847601" cy="608203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2781A37-082F-4DD9-8214-337AB83D9F0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27673" y="5986876"/>
            <a:ext cx="692939" cy="59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09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C248396B-F7CE-4C9C-8847-61E9B1113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072" y="1354867"/>
            <a:ext cx="4698391" cy="5503133"/>
          </a:xfrm>
          <a:prstGeom prst="rect">
            <a:avLst/>
          </a:prstGeom>
        </p:spPr>
      </p:pic>
      <p:sp>
        <p:nvSpPr>
          <p:cNvPr id="11" name="object 3">
            <a:extLst>
              <a:ext uri="{FF2B5EF4-FFF2-40B4-BE49-F238E27FC236}">
                <a16:creationId xmlns:a16="http://schemas.microsoft.com/office/drawing/2014/main" id="{F37E5472-F445-4CF4-ABF5-440C78707B21}"/>
              </a:ext>
            </a:extLst>
          </p:cNvPr>
          <p:cNvSpPr/>
          <p:nvPr/>
        </p:nvSpPr>
        <p:spPr>
          <a:xfrm rot="16200000">
            <a:off x="9397721" y="58653"/>
            <a:ext cx="2852937" cy="2735627"/>
          </a:xfrm>
          <a:custGeom>
            <a:avLst/>
            <a:gdLst/>
            <a:ahLst/>
            <a:cxnLst/>
            <a:rect l="l" t="t" r="r" b="b"/>
            <a:pathLst>
              <a:path w="6659880" h="6099175">
                <a:moveTo>
                  <a:pt x="6659626" y="0"/>
                </a:moveTo>
                <a:lnTo>
                  <a:pt x="0" y="6098869"/>
                </a:lnTo>
                <a:lnTo>
                  <a:pt x="6659626" y="6098869"/>
                </a:lnTo>
                <a:lnTo>
                  <a:pt x="665962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78">
            <a:extLst>
              <a:ext uri="{FF2B5EF4-FFF2-40B4-BE49-F238E27FC236}">
                <a16:creationId xmlns:a16="http://schemas.microsoft.com/office/drawing/2014/main" id="{4FAB6CC8-0B57-4624-AEDC-D9744A86D4CC}"/>
              </a:ext>
            </a:extLst>
          </p:cNvPr>
          <p:cNvSpPr txBox="1">
            <a:spLocks/>
          </p:cNvSpPr>
          <p:nvPr/>
        </p:nvSpPr>
        <p:spPr>
          <a:xfrm>
            <a:off x="11280577" y="54129"/>
            <a:ext cx="281780" cy="1373026"/>
          </a:xfrm>
          <a:prstGeom prst="rect">
            <a:avLst/>
          </a:prstGeom>
        </p:spPr>
        <p:txBody>
          <a:bodyPr vert="horz" wrap="square" lIns="0" tIns="18627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88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9</a:t>
            </a:r>
          </a:p>
        </p:txBody>
      </p:sp>
      <p:pic>
        <p:nvPicPr>
          <p:cNvPr id="68" name="Рисунок 67">
            <a:extLst>
              <a:ext uri="{FF2B5EF4-FFF2-40B4-BE49-F238E27FC236}">
                <a16:creationId xmlns:a16="http://schemas.microsoft.com/office/drawing/2014/main" id="{CEAC7E9A-85DF-4F00-B4A6-7B549BDB46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1" y="325605"/>
            <a:ext cx="1892429" cy="528057"/>
          </a:xfrm>
          <a:prstGeom prst="rect">
            <a:avLst/>
          </a:prstGeom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id="{3ABCA211-FA33-4D4A-9DA9-9542079B8110}"/>
              </a:ext>
            </a:extLst>
          </p:cNvPr>
          <p:cNvSpPr txBox="1"/>
          <p:nvPr/>
        </p:nvSpPr>
        <p:spPr>
          <a:xfrm>
            <a:off x="2676167" y="54129"/>
            <a:ext cx="8924290" cy="128945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30"/>
              </a:spcBef>
            </a:pPr>
            <a:endParaRPr lang="ru-RU" sz="1000" spc="-35" dirty="0">
              <a:solidFill>
                <a:srgbClr val="283D6D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30"/>
              </a:spcBef>
            </a:pPr>
            <a:endParaRPr lang="ru-RU" sz="1000" spc="-35" dirty="0">
              <a:solidFill>
                <a:srgbClr val="283D6D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30"/>
              </a:spcBef>
            </a:pPr>
            <a:r>
              <a:rPr sz="2200" spc="-35" dirty="0">
                <a:solidFill>
                  <a:srgbClr val="283D6D"/>
                </a:solidFill>
                <a:latin typeface="Arial"/>
                <a:cs typeface="Arial"/>
              </a:rPr>
              <a:t>ГОСУДАРСТВЕННАЯ </a:t>
            </a:r>
            <a:r>
              <a:rPr sz="2200" spc="-15" dirty="0">
                <a:solidFill>
                  <a:srgbClr val="283D6D"/>
                </a:solidFill>
                <a:latin typeface="Arial"/>
                <a:cs typeface="Arial"/>
              </a:rPr>
              <a:t>ПОДДЕРЖКА </a:t>
            </a:r>
            <a:r>
              <a:rPr sz="2200" dirty="0">
                <a:solidFill>
                  <a:srgbClr val="283D6D"/>
                </a:solidFill>
                <a:latin typeface="Arial"/>
                <a:cs typeface="Arial"/>
              </a:rPr>
              <a:t>РЕАЛИЗАЦИИ</a:t>
            </a:r>
            <a:r>
              <a:rPr sz="2200" spc="120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283D6D"/>
                </a:solidFill>
                <a:latin typeface="Arial"/>
                <a:cs typeface="Arial"/>
              </a:rPr>
              <a:t>КППК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300" spc="-15" dirty="0">
                <a:solidFill>
                  <a:srgbClr val="1F5494"/>
                </a:solidFill>
                <a:latin typeface="Arial"/>
                <a:cs typeface="Arial"/>
              </a:rPr>
              <a:t>СУБСИДИРОВАНИЕ </a:t>
            </a:r>
            <a:r>
              <a:rPr sz="1300" spc="-10" dirty="0">
                <a:solidFill>
                  <a:srgbClr val="1F5494"/>
                </a:solidFill>
                <a:latin typeface="Arial"/>
                <a:cs typeface="Arial"/>
              </a:rPr>
              <a:t>ПРОЦЕНТНОЙ</a:t>
            </a:r>
            <a:r>
              <a:rPr sz="1300" spc="10" dirty="0">
                <a:solidFill>
                  <a:srgbClr val="1F5494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1F5494"/>
                </a:solidFill>
                <a:latin typeface="Arial"/>
                <a:cs typeface="Arial"/>
              </a:rPr>
              <a:t>СТАВКИ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FEE482DB-2255-401C-9A1D-5E59D678403E}"/>
              </a:ext>
            </a:extLst>
          </p:cNvPr>
          <p:cNvSpPr txBox="1"/>
          <p:nvPr/>
        </p:nvSpPr>
        <p:spPr>
          <a:xfrm>
            <a:off x="10259972" y="2514382"/>
            <a:ext cx="1924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80" dirty="0">
                <a:solidFill>
                  <a:srgbClr val="283D6D"/>
                </a:solidFill>
                <a:latin typeface="Trebuchet MS"/>
                <a:cs typeface="Trebuchet MS"/>
              </a:rPr>
              <a:t>%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888730B5-5A7D-4944-92D6-3BFA6596E124}"/>
              </a:ext>
            </a:extLst>
          </p:cNvPr>
          <p:cNvSpPr txBox="1"/>
          <p:nvPr/>
        </p:nvSpPr>
        <p:spPr>
          <a:xfrm>
            <a:off x="6439559" y="5580060"/>
            <a:ext cx="5572125" cy="875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1025" marR="574040" algn="ctr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283D6D"/>
                </a:solidFill>
                <a:latin typeface="Arial"/>
                <a:cs typeface="Arial"/>
              </a:rPr>
              <a:t>Отраслевые </a:t>
            </a:r>
            <a:r>
              <a:rPr sz="1400" b="1" spc="-5" dirty="0">
                <a:solidFill>
                  <a:srgbClr val="283D6D"/>
                </a:solidFill>
                <a:latin typeface="Arial"/>
                <a:cs typeface="Arial"/>
              </a:rPr>
              <a:t>лимиты </a:t>
            </a:r>
            <a:r>
              <a:rPr sz="1400" b="1" spc="-10" dirty="0">
                <a:solidFill>
                  <a:srgbClr val="283D6D"/>
                </a:solidFill>
                <a:latin typeface="Arial"/>
                <a:cs typeface="Arial"/>
              </a:rPr>
              <a:t>использования </a:t>
            </a:r>
            <a:r>
              <a:rPr sz="1400" b="1" spc="-15" dirty="0">
                <a:solidFill>
                  <a:srgbClr val="283D6D"/>
                </a:solidFill>
                <a:latin typeface="Arial"/>
                <a:cs typeface="Arial"/>
              </a:rPr>
              <a:t>субсидии </a:t>
            </a:r>
            <a:r>
              <a:rPr sz="1400" b="1" dirty="0">
                <a:solidFill>
                  <a:srgbClr val="283D6D"/>
                </a:solidFill>
                <a:latin typeface="Arial"/>
                <a:cs typeface="Arial"/>
              </a:rPr>
              <a:t>на  </a:t>
            </a:r>
            <a:r>
              <a:rPr sz="1400" b="1" spc="-5" dirty="0">
                <a:solidFill>
                  <a:srgbClr val="283D6D"/>
                </a:solidFill>
                <a:latin typeface="Arial"/>
                <a:cs typeface="Arial"/>
              </a:rPr>
              <a:t>компенсацию процентной</a:t>
            </a:r>
            <a:r>
              <a:rPr sz="1400" b="1" spc="-40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283D6D"/>
                </a:solidFill>
                <a:latin typeface="Arial"/>
                <a:cs typeface="Arial"/>
              </a:rPr>
              <a:t>ставки</a:t>
            </a:r>
            <a:endParaRPr sz="1400">
              <a:latin typeface="Arial"/>
              <a:cs typeface="Arial"/>
            </a:endParaRPr>
          </a:p>
          <a:p>
            <a:pPr marL="12065" marR="5080" algn="ctr">
              <a:lnSpc>
                <a:spcPts val="1650"/>
              </a:lnSpc>
              <a:spcBef>
                <a:spcPts val="85"/>
              </a:spcBef>
            </a:pPr>
            <a:r>
              <a:rPr sz="1400" i="1" dirty="0">
                <a:solidFill>
                  <a:srgbClr val="283D6D"/>
                </a:solidFill>
                <a:latin typeface="Arial"/>
                <a:cs typeface="Arial"/>
              </a:rPr>
              <a:t>(для </a:t>
            </a:r>
            <a:r>
              <a:rPr sz="1400" i="1" spc="-10" dirty="0">
                <a:solidFill>
                  <a:srgbClr val="283D6D"/>
                </a:solidFill>
                <a:latin typeface="Arial"/>
                <a:cs typeface="Arial"/>
              </a:rPr>
              <a:t>инвестиционных </a:t>
            </a:r>
            <a:r>
              <a:rPr sz="1400" i="1" spc="-5" dirty="0">
                <a:solidFill>
                  <a:srgbClr val="283D6D"/>
                </a:solidFill>
                <a:latin typeface="Arial"/>
                <a:cs typeface="Arial"/>
              </a:rPr>
              <a:t>проектов </a:t>
            </a:r>
            <a:r>
              <a:rPr sz="1400" i="1" spc="-10" dirty="0">
                <a:solidFill>
                  <a:srgbClr val="283D6D"/>
                </a:solidFill>
                <a:latin typeface="Arial"/>
                <a:cs typeface="Arial"/>
              </a:rPr>
              <a:t>за </a:t>
            </a:r>
            <a:r>
              <a:rPr sz="1400" i="1" spc="-5" dirty="0">
                <a:solidFill>
                  <a:srgbClr val="283D6D"/>
                </a:solidFill>
                <a:latin typeface="Arial"/>
                <a:cs typeface="Arial"/>
              </a:rPr>
              <a:t>рубежом отраслевые</a:t>
            </a:r>
            <a:r>
              <a:rPr sz="1400" i="1" spc="-120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83D6D"/>
                </a:solidFill>
                <a:latin typeface="Arial"/>
                <a:cs typeface="Arial"/>
              </a:rPr>
              <a:t>лимиты  </a:t>
            </a:r>
            <a:r>
              <a:rPr sz="1400" i="1" spc="-5" dirty="0">
                <a:solidFill>
                  <a:srgbClr val="283D6D"/>
                </a:solidFill>
                <a:latin typeface="Arial"/>
                <a:cs typeface="Arial"/>
              </a:rPr>
              <a:t>не</a:t>
            </a:r>
            <a:r>
              <a:rPr sz="1400" i="1" spc="-1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283D6D"/>
                </a:solidFill>
                <a:latin typeface="Arial"/>
                <a:cs typeface="Arial"/>
              </a:rPr>
              <a:t>устанавливаются)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F726688D-9F6B-4FC6-8D64-5465AF7E5D21}"/>
              </a:ext>
            </a:extLst>
          </p:cNvPr>
          <p:cNvSpPr txBox="1"/>
          <p:nvPr/>
        </p:nvSpPr>
        <p:spPr>
          <a:xfrm>
            <a:off x="2676167" y="3204169"/>
            <a:ext cx="3873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375F92"/>
                </a:solidFill>
                <a:latin typeface="Arial"/>
                <a:cs typeface="Arial"/>
              </a:rPr>
              <a:t>%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CE3EC08D-F2F7-4681-8F7D-39591765E7B3}"/>
              </a:ext>
            </a:extLst>
          </p:cNvPr>
          <p:cNvSpPr/>
          <p:nvPr/>
        </p:nvSpPr>
        <p:spPr>
          <a:xfrm>
            <a:off x="2654451" y="1894926"/>
            <a:ext cx="435863" cy="4312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2FCBE6AC-23B3-4703-81AA-00C5707C2A4C}"/>
              </a:ext>
            </a:extLst>
          </p:cNvPr>
          <p:cNvSpPr/>
          <p:nvPr/>
        </p:nvSpPr>
        <p:spPr>
          <a:xfrm>
            <a:off x="2712363" y="4269318"/>
            <a:ext cx="320039" cy="3185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id="{D627100C-210A-4F14-886B-49DEC1C861DF}"/>
              </a:ext>
            </a:extLst>
          </p:cNvPr>
          <p:cNvSpPr txBox="1"/>
          <p:nvPr/>
        </p:nvSpPr>
        <p:spPr>
          <a:xfrm>
            <a:off x="3226332" y="1986189"/>
            <a:ext cx="267652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283D6D"/>
                </a:solidFill>
                <a:latin typeface="Arial"/>
                <a:cs typeface="Arial"/>
              </a:rPr>
              <a:t>Максимальный </a:t>
            </a:r>
            <a:r>
              <a:rPr sz="1400" b="1" spc="-10" dirty="0">
                <a:solidFill>
                  <a:srgbClr val="283D6D"/>
                </a:solidFill>
                <a:latin typeface="Arial"/>
                <a:cs typeface="Arial"/>
              </a:rPr>
              <a:t>объём</a:t>
            </a:r>
            <a:r>
              <a:rPr sz="1400" b="1" spc="-80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283D6D"/>
                </a:solidFill>
                <a:latin typeface="Arial"/>
                <a:cs typeface="Arial"/>
              </a:rPr>
              <a:t>одного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283D6D"/>
                </a:solidFill>
                <a:latin typeface="Arial"/>
                <a:cs typeface="Arial"/>
              </a:rPr>
              <a:t>кредита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E5FA41C5-A17A-4FD7-B973-D7E40BB8F81B}"/>
              </a:ext>
            </a:extLst>
          </p:cNvPr>
          <p:cNvSpPr txBox="1"/>
          <p:nvPr/>
        </p:nvSpPr>
        <p:spPr>
          <a:xfrm>
            <a:off x="3226332" y="2414992"/>
            <a:ext cx="2226945" cy="752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до </a:t>
            </a:r>
            <a:r>
              <a:rPr sz="1200" dirty="0">
                <a:solidFill>
                  <a:srgbClr val="283D6D"/>
                </a:solidFill>
                <a:latin typeface="Arial"/>
                <a:cs typeface="Arial"/>
              </a:rPr>
              <a:t>60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млрд руб.</a:t>
            </a:r>
            <a:r>
              <a:rPr sz="1200" spc="-3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83D6D"/>
                </a:solidFill>
                <a:latin typeface="Arial"/>
                <a:cs typeface="Arial"/>
              </a:rPr>
              <a:t>по</a:t>
            </a:r>
            <a:endParaRPr sz="12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инвестиционным</a:t>
            </a:r>
            <a:r>
              <a:rPr sz="1200" spc="-3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кредитам</a:t>
            </a:r>
            <a:endParaRPr sz="1200">
              <a:latin typeface="Arial"/>
              <a:cs typeface="Arial"/>
            </a:endParaRPr>
          </a:p>
          <a:p>
            <a:pPr marL="299085" marR="24130" indent="-286385">
              <a:lnSpc>
                <a:spcPts val="1400"/>
              </a:lnSpc>
              <a:spcBef>
                <a:spcPts val="80"/>
              </a:spcBef>
              <a:buClr>
                <a:srgbClr val="FF0000"/>
              </a:buClr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до </a:t>
            </a:r>
            <a:r>
              <a:rPr sz="1200" dirty="0">
                <a:solidFill>
                  <a:srgbClr val="283D6D"/>
                </a:solidFill>
                <a:latin typeface="Arial"/>
                <a:cs typeface="Arial"/>
              </a:rPr>
              <a:t>30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млрд руб. </a:t>
            </a:r>
            <a:r>
              <a:rPr sz="1200" dirty="0">
                <a:solidFill>
                  <a:srgbClr val="283D6D"/>
                </a:solidFill>
                <a:latin typeface="Arial"/>
                <a:cs typeface="Arial"/>
              </a:rPr>
              <a:t>по</a:t>
            </a:r>
            <a:r>
              <a:rPr sz="1200" spc="-7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прочим  кредитам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0">
            <a:extLst>
              <a:ext uri="{FF2B5EF4-FFF2-40B4-BE49-F238E27FC236}">
                <a16:creationId xmlns:a16="http://schemas.microsoft.com/office/drawing/2014/main" id="{954D491F-60FB-405B-8583-DA46C054C3AA}"/>
              </a:ext>
            </a:extLst>
          </p:cNvPr>
          <p:cNvSpPr txBox="1"/>
          <p:nvPr/>
        </p:nvSpPr>
        <p:spPr>
          <a:xfrm>
            <a:off x="3305326" y="3320629"/>
            <a:ext cx="2178050" cy="606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solidFill>
                  <a:srgbClr val="283D6D"/>
                </a:solidFill>
                <a:latin typeface="Arial"/>
                <a:cs typeface="Arial"/>
              </a:rPr>
              <a:t>Субсидируется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до </a:t>
            </a:r>
            <a:r>
              <a:rPr sz="1200" dirty="0">
                <a:solidFill>
                  <a:srgbClr val="283D6D"/>
                </a:solidFill>
                <a:latin typeface="Arial"/>
                <a:cs typeface="Arial"/>
              </a:rPr>
              <a:t>4,5%</a:t>
            </a:r>
            <a:r>
              <a:rPr sz="1200" spc="-30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283D6D"/>
                </a:solidFill>
                <a:latin typeface="Arial"/>
                <a:cs typeface="Arial"/>
              </a:rPr>
              <a:t>годовых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283D6D"/>
                </a:solidFill>
                <a:latin typeface="Arial"/>
                <a:cs typeface="Arial"/>
              </a:rPr>
              <a:t>от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коммерческой ставки</a:t>
            </a:r>
            <a:r>
              <a:rPr sz="1200" spc="-6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банка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1">
            <a:extLst>
              <a:ext uri="{FF2B5EF4-FFF2-40B4-BE49-F238E27FC236}">
                <a16:creationId xmlns:a16="http://schemas.microsoft.com/office/drawing/2014/main" id="{A5ADFB2E-D120-40EC-973C-AAF1E4499481}"/>
              </a:ext>
            </a:extLst>
          </p:cNvPr>
          <p:cNvSpPr txBox="1"/>
          <p:nvPr/>
        </p:nvSpPr>
        <p:spPr>
          <a:xfrm>
            <a:off x="3169054" y="4194769"/>
            <a:ext cx="303974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283D6D"/>
                </a:solidFill>
                <a:latin typeface="Arial"/>
                <a:cs typeface="Arial"/>
              </a:rPr>
              <a:t>Лимиты </a:t>
            </a:r>
            <a:r>
              <a:rPr sz="1400" b="1" spc="-10" dirty="0">
                <a:solidFill>
                  <a:srgbClr val="283D6D"/>
                </a:solidFill>
                <a:latin typeface="Arial"/>
                <a:cs typeface="Arial"/>
              </a:rPr>
              <a:t>использования </a:t>
            </a:r>
            <a:r>
              <a:rPr sz="1400" b="1" spc="-15" dirty="0">
                <a:solidFill>
                  <a:srgbClr val="283D6D"/>
                </a:solidFill>
                <a:latin typeface="Arial"/>
                <a:cs typeface="Arial"/>
              </a:rPr>
              <a:t>субсидии  </a:t>
            </a:r>
            <a:r>
              <a:rPr sz="1400" b="1" dirty="0">
                <a:solidFill>
                  <a:srgbClr val="283D6D"/>
                </a:solidFill>
                <a:latin typeface="Arial"/>
                <a:cs typeface="Arial"/>
              </a:rPr>
              <a:t>по </a:t>
            </a:r>
            <a:r>
              <a:rPr sz="1400" b="1" spc="-5" dirty="0">
                <a:solidFill>
                  <a:srgbClr val="283D6D"/>
                </a:solidFill>
                <a:latin typeface="Arial"/>
                <a:cs typeface="Arial"/>
              </a:rPr>
              <a:t>кредитным</a:t>
            </a:r>
            <a:r>
              <a:rPr sz="1400" b="1" spc="-3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283D6D"/>
                </a:solidFill>
                <a:latin typeface="Arial"/>
                <a:cs typeface="Arial"/>
              </a:rPr>
              <a:t>продуктам: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2">
            <a:extLst>
              <a:ext uri="{FF2B5EF4-FFF2-40B4-BE49-F238E27FC236}">
                <a16:creationId xmlns:a16="http://schemas.microsoft.com/office/drawing/2014/main" id="{19EA92AF-DE71-48B2-BBAE-70B290CC2572}"/>
              </a:ext>
            </a:extLst>
          </p:cNvPr>
          <p:cNvSpPr txBox="1"/>
          <p:nvPr/>
        </p:nvSpPr>
        <p:spPr>
          <a:xfrm>
            <a:off x="3169054" y="4622709"/>
            <a:ext cx="28321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инвестиционные за рубежом </a:t>
            </a:r>
            <a:r>
              <a:rPr sz="1200" dirty="0">
                <a:solidFill>
                  <a:srgbClr val="283D6D"/>
                </a:solidFill>
                <a:latin typeface="Arial"/>
                <a:cs typeface="Arial"/>
              </a:rPr>
              <a:t>–</a:t>
            </a:r>
            <a:r>
              <a:rPr sz="1200" spc="-80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83D6D"/>
                </a:solidFill>
                <a:latin typeface="Arial"/>
                <a:cs typeface="Arial"/>
              </a:rPr>
              <a:t>10%</a:t>
            </a:r>
            <a:endParaRPr sz="12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1200" spc="-10" dirty="0">
                <a:solidFill>
                  <a:srgbClr val="283D6D"/>
                </a:solidFill>
                <a:latin typeface="Arial"/>
                <a:cs typeface="Arial"/>
              </a:rPr>
              <a:t>от общего объема</a:t>
            </a:r>
            <a:r>
              <a:rPr sz="1200" spc="-50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субсидии</a:t>
            </a:r>
            <a:endParaRPr sz="1200">
              <a:latin typeface="Arial"/>
              <a:cs typeface="Arial"/>
            </a:endParaRPr>
          </a:p>
          <a:p>
            <a:pPr marL="299085" marR="354330" indent="-286385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инвестиционные </a:t>
            </a:r>
            <a:r>
              <a:rPr sz="1200" dirty="0">
                <a:solidFill>
                  <a:srgbClr val="283D6D"/>
                </a:solidFill>
                <a:latin typeface="Arial"/>
                <a:cs typeface="Arial"/>
              </a:rPr>
              <a:t>в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РФ </a:t>
            </a:r>
            <a:r>
              <a:rPr sz="1200" dirty="0">
                <a:solidFill>
                  <a:srgbClr val="283D6D"/>
                </a:solidFill>
                <a:latin typeface="Arial"/>
                <a:cs typeface="Arial"/>
              </a:rPr>
              <a:t>–</a:t>
            </a:r>
            <a:r>
              <a:rPr sz="1200" spc="-5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83D6D"/>
                </a:solidFill>
                <a:latin typeface="Arial"/>
                <a:cs typeface="Arial"/>
              </a:rPr>
              <a:t>32,5%  </a:t>
            </a:r>
            <a:r>
              <a:rPr sz="1200" spc="-10" dirty="0">
                <a:solidFill>
                  <a:srgbClr val="283D6D"/>
                </a:solidFill>
                <a:latin typeface="Arial"/>
                <a:cs typeface="Arial"/>
              </a:rPr>
              <a:t>от общего объема</a:t>
            </a:r>
            <a:r>
              <a:rPr sz="1200" spc="-6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субсидии</a:t>
            </a:r>
            <a:endParaRPr sz="12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прочие </a:t>
            </a:r>
            <a:r>
              <a:rPr sz="1200" dirty="0">
                <a:solidFill>
                  <a:srgbClr val="283D6D"/>
                </a:solidFill>
                <a:latin typeface="Arial"/>
                <a:cs typeface="Arial"/>
              </a:rPr>
              <a:t>–</a:t>
            </a:r>
            <a:r>
              <a:rPr sz="1200" spc="-2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83D6D"/>
                </a:solidFill>
                <a:latin typeface="Arial"/>
                <a:cs typeface="Arial"/>
              </a:rPr>
              <a:t>57,5%</a:t>
            </a:r>
            <a:endParaRPr sz="12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1200" spc="-10" dirty="0">
                <a:solidFill>
                  <a:srgbClr val="283D6D"/>
                </a:solidFill>
                <a:latin typeface="Arial"/>
                <a:cs typeface="Arial"/>
              </a:rPr>
              <a:t>от общего объема</a:t>
            </a:r>
            <a:r>
              <a:rPr sz="1200" spc="-50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субсидии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3">
            <a:extLst>
              <a:ext uri="{FF2B5EF4-FFF2-40B4-BE49-F238E27FC236}">
                <a16:creationId xmlns:a16="http://schemas.microsoft.com/office/drawing/2014/main" id="{8DE0203F-1E23-404B-A6D1-D3A684C1F5C0}"/>
              </a:ext>
            </a:extLst>
          </p:cNvPr>
          <p:cNvSpPr txBox="1"/>
          <p:nvPr/>
        </p:nvSpPr>
        <p:spPr>
          <a:xfrm>
            <a:off x="67714" y="5505994"/>
            <a:ext cx="232537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7E7E7E"/>
                </a:solidFill>
                <a:latin typeface="Arial"/>
                <a:cs typeface="Arial"/>
              </a:rPr>
              <a:t>В 2019 </a:t>
            </a:r>
            <a:r>
              <a:rPr sz="1200" b="1" i="1" spc="-10" dirty="0">
                <a:solidFill>
                  <a:srgbClr val="7E7E7E"/>
                </a:solidFill>
                <a:latin typeface="Arial"/>
                <a:cs typeface="Arial"/>
              </a:rPr>
              <a:t>году </a:t>
            </a: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для организаций  не </a:t>
            </a:r>
            <a:r>
              <a:rPr sz="1200" b="1" i="1" spc="-10" dirty="0">
                <a:solidFill>
                  <a:srgbClr val="7E7E7E"/>
                </a:solidFill>
                <a:latin typeface="Arial"/>
                <a:cs typeface="Arial"/>
              </a:rPr>
              <a:t>заключивших </a:t>
            </a: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КППК может  субсидироваться до </a:t>
            </a:r>
            <a:r>
              <a:rPr sz="1200" b="1" i="1" dirty="0">
                <a:solidFill>
                  <a:srgbClr val="7E7E7E"/>
                </a:solidFill>
                <a:latin typeface="Arial"/>
                <a:cs typeface="Arial"/>
              </a:rPr>
              <a:t>3%</a:t>
            </a:r>
            <a:r>
              <a:rPr sz="1200" b="1" i="1" spc="-6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7E7E7E"/>
                </a:solidFill>
                <a:latin typeface="Arial"/>
                <a:cs typeface="Arial"/>
              </a:rPr>
              <a:t>от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коммерческой ставки </a:t>
            </a:r>
            <a:r>
              <a:rPr sz="1200" b="1" i="1" dirty="0">
                <a:solidFill>
                  <a:srgbClr val="7E7E7E"/>
                </a:solidFill>
                <a:latin typeface="Arial"/>
                <a:cs typeface="Arial"/>
              </a:rPr>
              <a:t>банка  </a:t>
            </a: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(по </a:t>
            </a:r>
            <a:r>
              <a:rPr sz="1200" b="1" i="1" dirty="0">
                <a:solidFill>
                  <a:srgbClr val="7E7E7E"/>
                </a:solidFill>
                <a:latin typeface="Arial"/>
                <a:cs typeface="Arial"/>
              </a:rPr>
              <a:t>кредитам </a:t>
            </a: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не связанным</a:t>
            </a:r>
            <a:r>
              <a:rPr sz="1200" b="1" i="1" spc="-5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7E7E7E"/>
                </a:solidFill>
                <a:latin typeface="Arial"/>
                <a:cs typeface="Arial"/>
              </a:rPr>
              <a:t>с  </a:t>
            </a: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инвестициями)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4">
            <a:extLst>
              <a:ext uri="{FF2B5EF4-FFF2-40B4-BE49-F238E27FC236}">
                <a16:creationId xmlns:a16="http://schemas.microsoft.com/office/drawing/2014/main" id="{91EC6773-2702-456C-B7A5-05D02E51AF68}"/>
              </a:ext>
            </a:extLst>
          </p:cNvPr>
          <p:cNvSpPr/>
          <p:nvPr/>
        </p:nvSpPr>
        <p:spPr>
          <a:xfrm>
            <a:off x="9196982" y="1472778"/>
            <a:ext cx="1477010" cy="250190"/>
          </a:xfrm>
          <a:custGeom>
            <a:avLst/>
            <a:gdLst/>
            <a:ahLst/>
            <a:cxnLst/>
            <a:rect l="l" t="t" r="r" b="b"/>
            <a:pathLst>
              <a:path w="1477009" h="250189">
                <a:moveTo>
                  <a:pt x="0" y="0"/>
                </a:moveTo>
                <a:lnTo>
                  <a:pt x="1476756" y="249936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5">
            <a:extLst>
              <a:ext uri="{FF2B5EF4-FFF2-40B4-BE49-F238E27FC236}">
                <a16:creationId xmlns:a16="http://schemas.microsoft.com/office/drawing/2014/main" id="{4BF91874-686C-4D5F-98E9-6280B11C3823}"/>
              </a:ext>
            </a:extLst>
          </p:cNvPr>
          <p:cNvSpPr/>
          <p:nvPr/>
        </p:nvSpPr>
        <p:spPr>
          <a:xfrm>
            <a:off x="9196982" y="3581994"/>
            <a:ext cx="1477010" cy="250190"/>
          </a:xfrm>
          <a:custGeom>
            <a:avLst/>
            <a:gdLst/>
            <a:ahLst/>
            <a:cxnLst/>
            <a:rect l="l" t="t" r="r" b="b"/>
            <a:pathLst>
              <a:path w="1477009" h="250189">
                <a:moveTo>
                  <a:pt x="0" y="249936"/>
                </a:moveTo>
                <a:lnTo>
                  <a:pt x="147675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6">
            <a:extLst>
              <a:ext uri="{FF2B5EF4-FFF2-40B4-BE49-F238E27FC236}">
                <a16:creationId xmlns:a16="http://schemas.microsoft.com/office/drawing/2014/main" id="{C37B5106-C65B-4865-98CF-D92F39E51D0A}"/>
              </a:ext>
            </a:extLst>
          </p:cNvPr>
          <p:cNvSpPr/>
          <p:nvPr/>
        </p:nvSpPr>
        <p:spPr>
          <a:xfrm>
            <a:off x="8085225" y="2652100"/>
            <a:ext cx="1112520" cy="1240155"/>
          </a:xfrm>
          <a:custGeom>
            <a:avLst/>
            <a:gdLst/>
            <a:ahLst/>
            <a:cxnLst/>
            <a:rect l="l" t="t" r="r" b="b"/>
            <a:pathLst>
              <a:path w="1112520" h="1240154">
                <a:moveTo>
                  <a:pt x="728852" y="0"/>
                </a:moveTo>
                <a:lnTo>
                  <a:pt x="0" y="1003300"/>
                </a:lnTo>
                <a:lnTo>
                  <a:pt x="40618" y="1031587"/>
                </a:lnTo>
                <a:lnTo>
                  <a:pt x="82142" y="1058117"/>
                </a:lnTo>
                <a:lnTo>
                  <a:pt x="124515" y="1082883"/>
                </a:lnTo>
                <a:lnTo>
                  <a:pt x="167682" y="1105874"/>
                </a:lnTo>
                <a:lnTo>
                  <a:pt x="211587" y="1127082"/>
                </a:lnTo>
                <a:lnTo>
                  <a:pt x="256174" y="1146498"/>
                </a:lnTo>
                <a:lnTo>
                  <a:pt x="301389" y="1164113"/>
                </a:lnTo>
                <a:lnTo>
                  <a:pt x="347175" y="1179919"/>
                </a:lnTo>
                <a:lnTo>
                  <a:pt x="393477" y="1193906"/>
                </a:lnTo>
                <a:lnTo>
                  <a:pt x="440240" y="1206066"/>
                </a:lnTo>
                <a:lnTo>
                  <a:pt x="487407" y="1216389"/>
                </a:lnTo>
                <a:lnTo>
                  <a:pt x="534924" y="1224867"/>
                </a:lnTo>
                <a:lnTo>
                  <a:pt x="582734" y="1231491"/>
                </a:lnTo>
                <a:lnTo>
                  <a:pt x="630782" y="1236252"/>
                </a:lnTo>
                <a:lnTo>
                  <a:pt x="679013" y="1239141"/>
                </a:lnTo>
                <a:lnTo>
                  <a:pt x="727371" y="1240150"/>
                </a:lnTo>
                <a:lnTo>
                  <a:pt x="775800" y="1239269"/>
                </a:lnTo>
                <a:lnTo>
                  <a:pt x="824245" y="1236489"/>
                </a:lnTo>
                <a:lnTo>
                  <a:pt x="872651" y="1231803"/>
                </a:lnTo>
                <a:lnTo>
                  <a:pt x="920961" y="1225200"/>
                </a:lnTo>
                <a:lnTo>
                  <a:pt x="969121" y="1216672"/>
                </a:lnTo>
                <a:lnTo>
                  <a:pt x="1017074" y="1206210"/>
                </a:lnTo>
                <a:lnTo>
                  <a:pt x="1064765" y="1193805"/>
                </a:lnTo>
                <a:lnTo>
                  <a:pt x="1112139" y="1179449"/>
                </a:lnTo>
                <a:lnTo>
                  <a:pt x="728852" y="0"/>
                </a:lnTo>
                <a:close/>
              </a:path>
            </a:pathLst>
          </a:custGeom>
          <a:solidFill>
            <a:srgbClr val="0F2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7">
            <a:extLst>
              <a:ext uri="{FF2B5EF4-FFF2-40B4-BE49-F238E27FC236}">
                <a16:creationId xmlns:a16="http://schemas.microsoft.com/office/drawing/2014/main" id="{BABC65B9-EB7E-47F4-B66C-7EA9AE4FB041}"/>
              </a:ext>
            </a:extLst>
          </p:cNvPr>
          <p:cNvSpPr/>
          <p:nvPr/>
        </p:nvSpPr>
        <p:spPr>
          <a:xfrm>
            <a:off x="8085225" y="2652100"/>
            <a:ext cx="1112520" cy="1240155"/>
          </a:xfrm>
          <a:custGeom>
            <a:avLst/>
            <a:gdLst/>
            <a:ahLst/>
            <a:cxnLst/>
            <a:rect l="l" t="t" r="r" b="b"/>
            <a:pathLst>
              <a:path w="1112520" h="1240154">
                <a:moveTo>
                  <a:pt x="728852" y="0"/>
                </a:moveTo>
                <a:lnTo>
                  <a:pt x="0" y="1003300"/>
                </a:lnTo>
                <a:lnTo>
                  <a:pt x="40618" y="1031587"/>
                </a:lnTo>
                <a:lnTo>
                  <a:pt x="82142" y="1058117"/>
                </a:lnTo>
                <a:lnTo>
                  <a:pt x="124515" y="1082883"/>
                </a:lnTo>
                <a:lnTo>
                  <a:pt x="167682" y="1105874"/>
                </a:lnTo>
                <a:lnTo>
                  <a:pt x="211587" y="1127082"/>
                </a:lnTo>
                <a:lnTo>
                  <a:pt x="256174" y="1146498"/>
                </a:lnTo>
                <a:lnTo>
                  <a:pt x="301389" y="1164113"/>
                </a:lnTo>
                <a:lnTo>
                  <a:pt x="347175" y="1179919"/>
                </a:lnTo>
                <a:lnTo>
                  <a:pt x="393477" y="1193906"/>
                </a:lnTo>
                <a:lnTo>
                  <a:pt x="440240" y="1206066"/>
                </a:lnTo>
                <a:lnTo>
                  <a:pt x="487407" y="1216389"/>
                </a:lnTo>
                <a:lnTo>
                  <a:pt x="534924" y="1224867"/>
                </a:lnTo>
                <a:lnTo>
                  <a:pt x="582734" y="1231491"/>
                </a:lnTo>
                <a:lnTo>
                  <a:pt x="630782" y="1236252"/>
                </a:lnTo>
                <a:lnTo>
                  <a:pt x="679013" y="1239141"/>
                </a:lnTo>
                <a:lnTo>
                  <a:pt x="727371" y="1240150"/>
                </a:lnTo>
                <a:lnTo>
                  <a:pt x="775800" y="1239269"/>
                </a:lnTo>
                <a:lnTo>
                  <a:pt x="824245" y="1236489"/>
                </a:lnTo>
                <a:lnTo>
                  <a:pt x="872651" y="1231803"/>
                </a:lnTo>
                <a:lnTo>
                  <a:pt x="920961" y="1225200"/>
                </a:lnTo>
                <a:lnTo>
                  <a:pt x="969121" y="1216672"/>
                </a:lnTo>
                <a:lnTo>
                  <a:pt x="1017074" y="1206210"/>
                </a:lnTo>
                <a:lnTo>
                  <a:pt x="1064765" y="1193805"/>
                </a:lnTo>
                <a:lnTo>
                  <a:pt x="1112139" y="1179449"/>
                </a:lnTo>
                <a:lnTo>
                  <a:pt x="728852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8">
            <a:extLst>
              <a:ext uri="{FF2B5EF4-FFF2-40B4-BE49-F238E27FC236}">
                <a16:creationId xmlns:a16="http://schemas.microsoft.com/office/drawing/2014/main" id="{68E7733E-42AF-4142-97F8-BE5219AF39E5}"/>
              </a:ext>
            </a:extLst>
          </p:cNvPr>
          <p:cNvSpPr/>
          <p:nvPr/>
        </p:nvSpPr>
        <p:spPr>
          <a:xfrm>
            <a:off x="7573922" y="2652100"/>
            <a:ext cx="1240155" cy="1003300"/>
          </a:xfrm>
          <a:custGeom>
            <a:avLst/>
            <a:gdLst/>
            <a:ahLst/>
            <a:cxnLst/>
            <a:rect l="l" t="t" r="r" b="b"/>
            <a:pathLst>
              <a:path w="1240154" h="1003300">
                <a:moveTo>
                  <a:pt x="1240154" y="0"/>
                </a:moveTo>
                <a:lnTo>
                  <a:pt x="0" y="0"/>
                </a:lnTo>
                <a:lnTo>
                  <a:pt x="985" y="49491"/>
                </a:lnTo>
                <a:lnTo>
                  <a:pt x="3926" y="98683"/>
                </a:lnTo>
                <a:lnTo>
                  <a:pt x="8796" y="147524"/>
                </a:lnTo>
                <a:lnTo>
                  <a:pt x="15569" y="195965"/>
                </a:lnTo>
                <a:lnTo>
                  <a:pt x="24221" y="243954"/>
                </a:lnTo>
                <a:lnTo>
                  <a:pt x="34724" y="291443"/>
                </a:lnTo>
                <a:lnTo>
                  <a:pt x="47054" y="338380"/>
                </a:lnTo>
                <a:lnTo>
                  <a:pt x="61185" y="384715"/>
                </a:lnTo>
                <a:lnTo>
                  <a:pt x="77092" y="430399"/>
                </a:lnTo>
                <a:lnTo>
                  <a:pt x="94748" y="475381"/>
                </a:lnTo>
                <a:lnTo>
                  <a:pt x="114128" y="519611"/>
                </a:lnTo>
                <a:lnTo>
                  <a:pt x="135207" y="563038"/>
                </a:lnTo>
                <a:lnTo>
                  <a:pt x="157958" y="605613"/>
                </a:lnTo>
                <a:lnTo>
                  <a:pt x="182357" y="647285"/>
                </a:lnTo>
                <a:lnTo>
                  <a:pt x="208377" y="688003"/>
                </a:lnTo>
                <a:lnTo>
                  <a:pt x="235994" y="727719"/>
                </a:lnTo>
                <a:lnTo>
                  <a:pt x="265180" y="766381"/>
                </a:lnTo>
                <a:lnTo>
                  <a:pt x="295911" y="803939"/>
                </a:lnTo>
                <a:lnTo>
                  <a:pt x="328162" y="840344"/>
                </a:lnTo>
                <a:lnTo>
                  <a:pt x="361905" y="875544"/>
                </a:lnTo>
                <a:lnTo>
                  <a:pt x="397117" y="909490"/>
                </a:lnTo>
                <a:lnTo>
                  <a:pt x="433770" y="942131"/>
                </a:lnTo>
                <a:lnTo>
                  <a:pt x="471841" y="973418"/>
                </a:lnTo>
                <a:lnTo>
                  <a:pt x="511301" y="1003300"/>
                </a:lnTo>
                <a:lnTo>
                  <a:pt x="1240154" y="0"/>
                </a:lnTo>
                <a:close/>
              </a:path>
            </a:pathLst>
          </a:custGeom>
          <a:solidFill>
            <a:srgbClr val="375F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9">
            <a:extLst>
              <a:ext uri="{FF2B5EF4-FFF2-40B4-BE49-F238E27FC236}">
                <a16:creationId xmlns:a16="http://schemas.microsoft.com/office/drawing/2014/main" id="{71D3FE7B-2A64-435F-A33A-E87C3B5FC7F1}"/>
              </a:ext>
            </a:extLst>
          </p:cNvPr>
          <p:cNvSpPr/>
          <p:nvPr/>
        </p:nvSpPr>
        <p:spPr>
          <a:xfrm>
            <a:off x="7573922" y="2652100"/>
            <a:ext cx="1240155" cy="1003300"/>
          </a:xfrm>
          <a:custGeom>
            <a:avLst/>
            <a:gdLst/>
            <a:ahLst/>
            <a:cxnLst/>
            <a:rect l="l" t="t" r="r" b="b"/>
            <a:pathLst>
              <a:path w="1240154" h="1003300">
                <a:moveTo>
                  <a:pt x="1240154" y="0"/>
                </a:moveTo>
                <a:lnTo>
                  <a:pt x="0" y="0"/>
                </a:lnTo>
                <a:lnTo>
                  <a:pt x="985" y="49491"/>
                </a:lnTo>
                <a:lnTo>
                  <a:pt x="3926" y="98683"/>
                </a:lnTo>
                <a:lnTo>
                  <a:pt x="8796" y="147524"/>
                </a:lnTo>
                <a:lnTo>
                  <a:pt x="15569" y="195965"/>
                </a:lnTo>
                <a:lnTo>
                  <a:pt x="24221" y="243954"/>
                </a:lnTo>
                <a:lnTo>
                  <a:pt x="34724" y="291443"/>
                </a:lnTo>
                <a:lnTo>
                  <a:pt x="47054" y="338380"/>
                </a:lnTo>
                <a:lnTo>
                  <a:pt x="61185" y="384715"/>
                </a:lnTo>
                <a:lnTo>
                  <a:pt x="77092" y="430399"/>
                </a:lnTo>
                <a:lnTo>
                  <a:pt x="94748" y="475381"/>
                </a:lnTo>
                <a:lnTo>
                  <a:pt x="114128" y="519611"/>
                </a:lnTo>
                <a:lnTo>
                  <a:pt x="135207" y="563038"/>
                </a:lnTo>
                <a:lnTo>
                  <a:pt x="157958" y="605613"/>
                </a:lnTo>
                <a:lnTo>
                  <a:pt x="182357" y="647285"/>
                </a:lnTo>
                <a:lnTo>
                  <a:pt x="208377" y="688003"/>
                </a:lnTo>
                <a:lnTo>
                  <a:pt x="235994" y="727719"/>
                </a:lnTo>
                <a:lnTo>
                  <a:pt x="265180" y="766381"/>
                </a:lnTo>
                <a:lnTo>
                  <a:pt x="295911" y="803939"/>
                </a:lnTo>
                <a:lnTo>
                  <a:pt x="328162" y="840344"/>
                </a:lnTo>
                <a:lnTo>
                  <a:pt x="361905" y="875544"/>
                </a:lnTo>
                <a:lnTo>
                  <a:pt x="397117" y="909490"/>
                </a:lnTo>
                <a:lnTo>
                  <a:pt x="433770" y="942131"/>
                </a:lnTo>
                <a:lnTo>
                  <a:pt x="471841" y="973418"/>
                </a:lnTo>
                <a:lnTo>
                  <a:pt x="511301" y="1003300"/>
                </a:lnTo>
                <a:lnTo>
                  <a:pt x="1240154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0">
            <a:extLst>
              <a:ext uri="{FF2B5EF4-FFF2-40B4-BE49-F238E27FC236}">
                <a16:creationId xmlns:a16="http://schemas.microsoft.com/office/drawing/2014/main" id="{D9AF9E73-2C98-4D03-8FB4-C05EA5840FB9}"/>
              </a:ext>
            </a:extLst>
          </p:cNvPr>
          <p:cNvSpPr/>
          <p:nvPr/>
        </p:nvSpPr>
        <p:spPr>
          <a:xfrm>
            <a:off x="7573922" y="1696553"/>
            <a:ext cx="1240155" cy="955675"/>
          </a:xfrm>
          <a:custGeom>
            <a:avLst/>
            <a:gdLst/>
            <a:ahLst/>
            <a:cxnLst/>
            <a:rect l="l" t="t" r="r" b="b"/>
            <a:pathLst>
              <a:path w="1240154" h="955675">
                <a:moveTo>
                  <a:pt x="449706" y="0"/>
                </a:moveTo>
                <a:lnTo>
                  <a:pt x="411610" y="32827"/>
                </a:lnTo>
                <a:lnTo>
                  <a:pt x="375026" y="67025"/>
                </a:lnTo>
                <a:lnTo>
                  <a:pt x="339981" y="102537"/>
                </a:lnTo>
                <a:lnTo>
                  <a:pt x="306500" y="139312"/>
                </a:lnTo>
                <a:lnTo>
                  <a:pt x="274607" y="177293"/>
                </a:lnTo>
                <a:lnTo>
                  <a:pt x="244328" y="216429"/>
                </a:lnTo>
                <a:lnTo>
                  <a:pt x="215689" y="256665"/>
                </a:lnTo>
                <a:lnTo>
                  <a:pt x="188714" y="297947"/>
                </a:lnTo>
                <a:lnTo>
                  <a:pt x="163429" y="340221"/>
                </a:lnTo>
                <a:lnTo>
                  <a:pt x="139859" y="383433"/>
                </a:lnTo>
                <a:lnTo>
                  <a:pt x="118030" y="427529"/>
                </a:lnTo>
                <a:lnTo>
                  <a:pt x="97966" y="472456"/>
                </a:lnTo>
                <a:lnTo>
                  <a:pt x="79694" y="518160"/>
                </a:lnTo>
                <a:lnTo>
                  <a:pt x="63237" y="564586"/>
                </a:lnTo>
                <a:lnTo>
                  <a:pt x="48622" y="611681"/>
                </a:lnTo>
                <a:lnTo>
                  <a:pt x="35874" y="659391"/>
                </a:lnTo>
                <a:lnTo>
                  <a:pt x="25018" y="707662"/>
                </a:lnTo>
                <a:lnTo>
                  <a:pt x="16078" y="756441"/>
                </a:lnTo>
                <a:lnTo>
                  <a:pt x="9082" y="805672"/>
                </a:lnTo>
                <a:lnTo>
                  <a:pt x="4053" y="855303"/>
                </a:lnTo>
                <a:lnTo>
                  <a:pt x="1017" y="905279"/>
                </a:lnTo>
                <a:lnTo>
                  <a:pt x="0" y="955547"/>
                </a:lnTo>
                <a:lnTo>
                  <a:pt x="1240154" y="955547"/>
                </a:lnTo>
                <a:lnTo>
                  <a:pt x="449706" y="0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1">
            <a:extLst>
              <a:ext uri="{FF2B5EF4-FFF2-40B4-BE49-F238E27FC236}">
                <a16:creationId xmlns:a16="http://schemas.microsoft.com/office/drawing/2014/main" id="{BE31659D-4210-4B4F-B94E-2181868E1A83}"/>
              </a:ext>
            </a:extLst>
          </p:cNvPr>
          <p:cNvSpPr/>
          <p:nvPr/>
        </p:nvSpPr>
        <p:spPr>
          <a:xfrm>
            <a:off x="7573922" y="1696553"/>
            <a:ext cx="1240155" cy="955675"/>
          </a:xfrm>
          <a:custGeom>
            <a:avLst/>
            <a:gdLst/>
            <a:ahLst/>
            <a:cxnLst/>
            <a:rect l="l" t="t" r="r" b="b"/>
            <a:pathLst>
              <a:path w="1240154" h="955675">
                <a:moveTo>
                  <a:pt x="1240154" y="955547"/>
                </a:moveTo>
                <a:lnTo>
                  <a:pt x="449706" y="0"/>
                </a:lnTo>
                <a:lnTo>
                  <a:pt x="411610" y="32827"/>
                </a:lnTo>
                <a:lnTo>
                  <a:pt x="375026" y="67025"/>
                </a:lnTo>
                <a:lnTo>
                  <a:pt x="339981" y="102537"/>
                </a:lnTo>
                <a:lnTo>
                  <a:pt x="306500" y="139312"/>
                </a:lnTo>
                <a:lnTo>
                  <a:pt x="274607" y="177293"/>
                </a:lnTo>
                <a:lnTo>
                  <a:pt x="244328" y="216429"/>
                </a:lnTo>
                <a:lnTo>
                  <a:pt x="215689" y="256665"/>
                </a:lnTo>
                <a:lnTo>
                  <a:pt x="188714" y="297947"/>
                </a:lnTo>
                <a:lnTo>
                  <a:pt x="163429" y="340221"/>
                </a:lnTo>
                <a:lnTo>
                  <a:pt x="139859" y="383433"/>
                </a:lnTo>
                <a:lnTo>
                  <a:pt x="118030" y="427529"/>
                </a:lnTo>
                <a:lnTo>
                  <a:pt x="97966" y="472456"/>
                </a:lnTo>
                <a:lnTo>
                  <a:pt x="79694" y="518160"/>
                </a:lnTo>
                <a:lnTo>
                  <a:pt x="63237" y="564586"/>
                </a:lnTo>
                <a:lnTo>
                  <a:pt x="48622" y="611681"/>
                </a:lnTo>
                <a:lnTo>
                  <a:pt x="35874" y="659391"/>
                </a:lnTo>
                <a:lnTo>
                  <a:pt x="25018" y="707662"/>
                </a:lnTo>
                <a:lnTo>
                  <a:pt x="16078" y="756441"/>
                </a:lnTo>
                <a:lnTo>
                  <a:pt x="9082" y="805672"/>
                </a:lnTo>
                <a:lnTo>
                  <a:pt x="4053" y="855303"/>
                </a:lnTo>
                <a:lnTo>
                  <a:pt x="1017" y="905279"/>
                </a:lnTo>
                <a:lnTo>
                  <a:pt x="0" y="955547"/>
                </a:lnTo>
                <a:lnTo>
                  <a:pt x="1240154" y="95554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2">
            <a:extLst>
              <a:ext uri="{FF2B5EF4-FFF2-40B4-BE49-F238E27FC236}">
                <a16:creationId xmlns:a16="http://schemas.microsoft.com/office/drawing/2014/main" id="{5C47F5F5-D094-4436-8122-18F84113E623}"/>
              </a:ext>
            </a:extLst>
          </p:cNvPr>
          <p:cNvSpPr/>
          <p:nvPr/>
        </p:nvSpPr>
        <p:spPr>
          <a:xfrm>
            <a:off x="8023630" y="1472651"/>
            <a:ext cx="790575" cy="1179830"/>
          </a:xfrm>
          <a:custGeom>
            <a:avLst/>
            <a:gdLst/>
            <a:ahLst/>
            <a:cxnLst/>
            <a:rect l="l" t="t" r="r" b="b"/>
            <a:pathLst>
              <a:path w="790575" h="1179830">
                <a:moveTo>
                  <a:pt x="407289" y="0"/>
                </a:moveTo>
                <a:lnTo>
                  <a:pt x="358117" y="17106"/>
                </a:lnTo>
                <a:lnTo>
                  <a:pt x="309785" y="36231"/>
                </a:lnTo>
                <a:lnTo>
                  <a:pt x="262353" y="57342"/>
                </a:lnTo>
                <a:lnTo>
                  <a:pt x="215881" y="80407"/>
                </a:lnTo>
                <a:lnTo>
                  <a:pt x="170428" y="105393"/>
                </a:lnTo>
                <a:lnTo>
                  <a:pt x="126054" y="132268"/>
                </a:lnTo>
                <a:lnTo>
                  <a:pt x="82818" y="160999"/>
                </a:lnTo>
                <a:lnTo>
                  <a:pt x="40780" y="191554"/>
                </a:lnTo>
                <a:lnTo>
                  <a:pt x="0" y="223901"/>
                </a:lnTo>
                <a:lnTo>
                  <a:pt x="790448" y="1179449"/>
                </a:lnTo>
                <a:lnTo>
                  <a:pt x="407289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3">
            <a:extLst>
              <a:ext uri="{FF2B5EF4-FFF2-40B4-BE49-F238E27FC236}">
                <a16:creationId xmlns:a16="http://schemas.microsoft.com/office/drawing/2014/main" id="{982608EB-70AE-4E5F-95B0-5327DF64A54F}"/>
              </a:ext>
            </a:extLst>
          </p:cNvPr>
          <p:cNvSpPr/>
          <p:nvPr/>
        </p:nvSpPr>
        <p:spPr>
          <a:xfrm>
            <a:off x="8023630" y="1472651"/>
            <a:ext cx="790575" cy="1179830"/>
          </a:xfrm>
          <a:custGeom>
            <a:avLst/>
            <a:gdLst/>
            <a:ahLst/>
            <a:cxnLst/>
            <a:rect l="l" t="t" r="r" b="b"/>
            <a:pathLst>
              <a:path w="790575" h="1179830">
                <a:moveTo>
                  <a:pt x="790448" y="1179449"/>
                </a:moveTo>
                <a:lnTo>
                  <a:pt x="407289" y="0"/>
                </a:lnTo>
                <a:lnTo>
                  <a:pt x="358117" y="17106"/>
                </a:lnTo>
                <a:lnTo>
                  <a:pt x="309785" y="36231"/>
                </a:lnTo>
                <a:lnTo>
                  <a:pt x="262353" y="57342"/>
                </a:lnTo>
                <a:lnTo>
                  <a:pt x="215881" y="80407"/>
                </a:lnTo>
                <a:lnTo>
                  <a:pt x="170428" y="105393"/>
                </a:lnTo>
                <a:lnTo>
                  <a:pt x="126054" y="132268"/>
                </a:lnTo>
                <a:lnTo>
                  <a:pt x="82818" y="160999"/>
                </a:lnTo>
                <a:lnTo>
                  <a:pt x="40780" y="191554"/>
                </a:lnTo>
                <a:lnTo>
                  <a:pt x="0" y="223901"/>
                </a:lnTo>
                <a:lnTo>
                  <a:pt x="790448" y="117944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4">
            <a:extLst>
              <a:ext uri="{FF2B5EF4-FFF2-40B4-BE49-F238E27FC236}">
                <a16:creationId xmlns:a16="http://schemas.microsoft.com/office/drawing/2014/main" id="{AD09F731-C672-43A3-BC39-E94B028F406D}"/>
              </a:ext>
            </a:extLst>
          </p:cNvPr>
          <p:cNvSpPr/>
          <p:nvPr/>
        </p:nvSpPr>
        <p:spPr>
          <a:xfrm>
            <a:off x="8430918" y="1421724"/>
            <a:ext cx="383540" cy="1230630"/>
          </a:xfrm>
          <a:custGeom>
            <a:avLst/>
            <a:gdLst/>
            <a:ahLst/>
            <a:cxnLst/>
            <a:rect l="l" t="t" r="r" b="b"/>
            <a:pathLst>
              <a:path w="383540" h="1230630">
                <a:moveTo>
                  <a:pt x="227710" y="0"/>
                </a:moveTo>
                <a:lnTo>
                  <a:pt x="181449" y="6735"/>
                </a:lnTo>
                <a:lnTo>
                  <a:pt x="135504" y="15201"/>
                </a:lnTo>
                <a:lnTo>
                  <a:pt x="89920" y="25392"/>
                </a:lnTo>
                <a:lnTo>
                  <a:pt x="44737" y="37303"/>
                </a:lnTo>
                <a:lnTo>
                  <a:pt x="0" y="50926"/>
                </a:lnTo>
                <a:lnTo>
                  <a:pt x="383158" y="1230376"/>
                </a:lnTo>
                <a:lnTo>
                  <a:pt x="227710" y="0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5">
            <a:extLst>
              <a:ext uri="{FF2B5EF4-FFF2-40B4-BE49-F238E27FC236}">
                <a16:creationId xmlns:a16="http://schemas.microsoft.com/office/drawing/2014/main" id="{EB851089-9965-4758-9E53-BB2489130F2B}"/>
              </a:ext>
            </a:extLst>
          </p:cNvPr>
          <p:cNvSpPr/>
          <p:nvPr/>
        </p:nvSpPr>
        <p:spPr>
          <a:xfrm>
            <a:off x="8430918" y="1421724"/>
            <a:ext cx="383540" cy="1230630"/>
          </a:xfrm>
          <a:custGeom>
            <a:avLst/>
            <a:gdLst/>
            <a:ahLst/>
            <a:cxnLst/>
            <a:rect l="l" t="t" r="r" b="b"/>
            <a:pathLst>
              <a:path w="383540" h="1230630">
                <a:moveTo>
                  <a:pt x="383158" y="1230376"/>
                </a:moveTo>
                <a:lnTo>
                  <a:pt x="227710" y="0"/>
                </a:lnTo>
                <a:lnTo>
                  <a:pt x="181449" y="6735"/>
                </a:lnTo>
                <a:lnTo>
                  <a:pt x="135504" y="15201"/>
                </a:lnTo>
                <a:lnTo>
                  <a:pt x="89920" y="25392"/>
                </a:lnTo>
                <a:lnTo>
                  <a:pt x="44737" y="37303"/>
                </a:lnTo>
                <a:lnTo>
                  <a:pt x="0" y="50926"/>
                </a:lnTo>
                <a:lnTo>
                  <a:pt x="383158" y="123037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26">
            <a:extLst>
              <a:ext uri="{FF2B5EF4-FFF2-40B4-BE49-F238E27FC236}">
                <a16:creationId xmlns:a16="http://schemas.microsoft.com/office/drawing/2014/main" id="{839DF862-5FF2-4F29-B591-CADF4BD02038}"/>
              </a:ext>
            </a:extLst>
          </p:cNvPr>
          <p:cNvSpPr/>
          <p:nvPr/>
        </p:nvSpPr>
        <p:spPr>
          <a:xfrm>
            <a:off x="8658630" y="1411979"/>
            <a:ext cx="539115" cy="1240155"/>
          </a:xfrm>
          <a:custGeom>
            <a:avLst/>
            <a:gdLst/>
            <a:ahLst/>
            <a:cxnLst/>
            <a:rect l="l" t="t" r="r" b="b"/>
            <a:pathLst>
              <a:path w="539115" h="1240155">
                <a:moveTo>
                  <a:pt x="148610" y="0"/>
                </a:moveTo>
                <a:lnTo>
                  <a:pt x="99038" y="1261"/>
                </a:lnTo>
                <a:lnTo>
                  <a:pt x="49482" y="4508"/>
                </a:lnTo>
                <a:lnTo>
                  <a:pt x="0" y="9745"/>
                </a:lnTo>
                <a:lnTo>
                  <a:pt x="155448" y="1240121"/>
                </a:lnTo>
                <a:lnTo>
                  <a:pt x="538734" y="60672"/>
                </a:lnTo>
                <a:lnTo>
                  <a:pt x="491140" y="46262"/>
                </a:lnTo>
                <a:lnTo>
                  <a:pt x="443095" y="33790"/>
                </a:lnTo>
                <a:lnTo>
                  <a:pt x="394657" y="23263"/>
                </a:lnTo>
                <a:lnTo>
                  <a:pt x="345884" y="14686"/>
                </a:lnTo>
                <a:lnTo>
                  <a:pt x="296834" y="8066"/>
                </a:lnTo>
                <a:lnTo>
                  <a:pt x="247566" y="3407"/>
                </a:lnTo>
                <a:lnTo>
                  <a:pt x="198139" y="717"/>
                </a:lnTo>
                <a:lnTo>
                  <a:pt x="148610" y="0"/>
                </a:lnTo>
                <a:close/>
              </a:path>
            </a:pathLst>
          </a:custGeom>
          <a:solidFill>
            <a:srgbClr val="F1DC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27">
            <a:extLst>
              <a:ext uri="{FF2B5EF4-FFF2-40B4-BE49-F238E27FC236}">
                <a16:creationId xmlns:a16="http://schemas.microsoft.com/office/drawing/2014/main" id="{897C6D51-81C6-47B1-BE9F-AF51B8774161}"/>
              </a:ext>
            </a:extLst>
          </p:cNvPr>
          <p:cNvSpPr/>
          <p:nvPr/>
        </p:nvSpPr>
        <p:spPr>
          <a:xfrm>
            <a:off x="8658630" y="1411979"/>
            <a:ext cx="539115" cy="1240155"/>
          </a:xfrm>
          <a:custGeom>
            <a:avLst/>
            <a:gdLst/>
            <a:ahLst/>
            <a:cxnLst/>
            <a:rect l="l" t="t" r="r" b="b"/>
            <a:pathLst>
              <a:path w="539115" h="1240155">
                <a:moveTo>
                  <a:pt x="155448" y="1240121"/>
                </a:moveTo>
                <a:lnTo>
                  <a:pt x="538734" y="60672"/>
                </a:lnTo>
                <a:lnTo>
                  <a:pt x="491140" y="46262"/>
                </a:lnTo>
                <a:lnTo>
                  <a:pt x="443095" y="33790"/>
                </a:lnTo>
                <a:lnTo>
                  <a:pt x="394657" y="23263"/>
                </a:lnTo>
                <a:lnTo>
                  <a:pt x="345884" y="14686"/>
                </a:lnTo>
                <a:lnTo>
                  <a:pt x="296834" y="8066"/>
                </a:lnTo>
                <a:lnTo>
                  <a:pt x="247566" y="3407"/>
                </a:lnTo>
                <a:lnTo>
                  <a:pt x="198139" y="717"/>
                </a:lnTo>
                <a:lnTo>
                  <a:pt x="148610" y="0"/>
                </a:lnTo>
                <a:lnTo>
                  <a:pt x="99038" y="1261"/>
                </a:lnTo>
                <a:lnTo>
                  <a:pt x="49482" y="4508"/>
                </a:lnTo>
                <a:lnTo>
                  <a:pt x="0" y="9745"/>
                </a:lnTo>
                <a:lnTo>
                  <a:pt x="155448" y="124012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28">
            <a:extLst>
              <a:ext uri="{FF2B5EF4-FFF2-40B4-BE49-F238E27FC236}">
                <a16:creationId xmlns:a16="http://schemas.microsoft.com/office/drawing/2014/main" id="{64BA3D2C-B6B9-4A7B-BD98-89A3FA2C33ED}"/>
              </a:ext>
            </a:extLst>
          </p:cNvPr>
          <p:cNvSpPr/>
          <p:nvPr/>
        </p:nvSpPr>
        <p:spPr>
          <a:xfrm>
            <a:off x="8814078" y="1472651"/>
            <a:ext cx="383540" cy="1179830"/>
          </a:xfrm>
          <a:custGeom>
            <a:avLst/>
            <a:gdLst/>
            <a:ahLst/>
            <a:cxnLst/>
            <a:rect l="l" t="t" r="r" b="b"/>
            <a:pathLst>
              <a:path w="383540" h="1179830">
                <a:moveTo>
                  <a:pt x="0" y="1179449"/>
                </a:moveTo>
                <a:lnTo>
                  <a:pt x="383286" y="0"/>
                </a:lnTo>
                <a:lnTo>
                  <a:pt x="0" y="117944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6" name="object 29">
            <a:extLst>
              <a:ext uri="{FF2B5EF4-FFF2-40B4-BE49-F238E27FC236}">
                <a16:creationId xmlns:a16="http://schemas.microsoft.com/office/drawing/2014/main" id="{347E1F26-2E57-404E-8558-386CEB362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897838"/>
              </p:ext>
            </p:extLst>
          </p:nvPr>
        </p:nvGraphicFramePr>
        <p:xfrm>
          <a:off x="10672215" y="1721191"/>
          <a:ext cx="930910" cy="1857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0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7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9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39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0D0D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7" name="object 30">
            <a:extLst>
              <a:ext uri="{FF2B5EF4-FFF2-40B4-BE49-F238E27FC236}">
                <a16:creationId xmlns:a16="http://schemas.microsoft.com/office/drawing/2014/main" id="{D1A809C8-AFF5-463A-8EC3-24F40E799558}"/>
              </a:ext>
            </a:extLst>
          </p:cNvPr>
          <p:cNvSpPr/>
          <p:nvPr/>
        </p:nvSpPr>
        <p:spPr>
          <a:xfrm>
            <a:off x="8814078" y="1472651"/>
            <a:ext cx="1240790" cy="2359025"/>
          </a:xfrm>
          <a:custGeom>
            <a:avLst/>
            <a:gdLst/>
            <a:ahLst/>
            <a:cxnLst/>
            <a:rect l="l" t="t" r="r" b="b"/>
            <a:pathLst>
              <a:path w="1240790" h="2359025">
                <a:moveTo>
                  <a:pt x="383286" y="0"/>
                </a:moveTo>
                <a:lnTo>
                  <a:pt x="0" y="1179449"/>
                </a:lnTo>
                <a:lnTo>
                  <a:pt x="383286" y="2358898"/>
                </a:lnTo>
                <a:lnTo>
                  <a:pt x="429308" y="2342953"/>
                </a:lnTo>
                <a:lnTo>
                  <a:pt x="474305" y="2325392"/>
                </a:lnTo>
                <a:lnTo>
                  <a:pt x="518254" y="2306258"/>
                </a:lnTo>
                <a:lnTo>
                  <a:pt x="561135" y="2285595"/>
                </a:lnTo>
                <a:lnTo>
                  <a:pt x="602923" y="2263446"/>
                </a:lnTo>
                <a:lnTo>
                  <a:pt x="643598" y="2239855"/>
                </a:lnTo>
                <a:lnTo>
                  <a:pt x="683137" y="2214864"/>
                </a:lnTo>
                <a:lnTo>
                  <a:pt x="721518" y="2188518"/>
                </a:lnTo>
                <a:lnTo>
                  <a:pt x="758719" y="2160859"/>
                </a:lnTo>
                <a:lnTo>
                  <a:pt x="794718" y="2131932"/>
                </a:lnTo>
                <a:lnTo>
                  <a:pt x="829493" y="2101779"/>
                </a:lnTo>
                <a:lnTo>
                  <a:pt x="863020" y="2070445"/>
                </a:lnTo>
                <a:lnTo>
                  <a:pt x="895280" y="2037971"/>
                </a:lnTo>
                <a:lnTo>
                  <a:pt x="926248" y="2004403"/>
                </a:lnTo>
                <a:lnTo>
                  <a:pt x="955904" y="1969783"/>
                </a:lnTo>
                <a:lnTo>
                  <a:pt x="984224" y="1934154"/>
                </a:lnTo>
                <a:lnTo>
                  <a:pt x="1011188" y="1897561"/>
                </a:lnTo>
                <a:lnTo>
                  <a:pt x="1036772" y="1860046"/>
                </a:lnTo>
                <a:lnTo>
                  <a:pt x="1060954" y="1821654"/>
                </a:lnTo>
                <a:lnTo>
                  <a:pt x="1083713" y="1782426"/>
                </a:lnTo>
                <a:lnTo>
                  <a:pt x="1105027" y="1742408"/>
                </a:lnTo>
                <a:lnTo>
                  <a:pt x="1124872" y="1701642"/>
                </a:lnTo>
                <a:lnTo>
                  <a:pt x="1143227" y="1660171"/>
                </a:lnTo>
                <a:lnTo>
                  <a:pt x="1160071" y="1618039"/>
                </a:lnTo>
                <a:lnTo>
                  <a:pt x="1175380" y="1575291"/>
                </a:lnTo>
                <a:lnTo>
                  <a:pt x="1189133" y="1531968"/>
                </a:lnTo>
                <a:lnTo>
                  <a:pt x="1201307" y="1488114"/>
                </a:lnTo>
                <a:lnTo>
                  <a:pt x="1211881" y="1443773"/>
                </a:lnTo>
                <a:lnTo>
                  <a:pt x="1220831" y="1398989"/>
                </a:lnTo>
                <a:lnTo>
                  <a:pt x="1228137" y="1353804"/>
                </a:lnTo>
                <a:lnTo>
                  <a:pt x="1233776" y="1308262"/>
                </a:lnTo>
                <a:lnTo>
                  <a:pt x="1237726" y="1262406"/>
                </a:lnTo>
                <a:lnTo>
                  <a:pt x="1239964" y="1216281"/>
                </a:lnTo>
                <a:lnTo>
                  <a:pt x="1240469" y="1169929"/>
                </a:lnTo>
                <a:lnTo>
                  <a:pt x="1239218" y="1123393"/>
                </a:lnTo>
                <a:lnTo>
                  <a:pt x="1236190" y="1076718"/>
                </a:lnTo>
                <a:lnTo>
                  <a:pt x="1231362" y="1029946"/>
                </a:lnTo>
                <a:lnTo>
                  <a:pt x="1224712" y="983122"/>
                </a:lnTo>
                <a:lnTo>
                  <a:pt x="1216217" y="936288"/>
                </a:lnTo>
                <a:lnTo>
                  <a:pt x="1205857" y="889488"/>
                </a:lnTo>
                <a:lnTo>
                  <a:pt x="1193608" y="842765"/>
                </a:lnTo>
                <a:lnTo>
                  <a:pt x="1179449" y="796163"/>
                </a:lnTo>
                <a:lnTo>
                  <a:pt x="1163218" y="749413"/>
                </a:lnTo>
                <a:lnTo>
                  <a:pt x="1145222" y="703551"/>
                </a:lnTo>
                <a:lnTo>
                  <a:pt x="1125502" y="658617"/>
                </a:lnTo>
                <a:lnTo>
                  <a:pt x="1104096" y="614650"/>
                </a:lnTo>
                <a:lnTo>
                  <a:pt x="1081044" y="571691"/>
                </a:lnTo>
                <a:lnTo>
                  <a:pt x="1056387" y="529780"/>
                </a:lnTo>
                <a:lnTo>
                  <a:pt x="1030164" y="488956"/>
                </a:lnTo>
                <a:lnTo>
                  <a:pt x="1002415" y="449260"/>
                </a:lnTo>
                <a:lnTo>
                  <a:pt x="973179" y="410730"/>
                </a:lnTo>
                <a:lnTo>
                  <a:pt x="942497" y="373408"/>
                </a:lnTo>
                <a:lnTo>
                  <a:pt x="910407" y="337333"/>
                </a:lnTo>
                <a:lnTo>
                  <a:pt x="876950" y="302545"/>
                </a:lnTo>
                <a:lnTo>
                  <a:pt x="842166" y="269084"/>
                </a:lnTo>
                <a:lnTo>
                  <a:pt x="806094" y="236990"/>
                </a:lnTo>
                <a:lnTo>
                  <a:pt x="768773" y="206302"/>
                </a:lnTo>
                <a:lnTo>
                  <a:pt x="730245" y="177061"/>
                </a:lnTo>
                <a:lnTo>
                  <a:pt x="690548" y="149306"/>
                </a:lnTo>
                <a:lnTo>
                  <a:pt x="649722" y="123078"/>
                </a:lnTo>
                <a:lnTo>
                  <a:pt x="607806" y="98417"/>
                </a:lnTo>
                <a:lnTo>
                  <a:pt x="564842" y="75361"/>
                </a:lnTo>
                <a:lnTo>
                  <a:pt x="520868" y="53952"/>
                </a:lnTo>
                <a:lnTo>
                  <a:pt x="475924" y="34228"/>
                </a:lnTo>
                <a:lnTo>
                  <a:pt x="430050" y="16231"/>
                </a:lnTo>
                <a:lnTo>
                  <a:pt x="3832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1">
            <a:extLst>
              <a:ext uri="{FF2B5EF4-FFF2-40B4-BE49-F238E27FC236}">
                <a16:creationId xmlns:a16="http://schemas.microsoft.com/office/drawing/2014/main" id="{BB2787EF-5058-4D45-9B7B-D05F370D3214}"/>
              </a:ext>
            </a:extLst>
          </p:cNvPr>
          <p:cNvSpPr/>
          <p:nvPr/>
        </p:nvSpPr>
        <p:spPr>
          <a:xfrm>
            <a:off x="8814078" y="1472651"/>
            <a:ext cx="1240790" cy="2359025"/>
          </a:xfrm>
          <a:custGeom>
            <a:avLst/>
            <a:gdLst/>
            <a:ahLst/>
            <a:cxnLst/>
            <a:rect l="l" t="t" r="r" b="b"/>
            <a:pathLst>
              <a:path w="1240790" h="2359025">
                <a:moveTo>
                  <a:pt x="0" y="1179449"/>
                </a:moveTo>
                <a:lnTo>
                  <a:pt x="383286" y="2358898"/>
                </a:lnTo>
                <a:lnTo>
                  <a:pt x="429308" y="2342953"/>
                </a:lnTo>
                <a:lnTo>
                  <a:pt x="474305" y="2325392"/>
                </a:lnTo>
                <a:lnTo>
                  <a:pt x="518254" y="2306258"/>
                </a:lnTo>
                <a:lnTo>
                  <a:pt x="561135" y="2285595"/>
                </a:lnTo>
                <a:lnTo>
                  <a:pt x="602923" y="2263446"/>
                </a:lnTo>
                <a:lnTo>
                  <a:pt x="643598" y="2239855"/>
                </a:lnTo>
                <a:lnTo>
                  <a:pt x="683137" y="2214864"/>
                </a:lnTo>
                <a:lnTo>
                  <a:pt x="721518" y="2188518"/>
                </a:lnTo>
                <a:lnTo>
                  <a:pt x="758719" y="2160859"/>
                </a:lnTo>
                <a:lnTo>
                  <a:pt x="794718" y="2131932"/>
                </a:lnTo>
                <a:lnTo>
                  <a:pt x="829493" y="2101779"/>
                </a:lnTo>
                <a:lnTo>
                  <a:pt x="863020" y="2070445"/>
                </a:lnTo>
                <a:lnTo>
                  <a:pt x="895280" y="2037971"/>
                </a:lnTo>
                <a:lnTo>
                  <a:pt x="926248" y="2004403"/>
                </a:lnTo>
                <a:lnTo>
                  <a:pt x="955904" y="1969783"/>
                </a:lnTo>
                <a:lnTo>
                  <a:pt x="984224" y="1934154"/>
                </a:lnTo>
                <a:lnTo>
                  <a:pt x="1011188" y="1897561"/>
                </a:lnTo>
                <a:lnTo>
                  <a:pt x="1036772" y="1860046"/>
                </a:lnTo>
                <a:lnTo>
                  <a:pt x="1060954" y="1821654"/>
                </a:lnTo>
                <a:lnTo>
                  <a:pt x="1083713" y="1782426"/>
                </a:lnTo>
                <a:lnTo>
                  <a:pt x="1105027" y="1742408"/>
                </a:lnTo>
                <a:lnTo>
                  <a:pt x="1124872" y="1701642"/>
                </a:lnTo>
                <a:lnTo>
                  <a:pt x="1143227" y="1660171"/>
                </a:lnTo>
                <a:lnTo>
                  <a:pt x="1160071" y="1618039"/>
                </a:lnTo>
                <a:lnTo>
                  <a:pt x="1175380" y="1575291"/>
                </a:lnTo>
                <a:lnTo>
                  <a:pt x="1189133" y="1531968"/>
                </a:lnTo>
                <a:lnTo>
                  <a:pt x="1201307" y="1488114"/>
                </a:lnTo>
                <a:lnTo>
                  <a:pt x="1211881" y="1443773"/>
                </a:lnTo>
                <a:lnTo>
                  <a:pt x="1220831" y="1398989"/>
                </a:lnTo>
                <a:lnTo>
                  <a:pt x="1228137" y="1353804"/>
                </a:lnTo>
                <a:lnTo>
                  <a:pt x="1233776" y="1308262"/>
                </a:lnTo>
                <a:lnTo>
                  <a:pt x="1237726" y="1262406"/>
                </a:lnTo>
                <a:lnTo>
                  <a:pt x="1239964" y="1216281"/>
                </a:lnTo>
                <a:lnTo>
                  <a:pt x="1240469" y="1169929"/>
                </a:lnTo>
                <a:lnTo>
                  <a:pt x="1239218" y="1123393"/>
                </a:lnTo>
                <a:lnTo>
                  <a:pt x="1236190" y="1076718"/>
                </a:lnTo>
                <a:lnTo>
                  <a:pt x="1231362" y="1029946"/>
                </a:lnTo>
                <a:lnTo>
                  <a:pt x="1224712" y="983122"/>
                </a:lnTo>
                <a:lnTo>
                  <a:pt x="1216217" y="936288"/>
                </a:lnTo>
                <a:lnTo>
                  <a:pt x="1205857" y="889488"/>
                </a:lnTo>
                <a:lnTo>
                  <a:pt x="1193608" y="842765"/>
                </a:lnTo>
                <a:lnTo>
                  <a:pt x="1179449" y="796163"/>
                </a:lnTo>
                <a:lnTo>
                  <a:pt x="1163218" y="749413"/>
                </a:lnTo>
                <a:lnTo>
                  <a:pt x="1145222" y="703551"/>
                </a:lnTo>
                <a:lnTo>
                  <a:pt x="1125502" y="658617"/>
                </a:lnTo>
                <a:lnTo>
                  <a:pt x="1104096" y="614650"/>
                </a:lnTo>
                <a:lnTo>
                  <a:pt x="1081044" y="571691"/>
                </a:lnTo>
                <a:lnTo>
                  <a:pt x="1056387" y="529780"/>
                </a:lnTo>
                <a:lnTo>
                  <a:pt x="1030164" y="488956"/>
                </a:lnTo>
                <a:lnTo>
                  <a:pt x="1002415" y="449260"/>
                </a:lnTo>
                <a:lnTo>
                  <a:pt x="973179" y="410730"/>
                </a:lnTo>
                <a:lnTo>
                  <a:pt x="942497" y="373408"/>
                </a:lnTo>
                <a:lnTo>
                  <a:pt x="910407" y="337333"/>
                </a:lnTo>
                <a:lnTo>
                  <a:pt x="876950" y="302545"/>
                </a:lnTo>
                <a:lnTo>
                  <a:pt x="842166" y="269084"/>
                </a:lnTo>
                <a:lnTo>
                  <a:pt x="806094" y="236990"/>
                </a:lnTo>
                <a:lnTo>
                  <a:pt x="768773" y="206302"/>
                </a:lnTo>
                <a:lnTo>
                  <a:pt x="730245" y="177061"/>
                </a:lnTo>
                <a:lnTo>
                  <a:pt x="690548" y="149306"/>
                </a:lnTo>
                <a:lnTo>
                  <a:pt x="649722" y="123078"/>
                </a:lnTo>
                <a:lnTo>
                  <a:pt x="607806" y="98417"/>
                </a:lnTo>
                <a:lnTo>
                  <a:pt x="564842" y="75361"/>
                </a:lnTo>
                <a:lnTo>
                  <a:pt x="520868" y="53952"/>
                </a:lnTo>
                <a:lnTo>
                  <a:pt x="475924" y="34228"/>
                </a:lnTo>
                <a:lnTo>
                  <a:pt x="430050" y="16231"/>
                </a:lnTo>
                <a:lnTo>
                  <a:pt x="383286" y="0"/>
                </a:lnTo>
                <a:lnTo>
                  <a:pt x="0" y="117944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2">
            <a:extLst>
              <a:ext uri="{FF2B5EF4-FFF2-40B4-BE49-F238E27FC236}">
                <a16:creationId xmlns:a16="http://schemas.microsoft.com/office/drawing/2014/main" id="{7766BE7E-308A-4875-A26E-2B47CF7FDC09}"/>
              </a:ext>
            </a:extLst>
          </p:cNvPr>
          <p:cNvSpPr txBox="1"/>
          <p:nvPr/>
        </p:nvSpPr>
        <p:spPr>
          <a:xfrm>
            <a:off x="8569476" y="3647273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90" dirty="0">
                <a:solidFill>
                  <a:srgbClr val="FFFFFF"/>
                </a:solidFill>
                <a:latin typeface="Trebuchet MS"/>
                <a:cs typeface="Trebuchet MS"/>
              </a:rPr>
              <a:t>15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0" name="object 33">
            <a:extLst>
              <a:ext uri="{FF2B5EF4-FFF2-40B4-BE49-F238E27FC236}">
                <a16:creationId xmlns:a16="http://schemas.microsoft.com/office/drawing/2014/main" id="{263808D3-9DCD-4F16-93B3-108BE78CCB73}"/>
              </a:ext>
            </a:extLst>
          </p:cNvPr>
          <p:cNvSpPr txBox="1"/>
          <p:nvPr/>
        </p:nvSpPr>
        <p:spPr>
          <a:xfrm>
            <a:off x="7750453" y="3046512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85" dirty="0">
                <a:solidFill>
                  <a:srgbClr val="FFFFFF"/>
                </a:solidFill>
                <a:latin typeface="Trebuchet MS"/>
                <a:cs typeface="Trebuchet MS"/>
              </a:rPr>
              <a:t>15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1" name="object 34">
            <a:extLst>
              <a:ext uri="{FF2B5EF4-FFF2-40B4-BE49-F238E27FC236}">
                <a16:creationId xmlns:a16="http://schemas.microsoft.com/office/drawing/2014/main" id="{3FCFD45B-EA8E-4FD2-A794-35DF76E592BA}"/>
              </a:ext>
            </a:extLst>
          </p:cNvPr>
          <p:cNvSpPr txBox="1"/>
          <p:nvPr/>
        </p:nvSpPr>
        <p:spPr>
          <a:xfrm>
            <a:off x="7731276" y="2103841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90" dirty="0">
                <a:latin typeface="Trebuchet MS"/>
                <a:cs typeface="Trebuchet MS"/>
              </a:rPr>
              <a:t>14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2" name="object 35">
            <a:extLst>
              <a:ext uri="{FF2B5EF4-FFF2-40B4-BE49-F238E27FC236}">
                <a16:creationId xmlns:a16="http://schemas.microsoft.com/office/drawing/2014/main" id="{D249BF49-90FF-41C0-A778-C8DD57A909FA}"/>
              </a:ext>
            </a:extLst>
          </p:cNvPr>
          <p:cNvSpPr txBox="1"/>
          <p:nvPr/>
        </p:nvSpPr>
        <p:spPr>
          <a:xfrm>
            <a:off x="8236101" y="1579839"/>
            <a:ext cx="89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85" dirty="0">
                <a:latin typeface="Trebuchet MS"/>
                <a:cs typeface="Trebuchet MS"/>
              </a:rPr>
              <a:t>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3" name="object 36">
            <a:extLst>
              <a:ext uri="{FF2B5EF4-FFF2-40B4-BE49-F238E27FC236}">
                <a16:creationId xmlns:a16="http://schemas.microsoft.com/office/drawing/2014/main" id="{35E9050F-1E73-495A-96ED-5A0F55E75C98}"/>
              </a:ext>
            </a:extLst>
          </p:cNvPr>
          <p:cNvSpPr txBox="1"/>
          <p:nvPr/>
        </p:nvSpPr>
        <p:spPr>
          <a:xfrm>
            <a:off x="8531376" y="1475064"/>
            <a:ext cx="89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85" dirty="0">
                <a:latin typeface="Trebuchet MS"/>
                <a:cs typeface="Trebuchet MS"/>
              </a:rPr>
              <a:t>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4" name="object 37">
            <a:extLst>
              <a:ext uri="{FF2B5EF4-FFF2-40B4-BE49-F238E27FC236}">
                <a16:creationId xmlns:a16="http://schemas.microsoft.com/office/drawing/2014/main" id="{A639B7AC-98AA-4A0F-AD83-A886E952D750}"/>
              </a:ext>
            </a:extLst>
          </p:cNvPr>
          <p:cNvSpPr txBox="1"/>
          <p:nvPr/>
        </p:nvSpPr>
        <p:spPr>
          <a:xfrm>
            <a:off x="8864878" y="1456141"/>
            <a:ext cx="89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85" dirty="0">
                <a:latin typeface="Trebuchet MS"/>
                <a:cs typeface="Trebuchet MS"/>
              </a:rPr>
              <a:t>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5" name="object 38">
            <a:extLst>
              <a:ext uri="{FF2B5EF4-FFF2-40B4-BE49-F238E27FC236}">
                <a16:creationId xmlns:a16="http://schemas.microsoft.com/office/drawing/2014/main" id="{8236D031-7AAB-4EB9-A4AD-997E86CE1209}"/>
              </a:ext>
            </a:extLst>
          </p:cNvPr>
          <p:cNvSpPr txBox="1"/>
          <p:nvPr/>
        </p:nvSpPr>
        <p:spPr>
          <a:xfrm>
            <a:off x="11669672" y="1905087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90" dirty="0">
                <a:latin typeface="Trebuchet MS"/>
                <a:cs typeface="Trebuchet MS"/>
              </a:rPr>
              <a:t>12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6" name="object 39">
            <a:extLst>
              <a:ext uri="{FF2B5EF4-FFF2-40B4-BE49-F238E27FC236}">
                <a16:creationId xmlns:a16="http://schemas.microsoft.com/office/drawing/2014/main" id="{3250DEF2-58A9-4E76-B3B6-5690BF535946}"/>
              </a:ext>
            </a:extLst>
          </p:cNvPr>
          <p:cNvSpPr txBox="1"/>
          <p:nvPr/>
        </p:nvSpPr>
        <p:spPr>
          <a:xfrm>
            <a:off x="11669292" y="2270212"/>
            <a:ext cx="186055" cy="747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95"/>
              </a:lnSpc>
              <a:spcBef>
                <a:spcPts val="95"/>
              </a:spcBef>
            </a:pPr>
            <a:r>
              <a:rPr sz="1000" b="1" spc="-120" dirty="0">
                <a:latin typeface="Trebuchet MS"/>
                <a:cs typeface="Trebuchet MS"/>
              </a:rPr>
              <a:t>3</a:t>
            </a:r>
            <a:r>
              <a:rPr sz="1000" b="1" spc="-85" dirty="0">
                <a:latin typeface="Trebuchet MS"/>
                <a:cs typeface="Trebuchet MS"/>
              </a:rPr>
              <a:t>,7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ts val="1025"/>
              </a:lnSpc>
            </a:pPr>
            <a:r>
              <a:rPr sz="1000" b="1" spc="-120" dirty="0">
                <a:latin typeface="Trebuchet MS"/>
                <a:cs typeface="Trebuchet MS"/>
              </a:rPr>
              <a:t>2</a:t>
            </a:r>
            <a:r>
              <a:rPr sz="1000" b="1" spc="-85" dirty="0">
                <a:latin typeface="Trebuchet MS"/>
                <a:cs typeface="Trebuchet MS"/>
              </a:rPr>
              <a:t>,8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ts val="905"/>
              </a:lnSpc>
            </a:pPr>
            <a:r>
              <a:rPr sz="1000" b="1" spc="-120" dirty="0">
                <a:latin typeface="Trebuchet MS"/>
                <a:cs typeface="Trebuchet MS"/>
              </a:rPr>
              <a:t>1</a:t>
            </a:r>
            <a:r>
              <a:rPr sz="1000" b="1" spc="-85" dirty="0">
                <a:latin typeface="Trebuchet MS"/>
                <a:cs typeface="Trebuchet MS"/>
              </a:rPr>
              <a:t>,9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ts val="1075"/>
              </a:lnSpc>
            </a:pPr>
            <a:r>
              <a:rPr sz="1000" b="1" spc="-120" dirty="0">
                <a:latin typeface="Trebuchet MS"/>
                <a:cs typeface="Trebuchet MS"/>
              </a:rPr>
              <a:t>3</a:t>
            </a:r>
            <a:r>
              <a:rPr sz="1000" b="1" spc="-85" dirty="0">
                <a:latin typeface="Trebuchet MS"/>
                <a:cs typeface="Trebuchet MS"/>
              </a:rPr>
              <a:t>,3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84"/>
              </a:spcBef>
            </a:pPr>
            <a:r>
              <a:rPr sz="1000" b="1" spc="-120" dirty="0">
                <a:latin typeface="Trebuchet MS"/>
                <a:cs typeface="Trebuchet MS"/>
              </a:rPr>
              <a:t>4</a:t>
            </a:r>
            <a:r>
              <a:rPr sz="1000" b="1" spc="-85" dirty="0">
                <a:latin typeface="Trebuchet MS"/>
                <a:cs typeface="Trebuchet MS"/>
              </a:rPr>
              <a:t>,8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7" name="object 40">
            <a:extLst>
              <a:ext uri="{FF2B5EF4-FFF2-40B4-BE49-F238E27FC236}">
                <a16:creationId xmlns:a16="http://schemas.microsoft.com/office/drawing/2014/main" id="{DF603661-EEC9-4C0E-94E1-AE1ADE38D18F}"/>
              </a:ext>
            </a:extLst>
          </p:cNvPr>
          <p:cNvSpPr txBox="1"/>
          <p:nvPr/>
        </p:nvSpPr>
        <p:spPr>
          <a:xfrm>
            <a:off x="11669292" y="3151719"/>
            <a:ext cx="1860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20" dirty="0">
                <a:latin typeface="Trebuchet MS"/>
                <a:cs typeface="Trebuchet MS"/>
              </a:rPr>
              <a:t>8</a:t>
            </a:r>
            <a:r>
              <a:rPr sz="1000" b="1" spc="-85" dirty="0">
                <a:latin typeface="Trebuchet MS"/>
                <a:cs typeface="Trebuchet MS"/>
              </a:rPr>
              <a:t>,6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8" name="object 41">
            <a:extLst>
              <a:ext uri="{FF2B5EF4-FFF2-40B4-BE49-F238E27FC236}">
                <a16:creationId xmlns:a16="http://schemas.microsoft.com/office/drawing/2014/main" id="{4A838B1A-4E16-435F-9279-26A7916EB0F9}"/>
              </a:ext>
            </a:extLst>
          </p:cNvPr>
          <p:cNvSpPr txBox="1"/>
          <p:nvPr/>
        </p:nvSpPr>
        <p:spPr>
          <a:xfrm>
            <a:off x="11669292" y="3419307"/>
            <a:ext cx="1860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20" dirty="0">
                <a:latin typeface="Trebuchet MS"/>
                <a:cs typeface="Trebuchet MS"/>
              </a:rPr>
              <a:t>2</a:t>
            </a:r>
            <a:r>
              <a:rPr sz="1000" b="1" spc="-85" dirty="0">
                <a:latin typeface="Trebuchet MS"/>
                <a:cs typeface="Trebuchet MS"/>
              </a:rPr>
              <a:t>,9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9" name="object 42">
            <a:extLst>
              <a:ext uri="{FF2B5EF4-FFF2-40B4-BE49-F238E27FC236}">
                <a16:creationId xmlns:a16="http://schemas.microsoft.com/office/drawing/2014/main" id="{BAB3A220-F3DB-4A8D-A4FC-74109578BC40}"/>
              </a:ext>
            </a:extLst>
          </p:cNvPr>
          <p:cNvSpPr txBox="1"/>
          <p:nvPr/>
        </p:nvSpPr>
        <p:spPr>
          <a:xfrm>
            <a:off x="9845953" y="2561041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90" dirty="0">
                <a:solidFill>
                  <a:srgbClr val="0D0D0D"/>
                </a:solidFill>
                <a:latin typeface="Trebuchet MS"/>
                <a:cs typeface="Trebuchet MS"/>
              </a:rPr>
              <a:t>40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50" name="object 43">
            <a:extLst>
              <a:ext uri="{FF2B5EF4-FFF2-40B4-BE49-F238E27FC236}">
                <a16:creationId xmlns:a16="http://schemas.microsoft.com/office/drawing/2014/main" id="{D2896B80-6D32-413E-BDEF-9E52E365C128}"/>
              </a:ext>
            </a:extLst>
          </p:cNvPr>
          <p:cNvSpPr/>
          <p:nvPr/>
        </p:nvSpPr>
        <p:spPr>
          <a:xfrm>
            <a:off x="7017663" y="4126062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70104"/>
                </a:moveTo>
                <a:lnTo>
                  <a:pt x="70103" y="70104"/>
                </a:lnTo>
                <a:lnTo>
                  <a:pt x="70103" y="0"/>
                </a:lnTo>
                <a:lnTo>
                  <a:pt x="0" y="0"/>
                </a:lnTo>
                <a:lnTo>
                  <a:pt x="0" y="70104"/>
                </a:lnTo>
                <a:close/>
              </a:path>
            </a:pathLst>
          </a:custGeom>
          <a:solidFill>
            <a:srgbClr val="0F2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44">
            <a:extLst>
              <a:ext uri="{FF2B5EF4-FFF2-40B4-BE49-F238E27FC236}">
                <a16:creationId xmlns:a16="http://schemas.microsoft.com/office/drawing/2014/main" id="{98A650EA-C793-4243-8481-280854070C08}"/>
              </a:ext>
            </a:extLst>
          </p:cNvPr>
          <p:cNvSpPr/>
          <p:nvPr/>
        </p:nvSpPr>
        <p:spPr>
          <a:xfrm>
            <a:off x="7017663" y="4126062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70104"/>
                </a:moveTo>
                <a:lnTo>
                  <a:pt x="70103" y="70104"/>
                </a:lnTo>
                <a:lnTo>
                  <a:pt x="70103" y="0"/>
                </a:lnTo>
                <a:lnTo>
                  <a:pt x="0" y="0"/>
                </a:lnTo>
                <a:lnTo>
                  <a:pt x="0" y="701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45">
            <a:extLst>
              <a:ext uri="{FF2B5EF4-FFF2-40B4-BE49-F238E27FC236}">
                <a16:creationId xmlns:a16="http://schemas.microsoft.com/office/drawing/2014/main" id="{0F0CFD34-9E66-4C97-8259-2149621A29FC}"/>
              </a:ext>
            </a:extLst>
          </p:cNvPr>
          <p:cNvSpPr/>
          <p:nvPr/>
        </p:nvSpPr>
        <p:spPr>
          <a:xfrm>
            <a:off x="9768482" y="4126062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70104"/>
                </a:moveTo>
                <a:lnTo>
                  <a:pt x="70103" y="70104"/>
                </a:lnTo>
                <a:lnTo>
                  <a:pt x="70103" y="0"/>
                </a:lnTo>
                <a:lnTo>
                  <a:pt x="0" y="0"/>
                </a:lnTo>
                <a:lnTo>
                  <a:pt x="0" y="70104"/>
                </a:lnTo>
                <a:close/>
              </a:path>
            </a:pathLst>
          </a:custGeom>
          <a:solidFill>
            <a:srgbClr val="375F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46">
            <a:extLst>
              <a:ext uri="{FF2B5EF4-FFF2-40B4-BE49-F238E27FC236}">
                <a16:creationId xmlns:a16="http://schemas.microsoft.com/office/drawing/2014/main" id="{55A1F9E0-CE36-43FA-A063-A68BD92909F2}"/>
              </a:ext>
            </a:extLst>
          </p:cNvPr>
          <p:cNvSpPr/>
          <p:nvPr/>
        </p:nvSpPr>
        <p:spPr>
          <a:xfrm>
            <a:off x="9768482" y="4126062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70104"/>
                </a:moveTo>
                <a:lnTo>
                  <a:pt x="70103" y="70104"/>
                </a:lnTo>
                <a:lnTo>
                  <a:pt x="70103" y="0"/>
                </a:lnTo>
                <a:lnTo>
                  <a:pt x="0" y="0"/>
                </a:lnTo>
                <a:lnTo>
                  <a:pt x="0" y="701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47">
            <a:extLst>
              <a:ext uri="{FF2B5EF4-FFF2-40B4-BE49-F238E27FC236}">
                <a16:creationId xmlns:a16="http://schemas.microsoft.com/office/drawing/2014/main" id="{FC2378FB-EE8D-47F1-9E07-27DA0A105BE2}"/>
              </a:ext>
            </a:extLst>
          </p:cNvPr>
          <p:cNvSpPr/>
          <p:nvPr/>
        </p:nvSpPr>
        <p:spPr>
          <a:xfrm>
            <a:off x="7017663" y="4304371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70104"/>
                </a:moveTo>
                <a:lnTo>
                  <a:pt x="70103" y="70104"/>
                </a:lnTo>
                <a:lnTo>
                  <a:pt x="70103" y="0"/>
                </a:lnTo>
                <a:lnTo>
                  <a:pt x="0" y="0"/>
                </a:lnTo>
                <a:lnTo>
                  <a:pt x="0" y="70104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48">
            <a:extLst>
              <a:ext uri="{FF2B5EF4-FFF2-40B4-BE49-F238E27FC236}">
                <a16:creationId xmlns:a16="http://schemas.microsoft.com/office/drawing/2014/main" id="{C5F72390-93E1-406F-AA73-F2C42FF05AA6}"/>
              </a:ext>
            </a:extLst>
          </p:cNvPr>
          <p:cNvSpPr/>
          <p:nvPr/>
        </p:nvSpPr>
        <p:spPr>
          <a:xfrm>
            <a:off x="7017663" y="4304371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70104"/>
                </a:moveTo>
                <a:lnTo>
                  <a:pt x="70103" y="70104"/>
                </a:lnTo>
                <a:lnTo>
                  <a:pt x="70103" y="0"/>
                </a:lnTo>
                <a:lnTo>
                  <a:pt x="0" y="0"/>
                </a:lnTo>
                <a:lnTo>
                  <a:pt x="0" y="701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49">
            <a:extLst>
              <a:ext uri="{FF2B5EF4-FFF2-40B4-BE49-F238E27FC236}">
                <a16:creationId xmlns:a16="http://schemas.microsoft.com/office/drawing/2014/main" id="{AD35F5F5-E45D-481C-89E1-D61BB8A7C2A7}"/>
              </a:ext>
            </a:extLst>
          </p:cNvPr>
          <p:cNvSpPr/>
          <p:nvPr/>
        </p:nvSpPr>
        <p:spPr>
          <a:xfrm>
            <a:off x="9768482" y="4304371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70104"/>
                </a:moveTo>
                <a:lnTo>
                  <a:pt x="70103" y="70104"/>
                </a:lnTo>
                <a:lnTo>
                  <a:pt x="70103" y="0"/>
                </a:lnTo>
                <a:lnTo>
                  <a:pt x="0" y="0"/>
                </a:lnTo>
                <a:lnTo>
                  <a:pt x="0" y="70104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0">
            <a:extLst>
              <a:ext uri="{FF2B5EF4-FFF2-40B4-BE49-F238E27FC236}">
                <a16:creationId xmlns:a16="http://schemas.microsoft.com/office/drawing/2014/main" id="{0CB68DD3-9596-4372-BEFD-7CC57606BA72}"/>
              </a:ext>
            </a:extLst>
          </p:cNvPr>
          <p:cNvSpPr/>
          <p:nvPr/>
        </p:nvSpPr>
        <p:spPr>
          <a:xfrm>
            <a:off x="9768482" y="4304371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70104"/>
                </a:moveTo>
                <a:lnTo>
                  <a:pt x="70103" y="70104"/>
                </a:lnTo>
                <a:lnTo>
                  <a:pt x="70103" y="0"/>
                </a:lnTo>
                <a:lnTo>
                  <a:pt x="0" y="0"/>
                </a:lnTo>
                <a:lnTo>
                  <a:pt x="0" y="701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1">
            <a:extLst>
              <a:ext uri="{FF2B5EF4-FFF2-40B4-BE49-F238E27FC236}">
                <a16:creationId xmlns:a16="http://schemas.microsoft.com/office/drawing/2014/main" id="{E68DECD0-5668-4F84-9BF3-F752C8C2CC14}"/>
              </a:ext>
            </a:extLst>
          </p:cNvPr>
          <p:cNvSpPr/>
          <p:nvPr/>
        </p:nvSpPr>
        <p:spPr>
          <a:xfrm>
            <a:off x="7017663" y="4482679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70104"/>
                </a:moveTo>
                <a:lnTo>
                  <a:pt x="70103" y="70104"/>
                </a:lnTo>
                <a:lnTo>
                  <a:pt x="70103" y="0"/>
                </a:lnTo>
                <a:lnTo>
                  <a:pt x="0" y="0"/>
                </a:lnTo>
                <a:lnTo>
                  <a:pt x="0" y="70104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2">
            <a:extLst>
              <a:ext uri="{FF2B5EF4-FFF2-40B4-BE49-F238E27FC236}">
                <a16:creationId xmlns:a16="http://schemas.microsoft.com/office/drawing/2014/main" id="{1C2B81C8-4510-45F3-9C44-4FD14542D711}"/>
              </a:ext>
            </a:extLst>
          </p:cNvPr>
          <p:cNvSpPr/>
          <p:nvPr/>
        </p:nvSpPr>
        <p:spPr>
          <a:xfrm>
            <a:off x="7017663" y="4482679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70104"/>
                </a:moveTo>
                <a:lnTo>
                  <a:pt x="70103" y="70104"/>
                </a:lnTo>
                <a:lnTo>
                  <a:pt x="70103" y="0"/>
                </a:lnTo>
                <a:lnTo>
                  <a:pt x="0" y="0"/>
                </a:lnTo>
                <a:lnTo>
                  <a:pt x="0" y="701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53">
            <a:extLst>
              <a:ext uri="{FF2B5EF4-FFF2-40B4-BE49-F238E27FC236}">
                <a16:creationId xmlns:a16="http://schemas.microsoft.com/office/drawing/2014/main" id="{96E95402-3074-45F9-9838-9B652872AA1A}"/>
              </a:ext>
            </a:extLst>
          </p:cNvPr>
          <p:cNvSpPr/>
          <p:nvPr/>
        </p:nvSpPr>
        <p:spPr>
          <a:xfrm>
            <a:off x="9768482" y="4482679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70104"/>
                </a:moveTo>
                <a:lnTo>
                  <a:pt x="70103" y="70104"/>
                </a:lnTo>
                <a:lnTo>
                  <a:pt x="70103" y="0"/>
                </a:lnTo>
                <a:lnTo>
                  <a:pt x="0" y="0"/>
                </a:lnTo>
                <a:lnTo>
                  <a:pt x="0" y="70104"/>
                </a:lnTo>
                <a:close/>
              </a:path>
            </a:pathLst>
          </a:custGeom>
          <a:solidFill>
            <a:srgbClr val="F1DC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54">
            <a:extLst>
              <a:ext uri="{FF2B5EF4-FFF2-40B4-BE49-F238E27FC236}">
                <a16:creationId xmlns:a16="http://schemas.microsoft.com/office/drawing/2014/main" id="{42A334A5-9FF5-4501-B5B2-B38632492B24}"/>
              </a:ext>
            </a:extLst>
          </p:cNvPr>
          <p:cNvSpPr/>
          <p:nvPr/>
        </p:nvSpPr>
        <p:spPr>
          <a:xfrm>
            <a:off x="9768482" y="4482679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70104"/>
                </a:moveTo>
                <a:lnTo>
                  <a:pt x="70103" y="70104"/>
                </a:lnTo>
                <a:lnTo>
                  <a:pt x="70103" y="0"/>
                </a:lnTo>
                <a:lnTo>
                  <a:pt x="0" y="0"/>
                </a:lnTo>
                <a:lnTo>
                  <a:pt x="0" y="701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55">
            <a:extLst>
              <a:ext uri="{FF2B5EF4-FFF2-40B4-BE49-F238E27FC236}">
                <a16:creationId xmlns:a16="http://schemas.microsoft.com/office/drawing/2014/main" id="{B97981D2-65FA-4CCB-A2F8-7237180C9270}"/>
              </a:ext>
            </a:extLst>
          </p:cNvPr>
          <p:cNvSpPr/>
          <p:nvPr/>
        </p:nvSpPr>
        <p:spPr>
          <a:xfrm>
            <a:off x="7017663" y="4660986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70104"/>
                </a:moveTo>
                <a:lnTo>
                  <a:pt x="70103" y="70104"/>
                </a:lnTo>
                <a:lnTo>
                  <a:pt x="70103" y="0"/>
                </a:lnTo>
                <a:lnTo>
                  <a:pt x="0" y="0"/>
                </a:lnTo>
                <a:lnTo>
                  <a:pt x="0" y="701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56">
            <a:extLst>
              <a:ext uri="{FF2B5EF4-FFF2-40B4-BE49-F238E27FC236}">
                <a16:creationId xmlns:a16="http://schemas.microsoft.com/office/drawing/2014/main" id="{F12ABE3F-67CB-48BF-BE09-6CD5A0E920DF}"/>
              </a:ext>
            </a:extLst>
          </p:cNvPr>
          <p:cNvSpPr/>
          <p:nvPr/>
        </p:nvSpPr>
        <p:spPr>
          <a:xfrm>
            <a:off x="9768482" y="4660986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70104"/>
                </a:moveTo>
                <a:lnTo>
                  <a:pt x="70103" y="70104"/>
                </a:lnTo>
                <a:lnTo>
                  <a:pt x="70103" y="0"/>
                </a:lnTo>
                <a:lnTo>
                  <a:pt x="0" y="0"/>
                </a:lnTo>
                <a:lnTo>
                  <a:pt x="0" y="70104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57">
            <a:extLst>
              <a:ext uri="{FF2B5EF4-FFF2-40B4-BE49-F238E27FC236}">
                <a16:creationId xmlns:a16="http://schemas.microsoft.com/office/drawing/2014/main" id="{3808B80F-FEAF-417B-9773-979CA0C18CFB}"/>
              </a:ext>
            </a:extLst>
          </p:cNvPr>
          <p:cNvSpPr/>
          <p:nvPr/>
        </p:nvSpPr>
        <p:spPr>
          <a:xfrm>
            <a:off x="9768482" y="4660986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70104"/>
                </a:moveTo>
                <a:lnTo>
                  <a:pt x="70103" y="70104"/>
                </a:lnTo>
                <a:lnTo>
                  <a:pt x="70103" y="0"/>
                </a:lnTo>
                <a:lnTo>
                  <a:pt x="0" y="0"/>
                </a:lnTo>
                <a:lnTo>
                  <a:pt x="0" y="701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58">
            <a:extLst>
              <a:ext uri="{FF2B5EF4-FFF2-40B4-BE49-F238E27FC236}">
                <a16:creationId xmlns:a16="http://schemas.microsoft.com/office/drawing/2014/main" id="{F9EE434F-786A-4359-933B-1ADF6C7AD615}"/>
              </a:ext>
            </a:extLst>
          </p:cNvPr>
          <p:cNvSpPr/>
          <p:nvPr/>
        </p:nvSpPr>
        <p:spPr>
          <a:xfrm>
            <a:off x="7017663" y="4839294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70103"/>
                </a:moveTo>
                <a:lnTo>
                  <a:pt x="70103" y="70103"/>
                </a:lnTo>
                <a:lnTo>
                  <a:pt x="70103" y="0"/>
                </a:lnTo>
                <a:lnTo>
                  <a:pt x="0" y="0"/>
                </a:lnTo>
                <a:lnTo>
                  <a:pt x="0" y="7010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59">
            <a:extLst>
              <a:ext uri="{FF2B5EF4-FFF2-40B4-BE49-F238E27FC236}">
                <a16:creationId xmlns:a16="http://schemas.microsoft.com/office/drawing/2014/main" id="{8920A216-9981-4549-835D-2D893AF42510}"/>
              </a:ext>
            </a:extLst>
          </p:cNvPr>
          <p:cNvSpPr/>
          <p:nvPr/>
        </p:nvSpPr>
        <p:spPr>
          <a:xfrm>
            <a:off x="7017663" y="4839294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70103"/>
                </a:moveTo>
                <a:lnTo>
                  <a:pt x="70103" y="70103"/>
                </a:lnTo>
                <a:lnTo>
                  <a:pt x="70103" y="0"/>
                </a:lnTo>
                <a:lnTo>
                  <a:pt x="0" y="0"/>
                </a:lnTo>
                <a:lnTo>
                  <a:pt x="0" y="7010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0">
            <a:extLst>
              <a:ext uri="{FF2B5EF4-FFF2-40B4-BE49-F238E27FC236}">
                <a16:creationId xmlns:a16="http://schemas.microsoft.com/office/drawing/2014/main" id="{52EB2DAC-557D-44FE-900B-A17E9B5FB8DB}"/>
              </a:ext>
            </a:extLst>
          </p:cNvPr>
          <p:cNvSpPr/>
          <p:nvPr/>
        </p:nvSpPr>
        <p:spPr>
          <a:xfrm>
            <a:off x="9768482" y="4839294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70103"/>
                </a:moveTo>
                <a:lnTo>
                  <a:pt x="70103" y="70103"/>
                </a:lnTo>
                <a:lnTo>
                  <a:pt x="70103" y="0"/>
                </a:lnTo>
                <a:lnTo>
                  <a:pt x="0" y="0"/>
                </a:lnTo>
                <a:lnTo>
                  <a:pt x="0" y="701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1">
            <a:extLst>
              <a:ext uri="{FF2B5EF4-FFF2-40B4-BE49-F238E27FC236}">
                <a16:creationId xmlns:a16="http://schemas.microsoft.com/office/drawing/2014/main" id="{AEECE066-23ED-42ED-838A-CB7BFD59DBEC}"/>
              </a:ext>
            </a:extLst>
          </p:cNvPr>
          <p:cNvSpPr/>
          <p:nvPr/>
        </p:nvSpPr>
        <p:spPr>
          <a:xfrm>
            <a:off x="9768482" y="4839294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70103"/>
                </a:moveTo>
                <a:lnTo>
                  <a:pt x="70103" y="70103"/>
                </a:lnTo>
                <a:lnTo>
                  <a:pt x="70103" y="0"/>
                </a:lnTo>
                <a:lnTo>
                  <a:pt x="0" y="0"/>
                </a:lnTo>
                <a:lnTo>
                  <a:pt x="0" y="7010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62">
            <a:extLst>
              <a:ext uri="{FF2B5EF4-FFF2-40B4-BE49-F238E27FC236}">
                <a16:creationId xmlns:a16="http://schemas.microsoft.com/office/drawing/2014/main" id="{CA2F3E58-D0C9-4845-9C0C-8170E7CA46EB}"/>
              </a:ext>
            </a:extLst>
          </p:cNvPr>
          <p:cNvSpPr/>
          <p:nvPr/>
        </p:nvSpPr>
        <p:spPr>
          <a:xfrm>
            <a:off x="7017663" y="5019126"/>
            <a:ext cx="70485" cy="68580"/>
          </a:xfrm>
          <a:custGeom>
            <a:avLst/>
            <a:gdLst/>
            <a:ahLst/>
            <a:cxnLst/>
            <a:rect l="l" t="t" r="r" b="b"/>
            <a:pathLst>
              <a:path w="70484" h="68579">
                <a:moveTo>
                  <a:pt x="0" y="68580"/>
                </a:moveTo>
                <a:lnTo>
                  <a:pt x="70103" y="68580"/>
                </a:lnTo>
                <a:lnTo>
                  <a:pt x="70103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63">
            <a:extLst>
              <a:ext uri="{FF2B5EF4-FFF2-40B4-BE49-F238E27FC236}">
                <a16:creationId xmlns:a16="http://schemas.microsoft.com/office/drawing/2014/main" id="{00E56B42-1E5B-465F-9BD7-191E303D7FDA}"/>
              </a:ext>
            </a:extLst>
          </p:cNvPr>
          <p:cNvSpPr/>
          <p:nvPr/>
        </p:nvSpPr>
        <p:spPr>
          <a:xfrm>
            <a:off x="7017663" y="5019126"/>
            <a:ext cx="70485" cy="68580"/>
          </a:xfrm>
          <a:custGeom>
            <a:avLst/>
            <a:gdLst/>
            <a:ahLst/>
            <a:cxnLst/>
            <a:rect l="l" t="t" r="r" b="b"/>
            <a:pathLst>
              <a:path w="70484" h="68579">
                <a:moveTo>
                  <a:pt x="0" y="68580"/>
                </a:moveTo>
                <a:lnTo>
                  <a:pt x="70103" y="68580"/>
                </a:lnTo>
                <a:lnTo>
                  <a:pt x="70103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64">
            <a:extLst>
              <a:ext uri="{FF2B5EF4-FFF2-40B4-BE49-F238E27FC236}">
                <a16:creationId xmlns:a16="http://schemas.microsoft.com/office/drawing/2014/main" id="{BE7F3F5D-D147-4C99-BC16-36B75E8EE5D8}"/>
              </a:ext>
            </a:extLst>
          </p:cNvPr>
          <p:cNvSpPr/>
          <p:nvPr/>
        </p:nvSpPr>
        <p:spPr>
          <a:xfrm>
            <a:off x="9768482" y="5019126"/>
            <a:ext cx="70485" cy="68580"/>
          </a:xfrm>
          <a:custGeom>
            <a:avLst/>
            <a:gdLst/>
            <a:ahLst/>
            <a:cxnLst/>
            <a:rect l="l" t="t" r="r" b="b"/>
            <a:pathLst>
              <a:path w="70484" h="68579">
                <a:moveTo>
                  <a:pt x="0" y="68580"/>
                </a:moveTo>
                <a:lnTo>
                  <a:pt x="70103" y="68580"/>
                </a:lnTo>
                <a:lnTo>
                  <a:pt x="70103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65">
            <a:extLst>
              <a:ext uri="{FF2B5EF4-FFF2-40B4-BE49-F238E27FC236}">
                <a16:creationId xmlns:a16="http://schemas.microsoft.com/office/drawing/2014/main" id="{E7555D4E-AB07-4CA5-A772-AB019C78BEE9}"/>
              </a:ext>
            </a:extLst>
          </p:cNvPr>
          <p:cNvSpPr/>
          <p:nvPr/>
        </p:nvSpPr>
        <p:spPr>
          <a:xfrm>
            <a:off x="9768482" y="5019126"/>
            <a:ext cx="70485" cy="68580"/>
          </a:xfrm>
          <a:custGeom>
            <a:avLst/>
            <a:gdLst/>
            <a:ahLst/>
            <a:cxnLst/>
            <a:rect l="l" t="t" r="r" b="b"/>
            <a:pathLst>
              <a:path w="70484" h="68579">
                <a:moveTo>
                  <a:pt x="0" y="68580"/>
                </a:moveTo>
                <a:lnTo>
                  <a:pt x="70103" y="68580"/>
                </a:lnTo>
                <a:lnTo>
                  <a:pt x="70103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66">
            <a:extLst>
              <a:ext uri="{FF2B5EF4-FFF2-40B4-BE49-F238E27FC236}">
                <a16:creationId xmlns:a16="http://schemas.microsoft.com/office/drawing/2014/main" id="{25421270-319C-4535-BB2C-D1C5C0DA27A6}"/>
              </a:ext>
            </a:extLst>
          </p:cNvPr>
          <p:cNvSpPr/>
          <p:nvPr/>
        </p:nvSpPr>
        <p:spPr>
          <a:xfrm>
            <a:off x="7017663" y="5197435"/>
            <a:ext cx="70485" cy="68580"/>
          </a:xfrm>
          <a:custGeom>
            <a:avLst/>
            <a:gdLst/>
            <a:ahLst/>
            <a:cxnLst/>
            <a:rect l="l" t="t" r="r" b="b"/>
            <a:pathLst>
              <a:path w="70484" h="68579">
                <a:moveTo>
                  <a:pt x="0" y="68580"/>
                </a:moveTo>
                <a:lnTo>
                  <a:pt x="70103" y="68580"/>
                </a:lnTo>
                <a:lnTo>
                  <a:pt x="70103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67">
            <a:extLst>
              <a:ext uri="{FF2B5EF4-FFF2-40B4-BE49-F238E27FC236}">
                <a16:creationId xmlns:a16="http://schemas.microsoft.com/office/drawing/2014/main" id="{5E6B1B2B-8301-49AB-9BE8-0E8934337E4D}"/>
              </a:ext>
            </a:extLst>
          </p:cNvPr>
          <p:cNvSpPr/>
          <p:nvPr/>
        </p:nvSpPr>
        <p:spPr>
          <a:xfrm>
            <a:off x="7017663" y="5197435"/>
            <a:ext cx="70485" cy="68580"/>
          </a:xfrm>
          <a:custGeom>
            <a:avLst/>
            <a:gdLst/>
            <a:ahLst/>
            <a:cxnLst/>
            <a:rect l="l" t="t" r="r" b="b"/>
            <a:pathLst>
              <a:path w="70484" h="68579">
                <a:moveTo>
                  <a:pt x="0" y="68580"/>
                </a:moveTo>
                <a:lnTo>
                  <a:pt x="70103" y="68580"/>
                </a:lnTo>
                <a:lnTo>
                  <a:pt x="70103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68">
            <a:extLst>
              <a:ext uri="{FF2B5EF4-FFF2-40B4-BE49-F238E27FC236}">
                <a16:creationId xmlns:a16="http://schemas.microsoft.com/office/drawing/2014/main" id="{39EADEAA-6D44-4B30-BE41-A5490EC335C7}"/>
              </a:ext>
            </a:extLst>
          </p:cNvPr>
          <p:cNvSpPr txBox="1"/>
          <p:nvPr/>
        </p:nvSpPr>
        <p:spPr>
          <a:xfrm>
            <a:off x="7105801" y="4031473"/>
            <a:ext cx="1849120" cy="1275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5104">
              <a:lnSpc>
                <a:spcPct val="117200"/>
              </a:lnSpc>
              <a:spcBef>
                <a:spcPts val="100"/>
              </a:spcBef>
            </a:pPr>
            <a:r>
              <a:rPr sz="1000" spc="-50" dirty="0">
                <a:latin typeface="Trebuchet MS"/>
                <a:cs typeface="Trebuchet MS"/>
              </a:rPr>
              <a:t>Химическая</a:t>
            </a:r>
            <a:r>
              <a:rPr sz="1000" spc="-9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промышленность  </a:t>
            </a:r>
            <a:r>
              <a:rPr sz="1000" spc="-55" dirty="0">
                <a:latin typeface="Trebuchet MS"/>
                <a:cs typeface="Trebuchet MS"/>
              </a:rPr>
              <a:t>ЛПК</a:t>
            </a:r>
            <a:endParaRPr sz="1000">
              <a:latin typeface="Trebuchet MS"/>
              <a:cs typeface="Trebuchet MS"/>
            </a:endParaRPr>
          </a:p>
          <a:p>
            <a:pPr marL="12700" marR="485775">
              <a:lnSpc>
                <a:spcPts val="1410"/>
              </a:lnSpc>
              <a:spcBef>
                <a:spcPts val="75"/>
              </a:spcBef>
            </a:pPr>
            <a:r>
              <a:rPr sz="1000" spc="-60" dirty="0">
                <a:latin typeface="Trebuchet MS"/>
                <a:cs typeface="Trebuchet MS"/>
              </a:rPr>
              <a:t>Легкая</a:t>
            </a:r>
            <a:r>
              <a:rPr sz="1000" spc="-130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промышленность  </a:t>
            </a:r>
            <a:r>
              <a:rPr sz="1000" spc="-30" dirty="0">
                <a:latin typeface="Trebuchet MS"/>
                <a:cs typeface="Trebuchet MS"/>
              </a:rPr>
              <a:t>Автопром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00" spc="-55" dirty="0">
                <a:latin typeface="Trebuchet MS"/>
                <a:cs typeface="Trebuchet MS"/>
              </a:rPr>
              <a:t>Сельхозтехника </a:t>
            </a:r>
            <a:r>
              <a:rPr sz="1000" spc="-35" dirty="0">
                <a:latin typeface="Trebuchet MS"/>
                <a:cs typeface="Trebuchet MS"/>
              </a:rPr>
              <a:t>и</a:t>
            </a:r>
            <a:r>
              <a:rPr sz="1000" spc="-7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спецмаш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spc="-65" dirty="0">
                <a:latin typeface="Trebuchet MS"/>
                <a:cs typeface="Trebuchet MS"/>
              </a:rPr>
              <a:t>Тяжелое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машиностроение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000" spc="-55" dirty="0">
                <a:latin typeface="Trebuchet MS"/>
                <a:cs typeface="Trebuchet MS"/>
              </a:rPr>
              <a:t>Энергетическое</a:t>
            </a:r>
            <a:r>
              <a:rPr sz="1000" spc="-7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машиностроение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77" name="object 69">
            <a:extLst>
              <a:ext uri="{FF2B5EF4-FFF2-40B4-BE49-F238E27FC236}">
                <a16:creationId xmlns:a16="http://schemas.microsoft.com/office/drawing/2014/main" id="{A4FFE95B-F810-4402-A984-432ABA5BD7AC}"/>
              </a:ext>
            </a:extLst>
          </p:cNvPr>
          <p:cNvSpPr/>
          <p:nvPr/>
        </p:nvSpPr>
        <p:spPr>
          <a:xfrm>
            <a:off x="9768482" y="5197435"/>
            <a:ext cx="70485" cy="68580"/>
          </a:xfrm>
          <a:custGeom>
            <a:avLst/>
            <a:gdLst/>
            <a:ahLst/>
            <a:cxnLst/>
            <a:rect l="l" t="t" r="r" b="b"/>
            <a:pathLst>
              <a:path w="70484" h="68579">
                <a:moveTo>
                  <a:pt x="0" y="68580"/>
                </a:moveTo>
                <a:lnTo>
                  <a:pt x="70103" y="68580"/>
                </a:lnTo>
                <a:lnTo>
                  <a:pt x="70103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solidFill>
            <a:srgbClr val="0D0D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0">
            <a:extLst>
              <a:ext uri="{FF2B5EF4-FFF2-40B4-BE49-F238E27FC236}">
                <a16:creationId xmlns:a16="http://schemas.microsoft.com/office/drawing/2014/main" id="{7EC86BC2-1109-473D-A4A9-745120DB00E7}"/>
              </a:ext>
            </a:extLst>
          </p:cNvPr>
          <p:cNvSpPr/>
          <p:nvPr/>
        </p:nvSpPr>
        <p:spPr>
          <a:xfrm>
            <a:off x="9768482" y="5197435"/>
            <a:ext cx="70485" cy="68580"/>
          </a:xfrm>
          <a:custGeom>
            <a:avLst/>
            <a:gdLst/>
            <a:ahLst/>
            <a:cxnLst/>
            <a:rect l="l" t="t" r="r" b="b"/>
            <a:pathLst>
              <a:path w="70484" h="68579">
                <a:moveTo>
                  <a:pt x="0" y="68580"/>
                </a:moveTo>
                <a:lnTo>
                  <a:pt x="70103" y="68580"/>
                </a:lnTo>
                <a:lnTo>
                  <a:pt x="70103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1">
            <a:extLst>
              <a:ext uri="{FF2B5EF4-FFF2-40B4-BE49-F238E27FC236}">
                <a16:creationId xmlns:a16="http://schemas.microsoft.com/office/drawing/2014/main" id="{A06B0C8C-767B-4CD3-BBEA-48ED8F6D061D}"/>
              </a:ext>
            </a:extLst>
          </p:cNvPr>
          <p:cNvSpPr txBox="1"/>
          <p:nvPr/>
        </p:nvSpPr>
        <p:spPr>
          <a:xfrm>
            <a:off x="9857256" y="4031473"/>
            <a:ext cx="2028825" cy="1275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5400">
              <a:lnSpc>
                <a:spcPct val="117200"/>
              </a:lnSpc>
              <a:spcBef>
                <a:spcPts val="100"/>
              </a:spcBef>
            </a:pPr>
            <a:r>
              <a:rPr sz="1000" spc="-50" dirty="0">
                <a:latin typeface="Trebuchet MS"/>
                <a:cs typeface="Trebuchet MS"/>
              </a:rPr>
              <a:t>Металлургическая </a:t>
            </a:r>
            <a:r>
              <a:rPr sz="1000" spc="-40" dirty="0">
                <a:latin typeface="Trebuchet MS"/>
                <a:cs typeface="Trebuchet MS"/>
              </a:rPr>
              <a:t>промышленность  </a:t>
            </a:r>
            <a:r>
              <a:rPr sz="1000" spc="-45" dirty="0">
                <a:latin typeface="Trebuchet MS"/>
                <a:cs typeface="Trebuchet MS"/>
              </a:rPr>
              <a:t>Фармацевтика </a:t>
            </a:r>
            <a:r>
              <a:rPr sz="1000" spc="-35" dirty="0">
                <a:latin typeface="Trebuchet MS"/>
                <a:cs typeface="Trebuchet MS"/>
              </a:rPr>
              <a:t>и</a:t>
            </a:r>
            <a:r>
              <a:rPr sz="1000" spc="-11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косметика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000" spc="-35" dirty="0">
                <a:latin typeface="Trebuchet MS"/>
                <a:cs typeface="Trebuchet MS"/>
              </a:rPr>
              <a:t>Прочие</a:t>
            </a:r>
            <a:endParaRPr sz="1000">
              <a:latin typeface="Trebuchet MS"/>
              <a:cs typeface="Trebuchet MS"/>
            </a:endParaRPr>
          </a:p>
          <a:p>
            <a:pPr marL="12700" marR="5080">
              <a:lnSpc>
                <a:spcPct val="117200"/>
              </a:lnSpc>
            </a:pPr>
            <a:r>
              <a:rPr sz="1000" spc="-40" dirty="0">
                <a:latin typeface="Trebuchet MS"/>
                <a:cs typeface="Trebuchet MS"/>
              </a:rPr>
              <a:t>Железнодорожное</a:t>
            </a:r>
            <a:r>
              <a:rPr sz="1000" spc="-8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машиностроение  </a:t>
            </a:r>
            <a:r>
              <a:rPr sz="1000" spc="-45" dirty="0">
                <a:latin typeface="Trebuchet MS"/>
                <a:cs typeface="Trebuchet MS"/>
              </a:rPr>
              <a:t>Станкостроение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000" spc="-55" dirty="0">
                <a:latin typeface="Trebuchet MS"/>
                <a:cs typeface="Trebuchet MS"/>
              </a:rPr>
              <a:t>Нефтегазовое</a:t>
            </a:r>
            <a:r>
              <a:rPr sz="1000" spc="-80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машиностроение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000" spc="-45" dirty="0">
                <a:latin typeface="Trebuchet MS"/>
                <a:cs typeface="Trebuchet MS"/>
              </a:rPr>
              <a:t>Судостроение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0" name="object 72">
            <a:extLst>
              <a:ext uri="{FF2B5EF4-FFF2-40B4-BE49-F238E27FC236}">
                <a16:creationId xmlns:a16="http://schemas.microsoft.com/office/drawing/2014/main" id="{67230CA4-A6AC-4AE0-88B3-298FF63D6077}"/>
              </a:ext>
            </a:extLst>
          </p:cNvPr>
          <p:cNvSpPr txBox="1"/>
          <p:nvPr/>
        </p:nvSpPr>
        <p:spPr>
          <a:xfrm>
            <a:off x="67714" y="3974932"/>
            <a:ext cx="221805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На </a:t>
            </a:r>
            <a:r>
              <a:rPr sz="1200" b="1" i="1" dirty="0">
                <a:solidFill>
                  <a:srgbClr val="7E7E7E"/>
                </a:solidFill>
                <a:latin typeface="Arial"/>
                <a:cs typeface="Arial"/>
              </a:rPr>
              <a:t>период</a:t>
            </a: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 2019-2024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Национальным проектом  заложено </a:t>
            </a:r>
            <a:r>
              <a:rPr sz="1200" b="1" i="1" dirty="0">
                <a:solidFill>
                  <a:srgbClr val="7E7E7E"/>
                </a:solidFill>
                <a:latin typeface="Arial"/>
                <a:cs typeface="Arial"/>
              </a:rPr>
              <a:t>327 </a:t>
            </a: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млрд </a:t>
            </a:r>
            <a:r>
              <a:rPr sz="1200" b="1" i="1" spc="-10" dirty="0">
                <a:solidFill>
                  <a:srgbClr val="7E7E7E"/>
                </a:solidFill>
                <a:latin typeface="Arial"/>
                <a:cs typeface="Arial"/>
              </a:rPr>
              <a:t>руб. </a:t>
            </a: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на  </a:t>
            </a:r>
            <a:r>
              <a:rPr sz="1200" b="1" i="1" spc="-10" dirty="0">
                <a:solidFill>
                  <a:srgbClr val="7E7E7E"/>
                </a:solidFill>
                <a:latin typeface="Arial"/>
                <a:cs typeface="Arial"/>
              </a:rPr>
              <a:t>механизмы </a:t>
            </a: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поддержки</a:t>
            </a:r>
            <a:r>
              <a:rPr sz="1200" b="1" i="1" spc="-5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КППК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5095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C248396B-F7CE-4C9C-8847-61E9B1113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072" y="1354867"/>
            <a:ext cx="4698391" cy="5503133"/>
          </a:xfrm>
          <a:prstGeom prst="rect">
            <a:avLst/>
          </a:prstGeom>
        </p:spPr>
      </p:pic>
      <p:sp>
        <p:nvSpPr>
          <p:cNvPr id="11" name="object 3">
            <a:extLst>
              <a:ext uri="{FF2B5EF4-FFF2-40B4-BE49-F238E27FC236}">
                <a16:creationId xmlns:a16="http://schemas.microsoft.com/office/drawing/2014/main" id="{F37E5472-F445-4CF4-ABF5-440C78707B21}"/>
              </a:ext>
            </a:extLst>
          </p:cNvPr>
          <p:cNvSpPr/>
          <p:nvPr/>
        </p:nvSpPr>
        <p:spPr>
          <a:xfrm rot="16200000">
            <a:off x="9397721" y="58653"/>
            <a:ext cx="2852937" cy="2735627"/>
          </a:xfrm>
          <a:custGeom>
            <a:avLst/>
            <a:gdLst/>
            <a:ahLst/>
            <a:cxnLst/>
            <a:rect l="l" t="t" r="r" b="b"/>
            <a:pathLst>
              <a:path w="6659880" h="6099175">
                <a:moveTo>
                  <a:pt x="6659626" y="0"/>
                </a:moveTo>
                <a:lnTo>
                  <a:pt x="0" y="6098869"/>
                </a:lnTo>
                <a:lnTo>
                  <a:pt x="6659626" y="6098869"/>
                </a:lnTo>
                <a:lnTo>
                  <a:pt x="665962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78">
            <a:extLst>
              <a:ext uri="{FF2B5EF4-FFF2-40B4-BE49-F238E27FC236}">
                <a16:creationId xmlns:a16="http://schemas.microsoft.com/office/drawing/2014/main" id="{4FAB6CC8-0B57-4624-AEDC-D9744A86D4CC}"/>
              </a:ext>
            </a:extLst>
          </p:cNvPr>
          <p:cNvSpPr txBox="1">
            <a:spLocks/>
          </p:cNvSpPr>
          <p:nvPr/>
        </p:nvSpPr>
        <p:spPr>
          <a:xfrm>
            <a:off x="10684886" y="167148"/>
            <a:ext cx="1391477" cy="1373026"/>
          </a:xfrm>
          <a:prstGeom prst="rect">
            <a:avLst/>
          </a:prstGeom>
        </p:spPr>
        <p:txBody>
          <a:bodyPr vert="horz" wrap="square" lIns="0" tIns="18627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88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10</a:t>
            </a:r>
          </a:p>
        </p:txBody>
      </p:sp>
      <p:pic>
        <p:nvPicPr>
          <p:cNvPr id="68" name="Рисунок 67">
            <a:extLst>
              <a:ext uri="{FF2B5EF4-FFF2-40B4-BE49-F238E27FC236}">
                <a16:creationId xmlns:a16="http://schemas.microsoft.com/office/drawing/2014/main" id="{CEAC7E9A-85DF-4F00-B4A6-7B549BDB46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1" y="325605"/>
            <a:ext cx="1892429" cy="528057"/>
          </a:xfrm>
          <a:prstGeom prst="rect">
            <a:avLst/>
          </a:prstGeom>
        </p:spPr>
      </p:pic>
      <p:sp>
        <p:nvSpPr>
          <p:cNvPr id="6" name="object 3">
            <a:extLst>
              <a:ext uri="{FF2B5EF4-FFF2-40B4-BE49-F238E27FC236}">
                <a16:creationId xmlns:a16="http://schemas.microsoft.com/office/drawing/2014/main" id="{D511F251-050D-4629-9FA7-CCB59A9FB830}"/>
              </a:ext>
            </a:extLst>
          </p:cNvPr>
          <p:cNvSpPr txBox="1">
            <a:spLocks/>
          </p:cNvSpPr>
          <p:nvPr/>
        </p:nvSpPr>
        <p:spPr>
          <a:xfrm>
            <a:off x="2687192" y="924559"/>
            <a:ext cx="5376545" cy="39116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fontAlgn="auto">
              <a:spcBef>
                <a:spcPts val="100"/>
              </a:spcBef>
              <a:spcAft>
                <a:spcPts val="0"/>
              </a:spcAft>
            </a:pPr>
            <a:r>
              <a:rPr lang="ru-RU" sz="2400" spc="-45" dirty="0">
                <a:solidFill>
                  <a:srgbClr val="283D6D"/>
                </a:solidFill>
                <a:latin typeface="Arial"/>
                <a:cs typeface="Arial"/>
              </a:rPr>
              <a:t>ГРАФИК </a:t>
            </a:r>
            <a:r>
              <a:rPr lang="ru-RU" sz="2400" spc="-10" dirty="0">
                <a:solidFill>
                  <a:srgbClr val="283D6D"/>
                </a:solidFill>
                <a:latin typeface="Arial"/>
                <a:cs typeface="Arial"/>
              </a:rPr>
              <a:t>ПРОВЕДЕНИЯ</a:t>
            </a:r>
            <a:r>
              <a:rPr lang="ru-RU" sz="2400" spc="40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lang="ru-RU" sz="2400" spc="-15" dirty="0">
                <a:solidFill>
                  <a:srgbClr val="283D6D"/>
                </a:solidFill>
                <a:latin typeface="Arial"/>
                <a:cs typeface="Arial"/>
              </a:rPr>
              <a:t>ВЕБИНАРОВ</a:t>
            </a:r>
            <a:endParaRPr lang="ru-RU" sz="2400" dirty="0">
              <a:latin typeface="Arial"/>
              <a:cs typeface="Arial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4D30F46C-2A98-4719-8C5F-11579B222EE1}"/>
              </a:ext>
            </a:extLst>
          </p:cNvPr>
          <p:cNvSpPr txBox="1"/>
          <p:nvPr/>
        </p:nvSpPr>
        <p:spPr>
          <a:xfrm>
            <a:off x="2745994" y="1813686"/>
            <a:ext cx="36703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0000"/>
                </a:solidFill>
                <a:latin typeface="Courier New"/>
                <a:cs typeface="Courier New"/>
              </a:rPr>
              <a:t>o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27 </a:t>
            </a:r>
            <a:r>
              <a:rPr sz="1600" spc="-20" dirty="0">
                <a:solidFill>
                  <a:srgbClr val="001F5F"/>
                </a:solidFill>
                <a:latin typeface="Arial"/>
                <a:cs typeface="Arial"/>
              </a:rPr>
              <a:t>марта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2019 </a:t>
            </a:r>
            <a:r>
              <a:rPr sz="1600" spc="-20" dirty="0">
                <a:solidFill>
                  <a:srgbClr val="001F5F"/>
                </a:solidFill>
                <a:latin typeface="Arial"/>
                <a:cs typeface="Arial"/>
              </a:rPr>
              <a:t>года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(среда),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в 10:00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981C35B1-B3D4-4B13-A24C-1A229E40D071}"/>
              </a:ext>
            </a:extLst>
          </p:cNvPr>
          <p:cNvSpPr txBox="1"/>
          <p:nvPr/>
        </p:nvSpPr>
        <p:spPr>
          <a:xfrm>
            <a:off x="2745994" y="2301367"/>
            <a:ext cx="36601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0000"/>
                </a:solidFill>
                <a:latin typeface="Courier New"/>
                <a:cs typeface="Courier New"/>
              </a:rPr>
              <a:t>o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3 </a:t>
            </a:r>
            <a:r>
              <a:rPr sz="1600" spc="-15" dirty="0">
                <a:solidFill>
                  <a:srgbClr val="001F5F"/>
                </a:solidFill>
                <a:latin typeface="Arial"/>
                <a:cs typeface="Arial"/>
              </a:rPr>
              <a:t>апреля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2019 </a:t>
            </a:r>
            <a:r>
              <a:rPr sz="1600" spc="-20" dirty="0">
                <a:solidFill>
                  <a:srgbClr val="001F5F"/>
                </a:solidFill>
                <a:latin typeface="Arial"/>
                <a:cs typeface="Arial"/>
              </a:rPr>
              <a:t>года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(среда),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600" spc="4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10:00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9FBBED66-750D-498D-A05B-AFC25F826953}"/>
              </a:ext>
            </a:extLst>
          </p:cNvPr>
          <p:cNvSpPr txBox="1"/>
          <p:nvPr/>
        </p:nvSpPr>
        <p:spPr>
          <a:xfrm>
            <a:off x="2745994" y="2788742"/>
            <a:ext cx="37750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0000"/>
                </a:solidFill>
                <a:latin typeface="Courier New"/>
                <a:cs typeface="Courier New"/>
              </a:rPr>
              <a:t>o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10 </a:t>
            </a:r>
            <a:r>
              <a:rPr sz="1600" spc="-15" dirty="0">
                <a:solidFill>
                  <a:srgbClr val="001F5F"/>
                </a:solidFill>
                <a:latin typeface="Arial"/>
                <a:cs typeface="Arial"/>
              </a:rPr>
              <a:t>апреля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2019 </a:t>
            </a:r>
            <a:r>
              <a:rPr sz="1600" spc="-25" dirty="0">
                <a:solidFill>
                  <a:srgbClr val="001F5F"/>
                </a:solidFill>
                <a:latin typeface="Arial"/>
                <a:cs typeface="Arial"/>
              </a:rPr>
              <a:t>года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(среда),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600" spc="4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10:00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040E8713-B79B-4BE9-874E-F1B696E3143D}"/>
              </a:ext>
            </a:extLst>
          </p:cNvPr>
          <p:cNvSpPr txBox="1"/>
          <p:nvPr/>
        </p:nvSpPr>
        <p:spPr>
          <a:xfrm>
            <a:off x="2745994" y="3276980"/>
            <a:ext cx="37757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0000"/>
                </a:solidFill>
                <a:latin typeface="Courier New"/>
                <a:cs typeface="Courier New"/>
              </a:rPr>
              <a:t>o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17 </a:t>
            </a:r>
            <a:r>
              <a:rPr sz="1600" spc="-15" dirty="0">
                <a:solidFill>
                  <a:srgbClr val="001F5F"/>
                </a:solidFill>
                <a:latin typeface="Arial"/>
                <a:cs typeface="Arial"/>
              </a:rPr>
              <a:t>апреля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2019 </a:t>
            </a:r>
            <a:r>
              <a:rPr sz="1600" spc="-20" dirty="0">
                <a:solidFill>
                  <a:srgbClr val="001F5F"/>
                </a:solidFill>
                <a:latin typeface="Arial"/>
                <a:cs typeface="Arial"/>
              </a:rPr>
              <a:t>года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(среда),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600" spc="4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10:00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8">
            <a:extLst>
              <a:ext uri="{FF2B5EF4-FFF2-40B4-BE49-F238E27FC236}">
                <a16:creationId xmlns:a16="http://schemas.microsoft.com/office/drawing/2014/main" id="{9311159F-7726-4C9B-BE69-C88FD88F3B28}"/>
              </a:ext>
            </a:extLst>
          </p:cNvPr>
          <p:cNvSpPr txBox="1"/>
          <p:nvPr/>
        </p:nvSpPr>
        <p:spPr>
          <a:xfrm>
            <a:off x="2745994" y="3764660"/>
            <a:ext cx="37725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0000"/>
                </a:solidFill>
                <a:latin typeface="Courier New"/>
                <a:cs typeface="Courier New"/>
              </a:rPr>
              <a:t>o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24 </a:t>
            </a:r>
            <a:r>
              <a:rPr sz="1600" spc="-15" dirty="0">
                <a:solidFill>
                  <a:srgbClr val="001F5F"/>
                </a:solidFill>
                <a:latin typeface="Arial"/>
                <a:cs typeface="Arial"/>
              </a:rPr>
              <a:t>апреля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2019 </a:t>
            </a:r>
            <a:r>
              <a:rPr sz="1600" spc="-20" dirty="0">
                <a:solidFill>
                  <a:srgbClr val="001F5F"/>
                </a:solidFill>
                <a:latin typeface="Arial"/>
                <a:cs typeface="Arial"/>
              </a:rPr>
              <a:t>года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(среда),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600" spc="4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10:00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id="{EAE0206E-030A-4EB5-A4B0-B02E6210B081}"/>
              </a:ext>
            </a:extLst>
          </p:cNvPr>
          <p:cNvSpPr txBox="1"/>
          <p:nvPr/>
        </p:nvSpPr>
        <p:spPr>
          <a:xfrm>
            <a:off x="7552435" y="1773682"/>
            <a:ext cx="21939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Сайт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для </a:t>
            </a:r>
            <a:r>
              <a:rPr sz="1800" b="1" spc="-20" dirty="0">
                <a:solidFill>
                  <a:srgbClr val="001F5F"/>
                </a:solidFill>
                <a:latin typeface="Arial"/>
                <a:cs typeface="Arial"/>
              </a:rPr>
              <a:t>входа  </a:t>
            </a:r>
            <a:r>
              <a:rPr sz="18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https:/</a:t>
            </a:r>
            <a:r>
              <a:rPr sz="1800" b="1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/</a:t>
            </a:r>
            <a:r>
              <a:rPr sz="1800" b="1" u="heavy" spc="-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v</a:t>
            </a: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c</a:t>
            </a:r>
            <a:r>
              <a:rPr sz="1800" b="1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s</a:t>
            </a:r>
            <a:r>
              <a:rPr sz="18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.</a:t>
            </a:r>
            <a:r>
              <a:rPr sz="1800" b="1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i</a:t>
            </a:r>
            <a:r>
              <a:rPr sz="18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min</a:t>
            </a:r>
            <a:r>
              <a:rPr sz="1800" b="1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d</a:t>
            </a: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.ru/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0">
            <a:extLst>
              <a:ext uri="{FF2B5EF4-FFF2-40B4-BE49-F238E27FC236}">
                <a16:creationId xmlns:a16="http://schemas.microsoft.com/office/drawing/2014/main" id="{713DD9C1-9D20-43F8-9588-1B079B4DF809}"/>
              </a:ext>
            </a:extLst>
          </p:cNvPr>
          <p:cNvSpPr txBox="1"/>
          <p:nvPr/>
        </p:nvSpPr>
        <p:spPr>
          <a:xfrm>
            <a:off x="7552435" y="2597022"/>
            <a:ext cx="39998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ID мероприятия для </a:t>
            </a:r>
            <a:r>
              <a:rPr sz="1800" b="1" spc="-10" dirty="0">
                <a:solidFill>
                  <a:srgbClr val="001F5F"/>
                </a:solidFill>
                <a:latin typeface="Arial"/>
                <a:cs typeface="Arial"/>
              </a:rPr>
              <a:t>подключения: 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250-168-4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1">
            <a:extLst>
              <a:ext uri="{FF2B5EF4-FFF2-40B4-BE49-F238E27FC236}">
                <a16:creationId xmlns:a16="http://schemas.microsoft.com/office/drawing/2014/main" id="{9DAA2A79-BEEE-4C74-98DB-220EA36CBED8}"/>
              </a:ext>
            </a:extLst>
          </p:cNvPr>
          <p:cNvSpPr txBox="1"/>
          <p:nvPr/>
        </p:nvSpPr>
        <p:spPr>
          <a:xfrm>
            <a:off x="7552435" y="3419982"/>
            <a:ext cx="38715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25" dirty="0">
                <a:solidFill>
                  <a:srgbClr val="001F5F"/>
                </a:solidFill>
                <a:latin typeface="Arial"/>
                <a:cs typeface="Arial"/>
              </a:rPr>
              <a:t>Гостевая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ссылка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для </a:t>
            </a:r>
            <a:r>
              <a:rPr sz="1800" b="1" spc="-20" dirty="0">
                <a:solidFill>
                  <a:srgbClr val="001F5F"/>
                </a:solidFill>
                <a:latin typeface="Arial"/>
                <a:cs typeface="Arial"/>
              </a:rPr>
              <a:t>входа:  </a:t>
            </a: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https://vcs.imind.ru/#join:t458ff479-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f4cc-4ac5-b58f-b55186de512b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2">
            <a:extLst>
              <a:ext uri="{FF2B5EF4-FFF2-40B4-BE49-F238E27FC236}">
                <a16:creationId xmlns:a16="http://schemas.microsoft.com/office/drawing/2014/main" id="{DCAC94F1-90C1-4A9F-B434-BA0BF39CB7C8}"/>
              </a:ext>
            </a:extLst>
          </p:cNvPr>
          <p:cNvSpPr txBox="1"/>
          <p:nvPr/>
        </p:nvSpPr>
        <p:spPr>
          <a:xfrm>
            <a:off x="1311655" y="4252036"/>
            <a:ext cx="7926070" cy="2163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4653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0000"/>
                </a:solidFill>
                <a:latin typeface="Courier New"/>
                <a:cs typeface="Courier New"/>
              </a:rPr>
              <a:t>o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7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мая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2019 </a:t>
            </a:r>
            <a:r>
              <a:rPr sz="1600" spc="-25" dirty="0">
                <a:solidFill>
                  <a:srgbClr val="001F5F"/>
                </a:solidFill>
                <a:latin typeface="Arial"/>
                <a:cs typeface="Arial"/>
              </a:rPr>
              <a:t>года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(вторник),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6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10:00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150" dirty="0">
                <a:solidFill>
                  <a:srgbClr val="283D6D"/>
                </a:solidFill>
                <a:latin typeface="Trebuchet MS"/>
                <a:cs typeface="Trebuchet MS"/>
              </a:rPr>
              <a:t>Контакты </a:t>
            </a:r>
            <a:r>
              <a:rPr sz="2400" b="1" spc="-160" dirty="0">
                <a:solidFill>
                  <a:srgbClr val="283D6D"/>
                </a:solidFill>
                <a:latin typeface="Trebuchet MS"/>
                <a:cs typeface="Trebuchet MS"/>
              </a:rPr>
              <a:t>горячей</a:t>
            </a:r>
            <a:r>
              <a:rPr sz="2400" b="1" spc="-220" dirty="0">
                <a:solidFill>
                  <a:srgbClr val="283D6D"/>
                </a:solidFill>
                <a:latin typeface="Trebuchet MS"/>
                <a:cs typeface="Trebuchet MS"/>
              </a:rPr>
              <a:t> </a:t>
            </a:r>
            <a:r>
              <a:rPr sz="2400" b="1" spc="-130" dirty="0">
                <a:solidFill>
                  <a:srgbClr val="283D6D"/>
                </a:solidFill>
                <a:latin typeface="Trebuchet MS"/>
                <a:cs typeface="Trebuchet MS"/>
              </a:rPr>
              <a:t>линии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400" b="1" spc="-215" dirty="0">
                <a:solidFill>
                  <a:srgbClr val="283D6D"/>
                </a:solidFill>
                <a:latin typeface="Trebuchet MS"/>
                <a:cs typeface="Trebuchet MS"/>
              </a:rPr>
              <a:t>+ </a:t>
            </a:r>
            <a:r>
              <a:rPr sz="2400" b="1" spc="-190" dirty="0">
                <a:solidFill>
                  <a:srgbClr val="283D6D"/>
                </a:solidFill>
                <a:latin typeface="Trebuchet MS"/>
                <a:cs typeface="Trebuchet MS"/>
              </a:rPr>
              <a:t>7 </a:t>
            </a:r>
            <a:r>
              <a:rPr sz="2400" b="1" spc="-195" dirty="0">
                <a:solidFill>
                  <a:srgbClr val="283D6D"/>
                </a:solidFill>
                <a:latin typeface="Trebuchet MS"/>
                <a:cs typeface="Trebuchet MS"/>
              </a:rPr>
              <a:t>495 510 </a:t>
            </a:r>
            <a:r>
              <a:rPr sz="2400" b="1" spc="-190" dirty="0">
                <a:solidFill>
                  <a:srgbClr val="283D6D"/>
                </a:solidFill>
                <a:latin typeface="Trebuchet MS"/>
                <a:cs typeface="Trebuchet MS"/>
              </a:rPr>
              <a:t>33</a:t>
            </a:r>
            <a:r>
              <a:rPr sz="2400" b="1" spc="-165" dirty="0">
                <a:solidFill>
                  <a:srgbClr val="283D6D"/>
                </a:solidFill>
                <a:latin typeface="Trebuchet MS"/>
                <a:cs typeface="Trebuchet MS"/>
              </a:rPr>
              <a:t> </a:t>
            </a:r>
            <a:r>
              <a:rPr sz="2400" b="1" spc="-195" dirty="0">
                <a:solidFill>
                  <a:srgbClr val="283D6D"/>
                </a:solidFill>
                <a:latin typeface="Trebuchet MS"/>
                <a:cs typeface="Trebuchet MS"/>
              </a:rPr>
              <a:t>05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400" b="1" u="heavy" spc="-1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6"/>
              </a:rPr>
              <a:t>kppk@exportcenter.ru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1800" b="1" spc="-85" dirty="0">
                <a:latin typeface="Trebuchet MS"/>
                <a:cs typeface="Trebuchet MS"/>
              </a:rPr>
              <a:t>База знаний </a:t>
            </a:r>
            <a:r>
              <a:rPr sz="1800" b="1" spc="-100" dirty="0">
                <a:latin typeface="Trebuchet MS"/>
                <a:cs typeface="Trebuchet MS"/>
              </a:rPr>
              <a:t>РЭЦ </a:t>
            </a:r>
            <a:r>
              <a:rPr sz="1800" b="1" spc="235" dirty="0">
                <a:latin typeface="Trebuchet MS"/>
                <a:cs typeface="Trebuchet MS"/>
              </a:rPr>
              <a:t>– </a:t>
            </a:r>
            <a:r>
              <a:rPr sz="1800" b="1" spc="-170" dirty="0">
                <a:latin typeface="Trebuchet MS"/>
                <a:cs typeface="Trebuchet MS"/>
              </a:rPr>
              <a:t>F.A.Q.</a:t>
            </a:r>
            <a:r>
              <a:rPr sz="1800" b="1" spc="-270" dirty="0">
                <a:latin typeface="Trebuchet MS"/>
                <a:cs typeface="Trebuchet MS"/>
              </a:rPr>
              <a:t> </a:t>
            </a:r>
            <a:r>
              <a:rPr sz="1800" u="heavy" spc="-1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7"/>
              </a:rPr>
              <a:t>https://www.exportcenter.ru/faq/category/osnovy_kppk/</a:t>
            </a:r>
            <a:endParaRPr sz="18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850401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265EE93-1C25-48C9-81E7-AABC2FC7F0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0" y="164638"/>
            <a:ext cx="3784863" cy="1056116"/>
          </a:xfrm>
          <a:prstGeom prst="rect">
            <a:avLst/>
          </a:prstGeom>
        </p:spPr>
      </p:pic>
      <p:sp>
        <p:nvSpPr>
          <p:cNvPr id="11" name="object 3">
            <a:extLst>
              <a:ext uri="{FF2B5EF4-FFF2-40B4-BE49-F238E27FC236}">
                <a16:creationId xmlns:a16="http://schemas.microsoft.com/office/drawing/2014/main" id="{F37E5472-F445-4CF4-ABF5-440C78707B21}"/>
              </a:ext>
            </a:extLst>
          </p:cNvPr>
          <p:cNvSpPr/>
          <p:nvPr/>
        </p:nvSpPr>
        <p:spPr>
          <a:xfrm rot="16200000">
            <a:off x="9397721" y="58653"/>
            <a:ext cx="2852937" cy="2735627"/>
          </a:xfrm>
          <a:custGeom>
            <a:avLst/>
            <a:gdLst/>
            <a:ahLst/>
            <a:cxnLst/>
            <a:rect l="l" t="t" r="r" b="b"/>
            <a:pathLst>
              <a:path w="6659880" h="6099175">
                <a:moveTo>
                  <a:pt x="6659626" y="0"/>
                </a:moveTo>
                <a:lnTo>
                  <a:pt x="0" y="6098869"/>
                </a:lnTo>
                <a:lnTo>
                  <a:pt x="6659626" y="6098869"/>
                </a:lnTo>
                <a:lnTo>
                  <a:pt x="665962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601EDA7-5110-4087-AE09-64680B57D29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1673" y="2254469"/>
            <a:ext cx="1120151" cy="83671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715B5BE7-E1BF-4B9F-858B-AFA669A2DD7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911423" y="3202713"/>
            <a:ext cx="1120151" cy="836712"/>
          </a:xfrm>
          <a:prstGeom prst="chevron">
            <a:avLst>
              <a:gd name="adj" fmla="val 0"/>
            </a:avLst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73F2AE0A-5943-4AA9-A28B-882DB9ECB23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792162" y="4143173"/>
            <a:ext cx="1120151" cy="836712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2881589F-7A83-4707-9427-DB2FB3DB59F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679505" y="4143175"/>
            <a:ext cx="1120151" cy="836712"/>
          </a:xfrm>
          <a:prstGeom prst="chevron">
            <a:avLst>
              <a:gd name="adj" fmla="val 0"/>
            </a:avLst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DD099162-04E5-403B-873F-E8338A5B86A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90"/>
          <a:stretch/>
        </p:blipFill>
        <p:spPr>
          <a:xfrm rot="10800000">
            <a:off x="-5348" y="3184436"/>
            <a:ext cx="887272" cy="836712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6A035D81-D5BA-4A30-82CE-BA7BC5BB10C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69"/>
          <a:stretch/>
        </p:blipFill>
        <p:spPr>
          <a:xfrm rot="10800000">
            <a:off x="-12065" y="4143175"/>
            <a:ext cx="687000" cy="836712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80B992EE-942B-4CDA-92CB-EE6F1D00209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455710" y="5073141"/>
            <a:ext cx="1120151" cy="836712"/>
          </a:xfrm>
          <a:prstGeom prst="chevron">
            <a:avLst>
              <a:gd name="adj" fmla="val 0"/>
            </a:avLst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BFB3DCBC-5DB2-4DDF-A08F-C76C4D0692E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575861" y="5083179"/>
            <a:ext cx="1120151" cy="836712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5DE595A1-58C6-44AC-B0FD-21995ABFF17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2662086" y="5083179"/>
            <a:ext cx="1120151" cy="836712"/>
          </a:xfrm>
          <a:prstGeom prst="chevron">
            <a:avLst>
              <a:gd name="adj" fmla="val 0"/>
            </a:avLst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A55A66DE-C7A7-4920-8380-578B690BCE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188"/>
          <a:stretch/>
        </p:blipFill>
        <p:spPr>
          <a:xfrm rot="10800000">
            <a:off x="-12068" y="5087373"/>
            <a:ext cx="445955" cy="836712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40273ADD-53BF-4E57-8F33-1D4323D5500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3567665" y="6012257"/>
            <a:ext cx="1120151" cy="836712"/>
          </a:xfrm>
          <a:prstGeom prst="chevron">
            <a:avLst>
              <a:gd name="adj" fmla="val 0"/>
            </a:avLst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C0416D00-48FE-4CE3-A962-7EB72FDC367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2479571" y="6003227"/>
            <a:ext cx="1120151" cy="836712"/>
          </a:xfrm>
          <a:prstGeom prst="chevron">
            <a:avLst>
              <a:gd name="adj" fmla="val 0"/>
            </a:avLst>
          </a:prstGeo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43DB2440-EBBA-4A2D-80CE-19E965098A9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359418" y="6012257"/>
            <a:ext cx="1120151" cy="836712"/>
          </a:xfrm>
          <a:prstGeom prst="chevron">
            <a:avLst>
              <a:gd name="adj" fmla="val 0"/>
            </a:avLst>
          </a:prstGeom>
        </p:spPr>
      </p:pic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6AEB37C8-08BB-4C85-9862-851A855FB1C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239266" y="6012257"/>
            <a:ext cx="1120151" cy="836712"/>
          </a:xfrm>
          <a:prstGeom prst="chevron">
            <a:avLst>
              <a:gd name="adj" fmla="val 0"/>
            </a:avLst>
          </a:prstGeo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69DA37E8-57E9-4C8B-895A-EACC5392C4F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562"/>
          <a:stretch/>
        </p:blipFill>
        <p:spPr>
          <a:xfrm rot="10800000">
            <a:off x="-12070" y="6022939"/>
            <a:ext cx="251332" cy="836712"/>
          </a:xfrm>
          <a:prstGeom prst="chevron">
            <a:avLst>
              <a:gd name="adj" fmla="val 0"/>
            </a:avLst>
          </a:prstGeom>
        </p:spPr>
      </p:pic>
      <p:pic>
        <p:nvPicPr>
          <p:cNvPr id="74" name="Рисунок 73">
            <a:extLst>
              <a:ext uri="{FF2B5EF4-FFF2-40B4-BE49-F238E27FC236}">
                <a16:creationId xmlns:a16="http://schemas.microsoft.com/office/drawing/2014/main" id="{9F7B3AD3-39B2-41D6-AAA4-957767C0809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724"/>
          <a:stretch/>
        </p:blipFill>
        <p:spPr>
          <a:xfrm rot="10800000">
            <a:off x="-1" y="1356744"/>
            <a:ext cx="238324" cy="836712"/>
          </a:xfrm>
          <a:prstGeom prst="chevron">
            <a:avLst>
              <a:gd name="adj" fmla="val 0"/>
            </a:avLst>
          </a:prstGeom>
        </p:spPr>
      </p:pic>
      <p:sp>
        <p:nvSpPr>
          <p:cNvPr id="33" name="object 62">
            <a:extLst>
              <a:ext uri="{FF2B5EF4-FFF2-40B4-BE49-F238E27FC236}">
                <a16:creationId xmlns:a16="http://schemas.microsoft.com/office/drawing/2014/main" id="{3B493670-0ECB-481A-B324-089FA0AB5250}"/>
              </a:ext>
            </a:extLst>
          </p:cNvPr>
          <p:cNvSpPr/>
          <p:nvPr/>
        </p:nvSpPr>
        <p:spPr>
          <a:xfrm>
            <a:off x="0" y="5692015"/>
            <a:ext cx="12192000" cy="1165983"/>
          </a:xfrm>
          <a:custGeom>
            <a:avLst/>
            <a:gdLst/>
            <a:ahLst/>
            <a:cxnLst/>
            <a:rect l="l" t="t" r="r" b="b"/>
            <a:pathLst>
              <a:path w="9144000" h="1096009">
                <a:moveTo>
                  <a:pt x="0" y="0"/>
                </a:moveTo>
                <a:lnTo>
                  <a:pt x="9144000" y="0"/>
                </a:lnTo>
                <a:lnTo>
                  <a:pt x="9144000" y="1095443"/>
                </a:lnTo>
                <a:lnTo>
                  <a:pt x="0" y="1095443"/>
                </a:lnTo>
                <a:lnTo>
                  <a:pt x="0" y="0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9CF5709C-01C7-436F-B210-7599B6BF59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237" y="6051512"/>
            <a:ext cx="457200" cy="457200"/>
          </a:xfrm>
          <a:prstGeom prst="rect">
            <a:avLst/>
          </a:prstGeom>
        </p:spPr>
      </p:pic>
      <p:pic>
        <p:nvPicPr>
          <p:cNvPr id="38" name="Picture 2" descr="https://frp21.ru/bitrix/templates/universesite_s1/components/bitrix/news.list/contacts/images/location.png">
            <a:extLst>
              <a:ext uri="{FF2B5EF4-FFF2-40B4-BE49-F238E27FC236}">
                <a16:creationId xmlns:a16="http://schemas.microsoft.com/office/drawing/2014/main" id="{9C707573-2F69-4272-9F93-1E51D5D96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67" y="6051512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https://frp21.ru/bitrix/templates/universesite_s1/components/bitrix/news.list/contacts/images/phone.png">
            <a:extLst>
              <a:ext uri="{FF2B5EF4-FFF2-40B4-BE49-F238E27FC236}">
                <a16:creationId xmlns:a16="http://schemas.microsoft.com/office/drawing/2014/main" id="{B31ACBA8-6B35-43A8-BB2B-85C62F30F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443" y="6051512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CD548B72-23B1-4879-9173-F086E557F088}"/>
              </a:ext>
            </a:extLst>
          </p:cNvPr>
          <p:cNvSpPr/>
          <p:nvPr/>
        </p:nvSpPr>
        <p:spPr>
          <a:xfrm>
            <a:off x="672851" y="5907788"/>
            <a:ext cx="32400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ru-RU" sz="1600" dirty="0">
                <a:solidFill>
                  <a:srgbClr val="333333"/>
                </a:solidFill>
                <a:latin typeface="+mn-lt"/>
              </a:rPr>
              <a:t> </a:t>
            </a:r>
            <a:r>
              <a:rPr lang="ru-RU" sz="1600" b="1" dirty="0">
                <a:solidFill>
                  <a:srgbClr val="2C2C2C"/>
                </a:solidFill>
                <a:latin typeface="+mn-lt"/>
              </a:rPr>
              <a:t>428031, Чувашская Республика, </a:t>
            </a:r>
            <a:r>
              <a:rPr lang="ru-RU" sz="1600" b="1" dirty="0" err="1">
                <a:solidFill>
                  <a:srgbClr val="2C2C2C"/>
                </a:solidFill>
                <a:latin typeface="+mn-lt"/>
              </a:rPr>
              <a:t>г.Чебоксары</a:t>
            </a:r>
            <a:r>
              <a:rPr lang="ru-RU" sz="1600" b="1" dirty="0">
                <a:solidFill>
                  <a:srgbClr val="2C2C2C"/>
                </a:solidFill>
                <a:latin typeface="+mn-lt"/>
              </a:rPr>
              <a:t> ул. Афанасьева, д.9, помещение 2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95EB4498-7FB7-48CB-8031-3FBB4F5A6517}"/>
              </a:ext>
            </a:extLst>
          </p:cNvPr>
          <p:cNvSpPr/>
          <p:nvPr/>
        </p:nvSpPr>
        <p:spPr>
          <a:xfrm>
            <a:off x="4346374" y="5907789"/>
            <a:ext cx="19832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2C2C2C"/>
                </a:solidFill>
                <a:latin typeface="+mn-lt"/>
              </a:rPr>
              <a:t>Тел.: (8352) 58-41-11</a:t>
            </a:r>
          </a:p>
          <a:p>
            <a:r>
              <a:rPr lang="ru-RU" sz="1067" b="1" dirty="0">
                <a:solidFill>
                  <a:srgbClr val="2C2C2C"/>
                </a:solidFill>
                <a:latin typeface="+mn-lt"/>
              </a:rPr>
              <a:t>               </a:t>
            </a:r>
            <a:r>
              <a:rPr lang="ru-RU" sz="1600" b="1" dirty="0">
                <a:solidFill>
                  <a:srgbClr val="2C2C2C"/>
                </a:solidFill>
                <a:latin typeface="+mn-lt"/>
              </a:rPr>
              <a:t>(8352) 58-41-10</a:t>
            </a:r>
            <a:endParaRPr lang="ru-RU" sz="1600" dirty="0">
              <a:latin typeface="+mn-lt"/>
            </a:endParaRPr>
          </a:p>
          <a:p>
            <a:endParaRPr lang="ru-RU" sz="1600" dirty="0">
              <a:latin typeface="+mn-lt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13D00770-6A66-4ABD-AE45-EB0E495510E1}"/>
              </a:ext>
            </a:extLst>
          </p:cNvPr>
          <p:cNvSpPr/>
          <p:nvPr/>
        </p:nvSpPr>
        <p:spPr>
          <a:xfrm>
            <a:off x="6959437" y="5919982"/>
            <a:ext cx="1968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+mn-lt"/>
              </a:rPr>
              <a:t>Электронная почта:</a:t>
            </a:r>
          </a:p>
          <a:p>
            <a:r>
              <a:rPr lang="ru-RU" sz="1600" b="1" dirty="0">
                <a:solidFill>
                  <a:srgbClr val="2C2C2C"/>
                </a:solidFill>
                <a:latin typeface="+mn-lt"/>
              </a:rPr>
              <a:t>frp.21@bk.ru</a:t>
            </a:r>
            <a:endParaRPr lang="ru-RU" sz="1600" dirty="0">
              <a:latin typeface="+mn-lt"/>
            </a:endParaRPr>
          </a:p>
        </p:txBody>
      </p:sp>
      <p:sp>
        <p:nvSpPr>
          <p:cNvPr id="47" name="object 9">
            <a:extLst>
              <a:ext uri="{FF2B5EF4-FFF2-40B4-BE49-F238E27FC236}">
                <a16:creationId xmlns:a16="http://schemas.microsoft.com/office/drawing/2014/main" id="{6E00AC18-053B-4C94-B9CA-1B508C9390E3}"/>
              </a:ext>
            </a:extLst>
          </p:cNvPr>
          <p:cNvSpPr/>
          <p:nvPr/>
        </p:nvSpPr>
        <p:spPr>
          <a:xfrm>
            <a:off x="9075885" y="6044628"/>
            <a:ext cx="449560" cy="460753"/>
          </a:xfrm>
          <a:prstGeom prst="rect">
            <a:avLst/>
          </a:prstGeom>
          <a:blipFill>
            <a:blip r:embed="rId8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CEB56452-9142-4E9B-BB84-07AC41326613}"/>
              </a:ext>
            </a:extLst>
          </p:cNvPr>
          <p:cNvSpPr/>
          <p:nvPr/>
        </p:nvSpPr>
        <p:spPr>
          <a:xfrm>
            <a:off x="9649465" y="6093574"/>
            <a:ext cx="15045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+mn-lt"/>
              </a:rPr>
              <a:t>https://frp21.ru</a:t>
            </a:r>
          </a:p>
        </p:txBody>
      </p:sp>
      <p:sp>
        <p:nvSpPr>
          <p:cNvPr id="54" name="object 78">
            <a:extLst>
              <a:ext uri="{FF2B5EF4-FFF2-40B4-BE49-F238E27FC236}">
                <a16:creationId xmlns:a16="http://schemas.microsoft.com/office/drawing/2014/main" id="{50AF9280-C776-4AE2-B2C2-1E621FAE5815}"/>
              </a:ext>
            </a:extLst>
          </p:cNvPr>
          <p:cNvSpPr txBox="1">
            <a:spLocks/>
          </p:cNvSpPr>
          <p:nvPr/>
        </p:nvSpPr>
        <p:spPr>
          <a:xfrm>
            <a:off x="2368185" y="2928860"/>
            <a:ext cx="9121012" cy="757473"/>
          </a:xfrm>
          <a:prstGeom prst="rect">
            <a:avLst/>
          </a:prstGeom>
        </p:spPr>
        <p:txBody>
          <a:bodyPr vert="horz" wrap="square" lIns="0" tIns="18627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4800" b="1" spc="-152" dirty="0"/>
              <a:t>СПАСИБО ЗА ВНИМАНИЕ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849201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3">
            <a:extLst>
              <a:ext uri="{FF2B5EF4-FFF2-40B4-BE49-F238E27FC236}">
                <a16:creationId xmlns:a16="http://schemas.microsoft.com/office/drawing/2014/main" id="{F37E5472-F445-4CF4-ABF5-440C78707B21}"/>
              </a:ext>
            </a:extLst>
          </p:cNvPr>
          <p:cNvSpPr/>
          <p:nvPr/>
        </p:nvSpPr>
        <p:spPr>
          <a:xfrm rot="16200000">
            <a:off x="9397721" y="58653"/>
            <a:ext cx="2852937" cy="2735627"/>
          </a:xfrm>
          <a:custGeom>
            <a:avLst/>
            <a:gdLst/>
            <a:ahLst/>
            <a:cxnLst/>
            <a:rect l="l" t="t" r="r" b="b"/>
            <a:pathLst>
              <a:path w="6659880" h="6099175">
                <a:moveTo>
                  <a:pt x="6659626" y="0"/>
                </a:moveTo>
                <a:lnTo>
                  <a:pt x="0" y="6098869"/>
                </a:lnTo>
                <a:lnTo>
                  <a:pt x="6659626" y="6098869"/>
                </a:lnTo>
                <a:lnTo>
                  <a:pt x="665962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601EDA7-5110-4087-AE09-64680B57D29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1673" y="2254469"/>
            <a:ext cx="1120151" cy="83671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715B5BE7-E1BF-4B9F-858B-AFA669A2DD7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911423" y="3202713"/>
            <a:ext cx="1120151" cy="836712"/>
          </a:xfrm>
          <a:prstGeom prst="chevron">
            <a:avLst>
              <a:gd name="adj" fmla="val 0"/>
            </a:avLst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73F2AE0A-5943-4AA9-A28B-882DB9ECB23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792162" y="4143173"/>
            <a:ext cx="1120151" cy="836712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2881589F-7A83-4707-9427-DB2FB3DB59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679505" y="4143175"/>
            <a:ext cx="1120151" cy="836712"/>
          </a:xfrm>
          <a:prstGeom prst="chevron">
            <a:avLst>
              <a:gd name="adj" fmla="val 0"/>
            </a:avLst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DD099162-04E5-403B-873F-E8338A5B86A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20189"/>
          <a:stretch/>
        </p:blipFill>
        <p:spPr>
          <a:xfrm rot="10800000">
            <a:off x="-12071" y="3184436"/>
            <a:ext cx="893996" cy="836712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6A035D81-D5BA-4A30-82CE-BA7BC5BB10C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69"/>
          <a:stretch/>
        </p:blipFill>
        <p:spPr>
          <a:xfrm rot="10800000">
            <a:off x="-12065" y="4143175"/>
            <a:ext cx="687000" cy="836712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80B992EE-942B-4CDA-92CB-EE6F1D00209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455710" y="5073141"/>
            <a:ext cx="1120151" cy="836712"/>
          </a:xfrm>
          <a:prstGeom prst="chevron">
            <a:avLst>
              <a:gd name="adj" fmla="val 0"/>
            </a:avLst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BFB3DCBC-5DB2-4DDF-A08F-C76C4D0692E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575861" y="5083179"/>
            <a:ext cx="1120151" cy="836712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5DE595A1-58C6-44AC-B0FD-21995ABFF17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2662086" y="5083179"/>
            <a:ext cx="1120151" cy="836712"/>
          </a:xfrm>
          <a:prstGeom prst="chevron">
            <a:avLst>
              <a:gd name="adj" fmla="val 0"/>
            </a:avLst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A55A66DE-C7A7-4920-8380-578B690BCE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188"/>
          <a:stretch/>
        </p:blipFill>
        <p:spPr>
          <a:xfrm rot="10800000">
            <a:off x="-12068" y="5087373"/>
            <a:ext cx="445955" cy="836712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40273ADD-53BF-4E57-8F33-1D4323D5500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3567665" y="6012257"/>
            <a:ext cx="1120151" cy="836712"/>
          </a:xfrm>
          <a:prstGeom prst="chevron">
            <a:avLst>
              <a:gd name="adj" fmla="val 0"/>
            </a:avLst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C0416D00-48FE-4CE3-A962-7EB72FDC367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2479571" y="6003227"/>
            <a:ext cx="1120151" cy="836712"/>
          </a:xfrm>
          <a:prstGeom prst="chevron">
            <a:avLst>
              <a:gd name="adj" fmla="val 0"/>
            </a:avLst>
          </a:prstGeo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43DB2440-EBBA-4A2D-80CE-19E965098A9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359418" y="6012257"/>
            <a:ext cx="1120151" cy="836712"/>
          </a:xfrm>
          <a:prstGeom prst="chevron">
            <a:avLst>
              <a:gd name="adj" fmla="val 0"/>
            </a:avLst>
          </a:prstGeom>
        </p:spPr>
      </p:pic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6AEB37C8-08BB-4C85-9862-851A855FB1C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239266" y="6012257"/>
            <a:ext cx="1120151" cy="836712"/>
          </a:xfrm>
          <a:prstGeom prst="chevron">
            <a:avLst>
              <a:gd name="adj" fmla="val 0"/>
            </a:avLst>
          </a:prstGeo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69DA37E8-57E9-4C8B-895A-EACC5392C4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562"/>
          <a:stretch/>
        </p:blipFill>
        <p:spPr>
          <a:xfrm rot="10800000">
            <a:off x="-12070" y="6022939"/>
            <a:ext cx="251332" cy="836712"/>
          </a:xfrm>
          <a:prstGeom prst="chevron">
            <a:avLst>
              <a:gd name="adj" fmla="val 0"/>
            </a:avLst>
          </a:prstGeom>
        </p:spPr>
      </p:pic>
      <p:pic>
        <p:nvPicPr>
          <p:cNvPr id="74" name="Рисунок 73">
            <a:extLst>
              <a:ext uri="{FF2B5EF4-FFF2-40B4-BE49-F238E27FC236}">
                <a16:creationId xmlns:a16="http://schemas.microsoft.com/office/drawing/2014/main" id="{9F7B3AD3-39B2-41D6-AAA4-957767C0809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724"/>
          <a:stretch/>
        </p:blipFill>
        <p:spPr>
          <a:xfrm rot="10800000">
            <a:off x="-1" y="1356744"/>
            <a:ext cx="238324" cy="836712"/>
          </a:xfrm>
          <a:prstGeom prst="chevron">
            <a:avLst>
              <a:gd name="adj" fmla="val 0"/>
            </a:avLst>
          </a:prstGeom>
        </p:spPr>
      </p:pic>
      <p:sp>
        <p:nvSpPr>
          <p:cNvPr id="33" name="object 78">
            <a:extLst>
              <a:ext uri="{FF2B5EF4-FFF2-40B4-BE49-F238E27FC236}">
                <a16:creationId xmlns:a16="http://schemas.microsoft.com/office/drawing/2014/main" id="{4FAB6CC8-0B57-4624-AEDC-D9744A86D4CC}"/>
              </a:ext>
            </a:extLst>
          </p:cNvPr>
          <p:cNvSpPr txBox="1">
            <a:spLocks/>
          </p:cNvSpPr>
          <p:nvPr/>
        </p:nvSpPr>
        <p:spPr>
          <a:xfrm>
            <a:off x="11280577" y="54129"/>
            <a:ext cx="281780" cy="1373026"/>
          </a:xfrm>
          <a:prstGeom prst="rect">
            <a:avLst/>
          </a:prstGeom>
        </p:spPr>
        <p:txBody>
          <a:bodyPr vert="horz" wrap="square" lIns="0" tIns="18627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8800" b="1" spc="-152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1</a:t>
            </a:r>
            <a:endParaRPr lang="ru-RU" sz="88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8" name="Рисунок 67">
            <a:extLst>
              <a:ext uri="{FF2B5EF4-FFF2-40B4-BE49-F238E27FC236}">
                <a16:creationId xmlns:a16="http://schemas.microsoft.com/office/drawing/2014/main" id="{CEAC7E9A-85DF-4F00-B4A6-7B549BDB46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1" y="325605"/>
            <a:ext cx="1892429" cy="528057"/>
          </a:xfrm>
          <a:prstGeom prst="rect">
            <a:avLst/>
          </a:prstGeom>
        </p:spPr>
      </p:pic>
      <p:sp>
        <p:nvSpPr>
          <p:cNvPr id="91" name="object 2">
            <a:extLst>
              <a:ext uri="{FF2B5EF4-FFF2-40B4-BE49-F238E27FC236}">
                <a16:creationId xmlns:a16="http://schemas.microsoft.com/office/drawing/2014/main" id="{E3852576-2A92-4DC7-ABC7-C688A65EEA3D}"/>
              </a:ext>
            </a:extLst>
          </p:cNvPr>
          <p:cNvSpPr/>
          <p:nvPr/>
        </p:nvSpPr>
        <p:spPr>
          <a:xfrm>
            <a:off x="1712533" y="1850298"/>
            <a:ext cx="458724" cy="457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3">
            <a:extLst>
              <a:ext uri="{FF2B5EF4-FFF2-40B4-BE49-F238E27FC236}">
                <a16:creationId xmlns:a16="http://schemas.microsoft.com/office/drawing/2014/main" id="{4CEAABAF-0166-4C3D-92DB-1C717A0D9E56}"/>
              </a:ext>
            </a:extLst>
          </p:cNvPr>
          <p:cNvSpPr/>
          <p:nvPr/>
        </p:nvSpPr>
        <p:spPr>
          <a:xfrm>
            <a:off x="2040192" y="2793654"/>
            <a:ext cx="445008" cy="4404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4">
            <a:extLst>
              <a:ext uri="{FF2B5EF4-FFF2-40B4-BE49-F238E27FC236}">
                <a16:creationId xmlns:a16="http://schemas.microsoft.com/office/drawing/2014/main" id="{D4F499D3-97D6-4223-AE80-5C0E041E7A4A}"/>
              </a:ext>
            </a:extLst>
          </p:cNvPr>
          <p:cNvSpPr/>
          <p:nvPr/>
        </p:nvSpPr>
        <p:spPr>
          <a:xfrm>
            <a:off x="2105724" y="6088542"/>
            <a:ext cx="312419" cy="3124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5">
            <a:extLst>
              <a:ext uri="{FF2B5EF4-FFF2-40B4-BE49-F238E27FC236}">
                <a16:creationId xmlns:a16="http://schemas.microsoft.com/office/drawing/2014/main" id="{EA633E52-4E55-4BE4-BAE3-478F058C92AB}"/>
              </a:ext>
            </a:extLst>
          </p:cNvPr>
          <p:cNvSpPr txBox="1"/>
          <p:nvPr/>
        </p:nvSpPr>
        <p:spPr>
          <a:xfrm>
            <a:off x="2588324" y="6053563"/>
            <a:ext cx="6319520" cy="50482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400" b="1" spc="-5" dirty="0">
                <a:solidFill>
                  <a:srgbClr val="283D6D"/>
                </a:solidFill>
                <a:latin typeface="Arial"/>
                <a:cs typeface="Arial"/>
              </a:rPr>
              <a:t>Сроки реализации</a:t>
            </a:r>
            <a:r>
              <a:rPr sz="1400" b="1" spc="-3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283D6D"/>
                </a:solidFill>
                <a:latin typeface="Arial"/>
                <a:cs typeface="Arial"/>
              </a:rPr>
              <a:t>КППК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1200" spc="-10" dirty="0">
                <a:solidFill>
                  <a:srgbClr val="283D6D"/>
                </a:solidFill>
                <a:latin typeface="Arial"/>
                <a:cs typeface="Arial"/>
              </a:rPr>
              <a:t>устанавливается от </a:t>
            </a:r>
            <a:r>
              <a:rPr sz="1200" dirty="0">
                <a:solidFill>
                  <a:srgbClr val="283D6D"/>
                </a:solidFill>
                <a:latin typeface="Arial"/>
                <a:cs typeface="Arial"/>
              </a:rPr>
              <a:t>2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до </a:t>
            </a:r>
            <a:r>
              <a:rPr sz="1200" dirty="0">
                <a:solidFill>
                  <a:srgbClr val="283D6D"/>
                </a:solidFill>
                <a:latin typeface="Arial"/>
                <a:cs typeface="Arial"/>
              </a:rPr>
              <a:t>5 </a:t>
            </a:r>
            <a:r>
              <a:rPr sz="1200" spc="-15" dirty="0">
                <a:solidFill>
                  <a:srgbClr val="283D6D"/>
                </a:solidFill>
                <a:latin typeface="Arial"/>
                <a:cs typeface="Arial"/>
              </a:rPr>
              <a:t>лет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(окончание реализации не </a:t>
            </a:r>
            <a:r>
              <a:rPr sz="1200" spc="-10" dirty="0">
                <a:solidFill>
                  <a:srgbClr val="283D6D"/>
                </a:solidFill>
                <a:latin typeface="Arial"/>
                <a:cs typeface="Arial"/>
              </a:rPr>
              <a:t>позднее </a:t>
            </a:r>
            <a:r>
              <a:rPr sz="1200" dirty="0">
                <a:solidFill>
                  <a:srgbClr val="283D6D"/>
                </a:solidFill>
                <a:latin typeface="Arial"/>
                <a:cs typeface="Arial"/>
              </a:rPr>
              <a:t>31 декабря 2024</a:t>
            </a:r>
            <a:r>
              <a:rPr sz="1200" spc="-40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283D6D"/>
                </a:solidFill>
                <a:latin typeface="Arial"/>
                <a:cs typeface="Arial"/>
              </a:rPr>
              <a:t>года)</a:t>
            </a:r>
            <a:endParaRPr sz="1200">
              <a:latin typeface="Arial"/>
              <a:cs typeface="Arial"/>
            </a:endParaRPr>
          </a:p>
        </p:txBody>
      </p:sp>
      <p:sp>
        <p:nvSpPr>
          <p:cNvPr id="95" name="object 6">
            <a:extLst>
              <a:ext uri="{FF2B5EF4-FFF2-40B4-BE49-F238E27FC236}">
                <a16:creationId xmlns:a16="http://schemas.microsoft.com/office/drawing/2014/main" id="{1A30A19B-6A95-4C29-8CB1-BB6068560B1B}"/>
              </a:ext>
            </a:extLst>
          </p:cNvPr>
          <p:cNvSpPr txBox="1"/>
          <p:nvPr/>
        </p:nvSpPr>
        <p:spPr>
          <a:xfrm>
            <a:off x="1779982" y="406945"/>
            <a:ext cx="9103995" cy="4072254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R="184785" algn="r">
              <a:lnSpc>
                <a:spcPct val="100000"/>
              </a:lnSpc>
              <a:spcBef>
                <a:spcPts val="400"/>
              </a:spcBef>
            </a:pPr>
            <a:endParaRPr sz="2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65"/>
              </a:spcBef>
            </a:pPr>
            <a:r>
              <a:rPr sz="1900" spc="-30" dirty="0">
                <a:solidFill>
                  <a:srgbClr val="283D6D"/>
                </a:solidFill>
                <a:latin typeface="Arial"/>
                <a:cs typeface="Arial"/>
              </a:rPr>
              <a:t>КОРПОРАТИВНЫЕ </a:t>
            </a:r>
            <a:r>
              <a:rPr sz="1900" spc="-25" dirty="0">
                <a:solidFill>
                  <a:srgbClr val="283D6D"/>
                </a:solidFill>
                <a:latin typeface="Arial"/>
                <a:cs typeface="Arial"/>
              </a:rPr>
              <a:t>ПРОГРАММЫ </a:t>
            </a:r>
            <a:r>
              <a:rPr sz="1900" spc="-5" dirty="0">
                <a:solidFill>
                  <a:srgbClr val="283D6D"/>
                </a:solidFill>
                <a:latin typeface="Arial"/>
                <a:cs typeface="Arial"/>
              </a:rPr>
              <a:t>ПОВЫШЕНИЯ</a:t>
            </a:r>
            <a:r>
              <a:rPr sz="1900" spc="110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900" spc="-15" dirty="0">
                <a:solidFill>
                  <a:srgbClr val="283D6D"/>
                </a:solidFill>
                <a:latin typeface="Arial"/>
                <a:cs typeface="Arial"/>
              </a:rPr>
              <a:t>КОНКУРЕНТОСПОСОБНОСТИ</a:t>
            </a:r>
            <a:endParaRPr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200" spc="-10" dirty="0">
                <a:solidFill>
                  <a:srgbClr val="1F5494"/>
                </a:solidFill>
                <a:latin typeface="Arial"/>
                <a:cs typeface="Arial"/>
              </a:rPr>
              <a:t>ПОСТАНОВЛЕНИЕ </a:t>
            </a:r>
            <a:r>
              <a:rPr sz="1200" spc="-15" dirty="0">
                <a:solidFill>
                  <a:srgbClr val="1F5494"/>
                </a:solidFill>
                <a:latin typeface="Arial"/>
                <a:cs typeface="Arial"/>
              </a:rPr>
              <a:t>ПРАВИТЕЛЬСТВА </a:t>
            </a:r>
            <a:r>
              <a:rPr sz="1200" spc="-5" dirty="0">
                <a:solidFill>
                  <a:srgbClr val="1F5494"/>
                </a:solidFill>
                <a:latin typeface="Arial"/>
                <a:cs typeface="Arial"/>
              </a:rPr>
              <a:t>РОССИЙСКОЙ </a:t>
            </a:r>
            <a:r>
              <a:rPr sz="1200" spc="-10" dirty="0">
                <a:solidFill>
                  <a:srgbClr val="1F5494"/>
                </a:solidFill>
                <a:latin typeface="Arial"/>
                <a:cs typeface="Arial"/>
              </a:rPr>
              <a:t>ФЕДЕРАЦИИ </a:t>
            </a:r>
            <a:r>
              <a:rPr sz="1200" dirty="0">
                <a:solidFill>
                  <a:srgbClr val="1F5494"/>
                </a:solidFill>
                <a:latin typeface="Arial"/>
                <a:cs typeface="Arial"/>
              </a:rPr>
              <a:t>ОТ 23 </a:t>
            </a:r>
            <a:r>
              <a:rPr sz="1200" spc="-10" dirty="0">
                <a:solidFill>
                  <a:srgbClr val="1F5494"/>
                </a:solidFill>
                <a:latin typeface="Arial"/>
                <a:cs typeface="Arial"/>
              </a:rPr>
              <a:t>ФЕВРАЛЯ </a:t>
            </a:r>
            <a:r>
              <a:rPr sz="1200" dirty="0">
                <a:solidFill>
                  <a:srgbClr val="1F5494"/>
                </a:solidFill>
                <a:latin typeface="Arial"/>
                <a:cs typeface="Arial"/>
              </a:rPr>
              <a:t>2019 </a:t>
            </a:r>
            <a:r>
              <a:rPr sz="1200" spc="-25" dirty="0">
                <a:solidFill>
                  <a:srgbClr val="1F5494"/>
                </a:solidFill>
                <a:latin typeface="Arial"/>
                <a:cs typeface="Arial"/>
              </a:rPr>
              <a:t>ГОДА </a:t>
            </a:r>
            <a:r>
              <a:rPr sz="1200" dirty="0">
                <a:solidFill>
                  <a:srgbClr val="1F5494"/>
                </a:solidFill>
                <a:latin typeface="Arial"/>
                <a:cs typeface="Arial"/>
              </a:rPr>
              <a:t>№</a:t>
            </a:r>
            <a:r>
              <a:rPr sz="1200" spc="-80" dirty="0">
                <a:solidFill>
                  <a:srgbClr val="1F54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F5494"/>
                </a:solidFill>
                <a:latin typeface="Arial"/>
                <a:cs typeface="Arial"/>
              </a:rPr>
              <a:t>191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1600" b="1" spc="-10" dirty="0">
                <a:solidFill>
                  <a:srgbClr val="283D6D"/>
                </a:solidFill>
                <a:latin typeface="Arial"/>
                <a:cs typeface="Arial"/>
              </a:rPr>
              <a:t>Корпоративная программа повышения </a:t>
            </a:r>
            <a:r>
              <a:rPr sz="1600" b="1" spc="-15" dirty="0">
                <a:solidFill>
                  <a:srgbClr val="283D6D"/>
                </a:solidFill>
                <a:latin typeface="Arial"/>
                <a:cs typeface="Arial"/>
              </a:rPr>
              <a:t>конкурентоспособности</a:t>
            </a:r>
            <a:r>
              <a:rPr sz="1600" b="1" spc="254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83D6D"/>
                </a:solidFill>
                <a:latin typeface="Arial"/>
                <a:cs typeface="Arial"/>
              </a:rPr>
              <a:t>(КППК)</a:t>
            </a:r>
            <a:endParaRPr sz="16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90"/>
              </a:spcBef>
            </a:pPr>
            <a:r>
              <a:rPr sz="1200" dirty="0">
                <a:solidFill>
                  <a:srgbClr val="283D6D"/>
                </a:solidFill>
                <a:latin typeface="Arial"/>
                <a:cs typeface="Arial"/>
              </a:rPr>
              <a:t>КППК –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программа </a:t>
            </a:r>
            <a:r>
              <a:rPr sz="1200" spc="-10" dirty="0">
                <a:solidFill>
                  <a:srgbClr val="283D6D"/>
                </a:solidFill>
                <a:latin typeface="Arial"/>
                <a:cs typeface="Arial"/>
              </a:rPr>
              <a:t>деятельности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организации, направленная на повышение</a:t>
            </a:r>
            <a:r>
              <a:rPr sz="1200" spc="-2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конкурентоспособности,</a:t>
            </a:r>
            <a:endParaRPr sz="12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90"/>
              </a:spcBef>
            </a:pPr>
            <a:r>
              <a:rPr sz="1200" spc="-10" dirty="0">
                <a:solidFill>
                  <a:srgbClr val="283D6D"/>
                </a:solidFill>
                <a:latin typeface="Arial"/>
                <a:cs typeface="Arial"/>
              </a:rPr>
              <a:t>увеличение объемов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производства </a:t>
            </a:r>
            <a:r>
              <a:rPr sz="1200" dirty="0">
                <a:solidFill>
                  <a:srgbClr val="283D6D"/>
                </a:solidFill>
                <a:latin typeface="Arial"/>
                <a:cs typeface="Arial"/>
              </a:rPr>
              <a:t>и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экспорта</a:t>
            </a:r>
            <a:r>
              <a:rPr sz="1200" spc="-4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продукции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857885" algn="just">
              <a:lnSpc>
                <a:spcPct val="100000"/>
              </a:lnSpc>
            </a:pPr>
            <a:r>
              <a:rPr sz="1400" b="1" spc="-20" dirty="0">
                <a:solidFill>
                  <a:srgbClr val="283D6D"/>
                </a:solidFill>
                <a:latin typeface="Arial"/>
                <a:cs typeface="Arial"/>
              </a:rPr>
              <a:t>Государственная </a:t>
            </a:r>
            <a:r>
              <a:rPr sz="1400" b="1" spc="-10" dirty="0">
                <a:solidFill>
                  <a:srgbClr val="283D6D"/>
                </a:solidFill>
                <a:latin typeface="Arial"/>
                <a:cs typeface="Arial"/>
              </a:rPr>
              <a:t>поддержка </a:t>
            </a:r>
            <a:r>
              <a:rPr sz="1400" b="1" spc="-5" dirty="0">
                <a:solidFill>
                  <a:srgbClr val="283D6D"/>
                </a:solidFill>
                <a:latin typeface="Arial"/>
                <a:cs typeface="Arial"/>
              </a:rPr>
              <a:t>организаций, </a:t>
            </a:r>
            <a:r>
              <a:rPr sz="1400" b="1" spc="-10" dirty="0">
                <a:solidFill>
                  <a:srgbClr val="283D6D"/>
                </a:solidFill>
                <a:latin typeface="Arial"/>
                <a:cs typeface="Arial"/>
              </a:rPr>
              <a:t>реализующих</a:t>
            </a:r>
            <a:r>
              <a:rPr sz="1400" b="1" spc="30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83D6D"/>
                </a:solidFill>
                <a:latin typeface="Arial"/>
                <a:cs typeface="Arial"/>
              </a:rPr>
              <a:t>КППК</a:t>
            </a:r>
            <a:endParaRPr sz="1400" dirty="0">
              <a:latin typeface="Arial"/>
              <a:cs typeface="Arial"/>
            </a:endParaRPr>
          </a:p>
          <a:p>
            <a:pPr marL="857885" marR="831215" algn="just">
              <a:lnSpc>
                <a:spcPct val="100000"/>
              </a:lnSpc>
              <a:spcBef>
                <a:spcPts val="300"/>
              </a:spcBef>
            </a:pPr>
            <a:r>
              <a:rPr sz="1200" spc="-10" dirty="0">
                <a:solidFill>
                  <a:srgbClr val="001F5F"/>
                </a:solidFill>
                <a:latin typeface="Arial"/>
                <a:cs typeface="Arial"/>
              </a:rPr>
              <a:t>Предоставление организациям, </a:t>
            </a: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реализующим </a:t>
            </a:r>
            <a:r>
              <a:rPr sz="1200" dirty="0">
                <a:solidFill>
                  <a:srgbClr val="001F5F"/>
                </a:solidFill>
                <a:latin typeface="Arial"/>
                <a:cs typeface="Arial"/>
              </a:rPr>
              <a:t>КППК, </a:t>
            </a: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доступ </a:t>
            </a:r>
            <a:r>
              <a:rPr sz="1200" dirty="0">
                <a:solidFill>
                  <a:srgbClr val="001F5F"/>
                </a:solidFill>
                <a:latin typeface="Arial"/>
                <a:cs typeface="Arial"/>
              </a:rPr>
              <a:t>к </a:t>
            </a:r>
            <a:r>
              <a:rPr sz="1200" spc="-10" dirty="0">
                <a:solidFill>
                  <a:srgbClr val="001F5F"/>
                </a:solidFill>
                <a:latin typeface="Arial"/>
                <a:cs typeface="Arial"/>
              </a:rPr>
              <a:t>механизмам </a:t>
            </a:r>
            <a:r>
              <a:rPr sz="1200" spc="-15" dirty="0">
                <a:solidFill>
                  <a:srgbClr val="001F5F"/>
                </a:solidFill>
                <a:latin typeface="Arial"/>
                <a:cs typeface="Arial"/>
              </a:rPr>
              <a:t>льготного </a:t>
            </a:r>
            <a:r>
              <a:rPr sz="1200" spc="-10" dirty="0">
                <a:solidFill>
                  <a:srgbClr val="001F5F"/>
                </a:solidFill>
                <a:latin typeface="Arial"/>
                <a:cs typeface="Arial"/>
              </a:rPr>
              <a:t>кредитования </a:t>
            </a: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по  </a:t>
            </a:r>
            <a:r>
              <a:rPr sz="1200" spc="-10" dirty="0">
                <a:solidFill>
                  <a:srgbClr val="001F5F"/>
                </a:solidFill>
                <a:latin typeface="Arial"/>
                <a:cs typeface="Arial"/>
              </a:rPr>
              <a:t>направлениям: </a:t>
            </a: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инвестиционные </a:t>
            </a:r>
            <a:r>
              <a:rPr sz="1200" spc="-10" dirty="0">
                <a:solidFill>
                  <a:srgbClr val="001F5F"/>
                </a:solidFill>
                <a:latin typeface="Arial"/>
                <a:cs typeface="Arial"/>
              </a:rPr>
              <a:t>кредиты </a:t>
            </a: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на </a:t>
            </a:r>
            <a:r>
              <a:rPr sz="1200" spc="-10" dirty="0">
                <a:solidFill>
                  <a:srgbClr val="001F5F"/>
                </a:solidFill>
                <a:latin typeface="Arial"/>
                <a:cs typeface="Arial"/>
              </a:rPr>
              <a:t>создание экспортоориентированного производства </a:t>
            </a:r>
            <a:r>
              <a:rPr sz="1200" dirty="0">
                <a:solidFill>
                  <a:srgbClr val="001F5F"/>
                </a:solidFill>
                <a:latin typeface="Arial"/>
                <a:cs typeface="Arial"/>
              </a:rPr>
              <a:t>в  </a:t>
            </a:r>
            <a:r>
              <a:rPr sz="1200" spc="-10" dirty="0">
                <a:solidFill>
                  <a:srgbClr val="001F5F"/>
                </a:solidFill>
                <a:latin typeface="Arial"/>
                <a:cs typeface="Arial"/>
              </a:rPr>
              <a:t>России </a:t>
            </a:r>
            <a:r>
              <a:rPr sz="1200" dirty="0">
                <a:solidFill>
                  <a:srgbClr val="001F5F"/>
                </a:solidFill>
                <a:latin typeface="Arial"/>
                <a:cs typeface="Arial"/>
              </a:rPr>
              <a:t>и/или за </a:t>
            </a:r>
            <a:r>
              <a:rPr sz="1200" spc="-10" dirty="0">
                <a:solidFill>
                  <a:srgbClr val="001F5F"/>
                </a:solidFill>
                <a:latin typeface="Arial"/>
                <a:cs typeface="Arial"/>
              </a:rPr>
              <a:t>рубежом, постэкпортное </a:t>
            </a: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финансирование </a:t>
            </a:r>
            <a:r>
              <a:rPr sz="1200" dirty="0">
                <a:solidFill>
                  <a:srgbClr val="001F5F"/>
                </a:solidFill>
                <a:latin typeface="Arial"/>
                <a:cs typeface="Arial"/>
              </a:rPr>
              <a:t>и </a:t>
            </a:r>
            <a:r>
              <a:rPr sz="1200" spc="-10" dirty="0">
                <a:solidFill>
                  <a:srgbClr val="001F5F"/>
                </a:solidFill>
                <a:latin typeface="Arial"/>
                <a:cs typeface="Arial"/>
              </a:rPr>
              <a:t>международной </a:t>
            </a:r>
            <a:r>
              <a:rPr sz="1200" spc="-20" dirty="0">
                <a:solidFill>
                  <a:srgbClr val="001F5F"/>
                </a:solidFill>
                <a:latin typeface="Arial"/>
                <a:cs typeface="Arial"/>
              </a:rPr>
              <a:t>факторинг, </a:t>
            </a: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аккредитивы,  кредиты иностранным </a:t>
            </a:r>
            <a:r>
              <a:rPr sz="1200" spc="-10" dirty="0">
                <a:solidFill>
                  <a:srgbClr val="001F5F"/>
                </a:solidFill>
                <a:latin typeface="Arial"/>
                <a:cs typeface="Arial"/>
              </a:rPr>
              <a:t>покупателям </a:t>
            </a:r>
            <a:r>
              <a:rPr sz="1200" dirty="0">
                <a:solidFill>
                  <a:srgbClr val="001F5F"/>
                </a:solidFill>
                <a:latin typeface="Arial"/>
                <a:cs typeface="Arial"/>
              </a:rPr>
              <a:t>и </a:t>
            </a: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банкам иностранных</a:t>
            </a:r>
            <a:r>
              <a:rPr sz="1200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01F5F"/>
                </a:solidFill>
                <a:latin typeface="Arial"/>
                <a:cs typeface="Arial"/>
              </a:rPr>
              <a:t>покупателей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1184275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solidFill>
                  <a:srgbClr val="283D6D"/>
                </a:solidFill>
                <a:latin typeface="Arial"/>
                <a:cs typeface="Arial"/>
              </a:rPr>
              <a:t>Участники</a:t>
            </a:r>
            <a:r>
              <a:rPr sz="1400" b="1" spc="-2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83D6D"/>
                </a:solidFill>
                <a:latin typeface="Arial"/>
                <a:cs typeface="Arial"/>
              </a:rPr>
              <a:t>КППК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6" name="object 7">
            <a:extLst>
              <a:ext uri="{FF2B5EF4-FFF2-40B4-BE49-F238E27FC236}">
                <a16:creationId xmlns:a16="http://schemas.microsoft.com/office/drawing/2014/main" id="{B1E8BA43-E821-4AC4-B696-CD4DDBDE6088}"/>
              </a:ext>
            </a:extLst>
          </p:cNvPr>
          <p:cNvSpPr txBox="1"/>
          <p:nvPr/>
        </p:nvSpPr>
        <p:spPr>
          <a:xfrm>
            <a:off x="2983929" y="4359565"/>
            <a:ext cx="3154045" cy="83058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200" b="1" spc="-5" dirty="0">
                <a:solidFill>
                  <a:srgbClr val="283D6D"/>
                </a:solidFill>
                <a:latin typeface="Arial"/>
                <a:cs typeface="Arial"/>
              </a:rPr>
              <a:t>Федеральные </a:t>
            </a:r>
            <a:r>
              <a:rPr sz="1200" b="1" spc="-10" dirty="0">
                <a:solidFill>
                  <a:srgbClr val="283D6D"/>
                </a:solidFill>
                <a:latin typeface="Arial"/>
                <a:cs typeface="Arial"/>
              </a:rPr>
              <a:t>компании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системообразующие</a:t>
            </a:r>
            <a:r>
              <a:rPr sz="1200" spc="-30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предприятия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200" spc="-10" dirty="0">
                <a:solidFill>
                  <a:srgbClr val="283D6D"/>
                </a:solidFill>
                <a:latin typeface="Arial"/>
                <a:cs typeface="Arial"/>
              </a:rPr>
              <a:t>(производители </a:t>
            </a:r>
            <a:r>
              <a:rPr sz="1200" dirty="0">
                <a:solidFill>
                  <a:srgbClr val="283D6D"/>
                </a:solidFill>
                <a:latin typeface="Arial"/>
                <a:cs typeface="Arial"/>
              </a:rPr>
              <a:t>промышленной</a:t>
            </a:r>
            <a:r>
              <a:rPr sz="1200" spc="-8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продукции),  </a:t>
            </a:r>
            <a:r>
              <a:rPr sz="1200" dirty="0">
                <a:solidFill>
                  <a:srgbClr val="283D6D"/>
                </a:solidFill>
                <a:latin typeface="Arial"/>
                <a:cs typeface="Arial"/>
              </a:rPr>
              <a:t>их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дочерние </a:t>
            </a:r>
            <a:r>
              <a:rPr sz="1200" dirty="0">
                <a:solidFill>
                  <a:srgbClr val="283D6D"/>
                </a:solidFill>
                <a:latin typeface="Arial"/>
                <a:cs typeface="Arial"/>
              </a:rPr>
              <a:t>и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зависимые</a:t>
            </a:r>
            <a:r>
              <a:rPr sz="1200" spc="-30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лица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97" name="object 8">
            <a:extLst>
              <a:ext uri="{FF2B5EF4-FFF2-40B4-BE49-F238E27FC236}">
                <a16:creationId xmlns:a16="http://schemas.microsoft.com/office/drawing/2014/main" id="{70DBB8CA-D41E-42C2-8C77-D5C068CD398D}"/>
              </a:ext>
            </a:extLst>
          </p:cNvPr>
          <p:cNvSpPr txBox="1"/>
          <p:nvPr/>
        </p:nvSpPr>
        <p:spPr>
          <a:xfrm>
            <a:off x="2983929" y="5344068"/>
            <a:ext cx="320103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" dirty="0">
                <a:solidFill>
                  <a:srgbClr val="283D6D"/>
                </a:solidFill>
                <a:latin typeface="Arial"/>
                <a:cs typeface="Arial"/>
              </a:rPr>
              <a:t>Взаимодействуют </a:t>
            </a:r>
            <a:r>
              <a:rPr sz="1100" b="1" i="1" dirty="0">
                <a:solidFill>
                  <a:srgbClr val="283D6D"/>
                </a:solidFill>
                <a:latin typeface="Arial"/>
                <a:cs typeface="Arial"/>
              </a:rPr>
              <a:t>непосредственно</a:t>
            </a:r>
            <a:r>
              <a:rPr sz="1100" b="1" i="1" spc="-90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283D6D"/>
                </a:solidFill>
                <a:latin typeface="Arial"/>
                <a:cs typeface="Arial"/>
              </a:rPr>
              <a:t>с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b="1" i="1" dirty="0">
                <a:solidFill>
                  <a:srgbClr val="283D6D"/>
                </a:solidFill>
                <a:latin typeface="Arial"/>
                <a:cs typeface="Arial"/>
              </a:rPr>
              <a:t>Минпромторгом </a:t>
            </a:r>
            <a:r>
              <a:rPr sz="1100" b="1" i="1" spc="-5" dirty="0">
                <a:solidFill>
                  <a:srgbClr val="283D6D"/>
                </a:solidFill>
                <a:latin typeface="Arial"/>
                <a:cs typeface="Arial"/>
              </a:rPr>
              <a:t>России </a:t>
            </a:r>
            <a:r>
              <a:rPr sz="1100" b="1" i="1" dirty="0">
                <a:solidFill>
                  <a:srgbClr val="283D6D"/>
                </a:solidFill>
                <a:latin typeface="Arial"/>
                <a:cs typeface="Arial"/>
              </a:rPr>
              <a:t>при </a:t>
            </a:r>
            <a:r>
              <a:rPr sz="1100" b="1" i="1" spc="-5" dirty="0">
                <a:solidFill>
                  <a:srgbClr val="283D6D"/>
                </a:solidFill>
                <a:latin typeface="Arial"/>
                <a:cs typeface="Arial"/>
              </a:rPr>
              <a:t>поддержке</a:t>
            </a:r>
            <a:r>
              <a:rPr sz="1100" b="1" i="1" spc="-5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100" b="1" i="1" spc="-5" dirty="0">
                <a:solidFill>
                  <a:srgbClr val="283D6D"/>
                </a:solidFill>
                <a:latin typeface="Arial"/>
                <a:cs typeface="Arial"/>
              </a:rPr>
              <a:t>РЭЦ</a:t>
            </a:r>
            <a:endParaRPr sz="1100">
              <a:latin typeface="Arial"/>
              <a:cs typeface="Arial"/>
            </a:endParaRPr>
          </a:p>
        </p:txBody>
      </p:sp>
      <p:sp>
        <p:nvSpPr>
          <p:cNvPr id="98" name="object 9">
            <a:extLst>
              <a:ext uri="{FF2B5EF4-FFF2-40B4-BE49-F238E27FC236}">
                <a16:creationId xmlns:a16="http://schemas.microsoft.com/office/drawing/2014/main" id="{EB5A87F1-B423-413C-B43E-482F0FE33F15}"/>
              </a:ext>
            </a:extLst>
          </p:cNvPr>
          <p:cNvSpPr txBox="1"/>
          <p:nvPr/>
        </p:nvSpPr>
        <p:spPr>
          <a:xfrm>
            <a:off x="7470966" y="4359565"/>
            <a:ext cx="2639695" cy="83058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200" b="1" spc="-5" dirty="0">
                <a:solidFill>
                  <a:srgbClr val="283D6D"/>
                </a:solidFill>
                <a:latin typeface="Arial"/>
                <a:cs typeface="Arial"/>
              </a:rPr>
              <a:t>Региональные</a:t>
            </a:r>
            <a:r>
              <a:rPr sz="1200" b="1" spc="-1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283D6D"/>
                </a:solidFill>
                <a:latin typeface="Arial"/>
                <a:cs typeface="Arial"/>
              </a:rPr>
              <a:t>компании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90"/>
              </a:spcBef>
            </a:pPr>
            <a:r>
              <a:rPr sz="1200" dirty="0">
                <a:solidFill>
                  <a:srgbClr val="283D6D"/>
                </a:solidFill>
                <a:latin typeface="Arial"/>
                <a:cs typeface="Arial"/>
              </a:rPr>
              <a:t>иные </a:t>
            </a:r>
            <a:r>
              <a:rPr sz="1200" spc="-10" dirty="0">
                <a:solidFill>
                  <a:srgbClr val="283D6D"/>
                </a:solidFill>
                <a:latin typeface="Arial"/>
                <a:cs typeface="Arial"/>
              </a:rPr>
              <a:t>производители</a:t>
            </a:r>
            <a:r>
              <a:rPr sz="1200" spc="-80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83D6D"/>
                </a:solidFill>
                <a:latin typeface="Arial"/>
                <a:cs typeface="Arial"/>
              </a:rPr>
              <a:t>промышленной 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продукции, зарегистрированные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283D6D"/>
                </a:solidFill>
                <a:latin typeface="Arial"/>
                <a:cs typeface="Arial"/>
              </a:rPr>
              <a:t>в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субъекте Российской</a:t>
            </a:r>
            <a:r>
              <a:rPr sz="1200" spc="-60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83D6D"/>
                </a:solidFill>
                <a:latin typeface="Arial"/>
                <a:cs typeface="Arial"/>
              </a:rPr>
              <a:t>Федерации</a:t>
            </a:r>
            <a:endParaRPr sz="1200">
              <a:latin typeface="Arial"/>
              <a:cs typeface="Arial"/>
            </a:endParaRPr>
          </a:p>
        </p:txBody>
      </p:sp>
      <p:sp>
        <p:nvSpPr>
          <p:cNvPr id="99" name="object 10">
            <a:extLst>
              <a:ext uri="{FF2B5EF4-FFF2-40B4-BE49-F238E27FC236}">
                <a16:creationId xmlns:a16="http://schemas.microsoft.com/office/drawing/2014/main" id="{55BE77A6-E009-4C33-AB68-84ADF3A5C58E}"/>
              </a:ext>
            </a:extLst>
          </p:cNvPr>
          <p:cNvSpPr txBox="1"/>
          <p:nvPr/>
        </p:nvSpPr>
        <p:spPr>
          <a:xfrm>
            <a:off x="7470966" y="5362306"/>
            <a:ext cx="3580129" cy="361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" dirty="0">
                <a:solidFill>
                  <a:srgbClr val="283D6D"/>
                </a:solidFill>
                <a:latin typeface="Arial"/>
                <a:cs typeface="Arial"/>
              </a:rPr>
              <a:t>Взаимодействуют </a:t>
            </a:r>
            <a:r>
              <a:rPr sz="1100" b="1" i="1" dirty="0">
                <a:solidFill>
                  <a:srgbClr val="283D6D"/>
                </a:solidFill>
                <a:latin typeface="Arial"/>
                <a:cs typeface="Arial"/>
              </a:rPr>
              <a:t>с уполномоченным</a:t>
            </a:r>
            <a:r>
              <a:rPr sz="1100" b="1" i="1" spc="-100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283D6D"/>
                </a:solidFill>
                <a:latin typeface="Arial"/>
                <a:cs typeface="Arial"/>
              </a:rPr>
              <a:t>органом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b="1" i="1" spc="-5" dirty="0">
                <a:solidFill>
                  <a:srgbClr val="283D6D"/>
                </a:solidFill>
                <a:latin typeface="Arial"/>
                <a:cs typeface="Arial"/>
              </a:rPr>
              <a:t>субъекта </a:t>
            </a:r>
            <a:r>
              <a:rPr sz="1100" b="1" i="1" dirty="0">
                <a:solidFill>
                  <a:srgbClr val="283D6D"/>
                </a:solidFill>
                <a:latin typeface="Arial"/>
                <a:cs typeface="Arial"/>
              </a:rPr>
              <a:t>при </a:t>
            </a:r>
            <a:r>
              <a:rPr sz="1100" b="1" i="1" spc="-5" dirty="0">
                <a:solidFill>
                  <a:srgbClr val="283D6D"/>
                </a:solidFill>
                <a:latin typeface="Arial"/>
                <a:cs typeface="Arial"/>
              </a:rPr>
              <a:t>поддержке </a:t>
            </a:r>
            <a:r>
              <a:rPr sz="1100" b="1" i="1" dirty="0">
                <a:solidFill>
                  <a:srgbClr val="283D6D"/>
                </a:solidFill>
                <a:latin typeface="Arial"/>
                <a:cs typeface="Arial"/>
              </a:rPr>
              <a:t>региональной </a:t>
            </a:r>
            <a:r>
              <a:rPr sz="1100" b="1" i="1" spc="-5" dirty="0">
                <a:solidFill>
                  <a:srgbClr val="283D6D"/>
                </a:solidFill>
                <a:latin typeface="Arial"/>
                <a:cs typeface="Arial"/>
              </a:rPr>
              <a:t>сети</a:t>
            </a:r>
            <a:r>
              <a:rPr sz="1100" b="1" i="1" spc="-80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100" b="1" i="1" spc="-5" dirty="0">
                <a:solidFill>
                  <a:srgbClr val="283D6D"/>
                </a:solidFill>
                <a:latin typeface="Arial"/>
                <a:cs typeface="Arial"/>
              </a:rPr>
              <a:t>РЭЦ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0" name="object 11">
            <a:extLst>
              <a:ext uri="{FF2B5EF4-FFF2-40B4-BE49-F238E27FC236}">
                <a16:creationId xmlns:a16="http://schemas.microsoft.com/office/drawing/2014/main" id="{328EED24-5262-4837-916B-DABBBAD07E71}"/>
              </a:ext>
            </a:extLst>
          </p:cNvPr>
          <p:cNvSpPr/>
          <p:nvPr/>
        </p:nvSpPr>
        <p:spPr>
          <a:xfrm>
            <a:off x="2383092" y="4428906"/>
            <a:ext cx="544068" cy="54406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2">
            <a:extLst>
              <a:ext uri="{FF2B5EF4-FFF2-40B4-BE49-F238E27FC236}">
                <a16:creationId xmlns:a16="http://schemas.microsoft.com/office/drawing/2014/main" id="{306BE0EB-3C18-4EED-A81D-F11817EAFCBA}"/>
              </a:ext>
            </a:extLst>
          </p:cNvPr>
          <p:cNvSpPr/>
          <p:nvPr/>
        </p:nvSpPr>
        <p:spPr>
          <a:xfrm>
            <a:off x="2340420" y="4480723"/>
            <a:ext cx="544068" cy="54406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3">
            <a:extLst>
              <a:ext uri="{FF2B5EF4-FFF2-40B4-BE49-F238E27FC236}">
                <a16:creationId xmlns:a16="http://schemas.microsoft.com/office/drawing/2014/main" id="{C029CB12-596A-4548-B6B3-EF176DF03CC3}"/>
              </a:ext>
            </a:extLst>
          </p:cNvPr>
          <p:cNvSpPr/>
          <p:nvPr/>
        </p:nvSpPr>
        <p:spPr>
          <a:xfrm>
            <a:off x="2262696" y="4526442"/>
            <a:ext cx="544068" cy="54559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4">
            <a:extLst>
              <a:ext uri="{FF2B5EF4-FFF2-40B4-BE49-F238E27FC236}">
                <a16:creationId xmlns:a16="http://schemas.microsoft.com/office/drawing/2014/main" id="{42272C73-79C0-4AB1-980A-4D859EE27AF1}"/>
              </a:ext>
            </a:extLst>
          </p:cNvPr>
          <p:cNvSpPr/>
          <p:nvPr/>
        </p:nvSpPr>
        <p:spPr>
          <a:xfrm>
            <a:off x="6862128" y="4526442"/>
            <a:ext cx="544068" cy="54559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8027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C248396B-F7CE-4C9C-8847-61E9B1113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072" y="1354867"/>
            <a:ext cx="4698391" cy="5503133"/>
          </a:xfrm>
          <a:prstGeom prst="rect">
            <a:avLst/>
          </a:prstGeom>
        </p:spPr>
      </p:pic>
      <p:sp>
        <p:nvSpPr>
          <p:cNvPr id="11" name="object 3">
            <a:extLst>
              <a:ext uri="{FF2B5EF4-FFF2-40B4-BE49-F238E27FC236}">
                <a16:creationId xmlns:a16="http://schemas.microsoft.com/office/drawing/2014/main" id="{F37E5472-F445-4CF4-ABF5-440C78707B21}"/>
              </a:ext>
            </a:extLst>
          </p:cNvPr>
          <p:cNvSpPr/>
          <p:nvPr/>
        </p:nvSpPr>
        <p:spPr>
          <a:xfrm rot="16200000">
            <a:off x="9397721" y="58653"/>
            <a:ext cx="2852937" cy="2735627"/>
          </a:xfrm>
          <a:custGeom>
            <a:avLst/>
            <a:gdLst/>
            <a:ahLst/>
            <a:cxnLst/>
            <a:rect l="l" t="t" r="r" b="b"/>
            <a:pathLst>
              <a:path w="6659880" h="6099175">
                <a:moveTo>
                  <a:pt x="6659626" y="0"/>
                </a:moveTo>
                <a:lnTo>
                  <a:pt x="0" y="6098869"/>
                </a:lnTo>
                <a:lnTo>
                  <a:pt x="6659626" y="6098869"/>
                </a:lnTo>
                <a:lnTo>
                  <a:pt x="665962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78">
            <a:extLst>
              <a:ext uri="{FF2B5EF4-FFF2-40B4-BE49-F238E27FC236}">
                <a16:creationId xmlns:a16="http://schemas.microsoft.com/office/drawing/2014/main" id="{4FAB6CC8-0B57-4624-AEDC-D9744A86D4CC}"/>
              </a:ext>
            </a:extLst>
          </p:cNvPr>
          <p:cNvSpPr txBox="1">
            <a:spLocks/>
          </p:cNvSpPr>
          <p:nvPr/>
        </p:nvSpPr>
        <p:spPr>
          <a:xfrm>
            <a:off x="11280577" y="54129"/>
            <a:ext cx="281780" cy="1373026"/>
          </a:xfrm>
          <a:prstGeom prst="rect">
            <a:avLst/>
          </a:prstGeom>
        </p:spPr>
        <p:txBody>
          <a:bodyPr vert="horz" wrap="square" lIns="0" tIns="18627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8800" b="1" spc="-152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2</a:t>
            </a:r>
            <a:endParaRPr lang="ru-RU" sz="88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8" name="Рисунок 67">
            <a:extLst>
              <a:ext uri="{FF2B5EF4-FFF2-40B4-BE49-F238E27FC236}">
                <a16:creationId xmlns:a16="http://schemas.microsoft.com/office/drawing/2014/main" id="{CEAC7E9A-85DF-4F00-B4A6-7B549BDB46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1" y="325605"/>
            <a:ext cx="1892429" cy="528057"/>
          </a:xfrm>
          <a:prstGeom prst="rect">
            <a:avLst/>
          </a:prstGeom>
        </p:spPr>
      </p:pic>
      <p:sp>
        <p:nvSpPr>
          <p:cNvPr id="38" name="object 2">
            <a:extLst>
              <a:ext uri="{FF2B5EF4-FFF2-40B4-BE49-F238E27FC236}">
                <a16:creationId xmlns:a16="http://schemas.microsoft.com/office/drawing/2014/main" id="{07F2155F-19D0-4D76-A35B-2825253E5103}"/>
              </a:ext>
            </a:extLst>
          </p:cNvPr>
          <p:cNvSpPr txBox="1">
            <a:spLocks/>
          </p:cNvSpPr>
          <p:nvPr/>
        </p:nvSpPr>
        <p:spPr>
          <a:xfrm>
            <a:off x="1631504" y="1313179"/>
            <a:ext cx="4001770" cy="768350"/>
          </a:xfrm>
          <a:prstGeom prst="rect">
            <a:avLst/>
          </a:prstGeom>
        </p:spPr>
        <p:txBody>
          <a:bodyPr vert="horz" wrap="square" lIns="0" tIns="129540" rIns="0" bIns="0" rtlCol="0">
            <a:spAutoFit/>
          </a:bodyPr>
          <a:lstStyle>
            <a:lvl1pPr>
              <a:defRPr sz="2200" b="1" i="0">
                <a:solidFill>
                  <a:srgbClr val="006FC0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700" eaLnBrk="1" fontAlgn="auto" hangingPunct="1">
              <a:spcBef>
                <a:spcPts val="1020"/>
              </a:spcBef>
              <a:spcAft>
                <a:spcPts val="0"/>
              </a:spcAft>
            </a:pPr>
            <a:r>
              <a:rPr lang="ru-RU" sz="2400" b="0" kern="0" spc="-5">
                <a:solidFill>
                  <a:srgbClr val="283D6D"/>
                </a:solidFill>
                <a:latin typeface="Arial"/>
                <a:cs typeface="Arial"/>
              </a:rPr>
              <a:t>ОСНОВНЫЕ</a:t>
            </a:r>
            <a:r>
              <a:rPr lang="ru-RU" sz="2400" b="0" kern="0" spc="-45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lang="ru-RU" sz="2400" b="0" kern="0" spc="-15">
                <a:solidFill>
                  <a:srgbClr val="283D6D"/>
                </a:solidFill>
                <a:latin typeface="Arial"/>
                <a:cs typeface="Arial"/>
              </a:rPr>
              <a:t>ТРЕБОВАНИЯ</a:t>
            </a:r>
            <a:endParaRPr lang="ru-RU" sz="2400" kern="0">
              <a:latin typeface="Arial"/>
              <a:cs typeface="Arial"/>
            </a:endParaRPr>
          </a:p>
          <a:p>
            <a:pPr marL="12700" eaLnBrk="1" fontAlgn="auto" hangingPunct="1">
              <a:spcBef>
                <a:spcPts val="490"/>
              </a:spcBef>
              <a:spcAft>
                <a:spcPts val="0"/>
              </a:spcAft>
            </a:pPr>
            <a:r>
              <a:rPr lang="ru-RU" sz="1300" b="0" kern="0" spc="-5">
                <a:solidFill>
                  <a:srgbClr val="1F5494"/>
                </a:solidFill>
                <a:latin typeface="Arial"/>
                <a:cs typeface="Arial"/>
              </a:rPr>
              <a:t>К </a:t>
            </a:r>
            <a:r>
              <a:rPr lang="ru-RU" sz="1300" b="0" kern="0" spc="-15">
                <a:solidFill>
                  <a:srgbClr val="1F5494"/>
                </a:solidFill>
                <a:latin typeface="Arial"/>
                <a:cs typeface="Arial"/>
              </a:rPr>
              <a:t>ОРГАНИЗАЦИЯМ, </a:t>
            </a:r>
            <a:r>
              <a:rPr lang="ru-RU" sz="1300" b="0" kern="0" spc="-5">
                <a:solidFill>
                  <a:srgbClr val="1F5494"/>
                </a:solidFill>
                <a:latin typeface="Arial"/>
                <a:cs typeface="Arial"/>
              </a:rPr>
              <a:t>РЕАЛИЗУЮЩИМ</a:t>
            </a:r>
            <a:r>
              <a:rPr lang="ru-RU" sz="1300" b="0" kern="0" spc="80">
                <a:solidFill>
                  <a:srgbClr val="1F5494"/>
                </a:solidFill>
                <a:latin typeface="Arial"/>
                <a:cs typeface="Arial"/>
              </a:rPr>
              <a:t> </a:t>
            </a:r>
            <a:r>
              <a:rPr lang="ru-RU" sz="1300" b="0" kern="0" spc="-5">
                <a:solidFill>
                  <a:srgbClr val="1F5494"/>
                </a:solidFill>
                <a:latin typeface="Arial"/>
                <a:cs typeface="Arial"/>
              </a:rPr>
              <a:t>КППК</a:t>
            </a:r>
            <a:endParaRPr lang="ru-RU" sz="1300" kern="0" dirty="0">
              <a:latin typeface="Arial"/>
              <a:cs typeface="Arial"/>
            </a:endParaRPr>
          </a:p>
        </p:txBody>
      </p:sp>
      <p:sp>
        <p:nvSpPr>
          <p:cNvPr id="39" name="object 4">
            <a:extLst>
              <a:ext uri="{FF2B5EF4-FFF2-40B4-BE49-F238E27FC236}">
                <a16:creationId xmlns:a16="http://schemas.microsoft.com/office/drawing/2014/main" id="{A6102D2B-FD6C-4903-9596-E65E226A77A6}"/>
              </a:ext>
            </a:extLst>
          </p:cNvPr>
          <p:cNvSpPr txBox="1"/>
          <p:nvPr/>
        </p:nvSpPr>
        <p:spPr>
          <a:xfrm>
            <a:off x="1783016" y="2549409"/>
            <a:ext cx="4158615" cy="3256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eaLnBrk="1" fontAlgn="auto" hangingPunct="1">
              <a:spcBef>
                <a:spcPts val="95"/>
              </a:spcBef>
              <a:spcAft>
                <a:spcPts val="0"/>
              </a:spcAft>
            </a:pPr>
            <a:r>
              <a:rPr sz="1600" b="1" spc="-15" dirty="0">
                <a:solidFill>
                  <a:srgbClr val="001F5F"/>
                </a:solidFill>
                <a:latin typeface="Arial"/>
                <a:cs typeface="Arial"/>
              </a:rPr>
              <a:t>Подтверждение </a:t>
            </a:r>
            <a:r>
              <a:rPr sz="1600" b="1" spc="-10" dirty="0">
                <a:solidFill>
                  <a:srgbClr val="001F5F"/>
                </a:solidFill>
                <a:latin typeface="Arial"/>
                <a:cs typeface="Arial"/>
              </a:rPr>
              <a:t>факта</a:t>
            </a:r>
            <a:r>
              <a:rPr sz="1600" b="1" spc="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Arial"/>
                <a:cs typeface="Arial"/>
              </a:rPr>
              <a:t>производства</a:t>
            </a:r>
            <a:endParaRPr sz="1600">
              <a:solidFill>
                <a:prstClr val="black"/>
              </a:solidFill>
              <a:latin typeface="Arial"/>
              <a:cs typeface="Arial"/>
            </a:endParaRPr>
          </a:p>
          <a:p>
            <a:pPr eaLnBrk="1" fontAlgn="auto" hangingPunct="1">
              <a:spcBef>
                <a:spcPts val="25"/>
              </a:spcBef>
              <a:spcAft>
                <a:spcPts val="0"/>
              </a:spcAft>
            </a:pPr>
            <a:endParaRPr sz="16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1200" b="1" i="1" spc="-10" dirty="0">
                <a:solidFill>
                  <a:srgbClr val="001F5F"/>
                </a:solidFill>
                <a:latin typeface="Arial"/>
                <a:cs typeface="Arial"/>
              </a:rPr>
              <a:t>соблюдается </a:t>
            </a:r>
            <a:r>
              <a:rPr sz="1200" b="1" i="1" dirty="0">
                <a:solidFill>
                  <a:srgbClr val="001F5F"/>
                </a:solidFill>
                <a:latin typeface="Arial"/>
                <a:cs typeface="Arial"/>
              </a:rPr>
              <a:t>одно из </a:t>
            </a:r>
            <a:r>
              <a:rPr sz="1200" b="1" i="1" spc="-5" dirty="0">
                <a:solidFill>
                  <a:srgbClr val="001F5F"/>
                </a:solidFill>
                <a:latin typeface="Arial"/>
                <a:cs typeface="Arial"/>
              </a:rPr>
              <a:t>следующих</a:t>
            </a:r>
            <a:r>
              <a:rPr sz="1200" b="1" i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001F5F"/>
                </a:solidFill>
                <a:latin typeface="Arial"/>
                <a:cs typeface="Arial"/>
              </a:rPr>
              <a:t>условий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  <a:p>
            <a:pPr eaLnBrk="1" fontAlgn="auto" hangingPunct="1">
              <a:spcBef>
                <a:spcPts val="5"/>
              </a:spcBef>
              <a:spcAft>
                <a:spcPts val="0"/>
              </a:spcAft>
            </a:pPr>
            <a:endParaRPr sz="12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84785" indent="-172085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tabLst>
                <a:tab pos="185420" algn="l"/>
              </a:tabLst>
            </a:pPr>
            <a:r>
              <a:rPr sz="1200" spc="-10" dirty="0">
                <a:solidFill>
                  <a:srgbClr val="001F5F"/>
                </a:solidFill>
                <a:latin typeface="Arial"/>
                <a:cs typeface="Arial"/>
              </a:rPr>
              <a:t>получено </a:t>
            </a: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заключение </a:t>
            </a:r>
            <a:r>
              <a:rPr sz="1200" dirty="0">
                <a:solidFill>
                  <a:srgbClr val="001F5F"/>
                </a:solidFill>
                <a:latin typeface="Arial"/>
                <a:cs typeface="Arial"/>
              </a:rPr>
              <a:t>о </a:t>
            </a: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подтверждении</a:t>
            </a:r>
            <a:r>
              <a:rPr sz="1200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производства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  <a:p>
            <a:pPr marL="184785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1200" spc="-10" dirty="0">
                <a:solidFill>
                  <a:srgbClr val="001F5F"/>
                </a:solidFill>
                <a:latin typeface="Arial"/>
                <a:cs typeface="Arial"/>
              </a:rPr>
              <a:t>продукции </a:t>
            </a: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на территории РФ (в </a:t>
            </a:r>
            <a:r>
              <a:rPr sz="1200" spc="-10" dirty="0">
                <a:solidFill>
                  <a:srgbClr val="001F5F"/>
                </a:solidFill>
                <a:latin typeface="Arial"/>
                <a:cs typeface="Arial"/>
              </a:rPr>
              <a:t>соответствии </a:t>
            </a:r>
            <a:r>
              <a:rPr sz="1200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200" spc="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1F5F"/>
                </a:solidFill>
                <a:latin typeface="Arial"/>
                <a:cs typeface="Arial"/>
              </a:rPr>
              <a:t>ПП-719)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  <a:p>
            <a:pPr marL="184785" marR="612140" indent="-172085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tabLst>
                <a:tab pos="185420" algn="l"/>
              </a:tabLst>
            </a:pP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участник промышленного кластера </a:t>
            </a:r>
            <a:r>
              <a:rPr sz="1200" spc="-10" dirty="0">
                <a:solidFill>
                  <a:srgbClr val="001F5F"/>
                </a:solidFill>
                <a:latin typeface="Arial"/>
                <a:cs typeface="Arial"/>
              </a:rPr>
              <a:t>производит  </a:t>
            </a: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продукцию, на </a:t>
            </a:r>
            <a:r>
              <a:rPr sz="1200" spc="-10" dirty="0">
                <a:solidFill>
                  <a:srgbClr val="001F5F"/>
                </a:solidFill>
                <a:latin typeface="Arial"/>
                <a:cs typeface="Arial"/>
              </a:rPr>
              <a:t>которую получено </a:t>
            </a: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заключение</a:t>
            </a:r>
            <a:r>
              <a:rPr sz="1200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  <a:p>
            <a:pPr marL="184785" marR="508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подтверждении производства продукции на территории  РФ </a:t>
            </a:r>
            <a:r>
              <a:rPr sz="1200" dirty="0">
                <a:solidFill>
                  <a:srgbClr val="001F5F"/>
                </a:solidFill>
                <a:latin typeface="Arial"/>
                <a:cs typeface="Arial"/>
              </a:rPr>
              <a:t>(в </a:t>
            </a:r>
            <a:r>
              <a:rPr sz="1200" spc="-10" dirty="0">
                <a:solidFill>
                  <a:srgbClr val="001F5F"/>
                </a:solidFill>
                <a:latin typeface="Arial"/>
                <a:cs typeface="Arial"/>
              </a:rPr>
              <a:t>соответствии </a:t>
            </a:r>
            <a:r>
              <a:rPr sz="1200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200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ПП-719)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  <a:p>
            <a:pPr marL="184785" marR="255904" indent="-172085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tabLst>
                <a:tab pos="185420" algn="l"/>
              </a:tabLst>
            </a:pPr>
            <a:r>
              <a:rPr sz="1200" spc="-10" dirty="0">
                <a:solidFill>
                  <a:srgbClr val="001F5F"/>
                </a:solidFill>
                <a:latin typeface="Arial"/>
                <a:cs typeface="Arial"/>
              </a:rPr>
              <a:t>получена </a:t>
            </a: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лицензия на производство лекарственных  средств </a:t>
            </a:r>
            <a:r>
              <a:rPr sz="1200" dirty="0">
                <a:solidFill>
                  <a:srgbClr val="001F5F"/>
                </a:solidFill>
                <a:latin typeface="Arial"/>
                <a:cs typeface="Arial"/>
              </a:rPr>
              <a:t>– </a:t>
            </a: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для </a:t>
            </a:r>
            <a:r>
              <a:rPr sz="1200" spc="-10" dirty="0">
                <a:solidFill>
                  <a:srgbClr val="001F5F"/>
                </a:solidFill>
                <a:latin typeface="Arial"/>
                <a:cs typeface="Arial"/>
              </a:rPr>
              <a:t>производителей </a:t>
            </a: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фармацевтической  продукции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  <a:p>
            <a:pPr marL="184785" indent="-172085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tabLst>
                <a:tab pos="185420" algn="l"/>
              </a:tabLst>
            </a:pPr>
            <a:r>
              <a:rPr sz="1200" spc="-10" dirty="0">
                <a:solidFill>
                  <a:srgbClr val="001F5F"/>
                </a:solidFill>
                <a:latin typeface="Arial"/>
                <a:cs typeface="Arial"/>
              </a:rPr>
              <a:t>продукция экспортируется (подлежит </a:t>
            </a: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экспорту)</a:t>
            </a:r>
            <a:r>
              <a:rPr sz="1200" spc="-10" dirty="0">
                <a:solidFill>
                  <a:srgbClr val="001F5F"/>
                </a:solidFill>
                <a:latin typeface="Arial"/>
                <a:cs typeface="Arial"/>
              </a:rPr>
              <a:t> для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  <a:p>
            <a:pPr marL="184785" eaLnBrk="1" fontAlgn="auto" hangingPunct="1">
              <a:spcBef>
                <a:spcPts val="5"/>
              </a:spcBef>
              <a:spcAft>
                <a:spcPts val="0"/>
              </a:spcAft>
            </a:pPr>
            <a:r>
              <a:rPr sz="1200" spc="-10" dirty="0">
                <a:solidFill>
                  <a:srgbClr val="001F5F"/>
                </a:solidFill>
                <a:latin typeface="Arial"/>
                <a:cs typeface="Arial"/>
              </a:rPr>
              <a:t>последующего </a:t>
            </a: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использования</a:t>
            </a:r>
            <a:r>
              <a:rPr sz="1200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1F5F"/>
                </a:solidFill>
                <a:latin typeface="Arial"/>
                <a:cs typeface="Arial"/>
              </a:rPr>
              <a:t>российскими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  <a:p>
            <a:pPr marL="184785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производствами </a:t>
            </a:r>
            <a:r>
              <a:rPr sz="1200" dirty="0">
                <a:solidFill>
                  <a:srgbClr val="001F5F"/>
                </a:solidFill>
                <a:latin typeface="Arial"/>
                <a:cs typeface="Arial"/>
              </a:rPr>
              <a:t>в иностранных</a:t>
            </a:r>
            <a:r>
              <a:rPr sz="1200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01F5F"/>
                </a:solidFill>
                <a:latin typeface="Arial"/>
                <a:cs typeface="Arial"/>
              </a:rPr>
              <a:t>государствах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  <a:p>
            <a:pPr marL="184785" indent="-172085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tabLst>
                <a:tab pos="185420" algn="l"/>
              </a:tabLst>
            </a:pP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заключен</a:t>
            </a:r>
            <a:r>
              <a:rPr sz="1200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СПИК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0" name="object 5">
            <a:extLst>
              <a:ext uri="{FF2B5EF4-FFF2-40B4-BE49-F238E27FC236}">
                <a16:creationId xmlns:a16="http://schemas.microsoft.com/office/drawing/2014/main" id="{7C055231-5546-442E-A90F-D10957063A16}"/>
              </a:ext>
            </a:extLst>
          </p:cNvPr>
          <p:cNvSpPr/>
          <p:nvPr/>
        </p:nvSpPr>
        <p:spPr>
          <a:xfrm>
            <a:off x="1180019" y="2465843"/>
            <a:ext cx="544068" cy="5440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1" name="object 6">
            <a:extLst>
              <a:ext uri="{FF2B5EF4-FFF2-40B4-BE49-F238E27FC236}">
                <a16:creationId xmlns:a16="http://schemas.microsoft.com/office/drawing/2014/main" id="{0D441DBD-4CE5-4E02-9397-E62E2470C542}"/>
              </a:ext>
            </a:extLst>
          </p:cNvPr>
          <p:cNvSpPr txBox="1">
            <a:spLocks/>
          </p:cNvSpPr>
          <p:nvPr/>
        </p:nvSpPr>
        <p:spPr>
          <a:xfrm>
            <a:off x="6764337" y="2549409"/>
            <a:ext cx="4192904" cy="3455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marL="0">
              <a:defRPr sz="1600" b="1" i="0">
                <a:solidFill>
                  <a:srgbClr val="001F5F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-1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Отсутствие </a:t>
            </a:r>
            <a:r>
              <a:rPr kumimoji="0" lang="ru-RU" sz="1600" b="1" i="0" u="none" strike="noStrike" kern="0" cap="none" spc="-1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просрочек </a:t>
            </a:r>
            <a:r>
              <a:rPr kumimoji="0" lang="ru-RU" sz="1600" b="1" i="0" u="none" strike="noStrike" kern="0" cap="none" spc="-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</a:t>
            </a:r>
            <a:r>
              <a:rPr kumimoji="0" lang="ru-RU" sz="1600" b="1" i="0" u="none" strike="noStrike" kern="0" cap="none" spc="9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600" b="1" i="0" u="none" strike="noStrike" kern="0" cap="none" spc="-2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задолженности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50" b="1" i="0" u="none" strike="noStrike" kern="0" cap="none" spc="0" normalizeH="0" baseline="0" noProof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84785" marR="58419" lvl="0" indent="-1720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85420" algn="l"/>
              </a:tabLst>
              <a:defRPr/>
            </a:pPr>
            <a:r>
              <a:rPr kumimoji="0" lang="ru-RU" sz="1200" b="0" i="0" u="none" strike="noStrike" kern="0" cap="none" spc="-1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Отсутствует </a:t>
            </a:r>
            <a:r>
              <a:rPr kumimoji="0" lang="ru-RU" sz="1200" b="0" i="0" u="none" strike="noStrike" kern="0" cap="none" spc="-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неисполненная обязанность </a:t>
            </a:r>
            <a:r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по </a:t>
            </a:r>
            <a:r>
              <a:rPr kumimoji="0" lang="ru-RU" sz="1200" b="0" i="0" u="none" strike="noStrike" kern="0" cap="none" spc="-1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уплате  </a:t>
            </a:r>
            <a:r>
              <a:rPr kumimoji="0" lang="ru-RU" sz="1200" b="0" i="0" u="none" strike="noStrike" kern="0" cap="none" spc="-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налогов, </a:t>
            </a:r>
            <a:r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сборов, </a:t>
            </a:r>
            <a:r>
              <a:rPr kumimoji="0" lang="ru-RU" sz="1200" b="0" i="0" u="none" strike="noStrike" kern="0" cap="none" spc="-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страховых взносов, </a:t>
            </a:r>
            <a:r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пеней, </a:t>
            </a:r>
            <a:r>
              <a:rPr kumimoji="0" lang="ru-RU" sz="1200" b="0" i="0" u="none" strike="noStrike" kern="0" cap="none" spc="-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штрафов </a:t>
            </a:r>
            <a:r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  </a:t>
            </a:r>
            <a:r>
              <a:rPr kumimoji="0" lang="ru-RU" sz="1200" b="0" i="0" u="none" strike="noStrike" kern="0" cap="none" spc="-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процентов </a:t>
            </a:r>
            <a:r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по</a:t>
            </a:r>
            <a:r>
              <a:rPr kumimoji="0" lang="ru-RU" sz="1200" b="0" i="0" u="none" strike="noStrike" kern="0" cap="none" spc="-3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200" b="0" i="0" u="none" strike="noStrike" kern="0" cap="none" spc="-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ним</a:t>
            </a:r>
            <a:endPara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84785" marR="0" lvl="0" indent="-1720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85420" algn="l"/>
              </a:tabLst>
              <a:defRPr/>
            </a:pPr>
            <a:r>
              <a:rPr kumimoji="0" lang="ru-RU" sz="1200" b="0" i="0" u="none" strike="noStrike" kern="0" cap="none" spc="-1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Отсутствует </a:t>
            </a:r>
            <a:r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иная </a:t>
            </a:r>
            <a:r>
              <a:rPr kumimoji="0" lang="ru-RU" sz="1200" b="0" i="0" u="none" strike="noStrike" kern="0" cap="none" spc="-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просроченная задолженность</a:t>
            </a:r>
            <a:r>
              <a:rPr kumimoji="0" lang="ru-RU" sz="1200" b="0" i="0" u="none" strike="noStrike" kern="0" cap="none" spc="-9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200" b="0" i="0" u="none" strike="noStrike" kern="0" cap="none" spc="-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перед</a:t>
            </a:r>
            <a:endPara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84785" marR="0" lvl="0" indent="0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-1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бюджетами бюджетной </a:t>
            </a:r>
            <a:r>
              <a:rPr kumimoji="0" lang="ru-RU" sz="1200" b="0" i="0" u="none" strike="noStrike" kern="0" cap="none" spc="-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системы Российской</a:t>
            </a:r>
            <a:r>
              <a:rPr kumimoji="0" lang="ru-RU" sz="1200" b="0" i="0" u="none" strike="noStrike" kern="0" cap="none" spc="-3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200" b="0" i="0" u="none" strike="noStrike" kern="0" cap="none" spc="-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Федерации</a:t>
            </a:r>
            <a:endPara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50" b="1" i="0" u="none" strike="noStrike" kern="0" cap="none" spc="0" normalizeH="0" baseline="0" noProof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none" strike="noStrike" kern="0" cap="none" spc="-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не </a:t>
            </a:r>
            <a:r>
              <a:rPr kumimoji="0" lang="ru-RU" sz="1200" b="1" i="1" u="none" strike="noStrike" kern="0" cap="none" spc="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ранее </a:t>
            </a:r>
            <a:r>
              <a:rPr kumimoji="0" lang="ru-RU" sz="1200" b="1" i="1" u="none" strike="noStrike" kern="0" cap="none" spc="-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чем за </a:t>
            </a:r>
            <a:r>
              <a:rPr kumimoji="0" lang="ru-RU" sz="1200" b="1" i="1" u="none" strike="noStrike" kern="0" cap="none" spc="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30 </a:t>
            </a:r>
            <a:r>
              <a:rPr kumimoji="0" lang="ru-RU" sz="1200" b="1" i="1" u="none" strike="noStrike" kern="0" cap="none" spc="-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дней до </a:t>
            </a:r>
            <a:r>
              <a:rPr kumimoji="0" lang="ru-RU" sz="1200" b="1" i="1" u="none" strike="noStrike" kern="0" cap="none" spc="-1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подачи</a:t>
            </a:r>
            <a:r>
              <a:rPr kumimoji="0" lang="ru-RU" sz="1200" b="1" i="1" u="none" strike="noStrike" kern="0" cap="none" spc="-2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200" b="1" i="1" u="none" strike="noStrike" kern="0" cap="none" spc="-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заявки</a:t>
            </a:r>
            <a:endPara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00" b="1" i="0" u="none" strike="noStrike" kern="0" cap="none" spc="0" normalizeH="0" baseline="0" noProof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700" b="1" i="0" u="none" strike="noStrike" kern="0" cap="none" spc="0" normalizeH="0" baseline="0" noProof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-1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Нормативные</a:t>
            </a:r>
            <a:r>
              <a:rPr kumimoji="0" lang="ru-RU" sz="1600" b="1" i="0" u="none" strike="noStrike" kern="0" cap="none" spc="4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600" b="1" i="0" u="none" strike="noStrike" kern="0" cap="none" spc="-2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условия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50" b="1" i="0" u="none" strike="noStrike" kern="0" cap="none" spc="0" normalizeH="0" baseline="0" noProof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84785" marR="0" lvl="0" indent="-1720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85420" algn="l"/>
              </a:tabLst>
              <a:defRPr/>
            </a:pPr>
            <a:r>
              <a:rPr kumimoji="0" lang="ru-RU" sz="1200" b="0" i="0" u="none" strike="noStrike" kern="0" cap="none" spc="-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Не </a:t>
            </a:r>
            <a:r>
              <a:rPr kumimoji="0" lang="ru-RU" sz="1200" b="0" i="0" u="none" strike="noStrike" kern="0" cap="none" spc="-1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является </a:t>
            </a:r>
            <a:r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иностранным юридическим </a:t>
            </a:r>
            <a:r>
              <a:rPr kumimoji="0" lang="ru-RU" sz="1200" b="0" i="0" u="none" strike="noStrike" kern="0" cap="none" spc="-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лицом, </a:t>
            </a:r>
            <a:r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</a:t>
            </a:r>
            <a:r>
              <a:rPr kumimoji="0" lang="ru-RU" sz="1200" b="0" i="0" u="none" strike="noStrike" kern="0" cap="none" spc="-6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200" b="0" i="0" u="none" strike="noStrike" kern="0" cap="none" spc="-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также</a:t>
            </a:r>
            <a:endPara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84785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-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«офшорной»</a:t>
            </a:r>
            <a:r>
              <a:rPr kumimoji="0" lang="ru-RU" sz="1200" b="0" i="0" u="none" strike="noStrike" kern="0" cap="none" spc="-5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компанией</a:t>
            </a:r>
            <a:endPara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84785" marR="266065" lvl="0" indent="-17208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85420" algn="l"/>
              </a:tabLst>
              <a:defRPr/>
            </a:pPr>
            <a:r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В </a:t>
            </a:r>
            <a:r>
              <a:rPr kumimoji="0" lang="ru-RU" sz="1200" b="0" i="0" u="none" strike="noStrike" kern="0" cap="none" spc="-1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течение </a:t>
            </a:r>
            <a:r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 </a:t>
            </a:r>
            <a:r>
              <a:rPr kumimoji="0" lang="ru-RU" sz="1200" b="0" i="0" u="none" strike="noStrike" kern="0" cap="none" spc="-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последних </a:t>
            </a:r>
            <a:r>
              <a:rPr kumimoji="0" lang="ru-RU" sz="1200" b="0" i="0" u="none" strike="noStrike" kern="0" cap="none" spc="-1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лет </a:t>
            </a:r>
            <a:r>
              <a:rPr kumimoji="0" lang="ru-RU" sz="1200" b="0" i="0" u="none" strike="noStrike" kern="0" cap="none" spc="-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не </a:t>
            </a:r>
            <a:r>
              <a:rPr kumimoji="0" lang="ru-RU" sz="1200" b="0" i="0" u="none" strike="noStrike" kern="0" cap="none" spc="-1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находился </a:t>
            </a:r>
            <a:r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в </a:t>
            </a:r>
            <a:r>
              <a:rPr kumimoji="0" lang="ru-RU" sz="1200" b="0" i="0" u="none" strike="noStrike" kern="0" cap="none" spc="-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процессе  ликвидации </a:t>
            </a:r>
            <a:r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или</a:t>
            </a:r>
            <a:r>
              <a:rPr kumimoji="0" lang="ru-RU" sz="1200" b="0" i="0" u="none" strike="noStrike" kern="0" cap="none" spc="25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200" b="0" i="0" u="none" strike="noStrike" kern="0" cap="none" spc="-10" normalizeH="0" baseline="0" noProof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банкротства</a:t>
            </a:r>
            <a:endPara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2" name="object 7">
            <a:extLst>
              <a:ext uri="{FF2B5EF4-FFF2-40B4-BE49-F238E27FC236}">
                <a16:creationId xmlns:a16="http://schemas.microsoft.com/office/drawing/2014/main" id="{F8A2C965-58A3-403D-8B62-CB9E88063F52}"/>
              </a:ext>
            </a:extLst>
          </p:cNvPr>
          <p:cNvSpPr/>
          <p:nvPr/>
        </p:nvSpPr>
        <p:spPr>
          <a:xfrm>
            <a:off x="6248843" y="4730507"/>
            <a:ext cx="457200" cy="457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3" name="object 8">
            <a:extLst>
              <a:ext uri="{FF2B5EF4-FFF2-40B4-BE49-F238E27FC236}">
                <a16:creationId xmlns:a16="http://schemas.microsoft.com/office/drawing/2014/main" id="{60B83066-43CD-4E67-82B9-BAFA5AB6DBA9}"/>
              </a:ext>
            </a:extLst>
          </p:cNvPr>
          <p:cNvSpPr/>
          <p:nvPr/>
        </p:nvSpPr>
        <p:spPr>
          <a:xfrm>
            <a:off x="6248843" y="2520706"/>
            <a:ext cx="370331" cy="3703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9307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C248396B-F7CE-4C9C-8847-61E9B1113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072" y="1354867"/>
            <a:ext cx="4698391" cy="5503133"/>
          </a:xfrm>
          <a:prstGeom prst="rect">
            <a:avLst/>
          </a:prstGeom>
        </p:spPr>
      </p:pic>
      <p:sp>
        <p:nvSpPr>
          <p:cNvPr id="11" name="object 3">
            <a:extLst>
              <a:ext uri="{FF2B5EF4-FFF2-40B4-BE49-F238E27FC236}">
                <a16:creationId xmlns:a16="http://schemas.microsoft.com/office/drawing/2014/main" id="{F37E5472-F445-4CF4-ABF5-440C78707B21}"/>
              </a:ext>
            </a:extLst>
          </p:cNvPr>
          <p:cNvSpPr/>
          <p:nvPr/>
        </p:nvSpPr>
        <p:spPr>
          <a:xfrm rot="16200000">
            <a:off x="9397721" y="58653"/>
            <a:ext cx="2852937" cy="2735627"/>
          </a:xfrm>
          <a:custGeom>
            <a:avLst/>
            <a:gdLst/>
            <a:ahLst/>
            <a:cxnLst/>
            <a:rect l="l" t="t" r="r" b="b"/>
            <a:pathLst>
              <a:path w="6659880" h="6099175">
                <a:moveTo>
                  <a:pt x="6659626" y="0"/>
                </a:moveTo>
                <a:lnTo>
                  <a:pt x="0" y="6098869"/>
                </a:lnTo>
                <a:lnTo>
                  <a:pt x="6659626" y="6098869"/>
                </a:lnTo>
                <a:lnTo>
                  <a:pt x="665962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78">
            <a:extLst>
              <a:ext uri="{FF2B5EF4-FFF2-40B4-BE49-F238E27FC236}">
                <a16:creationId xmlns:a16="http://schemas.microsoft.com/office/drawing/2014/main" id="{4FAB6CC8-0B57-4624-AEDC-D9744A86D4CC}"/>
              </a:ext>
            </a:extLst>
          </p:cNvPr>
          <p:cNvSpPr txBox="1">
            <a:spLocks/>
          </p:cNvSpPr>
          <p:nvPr/>
        </p:nvSpPr>
        <p:spPr>
          <a:xfrm>
            <a:off x="11280577" y="54129"/>
            <a:ext cx="281780" cy="1373026"/>
          </a:xfrm>
          <a:prstGeom prst="rect">
            <a:avLst/>
          </a:prstGeom>
        </p:spPr>
        <p:txBody>
          <a:bodyPr vert="horz" wrap="square" lIns="0" tIns="18627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88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3</a:t>
            </a:r>
          </a:p>
        </p:txBody>
      </p:sp>
      <p:pic>
        <p:nvPicPr>
          <p:cNvPr id="68" name="Рисунок 67">
            <a:extLst>
              <a:ext uri="{FF2B5EF4-FFF2-40B4-BE49-F238E27FC236}">
                <a16:creationId xmlns:a16="http://schemas.microsoft.com/office/drawing/2014/main" id="{CEAC7E9A-85DF-4F00-B4A6-7B549BDB46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1" y="325605"/>
            <a:ext cx="1892429" cy="528057"/>
          </a:xfrm>
          <a:prstGeom prst="rect">
            <a:avLst/>
          </a:prstGeom>
        </p:spPr>
      </p:pic>
      <p:sp>
        <p:nvSpPr>
          <p:cNvPr id="17" name="object 2">
            <a:extLst>
              <a:ext uri="{FF2B5EF4-FFF2-40B4-BE49-F238E27FC236}">
                <a16:creationId xmlns:a16="http://schemas.microsoft.com/office/drawing/2014/main" id="{863183BD-5D2A-416F-B997-CBC778C40D1E}"/>
              </a:ext>
            </a:extLst>
          </p:cNvPr>
          <p:cNvSpPr txBox="1">
            <a:spLocks/>
          </p:cNvSpPr>
          <p:nvPr/>
        </p:nvSpPr>
        <p:spPr>
          <a:xfrm>
            <a:off x="2711624" y="586517"/>
            <a:ext cx="6109335" cy="768350"/>
          </a:xfrm>
          <a:prstGeom prst="rect">
            <a:avLst/>
          </a:prstGeom>
        </p:spPr>
        <p:txBody>
          <a:bodyPr vert="horz" wrap="square" lIns="0" tIns="129540" rIns="0" bIns="0" rtlCol="0">
            <a:spAutoFit/>
          </a:bodyPr>
          <a:lstStyle>
            <a:lvl1pPr>
              <a:defRPr sz="2200" b="1" i="0">
                <a:solidFill>
                  <a:srgbClr val="006FC0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700" eaLnBrk="1" fontAlgn="auto" hangingPunct="1">
              <a:spcBef>
                <a:spcPts val="1020"/>
              </a:spcBef>
              <a:spcAft>
                <a:spcPts val="0"/>
              </a:spcAft>
            </a:pPr>
            <a:r>
              <a:rPr lang="ru-RU" sz="2400" b="0" kern="0">
                <a:solidFill>
                  <a:srgbClr val="283D6D"/>
                </a:solidFill>
                <a:latin typeface="Arial"/>
                <a:cs typeface="Arial"/>
              </a:rPr>
              <a:t>РЕАЛИЗАЦИЯ</a:t>
            </a:r>
            <a:r>
              <a:rPr lang="ru-RU" sz="2400" b="0" kern="0" spc="1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lang="ru-RU" sz="2400" b="0" kern="0">
                <a:solidFill>
                  <a:srgbClr val="283D6D"/>
                </a:solidFill>
                <a:latin typeface="Arial"/>
                <a:cs typeface="Arial"/>
              </a:rPr>
              <a:t>КППК</a:t>
            </a:r>
            <a:endParaRPr lang="ru-RU" sz="2400" kern="0">
              <a:latin typeface="Arial"/>
              <a:cs typeface="Arial"/>
            </a:endParaRPr>
          </a:p>
          <a:p>
            <a:pPr marL="12700" eaLnBrk="1" fontAlgn="auto" hangingPunct="1">
              <a:spcBef>
                <a:spcPts val="490"/>
              </a:spcBef>
              <a:spcAft>
                <a:spcPts val="0"/>
              </a:spcAft>
            </a:pPr>
            <a:r>
              <a:rPr lang="ru-RU" sz="1300" b="0" kern="0" spc="-5">
                <a:solidFill>
                  <a:srgbClr val="1F5494"/>
                </a:solidFill>
                <a:latin typeface="Arial"/>
                <a:cs typeface="Arial"/>
              </a:rPr>
              <a:t>ОСНОВНЫЕ </a:t>
            </a:r>
            <a:r>
              <a:rPr lang="ru-RU" sz="1300" b="0" kern="0" spc="-15">
                <a:solidFill>
                  <a:srgbClr val="1F5494"/>
                </a:solidFill>
                <a:latin typeface="Arial"/>
                <a:cs typeface="Arial"/>
              </a:rPr>
              <a:t>ПОКАЗАТЕЛИ, </a:t>
            </a:r>
            <a:r>
              <a:rPr lang="ru-RU" sz="1300" b="0" kern="0" spc="-20">
                <a:solidFill>
                  <a:srgbClr val="1F5494"/>
                </a:solidFill>
                <a:latin typeface="Arial"/>
                <a:cs typeface="Arial"/>
              </a:rPr>
              <a:t>ОБЯЗАТЕЛЬСТВА, </a:t>
            </a:r>
            <a:r>
              <a:rPr lang="ru-RU" sz="1300" b="0" kern="0" spc="-10">
                <a:solidFill>
                  <a:srgbClr val="1F5494"/>
                </a:solidFill>
                <a:latin typeface="Arial"/>
                <a:cs typeface="Arial"/>
              </a:rPr>
              <a:t>МОНИТОРИНГ</a:t>
            </a:r>
            <a:r>
              <a:rPr lang="ru-RU" sz="1300" b="0" kern="0" spc="65">
                <a:solidFill>
                  <a:srgbClr val="1F5494"/>
                </a:solidFill>
                <a:latin typeface="Arial"/>
                <a:cs typeface="Arial"/>
              </a:rPr>
              <a:t> </a:t>
            </a:r>
            <a:r>
              <a:rPr lang="ru-RU" sz="1300" b="0" kern="0" spc="-10">
                <a:solidFill>
                  <a:srgbClr val="1F5494"/>
                </a:solidFill>
                <a:latin typeface="Arial"/>
                <a:cs typeface="Arial"/>
              </a:rPr>
              <a:t>ИСПОЛНЕНИЯ</a:t>
            </a:r>
            <a:endParaRPr lang="ru-RU" sz="1300" kern="0">
              <a:latin typeface="Arial"/>
              <a:cs typeface="Arial"/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id="{E5F15C59-CB8C-4579-A3D1-9E132722CD5D}"/>
              </a:ext>
            </a:extLst>
          </p:cNvPr>
          <p:cNvSpPr txBox="1"/>
          <p:nvPr/>
        </p:nvSpPr>
        <p:spPr>
          <a:xfrm>
            <a:off x="3260899" y="1698794"/>
            <a:ext cx="3937635" cy="23749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eaLnBrk="1" fontAlgn="auto" hangingPunct="1">
              <a:spcBef>
                <a:spcPts val="105"/>
              </a:spcBef>
              <a:spcAft>
                <a:spcPts val="0"/>
              </a:spcAft>
            </a:pPr>
            <a:r>
              <a:rPr sz="1400" b="1" spc="-10" dirty="0">
                <a:solidFill>
                  <a:srgbClr val="001F5F"/>
                </a:solidFill>
                <a:latin typeface="Arial"/>
                <a:cs typeface="Arial"/>
              </a:rPr>
              <a:t>Соблюдение показателей </a:t>
            </a:r>
            <a:r>
              <a:rPr sz="1400" b="1" spc="-20" dirty="0">
                <a:solidFill>
                  <a:srgbClr val="001F5F"/>
                </a:solidFill>
                <a:latin typeface="Arial"/>
                <a:cs typeface="Arial"/>
              </a:rPr>
              <a:t>результативности  </a:t>
            </a:r>
            <a:r>
              <a:rPr sz="1400" b="1" spc="-5" dirty="0">
                <a:solidFill>
                  <a:srgbClr val="001F5F"/>
                </a:solidFill>
                <a:latin typeface="Arial"/>
                <a:cs typeface="Arial"/>
              </a:rPr>
              <a:t>реализации</a:t>
            </a:r>
            <a:r>
              <a:rPr sz="14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КППК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  <a:p>
            <a:pPr eaLnBrk="1" fontAlgn="auto" hangingPunct="1">
              <a:spcBef>
                <a:spcPts val="30"/>
              </a:spcBef>
              <a:spcAft>
                <a:spcPts val="0"/>
              </a:spcAft>
            </a:pPr>
            <a:endParaRPr sz="16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99085" indent="-286385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100" dirty="0">
                <a:solidFill>
                  <a:srgbClr val="001F5F"/>
                </a:solidFill>
                <a:latin typeface="Arial"/>
                <a:cs typeface="Arial"/>
              </a:rPr>
              <a:t>Ежегодный </a:t>
            </a:r>
            <a:r>
              <a:rPr sz="1100" spc="-5" dirty="0">
                <a:solidFill>
                  <a:srgbClr val="001F5F"/>
                </a:solidFill>
                <a:latin typeface="Arial"/>
                <a:cs typeface="Arial"/>
              </a:rPr>
              <a:t>прирост </a:t>
            </a:r>
            <a:r>
              <a:rPr sz="1100" dirty="0">
                <a:solidFill>
                  <a:srgbClr val="001F5F"/>
                </a:solidFill>
                <a:latin typeface="Arial"/>
                <a:cs typeface="Arial"/>
              </a:rPr>
              <a:t>объема экспортный</a:t>
            </a:r>
            <a:r>
              <a:rPr sz="1100" spc="-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1F5F"/>
                </a:solidFill>
                <a:latin typeface="Arial"/>
                <a:cs typeface="Arial"/>
              </a:rPr>
              <a:t>выручки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  <a:p>
            <a:pPr marL="299085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1F5F"/>
                </a:solidFill>
                <a:latin typeface="Arial"/>
                <a:cs typeface="Arial"/>
              </a:rPr>
              <a:t>относительно </a:t>
            </a:r>
            <a:r>
              <a:rPr sz="1100" spc="-5" dirty="0">
                <a:solidFill>
                  <a:srgbClr val="001F5F"/>
                </a:solidFill>
                <a:latin typeface="Arial"/>
                <a:cs typeface="Arial"/>
              </a:rPr>
              <a:t>2017</a:t>
            </a:r>
            <a:r>
              <a:rPr sz="1100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1F5F"/>
                </a:solidFill>
                <a:latin typeface="Arial"/>
                <a:cs typeface="Arial"/>
              </a:rPr>
              <a:t>года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  <a:p>
            <a:pPr marL="299085" marR="222885" indent="-286385" eaLnBrk="1" fontAlgn="auto" hangingPunct="1">
              <a:spcBef>
                <a:spcPts val="5"/>
              </a:spcBef>
              <a:spcAft>
                <a:spcPts val="0"/>
              </a:spcAft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100" dirty="0">
                <a:solidFill>
                  <a:srgbClr val="001F5F"/>
                </a:solidFill>
                <a:latin typeface="Arial"/>
                <a:cs typeface="Arial"/>
              </a:rPr>
              <a:t>Ежегодный </a:t>
            </a:r>
            <a:r>
              <a:rPr sz="1100" spc="-5" dirty="0">
                <a:solidFill>
                  <a:srgbClr val="001F5F"/>
                </a:solidFill>
                <a:latin typeface="Arial"/>
                <a:cs typeface="Arial"/>
              </a:rPr>
              <a:t>прирост </a:t>
            </a:r>
            <a:r>
              <a:rPr sz="1100" dirty="0">
                <a:solidFill>
                  <a:srgbClr val="001F5F"/>
                </a:solidFill>
                <a:latin typeface="Arial"/>
                <a:cs typeface="Arial"/>
              </a:rPr>
              <a:t>объема выручки на </a:t>
            </a:r>
            <a:r>
              <a:rPr sz="1100" spc="-5" dirty="0">
                <a:solidFill>
                  <a:srgbClr val="001F5F"/>
                </a:solidFill>
                <a:latin typeface="Arial"/>
                <a:cs typeface="Arial"/>
              </a:rPr>
              <a:t>внутреннем  </a:t>
            </a:r>
            <a:r>
              <a:rPr sz="1100" dirty="0">
                <a:solidFill>
                  <a:srgbClr val="001F5F"/>
                </a:solidFill>
                <a:latin typeface="Arial"/>
                <a:cs typeface="Arial"/>
              </a:rPr>
              <a:t>рынке (к </a:t>
            </a:r>
            <a:r>
              <a:rPr sz="1100" spc="-5" dirty="0">
                <a:solidFill>
                  <a:srgbClr val="001F5F"/>
                </a:solidFill>
                <a:latin typeface="Arial"/>
                <a:cs typeface="Arial"/>
              </a:rPr>
              <a:t>предшествующему</a:t>
            </a:r>
            <a:r>
              <a:rPr sz="1100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01F5F"/>
                </a:solidFill>
                <a:latin typeface="Arial"/>
                <a:cs typeface="Arial"/>
              </a:rPr>
              <a:t>периоду)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  <a:p>
            <a:pPr marL="299085" marR="1063625" indent="-286385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100" b="1" dirty="0">
                <a:solidFill>
                  <a:srgbClr val="001F5F"/>
                </a:solidFill>
                <a:latin typeface="Arial"/>
                <a:cs typeface="Arial"/>
              </a:rPr>
              <a:t>Результативность использования  субсидированного</a:t>
            </a:r>
            <a:r>
              <a:rPr sz="11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1F5F"/>
                </a:solidFill>
                <a:latin typeface="Arial"/>
                <a:cs typeface="Arial"/>
              </a:rPr>
              <a:t>финансирования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  <a:p>
            <a:pPr marL="281940" marR="2667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1100" i="1" dirty="0">
                <a:solidFill>
                  <a:srgbClr val="001F5F"/>
                </a:solidFill>
                <a:latin typeface="Arial"/>
                <a:cs typeface="Arial"/>
              </a:rPr>
              <a:t>Результативность рассчитывается </a:t>
            </a:r>
            <a:r>
              <a:rPr sz="1100" i="1" spc="-5" dirty="0">
                <a:solidFill>
                  <a:srgbClr val="001F5F"/>
                </a:solidFill>
                <a:latin typeface="Arial"/>
                <a:cs typeface="Arial"/>
              </a:rPr>
              <a:t>как </a:t>
            </a:r>
            <a:r>
              <a:rPr sz="1100" i="1" dirty="0">
                <a:solidFill>
                  <a:srgbClr val="001F5F"/>
                </a:solidFill>
                <a:latin typeface="Arial"/>
                <a:cs typeface="Arial"/>
              </a:rPr>
              <a:t>отношение  совокупного прироста </a:t>
            </a:r>
            <a:r>
              <a:rPr sz="1100" i="1" spc="-5" dirty="0">
                <a:solidFill>
                  <a:srgbClr val="001F5F"/>
                </a:solidFill>
                <a:latin typeface="Arial"/>
                <a:cs typeface="Arial"/>
              </a:rPr>
              <a:t>экспортной </a:t>
            </a:r>
            <a:r>
              <a:rPr sz="1100" i="1" dirty="0">
                <a:solidFill>
                  <a:srgbClr val="001F5F"/>
                </a:solidFill>
                <a:latin typeface="Arial"/>
                <a:cs typeface="Arial"/>
              </a:rPr>
              <a:t>выручки и выручки  на внутреннем </a:t>
            </a:r>
            <a:r>
              <a:rPr sz="1100" i="1" spc="-5" dirty="0">
                <a:solidFill>
                  <a:srgbClr val="001F5F"/>
                </a:solidFill>
                <a:latin typeface="Arial"/>
                <a:cs typeface="Arial"/>
              </a:rPr>
              <a:t>рынке </a:t>
            </a:r>
            <a:r>
              <a:rPr sz="1100" i="1" dirty="0">
                <a:solidFill>
                  <a:srgbClr val="001F5F"/>
                </a:solidFill>
                <a:latin typeface="Arial"/>
                <a:cs typeface="Arial"/>
              </a:rPr>
              <a:t>к </a:t>
            </a:r>
            <a:r>
              <a:rPr sz="1100" i="1" spc="-5" dirty="0">
                <a:solidFill>
                  <a:srgbClr val="001F5F"/>
                </a:solidFill>
                <a:latin typeface="Arial"/>
                <a:cs typeface="Arial"/>
              </a:rPr>
              <a:t>полученному финансированию  </a:t>
            </a:r>
            <a:r>
              <a:rPr sz="1100" i="1" dirty="0">
                <a:solidFill>
                  <a:srgbClr val="001F5F"/>
                </a:solidFill>
                <a:latin typeface="Arial"/>
                <a:cs typeface="Arial"/>
              </a:rPr>
              <a:t>(с учетом поправочных</a:t>
            </a:r>
            <a:r>
              <a:rPr sz="1100" i="1" spc="-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001F5F"/>
                </a:solidFill>
                <a:latin typeface="Arial"/>
                <a:cs typeface="Arial"/>
              </a:rPr>
              <a:t>коэффициентов)*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id="{48A9D1C0-8B81-4281-B4BC-0909CF15AC61}"/>
              </a:ext>
            </a:extLst>
          </p:cNvPr>
          <p:cNvSpPr txBox="1"/>
          <p:nvPr/>
        </p:nvSpPr>
        <p:spPr>
          <a:xfrm>
            <a:off x="3260899" y="4550707"/>
            <a:ext cx="3948429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eaLnBrk="1" fontAlgn="auto" hangingPunct="1">
              <a:spcBef>
                <a:spcPts val="100"/>
              </a:spcBef>
              <a:spcAft>
                <a:spcPts val="0"/>
              </a:spcAft>
            </a:pPr>
            <a:r>
              <a:rPr sz="1100" b="1" spc="-5" dirty="0">
                <a:solidFill>
                  <a:srgbClr val="001F5F"/>
                </a:solidFill>
                <a:latin typeface="Arial"/>
                <a:cs typeface="Arial"/>
              </a:rPr>
              <a:t>Для </a:t>
            </a:r>
            <a:r>
              <a:rPr sz="1100" b="1" dirty="0">
                <a:solidFill>
                  <a:srgbClr val="001F5F"/>
                </a:solidFill>
                <a:latin typeface="Arial"/>
                <a:cs typeface="Arial"/>
              </a:rPr>
              <a:t>организаций, реализующих </a:t>
            </a:r>
            <a:r>
              <a:rPr sz="1100" b="1" spc="-5" dirty="0">
                <a:solidFill>
                  <a:srgbClr val="001F5F"/>
                </a:solidFill>
                <a:latin typeface="Arial"/>
                <a:cs typeface="Arial"/>
              </a:rPr>
              <a:t>проект создания </a:t>
            </a:r>
            <a:r>
              <a:rPr sz="1100" b="1" dirty="0">
                <a:solidFill>
                  <a:srgbClr val="001F5F"/>
                </a:solidFill>
                <a:latin typeface="Arial"/>
                <a:cs typeface="Arial"/>
              </a:rPr>
              <a:t>новых  </a:t>
            </a:r>
            <a:r>
              <a:rPr sz="1100" b="1" spc="-5" dirty="0">
                <a:solidFill>
                  <a:srgbClr val="001F5F"/>
                </a:solidFill>
                <a:latin typeface="Arial"/>
                <a:cs typeface="Arial"/>
              </a:rPr>
              <a:t>производств за</a:t>
            </a:r>
            <a:r>
              <a:rPr sz="11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001F5F"/>
                </a:solidFill>
                <a:latin typeface="Arial"/>
                <a:cs typeface="Arial"/>
              </a:rPr>
              <a:t>рубежом: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" name="object 6">
            <a:extLst>
              <a:ext uri="{FF2B5EF4-FFF2-40B4-BE49-F238E27FC236}">
                <a16:creationId xmlns:a16="http://schemas.microsoft.com/office/drawing/2014/main" id="{2FE70695-E6F5-4260-8F9A-2782085CFC70}"/>
              </a:ext>
            </a:extLst>
          </p:cNvPr>
          <p:cNvSpPr txBox="1"/>
          <p:nvPr/>
        </p:nvSpPr>
        <p:spPr>
          <a:xfrm>
            <a:off x="3260899" y="4885987"/>
            <a:ext cx="3932554" cy="136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940" marR="306070" indent="-269240" eaLnBrk="1" fontAlgn="auto" hangingPunct="1">
              <a:spcBef>
                <a:spcPts val="100"/>
              </a:spcBef>
              <a:spcAft>
                <a:spcPts val="0"/>
              </a:spcAft>
              <a:buFont typeface="Wingdings"/>
              <a:buChar char=""/>
              <a:tabLst>
                <a:tab pos="281940" algn="l"/>
                <a:tab pos="282575" algn="l"/>
              </a:tabLst>
            </a:pPr>
            <a:r>
              <a:rPr sz="1100" dirty="0">
                <a:solidFill>
                  <a:srgbClr val="001F5F"/>
                </a:solidFill>
                <a:latin typeface="Arial"/>
                <a:cs typeface="Arial"/>
              </a:rPr>
              <a:t>Ежегодный прирост </a:t>
            </a:r>
            <a:r>
              <a:rPr sz="1100" spc="-5" dirty="0">
                <a:solidFill>
                  <a:srgbClr val="001F5F"/>
                </a:solidFill>
                <a:latin typeface="Arial"/>
                <a:cs typeface="Arial"/>
              </a:rPr>
              <a:t>объема экспортный выручки </a:t>
            </a:r>
            <a:r>
              <a:rPr sz="1100" dirty="0">
                <a:solidFill>
                  <a:srgbClr val="001F5F"/>
                </a:solidFill>
                <a:latin typeface="Arial"/>
                <a:cs typeface="Arial"/>
              </a:rPr>
              <a:t>(к  </a:t>
            </a:r>
            <a:r>
              <a:rPr sz="1100" spc="-5" dirty="0">
                <a:solidFill>
                  <a:srgbClr val="001F5F"/>
                </a:solidFill>
                <a:latin typeface="Arial"/>
                <a:cs typeface="Arial"/>
              </a:rPr>
              <a:t>предшествующему</a:t>
            </a:r>
            <a:r>
              <a:rPr sz="1100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01F5F"/>
                </a:solidFill>
                <a:latin typeface="Arial"/>
                <a:cs typeface="Arial"/>
              </a:rPr>
              <a:t>периоду)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  <a:p>
            <a:pPr marL="281940" marR="1075690" indent="-269240" eaLnBrk="1" fontAlgn="auto" hangingPunct="1">
              <a:spcBef>
                <a:spcPts val="5"/>
              </a:spcBef>
              <a:spcAft>
                <a:spcPts val="0"/>
              </a:spcAft>
              <a:buFont typeface="Wingdings"/>
              <a:buChar char=""/>
              <a:tabLst>
                <a:tab pos="281940" algn="l"/>
                <a:tab pos="282575" algn="l"/>
              </a:tabLst>
            </a:pPr>
            <a:r>
              <a:rPr sz="1100" b="1" dirty="0">
                <a:solidFill>
                  <a:srgbClr val="001F5F"/>
                </a:solidFill>
                <a:latin typeface="Arial"/>
                <a:cs typeface="Arial"/>
              </a:rPr>
              <a:t>Результативность </a:t>
            </a:r>
            <a:r>
              <a:rPr sz="1100" b="1" spc="-5" dirty="0">
                <a:solidFill>
                  <a:srgbClr val="001F5F"/>
                </a:solidFill>
                <a:latin typeface="Arial"/>
                <a:cs typeface="Arial"/>
              </a:rPr>
              <a:t>использования  </a:t>
            </a:r>
            <a:r>
              <a:rPr sz="1100" b="1" dirty="0">
                <a:solidFill>
                  <a:srgbClr val="001F5F"/>
                </a:solidFill>
                <a:latin typeface="Arial"/>
                <a:cs typeface="Arial"/>
              </a:rPr>
              <a:t>субсидированного</a:t>
            </a:r>
            <a:r>
              <a:rPr sz="11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1F5F"/>
                </a:solidFill>
                <a:latin typeface="Arial"/>
                <a:cs typeface="Arial"/>
              </a:rPr>
              <a:t>финансирования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  <a:p>
            <a:pPr marL="281940" marR="508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1100" i="1" spc="-5" dirty="0">
                <a:solidFill>
                  <a:srgbClr val="001F5F"/>
                </a:solidFill>
                <a:latin typeface="Arial"/>
                <a:cs typeface="Arial"/>
              </a:rPr>
              <a:t>Результативность </a:t>
            </a:r>
            <a:r>
              <a:rPr sz="1100" i="1" dirty="0">
                <a:solidFill>
                  <a:srgbClr val="001F5F"/>
                </a:solidFill>
                <a:latin typeface="Arial"/>
                <a:cs typeface="Arial"/>
              </a:rPr>
              <a:t>рассчитывается </a:t>
            </a:r>
            <a:r>
              <a:rPr sz="1100" i="1" spc="-5" dirty="0">
                <a:solidFill>
                  <a:srgbClr val="001F5F"/>
                </a:solidFill>
                <a:latin typeface="Arial"/>
                <a:cs typeface="Arial"/>
              </a:rPr>
              <a:t>как </a:t>
            </a:r>
            <a:r>
              <a:rPr sz="1100" i="1" dirty="0">
                <a:solidFill>
                  <a:srgbClr val="001F5F"/>
                </a:solidFill>
                <a:latin typeface="Arial"/>
                <a:cs typeface="Arial"/>
              </a:rPr>
              <a:t>отношение  совокупного прироста экспортной выручки к  полученному финансированию (с учетом</a:t>
            </a:r>
            <a:r>
              <a:rPr sz="1100" i="1" spc="-1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001F5F"/>
                </a:solidFill>
                <a:latin typeface="Arial"/>
                <a:cs typeface="Arial"/>
              </a:rPr>
              <a:t>поправочных  коэффициентов)*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object 7">
            <a:extLst>
              <a:ext uri="{FF2B5EF4-FFF2-40B4-BE49-F238E27FC236}">
                <a16:creationId xmlns:a16="http://schemas.microsoft.com/office/drawing/2014/main" id="{DAB651F2-0420-49BF-B598-1CA8C1D9B7B8}"/>
              </a:ext>
            </a:extLst>
          </p:cNvPr>
          <p:cNvSpPr txBox="1"/>
          <p:nvPr/>
        </p:nvSpPr>
        <p:spPr>
          <a:xfrm>
            <a:off x="8137953" y="1698794"/>
            <a:ext cx="3917315" cy="1963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eaLnBrk="1" fontAlgn="auto" hangingPunct="1">
              <a:spcBef>
                <a:spcPts val="105"/>
              </a:spcBef>
              <a:spcAft>
                <a:spcPts val="0"/>
              </a:spcAft>
            </a:pPr>
            <a:r>
              <a:rPr sz="1400" b="1" spc="-10" dirty="0">
                <a:solidFill>
                  <a:srgbClr val="001F5F"/>
                </a:solidFill>
                <a:latin typeface="Arial"/>
                <a:cs typeface="Arial"/>
              </a:rPr>
              <a:t>Обязанности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  <a:p>
            <a:pPr eaLnBrk="1" fontAlgn="auto" hangingPunct="1">
              <a:spcBef>
                <a:spcPts val="20"/>
              </a:spcBef>
              <a:spcAft>
                <a:spcPts val="0"/>
              </a:spcAft>
            </a:pPr>
            <a:endParaRPr sz="14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84785" marR="5080" indent="-172085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185420" algn="l"/>
              </a:tabLst>
            </a:pPr>
            <a:r>
              <a:rPr sz="1100" b="1" dirty="0">
                <a:solidFill>
                  <a:srgbClr val="001F5F"/>
                </a:solidFill>
                <a:latin typeface="Arial"/>
                <a:cs typeface="Arial"/>
              </a:rPr>
              <a:t>Организация предоставляет в Минпромторг </a:t>
            </a:r>
            <a:r>
              <a:rPr sz="1100" b="1" spc="-5" dirty="0">
                <a:solidFill>
                  <a:srgbClr val="001F5F"/>
                </a:solidFill>
                <a:latin typeface="Arial"/>
                <a:cs typeface="Arial"/>
              </a:rPr>
              <a:t>России  регулярный отчет </a:t>
            </a:r>
            <a:r>
              <a:rPr sz="1100" b="1" dirty="0">
                <a:solidFill>
                  <a:srgbClr val="001F5F"/>
                </a:solidFill>
                <a:latin typeface="Arial"/>
                <a:cs typeface="Arial"/>
              </a:rPr>
              <a:t>о выполнении </a:t>
            </a:r>
            <a:r>
              <a:rPr sz="1100" b="1" spc="-5" dirty="0">
                <a:solidFill>
                  <a:srgbClr val="001F5F"/>
                </a:solidFill>
                <a:latin typeface="Arial"/>
                <a:cs typeface="Arial"/>
              </a:rPr>
              <a:t>КППК </a:t>
            </a:r>
            <a:r>
              <a:rPr sz="1100" b="1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100" b="1" spc="-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1F5F"/>
                </a:solidFill>
                <a:latin typeface="Arial"/>
                <a:cs typeface="Arial"/>
              </a:rPr>
              <a:t>достижении  </a:t>
            </a:r>
            <a:r>
              <a:rPr sz="1100" b="1" spc="-5" dirty="0">
                <a:solidFill>
                  <a:srgbClr val="001F5F"/>
                </a:solidFill>
                <a:latin typeface="Arial"/>
                <a:cs typeface="Arial"/>
              </a:rPr>
              <a:t>показателей результативности, </a:t>
            </a:r>
            <a:r>
              <a:rPr sz="1100" b="1" dirty="0">
                <a:solidFill>
                  <a:srgbClr val="001F5F"/>
                </a:solidFill>
                <a:latin typeface="Arial"/>
                <a:cs typeface="Arial"/>
              </a:rPr>
              <a:t>а </a:t>
            </a:r>
            <a:r>
              <a:rPr sz="1100" b="1" spc="-5" dirty="0">
                <a:solidFill>
                  <a:srgbClr val="001F5F"/>
                </a:solidFill>
                <a:latin typeface="Arial"/>
                <a:cs typeface="Arial"/>
              </a:rPr>
              <a:t>также </a:t>
            </a:r>
            <a:r>
              <a:rPr sz="1100" b="1" dirty="0">
                <a:solidFill>
                  <a:srgbClr val="001F5F"/>
                </a:solidFill>
                <a:latin typeface="Arial"/>
                <a:cs typeface="Arial"/>
              </a:rPr>
              <a:t>заявленных  мероприятий </a:t>
            </a:r>
            <a:r>
              <a:rPr sz="1100" b="1" spc="-5" dirty="0">
                <a:solidFill>
                  <a:srgbClr val="001F5F"/>
                </a:solidFill>
                <a:latin typeface="Arial"/>
                <a:cs typeface="Arial"/>
              </a:rPr>
              <a:t>реализации КППК </a:t>
            </a:r>
            <a:r>
              <a:rPr sz="1100" b="1" dirty="0">
                <a:solidFill>
                  <a:srgbClr val="001F5F"/>
                </a:solidFill>
                <a:latin typeface="Arial"/>
                <a:cs typeface="Arial"/>
              </a:rPr>
              <a:t>(не реже </a:t>
            </a:r>
            <a:r>
              <a:rPr sz="1100" b="1" spc="-5" dirty="0">
                <a:solidFill>
                  <a:srgbClr val="001F5F"/>
                </a:solidFill>
                <a:latin typeface="Arial"/>
                <a:cs typeface="Arial"/>
              </a:rPr>
              <a:t>одного </a:t>
            </a:r>
            <a:r>
              <a:rPr sz="1100" b="1" dirty="0">
                <a:solidFill>
                  <a:srgbClr val="001F5F"/>
                </a:solidFill>
                <a:latin typeface="Arial"/>
                <a:cs typeface="Arial"/>
              </a:rPr>
              <a:t>раза  в</a:t>
            </a:r>
            <a:r>
              <a:rPr sz="11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001F5F"/>
                </a:solidFill>
                <a:latin typeface="Arial"/>
                <a:cs typeface="Arial"/>
              </a:rPr>
              <a:t>год)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  <a:p>
            <a:pPr marL="184785" marR="396875" indent="-172085" eaLnBrk="1" fontAlgn="auto" hangingPunct="1">
              <a:spcBef>
                <a:spcPts val="5"/>
              </a:spcBef>
              <a:spcAft>
                <a:spcPts val="0"/>
              </a:spcAft>
              <a:buFont typeface="Wingdings"/>
              <a:buChar char=""/>
              <a:tabLst>
                <a:tab pos="185420" algn="l"/>
              </a:tabLst>
            </a:pPr>
            <a:r>
              <a:rPr sz="1100" b="1" dirty="0">
                <a:solidFill>
                  <a:srgbClr val="001F5F"/>
                </a:solidFill>
                <a:latin typeface="Arial"/>
                <a:cs typeface="Arial"/>
              </a:rPr>
              <a:t>Минпромторг </a:t>
            </a:r>
            <a:r>
              <a:rPr sz="1100" b="1" spc="-5" dirty="0">
                <a:solidFill>
                  <a:srgbClr val="001F5F"/>
                </a:solidFill>
                <a:latin typeface="Arial"/>
                <a:cs typeface="Arial"/>
              </a:rPr>
              <a:t>России обязуется </a:t>
            </a:r>
            <a:r>
              <a:rPr sz="1100" b="1" dirty="0">
                <a:solidFill>
                  <a:srgbClr val="001F5F"/>
                </a:solidFill>
                <a:latin typeface="Arial"/>
                <a:cs typeface="Arial"/>
              </a:rPr>
              <a:t>предоставлять  </a:t>
            </a:r>
            <a:r>
              <a:rPr sz="1100" b="1" spc="-5" dirty="0">
                <a:solidFill>
                  <a:srgbClr val="001F5F"/>
                </a:solidFill>
                <a:latin typeface="Arial"/>
                <a:cs typeface="Arial"/>
              </a:rPr>
              <a:t>субсидии </a:t>
            </a:r>
            <a:r>
              <a:rPr sz="1100" b="1" dirty="0">
                <a:solidFill>
                  <a:srgbClr val="001F5F"/>
                </a:solidFill>
                <a:latin typeface="Arial"/>
                <a:cs typeface="Arial"/>
              </a:rPr>
              <a:t>банку </a:t>
            </a:r>
            <a:r>
              <a:rPr sz="1100" b="1" spc="-5" dirty="0">
                <a:solidFill>
                  <a:srgbClr val="001F5F"/>
                </a:solidFill>
                <a:latin typeface="Arial"/>
                <a:cs typeface="Arial"/>
              </a:rPr>
              <a:t>(субсидирование </a:t>
            </a:r>
            <a:r>
              <a:rPr sz="1100" b="1" dirty="0">
                <a:solidFill>
                  <a:srgbClr val="001F5F"/>
                </a:solidFill>
                <a:latin typeface="Arial"/>
                <a:cs typeface="Arial"/>
              </a:rPr>
              <a:t>процентной  </a:t>
            </a:r>
            <a:r>
              <a:rPr sz="1100" b="1" spc="-5" dirty="0">
                <a:solidFill>
                  <a:srgbClr val="001F5F"/>
                </a:solidFill>
                <a:latin typeface="Arial"/>
                <a:cs typeface="Arial"/>
              </a:rPr>
              <a:t>ставки), </a:t>
            </a:r>
            <a:r>
              <a:rPr sz="1100" b="1" dirty="0">
                <a:solidFill>
                  <a:srgbClr val="001F5F"/>
                </a:solidFill>
                <a:latin typeface="Arial"/>
                <a:cs typeface="Arial"/>
              </a:rPr>
              <a:t>предоставляющему </a:t>
            </a:r>
            <a:r>
              <a:rPr sz="1100" b="1" spc="-5" dirty="0">
                <a:solidFill>
                  <a:srgbClr val="001F5F"/>
                </a:solidFill>
                <a:latin typeface="Arial"/>
                <a:cs typeface="Arial"/>
              </a:rPr>
              <a:t>финансировании  </a:t>
            </a:r>
            <a:r>
              <a:rPr sz="1100" b="1" dirty="0">
                <a:solidFill>
                  <a:srgbClr val="001F5F"/>
                </a:solidFill>
                <a:latin typeface="Arial"/>
                <a:cs typeface="Arial"/>
              </a:rPr>
              <a:t>организации, </a:t>
            </a:r>
            <a:r>
              <a:rPr sz="1100" b="1" spc="-5" dirty="0">
                <a:solidFill>
                  <a:srgbClr val="001F5F"/>
                </a:solidFill>
                <a:latin typeface="Arial"/>
                <a:cs typeface="Arial"/>
              </a:rPr>
              <a:t>реализующей</a:t>
            </a:r>
            <a:r>
              <a:rPr sz="11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001F5F"/>
                </a:solidFill>
                <a:latin typeface="Arial"/>
                <a:cs typeface="Arial"/>
              </a:rPr>
              <a:t>КППК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2" name="object 8">
            <a:extLst>
              <a:ext uri="{FF2B5EF4-FFF2-40B4-BE49-F238E27FC236}">
                <a16:creationId xmlns:a16="http://schemas.microsoft.com/office/drawing/2014/main" id="{AAE03EB5-9234-4997-A759-42826E8B4CAE}"/>
              </a:ext>
            </a:extLst>
          </p:cNvPr>
          <p:cNvSpPr txBox="1"/>
          <p:nvPr/>
        </p:nvSpPr>
        <p:spPr>
          <a:xfrm>
            <a:off x="103171" y="5351162"/>
            <a:ext cx="2569210" cy="1029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</a:pPr>
            <a:r>
              <a:rPr sz="1100" b="1" i="1" spc="-5" dirty="0">
                <a:solidFill>
                  <a:srgbClr val="7E7E7E"/>
                </a:solidFill>
                <a:latin typeface="Arial"/>
                <a:cs typeface="Arial"/>
              </a:rPr>
              <a:t>*Для </a:t>
            </a:r>
            <a:r>
              <a:rPr sz="1100" b="1" i="1" dirty="0">
                <a:solidFill>
                  <a:srgbClr val="7E7E7E"/>
                </a:solidFill>
                <a:latin typeface="Arial"/>
                <a:cs typeface="Arial"/>
              </a:rPr>
              <a:t>каждой отрасли</a:t>
            </a:r>
            <a:r>
              <a:rPr sz="1100" b="1" i="1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100" b="1" i="1" spc="-5" dirty="0">
                <a:solidFill>
                  <a:srgbClr val="7E7E7E"/>
                </a:solidFill>
                <a:latin typeface="Arial"/>
                <a:cs typeface="Arial"/>
              </a:rPr>
              <a:t>введены</a:t>
            </a:r>
            <a:endParaRPr sz="11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1100" b="1" i="1" dirty="0">
                <a:solidFill>
                  <a:srgbClr val="7E7E7E"/>
                </a:solidFill>
                <a:latin typeface="Arial"/>
                <a:cs typeface="Arial"/>
              </a:rPr>
              <a:t>поправочные </a:t>
            </a:r>
            <a:r>
              <a:rPr sz="1100" b="1" i="1" spc="-5" dirty="0">
                <a:solidFill>
                  <a:srgbClr val="7E7E7E"/>
                </a:solidFill>
                <a:latin typeface="Arial"/>
                <a:cs typeface="Arial"/>
              </a:rPr>
              <a:t>коэффициенты</a:t>
            </a:r>
            <a:r>
              <a:rPr sz="1100" b="1" i="1" spc="-6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7E7E7E"/>
                </a:solidFill>
                <a:latin typeface="Arial"/>
                <a:cs typeface="Arial"/>
              </a:rPr>
              <a:t>по</a:t>
            </a:r>
            <a:endParaRPr sz="11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eaLnBrk="1" fontAlgn="auto" hangingPunct="1">
              <a:spcBef>
                <a:spcPts val="5"/>
              </a:spcBef>
              <a:spcAft>
                <a:spcPts val="0"/>
              </a:spcAft>
            </a:pPr>
            <a:r>
              <a:rPr sz="1100" b="1" i="1" spc="-5" dirty="0">
                <a:solidFill>
                  <a:srgbClr val="7E7E7E"/>
                </a:solidFill>
                <a:latin typeface="Arial"/>
                <a:cs typeface="Arial"/>
              </a:rPr>
              <a:t>годам (2019-2024),</a:t>
            </a:r>
            <a:r>
              <a:rPr sz="1100" b="1" i="1" spc="-6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7E7E7E"/>
                </a:solidFill>
                <a:latin typeface="Arial"/>
                <a:cs typeface="Arial"/>
              </a:rPr>
              <a:t>обеспечивающие</a:t>
            </a:r>
            <a:endParaRPr sz="11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1100" b="1" i="1" dirty="0">
                <a:solidFill>
                  <a:srgbClr val="7E7E7E"/>
                </a:solidFill>
                <a:latin typeface="Arial"/>
                <a:cs typeface="Arial"/>
              </a:rPr>
              <a:t>выравнивание</a:t>
            </a:r>
            <a:r>
              <a:rPr sz="1100" b="1" i="1" spc="-5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100" b="1" i="1" spc="-5" dirty="0">
                <a:solidFill>
                  <a:srgbClr val="7E7E7E"/>
                </a:solidFill>
                <a:latin typeface="Arial"/>
                <a:cs typeface="Arial"/>
              </a:rPr>
              <a:t>показателей</a:t>
            </a:r>
            <a:endParaRPr sz="11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159385" eaLnBrk="1" fontAlgn="auto" hangingPunct="1">
              <a:lnSpc>
                <a:spcPts val="1300"/>
              </a:lnSpc>
              <a:spcBef>
                <a:spcPts val="60"/>
              </a:spcBef>
              <a:spcAft>
                <a:spcPts val="0"/>
              </a:spcAft>
            </a:pPr>
            <a:r>
              <a:rPr sz="1100" b="1" i="1" dirty="0">
                <a:solidFill>
                  <a:srgbClr val="7E7E7E"/>
                </a:solidFill>
                <a:latin typeface="Arial"/>
                <a:cs typeface="Arial"/>
              </a:rPr>
              <a:t>объемов выручки на</a:t>
            </a:r>
            <a:r>
              <a:rPr sz="1100" b="1" i="1" spc="-114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100" b="1" i="1" spc="-5" dirty="0">
                <a:solidFill>
                  <a:srgbClr val="7E7E7E"/>
                </a:solidFill>
                <a:latin typeface="Arial"/>
                <a:cs typeface="Arial"/>
              </a:rPr>
              <a:t>внутреннем  </a:t>
            </a:r>
            <a:r>
              <a:rPr sz="1100" b="1" i="1" dirty="0">
                <a:solidFill>
                  <a:srgbClr val="7E7E7E"/>
                </a:solidFill>
                <a:latin typeface="Arial"/>
                <a:cs typeface="Arial"/>
              </a:rPr>
              <a:t>рынке и</a:t>
            </a:r>
            <a:r>
              <a:rPr sz="1100" b="1" i="1" spc="-4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100" b="1" i="1" spc="-5" dirty="0">
                <a:solidFill>
                  <a:srgbClr val="7E7E7E"/>
                </a:solidFill>
                <a:latin typeface="Arial"/>
                <a:cs typeface="Arial"/>
              </a:rPr>
              <a:t>экспорте</a:t>
            </a:r>
            <a:endParaRPr sz="11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3" name="object 9">
            <a:extLst>
              <a:ext uri="{FF2B5EF4-FFF2-40B4-BE49-F238E27FC236}">
                <a16:creationId xmlns:a16="http://schemas.microsoft.com/office/drawing/2014/main" id="{91FBE445-C75E-49D8-883E-A43A09D49AB9}"/>
              </a:ext>
            </a:extLst>
          </p:cNvPr>
          <p:cNvSpPr/>
          <p:nvPr/>
        </p:nvSpPr>
        <p:spPr>
          <a:xfrm>
            <a:off x="7534889" y="1583732"/>
            <a:ext cx="434109" cy="457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4" name="object 10">
            <a:extLst>
              <a:ext uri="{FF2B5EF4-FFF2-40B4-BE49-F238E27FC236}">
                <a16:creationId xmlns:a16="http://schemas.microsoft.com/office/drawing/2014/main" id="{6742BCD3-41DE-4F45-A00A-30BF2BDBA466}"/>
              </a:ext>
            </a:extLst>
          </p:cNvPr>
          <p:cNvSpPr/>
          <p:nvPr/>
        </p:nvSpPr>
        <p:spPr>
          <a:xfrm>
            <a:off x="2808780" y="1722416"/>
            <a:ext cx="320039" cy="3200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5" name="object 11">
            <a:extLst>
              <a:ext uri="{FF2B5EF4-FFF2-40B4-BE49-F238E27FC236}">
                <a16:creationId xmlns:a16="http://schemas.microsoft.com/office/drawing/2014/main" id="{ED483F41-95AE-48D5-89C7-D5037399A2BF}"/>
              </a:ext>
            </a:extLst>
          </p:cNvPr>
          <p:cNvSpPr/>
          <p:nvPr/>
        </p:nvSpPr>
        <p:spPr>
          <a:xfrm>
            <a:off x="7560612" y="4101381"/>
            <a:ext cx="370331" cy="3703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6" name="object 12">
            <a:extLst>
              <a:ext uri="{FF2B5EF4-FFF2-40B4-BE49-F238E27FC236}">
                <a16:creationId xmlns:a16="http://schemas.microsoft.com/office/drawing/2014/main" id="{D323C287-09EF-406A-A687-017B90FBBEB3}"/>
              </a:ext>
            </a:extLst>
          </p:cNvPr>
          <p:cNvSpPr txBox="1"/>
          <p:nvPr/>
        </p:nvSpPr>
        <p:spPr>
          <a:xfrm>
            <a:off x="8137953" y="4129194"/>
            <a:ext cx="3876675" cy="2131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</a:pP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Ответственность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  <a:p>
            <a:pPr eaLnBrk="1" fontAlgn="auto" hangingPunct="1">
              <a:spcBef>
                <a:spcPts val="30"/>
              </a:spcBef>
              <a:spcAft>
                <a:spcPts val="0"/>
              </a:spcAft>
            </a:pPr>
            <a:endParaRPr sz="14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84785" marR="584200" indent="-172085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/>
              <a:buChar char=""/>
              <a:tabLst>
                <a:tab pos="185420" algn="l"/>
              </a:tabLst>
            </a:pP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Если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организация не выполняет</a:t>
            </a:r>
            <a:r>
              <a:rPr sz="1100" b="1" spc="-1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показатели  результативности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Минпромторг</a:t>
            </a:r>
            <a:r>
              <a:rPr sz="1100" b="1" spc="-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России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  <a:p>
            <a:pPr marL="184785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приостанавливает субсидирование</a:t>
            </a:r>
            <a:r>
              <a:rPr sz="1100" b="1" spc="-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банков,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  <a:p>
            <a:pPr marL="184785" marR="18034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предоставляющих 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финансирование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организации,  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реализующей</a:t>
            </a: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КППК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  <a:p>
            <a:pPr marL="184785" marR="5080" indent="-172085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/>
              <a:buChar char=""/>
              <a:tabLst>
                <a:tab pos="185420" algn="l"/>
              </a:tabLst>
            </a:pP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Если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организация не 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устраняет факт невыполнения  показателей результативности до 31.12 </a:t>
            </a: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следующего  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года,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Минпромторг России расторгает 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соглашение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о  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реализации КППК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и 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прекращает</a:t>
            </a:r>
            <a:r>
              <a:rPr sz="11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субсидирование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  <a:p>
            <a:pPr marL="184785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банка (процентной</a:t>
            </a:r>
            <a:r>
              <a:rPr sz="1100" b="1" spc="-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ставки)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9334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C248396B-F7CE-4C9C-8847-61E9B1113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072" y="1354867"/>
            <a:ext cx="4698391" cy="5503133"/>
          </a:xfrm>
          <a:prstGeom prst="rect">
            <a:avLst/>
          </a:prstGeom>
        </p:spPr>
      </p:pic>
      <p:sp>
        <p:nvSpPr>
          <p:cNvPr id="11" name="object 3">
            <a:extLst>
              <a:ext uri="{FF2B5EF4-FFF2-40B4-BE49-F238E27FC236}">
                <a16:creationId xmlns:a16="http://schemas.microsoft.com/office/drawing/2014/main" id="{F37E5472-F445-4CF4-ABF5-440C78707B21}"/>
              </a:ext>
            </a:extLst>
          </p:cNvPr>
          <p:cNvSpPr/>
          <p:nvPr/>
        </p:nvSpPr>
        <p:spPr>
          <a:xfrm rot="16200000">
            <a:off x="9397721" y="58653"/>
            <a:ext cx="2852937" cy="2735627"/>
          </a:xfrm>
          <a:custGeom>
            <a:avLst/>
            <a:gdLst/>
            <a:ahLst/>
            <a:cxnLst/>
            <a:rect l="l" t="t" r="r" b="b"/>
            <a:pathLst>
              <a:path w="6659880" h="6099175">
                <a:moveTo>
                  <a:pt x="6659626" y="0"/>
                </a:moveTo>
                <a:lnTo>
                  <a:pt x="0" y="6098869"/>
                </a:lnTo>
                <a:lnTo>
                  <a:pt x="6659626" y="6098869"/>
                </a:lnTo>
                <a:lnTo>
                  <a:pt x="665962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78">
            <a:extLst>
              <a:ext uri="{FF2B5EF4-FFF2-40B4-BE49-F238E27FC236}">
                <a16:creationId xmlns:a16="http://schemas.microsoft.com/office/drawing/2014/main" id="{4FAB6CC8-0B57-4624-AEDC-D9744A86D4CC}"/>
              </a:ext>
            </a:extLst>
          </p:cNvPr>
          <p:cNvSpPr txBox="1">
            <a:spLocks/>
          </p:cNvSpPr>
          <p:nvPr/>
        </p:nvSpPr>
        <p:spPr>
          <a:xfrm>
            <a:off x="11280577" y="54129"/>
            <a:ext cx="281780" cy="1373026"/>
          </a:xfrm>
          <a:prstGeom prst="rect">
            <a:avLst/>
          </a:prstGeom>
        </p:spPr>
        <p:txBody>
          <a:bodyPr vert="horz" wrap="square" lIns="0" tIns="18627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88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4</a:t>
            </a:r>
          </a:p>
        </p:txBody>
      </p:sp>
      <p:pic>
        <p:nvPicPr>
          <p:cNvPr id="68" name="Рисунок 67">
            <a:extLst>
              <a:ext uri="{FF2B5EF4-FFF2-40B4-BE49-F238E27FC236}">
                <a16:creationId xmlns:a16="http://schemas.microsoft.com/office/drawing/2014/main" id="{CEAC7E9A-85DF-4F00-B4A6-7B549BDB46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1" y="325605"/>
            <a:ext cx="1892429" cy="528057"/>
          </a:xfrm>
          <a:prstGeom prst="rect">
            <a:avLst/>
          </a:prstGeom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id="{ED6DCA0A-276C-4412-9BFE-EC6D24C08032}"/>
              </a:ext>
            </a:extLst>
          </p:cNvPr>
          <p:cNvSpPr txBox="1">
            <a:spLocks/>
          </p:cNvSpPr>
          <p:nvPr/>
        </p:nvSpPr>
        <p:spPr>
          <a:xfrm>
            <a:off x="2423592" y="1042980"/>
            <a:ext cx="6025769" cy="764312"/>
          </a:xfrm>
          <a:prstGeom prst="rect">
            <a:avLst/>
          </a:prstGeom>
        </p:spPr>
        <p:txBody>
          <a:bodyPr vert="horz" wrap="square" lIns="0" tIns="129540" rIns="0" bIns="0" rtlCol="0">
            <a:spAutoFit/>
          </a:bodyPr>
          <a:lstStyle>
            <a:lvl1pPr>
              <a:defRPr sz="2200" b="1" i="0">
                <a:solidFill>
                  <a:srgbClr val="006FC0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700" eaLnBrk="1" fontAlgn="auto" hangingPunct="1">
              <a:spcBef>
                <a:spcPts val="1020"/>
              </a:spcBef>
              <a:spcAft>
                <a:spcPts val="0"/>
              </a:spcAft>
            </a:pPr>
            <a:r>
              <a:rPr lang="ru-RU" sz="2400" b="0" kern="0" spc="-5" dirty="0">
                <a:solidFill>
                  <a:srgbClr val="283D6D"/>
                </a:solidFill>
                <a:latin typeface="Arial"/>
                <a:cs typeface="Arial"/>
              </a:rPr>
              <a:t>ОСНОВНЫЕ СРОКИ </a:t>
            </a:r>
            <a:r>
              <a:rPr lang="ru-RU" sz="2400" b="0" kern="0" spc="-30" dirty="0">
                <a:solidFill>
                  <a:srgbClr val="283D6D"/>
                </a:solidFill>
                <a:latin typeface="Arial"/>
                <a:cs typeface="Arial"/>
              </a:rPr>
              <a:t>ПОДГОТОВКИ</a:t>
            </a:r>
            <a:r>
              <a:rPr lang="ru-RU" sz="2400" b="0" kern="0" spc="-70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lang="ru-RU" sz="2400" b="0" kern="0" dirty="0">
                <a:solidFill>
                  <a:srgbClr val="283D6D"/>
                </a:solidFill>
                <a:latin typeface="Arial"/>
                <a:cs typeface="Arial"/>
              </a:rPr>
              <a:t>КППК</a:t>
            </a:r>
            <a:endParaRPr lang="ru-RU" sz="2400" kern="0" dirty="0">
              <a:latin typeface="Arial"/>
              <a:cs typeface="Arial"/>
            </a:endParaRPr>
          </a:p>
          <a:p>
            <a:pPr marL="12700" eaLnBrk="1" fontAlgn="auto" hangingPunct="1">
              <a:spcBef>
                <a:spcPts val="490"/>
              </a:spcBef>
              <a:spcAft>
                <a:spcPts val="0"/>
              </a:spcAft>
            </a:pPr>
            <a:r>
              <a:rPr lang="ru-RU" sz="1300" b="0" kern="0" spc="-15" dirty="0">
                <a:solidFill>
                  <a:srgbClr val="1F5494"/>
                </a:solidFill>
                <a:latin typeface="Arial"/>
                <a:cs typeface="Arial"/>
              </a:rPr>
              <a:t>ДОРОЖНАЯ </a:t>
            </a:r>
            <a:r>
              <a:rPr lang="ru-RU" sz="1300" b="0" kern="0" spc="-25" dirty="0">
                <a:solidFill>
                  <a:srgbClr val="1F5494"/>
                </a:solidFill>
                <a:latin typeface="Arial"/>
                <a:cs typeface="Arial"/>
              </a:rPr>
              <a:t>КАРТА </a:t>
            </a:r>
            <a:r>
              <a:rPr lang="ru-RU" sz="1300" b="0" kern="0" spc="-5" dirty="0">
                <a:solidFill>
                  <a:srgbClr val="1F5494"/>
                </a:solidFill>
                <a:latin typeface="Arial"/>
                <a:cs typeface="Arial"/>
              </a:rPr>
              <a:t>С </a:t>
            </a:r>
            <a:r>
              <a:rPr lang="ru-RU" sz="1300" b="0" kern="0" spc="-15" dirty="0">
                <a:solidFill>
                  <a:srgbClr val="1F5494"/>
                </a:solidFill>
                <a:latin typeface="Arial"/>
                <a:cs typeface="Arial"/>
              </a:rPr>
              <a:t>НОРМАТИВНЫМИ</a:t>
            </a:r>
            <a:r>
              <a:rPr lang="ru-RU" sz="1300" b="0" kern="0" spc="65" dirty="0">
                <a:solidFill>
                  <a:srgbClr val="1F5494"/>
                </a:solidFill>
                <a:latin typeface="Arial"/>
                <a:cs typeface="Arial"/>
              </a:rPr>
              <a:t> </a:t>
            </a:r>
            <a:r>
              <a:rPr lang="ru-RU" sz="1300" b="0" kern="0" spc="-10" dirty="0">
                <a:solidFill>
                  <a:srgbClr val="1F5494"/>
                </a:solidFill>
                <a:latin typeface="Arial"/>
                <a:cs typeface="Arial"/>
              </a:rPr>
              <a:t>СРОКАМИ</a:t>
            </a:r>
            <a:endParaRPr lang="ru-RU" sz="1300" kern="0" dirty="0">
              <a:latin typeface="Arial"/>
              <a:cs typeface="Arial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21343BD3-86A8-41A0-A1D4-C944878E10AF}"/>
              </a:ext>
            </a:extLst>
          </p:cNvPr>
          <p:cNvSpPr/>
          <p:nvPr/>
        </p:nvSpPr>
        <p:spPr>
          <a:xfrm>
            <a:off x="1924101" y="4057209"/>
            <a:ext cx="9260205" cy="0"/>
          </a:xfrm>
          <a:custGeom>
            <a:avLst/>
            <a:gdLst/>
            <a:ahLst/>
            <a:cxnLst/>
            <a:rect l="l" t="t" r="r" b="b"/>
            <a:pathLst>
              <a:path w="9260205">
                <a:moveTo>
                  <a:pt x="0" y="0"/>
                </a:moveTo>
                <a:lnTo>
                  <a:pt x="9259697" y="0"/>
                </a:lnTo>
              </a:path>
            </a:pathLst>
          </a:custGeom>
          <a:ln w="28956">
            <a:solidFill>
              <a:srgbClr val="1F5494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6EAAC7EB-88B2-4BC0-BB8A-1C0C559F8D1F}"/>
              </a:ext>
            </a:extLst>
          </p:cNvPr>
          <p:cNvSpPr/>
          <p:nvPr/>
        </p:nvSpPr>
        <p:spPr>
          <a:xfrm>
            <a:off x="11183164" y="3945196"/>
            <a:ext cx="195580" cy="220979"/>
          </a:xfrm>
          <a:custGeom>
            <a:avLst/>
            <a:gdLst/>
            <a:ahLst/>
            <a:cxnLst/>
            <a:rect l="l" t="t" r="r" b="b"/>
            <a:pathLst>
              <a:path w="195579" h="220979">
                <a:moveTo>
                  <a:pt x="97535" y="0"/>
                </a:moveTo>
                <a:lnTo>
                  <a:pt x="0" y="110489"/>
                </a:lnTo>
                <a:lnTo>
                  <a:pt x="97535" y="220979"/>
                </a:lnTo>
                <a:lnTo>
                  <a:pt x="195071" y="110489"/>
                </a:lnTo>
                <a:lnTo>
                  <a:pt x="97535" y="0"/>
                </a:lnTo>
                <a:close/>
              </a:path>
            </a:pathLst>
          </a:custGeom>
          <a:solidFill>
            <a:srgbClr val="283D6D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BDDC4EA5-3BC1-49A1-B35D-F2428AA12A1B}"/>
              </a:ext>
            </a:extLst>
          </p:cNvPr>
          <p:cNvSpPr txBox="1"/>
          <p:nvPr/>
        </p:nvSpPr>
        <p:spPr>
          <a:xfrm>
            <a:off x="1522020" y="4202878"/>
            <a:ext cx="5715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</a:pPr>
            <a:r>
              <a:rPr sz="1100" b="1" dirty="0">
                <a:solidFill>
                  <a:srgbClr val="283D6D"/>
                </a:solidFill>
                <a:latin typeface="Arial"/>
                <a:cs typeface="Arial"/>
              </a:rPr>
              <a:t>2</a:t>
            </a:r>
            <a:r>
              <a:rPr sz="1100" b="1" spc="-5" dirty="0">
                <a:solidFill>
                  <a:srgbClr val="283D6D"/>
                </a:solidFill>
                <a:latin typeface="Arial"/>
                <a:cs typeface="Arial"/>
              </a:rPr>
              <a:t>3</a:t>
            </a:r>
            <a:r>
              <a:rPr sz="1100" b="1" dirty="0">
                <a:solidFill>
                  <a:srgbClr val="283D6D"/>
                </a:solidFill>
                <a:latin typeface="Arial"/>
                <a:cs typeface="Arial"/>
              </a:rPr>
              <a:t>.0</a:t>
            </a:r>
            <a:r>
              <a:rPr sz="1100" b="1" spc="-5" dirty="0">
                <a:solidFill>
                  <a:srgbClr val="283D6D"/>
                </a:solidFill>
                <a:latin typeface="Arial"/>
                <a:cs typeface="Arial"/>
              </a:rPr>
              <a:t>2</a:t>
            </a:r>
            <a:r>
              <a:rPr sz="1100" b="1" dirty="0">
                <a:solidFill>
                  <a:srgbClr val="283D6D"/>
                </a:solidFill>
                <a:latin typeface="Arial"/>
                <a:cs typeface="Arial"/>
              </a:rPr>
              <a:t>.19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11004B8F-5E50-4E64-A01E-9A61CFB61B32}"/>
              </a:ext>
            </a:extLst>
          </p:cNvPr>
          <p:cNvSpPr txBox="1"/>
          <p:nvPr/>
        </p:nvSpPr>
        <p:spPr>
          <a:xfrm>
            <a:off x="10996473" y="4195208"/>
            <a:ext cx="57150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eaLnBrk="1" fontAlgn="auto" hangingPunct="1">
              <a:spcBef>
                <a:spcPts val="105"/>
              </a:spcBef>
              <a:spcAft>
                <a:spcPts val="0"/>
              </a:spcAft>
            </a:pPr>
            <a:r>
              <a:rPr sz="1100" b="1" dirty="0">
                <a:solidFill>
                  <a:srgbClr val="283D6D"/>
                </a:solidFill>
                <a:latin typeface="Arial"/>
                <a:cs typeface="Arial"/>
              </a:rPr>
              <a:t>1</a:t>
            </a:r>
            <a:r>
              <a:rPr sz="1100" b="1" spc="-10" dirty="0">
                <a:solidFill>
                  <a:srgbClr val="283D6D"/>
                </a:solidFill>
                <a:latin typeface="Arial"/>
                <a:cs typeface="Arial"/>
              </a:rPr>
              <a:t>4</a:t>
            </a:r>
            <a:r>
              <a:rPr sz="1100" b="1" dirty="0">
                <a:solidFill>
                  <a:srgbClr val="283D6D"/>
                </a:solidFill>
                <a:latin typeface="Arial"/>
                <a:cs typeface="Arial"/>
              </a:rPr>
              <a:t>.0</a:t>
            </a:r>
            <a:r>
              <a:rPr sz="1100" b="1" spc="-10" dirty="0">
                <a:solidFill>
                  <a:srgbClr val="283D6D"/>
                </a:solidFill>
                <a:latin typeface="Arial"/>
                <a:cs typeface="Arial"/>
              </a:rPr>
              <a:t>8</a:t>
            </a:r>
            <a:r>
              <a:rPr sz="1100" b="1" dirty="0">
                <a:solidFill>
                  <a:srgbClr val="283D6D"/>
                </a:solidFill>
                <a:latin typeface="Arial"/>
                <a:cs typeface="Arial"/>
              </a:rPr>
              <a:t>.19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object 8">
            <a:extLst>
              <a:ext uri="{FF2B5EF4-FFF2-40B4-BE49-F238E27FC236}">
                <a16:creationId xmlns:a16="http://schemas.microsoft.com/office/drawing/2014/main" id="{B28CB499-7CF5-458D-A643-B7E593FE2A5E}"/>
              </a:ext>
            </a:extLst>
          </p:cNvPr>
          <p:cNvSpPr/>
          <p:nvPr/>
        </p:nvSpPr>
        <p:spPr>
          <a:xfrm>
            <a:off x="9982252" y="2201739"/>
            <a:ext cx="1339850" cy="1004569"/>
          </a:xfrm>
          <a:custGeom>
            <a:avLst/>
            <a:gdLst/>
            <a:ahLst/>
            <a:cxnLst/>
            <a:rect l="l" t="t" r="r" b="b"/>
            <a:pathLst>
              <a:path w="1339850" h="1004569">
                <a:moveTo>
                  <a:pt x="1172209" y="0"/>
                </a:moveTo>
                <a:lnTo>
                  <a:pt x="0" y="0"/>
                </a:lnTo>
                <a:lnTo>
                  <a:pt x="0" y="836930"/>
                </a:lnTo>
                <a:lnTo>
                  <a:pt x="167386" y="1004315"/>
                </a:lnTo>
                <a:lnTo>
                  <a:pt x="1339596" y="1004315"/>
                </a:lnTo>
                <a:lnTo>
                  <a:pt x="1339596" y="167386"/>
                </a:lnTo>
                <a:lnTo>
                  <a:pt x="1172209" y="0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id="{FF3E4CE3-1A92-4153-AFC2-EC036802E461}"/>
              </a:ext>
            </a:extLst>
          </p:cNvPr>
          <p:cNvSpPr txBox="1"/>
          <p:nvPr/>
        </p:nvSpPr>
        <p:spPr>
          <a:xfrm>
            <a:off x="10235363" y="2384111"/>
            <a:ext cx="8369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1905" algn="ctr" eaLnBrk="1" fontAlgn="auto" hangingPunct="1">
              <a:spcBef>
                <a:spcPts val="95"/>
              </a:spcBef>
              <a:spcAft>
                <a:spcPts val="0"/>
              </a:spcAft>
            </a:pPr>
            <a:r>
              <a:rPr sz="1000" spc="-10" dirty="0">
                <a:solidFill>
                  <a:srgbClr val="283D6D"/>
                </a:solidFill>
                <a:latin typeface="Arial"/>
                <a:cs typeface="Arial"/>
              </a:rPr>
              <a:t>Заключено  соглашение</a:t>
            </a:r>
            <a:r>
              <a:rPr sz="1000" spc="-60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83D6D"/>
                </a:solidFill>
                <a:latin typeface="Arial"/>
                <a:cs typeface="Arial"/>
              </a:rPr>
              <a:t>о  </a:t>
            </a:r>
            <a:r>
              <a:rPr sz="1000" spc="-10" dirty="0">
                <a:solidFill>
                  <a:srgbClr val="283D6D"/>
                </a:solidFill>
                <a:latin typeface="Arial"/>
                <a:cs typeface="Arial"/>
              </a:rPr>
              <a:t>реализации  </a:t>
            </a:r>
            <a:r>
              <a:rPr sz="1000" spc="-5" dirty="0">
                <a:solidFill>
                  <a:srgbClr val="283D6D"/>
                </a:solidFill>
                <a:latin typeface="Arial"/>
                <a:cs typeface="Arial"/>
              </a:rPr>
              <a:t>КППК</a:t>
            </a:r>
            <a:endParaRPr sz="1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10">
            <a:extLst>
              <a:ext uri="{FF2B5EF4-FFF2-40B4-BE49-F238E27FC236}">
                <a16:creationId xmlns:a16="http://schemas.microsoft.com/office/drawing/2014/main" id="{2742312C-186B-4E69-B5DC-442A3F51B8AF}"/>
              </a:ext>
            </a:extLst>
          </p:cNvPr>
          <p:cNvSpPr/>
          <p:nvPr/>
        </p:nvSpPr>
        <p:spPr>
          <a:xfrm>
            <a:off x="11321847" y="2641160"/>
            <a:ext cx="292735" cy="1421765"/>
          </a:xfrm>
          <a:custGeom>
            <a:avLst/>
            <a:gdLst/>
            <a:ahLst/>
            <a:cxnLst/>
            <a:rect l="l" t="t" r="r" b="b"/>
            <a:pathLst>
              <a:path w="292734" h="1421764">
                <a:moveTo>
                  <a:pt x="127000" y="0"/>
                </a:moveTo>
                <a:lnTo>
                  <a:pt x="0" y="63500"/>
                </a:lnTo>
                <a:lnTo>
                  <a:pt x="127000" y="127000"/>
                </a:lnTo>
                <a:lnTo>
                  <a:pt x="81279" y="69850"/>
                </a:lnTo>
                <a:lnTo>
                  <a:pt x="76200" y="69850"/>
                </a:lnTo>
                <a:lnTo>
                  <a:pt x="76200" y="57150"/>
                </a:lnTo>
                <a:lnTo>
                  <a:pt x="81279" y="57150"/>
                </a:lnTo>
                <a:lnTo>
                  <a:pt x="127000" y="0"/>
                </a:lnTo>
                <a:close/>
              </a:path>
              <a:path w="292734" h="1421764">
                <a:moveTo>
                  <a:pt x="76200" y="63500"/>
                </a:moveTo>
                <a:lnTo>
                  <a:pt x="76200" y="69850"/>
                </a:lnTo>
                <a:lnTo>
                  <a:pt x="81279" y="69850"/>
                </a:lnTo>
                <a:lnTo>
                  <a:pt x="76200" y="63500"/>
                </a:lnTo>
                <a:close/>
              </a:path>
              <a:path w="292734" h="1421764">
                <a:moveTo>
                  <a:pt x="88900" y="57150"/>
                </a:moveTo>
                <a:lnTo>
                  <a:pt x="81279" y="57150"/>
                </a:lnTo>
                <a:lnTo>
                  <a:pt x="76200" y="63500"/>
                </a:lnTo>
                <a:lnTo>
                  <a:pt x="81279" y="69850"/>
                </a:lnTo>
                <a:lnTo>
                  <a:pt x="88900" y="69850"/>
                </a:lnTo>
                <a:lnTo>
                  <a:pt x="88900" y="57150"/>
                </a:lnTo>
                <a:close/>
              </a:path>
              <a:path w="292734" h="1421764">
                <a:moveTo>
                  <a:pt x="114300" y="57150"/>
                </a:moveTo>
                <a:lnTo>
                  <a:pt x="101600" y="57150"/>
                </a:lnTo>
                <a:lnTo>
                  <a:pt x="101600" y="69850"/>
                </a:lnTo>
                <a:lnTo>
                  <a:pt x="114300" y="69850"/>
                </a:lnTo>
                <a:lnTo>
                  <a:pt x="114300" y="57150"/>
                </a:lnTo>
                <a:close/>
              </a:path>
              <a:path w="292734" h="1421764">
                <a:moveTo>
                  <a:pt x="139700" y="57150"/>
                </a:moveTo>
                <a:lnTo>
                  <a:pt x="127000" y="57150"/>
                </a:lnTo>
                <a:lnTo>
                  <a:pt x="127000" y="69850"/>
                </a:lnTo>
                <a:lnTo>
                  <a:pt x="139700" y="69850"/>
                </a:lnTo>
                <a:lnTo>
                  <a:pt x="139700" y="57150"/>
                </a:lnTo>
                <a:close/>
              </a:path>
              <a:path w="292734" h="1421764">
                <a:moveTo>
                  <a:pt x="81279" y="57150"/>
                </a:moveTo>
                <a:lnTo>
                  <a:pt x="76200" y="57150"/>
                </a:lnTo>
                <a:lnTo>
                  <a:pt x="76200" y="63500"/>
                </a:lnTo>
                <a:lnTo>
                  <a:pt x="81279" y="57150"/>
                </a:lnTo>
                <a:close/>
              </a:path>
              <a:path w="292734" h="1421764">
                <a:moveTo>
                  <a:pt x="165100" y="57150"/>
                </a:moveTo>
                <a:lnTo>
                  <a:pt x="152400" y="57150"/>
                </a:lnTo>
                <a:lnTo>
                  <a:pt x="152400" y="69850"/>
                </a:lnTo>
                <a:lnTo>
                  <a:pt x="165100" y="69850"/>
                </a:lnTo>
                <a:lnTo>
                  <a:pt x="165100" y="57150"/>
                </a:lnTo>
                <a:close/>
              </a:path>
              <a:path w="292734" h="1421764">
                <a:moveTo>
                  <a:pt x="190500" y="57150"/>
                </a:moveTo>
                <a:lnTo>
                  <a:pt x="177800" y="57150"/>
                </a:lnTo>
                <a:lnTo>
                  <a:pt x="177800" y="69850"/>
                </a:lnTo>
                <a:lnTo>
                  <a:pt x="190500" y="69850"/>
                </a:lnTo>
                <a:lnTo>
                  <a:pt x="190500" y="57150"/>
                </a:lnTo>
                <a:close/>
              </a:path>
              <a:path w="292734" h="1421764">
                <a:moveTo>
                  <a:pt x="215900" y="57150"/>
                </a:moveTo>
                <a:lnTo>
                  <a:pt x="203200" y="57150"/>
                </a:lnTo>
                <a:lnTo>
                  <a:pt x="203200" y="69850"/>
                </a:lnTo>
                <a:lnTo>
                  <a:pt x="215900" y="69850"/>
                </a:lnTo>
                <a:lnTo>
                  <a:pt x="215900" y="57150"/>
                </a:lnTo>
                <a:close/>
              </a:path>
              <a:path w="292734" h="1421764">
                <a:moveTo>
                  <a:pt x="241300" y="57150"/>
                </a:moveTo>
                <a:lnTo>
                  <a:pt x="228600" y="57150"/>
                </a:lnTo>
                <a:lnTo>
                  <a:pt x="228600" y="69850"/>
                </a:lnTo>
                <a:lnTo>
                  <a:pt x="241300" y="69850"/>
                </a:lnTo>
                <a:lnTo>
                  <a:pt x="241300" y="57150"/>
                </a:lnTo>
                <a:close/>
              </a:path>
              <a:path w="292734" h="1421764">
                <a:moveTo>
                  <a:pt x="266700" y="57150"/>
                </a:moveTo>
                <a:lnTo>
                  <a:pt x="254000" y="57150"/>
                </a:lnTo>
                <a:lnTo>
                  <a:pt x="254000" y="69850"/>
                </a:lnTo>
                <a:lnTo>
                  <a:pt x="266700" y="69850"/>
                </a:lnTo>
                <a:lnTo>
                  <a:pt x="266700" y="57150"/>
                </a:lnTo>
                <a:close/>
              </a:path>
              <a:path w="292734" h="1421764">
                <a:moveTo>
                  <a:pt x="279526" y="63500"/>
                </a:moveTo>
                <a:lnTo>
                  <a:pt x="279526" y="69723"/>
                </a:lnTo>
                <a:lnTo>
                  <a:pt x="285876" y="69850"/>
                </a:lnTo>
                <a:lnTo>
                  <a:pt x="279526" y="63500"/>
                </a:lnTo>
                <a:close/>
              </a:path>
              <a:path w="292734" h="1421764">
                <a:moveTo>
                  <a:pt x="289305" y="57150"/>
                </a:moveTo>
                <a:lnTo>
                  <a:pt x="279400" y="57150"/>
                </a:lnTo>
                <a:lnTo>
                  <a:pt x="279400" y="69723"/>
                </a:lnTo>
                <a:lnTo>
                  <a:pt x="279526" y="63500"/>
                </a:lnTo>
                <a:lnTo>
                  <a:pt x="292226" y="63500"/>
                </a:lnTo>
                <a:lnTo>
                  <a:pt x="292226" y="59943"/>
                </a:lnTo>
                <a:lnTo>
                  <a:pt x="289305" y="57150"/>
                </a:lnTo>
                <a:close/>
              </a:path>
              <a:path w="292734" h="1421764">
                <a:moveTo>
                  <a:pt x="292226" y="63500"/>
                </a:moveTo>
                <a:lnTo>
                  <a:pt x="279526" y="63500"/>
                </a:lnTo>
                <a:lnTo>
                  <a:pt x="285750" y="69723"/>
                </a:lnTo>
                <a:lnTo>
                  <a:pt x="292226" y="69723"/>
                </a:lnTo>
                <a:lnTo>
                  <a:pt x="292226" y="63500"/>
                </a:lnTo>
                <a:close/>
              </a:path>
              <a:path w="292734" h="1421764">
                <a:moveTo>
                  <a:pt x="292226" y="82423"/>
                </a:moveTo>
                <a:lnTo>
                  <a:pt x="279526" y="82423"/>
                </a:lnTo>
                <a:lnTo>
                  <a:pt x="279526" y="95123"/>
                </a:lnTo>
                <a:lnTo>
                  <a:pt x="292226" y="95123"/>
                </a:lnTo>
                <a:lnTo>
                  <a:pt x="292226" y="82423"/>
                </a:lnTo>
                <a:close/>
              </a:path>
              <a:path w="292734" h="1421764">
                <a:moveTo>
                  <a:pt x="292226" y="107823"/>
                </a:moveTo>
                <a:lnTo>
                  <a:pt x="279526" y="107823"/>
                </a:lnTo>
                <a:lnTo>
                  <a:pt x="279526" y="120523"/>
                </a:lnTo>
                <a:lnTo>
                  <a:pt x="292226" y="120523"/>
                </a:lnTo>
                <a:lnTo>
                  <a:pt x="292226" y="107823"/>
                </a:lnTo>
                <a:close/>
              </a:path>
              <a:path w="292734" h="1421764">
                <a:moveTo>
                  <a:pt x="292226" y="133223"/>
                </a:moveTo>
                <a:lnTo>
                  <a:pt x="279526" y="133223"/>
                </a:lnTo>
                <a:lnTo>
                  <a:pt x="279526" y="145923"/>
                </a:lnTo>
                <a:lnTo>
                  <a:pt x="292226" y="145923"/>
                </a:lnTo>
                <a:lnTo>
                  <a:pt x="292226" y="133223"/>
                </a:lnTo>
                <a:close/>
              </a:path>
              <a:path w="292734" h="1421764">
                <a:moveTo>
                  <a:pt x="292226" y="158623"/>
                </a:moveTo>
                <a:lnTo>
                  <a:pt x="279526" y="158623"/>
                </a:lnTo>
                <a:lnTo>
                  <a:pt x="279526" y="171323"/>
                </a:lnTo>
                <a:lnTo>
                  <a:pt x="292226" y="171323"/>
                </a:lnTo>
                <a:lnTo>
                  <a:pt x="292226" y="158623"/>
                </a:lnTo>
                <a:close/>
              </a:path>
              <a:path w="292734" h="1421764">
                <a:moveTo>
                  <a:pt x="292226" y="184023"/>
                </a:moveTo>
                <a:lnTo>
                  <a:pt x="279526" y="184023"/>
                </a:lnTo>
                <a:lnTo>
                  <a:pt x="279526" y="196723"/>
                </a:lnTo>
                <a:lnTo>
                  <a:pt x="292226" y="196723"/>
                </a:lnTo>
                <a:lnTo>
                  <a:pt x="292226" y="184023"/>
                </a:lnTo>
                <a:close/>
              </a:path>
              <a:path w="292734" h="1421764">
                <a:moveTo>
                  <a:pt x="292226" y="209423"/>
                </a:moveTo>
                <a:lnTo>
                  <a:pt x="279526" y="209423"/>
                </a:lnTo>
                <a:lnTo>
                  <a:pt x="279526" y="222123"/>
                </a:lnTo>
                <a:lnTo>
                  <a:pt x="292226" y="222123"/>
                </a:lnTo>
                <a:lnTo>
                  <a:pt x="292226" y="209423"/>
                </a:lnTo>
                <a:close/>
              </a:path>
              <a:path w="292734" h="1421764">
                <a:moveTo>
                  <a:pt x="292226" y="234823"/>
                </a:moveTo>
                <a:lnTo>
                  <a:pt x="279526" y="234823"/>
                </a:lnTo>
                <a:lnTo>
                  <a:pt x="279526" y="247523"/>
                </a:lnTo>
                <a:lnTo>
                  <a:pt x="292226" y="247523"/>
                </a:lnTo>
                <a:lnTo>
                  <a:pt x="292226" y="234823"/>
                </a:lnTo>
                <a:close/>
              </a:path>
              <a:path w="292734" h="1421764">
                <a:moveTo>
                  <a:pt x="292226" y="260223"/>
                </a:moveTo>
                <a:lnTo>
                  <a:pt x="279526" y="260223"/>
                </a:lnTo>
                <a:lnTo>
                  <a:pt x="279526" y="272923"/>
                </a:lnTo>
                <a:lnTo>
                  <a:pt x="292226" y="272923"/>
                </a:lnTo>
                <a:lnTo>
                  <a:pt x="292226" y="260223"/>
                </a:lnTo>
                <a:close/>
              </a:path>
              <a:path w="292734" h="1421764">
                <a:moveTo>
                  <a:pt x="292226" y="285623"/>
                </a:moveTo>
                <a:lnTo>
                  <a:pt x="279526" y="285623"/>
                </a:lnTo>
                <a:lnTo>
                  <a:pt x="279526" y="298323"/>
                </a:lnTo>
                <a:lnTo>
                  <a:pt x="292226" y="298323"/>
                </a:lnTo>
                <a:lnTo>
                  <a:pt x="292226" y="285623"/>
                </a:lnTo>
                <a:close/>
              </a:path>
              <a:path w="292734" h="1421764">
                <a:moveTo>
                  <a:pt x="292226" y="311023"/>
                </a:moveTo>
                <a:lnTo>
                  <a:pt x="279526" y="311023"/>
                </a:lnTo>
                <a:lnTo>
                  <a:pt x="279526" y="323723"/>
                </a:lnTo>
                <a:lnTo>
                  <a:pt x="292226" y="323723"/>
                </a:lnTo>
                <a:lnTo>
                  <a:pt x="292226" y="311023"/>
                </a:lnTo>
                <a:close/>
              </a:path>
              <a:path w="292734" h="1421764">
                <a:moveTo>
                  <a:pt x="292226" y="336423"/>
                </a:moveTo>
                <a:lnTo>
                  <a:pt x="279526" y="336423"/>
                </a:lnTo>
                <a:lnTo>
                  <a:pt x="279526" y="349123"/>
                </a:lnTo>
                <a:lnTo>
                  <a:pt x="292226" y="349123"/>
                </a:lnTo>
                <a:lnTo>
                  <a:pt x="292226" y="336423"/>
                </a:lnTo>
                <a:close/>
              </a:path>
              <a:path w="292734" h="1421764">
                <a:moveTo>
                  <a:pt x="292226" y="361823"/>
                </a:moveTo>
                <a:lnTo>
                  <a:pt x="279526" y="361823"/>
                </a:lnTo>
                <a:lnTo>
                  <a:pt x="279526" y="374523"/>
                </a:lnTo>
                <a:lnTo>
                  <a:pt x="292226" y="374523"/>
                </a:lnTo>
                <a:lnTo>
                  <a:pt x="292226" y="361823"/>
                </a:lnTo>
                <a:close/>
              </a:path>
              <a:path w="292734" h="1421764">
                <a:moveTo>
                  <a:pt x="292226" y="387223"/>
                </a:moveTo>
                <a:lnTo>
                  <a:pt x="279526" y="387223"/>
                </a:lnTo>
                <a:lnTo>
                  <a:pt x="279526" y="399923"/>
                </a:lnTo>
                <a:lnTo>
                  <a:pt x="292226" y="399923"/>
                </a:lnTo>
                <a:lnTo>
                  <a:pt x="292226" y="387223"/>
                </a:lnTo>
                <a:close/>
              </a:path>
              <a:path w="292734" h="1421764">
                <a:moveTo>
                  <a:pt x="292226" y="412623"/>
                </a:moveTo>
                <a:lnTo>
                  <a:pt x="279526" y="412623"/>
                </a:lnTo>
                <a:lnTo>
                  <a:pt x="279526" y="425323"/>
                </a:lnTo>
                <a:lnTo>
                  <a:pt x="292226" y="425323"/>
                </a:lnTo>
                <a:lnTo>
                  <a:pt x="292226" y="412623"/>
                </a:lnTo>
                <a:close/>
              </a:path>
              <a:path w="292734" h="1421764">
                <a:moveTo>
                  <a:pt x="292226" y="438023"/>
                </a:moveTo>
                <a:lnTo>
                  <a:pt x="279526" y="438023"/>
                </a:lnTo>
                <a:lnTo>
                  <a:pt x="279526" y="450723"/>
                </a:lnTo>
                <a:lnTo>
                  <a:pt x="292226" y="450723"/>
                </a:lnTo>
                <a:lnTo>
                  <a:pt x="292226" y="438023"/>
                </a:lnTo>
                <a:close/>
              </a:path>
              <a:path w="292734" h="1421764">
                <a:moveTo>
                  <a:pt x="292226" y="463423"/>
                </a:moveTo>
                <a:lnTo>
                  <a:pt x="279526" y="463423"/>
                </a:lnTo>
                <a:lnTo>
                  <a:pt x="279526" y="476123"/>
                </a:lnTo>
                <a:lnTo>
                  <a:pt x="292226" y="476123"/>
                </a:lnTo>
                <a:lnTo>
                  <a:pt x="292226" y="463423"/>
                </a:lnTo>
                <a:close/>
              </a:path>
              <a:path w="292734" h="1421764">
                <a:moveTo>
                  <a:pt x="292226" y="488823"/>
                </a:moveTo>
                <a:lnTo>
                  <a:pt x="279526" y="488823"/>
                </a:lnTo>
                <a:lnTo>
                  <a:pt x="279526" y="501523"/>
                </a:lnTo>
                <a:lnTo>
                  <a:pt x="292226" y="501523"/>
                </a:lnTo>
                <a:lnTo>
                  <a:pt x="292226" y="488823"/>
                </a:lnTo>
                <a:close/>
              </a:path>
              <a:path w="292734" h="1421764">
                <a:moveTo>
                  <a:pt x="292226" y="514223"/>
                </a:moveTo>
                <a:lnTo>
                  <a:pt x="279526" y="514223"/>
                </a:lnTo>
                <a:lnTo>
                  <a:pt x="279526" y="526923"/>
                </a:lnTo>
                <a:lnTo>
                  <a:pt x="292226" y="526923"/>
                </a:lnTo>
                <a:lnTo>
                  <a:pt x="292226" y="514223"/>
                </a:lnTo>
                <a:close/>
              </a:path>
              <a:path w="292734" h="1421764">
                <a:moveTo>
                  <a:pt x="292226" y="539623"/>
                </a:moveTo>
                <a:lnTo>
                  <a:pt x="279526" y="539623"/>
                </a:lnTo>
                <a:lnTo>
                  <a:pt x="279526" y="552323"/>
                </a:lnTo>
                <a:lnTo>
                  <a:pt x="292226" y="552323"/>
                </a:lnTo>
                <a:lnTo>
                  <a:pt x="292226" y="539623"/>
                </a:lnTo>
                <a:close/>
              </a:path>
              <a:path w="292734" h="1421764">
                <a:moveTo>
                  <a:pt x="292226" y="565023"/>
                </a:moveTo>
                <a:lnTo>
                  <a:pt x="279526" y="565023"/>
                </a:lnTo>
                <a:lnTo>
                  <a:pt x="279526" y="577723"/>
                </a:lnTo>
                <a:lnTo>
                  <a:pt x="292226" y="577723"/>
                </a:lnTo>
                <a:lnTo>
                  <a:pt x="292226" y="565023"/>
                </a:lnTo>
                <a:close/>
              </a:path>
              <a:path w="292734" h="1421764">
                <a:moveTo>
                  <a:pt x="292226" y="590423"/>
                </a:moveTo>
                <a:lnTo>
                  <a:pt x="279526" y="590423"/>
                </a:lnTo>
                <a:lnTo>
                  <a:pt x="279526" y="603123"/>
                </a:lnTo>
                <a:lnTo>
                  <a:pt x="292226" y="603123"/>
                </a:lnTo>
                <a:lnTo>
                  <a:pt x="292226" y="590423"/>
                </a:lnTo>
                <a:close/>
              </a:path>
              <a:path w="292734" h="1421764">
                <a:moveTo>
                  <a:pt x="292226" y="615823"/>
                </a:moveTo>
                <a:lnTo>
                  <a:pt x="279526" y="615823"/>
                </a:lnTo>
                <a:lnTo>
                  <a:pt x="279526" y="628523"/>
                </a:lnTo>
                <a:lnTo>
                  <a:pt x="292226" y="628523"/>
                </a:lnTo>
                <a:lnTo>
                  <a:pt x="292226" y="615823"/>
                </a:lnTo>
                <a:close/>
              </a:path>
              <a:path w="292734" h="1421764">
                <a:moveTo>
                  <a:pt x="292226" y="641223"/>
                </a:moveTo>
                <a:lnTo>
                  <a:pt x="279526" y="641223"/>
                </a:lnTo>
                <a:lnTo>
                  <a:pt x="279526" y="653923"/>
                </a:lnTo>
                <a:lnTo>
                  <a:pt x="292226" y="653923"/>
                </a:lnTo>
                <a:lnTo>
                  <a:pt x="292226" y="641223"/>
                </a:lnTo>
                <a:close/>
              </a:path>
              <a:path w="292734" h="1421764">
                <a:moveTo>
                  <a:pt x="292226" y="666623"/>
                </a:moveTo>
                <a:lnTo>
                  <a:pt x="279526" y="666623"/>
                </a:lnTo>
                <a:lnTo>
                  <a:pt x="279526" y="679323"/>
                </a:lnTo>
                <a:lnTo>
                  <a:pt x="292226" y="679323"/>
                </a:lnTo>
                <a:lnTo>
                  <a:pt x="292226" y="666623"/>
                </a:lnTo>
                <a:close/>
              </a:path>
              <a:path w="292734" h="1421764">
                <a:moveTo>
                  <a:pt x="292226" y="692023"/>
                </a:moveTo>
                <a:lnTo>
                  <a:pt x="279526" y="692023"/>
                </a:lnTo>
                <a:lnTo>
                  <a:pt x="279526" y="704723"/>
                </a:lnTo>
                <a:lnTo>
                  <a:pt x="292226" y="704723"/>
                </a:lnTo>
                <a:lnTo>
                  <a:pt x="292226" y="692023"/>
                </a:lnTo>
                <a:close/>
              </a:path>
              <a:path w="292734" h="1421764">
                <a:moveTo>
                  <a:pt x="292226" y="717423"/>
                </a:moveTo>
                <a:lnTo>
                  <a:pt x="279526" y="717423"/>
                </a:lnTo>
                <a:lnTo>
                  <a:pt x="279526" y="730123"/>
                </a:lnTo>
                <a:lnTo>
                  <a:pt x="292226" y="730123"/>
                </a:lnTo>
                <a:lnTo>
                  <a:pt x="292226" y="717423"/>
                </a:lnTo>
                <a:close/>
              </a:path>
              <a:path w="292734" h="1421764">
                <a:moveTo>
                  <a:pt x="292226" y="742823"/>
                </a:moveTo>
                <a:lnTo>
                  <a:pt x="279526" y="742823"/>
                </a:lnTo>
                <a:lnTo>
                  <a:pt x="279526" y="755523"/>
                </a:lnTo>
                <a:lnTo>
                  <a:pt x="292226" y="755523"/>
                </a:lnTo>
                <a:lnTo>
                  <a:pt x="292226" y="742823"/>
                </a:lnTo>
                <a:close/>
              </a:path>
              <a:path w="292734" h="1421764">
                <a:moveTo>
                  <a:pt x="292226" y="768223"/>
                </a:moveTo>
                <a:lnTo>
                  <a:pt x="279526" y="768223"/>
                </a:lnTo>
                <a:lnTo>
                  <a:pt x="279526" y="780923"/>
                </a:lnTo>
                <a:lnTo>
                  <a:pt x="292226" y="780923"/>
                </a:lnTo>
                <a:lnTo>
                  <a:pt x="292226" y="768223"/>
                </a:lnTo>
                <a:close/>
              </a:path>
              <a:path w="292734" h="1421764">
                <a:moveTo>
                  <a:pt x="292226" y="793623"/>
                </a:moveTo>
                <a:lnTo>
                  <a:pt x="279526" y="793623"/>
                </a:lnTo>
                <a:lnTo>
                  <a:pt x="279526" y="806323"/>
                </a:lnTo>
                <a:lnTo>
                  <a:pt x="292226" y="806323"/>
                </a:lnTo>
                <a:lnTo>
                  <a:pt x="292226" y="793623"/>
                </a:lnTo>
                <a:close/>
              </a:path>
              <a:path w="292734" h="1421764">
                <a:moveTo>
                  <a:pt x="292226" y="819023"/>
                </a:moveTo>
                <a:lnTo>
                  <a:pt x="279526" y="819023"/>
                </a:lnTo>
                <a:lnTo>
                  <a:pt x="279526" y="831723"/>
                </a:lnTo>
                <a:lnTo>
                  <a:pt x="292226" y="831723"/>
                </a:lnTo>
                <a:lnTo>
                  <a:pt x="292226" y="819023"/>
                </a:lnTo>
                <a:close/>
              </a:path>
              <a:path w="292734" h="1421764">
                <a:moveTo>
                  <a:pt x="292226" y="844423"/>
                </a:moveTo>
                <a:lnTo>
                  <a:pt x="279526" y="844423"/>
                </a:lnTo>
                <a:lnTo>
                  <a:pt x="279526" y="857123"/>
                </a:lnTo>
                <a:lnTo>
                  <a:pt x="292226" y="857123"/>
                </a:lnTo>
                <a:lnTo>
                  <a:pt x="292226" y="844423"/>
                </a:lnTo>
                <a:close/>
              </a:path>
              <a:path w="292734" h="1421764">
                <a:moveTo>
                  <a:pt x="292226" y="869823"/>
                </a:moveTo>
                <a:lnTo>
                  <a:pt x="279526" y="869823"/>
                </a:lnTo>
                <a:lnTo>
                  <a:pt x="279526" y="882523"/>
                </a:lnTo>
                <a:lnTo>
                  <a:pt x="292226" y="882523"/>
                </a:lnTo>
                <a:lnTo>
                  <a:pt x="292226" y="869823"/>
                </a:lnTo>
                <a:close/>
              </a:path>
              <a:path w="292734" h="1421764">
                <a:moveTo>
                  <a:pt x="292226" y="895223"/>
                </a:moveTo>
                <a:lnTo>
                  <a:pt x="279526" y="895223"/>
                </a:lnTo>
                <a:lnTo>
                  <a:pt x="279526" y="907923"/>
                </a:lnTo>
                <a:lnTo>
                  <a:pt x="292226" y="907923"/>
                </a:lnTo>
                <a:lnTo>
                  <a:pt x="292226" y="895223"/>
                </a:lnTo>
                <a:close/>
              </a:path>
              <a:path w="292734" h="1421764">
                <a:moveTo>
                  <a:pt x="292226" y="920623"/>
                </a:moveTo>
                <a:lnTo>
                  <a:pt x="279526" y="920623"/>
                </a:lnTo>
                <a:lnTo>
                  <a:pt x="279526" y="933323"/>
                </a:lnTo>
                <a:lnTo>
                  <a:pt x="292226" y="933323"/>
                </a:lnTo>
                <a:lnTo>
                  <a:pt x="292226" y="920623"/>
                </a:lnTo>
                <a:close/>
              </a:path>
              <a:path w="292734" h="1421764">
                <a:moveTo>
                  <a:pt x="292226" y="946023"/>
                </a:moveTo>
                <a:lnTo>
                  <a:pt x="279526" y="946023"/>
                </a:lnTo>
                <a:lnTo>
                  <a:pt x="279526" y="958723"/>
                </a:lnTo>
                <a:lnTo>
                  <a:pt x="292226" y="958723"/>
                </a:lnTo>
                <a:lnTo>
                  <a:pt x="292226" y="946023"/>
                </a:lnTo>
                <a:close/>
              </a:path>
              <a:path w="292734" h="1421764">
                <a:moveTo>
                  <a:pt x="292226" y="971423"/>
                </a:moveTo>
                <a:lnTo>
                  <a:pt x="279526" y="971423"/>
                </a:lnTo>
                <a:lnTo>
                  <a:pt x="279526" y="984123"/>
                </a:lnTo>
                <a:lnTo>
                  <a:pt x="292226" y="984123"/>
                </a:lnTo>
                <a:lnTo>
                  <a:pt x="292226" y="971423"/>
                </a:lnTo>
                <a:close/>
              </a:path>
              <a:path w="292734" h="1421764">
                <a:moveTo>
                  <a:pt x="292226" y="996823"/>
                </a:moveTo>
                <a:lnTo>
                  <a:pt x="279526" y="996823"/>
                </a:lnTo>
                <a:lnTo>
                  <a:pt x="279526" y="1009523"/>
                </a:lnTo>
                <a:lnTo>
                  <a:pt x="292226" y="1009523"/>
                </a:lnTo>
                <a:lnTo>
                  <a:pt x="292226" y="996823"/>
                </a:lnTo>
                <a:close/>
              </a:path>
              <a:path w="292734" h="1421764">
                <a:moveTo>
                  <a:pt x="292226" y="1022223"/>
                </a:moveTo>
                <a:lnTo>
                  <a:pt x="279526" y="1022223"/>
                </a:lnTo>
                <a:lnTo>
                  <a:pt x="279526" y="1034923"/>
                </a:lnTo>
                <a:lnTo>
                  <a:pt x="292226" y="1034923"/>
                </a:lnTo>
                <a:lnTo>
                  <a:pt x="292226" y="1022223"/>
                </a:lnTo>
                <a:close/>
              </a:path>
              <a:path w="292734" h="1421764">
                <a:moveTo>
                  <a:pt x="292226" y="1047623"/>
                </a:moveTo>
                <a:lnTo>
                  <a:pt x="279526" y="1047623"/>
                </a:lnTo>
                <a:lnTo>
                  <a:pt x="279526" y="1060323"/>
                </a:lnTo>
                <a:lnTo>
                  <a:pt x="292226" y="1060323"/>
                </a:lnTo>
                <a:lnTo>
                  <a:pt x="292226" y="1047623"/>
                </a:lnTo>
                <a:close/>
              </a:path>
              <a:path w="292734" h="1421764">
                <a:moveTo>
                  <a:pt x="292226" y="1073023"/>
                </a:moveTo>
                <a:lnTo>
                  <a:pt x="279526" y="1073023"/>
                </a:lnTo>
                <a:lnTo>
                  <a:pt x="279526" y="1085723"/>
                </a:lnTo>
                <a:lnTo>
                  <a:pt x="292226" y="1085723"/>
                </a:lnTo>
                <a:lnTo>
                  <a:pt x="292226" y="1073023"/>
                </a:lnTo>
                <a:close/>
              </a:path>
              <a:path w="292734" h="1421764">
                <a:moveTo>
                  <a:pt x="292226" y="1098422"/>
                </a:moveTo>
                <a:lnTo>
                  <a:pt x="279526" y="1098422"/>
                </a:lnTo>
                <a:lnTo>
                  <a:pt x="279526" y="1111122"/>
                </a:lnTo>
                <a:lnTo>
                  <a:pt x="292226" y="1111122"/>
                </a:lnTo>
                <a:lnTo>
                  <a:pt x="292226" y="1098422"/>
                </a:lnTo>
                <a:close/>
              </a:path>
              <a:path w="292734" h="1421764">
                <a:moveTo>
                  <a:pt x="292226" y="1123822"/>
                </a:moveTo>
                <a:lnTo>
                  <a:pt x="279526" y="1123822"/>
                </a:lnTo>
                <a:lnTo>
                  <a:pt x="279526" y="1136522"/>
                </a:lnTo>
                <a:lnTo>
                  <a:pt x="292226" y="1136522"/>
                </a:lnTo>
                <a:lnTo>
                  <a:pt x="292226" y="1123822"/>
                </a:lnTo>
                <a:close/>
              </a:path>
              <a:path w="292734" h="1421764">
                <a:moveTo>
                  <a:pt x="292226" y="1149222"/>
                </a:moveTo>
                <a:lnTo>
                  <a:pt x="279526" y="1149222"/>
                </a:lnTo>
                <a:lnTo>
                  <a:pt x="279526" y="1161922"/>
                </a:lnTo>
                <a:lnTo>
                  <a:pt x="292226" y="1161922"/>
                </a:lnTo>
                <a:lnTo>
                  <a:pt x="292226" y="1149222"/>
                </a:lnTo>
                <a:close/>
              </a:path>
              <a:path w="292734" h="1421764">
                <a:moveTo>
                  <a:pt x="292226" y="1174622"/>
                </a:moveTo>
                <a:lnTo>
                  <a:pt x="279526" y="1174622"/>
                </a:lnTo>
                <a:lnTo>
                  <a:pt x="279526" y="1187322"/>
                </a:lnTo>
                <a:lnTo>
                  <a:pt x="292226" y="1187322"/>
                </a:lnTo>
                <a:lnTo>
                  <a:pt x="292226" y="1174622"/>
                </a:lnTo>
                <a:close/>
              </a:path>
              <a:path w="292734" h="1421764">
                <a:moveTo>
                  <a:pt x="292226" y="1200022"/>
                </a:moveTo>
                <a:lnTo>
                  <a:pt x="279526" y="1200022"/>
                </a:lnTo>
                <a:lnTo>
                  <a:pt x="279526" y="1212722"/>
                </a:lnTo>
                <a:lnTo>
                  <a:pt x="292226" y="1212722"/>
                </a:lnTo>
                <a:lnTo>
                  <a:pt x="292226" y="1200022"/>
                </a:lnTo>
                <a:close/>
              </a:path>
              <a:path w="292734" h="1421764">
                <a:moveTo>
                  <a:pt x="292226" y="1225422"/>
                </a:moveTo>
                <a:lnTo>
                  <a:pt x="279526" y="1225422"/>
                </a:lnTo>
                <a:lnTo>
                  <a:pt x="279526" y="1238122"/>
                </a:lnTo>
                <a:lnTo>
                  <a:pt x="292226" y="1238122"/>
                </a:lnTo>
                <a:lnTo>
                  <a:pt x="292226" y="1225422"/>
                </a:lnTo>
                <a:close/>
              </a:path>
              <a:path w="292734" h="1421764">
                <a:moveTo>
                  <a:pt x="292226" y="1250822"/>
                </a:moveTo>
                <a:lnTo>
                  <a:pt x="279526" y="1250822"/>
                </a:lnTo>
                <a:lnTo>
                  <a:pt x="279526" y="1263522"/>
                </a:lnTo>
                <a:lnTo>
                  <a:pt x="292226" y="1263522"/>
                </a:lnTo>
                <a:lnTo>
                  <a:pt x="292226" y="1250822"/>
                </a:lnTo>
                <a:close/>
              </a:path>
              <a:path w="292734" h="1421764">
                <a:moveTo>
                  <a:pt x="292226" y="1276222"/>
                </a:moveTo>
                <a:lnTo>
                  <a:pt x="279526" y="1276222"/>
                </a:lnTo>
                <a:lnTo>
                  <a:pt x="279526" y="1288922"/>
                </a:lnTo>
                <a:lnTo>
                  <a:pt x="292226" y="1288922"/>
                </a:lnTo>
                <a:lnTo>
                  <a:pt x="292226" y="1276222"/>
                </a:lnTo>
                <a:close/>
              </a:path>
              <a:path w="292734" h="1421764">
                <a:moveTo>
                  <a:pt x="292226" y="1301622"/>
                </a:moveTo>
                <a:lnTo>
                  <a:pt x="279526" y="1301622"/>
                </a:lnTo>
                <a:lnTo>
                  <a:pt x="279526" y="1314322"/>
                </a:lnTo>
                <a:lnTo>
                  <a:pt x="292226" y="1314322"/>
                </a:lnTo>
                <a:lnTo>
                  <a:pt x="292226" y="1301622"/>
                </a:lnTo>
                <a:close/>
              </a:path>
              <a:path w="292734" h="1421764">
                <a:moveTo>
                  <a:pt x="292226" y="1327022"/>
                </a:moveTo>
                <a:lnTo>
                  <a:pt x="279526" y="1327022"/>
                </a:lnTo>
                <a:lnTo>
                  <a:pt x="279526" y="1339722"/>
                </a:lnTo>
                <a:lnTo>
                  <a:pt x="292226" y="1339722"/>
                </a:lnTo>
                <a:lnTo>
                  <a:pt x="292226" y="1327022"/>
                </a:lnTo>
                <a:close/>
              </a:path>
              <a:path w="292734" h="1421764">
                <a:moveTo>
                  <a:pt x="292226" y="1352422"/>
                </a:moveTo>
                <a:lnTo>
                  <a:pt x="279526" y="1352422"/>
                </a:lnTo>
                <a:lnTo>
                  <a:pt x="279526" y="1365122"/>
                </a:lnTo>
                <a:lnTo>
                  <a:pt x="292226" y="1365122"/>
                </a:lnTo>
                <a:lnTo>
                  <a:pt x="292226" y="1352422"/>
                </a:lnTo>
                <a:close/>
              </a:path>
              <a:path w="292734" h="1421764">
                <a:moveTo>
                  <a:pt x="292226" y="1377822"/>
                </a:moveTo>
                <a:lnTo>
                  <a:pt x="279526" y="1377822"/>
                </a:lnTo>
                <a:lnTo>
                  <a:pt x="279526" y="1390522"/>
                </a:lnTo>
                <a:lnTo>
                  <a:pt x="292226" y="1390522"/>
                </a:lnTo>
                <a:lnTo>
                  <a:pt x="292226" y="1377822"/>
                </a:lnTo>
                <a:close/>
              </a:path>
              <a:path w="292734" h="1421764">
                <a:moveTo>
                  <a:pt x="292226" y="1409064"/>
                </a:moveTo>
                <a:lnTo>
                  <a:pt x="285876" y="1409064"/>
                </a:lnTo>
                <a:lnTo>
                  <a:pt x="285369" y="1409572"/>
                </a:lnTo>
                <a:lnTo>
                  <a:pt x="285369" y="1421764"/>
                </a:lnTo>
                <a:lnTo>
                  <a:pt x="289305" y="1421764"/>
                </a:lnTo>
                <a:lnTo>
                  <a:pt x="292226" y="1418970"/>
                </a:lnTo>
                <a:lnTo>
                  <a:pt x="292226" y="1409064"/>
                </a:lnTo>
                <a:close/>
              </a:path>
              <a:path w="292734" h="1421764">
                <a:moveTo>
                  <a:pt x="292226" y="1403222"/>
                </a:moveTo>
                <a:lnTo>
                  <a:pt x="279526" y="1403222"/>
                </a:lnTo>
                <a:lnTo>
                  <a:pt x="279526" y="1415414"/>
                </a:lnTo>
                <a:lnTo>
                  <a:pt x="285369" y="1409572"/>
                </a:lnTo>
                <a:lnTo>
                  <a:pt x="285369" y="1409064"/>
                </a:lnTo>
                <a:lnTo>
                  <a:pt x="292226" y="1409064"/>
                </a:lnTo>
                <a:lnTo>
                  <a:pt x="292226" y="1403222"/>
                </a:lnTo>
                <a:close/>
              </a:path>
              <a:path w="292734" h="1421764">
                <a:moveTo>
                  <a:pt x="285876" y="1409064"/>
                </a:moveTo>
                <a:lnTo>
                  <a:pt x="285369" y="1409064"/>
                </a:lnTo>
                <a:lnTo>
                  <a:pt x="285369" y="1409572"/>
                </a:lnTo>
                <a:lnTo>
                  <a:pt x="285876" y="1409064"/>
                </a:lnTo>
                <a:close/>
              </a:path>
              <a:path w="292734" h="1421764">
                <a:moveTo>
                  <a:pt x="272669" y="1409064"/>
                </a:moveTo>
                <a:lnTo>
                  <a:pt x="259969" y="1409064"/>
                </a:lnTo>
                <a:lnTo>
                  <a:pt x="259969" y="1421764"/>
                </a:lnTo>
                <a:lnTo>
                  <a:pt x="272669" y="1421764"/>
                </a:lnTo>
                <a:lnTo>
                  <a:pt x="272669" y="1409064"/>
                </a:lnTo>
                <a:close/>
              </a:path>
              <a:path w="292734" h="1421764">
                <a:moveTo>
                  <a:pt x="247269" y="1409064"/>
                </a:moveTo>
                <a:lnTo>
                  <a:pt x="234569" y="1409064"/>
                </a:lnTo>
                <a:lnTo>
                  <a:pt x="234569" y="1421764"/>
                </a:lnTo>
                <a:lnTo>
                  <a:pt x="247269" y="1421764"/>
                </a:lnTo>
                <a:lnTo>
                  <a:pt x="247269" y="1409064"/>
                </a:lnTo>
                <a:close/>
              </a:path>
              <a:path w="292734" h="1421764">
                <a:moveTo>
                  <a:pt x="221869" y="1409064"/>
                </a:moveTo>
                <a:lnTo>
                  <a:pt x="209169" y="1409064"/>
                </a:lnTo>
                <a:lnTo>
                  <a:pt x="209169" y="1421764"/>
                </a:lnTo>
                <a:lnTo>
                  <a:pt x="221869" y="1421764"/>
                </a:lnTo>
                <a:lnTo>
                  <a:pt x="221869" y="1409064"/>
                </a:lnTo>
                <a:close/>
              </a:path>
              <a:path w="292734" h="1421764">
                <a:moveTo>
                  <a:pt x="196469" y="1409064"/>
                </a:moveTo>
                <a:lnTo>
                  <a:pt x="183769" y="1409064"/>
                </a:lnTo>
                <a:lnTo>
                  <a:pt x="183769" y="1421764"/>
                </a:lnTo>
                <a:lnTo>
                  <a:pt x="196469" y="1421764"/>
                </a:lnTo>
                <a:lnTo>
                  <a:pt x="196469" y="1409064"/>
                </a:lnTo>
                <a:close/>
              </a:path>
              <a:path w="292734" h="1421764">
                <a:moveTo>
                  <a:pt x="171069" y="1409064"/>
                </a:moveTo>
                <a:lnTo>
                  <a:pt x="158369" y="1409064"/>
                </a:lnTo>
                <a:lnTo>
                  <a:pt x="158369" y="1421764"/>
                </a:lnTo>
                <a:lnTo>
                  <a:pt x="171069" y="1421764"/>
                </a:lnTo>
                <a:lnTo>
                  <a:pt x="171069" y="1409064"/>
                </a:lnTo>
                <a:close/>
              </a:path>
              <a:path w="292734" h="1421764">
                <a:moveTo>
                  <a:pt x="145669" y="1409064"/>
                </a:moveTo>
                <a:lnTo>
                  <a:pt x="132969" y="1409064"/>
                </a:lnTo>
                <a:lnTo>
                  <a:pt x="132969" y="1421764"/>
                </a:lnTo>
                <a:lnTo>
                  <a:pt x="145669" y="1421764"/>
                </a:lnTo>
                <a:lnTo>
                  <a:pt x="145669" y="1409064"/>
                </a:lnTo>
                <a:close/>
              </a:path>
              <a:path w="292734" h="1421764">
                <a:moveTo>
                  <a:pt x="120269" y="1409064"/>
                </a:moveTo>
                <a:lnTo>
                  <a:pt x="107569" y="1409064"/>
                </a:lnTo>
                <a:lnTo>
                  <a:pt x="107569" y="1421764"/>
                </a:lnTo>
                <a:lnTo>
                  <a:pt x="120269" y="1421764"/>
                </a:lnTo>
                <a:lnTo>
                  <a:pt x="120269" y="1409064"/>
                </a:lnTo>
                <a:close/>
              </a:path>
              <a:path w="292734" h="1421764">
                <a:moveTo>
                  <a:pt x="94869" y="1409064"/>
                </a:moveTo>
                <a:lnTo>
                  <a:pt x="82169" y="1409064"/>
                </a:lnTo>
                <a:lnTo>
                  <a:pt x="82169" y="1421764"/>
                </a:lnTo>
                <a:lnTo>
                  <a:pt x="94869" y="1421764"/>
                </a:lnTo>
                <a:lnTo>
                  <a:pt x="94869" y="1409064"/>
                </a:lnTo>
                <a:close/>
              </a:path>
              <a:path w="292734" h="1421764">
                <a:moveTo>
                  <a:pt x="69469" y="1409064"/>
                </a:moveTo>
                <a:lnTo>
                  <a:pt x="57276" y="1409064"/>
                </a:lnTo>
                <a:lnTo>
                  <a:pt x="57276" y="1421764"/>
                </a:lnTo>
                <a:lnTo>
                  <a:pt x="69469" y="1421764"/>
                </a:lnTo>
                <a:lnTo>
                  <a:pt x="69469" y="1409064"/>
                </a:lnTo>
                <a:close/>
              </a:path>
            </a:pathLst>
          </a:custGeom>
          <a:solidFill>
            <a:srgbClr val="283D6D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5" name="object 11">
            <a:extLst>
              <a:ext uri="{FF2B5EF4-FFF2-40B4-BE49-F238E27FC236}">
                <a16:creationId xmlns:a16="http://schemas.microsoft.com/office/drawing/2014/main" id="{D2CA0522-F8E4-495C-943E-65A5ED236E98}"/>
              </a:ext>
            </a:extLst>
          </p:cNvPr>
          <p:cNvSpPr/>
          <p:nvPr/>
        </p:nvSpPr>
        <p:spPr>
          <a:xfrm>
            <a:off x="769672" y="5188779"/>
            <a:ext cx="1339850" cy="1004569"/>
          </a:xfrm>
          <a:custGeom>
            <a:avLst/>
            <a:gdLst/>
            <a:ahLst/>
            <a:cxnLst/>
            <a:rect l="l" t="t" r="r" b="b"/>
            <a:pathLst>
              <a:path w="1339850" h="1004570">
                <a:moveTo>
                  <a:pt x="1172210" y="0"/>
                </a:moveTo>
                <a:lnTo>
                  <a:pt x="0" y="0"/>
                </a:lnTo>
                <a:lnTo>
                  <a:pt x="0" y="836930"/>
                </a:lnTo>
                <a:lnTo>
                  <a:pt x="167386" y="1004316"/>
                </a:lnTo>
                <a:lnTo>
                  <a:pt x="1339596" y="1004316"/>
                </a:lnTo>
                <a:lnTo>
                  <a:pt x="1339596" y="167386"/>
                </a:lnTo>
                <a:lnTo>
                  <a:pt x="1172210" y="0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6" name="object 12">
            <a:extLst>
              <a:ext uri="{FF2B5EF4-FFF2-40B4-BE49-F238E27FC236}">
                <a16:creationId xmlns:a16="http://schemas.microsoft.com/office/drawing/2014/main" id="{2888ED4F-67D0-4438-A147-635B103DA2D2}"/>
              </a:ext>
            </a:extLst>
          </p:cNvPr>
          <p:cNvSpPr txBox="1"/>
          <p:nvPr/>
        </p:nvSpPr>
        <p:spPr>
          <a:xfrm>
            <a:off x="952958" y="5294952"/>
            <a:ext cx="974090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 eaLnBrk="1" fontAlgn="auto" hangingPunct="1">
              <a:spcBef>
                <a:spcPts val="95"/>
              </a:spcBef>
              <a:spcAft>
                <a:spcPts val="0"/>
              </a:spcAft>
            </a:pPr>
            <a:r>
              <a:rPr sz="1000" spc="-10" dirty="0">
                <a:solidFill>
                  <a:srgbClr val="283D6D"/>
                </a:solidFill>
                <a:latin typeface="Arial"/>
                <a:cs typeface="Arial"/>
              </a:rPr>
              <a:t>Минпромторг </a:t>
            </a:r>
            <a:r>
              <a:rPr sz="1000" spc="-5" dirty="0">
                <a:solidFill>
                  <a:srgbClr val="283D6D"/>
                </a:solidFill>
                <a:latin typeface="Arial"/>
                <a:cs typeface="Arial"/>
              </a:rPr>
              <a:t>и  УО </a:t>
            </a:r>
            <a:r>
              <a:rPr sz="1000" spc="-10" dirty="0">
                <a:solidFill>
                  <a:srgbClr val="283D6D"/>
                </a:solidFill>
                <a:latin typeface="Arial"/>
                <a:cs typeface="Arial"/>
              </a:rPr>
              <a:t>субъекта  </a:t>
            </a:r>
            <a:r>
              <a:rPr sz="1000" spc="-5" dirty="0">
                <a:solidFill>
                  <a:srgbClr val="283D6D"/>
                </a:solidFill>
                <a:latin typeface="Arial"/>
                <a:cs typeface="Arial"/>
              </a:rPr>
              <a:t>объявляют о  </a:t>
            </a:r>
            <a:r>
              <a:rPr sz="1000" spc="-10" dirty="0">
                <a:solidFill>
                  <a:srgbClr val="283D6D"/>
                </a:solidFill>
                <a:latin typeface="Arial"/>
                <a:cs typeface="Arial"/>
              </a:rPr>
              <a:t>начале</a:t>
            </a:r>
            <a:r>
              <a:rPr sz="1000" spc="-4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83D6D"/>
                </a:solidFill>
                <a:latin typeface="Arial"/>
                <a:cs typeface="Arial"/>
              </a:rPr>
              <a:t>периода  отбора</a:t>
            </a:r>
            <a:r>
              <a:rPr sz="1000" spc="-20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83D6D"/>
                </a:solidFill>
                <a:latin typeface="Arial"/>
                <a:cs typeface="Arial"/>
              </a:rPr>
              <a:t>КППК</a:t>
            </a:r>
            <a:endParaRPr sz="1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" name="object 13">
            <a:extLst>
              <a:ext uri="{FF2B5EF4-FFF2-40B4-BE49-F238E27FC236}">
                <a16:creationId xmlns:a16="http://schemas.microsoft.com/office/drawing/2014/main" id="{4FDECD0A-10A6-4BF1-80E8-9784AC834C24}"/>
              </a:ext>
            </a:extLst>
          </p:cNvPr>
          <p:cNvSpPr/>
          <p:nvPr/>
        </p:nvSpPr>
        <p:spPr>
          <a:xfrm>
            <a:off x="2109267" y="4166176"/>
            <a:ext cx="642620" cy="1588135"/>
          </a:xfrm>
          <a:custGeom>
            <a:avLst/>
            <a:gdLst/>
            <a:ahLst/>
            <a:cxnLst/>
            <a:rect l="l" t="t" r="r" b="b"/>
            <a:pathLst>
              <a:path w="642619" h="1588135">
                <a:moveTo>
                  <a:pt x="127000" y="1460627"/>
                </a:moveTo>
                <a:lnTo>
                  <a:pt x="0" y="1524127"/>
                </a:lnTo>
                <a:lnTo>
                  <a:pt x="127000" y="1587677"/>
                </a:lnTo>
                <a:lnTo>
                  <a:pt x="81275" y="1530477"/>
                </a:lnTo>
                <a:lnTo>
                  <a:pt x="76200" y="1530477"/>
                </a:lnTo>
                <a:lnTo>
                  <a:pt x="76200" y="1517777"/>
                </a:lnTo>
                <a:lnTo>
                  <a:pt x="81280" y="1517777"/>
                </a:lnTo>
                <a:lnTo>
                  <a:pt x="127000" y="1460627"/>
                </a:lnTo>
                <a:close/>
              </a:path>
              <a:path w="642619" h="1588135">
                <a:moveTo>
                  <a:pt x="76200" y="1524127"/>
                </a:moveTo>
                <a:lnTo>
                  <a:pt x="76200" y="1530477"/>
                </a:lnTo>
                <a:lnTo>
                  <a:pt x="81275" y="1530477"/>
                </a:lnTo>
                <a:lnTo>
                  <a:pt x="76200" y="1524127"/>
                </a:lnTo>
                <a:close/>
              </a:path>
              <a:path w="642619" h="1588135">
                <a:moveTo>
                  <a:pt x="88900" y="1517777"/>
                </a:moveTo>
                <a:lnTo>
                  <a:pt x="81280" y="1517777"/>
                </a:lnTo>
                <a:lnTo>
                  <a:pt x="76200" y="1524127"/>
                </a:lnTo>
                <a:lnTo>
                  <a:pt x="81275" y="1530477"/>
                </a:lnTo>
                <a:lnTo>
                  <a:pt x="88900" y="1530477"/>
                </a:lnTo>
                <a:lnTo>
                  <a:pt x="88900" y="1517777"/>
                </a:lnTo>
                <a:close/>
              </a:path>
              <a:path w="642619" h="1588135">
                <a:moveTo>
                  <a:pt x="114300" y="1517777"/>
                </a:moveTo>
                <a:lnTo>
                  <a:pt x="101600" y="1517777"/>
                </a:lnTo>
                <a:lnTo>
                  <a:pt x="101600" y="1530477"/>
                </a:lnTo>
                <a:lnTo>
                  <a:pt x="114300" y="1530477"/>
                </a:lnTo>
                <a:lnTo>
                  <a:pt x="114300" y="1517777"/>
                </a:lnTo>
                <a:close/>
              </a:path>
              <a:path w="642619" h="1588135">
                <a:moveTo>
                  <a:pt x="139700" y="1517777"/>
                </a:moveTo>
                <a:lnTo>
                  <a:pt x="127000" y="1517777"/>
                </a:lnTo>
                <a:lnTo>
                  <a:pt x="127000" y="1530477"/>
                </a:lnTo>
                <a:lnTo>
                  <a:pt x="139700" y="1530477"/>
                </a:lnTo>
                <a:lnTo>
                  <a:pt x="139700" y="1517777"/>
                </a:lnTo>
                <a:close/>
              </a:path>
              <a:path w="642619" h="1588135">
                <a:moveTo>
                  <a:pt x="81280" y="1517777"/>
                </a:moveTo>
                <a:lnTo>
                  <a:pt x="76200" y="1517777"/>
                </a:lnTo>
                <a:lnTo>
                  <a:pt x="76200" y="1524127"/>
                </a:lnTo>
                <a:lnTo>
                  <a:pt x="81280" y="1517777"/>
                </a:lnTo>
                <a:close/>
              </a:path>
              <a:path w="642619" h="1588135">
                <a:moveTo>
                  <a:pt x="165100" y="1517777"/>
                </a:moveTo>
                <a:lnTo>
                  <a:pt x="152400" y="1517777"/>
                </a:lnTo>
                <a:lnTo>
                  <a:pt x="152400" y="1530477"/>
                </a:lnTo>
                <a:lnTo>
                  <a:pt x="165100" y="1530477"/>
                </a:lnTo>
                <a:lnTo>
                  <a:pt x="165100" y="1517777"/>
                </a:lnTo>
                <a:close/>
              </a:path>
              <a:path w="642619" h="1588135">
                <a:moveTo>
                  <a:pt x="190500" y="1517777"/>
                </a:moveTo>
                <a:lnTo>
                  <a:pt x="177800" y="1517777"/>
                </a:lnTo>
                <a:lnTo>
                  <a:pt x="177800" y="1530477"/>
                </a:lnTo>
                <a:lnTo>
                  <a:pt x="190500" y="1530477"/>
                </a:lnTo>
                <a:lnTo>
                  <a:pt x="190500" y="1517777"/>
                </a:lnTo>
                <a:close/>
              </a:path>
              <a:path w="642619" h="1588135">
                <a:moveTo>
                  <a:pt x="215900" y="1517777"/>
                </a:moveTo>
                <a:lnTo>
                  <a:pt x="203200" y="1517777"/>
                </a:lnTo>
                <a:lnTo>
                  <a:pt x="203200" y="1530477"/>
                </a:lnTo>
                <a:lnTo>
                  <a:pt x="215900" y="1530477"/>
                </a:lnTo>
                <a:lnTo>
                  <a:pt x="215900" y="1517777"/>
                </a:lnTo>
                <a:close/>
              </a:path>
              <a:path w="642619" h="1588135">
                <a:moveTo>
                  <a:pt x="241300" y="1517777"/>
                </a:moveTo>
                <a:lnTo>
                  <a:pt x="228600" y="1517777"/>
                </a:lnTo>
                <a:lnTo>
                  <a:pt x="228600" y="1530477"/>
                </a:lnTo>
                <a:lnTo>
                  <a:pt x="241300" y="1530477"/>
                </a:lnTo>
                <a:lnTo>
                  <a:pt x="241300" y="1517777"/>
                </a:lnTo>
                <a:close/>
              </a:path>
              <a:path w="642619" h="1588135">
                <a:moveTo>
                  <a:pt x="266700" y="1517777"/>
                </a:moveTo>
                <a:lnTo>
                  <a:pt x="254000" y="1517777"/>
                </a:lnTo>
                <a:lnTo>
                  <a:pt x="254000" y="1530477"/>
                </a:lnTo>
                <a:lnTo>
                  <a:pt x="266700" y="1530477"/>
                </a:lnTo>
                <a:lnTo>
                  <a:pt x="266700" y="1517777"/>
                </a:lnTo>
                <a:close/>
              </a:path>
              <a:path w="642619" h="1588135">
                <a:moveTo>
                  <a:pt x="292100" y="1517777"/>
                </a:moveTo>
                <a:lnTo>
                  <a:pt x="279400" y="1517777"/>
                </a:lnTo>
                <a:lnTo>
                  <a:pt x="279400" y="1530477"/>
                </a:lnTo>
                <a:lnTo>
                  <a:pt x="292100" y="1530477"/>
                </a:lnTo>
                <a:lnTo>
                  <a:pt x="292100" y="1517777"/>
                </a:lnTo>
                <a:close/>
              </a:path>
              <a:path w="642619" h="1588135">
                <a:moveTo>
                  <a:pt x="317500" y="1517777"/>
                </a:moveTo>
                <a:lnTo>
                  <a:pt x="304800" y="1517777"/>
                </a:lnTo>
                <a:lnTo>
                  <a:pt x="304800" y="1530477"/>
                </a:lnTo>
                <a:lnTo>
                  <a:pt x="317500" y="1530477"/>
                </a:lnTo>
                <a:lnTo>
                  <a:pt x="317500" y="1517777"/>
                </a:lnTo>
                <a:close/>
              </a:path>
              <a:path w="642619" h="1588135">
                <a:moveTo>
                  <a:pt x="342900" y="1517777"/>
                </a:moveTo>
                <a:lnTo>
                  <a:pt x="330200" y="1517777"/>
                </a:lnTo>
                <a:lnTo>
                  <a:pt x="330200" y="1530477"/>
                </a:lnTo>
                <a:lnTo>
                  <a:pt x="342900" y="1530477"/>
                </a:lnTo>
                <a:lnTo>
                  <a:pt x="342900" y="1517777"/>
                </a:lnTo>
                <a:close/>
              </a:path>
              <a:path w="642619" h="1588135">
                <a:moveTo>
                  <a:pt x="368300" y="1517777"/>
                </a:moveTo>
                <a:lnTo>
                  <a:pt x="355600" y="1517777"/>
                </a:lnTo>
                <a:lnTo>
                  <a:pt x="355600" y="1530477"/>
                </a:lnTo>
                <a:lnTo>
                  <a:pt x="368300" y="1530477"/>
                </a:lnTo>
                <a:lnTo>
                  <a:pt x="368300" y="1517777"/>
                </a:lnTo>
                <a:close/>
              </a:path>
              <a:path w="642619" h="1588135">
                <a:moveTo>
                  <a:pt x="393700" y="1517777"/>
                </a:moveTo>
                <a:lnTo>
                  <a:pt x="381000" y="1517777"/>
                </a:lnTo>
                <a:lnTo>
                  <a:pt x="381000" y="1530477"/>
                </a:lnTo>
                <a:lnTo>
                  <a:pt x="393700" y="1530477"/>
                </a:lnTo>
                <a:lnTo>
                  <a:pt x="393700" y="1517777"/>
                </a:lnTo>
                <a:close/>
              </a:path>
              <a:path w="642619" h="1588135">
                <a:moveTo>
                  <a:pt x="419100" y="1517777"/>
                </a:moveTo>
                <a:lnTo>
                  <a:pt x="406400" y="1517777"/>
                </a:lnTo>
                <a:lnTo>
                  <a:pt x="406400" y="1530477"/>
                </a:lnTo>
                <a:lnTo>
                  <a:pt x="419100" y="1530477"/>
                </a:lnTo>
                <a:lnTo>
                  <a:pt x="419100" y="1517777"/>
                </a:lnTo>
                <a:close/>
              </a:path>
              <a:path w="642619" h="1588135">
                <a:moveTo>
                  <a:pt x="444500" y="1517777"/>
                </a:moveTo>
                <a:lnTo>
                  <a:pt x="431800" y="1517777"/>
                </a:lnTo>
                <a:lnTo>
                  <a:pt x="431800" y="1530477"/>
                </a:lnTo>
                <a:lnTo>
                  <a:pt x="444500" y="1530477"/>
                </a:lnTo>
                <a:lnTo>
                  <a:pt x="444500" y="1517777"/>
                </a:lnTo>
                <a:close/>
              </a:path>
              <a:path w="642619" h="1588135">
                <a:moveTo>
                  <a:pt x="469900" y="1517777"/>
                </a:moveTo>
                <a:lnTo>
                  <a:pt x="457200" y="1517777"/>
                </a:lnTo>
                <a:lnTo>
                  <a:pt x="457200" y="1530477"/>
                </a:lnTo>
                <a:lnTo>
                  <a:pt x="469900" y="1530477"/>
                </a:lnTo>
                <a:lnTo>
                  <a:pt x="469900" y="1517777"/>
                </a:lnTo>
                <a:close/>
              </a:path>
              <a:path w="642619" h="1588135">
                <a:moveTo>
                  <a:pt x="495300" y="1517777"/>
                </a:moveTo>
                <a:lnTo>
                  <a:pt x="482600" y="1517777"/>
                </a:lnTo>
                <a:lnTo>
                  <a:pt x="482600" y="1530477"/>
                </a:lnTo>
                <a:lnTo>
                  <a:pt x="495300" y="1530477"/>
                </a:lnTo>
                <a:lnTo>
                  <a:pt x="495300" y="1517777"/>
                </a:lnTo>
                <a:close/>
              </a:path>
              <a:path w="642619" h="1588135">
                <a:moveTo>
                  <a:pt x="520700" y="1517777"/>
                </a:moveTo>
                <a:lnTo>
                  <a:pt x="508000" y="1517777"/>
                </a:lnTo>
                <a:lnTo>
                  <a:pt x="508000" y="1530477"/>
                </a:lnTo>
                <a:lnTo>
                  <a:pt x="520700" y="1530477"/>
                </a:lnTo>
                <a:lnTo>
                  <a:pt x="520700" y="1517777"/>
                </a:lnTo>
                <a:close/>
              </a:path>
              <a:path w="642619" h="1588135">
                <a:moveTo>
                  <a:pt x="546100" y="1517777"/>
                </a:moveTo>
                <a:lnTo>
                  <a:pt x="533400" y="1517777"/>
                </a:lnTo>
                <a:lnTo>
                  <a:pt x="533400" y="1530477"/>
                </a:lnTo>
                <a:lnTo>
                  <a:pt x="546100" y="1530477"/>
                </a:lnTo>
                <a:lnTo>
                  <a:pt x="546100" y="1517777"/>
                </a:lnTo>
                <a:close/>
              </a:path>
              <a:path w="642619" h="1588135">
                <a:moveTo>
                  <a:pt x="571500" y="1517777"/>
                </a:moveTo>
                <a:lnTo>
                  <a:pt x="558800" y="1517777"/>
                </a:lnTo>
                <a:lnTo>
                  <a:pt x="558800" y="1530477"/>
                </a:lnTo>
                <a:lnTo>
                  <a:pt x="571500" y="1530477"/>
                </a:lnTo>
                <a:lnTo>
                  <a:pt x="571500" y="1517777"/>
                </a:lnTo>
                <a:close/>
              </a:path>
              <a:path w="642619" h="1588135">
                <a:moveTo>
                  <a:pt x="596900" y="1517777"/>
                </a:moveTo>
                <a:lnTo>
                  <a:pt x="584200" y="1517777"/>
                </a:lnTo>
                <a:lnTo>
                  <a:pt x="584200" y="1530477"/>
                </a:lnTo>
                <a:lnTo>
                  <a:pt x="596900" y="1530477"/>
                </a:lnTo>
                <a:lnTo>
                  <a:pt x="596900" y="1517777"/>
                </a:lnTo>
                <a:close/>
              </a:path>
              <a:path w="642619" h="1588135">
                <a:moveTo>
                  <a:pt x="622300" y="1517777"/>
                </a:moveTo>
                <a:lnTo>
                  <a:pt x="609600" y="1517777"/>
                </a:lnTo>
                <a:lnTo>
                  <a:pt x="609600" y="1530477"/>
                </a:lnTo>
                <a:lnTo>
                  <a:pt x="622300" y="1530477"/>
                </a:lnTo>
                <a:lnTo>
                  <a:pt x="622300" y="1517777"/>
                </a:lnTo>
                <a:close/>
              </a:path>
              <a:path w="642619" h="1588135">
                <a:moveTo>
                  <a:pt x="642238" y="1517777"/>
                </a:moveTo>
                <a:lnTo>
                  <a:pt x="635888" y="1517777"/>
                </a:lnTo>
                <a:lnTo>
                  <a:pt x="635000" y="1518666"/>
                </a:lnTo>
                <a:lnTo>
                  <a:pt x="635000" y="1530477"/>
                </a:lnTo>
                <a:lnTo>
                  <a:pt x="639444" y="1530477"/>
                </a:lnTo>
                <a:lnTo>
                  <a:pt x="642238" y="1527683"/>
                </a:lnTo>
                <a:lnTo>
                  <a:pt x="642238" y="1517777"/>
                </a:lnTo>
                <a:close/>
              </a:path>
              <a:path w="642619" h="1588135">
                <a:moveTo>
                  <a:pt x="642238" y="1512443"/>
                </a:moveTo>
                <a:lnTo>
                  <a:pt x="629538" y="1512443"/>
                </a:lnTo>
                <a:lnTo>
                  <a:pt x="629538" y="1524127"/>
                </a:lnTo>
                <a:lnTo>
                  <a:pt x="635000" y="1518666"/>
                </a:lnTo>
                <a:lnTo>
                  <a:pt x="635000" y="1517777"/>
                </a:lnTo>
                <a:lnTo>
                  <a:pt x="642238" y="1517777"/>
                </a:lnTo>
                <a:lnTo>
                  <a:pt x="642238" y="1512443"/>
                </a:lnTo>
                <a:close/>
              </a:path>
              <a:path w="642619" h="1588135">
                <a:moveTo>
                  <a:pt x="635888" y="1517777"/>
                </a:moveTo>
                <a:lnTo>
                  <a:pt x="635000" y="1517777"/>
                </a:lnTo>
                <a:lnTo>
                  <a:pt x="635000" y="1518666"/>
                </a:lnTo>
                <a:lnTo>
                  <a:pt x="635888" y="1517777"/>
                </a:lnTo>
                <a:close/>
              </a:path>
              <a:path w="642619" h="1588135">
                <a:moveTo>
                  <a:pt x="642238" y="1487043"/>
                </a:moveTo>
                <a:lnTo>
                  <a:pt x="629538" y="1487043"/>
                </a:lnTo>
                <a:lnTo>
                  <a:pt x="629538" y="1499743"/>
                </a:lnTo>
                <a:lnTo>
                  <a:pt x="642238" y="1499743"/>
                </a:lnTo>
                <a:lnTo>
                  <a:pt x="642238" y="1487043"/>
                </a:lnTo>
                <a:close/>
              </a:path>
              <a:path w="642619" h="1588135">
                <a:moveTo>
                  <a:pt x="642238" y="1461643"/>
                </a:moveTo>
                <a:lnTo>
                  <a:pt x="629538" y="1461643"/>
                </a:lnTo>
                <a:lnTo>
                  <a:pt x="629538" y="1474343"/>
                </a:lnTo>
                <a:lnTo>
                  <a:pt x="642238" y="1474343"/>
                </a:lnTo>
                <a:lnTo>
                  <a:pt x="642238" y="1461643"/>
                </a:lnTo>
                <a:close/>
              </a:path>
              <a:path w="642619" h="1588135">
                <a:moveTo>
                  <a:pt x="642238" y="1436243"/>
                </a:moveTo>
                <a:lnTo>
                  <a:pt x="629538" y="1436243"/>
                </a:lnTo>
                <a:lnTo>
                  <a:pt x="629538" y="1448943"/>
                </a:lnTo>
                <a:lnTo>
                  <a:pt x="642238" y="1448943"/>
                </a:lnTo>
                <a:lnTo>
                  <a:pt x="642238" y="1436243"/>
                </a:lnTo>
                <a:close/>
              </a:path>
              <a:path w="642619" h="1588135">
                <a:moveTo>
                  <a:pt x="642238" y="1410843"/>
                </a:moveTo>
                <a:lnTo>
                  <a:pt x="629538" y="1410843"/>
                </a:lnTo>
                <a:lnTo>
                  <a:pt x="629538" y="1423543"/>
                </a:lnTo>
                <a:lnTo>
                  <a:pt x="642238" y="1423543"/>
                </a:lnTo>
                <a:lnTo>
                  <a:pt x="642238" y="1410843"/>
                </a:lnTo>
                <a:close/>
              </a:path>
              <a:path w="642619" h="1588135">
                <a:moveTo>
                  <a:pt x="642238" y="1385443"/>
                </a:moveTo>
                <a:lnTo>
                  <a:pt x="629538" y="1385443"/>
                </a:lnTo>
                <a:lnTo>
                  <a:pt x="629538" y="1398143"/>
                </a:lnTo>
                <a:lnTo>
                  <a:pt x="642238" y="1398143"/>
                </a:lnTo>
                <a:lnTo>
                  <a:pt x="642238" y="1385443"/>
                </a:lnTo>
                <a:close/>
              </a:path>
              <a:path w="642619" h="1588135">
                <a:moveTo>
                  <a:pt x="642238" y="1360043"/>
                </a:moveTo>
                <a:lnTo>
                  <a:pt x="629538" y="1360043"/>
                </a:lnTo>
                <a:lnTo>
                  <a:pt x="629538" y="1372743"/>
                </a:lnTo>
                <a:lnTo>
                  <a:pt x="642238" y="1372743"/>
                </a:lnTo>
                <a:lnTo>
                  <a:pt x="642238" y="1360043"/>
                </a:lnTo>
                <a:close/>
              </a:path>
              <a:path w="642619" h="1588135">
                <a:moveTo>
                  <a:pt x="642238" y="1334643"/>
                </a:moveTo>
                <a:lnTo>
                  <a:pt x="629538" y="1334643"/>
                </a:lnTo>
                <a:lnTo>
                  <a:pt x="629538" y="1347343"/>
                </a:lnTo>
                <a:lnTo>
                  <a:pt x="642238" y="1347343"/>
                </a:lnTo>
                <a:lnTo>
                  <a:pt x="642238" y="1334643"/>
                </a:lnTo>
                <a:close/>
              </a:path>
              <a:path w="642619" h="1588135">
                <a:moveTo>
                  <a:pt x="642238" y="1309243"/>
                </a:moveTo>
                <a:lnTo>
                  <a:pt x="629538" y="1309243"/>
                </a:lnTo>
                <a:lnTo>
                  <a:pt x="629538" y="1321943"/>
                </a:lnTo>
                <a:lnTo>
                  <a:pt x="642238" y="1321943"/>
                </a:lnTo>
                <a:lnTo>
                  <a:pt x="642238" y="1309243"/>
                </a:lnTo>
                <a:close/>
              </a:path>
              <a:path w="642619" h="1588135">
                <a:moveTo>
                  <a:pt x="642238" y="1283843"/>
                </a:moveTo>
                <a:lnTo>
                  <a:pt x="629538" y="1283843"/>
                </a:lnTo>
                <a:lnTo>
                  <a:pt x="629538" y="1296543"/>
                </a:lnTo>
                <a:lnTo>
                  <a:pt x="642238" y="1296543"/>
                </a:lnTo>
                <a:lnTo>
                  <a:pt x="642238" y="1283843"/>
                </a:lnTo>
                <a:close/>
              </a:path>
              <a:path w="642619" h="1588135">
                <a:moveTo>
                  <a:pt x="642238" y="1258443"/>
                </a:moveTo>
                <a:lnTo>
                  <a:pt x="629538" y="1258443"/>
                </a:lnTo>
                <a:lnTo>
                  <a:pt x="629538" y="1271143"/>
                </a:lnTo>
                <a:lnTo>
                  <a:pt x="642238" y="1271143"/>
                </a:lnTo>
                <a:lnTo>
                  <a:pt x="642238" y="1258443"/>
                </a:lnTo>
                <a:close/>
              </a:path>
              <a:path w="642619" h="1588135">
                <a:moveTo>
                  <a:pt x="642238" y="1233043"/>
                </a:moveTo>
                <a:lnTo>
                  <a:pt x="629538" y="1233043"/>
                </a:lnTo>
                <a:lnTo>
                  <a:pt x="629538" y="1245743"/>
                </a:lnTo>
                <a:lnTo>
                  <a:pt x="642238" y="1245743"/>
                </a:lnTo>
                <a:lnTo>
                  <a:pt x="642238" y="1233043"/>
                </a:lnTo>
                <a:close/>
              </a:path>
              <a:path w="642619" h="1588135">
                <a:moveTo>
                  <a:pt x="642238" y="1207643"/>
                </a:moveTo>
                <a:lnTo>
                  <a:pt x="629538" y="1207643"/>
                </a:lnTo>
                <a:lnTo>
                  <a:pt x="629538" y="1220343"/>
                </a:lnTo>
                <a:lnTo>
                  <a:pt x="642238" y="1220343"/>
                </a:lnTo>
                <a:lnTo>
                  <a:pt x="642238" y="1207643"/>
                </a:lnTo>
                <a:close/>
              </a:path>
              <a:path w="642619" h="1588135">
                <a:moveTo>
                  <a:pt x="642238" y="1182243"/>
                </a:moveTo>
                <a:lnTo>
                  <a:pt x="629538" y="1182243"/>
                </a:lnTo>
                <a:lnTo>
                  <a:pt x="629538" y="1194943"/>
                </a:lnTo>
                <a:lnTo>
                  <a:pt x="642238" y="1194943"/>
                </a:lnTo>
                <a:lnTo>
                  <a:pt x="642238" y="1182243"/>
                </a:lnTo>
                <a:close/>
              </a:path>
              <a:path w="642619" h="1588135">
                <a:moveTo>
                  <a:pt x="642238" y="1156843"/>
                </a:moveTo>
                <a:lnTo>
                  <a:pt x="629538" y="1156843"/>
                </a:lnTo>
                <a:lnTo>
                  <a:pt x="629538" y="1169543"/>
                </a:lnTo>
                <a:lnTo>
                  <a:pt x="642238" y="1169543"/>
                </a:lnTo>
                <a:lnTo>
                  <a:pt x="642238" y="1156843"/>
                </a:lnTo>
                <a:close/>
              </a:path>
              <a:path w="642619" h="1588135">
                <a:moveTo>
                  <a:pt x="642238" y="1131443"/>
                </a:moveTo>
                <a:lnTo>
                  <a:pt x="629538" y="1131443"/>
                </a:lnTo>
                <a:lnTo>
                  <a:pt x="629538" y="1144143"/>
                </a:lnTo>
                <a:lnTo>
                  <a:pt x="642238" y="1144143"/>
                </a:lnTo>
                <a:lnTo>
                  <a:pt x="642238" y="1131443"/>
                </a:lnTo>
                <a:close/>
              </a:path>
              <a:path w="642619" h="1588135">
                <a:moveTo>
                  <a:pt x="642238" y="1106043"/>
                </a:moveTo>
                <a:lnTo>
                  <a:pt x="629538" y="1106043"/>
                </a:lnTo>
                <a:lnTo>
                  <a:pt x="629538" y="1118743"/>
                </a:lnTo>
                <a:lnTo>
                  <a:pt x="642238" y="1118743"/>
                </a:lnTo>
                <a:lnTo>
                  <a:pt x="642238" y="1106043"/>
                </a:lnTo>
                <a:close/>
              </a:path>
              <a:path w="642619" h="1588135">
                <a:moveTo>
                  <a:pt x="642238" y="1080643"/>
                </a:moveTo>
                <a:lnTo>
                  <a:pt x="629538" y="1080643"/>
                </a:lnTo>
                <a:lnTo>
                  <a:pt x="629538" y="1093343"/>
                </a:lnTo>
                <a:lnTo>
                  <a:pt x="642238" y="1093343"/>
                </a:lnTo>
                <a:lnTo>
                  <a:pt x="642238" y="1080643"/>
                </a:lnTo>
                <a:close/>
              </a:path>
              <a:path w="642619" h="1588135">
                <a:moveTo>
                  <a:pt x="642238" y="1055243"/>
                </a:moveTo>
                <a:lnTo>
                  <a:pt x="629538" y="1055243"/>
                </a:lnTo>
                <a:lnTo>
                  <a:pt x="629538" y="1067943"/>
                </a:lnTo>
                <a:lnTo>
                  <a:pt x="642238" y="1067943"/>
                </a:lnTo>
                <a:lnTo>
                  <a:pt x="642238" y="1055243"/>
                </a:lnTo>
                <a:close/>
              </a:path>
              <a:path w="642619" h="1588135">
                <a:moveTo>
                  <a:pt x="642238" y="1029843"/>
                </a:moveTo>
                <a:lnTo>
                  <a:pt x="629538" y="1029843"/>
                </a:lnTo>
                <a:lnTo>
                  <a:pt x="629538" y="1042543"/>
                </a:lnTo>
                <a:lnTo>
                  <a:pt x="642238" y="1042543"/>
                </a:lnTo>
                <a:lnTo>
                  <a:pt x="642238" y="1029843"/>
                </a:lnTo>
                <a:close/>
              </a:path>
              <a:path w="642619" h="1588135">
                <a:moveTo>
                  <a:pt x="642238" y="1004443"/>
                </a:moveTo>
                <a:lnTo>
                  <a:pt x="629538" y="1004443"/>
                </a:lnTo>
                <a:lnTo>
                  <a:pt x="629538" y="1017143"/>
                </a:lnTo>
                <a:lnTo>
                  <a:pt x="642238" y="1017143"/>
                </a:lnTo>
                <a:lnTo>
                  <a:pt x="642238" y="1004443"/>
                </a:lnTo>
                <a:close/>
              </a:path>
              <a:path w="642619" h="1588135">
                <a:moveTo>
                  <a:pt x="642238" y="979043"/>
                </a:moveTo>
                <a:lnTo>
                  <a:pt x="629538" y="979043"/>
                </a:lnTo>
                <a:lnTo>
                  <a:pt x="629538" y="991743"/>
                </a:lnTo>
                <a:lnTo>
                  <a:pt x="642238" y="991743"/>
                </a:lnTo>
                <a:lnTo>
                  <a:pt x="642238" y="979043"/>
                </a:lnTo>
                <a:close/>
              </a:path>
              <a:path w="642619" h="1588135">
                <a:moveTo>
                  <a:pt x="642238" y="953643"/>
                </a:moveTo>
                <a:lnTo>
                  <a:pt x="629538" y="953643"/>
                </a:lnTo>
                <a:lnTo>
                  <a:pt x="629538" y="966343"/>
                </a:lnTo>
                <a:lnTo>
                  <a:pt x="642238" y="966343"/>
                </a:lnTo>
                <a:lnTo>
                  <a:pt x="642238" y="953643"/>
                </a:lnTo>
                <a:close/>
              </a:path>
              <a:path w="642619" h="1588135">
                <a:moveTo>
                  <a:pt x="642238" y="928243"/>
                </a:moveTo>
                <a:lnTo>
                  <a:pt x="629538" y="928243"/>
                </a:lnTo>
                <a:lnTo>
                  <a:pt x="629538" y="940943"/>
                </a:lnTo>
                <a:lnTo>
                  <a:pt x="642238" y="940943"/>
                </a:lnTo>
                <a:lnTo>
                  <a:pt x="642238" y="928243"/>
                </a:lnTo>
                <a:close/>
              </a:path>
              <a:path w="642619" h="1588135">
                <a:moveTo>
                  <a:pt x="642238" y="902843"/>
                </a:moveTo>
                <a:lnTo>
                  <a:pt x="629538" y="902843"/>
                </a:lnTo>
                <a:lnTo>
                  <a:pt x="629538" y="915543"/>
                </a:lnTo>
                <a:lnTo>
                  <a:pt x="642238" y="915543"/>
                </a:lnTo>
                <a:lnTo>
                  <a:pt x="642238" y="902843"/>
                </a:lnTo>
                <a:close/>
              </a:path>
              <a:path w="642619" h="1588135">
                <a:moveTo>
                  <a:pt x="642238" y="877443"/>
                </a:moveTo>
                <a:lnTo>
                  <a:pt x="629538" y="877443"/>
                </a:lnTo>
                <a:lnTo>
                  <a:pt x="629538" y="890143"/>
                </a:lnTo>
                <a:lnTo>
                  <a:pt x="642238" y="890143"/>
                </a:lnTo>
                <a:lnTo>
                  <a:pt x="642238" y="877443"/>
                </a:lnTo>
                <a:close/>
              </a:path>
              <a:path w="642619" h="1588135">
                <a:moveTo>
                  <a:pt x="642238" y="852043"/>
                </a:moveTo>
                <a:lnTo>
                  <a:pt x="629538" y="852043"/>
                </a:lnTo>
                <a:lnTo>
                  <a:pt x="629538" y="864743"/>
                </a:lnTo>
                <a:lnTo>
                  <a:pt x="642238" y="864743"/>
                </a:lnTo>
                <a:lnTo>
                  <a:pt x="642238" y="852043"/>
                </a:lnTo>
                <a:close/>
              </a:path>
              <a:path w="642619" h="1588135">
                <a:moveTo>
                  <a:pt x="642238" y="826643"/>
                </a:moveTo>
                <a:lnTo>
                  <a:pt x="629538" y="826643"/>
                </a:lnTo>
                <a:lnTo>
                  <a:pt x="629538" y="839343"/>
                </a:lnTo>
                <a:lnTo>
                  <a:pt x="642238" y="839343"/>
                </a:lnTo>
                <a:lnTo>
                  <a:pt x="642238" y="826643"/>
                </a:lnTo>
                <a:close/>
              </a:path>
              <a:path w="642619" h="1588135">
                <a:moveTo>
                  <a:pt x="642238" y="801243"/>
                </a:moveTo>
                <a:lnTo>
                  <a:pt x="629538" y="801243"/>
                </a:lnTo>
                <a:lnTo>
                  <a:pt x="629538" y="813943"/>
                </a:lnTo>
                <a:lnTo>
                  <a:pt x="642238" y="813943"/>
                </a:lnTo>
                <a:lnTo>
                  <a:pt x="642238" y="801243"/>
                </a:lnTo>
                <a:close/>
              </a:path>
              <a:path w="642619" h="1588135">
                <a:moveTo>
                  <a:pt x="642238" y="775843"/>
                </a:moveTo>
                <a:lnTo>
                  <a:pt x="629538" y="775843"/>
                </a:lnTo>
                <a:lnTo>
                  <a:pt x="629538" y="788543"/>
                </a:lnTo>
                <a:lnTo>
                  <a:pt x="642238" y="788543"/>
                </a:lnTo>
                <a:lnTo>
                  <a:pt x="642238" y="775843"/>
                </a:lnTo>
                <a:close/>
              </a:path>
              <a:path w="642619" h="1588135">
                <a:moveTo>
                  <a:pt x="642238" y="750443"/>
                </a:moveTo>
                <a:lnTo>
                  <a:pt x="629538" y="750443"/>
                </a:lnTo>
                <a:lnTo>
                  <a:pt x="629538" y="763143"/>
                </a:lnTo>
                <a:lnTo>
                  <a:pt x="642238" y="763143"/>
                </a:lnTo>
                <a:lnTo>
                  <a:pt x="642238" y="750443"/>
                </a:lnTo>
                <a:close/>
              </a:path>
              <a:path w="642619" h="1588135">
                <a:moveTo>
                  <a:pt x="642238" y="725043"/>
                </a:moveTo>
                <a:lnTo>
                  <a:pt x="629538" y="725043"/>
                </a:lnTo>
                <a:lnTo>
                  <a:pt x="629538" y="737743"/>
                </a:lnTo>
                <a:lnTo>
                  <a:pt x="642238" y="737743"/>
                </a:lnTo>
                <a:lnTo>
                  <a:pt x="642238" y="725043"/>
                </a:lnTo>
                <a:close/>
              </a:path>
              <a:path w="642619" h="1588135">
                <a:moveTo>
                  <a:pt x="642238" y="699643"/>
                </a:moveTo>
                <a:lnTo>
                  <a:pt x="629538" y="699643"/>
                </a:lnTo>
                <a:lnTo>
                  <a:pt x="629538" y="712343"/>
                </a:lnTo>
                <a:lnTo>
                  <a:pt x="642238" y="712343"/>
                </a:lnTo>
                <a:lnTo>
                  <a:pt x="642238" y="699643"/>
                </a:lnTo>
                <a:close/>
              </a:path>
              <a:path w="642619" h="1588135">
                <a:moveTo>
                  <a:pt x="642238" y="674243"/>
                </a:moveTo>
                <a:lnTo>
                  <a:pt x="629538" y="674243"/>
                </a:lnTo>
                <a:lnTo>
                  <a:pt x="629538" y="686943"/>
                </a:lnTo>
                <a:lnTo>
                  <a:pt x="642238" y="686943"/>
                </a:lnTo>
                <a:lnTo>
                  <a:pt x="642238" y="674243"/>
                </a:lnTo>
                <a:close/>
              </a:path>
              <a:path w="642619" h="1588135">
                <a:moveTo>
                  <a:pt x="642238" y="648843"/>
                </a:moveTo>
                <a:lnTo>
                  <a:pt x="629538" y="648843"/>
                </a:lnTo>
                <a:lnTo>
                  <a:pt x="629538" y="661543"/>
                </a:lnTo>
                <a:lnTo>
                  <a:pt x="642238" y="661543"/>
                </a:lnTo>
                <a:lnTo>
                  <a:pt x="642238" y="648843"/>
                </a:lnTo>
                <a:close/>
              </a:path>
              <a:path w="642619" h="1588135">
                <a:moveTo>
                  <a:pt x="642238" y="623443"/>
                </a:moveTo>
                <a:lnTo>
                  <a:pt x="629538" y="623443"/>
                </a:lnTo>
                <a:lnTo>
                  <a:pt x="629538" y="636143"/>
                </a:lnTo>
                <a:lnTo>
                  <a:pt x="642238" y="636143"/>
                </a:lnTo>
                <a:lnTo>
                  <a:pt x="642238" y="623443"/>
                </a:lnTo>
                <a:close/>
              </a:path>
              <a:path w="642619" h="1588135">
                <a:moveTo>
                  <a:pt x="642238" y="598043"/>
                </a:moveTo>
                <a:lnTo>
                  <a:pt x="629538" y="598043"/>
                </a:lnTo>
                <a:lnTo>
                  <a:pt x="629538" y="610743"/>
                </a:lnTo>
                <a:lnTo>
                  <a:pt x="642238" y="610743"/>
                </a:lnTo>
                <a:lnTo>
                  <a:pt x="642238" y="598043"/>
                </a:lnTo>
                <a:close/>
              </a:path>
              <a:path w="642619" h="1588135">
                <a:moveTo>
                  <a:pt x="642238" y="572643"/>
                </a:moveTo>
                <a:lnTo>
                  <a:pt x="629538" y="572643"/>
                </a:lnTo>
                <a:lnTo>
                  <a:pt x="629538" y="585343"/>
                </a:lnTo>
                <a:lnTo>
                  <a:pt x="642238" y="585343"/>
                </a:lnTo>
                <a:lnTo>
                  <a:pt x="642238" y="572643"/>
                </a:lnTo>
                <a:close/>
              </a:path>
              <a:path w="642619" h="1588135">
                <a:moveTo>
                  <a:pt x="642238" y="547243"/>
                </a:moveTo>
                <a:lnTo>
                  <a:pt x="629538" y="547243"/>
                </a:lnTo>
                <a:lnTo>
                  <a:pt x="629538" y="559943"/>
                </a:lnTo>
                <a:lnTo>
                  <a:pt x="642238" y="559943"/>
                </a:lnTo>
                <a:lnTo>
                  <a:pt x="642238" y="547243"/>
                </a:lnTo>
                <a:close/>
              </a:path>
              <a:path w="642619" h="1588135">
                <a:moveTo>
                  <a:pt x="642238" y="521843"/>
                </a:moveTo>
                <a:lnTo>
                  <a:pt x="629538" y="521843"/>
                </a:lnTo>
                <a:lnTo>
                  <a:pt x="629538" y="534543"/>
                </a:lnTo>
                <a:lnTo>
                  <a:pt x="642238" y="534543"/>
                </a:lnTo>
                <a:lnTo>
                  <a:pt x="642238" y="521843"/>
                </a:lnTo>
                <a:close/>
              </a:path>
              <a:path w="642619" h="1588135">
                <a:moveTo>
                  <a:pt x="642238" y="496443"/>
                </a:moveTo>
                <a:lnTo>
                  <a:pt x="629538" y="496443"/>
                </a:lnTo>
                <a:lnTo>
                  <a:pt x="629538" y="509143"/>
                </a:lnTo>
                <a:lnTo>
                  <a:pt x="642238" y="509143"/>
                </a:lnTo>
                <a:lnTo>
                  <a:pt x="642238" y="496443"/>
                </a:lnTo>
                <a:close/>
              </a:path>
              <a:path w="642619" h="1588135">
                <a:moveTo>
                  <a:pt x="642238" y="471043"/>
                </a:moveTo>
                <a:lnTo>
                  <a:pt x="629538" y="471043"/>
                </a:lnTo>
                <a:lnTo>
                  <a:pt x="629538" y="483743"/>
                </a:lnTo>
                <a:lnTo>
                  <a:pt x="642238" y="483743"/>
                </a:lnTo>
                <a:lnTo>
                  <a:pt x="642238" y="471043"/>
                </a:lnTo>
                <a:close/>
              </a:path>
              <a:path w="642619" h="1588135">
                <a:moveTo>
                  <a:pt x="642238" y="445643"/>
                </a:moveTo>
                <a:lnTo>
                  <a:pt x="629538" y="445643"/>
                </a:lnTo>
                <a:lnTo>
                  <a:pt x="629538" y="458343"/>
                </a:lnTo>
                <a:lnTo>
                  <a:pt x="642238" y="458343"/>
                </a:lnTo>
                <a:lnTo>
                  <a:pt x="642238" y="445643"/>
                </a:lnTo>
                <a:close/>
              </a:path>
              <a:path w="642619" h="1588135">
                <a:moveTo>
                  <a:pt x="642238" y="420243"/>
                </a:moveTo>
                <a:lnTo>
                  <a:pt x="629538" y="420243"/>
                </a:lnTo>
                <a:lnTo>
                  <a:pt x="629538" y="432943"/>
                </a:lnTo>
                <a:lnTo>
                  <a:pt x="642238" y="432943"/>
                </a:lnTo>
                <a:lnTo>
                  <a:pt x="642238" y="420243"/>
                </a:lnTo>
                <a:close/>
              </a:path>
              <a:path w="642619" h="1588135">
                <a:moveTo>
                  <a:pt x="642238" y="394843"/>
                </a:moveTo>
                <a:lnTo>
                  <a:pt x="629538" y="394843"/>
                </a:lnTo>
                <a:lnTo>
                  <a:pt x="629538" y="407543"/>
                </a:lnTo>
                <a:lnTo>
                  <a:pt x="642238" y="407543"/>
                </a:lnTo>
                <a:lnTo>
                  <a:pt x="642238" y="394843"/>
                </a:lnTo>
                <a:close/>
              </a:path>
              <a:path w="642619" h="1588135">
                <a:moveTo>
                  <a:pt x="642238" y="369443"/>
                </a:moveTo>
                <a:lnTo>
                  <a:pt x="629538" y="369443"/>
                </a:lnTo>
                <a:lnTo>
                  <a:pt x="629538" y="382143"/>
                </a:lnTo>
                <a:lnTo>
                  <a:pt x="642238" y="382143"/>
                </a:lnTo>
                <a:lnTo>
                  <a:pt x="642238" y="369443"/>
                </a:lnTo>
                <a:close/>
              </a:path>
              <a:path w="642619" h="1588135">
                <a:moveTo>
                  <a:pt x="642238" y="344043"/>
                </a:moveTo>
                <a:lnTo>
                  <a:pt x="629538" y="344043"/>
                </a:lnTo>
                <a:lnTo>
                  <a:pt x="629538" y="356743"/>
                </a:lnTo>
                <a:lnTo>
                  <a:pt x="642238" y="356743"/>
                </a:lnTo>
                <a:lnTo>
                  <a:pt x="642238" y="344043"/>
                </a:lnTo>
                <a:close/>
              </a:path>
              <a:path w="642619" h="1588135">
                <a:moveTo>
                  <a:pt x="642238" y="318643"/>
                </a:moveTo>
                <a:lnTo>
                  <a:pt x="629538" y="318643"/>
                </a:lnTo>
                <a:lnTo>
                  <a:pt x="629538" y="331343"/>
                </a:lnTo>
                <a:lnTo>
                  <a:pt x="642238" y="331343"/>
                </a:lnTo>
                <a:lnTo>
                  <a:pt x="642238" y="318643"/>
                </a:lnTo>
                <a:close/>
              </a:path>
              <a:path w="642619" h="1588135">
                <a:moveTo>
                  <a:pt x="642238" y="293243"/>
                </a:moveTo>
                <a:lnTo>
                  <a:pt x="629538" y="293243"/>
                </a:lnTo>
                <a:lnTo>
                  <a:pt x="629538" y="305943"/>
                </a:lnTo>
                <a:lnTo>
                  <a:pt x="642238" y="305943"/>
                </a:lnTo>
                <a:lnTo>
                  <a:pt x="642238" y="293243"/>
                </a:lnTo>
                <a:close/>
              </a:path>
              <a:path w="642619" h="1588135">
                <a:moveTo>
                  <a:pt x="642238" y="267843"/>
                </a:moveTo>
                <a:lnTo>
                  <a:pt x="629538" y="267843"/>
                </a:lnTo>
                <a:lnTo>
                  <a:pt x="629538" y="280543"/>
                </a:lnTo>
                <a:lnTo>
                  <a:pt x="642238" y="280543"/>
                </a:lnTo>
                <a:lnTo>
                  <a:pt x="642238" y="267843"/>
                </a:lnTo>
                <a:close/>
              </a:path>
              <a:path w="642619" h="1588135">
                <a:moveTo>
                  <a:pt x="642238" y="242443"/>
                </a:moveTo>
                <a:lnTo>
                  <a:pt x="629538" y="242443"/>
                </a:lnTo>
                <a:lnTo>
                  <a:pt x="629538" y="255143"/>
                </a:lnTo>
                <a:lnTo>
                  <a:pt x="642238" y="255143"/>
                </a:lnTo>
                <a:lnTo>
                  <a:pt x="642238" y="242443"/>
                </a:lnTo>
                <a:close/>
              </a:path>
              <a:path w="642619" h="1588135">
                <a:moveTo>
                  <a:pt x="642238" y="217043"/>
                </a:moveTo>
                <a:lnTo>
                  <a:pt x="629538" y="217043"/>
                </a:lnTo>
                <a:lnTo>
                  <a:pt x="629538" y="229743"/>
                </a:lnTo>
                <a:lnTo>
                  <a:pt x="642238" y="229743"/>
                </a:lnTo>
                <a:lnTo>
                  <a:pt x="642238" y="217043"/>
                </a:lnTo>
                <a:close/>
              </a:path>
              <a:path w="642619" h="1588135">
                <a:moveTo>
                  <a:pt x="642238" y="191643"/>
                </a:moveTo>
                <a:lnTo>
                  <a:pt x="629538" y="191643"/>
                </a:lnTo>
                <a:lnTo>
                  <a:pt x="629538" y="204343"/>
                </a:lnTo>
                <a:lnTo>
                  <a:pt x="642238" y="204343"/>
                </a:lnTo>
                <a:lnTo>
                  <a:pt x="642238" y="191643"/>
                </a:lnTo>
                <a:close/>
              </a:path>
              <a:path w="642619" h="1588135">
                <a:moveTo>
                  <a:pt x="642238" y="166243"/>
                </a:moveTo>
                <a:lnTo>
                  <a:pt x="629538" y="166243"/>
                </a:lnTo>
                <a:lnTo>
                  <a:pt x="629538" y="178943"/>
                </a:lnTo>
                <a:lnTo>
                  <a:pt x="642238" y="178943"/>
                </a:lnTo>
                <a:lnTo>
                  <a:pt x="642238" y="166243"/>
                </a:lnTo>
                <a:close/>
              </a:path>
              <a:path w="642619" h="1588135">
                <a:moveTo>
                  <a:pt x="642238" y="140843"/>
                </a:moveTo>
                <a:lnTo>
                  <a:pt x="629538" y="140843"/>
                </a:lnTo>
                <a:lnTo>
                  <a:pt x="629538" y="153543"/>
                </a:lnTo>
                <a:lnTo>
                  <a:pt x="642238" y="153543"/>
                </a:lnTo>
                <a:lnTo>
                  <a:pt x="642238" y="140843"/>
                </a:lnTo>
                <a:close/>
              </a:path>
              <a:path w="642619" h="1588135">
                <a:moveTo>
                  <a:pt x="642238" y="115443"/>
                </a:moveTo>
                <a:lnTo>
                  <a:pt x="629538" y="115443"/>
                </a:lnTo>
                <a:lnTo>
                  <a:pt x="629538" y="128143"/>
                </a:lnTo>
                <a:lnTo>
                  <a:pt x="642238" y="128143"/>
                </a:lnTo>
                <a:lnTo>
                  <a:pt x="642238" y="115443"/>
                </a:lnTo>
                <a:close/>
              </a:path>
              <a:path w="642619" h="1588135">
                <a:moveTo>
                  <a:pt x="642238" y="90043"/>
                </a:moveTo>
                <a:lnTo>
                  <a:pt x="629538" y="90043"/>
                </a:lnTo>
                <a:lnTo>
                  <a:pt x="629538" y="102743"/>
                </a:lnTo>
                <a:lnTo>
                  <a:pt x="642238" y="102743"/>
                </a:lnTo>
                <a:lnTo>
                  <a:pt x="642238" y="90043"/>
                </a:lnTo>
                <a:close/>
              </a:path>
              <a:path w="642619" h="1588135">
                <a:moveTo>
                  <a:pt x="642238" y="64643"/>
                </a:moveTo>
                <a:lnTo>
                  <a:pt x="629538" y="64643"/>
                </a:lnTo>
                <a:lnTo>
                  <a:pt x="629538" y="77343"/>
                </a:lnTo>
                <a:lnTo>
                  <a:pt x="642238" y="77343"/>
                </a:lnTo>
                <a:lnTo>
                  <a:pt x="642238" y="64643"/>
                </a:lnTo>
                <a:close/>
              </a:path>
              <a:path w="642619" h="1588135">
                <a:moveTo>
                  <a:pt x="642238" y="39243"/>
                </a:moveTo>
                <a:lnTo>
                  <a:pt x="629538" y="39243"/>
                </a:lnTo>
                <a:lnTo>
                  <a:pt x="629538" y="51943"/>
                </a:lnTo>
                <a:lnTo>
                  <a:pt x="642238" y="51943"/>
                </a:lnTo>
                <a:lnTo>
                  <a:pt x="642238" y="39243"/>
                </a:lnTo>
                <a:close/>
              </a:path>
              <a:path w="642619" h="1588135">
                <a:moveTo>
                  <a:pt x="642238" y="13843"/>
                </a:moveTo>
                <a:lnTo>
                  <a:pt x="629538" y="13843"/>
                </a:lnTo>
                <a:lnTo>
                  <a:pt x="629538" y="26543"/>
                </a:lnTo>
                <a:lnTo>
                  <a:pt x="642238" y="26543"/>
                </a:lnTo>
                <a:lnTo>
                  <a:pt x="642238" y="13843"/>
                </a:lnTo>
                <a:close/>
              </a:path>
              <a:path w="642619" h="1588135">
                <a:moveTo>
                  <a:pt x="642238" y="0"/>
                </a:moveTo>
                <a:lnTo>
                  <a:pt x="629538" y="0"/>
                </a:lnTo>
                <a:lnTo>
                  <a:pt x="629538" y="1143"/>
                </a:lnTo>
                <a:lnTo>
                  <a:pt x="642238" y="1143"/>
                </a:lnTo>
                <a:lnTo>
                  <a:pt x="642238" y="0"/>
                </a:lnTo>
                <a:close/>
              </a:path>
            </a:pathLst>
          </a:custGeom>
          <a:solidFill>
            <a:srgbClr val="283D6D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8" name="object 14">
            <a:extLst>
              <a:ext uri="{FF2B5EF4-FFF2-40B4-BE49-F238E27FC236}">
                <a16:creationId xmlns:a16="http://schemas.microsoft.com/office/drawing/2014/main" id="{FAB1C39B-E1DA-41A4-B48D-6D625F5F343D}"/>
              </a:ext>
            </a:extLst>
          </p:cNvPr>
          <p:cNvSpPr/>
          <p:nvPr/>
        </p:nvSpPr>
        <p:spPr>
          <a:xfrm>
            <a:off x="2647239" y="3945196"/>
            <a:ext cx="195580" cy="220979"/>
          </a:xfrm>
          <a:custGeom>
            <a:avLst/>
            <a:gdLst/>
            <a:ahLst/>
            <a:cxnLst/>
            <a:rect l="l" t="t" r="r" b="b"/>
            <a:pathLst>
              <a:path w="195580" h="220979">
                <a:moveTo>
                  <a:pt x="97536" y="0"/>
                </a:moveTo>
                <a:lnTo>
                  <a:pt x="0" y="110489"/>
                </a:lnTo>
                <a:lnTo>
                  <a:pt x="97536" y="220979"/>
                </a:lnTo>
                <a:lnTo>
                  <a:pt x="195072" y="110489"/>
                </a:lnTo>
                <a:lnTo>
                  <a:pt x="97536" y="0"/>
                </a:lnTo>
                <a:close/>
              </a:path>
            </a:pathLst>
          </a:custGeom>
          <a:solidFill>
            <a:srgbClr val="1F5494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" name="object 15">
            <a:extLst>
              <a:ext uri="{FF2B5EF4-FFF2-40B4-BE49-F238E27FC236}">
                <a16:creationId xmlns:a16="http://schemas.microsoft.com/office/drawing/2014/main" id="{315BE611-98E0-4A5D-BDC1-2199EBD09C94}"/>
              </a:ext>
            </a:extLst>
          </p:cNvPr>
          <p:cNvSpPr txBox="1"/>
          <p:nvPr/>
        </p:nvSpPr>
        <p:spPr>
          <a:xfrm>
            <a:off x="2441880" y="3724977"/>
            <a:ext cx="5715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</a:pPr>
            <a:r>
              <a:rPr sz="1100" b="1" dirty="0">
                <a:solidFill>
                  <a:srgbClr val="283D6D"/>
                </a:solidFill>
                <a:latin typeface="Arial"/>
                <a:cs typeface="Arial"/>
              </a:rPr>
              <a:t>0</a:t>
            </a:r>
            <a:r>
              <a:rPr sz="1100" b="1" spc="-5" dirty="0">
                <a:solidFill>
                  <a:srgbClr val="283D6D"/>
                </a:solidFill>
                <a:latin typeface="Arial"/>
                <a:cs typeface="Arial"/>
              </a:rPr>
              <a:t>1</a:t>
            </a:r>
            <a:r>
              <a:rPr sz="1100" b="1" dirty="0">
                <a:solidFill>
                  <a:srgbClr val="283D6D"/>
                </a:solidFill>
                <a:latin typeface="Arial"/>
                <a:cs typeface="Arial"/>
              </a:rPr>
              <a:t>.0</a:t>
            </a:r>
            <a:r>
              <a:rPr sz="1100" b="1" spc="-5" dirty="0">
                <a:solidFill>
                  <a:srgbClr val="283D6D"/>
                </a:solidFill>
                <a:latin typeface="Arial"/>
                <a:cs typeface="Arial"/>
              </a:rPr>
              <a:t>4</a:t>
            </a:r>
            <a:r>
              <a:rPr sz="1100" b="1" dirty="0">
                <a:solidFill>
                  <a:srgbClr val="283D6D"/>
                </a:solidFill>
                <a:latin typeface="Arial"/>
                <a:cs typeface="Arial"/>
              </a:rPr>
              <a:t>.19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" name="object 16">
            <a:extLst>
              <a:ext uri="{FF2B5EF4-FFF2-40B4-BE49-F238E27FC236}">
                <a16:creationId xmlns:a16="http://schemas.microsoft.com/office/drawing/2014/main" id="{C6978763-56F5-4FC0-B04A-8016F2FCC1F9}"/>
              </a:ext>
            </a:extLst>
          </p:cNvPr>
          <p:cNvSpPr/>
          <p:nvPr/>
        </p:nvSpPr>
        <p:spPr>
          <a:xfrm>
            <a:off x="5867452" y="3937576"/>
            <a:ext cx="195580" cy="220979"/>
          </a:xfrm>
          <a:custGeom>
            <a:avLst/>
            <a:gdLst/>
            <a:ahLst/>
            <a:cxnLst/>
            <a:rect l="l" t="t" r="r" b="b"/>
            <a:pathLst>
              <a:path w="195579" h="220979">
                <a:moveTo>
                  <a:pt x="97536" y="0"/>
                </a:moveTo>
                <a:lnTo>
                  <a:pt x="0" y="110490"/>
                </a:lnTo>
                <a:lnTo>
                  <a:pt x="97536" y="220980"/>
                </a:lnTo>
                <a:lnTo>
                  <a:pt x="195072" y="110490"/>
                </a:lnTo>
                <a:lnTo>
                  <a:pt x="97536" y="0"/>
                </a:lnTo>
                <a:close/>
              </a:path>
            </a:pathLst>
          </a:custGeom>
          <a:solidFill>
            <a:srgbClr val="1F5494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1" name="object 17">
            <a:extLst>
              <a:ext uri="{FF2B5EF4-FFF2-40B4-BE49-F238E27FC236}">
                <a16:creationId xmlns:a16="http://schemas.microsoft.com/office/drawing/2014/main" id="{5962607B-4409-4B1F-811E-47C110A850E0}"/>
              </a:ext>
            </a:extLst>
          </p:cNvPr>
          <p:cNvSpPr/>
          <p:nvPr/>
        </p:nvSpPr>
        <p:spPr>
          <a:xfrm>
            <a:off x="3906064" y="2201739"/>
            <a:ext cx="1339850" cy="1004569"/>
          </a:xfrm>
          <a:custGeom>
            <a:avLst/>
            <a:gdLst/>
            <a:ahLst/>
            <a:cxnLst/>
            <a:rect l="l" t="t" r="r" b="b"/>
            <a:pathLst>
              <a:path w="1339850" h="1004569">
                <a:moveTo>
                  <a:pt x="1172210" y="0"/>
                </a:moveTo>
                <a:lnTo>
                  <a:pt x="0" y="0"/>
                </a:lnTo>
                <a:lnTo>
                  <a:pt x="0" y="836930"/>
                </a:lnTo>
                <a:lnTo>
                  <a:pt x="167386" y="1004315"/>
                </a:lnTo>
                <a:lnTo>
                  <a:pt x="1339596" y="1004315"/>
                </a:lnTo>
                <a:lnTo>
                  <a:pt x="1339596" y="167386"/>
                </a:lnTo>
                <a:lnTo>
                  <a:pt x="1172210" y="0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2" name="object 18">
            <a:extLst>
              <a:ext uri="{FF2B5EF4-FFF2-40B4-BE49-F238E27FC236}">
                <a16:creationId xmlns:a16="http://schemas.microsoft.com/office/drawing/2014/main" id="{B8D2BE63-3A64-4E08-AAD8-E9CC8A13C34C}"/>
              </a:ext>
            </a:extLst>
          </p:cNvPr>
          <p:cNvSpPr txBox="1"/>
          <p:nvPr/>
        </p:nvSpPr>
        <p:spPr>
          <a:xfrm>
            <a:off x="4143046" y="2384111"/>
            <a:ext cx="8693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3510" eaLnBrk="1" fontAlgn="auto" hangingPunct="1">
              <a:spcBef>
                <a:spcPts val="95"/>
              </a:spcBef>
              <a:spcAft>
                <a:spcPts val="0"/>
              </a:spcAft>
            </a:pPr>
            <a:r>
              <a:rPr sz="1000" spc="-5" dirty="0">
                <a:solidFill>
                  <a:srgbClr val="283D6D"/>
                </a:solidFill>
                <a:latin typeface="Arial"/>
                <a:cs typeface="Arial"/>
              </a:rPr>
              <a:t>Компания</a:t>
            </a:r>
            <a:endParaRPr sz="1000">
              <a:solidFill>
                <a:prstClr val="black"/>
              </a:solidFill>
              <a:latin typeface="Arial"/>
              <a:cs typeface="Arial"/>
            </a:endParaRPr>
          </a:p>
          <a:p>
            <a:pPr marL="12065" marR="508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1000" spc="-10" dirty="0">
                <a:solidFill>
                  <a:srgbClr val="283D6D"/>
                </a:solidFill>
                <a:latin typeface="Arial"/>
                <a:cs typeface="Arial"/>
              </a:rPr>
              <a:t>подала</a:t>
            </a:r>
            <a:r>
              <a:rPr sz="1000" spc="-5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83D6D"/>
                </a:solidFill>
                <a:latin typeface="Arial"/>
                <a:cs typeface="Arial"/>
              </a:rPr>
              <a:t>заявку  </a:t>
            </a:r>
            <a:r>
              <a:rPr sz="1000" spc="-5" dirty="0">
                <a:solidFill>
                  <a:srgbClr val="283D6D"/>
                </a:solidFill>
                <a:latin typeface="Arial"/>
                <a:cs typeface="Arial"/>
              </a:rPr>
              <a:t>на </a:t>
            </a:r>
            <a:r>
              <a:rPr sz="1000" spc="-10" dirty="0">
                <a:solidFill>
                  <a:srgbClr val="283D6D"/>
                </a:solidFill>
                <a:latin typeface="Arial"/>
                <a:cs typeface="Arial"/>
              </a:rPr>
              <a:t>участие </a:t>
            </a:r>
            <a:r>
              <a:rPr sz="1000" spc="-5" dirty="0">
                <a:solidFill>
                  <a:srgbClr val="283D6D"/>
                </a:solidFill>
                <a:latin typeface="Arial"/>
                <a:cs typeface="Arial"/>
              </a:rPr>
              <a:t>в  </a:t>
            </a:r>
            <a:r>
              <a:rPr sz="1000" spc="-10" dirty="0">
                <a:solidFill>
                  <a:srgbClr val="283D6D"/>
                </a:solidFill>
                <a:latin typeface="Arial"/>
                <a:cs typeface="Arial"/>
              </a:rPr>
              <a:t>отборе</a:t>
            </a:r>
            <a:r>
              <a:rPr sz="1000" spc="-3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83D6D"/>
                </a:solidFill>
                <a:latin typeface="Arial"/>
                <a:cs typeface="Arial"/>
              </a:rPr>
              <a:t>КППК</a:t>
            </a:r>
            <a:endParaRPr sz="1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3" name="object 19">
            <a:extLst>
              <a:ext uri="{FF2B5EF4-FFF2-40B4-BE49-F238E27FC236}">
                <a16:creationId xmlns:a16="http://schemas.microsoft.com/office/drawing/2014/main" id="{8FBB7264-BB4E-4A87-B08B-0986E678D897}"/>
              </a:ext>
            </a:extLst>
          </p:cNvPr>
          <p:cNvSpPr/>
          <p:nvPr/>
        </p:nvSpPr>
        <p:spPr>
          <a:xfrm>
            <a:off x="5245659" y="2641160"/>
            <a:ext cx="726440" cy="1287145"/>
          </a:xfrm>
          <a:custGeom>
            <a:avLst/>
            <a:gdLst/>
            <a:ahLst/>
            <a:cxnLst/>
            <a:rect l="l" t="t" r="r" b="b"/>
            <a:pathLst>
              <a:path w="726439" h="1287145">
                <a:moveTo>
                  <a:pt x="127000" y="0"/>
                </a:moveTo>
                <a:lnTo>
                  <a:pt x="0" y="63500"/>
                </a:lnTo>
                <a:lnTo>
                  <a:pt x="127000" y="127000"/>
                </a:lnTo>
                <a:lnTo>
                  <a:pt x="81279" y="69850"/>
                </a:lnTo>
                <a:lnTo>
                  <a:pt x="76200" y="69850"/>
                </a:lnTo>
                <a:lnTo>
                  <a:pt x="76200" y="57150"/>
                </a:lnTo>
                <a:lnTo>
                  <a:pt x="81279" y="57150"/>
                </a:lnTo>
                <a:lnTo>
                  <a:pt x="127000" y="0"/>
                </a:lnTo>
                <a:close/>
              </a:path>
              <a:path w="726439" h="1287145">
                <a:moveTo>
                  <a:pt x="76200" y="63500"/>
                </a:moveTo>
                <a:lnTo>
                  <a:pt x="76200" y="69850"/>
                </a:lnTo>
                <a:lnTo>
                  <a:pt x="81279" y="69850"/>
                </a:lnTo>
                <a:lnTo>
                  <a:pt x="76200" y="63500"/>
                </a:lnTo>
                <a:close/>
              </a:path>
              <a:path w="726439" h="1287145">
                <a:moveTo>
                  <a:pt x="88900" y="57150"/>
                </a:moveTo>
                <a:lnTo>
                  <a:pt x="81279" y="57150"/>
                </a:lnTo>
                <a:lnTo>
                  <a:pt x="76200" y="63500"/>
                </a:lnTo>
                <a:lnTo>
                  <a:pt x="81279" y="69850"/>
                </a:lnTo>
                <a:lnTo>
                  <a:pt x="88900" y="69850"/>
                </a:lnTo>
                <a:lnTo>
                  <a:pt x="88900" y="57150"/>
                </a:lnTo>
                <a:close/>
              </a:path>
              <a:path w="726439" h="1287145">
                <a:moveTo>
                  <a:pt x="114300" y="57150"/>
                </a:moveTo>
                <a:lnTo>
                  <a:pt x="101600" y="57150"/>
                </a:lnTo>
                <a:lnTo>
                  <a:pt x="101600" y="69850"/>
                </a:lnTo>
                <a:lnTo>
                  <a:pt x="114300" y="69850"/>
                </a:lnTo>
                <a:lnTo>
                  <a:pt x="114300" y="57150"/>
                </a:lnTo>
                <a:close/>
              </a:path>
              <a:path w="726439" h="1287145">
                <a:moveTo>
                  <a:pt x="139700" y="57150"/>
                </a:moveTo>
                <a:lnTo>
                  <a:pt x="127000" y="57150"/>
                </a:lnTo>
                <a:lnTo>
                  <a:pt x="127000" y="69850"/>
                </a:lnTo>
                <a:lnTo>
                  <a:pt x="139700" y="69850"/>
                </a:lnTo>
                <a:lnTo>
                  <a:pt x="139700" y="57150"/>
                </a:lnTo>
                <a:close/>
              </a:path>
              <a:path w="726439" h="1287145">
                <a:moveTo>
                  <a:pt x="81279" y="57150"/>
                </a:moveTo>
                <a:lnTo>
                  <a:pt x="76200" y="57150"/>
                </a:lnTo>
                <a:lnTo>
                  <a:pt x="76200" y="63500"/>
                </a:lnTo>
                <a:lnTo>
                  <a:pt x="81279" y="57150"/>
                </a:lnTo>
                <a:close/>
              </a:path>
              <a:path w="726439" h="1287145">
                <a:moveTo>
                  <a:pt x="165100" y="57150"/>
                </a:moveTo>
                <a:lnTo>
                  <a:pt x="152400" y="57150"/>
                </a:lnTo>
                <a:lnTo>
                  <a:pt x="152400" y="69850"/>
                </a:lnTo>
                <a:lnTo>
                  <a:pt x="165100" y="69850"/>
                </a:lnTo>
                <a:lnTo>
                  <a:pt x="165100" y="57150"/>
                </a:lnTo>
                <a:close/>
              </a:path>
              <a:path w="726439" h="1287145">
                <a:moveTo>
                  <a:pt x="190500" y="57150"/>
                </a:moveTo>
                <a:lnTo>
                  <a:pt x="177800" y="57150"/>
                </a:lnTo>
                <a:lnTo>
                  <a:pt x="177800" y="69850"/>
                </a:lnTo>
                <a:lnTo>
                  <a:pt x="190500" y="69850"/>
                </a:lnTo>
                <a:lnTo>
                  <a:pt x="190500" y="57150"/>
                </a:lnTo>
                <a:close/>
              </a:path>
              <a:path w="726439" h="1287145">
                <a:moveTo>
                  <a:pt x="215900" y="57150"/>
                </a:moveTo>
                <a:lnTo>
                  <a:pt x="203200" y="57150"/>
                </a:lnTo>
                <a:lnTo>
                  <a:pt x="203200" y="69850"/>
                </a:lnTo>
                <a:lnTo>
                  <a:pt x="215900" y="69850"/>
                </a:lnTo>
                <a:lnTo>
                  <a:pt x="215900" y="57150"/>
                </a:lnTo>
                <a:close/>
              </a:path>
              <a:path w="726439" h="1287145">
                <a:moveTo>
                  <a:pt x="241300" y="57150"/>
                </a:moveTo>
                <a:lnTo>
                  <a:pt x="228600" y="57150"/>
                </a:lnTo>
                <a:lnTo>
                  <a:pt x="228600" y="69850"/>
                </a:lnTo>
                <a:lnTo>
                  <a:pt x="241300" y="69850"/>
                </a:lnTo>
                <a:lnTo>
                  <a:pt x="241300" y="57150"/>
                </a:lnTo>
                <a:close/>
              </a:path>
              <a:path w="726439" h="1287145">
                <a:moveTo>
                  <a:pt x="266700" y="57150"/>
                </a:moveTo>
                <a:lnTo>
                  <a:pt x="254000" y="57150"/>
                </a:lnTo>
                <a:lnTo>
                  <a:pt x="254000" y="69850"/>
                </a:lnTo>
                <a:lnTo>
                  <a:pt x="266700" y="69850"/>
                </a:lnTo>
                <a:lnTo>
                  <a:pt x="266700" y="57150"/>
                </a:lnTo>
                <a:close/>
              </a:path>
              <a:path w="726439" h="1287145">
                <a:moveTo>
                  <a:pt x="292100" y="57150"/>
                </a:moveTo>
                <a:lnTo>
                  <a:pt x="279400" y="57150"/>
                </a:lnTo>
                <a:lnTo>
                  <a:pt x="279400" y="69850"/>
                </a:lnTo>
                <a:lnTo>
                  <a:pt x="292100" y="69850"/>
                </a:lnTo>
                <a:lnTo>
                  <a:pt x="292100" y="57150"/>
                </a:lnTo>
                <a:close/>
              </a:path>
              <a:path w="726439" h="1287145">
                <a:moveTo>
                  <a:pt x="317500" y="57150"/>
                </a:moveTo>
                <a:lnTo>
                  <a:pt x="304800" y="57150"/>
                </a:lnTo>
                <a:lnTo>
                  <a:pt x="304800" y="69850"/>
                </a:lnTo>
                <a:lnTo>
                  <a:pt x="317500" y="69850"/>
                </a:lnTo>
                <a:lnTo>
                  <a:pt x="317500" y="57150"/>
                </a:lnTo>
                <a:close/>
              </a:path>
              <a:path w="726439" h="1287145">
                <a:moveTo>
                  <a:pt x="342900" y="57150"/>
                </a:moveTo>
                <a:lnTo>
                  <a:pt x="330200" y="57150"/>
                </a:lnTo>
                <a:lnTo>
                  <a:pt x="330200" y="69850"/>
                </a:lnTo>
                <a:lnTo>
                  <a:pt x="342900" y="69850"/>
                </a:lnTo>
                <a:lnTo>
                  <a:pt x="342900" y="57150"/>
                </a:lnTo>
                <a:close/>
              </a:path>
              <a:path w="726439" h="1287145">
                <a:moveTo>
                  <a:pt x="368300" y="57150"/>
                </a:moveTo>
                <a:lnTo>
                  <a:pt x="355600" y="57150"/>
                </a:lnTo>
                <a:lnTo>
                  <a:pt x="355600" y="69850"/>
                </a:lnTo>
                <a:lnTo>
                  <a:pt x="368300" y="69850"/>
                </a:lnTo>
                <a:lnTo>
                  <a:pt x="368300" y="57150"/>
                </a:lnTo>
                <a:close/>
              </a:path>
              <a:path w="726439" h="1287145">
                <a:moveTo>
                  <a:pt x="393700" y="57150"/>
                </a:moveTo>
                <a:lnTo>
                  <a:pt x="381000" y="57150"/>
                </a:lnTo>
                <a:lnTo>
                  <a:pt x="381000" y="69850"/>
                </a:lnTo>
                <a:lnTo>
                  <a:pt x="393700" y="69850"/>
                </a:lnTo>
                <a:lnTo>
                  <a:pt x="393700" y="57150"/>
                </a:lnTo>
                <a:close/>
              </a:path>
              <a:path w="726439" h="1287145">
                <a:moveTo>
                  <a:pt x="419100" y="57150"/>
                </a:moveTo>
                <a:lnTo>
                  <a:pt x="406400" y="57150"/>
                </a:lnTo>
                <a:lnTo>
                  <a:pt x="406400" y="69850"/>
                </a:lnTo>
                <a:lnTo>
                  <a:pt x="419100" y="69850"/>
                </a:lnTo>
                <a:lnTo>
                  <a:pt x="419100" y="57150"/>
                </a:lnTo>
                <a:close/>
              </a:path>
              <a:path w="726439" h="1287145">
                <a:moveTo>
                  <a:pt x="444500" y="57150"/>
                </a:moveTo>
                <a:lnTo>
                  <a:pt x="431800" y="57150"/>
                </a:lnTo>
                <a:lnTo>
                  <a:pt x="431800" y="69850"/>
                </a:lnTo>
                <a:lnTo>
                  <a:pt x="444500" y="69850"/>
                </a:lnTo>
                <a:lnTo>
                  <a:pt x="444500" y="57150"/>
                </a:lnTo>
                <a:close/>
              </a:path>
              <a:path w="726439" h="1287145">
                <a:moveTo>
                  <a:pt x="469900" y="57150"/>
                </a:moveTo>
                <a:lnTo>
                  <a:pt x="457200" y="57150"/>
                </a:lnTo>
                <a:lnTo>
                  <a:pt x="457200" y="69850"/>
                </a:lnTo>
                <a:lnTo>
                  <a:pt x="469900" y="69850"/>
                </a:lnTo>
                <a:lnTo>
                  <a:pt x="469900" y="57150"/>
                </a:lnTo>
                <a:close/>
              </a:path>
              <a:path w="726439" h="1287145">
                <a:moveTo>
                  <a:pt x="495300" y="57150"/>
                </a:moveTo>
                <a:lnTo>
                  <a:pt x="482600" y="57150"/>
                </a:lnTo>
                <a:lnTo>
                  <a:pt x="482600" y="69850"/>
                </a:lnTo>
                <a:lnTo>
                  <a:pt x="495300" y="69850"/>
                </a:lnTo>
                <a:lnTo>
                  <a:pt x="495300" y="57150"/>
                </a:lnTo>
                <a:close/>
              </a:path>
              <a:path w="726439" h="1287145">
                <a:moveTo>
                  <a:pt x="520700" y="57150"/>
                </a:moveTo>
                <a:lnTo>
                  <a:pt x="508000" y="57150"/>
                </a:lnTo>
                <a:lnTo>
                  <a:pt x="508000" y="69850"/>
                </a:lnTo>
                <a:lnTo>
                  <a:pt x="520700" y="69850"/>
                </a:lnTo>
                <a:lnTo>
                  <a:pt x="520700" y="57150"/>
                </a:lnTo>
                <a:close/>
              </a:path>
              <a:path w="726439" h="1287145">
                <a:moveTo>
                  <a:pt x="546100" y="57150"/>
                </a:moveTo>
                <a:lnTo>
                  <a:pt x="533400" y="57150"/>
                </a:lnTo>
                <a:lnTo>
                  <a:pt x="533400" y="69850"/>
                </a:lnTo>
                <a:lnTo>
                  <a:pt x="546100" y="69850"/>
                </a:lnTo>
                <a:lnTo>
                  <a:pt x="546100" y="57150"/>
                </a:lnTo>
                <a:close/>
              </a:path>
              <a:path w="726439" h="1287145">
                <a:moveTo>
                  <a:pt x="571500" y="57150"/>
                </a:moveTo>
                <a:lnTo>
                  <a:pt x="558800" y="57150"/>
                </a:lnTo>
                <a:lnTo>
                  <a:pt x="558800" y="69850"/>
                </a:lnTo>
                <a:lnTo>
                  <a:pt x="571500" y="69850"/>
                </a:lnTo>
                <a:lnTo>
                  <a:pt x="571500" y="57150"/>
                </a:lnTo>
                <a:close/>
              </a:path>
              <a:path w="726439" h="1287145">
                <a:moveTo>
                  <a:pt x="596900" y="57150"/>
                </a:moveTo>
                <a:lnTo>
                  <a:pt x="584200" y="57150"/>
                </a:lnTo>
                <a:lnTo>
                  <a:pt x="584200" y="69850"/>
                </a:lnTo>
                <a:lnTo>
                  <a:pt x="596900" y="69850"/>
                </a:lnTo>
                <a:lnTo>
                  <a:pt x="596900" y="57150"/>
                </a:lnTo>
                <a:close/>
              </a:path>
              <a:path w="726439" h="1287145">
                <a:moveTo>
                  <a:pt x="622300" y="57150"/>
                </a:moveTo>
                <a:lnTo>
                  <a:pt x="609600" y="57150"/>
                </a:lnTo>
                <a:lnTo>
                  <a:pt x="609600" y="69850"/>
                </a:lnTo>
                <a:lnTo>
                  <a:pt x="622300" y="69850"/>
                </a:lnTo>
                <a:lnTo>
                  <a:pt x="622300" y="57150"/>
                </a:lnTo>
                <a:close/>
              </a:path>
              <a:path w="726439" h="1287145">
                <a:moveTo>
                  <a:pt x="647700" y="57150"/>
                </a:moveTo>
                <a:lnTo>
                  <a:pt x="635000" y="57150"/>
                </a:lnTo>
                <a:lnTo>
                  <a:pt x="635000" y="69850"/>
                </a:lnTo>
                <a:lnTo>
                  <a:pt x="647700" y="69850"/>
                </a:lnTo>
                <a:lnTo>
                  <a:pt x="647700" y="57150"/>
                </a:lnTo>
                <a:close/>
              </a:path>
              <a:path w="726439" h="1287145">
                <a:moveTo>
                  <a:pt x="673100" y="57150"/>
                </a:moveTo>
                <a:lnTo>
                  <a:pt x="660400" y="57150"/>
                </a:lnTo>
                <a:lnTo>
                  <a:pt x="660400" y="69850"/>
                </a:lnTo>
                <a:lnTo>
                  <a:pt x="673100" y="69850"/>
                </a:lnTo>
                <a:lnTo>
                  <a:pt x="673100" y="57150"/>
                </a:lnTo>
                <a:close/>
              </a:path>
              <a:path w="726439" h="1287145">
                <a:moveTo>
                  <a:pt x="698500" y="57150"/>
                </a:moveTo>
                <a:lnTo>
                  <a:pt x="685800" y="57150"/>
                </a:lnTo>
                <a:lnTo>
                  <a:pt x="685800" y="69850"/>
                </a:lnTo>
                <a:lnTo>
                  <a:pt x="698500" y="69850"/>
                </a:lnTo>
                <a:lnTo>
                  <a:pt x="698500" y="57150"/>
                </a:lnTo>
                <a:close/>
              </a:path>
              <a:path w="726439" h="1287145">
                <a:moveTo>
                  <a:pt x="723518" y="57150"/>
                </a:moveTo>
                <a:lnTo>
                  <a:pt x="711200" y="57150"/>
                </a:lnTo>
                <a:lnTo>
                  <a:pt x="711200" y="69850"/>
                </a:lnTo>
                <a:lnTo>
                  <a:pt x="719963" y="69850"/>
                </a:lnTo>
                <a:lnTo>
                  <a:pt x="717550" y="67437"/>
                </a:lnTo>
                <a:lnTo>
                  <a:pt x="713613" y="67437"/>
                </a:lnTo>
                <a:lnTo>
                  <a:pt x="713613" y="63500"/>
                </a:lnTo>
                <a:lnTo>
                  <a:pt x="726313" y="63500"/>
                </a:lnTo>
                <a:lnTo>
                  <a:pt x="726313" y="59943"/>
                </a:lnTo>
                <a:lnTo>
                  <a:pt x="723518" y="57150"/>
                </a:lnTo>
                <a:close/>
              </a:path>
              <a:path w="726439" h="1287145">
                <a:moveTo>
                  <a:pt x="713613" y="63500"/>
                </a:moveTo>
                <a:lnTo>
                  <a:pt x="713613" y="67437"/>
                </a:lnTo>
                <a:lnTo>
                  <a:pt x="717550" y="67437"/>
                </a:lnTo>
                <a:lnTo>
                  <a:pt x="713613" y="63500"/>
                </a:lnTo>
                <a:close/>
              </a:path>
              <a:path w="726439" h="1287145">
                <a:moveTo>
                  <a:pt x="726313" y="63500"/>
                </a:moveTo>
                <a:lnTo>
                  <a:pt x="713613" y="63500"/>
                </a:lnTo>
                <a:lnTo>
                  <a:pt x="717550" y="67437"/>
                </a:lnTo>
                <a:lnTo>
                  <a:pt x="726313" y="67437"/>
                </a:lnTo>
                <a:lnTo>
                  <a:pt x="726313" y="63500"/>
                </a:lnTo>
                <a:close/>
              </a:path>
              <a:path w="726439" h="1287145">
                <a:moveTo>
                  <a:pt x="726313" y="80137"/>
                </a:moveTo>
                <a:lnTo>
                  <a:pt x="713613" y="80137"/>
                </a:lnTo>
                <a:lnTo>
                  <a:pt x="713613" y="92837"/>
                </a:lnTo>
                <a:lnTo>
                  <a:pt x="726313" y="92837"/>
                </a:lnTo>
                <a:lnTo>
                  <a:pt x="726313" y="80137"/>
                </a:lnTo>
                <a:close/>
              </a:path>
              <a:path w="726439" h="1287145">
                <a:moveTo>
                  <a:pt x="726313" y="105537"/>
                </a:moveTo>
                <a:lnTo>
                  <a:pt x="713613" y="105537"/>
                </a:lnTo>
                <a:lnTo>
                  <a:pt x="713613" y="118237"/>
                </a:lnTo>
                <a:lnTo>
                  <a:pt x="726313" y="118237"/>
                </a:lnTo>
                <a:lnTo>
                  <a:pt x="726313" y="105537"/>
                </a:lnTo>
                <a:close/>
              </a:path>
              <a:path w="726439" h="1287145">
                <a:moveTo>
                  <a:pt x="726313" y="130937"/>
                </a:moveTo>
                <a:lnTo>
                  <a:pt x="713613" y="130937"/>
                </a:lnTo>
                <a:lnTo>
                  <a:pt x="713613" y="143637"/>
                </a:lnTo>
                <a:lnTo>
                  <a:pt x="726313" y="143637"/>
                </a:lnTo>
                <a:lnTo>
                  <a:pt x="726313" y="130937"/>
                </a:lnTo>
                <a:close/>
              </a:path>
              <a:path w="726439" h="1287145">
                <a:moveTo>
                  <a:pt x="726313" y="156337"/>
                </a:moveTo>
                <a:lnTo>
                  <a:pt x="713613" y="156337"/>
                </a:lnTo>
                <a:lnTo>
                  <a:pt x="713613" y="169037"/>
                </a:lnTo>
                <a:lnTo>
                  <a:pt x="726313" y="169037"/>
                </a:lnTo>
                <a:lnTo>
                  <a:pt x="726313" y="156337"/>
                </a:lnTo>
                <a:close/>
              </a:path>
              <a:path w="726439" h="1287145">
                <a:moveTo>
                  <a:pt x="726313" y="181737"/>
                </a:moveTo>
                <a:lnTo>
                  <a:pt x="713613" y="181737"/>
                </a:lnTo>
                <a:lnTo>
                  <a:pt x="713613" y="194437"/>
                </a:lnTo>
                <a:lnTo>
                  <a:pt x="726313" y="194437"/>
                </a:lnTo>
                <a:lnTo>
                  <a:pt x="726313" y="181737"/>
                </a:lnTo>
                <a:close/>
              </a:path>
              <a:path w="726439" h="1287145">
                <a:moveTo>
                  <a:pt x="726313" y="207137"/>
                </a:moveTo>
                <a:lnTo>
                  <a:pt x="713613" y="207137"/>
                </a:lnTo>
                <a:lnTo>
                  <a:pt x="713613" y="219837"/>
                </a:lnTo>
                <a:lnTo>
                  <a:pt x="726313" y="219837"/>
                </a:lnTo>
                <a:lnTo>
                  <a:pt x="726313" y="207137"/>
                </a:lnTo>
                <a:close/>
              </a:path>
              <a:path w="726439" h="1287145">
                <a:moveTo>
                  <a:pt x="726313" y="232537"/>
                </a:moveTo>
                <a:lnTo>
                  <a:pt x="713613" y="232537"/>
                </a:lnTo>
                <a:lnTo>
                  <a:pt x="713613" y="245237"/>
                </a:lnTo>
                <a:lnTo>
                  <a:pt x="726313" y="245237"/>
                </a:lnTo>
                <a:lnTo>
                  <a:pt x="726313" y="232537"/>
                </a:lnTo>
                <a:close/>
              </a:path>
              <a:path w="726439" h="1287145">
                <a:moveTo>
                  <a:pt x="726313" y="257937"/>
                </a:moveTo>
                <a:lnTo>
                  <a:pt x="713613" y="257937"/>
                </a:lnTo>
                <a:lnTo>
                  <a:pt x="713613" y="270637"/>
                </a:lnTo>
                <a:lnTo>
                  <a:pt x="726313" y="270637"/>
                </a:lnTo>
                <a:lnTo>
                  <a:pt x="726313" y="257937"/>
                </a:lnTo>
                <a:close/>
              </a:path>
              <a:path w="726439" h="1287145">
                <a:moveTo>
                  <a:pt x="726313" y="283337"/>
                </a:moveTo>
                <a:lnTo>
                  <a:pt x="713613" y="283337"/>
                </a:lnTo>
                <a:lnTo>
                  <a:pt x="713613" y="296037"/>
                </a:lnTo>
                <a:lnTo>
                  <a:pt x="726313" y="296037"/>
                </a:lnTo>
                <a:lnTo>
                  <a:pt x="726313" y="283337"/>
                </a:lnTo>
                <a:close/>
              </a:path>
              <a:path w="726439" h="1287145">
                <a:moveTo>
                  <a:pt x="726313" y="308737"/>
                </a:moveTo>
                <a:lnTo>
                  <a:pt x="713613" y="308737"/>
                </a:lnTo>
                <a:lnTo>
                  <a:pt x="713613" y="321437"/>
                </a:lnTo>
                <a:lnTo>
                  <a:pt x="726313" y="321437"/>
                </a:lnTo>
                <a:lnTo>
                  <a:pt x="726313" y="308737"/>
                </a:lnTo>
                <a:close/>
              </a:path>
              <a:path w="726439" h="1287145">
                <a:moveTo>
                  <a:pt x="726313" y="334137"/>
                </a:moveTo>
                <a:lnTo>
                  <a:pt x="713613" y="334137"/>
                </a:lnTo>
                <a:lnTo>
                  <a:pt x="713613" y="346837"/>
                </a:lnTo>
                <a:lnTo>
                  <a:pt x="726313" y="346837"/>
                </a:lnTo>
                <a:lnTo>
                  <a:pt x="726313" y="334137"/>
                </a:lnTo>
                <a:close/>
              </a:path>
              <a:path w="726439" h="1287145">
                <a:moveTo>
                  <a:pt x="726313" y="359537"/>
                </a:moveTo>
                <a:lnTo>
                  <a:pt x="713613" y="359537"/>
                </a:lnTo>
                <a:lnTo>
                  <a:pt x="713613" y="372237"/>
                </a:lnTo>
                <a:lnTo>
                  <a:pt x="726313" y="372237"/>
                </a:lnTo>
                <a:lnTo>
                  <a:pt x="726313" y="359537"/>
                </a:lnTo>
                <a:close/>
              </a:path>
              <a:path w="726439" h="1287145">
                <a:moveTo>
                  <a:pt x="726313" y="384937"/>
                </a:moveTo>
                <a:lnTo>
                  <a:pt x="713613" y="384937"/>
                </a:lnTo>
                <a:lnTo>
                  <a:pt x="713613" y="397637"/>
                </a:lnTo>
                <a:lnTo>
                  <a:pt x="726313" y="397637"/>
                </a:lnTo>
                <a:lnTo>
                  <a:pt x="726313" y="384937"/>
                </a:lnTo>
                <a:close/>
              </a:path>
              <a:path w="726439" h="1287145">
                <a:moveTo>
                  <a:pt x="726313" y="410337"/>
                </a:moveTo>
                <a:lnTo>
                  <a:pt x="713613" y="410337"/>
                </a:lnTo>
                <a:lnTo>
                  <a:pt x="713613" y="423037"/>
                </a:lnTo>
                <a:lnTo>
                  <a:pt x="726313" y="423037"/>
                </a:lnTo>
                <a:lnTo>
                  <a:pt x="726313" y="410337"/>
                </a:lnTo>
                <a:close/>
              </a:path>
              <a:path w="726439" h="1287145">
                <a:moveTo>
                  <a:pt x="726313" y="435737"/>
                </a:moveTo>
                <a:lnTo>
                  <a:pt x="713613" y="435737"/>
                </a:lnTo>
                <a:lnTo>
                  <a:pt x="713613" y="448437"/>
                </a:lnTo>
                <a:lnTo>
                  <a:pt x="726313" y="448437"/>
                </a:lnTo>
                <a:lnTo>
                  <a:pt x="726313" y="435737"/>
                </a:lnTo>
                <a:close/>
              </a:path>
              <a:path w="726439" h="1287145">
                <a:moveTo>
                  <a:pt x="726313" y="461137"/>
                </a:moveTo>
                <a:lnTo>
                  <a:pt x="713613" y="461137"/>
                </a:lnTo>
                <a:lnTo>
                  <a:pt x="713613" y="473837"/>
                </a:lnTo>
                <a:lnTo>
                  <a:pt x="726313" y="473837"/>
                </a:lnTo>
                <a:lnTo>
                  <a:pt x="726313" y="461137"/>
                </a:lnTo>
                <a:close/>
              </a:path>
              <a:path w="726439" h="1287145">
                <a:moveTo>
                  <a:pt x="726313" y="486537"/>
                </a:moveTo>
                <a:lnTo>
                  <a:pt x="713613" y="486537"/>
                </a:lnTo>
                <a:lnTo>
                  <a:pt x="713613" y="499237"/>
                </a:lnTo>
                <a:lnTo>
                  <a:pt x="726313" y="499237"/>
                </a:lnTo>
                <a:lnTo>
                  <a:pt x="726313" y="486537"/>
                </a:lnTo>
                <a:close/>
              </a:path>
              <a:path w="726439" h="1287145">
                <a:moveTo>
                  <a:pt x="726313" y="511937"/>
                </a:moveTo>
                <a:lnTo>
                  <a:pt x="713613" y="511937"/>
                </a:lnTo>
                <a:lnTo>
                  <a:pt x="713613" y="524637"/>
                </a:lnTo>
                <a:lnTo>
                  <a:pt x="726313" y="524637"/>
                </a:lnTo>
                <a:lnTo>
                  <a:pt x="726313" y="511937"/>
                </a:lnTo>
                <a:close/>
              </a:path>
              <a:path w="726439" h="1287145">
                <a:moveTo>
                  <a:pt x="726313" y="537337"/>
                </a:moveTo>
                <a:lnTo>
                  <a:pt x="713613" y="537337"/>
                </a:lnTo>
                <a:lnTo>
                  <a:pt x="713613" y="550037"/>
                </a:lnTo>
                <a:lnTo>
                  <a:pt x="726313" y="550037"/>
                </a:lnTo>
                <a:lnTo>
                  <a:pt x="726313" y="537337"/>
                </a:lnTo>
                <a:close/>
              </a:path>
              <a:path w="726439" h="1287145">
                <a:moveTo>
                  <a:pt x="726313" y="562737"/>
                </a:moveTo>
                <a:lnTo>
                  <a:pt x="713613" y="562737"/>
                </a:lnTo>
                <a:lnTo>
                  <a:pt x="713613" y="575437"/>
                </a:lnTo>
                <a:lnTo>
                  <a:pt x="726313" y="575437"/>
                </a:lnTo>
                <a:lnTo>
                  <a:pt x="726313" y="562737"/>
                </a:lnTo>
                <a:close/>
              </a:path>
              <a:path w="726439" h="1287145">
                <a:moveTo>
                  <a:pt x="726313" y="588137"/>
                </a:moveTo>
                <a:lnTo>
                  <a:pt x="713613" y="588137"/>
                </a:lnTo>
                <a:lnTo>
                  <a:pt x="713613" y="600837"/>
                </a:lnTo>
                <a:lnTo>
                  <a:pt x="726313" y="600837"/>
                </a:lnTo>
                <a:lnTo>
                  <a:pt x="726313" y="588137"/>
                </a:lnTo>
                <a:close/>
              </a:path>
              <a:path w="726439" h="1287145">
                <a:moveTo>
                  <a:pt x="726313" y="613537"/>
                </a:moveTo>
                <a:lnTo>
                  <a:pt x="713613" y="613537"/>
                </a:lnTo>
                <a:lnTo>
                  <a:pt x="713613" y="626237"/>
                </a:lnTo>
                <a:lnTo>
                  <a:pt x="726313" y="626237"/>
                </a:lnTo>
                <a:lnTo>
                  <a:pt x="726313" y="613537"/>
                </a:lnTo>
                <a:close/>
              </a:path>
              <a:path w="726439" h="1287145">
                <a:moveTo>
                  <a:pt x="726313" y="638937"/>
                </a:moveTo>
                <a:lnTo>
                  <a:pt x="713613" y="638937"/>
                </a:lnTo>
                <a:lnTo>
                  <a:pt x="713613" y="651637"/>
                </a:lnTo>
                <a:lnTo>
                  <a:pt x="726313" y="651637"/>
                </a:lnTo>
                <a:lnTo>
                  <a:pt x="726313" y="638937"/>
                </a:lnTo>
                <a:close/>
              </a:path>
              <a:path w="726439" h="1287145">
                <a:moveTo>
                  <a:pt x="726313" y="664337"/>
                </a:moveTo>
                <a:lnTo>
                  <a:pt x="713613" y="664337"/>
                </a:lnTo>
                <a:lnTo>
                  <a:pt x="713613" y="677037"/>
                </a:lnTo>
                <a:lnTo>
                  <a:pt x="726313" y="677037"/>
                </a:lnTo>
                <a:lnTo>
                  <a:pt x="726313" y="664337"/>
                </a:lnTo>
                <a:close/>
              </a:path>
              <a:path w="726439" h="1287145">
                <a:moveTo>
                  <a:pt x="726313" y="689737"/>
                </a:moveTo>
                <a:lnTo>
                  <a:pt x="713613" y="689737"/>
                </a:lnTo>
                <a:lnTo>
                  <a:pt x="713613" y="702437"/>
                </a:lnTo>
                <a:lnTo>
                  <a:pt x="726313" y="702437"/>
                </a:lnTo>
                <a:lnTo>
                  <a:pt x="726313" y="689737"/>
                </a:lnTo>
                <a:close/>
              </a:path>
              <a:path w="726439" h="1287145">
                <a:moveTo>
                  <a:pt x="726313" y="715137"/>
                </a:moveTo>
                <a:lnTo>
                  <a:pt x="713613" y="715137"/>
                </a:lnTo>
                <a:lnTo>
                  <a:pt x="713613" y="727837"/>
                </a:lnTo>
                <a:lnTo>
                  <a:pt x="726313" y="727837"/>
                </a:lnTo>
                <a:lnTo>
                  <a:pt x="726313" y="715137"/>
                </a:lnTo>
                <a:close/>
              </a:path>
              <a:path w="726439" h="1287145">
                <a:moveTo>
                  <a:pt x="726313" y="740537"/>
                </a:moveTo>
                <a:lnTo>
                  <a:pt x="713613" y="740537"/>
                </a:lnTo>
                <a:lnTo>
                  <a:pt x="713613" y="753237"/>
                </a:lnTo>
                <a:lnTo>
                  <a:pt x="726313" y="753237"/>
                </a:lnTo>
                <a:lnTo>
                  <a:pt x="726313" y="740537"/>
                </a:lnTo>
                <a:close/>
              </a:path>
              <a:path w="726439" h="1287145">
                <a:moveTo>
                  <a:pt x="726313" y="765937"/>
                </a:moveTo>
                <a:lnTo>
                  <a:pt x="713613" y="765937"/>
                </a:lnTo>
                <a:lnTo>
                  <a:pt x="713613" y="778637"/>
                </a:lnTo>
                <a:lnTo>
                  <a:pt x="726313" y="778637"/>
                </a:lnTo>
                <a:lnTo>
                  <a:pt x="726313" y="765937"/>
                </a:lnTo>
                <a:close/>
              </a:path>
              <a:path w="726439" h="1287145">
                <a:moveTo>
                  <a:pt x="726313" y="791337"/>
                </a:moveTo>
                <a:lnTo>
                  <a:pt x="713613" y="791337"/>
                </a:lnTo>
                <a:lnTo>
                  <a:pt x="713613" y="804037"/>
                </a:lnTo>
                <a:lnTo>
                  <a:pt x="726313" y="804037"/>
                </a:lnTo>
                <a:lnTo>
                  <a:pt x="726313" y="791337"/>
                </a:lnTo>
                <a:close/>
              </a:path>
              <a:path w="726439" h="1287145">
                <a:moveTo>
                  <a:pt x="726313" y="816737"/>
                </a:moveTo>
                <a:lnTo>
                  <a:pt x="713613" y="816737"/>
                </a:lnTo>
                <a:lnTo>
                  <a:pt x="713613" y="829437"/>
                </a:lnTo>
                <a:lnTo>
                  <a:pt x="726313" y="829437"/>
                </a:lnTo>
                <a:lnTo>
                  <a:pt x="726313" y="816737"/>
                </a:lnTo>
                <a:close/>
              </a:path>
              <a:path w="726439" h="1287145">
                <a:moveTo>
                  <a:pt x="726313" y="842137"/>
                </a:moveTo>
                <a:lnTo>
                  <a:pt x="713613" y="842137"/>
                </a:lnTo>
                <a:lnTo>
                  <a:pt x="713613" y="854837"/>
                </a:lnTo>
                <a:lnTo>
                  <a:pt x="726313" y="854837"/>
                </a:lnTo>
                <a:lnTo>
                  <a:pt x="726313" y="842137"/>
                </a:lnTo>
                <a:close/>
              </a:path>
              <a:path w="726439" h="1287145">
                <a:moveTo>
                  <a:pt x="726313" y="867537"/>
                </a:moveTo>
                <a:lnTo>
                  <a:pt x="713613" y="867537"/>
                </a:lnTo>
                <a:lnTo>
                  <a:pt x="713613" y="880237"/>
                </a:lnTo>
                <a:lnTo>
                  <a:pt x="726313" y="880237"/>
                </a:lnTo>
                <a:lnTo>
                  <a:pt x="726313" y="867537"/>
                </a:lnTo>
                <a:close/>
              </a:path>
              <a:path w="726439" h="1287145">
                <a:moveTo>
                  <a:pt x="726313" y="892937"/>
                </a:moveTo>
                <a:lnTo>
                  <a:pt x="713613" y="892937"/>
                </a:lnTo>
                <a:lnTo>
                  <a:pt x="713613" y="905637"/>
                </a:lnTo>
                <a:lnTo>
                  <a:pt x="726313" y="905637"/>
                </a:lnTo>
                <a:lnTo>
                  <a:pt x="726313" y="892937"/>
                </a:lnTo>
                <a:close/>
              </a:path>
              <a:path w="726439" h="1287145">
                <a:moveTo>
                  <a:pt x="726313" y="918337"/>
                </a:moveTo>
                <a:lnTo>
                  <a:pt x="713613" y="918337"/>
                </a:lnTo>
                <a:lnTo>
                  <a:pt x="713613" y="931037"/>
                </a:lnTo>
                <a:lnTo>
                  <a:pt x="726313" y="931037"/>
                </a:lnTo>
                <a:lnTo>
                  <a:pt x="726313" y="918337"/>
                </a:lnTo>
                <a:close/>
              </a:path>
              <a:path w="726439" h="1287145">
                <a:moveTo>
                  <a:pt x="726313" y="943737"/>
                </a:moveTo>
                <a:lnTo>
                  <a:pt x="713613" y="943737"/>
                </a:lnTo>
                <a:lnTo>
                  <a:pt x="713613" y="956437"/>
                </a:lnTo>
                <a:lnTo>
                  <a:pt x="726313" y="956437"/>
                </a:lnTo>
                <a:lnTo>
                  <a:pt x="726313" y="943737"/>
                </a:lnTo>
                <a:close/>
              </a:path>
              <a:path w="726439" h="1287145">
                <a:moveTo>
                  <a:pt x="726313" y="969137"/>
                </a:moveTo>
                <a:lnTo>
                  <a:pt x="713613" y="969137"/>
                </a:lnTo>
                <a:lnTo>
                  <a:pt x="713613" y="981837"/>
                </a:lnTo>
                <a:lnTo>
                  <a:pt x="726313" y="981837"/>
                </a:lnTo>
                <a:lnTo>
                  <a:pt x="726313" y="969137"/>
                </a:lnTo>
                <a:close/>
              </a:path>
              <a:path w="726439" h="1287145">
                <a:moveTo>
                  <a:pt x="726313" y="994537"/>
                </a:moveTo>
                <a:lnTo>
                  <a:pt x="713613" y="994537"/>
                </a:lnTo>
                <a:lnTo>
                  <a:pt x="713613" y="1007237"/>
                </a:lnTo>
                <a:lnTo>
                  <a:pt x="726313" y="1007237"/>
                </a:lnTo>
                <a:lnTo>
                  <a:pt x="726313" y="994537"/>
                </a:lnTo>
                <a:close/>
              </a:path>
              <a:path w="726439" h="1287145">
                <a:moveTo>
                  <a:pt x="726313" y="1019937"/>
                </a:moveTo>
                <a:lnTo>
                  <a:pt x="713613" y="1019937"/>
                </a:lnTo>
                <a:lnTo>
                  <a:pt x="713613" y="1032637"/>
                </a:lnTo>
                <a:lnTo>
                  <a:pt x="726313" y="1032637"/>
                </a:lnTo>
                <a:lnTo>
                  <a:pt x="726313" y="1019937"/>
                </a:lnTo>
                <a:close/>
              </a:path>
              <a:path w="726439" h="1287145">
                <a:moveTo>
                  <a:pt x="726313" y="1045337"/>
                </a:moveTo>
                <a:lnTo>
                  <a:pt x="713613" y="1045337"/>
                </a:lnTo>
                <a:lnTo>
                  <a:pt x="713613" y="1058037"/>
                </a:lnTo>
                <a:lnTo>
                  <a:pt x="726313" y="1058037"/>
                </a:lnTo>
                <a:lnTo>
                  <a:pt x="726313" y="1045337"/>
                </a:lnTo>
                <a:close/>
              </a:path>
              <a:path w="726439" h="1287145">
                <a:moveTo>
                  <a:pt x="726313" y="1070737"/>
                </a:moveTo>
                <a:lnTo>
                  <a:pt x="713613" y="1070737"/>
                </a:lnTo>
                <a:lnTo>
                  <a:pt x="713613" y="1083437"/>
                </a:lnTo>
                <a:lnTo>
                  <a:pt x="726313" y="1083437"/>
                </a:lnTo>
                <a:lnTo>
                  <a:pt x="726313" y="1070737"/>
                </a:lnTo>
                <a:close/>
              </a:path>
              <a:path w="726439" h="1287145">
                <a:moveTo>
                  <a:pt x="726313" y="1096137"/>
                </a:moveTo>
                <a:lnTo>
                  <a:pt x="713613" y="1096137"/>
                </a:lnTo>
                <a:lnTo>
                  <a:pt x="713613" y="1108837"/>
                </a:lnTo>
                <a:lnTo>
                  <a:pt x="726313" y="1108837"/>
                </a:lnTo>
                <a:lnTo>
                  <a:pt x="726313" y="1096137"/>
                </a:lnTo>
                <a:close/>
              </a:path>
              <a:path w="726439" h="1287145">
                <a:moveTo>
                  <a:pt x="726313" y="1121537"/>
                </a:moveTo>
                <a:lnTo>
                  <a:pt x="713613" y="1121537"/>
                </a:lnTo>
                <a:lnTo>
                  <a:pt x="713613" y="1134237"/>
                </a:lnTo>
                <a:lnTo>
                  <a:pt x="726313" y="1134237"/>
                </a:lnTo>
                <a:lnTo>
                  <a:pt x="726313" y="1121537"/>
                </a:lnTo>
                <a:close/>
              </a:path>
              <a:path w="726439" h="1287145">
                <a:moveTo>
                  <a:pt x="726313" y="1146937"/>
                </a:moveTo>
                <a:lnTo>
                  <a:pt x="713613" y="1146937"/>
                </a:lnTo>
                <a:lnTo>
                  <a:pt x="713613" y="1159637"/>
                </a:lnTo>
                <a:lnTo>
                  <a:pt x="726313" y="1159637"/>
                </a:lnTo>
                <a:lnTo>
                  <a:pt x="726313" y="1146937"/>
                </a:lnTo>
                <a:close/>
              </a:path>
              <a:path w="726439" h="1287145">
                <a:moveTo>
                  <a:pt x="726313" y="1172337"/>
                </a:moveTo>
                <a:lnTo>
                  <a:pt x="713613" y="1172337"/>
                </a:lnTo>
                <a:lnTo>
                  <a:pt x="713613" y="1185037"/>
                </a:lnTo>
                <a:lnTo>
                  <a:pt x="726313" y="1185037"/>
                </a:lnTo>
                <a:lnTo>
                  <a:pt x="726313" y="1172337"/>
                </a:lnTo>
                <a:close/>
              </a:path>
              <a:path w="726439" h="1287145">
                <a:moveTo>
                  <a:pt x="726313" y="1197737"/>
                </a:moveTo>
                <a:lnTo>
                  <a:pt x="713613" y="1197737"/>
                </a:lnTo>
                <a:lnTo>
                  <a:pt x="713613" y="1210437"/>
                </a:lnTo>
                <a:lnTo>
                  <a:pt x="726313" y="1210437"/>
                </a:lnTo>
                <a:lnTo>
                  <a:pt x="726313" y="1197737"/>
                </a:lnTo>
                <a:close/>
              </a:path>
              <a:path w="726439" h="1287145">
                <a:moveTo>
                  <a:pt x="726313" y="1223137"/>
                </a:moveTo>
                <a:lnTo>
                  <a:pt x="713613" y="1223137"/>
                </a:lnTo>
                <a:lnTo>
                  <a:pt x="713613" y="1235837"/>
                </a:lnTo>
                <a:lnTo>
                  <a:pt x="726313" y="1235837"/>
                </a:lnTo>
                <a:lnTo>
                  <a:pt x="726313" y="1223137"/>
                </a:lnTo>
                <a:close/>
              </a:path>
              <a:path w="726439" h="1287145">
                <a:moveTo>
                  <a:pt x="726313" y="1248537"/>
                </a:moveTo>
                <a:lnTo>
                  <a:pt x="713613" y="1248537"/>
                </a:lnTo>
                <a:lnTo>
                  <a:pt x="713613" y="1261237"/>
                </a:lnTo>
                <a:lnTo>
                  <a:pt x="726313" y="1261237"/>
                </a:lnTo>
                <a:lnTo>
                  <a:pt x="726313" y="1248537"/>
                </a:lnTo>
                <a:close/>
              </a:path>
              <a:path w="726439" h="1287145">
                <a:moveTo>
                  <a:pt x="726313" y="1273937"/>
                </a:moveTo>
                <a:lnTo>
                  <a:pt x="713613" y="1273937"/>
                </a:lnTo>
                <a:lnTo>
                  <a:pt x="713613" y="1286637"/>
                </a:lnTo>
                <a:lnTo>
                  <a:pt x="726313" y="1286637"/>
                </a:lnTo>
                <a:lnTo>
                  <a:pt x="726313" y="1273937"/>
                </a:lnTo>
                <a:close/>
              </a:path>
            </a:pathLst>
          </a:custGeom>
          <a:solidFill>
            <a:srgbClr val="283D6D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4" name="object 20">
            <a:extLst>
              <a:ext uri="{FF2B5EF4-FFF2-40B4-BE49-F238E27FC236}">
                <a16:creationId xmlns:a16="http://schemas.microsoft.com/office/drawing/2014/main" id="{C80E63FA-31D1-432E-9621-E02C13188126}"/>
              </a:ext>
            </a:extLst>
          </p:cNvPr>
          <p:cNvSpPr txBox="1"/>
          <p:nvPr/>
        </p:nvSpPr>
        <p:spPr>
          <a:xfrm>
            <a:off x="5677967" y="4208594"/>
            <a:ext cx="5715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</a:pPr>
            <a:r>
              <a:rPr sz="1100" b="1" dirty="0">
                <a:solidFill>
                  <a:srgbClr val="283D6D"/>
                </a:solidFill>
                <a:latin typeface="Arial"/>
                <a:cs typeface="Arial"/>
              </a:rPr>
              <a:t>1</a:t>
            </a:r>
            <a:r>
              <a:rPr sz="1100" b="1" spc="-5" dirty="0">
                <a:solidFill>
                  <a:srgbClr val="283D6D"/>
                </a:solidFill>
                <a:latin typeface="Arial"/>
                <a:cs typeface="Arial"/>
              </a:rPr>
              <a:t>5</a:t>
            </a:r>
            <a:r>
              <a:rPr sz="1100" b="1" dirty="0">
                <a:solidFill>
                  <a:srgbClr val="283D6D"/>
                </a:solidFill>
                <a:latin typeface="Arial"/>
                <a:cs typeface="Arial"/>
              </a:rPr>
              <a:t>.0</a:t>
            </a:r>
            <a:r>
              <a:rPr sz="1100" b="1" spc="-5" dirty="0">
                <a:solidFill>
                  <a:srgbClr val="283D6D"/>
                </a:solidFill>
                <a:latin typeface="Arial"/>
                <a:cs typeface="Arial"/>
              </a:rPr>
              <a:t>5</a:t>
            </a:r>
            <a:r>
              <a:rPr sz="1100" b="1" dirty="0">
                <a:solidFill>
                  <a:srgbClr val="283D6D"/>
                </a:solidFill>
                <a:latin typeface="Arial"/>
                <a:cs typeface="Arial"/>
              </a:rPr>
              <a:t>.19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5" name="object 21">
            <a:extLst>
              <a:ext uri="{FF2B5EF4-FFF2-40B4-BE49-F238E27FC236}">
                <a16:creationId xmlns:a16="http://schemas.microsoft.com/office/drawing/2014/main" id="{E151D18E-4C0E-449B-B590-9B3C1DE9B687}"/>
              </a:ext>
            </a:extLst>
          </p:cNvPr>
          <p:cNvSpPr/>
          <p:nvPr/>
        </p:nvSpPr>
        <p:spPr>
          <a:xfrm>
            <a:off x="6919011" y="3936052"/>
            <a:ext cx="195580" cy="219710"/>
          </a:xfrm>
          <a:custGeom>
            <a:avLst/>
            <a:gdLst/>
            <a:ahLst/>
            <a:cxnLst/>
            <a:rect l="l" t="t" r="r" b="b"/>
            <a:pathLst>
              <a:path w="195579" h="219710">
                <a:moveTo>
                  <a:pt x="97536" y="0"/>
                </a:moveTo>
                <a:lnTo>
                  <a:pt x="0" y="109728"/>
                </a:lnTo>
                <a:lnTo>
                  <a:pt x="97536" y="219456"/>
                </a:lnTo>
                <a:lnTo>
                  <a:pt x="195072" y="109728"/>
                </a:lnTo>
                <a:lnTo>
                  <a:pt x="97536" y="0"/>
                </a:lnTo>
                <a:close/>
              </a:path>
            </a:pathLst>
          </a:custGeom>
          <a:solidFill>
            <a:srgbClr val="1F5494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6" name="object 22">
            <a:extLst>
              <a:ext uri="{FF2B5EF4-FFF2-40B4-BE49-F238E27FC236}">
                <a16:creationId xmlns:a16="http://schemas.microsoft.com/office/drawing/2014/main" id="{0260D4AE-861E-4C9A-B3DE-449DBA4086C5}"/>
              </a:ext>
            </a:extLst>
          </p:cNvPr>
          <p:cNvSpPr txBox="1"/>
          <p:nvPr/>
        </p:nvSpPr>
        <p:spPr>
          <a:xfrm>
            <a:off x="8140117" y="4182177"/>
            <a:ext cx="57277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</a:pPr>
            <a:r>
              <a:rPr sz="1100" b="1" dirty="0">
                <a:solidFill>
                  <a:srgbClr val="283D6D"/>
                </a:solidFill>
                <a:latin typeface="Arial"/>
                <a:cs typeface="Arial"/>
              </a:rPr>
              <a:t>14</a:t>
            </a:r>
            <a:r>
              <a:rPr sz="1100" b="1" spc="5" dirty="0">
                <a:solidFill>
                  <a:srgbClr val="283D6D"/>
                </a:solidFill>
                <a:latin typeface="Arial"/>
                <a:cs typeface="Arial"/>
              </a:rPr>
              <a:t>.</a:t>
            </a:r>
            <a:r>
              <a:rPr sz="1100" b="1" dirty="0">
                <a:solidFill>
                  <a:srgbClr val="283D6D"/>
                </a:solidFill>
                <a:latin typeface="Arial"/>
                <a:cs typeface="Arial"/>
              </a:rPr>
              <a:t>07</a:t>
            </a:r>
            <a:r>
              <a:rPr sz="1100" b="1" spc="5" dirty="0">
                <a:solidFill>
                  <a:srgbClr val="283D6D"/>
                </a:solidFill>
                <a:latin typeface="Arial"/>
                <a:cs typeface="Arial"/>
              </a:rPr>
              <a:t>.</a:t>
            </a:r>
            <a:r>
              <a:rPr sz="1100" b="1" dirty="0">
                <a:solidFill>
                  <a:srgbClr val="283D6D"/>
                </a:solidFill>
                <a:latin typeface="Arial"/>
                <a:cs typeface="Arial"/>
              </a:rPr>
              <a:t>19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object 23">
            <a:extLst>
              <a:ext uri="{FF2B5EF4-FFF2-40B4-BE49-F238E27FC236}">
                <a16:creationId xmlns:a16="http://schemas.microsoft.com/office/drawing/2014/main" id="{1F1CF2D0-131B-4548-99B9-1B3693ED168A}"/>
              </a:ext>
            </a:extLst>
          </p:cNvPr>
          <p:cNvSpPr/>
          <p:nvPr/>
        </p:nvSpPr>
        <p:spPr>
          <a:xfrm>
            <a:off x="6521247" y="4166810"/>
            <a:ext cx="502284" cy="1586865"/>
          </a:xfrm>
          <a:custGeom>
            <a:avLst/>
            <a:gdLst/>
            <a:ahLst/>
            <a:cxnLst/>
            <a:rect l="l" t="t" r="r" b="b"/>
            <a:pathLst>
              <a:path w="502284" h="1586864">
                <a:moveTo>
                  <a:pt x="127000" y="1459864"/>
                </a:moveTo>
                <a:lnTo>
                  <a:pt x="0" y="1523364"/>
                </a:lnTo>
                <a:lnTo>
                  <a:pt x="127000" y="1586852"/>
                </a:lnTo>
                <a:lnTo>
                  <a:pt x="81281" y="1529714"/>
                </a:lnTo>
                <a:lnTo>
                  <a:pt x="76200" y="1529714"/>
                </a:lnTo>
                <a:lnTo>
                  <a:pt x="76200" y="1517014"/>
                </a:lnTo>
                <a:lnTo>
                  <a:pt x="81279" y="1517014"/>
                </a:lnTo>
                <a:lnTo>
                  <a:pt x="127000" y="1459864"/>
                </a:lnTo>
                <a:close/>
              </a:path>
              <a:path w="502284" h="1586864">
                <a:moveTo>
                  <a:pt x="76200" y="1523364"/>
                </a:moveTo>
                <a:lnTo>
                  <a:pt x="76200" y="1529714"/>
                </a:lnTo>
                <a:lnTo>
                  <a:pt x="81281" y="1529714"/>
                </a:lnTo>
                <a:lnTo>
                  <a:pt x="76200" y="1523364"/>
                </a:lnTo>
                <a:close/>
              </a:path>
              <a:path w="502284" h="1586864">
                <a:moveTo>
                  <a:pt x="88900" y="1517014"/>
                </a:moveTo>
                <a:lnTo>
                  <a:pt x="81279" y="1517014"/>
                </a:lnTo>
                <a:lnTo>
                  <a:pt x="76200" y="1523364"/>
                </a:lnTo>
                <a:lnTo>
                  <a:pt x="81281" y="1529714"/>
                </a:lnTo>
                <a:lnTo>
                  <a:pt x="88900" y="1529714"/>
                </a:lnTo>
                <a:lnTo>
                  <a:pt x="88900" y="1517014"/>
                </a:lnTo>
                <a:close/>
              </a:path>
              <a:path w="502284" h="1586864">
                <a:moveTo>
                  <a:pt x="114300" y="1517014"/>
                </a:moveTo>
                <a:lnTo>
                  <a:pt x="101600" y="1517014"/>
                </a:lnTo>
                <a:lnTo>
                  <a:pt x="101600" y="1529714"/>
                </a:lnTo>
                <a:lnTo>
                  <a:pt x="114300" y="1529714"/>
                </a:lnTo>
                <a:lnTo>
                  <a:pt x="114300" y="1517014"/>
                </a:lnTo>
                <a:close/>
              </a:path>
              <a:path w="502284" h="1586864">
                <a:moveTo>
                  <a:pt x="139700" y="1517014"/>
                </a:moveTo>
                <a:lnTo>
                  <a:pt x="127000" y="1517014"/>
                </a:lnTo>
                <a:lnTo>
                  <a:pt x="127000" y="1529714"/>
                </a:lnTo>
                <a:lnTo>
                  <a:pt x="139700" y="1529714"/>
                </a:lnTo>
                <a:lnTo>
                  <a:pt x="139700" y="1517014"/>
                </a:lnTo>
                <a:close/>
              </a:path>
              <a:path w="502284" h="1586864">
                <a:moveTo>
                  <a:pt x="81279" y="1517014"/>
                </a:moveTo>
                <a:lnTo>
                  <a:pt x="76200" y="1517014"/>
                </a:lnTo>
                <a:lnTo>
                  <a:pt x="76200" y="1523364"/>
                </a:lnTo>
                <a:lnTo>
                  <a:pt x="81279" y="1517014"/>
                </a:lnTo>
                <a:close/>
              </a:path>
              <a:path w="502284" h="1586864">
                <a:moveTo>
                  <a:pt x="165100" y="1517014"/>
                </a:moveTo>
                <a:lnTo>
                  <a:pt x="152400" y="1517014"/>
                </a:lnTo>
                <a:lnTo>
                  <a:pt x="152400" y="1529714"/>
                </a:lnTo>
                <a:lnTo>
                  <a:pt x="165100" y="1529714"/>
                </a:lnTo>
                <a:lnTo>
                  <a:pt x="165100" y="1517014"/>
                </a:lnTo>
                <a:close/>
              </a:path>
              <a:path w="502284" h="1586864">
                <a:moveTo>
                  <a:pt x="190500" y="1517014"/>
                </a:moveTo>
                <a:lnTo>
                  <a:pt x="177800" y="1517014"/>
                </a:lnTo>
                <a:lnTo>
                  <a:pt x="177800" y="1529714"/>
                </a:lnTo>
                <a:lnTo>
                  <a:pt x="190500" y="1529714"/>
                </a:lnTo>
                <a:lnTo>
                  <a:pt x="190500" y="1517014"/>
                </a:lnTo>
                <a:close/>
              </a:path>
              <a:path w="502284" h="1586864">
                <a:moveTo>
                  <a:pt x="215900" y="1517014"/>
                </a:moveTo>
                <a:lnTo>
                  <a:pt x="203200" y="1517014"/>
                </a:lnTo>
                <a:lnTo>
                  <a:pt x="203200" y="1529714"/>
                </a:lnTo>
                <a:lnTo>
                  <a:pt x="215900" y="1529714"/>
                </a:lnTo>
                <a:lnTo>
                  <a:pt x="215900" y="1517014"/>
                </a:lnTo>
                <a:close/>
              </a:path>
              <a:path w="502284" h="1586864">
                <a:moveTo>
                  <a:pt x="241300" y="1517014"/>
                </a:moveTo>
                <a:lnTo>
                  <a:pt x="228600" y="1517014"/>
                </a:lnTo>
                <a:lnTo>
                  <a:pt x="228600" y="1529714"/>
                </a:lnTo>
                <a:lnTo>
                  <a:pt x="241300" y="1529714"/>
                </a:lnTo>
                <a:lnTo>
                  <a:pt x="241300" y="1517014"/>
                </a:lnTo>
                <a:close/>
              </a:path>
              <a:path w="502284" h="1586864">
                <a:moveTo>
                  <a:pt x="266700" y="1517014"/>
                </a:moveTo>
                <a:lnTo>
                  <a:pt x="254000" y="1517014"/>
                </a:lnTo>
                <a:lnTo>
                  <a:pt x="254000" y="1529714"/>
                </a:lnTo>
                <a:lnTo>
                  <a:pt x="266700" y="1529714"/>
                </a:lnTo>
                <a:lnTo>
                  <a:pt x="266700" y="1517014"/>
                </a:lnTo>
                <a:close/>
              </a:path>
              <a:path w="502284" h="1586864">
                <a:moveTo>
                  <a:pt x="292100" y="1517014"/>
                </a:moveTo>
                <a:lnTo>
                  <a:pt x="279400" y="1517014"/>
                </a:lnTo>
                <a:lnTo>
                  <a:pt x="279400" y="1529714"/>
                </a:lnTo>
                <a:lnTo>
                  <a:pt x="292100" y="1529714"/>
                </a:lnTo>
                <a:lnTo>
                  <a:pt x="292100" y="1517014"/>
                </a:lnTo>
                <a:close/>
              </a:path>
              <a:path w="502284" h="1586864">
                <a:moveTo>
                  <a:pt x="317500" y="1517014"/>
                </a:moveTo>
                <a:lnTo>
                  <a:pt x="304800" y="1517014"/>
                </a:lnTo>
                <a:lnTo>
                  <a:pt x="304800" y="1529714"/>
                </a:lnTo>
                <a:lnTo>
                  <a:pt x="317500" y="1529714"/>
                </a:lnTo>
                <a:lnTo>
                  <a:pt x="317500" y="1517014"/>
                </a:lnTo>
                <a:close/>
              </a:path>
              <a:path w="502284" h="1586864">
                <a:moveTo>
                  <a:pt x="342900" y="1517014"/>
                </a:moveTo>
                <a:lnTo>
                  <a:pt x="330200" y="1517014"/>
                </a:lnTo>
                <a:lnTo>
                  <a:pt x="330200" y="1529714"/>
                </a:lnTo>
                <a:lnTo>
                  <a:pt x="342900" y="1529714"/>
                </a:lnTo>
                <a:lnTo>
                  <a:pt x="342900" y="1517014"/>
                </a:lnTo>
                <a:close/>
              </a:path>
              <a:path w="502284" h="1586864">
                <a:moveTo>
                  <a:pt x="368300" y="1517014"/>
                </a:moveTo>
                <a:lnTo>
                  <a:pt x="355600" y="1517014"/>
                </a:lnTo>
                <a:lnTo>
                  <a:pt x="355600" y="1529714"/>
                </a:lnTo>
                <a:lnTo>
                  <a:pt x="368300" y="1529714"/>
                </a:lnTo>
                <a:lnTo>
                  <a:pt x="368300" y="1517014"/>
                </a:lnTo>
                <a:close/>
              </a:path>
              <a:path w="502284" h="1586864">
                <a:moveTo>
                  <a:pt x="393700" y="1517014"/>
                </a:moveTo>
                <a:lnTo>
                  <a:pt x="381000" y="1517014"/>
                </a:lnTo>
                <a:lnTo>
                  <a:pt x="381000" y="1529714"/>
                </a:lnTo>
                <a:lnTo>
                  <a:pt x="393700" y="1529714"/>
                </a:lnTo>
                <a:lnTo>
                  <a:pt x="393700" y="1517014"/>
                </a:lnTo>
                <a:close/>
              </a:path>
              <a:path w="502284" h="1586864">
                <a:moveTo>
                  <a:pt x="419100" y="1517014"/>
                </a:moveTo>
                <a:lnTo>
                  <a:pt x="406400" y="1517014"/>
                </a:lnTo>
                <a:lnTo>
                  <a:pt x="406400" y="1529714"/>
                </a:lnTo>
                <a:lnTo>
                  <a:pt x="419100" y="1529714"/>
                </a:lnTo>
                <a:lnTo>
                  <a:pt x="419100" y="1517014"/>
                </a:lnTo>
                <a:close/>
              </a:path>
              <a:path w="502284" h="1586864">
                <a:moveTo>
                  <a:pt x="444500" y="1517014"/>
                </a:moveTo>
                <a:lnTo>
                  <a:pt x="431800" y="1517014"/>
                </a:lnTo>
                <a:lnTo>
                  <a:pt x="431800" y="1529714"/>
                </a:lnTo>
                <a:lnTo>
                  <a:pt x="444500" y="1529714"/>
                </a:lnTo>
                <a:lnTo>
                  <a:pt x="444500" y="1517014"/>
                </a:lnTo>
                <a:close/>
              </a:path>
              <a:path w="502284" h="1586864">
                <a:moveTo>
                  <a:pt x="469900" y="1517014"/>
                </a:moveTo>
                <a:lnTo>
                  <a:pt x="457200" y="1517014"/>
                </a:lnTo>
                <a:lnTo>
                  <a:pt x="457200" y="1529714"/>
                </a:lnTo>
                <a:lnTo>
                  <a:pt x="469900" y="1529714"/>
                </a:lnTo>
                <a:lnTo>
                  <a:pt x="469900" y="1517014"/>
                </a:lnTo>
                <a:close/>
              </a:path>
              <a:path w="502284" h="1586864">
                <a:moveTo>
                  <a:pt x="495300" y="1517014"/>
                </a:moveTo>
                <a:lnTo>
                  <a:pt x="482600" y="1517014"/>
                </a:lnTo>
                <a:lnTo>
                  <a:pt x="482600" y="1529714"/>
                </a:lnTo>
                <a:lnTo>
                  <a:pt x="495300" y="1529714"/>
                </a:lnTo>
                <a:lnTo>
                  <a:pt x="495300" y="1517014"/>
                </a:lnTo>
                <a:close/>
              </a:path>
              <a:path w="502284" h="1586864">
                <a:moveTo>
                  <a:pt x="502284" y="1498600"/>
                </a:moveTo>
                <a:lnTo>
                  <a:pt x="489584" y="1498600"/>
                </a:lnTo>
                <a:lnTo>
                  <a:pt x="489584" y="1511300"/>
                </a:lnTo>
                <a:lnTo>
                  <a:pt x="502284" y="1511300"/>
                </a:lnTo>
                <a:lnTo>
                  <a:pt x="502284" y="1498600"/>
                </a:lnTo>
                <a:close/>
              </a:path>
              <a:path w="502284" h="1586864">
                <a:moveTo>
                  <a:pt x="502284" y="1473200"/>
                </a:moveTo>
                <a:lnTo>
                  <a:pt x="489584" y="1473200"/>
                </a:lnTo>
                <a:lnTo>
                  <a:pt x="489584" y="1485900"/>
                </a:lnTo>
                <a:lnTo>
                  <a:pt x="502284" y="1485900"/>
                </a:lnTo>
                <a:lnTo>
                  <a:pt x="502284" y="1473200"/>
                </a:lnTo>
                <a:close/>
              </a:path>
              <a:path w="502284" h="1586864">
                <a:moveTo>
                  <a:pt x="502284" y="1447800"/>
                </a:moveTo>
                <a:lnTo>
                  <a:pt x="489584" y="1447800"/>
                </a:lnTo>
                <a:lnTo>
                  <a:pt x="489584" y="1460500"/>
                </a:lnTo>
                <a:lnTo>
                  <a:pt x="502284" y="1460500"/>
                </a:lnTo>
                <a:lnTo>
                  <a:pt x="502284" y="1447800"/>
                </a:lnTo>
                <a:close/>
              </a:path>
              <a:path w="502284" h="1586864">
                <a:moveTo>
                  <a:pt x="502284" y="1422400"/>
                </a:moveTo>
                <a:lnTo>
                  <a:pt x="489584" y="1422400"/>
                </a:lnTo>
                <a:lnTo>
                  <a:pt x="489584" y="1435100"/>
                </a:lnTo>
                <a:lnTo>
                  <a:pt x="502284" y="1435100"/>
                </a:lnTo>
                <a:lnTo>
                  <a:pt x="502284" y="1422400"/>
                </a:lnTo>
                <a:close/>
              </a:path>
              <a:path w="502284" h="1586864">
                <a:moveTo>
                  <a:pt x="502284" y="1397000"/>
                </a:moveTo>
                <a:lnTo>
                  <a:pt x="489584" y="1397000"/>
                </a:lnTo>
                <a:lnTo>
                  <a:pt x="489584" y="1409700"/>
                </a:lnTo>
                <a:lnTo>
                  <a:pt x="502284" y="1409700"/>
                </a:lnTo>
                <a:lnTo>
                  <a:pt x="502284" y="1397000"/>
                </a:lnTo>
                <a:close/>
              </a:path>
              <a:path w="502284" h="1586864">
                <a:moveTo>
                  <a:pt x="502284" y="1371600"/>
                </a:moveTo>
                <a:lnTo>
                  <a:pt x="489584" y="1371600"/>
                </a:lnTo>
                <a:lnTo>
                  <a:pt x="489584" y="1384300"/>
                </a:lnTo>
                <a:lnTo>
                  <a:pt x="502284" y="1384300"/>
                </a:lnTo>
                <a:lnTo>
                  <a:pt x="502284" y="1371600"/>
                </a:lnTo>
                <a:close/>
              </a:path>
              <a:path w="502284" h="1586864">
                <a:moveTo>
                  <a:pt x="502284" y="1346200"/>
                </a:moveTo>
                <a:lnTo>
                  <a:pt x="489584" y="1346200"/>
                </a:lnTo>
                <a:lnTo>
                  <a:pt x="489584" y="1358900"/>
                </a:lnTo>
                <a:lnTo>
                  <a:pt x="502284" y="1358900"/>
                </a:lnTo>
                <a:lnTo>
                  <a:pt x="502284" y="1346200"/>
                </a:lnTo>
                <a:close/>
              </a:path>
              <a:path w="502284" h="1586864">
                <a:moveTo>
                  <a:pt x="502284" y="1320800"/>
                </a:moveTo>
                <a:lnTo>
                  <a:pt x="489584" y="1320800"/>
                </a:lnTo>
                <a:lnTo>
                  <a:pt x="489584" y="1333500"/>
                </a:lnTo>
                <a:lnTo>
                  <a:pt x="502284" y="1333500"/>
                </a:lnTo>
                <a:lnTo>
                  <a:pt x="502284" y="1320800"/>
                </a:lnTo>
                <a:close/>
              </a:path>
              <a:path w="502284" h="1586864">
                <a:moveTo>
                  <a:pt x="502284" y="1295400"/>
                </a:moveTo>
                <a:lnTo>
                  <a:pt x="489584" y="1295400"/>
                </a:lnTo>
                <a:lnTo>
                  <a:pt x="489584" y="1308100"/>
                </a:lnTo>
                <a:lnTo>
                  <a:pt x="502284" y="1308100"/>
                </a:lnTo>
                <a:lnTo>
                  <a:pt x="502284" y="1295400"/>
                </a:lnTo>
                <a:close/>
              </a:path>
              <a:path w="502284" h="1586864">
                <a:moveTo>
                  <a:pt x="502284" y="1270000"/>
                </a:moveTo>
                <a:lnTo>
                  <a:pt x="489584" y="1270000"/>
                </a:lnTo>
                <a:lnTo>
                  <a:pt x="489584" y="1282700"/>
                </a:lnTo>
                <a:lnTo>
                  <a:pt x="502284" y="1282700"/>
                </a:lnTo>
                <a:lnTo>
                  <a:pt x="502284" y="1270000"/>
                </a:lnTo>
                <a:close/>
              </a:path>
              <a:path w="502284" h="1586864">
                <a:moveTo>
                  <a:pt x="502284" y="1244600"/>
                </a:moveTo>
                <a:lnTo>
                  <a:pt x="489584" y="1244600"/>
                </a:lnTo>
                <a:lnTo>
                  <a:pt x="489584" y="1257300"/>
                </a:lnTo>
                <a:lnTo>
                  <a:pt x="502284" y="1257300"/>
                </a:lnTo>
                <a:lnTo>
                  <a:pt x="502284" y="1244600"/>
                </a:lnTo>
                <a:close/>
              </a:path>
              <a:path w="502284" h="1586864">
                <a:moveTo>
                  <a:pt x="502284" y="1219200"/>
                </a:moveTo>
                <a:lnTo>
                  <a:pt x="489584" y="1219200"/>
                </a:lnTo>
                <a:lnTo>
                  <a:pt x="489584" y="1231900"/>
                </a:lnTo>
                <a:lnTo>
                  <a:pt x="502284" y="1231900"/>
                </a:lnTo>
                <a:lnTo>
                  <a:pt x="502284" y="1219200"/>
                </a:lnTo>
                <a:close/>
              </a:path>
              <a:path w="502284" h="1586864">
                <a:moveTo>
                  <a:pt x="502284" y="1193800"/>
                </a:moveTo>
                <a:lnTo>
                  <a:pt x="489584" y="1193800"/>
                </a:lnTo>
                <a:lnTo>
                  <a:pt x="489584" y="1206500"/>
                </a:lnTo>
                <a:lnTo>
                  <a:pt x="502284" y="1206500"/>
                </a:lnTo>
                <a:lnTo>
                  <a:pt x="502284" y="1193800"/>
                </a:lnTo>
                <a:close/>
              </a:path>
              <a:path w="502284" h="1586864">
                <a:moveTo>
                  <a:pt x="502284" y="1168400"/>
                </a:moveTo>
                <a:lnTo>
                  <a:pt x="489584" y="1168400"/>
                </a:lnTo>
                <a:lnTo>
                  <a:pt x="489584" y="1181100"/>
                </a:lnTo>
                <a:lnTo>
                  <a:pt x="502284" y="1181100"/>
                </a:lnTo>
                <a:lnTo>
                  <a:pt x="502284" y="1168400"/>
                </a:lnTo>
                <a:close/>
              </a:path>
              <a:path w="502284" h="1586864">
                <a:moveTo>
                  <a:pt x="502284" y="1143000"/>
                </a:moveTo>
                <a:lnTo>
                  <a:pt x="489584" y="1143000"/>
                </a:lnTo>
                <a:lnTo>
                  <a:pt x="489584" y="1155700"/>
                </a:lnTo>
                <a:lnTo>
                  <a:pt x="502284" y="1155700"/>
                </a:lnTo>
                <a:lnTo>
                  <a:pt x="502284" y="1143000"/>
                </a:lnTo>
                <a:close/>
              </a:path>
              <a:path w="502284" h="1586864">
                <a:moveTo>
                  <a:pt x="502284" y="1117600"/>
                </a:moveTo>
                <a:lnTo>
                  <a:pt x="489584" y="1117600"/>
                </a:lnTo>
                <a:lnTo>
                  <a:pt x="489584" y="1130300"/>
                </a:lnTo>
                <a:lnTo>
                  <a:pt x="502284" y="1130300"/>
                </a:lnTo>
                <a:lnTo>
                  <a:pt x="502284" y="1117600"/>
                </a:lnTo>
                <a:close/>
              </a:path>
              <a:path w="502284" h="1586864">
                <a:moveTo>
                  <a:pt x="502284" y="1092200"/>
                </a:moveTo>
                <a:lnTo>
                  <a:pt x="489584" y="1092200"/>
                </a:lnTo>
                <a:lnTo>
                  <a:pt x="489584" y="1104900"/>
                </a:lnTo>
                <a:lnTo>
                  <a:pt x="502284" y="1104900"/>
                </a:lnTo>
                <a:lnTo>
                  <a:pt x="502284" y="1092200"/>
                </a:lnTo>
                <a:close/>
              </a:path>
              <a:path w="502284" h="1586864">
                <a:moveTo>
                  <a:pt x="502284" y="1066800"/>
                </a:moveTo>
                <a:lnTo>
                  <a:pt x="489584" y="1066800"/>
                </a:lnTo>
                <a:lnTo>
                  <a:pt x="489584" y="1079500"/>
                </a:lnTo>
                <a:lnTo>
                  <a:pt x="502284" y="1079500"/>
                </a:lnTo>
                <a:lnTo>
                  <a:pt x="502284" y="1066800"/>
                </a:lnTo>
                <a:close/>
              </a:path>
              <a:path w="502284" h="1586864">
                <a:moveTo>
                  <a:pt x="502284" y="1041400"/>
                </a:moveTo>
                <a:lnTo>
                  <a:pt x="489584" y="1041400"/>
                </a:lnTo>
                <a:lnTo>
                  <a:pt x="489584" y="1054100"/>
                </a:lnTo>
                <a:lnTo>
                  <a:pt x="502284" y="1054100"/>
                </a:lnTo>
                <a:lnTo>
                  <a:pt x="502284" y="1041400"/>
                </a:lnTo>
                <a:close/>
              </a:path>
              <a:path w="502284" h="1586864">
                <a:moveTo>
                  <a:pt x="502284" y="1016000"/>
                </a:moveTo>
                <a:lnTo>
                  <a:pt x="489584" y="1016000"/>
                </a:lnTo>
                <a:lnTo>
                  <a:pt x="489584" y="1028700"/>
                </a:lnTo>
                <a:lnTo>
                  <a:pt x="502284" y="1028700"/>
                </a:lnTo>
                <a:lnTo>
                  <a:pt x="502284" y="1016000"/>
                </a:lnTo>
                <a:close/>
              </a:path>
              <a:path w="502284" h="1586864">
                <a:moveTo>
                  <a:pt x="502284" y="990600"/>
                </a:moveTo>
                <a:lnTo>
                  <a:pt x="489584" y="990600"/>
                </a:lnTo>
                <a:lnTo>
                  <a:pt x="489584" y="1003300"/>
                </a:lnTo>
                <a:lnTo>
                  <a:pt x="502284" y="1003300"/>
                </a:lnTo>
                <a:lnTo>
                  <a:pt x="502284" y="990600"/>
                </a:lnTo>
                <a:close/>
              </a:path>
              <a:path w="502284" h="1586864">
                <a:moveTo>
                  <a:pt x="502284" y="965200"/>
                </a:moveTo>
                <a:lnTo>
                  <a:pt x="489584" y="965200"/>
                </a:lnTo>
                <a:lnTo>
                  <a:pt x="489584" y="977900"/>
                </a:lnTo>
                <a:lnTo>
                  <a:pt x="502284" y="977900"/>
                </a:lnTo>
                <a:lnTo>
                  <a:pt x="502284" y="965200"/>
                </a:lnTo>
                <a:close/>
              </a:path>
              <a:path w="502284" h="1586864">
                <a:moveTo>
                  <a:pt x="502284" y="939800"/>
                </a:moveTo>
                <a:lnTo>
                  <a:pt x="489584" y="939800"/>
                </a:lnTo>
                <a:lnTo>
                  <a:pt x="489584" y="952500"/>
                </a:lnTo>
                <a:lnTo>
                  <a:pt x="502284" y="952500"/>
                </a:lnTo>
                <a:lnTo>
                  <a:pt x="502284" y="939800"/>
                </a:lnTo>
                <a:close/>
              </a:path>
              <a:path w="502284" h="1586864">
                <a:moveTo>
                  <a:pt x="502284" y="914400"/>
                </a:moveTo>
                <a:lnTo>
                  <a:pt x="489584" y="914400"/>
                </a:lnTo>
                <a:lnTo>
                  <a:pt x="489584" y="927100"/>
                </a:lnTo>
                <a:lnTo>
                  <a:pt x="502284" y="927100"/>
                </a:lnTo>
                <a:lnTo>
                  <a:pt x="502284" y="914400"/>
                </a:lnTo>
                <a:close/>
              </a:path>
              <a:path w="502284" h="1586864">
                <a:moveTo>
                  <a:pt x="502284" y="889000"/>
                </a:moveTo>
                <a:lnTo>
                  <a:pt x="489584" y="889000"/>
                </a:lnTo>
                <a:lnTo>
                  <a:pt x="489584" y="901700"/>
                </a:lnTo>
                <a:lnTo>
                  <a:pt x="502284" y="901700"/>
                </a:lnTo>
                <a:lnTo>
                  <a:pt x="502284" y="889000"/>
                </a:lnTo>
                <a:close/>
              </a:path>
              <a:path w="502284" h="1586864">
                <a:moveTo>
                  <a:pt x="502284" y="863600"/>
                </a:moveTo>
                <a:lnTo>
                  <a:pt x="489584" y="863600"/>
                </a:lnTo>
                <a:lnTo>
                  <a:pt x="489584" y="876300"/>
                </a:lnTo>
                <a:lnTo>
                  <a:pt x="502284" y="876300"/>
                </a:lnTo>
                <a:lnTo>
                  <a:pt x="502284" y="863600"/>
                </a:lnTo>
                <a:close/>
              </a:path>
              <a:path w="502284" h="1586864">
                <a:moveTo>
                  <a:pt x="502284" y="838200"/>
                </a:moveTo>
                <a:lnTo>
                  <a:pt x="489584" y="838200"/>
                </a:lnTo>
                <a:lnTo>
                  <a:pt x="489584" y="850900"/>
                </a:lnTo>
                <a:lnTo>
                  <a:pt x="502284" y="850900"/>
                </a:lnTo>
                <a:lnTo>
                  <a:pt x="502284" y="838200"/>
                </a:lnTo>
                <a:close/>
              </a:path>
              <a:path w="502284" h="1586864">
                <a:moveTo>
                  <a:pt x="502284" y="812800"/>
                </a:moveTo>
                <a:lnTo>
                  <a:pt x="489584" y="812800"/>
                </a:lnTo>
                <a:lnTo>
                  <a:pt x="489584" y="825500"/>
                </a:lnTo>
                <a:lnTo>
                  <a:pt x="502284" y="825500"/>
                </a:lnTo>
                <a:lnTo>
                  <a:pt x="502284" y="812800"/>
                </a:lnTo>
                <a:close/>
              </a:path>
              <a:path w="502284" h="1586864">
                <a:moveTo>
                  <a:pt x="502284" y="787400"/>
                </a:moveTo>
                <a:lnTo>
                  <a:pt x="489584" y="787400"/>
                </a:lnTo>
                <a:lnTo>
                  <a:pt x="489584" y="800100"/>
                </a:lnTo>
                <a:lnTo>
                  <a:pt x="502284" y="800100"/>
                </a:lnTo>
                <a:lnTo>
                  <a:pt x="502284" y="787400"/>
                </a:lnTo>
                <a:close/>
              </a:path>
              <a:path w="502284" h="1586864">
                <a:moveTo>
                  <a:pt x="502284" y="762000"/>
                </a:moveTo>
                <a:lnTo>
                  <a:pt x="489584" y="762000"/>
                </a:lnTo>
                <a:lnTo>
                  <a:pt x="489584" y="774700"/>
                </a:lnTo>
                <a:lnTo>
                  <a:pt x="502284" y="774700"/>
                </a:lnTo>
                <a:lnTo>
                  <a:pt x="502284" y="762000"/>
                </a:lnTo>
                <a:close/>
              </a:path>
              <a:path w="502284" h="1586864">
                <a:moveTo>
                  <a:pt x="502284" y="736600"/>
                </a:moveTo>
                <a:lnTo>
                  <a:pt x="489584" y="736600"/>
                </a:lnTo>
                <a:lnTo>
                  <a:pt x="489584" y="749300"/>
                </a:lnTo>
                <a:lnTo>
                  <a:pt x="502284" y="749300"/>
                </a:lnTo>
                <a:lnTo>
                  <a:pt x="502284" y="736600"/>
                </a:lnTo>
                <a:close/>
              </a:path>
              <a:path w="502284" h="1586864">
                <a:moveTo>
                  <a:pt x="502284" y="711200"/>
                </a:moveTo>
                <a:lnTo>
                  <a:pt x="489584" y="711200"/>
                </a:lnTo>
                <a:lnTo>
                  <a:pt x="489584" y="723900"/>
                </a:lnTo>
                <a:lnTo>
                  <a:pt x="502284" y="723900"/>
                </a:lnTo>
                <a:lnTo>
                  <a:pt x="502284" y="711200"/>
                </a:lnTo>
                <a:close/>
              </a:path>
              <a:path w="502284" h="1586864">
                <a:moveTo>
                  <a:pt x="502284" y="685800"/>
                </a:moveTo>
                <a:lnTo>
                  <a:pt x="489584" y="685800"/>
                </a:lnTo>
                <a:lnTo>
                  <a:pt x="489584" y="698500"/>
                </a:lnTo>
                <a:lnTo>
                  <a:pt x="502284" y="698500"/>
                </a:lnTo>
                <a:lnTo>
                  <a:pt x="502284" y="685800"/>
                </a:lnTo>
                <a:close/>
              </a:path>
              <a:path w="502284" h="1586864">
                <a:moveTo>
                  <a:pt x="502284" y="660400"/>
                </a:moveTo>
                <a:lnTo>
                  <a:pt x="489584" y="660400"/>
                </a:lnTo>
                <a:lnTo>
                  <a:pt x="489584" y="673100"/>
                </a:lnTo>
                <a:lnTo>
                  <a:pt x="502284" y="673100"/>
                </a:lnTo>
                <a:lnTo>
                  <a:pt x="502284" y="660400"/>
                </a:lnTo>
                <a:close/>
              </a:path>
              <a:path w="502284" h="1586864">
                <a:moveTo>
                  <a:pt x="502284" y="635000"/>
                </a:moveTo>
                <a:lnTo>
                  <a:pt x="489584" y="635000"/>
                </a:lnTo>
                <a:lnTo>
                  <a:pt x="489584" y="647700"/>
                </a:lnTo>
                <a:lnTo>
                  <a:pt x="502284" y="647700"/>
                </a:lnTo>
                <a:lnTo>
                  <a:pt x="502284" y="635000"/>
                </a:lnTo>
                <a:close/>
              </a:path>
              <a:path w="502284" h="1586864">
                <a:moveTo>
                  <a:pt x="502284" y="609600"/>
                </a:moveTo>
                <a:lnTo>
                  <a:pt x="489584" y="609600"/>
                </a:lnTo>
                <a:lnTo>
                  <a:pt x="489584" y="622300"/>
                </a:lnTo>
                <a:lnTo>
                  <a:pt x="502284" y="622300"/>
                </a:lnTo>
                <a:lnTo>
                  <a:pt x="502284" y="609600"/>
                </a:lnTo>
                <a:close/>
              </a:path>
              <a:path w="502284" h="1586864">
                <a:moveTo>
                  <a:pt x="502284" y="584200"/>
                </a:moveTo>
                <a:lnTo>
                  <a:pt x="489584" y="584200"/>
                </a:lnTo>
                <a:lnTo>
                  <a:pt x="489584" y="596900"/>
                </a:lnTo>
                <a:lnTo>
                  <a:pt x="502284" y="596900"/>
                </a:lnTo>
                <a:lnTo>
                  <a:pt x="502284" y="584200"/>
                </a:lnTo>
                <a:close/>
              </a:path>
              <a:path w="502284" h="1586864">
                <a:moveTo>
                  <a:pt x="502284" y="558800"/>
                </a:moveTo>
                <a:lnTo>
                  <a:pt x="489584" y="558800"/>
                </a:lnTo>
                <a:lnTo>
                  <a:pt x="489584" y="571500"/>
                </a:lnTo>
                <a:lnTo>
                  <a:pt x="502284" y="571500"/>
                </a:lnTo>
                <a:lnTo>
                  <a:pt x="502284" y="558800"/>
                </a:lnTo>
                <a:close/>
              </a:path>
              <a:path w="502284" h="1586864">
                <a:moveTo>
                  <a:pt x="502284" y="533400"/>
                </a:moveTo>
                <a:lnTo>
                  <a:pt x="489584" y="533400"/>
                </a:lnTo>
                <a:lnTo>
                  <a:pt x="489584" y="546100"/>
                </a:lnTo>
                <a:lnTo>
                  <a:pt x="502284" y="546100"/>
                </a:lnTo>
                <a:lnTo>
                  <a:pt x="502284" y="533400"/>
                </a:lnTo>
                <a:close/>
              </a:path>
              <a:path w="502284" h="1586864">
                <a:moveTo>
                  <a:pt x="502284" y="508000"/>
                </a:moveTo>
                <a:lnTo>
                  <a:pt x="489584" y="508000"/>
                </a:lnTo>
                <a:lnTo>
                  <a:pt x="489584" y="520700"/>
                </a:lnTo>
                <a:lnTo>
                  <a:pt x="502284" y="520700"/>
                </a:lnTo>
                <a:lnTo>
                  <a:pt x="502284" y="508000"/>
                </a:lnTo>
                <a:close/>
              </a:path>
              <a:path w="502284" h="1586864">
                <a:moveTo>
                  <a:pt x="502284" y="482600"/>
                </a:moveTo>
                <a:lnTo>
                  <a:pt x="489584" y="482600"/>
                </a:lnTo>
                <a:lnTo>
                  <a:pt x="489584" y="495300"/>
                </a:lnTo>
                <a:lnTo>
                  <a:pt x="502284" y="495300"/>
                </a:lnTo>
                <a:lnTo>
                  <a:pt x="502284" y="482600"/>
                </a:lnTo>
                <a:close/>
              </a:path>
              <a:path w="502284" h="1586864">
                <a:moveTo>
                  <a:pt x="502284" y="457200"/>
                </a:moveTo>
                <a:lnTo>
                  <a:pt x="489584" y="457200"/>
                </a:lnTo>
                <a:lnTo>
                  <a:pt x="489584" y="469900"/>
                </a:lnTo>
                <a:lnTo>
                  <a:pt x="502284" y="469900"/>
                </a:lnTo>
                <a:lnTo>
                  <a:pt x="502284" y="457200"/>
                </a:lnTo>
                <a:close/>
              </a:path>
              <a:path w="502284" h="1586864">
                <a:moveTo>
                  <a:pt x="502284" y="431800"/>
                </a:moveTo>
                <a:lnTo>
                  <a:pt x="489584" y="431800"/>
                </a:lnTo>
                <a:lnTo>
                  <a:pt x="489584" y="444500"/>
                </a:lnTo>
                <a:lnTo>
                  <a:pt x="502284" y="444500"/>
                </a:lnTo>
                <a:lnTo>
                  <a:pt x="502284" y="431800"/>
                </a:lnTo>
                <a:close/>
              </a:path>
              <a:path w="502284" h="1586864">
                <a:moveTo>
                  <a:pt x="502284" y="406400"/>
                </a:moveTo>
                <a:lnTo>
                  <a:pt x="489584" y="406400"/>
                </a:lnTo>
                <a:lnTo>
                  <a:pt x="489584" y="419100"/>
                </a:lnTo>
                <a:lnTo>
                  <a:pt x="502284" y="419100"/>
                </a:lnTo>
                <a:lnTo>
                  <a:pt x="502284" y="406400"/>
                </a:lnTo>
                <a:close/>
              </a:path>
              <a:path w="502284" h="1586864">
                <a:moveTo>
                  <a:pt x="502284" y="381000"/>
                </a:moveTo>
                <a:lnTo>
                  <a:pt x="489584" y="381000"/>
                </a:lnTo>
                <a:lnTo>
                  <a:pt x="489584" y="393700"/>
                </a:lnTo>
                <a:lnTo>
                  <a:pt x="502284" y="393700"/>
                </a:lnTo>
                <a:lnTo>
                  <a:pt x="502284" y="381000"/>
                </a:lnTo>
                <a:close/>
              </a:path>
              <a:path w="502284" h="1586864">
                <a:moveTo>
                  <a:pt x="502284" y="355600"/>
                </a:moveTo>
                <a:lnTo>
                  <a:pt x="489584" y="355600"/>
                </a:lnTo>
                <a:lnTo>
                  <a:pt x="489584" y="368300"/>
                </a:lnTo>
                <a:lnTo>
                  <a:pt x="502284" y="368300"/>
                </a:lnTo>
                <a:lnTo>
                  <a:pt x="502284" y="355600"/>
                </a:lnTo>
                <a:close/>
              </a:path>
              <a:path w="502284" h="1586864">
                <a:moveTo>
                  <a:pt x="502284" y="330200"/>
                </a:moveTo>
                <a:lnTo>
                  <a:pt x="489584" y="330200"/>
                </a:lnTo>
                <a:lnTo>
                  <a:pt x="489584" y="342900"/>
                </a:lnTo>
                <a:lnTo>
                  <a:pt x="502284" y="342900"/>
                </a:lnTo>
                <a:lnTo>
                  <a:pt x="502284" y="330200"/>
                </a:lnTo>
                <a:close/>
              </a:path>
              <a:path w="502284" h="1586864">
                <a:moveTo>
                  <a:pt x="502284" y="304800"/>
                </a:moveTo>
                <a:lnTo>
                  <a:pt x="489584" y="304800"/>
                </a:lnTo>
                <a:lnTo>
                  <a:pt x="489584" y="317500"/>
                </a:lnTo>
                <a:lnTo>
                  <a:pt x="502284" y="317500"/>
                </a:lnTo>
                <a:lnTo>
                  <a:pt x="502284" y="304800"/>
                </a:lnTo>
                <a:close/>
              </a:path>
              <a:path w="502284" h="1586864">
                <a:moveTo>
                  <a:pt x="502284" y="279400"/>
                </a:moveTo>
                <a:lnTo>
                  <a:pt x="489584" y="279400"/>
                </a:lnTo>
                <a:lnTo>
                  <a:pt x="489584" y="292100"/>
                </a:lnTo>
                <a:lnTo>
                  <a:pt x="502284" y="292100"/>
                </a:lnTo>
                <a:lnTo>
                  <a:pt x="502284" y="279400"/>
                </a:lnTo>
                <a:close/>
              </a:path>
              <a:path w="502284" h="1586864">
                <a:moveTo>
                  <a:pt x="502284" y="254000"/>
                </a:moveTo>
                <a:lnTo>
                  <a:pt x="489584" y="254000"/>
                </a:lnTo>
                <a:lnTo>
                  <a:pt x="489584" y="266700"/>
                </a:lnTo>
                <a:lnTo>
                  <a:pt x="502284" y="266700"/>
                </a:lnTo>
                <a:lnTo>
                  <a:pt x="502284" y="254000"/>
                </a:lnTo>
                <a:close/>
              </a:path>
              <a:path w="502284" h="1586864">
                <a:moveTo>
                  <a:pt x="502284" y="228600"/>
                </a:moveTo>
                <a:lnTo>
                  <a:pt x="489584" y="228600"/>
                </a:lnTo>
                <a:lnTo>
                  <a:pt x="489584" y="241300"/>
                </a:lnTo>
                <a:lnTo>
                  <a:pt x="502284" y="241300"/>
                </a:lnTo>
                <a:lnTo>
                  <a:pt x="502284" y="228600"/>
                </a:lnTo>
                <a:close/>
              </a:path>
              <a:path w="502284" h="1586864">
                <a:moveTo>
                  <a:pt x="502284" y="203200"/>
                </a:moveTo>
                <a:lnTo>
                  <a:pt x="489584" y="203200"/>
                </a:lnTo>
                <a:lnTo>
                  <a:pt x="489584" y="215900"/>
                </a:lnTo>
                <a:lnTo>
                  <a:pt x="502284" y="215900"/>
                </a:lnTo>
                <a:lnTo>
                  <a:pt x="502284" y="203200"/>
                </a:lnTo>
                <a:close/>
              </a:path>
              <a:path w="502284" h="1586864">
                <a:moveTo>
                  <a:pt x="502284" y="177800"/>
                </a:moveTo>
                <a:lnTo>
                  <a:pt x="489584" y="177800"/>
                </a:lnTo>
                <a:lnTo>
                  <a:pt x="489584" y="190500"/>
                </a:lnTo>
                <a:lnTo>
                  <a:pt x="502284" y="190500"/>
                </a:lnTo>
                <a:lnTo>
                  <a:pt x="502284" y="177800"/>
                </a:lnTo>
                <a:close/>
              </a:path>
              <a:path w="502284" h="1586864">
                <a:moveTo>
                  <a:pt x="502284" y="152400"/>
                </a:moveTo>
                <a:lnTo>
                  <a:pt x="489584" y="152400"/>
                </a:lnTo>
                <a:lnTo>
                  <a:pt x="489584" y="165100"/>
                </a:lnTo>
                <a:lnTo>
                  <a:pt x="502284" y="165100"/>
                </a:lnTo>
                <a:lnTo>
                  <a:pt x="502284" y="152400"/>
                </a:lnTo>
                <a:close/>
              </a:path>
              <a:path w="502284" h="1586864">
                <a:moveTo>
                  <a:pt x="502284" y="127000"/>
                </a:moveTo>
                <a:lnTo>
                  <a:pt x="489584" y="127000"/>
                </a:lnTo>
                <a:lnTo>
                  <a:pt x="489584" y="139700"/>
                </a:lnTo>
                <a:lnTo>
                  <a:pt x="502284" y="139700"/>
                </a:lnTo>
                <a:lnTo>
                  <a:pt x="502284" y="127000"/>
                </a:lnTo>
                <a:close/>
              </a:path>
              <a:path w="502284" h="1586864">
                <a:moveTo>
                  <a:pt x="502284" y="101600"/>
                </a:moveTo>
                <a:lnTo>
                  <a:pt x="489584" y="101600"/>
                </a:lnTo>
                <a:lnTo>
                  <a:pt x="489584" y="114300"/>
                </a:lnTo>
                <a:lnTo>
                  <a:pt x="502284" y="114300"/>
                </a:lnTo>
                <a:lnTo>
                  <a:pt x="502284" y="101600"/>
                </a:lnTo>
                <a:close/>
              </a:path>
              <a:path w="502284" h="1586864">
                <a:moveTo>
                  <a:pt x="502284" y="76200"/>
                </a:moveTo>
                <a:lnTo>
                  <a:pt x="489584" y="76200"/>
                </a:lnTo>
                <a:lnTo>
                  <a:pt x="489584" y="88900"/>
                </a:lnTo>
                <a:lnTo>
                  <a:pt x="502284" y="88900"/>
                </a:lnTo>
                <a:lnTo>
                  <a:pt x="502284" y="76200"/>
                </a:lnTo>
                <a:close/>
              </a:path>
              <a:path w="502284" h="1586864">
                <a:moveTo>
                  <a:pt x="502284" y="50800"/>
                </a:moveTo>
                <a:lnTo>
                  <a:pt x="489584" y="50800"/>
                </a:lnTo>
                <a:lnTo>
                  <a:pt x="489584" y="63500"/>
                </a:lnTo>
                <a:lnTo>
                  <a:pt x="502284" y="63500"/>
                </a:lnTo>
                <a:lnTo>
                  <a:pt x="502284" y="50800"/>
                </a:lnTo>
                <a:close/>
              </a:path>
              <a:path w="502284" h="1586864">
                <a:moveTo>
                  <a:pt x="502284" y="25400"/>
                </a:moveTo>
                <a:lnTo>
                  <a:pt x="489584" y="25400"/>
                </a:lnTo>
                <a:lnTo>
                  <a:pt x="489584" y="38100"/>
                </a:lnTo>
                <a:lnTo>
                  <a:pt x="502284" y="38100"/>
                </a:lnTo>
                <a:lnTo>
                  <a:pt x="502284" y="25400"/>
                </a:lnTo>
                <a:close/>
              </a:path>
              <a:path w="502284" h="1586864">
                <a:moveTo>
                  <a:pt x="502284" y="0"/>
                </a:moveTo>
                <a:lnTo>
                  <a:pt x="489584" y="0"/>
                </a:lnTo>
                <a:lnTo>
                  <a:pt x="489584" y="12700"/>
                </a:lnTo>
                <a:lnTo>
                  <a:pt x="502284" y="12700"/>
                </a:lnTo>
                <a:lnTo>
                  <a:pt x="502284" y="0"/>
                </a:lnTo>
                <a:close/>
              </a:path>
            </a:pathLst>
          </a:custGeom>
          <a:solidFill>
            <a:srgbClr val="283D6D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8" name="object 24">
            <a:extLst>
              <a:ext uri="{FF2B5EF4-FFF2-40B4-BE49-F238E27FC236}">
                <a16:creationId xmlns:a16="http://schemas.microsoft.com/office/drawing/2014/main" id="{76CEB3AE-EA95-480D-9B74-E9ABD7CC461C}"/>
              </a:ext>
            </a:extLst>
          </p:cNvPr>
          <p:cNvSpPr/>
          <p:nvPr/>
        </p:nvSpPr>
        <p:spPr>
          <a:xfrm>
            <a:off x="5181652" y="5188779"/>
            <a:ext cx="1339850" cy="1004569"/>
          </a:xfrm>
          <a:custGeom>
            <a:avLst/>
            <a:gdLst/>
            <a:ahLst/>
            <a:cxnLst/>
            <a:rect l="l" t="t" r="r" b="b"/>
            <a:pathLst>
              <a:path w="1339850" h="1004570">
                <a:moveTo>
                  <a:pt x="1172209" y="0"/>
                </a:moveTo>
                <a:lnTo>
                  <a:pt x="0" y="0"/>
                </a:lnTo>
                <a:lnTo>
                  <a:pt x="0" y="836930"/>
                </a:lnTo>
                <a:lnTo>
                  <a:pt x="167386" y="1004316"/>
                </a:lnTo>
                <a:lnTo>
                  <a:pt x="1339596" y="1004316"/>
                </a:lnTo>
                <a:lnTo>
                  <a:pt x="1339596" y="167386"/>
                </a:lnTo>
                <a:lnTo>
                  <a:pt x="1172209" y="0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9" name="object 25">
            <a:extLst>
              <a:ext uri="{FF2B5EF4-FFF2-40B4-BE49-F238E27FC236}">
                <a16:creationId xmlns:a16="http://schemas.microsoft.com/office/drawing/2014/main" id="{63EC838B-A854-4485-89D0-F39050173173}"/>
              </a:ext>
            </a:extLst>
          </p:cNvPr>
          <p:cNvSpPr txBox="1"/>
          <p:nvPr/>
        </p:nvSpPr>
        <p:spPr>
          <a:xfrm>
            <a:off x="5502708" y="5371152"/>
            <a:ext cx="6978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 eaLnBrk="1" fontAlgn="auto" hangingPunct="1">
              <a:spcBef>
                <a:spcPts val="95"/>
              </a:spcBef>
              <a:spcAft>
                <a:spcPts val="0"/>
              </a:spcAft>
            </a:pPr>
            <a:r>
              <a:rPr sz="1000" spc="-5" dirty="0">
                <a:solidFill>
                  <a:srgbClr val="1F5494"/>
                </a:solidFill>
                <a:latin typeface="Arial"/>
                <a:cs typeface="Arial"/>
              </a:rPr>
              <a:t>Компания  </a:t>
            </a:r>
            <a:r>
              <a:rPr sz="1000" spc="-10" dirty="0">
                <a:solidFill>
                  <a:srgbClr val="1F5494"/>
                </a:solidFill>
                <a:latin typeface="Arial"/>
                <a:cs typeface="Arial"/>
              </a:rPr>
              <a:t>включена</a:t>
            </a:r>
            <a:r>
              <a:rPr sz="1000" spc="-45" dirty="0">
                <a:solidFill>
                  <a:srgbClr val="1F5494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1F5494"/>
                </a:solidFill>
                <a:latin typeface="Arial"/>
                <a:cs typeface="Arial"/>
              </a:rPr>
              <a:t>в  </a:t>
            </a:r>
            <a:r>
              <a:rPr sz="1000" spc="-10" dirty="0">
                <a:solidFill>
                  <a:srgbClr val="1F5494"/>
                </a:solidFill>
                <a:latin typeface="Arial"/>
                <a:cs typeface="Arial"/>
              </a:rPr>
              <a:t>единый</a:t>
            </a:r>
            <a:endParaRPr sz="1000">
              <a:solidFill>
                <a:prstClr val="black"/>
              </a:solidFill>
              <a:latin typeface="Arial"/>
              <a:cs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1000" spc="-10" dirty="0">
                <a:solidFill>
                  <a:srgbClr val="1F5494"/>
                </a:solidFill>
                <a:latin typeface="Arial"/>
                <a:cs typeface="Arial"/>
              </a:rPr>
              <a:t>перечень</a:t>
            </a:r>
            <a:endParaRPr sz="1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1" name="object 26">
            <a:extLst>
              <a:ext uri="{FF2B5EF4-FFF2-40B4-BE49-F238E27FC236}">
                <a16:creationId xmlns:a16="http://schemas.microsoft.com/office/drawing/2014/main" id="{9D2C8BFB-98FD-460F-9F45-1F172EBF61F9}"/>
              </a:ext>
            </a:extLst>
          </p:cNvPr>
          <p:cNvSpPr/>
          <p:nvPr/>
        </p:nvSpPr>
        <p:spPr>
          <a:xfrm>
            <a:off x="8343952" y="3936052"/>
            <a:ext cx="196850" cy="219710"/>
          </a:xfrm>
          <a:custGeom>
            <a:avLst/>
            <a:gdLst/>
            <a:ahLst/>
            <a:cxnLst/>
            <a:rect l="l" t="t" r="r" b="b"/>
            <a:pathLst>
              <a:path w="196850" h="219710">
                <a:moveTo>
                  <a:pt x="98298" y="0"/>
                </a:moveTo>
                <a:lnTo>
                  <a:pt x="0" y="109728"/>
                </a:lnTo>
                <a:lnTo>
                  <a:pt x="98298" y="219456"/>
                </a:lnTo>
                <a:lnTo>
                  <a:pt x="196596" y="109728"/>
                </a:lnTo>
                <a:lnTo>
                  <a:pt x="98298" y="0"/>
                </a:lnTo>
                <a:close/>
              </a:path>
            </a:pathLst>
          </a:custGeom>
          <a:solidFill>
            <a:srgbClr val="1F5494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" name="object 27">
            <a:extLst>
              <a:ext uri="{FF2B5EF4-FFF2-40B4-BE49-F238E27FC236}">
                <a16:creationId xmlns:a16="http://schemas.microsoft.com/office/drawing/2014/main" id="{AA221FD9-69EB-4F21-BDDC-5123D9AF2C5B}"/>
              </a:ext>
            </a:extLst>
          </p:cNvPr>
          <p:cNvSpPr/>
          <p:nvPr/>
        </p:nvSpPr>
        <p:spPr>
          <a:xfrm>
            <a:off x="6630976" y="2280988"/>
            <a:ext cx="1339850" cy="1004569"/>
          </a:xfrm>
          <a:custGeom>
            <a:avLst/>
            <a:gdLst/>
            <a:ahLst/>
            <a:cxnLst/>
            <a:rect l="l" t="t" r="r" b="b"/>
            <a:pathLst>
              <a:path w="1339850" h="1004569">
                <a:moveTo>
                  <a:pt x="1172209" y="0"/>
                </a:moveTo>
                <a:lnTo>
                  <a:pt x="0" y="0"/>
                </a:lnTo>
                <a:lnTo>
                  <a:pt x="0" y="836929"/>
                </a:lnTo>
                <a:lnTo>
                  <a:pt x="167385" y="1004315"/>
                </a:lnTo>
                <a:lnTo>
                  <a:pt x="1339596" y="1004315"/>
                </a:lnTo>
                <a:lnTo>
                  <a:pt x="1339596" y="167386"/>
                </a:lnTo>
                <a:lnTo>
                  <a:pt x="1172209" y="0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4" name="object 28">
            <a:extLst>
              <a:ext uri="{FF2B5EF4-FFF2-40B4-BE49-F238E27FC236}">
                <a16:creationId xmlns:a16="http://schemas.microsoft.com/office/drawing/2014/main" id="{E00498F7-41B9-47BD-8C58-1FB40F8FB089}"/>
              </a:ext>
            </a:extLst>
          </p:cNvPr>
          <p:cNvSpPr txBox="1"/>
          <p:nvPr/>
        </p:nvSpPr>
        <p:spPr>
          <a:xfrm>
            <a:off x="6965747" y="2539560"/>
            <a:ext cx="669925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3030" marR="5080" indent="-100965" eaLnBrk="1" fontAlgn="auto" hangingPunct="1">
              <a:spcBef>
                <a:spcPts val="95"/>
              </a:spcBef>
              <a:spcAft>
                <a:spcPts val="0"/>
              </a:spcAft>
            </a:pPr>
            <a:r>
              <a:rPr sz="1000" spc="-5" dirty="0">
                <a:solidFill>
                  <a:srgbClr val="1F5494"/>
                </a:solidFill>
                <a:latin typeface="Arial"/>
                <a:cs typeface="Arial"/>
              </a:rPr>
              <a:t>Утве</a:t>
            </a:r>
            <a:r>
              <a:rPr sz="1000" spc="-10" dirty="0">
                <a:solidFill>
                  <a:srgbClr val="1F5494"/>
                </a:solidFill>
                <a:latin typeface="Arial"/>
                <a:cs typeface="Arial"/>
              </a:rPr>
              <a:t>р</a:t>
            </a:r>
            <a:r>
              <a:rPr sz="1000" dirty="0">
                <a:solidFill>
                  <a:srgbClr val="1F5494"/>
                </a:solidFill>
                <a:latin typeface="Arial"/>
                <a:cs typeface="Arial"/>
              </a:rPr>
              <a:t>ж</a:t>
            </a:r>
            <a:r>
              <a:rPr sz="1000" spc="-15" dirty="0">
                <a:solidFill>
                  <a:srgbClr val="1F5494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1F5494"/>
                </a:solidFill>
                <a:latin typeface="Arial"/>
                <a:cs typeface="Arial"/>
              </a:rPr>
              <a:t>ен  единый</a:t>
            </a:r>
            <a:endParaRPr sz="1000">
              <a:solidFill>
                <a:prstClr val="black"/>
              </a:solidFill>
              <a:latin typeface="Arial"/>
              <a:cs typeface="Arial"/>
            </a:endParaRPr>
          </a:p>
          <a:p>
            <a:pPr marL="5969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1000" spc="-10" dirty="0">
                <a:solidFill>
                  <a:srgbClr val="1F5494"/>
                </a:solidFill>
                <a:latin typeface="Arial"/>
                <a:cs typeface="Arial"/>
              </a:rPr>
              <a:t>перечень</a:t>
            </a:r>
            <a:endParaRPr sz="1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5" name="object 29">
            <a:extLst>
              <a:ext uri="{FF2B5EF4-FFF2-40B4-BE49-F238E27FC236}">
                <a16:creationId xmlns:a16="http://schemas.microsoft.com/office/drawing/2014/main" id="{E3090FAA-4C2B-4CAC-B14A-5F177332CA4F}"/>
              </a:ext>
            </a:extLst>
          </p:cNvPr>
          <p:cNvSpPr/>
          <p:nvPr/>
        </p:nvSpPr>
        <p:spPr>
          <a:xfrm>
            <a:off x="7970571" y="2720407"/>
            <a:ext cx="478790" cy="1203960"/>
          </a:xfrm>
          <a:custGeom>
            <a:avLst/>
            <a:gdLst/>
            <a:ahLst/>
            <a:cxnLst/>
            <a:rect l="l" t="t" r="r" b="b"/>
            <a:pathLst>
              <a:path w="478790" h="1203960">
                <a:moveTo>
                  <a:pt x="127000" y="0"/>
                </a:moveTo>
                <a:lnTo>
                  <a:pt x="0" y="63500"/>
                </a:lnTo>
                <a:lnTo>
                  <a:pt x="127000" y="127000"/>
                </a:lnTo>
                <a:lnTo>
                  <a:pt x="81279" y="69850"/>
                </a:lnTo>
                <a:lnTo>
                  <a:pt x="76200" y="69850"/>
                </a:lnTo>
                <a:lnTo>
                  <a:pt x="76200" y="57150"/>
                </a:lnTo>
                <a:lnTo>
                  <a:pt x="81279" y="57150"/>
                </a:lnTo>
                <a:lnTo>
                  <a:pt x="127000" y="0"/>
                </a:lnTo>
                <a:close/>
              </a:path>
              <a:path w="478790" h="1203960">
                <a:moveTo>
                  <a:pt x="76200" y="63500"/>
                </a:moveTo>
                <a:lnTo>
                  <a:pt x="76200" y="69850"/>
                </a:lnTo>
                <a:lnTo>
                  <a:pt x="81279" y="69850"/>
                </a:lnTo>
                <a:lnTo>
                  <a:pt x="76200" y="63500"/>
                </a:lnTo>
                <a:close/>
              </a:path>
              <a:path w="478790" h="1203960">
                <a:moveTo>
                  <a:pt x="88900" y="57150"/>
                </a:moveTo>
                <a:lnTo>
                  <a:pt x="81279" y="57150"/>
                </a:lnTo>
                <a:lnTo>
                  <a:pt x="76200" y="63500"/>
                </a:lnTo>
                <a:lnTo>
                  <a:pt x="81279" y="69850"/>
                </a:lnTo>
                <a:lnTo>
                  <a:pt x="88900" y="69850"/>
                </a:lnTo>
                <a:lnTo>
                  <a:pt x="88900" y="57150"/>
                </a:lnTo>
                <a:close/>
              </a:path>
              <a:path w="478790" h="1203960">
                <a:moveTo>
                  <a:pt x="114300" y="57150"/>
                </a:moveTo>
                <a:lnTo>
                  <a:pt x="101600" y="57150"/>
                </a:lnTo>
                <a:lnTo>
                  <a:pt x="101600" y="69850"/>
                </a:lnTo>
                <a:lnTo>
                  <a:pt x="114300" y="69850"/>
                </a:lnTo>
                <a:lnTo>
                  <a:pt x="114300" y="57150"/>
                </a:lnTo>
                <a:close/>
              </a:path>
              <a:path w="478790" h="1203960">
                <a:moveTo>
                  <a:pt x="139700" y="57150"/>
                </a:moveTo>
                <a:lnTo>
                  <a:pt x="127000" y="57150"/>
                </a:lnTo>
                <a:lnTo>
                  <a:pt x="127000" y="69850"/>
                </a:lnTo>
                <a:lnTo>
                  <a:pt x="139700" y="69850"/>
                </a:lnTo>
                <a:lnTo>
                  <a:pt x="139700" y="57150"/>
                </a:lnTo>
                <a:close/>
              </a:path>
              <a:path w="478790" h="1203960">
                <a:moveTo>
                  <a:pt x="81279" y="57150"/>
                </a:moveTo>
                <a:lnTo>
                  <a:pt x="76200" y="57150"/>
                </a:lnTo>
                <a:lnTo>
                  <a:pt x="76200" y="63500"/>
                </a:lnTo>
                <a:lnTo>
                  <a:pt x="81279" y="57150"/>
                </a:lnTo>
                <a:close/>
              </a:path>
              <a:path w="478790" h="1203960">
                <a:moveTo>
                  <a:pt x="165100" y="57150"/>
                </a:moveTo>
                <a:lnTo>
                  <a:pt x="152400" y="57150"/>
                </a:lnTo>
                <a:lnTo>
                  <a:pt x="152400" y="69850"/>
                </a:lnTo>
                <a:lnTo>
                  <a:pt x="165100" y="69850"/>
                </a:lnTo>
                <a:lnTo>
                  <a:pt x="165100" y="57150"/>
                </a:lnTo>
                <a:close/>
              </a:path>
              <a:path w="478790" h="1203960">
                <a:moveTo>
                  <a:pt x="190500" y="57150"/>
                </a:moveTo>
                <a:lnTo>
                  <a:pt x="177800" y="57150"/>
                </a:lnTo>
                <a:lnTo>
                  <a:pt x="177800" y="69850"/>
                </a:lnTo>
                <a:lnTo>
                  <a:pt x="190500" y="69850"/>
                </a:lnTo>
                <a:lnTo>
                  <a:pt x="190500" y="57150"/>
                </a:lnTo>
                <a:close/>
              </a:path>
              <a:path w="478790" h="1203960">
                <a:moveTo>
                  <a:pt x="215900" y="57150"/>
                </a:moveTo>
                <a:lnTo>
                  <a:pt x="203200" y="57150"/>
                </a:lnTo>
                <a:lnTo>
                  <a:pt x="203200" y="69850"/>
                </a:lnTo>
                <a:lnTo>
                  <a:pt x="215900" y="69850"/>
                </a:lnTo>
                <a:lnTo>
                  <a:pt x="215900" y="57150"/>
                </a:lnTo>
                <a:close/>
              </a:path>
              <a:path w="478790" h="1203960">
                <a:moveTo>
                  <a:pt x="241300" y="57150"/>
                </a:moveTo>
                <a:lnTo>
                  <a:pt x="228600" y="57150"/>
                </a:lnTo>
                <a:lnTo>
                  <a:pt x="228600" y="69850"/>
                </a:lnTo>
                <a:lnTo>
                  <a:pt x="241300" y="69850"/>
                </a:lnTo>
                <a:lnTo>
                  <a:pt x="241300" y="57150"/>
                </a:lnTo>
                <a:close/>
              </a:path>
              <a:path w="478790" h="1203960">
                <a:moveTo>
                  <a:pt x="266700" y="57150"/>
                </a:moveTo>
                <a:lnTo>
                  <a:pt x="254000" y="57150"/>
                </a:lnTo>
                <a:lnTo>
                  <a:pt x="254000" y="69850"/>
                </a:lnTo>
                <a:lnTo>
                  <a:pt x="266700" y="69850"/>
                </a:lnTo>
                <a:lnTo>
                  <a:pt x="266700" y="57150"/>
                </a:lnTo>
                <a:close/>
              </a:path>
              <a:path w="478790" h="1203960">
                <a:moveTo>
                  <a:pt x="292100" y="57150"/>
                </a:moveTo>
                <a:lnTo>
                  <a:pt x="279400" y="57150"/>
                </a:lnTo>
                <a:lnTo>
                  <a:pt x="279400" y="69850"/>
                </a:lnTo>
                <a:lnTo>
                  <a:pt x="292100" y="69850"/>
                </a:lnTo>
                <a:lnTo>
                  <a:pt x="292100" y="57150"/>
                </a:lnTo>
                <a:close/>
              </a:path>
              <a:path w="478790" h="1203960">
                <a:moveTo>
                  <a:pt x="317500" y="57150"/>
                </a:moveTo>
                <a:lnTo>
                  <a:pt x="304800" y="57150"/>
                </a:lnTo>
                <a:lnTo>
                  <a:pt x="304800" y="69850"/>
                </a:lnTo>
                <a:lnTo>
                  <a:pt x="317500" y="69850"/>
                </a:lnTo>
                <a:lnTo>
                  <a:pt x="317500" y="57150"/>
                </a:lnTo>
                <a:close/>
              </a:path>
              <a:path w="478790" h="1203960">
                <a:moveTo>
                  <a:pt x="342900" y="57150"/>
                </a:moveTo>
                <a:lnTo>
                  <a:pt x="330200" y="57150"/>
                </a:lnTo>
                <a:lnTo>
                  <a:pt x="330200" y="69850"/>
                </a:lnTo>
                <a:lnTo>
                  <a:pt x="342900" y="69850"/>
                </a:lnTo>
                <a:lnTo>
                  <a:pt x="342900" y="57150"/>
                </a:lnTo>
                <a:close/>
              </a:path>
              <a:path w="478790" h="1203960">
                <a:moveTo>
                  <a:pt x="368300" y="57150"/>
                </a:moveTo>
                <a:lnTo>
                  <a:pt x="355600" y="57150"/>
                </a:lnTo>
                <a:lnTo>
                  <a:pt x="355600" y="69850"/>
                </a:lnTo>
                <a:lnTo>
                  <a:pt x="368300" y="69850"/>
                </a:lnTo>
                <a:lnTo>
                  <a:pt x="368300" y="57150"/>
                </a:lnTo>
                <a:close/>
              </a:path>
              <a:path w="478790" h="1203960">
                <a:moveTo>
                  <a:pt x="393700" y="57150"/>
                </a:moveTo>
                <a:lnTo>
                  <a:pt x="381000" y="57150"/>
                </a:lnTo>
                <a:lnTo>
                  <a:pt x="381000" y="69850"/>
                </a:lnTo>
                <a:lnTo>
                  <a:pt x="393700" y="69850"/>
                </a:lnTo>
                <a:lnTo>
                  <a:pt x="393700" y="57150"/>
                </a:lnTo>
                <a:close/>
              </a:path>
              <a:path w="478790" h="1203960">
                <a:moveTo>
                  <a:pt x="419100" y="57150"/>
                </a:moveTo>
                <a:lnTo>
                  <a:pt x="406400" y="57150"/>
                </a:lnTo>
                <a:lnTo>
                  <a:pt x="406400" y="69850"/>
                </a:lnTo>
                <a:lnTo>
                  <a:pt x="419100" y="69850"/>
                </a:lnTo>
                <a:lnTo>
                  <a:pt x="419100" y="57150"/>
                </a:lnTo>
                <a:close/>
              </a:path>
              <a:path w="478790" h="1203960">
                <a:moveTo>
                  <a:pt x="444500" y="57150"/>
                </a:moveTo>
                <a:lnTo>
                  <a:pt x="431800" y="57150"/>
                </a:lnTo>
                <a:lnTo>
                  <a:pt x="431800" y="69850"/>
                </a:lnTo>
                <a:lnTo>
                  <a:pt x="444500" y="69850"/>
                </a:lnTo>
                <a:lnTo>
                  <a:pt x="444500" y="57150"/>
                </a:lnTo>
                <a:close/>
              </a:path>
              <a:path w="478790" h="1203960">
                <a:moveTo>
                  <a:pt x="469900" y="57150"/>
                </a:moveTo>
                <a:lnTo>
                  <a:pt x="457200" y="57150"/>
                </a:lnTo>
                <a:lnTo>
                  <a:pt x="457200" y="69850"/>
                </a:lnTo>
                <a:lnTo>
                  <a:pt x="469900" y="69850"/>
                </a:lnTo>
                <a:lnTo>
                  <a:pt x="469900" y="57150"/>
                </a:lnTo>
                <a:close/>
              </a:path>
              <a:path w="478790" h="1203960">
                <a:moveTo>
                  <a:pt x="478789" y="73659"/>
                </a:moveTo>
                <a:lnTo>
                  <a:pt x="466089" y="73659"/>
                </a:lnTo>
                <a:lnTo>
                  <a:pt x="466089" y="86359"/>
                </a:lnTo>
                <a:lnTo>
                  <a:pt x="478789" y="86359"/>
                </a:lnTo>
                <a:lnTo>
                  <a:pt x="478789" y="73659"/>
                </a:lnTo>
                <a:close/>
              </a:path>
              <a:path w="478790" h="1203960">
                <a:moveTo>
                  <a:pt x="478789" y="99059"/>
                </a:moveTo>
                <a:lnTo>
                  <a:pt x="466089" y="99059"/>
                </a:lnTo>
                <a:lnTo>
                  <a:pt x="466089" y="111759"/>
                </a:lnTo>
                <a:lnTo>
                  <a:pt x="478789" y="111759"/>
                </a:lnTo>
                <a:lnTo>
                  <a:pt x="478789" y="99059"/>
                </a:lnTo>
                <a:close/>
              </a:path>
              <a:path w="478790" h="1203960">
                <a:moveTo>
                  <a:pt x="478789" y="124459"/>
                </a:moveTo>
                <a:lnTo>
                  <a:pt x="466089" y="124459"/>
                </a:lnTo>
                <a:lnTo>
                  <a:pt x="466089" y="137159"/>
                </a:lnTo>
                <a:lnTo>
                  <a:pt x="478789" y="137159"/>
                </a:lnTo>
                <a:lnTo>
                  <a:pt x="478789" y="124459"/>
                </a:lnTo>
                <a:close/>
              </a:path>
              <a:path w="478790" h="1203960">
                <a:moveTo>
                  <a:pt x="478789" y="149859"/>
                </a:moveTo>
                <a:lnTo>
                  <a:pt x="466089" y="149859"/>
                </a:lnTo>
                <a:lnTo>
                  <a:pt x="466089" y="162559"/>
                </a:lnTo>
                <a:lnTo>
                  <a:pt x="478789" y="162559"/>
                </a:lnTo>
                <a:lnTo>
                  <a:pt x="478789" y="149859"/>
                </a:lnTo>
                <a:close/>
              </a:path>
              <a:path w="478790" h="1203960">
                <a:moveTo>
                  <a:pt x="478789" y="175259"/>
                </a:moveTo>
                <a:lnTo>
                  <a:pt x="466089" y="175259"/>
                </a:lnTo>
                <a:lnTo>
                  <a:pt x="466089" y="187959"/>
                </a:lnTo>
                <a:lnTo>
                  <a:pt x="478789" y="187959"/>
                </a:lnTo>
                <a:lnTo>
                  <a:pt x="478789" y="175259"/>
                </a:lnTo>
                <a:close/>
              </a:path>
              <a:path w="478790" h="1203960">
                <a:moveTo>
                  <a:pt x="478789" y="200659"/>
                </a:moveTo>
                <a:lnTo>
                  <a:pt x="466089" y="200659"/>
                </a:lnTo>
                <a:lnTo>
                  <a:pt x="466089" y="213359"/>
                </a:lnTo>
                <a:lnTo>
                  <a:pt x="478789" y="213359"/>
                </a:lnTo>
                <a:lnTo>
                  <a:pt x="478789" y="200659"/>
                </a:lnTo>
                <a:close/>
              </a:path>
              <a:path w="478790" h="1203960">
                <a:moveTo>
                  <a:pt x="478789" y="226059"/>
                </a:moveTo>
                <a:lnTo>
                  <a:pt x="466089" y="226059"/>
                </a:lnTo>
                <a:lnTo>
                  <a:pt x="466089" y="238759"/>
                </a:lnTo>
                <a:lnTo>
                  <a:pt x="478789" y="238759"/>
                </a:lnTo>
                <a:lnTo>
                  <a:pt x="478789" y="226059"/>
                </a:lnTo>
                <a:close/>
              </a:path>
              <a:path w="478790" h="1203960">
                <a:moveTo>
                  <a:pt x="478789" y="251459"/>
                </a:moveTo>
                <a:lnTo>
                  <a:pt x="466089" y="251459"/>
                </a:lnTo>
                <a:lnTo>
                  <a:pt x="466089" y="264159"/>
                </a:lnTo>
                <a:lnTo>
                  <a:pt x="478789" y="264159"/>
                </a:lnTo>
                <a:lnTo>
                  <a:pt x="478789" y="251459"/>
                </a:lnTo>
                <a:close/>
              </a:path>
              <a:path w="478790" h="1203960">
                <a:moveTo>
                  <a:pt x="478789" y="276859"/>
                </a:moveTo>
                <a:lnTo>
                  <a:pt x="466089" y="276859"/>
                </a:lnTo>
                <a:lnTo>
                  <a:pt x="466089" y="289559"/>
                </a:lnTo>
                <a:lnTo>
                  <a:pt x="478789" y="289559"/>
                </a:lnTo>
                <a:lnTo>
                  <a:pt x="478789" y="276859"/>
                </a:lnTo>
                <a:close/>
              </a:path>
              <a:path w="478790" h="1203960">
                <a:moveTo>
                  <a:pt x="478789" y="302259"/>
                </a:moveTo>
                <a:lnTo>
                  <a:pt x="466089" y="302259"/>
                </a:lnTo>
                <a:lnTo>
                  <a:pt x="466089" y="314959"/>
                </a:lnTo>
                <a:lnTo>
                  <a:pt x="478789" y="314959"/>
                </a:lnTo>
                <a:lnTo>
                  <a:pt x="478789" y="302259"/>
                </a:lnTo>
                <a:close/>
              </a:path>
              <a:path w="478790" h="1203960">
                <a:moveTo>
                  <a:pt x="478789" y="327659"/>
                </a:moveTo>
                <a:lnTo>
                  <a:pt x="466089" y="327659"/>
                </a:lnTo>
                <a:lnTo>
                  <a:pt x="466089" y="340359"/>
                </a:lnTo>
                <a:lnTo>
                  <a:pt x="478789" y="340359"/>
                </a:lnTo>
                <a:lnTo>
                  <a:pt x="478789" y="327659"/>
                </a:lnTo>
                <a:close/>
              </a:path>
              <a:path w="478790" h="1203960">
                <a:moveTo>
                  <a:pt x="478789" y="353059"/>
                </a:moveTo>
                <a:lnTo>
                  <a:pt x="466089" y="353059"/>
                </a:lnTo>
                <a:lnTo>
                  <a:pt x="466089" y="365759"/>
                </a:lnTo>
                <a:lnTo>
                  <a:pt x="478789" y="365759"/>
                </a:lnTo>
                <a:lnTo>
                  <a:pt x="478789" y="353059"/>
                </a:lnTo>
                <a:close/>
              </a:path>
              <a:path w="478790" h="1203960">
                <a:moveTo>
                  <a:pt x="478789" y="378459"/>
                </a:moveTo>
                <a:lnTo>
                  <a:pt x="466089" y="378459"/>
                </a:lnTo>
                <a:lnTo>
                  <a:pt x="466089" y="391159"/>
                </a:lnTo>
                <a:lnTo>
                  <a:pt x="478789" y="391159"/>
                </a:lnTo>
                <a:lnTo>
                  <a:pt x="478789" y="378459"/>
                </a:lnTo>
                <a:close/>
              </a:path>
              <a:path w="478790" h="1203960">
                <a:moveTo>
                  <a:pt x="478789" y="403859"/>
                </a:moveTo>
                <a:lnTo>
                  <a:pt x="466089" y="403859"/>
                </a:lnTo>
                <a:lnTo>
                  <a:pt x="466089" y="416559"/>
                </a:lnTo>
                <a:lnTo>
                  <a:pt x="478789" y="416559"/>
                </a:lnTo>
                <a:lnTo>
                  <a:pt x="478789" y="403859"/>
                </a:lnTo>
                <a:close/>
              </a:path>
              <a:path w="478790" h="1203960">
                <a:moveTo>
                  <a:pt x="478789" y="429259"/>
                </a:moveTo>
                <a:lnTo>
                  <a:pt x="466089" y="429259"/>
                </a:lnTo>
                <a:lnTo>
                  <a:pt x="466089" y="441959"/>
                </a:lnTo>
                <a:lnTo>
                  <a:pt x="478789" y="441959"/>
                </a:lnTo>
                <a:lnTo>
                  <a:pt x="478789" y="429259"/>
                </a:lnTo>
                <a:close/>
              </a:path>
              <a:path w="478790" h="1203960">
                <a:moveTo>
                  <a:pt x="478789" y="454659"/>
                </a:moveTo>
                <a:lnTo>
                  <a:pt x="466089" y="454659"/>
                </a:lnTo>
                <a:lnTo>
                  <a:pt x="466089" y="467359"/>
                </a:lnTo>
                <a:lnTo>
                  <a:pt x="478789" y="467359"/>
                </a:lnTo>
                <a:lnTo>
                  <a:pt x="478789" y="454659"/>
                </a:lnTo>
                <a:close/>
              </a:path>
              <a:path w="478790" h="1203960">
                <a:moveTo>
                  <a:pt x="478789" y="480059"/>
                </a:moveTo>
                <a:lnTo>
                  <a:pt x="466089" y="480059"/>
                </a:lnTo>
                <a:lnTo>
                  <a:pt x="466089" y="492759"/>
                </a:lnTo>
                <a:lnTo>
                  <a:pt x="478789" y="492759"/>
                </a:lnTo>
                <a:lnTo>
                  <a:pt x="478789" y="480059"/>
                </a:lnTo>
                <a:close/>
              </a:path>
              <a:path w="478790" h="1203960">
                <a:moveTo>
                  <a:pt x="478789" y="505459"/>
                </a:moveTo>
                <a:lnTo>
                  <a:pt x="466089" y="505459"/>
                </a:lnTo>
                <a:lnTo>
                  <a:pt x="466089" y="518159"/>
                </a:lnTo>
                <a:lnTo>
                  <a:pt x="478789" y="518159"/>
                </a:lnTo>
                <a:lnTo>
                  <a:pt x="478789" y="505459"/>
                </a:lnTo>
                <a:close/>
              </a:path>
              <a:path w="478790" h="1203960">
                <a:moveTo>
                  <a:pt x="478789" y="530859"/>
                </a:moveTo>
                <a:lnTo>
                  <a:pt x="466089" y="530859"/>
                </a:lnTo>
                <a:lnTo>
                  <a:pt x="466089" y="543559"/>
                </a:lnTo>
                <a:lnTo>
                  <a:pt x="478789" y="543559"/>
                </a:lnTo>
                <a:lnTo>
                  <a:pt x="478789" y="530859"/>
                </a:lnTo>
                <a:close/>
              </a:path>
              <a:path w="478790" h="1203960">
                <a:moveTo>
                  <a:pt x="478789" y="556259"/>
                </a:moveTo>
                <a:lnTo>
                  <a:pt x="466089" y="556259"/>
                </a:lnTo>
                <a:lnTo>
                  <a:pt x="466089" y="568959"/>
                </a:lnTo>
                <a:lnTo>
                  <a:pt x="478789" y="568959"/>
                </a:lnTo>
                <a:lnTo>
                  <a:pt x="478789" y="556259"/>
                </a:lnTo>
                <a:close/>
              </a:path>
              <a:path w="478790" h="1203960">
                <a:moveTo>
                  <a:pt x="478789" y="581659"/>
                </a:moveTo>
                <a:lnTo>
                  <a:pt x="466089" y="581659"/>
                </a:lnTo>
                <a:lnTo>
                  <a:pt x="466089" y="594359"/>
                </a:lnTo>
                <a:lnTo>
                  <a:pt x="478789" y="594359"/>
                </a:lnTo>
                <a:lnTo>
                  <a:pt x="478789" y="581659"/>
                </a:lnTo>
                <a:close/>
              </a:path>
              <a:path w="478790" h="1203960">
                <a:moveTo>
                  <a:pt x="478789" y="607059"/>
                </a:moveTo>
                <a:lnTo>
                  <a:pt x="466089" y="607059"/>
                </a:lnTo>
                <a:lnTo>
                  <a:pt x="466089" y="619759"/>
                </a:lnTo>
                <a:lnTo>
                  <a:pt x="478789" y="619759"/>
                </a:lnTo>
                <a:lnTo>
                  <a:pt x="478789" y="607059"/>
                </a:lnTo>
                <a:close/>
              </a:path>
              <a:path w="478790" h="1203960">
                <a:moveTo>
                  <a:pt x="478789" y="632459"/>
                </a:moveTo>
                <a:lnTo>
                  <a:pt x="466089" y="632459"/>
                </a:lnTo>
                <a:lnTo>
                  <a:pt x="466089" y="645159"/>
                </a:lnTo>
                <a:lnTo>
                  <a:pt x="478789" y="645159"/>
                </a:lnTo>
                <a:lnTo>
                  <a:pt x="478789" y="632459"/>
                </a:lnTo>
                <a:close/>
              </a:path>
              <a:path w="478790" h="1203960">
                <a:moveTo>
                  <a:pt x="478789" y="657859"/>
                </a:moveTo>
                <a:lnTo>
                  <a:pt x="466089" y="657859"/>
                </a:lnTo>
                <a:lnTo>
                  <a:pt x="466089" y="670559"/>
                </a:lnTo>
                <a:lnTo>
                  <a:pt x="478789" y="670559"/>
                </a:lnTo>
                <a:lnTo>
                  <a:pt x="478789" y="657859"/>
                </a:lnTo>
                <a:close/>
              </a:path>
              <a:path w="478790" h="1203960">
                <a:moveTo>
                  <a:pt x="478789" y="683259"/>
                </a:moveTo>
                <a:lnTo>
                  <a:pt x="466089" y="683259"/>
                </a:lnTo>
                <a:lnTo>
                  <a:pt x="466089" y="695959"/>
                </a:lnTo>
                <a:lnTo>
                  <a:pt x="478789" y="695959"/>
                </a:lnTo>
                <a:lnTo>
                  <a:pt x="478789" y="683259"/>
                </a:lnTo>
                <a:close/>
              </a:path>
              <a:path w="478790" h="1203960">
                <a:moveTo>
                  <a:pt x="478789" y="708659"/>
                </a:moveTo>
                <a:lnTo>
                  <a:pt x="466089" y="708659"/>
                </a:lnTo>
                <a:lnTo>
                  <a:pt x="466089" y="721359"/>
                </a:lnTo>
                <a:lnTo>
                  <a:pt x="478789" y="721359"/>
                </a:lnTo>
                <a:lnTo>
                  <a:pt x="478789" y="708659"/>
                </a:lnTo>
                <a:close/>
              </a:path>
              <a:path w="478790" h="1203960">
                <a:moveTo>
                  <a:pt x="478789" y="734059"/>
                </a:moveTo>
                <a:lnTo>
                  <a:pt x="466089" y="734059"/>
                </a:lnTo>
                <a:lnTo>
                  <a:pt x="466089" y="746759"/>
                </a:lnTo>
                <a:lnTo>
                  <a:pt x="478789" y="746759"/>
                </a:lnTo>
                <a:lnTo>
                  <a:pt x="478789" y="734059"/>
                </a:lnTo>
                <a:close/>
              </a:path>
              <a:path w="478790" h="1203960">
                <a:moveTo>
                  <a:pt x="478789" y="759459"/>
                </a:moveTo>
                <a:lnTo>
                  <a:pt x="466089" y="759459"/>
                </a:lnTo>
                <a:lnTo>
                  <a:pt x="466089" y="772159"/>
                </a:lnTo>
                <a:lnTo>
                  <a:pt x="478789" y="772159"/>
                </a:lnTo>
                <a:lnTo>
                  <a:pt x="478789" y="759459"/>
                </a:lnTo>
                <a:close/>
              </a:path>
              <a:path w="478790" h="1203960">
                <a:moveTo>
                  <a:pt x="478789" y="784859"/>
                </a:moveTo>
                <a:lnTo>
                  <a:pt x="466089" y="784859"/>
                </a:lnTo>
                <a:lnTo>
                  <a:pt x="466089" y="797559"/>
                </a:lnTo>
                <a:lnTo>
                  <a:pt x="478789" y="797559"/>
                </a:lnTo>
                <a:lnTo>
                  <a:pt x="478789" y="784859"/>
                </a:lnTo>
                <a:close/>
              </a:path>
              <a:path w="478790" h="1203960">
                <a:moveTo>
                  <a:pt x="478789" y="810259"/>
                </a:moveTo>
                <a:lnTo>
                  <a:pt x="466089" y="810259"/>
                </a:lnTo>
                <a:lnTo>
                  <a:pt x="466089" y="822959"/>
                </a:lnTo>
                <a:lnTo>
                  <a:pt x="478789" y="822959"/>
                </a:lnTo>
                <a:lnTo>
                  <a:pt x="478789" y="810259"/>
                </a:lnTo>
                <a:close/>
              </a:path>
              <a:path w="478790" h="1203960">
                <a:moveTo>
                  <a:pt x="478789" y="835659"/>
                </a:moveTo>
                <a:lnTo>
                  <a:pt x="466089" y="835659"/>
                </a:lnTo>
                <a:lnTo>
                  <a:pt x="466089" y="848359"/>
                </a:lnTo>
                <a:lnTo>
                  <a:pt x="478789" y="848359"/>
                </a:lnTo>
                <a:lnTo>
                  <a:pt x="478789" y="835659"/>
                </a:lnTo>
                <a:close/>
              </a:path>
              <a:path w="478790" h="1203960">
                <a:moveTo>
                  <a:pt x="478789" y="861059"/>
                </a:moveTo>
                <a:lnTo>
                  <a:pt x="466089" y="861059"/>
                </a:lnTo>
                <a:lnTo>
                  <a:pt x="466089" y="873759"/>
                </a:lnTo>
                <a:lnTo>
                  <a:pt x="478789" y="873759"/>
                </a:lnTo>
                <a:lnTo>
                  <a:pt x="478789" y="861059"/>
                </a:lnTo>
                <a:close/>
              </a:path>
              <a:path w="478790" h="1203960">
                <a:moveTo>
                  <a:pt x="478789" y="886459"/>
                </a:moveTo>
                <a:lnTo>
                  <a:pt x="466089" y="886459"/>
                </a:lnTo>
                <a:lnTo>
                  <a:pt x="466089" y="899159"/>
                </a:lnTo>
                <a:lnTo>
                  <a:pt x="478789" y="899159"/>
                </a:lnTo>
                <a:lnTo>
                  <a:pt x="478789" y="886459"/>
                </a:lnTo>
                <a:close/>
              </a:path>
              <a:path w="478790" h="1203960">
                <a:moveTo>
                  <a:pt x="478789" y="911859"/>
                </a:moveTo>
                <a:lnTo>
                  <a:pt x="466089" y="911859"/>
                </a:lnTo>
                <a:lnTo>
                  <a:pt x="466089" y="924559"/>
                </a:lnTo>
                <a:lnTo>
                  <a:pt x="478789" y="924559"/>
                </a:lnTo>
                <a:lnTo>
                  <a:pt x="478789" y="911859"/>
                </a:lnTo>
                <a:close/>
              </a:path>
              <a:path w="478790" h="1203960">
                <a:moveTo>
                  <a:pt x="478789" y="937259"/>
                </a:moveTo>
                <a:lnTo>
                  <a:pt x="466089" y="937259"/>
                </a:lnTo>
                <a:lnTo>
                  <a:pt x="466089" y="949959"/>
                </a:lnTo>
                <a:lnTo>
                  <a:pt x="478789" y="949959"/>
                </a:lnTo>
                <a:lnTo>
                  <a:pt x="478789" y="937259"/>
                </a:lnTo>
                <a:close/>
              </a:path>
              <a:path w="478790" h="1203960">
                <a:moveTo>
                  <a:pt x="478789" y="962659"/>
                </a:moveTo>
                <a:lnTo>
                  <a:pt x="466089" y="962659"/>
                </a:lnTo>
                <a:lnTo>
                  <a:pt x="466089" y="975359"/>
                </a:lnTo>
                <a:lnTo>
                  <a:pt x="478789" y="975359"/>
                </a:lnTo>
                <a:lnTo>
                  <a:pt x="478789" y="962659"/>
                </a:lnTo>
                <a:close/>
              </a:path>
              <a:path w="478790" h="1203960">
                <a:moveTo>
                  <a:pt x="478789" y="988059"/>
                </a:moveTo>
                <a:lnTo>
                  <a:pt x="466089" y="988059"/>
                </a:lnTo>
                <a:lnTo>
                  <a:pt x="466089" y="1000759"/>
                </a:lnTo>
                <a:lnTo>
                  <a:pt x="478789" y="1000759"/>
                </a:lnTo>
                <a:lnTo>
                  <a:pt x="478789" y="988059"/>
                </a:lnTo>
                <a:close/>
              </a:path>
              <a:path w="478790" h="1203960">
                <a:moveTo>
                  <a:pt x="478789" y="1013459"/>
                </a:moveTo>
                <a:lnTo>
                  <a:pt x="466089" y="1013459"/>
                </a:lnTo>
                <a:lnTo>
                  <a:pt x="466089" y="1026159"/>
                </a:lnTo>
                <a:lnTo>
                  <a:pt x="478789" y="1026159"/>
                </a:lnTo>
                <a:lnTo>
                  <a:pt x="478789" y="1013459"/>
                </a:lnTo>
                <a:close/>
              </a:path>
              <a:path w="478790" h="1203960">
                <a:moveTo>
                  <a:pt x="478789" y="1038859"/>
                </a:moveTo>
                <a:lnTo>
                  <a:pt x="466089" y="1038859"/>
                </a:lnTo>
                <a:lnTo>
                  <a:pt x="466089" y="1051559"/>
                </a:lnTo>
                <a:lnTo>
                  <a:pt x="478789" y="1051559"/>
                </a:lnTo>
                <a:lnTo>
                  <a:pt x="478789" y="1038859"/>
                </a:lnTo>
                <a:close/>
              </a:path>
              <a:path w="478790" h="1203960">
                <a:moveTo>
                  <a:pt x="478789" y="1064259"/>
                </a:moveTo>
                <a:lnTo>
                  <a:pt x="466089" y="1064259"/>
                </a:lnTo>
                <a:lnTo>
                  <a:pt x="466089" y="1076959"/>
                </a:lnTo>
                <a:lnTo>
                  <a:pt x="478789" y="1076959"/>
                </a:lnTo>
                <a:lnTo>
                  <a:pt x="478789" y="1064259"/>
                </a:lnTo>
                <a:close/>
              </a:path>
              <a:path w="478790" h="1203960">
                <a:moveTo>
                  <a:pt x="478789" y="1089659"/>
                </a:moveTo>
                <a:lnTo>
                  <a:pt x="466089" y="1089659"/>
                </a:lnTo>
                <a:lnTo>
                  <a:pt x="466089" y="1102359"/>
                </a:lnTo>
                <a:lnTo>
                  <a:pt x="478789" y="1102359"/>
                </a:lnTo>
                <a:lnTo>
                  <a:pt x="478789" y="1089659"/>
                </a:lnTo>
                <a:close/>
              </a:path>
              <a:path w="478790" h="1203960">
                <a:moveTo>
                  <a:pt x="478789" y="1115059"/>
                </a:moveTo>
                <a:lnTo>
                  <a:pt x="466089" y="1115059"/>
                </a:lnTo>
                <a:lnTo>
                  <a:pt x="466089" y="1127759"/>
                </a:lnTo>
                <a:lnTo>
                  <a:pt x="478789" y="1127759"/>
                </a:lnTo>
                <a:lnTo>
                  <a:pt x="478789" y="1115059"/>
                </a:lnTo>
                <a:close/>
              </a:path>
              <a:path w="478790" h="1203960">
                <a:moveTo>
                  <a:pt x="478789" y="1140459"/>
                </a:moveTo>
                <a:lnTo>
                  <a:pt x="466089" y="1140459"/>
                </a:lnTo>
                <a:lnTo>
                  <a:pt x="466089" y="1153159"/>
                </a:lnTo>
                <a:lnTo>
                  <a:pt x="478789" y="1153159"/>
                </a:lnTo>
                <a:lnTo>
                  <a:pt x="478789" y="1140459"/>
                </a:lnTo>
                <a:close/>
              </a:path>
              <a:path w="478790" h="1203960">
                <a:moveTo>
                  <a:pt x="478789" y="1165859"/>
                </a:moveTo>
                <a:lnTo>
                  <a:pt x="466089" y="1165859"/>
                </a:lnTo>
                <a:lnTo>
                  <a:pt x="466089" y="1178559"/>
                </a:lnTo>
                <a:lnTo>
                  <a:pt x="478789" y="1178559"/>
                </a:lnTo>
                <a:lnTo>
                  <a:pt x="478789" y="1165859"/>
                </a:lnTo>
                <a:close/>
              </a:path>
              <a:path w="478790" h="1203960">
                <a:moveTo>
                  <a:pt x="478789" y="1191259"/>
                </a:moveTo>
                <a:lnTo>
                  <a:pt x="466089" y="1191259"/>
                </a:lnTo>
                <a:lnTo>
                  <a:pt x="466089" y="1203959"/>
                </a:lnTo>
                <a:lnTo>
                  <a:pt x="478789" y="1203959"/>
                </a:lnTo>
                <a:lnTo>
                  <a:pt x="478789" y="1191259"/>
                </a:lnTo>
                <a:close/>
              </a:path>
            </a:pathLst>
          </a:custGeom>
          <a:solidFill>
            <a:srgbClr val="283D6D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6" name="object 30">
            <a:extLst>
              <a:ext uri="{FF2B5EF4-FFF2-40B4-BE49-F238E27FC236}">
                <a16:creationId xmlns:a16="http://schemas.microsoft.com/office/drawing/2014/main" id="{FC99F517-698C-4BE5-9B47-4F12E4CB5059}"/>
              </a:ext>
            </a:extLst>
          </p:cNvPr>
          <p:cNvSpPr txBox="1"/>
          <p:nvPr/>
        </p:nvSpPr>
        <p:spPr>
          <a:xfrm>
            <a:off x="6714288" y="3699959"/>
            <a:ext cx="57150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eaLnBrk="1" fontAlgn="auto" hangingPunct="1">
              <a:spcBef>
                <a:spcPts val="105"/>
              </a:spcBef>
              <a:spcAft>
                <a:spcPts val="0"/>
              </a:spcAft>
            </a:pPr>
            <a:r>
              <a:rPr sz="1100" b="1" dirty="0">
                <a:solidFill>
                  <a:srgbClr val="283D6D"/>
                </a:solidFill>
                <a:latin typeface="Arial"/>
                <a:cs typeface="Arial"/>
              </a:rPr>
              <a:t>1</a:t>
            </a:r>
            <a:r>
              <a:rPr sz="1100" b="1" spc="-5" dirty="0">
                <a:solidFill>
                  <a:srgbClr val="283D6D"/>
                </a:solidFill>
                <a:latin typeface="Arial"/>
                <a:cs typeface="Arial"/>
              </a:rPr>
              <a:t>4</a:t>
            </a:r>
            <a:r>
              <a:rPr sz="1100" b="1" dirty="0">
                <a:solidFill>
                  <a:srgbClr val="283D6D"/>
                </a:solidFill>
                <a:latin typeface="Arial"/>
                <a:cs typeface="Arial"/>
              </a:rPr>
              <a:t>.0</a:t>
            </a:r>
            <a:r>
              <a:rPr sz="1100" b="1" spc="-5" dirty="0">
                <a:solidFill>
                  <a:srgbClr val="283D6D"/>
                </a:solidFill>
                <a:latin typeface="Arial"/>
                <a:cs typeface="Arial"/>
              </a:rPr>
              <a:t>6</a:t>
            </a:r>
            <a:r>
              <a:rPr sz="1100" b="1" dirty="0">
                <a:solidFill>
                  <a:srgbClr val="283D6D"/>
                </a:solidFill>
                <a:latin typeface="Arial"/>
                <a:cs typeface="Arial"/>
              </a:rPr>
              <a:t>.19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7" name="object 31">
            <a:extLst>
              <a:ext uri="{FF2B5EF4-FFF2-40B4-BE49-F238E27FC236}">
                <a16:creationId xmlns:a16="http://schemas.microsoft.com/office/drawing/2014/main" id="{65DACDE0-B8C0-496F-8829-5893E0AF953F}"/>
              </a:ext>
            </a:extLst>
          </p:cNvPr>
          <p:cNvSpPr/>
          <p:nvPr/>
        </p:nvSpPr>
        <p:spPr>
          <a:xfrm>
            <a:off x="9787180" y="3961959"/>
            <a:ext cx="195580" cy="220979"/>
          </a:xfrm>
          <a:custGeom>
            <a:avLst/>
            <a:gdLst/>
            <a:ahLst/>
            <a:cxnLst/>
            <a:rect l="l" t="t" r="r" b="b"/>
            <a:pathLst>
              <a:path w="195579" h="220979">
                <a:moveTo>
                  <a:pt x="97536" y="0"/>
                </a:moveTo>
                <a:lnTo>
                  <a:pt x="0" y="110489"/>
                </a:lnTo>
                <a:lnTo>
                  <a:pt x="97536" y="220979"/>
                </a:lnTo>
                <a:lnTo>
                  <a:pt x="195072" y="110489"/>
                </a:lnTo>
                <a:lnTo>
                  <a:pt x="97536" y="0"/>
                </a:lnTo>
                <a:close/>
              </a:path>
            </a:pathLst>
          </a:custGeom>
          <a:solidFill>
            <a:srgbClr val="1F5494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8" name="object 32">
            <a:extLst>
              <a:ext uri="{FF2B5EF4-FFF2-40B4-BE49-F238E27FC236}">
                <a16:creationId xmlns:a16="http://schemas.microsoft.com/office/drawing/2014/main" id="{95A5FFBE-5F1D-47EE-982B-C96FF9271880}"/>
              </a:ext>
            </a:extLst>
          </p:cNvPr>
          <p:cNvSpPr/>
          <p:nvPr/>
        </p:nvSpPr>
        <p:spPr>
          <a:xfrm>
            <a:off x="7799883" y="5188779"/>
            <a:ext cx="1338580" cy="1004569"/>
          </a:xfrm>
          <a:custGeom>
            <a:avLst/>
            <a:gdLst/>
            <a:ahLst/>
            <a:cxnLst/>
            <a:rect l="l" t="t" r="r" b="b"/>
            <a:pathLst>
              <a:path w="1338579" h="1004570">
                <a:moveTo>
                  <a:pt x="1170686" y="0"/>
                </a:moveTo>
                <a:lnTo>
                  <a:pt x="0" y="0"/>
                </a:lnTo>
                <a:lnTo>
                  <a:pt x="0" y="836930"/>
                </a:lnTo>
                <a:lnTo>
                  <a:pt x="167386" y="1004316"/>
                </a:lnTo>
                <a:lnTo>
                  <a:pt x="1338072" y="1004316"/>
                </a:lnTo>
                <a:lnTo>
                  <a:pt x="1338072" y="167386"/>
                </a:lnTo>
                <a:lnTo>
                  <a:pt x="1170686" y="0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9" name="object 33">
            <a:extLst>
              <a:ext uri="{FF2B5EF4-FFF2-40B4-BE49-F238E27FC236}">
                <a16:creationId xmlns:a16="http://schemas.microsoft.com/office/drawing/2014/main" id="{A5E2449B-DF86-4239-87C8-BA19DDB94105}"/>
              </a:ext>
            </a:extLst>
          </p:cNvPr>
          <p:cNvSpPr txBox="1"/>
          <p:nvPr/>
        </p:nvSpPr>
        <p:spPr>
          <a:xfrm>
            <a:off x="8051725" y="5218752"/>
            <a:ext cx="835025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70" algn="ctr" eaLnBrk="1" fontAlgn="auto" hangingPunct="1">
              <a:spcBef>
                <a:spcPts val="95"/>
              </a:spcBef>
              <a:spcAft>
                <a:spcPts val="0"/>
              </a:spcAft>
            </a:pPr>
            <a:r>
              <a:rPr sz="1000" spc="-10" dirty="0">
                <a:solidFill>
                  <a:srgbClr val="1F5494"/>
                </a:solidFill>
                <a:latin typeface="Arial"/>
                <a:cs typeface="Arial"/>
              </a:rPr>
              <a:t>Подано  заявление на  заключение  соглашения</a:t>
            </a:r>
            <a:r>
              <a:rPr sz="1000" spc="-60" dirty="0">
                <a:solidFill>
                  <a:srgbClr val="1F5494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1F5494"/>
                </a:solidFill>
                <a:latin typeface="Arial"/>
                <a:cs typeface="Arial"/>
              </a:rPr>
              <a:t>о  </a:t>
            </a:r>
            <a:r>
              <a:rPr sz="1000" spc="-10" dirty="0">
                <a:solidFill>
                  <a:srgbClr val="1F5494"/>
                </a:solidFill>
                <a:latin typeface="Arial"/>
                <a:cs typeface="Arial"/>
              </a:rPr>
              <a:t>реализации  </a:t>
            </a:r>
            <a:r>
              <a:rPr sz="1000" spc="-5" dirty="0">
                <a:solidFill>
                  <a:srgbClr val="1F5494"/>
                </a:solidFill>
                <a:latin typeface="Arial"/>
                <a:cs typeface="Arial"/>
              </a:rPr>
              <a:t>КППК</a:t>
            </a:r>
            <a:endParaRPr sz="1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0" name="object 34">
            <a:extLst>
              <a:ext uri="{FF2B5EF4-FFF2-40B4-BE49-F238E27FC236}">
                <a16:creationId xmlns:a16="http://schemas.microsoft.com/office/drawing/2014/main" id="{DC3317E9-28F0-4DD4-8861-11BC5574D75B}"/>
              </a:ext>
            </a:extLst>
          </p:cNvPr>
          <p:cNvSpPr/>
          <p:nvPr/>
        </p:nvSpPr>
        <p:spPr>
          <a:xfrm>
            <a:off x="9137956" y="4189671"/>
            <a:ext cx="753110" cy="1565275"/>
          </a:xfrm>
          <a:custGeom>
            <a:avLst/>
            <a:gdLst/>
            <a:ahLst/>
            <a:cxnLst/>
            <a:rect l="l" t="t" r="r" b="b"/>
            <a:pathLst>
              <a:path w="753109" h="1565275">
                <a:moveTo>
                  <a:pt x="127000" y="1438020"/>
                </a:moveTo>
                <a:lnTo>
                  <a:pt x="0" y="1501520"/>
                </a:lnTo>
                <a:lnTo>
                  <a:pt x="127000" y="1564995"/>
                </a:lnTo>
                <a:lnTo>
                  <a:pt x="81282" y="1507870"/>
                </a:lnTo>
                <a:lnTo>
                  <a:pt x="76200" y="1507870"/>
                </a:lnTo>
                <a:lnTo>
                  <a:pt x="76200" y="1495170"/>
                </a:lnTo>
                <a:lnTo>
                  <a:pt x="81279" y="1495170"/>
                </a:lnTo>
                <a:lnTo>
                  <a:pt x="127000" y="1438020"/>
                </a:lnTo>
                <a:close/>
              </a:path>
              <a:path w="753109" h="1565275">
                <a:moveTo>
                  <a:pt x="76200" y="1501520"/>
                </a:moveTo>
                <a:lnTo>
                  <a:pt x="76200" y="1507870"/>
                </a:lnTo>
                <a:lnTo>
                  <a:pt x="81282" y="1507870"/>
                </a:lnTo>
                <a:lnTo>
                  <a:pt x="76200" y="1501520"/>
                </a:lnTo>
                <a:close/>
              </a:path>
              <a:path w="753109" h="1565275">
                <a:moveTo>
                  <a:pt x="88900" y="1495170"/>
                </a:moveTo>
                <a:lnTo>
                  <a:pt x="81279" y="1495170"/>
                </a:lnTo>
                <a:lnTo>
                  <a:pt x="76200" y="1501520"/>
                </a:lnTo>
                <a:lnTo>
                  <a:pt x="81282" y="1507870"/>
                </a:lnTo>
                <a:lnTo>
                  <a:pt x="88900" y="1507870"/>
                </a:lnTo>
                <a:lnTo>
                  <a:pt x="88900" y="1495170"/>
                </a:lnTo>
                <a:close/>
              </a:path>
              <a:path w="753109" h="1565275">
                <a:moveTo>
                  <a:pt x="114300" y="1495170"/>
                </a:moveTo>
                <a:lnTo>
                  <a:pt x="101600" y="1495170"/>
                </a:lnTo>
                <a:lnTo>
                  <a:pt x="101600" y="1507870"/>
                </a:lnTo>
                <a:lnTo>
                  <a:pt x="114300" y="1507870"/>
                </a:lnTo>
                <a:lnTo>
                  <a:pt x="114300" y="1495170"/>
                </a:lnTo>
                <a:close/>
              </a:path>
              <a:path w="753109" h="1565275">
                <a:moveTo>
                  <a:pt x="139700" y="1495170"/>
                </a:moveTo>
                <a:lnTo>
                  <a:pt x="127000" y="1495170"/>
                </a:lnTo>
                <a:lnTo>
                  <a:pt x="127000" y="1507870"/>
                </a:lnTo>
                <a:lnTo>
                  <a:pt x="139700" y="1507870"/>
                </a:lnTo>
                <a:lnTo>
                  <a:pt x="139700" y="1495170"/>
                </a:lnTo>
                <a:close/>
              </a:path>
              <a:path w="753109" h="1565275">
                <a:moveTo>
                  <a:pt x="81279" y="1495170"/>
                </a:moveTo>
                <a:lnTo>
                  <a:pt x="76200" y="1495170"/>
                </a:lnTo>
                <a:lnTo>
                  <a:pt x="76200" y="1501520"/>
                </a:lnTo>
                <a:lnTo>
                  <a:pt x="81279" y="1495170"/>
                </a:lnTo>
                <a:close/>
              </a:path>
              <a:path w="753109" h="1565275">
                <a:moveTo>
                  <a:pt x="165100" y="1495170"/>
                </a:moveTo>
                <a:lnTo>
                  <a:pt x="152400" y="1495170"/>
                </a:lnTo>
                <a:lnTo>
                  <a:pt x="152400" y="1507870"/>
                </a:lnTo>
                <a:lnTo>
                  <a:pt x="165100" y="1507870"/>
                </a:lnTo>
                <a:lnTo>
                  <a:pt x="165100" y="1495170"/>
                </a:lnTo>
                <a:close/>
              </a:path>
              <a:path w="753109" h="1565275">
                <a:moveTo>
                  <a:pt x="190500" y="1495170"/>
                </a:moveTo>
                <a:lnTo>
                  <a:pt x="177800" y="1495170"/>
                </a:lnTo>
                <a:lnTo>
                  <a:pt x="177800" y="1507870"/>
                </a:lnTo>
                <a:lnTo>
                  <a:pt x="190500" y="1507870"/>
                </a:lnTo>
                <a:lnTo>
                  <a:pt x="190500" y="1495170"/>
                </a:lnTo>
                <a:close/>
              </a:path>
              <a:path w="753109" h="1565275">
                <a:moveTo>
                  <a:pt x="215900" y="1495170"/>
                </a:moveTo>
                <a:lnTo>
                  <a:pt x="203200" y="1495170"/>
                </a:lnTo>
                <a:lnTo>
                  <a:pt x="203200" y="1507870"/>
                </a:lnTo>
                <a:lnTo>
                  <a:pt x="215900" y="1507870"/>
                </a:lnTo>
                <a:lnTo>
                  <a:pt x="215900" y="1495170"/>
                </a:lnTo>
                <a:close/>
              </a:path>
              <a:path w="753109" h="1565275">
                <a:moveTo>
                  <a:pt x="241300" y="1495170"/>
                </a:moveTo>
                <a:lnTo>
                  <a:pt x="228600" y="1495170"/>
                </a:lnTo>
                <a:lnTo>
                  <a:pt x="228600" y="1507870"/>
                </a:lnTo>
                <a:lnTo>
                  <a:pt x="241300" y="1507870"/>
                </a:lnTo>
                <a:lnTo>
                  <a:pt x="241300" y="1495170"/>
                </a:lnTo>
                <a:close/>
              </a:path>
              <a:path w="753109" h="1565275">
                <a:moveTo>
                  <a:pt x="266700" y="1495170"/>
                </a:moveTo>
                <a:lnTo>
                  <a:pt x="254000" y="1495170"/>
                </a:lnTo>
                <a:lnTo>
                  <a:pt x="254000" y="1507870"/>
                </a:lnTo>
                <a:lnTo>
                  <a:pt x="266700" y="1507870"/>
                </a:lnTo>
                <a:lnTo>
                  <a:pt x="266700" y="1495170"/>
                </a:lnTo>
                <a:close/>
              </a:path>
              <a:path w="753109" h="1565275">
                <a:moveTo>
                  <a:pt x="292100" y="1495170"/>
                </a:moveTo>
                <a:lnTo>
                  <a:pt x="279400" y="1495170"/>
                </a:lnTo>
                <a:lnTo>
                  <a:pt x="279400" y="1507870"/>
                </a:lnTo>
                <a:lnTo>
                  <a:pt x="292100" y="1507870"/>
                </a:lnTo>
                <a:lnTo>
                  <a:pt x="292100" y="1495170"/>
                </a:lnTo>
                <a:close/>
              </a:path>
              <a:path w="753109" h="1565275">
                <a:moveTo>
                  <a:pt x="317500" y="1495170"/>
                </a:moveTo>
                <a:lnTo>
                  <a:pt x="304800" y="1495170"/>
                </a:lnTo>
                <a:lnTo>
                  <a:pt x="304800" y="1507870"/>
                </a:lnTo>
                <a:lnTo>
                  <a:pt x="317500" y="1507870"/>
                </a:lnTo>
                <a:lnTo>
                  <a:pt x="317500" y="1495170"/>
                </a:lnTo>
                <a:close/>
              </a:path>
              <a:path w="753109" h="1565275">
                <a:moveTo>
                  <a:pt x="342900" y="1495170"/>
                </a:moveTo>
                <a:lnTo>
                  <a:pt x="330200" y="1495170"/>
                </a:lnTo>
                <a:lnTo>
                  <a:pt x="330200" y="1507870"/>
                </a:lnTo>
                <a:lnTo>
                  <a:pt x="342900" y="1507870"/>
                </a:lnTo>
                <a:lnTo>
                  <a:pt x="342900" y="1495170"/>
                </a:lnTo>
                <a:close/>
              </a:path>
              <a:path w="753109" h="1565275">
                <a:moveTo>
                  <a:pt x="368300" y="1495170"/>
                </a:moveTo>
                <a:lnTo>
                  <a:pt x="355600" y="1495170"/>
                </a:lnTo>
                <a:lnTo>
                  <a:pt x="355600" y="1507870"/>
                </a:lnTo>
                <a:lnTo>
                  <a:pt x="368300" y="1507870"/>
                </a:lnTo>
                <a:lnTo>
                  <a:pt x="368300" y="1495170"/>
                </a:lnTo>
                <a:close/>
              </a:path>
              <a:path w="753109" h="1565275">
                <a:moveTo>
                  <a:pt x="393700" y="1495170"/>
                </a:moveTo>
                <a:lnTo>
                  <a:pt x="381000" y="1495170"/>
                </a:lnTo>
                <a:lnTo>
                  <a:pt x="381000" y="1507870"/>
                </a:lnTo>
                <a:lnTo>
                  <a:pt x="393700" y="1507870"/>
                </a:lnTo>
                <a:lnTo>
                  <a:pt x="393700" y="1495170"/>
                </a:lnTo>
                <a:close/>
              </a:path>
              <a:path w="753109" h="1565275">
                <a:moveTo>
                  <a:pt x="419100" y="1495170"/>
                </a:moveTo>
                <a:lnTo>
                  <a:pt x="406400" y="1495170"/>
                </a:lnTo>
                <a:lnTo>
                  <a:pt x="406400" y="1507870"/>
                </a:lnTo>
                <a:lnTo>
                  <a:pt x="419100" y="1507870"/>
                </a:lnTo>
                <a:lnTo>
                  <a:pt x="419100" y="1495170"/>
                </a:lnTo>
                <a:close/>
              </a:path>
              <a:path w="753109" h="1565275">
                <a:moveTo>
                  <a:pt x="444500" y="1495170"/>
                </a:moveTo>
                <a:lnTo>
                  <a:pt x="431800" y="1495170"/>
                </a:lnTo>
                <a:lnTo>
                  <a:pt x="431800" y="1507870"/>
                </a:lnTo>
                <a:lnTo>
                  <a:pt x="444500" y="1507870"/>
                </a:lnTo>
                <a:lnTo>
                  <a:pt x="444500" y="1495170"/>
                </a:lnTo>
                <a:close/>
              </a:path>
              <a:path w="753109" h="1565275">
                <a:moveTo>
                  <a:pt x="469900" y="1495170"/>
                </a:moveTo>
                <a:lnTo>
                  <a:pt x="457200" y="1495170"/>
                </a:lnTo>
                <a:lnTo>
                  <a:pt x="457200" y="1507870"/>
                </a:lnTo>
                <a:lnTo>
                  <a:pt x="469900" y="1507870"/>
                </a:lnTo>
                <a:lnTo>
                  <a:pt x="469900" y="1495170"/>
                </a:lnTo>
                <a:close/>
              </a:path>
              <a:path w="753109" h="1565275">
                <a:moveTo>
                  <a:pt x="495300" y="1495170"/>
                </a:moveTo>
                <a:lnTo>
                  <a:pt x="482600" y="1495170"/>
                </a:lnTo>
                <a:lnTo>
                  <a:pt x="482600" y="1507870"/>
                </a:lnTo>
                <a:lnTo>
                  <a:pt x="495300" y="1507870"/>
                </a:lnTo>
                <a:lnTo>
                  <a:pt x="495300" y="1495170"/>
                </a:lnTo>
                <a:close/>
              </a:path>
              <a:path w="753109" h="1565275">
                <a:moveTo>
                  <a:pt x="520700" y="1495170"/>
                </a:moveTo>
                <a:lnTo>
                  <a:pt x="508000" y="1495170"/>
                </a:lnTo>
                <a:lnTo>
                  <a:pt x="508000" y="1507870"/>
                </a:lnTo>
                <a:lnTo>
                  <a:pt x="520700" y="1507870"/>
                </a:lnTo>
                <a:lnTo>
                  <a:pt x="520700" y="1495170"/>
                </a:lnTo>
                <a:close/>
              </a:path>
              <a:path w="753109" h="1565275">
                <a:moveTo>
                  <a:pt x="546100" y="1495170"/>
                </a:moveTo>
                <a:lnTo>
                  <a:pt x="533400" y="1495170"/>
                </a:lnTo>
                <a:lnTo>
                  <a:pt x="533400" y="1507870"/>
                </a:lnTo>
                <a:lnTo>
                  <a:pt x="546100" y="1507870"/>
                </a:lnTo>
                <a:lnTo>
                  <a:pt x="546100" y="1495170"/>
                </a:lnTo>
                <a:close/>
              </a:path>
              <a:path w="753109" h="1565275">
                <a:moveTo>
                  <a:pt x="571500" y="1495170"/>
                </a:moveTo>
                <a:lnTo>
                  <a:pt x="558800" y="1495170"/>
                </a:lnTo>
                <a:lnTo>
                  <a:pt x="558800" y="1507870"/>
                </a:lnTo>
                <a:lnTo>
                  <a:pt x="571500" y="1507870"/>
                </a:lnTo>
                <a:lnTo>
                  <a:pt x="571500" y="1495170"/>
                </a:lnTo>
                <a:close/>
              </a:path>
              <a:path w="753109" h="1565275">
                <a:moveTo>
                  <a:pt x="596900" y="1495170"/>
                </a:moveTo>
                <a:lnTo>
                  <a:pt x="584200" y="1495170"/>
                </a:lnTo>
                <a:lnTo>
                  <a:pt x="584200" y="1507870"/>
                </a:lnTo>
                <a:lnTo>
                  <a:pt x="596900" y="1507870"/>
                </a:lnTo>
                <a:lnTo>
                  <a:pt x="596900" y="1495170"/>
                </a:lnTo>
                <a:close/>
              </a:path>
              <a:path w="753109" h="1565275">
                <a:moveTo>
                  <a:pt x="622300" y="1495170"/>
                </a:moveTo>
                <a:lnTo>
                  <a:pt x="609600" y="1495170"/>
                </a:lnTo>
                <a:lnTo>
                  <a:pt x="609600" y="1507870"/>
                </a:lnTo>
                <a:lnTo>
                  <a:pt x="622300" y="1507870"/>
                </a:lnTo>
                <a:lnTo>
                  <a:pt x="622300" y="1495170"/>
                </a:lnTo>
                <a:close/>
              </a:path>
              <a:path w="753109" h="1565275">
                <a:moveTo>
                  <a:pt x="647700" y="1495170"/>
                </a:moveTo>
                <a:lnTo>
                  <a:pt x="635000" y="1495170"/>
                </a:lnTo>
                <a:lnTo>
                  <a:pt x="635000" y="1507870"/>
                </a:lnTo>
                <a:lnTo>
                  <a:pt x="647700" y="1507870"/>
                </a:lnTo>
                <a:lnTo>
                  <a:pt x="647700" y="1495170"/>
                </a:lnTo>
                <a:close/>
              </a:path>
              <a:path w="753109" h="1565275">
                <a:moveTo>
                  <a:pt x="673100" y="1495170"/>
                </a:moveTo>
                <a:lnTo>
                  <a:pt x="660400" y="1495170"/>
                </a:lnTo>
                <a:lnTo>
                  <a:pt x="660400" y="1507870"/>
                </a:lnTo>
                <a:lnTo>
                  <a:pt x="673100" y="1507870"/>
                </a:lnTo>
                <a:lnTo>
                  <a:pt x="673100" y="1495170"/>
                </a:lnTo>
                <a:close/>
              </a:path>
              <a:path w="753109" h="1565275">
                <a:moveTo>
                  <a:pt x="698500" y="1495170"/>
                </a:moveTo>
                <a:lnTo>
                  <a:pt x="685800" y="1495170"/>
                </a:lnTo>
                <a:lnTo>
                  <a:pt x="685800" y="1507870"/>
                </a:lnTo>
                <a:lnTo>
                  <a:pt x="698500" y="1507870"/>
                </a:lnTo>
                <a:lnTo>
                  <a:pt x="698500" y="1495170"/>
                </a:lnTo>
                <a:close/>
              </a:path>
              <a:path w="753109" h="1565275">
                <a:moveTo>
                  <a:pt x="723900" y="1495170"/>
                </a:moveTo>
                <a:lnTo>
                  <a:pt x="711200" y="1495170"/>
                </a:lnTo>
                <a:lnTo>
                  <a:pt x="711200" y="1507870"/>
                </a:lnTo>
                <a:lnTo>
                  <a:pt x="723900" y="1507870"/>
                </a:lnTo>
                <a:lnTo>
                  <a:pt x="723900" y="1495170"/>
                </a:lnTo>
                <a:close/>
              </a:path>
              <a:path w="753109" h="1565275">
                <a:moveTo>
                  <a:pt x="746378" y="1495170"/>
                </a:moveTo>
                <a:lnTo>
                  <a:pt x="736600" y="1495170"/>
                </a:lnTo>
                <a:lnTo>
                  <a:pt x="736600" y="1507870"/>
                </a:lnTo>
                <a:lnTo>
                  <a:pt x="749935" y="1507870"/>
                </a:lnTo>
                <a:lnTo>
                  <a:pt x="752728" y="1504949"/>
                </a:lnTo>
                <a:lnTo>
                  <a:pt x="752728" y="1501520"/>
                </a:lnTo>
                <a:lnTo>
                  <a:pt x="740028" y="1501520"/>
                </a:lnTo>
                <a:lnTo>
                  <a:pt x="740028" y="1498599"/>
                </a:lnTo>
                <a:lnTo>
                  <a:pt x="742950" y="1498599"/>
                </a:lnTo>
                <a:lnTo>
                  <a:pt x="746378" y="1495170"/>
                </a:lnTo>
                <a:close/>
              </a:path>
              <a:path w="753109" h="1565275">
                <a:moveTo>
                  <a:pt x="742950" y="1498599"/>
                </a:moveTo>
                <a:lnTo>
                  <a:pt x="740028" y="1498599"/>
                </a:lnTo>
                <a:lnTo>
                  <a:pt x="740028" y="1501520"/>
                </a:lnTo>
                <a:lnTo>
                  <a:pt x="742950" y="1498599"/>
                </a:lnTo>
                <a:close/>
              </a:path>
              <a:path w="753109" h="1565275">
                <a:moveTo>
                  <a:pt x="752728" y="1498599"/>
                </a:moveTo>
                <a:lnTo>
                  <a:pt x="742950" y="1498599"/>
                </a:lnTo>
                <a:lnTo>
                  <a:pt x="740028" y="1501520"/>
                </a:lnTo>
                <a:lnTo>
                  <a:pt x="752728" y="1501520"/>
                </a:lnTo>
                <a:lnTo>
                  <a:pt x="752728" y="1498599"/>
                </a:lnTo>
                <a:close/>
              </a:path>
              <a:path w="753109" h="1565275">
                <a:moveTo>
                  <a:pt x="752728" y="1473199"/>
                </a:moveTo>
                <a:lnTo>
                  <a:pt x="740028" y="1473199"/>
                </a:lnTo>
                <a:lnTo>
                  <a:pt x="740028" y="1485899"/>
                </a:lnTo>
                <a:lnTo>
                  <a:pt x="752728" y="1485899"/>
                </a:lnTo>
                <a:lnTo>
                  <a:pt x="752728" y="1473199"/>
                </a:lnTo>
                <a:close/>
              </a:path>
              <a:path w="753109" h="1565275">
                <a:moveTo>
                  <a:pt x="752728" y="1447799"/>
                </a:moveTo>
                <a:lnTo>
                  <a:pt x="740028" y="1447799"/>
                </a:lnTo>
                <a:lnTo>
                  <a:pt x="740028" y="1460499"/>
                </a:lnTo>
                <a:lnTo>
                  <a:pt x="752728" y="1460499"/>
                </a:lnTo>
                <a:lnTo>
                  <a:pt x="752728" y="1447799"/>
                </a:lnTo>
                <a:close/>
              </a:path>
              <a:path w="753109" h="1565275">
                <a:moveTo>
                  <a:pt x="752728" y="1422399"/>
                </a:moveTo>
                <a:lnTo>
                  <a:pt x="740028" y="1422399"/>
                </a:lnTo>
                <a:lnTo>
                  <a:pt x="740028" y="1435099"/>
                </a:lnTo>
                <a:lnTo>
                  <a:pt x="752728" y="1435099"/>
                </a:lnTo>
                <a:lnTo>
                  <a:pt x="752728" y="1422399"/>
                </a:lnTo>
                <a:close/>
              </a:path>
              <a:path w="753109" h="1565275">
                <a:moveTo>
                  <a:pt x="752728" y="1396999"/>
                </a:moveTo>
                <a:lnTo>
                  <a:pt x="740028" y="1396999"/>
                </a:lnTo>
                <a:lnTo>
                  <a:pt x="740028" y="1409699"/>
                </a:lnTo>
                <a:lnTo>
                  <a:pt x="752728" y="1409699"/>
                </a:lnTo>
                <a:lnTo>
                  <a:pt x="752728" y="1396999"/>
                </a:lnTo>
                <a:close/>
              </a:path>
              <a:path w="753109" h="1565275">
                <a:moveTo>
                  <a:pt x="752728" y="1371599"/>
                </a:moveTo>
                <a:lnTo>
                  <a:pt x="740028" y="1371599"/>
                </a:lnTo>
                <a:lnTo>
                  <a:pt x="740028" y="1384299"/>
                </a:lnTo>
                <a:lnTo>
                  <a:pt x="752728" y="1384299"/>
                </a:lnTo>
                <a:lnTo>
                  <a:pt x="752728" y="1371599"/>
                </a:lnTo>
                <a:close/>
              </a:path>
              <a:path w="753109" h="1565275">
                <a:moveTo>
                  <a:pt x="752728" y="1346199"/>
                </a:moveTo>
                <a:lnTo>
                  <a:pt x="740028" y="1346199"/>
                </a:lnTo>
                <a:lnTo>
                  <a:pt x="740028" y="1358899"/>
                </a:lnTo>
                <a:lnTo>
                  <a:pt x="752728" y="1358899"/>
                </a:lnTo>
                <a:lnTo>
                  <a:pt x="752728" y="1346199"/>
                </a:lnTo>
                <a:close/>
              </a:path>
              <a:path w="753109" h="1565275">
                <a:moveTo>
                  <a:pt x="752728" y="1320799"/>
                </a:moveTo>
                <a:lnTo>
                  <a:pt x="740028" y="1320799"/>
                </a:lnTo>
                <a:lnTo>
                  <a:pt x="740028" y="1333499"/>
                </a:lnTo>
                <a:lnTo>
                  <a:pt x="752728" y="1333499"/>
                </a:lnTo>
                <a:lnTo>
                  <a:pt x="752728" y="1320799"/>
                </a:lnTo>
                <a:close/>
              </a:path>
              <a:path w="753109" h="1565275">
                <a:moveTo>
                  <a:pt x="752728" y="1295399"/>
                </a:moveTo>
                <a:lnTo>
                  <a:pt x="740028" y="1295399"/>
                </a:lnTo>
                <a:lnTo>
                  <a:pt x="740028" y="1308099"/>
                </a:lnTo>
                <a:lnTo>
                  <a:pt x="752728" y="1308099"/>
                </a:lnTo>
                <a:lnTo>
                  <a:pt x="752728" y="1295399"/>
                </a:lnTo>
                <a:close/>
              </a:path>
              <a:path w="753109" h="1565275">
                <a:moveTo>
                  <a:pt x="752728" y="1269999"/>
                </a:moveTo>
                <a:lnTo>
                  <a:pt x="740028" y="1269999"/>
                </a:lnTo>
                <a:lnTo>
                  <a:pt x="740028" y="1282699"/>
                </a:lnTo>
                <a:lnTo>
                  <a:pt x="752728" y="1282699"/>
                </a:lnTo>
                <a:lnTo>
                  <a:pt x="752728" y="1269999"/>
                </a:lnTo>
                <a:close/>
              </a:path>
              <a:path w="753109" h="1565275">
                <a:moveTo>
                  <a:pt x="752728" y="1244599"/>
                </a:moveTo>
                <a:lnTo>
                  <a:pt x="740028" y="1244599"/>
                </a:lnTo>
                <a:lnTo>
                  <a:pt x="740028" y="1257299"/>
                </a:lnTo>
                <a:lnTo>
                  <a:pt x="752728" y="1257299"/>
                </a:lnTo>
                <a:lnTo>
                  <a:pt x="752728" y="1244599"/>
                </a:lnTo>
                <a:close/>
              </a:path>
              <a:path w="753109" h="1565275">
                <a:moveTo>
                  <a:pt x="752728" y="1219199"/>
                </a:moveTo>
                <a:lnTo>
                  <a:pt x="740028" y="1219199"/>
                </a:lnTo>
                <a:lnTo>
                  <a:pt x="740028" y="1231899"/>
                </a:lnTo>
                <a:lnTo>
                  <a:pt x="752728" y="1231899"/>
                </a:lnTo>
                <a:lnTo>
                  <a:pt x="752728" y="1219199"/>
                </a:lnTo>
                <a:close/>
              </a:path>
              <a:path w="753109" h="1565275">
                <a:moveTo>
                  <a:pt x="752728" y="1193799"/>
                </a:moveTo>
                <a:lnTo>
                  <a:pt x="740028" y="1193799"/>
                </a:lnTo>
                <a:lnTo>
                  <a:pt x="740028" y="1206499"/>
                </a:lnTo>
                <a:lnTo>
                  <a:pt x="752728" y="1206499"/>
                </a:lnTo>
                <a:lnTo>
                  <a:pt x="752728" y="1193799"/>
                </a:lnTo>
                <a:close/>
              </a:path>
              <a:path w="753109" h="1565275">
                <a:moveTo>
                  <a:pt x="752728" y="1168399"/>
                </a:moveTo>
                <a:lnTo>
                  <a:pt x="740028" y="1168399"/>
                </a:lnTo>
                <a:lnTo>
                  <a:pt x="740028" y="1181099"/>
                </a:lnTo>
                <a:lnTo>
                  <a:pt x="752728" y="1181099"/>
                </a:lnTo>
                <a:lnTo>
                  <a:pt x="752728" y="1168399"/>
                </a:lnTo>
                <a:close/>
              </a:path>
              <a:path w="753109" h="1565275">
                <a:moveTo>
                  <a:pt x="752728" y="1142999"/>
                </a:moveTo>
                <a:lnTo>
                  <a:pt x="740028" y="1142999"/>
                </a:lnTo>
                <a:lnTo>
                  <a:pt x="740028" y="1155699"/>
                </a:lnTo>
                <a:lnTo>
                  <a:pt x="752728" y="1155699"/>
                </a:lnTo>
                <a:lnTo>
                  <a:pt x="752728" y="1142999"/>
                </a:lnTo>
                <a:close/>
              </a:path>
              <a:path w="753109" h="1565275">
                <a:moveTo>
                  <a:pt x="752728" y="1117599"/>
                </a:moveTo>
                <a:lnTo>
                  <a:pt x="740028" y="1117599"/>
                </a:lnTo>
                <a:lnTo>
                  <a:pt x="740028" y="1130299"/>
                </a:lnTo>
                <a:lnTo>
                  <a:pt x="752728" y="1130299"/>
                </a:lnTo>
                <a:lnTo>
                  <a:pt x="752728" y="1117599"/>
                </a:lnTo>
                <a:close/>
              </a:path>
              <a:path w="753109" h="1565275">
                <a:moveTo>
                  <a:pt x="752728" y="1092199"/>
                </a:moveTo>
                <a:lnTo>
                  <a:pt x="740028" y="1092199"/>
                </a:lnTo>
                <a:lnTo>
                  <a:pt x="740028" y="1104899"/>
                </a:lnTo>
                <a:lnTo>
                  <a:pt x="752728" y="1104899"/>
                </a:lnTo>
                <a:lnTo>
                  <a:pt x="752728" y="1092199"/>
                </a:lnTo>
                <a:close/>
              </a:path>
              <a:path w="753109" h="1565275">
                <a:moveTo>
                  <a:pt x="752728" y="1066799"/>
                </a:moveTo>
                <a:lnTo>
                  <a:pt x="740028" y="1066799"/>
                </a:lnTo>
                <a:lnTo>
                  <a:pt x="740028" y="1079499"/>
                </a:lnTo>
                <a:lnTo>
                  <a:pt x="752728" y="1079499"/>
                </a:lnTo>
                <a:lnTo>
                  <a:pt x="752728" y="1066799"/>
                </a:lnTo>
                <a:close/>
              </a:path>
              <a:path w="753109" h="1565275">
                <a:moveTo>
                  <a:pt x="752728" y="1041399"/>
                </a:moveTo>
                <a:lnTo>
                  <a:pt x="740028" y="1041399"/>
                </a:lnTo>
                <a:lnTo>
                  <a:pt x="740028" y="1054099"/>
                </a:lnTo>
                <a:lnTo>
                  <a:pt x="752728" y="1054099"/>
                </a:lnTo>
                <a:lnTo>
                  <a:pt x="752728" y="1041399"/>
                </a:lnTo>
                <a:close/>
              </a:path>
              <a:path w="753109" h="1565275">
                <a:moveTo>
                  <a:pt x="752728" y="1015999"/>
                </a:moveTo>
                <a:lnTo>
                  <a:pt x="740028" y="1015999"/>
                </a:lnTo>
                <a:lnTo>
                  <a:pt x="740028" y="1028699"/>
                </a:lnTo>
                <a:lnTo>
                  <a:pt x="752728" y="1028699"/>
                </a:lnTo>
                <a:lnTo>
                  <a:pt x="752728" y="1015999"/>
                </a:lnTo>
                <a:close/>
              </a:path>
              <a:path w="753109" h="1565275">
                <a:moveTo>
                  <a:pt x="752728" y="990599"/>
                </a:moveTo>
                <a:lnTo>
                  <a:pt x="740028" y="990599"/>
                </a:lnTo>
                <a:lnTo>
                  <a:pt x="740028" y="1003299"/>
                </a:lnTo>
                <a:lnTo>
                  <a:pt x="752728" y="1003299"/>
                </a:lnTo>
                <a:lnTo>
                  <a:pt x="752728" y="990599"/>
                </a:lnTo>
                <a:close/>
              </a:path>
              <a:path w="753109" h="1565275">
                <a:moveTo>
                  <a:pt x="752728" y="965199"/>
                </a:moveTo>
                <a:lnTo>
                  <a:pt x="740028" y="965199"/>
                </a:lnTo>
                <a:lnTo>
                  <a:pt x="740028" y="977899"/>
                </a:lnTo>
                <a:lnTo>
                  <a:pt x="752728" y="977899"/>
                </a:lnTo>
                <a:lnTo>
                  <a:pt x="752728" y="965199"/>
                </a:lnTo>
                <a:close/>
              </a:path>
              <a:path w="753109" h="1565275">
                <a:moveTo>
                  <a:pt x="752728" y="939799"/>
                </a:moveTo>
                <a:lnTo>
                  <a:pt x="740028" y="939799"/>
                </a:lnTo>
                <a:lnTo>
                  <a:pt x="740028" y="952499"/>
                </a:lnTo>
                <a:lnTo>
                  <a:pt x="752728" y="952499"/>
                </a:lnTo>
                <a:lnTo>
                  <a:pt x="752728" y="939799"/>
                </a:lnTo>
                <a:close/>
              </a:path>
              <a:path w="753109" h="1565275">
                <a:moveTo>
                  <a:pt x="752728" y="914399"/>
                </a:moveTo>
                <a:lnTo>
                  <a:pt x="740028" y="914399"/>
                </a:lnTo>
                <a:lnTo>
                  <a:pt x="740028" y="927099"/>
                </a:lnTo>
                <a:lnTo>
                  <a:pt x="752728" y="927099"/>
                </a:lnTo>
                <a:lnTo>
                  <a:pt x="752728" y="914399"/>
                </a:lnTo>
                <a:close/>
              </a:path>
              <a:path w="753109" h="1565275">
                <a:moveTo>
                  <a:pt x="752728" y="888999"/>
                </a:moveTo>
                <a:lnTo>
                  <a:pt x="740028" y="888999"/>
                </a:lnTo>
                <a:lnTo>
                  <a:pt x="740028" y="901699"/>
                </a:lnTo>
                <a:lnTo>
                  <a:pt x="752728" y="901699"/>
                </a:lnTo>
                <a:lnTo>
                  <a:pt x="752728" y="888999"/>
                </a:lnTo>
                <a:close/>
              </a:path>
              <a:path w="753109" h="1565275">
                <a:moveTo>
                  <a:pt x="752728" y="863599"/>
                </a:moveTo>
                <a:lnTo>
                  <a:pt x="740028" y="863599"/>
                </a:lnTo>
                <a:lnTo>
                  <a:pt x="740028" y="876299"/>
                </a:lnTo>
                <a:lnTo>
                  <a:pt x="752728" y="876299"/>
                </a:lnTo>
                <a:lnTo>
                  <a:pt x="752728" y="863599"/>
                </a:lnTo>
                <a:close/>
              </a:path>
              <a:path w="753109" h="1565275">
                <a:moveTo>
                  <a:pt x="752728" y="838199"/>
                </a:moveTo>
                <a:lnTo>
                  <a:pt x="740028" y="838199"/>
                </a:lnTo>
                <a:lnTo>
                  <a:pt x="740028" y="850899"/>
                </a:lnTo>
                <a:lnTo>
                  <a:pt x="752728" y="850899"/>
                </a:lnTo>
                <a:lnTo>
                  <a:pt x="752728" y="838199"/>
                </a:lnTo>
                <a:close/>
              </a:path>
              <a:path w="753109" h="1565275">
                <a:moveTo>
                  <a:pt x="752728" y="812799"/>
                </a:moveTo>
                <a:lnTo>
                  <a:pt x="740028" y="812799"/>
                </a:lnTo>
                <a:lnTo>
                  <a:pt x="740028" y="825499"/>
                </a:lnTo>
                <a:lnTo>
                  <a:pt x="752728" y="825499"/>
                </a:lnTo>
                <a:lnTo>
                  <a:pt x="752728" y="812799"/>
                </a:lnTo>
                <a:close/>
              </a:path>
              <a:path w="753109" h="1565275">
                <a:moveTo>
                  <a:pt x="752728" y="787399"/>
                </a:moveTo>
                <a:lnTo>
                  <a:pt x="740028" y="787399"/>
                </a:lnTo>
                <a:lnTo>
                  <a:pt x="740028" y="800099"/>
                </a:lnTo>
                <a:lnTo>
                  <a:pt x="752728" y="800099"/>
                </a:lnTo>
                <a:lnTo>
                  <a:pt x="752728" y="787399"/>
                </a:lnTo>
                <a:close/>
              </a:path>
              <a:path w="753109" h="1565275">
                <a:moveTo>
                  <a:pt x="752728" y="761999"/>
                </a:moveTo>
                <a:lnTo>
                  <a:pt x="740028" y="761999"/>
                </a:lnTo>
                <a:lnTo>
                  <a:pt x="740028" y="774699"/>
                </a:lnTo>
                <a:lnTo>
                  <a:pt x="752728" y="774699"/>
                </a:lnTo>
                <a:lnTo>
                  <a:pt x="752728" y="761999"/>
                </a:lnTo>
                <a:close/>
              </a:path>
              <a:path w="753109" h="1565275">
                <a:moveTo>
                  <a:pt x="752728" y="736599"/>
                </a:moveTo>
                <a:lnTo>
                  <a:pt x="740028" y="736599"/>
                </a:lnTo>
                <a:lnTo>
                  <a:pt x="740028" y="749299"/>
                </a:lnTo>
                <a:lnTo>
                  <a:pt x="752728" y="749299"/>
                </a:lnTo>
                <a:lnTo>
                  <a:pt x="752728" y="736599"/>
                </a:lnTo>
                <a:close/>
              </a:path>
              <a:path w="753109" h="1565275">
                <a:moveTo>
                  <a:pt x="752728" y="711199"/>
                </a:moveTo>
                <a:lnTo>
                  <a:pt x="740028" y="711199"/>
                </a:lnTo>
                <a:lnTo>
                  <a:pt x="740028" y="723899"/>
                </a:lnTo>
                <a:lnTo>
                  <a:pt x="752728" y="723899"/>
                </a:lnTo>
                <a:lnTo>
                  <a:pt x="752728" y="711199"/>
                </a:lnTo>
                <a:close/>
              </a:path>
              <a:path w="753109" h="1565275">
                <a:moveTo>
                  <a:pt x="752728" y="685799"/>
                </a:moveTo>
                <a:lnTo>
                  <a:pt x="740028" y="685799"/>
                </a:lnTo>
                <a:lnTo>
                  <a:pt x="740028" y="698499"/>
                </a:lnTo>
                <a:lnTo>
                  <a:pt x="752728" y="698499"/>
                </a:lnTo>
                <a:lnTo>
                  <a:pt x="752728" y="685799"/>
                </a:lnTo>
                <a:close/>
              </a:path>
              <a:path w="753109" h="1565275">
                <a:moveTo>
                  <a:pt x="752728" y="660399"/>
                </a:moveTo>
                <a:lnTo>
                  <a:pt x="740028" y="660399"/>
                </a:lnTo>
                <a:lnTo>
                  <a:pt x="740028" y="673099"/>
                </a:lnTo>
                <a:lnTo>
                  <a:pt x="752728" y="673099"/>
                </a:lnTo>
                <a:lnTo>
                  <a:pt x="752728" y="660399"/>
                </a:lnTo>
                <a:close/>
              </a:path>
              <a:path w="753109" h="1565275">
                <a:moveTo>
                  <a:pt x="752728" y="634999"/>
                </a:moveTo>
                <a:lnTo>
                  <a:pt x="740028" y="634999"/>
                </a:lnTo>
                <a:lnTo>
                  <a:pt x="740028" y="647699"/>
                </a:lnTo>
                <a:lnTo>
                  <a:pt x="752728" y="647699"/>
                </a:lnTo>
                <a:lnTo>
                  <a:pt x="752728" y="634999"/>
                </a:lnTo>
                <a:close/>
              </a:path>
              <a:path w="753109" h="1565275">
                <a:moveTo>
                  <a:pt x="752728" y="609599"/>
                </a:moveTo>
                <a:lnTo>
                  <a:pt x="740028" y="609599"/>
                </a:lnTo>
                <a:lnTo>
                  <a:pt x="740028" y="622299"/>
                </a:lnTo>
                <a:lnTo>
                  <a:pt x="752728" y="622299"/>
                </a:lnTo>
                <a:lnTo>
                  <a:pt x="752728" y="609599"/>
                </a:lnTo>
                <a:close/>
              </a:path>
              <a:path w="753109" h="1565275">
                <a:moveTo>
                  <a:pt x="752728" y="584199"/>
                </a:moveTo>
                <a:lnTo>
                  <a:pt x="740028" y="584199"/>
                </a:lnTo>
                <a:lnTo>
                  <a:pt x="740028" y="596899"/>
                </a:lnTo>
                <a:lnTo>
                  <a:pt x="752728" y="596899"/>
                </a:lnTo>
                <a:lnTo>
                  <a:pt x="752728" y="584199"/>
                </a:lnTo>
                <a:close/>
              </a:path>
              <a:path w="753109" h="1565275">
                <a:moveTo>
                  <a:pt x="752728" y="558799"/>
                </a:moveTo>
                <a:lnTo>
                  <a:pt x="740028" y="558799"/>
                </a:lnTo>
                <a:lnTo>
                  <a:pt x="740028" y="571499"/>
                </a:lnTo>
                <a:lnTo>
                  <a:pt x="752728" y="571499"/>
                </a:lnTo>
                <a:lnTo>
                  <a:pt x="752728" y="558799"/>
                </a:lnTo>
                <a:close/>
              </a:path>
              <a:path w="753109" h="1565275">
                <a:moveTo>
                  <a:pt x="752728" y="533399"/>
                </a:moveTo>
                <a:lnTo>
                  <a:pt x="740028" y="533399"/>
                </a:lnTo>
                <a:lnTo>
                  <a:pt x="740028" y="546099"/>
                </a:lnTo>
                <a:lnTo>
                  <a:pt x="752728" y="546099"/>
                </a:lnTo>
                <a:lnTo>
                  <a:pt x="752728" y="533399"/>
                </a:lnTo>
                <a:close/>
              </a:path>
              <a:path w="753109" h="1565275">
                <a:moveTo>
                  <a:pt x="752728" y="507999"/>
                </a:moveTo>
                <a:lnTo>
                  <a:pt x="740028" y="507999"/>
                </a:lnTo>
                <a:lnTo>
                  <a:pt x="740028" y="520699"/>
                </a:lnTo>
                <a:lnTo>
                  <a:pt x="752728" y="520699"/>
                </a:lnTo>
                <a:lnTo>
                  <a:pt x="752728" y="507999"/>
                </a:lnTo>
                <a:close/>
              </a:path>
              <a:path w="753109" h="1565275">
                <a:moveTo>
                  <a:pt x="752728" y="482599"/>
                </a:moveTo>
                <a:lnTo>
                  <a:pt x="740028" y="482599"/>
                </a:lnTo>
                <a:lnTo>
                  <a:pt x="740028" y="495299"/>
                </a:lnTo>
                <a:lnTo>
                  <a:pt x="752728" y="495299"/>
                </a:lnTo>
                <a:lnTo>
                  <a:pt x="752728" y="482599"/>
                </a:lnTo>
                <a:close/>
              </a:path>
              <a:path w="753109" h="1565275">
                <a:moveTo>
                  <a:pt x="752728" y="457199"/>
                </a:moveTo>
                <a:lnTo>
                  <a:pt x="740028" y="457199"/>
                </a:lnTo>
                <a:lnTo>
                  <a:pt x="740028" y="469899"/>
                </a:lnTo>
                <a:lnTo>
                  <a:pt x="752728" y="469899"/>
                </a:lnTo>
                <a:lnTo>
                  <a:pt x="752728" y="457199"/>
                </a:lnTo>
                <a:close/>
              </a:path>
              <a:path w="753109" h="1565275">
                <a:moveTo>
                  <a:pt x="752728" y="431799"/>
                </a:moveTo>
                <a:lnTo>
                  <a:pt x="740028" y="431799"/>
                </a:lnTo>
                <a:lnTo>
                  <a:pt x="740028" y="444499"/>
                </a:lnTo>
                <a:lnTo>
                  <a:pt x="752728" y="444499"/>
                </a:lnTo>
                <a:lnTo>
                  <a:pt x="752728" y="431799"/>
                </a:lnTo>
                <a:close/>
              </a:path>
              <a:path w="753109" h="1565275">
                <a:moveTo>
                  <a:pt x="752728" y="406399"/>
                </a:moveTo>
                <a:lnTo>
                  <a:pt x="740028" y="406399"/>
                </a:lnTo>
                <a:lnTo>
                  <a:pt x="740028" y="419099"/>
                </a:lnTo>
                <a:lnTo>
                  <a:pt x="752728" y="419099"/>
                </a:lnTo>
                <a:lnTo>
                  <a:pt x="752728" y="406399"/>
                </a:lnTo>
                <a:close/>
              </a:path>
              <a:path w="753109" h="1565275">
                <a:moveTo>
                  <a:pt x="752728" y="380999"/>
                </a:moveTo>
                <a:lnTo>
                  <a:pt x="740028" y="380999"/>
                </a:lnTo>
                <a:lnTo>
                  <a:pt x="740028" y="393699"/>
                </a:lnTo>
                <a:lnTo>
                  <a:pt x="752728" y="393699"/>
                </a:lnTo>
                <a:lnTo>
                  <a:pt x="752728" y="380999"/>
                </a:lnTo>
                <a:close/>
              </a:path>
              <a:path w="753109" h="1565275">
                <a:moveTo>
                  <a:pt x="752728" y="355599"/>
                </a:moveTo>
                <a:lnTo>
                  <a:pt x="740028" y="355599"/>
                </a:lnTo>
                <a:lnTo>
                  <a:pt x="740028" y="368299"/>
                </a:lnTo>
                <a:lnTo>
                  <a:pt x="752728" y="368299"/>
                </a:lnTo>
                <a:lnTo>
                  <a:pt x="752728" y="355599"/>
                </a:lnTo>
                <a:close/>
              </a:path>
              <a:path w="753109" h="1565275">
                <a:moveTo>
                  <a:pt x="752728" y="330199"/>
                </a:moveTo>
                <a:lnTo>
                  <a:pt x="740028" y="330199"/>
                </a:lnTo>
                <a:lnTo>
                  <a:pt x="740028" y="342899"/>
                </a:lnTo>
                <a:lnTo>
                  <a:pt x="752728" y="342899"/>
                </a:lnTo>
                <a:lnTo>
                  <a:pt x="752728" y="330199"/>
                </a:lnTo>
                <a:close/>
              </a:path>
              <a:path w="753109" h="1565275">
                <a:moveTo>
                  <a:pt x="752728" y="304799"/>
                </a:moveTo>
                <a:lnTo>
                  <a:pt x="740028" y="304799"/>
                </a:lnTo>
                <a:lnTo>
                  <a:pt x="740028" y="317499"/>
                </a:lnTo>
                <a:lnTo>
                  <a:pt x="752728" y="317499"/>
                </a:lnTo>
                <a:lnTo>
                  <a:pt x="752728" y="304799"/>
                </a:lnTo>
                <a:close/>
              </a:path>
              <a:path w="753109" h="1565275">
                <a:moveTo>
                  <a:pt x="752728" y="279399"/>
                </a:moveTo>
                <a:lnTo>
                  <a:pt x="740028" y="279399"/>
                </a:lnTo>
                <a:lnTo>
                  <a:pt x="740028" y="292099"/>
                </a:lnTo>
                <a:lnTo>
                  <a:pt x="752728" y="292099"/>
                </a:lnTo>
                <a:lnTo>
                  <a:pt x="752728" y="279399"/>
                </a:lnTo>
                <a:close/>
              </a:path>
              <a:path w="753109" h="1565275">
                <a:moveTo>
                  <a:pt x="752728" y="253999"/>
                </a:moveTo>
                <a:lnTo>
                  <a:pt x="740028" y="253999"/>
                </a:lnTo>
                <a:lnTo>
                  <a:pt x="740028" y="266699"/>
                </a:lnTo>
                <a:lnTo>
                  <a:pt x="752728" y="266699"/>
                </a:lnTo>
                <a:lnTo>
                  <a:pt x="752728" y="253999"/>
                </a:lnTo>
                <a:close/>
              </a:path>
              <a:path w="753109" h="1565275">
                <a:moveTo>
                  <a:pt x="752728" y="228599"/>
                </a:moveTo>
                <a:lnTo>
                  <a:pt x="740028" y="228599"/>
                </a:lnTo>
                <a:lnTo>
                  <a:pt x="740028" y="241299"/>
                </a:lnTo>
                <a:lnTo>
                  <a:pt x="752728" y="241299"/>
                </a:lnTo>
                <a:lnTo>
                  <a:pt x="752728" y="228599"/>
                </a:lnTo>
                <a:close/>
              </a:path>
              <a:path w="753109" h="1565275">
                <a:moveTo>
                  <a:pt x="752728" y="203199"/>
                </a:moveTo>
                <a:lnTo>
                  <a:pt x="740028" y="203199"/>
                </a:lnTo>
                <a:lnTo>
                  <a:pt x="740028" y="215899"/>
                </a:lnTo>
                <a:lnTo>
                  <a:pt x="752728" y="215899"/>
                </a:lnTo>
                <a:lnTo>
                  <a:pt x="752728" y="203199"/>
                </a:lnTo>
                <a:close/>
              </a:path>
              <a:path w="753109" h="1565275">
                <a:moveTo>
                  <a:pt x="752728" y="177799"/>
                </a:moveTo>
                <a:lnTo>
                  <a:pt x="740028" y="177799"/>
                </a:lnTo>
                <a:lnTo>
                  <a:pt x="740028" y="190499"/>
                </a:lnTo>
                <a:lnTo>
                  <a:pt x="752728" y="190499"/>
                </a:lnTo>
                <a:lnTo>
                  <a:pt x="752728" y="177799"/>
                </a:lnTo>
                <a:close/>
              </a:path>
              <a:path w="753109" h="1565275">
                <a:moveTo>
                  <a:pt x="752728" y="152399"/>
                </a:moveTo>
                <a:lnTo>
                  <a:pt x="740028" y="152399"/>
                </a:lnTo>
                <a:lnTo>
                  <a:pt x="740028" y="165099"/>
                </a:lnTo>
                <a:lnTo>
                  <a:pt x="752728" y="165099"/>
                </a:lnTo>
                <a:lnTo>
                  <a:pt x="752728" y="152399"/>
                </a:lnTo>
                <a:close/>
              </a:path>
              <a:path w="753109" h="1565275">
                <a:moveTo>
                  <a:pt x="752728" y="126999"/>
                </a:moveTo>
                <a:lnTo>
                  <a:pt x="740028" y="126999"/>
                </a:lnTo>
                <a:lnTo>
                  <a:pt x="740028" y="139699"/>
                </a:lnTo>
                <a:lnTo>
                  <a:pt x="752728" y="139699"/>
                </a:lnTo>
                <a:lnTo>
                  <a:pt x="752728" y="126999"/>
                </a:lnTo>
                <a:close/>
              </a:path>
              <a:path w="753109" h="1565275">
                <a:moveTo>
                  <a:pt x="752728" y="101599"/>
                </a:moveTo>
                <a:lnTo>
                  <a:pt x="740028" y="101599"/>
                </a:lnTo>
                <a:lnTo>
                  <a:pt x="740028" y="114299"/>
                </a:lnTo>
                <a:lnTo>
                  <a:pt x="752728" y="114299"/>
                </a:lnTo>
                <a:lnTo>
                  <a:pt x="752728" y="101599"/>
                </a:lnTo>
                <a:close/>
              </a:path>
              <a:path w="753109" h="1565275">
                <a:moveTo>
                  <a:pt x="752728" y="76199"/>
                </a:moveTo>
                <a:lnTo>
                  <a:pt x="740028" y="76199"/>
                </a:lnTo>
                <a:lnTo>
                  <a:pt x="740028" y="88899"/>
                </a:lnTo>
                <a:lnTo>
                  <a:pt x="752728" y="88899"/>
                </a:lnTo>
                <a:lnTo>
                  <a:pt x="752728" y="76199"/>
                </a:lnTo>
                <a:close/>
              </a:path>
              <a:path w="753109" h="1565275">
                <a:moveTo>
                  <a:pt x="752728" y="50799"/>
                </a:moveTo>
                <a:lnTo>
                  <a:pt x="740028" y="50799"/>
                </a:lnTo>
                <a:lnTo>
                  <a:pt x="740028" y="63499"/>
                </a:lnTo>
                <a:lnTo>
                  <a:pt x="752728" y="63499"/>
                </a:lnTo>
                <a:lnTo>
                  <a:pt x="752728" y="50799"/>
                </a:lnTo>
                <a:close/>
              </a:path>
              <a:path w="753109" h="1565275">
                <a:moveTo>
                  <a:pt x="752728" y="25399"/>
                </a:moveTo>
                <a:lnTo>
                  <a:pt x="740028" y="25399"/>
                </a:lnTo>
                <a:lnTo>
                  <a:pt x="740028" y="38099"/>
                </a:lnTo>
                <a:lnTo>
                  <a:pt x="752728" y="38099"/>
                </a:lnTo>
                <a:lnTo>
                  <a:pt x="752728" y="25399"/>
                </a:lnTo>
                <a:close/>
              </a:path>
              <a:path w="753109" h="1565275">
                <a:moveTo>
                  <a:pt x="752728" y="0"/>
                </a:moveTo>
                <a:lnTo>
                  <a:pt x="740028" y="0"/>
                </a:lnTo>
                <a:lnTo>
                  <a:pt x="740028" y="12699"/>
                </a:lnTo>
                <a:lnTo>
                  <a:pt x="752728" y="12699"/>
                </a:lnTo>
                <a:lnTo>
                  <a:pt x="752728" y="0"/>
                </a:lnTo>
                <a:close/>
              </a:path>
            </a:pathLst>
          </a:custGeom>
          <a:solidFill>
            <a:srgbClr val="283D6D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1" name="object 35">
            <a:extLst>
              <a:ext uri="{FF2B5EF4-FFF2-40B4-BE49-F238E27FC236}">
                <a16:creationId xmlns:a16="http://schemas.microsoft.com/office/drawing/2014/main" id="{FCB47105-7AD2-4957-B301-F97E83D19137}"/>
              </a:ext>
            </a:extLst>
          </p:cNvPr>
          <p:cNvSpPr txBox="1"/>
          <p:nvPr/>
        </p:nvSpPr>
        <p:spPr>
          <a:xfrm>
            <a:off x="9582456" y="3731658"/>
            <a:ext cx="57150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eaLnBrk="1" fontAlgn="auto" hangingPunct="1">
              <a:spcBef>
                <a:spcPts val="105"/>
              </a:spcBef>
              <a:spcAft>
                <a:spcPts val="0"/>
              </a:spcAft>
            </a:pPr>
            <a:r>
              <a:rPr sz="1100" b="1" dirty="0">
                <a:solidFill>
                  <a:srgbClr val="283D6D"/>
                </a:solidFill>
                <a:latin typeface="Arial"/>
                <a:cs typeface="Arial"/>
              </a:rPr>
              <a:t>2</a:t>
            </a:r>
            <a:r>
              <a:rPr sz="1100" b="1" spc="-10" dirty="0">
                <a:solidFill>
                  <a:srgbClr val="283D6D"/>
                </a:solidFill>
                <a:latin typeface="Arial"/>
                <a:cs typeface="Arial"/>
              </a:rPr>
              <a:t>5</a:t>
            </a:r>
            <a:r>
              <a:rPr sz="1100" b="1" dirty="0">
                <a:solidFill>
                  <a:srgbClr val="283D6D"/>
                </a:solidFill>
                <a:latin typeface="Arial"/>
                <a:cs typeface="Arial"/>
              </a:rPr>
              <a:t>.0</a:t>
            </a:r>
            <a:r>
              <a:rPr sz="1100" b="1" spc="-10" dirty="0">
                <a:solidFill>
                  <a:srgbClr val="283D6D"/>
                </a:solidFill>
                <a:latin typeface="Arial"/>
                <a:cs typeface="Arial"/>
              </a:rPr>
              <a:t>7</a:t>
            </a:r>
            <a:r>
              <a:rPr sz="1100" b="1" dirty="0">
                <a:solidFill>
                  <a:srgbClr val="283D6D"/>
                </a:solidFill>
                <a:latin typeface="Arial"/>
                <a:cs typeface="Arial"/>
              </a:rPr>
              <a:t>.19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2" name="object 36">
            <a:extLst>
              <a:ext uri="{FF2B5EF4-FFF2-40B4-BE49-F238E27FC236}">
                <a16:creationId xmlns:a16="http://schemas.microsoft.com/office/drawing/2014/main" id="{46A0D827-C940-4A4B-9B93-167F48C2BBB9}"/>
              </a:ext>
            </a:extLst>
          </p:cNvPr>
          <p:cNvSpPr/>
          <p:nvPr/>
        </p:nvSpPr>
        <p:spPr>
          <a:xfrm>
            <a:off x="1793800" y="3937576"/>
            <a:ext cx="155575" cy="228600"/>
          </a:xfrm>
          <a:custGeom>
            <a:avLst/>
            <a:gdLst/>
            <a:ahLst/>
            <a:cxnLst/>
            <a:rect l="l" t="t" r="r" b="b"/>
            <a:pathLst>
              <a:path w="155575" h="228600">
                <a:moveTo>
                  <a:pt x="0" y="0"/>
                </a:moveTo>
                <a:lnTo>
                  <a:pt x="0" y="228600"/>
                </a:lnTo>
                <a:lnTo>
                  <a:pt x="155448" y="114300"/>
                </a:lnTo>
                <a:lnTo>
                  <a:pt x="0" y="0"/>
                </a:lnTo>
                <a:close/>
              </a:path>
            </a:pathLst>
          </a:custGeom>
          <a:solidFill>
            <a:srgbClr val="283D6D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3" name="object 37">
            <a:extLst>
              <a:ext uri="{FF2B5EF4-FFF2-40B4-BE49-F238E27FC236}">
                <a16:creationId xmlns:a16="http://schemas.microsoft.com/office/drawing/2014/main" id="{F68BF008-84FD-4030-9C7A-647474CD2CF6}"/>
              </a:ext>
            </a:extLst>
          </p:cNvPr>
          <p:cNvSpPr/>
          <p:nvPr/>
        </p:nvSpPr>
        <p:spPr>
          <a:xfrm>
            <a:off x="3419908" y="3936052"/>
            <a:ext cx="195580" cy="219710"/>
          </a:xfrm>
          <a:custGeom>
            <a:avLst/>
            <a:gdLst/>
            <a:ahLst/>
            <a:cxnLst/>
            <a:rect l="l" t="t" r="r" b="b"/>
            <a:pathLst>
              <a:path w="195579" h="219710">
                <a:moveTo>
                  <a:pt x="97536" y="0"/>
                </a:moveTo>
                <a:lnTo>
                  <a:pt x="0" y="109728"/>
                </a:lnTo>
                <a:lnTo>
                  <a:pt x="97536" y="219456"/>
                </a:lnTo>
                <a:lnTo>
                  <a:pt x="195071" y="109728"/>
                </a:lnTo>
                <a:lnTo>
                  <a:pt x="97536" y="0"/>
                </a:lnTo>
                <a:close/>
              </a:path>
            </a:pathLst>
          </a:custGeom>
          <a:solidFill>
            <a:srgbClr val="1F5494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4" name="object 38">
            <a:extLst>
              <a:ext uri="{FF2B5EF4-FFF2-40B4-BE49-F238E27FC236}">
                <a16:creationId xmlns:a16="http://schemas.microsoft.com/office/drawing/2014/main" id="{8130D10E-E0B0-428D-B870-FD9833360FBB}"/>
              </a:ext>
            </a:extLst>
          </p:cNvPr>
          <p:cNvSpPr txBox="1"/>
          <p:nvPr/>
        </p:nvSpPr>
        <p:spPr>
          <a:xfrm>
            <a:off x="3213405" y="4182177"/>
            <a:ext cx="5715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</a:pPr>
            <a:r>
              <a:rPr sz="1100" b="1" dirty="0">
                <a:solidFill>
                  <a:srgbClr val="283D6D"/>
                </a:solidFill>
                <a:latin typeface="Arial"/>
                <a:cs typeface="Arial"/>
              </a:rPr>
              <a:t>1</a:t>
            </a:r>
            <a:r>
              <a:rPr sz="1100" b="1" spc="-5" dirty="0">
                <a:solidFill>
                  <a:srgbClr val="283D6D"/>
                </a:solidFill>
                <a:latin typeface="Arial"/>
                <a:cs typeface="Arial"/>
              </a:rPr>
              <a:t>0</a:t>
            </a:r>
            <a:r>
              <a:rPr sz="1100" b="1" dirty="0">
                <a:solidFill>
                  <a:srgbClr val="283D6D"/>
                </a:solidFill>
                <a:latin typeface="Arial"/>
                <a:cs typeface="Arial"/>
              </a:rPr>
              <a:t>.0</a:t>
            </a:r>
            <a:r>
              <a:rPr sz="1100" b="1" spc="-5" dirty="0">
                <a:solidFill>
                  <a:srgbClr val="283D6D"/>
                </a:solidFill>
                <a:latin typeface="Arial"/>
                <a:cs typeface="Arial"/>
              </a:rPr>
              <a:t>4</a:t>
            </a:r>
            <a:r>
              <a:rPr sz="1100" b="1" dirty="0">
                <a:solidFill>
                  <a:srgbClr val="283D6D"/>
                </a:solidFill>
                <a:latin typeface="Arial"/>
                <a:cs typeface="Arial"/>
              </a:rPr>
              <a:t>.19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5" name="object 39">
            <a:extLst>
              <a:ext uri="{FF2B5EF4-FFF2-40B4-BE49-F238E27FC236}">
                <a16:creationId xmlns:a16="http://schemas.microsoft.com/office/drawing/2014/main" id="{AB811AC5-FECD-464F-ACBE-A227463BC7BA}"/>
              </a:ext>
            </a:extLst>
          </p:cNvPr>
          <p:cNvSpPr/>
          <p:nvPr/>
        </p:nvSpPr>
        <p:spPr>
          <a:xfrm>
            <a:off x="1124763" y="2201739"/>
            <a:ext cx="1339850" cy="1004569"/>
          </a:xfrm>
          <a:custGeom>
            <a:avLst/>
            <a:gdLst/>
            <a:ahLst/>
            <a:cxnLst/>
            <a:rect l="l" t="t" r="r" b="b"/>
            <a:pathLst>
              <a:path w="1339850" h="1004569">
                <a:moveTo>
                  <a:pt x="1172210" y="0"/>
                </a:moveTo>
                <a:lnTo>
                  <a:pt x="0" y="0"/>
                </a:lnTo>
                <a:lnTo>
                  <a:pt x="0" y="836930"/>
                </a:lnTo>
                <a:lnTo>
                  <a:pt x="167386" y="1004315"/>
                </a:lnTo>
                <a:lnTo>
                  <a:pt x="1339596" y="1004315"/>
                </a:lnTo>
                <a:lnTo>
                  <a:pt x="1339596" y="167386"/>
                </a:lnTo>
                <a:lnTo>
                  <a:pt x="1172210" y="0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6" name="object 40">
            <a:extLst>
              <a:ext uri="{FF2B5EF4-FFF2-40B4-BE49-F238E27FC236}">
                <a16:creationId xmlns:a16="http://schemas.microsoft.com/office/drawing/2014/main" id="{99DBCC20-C30D-4AC5-9494-5A47A0680FB7}"/>
              </a:ext>
            </a:extLst>
          </p:cNvPr>
          <p:cNvSpPr txBox="1"/>
          <p:nvPr/>
        </p:nvSpPr>
        <p:spPr>
          <a:xfrm>
            <a:off x="1335457" y="2231711"/>
            <a:ext cx="919480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 eaLnBrk="1" fontAlgn="auto" hangingPunct="1">
              <a:spcBef>
                <a:spcPts val="95"/>
              </a:spcBef>
              <a:spcAft>
                <a:spcPts val="0"/>
              </a:spcAft>
            </a:pPr>
            <a:r>
              <a:rPr sz="1000" spc="-10" dirty="0">
                <a:solidFill>
                  <a:srgbClr val="283D6D"/>
                </a:solidFill>
                <a:latin typeface="Arial"/>
                <a:cs typeface="Arial"/>
              </a:rPr>
              <a:t>Минпромторг</a:t>
            </a:r>
            <a:r>
              <a:rPr sz="1000" spc="-4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83D6D"/>
                </a:solidFill>
                <a:latin typeface="Arial"/>
                <a:cs typeface="Arial"/>
              </a:rPr>
              <a:t>и  УО </a:t>
            </a:r>
            <a:r>
              <a:rPr sz="1000" spc="-10" dirty="0">
                <a:solidFill>
                  <a:srgbClr val="283D6D"/>
                </a:solidFill>
                <a:latin typeface="Arial"/>
                <a:cs typeface="Arial"/>
              </a:rPr>
              <a:t>субъекта  направляет  </a:t>
            </a:r>
            <a:r>
              <a:rPr sz="1000" spc="-5" dirty="0">
                <a:solidFill>
                  <a:srgbClr val="283D6D"/>
                </a:solidFill>
                <a:latin typeface="Arial"/>
                <a:cs typeface="Arial"/>
              </a:rPr>
              <a:t>компаниям  </a:t>
            </a:r>
            <a:r>
              <a:rPr sz="1000" spc="-10" dirty="0">
                <a:solidFill>
                  <a:srgbClr val="283D6D"/>
                </a:solidFill>
                <a:latin typeface="Arial"/>
                <a:cs typeface="Arial"/>
              </a:rPr>
              <a:t>извещения </a:t>
            </a:r>
            <a:r>
              <a:rPr sz="1000" spc="-5" dirty="0">
                <a:solidFill>
                  <a:srgbClr val="283D6D"/>
                </a:solidFill>
                <a:latin typeface="Arial"/>
                <a:cs typeface="Arial"/>
              </a:rPr>
              <a:t>о  </a:t>
            </a:r>
            <a:r>
              <a:rPr sz="1000" spc="-10" dirty="0">
                <a:solidFill>
                  <a:srgbClr val="283D6D"/>
                </a:solidFill>
                <a:latin typeface="Arial"/>
                <a:cs typeface="Arial"/>
              </a:rPr>
              <a:t>начале</a:t>
            </a:r>
            <a:r>
              <a:rPr sz="1000" spc="-3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83D6D"/>
                </a:solidFill>
                <a:latin typeface="Arial"/>
                <a:cs typeface="Arial"/>
              </a:rPr>
              <a:t>отбора</a:t>
            </a:r>
            <a:endParaRPr sz="1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7" name="object 41">
            <a:extLst>
              <a:ext uri="{FF2B5EF4-FFF2-40B4-BE49-F238E27FC236}">
                <a16:creationId xmlns:a16="http://schemas.microsoft.com/office/drawing/2014/main" id="{97CC08E9-8665-4659-B69F-378F3A09D985}"/>
              </a:ext>
            </a:extLst>
          </p:cNvPr>
          <p:cNvSpPr/>
          <p:nvPr/>
        </p:nvSpPr>
        <p:spPr>
          <a:xfrm>
            <a:off x="2464360" y="2641160"/>
            <a:ext cx="1060450" cy="1283335"/>
          </a:xfrm>
          <a:custGeom>
            <a:avLst/>
            <a:gdLst/>
            <a:ahLst/>
            <a:cxnLst/>
            <a:rect l="l" t="t" r="r" b="b"/>
            <a:pathLst>
              <a:path w="1060450" h="1283335">
                <a:moveTo>
                  <a:pt x="127000" y="0"/>
                </a:moveTo>
                <a:lnTo>
                  <a:pt x="0" y="63500"/>
                </a:lnTo>
                <a:lnTo>
                  <a:pt x="127000" y="127000"/>
                </a:lnTo>
                <a:lnTo>
                  <a:pt x="81280" y="69850"/>
                </a:lnTo>
                <a:lnTo>
                  <a:pt x="76200" y="69850"/>
                </a:lnTo>
                <a:lnTo>
                  <a:pt x="76200" y="57150"/>
                </a:lnTo>
                <a:lnTo>
                  <a:pt x="81280" y="57150"/>
                </a:lnTo>
                <a:lnTo>
                  <a:pt x="127000" y="0"/>
                </a:lnTo>
                <a:close/>
              </a:path>
              <a:path w="1060450" h="1283335">
                <a:moveTo>
                  <a:pt x="76200" y="63500"/>
                </a:moveTo>
                <a:lnTo>
                  <a:pt x="76200" y="69850"/>
                </a:lnTo>
                <a:lnTo>
                  <a:pt x="81280" y="69850"/>
                </a:lnTo>
                <a:lnTo>
                  <a:pt x="76200" y="63500"/>
                </a:lnTo>
                <a:close/>
              </a:path>
              <a:path w="1060450" h="1283335">
                <a:moveTo>
                  <a:pt x="88900" y="57150"/>
                </a:moveTo>
                <a:lnTo>
                  <a:pt x="81280" y="57150"/>
                </a:lnTo>
                <a:lnTo>
                  <a:pt x="76200" y="63500"/>
                </a:lnTo>
                <a:lnTo>
                  <a:pt x="81280" y="69850"/>
                </a:lnTo>
                <a:lnTo>
                  <a:pt x="88900" y="69850"/>
                </a:lnTo>
                <a:lnTo>
                  <a:pt x="88900" y="57150"/>
                </a:lnTo>
                <a:close/>
              </a:path>
              <a:path w="1060450" h="1283335">
                <a:moveTo>
                  <a:pt x="114300" y="57150"/>
                </a:moveTo>
                <a:lnTo>
                  <a:pt x="101600" y="57150"/>
                </a:lnTo>
                <a:lnTo>
                  <a:pt x="101600" y="69850"/>
                </a:lnTo>
                <a:lnTo>
                  <a:pt x="114300" y="69850"/>
                </a:lnTo>
                <a:lnTo>
                  <a:pt x="114300" y="57150"/>
                </a:lnTo>
                <a:close/>
              </a:path>
              <a:path w="1060450" h="1283335">
                <a:moveTo>
                  <a:pt x="139700" y="57150"/>
                </a:moveTo>
                <a:lnTo>
                  <a:pt x="127000" y="57150"/>
                </a:lnTo>
                <a:lnTo>
                  <a:pt x="127000" y="69850"/>
                </a:lnTo>
                <a:lnTo>
                  <a:pt x="139700" y="69850"/>
                </a:lnTo>
                <a:lnTo>
                  <a:pt x="139700" y="57150"/>
                </a:lnTo>
                <a:close/>
              </a:path>
              <a:path w="1060450" h="1283335">
                <a:moveTo>
                  <a:pt x="81280" y="57150"/>
                </a:moveTo>
                <a:lnTo>
                  <a:pt x="76200" y="57150"/>
                </a:lnTo>
                <a:lnTo>
                  <a:pt x="76200" y="63500"/>
                </a:lnTo>
                <a:lnTo>
                  <a:pt x="81280" y="57150"/>
                </a:lnTo>
                <a:close/>
              </a:path>
              <a:path w="1060450" h="1283335">
                <a:moveTo>
                  <a:pt x="165100" y="57150"/>
                </a:moveTo>
                <a:lnTo>
                  <a:pt x="152400" y="57150"/>
                </a:lnTo>
                <a:lnTo>
                  <a:pt x="152400" y="69850"/>
                </a:lnTo>
                <a:lnTo>
                  <a:pt x="165100" y="69850"/>
                </a:lnTo>
                <a:lnTo>
                  <a:pt x="165100" y="57150"/>
                </a:lnTo>
                <a:close/>
              </a:path>
              <a:path w="1060450" h="1283335">
                <a:moveTo>
                  <a:pt x="190500" y="57150"/>
                </a:moveTo>
                <a:lnTo>
                  <a:pt x="177800" y="57150"/>
                </a:lnTo>
                <a:lnTo>
                  <a:pt x="177800" y="69850"/>
                </a:lnTo>
                <a:lnTo>
                  <a:pt x="190500" y="69850"/>
                </a:lnTo>
                <a:lnTo>
                  <a:pt x="190500" y="57150"/>
                </a:lnTo>
                <a:close/>
              </a:path>
              <a:path w="1060450" h="1283335">
                <a:moveTo>
                  <a:pt x="215900" y="57150"/>
                </a:moveTo>
                <a:lnTo>
                  <a:pt x="203200" y="57150"/>
                </a:lnTo>
                <a:lnTo>
                  <a:pt x="203200" y="69850"/>
                </a:lnTo>
                <a:lnTo>
                  <a:pt x="215900" y="69850"/>
                </a:lnTo>
                <a:lnTo>
                  <a:pt x="215900" y="57150"/>
                </a:lnTo>
                <a:close/>
              </a:path>
              <a:path w="1060450" h="1283335">
                <a:moveTo>
                  <a:pt x="241300" y="57150"/>
                </a:moveTo>
                <a:lnTo>
                  <a:pt x="228600" y="57150"/>
                </a:lnTo>
                <a:lnTo>
                  <a:pt x="228600" y="69850"/>
                </a:lnTo>
                <a:lnTo>
                  <a:pt x="241300" y="69850"/>
                </a:lnTo>
                <a:lnTo>
                  <a:pt x="241300" y="57150"/>
                </a:lnTo>
                <a:close/>
              </a:path>
              <a:path w="1060450" h="1283335">
                <a:moveTo>
                  <a:pt x="266700" y="57150"/>
                </a:moveTo>
                <a:lnTo>
                  <a:pt x="254000" y="57150"/>
                </a:lnTo>
                <a:lnTo>
                  <a:pt x="254000" y="69850"/>
                </a:lnTo>
                <a:lnTo>
                  <a:pt x="266700" y="69850"/>
                </a:lnTo>
                <a:lnTo>
                  <a:pt x="266700" y="57150"/>
                </a:lnTo>
                <a:close/>
              </a:path>
              <a:path w="1060450" h="1283335">
                <a:moveTo>
                  <a:pt x="292100" y="57150"/>
                </a:moveTo>
                <a:lnTo>
                  <a:pt x="279400" y="57150"/>
                </a:lnTo>
                <a:lnTo>
                  <a:pt x="279400" y="69850"/>
                </a:lnTo>
                <a:lnTo>
                  <a:pt x="292100" y="69850"/>
                </a:lnTo>
                <a:lnTo>
                  <a:pt x="292100" y="57150"/>
                </a:lnTo>
                <a:close/>
              </a:path>
              <a:path w="1060450" h="1283335">
                <a:moveTo>
                  <a:pt x="317500" y="57150"/>
                </a:moveTo>
                <a:lnTo>
                  <a:pt x="304800" y="57150"/>
                </a:lnTo>
                <a:lnTo>
                  <a:pt x="304800" y="69850"/>
                </a:lnTo>
                <a:lnTo>
                  <a:pt x="317500" y="69850"/>
                </a:lnTo>
                <a:lnTo>
                  <a:pt x="317500" y="57150"/>
                </a:lnTo>
                <a:close/>
              </a:path>
              <a:path w="1060450" h="1283335">
                <a:moveTo>
                  <a:pt x="342900" y="57150"/>
                </a:moveTo>
                <a:lnTo>
                  <a:pt x="330200" y="57150"/>
                </a:lnTo>
                <a:lnTo>
                  <a:pt x="330200" y="69850"/>
                </a:lnTo>
                <a:lnTo>
                  <a:pt x="342900" y="69850"/>
                </a:lnTo>
                <a:lnTo>
                  <a:pt x="342900" y="57150"/>
                </a:lnTo>
                <a:close/>
              </a:path>
              <a:path w="1060450" h="1283335">
                <a:moveTo>
                  <a:pt x="368300" y="57150"/>
                </a:moveTo>
                <a:lnTo>
                  <a:pt x="355600" y="57150"/>
                </a:lnTo>
                <a:lnTo>
                  <a:pt x="355600" y="69850"/>
                </a:lnTo>
                <a:lnTo>
                  <a:pt x="368300" y="69850"/>
                </a:lnTo>
                <a:lnTo>
                  <a:pt x="368300" y="57150"/>
                </a:lnTo>
                <a:close/>
              </a:path>
              <a:path w="1060450" h="1283335">
                <a:moveTo>
                  <a:pt x="393700" y="57150"/>
                </a:moveTo>
                <a:lnTo>
                  <a:pt x="381000" y="57150"/>
                </a:lnTo>
                <a:lnTo>
                  <a:pt x="381000" y="69850"/>
                </a:lnTo>
                <a:lnTo>
                  <a:pt x="393700" y="69850"/>
                </a:lnTo>
                <a:lnTo>
                  <a:pt x="393700" y="57150"/>
                </a:lnTo>
                <a:close/>
              </a:path>
              <a:path w="1060450" h="1283335">
                <a:moveTo>
                  <a:pt x="419100" y="57150"/>
                </a:moveTo>
                <a:lnTo>
                  <a:pt x="406400" y="57150"/>
                </a:lnTo>
                <a:lnTo>
                  <a:pt x="406400" y="69850"/>
                </a:lnTo>
                <a:lnTo>
                  <a:pt x="419100" y="69850"/>
                </a:lnTo>
                <a:lnTo>
                  <a:pt x="419100" y="57150"/>
                </a:lnTo>
                <a:close/>
              </a:path>
              <a:path w="1060450" h="1283335">
                <a:moveTo>
                  <a:pt x="444500" y="57150"/>
                </a:moveTo>
                <a:lnTo>
                  <a:pt x="431800" y="57150"/>
                </a:lnTo>
                <a:lnTo>
                  <a:pt x="431800" y="69850"/>
                </a:lnTo>
                <a:lnTo>
                  <a:pt x="444500" y="69850"/>
                </a:lnTo>
                <a:lnTo>
                  <a:pt x="444500" y="57150"/>
                </a:lnTo>
                <a:close/>
              </a:path>
              <a:path w="1060450" h="1283335">
                <a:moveTo>
                  <a:pt x="469900" y="57150"/>
                </a:moveTo>
                <a:lnTo>
                  <a:pt x="457200" y="57150"/>
                </a:lnTo>
                <a:lnTo>
                  <a:pt x="457200" y="69850"/>
                </a:lnTo>
                <a:lnTo>
                  <a:pt x="469900" y="69850"/>
                </a:lnTo>
                <a:lnTo>
                  <a:pt x="469900" y="57150"/>
                </a:lnTo>
                <a:close/>
              </a:path>
              <a:path w="1060450" h="1283335">
                <a:moveTo>
                  <a:pt x="495300" y="57150"/>
                </a:moveTo>
                <a:lnTo>
                  <a:pt x="482600" y="57150"/>
                </a:lnTo>
                <a:lnTo>
                  <a:pt x="482600" y="69850"/>
                </a:lnTo>
                <a:lnTo>
                  <a:pt x="495300" y="69850"/>
                </a:lnTo>
                <a:lnTo>
                  <a:pt x="495300" y="57150"/>
                </a:lnTo>
                <a:close/>
              </a:path>
              <a:path w="1060450" h="1283335">
                <a:moveTo>
                  <a:pt x="520700" y="57150"/>
                </a:moveTo>
                <a:lnTo>
                  <a:pt x="508000" y="57150"/>
                </a:lnTo>
                <a:lnTo>
                  <a:pt x="508000" y="69850"/>
                </a:lnTo>
                <a:lnTo>
                  <a:pt x="520700" y="69850"/>
                </a:lnTo>
                <a:lnTo>
                  <a:pt x="520700" y="57150"/>
                </a:lnTo>
                <a:close/>
              </a:path>
              <a:path w="1060450" h="1283335">
                <a:moveTo>
                  <a:pt x="546100" y="57150"/>
                </a:moveTo>
                <a:lnTo>
                  <a:pt x="533400" y="57150"/>
                </a:lnTo>
                <a:lnTo>
                  <a:pt x="533400" y="69850"/>
                </a:lnTo>
                <a:lnTo>
                  <a:pt x="546100" y="69850"/>
                </a:lnTo>
                <a:lnTo>
                  <a:pt x="546100" y="57150"/>
                </a:lnTo>
                <a:close/>
              </a:path>
              <a:path w="1060450" h="1283335">
                <a:moveTo>
                  <a:pt x="571500" y="57150"/>
                </a:moveTo>
                <a:lnTo>
                  <a:pt x="558800" y="57150"/>
                </a:lnTo>
                <a:lnTo>
                  <a:pt x="558800" y="69850"/>
                </a:lnTo>
                <a:lnTo>
                  <a:pt x="571500" y="69850"/>
                </a:lnTo>
                <a:lnTo>
                  <a:pt x="571500" y="57150"/>
                </a:lnTo>
                <a:close/>
              </a:path>
              <a:path w="1060450" h="1283335">
                <a:moveTo>
                  <a:pt x="596900" y="57150"/>
                </a:moveTo>
                <a:lnTo>
                  <a:pt x="584200" y="57150"/>
                </a:lnTo>
                <a:lnTo>
                  <a:pt x="584200" y="69850"/>
                </a:lnTo>
                <a:lnTo>
                  <a:pt x="596900" y="69850"/>
                </a:lnTo>
                <a:lnTo>
                  <a:pt x="596900" y="57150"/>
                </a:lnTo>
                <a:close/>
              </a:path>
              <a:path w="1060450" h="1283335">
                <a:moveTo>
                  <a:pt x="622300" y="57150"/>
                </a:moveTo>
                <a:lnTo>
                  <a:pt x="609600" y="57150"/>
                </a:lnTo>
                <a:lnTo>
                  <a:pt x="609600" y="69850"/>
                </a:lnTo>
                <a:lnTo>
                  <a:pt x="622300" y="69850"/>
                </a:lnTo>
                <a:lnTo>
                  <a:pt x="622300" y="57150"/>
                </a:lnTo>
                <a:close/>
              </a:path>
              <a:path w="1060450" h="1283335">
                <a:moveTo>
                  <a:pt x="647700" y="57150"/>
                </a:moveTo>
                <a:lnTo>
                  <a:pt x="635000" y="57150"/>
                </a:lnTo>
                <a:lnTo>
                  <a:pt x="635000" y="69850"/>
                </a:lnTo>
                <a:lnTo>
                  <a:pt x="647700" y="69850"/>
                </a:lnTo>
                <a:lnTo>
                  <a:pt x="647700" y="57150"/>
                </a:lnTo>
                <a:close/>
              </a:path>
              <a:path w="1060450" h="1283335">
                <a:moveTo>
                  <a:pt x="673100" y="57150"/>
                </a:moveTo>
                <a:lnTo>
                  <a:pt x="660400" y="57150"/>
                </a:lnTo>
                <a:lnTo>
                  <a:pt x="660400" y="69850"/>
                </a:lnTo>
                <a:lnTo>
                  <a:pt x="673100" y="69850"/>
                </a:lnTo>
                <a:lnTo>
                  <a:pt x="673100" y="57150"/>
                </a:lnTo>
                <a:close/>
              </a:path>
              <a:path w="1060450" h="1283335">
                <a:moveTo>
                  <a:pt x="698500" y="57150"/>
                </a:moveTo>
                <a:lnTo>
                  <a:pt x="685800" y="57150"/>
                </a:lnTo>
                <a:lnTo>
                  <a:pt x="685800" y="69850"/>
                </a:lnTo>
                <a:lnTo>
                  <a:pt x="698500" y="69850"/>
                </a:lnTo>
                <a:lnTo>
                  <a:pt x="698500" y="57150"/>
                </a:lnTo>
                <a:close/>
              </a:path>
              <a:path w="1060450" h="1283335">
                <a:moveTo>
                  <a:pt x="723900" y="57150"/>
                </a:moveTo>
                <a:lnTo>
                  <a:pt x="711200" y="57150"/>
                </a:lnTo>
                <a:lnTo>
                  <a:pt x="711200" y="69850"/>
                </a:lnTo>
                <a:lnTo>
                  <a:pt x="723900" y="69850"/>
                </a:lnTo>
                <a:lnTo>
                  <a:pt x="723900" y="57150"/>
                </a:lnTo>
                <a:close/>
              </a:path>
              <a:path w="1060450" h="1283335">
                <a:moveTo>
                  <a:pt x="749300" y="57150"/>
                </a:moveTo>
                <a:lnTo>
                  <a:pt x="736600" y="57150"/>
                </a:lnTo>
                <a:lnTo>
                  <a:pt x="736600" y="69850"/>
                </a:lnTo>
                <a:lnTo>
                  <a:pt x="749300" y="69850"/>
                </a:lnTo>
                <a:lnTo>
                  <a:pt x="749300" y="57150"/>
                </a:lnTo>
                <a:close/>
              </a:path>
              <a:path w="1060450" h="1283335">
                <a:moveTo>
                  <a:pt x="774700" y="57150"/>
                </a:moveTo>
                <a:lnTo>
                  <a:pt x="762000" y="57150"/>
                </a:lnTo>
                <a:lnTo>
                  <a:pt x="762000" y="69850"/>
                </a:lnTo>
                <a:lnTo>
                  <a:pt x="774700" y="69850"/>
                </a:lnTo>
                <a:lnTo>
                  <a:pt x="774700" y="57150"/>
                </a:lnTo>
                <a:close/>
              </a:path>
              <a:path w="1060450" h="1283335">
                <a:moveTo>
                  <a:pt x="800100" y="57150"/>
                </a:moveTo>
                <a:lnTo>
                  <a:pt x="787400" y="57150"/>
                </a:lnTo>
                <a:lnTo>
                  <a:pt x="787400" y="69850"/>
                </a:lnTo>
                <a:lnTo>
                  <a:pt x="800100" y="69850"/>
                </a:lnTo>
                <a:lnTo>
                  <a:pt x="800100" y="57150"/>
                </a:lnTo>
                <a:close/>
              </a:path>
              <a:path w="1060450" h="1283335">
                <a:moveTo>
                  <a:pt x="825500" y="57150"/>
                </a:moveTo>
                <a:lnTo>
                  <a:pt x="812800" y="57150"/>
                </a:lnTo>
                <a:lnTo>
                  <a:pt x="812800" y="69850"/>
                </a:lnTo>
                <a:lnTo>
                  <a:pt x="825500" y="69850"/>
                </a:lnTo>
                <a:lnTo>
                  <a:pt x="825500" y="57150"/>
                </a:lnTo>
                <a:close/>
              </a:path>
              <a:path w="1060450" h="1283335">
                <a:moveTo>
                  <a:pt x="850900" y="57150"/>
                </a:moveTo>
                <a:lnTo>
                  <a:pt x="838200" y="57150"/>
                </a:lnTo>
                <a:lnTo>
                  <a:pt x="838200" y="69850"/>
                </a:lnTo>
                <a:lnTo>
                  <a:pt x="850900" y="69850"/>
                </a:lnTo>
                <a:lnTo>
                  <a:pt x="850900" y="57150"/>
                </a:lnTo>
                <a:close/>
              </a:path>
              <a:path w="1060450" h="1283335">
                <a:moveTo>
                  <a:pt x="876300" y="57150"/>
                </a:moveTo>
                <a:lnTo>
                  <a:pt x="863600" y="57150"/>
                </a:lnTo>
                <a:lnTo>
                  <a:pt x="863600" y="69850"/>
                </a:lnTo>
                <a:lnTo>
                  <a:pt x="876300" y="69850"/>
                </a:lnTo>
                <a:lnTo>
                  <a:pt x="876300" y="57150"/>
                </a:lnTo>
                <a:close/>
              </a:path>
              <a:path w="1060450" h="1283335">
                <a:moveTo>
                  <a:pt x="901700" y="57150"/>
                </a:moveTo>
                <a:lnTo>
                  <a:pt x="889000" y="57150"/>
                </a:lnTo>
                <a:lnTo>
                  <a:pt x="889000" y="69850"/>
                </a:lnTo>
                <a:lnTo>
                  <a:pt x="901700" y="69850"/>
                </a:lnTo>
                <a:lnTo>
                  <a:pt x="901700" y="57150"/>
                </a:lnTo>
                <a:close/>
              </a:path>
              <a:path w="1060450" h="1283335">
                <a:moveTo>
                  <a:pt x="927100" y="57150"/>
                </a:moveTo>
                <a:lnTo>
                  <a:pt x="914400" y="57150"/>
                </a:lnTo>
                <a:lnTo>
                  <a:pt x="914400" y="69850"/>
                </a:lnTo>
                <a:lnTo>
                  <a:pt x="927100" y="69850"/>
                </a:lnTo>
                <a:lnTo>
                  <a:pt x="927100" y="57150"/>
                </a:lnTo>
                <a:close/>
              </a:path>
              <a:path w="1060450" h="1283335">
                <a:moveTo>
                  <a:pt x="952500" y="57150"/>
                </a:moveTo>
                <a:lnTo>
                  <a:pt x="939800" y="57150"/>
                </a:lnTo>
                <a:lnTo>
                  <a:pt x="939800" y="69850"/>
                </a:lnTo>
                <a:lnTo>
                  <a:pt x="952500" y="69850"/>
                </a:lnTo>
                <a:lnTo>
                  <a:pt x="952500" y="57150"/>
                </a:lnTo>
                <a:close/>
              </a:path>
              <a:path w="1060450" h="1283335">
                <a:moveTo>
                  <a:pt x="977900" y="57150"/>
                </a:moveTo>
                <a:lnTo>
                  <a:pt x="965200" y="57150"/>
                </a:lnTo>
                <a:lnTo>
                  <a:pt x="965200" y="69850"/>
                </a:lnTo>
                <a:lnTo>
                  <a:pt x="977900" y="69850"/>
                </a:lnTo>
                <a:lnTo>
                  <a:pt x="977900" y="57150"/>
                </a:lnTo>
                <a:close/>
              </a:path>
              <a:path w="1060450" h="1283335">
                <a:moveTo>
                  <a:pt x="1003300" y="57150"/>
                </a:moveTo>
                <a:lnTo>
                  <a:pt x="990600" y="57150"/>
                </a:lnTo>
                <a:lnTo>
                  <a:pt x="990600" y="69850"/>
                </a:lnTo>
                <a:lnTo>
                  <a:pt x="1003300" y="69850"/>
                </a:lnTo>
                <a:lnTo>
                  <a:pt x="1003300" y="57150"/>
                </a:lnTo>
                <a:close/>
              </a:path>
              <a:path w="1060450" h="1283335">
                <a:moveTo>
                  <a:pt x="1028700" y="57150"/>
                </a:moveTo>
                <a:lnTo>
                  <a:pt x="1016000" y="57150"/>
                </a:lnTo>
                <a:lnTo>
                  <a:pt x="1016000" y="69850"/>
                </a:lnTo>
                <a:lnTo>
                  <a:pt x="1028700" y="69850"/>
                </a:lnTo>
                <a:lnTo>
                  <a:pt x="1028700" y="57150"/>
                </a:lnTo>
                <a:close/>
              </a:path>
              <a:path w="1060450" h="1283335">
                <a:moveTo>
                  <a:pt x="1057275" y="57150"/>
                </a:moveTo>
                <a:lnTo>
                  <a:pt x="1041400" y="57150"/>
                </a:lnTo>
                <a:lnTo>
                  <a:pt x="1041400" y="69850"/>
                </a:lnTo>
                <a:lnTo>
                  <a:pt x="1053845" y="69850"/>
                </a:lnTo>
                <a:lnTo>
                  <a:pt x="1047749" y="63753"/>
                </a:lnTo>
                <a:lnTo>
                  <a:pt x="1047495" y="63753"/>
                </a:lnTo>
                <a:lnTo>
                  <a:pt x="1047495" y="63500"/>
                </a:lnTo>
                <a:lnTo>
                  <a:pt x="1060195" y="63500"/>
                </a:lnTo>
                <a:lnTo>
                  <a:pt x="1060195" y="59943"/>
                </a:lnTo>
                <a:lnTo>
                  <a:pt x="1057275" y="57150"/>
                </a:lnTo>
                <a:close/>
              </a:path>
              <a:path w="1060450" h="1283335">
                <a:moveTo>
                  <a:pt x="1047495" y="63500"/>
                </a:moveTo>
                <a:lnTo>
                  <a:pt x="1047495" y="63753"/>
                </a:lnTo>
                <a:lnTo>
                  <a:pt x="1047749" y="63753"/>
                </a:lnTo>
                <a:lnTo>
                  <a:pt x="1047495" y="63500"/>
                </a:lnTo>
                <a:close/>
              </a:path>
              <a:path w="1060450" h="1283335">
                <a:moveTo>
                  <a:pt x="1060195" y="63500"/>
                </a:moveTo>
                <a:lnTo>
                  <a:pt x="1047495" y="63500"/>
                </a:lnTo>
                <a:lnTo>
                  <a:pt x="1047749" y="63753"/>
                </a:lnTo>
                <a:lnTo>
                  <a:pt x="1060195" y="63753"/>
                </a:lnTo>
                <a:lnTo>
                  <a:pt x="1060195" y="63500"/>
                </a:lnTo>
                <a:close/>
              </a:path>
              <a:path w="1060450" h="1283335">
                <a:moveTo>
                  <a:pt x="1060195" y="76453"/>
                </a:moveTo>
                <a:lnTo>
                  <a:pt x="1047495" y="76453"/>
                </a:lnTo>
                <a:lnTo>
                  <a:pt x="1047495" y="89153"/>
                </a:lnTo>
                <a:lnTo>
                  <a:pt x="1060195" y="89153"/>
                </a:lnTo>
                <a:lnTo>
                  <a:pt x="1060195" y="76453"/>
                </a:lnTo>
                <a:close/>
              </a:path>
              <a:path w="1060450" h="1283335">
                <a:moveTo>
                  <a:pt x="1060195" y="101853"/>
                </a:moveTo>
                <a:lnTo>
                  <a:pt x="1047495" y="101853"/>
                </a:lnTo>
                <a:lnTo>
                  <a:pt x="1047495" y="114553"/>
                </a:lnTo>
                <a:lnTo>
                  <a:pt x="1060195" y="114553"/>
                </a:lnTo>
                <a:lnTo>
                  <a:pt x="1060195" y="101853"/>
                </a:lnTo>
                <a:close/>
              </a:path>
              <a:path w="1060450" h="1283335">
                <a:moveTo>
                  <a:pt x="1060195" y="127253"/>
                </a:moveTo>
                <a:lnTo>
                  <a:pt x="1047495" y="127253"/>
                </a:lnTo>
                <a:lnTo>
                  <a:pt x="1047495" y="139953"/>
                </a:lnTo>
                <a:lnTo>
                  <a:pt x="1060195" y="139953"/>
                </a:lnTo>
                <a:lnTo>
                  <a:pt x="1060195" y="127253"/>
                </a:lnTo>
                <a:close/>
              </a:path>
              <a:path w="1060450" h="1283335">
                <a:moveTo>
                  <a:pt x="1060195" y="152653"/>
                </a:moveTo>
                <a:lnTo>
                  <a:pt x="1047495" y="152653"/>
                </a:lnTo>
                <a:lnTo>
                  <a:pt x="1047495" y="165353"/>
                </a:lnTo>
                <a:lnTo>
                  <a:pt x="1060195" y="165353"/>
                </a:lnTo>
                <a:lnTo>
                  <a:pt x="1060195" y="152653"/>
                </a:lnTo>
                <a:close/>
              </a:path>
              <a:path w="1060450" h="1283335">
                <a:moveTo>
                  <a:pt x="1060195" y="178053"/>
                </a:moveTo>
                <a:lnTo>
                  <a:pt x="1047495" y="178053"/>
                </a:lnTo>
                <a:lnTo>
                  <a:pt x="1047495" y="190753"/>
                </a:lnTo>
                <a:lnTo>
                  <a:pt x="1060195" y="190753"/>
                </a:lnTo>
                <a:lnTo>
                  <a:pt x="1060195" y="178053"/>
                </a:lnTo>
                <a:close/>
              </a:path>
              <a:path w="1060450" h="1283335">
                <a:moveTo>
                  <a:pt x="1060195" y="203453"/>
                </a:moveTo>
                <a:lnTo>
                  <a:pt x="1047495" y="203453"/>
                </a:lnTo>
                <a:lnTo>
                  <a:pt x="1047495" y="216153"/>
                </a:lnTo>
                <a:lnTo>
                  <a:pt x="1060195" y="216153"/>
                </a:lnTo>
                <a:lnTo>
                  <a:pt x="1060195" y="203453"/>
                </a:lnTo>
                <a:close/>
              </a:path>
              <a:path w="1060450" h="1283335">
                <a:moveTo>
                  <a:pt x="1060195" y="228853"/>
                </a:moveTo>
                <a:lnTo>
                  <a:pt x="1047495" y="228853"/>
                </a:lnTo>
                <a:lnTo>
                  <a:pt x="1047495" y="241553"/>
                </a:lnTo>
                <a:lnTo>
                  <a:pt x="1060195" y="241553"/>
                </a:lnTo>
                <a:lnTo>
                  <a:pt x="1060195" y="228853"/>
                </a:lnTo>
                <a:close/>
              </a:path>
              <a:path w="1060450" h="1283335">
                <a:moveTo>
                  <a:pt x="1060195" y="254253"/>
                </a:moveTo>
                <a:lnTo>
                  <a:pt x="1047495" y="254253"/>
                </a:lnTo>
                <a:lnTo>
                  <a:pt x="1047495" y="266953"/>
                </a:lnTo>
                <a:lnTo>
                  <a:pt x="1060195" y="266953"/>
                </a:lnTo>
                <a:lnTo>
                  <a:pt x="1060195" y="254253"/>
                </a:lnTo>
                <a:close/>
              </a:path>
              <a:path w="1060450" h="1283335">
                <a:moveTo>
                  <a:pt x="1060195" y="279653"/>
                </a:moveTo>
                <a:lnTo>
                  <a:pt x="1047495" y="279653"/>
                </a:lnTo>
                <a:lnTo>
                  <a:pt x="1047495" y="292353"/>
                </a:lnTo>
                <a:lnTo>
                  <a:pt x="1060195" y="292353"/>
                </a:lnTo>
                <a:lnTo>
                  <a:pt x="1060195" y="279653"/>
                </a:lnTo>
                <a:close/>
              </a:path>
              <a:path w="1060450" h="1283335">
                <a:moveTo>
                  <a:pt x="1060195" y="305053"/>
                </a:moveTo>
                <a:lnTo>
                  <a:pt x="1047495" y="305053"/>
                </a:lnTo>
                <a:lnTo>
                  <a:pt x="1047495" y="317753"/>
                </a:lnTo>
                <a:lnTo>
                  <a:pt x="1060195" y="317753"/>
                </a:lnTo>
                <a:lnTo>
                  <a:pt x="1060195" y="305053"/>
                </a:lnTo>
                <a:close/>
              </a:path>
              <a:path w="1060450" h="1283335">
                <a:moveTo>
                  <a:pt x="1060195" y="330453"/>
                </a:moveTo>
                <a:lnTo>
                  <a:pt x="1047495" y="330453"/>
                </a:lnTo>
                <a:lnTo>
                  <a:pt x="1047495" y="343153"/>
                </a:lnTo>
                <a:lnTo>
                  <a:pt x="1060195" y="343153"/>
                </a:lnTo>
                <a:lnTo>
                  <a:pt x="1060195" y="330453"/>
                </a:lnTo>
                <a:close/>
              </a:path>
              <a:path w="1060450" h="1283335">
                <a:moveTo>
                  <a:pt x="1060195" y="355853"/>
                </a:moveTo>
                <a:lnTo>
                  <a:pt x="1047495" y="355853"/>
                </a:lnTo>
                <a:lnTo>
                  <a:pt x="1047495" y="368553"/>
                </a:lnTo>
                <a:lnTo>
                  <a:pt x="1060195" y="368553"/>
                </a:lnTo>
                <a:lnTo>
                  <a:pt x="1060195" y="355853"/>
                </a:lnTo>
                <a:close/>
              </a:path>
              <a:path w="1060450" h="1283335">
                <a:moveTo>
                  <a:pt x="1060195" y="381253"/>
                </a:moveTo>
                <a:lnTo>
                  <a:pt x="1047495" y="381253"/>
                </a:lnTo>
                <a:lnTo>
                  <a:pt x="1047495" y="393953"/>
                </a:lnTo>
                <a:lnTo>
                  <a:pt x="1060195" y="393953"/>
                </a:lnTo>
                <a:lnTo>
                  <a:pt x="1060195" y="381253"/>
                </a:lnTo>
                <a:close/>
              </a:path>
              <a:path w="1060450" h="1283335">
                <a:moveTo>
                  <a:pt x="1060195" y="406653"/>
                </a:moveTo>
                <a:lnTo>
                  <a:pt x="1047495" y="406653"/>
                </a:lnTo>
                <a:lnTo>
                  <a:pt x="1047495" y="419353"/>
                </a:lnTo>
                <a:lnTo>
                  <a:pt x="1060195" y="419353"/>
                </a:lnTo>
                <a:lnTo>
                  <a:pt x="1060195" y="406653"/>
                </a:lnTo>
                <a:close/>
              </a:path>
              <a:path w="1060450" h="1283335">
                <a:moveTo>
                  <a:pt x="1060195" y="432053"/>
                </a:moveTo>
                <a:lnTo>
                  <a:pt x="1047495" y="432053"/>
                </a:lnTo>
                <a:lnTo>
                  <a:pt x="1047495" y="444753"/>
                </a:lnTo>
                <a:lnTo>
                  <a:pt x="1060195" y="444753"/>
                </a:lnTo>
                <a:lnTo>
                  <a:pt x="1060195" y="432053"/>
                </a:lnTo>
                <a:close/>
              </a:path>
              <a:path w="1060450" h="1283335">
                <a:moveTo>
                  <a:pt x="1060195" y="457453"/>
                </a:moveTo>
                <a:lnTo>
                  <a:pt x="1047495" y="457453"/>
                </a:lnTo>
                <a:lnTo>
                  <a:pt x="1047495" y="470153"/>
                </a:lnTo>
                <a:lnTo>
                  <a:pt x="1060195" y="470153"/>
                </a:lnTo>
                <a:lnTo>
                  <a:pt x="1060195" y="457453"/>
                </a:lnTo>
                <a:close/>
              </a:path>
              <a:path w="1060450" h="1283335">
                <a:moveTo>
                  <a:pt x="1060195" y="482853"/>
                </a:moveTo>
                <a:lnTo>
                  <a:pt x="1047495" y="482853"/>
                </a:lnTo>
                <a:lnTo>
                  <a:pt x="1047495" y="495553"/>
                </a:lnTo>
                <a:lnTo>
                  <a:pt x="1060195" y="495553"/>
                </a:lnTo>
                <a:lnTo>
                  <a:pt x="1060195" y="482853"/>
                </a:lnTo>
                <a:close/>
              </a:path>
              <a:path w="1060450" h="1283335">
                <a:moveTo>
                  <a:pt x="1060195" y="508253"/>
                </a:moveTo>
                <a:lnTo>
                  <a:pt x="1047495" y="508253"/>
                </a:lnTo>
                <a:lnTo>
                  <a:pt x="1047495" y="520953"/>
                </a:lnTo>
                <a:lnTo>
                  <a:pt x="1060195" y="520953"/>
                </a:lnTo>
                <a:lnTo>
                  <a:pt x="1060195" y="508253"/>
                </a:lnTo>
                <a:close/>
              </a:path>
              <a:path w="1060450" h="1283335">
                <a:moveTo>
                  <a:pt x="1060195" y="533653"/>
                </a:moveTo>
                <a:lnTo>
                  <a:pt x="1047495" y="533653"/>
                </a:lnTo>
                <a:lnTo>
                  <a:pt x="1047495" y="546353"/>
                </a:lnTo>
                <a:lnTo>
                  <a:pt x="1060195" y="546353"/>
                </a:lnTo>
                <a:lnTo>
                  <a:pt x="1060195" y="533653"/>
                </a:lnTo>
                <a:close/>
              </a:path>
              <a:path w="1060450" h="1283335">
                <a:moveTo>
                  <a:pt x="1060195" y="559053"/>
                </a:moveTo>
                <a:lnTo>
                  <a:pt x="1047495" y="559053"/>
                </a:lnTo>
                <a:lnTo>
                  <a:pt x="1047495" y="571753"/>
                </a:lnTo>
                <a:lnTo>
                  <a:pt x="1060195" y="571753"/>
                </a:lnTo>
                <a:lnTo>
                  <a:pt x="1060195" y="559053"/>
                </a:lnTo>
                <a:close/>
              </a:path>
              <a:path w="1060450" h="1283335">
                <a:moveTo>
                  <a:pt x="1060195" y="584453"/>
                </a:moveTo>
                <a:lnTo>
                  <a:pt x="1047495" y="584453"/>
                </a:lnTo>
                <a:lnTo>
                  <a:pt x="1047495" y="597153"/>
                </a:lnTo>
                <a:lnTo>
                  <a:pt x="1060195" y="597153"/>
                </a:lnTo>
                <a:lnTo>
                  <a:pt x="1060195" y="584453"/>
                </a:lnTo>
                <a:close/>
              </a:path>
              <a:path w="1060450" h="1283335">
                <a:moveTo>
                  <a:pt x="1060195" y="609853"/>
                </a:moveTo>
                <a:lnTo>
                  <a:pt x="1047495" y="609853"/>
                </a:lnTo>
                <a:lnTo>
                  <a:pt x="1047495" y="622553"/>
                </a:lnTo>
                <a:lnTo>
                  <a:pt x="1060195" y="622553"/>
                </a:lnTo>
                <a:lnTo>
                  <a:pt x="1060195" y="609853"/>
                </a:lnTo>
                <a:close/>
              </a:path>
              <a:path w="1060450" h="1283335">
                <a:moveTo>
                  <a:pt x="1060195" y="635253"/>
                </a:moveTo>
                <a:lnTo>
                  <a:pt x="1047495" y="635253"/>
                </a:lnTo>
                <a:lnTo>
                  <a:pt x="1047495" y="647953"/>
                </a:lnTo>
                <a:lnTo>
                  <a:pt x="1060195" y="647953"/>
                </a:lnTo>
                <a:lnTo>
                  <a:pt x="1060195" y="635253"/>
                </a:lnTo>
                <a:close/>
              </a:path>
              <a:path w="1060450" h="1283335">
                <a:moveTo>
                  <a:pt x="1060195" y="660653"/>
                </a:moveTo>
                <a:lnTo>
                  <a:pt x="1047495" y="660653"/>
                </a:lnTo>
                <a:lnTo>
                  <a:pt x="1047495" y="673353"/>
                </a:lnTo>
                <a:lnTo>
                  <a:pt x="1060195" y="673353"/>
                </a:lnTo>
                <a:lnTo>
                  <a:pt x="1060195" y="660653"/>
                </a:lnTo>
                <a:close/>
              </a:path>
              <a:path w="1060450" h="1283335">
                <a:moveTo>
                  <a:pt x="1060195" y="686053"/>
                </a:moveTo>
                <a:lnTo>
                  <a:pt x="1047495" y="686053"/>
                </a:lnTo>
                <a:lnTo>
                  <a:pt x="1047495" y="698753"/>
                </a:lnTo>
                <a:lnTo>
                  <a:pt x="1060195" y="698753"/>
                </a:lnTo>
                <a:lnTo>
                  <a:pt x="1060195" y="686053"/>
                </a:lnTo>
                <a:close/>
              </a:path>
              <a:path w="1060450" h="1283335">
                <a:moveTo>
                  <a:pt x="1060195" y="711453"/>
                </a:moveTo>
                <a:lnTo>
                  <a:pt x="1047495" y="711453"/>
                </a:lnTo>
                <a:lnTo>
                  <a:pt x="1047495" y="724153"/>
                </a:lnTo>
                <a:lnTo>
                  <a:pt x="1060195" y="724153"/>
                </a:lnTo>
                <a:lnTo>
                  <a:pt x="1060195" y="711453"/>
                </a:lnTo>
                <a:close/>
              </a:path>
              <a:path w="1060450" h="1283335">
                <a:moveTo>
                  <a:pt x="1060195" y="736853"/>
                </a:moveTo>
                <a:lnTo>
                  <a:pt x="1047495" y="736853"/>
                </a:lnTo>
                <a:lnTo>
                  <a:pt x="1047495" y="749553"/>
                </a:lnTo>
                <a:lnTo>
                  <a:pt x="1060195" y="749553"/>
                </a:lnTo>
                <a:lnTo>
                  <a:pt x="1060195" y="736853"/>
                </a:lnTo>
                <a:close/>
              </a:path>
              <a:path w="1060450" h="1283335">
                <a:moveTo>
                  <a:pt x="1060195" y="762253"/>
                </a:moveTo>
                <a:lnTo>
                  <a:pt x="1047495" y="762253"/>
                </a:lnTo>
                <a:lnTo>
                  <a:pt x="1047495" y="774953"/>
                </a:lnTo>
                <a:lnTo>
                  <a:pt x="1060195" y="774953"/>
                </a:lnTo>
                <a:lnTo>
                  <a:pt x="1060195" y="762253"/>
                </a:lnTo>
                <a:close/>
              </a:path>
              <a:path w="1060450" h="1283335">
                <a:moveTo>
                  <a:pt x="1060195" y="787653"/>
                </a:moveTo>
                <a:lnTo>
                  <a:pt x="1047495" y="787653"/>
                </a:lnTo>
                <a:lnTo>
                  <a:pt x="1047495" y="800353"/>
                </a:lnTo>
                <a:lnTo>
                  <a:pt x="1060195" y="800353"/>
                </a:lnTo>
                <a:lnTo>
                  <a:pt x="1060195" y="787653"/>
                </a:lnTo>
                <a:close/>
              </a:path>
              <a:path w="1060450" h="1283335">
                <a:moveTo>
                  <a:pt x="1060195" y="813053"/>
                </a:moveTo>
                <a:lnTo>
                  <a:pt x="1047495" y="813053"/>
                </a:lnTo>
                <a:lnTo>
                  <a:pt x="1047495" y="825753"/>
                </a:lnTo>
                <a:lnTo>
                  <a:pt x="1060195" y="825753"/>
                </a:lnTo>
                <a:lnTo>
                  <a:pt x="1060195" y="813053"/>
                </a:lnTo>
                <a:close/>
              </a:path>
              <a:path w="1060450" h="1283335">
                <a:moveTo>
                  <a:pt x="1060195" y="838453"/>
                </a:moveTo>
                <a:lnTo>
                  <a:pt x="1047495" y="838453"/>
                </a:lnTo>
                <a:lnTo>
                  <a:pt x="1047495" y="851153"/>
                </a:lnTo>
                <a:lnTo>
                  <a:pt x="1060195" y="851153"/>
                </a:lnTo>
                <a:lnTo>
                  <a:pt x="1060195" y="838453"/>
                </a:lnTo>
                <a:close/>
              </a:path>
              <a:path w="1060450" h="1283335">
                <a:moveTo>
                  <a:pt x="1060195" y="863853"/>
                </a:moveTo>
                <a:lnTo>
                  <a:pt x="1047495" y="863853"/>
                </a:lnTo>
                <a:lnTo>
                  <a:pt x="1047495" y="876553"/>
                </a:lnTo>
                <a:lnTo>
                  <a:pt x="1060195" y="876553"/>
                </a:lnTo>
                <a:lnTo>
                  <a:pt x="1060195" y="863853"/>
                </a:lnTo>
                <a:close/>
              </a:path>
              <a:path w="1060450" h="1283335">
                <a:moveTo>
                  <a:pt x="1060195" y="889253"/>
                </a:moveTo>
                <a:lnTo>
                  <a:pt x="1047495" y="889253"/>
                </a:lnTo>
                <a:lnTo>
                  <a:pt x="1047495" y="901953"/>
                </a:lnTo>
                <a:lnTo>
                  <a:pt x="1060195" y="901953"/>
                </a:lnTo>
                <a:lnTo>
                  <a:pt x="1060195" y="889253"/>
                </a:lnTo>
                <a:close/>
              </a:path>
              <a:path w="1060450" h="1283335">
                <a:moveTo>
                  <a:pt x="1060195" y="914653"/>
                </a:moveTo>
                <a:lnTo>
                  <a:pt x="1047495" y="914653"/>
                </a:lnTo>
                <a:lnTo>
                  <a:pt x="1047495" y="927353"/>
                </a:lnTo>
                <a:lnTo>
                  <a:pt x="1060195" y="927353"/>
                </a:lnTo>
                <a:lnTo>
                  <a:pt x="1060195" y="914653"/>
                </a:lnTo>
                <a:close/>
              </a:path>
              <a:path w="1060450" h="1283335">
                <a:moveTo>
                  <a:pt x="1060195" y="940053"/>
                </a:moveTo>
                <a:lnTo>
                  <a:pt x="1047495" y="940053"/>
                </a:lnTo>
                <a:lnTo>
                  <a:pt x="1047495" y="952753"/>
                </a:lnTo>
                <a:lnTo>
                  <a:pt x="1060195" y="952753"/>
                </a:lnTo>
                <a:lnTo>
                  <a:pt x="1060195" y="940053"/>
                </a:lnTo>
                <a:close/>
              </a:path>
              <a:path w="1060450" h="1283335">
                <a:moveTo>
                  <a:pt x="1060195" y="965453"/>
                </a:moveTo>
                <a:lnTo>
                  <a:pt x="1047495" y="965453"/>
                </a:lnTo>
                <a:lnTo>
                  <a:pt x="1047495" y="978153"/>
                </a:lnTo>
                <a:lnTo>
                  <a:pt x="1060195" y="978153"/>
                </a:lnTo>
                <a:lnTo>
                  <a:pt x="1060195" y="965453"/>
                </a:lnTo>
                <a:close/>
              </a:path>
              <a:path w="1060450" h="1283335">
                <a:moveTo>
                  <a:pt x="1060195" y="990853"/>
                </a:moveTo>
                <a:lnTo>
                  <a:pt x="1047495" y="990853"/>
                </a:lnTo>
                <a:lnTo>
                  <a:pt x="1047495" y="1003553"/>
                </a:lnTo>
                <a:lnTo>
                  <a:pt x="1060195" y="1003553"/>
                </a:lnTo>
                <a:lnTo>
                  <a:pt x="1060195" y="990853"/>
                </a:lnTo>
                <a:close/>
              </a:path>
              <a:path w="1060450" h="1283335">
                <a:moveTo>
                  <a:pt x="1060195" y="1016253"/>
                </a:moveTo>
                <a:lnTo>
                  <a:pt x="1047495" y="1016253"/>
                </a:lnTo>
                <a:lnTo>
                  <a:pt x="1047495" y="1028953"/>
                </a:lnTo>
                <a:lnTo>
                  <a:pt x="1060195" y="1028953"/>
                </a:lnTo>
                <a:lnTo>
                  <a:pt x="1060195" y="1016253"/>
                </a:lnTo>
                <a:close/>
              </a:path>
              <a:path w="1060450" h="1283335">
                <a:moveTo>
                  <a:pt x="1060195" y="1041653"/>
                </a:moveTo>
                <a:lnTo>
                  <a:pt x="1047495" y="1041653"/>
                </a:lnTo>
                <a:lnTo>
                  <a:pt x="1047495" y="1054353"/>
                </a:lnTo>
                <a:lnTo>
                  <a:pt x="1060195" y="1054353"/>
                </a:lnTo>
                <a:lnTo>
                  <a:pt x="1060195" y="1041653"/>
                </a:lnTo>
                <a:close/>
              </a:path>
              <a:path w="1060450" h="1283335">
                <a:moveTo>
                  <a:pt x="1060195" y="1067053"/>
                </a:moveTo>
                <a:lnTo>
                  <a:pt x="1047495" y="1067053"/>
                </a:lnTo>
                <a:lnTo>
                  <a:pt x="1047495" y="1079753"/>
                </a:lnTo>
                <a:lnTo>
                  <a:pt x="1060195" y="1079753"/>
                </a:lnTo>
                <a:lnTo>
                  <a:pt x="1060195" y="1067053"/>
                </a:lnTo>
                <a:close/>
              </a:path>
              <a:path w="1060450" h="1283335">
                <a:moveTo>
                  <a:pt x="1060195" y="1092453"/>
                </a:moveTo>
                <a:lnTo>
                  <a:pt x="1047495" y="1092453"/>
                </a:lnTo>
                <a:lnTo>
                  <a:pt x="1047495" y="1105153"/>
                </a:lnTo>
                <a:lnTo>
                  <a:pt x="1060195" y="1105153"/>
                </a:lnTo>
                <a:lnTo>
                  <a:pt x="1060195" y="1092453"/>
                </a:lnTo>
                <a:close/>
              </a:path>
              <a:path w="1060450" h="1283335">
                <a:moveTo>
                  <a:pt x="1060195" y="1117853"/>
                </a:moveTo>
                <a:lnTo>
                  <a:pt x="1047495" y="1117853"/>
                </a:lnTo>
                <a:lnTo>
                  <a:pt x="1047495" y="1130553"/>
                </a:lnTo>
                <a:lnTo>
                  <a:pt x="1060195" y="1130553"/>
                </a:lnTo>
                <a:lnTo>
                  <a:pt x="1060195" y="1117853"/>
                </a:lnTo>
                <a:close/>
              </a:path>
              <a:path w="1060450" h="1283335">
                <a:moveTo>
                  <a:pt x="1060195" y="1143253"/>
                </a:moveTo>
                <a:lnTo>
                  <a:pt x="1047495" y="1143253"/>
                </a:lnTo>
                <a:lnTo>
                  <a:pt x="1047495" y="1155953"/>
                </a:lnTo>
                <a:lnTo>
                  <a:pt x="1060195" y="1155953"/>
                </a:lnTo>
                <a:lnTo>
                  <a:pt x="1060195" y="1143253"/>
                </a:lnTo>
                <a:close/>
              </a:path>
              <a:path w="1060450" h="1283335">
                <a:moveTo>
                  <a:pt x="1060195" y="1168653"/>
                </a:moveTo>
                <a:lnTo>
                  <a:pt x="1047495" y="1168653"/>
                </a:lnTo>
                <a:lnTo>
                  <a:pt x="1047495" y="1181353"/>
                </a:lnTo>
                <a:lnTo>
                  <a:pt x="1060195" y="1181353"/>
                </a:lnTo>
                <a:lnTo>
                  <a:pt x="1060195" y="1168653"/>
                </a:lnTo>
                <a:close/>
              </a:path>
              <a:path w="1060450" h="1283335">
                <a:moveTo>
                  <a:pt x="1060195" y="1194053"/>
                </a:moveTo>
                <a:lnTo>
                  <a:pt x="1047495" y="1194053"/>
                </a:lnTo>
                <a:lnTo>
                  <a:pt x="1047495" y="1206753"/>
                </a:lnTo>
                <a:lnTo>
                  <a:pt x="1060195" y="1206753"/>
                </a:lnTo>
                <a:lnTo>
                  <a:pt x="1060195" y="1194053"/>
                </a:lnTo>
                <a:close/>
              </a:path>
              <a:path w="1060450" h="1283335">
                <a:moveTo>
                  <a:pt x="1060195" y="1219453"/>
                </a:moveTo>
                <a:lnTo>
                  <a:pt x="1047495" y="1219453"/>
                </a:lnTo>
                <a:lnTo>
                  <a:pt x="1047495" y="1232153"/>
                </a:lnTo>
                <a:lnTo>
                  <a:pt x="1060195" y="1232153"/>
                </a:lnTo>
                <a:lnTo>
                  <a:pt x="1060195" y="1219453"/>
                </a:lnTo>
                <a:close/>
              </a:path>
              <a:path w="1060450" h="1283335">
                <a:moveTo>
                  <a:pt x="1060195" y="1244853"/>
                </a:moveTo>
                <a:lnTo>
                  <a:pt x="1047495" y="1244853"/>
                </a:lnTo>
                <a:lnTo>
                  <a:pt x="1047495" y="1257553"/>
                </a:lnTo>
                <a:lnTo>
                  <a:pt x="1060195" y="1257553"/>
                </a:lnTo>
                <a:lnTo>
                  <a:pt x="1060195" y="1244853"/>
                </a:lnTo>
                <a:close/>
              </a:path>
              <a:path w="1060450" h="1283335">
                <a:moveTo>
                  <a:pt x="1060195" y="1270253"/>
                </a:moveTo>
                <a:lnTo>
                  <a:pt x="1047495" y="1270253"/>
                </a:lnTo>
                <a:lnTo>
                  <a:pt x="1047495" y="1282953"/>
                </a:lnTo>
                <a:lnTo>
                  <a:pt x="1060195" y="1282953"/>
                </a:lnTo>
                <a:lnTo>
                  <a:pt x="1060195" y="1270253"/>
                </a:lnTo>
                <a:close/>
              </a:path>
            </a:pathLst>
          </a:custGeom>
          <a:solidFill>
            <a:srgbClr val="283D6D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9249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C248396B-F7CE-4C9C-8847-61E9B1113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072" y="1354867"/>
            <a:ext cx="4698391" cy="5503133"/>
          </a:xfrm>
          <a:prstGeom prst="rect">
            <a:avLst/>
          </a:prstGeom>
        </p:spPr>
      </p:pic>
      <p:sp>
        <p:nvSpPr>
          <p:cNvPr id="11" name="object 3">
            <a:extLst>
              <a:ext uri="{FF2B5EF4-FFF2-40B4-BE49-F238E27FC236}">
                <a16:creationId xmlns:a16="http://schemas.microsoft.com/office/drawing/2014/main" id="{F37E5472-F445-4CF4-ABF5-440C78707B21}"/>
              </a:ext>
            </a:extLst>
          </p:cNvPr>
          <p:cNvSpPr/>
          <p:nvPr/>
        </p:nvSpPr>
        <p:spPr>
          <a:xfrm rot="16200000">
            <a:off x="9397721" y="58653"/>
            <a:ext cx="2852937" cy="2735627"/>
          </a:xfrm>
          <a:custGeom>
            <a:avLst/>
            <a:gdLst/>
            <a:ahLst/>
            <a:cxnLst/>
            <a:rect l="l" t="t" r="r" b="b"/>
            <a:pathLst>
              <a:path w="6659880" h="6099175">
                <a:moveTo>
                  <a:pt x="6659626" y="0"/>
                </a:moveTo>
                <a:lnTo>
                  <a:pt x="0" y="6098869"/>
                </a:lnTo>
                <a:lnTo>
                  <a:pt x="6659626" y="6098869"/>
                </a:lnTo>
                <a:lnTo>
                  <a:pt x="665962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78">
            <a:extLst>
              <a:ext uri="{FF2B5EF4-FFF2-40B4-BE49-F238E27FC236}">
                <a16:creationId xmlns:a16="http://schemas.microsoft.com/office/drawing/2014/main" id="{4FAB6CC8-0B57-4624-AEDC-D9744A86D4CC}"/>
              </a:ext>
            </a:extLst>
          </p:cNvPr>
          <p:cNvSpPr txBox="1">
            <a:spLocks/>
          </p:cNvSpPr>
          <p:nvPr/>
        </p:nvSpPr>
        <p:spPr>
          <a:xfrm>
            <a:off x="11280577" y="54129"/>
            <a:ext cx="281780" cy="1373026"/>
          </a:xfrm>
          <a:prstGeom prst="rect">
            <a:avLst/>
          </a:prstGeom>
        </p:spPr>
        <p:txBody>
          <a:bodyPr vert="horz" wrap="square" lIns="0" tIns="18627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88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5</a:t>
            </a:r>
          </a:p>
        </p:txBody>
      </p:sp>
      <p:pic>
        <p:nvPicPr>
          <p:cNvPr id="68" name="Рисунок 67">
            <a:extLst>
              <a:ext uri="{FF2B5EF4-FFF2-40B4-BE49-F238E27FC236}">
                <a16:creationId xmlns:a16="http://schemas.microsoft.com/office/drawing/2014/main" id="{CEAC7E9A-85DF-4F00-B4A6-7B549BDB46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1" y="325605"/>
            <a:ext cx="1892429" cy="528057"/>
          </a:xfrm>
          <a:prstGeom prst="rect">
            <a:avLst/>
          </a:prstGeom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id="{3D89A5B5-29F9-4FAD-8AEE-9B22A26E49E1}"/>
              </a:ext>
            </a:extLst>
          </p:cNvPr>
          <p:cNvSpPr txBox="1">
            <a:spLocks/>
          </p:cNvSpPr>
          <p:nvPr/>
        </p:nvSpPr>
        <p:spPr>
          <a:xfrm>
            <a:off x="1686561" y="1042980"/>
            <a:ext cx="3869690" cy="768350"/>
          </a:xfrm>
          <a:prstGeom prst="rect">
            <a:avLst/>
          </a:prstGeom>
        </p:spPr>
        <p:txBody>
          <a:bodyPr vert="horz" wrap="square" lIns="0" tIns="129540" rIns="0" bIns="0" rtlCol="0" anchor="ctr">
            <a:spAutoFit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fontAlgn="auto">
              <a:spcBef>
                <a:spcPts val="1020"/>
              </a:spcBef>
              <a:spcAft>
                <a:spcPts val="0"/>
              </a:spcAft>
            </a:pPr>
            <a:r>
              <a:rPr lang="ru-RU" sz="2400" spc="-5">
                <a:solidFill>
                  <a:srgbClr val="283D6D"/>
                </a:solidFill>
                <a:latin typeface="Arial"/>
                <a:cs typeface="Arial"/>
              </a:rPr>
              <a:t>ОТБОР</a:t>
            </a:r>
            <a:r>
              <a:rPr lang="ru-RU" sz="2400" spc="-3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lang="ru-RU" sz="2400">
                <a:solidFill>
                  <a:srgbClr val="283D6D"/>
                </a:solidFill>
                <a:latin typeface="Arial"/>
                <a:cs typeface="Arial"/>
              </a:rPr>
              <a:t>КППК</a:t>
            </a:r>
            <a:endParaRPr lang="ru-RU" sz="2400">
              <a:latin typeface="Arial"/>
              <a:cs typeface="Arial"/>
            </a:endParaRPr>
          </a:p>
          <a:p>
            <a:pPr marL="12700" fontAlgn="auto">
              <a:spcBef>
                <a:spcPts val="490"/>
              </a:spcBef>
              <a:spcAft>
                <a:spcPts val="0"/>
              </a:spcAft>
            </a:pPr>
            <a:r>
              <a:rPr lang="ru-RU" sz="1300" spc="-10">
                <a:solidFill>
                  <a:srgbClr val="1F5494"/>
                </a:solidFill>
                <a:latin typeface="Arial"/>
                <a:cs typeface="Arial"/>
              </a:rPr>
              <a:t>ОСОБЕННОСТИ ПРОЦЕДУРЫ</a:t>
            </a:r>
            <a:r>
              <a:rPr lang="ru-RU" sz="1300" spc="25">
                <a:solidFill>
                  <a:srgbClr val="1F5494"/>
                </a:solidFill>
                <a:latin typeface="Arial"/>
                <a:cs typeface="Arial"/>
              </a:rPr>
              <a:t> </a:t>
            </a:r>
            <a:r>
              <a:rPr lang="ru-RU" sz="1300" spc="-20">
                <a:solidFill>
                  <a:srgbClr val="1F5494"/>
                </a:solidFill>
                <a:latin typeface="Arial"/>
                <a:cs typeface="Arial"/>
              </a:rPr>
              <a:t>РАНЖИРОВАНИЯ</a:t>
            </a:r>
            <a:endParaRPr lang="ru-RU" sz="1300">
              <a:latin typeface="Arial"/>
              <a:cs typeface="Arial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E5186C35-3640-4B0B-8FA5-BDE60CCD9237}"/>
              </a:ext>
            </a:extLst>
          </p:cNvPr>
          <p:cNvSpPr txBox="1"/>
          <p:nvPr/>
        </p:nvSpPr>
        <p:spPr>
          <a:xfrm>
            <a:off x="1795146" y="2482282"/>
            <a:ext cx="7659370" cy="3683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638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Wingdings"/>
              <a:buChar char=""/>
              <a:tabLst>
                <a:tab pos="299720" algn="l"/>
              </a:tabLst>
            </a:pP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КППК </a:t>
            </a:r>
            <a:r>
              <a:rPr sz="1600" spc="-15" dirty="0">
                <a:solidFill>
                  <a:srgbClr val="001F5F"/>
                </a:solidFill>
                <a:latin typeface="Arial"/>
                <a:cs typeface="Arial"/>
              </a:rPr>
              <a:t>ранжируются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в рамках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отраслей (отраслевой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принадлежности) и  </a:t>
            </a:r>
            <a:r>
              <a:rPr sz="1600" spc="-20" dirty="0">
                <a:solidFill>
                  <a:srgbClr val="001F5F"/>
                </a:solidFill>
                <a:latin typeface="Arial"/>
                <a:cs typeface="Arial"/>
              </a:rPr>
              <a:t>требуемого </a:t>
            </a:r>
            <a:r>
              <a:rPr sz="1600" spc="-15" dirty="0">
                <a:solidFill>
                  <a:srgbClr val="001F5F"/>
                </a:solidFill>
                <a:latin typeface="Arial"/>
                <a:cs typeface="Arial"/>
              </a:rPr>
              <a:t>объема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финансирования на основе </a:t>
            </a:r>
            <a:r>
              <a:rPr sz="1600" spc="-15" dirty="0">
                <a:solidFill>
                  <a:srgbClr val="001F5F"/>
                </a:solidFill>
                <a:latin typeface="Arial"/>
                <a:cs typeface="Arial"/>
              </a:rPr>
              <a:t>показателя </a:t>
            </a:r>
            <a:r>
              <a:rPr sz="1600" spc="-25" dirty="0">
                <a:solidFill>
                  <a:srgbClr val="001F5F"/>
                </a:solidFill>
                <a:latin typeface="Arial"/>
                <a:cs typeface="Arial"/>
              </a:rPr>
              <a:t>результативности 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использования субсидированного</a:t>
            </a:r>
            <a:r>
              <a:rPr sz="1600" spc="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финансирования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0000"/>
              </a:buClr>
              <a:buFont typeface="Wingdings"/>
              <a:buChar char=""/>
            </a:pPr>
            <a:endParaRPr sz="1650">
              <a:latin typeface="Times New Roman"/>
              <a:cs typeface="Times New Roman"/>
            </a:endParaRPr>
          </a:p>
          <a:p>
            <a:pPr marL="299085" marR="60325" indent="-286385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299720" algn="l"/>
              </a:tabLst>
            </a:pP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Для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инвестиционных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проектов прирост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экспорта должен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быть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зафиксирован  не </a:t>
            </a:r>
            <a:r>
              <a:rPr sz="1600" spc="-15" dirty="0">
                <a:solidFill>
                  <a:srgbClr val="001F5F"/>
                </a:solidFill>
                <a:latin typeface="Arial"/>
                <a:cs typeface="Arial"/>
              </a:rPr>
              <a:t>позднее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2023</a:t>
            </a:r>
            <a:r>
              <a:rPr sz="1600" spc="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001F5F"/>
                </a:solidFill>
                <a:latin typeface="Arial"/>
                <a:cs typeface="Arial"/>
              </a:rPr>
              <a:t>года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F0000"/>
              </a:buClr>
              <a:buFont typeface="Wingdings"/>
              <a:buChar char=""/>
            </a:pPr>
            <a:endParaRPr sz="1650">
              <a:latin typeface="Times New Roman"/>
              <a:cs typeface="Times New Roman"/>
            </a:endParaRPr>
          </a:p>
          <a:p>
            <a:pPr marL="299085" marR="22225" indent="-286385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299720" algn="l"/>
              </a:tabLst>
            </a:pP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Для </a:t>
            </a:r>
            <a:r>
              <a:rPr sz="1600" dirty="0">
                <a:solidFill>
                  <a:srgbClr val="001F5F"/>
                </a:solidFill>
                <a:latin typeface="Arial"/>
                <a:cs typeface="Arial"/>
              </a:rPr>
              <a:t>каждой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отрасли </a:t>
            </a:r>
            <a:r>
              <a:rPr sz="1600" spc="-15" dirty="0">
                <a:solidFill>
                  <a:srgbClr val="001F5F"/>
                </a:solidFill>
                <a:latin typeface="Arial"/>
                <a:cs typeface="Arial"/>
              </a:rPr>
              <a:t>введены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поправочные коэффициенты (корректирующие 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вклад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роста внутреннего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и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экспортных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рынков в </a:t>
            </a:r>
            <a:r>
              <a:rPr sz="1600" spc="-20" dirty="0">
                <a:solidFill>
                  <a:srgbClr val="001F5F"/>
                </a:solidFill>
                <a:latin typeface="Arial"/>
                <a:cs typeface="Arial"/>
              </a:rPr>
              <a:t>результативность)</a:t>
            </a:r>
            <a:r>
              <a:rPr sz="1600" spc="2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для</a:t>
            </a:r>
            <a:endParaRPr sz="16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1600" spc="-15" dirty="0">
                <a:solidFill>
                  <a:srgbClr val="001F5F"/>
                </a:solidFill>
                <a:latin typeface="Arial"/>
                <a:cs typeface="Arial"/>
              </a:rPr>
              <a:t>расчета значения показателя</a:t>
            </a:r>
            <a:r>
              <a:rPr sz="1600" spc="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ранжирования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299720" algn="l"/>
              </a:tabLst>
            </a:pP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В случае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равенства </a:t>
            </a:r>
            <a:r>
              <a:rPr sz="1600" spc="-15" dirty="0">
                <a:solidFill>
                  <a:srgbClr val="001F5F"/>
                </a:solidFill>
                <a:latin typeface="Arial"/>
                <a:cs typeface="Arial"/>
              </a:rPr>
              <a:t>показателя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ранжирования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у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нескольких</a:t>
            </a:r>
            <a:r>
              <a:rPr sz="1600" spc="1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КППК</a:t>
            </a:r>
            <a:endParaRPr sz="1600">
              <a:latin typeface="Arial"/>
              <a:cs typeface="Arial"/>
            </a:endParaRPr>
          </a:p>
          <a:p>
            <a:pPr marL="299085" marR="241300">
              <a:lnSpc>
                <a:spcPct val="100000"/>
              </a:lnSpc>
            </a:pP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преимущество </a:t>
            </a:r>
            <a:r>
              <a:rPr sz="1600" spc="-25" dirty="0">
                <a:solidFill>
                  <a:srgbClr val="001F5F"/>
                </a:solidFill>
                <a:latin typeface="Arial"/>
                <a:cs typeface="Arial"/>
              </a:rPr>
              <a:t>отдается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КППК с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большим </a:t>
            </a:r>
            <a:r>
              <a:rPr sz="1600" spc="-15" dirty="0">
                <a:solidFill>
                  <a:srgbClr val="001F5F"/>
                </a:solidFill>
                <a:latin typeface="Arial"/>
                <a:cs typeface="Arial"/>
              </a:rPr>
              <a:t>объемом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капитальных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вложений 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(при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прочих равных преимущество организации </a:t>
            </a:r>
            <a:r>
              <a:rPr sz="1600" spc="-5" dirty="0">
                <a:solidFill>
                  <a:srgbClr val="001F5F"/>
                </a:solidFill>
                <a:latin typeface="Arial"/>
                <a:cs typeface="Arial"/>
              </a:rPr>
              <a:t>запросившей</a:t>
            </a:r>
            <a:r>
              <a:rPr sz="1600" spc="1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меньшее</a:t>
            </a:r>
            <a:endParaRPr sz="16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1600" spc="-10" dirty="0">
                <a:solidFill>
                  <a:srgbClr val="001F5F"/>
                </a:solidFill>
                <a:latin typeface="Arial"/>
                <a:cs typeface="Arial"/>
              </a:rPr>
              <a:t>финансирование)</a:t>
            </a:r>
            <a:endParaRPr sz="1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5738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C248396B-F7CE-4C9C-8847-61E9B1113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072" y="1354867"/>
            <a:ext cx="4698391" cy="5503133"/>
          </a:xfrm>
          <a:prstGeom prst="rect">
            <a:avLst/>
          </a:prstGeom>
        </p:spPr>
      </p:pic>
      <p:sp>
        <p:nvSpPr>
          <p:cNvPr id="11" name="object 3">
            <a:extLst>
              <a:ext uri="{FF2B5EF4-FFF2-40B4-BE49-F238E27FC236}">
                <a16:creationId xmlns:a16="http://schemas.microsoft.com/office/drawing/2014/main" id="{F37E5472-F445-4CF4-ABF5-440C78707B21}"/>
              </a:ext>
            </a:extLst>
          </p:cNvPr>
          <p:cNvSpPr/>
          <p:nvPr/>
        </p:nvSpPr>
        <p:spPr>
          <a:xfrm rot="16200000">
            <a:off x="9397721" y="58653"/>
            <a:ext cx="2852937" cy="2735627"/>
          </a:xfrm>
          <a:custGeom>
            <a:avLst/>
            <a:gdLst/>
            <a:ahLst/>
            <a:cxnLst/>
            <a:rect l="l" t="t" r="r" b="b"/>
            <a:pathLst>
              <a:path w="6659880" h="6099175">
                <a:moveTo>
                  <a:pt x="6659626" y="0"/>
                </a:moveTo>
                <a:lnTo>
                  <a:pt x="0" y="6098869"/>
                </a:lnTo>
                <a:lnTo>
                  <a:pt x="6659626" y="6098869"/>
                </a:lnTo>
                <a:lnTo>
                  <a:pt x="665962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78">
            <a:extLst>
              <a:ext uri="{FF2B5EF4-FFF2-40B4-BE49-F238E27FC236}">
                <a16:creationId xmlns:a16="http://schemas.microsoft.com/office/drawing/2014/main" id="{4FAB6CC8-0B57-4624-AEDC-D9744A86D4CC}"/>
              </a:ext>
            </a:extLst>
          </p:cNvPr>
          <p:cNvSpPr txBox="1">
            <a:spLocks/>
          </p:cNvSpPr>
          <p:nvPr/>
        </p:nvSpPr>
        <p:spPr>
          <a:xfrm>
            <a:off x="11280577" y="54129"/>
            <a:ext cx="281780" cy="1373026"/>
          </a:xfrm>
          <a:prstGeom prst="rect">
            <a:avLst/>
          </a:prstGeom>
        </p:spPr>
        <p:txBody>
          <a:bodyPr vert="horz" wrap="square" lIns="0" tIns="18627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88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6</a:t>
            </a:r>
          </a:p>
        </p:txBody>
      </p:sp>
      <p:pic>
        <p:nvPicPr>
          <p:cNvPr id="68" name="Рисунок 67">
            <a:extLst>
              <a:ext uri="{FF2B5EF4-FFF2-40B4-BE49-F238E27FC236}">
                <a16:creationId xmlns:a16="http://schemas.microsoft.com/office/drawing/2014/main" id="{CEAC7E9A-85DF-4F00-B4A6-7B549BDB46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1" y="325605"/>
            <a:ext cx="1892429" cy="528057"/>
          </a:xfrm>
          <a:prstGeom prst="rect">
            <a:avLst/>
          </a:prstGeom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id="{0D972FD4-0F10-413B-AB4C-2EFD260DD44A}"/>
              </a:ext>
            </a:extLst>
          </p:cNvPr>
          <p:cNvSpPr txBox="1">
            <a:spLocks/>
          </p:cNvSpPr>
          <p:nvPr/>
        </p:nvSpPr>
        <p:spPr>
          <a:xfrm>
            <a:off x="1941727" y="469487"/>
            <a:ext cx="2914650" cy="768350"/>
          </a:xfrm>
          <a:prstGeom prst="rect">
            <a:avLst/>
          </a:prstGeom>
        </p:spPr>
        <p:txBody>
          <a:bodyPr vert="horz" wrap="square" lIns="0" tIns="129540" rIns="0" bIns="0" rtlCol="0" anchor="ctr">
            <a:spAutoFit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fontAlgn="auto">
              <a:spcBef>
                <a:spcPts val="1020"/>
              </a:spcBef>
              <a:spcAft>
                <a:spcPts val="0"/>
              </a:spcAft>
            </a:pPr>
            <a:r>
              <a:rPr lang="ru-RU" sz="2400">
                <a:solidFill>
                  <a:srgbClr val="283D6D"/>
                </a:solidFill>
                <a:latin typeface="Arial"/>
                <a:cs typeface="Arial"/>
              </a:rPr>
              <a:t>КППК</a:t>
            </a:r>
            <a:endParaRPr lang="ru-RU" sz="2400">
              <a:latin typeface="Arial"/>
              <a:cs typeface="Arial"/>
            </a:endParaRPr>
          </a:p>
          <a:p>
            <a:pPr marL="12700" fontAlgn="auto">
              <a:spcBef>
                <a:spcPts val="490"/>
              </a:spcBef>
              <a:spcAft>
                <a:spcPts val="0"/>
              </a:spcAft>
            </a:pPr>
            <a:r>
              <a:rPr lang="ru-RU" sz="1300" spc="-10">
                <a:solidFill>
                  <a:srgbClr val="1F5494"/>
                </a:solidFill>
                <a:latin typeface="Arial"/>
                <a:cs typeface="Arial"/>
              </a:rPr>
              <a:t>ФОРМА, </a:t>
            </a:r>
            <a:r>
              <a:rPr lang="ru-RU" sz="1300" spc="-5">
                <a:solidFill>
                  <a:srgbClr val="1F5494"/>
                </a:solidFill>
                <a:latin typeface="Arial"/>
                <a:cs typeface="Arial"/>
              </a:rPr>
              <a:t>ОСНОВНОЕ</a:t>
            </a:r>
            <a:r>
              <a:rPr lang="ru-RU" sz="1300" spc="10">
                <a:solidFill>
                  <a:srgbClr val="1F5494"/>
                </a:solidFill>
                <a:latin typeface="Arial"/>
                <a:cs typeface="Arial"/>
              </a:rPr>
              <a:t> </a:t>
            </a:r>
            <a:r>
              <a:rPr lang="ru-RU" sz="1300" spc="-15">
                <a:solidFill>
                  <a:srgbClr val="1F5494"/>
                </a:solidFill>
                <a:latin typeface="Arial"/>
                <a:cs typeface="Arial"/>
              </a:rPr>
              <a:t>СОДЕРЖАНИЕ</a:t>
            </a:r>
            <a:endParaRPr lang="ru-RU" sz="1300">
              <a:latin typeface="Arial"/>
              <a:cs typeface="Arial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868D589D-BC9A-4C21-BAB7-207189B0764E}"/>
              </a:ext>
            </a:extLst>
          </p:cNvPr>
          <p:cNvSpPr/>
          <p:nvPr/>
        </p:nvSpPr>
        <p:spPr>
          <a:xfrm>
            <a:off x="6251345" y="6170490"/>
            <a:ext cx="2139315" cy="0"/>
          </a:xfrm>
          <a:custGeom>
            <a:avLst/>
            <a:gdLst/>
            <a:ahLst/>
            <a:cxnLst/>
            <a:rect l="l" t="t" r="r" b="b"/>
            <a:pathLst>
              <a:path w="2139315">
                <a:moveTo>
                  <a:pt x="0" y="0"/>
                </a:moveTo>
                <a:lnTo>
                  <a:pt x="2139061" y="0"/>
                </a:lnTo>
              </a:path>
            </a:pathLst>
          </a:custGeom>
          <a:ln w="9525">
            <a:solidFill>
              <a:srgbClr val="283D6D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19480D56-1EF4-4114-B951-CB1F2539D2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618687"/>
              </p:ext>
            </p:extLst>
          </p:nvPr>
        </p:nvGraphicFramePr>
        <p:xfrm>
          <a:off x="2385085" y="1420579"/>
          <a:ext cx="7409815" cy="4751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09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4160">
                <a:tc>
                  <a:txBody>
                    <a:bodyPr/>
                    <a:lstStyle/>
                    <a:p>
                      <a:pPr marL="24130">
                        <a:lnSpc>
                          <a:spcPts val="1555"/>
                        </a:lnSpc>
                      </a:pPr>
                      <a:r>
                        <a:rPr sz="14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ОСНОВНЫЕ </a:t>
                      </a:r>
                      <a:r>
                        <a:rPr sz="1400" b="1" spc="-2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РАЗДЕЛЫ</a:t>
                      </a:r>
                      <a:r>
                        <a:rPr sz="1400" b="1" spc="4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КППК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9525">
                      <a:solidFill>
                        <a:srgbClr val="283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200" b="1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1. </a:t>
                      </a:r>
                      <a:r>
                        <a:rPr sz="1200" b="1" spc="-10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Наименование</a:t>
                      </a:r>
                      <a:r>
                        <a:rPr sz="1200" b="1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организации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T w="9525">
                      <a:solidFill>
                        <a:srgbClr val="283D6D"/>
                      </a:solidFill>
                      <a:prstDash val="solid"/>
                    </a:lnT>
                    <a:lnB w="9525">
                      <a:solidFill>
                        <a:srgbClr val="283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b="1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Срок реализации</a:t>
                      </a:r>
                      <a:r>
                        <a:rPr sz="1200" b="1" spc="-10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КППК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9525">
                      <a:solidFill>
                        <a:srgbClr val="283D6D"/>
                      </a:solidFill>
                      <a:prstDash val="solid"/>
                    </a:lnT>
                    <a:lnB w="9525">
                      <a:solidFill>
                        <a:srgbClr val="283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b="1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3. Цель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реализации</a:t>
                      </a:r>
                      <a:r>
                        <a:rPr sz="1200" b="1" spc="-4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КППК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9525">
                      <a:solidFill>
                        <a:srgbClr val="283D6D"/>
                      </a:solidFill>
                      <a:prstDash val="solid"/>
                    </a:lnT>
                    <a:lnB w="9525">
                      <a:solidFill>
                        <a:srgbClr val="283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b="1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4. </a:t>
                      </a:r>
                      <a:r>
                        <a:rPr sz="1200" b="1" spc="-1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Необходимые </a:t>
                      </a:r>
                      <a:r>
                        <a:rPr sz="1200" b="1" spc="-10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инструменты льготного финансирования</a:t>
                      </a:r>
                      <a:r>
                        <a:rPr sz="1200" b="1" spc="110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и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объемы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средств </a:t>
                      </a:r>
                      <a:r>
                        <a:rPr sz="1200" b="1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по </a:t>
                      </a:r>
                      <a:r>
                        <a:rPr sz="1200" b="1" spc="-10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каждому инструменту </a:t>
                      </a:r>
                      <a:r>
                        <a:rPr sz="1200" b="1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в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разбивке по</a:t>
                      </a:r>
                      <a:r>
                        <a:rPr sz="1200" b="1" spc="6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годам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9525">
                      <a:solidFill>
                        <a:srgbClr val="283D6D"/>
                      </a:solidFill>
                      <a:prstDash val="solid"/>
                    </a:lnT>
                    <a:lnB w="9525">
                      <a:solidFill>
                        <a:srgbClr val="283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24130" marR="4173854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b="1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5. </a:t>
                      </a:r>
                      <a:r>
                        <a:rPr sz="1200" b="1" spc="-10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Наименование продукции, являющейся  предметом</a:t>
                      </a:r>
                      <a:r>
                        <a:rPr sz="1200" b="1" spc="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КППК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9525">
                      <a:solidFill>
                        <a:srgbClr val="283D6D"/>
                      </a:solidFill>
                      <a:prstDash val="solid"/>
                    </a:lnT>
                    <a:lnB w="9525">
                      <a:solidFill>
                        <a:srgbClr val="283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b="1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6.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Основные </a:t>
                      </a:r>
                      <a:r>
                        <a:rPr sz="1200" b="1" spc="-10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финансовые</a:t>
                      </a:r>
                      <a:r>
                        <a:rPr sz="1200" b="1" spc="30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показатели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9525">
                      <a:solidFill>
                        <a:srgbClr val="283D6D"/>
                      </a:solidFill>
                      <a:prstDash val="solid"/>
                    </a:lnT>
                    <a:lnB w="9525">
                      <a:solidFill>
                        <a:srgbClr val="283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8510">
                <a:tc>
                  <a:txBody>
                    <a:bodyPr/>
                    <a:lstStyle/>
                    <a:p>
                      <a:pPr marL="24130" marR="28390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b="1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7.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Перечень </a:t>
                      </a:r>
                      <a:r>
                        <a:rPr sz="1200" b="1" spc="-10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торговых </a:t>
                      </a:r>
                      <a:r>
                        <a:rPr sz="1200" b="1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и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иных организаций </a:t>
                      </a:r>
                      <a:r>
                        <a:rPr sz="1200" b="1" spc="-1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(агент, </a:t>
                      </a:r>
                      <a:r>
                        <a:rPr sz="1200" b="1" spc="-10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торговый  дом,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дилерский центр, </a:t>
                      </a:r>
                      <a:r>
                        <a:rPr sz="1200" b="1" spc="-1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уполномоченная</a:t>
                      </a:r>
                      <a:r>
                        <a:rPr sz="1200" b="1" spc="8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организация),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реализующих продукцию, предметом которой является</a:t>
                      </a:r>
                      <a:r>
                        <a:rPr sz="1200" b="1" spc="140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КППК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9525">
                      <a:solidFill>
                        <a:srgbClr val="283D6D"/>
                      </a:solidFill>
                      <a:prstDash val="solid"/>
                    </a:lnT>
                    <a:lnB w="9525">
                      <a:solidFill>
                        <a:srgbClr val="283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24130" marR="3502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b="1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8.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Перечень </a:t>
                      </a:r>
                      <a:r>
                        <a:rPr sz="1200" b="1" spc="-10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внешних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рынков </a:t>
                      </a:r>
                      <a:r>
                        <a:rPr sz="1200" b="1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в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рамках реализации  КППК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9525">
                      <a:solidFill>
                        <a:srgbClr val="283D6D"/>
                      </a:solidFill>
                      <a:prstDash val="solid"/>
                    </a:lnT>
                    <a:lnB w="9525">
                      <a:solidFill>
                        <a:srgbClr val="283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5805">
                <a:tc>
                  <a:txBody>
                    <a:bodyPr/>
                    <a:lstStyle/>
                    <a:p>
                      <a:pPr marL="24130" marR="10401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b="1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9.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Перечень </a:t>
                      </a:r>
                      <a:r>
                        <a:rPr sz="1200" b="1" spc="-10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мероприятий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на </a:t>
                      </a:r>
                      <a:r>
                        <a:rPr sz="1200" b="1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срок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реализации КППК, </a:t>
                      </a:r>
                      <a:r>
                        <a:rPr sz="1200" b="1" spc="-10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необходимых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для </a:t>
                      </a:r>
                      <a:r>
                        <a:rPr sz="1200" b="1" spc="-10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повышения  конкурентоспособности продукции </a:t>
                      </a:r>
                      <a:r>
                        <a:rPr sz="1200" b="1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в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рамках реализации</a:t>
                      </a:r>
                      <a:r>
                        <a:rPr sz="1200" b="1" spc="7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КППК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и сроки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их</a:t>
                      </a:r>
                      <a:r>
                        <a:rPr sz="1200" b="1" spc="-10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реализации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9525">
                      <a:solidFill>
                        <a:srgbClr val="283D6D"/>
                      </a:solidFill>
                      <a:prstDash val="solid"/>
                    </a:lnT>
                    <a:lnB w="9525">
                      <a:solidFill>
                        <a:srgbClr val="283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b="1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10.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Значение показателей</a:t>
                      </a:r>
                      <a:r>
                        <a:rPr sz="1200" b="1" spc="-60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результативность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9525">
                      <a:solidFill>
                        <a:srgbClr val="283D6D"/>
                      </a:solidFill>
                      <a:prstDash val="solid"/>
                    </a:lnT>
                    <a:lnB w="9525">
                      <a:solidFill>
                        <a:srgbClr val="283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5755">
                <a:tc>
                  <a:txBody>
                    <a:bodyPr/>
                    <a:lstStyle/>
                    <a:p>
                      <a:pPr marL="9671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b="1" spc="-2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11. Результаты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реализации</a:t>
                      </a:r>
                      <a:r>
                        <a:rPr sz="1200" b="1" spc="2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83D6D"/>
                          </a:solidFill>
                          <a:latin typeface="Arial"/>
                          <a:cs typeface="Arial"/>
                        </a:rPr>
                        <a:t>КППК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9525">
                      <a:solidFill>
                        <a:srgbClr val="283D6D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" name="object 6">
            <a:extLst>
              <a:ext uri="{FF2B5EF4-FFF2-40B4-BE49-F238E27FC236}">
                <a16:creationId xmlns:a16="http://schemas.microsoft.com/office/drawing/2014/main" id="{DDED2909-56AD-4A4F-8736-050DA3ADA690}"/>
              </a:ext>
            </a:extLst>
          </p:cNvPr>
          <p:cNvSpPr/>
          <p:nvPr/>
        </p:nvSpPr>
        <p:spPr>
          <a:xfrm>
            <a:off x="8165363" y="1815699"/>
            <a:ext cx="669035" cy="6690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F7F5A18E-A476-4C71-9C54-12714CE28D1C}"/>
              </a:ext>
            </a:extLst>
          </p:cNvPr>
          <p:cNvSpPr/>
          <p:nvPr/>
        </p:nvSpPr>
        <p:spPr>
          <a:xfrm>
            <a:off x="2014499" y="1302111"/>
            <a:ext cx="7935468" cy="50413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8">
            <a:extLst>
              <a:ext uri="{FF2B5EF4-FFF2-40B4-BE49-F238E27FC236}">
                <a16:creationId xmlns:a16="http://schemas.microsoft.com/office/drawing/2014/main" id="{D4E4E50E-03F9-45FF-BB0E-648D44218F81}"/>
              </a:ext>
            </a:extLst>
          </p:cNvPr>
          <p:cNvSpPr/>
          <p:nvPr/>
        </p:nvSpPr>
        <p:spPr>
          <a:xfrm>
            <a:off x="2063267" y="1328018"/>
            <a:ext cx="7838440" cy="4944110"/>
          </a:xfrm>
          <a:custGeom>
            <a:avLst/>
            <a:gdLst/>
            <a:ahLst/>
            <a:cxnLst/>
            <a:rect l="l" t="t" r="r" b="b"/>
            <a:pathLst>
              <a:path w="7838440" h="4944109">
                <a:moveTo>
                  <a:pt x="0" y="0"/>
                </a:moveTo>
                <a:lnTo>
                  <a:pt x="7013956" y="0"/>
                </a:lnTo>
                <a:lnTo>
                  <a:pt x="7837932" y="823976"/>
                </a:lnTo>
                <a:lnTo>
                  <a:pt x="7837932" y="4943856"/>
                </a:lnTo>
                <a:lnTo>
                  <a:pt x="823976" y="4943856"/>
                </a:lnTo>
                <a:lnTo>
                  <a:pt x="0" y="4119854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283D6D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id="{6F06B2DA-88D2-46F1-AD49-B21E42B6E882}"/>
              </a:ext>
            </a:extLst>
          </p:cNvPr>
          <p:cNvSpPr/>
          <p:nvPr/>
        </p:nvSpPr>
        <p:spPr>
          <a:xfrm>
            <a:off x="2084602" y="1257913"/>
            <a:ext cx="7935468" cy="50413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0">
            <a:extLst>
              <a:ext uri="{FF2B5EF4-FFF2-40B4-BE49-F238E27FC236}">
                <a16:creationId xmlns:a16="http://schemas.microsoft.com/office/drawing/2014/main" id="{87FE7084-C58D-4B33-A832-A13A0A318F0F}"/>
              </a:ext>
            </a:extLst>
          </p:cNvPr>
          <p:cNvSpPr/>
          <p:nvPr/>
        </p:nvSpPr>
        <p:spPr>
          <a:xfrm>
            <a:off x="2133370" y="1283823"/>
            <a:ext cx="7838440" cy="4944110"/>
          </a:xfrm>
          <a:custGeom>
            <a:avLst/>
            <a:gdLst/>
            <a:ahLst/>
            <a:cxnLst/>
            <a:rect l="l" t="t" r="r" b="b"/>
            <a:pathLst>
              <a:path w="7838440" h="4944109">
                <a:moveTo>
                  <a:pt x="0" y="0"/>
                </a:moveTo>
                <a:lnTo>
                  <a:pt x="7013956" y="0"/>
                </a:lnTo>
                <a:lnTo>
                  <a:pt x="7837932" y="823976"/>
                </a:lnTo>
                <a:lnTo>
                  <a:pt x="7837932" y="4943856"/>
                </a:lnTo>
                <a:lnTo>
                  <a:pt x="823976" y="4943856"/>
                </a:lnTo>
                <a:lnTo>
                  <a:pt x="0" y="4119867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283D6D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6201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C248396B-F7CE-4C9C-8847-61E9B1113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072" y="1354867"/>
            <a:ext cx="4698391" cy="5503133"/>
          </a:xfrm>
          <a:prstGeom prst="rect">
            <a:avLst/>
          </a:prstGeom>
        </p:spPr>
      </p:pic>
      <p:sp>
        <p:nvSpPr>
          <p:cNvPr id="11" name="object 3">
            <a:extLst>
              <a:ext uri="{FF2B5EF4-FFF2-40B4-BE49-F238E27FC236}">
                <a16:creationId xmlns:a16="http://schemas.microsoft.com/office/drawing/2014/main" id="{F37E5472-F445-4CF4-ABF5-440C78707B21}"/>
              </a:ext>
            </a:extLst>
          </p:cNvPr>
          <p:cNvSpPr/>
          <p:nvPr/>
        </p:nvSpPr>
        <p:spPr>
          <a:xfrm rot="16200000">
            <a:off x="9397721" y="58653"/>
            <a:ext cx="2852937" cy="2735627"/>
          </a:xfrm>
          <a:custGeom>
            <a:avLst/>
            <a:gdLst/>
            <a:ahLst/>
            <a:cxnLst/>
            <a:rect l="l" t="t" r="r" b="b"/>
            <a:pathLst>
              <a:path w="6659880" h="6099175">
                <a:moveTo>
                  <a:pt x="6659626" y="0"/>
                </a:moveTo>
                <a:lnTo>
                  <a:pt x="0" y="6098869"/>
                </a:lnTo>
                <a:lnTo>
                  <a:pt x="6659626" y="6098869"/>
                </a:lnTo>
                <a:lnTo>
                  <a:pt x="665962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78">
            <a:extLst>
              <a:ext uri="{FF2B5EF4-FFF2-40B4-BE49-F238E27FC236}">
                <a16:creationId xmlns:a16="http://schemas.microsoft.com/office/drawing/2014/main" id="{4FAB6CC8-0B57-4624-AEDC-D9744A86D4CC}"/>
              </a:ext>
            </a:extLst>
          </p:cNvPr>
          <p:cNvSpPr txBox="1">
            <a:spLocks/>
          </p:cNvSpPr>
          <p:nvPr/>
        </p:nvSpPr>
        <p:spPr>
          <a:xfrm>
            <a:off x="11280577" y="54129"/>
            <a:ext cx="281780" cy="1373026"/>
          </a:xfrm>
          <a:prstGeom prst="rect">
            <a:avLst/>
          </a:prstGeom>
        </p:spPr>
        <p:txBody>
          <a:bodyPr vert="horz" wrap="square" lIns="0" tIns="18627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88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7</a:t>
            </a:r>
          </a:p>
        </p:txBody>
      </p:sp>
      <p:pic>
        <p:nvPicPr>
          <p:cNvPr id="68" name="Рисунок 67">
            <a:extLst>
              <a:ext uri="{FF2B5EF4-FFF2-40B4-BE49-F238E27FC236}">
                <a16:creationId xmlns:a16="http://schemas.microsoft.com/office/drawing/2014/main" id="{CEAC7E9A-85DF-4F00-B4A6-7B549BDB46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1" y="325605"/>
            <a:ext cx="1892429" cy="528057"/>
          </a:xfrm>
          <a:prstGeom prst="rect">
            <a:avLst/>
          </a:prstGeom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id="{6B24B82A-8551-4B76-A9F5-F740E7B772DF}"/>
              </a:ext>
            </a:extLst>
          </p:cNvPr>
          <p:cNvSpPr txBox="1">
            <a:spLocks/>
          </p:cNvSpPr>
          <p:nvPr/>
        </p:nvSpPr>
        <p:spPr>
          <a:xfrm>
            <a:off x="2783632" y="454247"/>
            <a:ext cx="5110480" cy="798830"/>
          </a:xfrm>
          <a:prstGeom prst="rect">
            <a:avLst/>
          </a:prstGeom>
        </p:spPr>
        <p:txBody>
          <a:bodyPr vert="horz" wrap="square" lIns="0" tIns="111125" rIns="0" bIns="0" rtlCol="0" anchor="ctr">
            <a:spAutoFit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fontAlgn="auto">
              <a:spcBef>
                <a:spcPts val="875"/>
              </a:spcBef>
              <a:spcAft>
                <a:spcPts val="0"/>
              </a:spcAft>
            </a:pPr>
            <a:r>
              <a:rPr lang="ru-RU" sz="2400" spc="-20">
                <a:solidFill>
                  <a:srgbClr val="283D6D"/>
                </a:solidFill>
                <a:latin typeface="Arial"/>
                <a:cs typeface="Arial"/>
              </a:rPr>
              <a:t>УЧАСТНИКИ </a:t>
            </a:r>
            <a:r>
              <a:rPr lang="ru-RU" sz="2400" spc="-5">
                <a:solidFill>
                  <a:srgbClr val="283D6D"/>
                </a:solidFill>
                <a:latin typeface="Arial"/>
                <a:cs typeface="Arial"/>
              </a:rPr>
              <a:t>МЕХАНИЗМА</a:t>
            </a:r>
            <a:r>
              <a:rPr lang="ru-RU" sz="2400" spc="3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lang="ru-RU" sz="2400">
                <a:solidFill>
                  <a:srgbClr val="283D6D"/>
                </a:solidFill>
                <a:latin typeface="Arial"/>
                <a:cs typeface="Arial"/>
              </a:rPr>
              <a:t>КППК</a:t>
            </a:r>
            <a:endParaRPr lang="ru-RU" sz="2400">
              <a:latin typeface="Arial"/>
              <a:cs typeface="Arial"/>
            </a:endParaRPr>
          </a:p>
          <a:p>
            <a:pPr marL="12700" fontAlgn="auto">
              <a:spcBef>
                <a:spcPts val="509"/>
              </a:spcBef>
              <a:spcAft>
                <a:spcPts val="0"/>
              </a:spcAft>
            </a:pPr>
            <a:r>
              <a:rPr lang="ru-RU" sz="1600" spc="-30">
                <a:solidFill>
                  <a:srgbClr val="1F5494"/>
                </a:solidFill>
                <a:latin typeface="Arial"/>
                <a:cs typeface="Arial"/>
              </a:rPr>
              <a:t>ПОДГОТОВКА </a:t>
            </a:r>
            <a:r>
              <a:rPr lang="ru-RU" sz="1600" spc="-20">
                <a:solidFill>
                  <a:srgbClr val="1F5494"/>
                </a:solidFill>
                <a:latin typeface="Arial"/>
                <a:cs typeface="Arial"/>
              </a:rPr>
              <a:t>СОГЛАШЕНИЯ </a:t>
            </a:r>
            <a:r>
              <a:rPr lang="ru-RU" sz="1600" spc="-5">
                <a:solidFill>
                  <a:srgbClr val="1F5494"/>
                </a:solidFill>
                <a:latin typeface="Arial"/>
                <a:cs typeface="Arial"/>
              </a:rPr>
              <a:t>О РЕАЛИЗАЦИИ</a:t>
            </a:r>
            <a:r>
              <a:rPr lang="ru-RU" sz="1600" spc="100">
                <a:solidFill>
                  <a:srgbClr val="1F5494"/>
                </a:solidFill>
                <a:latin typeface="Arial"/>
                <a:cs typeface="Arial"/>
              </a:rPr>
              <a:t> </a:t>
            </a:r>
            <a:r>
              <a:rPr lang="ru-RU" sz="1600" spc="-5">
                <a:solidFill>
                  <a:srgbClr val="1F5494"/>
                </a:solidFill>
                <a:latin typeface="Arial"/>
                <a:cs typeface="Arial"/>
              </a:rPr>
              <a:t>КППК</a:t>
            </a:r>
            <a:endParaRPr lang="ru-RU" sz="1600">
              <a:latin typeface="Arial"/>
              <a:cs typeface="Arial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57102314-5FBD-493F-8AF2-9ABFC14179B4}"/>
              </a:ext>
            </a:extLst>
          </p:cNvPr>
          <p:cNvSpPr txBox="1"/>
          <p:nvPr/>
        </p:nvSpPr>
        <p:spPr>
          <a:xfrm>
            <a:off x="173046" y="4581612"/>
            <a:ext cx="2175510" cy="18503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Российский экспортный  </a:t>
            </a:r>
            <a:r>
              <a:rPr sz="1200" b="1" i="1" spc="-15" dirty="0">
                <a:solidFill>
                  <a:srgbClr val="7E7E7E"/>
                </a:solidFill>
                <a:latin typeface="Arial"/>
                <a:cs typeface="Arial"/>
              </a:rPr>
              <a:t>центр </a:t>
            </a:r>
            <a:r>
              <a:rPr sz="1200" b="1" i="1" dirty="0">
                <a:solidFill>
                  <a:srgbClr val="7E7E7E"/>
                </a:solidFill>
                <a:latin typeface="Arial"/>
                <a:cs typeface="Arial"/>
              </a:rPr>
              <a:t>в рамках </a:t>
            </a: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программы  выполняет </a:t>
            </a:r>
            <a:r>
              <a:rPr sz="1200" b="1" i="1" spc="-15" dirty="0">
                <a:solidFill>
                  <a:srgbClr val="7E7E7E"/>
                </a:solidFill>
                <a:latin typeface="Arial"/>
                <a:cs typeface="Arial"/>
              </a:rPr>
              <a:t>две</a:t>
            </a:r>
            <a:r>
              <a:rPr sz="1200" b="1" i="1" spc="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7E7E7E"/>
                </a:solidFill>
                <a:latin typeface="Arial"/>
                <a:cs typeface="Arial"/>
              </a:rPr>
              <a:t>задачи: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84785" marR="483234" indent="-172085" algn="just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является </a:t>
            </a:r>
            <a:r>
              <a:rPr sz="1200" b="1" i="1" spc="-10" dirty="0">
                <a:solidFill>
                  <a:srgbClr val="7E7E7E"/>
                </a:solidFill>
                <a:latin typeface="Arial"/>
                <a:cs typeface="Arial"/>
              </a:rPr>
              <a:t>агентом  </a:t>
            </a: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Правительства</a:t>
            </a:r>
            <a:r>
              <a:rPr sz="1200" b="1" i="1" spc="-1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7E7E7E"/>
                </a:solidFill>
                <a:latin typeface="Arial"/>
                <a:cs typeface="Arial"/>
              </a:rPr>
              <a:t>по  субсидии</a:t>
            </a:r>
            <a:r>
              <a:rPr sz="1200" b="1" i="1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7E7E7E"/>
                </a:solidFill>
                <a:latin typeface="Arial"/>
                <a:cs typeface="Arial"/>
              </a:rPr>
              <a:t>банкам</a:t>
            </a:r>
            <a:endParaRPr sz="12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200" b="1" i="1" spc="-10" dirty="0">
                <a:solidFill>
                  <a:srgbClr val="7E7E7E"/>
                </a:solidFill>
                <a:latin typeface="Arial"/>
                <a:cs typeface="Arial"/>
              </a:rPr>
              <a:t>консультирует</a:t>
            </a:r>
            <a:endParaRPr sz="1200">
              <a:latin typeface="Arial"/>
              <a:cs typeface="Arial"/>
            </a:endParaRPr>
          </a:p>
          <a:p>
            <a:pPr marL="184785">
              <a:lnSpc>
                <a:spcPts val="1420"/>
              </a:lnSpc>
            </a:pP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экспортеров </a:t>
            </a:r>
            <a:r>
              <a:rPr sz="1200" b="1" i="1" dirty="0">
                <a:solidFill>
                  <a:srgbClr val="7E7E7E"/>
                </a:solidFill>
                <a:latin typeface="Arial"/>
                <a:cs typeface="Arial"/>
              </a:rPr>
              <a:t>в</a:t>
            </a: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 части</a:t>
            </a:r>
            <a:endParaRPr sz="1200">
              <a:latin typeface="Arial"/>
              <a:cs typeface="Arial"/>
            </a:endParaRPr>
          </a:p>
          <a:p>
            <a:pPr marL="184785">
              <a:lnSpc>
                <a:spcPts val="1420"/>
              </a:lnSpc>
            </a:pPr>
            <a:r>
              <a:rPr sz="1200" b="1" i="1" spc="-10" dirty="0">
                <a:solidFill>
                  <a:srgbClr val="7E7E7E"/>
                </a:solidFill>
                <a:latin typeface="Arial"/>
                <a:cs typeface="Arial"/>
              </a:rPr>
              <a:t>подготовки</a:t>
            </a:r>
            <a:r>
              <a:rPr sz="1200" b="1" i="1" spc="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КППК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68B97C63-3D29-4122-A088-92290EA7304C}"/>
              </a:ext>
            </a:extLst>
          </p:cNvPr>
          <p:cNvSpPr txBox="1"/>
          <p:nvPr/>
        </p:nvSpPr>
        <p:spPr>
          <a:xfrm>
            <a:off x="3537378" y="3515778"/>
            <a:ext cx="15113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10" dirty="0">
                <a:solidFill>
                  <a:srgbClr val="7E7E7E"/>
                </a:solidFill>
                <a:latin typeface="Arial"/>
                <a:cs typeface="Arial"/>
              </a:rPr>
              <a:t>Консультационная</a:t>
            </a:r>
            <a:endParaRPr sz="1200">
              <a:latin typeface="Arial"/>
              <a:cs typeface="Arial"/>
            </a:endParaRPr>
          </a:p>
          <a:p>
            <a:pPr marL="65405" marR="55880" indent="115570">
              <a:lnSpc>
                <a:spcPct val="100000"/>
              </a:lnSpc>
              <a:spcBef>
                <a:spcPts val="5"/>
              </a:spcBef>
            </a:pPr>
            <a:r>
              <a:rPr sz="1200" b="1" i="1" dirty="0">
                <a:solidFill>
                  <a:srgbClr val="7E7E7E"/>
                </a:solidFill>
                <a:latin typeface="Arial"/>
                <a:cs typeface="Arial"/>
              </a:rPr>
              <a:t>поддержка при  </a:t>
            </a:r>
            <a:r>
              <a:rPr sz="1200" b="1" i="1" spc="-10" dirty="0">
                <a:solidFill>
                  <a:srgbClr val="7E7E7E"/>
                </a:solidFill>
                <a:latin typeface="Arial"/>
                <a:cs typeface="Arial"/>
              </a:rPr>
              <a:t>подготовке</a:t>
            </a:r>
            <a:r>
              <a:rPr sz="1200" b="1" i="1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КППК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3C5A347C-8A3C-4198-92E6-DA976793003C}"/>
              </a:ext>
            </a:extLst>
          </p:cNvPr>
          <p:cNvSpPr/>
          <p:nvPr/>
        </p:nvSpPr>
        <p:spPr>
          <a:xfrm>
            <a:off x="3793167" y="4793371"/>
            <a:ext cx="2175509" cy="12677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57C11E0C-0A63-4D4D-A704-D7339CA24AB0}"/>
              </a:ext>
            </a:extLst>
          </p:cNvPr>
          <p:cNvSpPr/>
          <p:nvPr/>
        </p:nvSpPr>
        <p:spPr>
          <a:xfrm>
            <a:off x="5003719" y="2839299"/>
            <a:ext cx="345948" cy="21351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8">
            <a:extLst>
              <a:ext uri="{FF2B5EF4-FFF2-40B4-BE49-F238E27FC236}">
                <a16:creationId xmlns:a16="http://schemas.microsoft.com/office/drawing/2014/main" id="{988E3494-FB55-4569-802E-90C17F3297BF}"/>
              </a:ext>
            </a:extLst>
          </p:cNvPr>
          <p:cNvSpPr/>
          <p:nvPr/>
        </p:nvSpPr>
        <p:spPr>
          <a:xfrm>
            <a:off x="5111924" y="2992461"/>
            <a:ext cx="129539" cy="1918970"/>
          </a:xfrm>
          <a:custGeom>
            <a:avLst/>
            <a:gdLst/>
            <a:ahLst/>
            <a:cxnLst/>
            <a:rect l="l" t="t" r="r" b="b"/>
            <a:pathLst>
              <a:path w="129539" h="1918970">
                <a:moveTo>
                  <a:pt x="64769" y="77724"/>
                </a:moveTo>
                <a:lnTo>
                  <a:pt x="51815" y="88087"/>
                </a:lnTo>
                <a:lnTo>
                  <a:pt x="51815" y="1918716"/>
                </a:lnTo>
                <a:lnTo>
                  <a:pt x="77724" y="1918716"/>
                </a:lnTo>
                <a:lnTo>
                  <a:pt x="77724" y="88087"/>
                </a:lnTo>
                <a:lnTo>
                  <a:pt x="64769" y="77724"/>
                </a:lnTo>
                <a:close/>
              </a:path>
              <a:path w="129539" h="1918970">
                <a:moveTo>
                  <a:pt x="64769" y="0"/>
                </a:moveTo>
                <a:lnTo>
                  <a:pt x="0" y="129540"/>
                </a:lnTo>
                <a:lnTo>
                  <a:pt x="51815" y="88087"/>
                </a:lnTo>
                <a:lnTo>
                  <a:pt x="51815" y="77724"/>
                </a:lnTo>
                <a:lnTo>
                  <a:pt x="103631" y="77724"/>
                </a:lnTo>
                <a:lnTo>
                  <a:pt x="64769" y="0"/>
                </a:lnTo>
                <a:close/>
              </a:path>
              <a:path w="129539" h="1918970">
                <a:moveTo>
                  <a:pt x="103631" y="77724"/>
                </a:moveTo>
                <a:lnTo>
                  <a:pt x="77724" y="77724"/>
                </a:lnTo>
                <a:lnTo>
                  <a:pt x="77724" y="88087"/>
                </a:lnTo>
                <a:lnTo>
                  <a:pt x="129539" y="129540"/>
                </a:lnTo>
                <a:lnTo>
                  <a:pt x="103631" y="77724"/>
                </a:lnTo>
                <a:close/>
              </a:path>
              <a:path w="129539" h="1918970">
                <a:moveTo>
                  <a:pt x="64769" y="77724"/>
                </a:moveTo>
                <a:lnTo>
                  <a:pt x="51815" y="77724"/>
                </a:lnTo>
                <a:lnTo>
                  <a:pt x="51815" y="88087"/>
                </a:lnTo>
                <a:lnTo>
                  <a:pt x="64769" y="77724"/>
                </a:lnTo>
                <a:close/>
              </a:path>
              <a:path w="129539" h="1918970">
                <a:moveTo>
                  <a:pt x="77724" y="77724"/>
                </a:moveTo>
                <a:lnTo>
                  <a:pt x="64769" y="77724"/>
                </a:lnTo>
                <a:lnTo>
                  <a:pt x="77724" y="88087"/>
                </a:lnTo>
                <a:lnTo>
                  <a:pt x="77724" y="77724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id="{A4F3D5B5-06C5-47C4-B5F5-9C49257EB96D}"/>
              </a:ext>
            </a:extLst>
          </p:cNvPr>
          <p:cNvSpPr/>
          <p:nvPr/>
        </p:nvSpPr>
        <p:spPr>
          <a:xfrm>
            <a:off x="4822363" y="1865464"/>
            <a:ext cx="708660" cy="7086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0">
            <a:extLst>
              <a:ext uri="{FF2B5EF4-FFF2-40B4-BE49-F238E27FC236}">
                <a16:creationId xmlns:a16="http://schemas.microsoft.com/office/drawing/2014/main" id="{CA8EEABB-60A8-4A07-90BA-424E1BFEF424}"/>
              </a:ext>
            </a:extLst>
          </p:cNvPr>
          <p:cNvSpPr txBox="1"/>
          <p:nvPr/>
        </p:nvSpPr>
        <p:spPr>
          <a:xfrm>
            <a:off x="4507657" y="2485859"/>
            <a:ext cx="1338580" cy="464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9079">
              <a:lnSpc>
                <a:spcPct val="12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283D6D"/>
                </a:solidFill>
                <a:latin typeface="Arial"/>
                <a:cs typeface="Arial"/>
              </a:rPr>
              <a:t>Экспортер  (реализует</a:t>
            </a:r>
            <a:r>
              <a:rPr sz="1200" b="1" spc="-8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283D6D"/>
                </a:solidFill>
                <a:latin typeface="Arial"/>
                <a:cs typeface="Arial"/>
              </a:rPr>
              <a:t>КППК)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1">
            <a:extLst>
              <a:ext uri="{FF2B5EF4-FFF2-40B4-BE49-F238E27FC236}">
                <a16:creationId xmlns:a16="http://schemas.microsoft.com/office/drawing/2014/main" id="{39186CFF-F254-4CB9-BAC8-6C145CBC913C}"/>
              </a:ext>
            </a:extLst>
          </p:cNvPr>
          <p:cNvSpPr/>
          <p:nvPr/>
        </p:nvSpPr>
        <p:spPr>
          <a:xfrm>
            <a:off x="10078640" y="1793836"/>
            <a:ext cx="850392" cy="8503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">
            <a:extLst>
              <a:ext uri="{FF2B5EF4-FFF2-40B4-BE49-F238E27FC236}">
                <a16:creationId xmlns:a16="http://schemas.microsoft.com/office/drawing/2014/main" id="{1D5A4906-7035-4139-949A-703852261484}"/>
              </a:ext>
            </a:extLst>
          </p:cNvPr>
          <p:cNvSpPr txBox="1"/>
          <p:nvPr/>
        </p:nvSpPr>
        <p:spPr>
          <a:xfrm>
            <a:off x="9266094" y="2562947"/>
            <a:ext cx="2475230" cy="464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96240">
              <a:lnSpc>
                <a:spcPct val="12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283D6D"/>
                </a:solidFill>
                <a:latin typeface="Arial"/>
                <a:cs typeface="Arial"/>
              </a:rPr>
              <a:t>Минпромторг </a:t>
            </a:r>
            <a:r>
              <a:rPr sz="1200" b="1" spc="-10" dirty="0">
                <a:solidFill>
                  <a:srgbClr val="283D6D"/>
                </a:solidFill>
                <a:latin typeface="Arial"/>
                <a:cs typeface="Arial"/>
              </a:rPr>
              <a:t>России/  </a:t>
            </a:r>
            <a:r>
              <a:rPr sz="1200" b="1" spc="-15" dirty="0">
                <a:solidFill>
                  <a:srgbClr val="283D6D"/>
                </a:solidFill>
                <a:latin typeface="Arial"/>
                <a:cs typeface="Arial"/>
              </a:rPr>
              <a:t>Уполномоченный </a:t>
            </a:r>
            <a:r>
              <a:rPr sz="1200" b="1" dirty="0">
                <a:solidFill>
                  <a:srgbClr val="283D6D"/>
                </a:solidFill>
                <a:latin typeface="Arial"/>
                <a:cs typeface="Arial"/>
              </a:rPr>
              <a:t>орган</a:t>
            </a:r>
            <a:r>
              <a:rPr sz="1200" b="1" spc="1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283D6D"/>
                </a:solidFill>
                <a:latin typeface="Arial"/>
                <a:cs typeface="Arial"/>
              </a:rPr>
              <a:t>региона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3">
            <a:extLst>
              <a:ext uri="{FF2B5EF4-FFF2-40B4-BE49-F238E27FC236}">
                <a16:creationId xmlns:a16="http://schemas.microsoft.com/office/drawing/2014/main" id="{3BB6C915-692F-4FD4-A677-7E6F171492A6}"/>
              </a:ext>
            </a:extLst>
          </p:cNvPr>
          <p:cNvSpPr/>
          <p:nvPr/>
        </p:nvSpPr>
        <p:spPr>
          <a:xfrm>
            <a:off x="5358811" y="2066632"/>
            <a:ext cx="4893564" cy="3474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4">
            <a:extLst>
              <a:ext uri="{FF2B5EF4-FFF2-40B4-BE49-F238E27FC236}">
                <a16:creationId xmlns:a16="http://schemas.microsoft.com/office/drawing/2014/main" id="{F29CDF71-9629-4F6D-BCEA-76AC29164DE7}"/>
              </a:ext>
            </a:extLst>
          </p:cNvPr>
          <p:cNvSpPr/>
          <p:nvPr/>
        </p:nvSpPr>
        <p:spPr>
          <a:xfrm>
            <a:off x="5531786" y="2155024"/>
            <a:ext cx="4547870" cy="130810"/>
          </a:xfrm>
          <a:custGeom>
            <a:avLst/>
            <a:gdLst/>
            <a:ahLst/>
            <a:cxnLst/>
            <a:rect l="l" t="t" r="r" b="b"/>
            <a:pathLst>
              <a:path w="4547870" h="130810">
                <a:moveTo>
                  <a:pt x="129539" y="1016"/>
                </a:moveTo>
                <a:lnTo>
                  <a:pt x="0" y="65786"/>
                </a:lnTo>
                <a:lnTo>
                  <a:pt x="129539" y="130556"/>
                </a:lnTo>
                <a:lnTo>
                  <a:pt x="88087" y="78740"/>
                </a:lnTo>
                <a:lnTo>
                  <a:pt x="77724" y="78740"/>
                </a:lnTo>
                <a:lnTo>
                  <a:pt x="77724" y="52832"/>
                </a:lnTo>
                <a:lnTo>
                  <a:pt x="88089" y="52829"/>
                </a:lnTo>
                <a:lnTo>
                  <a:pt x="129539" y="1016"/>
                </a:lnTo>
                <a:close/>
              </a:path>
              <a:path w="4547870" h="130810">
                <a:moveTo>
                  <a:pt x="4521835" y="51816"/>
                </a:moveTo>
                <a:lnTo>
                  <a:pt x="4470019" y="51816"/>
                </a:lnTo>
                <a:lnTo>
                  <a:pt x="4470019" y="77724"/>
                </a:lnTo>
                <a:lnTo>
                  <a:pt x="4459653" y="77726"/>
                </a:lnTo>
                <a:lnTo>
                  <a:pt x="4418203" y="129540"/>
                </a:lnTo>
                <a:lnTo>
                  <a:pt x="4547743" y="64770"/>
                </a:lnTo>
                <a:lnTo>
                  <a:pt x="4521835" y="51816"/>
                </a:lnTo>
                <a:close/>
              </a:path>
              <a:path w="4547870" h="130810">
                <a:moveTo>
                  <a:pt x="77724" y="65786"/>
                </a:moveTo>
                <a:lnTo>
                  <a:pt x="77724" y="78740"/>
                </a:lnTo>
                <a:lnTo>
                  <a:pt x="88085" y="78737"/>
                </a:lnTo>
                <a:lnTo>
                  <a:pt x="77724" y="65786"/>
                </a:lnTo>
                <a:close/>
              </a:path>
              <a:path w="4547870" h="130810">
                <a:moveTo>
                  <a:pt x="88085" y="78737"/>
                </a:moveTo>
                <a:lnTo>
                  <a:pt x="77724" y="78740"/>
                </a:lnTo>
                <a:lnTo>
                  <a:pt x="88087" y="78740"/>
                </a:lnTo>
                <a:close/>
              </a:path>
              <a:path w="4547870" h="130810">
                <a:moveTo>
                  <a:pt x="4459657" y="51818"/>
                </a:moveTo>
                <a:lnTo>
                  <a:pt x="88087" y="52832"/>
                </a:lnTo>
                <a:lnTo>
                  <a:pt x="77724" y="65786"/>
                </a:lnTo>
                <a:lnTo>
                  <a:pt x="88085" y="78737"/>
                </a:lnTo>
                <a:lnTo>
                  <a:pt x="4459655" y="77724"/>
                </a:lnTo>
                <a:lnTo>
                  <a:pt x="4470019" y="64770"/>
                </a:lnTo>
                <a:lnTo>
                  <a:pt x="4459657" y="51818"/>
                </a:lnTo>
                <a:close/>
              </a:path>
              <a:path w="4547870" h="130810">
                <a:moveTo>
                  <a:pt x="4470019" y="64770"/>
                </a:moveTo>
                <a:lnTo>
                  <a:pt x="4459653" y="77726"/>
                </a:lnTo>
                <a:lnTo>
                  <a:pt x="4470019" y="77724"/>
                </a:lnTo>
                <a:lnTo>
                  <a:pt x="4470019" y="64770"/>
                </a:lnTo>
                <a:close/>
              </a:path>
              <a:path w="4547870" h="130810">
                <a:moveTo>
                  <a:pt x="88089" y="52829"/>
                </a:moveTo>
                <a:lnTo>
                  <a:pt x="77724" y="52832"/>
                </a:lnTo>
                <a:lnTo>
                  <a:pt x="77724" y="65786"/>
                </a:lnTo>
                <a:lnTo>
                  <a:pt x="88089" y="52829"/>
                </a:lnTo>
                <a:close/>
              </a:path>
              <a:path w="4547870" h="130810">
                <a:moveTo>
                  <a:pt x="4470019" y="51816"/>
                </a:moveTo>
                <a:lnTo>
                  <a:pt x="4459657" y="51818"/>
                </a:lnTo>
                <a:lnTo>
                  <a:pt x="4470019" y="64770"/>
                </a:lnTo>
                <a:lnTo>
                  <a:pt x="4470019" y="51816"/>
                </a:lnTo>
                <a:close/>
              </a:path>
              <a:path w="4547870" h="130810">
                <a:moveTo>
                  <a:pt x="4418203" y="0"/>
                </a:moveTo>
                <a:lnTo>
                  <a:pt x="4459657" y="51818"/>
                </a:lnTo>
                <a:lnTo>
                  <a:pt x="4521835" y="51816"/>
                </a:lnTo>
                <a:lnTo>
                  <a:pt x="4418203" y="0"/>
                </a:lnTo>
                <a:close/>
              </a:path>
            </a:pathLst>
          </a:custGeom>
          <a:solidFill>
            <a:srgbClr val="1F5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5">
            <a:extLst>
              <a:ext uri="{FF2B5EF4-FFF2-40B4-BE49-F238E27FC236}">
                <a16:creationId xmlns:a16="http://schemas.microsoft.com/office/drawing/2014/main" id="{CC2B522A-D659-4AB6-A8CD-9356B909DFF8}"/>
              </a:ext>
            </a:extLst>
          </p:cNvPr>
          <p:cNvSpPr txBox="1"/>
          <p:nvPr/>
        </p:nvSpPr>
        <p:spPr>
          <a:xfrm>
            <a:off x="5715809" y="1890355"/>
            <a:ext cx="4171950" cy="579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97125">
              <a:lnSpc>
                <a:spcPct val="151500"/>
              </a:lnSpc>
              <a:spcBef>
                <a:spcPts val="100"/>
              </a:spcBef>
            </a:pPr>
            <a:r>
              <a:rPr sz="1200" b="1" i="1" dirty="0">
                <a:solidFill>
                  <a:srgbClr val="1F5494"/>
                </a:solidFill>
                <a:latin typeface="Arial"/>
                <a:cs typeface="Arial"/>
              </a:rPr>
              <a:t>Заявка на отбор</a:t>
            </a:r>
            <a:r>
              <a:rPr sz="1200" b="1" i="1" spc="-90" dirty="0">
                <a:solidFill>
                  <a:srgbClr val="1F5494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1F5494"/>
                </a:solidFill>
                <a:latin typeface="Arial"/>
                <a:cs typeface="Arial"/>
              </a:rPr>
              <a:t>КППК  Соглашение </a:t>
            </a:r>
            <a:r>
              <a:rPr sz="1200" b="1" i="1" dirty="0">
                <a:solidFill>
                  <a:srgbClr val="1F5494"/>
                </a:solidFill>
                <a:latin typeface="Arial"/>
                <a:cs typeface="Arial"/>
              </a:rPr>
              <a:t>о реализации </a:t>
            </a:r>
            <a:r>
              <a:rPr sz="1200" b="1" i="1" spc="-10" dirty="0">
                <a:solidFill>
                  <a:srgbClr val="1F5494"/>
                </a:solidFill>
                <a:latin typeface="Arial"/>
                <a:cs typeface="Arial"/>
              </a:rPr>
              <a:t>КППК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16">
            <a:extLst>
              <a:ext uri="{FF2B5EF4-FFF2-40B4-BE49-F238E27FC236}">
                <a16:creationId xmlns:a16="http://schemas.microsoft.com/office/drawing/2014/main" id="{59EA9982-7EF6-48B6-8B75-7953D55D3805}"/>
              </a:ext>
            </a:extLst>
          </p:cNvPr>
          <p:cNvSpPr/>
          <p:nvPr/>
        </p:nvSpPr>
        <p:spPr>
          <a:xfrm>
            <a:off x="5962316" y="3002367"/>
            <a:ext cx="4488180" cy="23088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7">
            <a:extLst>
              <a:ext uri="{FF2B5EF4-FFF2-40B4-BE49-F238E27FC236}">
                <a16:creationId xmlns:a16="http://schemas.microsoft.com/office/drawing/2014/main" id="{C8CA963A-58BB-4439-9340-929127919F0D}"/>
              </a:ext>
            </a:extLst>
          </p:cNvPr>
          <p:cNvSpPr/>
          <p:nvPr/>
        </p:nvSpPr>
        <p:spPr>
          <a:xfrm>
            <a:off x="6004606" y="3154133"/>
            <a:ext cx="4273550" cy="2095500"/>
          </a:xfrm>
          <a:custGeom>
            <a:avLst/>
            <a:gdLst/>
            <a:ahLst/>
            <a:cxnLst/>
            <a:rect l="l" t="t" r="r" b="b"/>
            <a:pathLst>
              <a:path w="4273550" h="2095500">
                <a:moveTo>
                  <a:pt x="4188248" y="28378"/>
                </a:moveTo>
                <a:lnTo>
                  <a:pt x="0" y="2071636"/>
                </a:lnTo>
                <a:lnTo>
                  <a:pt x="11430" y="2094928"/>
                </a:lnTo>
                <a:lnTo>
                  <a:pt x="4199549" y="51681"/>
                </a:lnTo>
                <a:lnTo>
                  <a:pt x="4203182" y="35476"/>
                </a:lnTo>
                <a:lnTo>
                  <a:pt x="4188248" y="28378"/>
                </a:lnTo>
                <a:close/>
              </a:path>
              <a:path w="4273550" h="2095500">
                <a:moveTo>
                  <a:pt x="4255847" y="23875"/>
                </a:moveTo>
                <a:lnTo>
                  <a:pt x="4197477" y="23875"/>
                </a:lnTo>
                <a:lnTo>
                  <a:pt x="4208907" y="47116"/>
                </a:lnTo>
                <a:lnTo>
                  <a:pt x="4199549" y="51681"/>
                </a:lnTo>
                <a:lnTo>
                  <a:pt x="4185031" y="116459"/>
                </a:lnTo>
                <a:lnTo>
                  <a:pt x="4255847" y="23875"/>
                </a:lnTo>
                <a:close/>
              </a:path>
              <a:path w="4273550" h="2095500">
                <a:moveTo>
                  <a:pt x="4203182" y="35476"/>
                </a:moveTo>
                <a:lnTo>
                  <a:pt x="4199549" y="51681"/>
                </a:lnTo>
                <a:lnTo>
                  <a:pt x="4208907" y="47116"/>
                </a:lnTo>
                <a:lnTo>
                  <a:pt x="4203182" y="35476"/>
                </a:lnTo>
                <a:close/>
              </a:path>
              <a:path w="4273550" h="2095500">
                <a:moveTo>
                  <a:pt x="4197477" y="23875"/>
                </a:moveTo>
                <a:lnTo>
                  <a:pt x="4188248" y="28378"/>
                </a:lnTo>
                <a:lnTo>
                  <a:pt x="4203151" y="35413"/>
                </a:lnTo>
                <a:lnTo>
                  <a:pt x="4197477" y="23875"/>
                </a:lnTo>
                <a:close/>
              </a:path>
              <a:path w="4273550" h="2095500">
                <a:moveTo>
                  <a:pt x="4128135" y="0"/>
                </a:moveTo>
                <a:lnTo>
                  <a:pt x="4188248" y="28378"/>
                </a:lnTo>
                <a:lnTo>
                  <a:pt x="4197477" y="23875"/>
                </a:lnTo>
                <a:lnTo>
                  <a:pt x="4255847" y="23875"/>
                </a:lnTo>
                <a:lnTo>
                  <a:pt x="4273042" y="1397"/>
                </a:lnTo>
                <a:lnTo>
                  <a:pt x="4128135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8">
            <a:extLst>
              <a:ext uri="{FF2B5EF4-FFF2-40B4-BE49-F238E27FC236}">
                <a16:creationId xmlns:a16="http://schemas.microsoft.com/office/drawing/2014/main" id="{E91B30BF-F985-45BD-871E-965BDF363368}"/>
              </a:ext>
            </a:extLst>
          </p:cNvPr>
          <p:cNvSpPr/>
          <p:nvPr/>
        </p:nvSpPr>
        <p:spPr>
          <a:xfrm>
            <a:off x="7257208" y="3435310"/>
            <a:ext cx="2591815" cy="134480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3065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C248396B-F7CE-4C9C-8847-61E9B1113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59" y="1354867"/>
            <a:ext cx="4698391" cy="5503133"/>
          </a:xfrm>
          <a:prstGeom prst="rect">
            <a:avLst/>
          </a:prstGeom>
        </p:spPr>
      </p:pic>
      <p:sp>
        <p:nvSpPr>
          <p:cNvPr id="11" name="object 3">
            <a:extLst>
              <a:ext uri="{FF2B5EF4-FFF2-40B4-BE49-F238E27FC236}">
                <a16:creationId xmlns:a16="http://schemas.microsoft.com/office/drawing/2014/main" id="{F37E5472-F445-4CF4-ABF5-440C78707B21}"/>
              </a:ext>
            </a:extLst>
          </p:cNvPr>
          <p:cNvSpPr/>
          <p:nvPr/>
        </p:nvSpPr>
        <p:spPr>
          <a:xfrm rot="16200000">
            <a:off x="9397721" y="58653"/>
            <a:ext cx="2852937" cy="2735627"/>
          </a:xfrm>
          <a:custGeom>
            <a:avLst/>
            <a:gdLst/>
            <a:ahLst/>
            <a:cxnLst/>
            <a:rect l="l" t="t" r="r" b="b"/>
            <a:pathLst>
              <a:path w="6659880" h="6099175">
                <a:moveTo>
                  <a:pt x="6659626" y="0"/>
                </a:moveTo>
                <a:lnTo>
                  <a:pt x="0" y="6098869"/>
                </a:lnTo>
                <a:lnTo>
                  <a:pt x="6659626" y="6098869"/>
                </a:lnTo>
                <a:lnTo>
                  <a:pt x="665962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78">
            <a:extLst>
              <a:ext uri="{FF2B5EF4-FFF2-40B4-BE49-F238E27FC236}">
                <a16:creationId xmlns:a16="http://schemas.microsoft.com/office/drawing/2014/main" id="{4FAB6CC8-0B57-4624-AEDC-D9744A86D4CC}"/>
              </a:ext>
            </a:extLst>
          </p:cNvPr>
          <p:cNvSpPr txBox="1">
            <a:spLocks/>
          </p:cNvSpPr>
          <p:nvPr/>
        </p:nvSpPr>
        <p:spPr>
          <a:xfrm>
            <a:off x="11280577" y="54129"/>
            <a:ext cx="281780" cy="1373026"/>
          </a:xfrm>
          <a:prstGeom prst="rect">
            <a:avLst/>
          </a:prstGeom>
        </p:spPr>
        <p:txBody>
          <a:bodyPr vert="horz" wrap="square" lIns="0" tIns="18627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88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8</a:t>
            </a:r>
          </a:p>
        </p:txBody>
      </p:sp>
      <p:pic>
        <p:nvPicPr>
          <p:cNvPr id="68" name="Рисунок 67">
            <a:extLst>
              <a:ext uri="{FF2B5EF4-FFF2-40B4-BE49-F238E27FC236}">
                <a16:creationId xmlns:a16="http://schemas.microsoft.com/office/drawing/2014/main" id="{CEAC7E9A-85DF-4F00-B4A6-7B549BDB46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1" y="325605"/>
            <a:ext cx="1892429" cy="528057"/>
          </a:xfrm>
          <a:prstGeom prst="rect">
            <a:avLst/>
          </a:prstGeom>
        </p:spPr>
      </p:pic>
      <p:sp>
        <p:nvSpPr>
          <p:cNvPr id="6" name="object 3">
            <a:extLst>
              <a:ext uri="{FF2B5EF4-FFF2-40B4-BE49-F238E27FC236}">
                <a16:creationId xmlns:a16="http://schemas.microsoft.com/office/drawing/2014/main" id="{6F95C972-2983-46A0-ADED-D33B846464CB}"/>
              </a:ext>
            </a:extLst>
          </p:cNvPr>
          <p:cNvSpPr txBox="1"/>
          <p:nvPr/>
        </p:nvSpPr>
        <p:spPr>
          <a:xfrm>
            <a:off x="164047" y="4477957"/>
            <a:ext cx="21755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Российский экспортный  </a:t>
            </a:r>
            <a:r>
              <a:rPr sz="1200" b="1" i="1" spc="-15" dirty="0">
                <a:solidFill>
                  <a:srgbClr val="7E7E7E"/>
                </a:solidFill>
                <a:latin typeface="Arial"/>
                <a:cs typeface="Arial"/>
              </a:rPr>
              <a:t>центр </a:t>
            </a:r>
            <a:r>
              <a:rPr sz="1200" b="1" i="1" dirty="0">
                <a:solidFill>
                  <a:srgbClr val="7E7E7E"/>
                </a:solidFill>
                <a:latin typeface="Arial"/>
                <a:cs typeface="Arial"/>
              </a:rPr>
              <a:t>в рамках </a:t>
            </a: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программы  выполняет </a:t>
            </a:r>
            <a:r>
              <a:rPr sz="1200" b="1" i="1" spc="-15" dirty="0">
                <a:solidFill>
                  <a:srgbClr val="7E7E7E"/>
                </a:solidFill>
                <a:latin typeface="Arial"/>
                <a:cs typeface="Arial"/>
              </a:rPr>
              <a:t>две</a:t>
            </a:r>
            <a:r>
              <a:rPr sz="1200" b="1" i="1" spc="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7E7E7E"/>
                </a:solidFill>
                <a:latin typeface="Arial"/>
                <a:cs typeface="Arial"/>
              </a:rPr>
              <a:t>задачи: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B7E76929-68B6-49EE-8B61-3C5C88612FA3}"/>
              </a:ext>
            </a:extLst>
          </p:cNvPr>
          <p:cNvSpPr txBox="1"/>
          <p:nvPr/>
        </p:nvSpPr>
        <p:spPr>
          <a:xfrm>
            <a:off x="164047" y="5209808"/>
            <a:ext cx="1885950" cy="1118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193675" indent="-172085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185420" algn="l"/>
              </a:tabLst>
            </a:pP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является </a:t>
            </a:r>
            <a:r>
              <a:rPr sz="1200" b="1" i="1" spc="-10" dirty="0">
                <a:solidFill>
                  <a:srgbClr val="7E7E7E"/>
                </a:solidFill>
                <a:latin typeface="Arial"/>
                <a:cs typeface="Arial"/>
              </a:rPr>
              <a:t>агентом  </a:t>
            </a: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Правительства</a:t>
            </a:r>
            <a:r>
              <a:rPr sz="1200" b="1" i="1" spc="-1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7E7E7E"/>
                </a:solidFill>
                <a:latin typeface="Arial"/>
                <a:cs typeface="Arial"/>
              </a:rPr>
              <a:t>по  субсидии</a:t>
            </a:r>
            <a:r>
              <a:rPr sz="1200" b="1" i="1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7E7E7E"/>
                </a:solidFill>
                <a:latin typeface="Arial"/>
                <a:cs typeface="Arial"/>
              </a:rPr>
              <a:t>банкам</a:t>
            </a:r>
            <a:endParaRPr sz="12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200" b="1" i="1" spc="-10" dirty="0">
                <a:solidFill>
                  <a:srgbClr val="7E7E7E"/>
                </a:solidFill>
                <a:latin typeface="Arial"/>
                <a:cs typeface="Arial"/>
              </a:rPr>
              <a:t>консультирует</a:t>
            </a:r>
            <a:endParaRPr sz="1200">
              <a:latin typeface="Arial"/>
              <a:cs typeface="Arial"/>
            </a:endParaRPr>
          </a:p>
          <a:p>
            <a:pPr marL="184785">
              <a:lnSpc>
                <a:spcPts val="1420"/>
              </a:lnSpc>
            </a:pP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экспортеров </a:t>
            </a:r>
            <a:r>
              <a:rPr sz="1200" b="1" i="1" dirty="0">
                <a:solidFill>
                  <a:srgbClr val="7E7E7E"/>
                </a:solidFill>
                <a:latin typeface="Arial"/>
                <a:cs typeface="Arial"/>
              </a:rPr>
              <a:t>в</a:t>
            </a:r>
            <a:r>
              <a:rPr sz="1200" b="1" i="1" spc="-3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части</a:t>
            </a:r>
            <a:endParaRPr sz="1200">
              <a:latin typeface="Arial"/>
              <a:cs typeface="Arial"/>
            </a:endParaRPr>
          </a:p>
          <a:p>
            <a:pPr marL="184785">
              <a:lnSpc>
                <a:spcPts val="1420"/>
              </a:lnSpc>
            </a:pPr>
            <a:r>
              <a:rPr sz="1200" b="1" i="1" spc="-10" dirty="0">
                <a:solidFill>
                  <a:srgbClr val="7E7E7E"/>
                </a:solidFill>
                <a:latin typeface="Arial"/>
                <a:cs typeface="Arial"/>
              </a:rPr>
              <a:t>подготовки</a:t>
            </a:r>
            <a:r>
              <a:rPr sz="1200" b="1" i="1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7E7E7E"/>
                </a:solidFill>
                <a:latin typeface="Arial"/>
                <a:cs typeface="Arial"/>
              </a:rPr>
              <a:t>КППК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FAF98E80-24A8-41DD-955C-B5145CD7521E}"/>
              </a:ext>
            </a:extLst>
          </p:cNvPr>
          <p:cNvSpPr txBox="1">
            <a:spLocks/>
          </p:cNvSpPr>
          <p:nvPr/>
        </p:nvSpPr>
        <p:spPr>
          <a:xfrm>
            <a:off x="2131780" y="325605"/>
            <a:ext cx="6642734" cy="798830"/>
          </a:xfrm>
          <a:prstGeom prst="rect">
            <a:avLst/>
          </a:prstGeom>
        </p:spPr>
        <p:txBody>
          <a:bodyPr vert="horz" wrap="square" lIns="0" tIns="111125" rIns="0" bIns="0" rtlCol="0" anchor="ctr">
            <a:spAutoFit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fontAlgn="auto">
              <a:spcBef>
                <a:spcPts val="875"/>
              </a:spcBef>
              <a:spcAft>
                <a:spcPts val="0"/>
              </a:spcAft>
            </a:pPr>
            <a:r>
              <a:rPr lang="ru-RU" sz="2400" spc="-20" dirty="0">
                <a:solidFill>
                  <a:srgbClr val="283D6D"/>
                </a:solidFill>
                <a:latin typeface="Arial"/>
                <a:cs typeface="Arial"/>
              </a:rPr>
              <a:t>УЧАСТНИКИ </a:t>
            </a:r>
            <a:r>
              <a:rPr lang="ru-RU" sz="2400" spc="-5" dirty="0">
                <a:solidFill>
                  <a:srgbClr val="283D6D"/>
                </a:solidFill>
                <a:latin typeface="Arial"/>
                <a:cs typeface="Arial"/>
              </a:rPr>
              <a:t>МЕХАНИЗМА</a:t>
            </a:r>
            <a:r>
              <a:rPr lang="ru-RU" sz="2400" spc="4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lang="ru-RU" sz="2400" dirty="0">
                <a:solidFill>
                  <a:srgbClr val="283D6D"/>
                </a:solidFill>
                <a:latin typeface="Arial"/>
                <a:cs typeface="Arial"/>
              </a:rPr>
              <a:t>КППК</a:t>
            </a:r>
            <a:endParaRPr lang="ru-RU" sz="2400" dirty="0">
              <a:latin typeface="Arial"/>
              <a:cs typeface="Arial"/>
            </a:endParaRPr>
          </a:p>
          <a:p>
            <a:pPr marL="12700" fontAlgn="auto">
              <a:spcBef>
                <a:spcPts val="509"/>
              </a:spcBef>
              <a:spcAft>
                <a:spcPts val="0"/>
              </a:spcAft>
            </a:pPr>
            <a:r>
              <a:rPr lang="ru-RU" sz="1600" spc="-5" dirty="0">
                <a:solidFill>
                  <a:srgbClr val="1F5494"/>
                </a:solidFill>
                <a:latin typeface="Arial"/>
                <a:cs typeface="Arial"/>
              </a:rPr>
              <a:t>МЕХАНИЗМ </a:t>
            </a:r>
            <a:r>
              <a:rPr lang="ru-RU" sz="1600" spc="-15" dirty="0">
                <a:solidFill>
                  <a:srgbClr val="1F5494"/>
                </a:solidFill>
                <a:latin typeface="Arial"/>
                <a:cs typeface="Arial"/>
              </a:rPr>
              <a:t>ПРЕДОСТАВЛЕНИЯ </a:t>
            </a:r>
            <a:r>
              <a:rPr lang="ru-RU" sz="1600" spc="-25" dirty="0">
                <a:solidFill>
                  <a:srgbClr val="1F5494"/>
                </a:solidFill>
                <a:latin typeface="Arial"/>
                <a:cs typeface="Arial"/>
              </a:rPr>
              <a:t>ГОСУДАРСТВЕННОЙ</a:t>
            </a:r>
            <a:r>
              <a:rPr lang="ru-RU" sz="1600" spc="-5" dirty="0">
                <a:solidFill>
                  <a:srgbClr val="1F5494"/>
                </a:solidFill>
                <a:latin typeface="Arial"/>
                <a:cs typeface="Arial"/>
              </a:rPr>
              <a:t> </a:t>
            </a:r>
            <a:r>
              <a:rPr lang="ru-RU" sz="1600" spc="-15" dirty="0">
                <a:solidFill>
                  <a:srgbClr val="1F5494"/>
                </a:solidFill>
                <a:latin typeface="Arial"/>
                <a:cs typeface="Arial"/>
              </a:rPr>
              <a:t>ПОДДЕРЖКИ</a:t>
            </a:r>
            <a:endParaRPr lang="ru-RU" sz="1600" dirty="0">
              <a:latin typeface="Arial"/>
              <a:cs typeface="Arial"/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0763B598-1149-4BF8-8359-14934DD2AAD6}"/>
              </a:ext>
            </a:extLst>
          </p:cNvPr>
          <p:cNvSpPr/>
          <p:nvPr/>
        </p:nvSpPr>
        <p:spPr>
          <a:xfrm>
            <a:off x="6701876" y="4490690"/>
            <a:ext cx="708659" cy="7086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63B20535-CC41-403D-8959-8622F04A6B71}"/>
              </a:ext>
            </a:extLst>
          </p:cNvPr>
          <p:cNvSpPr txBox="1"/>
          <p:nvPr/>
        </p:nvSpPr>
        <p:spPr>
          <a:xfrm>
            <a:off x="6387423" y="5111669"/>
            <a:ext cx="1338580" cy="464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9079">
              <a:lnSpc>
                <a:spcPct val="12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283D6D"/>
                </a:solidFill>
                <a:latin typeface="Arial"/>
                <a:cs typeface="Arial"/>
              </a:rPr>
              <a:t>Экспортер  (реализует</a:t>
            </a:r>
            <a:r>
              <a:rPr sz="1200" b="1" spc="-8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283D6D"/>
                </a:solidFill>
                <a:latin typeface="Arial"/>
                <a:cs typeface="Arial"/>
              </a:rPr>
              <a:t>КППК)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8">
            <a:extLst>
              <a:ext uri="{FF2B5EF4-FFF2-40B4-BE49-F238E27FC236}">
                <a16:creationId xmlns:a16="http://schemas.microsoft.com/office/drawing/2014/main" id="{3D680342-61E0-4A7C-8EF6-757951C1C60A}"/>
              </a:ext>
            </a:extLst>
          </p:cNvPr>
          <p:cNvSpPr/>
          <p:nvPr/>
        </p:nvSpPr>
        <p:spPr>
          <a:xfrm>
            <a:off x="3253064" y="1547845"/>
            <a:ext cx="701039" cy="7025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id="{CF467F7E-0190-469E-9437-92E2287E18BB}"/>
              </a:ext>
            </a:extLst>
          </p:cNvPr>
          <p:cNvSpPr txBox="1"/>
          <p:nvPr/>
        </p:nvSpPr>
        <p:spPr>
          <a:xfrm>
            <a:off x="2976077" y="2281905"/>
            <a:ext cx="13081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283D6D"/>
                </a:solidFill>
                <a:latin typeface="Arial"/>
                <a:cs typeface="Arial"/>
              </a:rPr>
              <a:t>Российский</a:t>
            </a:r>
            <a:r>
              <a:rPr sz="1200" b="1" spc="-7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283D6D"/>
                </a:solidFill>
                <a:latin typeface="Arial"/>
                <a:cs typeface="Arial"/>
              </a:rPr>
              <a:t>банк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0">
            <a:extLst>
              <a:ext uri="{FF2B5EF4-FFF2-40B4-BE49-F238E27FC236}">
                <a16:creationId xmlns:a16="http://schemas.microsoft.com/office/drawing/2014/main" id="{6924AEC8-1290-4606-A78E-058E0A027491}"/>
              </a:ext>
            </a:extLst>
          </p:cNvPr>
          <p:cNvSpPr/>
          <p:nvPr/>
        </p:nvSpPr>
        <p:spPr>
          <a:xfrm>
            <a:off x="10225364" y="1518890"/>
            <a:ext cx="850392" cy="8503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1">
            <a:extLst>
              <a:ext uri="{FF2B5EF4-FFF2-40B4-BE49-F238E27FC236}">
                <a16:creationId xmlns:a16="http://schemas.microsoft.com/office/drawing/2014/main" id="{F5A4F389-5AEF-42CC-8DD0-11AA584AF640}"/>
              </a:ext>
            </a:extLst>
          </p:cNvPr>
          <p:cNvSpPr txBox="1"/>
          <p:nvPr/>
        </p:nvSpPr>
        <p:spPr>
          <a:xfrm>
            <a:off x="9834966" y="2323943"/>
            <a:ext cx="16414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283D6D"/>
                </a:solidFill>
                <a:latin typeface="Arial"/>
                <a:cs typeface="Arial"/>
              </a:rPr>
              <a:t>Минпромторг</a:t>
            </a:r>
            <a:r>
              <a:rPr sz="1200" b="1" spc="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283D6D"/>
                </a:solidFill>
                <a:latin typeface="Arial"/>
                <a:cs typeface="Arial"/>
              </a:rPr>
              <a:t>России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2">
            <a:extLst>
              <a:ext uri="{FF2B5EF4-FFF2-40B4-BE49-F238E27FC236}">
                <a16:creationId xmlns:a16="http://schemas.microsoft.com/office/drawing/2014/main" id="{E60DF33A-3C1D-44F7-B580-3BEB3DBBB896}"/>
              </a:ext>
            </a:extLst>
          </p:cNvPr>
          <p:cNvSpPr/>
          <p:nvPr/>
        </p:nvSpPr>
        <p:spPr>
          <a:xfrm>
            <a:off x="3336884" y="4563842"/>
            <a:ext cx="588263" cy="5882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3">
            <a:extLst>
              <a:ext uri="{FF2B5EF4-FFF2-40B4-BE49-F238E27FC236}">
                <a16:creationId xmlns:a16="http://schemas.microsoft.com/office/drawing/2014/main" id="{9DA8CAAA-4F20-4BB3-AE31-5D83A313F72A}"/>
              </a:ext>
            </a:extLst>
          </p:cNvPr>
          <p:cNvSpPr txBox="1"/>
          <p:nvPr/>
        </p:nvSpPr>
        <p:spPr>
          <a:xfrm>
            <a:off x="2766399" y="5214386"/>
            <a:ext cx="19735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283D6D"/>
                </a:solidFill>
                <a:latin typeface="Arial"/>
                <a:cs typeface="Arial"/>
              </a:rPr>
              <a:t>Иностранный</a:t>
            </a:r>
            <a:r>
              <a:rPr sz="1200" b="1" spc="-25" dirty="0">
                <a:solidFill>
                  <a:srgbClr val="283D6D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283D6D"/>
                </a:solidFill>
                <a:latin typeface="Arial"/>
                <a:cs typeface="Arial"/>
              </a:rPr>
              <a:t>покупатель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4">
            <a:extLst>
              <a:ext uri="{FF2B5EF4-FFF2-40B4-BE49-F238E27FC236}">
                <a16:creationId xmlns:a16="http://schemas.microsoft.com/office/drawing/2014/main" id="{73C647CD-564F-4B10-8B76-4B2666D446C6}"/>
              </a:ext>
            </a:extLst>
          </p:cNvPr>
          <p:cNvSpPr/>
          <p:nvPr/>
        </p:nvSpPr>
        <p:spPr>
          <a:xfrm>
            <a:off x="3830659" y="4705574"/>
            <a:ext cx="2788920" cy="3459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5">
            <a:extLst>
              <a:ext uri="{FF2B5EF4-FFF2-40B4-BE49-F238E27FC236}">
                <a16:creationId xmlns:a16="http://schemas.microsoft.com/office/drawing/2014/main" id="{F2C80BBA-A3A4-4BAF-99A5-95159E60B661}"/>
              </a:ext>
            </a:extLst>
          </p:cNvPr>
          <p:cNvSpPr/>
          <p:nvPr/>
        </p:nvSpPr>
        <p:spPr>
          <a:xfrm>
            <a:off x="4003634" y="4793966"/>
            <a:ext cx="2573655" cy="129539"/>
          </a:xfrm>
          <a:custGeom>
            <a:avLst/>
            <a:gdLst/>
            <a:ahLst/>
            <a:cxnLst/>
            <a:rect l="l" t="t" r="r" b="b"/>
            <a:pathLst>
              <a:path w="2573654" h="129539">
                <a:moveTo>
                  <a:pt x="129539" y="0"/>
                </a:moveTo>
                <a:lnTo>
                  <a:pt x="0" y="64770"/>
                </a:lnTo>
                <a:lnTo>
                  <a:pt x="129539" y="129540"/>
                </a:lnTo>
                <a:lnTo>
                  <a:pt x="88087" y="77724"/>
                </a:lnTo>
                <a:lnTo>
                  <a:pt x="77724" y="77724"/>
                </a:lnTo>
                <a:lnTo>
                  <a:pt x="77724" y="51815"/>
                </a:lnTo>
                <a:lnTo>
                  <a:pt x="88087" y="51815"/>
                </a:lnTo>
                <a:lnTo>
                  <a:pt x="129539" y="0"/>
                </a:lnTo>
                <a:close/>
              </a:path>
              <a:path w="2573654" h="129539">
                <a:moveTo>
                  <a:pt x="77724" y="64770"/>
                </a:moveTo>
                <a:lnTo>
                  <a:pt x="77724" y="77724"/>
                </a:lnTo>
                <a:lnTo>
                  <a:pt x="88087" y="77724"/>
                </a:lnTo>
                <a:lnTo>
                  <a:pt x="77724" y="64770"/>
                </a:lnTo>
                <a:close/>
              </a:path>
              <a:path w="2573654" h="129539">
                <a:moveTo>
                  <a:pt x="2573274" y="51815"/>
                </a:moveTo>
                <a:lnTo>
                  <a:pt x="88087" y="51815"/>
                </a:lnTo>
                <a:lnTo>
                  <a:pt x="77724" y="64770"/>
                </a:lnTo>
                <a:lnTo>
                  <a:pt x="88087" y="77724"/>
                </a:lnTo>
                <a:lnTo>
                  <a:pt x="2573274" y="77724"/>
                </a:lnTo>
                <a:lnTo>
                  <a:pt x="2573274" y="51815"/>
                </a:lnTo>
                <a:close/>
              </a:path>
              <a:path w="2573654" h="129539">
                <a:moveTo>
                  <a:pt x="88087" y="51815"/>
                </a:moveTo>
                <a:lnTo>
                  <a:pt x="77724" y="51815"/>
                </a:lnTo>
                <a:lnTo>
                  <a:pt x="77724" y="64770"/>
                </a:lnTo>
                <a:lnTo>
                  <a:pt x="88087" y="51815"/>
                </a:lnTo>
                <a:close/>
              </a:path>
            </a:pathLst>
          </a:custGeom>
          <a:solidFill>
            <a:srgbClr val="1F5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6">
            <a:extLst>
              <a:ext uri="{FF2B5EF4-FFF2-40B4-BE49-F238E27FC236}">
                <a16:creationId xmlns:a16="http://schemas.microsoft.com/office/drawing/2014/main" id="{A240A35A-45BF-4FD5-BF7A-A0E6EE59C1C3}"/>
              </a:ext>
            </a:extLst>
          </p:cNvPr>
          <p:cNvSpPr txBox="1"/>
          <p:nvPr/>
        </p:nvSpPr>
        <p:spPr>
          <a:xfrm>
            <a:off x="4834467" y="4655662"/>
            <a:ext cx="1018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1445" marR="5080" indent="-11938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F5494"/>
                </a:solidFill>
                <a:latin typeface="Arial"/>
                <a:cs typeface="Arial"/>
              </a:rPr>
              <a:t>Экспорт</a:t>
            </a:r>
            <a:r>
              <a:rPr sz="1200" b="1" i="1" spc="-10" dirty="0">
                <a:solidFill>
                  <a:srgbClr val="1F5494"/>
                </a:solidFill>
                <a:latin typeface="Arial"/>
                <a:cs typeface="Arial"/>
              </a:rPr>
              <a:t>н</a:t>
            </a:r>
            <a:r>
              <a:rPr sz="1200" b="1" i="1" spc="-5" dirty="0">
                <a:solidFill>
                  <a:srgbClr val="1F5494"/>
                </a:solidFill>
                <a:latin typeface="Arial"/>
                <a:cs typeface="Arial"/>
              </a:rPr>
              <a:t>ы</a:t>
            </a:r>
            <a:r>
              <a:rPr sz="1200" b="1" i="1" dirty="0">
                <a:solidFill>
                  <a:srgbClr val="1F5494"/>
                </a:solidFill>
                <a:latin typeface="Arial"/>
                <a:cs typeface="Arial"/>
              </a:rPr>
              <a:t>е  поставки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17">
            <a:extLst>
              <a:ext uri="{FF2B5EF4-FFF2-40B4-BE49-F238E27FC236}">
                <a16:creationId xmlns:a16="http://schemas.microsoft.com/office/drawing/2014/main" id="{5AD5AA03-2E58-4A1E-A51D-BC4FEF57FFFA}"/>
              </a:ext>
            </a:extLst>
          </p:cNvPr>
          <p:cNvSpPr/>
          <p:nvPr/>
        </p:nvSpPr>
        <p:spPr>
          <a:xfrm>
            <a:off x="3580723" y="2495773"/>
            <a:ext cx="3648456" cy="218846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8">
            <a:extLst>
              <a:ext uri="{FF2B5EF4-FFF2-40B4-BE49-F238E27FC236}">
                <a16:creationId xmlns:a16="http://schemas.microsoft.com/office/drawing/2014/main" id="{D32A2C17-4A87-4035-95CA-1445C597EE26}"/>
              </a:ext>
            </a:extLst>
          </p:cNvPr>
          <p:cNvSpPr/>
          <p:nvPr/>
        </p:nvSpPr>
        <p:spPr>
          <a:xfrm>
            <a:off x="3623777" y="2518760"/>
            <a:ext cx="3432810" cy="1972310"/>
          </a:xfrm>
          <a:custGeom>
            <a:avLst/>
            <a:gdLst/>
            <a:ahLst/>
            <a:cxnLst/>
            <a:rect l="l" t="t" r="r" b="b"/>
            <a:pathLst>
              <a:path w="3432809" h="1972310">
                <a:moveTo>
                  <a:pt x="3349856" y="1939776"/>
                </a:moveTo>
                <a:lnTo>
                  <a:pt x="3288030" y="1964181"/>
                </a:lnTo>
                <a:lnTo>
                  <a:pt x="3432683" y="1972309"/>
                </a:lnTo>
                <a:lnTo>
                  <a:pt x="3414433" y="1944877"/>
                </a:lnTo>
                <a:lnTo>
                  <a:pt x="3358768" y="1944877"/>
                </a:lnTo>
                <a:lnTo>
                  <a:pt x="3349856" y="1939776"/>
                </a:lnTo>
                <a:close/>
              </a:path>
              <a:path w="3432809" h="1972310">
                <a:moveTo>
                  <a:pt x="3365117" y="1933752"/>
                </a:moveTo>
                <a:lnTo>
                  <a:pt x="3349856" y="1939776"/>
                </a:lnTo>
                <a:lnTo>
                  <a:pt x="3358768" y="1944877"/>
                </a:lnTo>
                <a:lnTo>
                  <a:pt x="3365117" y="1933752"/>
                </a:lnTo>
                <a:close/>
              </a:path>
              <a:path w="3432809" h="1972310">
                <a:moveTo>
                  <a:pt x="3352418" y="1851659"/>
                </a:moveTo>
                <a:lnTo>
                  <a:pt x="3362681" y="1917296"/>
                </a:lnTo>
                <a:lnTo>
                  <a:pt x="3371595" y="1922398"/>
                </a:lnTo>
                <a:lnTo>
                  <a:pt x="3365224" y="1933564"/>
                </a:lnTo>
                <a:lnTo>
                  <a:pt x="3365245" y="1933702"/>
                </a:lnTo>
                <a:lnTo>
                  <a:pt x="3365117" y="1933752"/>
                </a:lnTo>
                <a:lnTo>
                  <a:pt x="3358768" y="1944877"/>
                </a:lnTo>
                <a:lnTo>
                  <a:pt x="3414433" y="1944877"/>
                </a:lnTo>
                <a:lnTo>
                  <a:pt x="3352418" y="1851659"/>
                </a:lnTo>
                <a:close/>
              </a:path>
              <a:path w="3432809" h="1972310">
                <a:moveTo>
                  <a:pt x="12953" y="0"/>
                </a:moveTo>
                <a:lnTo>
                  <a:pt x="0" y="22605"/>
                </a:lnTo>
                <a:lnTo>
                  <a:pt x="3349856" y="1939776"/>
                </a:lnTo>
                <a:lnTo>
                  <a:pt x="3365117" y="1933752"/>
                </a:lnTo>
                <a:lnTo>
                  <a:pt x="3365224" y="1933564"/>
                </a:lnTo>
                <a:lnTo>
                  <a:pt x="3362681" y="1917296"/>
                </a:lnTo>
                <a:lnTo>
                  <a:pt x="12953" y="0"/>
                </a:lnTo>
                <a:close/>
              </a:path>
              <a:path w="3432809" h="1972310">
                <a:moveTo>
                  <a:pt x="3362681" y="1917296"/>
                </a:moveTo>
                <a:lnTo>
                  <a:pt x="3365224" y="1933564"/>
                </a:lnTo>
                <a:lnTo>
                  <a:pt x="3371595" y="1922398"/>
                </a:lnTo>
                <a:lnTo>
                  <a:pt x="3362681" y="1917296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9">
            <a:extLst>
              <a:ext uri="{FF2B5EF4-FFF2-40B4-BE49-F238E27FC236}">
                <a16:creationId xmlns:a16="http://schemas.microsoft.com/office/drawing/2014/main" id="{3D8D2F89-1438-4CFC-B365-63BAE66D7676}"/>
              </a:ext>
            </a:extLst>
          </p:cNvPr>
          <p:cNvSpPr/>
          <p:nvPr/>
        </p:nvSpPr>
        <p:spPr>
          <a:xfrm>
            <a:off x="3458803" y="2507966"/>
            <a:ext cx="345948" cy="21762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0">
            <a:extLst>
              <a:ext uri="{FF2B5EF4-FFF2-40B4-BE49-F238E27FC236}">
                <a16:creationId xmlns:a16="http://schemas.microsoft.com/office/drawing/2014/main" id="{93D08017-7FF9-439C-81A1-EF9E9E433FE9}"/>
              </a:ext>
            </a:extLst>
          </p:cNvPr>
          <p:cNvSpPr/>
          <p:nvPr/>
        </p:nvSpPr>
        <p:spPr>
          <a:xfrm>
            <a:off x="3566880" y="2530063"/>
            <a:ext cx="129539" cy="1961514"/>
          </a:xfrm>
          <a:custGeom>
            <a:avLst/>
            <a:gdLst/>
            <a:ahLst/>
            <a:cxnLst/>
            <a:rect l="l" t="t" r="r" b="b"/>
            <a:pathLst>
              <a:path w="129539" h="1961514">
                <a:moveTo>
                  <a:pt x="0" y="1831467"/>
                </a:moveTo>
                <a:lnTo>
                  <a:pt x="64897" y="1961007"/>
                </a:lnTo>
                <a:lnTo>
                  <a:pt x="103644" y="1883283"/>
                </a:lnTo>
                <a:lnTo>
                  <a:pt x="51943" y="1883283"/>
                </a:lnTo>
                <a:lnTo>
                  <a:pt x="51868" y="1872880"/>
                </a:lnTo>
                <a:lnTo>
                  <a:pt x="0" y="1831467"/>
                </a:lnTo>
                <a:close/>
              </a:path>
              <a:path w="129539" h="1961514">
                <a:moveTo>
                  <a:pt x="51934" y="1872933"/>
                </a:moveTo>
                <a:lnTo>
                  <a:pt x="51943" y="1883283"/>
                </a:lnTo>
                <a:lnTo>
                  <a:pt x="64897" y="1883283"/>
                </a:lnTo>
                <a:lnTo>
                  <a:pt x="51934" y="1872933"/>
                </a:lnTo>
                <a:close/>
              </a:path>
              <a:path w="129539" h="1961514">
                <a:moveTo>
                  <a:pt x="76327" y="0"/>
                </a:moveTo>
                <a:lnTo>
                  <a:pt x="50419" y="0"/>
                </a:lnTo>
                <a:lnTo>
                  <a:pt x="51934" y="1872933"/>
                </a:lnTo>
                <a:lnTo>
                  <a:pt x="64897" y="1883283"/>
                </a:lnTo>
                <a:lnTo>
                  <a:pt x="77777" y="1872933"/>
                </a:lnTo>
                <a:lnTo>
                  <a:pt x="77808" y="1831339"/>
                </a:lnTo>
                <a:lnTo>
                  <a:pt x="76327" y="0"/>
                </a:lnTo>
                <a:close/>
              </a:path>
              <a:path w="129539" h="1961514">
                <a:moveTo>
                  <a:pt x="77842" y="1872880"/>
                </a:moveTo>
                <a:lnTo>
                  <a:pt x="64897" y="1883283"/>
                </a:lnTo>
                <a:lnTo>
                  <a:pt x="77851" y="1883283"/>
                </a:lnTo>
                <a:lnTo>
                  <a:pt x="77842" y="1872880"/>
                </a:lnTo>
                <a:close/>
              </a:path>
              <a:path w="129539" h="1961514">
                <a:moveTo>
                  <a:pt x="129540" y="1831339"/>
                </a:moveTo>
                <a:lnTo>
                  <a:pt x="77842" y="1872880"/>
                </a:lnTo>
                <a:lnTo>
                  <a:pt x="77851" y="1883283"/>
                </a:lnTo>
                <a:lnTo>
                  <a:pt x="103644" y="1883283"/>
                </a:lnTo>
                <a:lnTo>
                  <a:pt x="129540" y="183133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1">
            <a:extLst>
              <a:ext uri="{FF2B5EF4-FFF2-40B4-BE49-F238E27FC236}">
                <a16:creationId xmlns:a16="http://schemas.microsoft.com/office/drawing/2014/main" id="{EAD402FC-9AF0-4973-909E-D7D9834C0C09}"/>
              </a:ext>
            </a:extLst>
          </p:cNvPr>
          <p:cNvSpPr txBox="1"/>
          <p:nvPr/>
        </p:nvSpPr>
        <p:spPr>
          <a:xfrm>
            <a:off x="5646124" y="1589120"/>
            <a:ext cx="29375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622422"/>
                </a:solidFill>
                <a:latin typeface="Arial"/>
                <a:cs typeface="Arial"/>
              </a:rPr>
              <a:t>Субсидирование </a:t>
            </a:r>
            <a:r>
              <a:rPr sz="1200" b="1" i="1" spc="-5" dirty="0">
                <a:solidFill>
                  <a:srgbClr val="622422"/>
                </a:solidFill>
                <a:latin typeface="Arial"/>
                <a:cs typeface="Arial"/>
              </a:rPr>
              <a:t>процентной</a:t>
            </a:r>
            <a:r>
              <a:rPr sz="1200" b="1" i="1" spc="-50" dirty="0">
                <a:solidFill>
                  <a:srgbClr val="622422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622422"/>
                </a:solidFill>
                <a:latin typeface="Arial"/>
                <a:cs typeface="Arial"/>
              </a:rPr>
              <a:t>ставки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6" name="object 22">
            <a:extLst>
              <a:ext uri="{FF2B5EF4-FFF2-40B4-BE49-F238E27FC236}">
                <a16:creationId xmlns:a16="http://schemas.microsoft.com/office/drawing/2014/main" id="{318AEE0D-D9DC-4581-AC2F-29588984B351}"/>
              </a:ext>
            </a:extLst>
          </p:cNvPr>
          <p:cNvSpPr txBox="1"/>
          <p:nvPr/>
        </p:nvSpPr>
        <p:spPr>
          <a:xfrm>
            <a:off x="1817202" y="3308193"/>
            <a:ext cx="17824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622422"/>
                </a:solidFill>
                <a:latin typeface="Arial"/>
                <a:cs typeface="Arial"/>
              </a:rPr>
              <a:t>Кредит на</a:t>
            </a:r>
            <a:r>
              <a:rPr sz="1200" b="1" i="1" spc="-10" dirty="0">
                <a:solidFill>
                  <a:srgbClr val="622422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622422"/>
                </a:solidFill>
                <a:latin typeface="Arial"/>
                <a:cs typeface="Arial"/>
              </a:rPr>
              <a:t>покупку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 i="1" dirty="0">
                <a:solidFill>
                  <a:srgbClr val="622422"/>
                </a:solidFill>
                <a:latin typeface="Arial"/>
                <a:cs typeface="Arial"/>
              </a:rPr>
              <a:t>российской</a:t>
            </a:r>
            <a:r>
              <a:rPr sz="1200" b="1" i="1" spc="-55" dirty="0">
                <a:solidFill>
                  <a:srgbClr val="622422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622422"/>
                </a:solidFill>
                <a:latin typeface="Arial"/>
                <a:cs typeface="Arial"/>
              </a:rPr>
              <a:t>продукции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3">
            <a:extLst>
              <a:ext uri="{FF2B5EF4-FFF2-40B4-BE49-F238E27FC236}">
                <a16:creationId xmlns:a16="http://schemas.microsoft.com/office/drawing/2014/main" id="{8BD4BC4B-D1DC-47DA-9776-FDF4B2B18D31}"/>
              </a:ext>
            </a:extLst>
          </p:cNvPr>
          <p:cNvSpPr/>
          <p:nvPr/>
        </p:nvSpPr>
        <p:spPr>
          <a:xfrm>
            <a:off x="4453848" y="2865979"/>
            <a:ext cx="1833371" cy="12686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27">
            <a:extLst>
              <a:ext uri="{FF2B5EF4-FFF2-40B4-BE49-F238E27FC236}">
                <a16:creationId xmlns:a16="http://schemas.microsoft.com/office/drawing/2014/main" id="{A503EC04-1283-46AA-96DD-445D87DF392F}"/>
              </a:ext>
            </a:extLst>
          </p:cNvPr>
          <p:cNvSpPr/>
          <p:nvPr/>
        </p:nvSpPr>
        <p:spPr>
          <a:xfrm>
            <a:off x="6290395" y="2571973"/>
            <a:ext cx="1552955" cy="71780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29">
            <a:extLst>
              <a:ext uri="{FF2B5EF4-FFF2-40B4-BE49-F238E27FC236}">
                <a16:creationId xmlns:a16="http://schemas.microsoft.com/office/drawing/2014/main" id="{624D2644-B601-4EAD-83DF-3C3925B6FF5F}"/>
              </a:ext>
            </a:extLst>
          </p:cNvPr>
          <p:cNvSpPr/>
          <p:nvPr/>
        </p:nvSpPr>
        <p:spPr>
          <a:xfrm>
            <a:off x="4699340" y="1692625"/>
            <a:ext cx="4608576" cy="34594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0">
            <a:extLst>
              <a:ext uri="{FF2B5EF4-FFF2-40B4-BE49-F238E27FC236}">
                <a16:creationId xmlns:a16="http://schemas.microsoft.com/office/drawing/2014/main" id="{B7734D83-9CBD-45E4-861B-BFE74C2DD45E}"/>
              </a:ext>
            </a:extLst>
          </p:cNvPr>
          <p:cNvSpPr/>
          <p:nvPr/>
        </p:nvSpPr>
        <p:spPr>
          <a:xfrm>
            <a:off x="4872314" y="1781017"/>
            <a:ext cx="4380865" cy="129539"/>
          </a:xfrm>
          <a:custGeom>
            <a:avLst/>
            <a:gdLst/>
            <a:ahLst/>
            <a:cxnLst/>
            <a:rect l="l" t="t" r="r" b="b"/>
            <a:pathLst>
              <a:path w="4380865" h="129539">
                <a:moveTo>
                  <a:pt x="129539" y="0"/>
                </a:moveTo>
                <a:lnTo>
                  <a:pt x="0" y="64770"/>
                </a:lnTo>
                <a:lnTo>
                  <a:pt x="129539" y="129539"/>
                </a:lnTo>
                <a:lnTo>
                  <a:pt x="88087" y="77724"/>
                </a:lnTo>
                <a:lnTo>
                  <a:pt x="77724" y="77724"/>
                </a:lnTo>
                <a:lnTo>
                  <a:pt x="77724" y="51816"/>
                </a:lnTo>
                <a:lnTo>
                  <a:pt x="88087" y="51816"/>
                </a:lnTo>
                <a:lnTo>
                  <a:pt x="129539" y="0"/>
                </a:lnTo>
                <a:close/>
              </a:path>
              <a:path w="4380865" h="129539">
                <a:moveTo>
                  <a:pt x="77724" y="64770"/>
                </a:moveTo>
                <a:lnTo>
                  <a:pt x="77724" y="77724"/>
                </a:lnTo>
                <a:lnTo>
                  <a:pt x="88087" y="77724"/>
                </a:lnTo>
                <a:lnTo>
                  <a:pt x="77724" y="64770"/>
                </a:lnTo>
                <a:close/>
              </a:path>
              <a:path w="4380865" h="129539">
                <a:moveTo>
                  <a:pt x="4380483" y="51816"/>
                </a:moveTo>
                <a:lnTo>
                  <a:pt x="88087" y="51816"/>
                </a:lnTo>
                <a:lnTo>
                  <a:pt x="77724" y="64770"/>
                </a:lnTo>
                <a:lnTo>
                  <a:pt x="88087" y="77724"/>
                </a:lnTo>
                <a:lnTo>
                  <a:pt x="4380483" y="77724"/>
                </a:lnTo>
                <a:lnTo>
                  <a:pt x="4380483" y="51816"/>
                </a:lnTo>
                <a:close/>
              </a:path>
              <a:path w="4380865" h="129539">
                <a:moveTo>
                  <a:pt x="88087" y="51816"/>
                </a:moveTo>
                <a:lnTo>
                  <a:pt x="77724" y="51816"/>
                </a:lnTo>
                <a:lnTo>
                  <a:pt x="77724" y="64770"/>
                </a:lnTo>
                <a:lnTo>
                  <a:pt x="88087" y="51816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1">
            <a:extLst>
              <a:ext uri="{FF2B5EF4-FFF2-40B4-BE49-F238E27FC236}">
                <a16:creationId xmlns:a16="http://schemas.microsoft.com/office/drawing/2014/main" id="{AA6E1AF8-14F2-4930-8AA0-AE5934F6B511}"/>
              </a:ext>
            </a:extLst>
          </p:cNvPr>
          <p:cNvSpPr/>
          <p:nvPr/>
        </p:nvSpPr>
        <p:spPr>
          <a:xfrm>
            <a:off x="7671140" y="2280890"/>
            <a:ext cx="2249424" cy="84429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2">
            <a:extLst>
              <a:ext uri="{FF2B5EF4-FFF2-40B4-BE49-F238E27FC236}">
                <a16:creationId xmlns:a16="http://schemas.microsoft.com/office/drawing/2014/main" id="{6C5A45A4-77EB-4CC3-942D-92DC97827E36}"/>
              </a:ext>
            </a:extLst>
          </p:cNvPr>
          <p:cNvSpPr/>
          <p:nvPr/>
        </p:nvSpPr>
        <p:spPr>
          <a:xfrm>
            <a:off x="7844114" y="2404207"/>
            <a:ext cx="1903095" cy="557530"/>
          </a:xfrm>
          <a:custGeom>
            <a:avLst/>
            <a:gdLst/>
            <a:ahLst/>
            <a:cxnLst/>
            <a:rect l="l" t="t" r="r" b="b"/>
            <a:pathLst>
              <a:path w="1903095" h="557529">
                <a:moveTo>
                  <a:pt x="108966" y="432054"/>
                </a:moveTo>
                <a:lnTo>
                  <a:pt x="0" y="527431"/>
                </a:lnTo>
                <a:lnTo>
                  <a:pt x="141731" y="557276"/>
                </a:lnTo>
                <a:lnTo>
                  <a:pt x="92076" y="520319"/>
                </a:lnTo>
                <a:lnTo>
                  <a:pt x="78485" y="520319"/>
                </a:lnTo>
                <a:lnTo>
                  <a:pt x="71881" y="495300"/>
                </a:lnTo>
                <a:lnTo>
                  <a:pt x="81909" y="492677"/>
                </a:lnTo>
                <a:lnTo>
                  <a:pt x="108966" y="432054"/>
                </a:lnTo>
                <a:close/>
              </a:path>
              <a:path w="1903095" h="557529">
                <a:moveTo>
                  <a:pt x="81909" y="492677"/>
                </a:moveTo>
                <a:lnTo>
                  <a:pt x="71881" y="495300"/>
                </a:lnTo>
                <a:lnTo>
                  <a:pt x="78485" y="520319"/>
                </a:lnTo>
                <a:lnTo>
                  <a:pt x="88543" y="517688"/>
                </a:lnTo>
                <a:lnTo>
                  <a:pt x="75183" y="507746"/>
                </a:lnTo>
                <a:lnTo>
                  <a:pt x="81909" y="492677"/>
                </a:lnTo>
                <a:close/>
              </a:path>
              <a:path w="1903095" h="557529">
                <a:moveTo>
                  <a:pt x="88543" y="517688"/>
                </a:moveTo>
                <a:lnTo>
                  <a:pt x="78485" y="520319"/>
                </a:lnTo>
                <a:lnTo>
                  <a:pt x="92076" y="520319"/>
                </a:lnTo>
                <a:lnTo>
                  <a:pt x="88543" y="517688"/>
                </a:lnTo>
                <a:close/>
              </a:path>
              <a:path w="1903095" h="557529">
                <a:moveTo>
                  <a:pt x="1814551" y="39587"/>
                </a:moveTo>
                <a:lnTo>
                  <a:pt x="81909" y="492677"/>
                </a:lnTo>
                <a:lnTo>
                  <a:pt x="75183" y="507746"/>
                </a:lnTo>
                <a:lnTo>
                  <a:pt x="88543" y="517688"/>
                </a:lnTo>
                <a:lnTo>
                  <a:pt x="1821202" y="64560"/>
                </a:lnTo>
                <a:lnTo>
                  <a:pt x="1827881" y="49596"/>
                </a:lnTo>
                <a:lnTo>
                  <a:pt x="1814551" y="39587"/>
                </a:lnTo>
                <a:close/>
              </a:path>
              <a:path w="1903095" h="557529">
                <a:moveTo>
                  <a:pt x="1894969" y="36957"/>
                </a:moveTo>
                <a:lnTo>
                  <a:pt x="1824608" y="36957"/>
                </a:lnTo>
                <a:lnTo>
                  <a:pt x="1831085" y="61975"/>
                </a:lnTo>
                <a:lnTo>
                  <a:pt x="1821202" y="64560"/>
                </a:lnTo>
                <a:lnTo>
                  <a:pt x="1794128" y="125222"/>
                </a:lnTo>
                <a:lnTo>
                  <a:pt x="1894969" y="36957"/>
                </a:lnTo>
                <a:close/>
              </a:path>
              <a:path w="1903095" h="557529">
                <a:moveTo>
                  <a:pt x="1827881" y="49596"/>
                </a:moveTo>
                <a:lnTo>
                  <a:pt x="1821202" y="64560"/>
                </a:lnTo>
                <a:lnTo>
                  <a:pt x="1831085" y="61975"/>
                </a:lnTo>
                <a:lnTo>
                  <a:pt x="1827881" y="49596"/>
                </a:lnTo>
                <a:close/>
              </a:path>
              <a:path w="1903095" h="557529">
                <a:moveTo>
                  <a:pt x="1824608" y="36957"/>
                </a:moveTo>
                <a:lnTo>
                  <a:pt x="1814551" y="39587"/>
                </a:lnTo>
                <a:lnTo>
                  <a:pt x="1827852" y="49486"/>
                </a:lnTo>
                <a:lnTo>
                  <a:pt x="1824608" y="36957"/>
                </a:lnTo>
                <a:close/>
              </a:path>
              <a:path w="1903095" h="557529">
                <a:moveTo>
                  <a:pt x="1761363" y="0"/>
                </a:moveTo>
                <a:lnTo>
                  <a:pt x="1814551" y="39587"/>
                </a:lnTo>
                <a:lnTo>
                  <a:pt x="1824608" y="36957"/>
                </a:lnTo>
                <a:lnTo>
                  <a:pt x="1894969" y="36957"/>
                </a:lnTo>
                <a:lnTo>
                  <a:pt x="1903095" y="29845"/>
                </a:lnTo>
                <a:lnTo>
                  <a:pt x="1761363" y="0"/>
                </a:lnTo>
                <a:close/>
              </a:path>
            </a:pathLst>
          </a:custGeom>
          <a:solidFill>
            <a:srgbClr val="1F5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3">
            <a:extLst>
              <a:ext uri="{FF2B5EF4-FFF2-40B4-BE49-F238E27FC236}">
                <a16:creationId xmlns:a16="http://schemas.microsoft.com/office/drawing/2014/main" id="{B6C6986B-BA0B-4ED4-B6FC-9C516FC7F1B5}"/>
              </a:ext>
            </a:extLst>
          </p:cNvPr>
          <p:cNvSpPr/>
          <p:nvPr/>
        </p:nvSpPr>
        <p:spPr>
          <a:xfrm>
            <a:off x="4196420" y="2238217"/>
            <a:ext cx="2226564" cy="88544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4">
            <a:extLst>
              <a:ext uri="{FF2B5EF4-FFF2-40B4-BE49-F238E27FC236}">
                <a16:creationId xmlns:a16="http://schemas.microsoft.com/office/drawing/2014/main" id="{5A730DBB-4F88-4653-8F2A-DEFFA213A774}"/>
              </a:ext>
            </a:extLst>
          </p:cNvPr>
          <p:cNvSpPr/>
          <p:nvPr/>
        </p:nvSpPr>
        <p:spPr>
          <a:xfrm>
            <a:off x="4369393" y="2364837"/>
            <a:ext cx="1880235" cy="593090"/>
          </a:xfrm>
          <a:custGeom>
            <a:avLst/>
            <a:gdLst/>
            <a:ahLst/>
            <a:cxnLst/>
            <a:rect l="l" t="t" r="r" b="b"/>
            <a:pathLst>
              <a:path w="1880234" h="593089">
                <a:moveTo>
                  <a:pt x="1791787" y="554289"/>
                </a:moveTo>
                <a:lnTo>
                  <a:pt x="1737614" y="592708"/>
                </a:lnTo>
                <a:lnTo>
                  <a:pt x="1879980" y="566165"/>
                </a:lnTo>
                <a:lnTo>
                  <a:pt x="1870169" y="557149"/>
                </a:lnTo>
                <a:lnTo>
                  <a:pt x="1801749" y="557149"/>
                </a:lnTo>
                <a:lnTo>
                  <a:pt x="1791787" y="554289"/>
                </a:lnTo>
                <a:close/>
              </a:path>
              <a:path w="1880234" h="593089">
                <a:moveTo>
                  <a:pt x="1805304" y="544703"/>
                </a:moveTo>
                <a:lnTo>
                  <a:pt x="1791787" y="554289"/>
                </a:lnTo>
                <a:lnTo>
                  <a:pt x="1801749" y="557149"/>
                </a:lnTo>
                <a:lnTo>
                  <a:pt x="1805304" y="544703"/>
                </a:lnTo>
                <a:close/>
              </a:path>
              <a:path w="1880234" h="593089">
                <a:moveTo>
                  <a:pt x="1773301" y="468122"/>
                </a:moveTo>
                <a:lnTo>
                  <a:pt x="1798910" y="529401"/>
                </a:lnTo>
                <a:lnTo>
                  <a:pt x="1808861" y="532256"/>
                </a:lnTo>
                <a:lnTo>
                  <a:pt x="1801749" y="557149"/>
                </a:lnTo>
                <a:lnTo>
                  <a:pt x="1870169" y="557149"/>
                </a:lnTo>
                <a:lnTo>
                  <a:pt x="1773301" y="468122"/>
                </a:lnTo>
                <a:close/>
              </a:path>
              <a:path w="1880234" h="593089">
                <a:moveTo>
                  <a:pt x="88193" y="38419"/>
                </a:moveTo>
                <a:lnTo>
                  <a:pt x="74676" y="48005"/>
                </a:lnTo>
                <a:lnTo>
                  <a:pt x="81070" y="63307"/>
                </a:lnTo>
                <a:lnTo>
                  <a:pt x="1791787" y="554289"/>
                </a:lnTo>
                <a:lnTo>
                  <a:pt x="1805304" y="544703"/>
                </a:lnTo>
                <a:lnTo>
                  <a:pt x="1798910" y="529401"/>
                </a:lnTo>
                <a:lnTo>
                  <a:pt x="88193" y="38419"/>
                </a:lnTo>
                <a:close/>
              </a:path>
              <a:path w="1880234" h="593089">
                <a:moveTo>
                  <a:pt x="1798910" y="529401"/>
                </a:moveTo>
                <a:lnTo>
                  <a:pt x="1805304" y="544703"/>
                </a:lnTo>
                <a:lnTo>
                  <a:pt x="1808861" y="532256"/>
                </a:lnTo>
                <a:lnTo>
                  <a:pt x="1798910" y="529401"/>
                </a:lnTo>
                <a:close/>
              </a:path>
              <a:path w="1880234" h="593089">
                <a:moveTo>
                  <a:pt x="142367" y="0"/>
                </a:moveTo>
                <a:lnTo>
                  <a:pt x="0" y="26542"/>
                </a:lnTo>
                <a:lnTo>
                  <a:pt x="106680" y="124587"/>
                </a:lnTo>
                <a:lnTo>
                  <a:pt x="81070" y="63307"/>
                </a:lnTo>
                <a:lnTo>
                  <a:pt x="71120" y="60451"/>
                </a:lnTo>
                <a:lnTo>
                  <a:pt x="78232" y="35560"/>
                </a:lnTo>
                <a:lnTo>
                  <a:pt x="92225" y="35560"/>
                </a:lnTo>
                <a:lnTo>
                  <a:pt x="142367" y="0"/>
                </a:lnTo>
                <a:close/>
              </a:path>
              <a:path w="1880234" h="593089">
                <a:moveTo>
                  <a:pt x="74676" y="48005"/>
                </a:moveTo>
                <a:lnTo>
                  <a:pt x="71120" y="60451"/>
                </a:lnTo>
                <a:lnTo>
                  <a:pt x="81070" y="63307"/>
                </a:lnTo>
                <a:lnTo>
                  <a:pt x="74676" y="48005"/>
                </a:lnTo>
                <a:close/>
              </a:path>
              <a:path w="1880234" h="593089">
                <a:moveTo>
                  <a:pt x="78232" y="35560"/>
                </a:moveTo>
                <a:lnTo>
                  <a:pt x="74676" y="48005"/>
                </a:lnTo>
                <a:lnTo>
                  <a:pt x="88193" y="38419"/>
                </a:lnTo>
                <a:lnTo>
                  <a:pt x="78232" y="35560"/>
                </a:lnTo>
                <a:close/>
              </a:path>
              <a:path w="1880234" h="593089">
                <a:moveTo>
                  <a:pt x="92225" y="35560"/>
                </a:moveTo>
                <a:lnTo>
                  <a:pt x="78232" y="35560"/>
                </a:lnTo>
                <a:lnTo>
                  <a:pt x="88193" y="38419"/>
                </a:lnTo>
                <a:lnTo>
                  <a:pt x="92225" y="35560"/>
                </a:lnTo>
                <a:close/>
              </a:path>
            </a:pathLst>
          </a:custGeom>
          <a:solidFill>
            <a:srgbClr val="1F5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35">
            <a:extLst>
              <a:ext uri="{FF2B5EF4-FFF2-40B4-BE49-F238E27FC236}">
                <a16:creationId xmlns:a16="http://schemas.microsoft.com/office/drawing/2014/main" id="{4E98F5A2-518D-468F-9D7D-FB2DD6F0BEE9}"/>
              </a:ext>
            </a:extLst>
          </p:cNvPr>
          <p:cNvSpPr txBox="1"/>
          <p:nvPr/>
        </p:nvSpPr>
        <p:spPr>
          <a:xfrm>
            <a:off x="5982674" y="2357470"/>
            <a:ext cx="22904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F5494"/>
                </a:solidFill>
                <a:latin typeface="Arial"/>
                <a:cs typeface="Arial"/>
              </a:rPr>
              <a:t>Выполняет функции</a:t>
            </a:r>
            <a:r>
              <a:rPr sz="1200" b="1" i="1" spc="-30" dirty="0">
                <a:solidFill>
                  <a:srgbClr val="1F5494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1F5494"/>
                </a:solidFill>
                <a:latin typeface="Arial"/>
                <a:cs typeface="Arial"/>
              </a:rPr>
              <a:t>Агента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79439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0</TotalTime>
  <Words>1274</Words>
  <Application>Microsoft Office PowerPoint</Application>
  <PresentationFormat>Широкоэкранный</PresentationFormat>
  <Paragraphs>252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Trebuchet MS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2017-03-21T06:02:18Z</dcterms:created>
  <dcterms:modified xsi:type="dcterms:W3CDTF">2019-03-26T07:20:39Z</dcterms:modified>
</cp:coreProperties>
</file>