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4433" r:id="rId2"/>
    <p:sldMasterId id="2147484466" r:id="rId3"/>
  </p:sldMasterIdLst>
  <p:notesMasterIdLst>
    <p:notesMasterId r:id="rId57"/>
  </p:notesMasterIdLst>
  <p:handoutMasterIdLst>
    <p:handoutMasterId r:id="rId58"/>
  </p:handoutMasterIdLst>
  <p:sldIdLst>
    <p:sldId id="649" r:id="rId4"/>
    <p:sldId id="648" r:id="rId5"/>
    <p:sldId id="651" r:id="rId6"/>
    <p:sldId id="657" r:id="rId7"/>
    <p:sldId id="658" r:id="rId8"/>
    <p:sldId id="659" r:id="rId9"/>
    <p:sldId id="660" r:id="rId10"/>
    <p:sldId id="661" r:id="rId11"/>
    <p:sldId id="662" r:id="rId12"/>
    <p:sldId id="663" r:id="rId13"/>
    <p:sldId id="710" r:id="rId14"/>
    <p:sldId id="711" r:id="rId15"/>
    <p:sldId id="712" r:id="rId16"/>
    <p:sldId id="664" r:id="rId17"/>
    <p:sldId id="681" r:id="rId18"/>
    <p:sldId id="683" r:id="rId19"/>
    <p:sldId id="684" r:id="rId20"/>
    <p:sldId id="686" r:id="rId21"/>
    <p:sldId id="687" r:id="rId22"/>
    <p:sldId id="688" r:id="rId23"/>
    <p:sldId id="689" r:id="rId24"/>
    <p:sldId id="693" r:id="rId25"/>
    <p:sldId id="694" r:id="rId26"/>
    <p:sldId id="695" r:id="rId27"/>
    <p:sldId id="717" r:id="rId28"/>
    <p:sldId id="696" r:id="rId29"/>
    <p:sldId id="715" r:id="rId30"/>
    <p:sldId id="713" r:id="rId31"/>
    <p:sldId id="714" r:id="rId32"/>
    <p:sldId id="698" r:id="rId33"/>
    <p:sldId id="699" r:id="rId34"/>
    <p:sldId id="700" r:id="rId35"/>
    <p:sldId id="716" r:id="rId36"/>
    <p:sldId id="702" r:id="rId37"/>
    <p:sldId id="703" r:id="rId38"/>
    <p:sldId id="704" r:id="rId39"/>
    <p:sldId id="706" r:id="rId40"/>
    <p:sldId id="707" r:id="rId41"/>
    <p:sldId id="708" r:id="rId42"/>
    <p:sldId id="519" r:id="rId43"/>
    <p:sldId id="635" r:id="rId44"/>
    <p:sldId id="636" r:id="rId45"/>
    <p:sldId id="637" r:id="rId46"/>
    <p:sldId id="638" r:id="rId47"/>
    <p:sldId id="639" r:id="rId48"/>
    <p:sldId id="640" r:id="rId49"/>
    <p:sldId id="641" r:id="rId50"/>
    <p:sldId id="642" r:id="rId51"/>
    <p:sldId id="643" r:id="rId52"/>
    <p:sldId id="644" r:id="rId53"/>
    <p:sldId id="645" r:id="rId54"/>
    <p:sldId id="646" r:id="rId55"/>
    <p:sldId id="647" r:id="rId56"/>
  </p:sldIdLst>
  <p:sldSz cx="9144000" cy="6858000" type="screen4x3"/>
  <p:notesSz cx="6797675" cy="9928225"/>
  <p:defaultTex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Ивлев Антон Васильевич" initials="ИАВ"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C7ED"/>
    <a:srgbClr val="231F20"/>
    <a:srgbClr val="2AACE2"/>
    <a:srgbClr val="919397"/>
    <a:srgbClr val="DEEBF7"/>
    <a:srgbClr val="E2F0D9"/>
    <a:srgbClr val="000000"/>
    <a:srgbClr val="BDD7EE"/>
    <a:srgbClr val="000066"/>
    <a:srgbClr val="F739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44" autoAdjust="0"/>
    <p:restoredTop sz="94651" autoAdjust="0"/>
  </p:normalViewPr>
  <p:slideViewPr>
    <p:cSldViewPr snapToGrid="0">
      <p:cViewPr varScale="1">
        <p:scale>
          <a:sx n="116" d="100"/>
          <a:sy n="116" d="100"/>
        </p:scale>
        <p:origin x="143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360000" cy="3600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Продажи</c:v>
                </c:pt>
              </c:strCache>
            </c:strRef>
          </c:tx>
          <c:dPt>
            <c:idx val="0"/>
            <c:bubble3D val="0"/>
            <c:spPr>
              <a:solidFill>
                <a:srgbClr val="2AACE2"/>
              </a:solidFill>
              <a:ln w="19050">
                <a:solidFill>
                  <a:schemeClr val="lt1"/>
                </a:solidFill>
              </a:ln>
              <a:effectLst/>
            </c:spPr>
            <c:extLst xmlns:c16r2="http://schemas.microsoft.com/office/drawing/2015/06/chart">
              <c:ext xmlns:c16="http://schemas.microsoft.com/office/drawing/2014/chart" uri="{C3380CC4-5D6E-409C-BE32-E72D297353CC}">
                <c16:uniqueId val="{00000001-1C86-40A1-9B84-B336AAD2E777}"/>
              </c:ext>
            </c:extLst>
          </c:dPt>
          <c:dPt>
            <c:idx val="1"/>
            <c:bubble3D val="0"/>
            <c:spPr>
              <a:solidFill>
                <a:srgbClr val="919397"/>
              </a:solidFill>
              <a:ln w="19050">
                <a:solidFill>
                  <a:schemeClr val="lt1"/>
                </a:solidFill>
              </a:ln>
              <a:effectLst/>
            </c:spPr>
            <c:extLst xmlns:c16r2="http://schemas.microsoft.com/office/drawing/2015/06/chart">
              <c:ext xmlns:c16="http://schemas.microsoft.com/office/drawing/2014/chart" uri="{C3380CC4-5D6E-409C-BE32-E72D297353CC}">
                <c16:uniqueId val="{00000003-1C86-40A1-9B84-B336AAD2E777}"/>
              </c:ext>
            </c:extLst>
          </c:dPt>
          <c:dLbls>
            <c:dLbl>
              <c:idx val="0"/>
              <c:layout>
                <c:manualLayout>
                  <c:x val="1.041666666666659E-2"/>
                  <c:y val="-0.12499999999999999"/>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C86-40A1-9B84-B336AAD2E777}"/>
                </c:ext>
                <c:ext xmlns:c15="http://schemas.microsoft.com/office/drawing/2012/chart" uri="{CE6537A1-D6FC-4f65-9D91-7224C49458BB}">
                  <c15:layout/>
                </c:ext>
              </c:extLst>
            </c:dLbl>
            <c:dLbl>
              <c:idx val="1"/>
              <c:layout>
                <c:manualLayout>
                  <c:x val="-8.3333333333333329E-2"/>
                  <c:y val="7.4999999999999886E-2"/>
                </c:manualLayout>
              </c:layout>
              <c:tx>
                <c:rich>
                  <a:bodyPr/>
                  <a:lstStyle/>
                  <a:p>
                    <a:r>
                      <a:rPr lang="en-US" dirty="0"/>
                      <a:t>822</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1C86-40A1-9B84-B336AAD2E777}"/>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231F20"/>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Лист1!$A$2:$A$3</c:f>
              <c:strCache>
                <c:ptCount val="2"/>
                <c:pt idx="0">
                  <c:v>Федеральные меры</c:v>
                </c:pt>
                <c:pt idx="1">
                  <c:v>Региональные меры</c:v>
                </c:pt>
              </c:strCache>
            </c:strRef>
          </c:cat>
          <c:val>
            <c:numRef>
              <c:f>Лист1!$B$2:$B$3</c:f>
              <c:numCache>
                <c:formatCode>General</c:formatCode>
                <c:ptCount val="2"/>
                <c:pt idx="0">
                  <c:v>210</c:v>
                </c:pt>
                <c:pt idx="1">
                  <c:v>823</c:v>
                </c:pt>
              </c:numCache>
            </c:numRef>
          </c:val>
          <c:extLst xmlns:c16r2="http://schemas.microsoft.com/office/drawing/2015/06/chart">
            <c:ext xmlns:c16="http://schemas.microsoft.com/office/drawing/2014/chart" uri="{C3380CC4-5D6E-409C-BE32-E72D297353CC}">
              <c16:uniqueId val="{00000004-1C86-40A1-9B84-B336AAD2E777}"/>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Лист1!$D$7</c:f>
              <c:strCache>
                <c:ptCount val="1"/>
                <c:pt idx="0">
                  <c:v> Объем торгов</c:v>
                </c:pt>
              </c:strCache>
            </c:strRef>
          </c:tx>
          <c:spPr>
            <a:solidFill>
              <a:srgbClr val="2AACE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Лист1!$B$8:$B$18</c:f>
              <c:strCache>
                <c:ptCount val="10"/>
                <c:pt idx="0">
                  <c:v>ЭТП ГПБ</c:v>
                </c:pt>
                <c:pt idx="1">
                  <c:v>ЭТП ТЭК-Торг</c:v>
                </c:pt>
                <c:pt idx="2">
                  <c:v>Электронная торговая площадка B2B-Center</c:v>
                </c:pt>
                <c:pt idx="3">
                  <c:v>Электронная торгово-закупочная площадка ОАО «РЖД»</c:v>
                </c:pt>
                <c:pt idx="4">
                  <c:v>Единая электронная торговая площадка</c:v>
                </c:pt>
                <c:pt idx="5">
                  <c:v>ЭТП Фабрикант</c:v>
                </c:pt>
                <c:pt idx="6">
                  <c:v>ЭТП ТЗС Электра""</c:v>
                </c:pt>
                <c:pt idx="7">
                  <c:v>ЗАО «Сбербанк – Автоматизированная система торгов»</c:v>
                </c:pt>
                <c:pt idx="8">
                  <c:v>Группа электронных площадок ОТС.RU</c:v>
                </c:pt>
                <c:pt idx="9">
                  <c:v>ЭТП Биржа "Санкт-Петербург""</c:v>
                </c:pt>
              </c:strCache>
              <c:extLst xmlns:c16r2="http://schemas.microsoft.com/office/drawing/2015/06/chart"/>
            </c:strRef>
          </c:cat>
          <c:val>
            <c:numRef>
              <c:f>Лист1!$D$8:$D$18</c:f>
              <c:numCache>
                <c:formatCode>#\ ##0.0_ ;\-#\ ##0.0\ </c:formatCode>
                <c:ptCount val="10"/>
                <c:pt idx="0">
                  <c:v>4.5453866490980719</c:v>
                </c:pt>
                <c:pt idx="1">
                  <c:v>3.9725385013266807</c:v>
                </c:pt>
                <c:pt idx="2">
                  <c:v>3.5072938479362188</c:v>
                </c:pt>
                <c:pt idx="3">
                  <c:v>3.2595053333325241</c:v>
                </c:pt>
                <c:pt idx="4">
                  <c:v>3.0332785966387932</c:v>
                </c:pt>
                <c:pt idx="5">
                  <c:v>1.2082248903312494</c:v>
                </c:pt>
                <c:pt idx="6">
                  <c:v>1.0191566404023999</c:v>
                </c:pt>
                <c:pt idx="7">
                  <c:v>0.94831763851074913</c:v>
                </c:pt>
                <c:pt idx="8">
                  <c:v>0.91610800877810916</c:v>
                </c:pt>
                <c:pt idx="9">
                  <c:v>0.71638292235788914</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AC58-42C0-800A-D2B9CCC2A2B7}"/>
            </c:ext>
          </c:extLst>
        </c:ser>
        <c:dLbls>
          <c:showLegendKey val="0"/>
          <c:showVal val="0"/>
          <c:showCatName val="0"/>
          <c:showSerName val="0"/>
          <c:showPercent val="0"/>
          <c:showBubbleSize val="0"/>
        </c:dLbls>
        <c:gapWidth val="182"/>
        <c:axId val="242493128"/>
        <c:axId val="242493520"/>
      </c:barChart>
      <c:catAx>
        <c:axId val="242493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ru-RU"/>
          </a:p>
        </c:txPr>
        <c:crossAx val="242493520"/>
        <c:crosses val="autoZero"/>
        <c:auto val="1"/>
        <c:lblAlgn val="ctr"/>
        <c:lblOffset val="100"/>
        <c:noMultiLvlLbl val="0"/>
      </c:catAx>
      <c:valAx>
        <c:axId val="242493520"/>
        <c:scaling>
          <c:orientation val="minMax"/>
        </c:scaling>
        <c:delete val="1"/>
        <c:axPos val="b"/>
        <c:majorGridlines>
          <c:spPr>
            <a:ln w="9525" cap="flat" cmpd="sng" algn="ctr">
              <a:solidFill>
                <a:schemeClr val="tx1">
                  <a:lumMod val="15000"/>
                  <a:lumOff val="85000"/>
                </a:schemeClr>
              </a:solidFill>
              <a:round/>
            </a:ln>
            <a:effectLst/>
          </c:spPr>
        </c:majorGridlines>
        <c:numFmt formatCode="#\ ##0.0_ ;\-#\ ##0.0\ " sourceLinked="1"/>
        <c:majorTickMark val="none"/>
        <c:minorTickMark val="none"/>
        <c:tickLblPos val="nextTo"/>
        <c:crossAx val="242493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6F0926-F0C7-4ABC-914D-FAF382564E27}"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ru-RU"/>
        </a:p>
      </dgm:t>
    </dgm:pt>
    <dgm:pt modelId="{9641BD7B-AF2C-40A1-90DA-BDA875E8EA3C}">
      <dgm:prSet phldrT="[Текст]" custT="1"/>
      <dgm:spPr>
        <a:solidFill>
          <a:srgbClr val="2AACE2"/>
        </a:solidFill>
        <a:effectLst>
          <a:outerShdw blurRad="50800" dist="38100" dir="2700000" algn="tl" rotWithShape="0">
            <a:prstClr val="black">
              <a:alpha val="40000"/>
            </a:prstClr>
          </a:outerShdw>
        </a:effectLst>
      </dgm:spPr>
      <dgm:t>
        <a:bodyPr/>
        <a:lstStyle/>
        <a:p>
          <a:r>
            <a:rPr lang="ru-RU" sz="1300" dirty="0">
              <a:latin typeface="Arial Narrow" panose="020B0606020202030204" pitchFamily="34" charset="0"/>
            </a:rPr>
            <a:t>Институты</a:t>
          </a:r>
        </a:p>
        <a:p>
          <a:r>
            <a:rPr lang="ru-RU" sz="1300" dirty="0">
              <a:latin typeface="Arial Narrow" panose="020B0606020202030204" pitchFamily="34" charset="0"/>
            </a:rPr>
            <a:t>развития</a:t>
          </a:r>
        </a:p>
      </dgm:t>
    </dgm:pt>
    <dgm:pt modelId="{5D9277D7-AC8D-4812-B37D-F483B03C36D9}" type="parTrans" cxnId="{7549C2E8-F8B2-46E2-8EAD-2132ACF89DDF}">
      <dgm:prSet/>
      <dgm:spPr/>
      <dgm:t>
        <a:bodyPr/>
        <a:lstStyle/>
        <a:p>
          <a:endParaRPr lang="ru-RU"/>
        </a:p>
      </dgm:t>
    </dgm:pt>
    <dgm:pt modelId="{3080F717-9C37-4A7C-91D9-28A8987A0E30}" type="sibTrans" cxnId="{7549C2E8-F8B2-46E2-8EAD-2132ACF89DDF}">
      <dgm:prSet custT="1"/>
      <dgm:spPr>
        <a:solidFill>
          <a:srgbClr val="2AACE2"/>
        </a:solidFill>
        <a:effectLst>
          <a:outerShdw blurRad="50800" dist="38100" dir="2700000" algn="tl" rotWithShape="0">
            <a:prstClr val="black">
              <a:alpha val="40000"/>
            </a:prstClr>
          </a:outerShdw>
        </a:effectLst>
      </dgm:spPr>
      <dgm:t>
        <a:bodyPr/>
        <a:lstStyle/>
        <a:p>
          <a:r>
            <a:rPr lang="ru-RU" sz="1300" dirty="0">
              <a:latin typeface="Arial Narrow" panose="020B0606020202030204" pitchFamily="34" charset="0"/>
            </a:rPr>
            <a:t>Федеральные ОГВ</a:t>
          </a:r>
        </a:p>
      </dgm:t>
    </dgm:pt>
    <dgm:pt modelId="{A0798044-CCD1-4E38-BEE0-BA01FB8ECB6D}">
      <dgm:prSet phldrT="[Текст]" phldr="1"/>
      <dgm:spPr>
        <a:solidFill>
          <a:schemeClr val="bg1"/>
        </a:solidFill>
        <a:effectLst>
          <a:outerShdw blurRad="50800" dist="38100" dir="2700000" algn="tl" rotWithShape="0">
            <a:prstClr val="black">
              <a:alpha val="40000"/>
            </a:prstClr>
          </a:outerShdw>
        </a:effectLst>
      </dgm:spPr>
      <dgm:t>
        <a:bodyPr/>
        <a:lstStyle/>
        <a:p>
          <a:endParaRPr lang="ru-RU" dirty="0"/>
        </a:p>
      </dgm:t>
    </dgm:pt>
    <dgm:pt modelId="{9672B871-B132-46A5-A89E-2296D40DE4E7}" type="parTrans" cxnId="{BFCD44F9-B9E0-4661-A4C9-0E5949F1F1F5}">
      <dgm:prSet/>
      <dgm:spPr/>
      <dgm:t>
        <a:bodyPr/>
        <a:lstStyle/>
        <a:p>
          <a:endParaRPr lang="ru-RU"/>
        </a:p>
      </dgm:t>
    </dgm:pt>
    <dgm:pt modelId="{8EE1AEB4-9692-4EA9-B56B-F917F157E0BB}" type="sibTrans" cxnId="{BFCD44F9-B9E0-4661-A4C9-0E5949F1F1F5}">
      <dgm:prSet custT="1"/>
      <dgm:spPr>
        <a:solidFill>
          <a:srgbClr val="2AACE2"/>
        </a:solidFill>
        <a:effectLst>
          <a:outerShdw blurRad="50800" dist="38100" dir="2700000" algn="tl" rotWithShape="0">
            <a:prstClr val="black">
              <a:alpha val="40000"/>
            </a:prstClr>
          </a:outerShdw>
        </a:effectLst>
      </dgm:spPr>
      <dgm:t>
        <a:bodyPr/>
        <a:lstStyle/>
        <a:p>
          <a:endParaRPr lang="ru-RU" sz="1200" dirty="0">
            <a:latin typeface="Arial Narrow" panose="020B0606020202030204" pitchFamily="34" charset="0"/>
          </a:endParaRPr>
        </a:p>
      </dgm:t>
    </dgm:pt>
    <dgm:pt modelId="{E5040574-33A9-48C1-9CAB-34DE7D43BD1A}">
      <dgm:prSet phldrT="[Текст]" custT="1"/>
      <dgm:spPr>
        <a:solidFill>
          <a:srgbClr val="2AACE2"/>
        </a:solidFill>
        <a:effectLst>
          <a:outerShdw blurRad="50800" dist="38100" dir="2700000" algn="tl" rotWithShape="0">
            <a:prstClr val="black">
              <a:alpha val="40000"/>
            </a:prstClr>
          </a:outerShdw>
        </a:effectLst>
      </dgm:spPr>
      <dgm:t>
        <a:bodyPr/>
        <a:lstStyle/>
        <a:p>
          <a:endParaRPr lang="ru-RU" sz="1000" dirty="0">
            <a:latin typeface="Arial Narrow" panose="020B0606020202030204" pitchFamily="34" charset="0"/>
          </a:endParaRPr>
        </a:p>
      </dgm:t>
    </dgm:pt>
    <dgm:pt modelId="{A46EF210-5765-464C-9812-26F520779C7A}" type="parTrans" cxnId="{9BC5557C-6821-41A7-AFE3-86DC6DB212E6}">
      <dgm:prSet/>
      <dgm:spPr/>
      <dgm:t>
        <a:bodyPr/>
        <a:lstStyle/>
        <a:p>
          <a:endParaRPr lang="ru-RU"/>
        </a:p>
      </dgm:t>
    </dgm:pt>
    <dgm:pt modelId="{74DAD5D4-3E19-4A08-9032-6D339151CC7D}" type="sibTrans" cxnId="{9BC5557C-6821-41A7-AFE3-86DC6DB212E6}">
      <dgm:prSet/>
      <dgm:spPr>
        <a:solidFill>
          <a:srgbClr val="2AACE2"/>
        </a:solidFill>
        <a:effectLst>
          <a:outerShdw blurRad="50800" dist="38100" dir="2700000" algn="tl" rotWithShape="0">
            <a:prstClr val="black">
              <a:alpha val="40000"/>
            </a:prstClr>
          </a:outerShdw>
        </a:effectLst>
      </dgm:spPr>
      <dgm:t>
        <a:bodyPr/>
        <a:lstStyle/>
        <a:p>
          <a:endParaRPr lang="ru-RU"/>
        </a:p>
      </dgm:t>
    </dgm:pt>
    <dgm:pt modelId="{CBC90597-637B-4DBC-B062-9059C29DE761}" type="pres">
      <dgm:prSet presAssocID="{E26F0926-F0C7-4ABC-914D-FAF382564E27}" presName="Name0" presStyleCnt="0">
        <dgm:presLayoutVars>
          <dgm:chMax/>
          <dgm:chPref/>
          <dgm:dir/>
          <dgm:animLvl val="lvl"/>
        </dgm:presLayoutVars>
      </dgm:prSet>
      <dgm:spPr/>
      <dgm:t>
        <a:bodyPr/>
        <a:lstStyle/>
        <a:p>
          <a:endParaRPr lang="ru-RU"/>
        </a:p>
      </dgm:t>
    </dgm:pt>
    <dgm:pt modelId="{41035206-565C-4643-B12E-97D21A33E587}" type="pres">
      <dgm:prSet presAssocID="{9641BD7B-AF2C-40A1-90DA-BDA875E8EA3C}" presName="composite" presStyleCnt="0"/>
      <dgm:spPr/>
    </dgm:pt>
    <dgm:pt modelId="{6EE683FA-D8A3-4A51-80A2-5853CC046830}" type="pres">
      <dgm:prSet presAssocID="{9641BD7B-AF2C-40A1-90DA-BDA875E8EA3C}" presName="Parent1" presStyleLbl="node1" presStyleIdx="0" presStyleCnt="6" custLinFactNeighborX="52884" custLinFactNeighborY="84880">
        <dgm:presLayoutVars>
          <dgm:chMax val="1"/>
          <dgm:chPref val="1"/>
          <dgm:bulletEnabled val="1"/>
        </dgm:presLayoutVars>
      </dgm:prSet>
      <dgm:spPr/>
      <dgm:t>
        <a:bodyPr/>
        <a:lstStyle/>
        <a:p>
          <a:endParaRPr lang="ru-RU"/>
        </a:p>
      </dgm:t>
    </dgm:pt>
    <dgm:pt modelId="{7A7D117B-532B-44C4-A77B-265CE1D4172D}" type="pres">
      <dgm:prSet presAssocID="{9641BD7B-AF2C-40A1-90DA-BDA875E8EA3C}" presName="Childtext1" presStyleLbl="revTx" presStyleIdx="0" presStyleCnt="3">
        <dgm:presLayoutVars>
          <dgm:chMax val="0"/>
          <dgm:chPref val="0"/>
          <dgm:bulletEnabled val="1"/>
        </dgm:presLayoutVars>
      </dgm:prSet>
      <dgm:spPr/>
    </dgm:pt>
    <dgm:pt modelId="{68DB0548-5DC0-4254-AF58-DC34B9B2EB48}" type="pres">
      <dgm:prSet presAssocID="{9641BD7B-AF2C-40A1-90DA-BDA875E8EA3C}" presName="BalanceSpacing" presStyleCnt="0"/>
      <dgm:spPr/>
    </dgm:pt>
    <dgm:pt modelId="{EEA74F3C-D5EA-4EEC-A1D4-A60C37A1E5B4}" type="pres">
      <dgm:prSet presAssocID="{9641BD7B-AF2C-40A1-90DA-BDA875E8EA3C}" presName="BalanceSpacing1" presStyleCnt="0"/>
      <dgm:spPr/>
    </dgm:pt>
    <dgm:pt modelId="{E0C24698-7FF6-48F4-9B56-F11107A0FEE7}" type="pres">
      <dgm:prSet presAssocID="{3080F717-9C37-4A7C-91D9-28A8987A0E30}" presName="Accent1Text" presStyleLbl="node1" presStyleIdx="1" presStyleCnt="6"/>
      <dgm:spPr/>
      <dgm:t>
        <a:bodyPr/>
        <a:lstStyle/>
        <a:p>
          <a:endParaRPr lang="ru-RU"/>
        </a:p>
      </dgm:t>
    </dgm:pt>
    <dgm:pt modelId="{24A5A493-DDF9-4AA2-8602-8796F8F982DA}" type="pres">
      <dgm:prSet presAssocID="{3080F717-9C37-4A7C-91D9-28A8987A0E30}" presName="spaceBetweenRectangles" presStyleCnt="0"/>
      <dgm:spPr/>
    </dgm:pt>
    <dgm:pt modelId="{1D3DA2DD-9A2B-4128-A3F6-B5D3B976CADC}" type="pres">
      <dgm:prSet presAssocID="{A0798044-CCD1-4E38-BEE0-BA01FB8ECB6D}" presName="composite" presStyleCnt="0"/>
      <dgm:spPr/>
    </dgm:pt>
    <dgm:pt modelId="{7511B199-D781-4058-9D88-DCCAEB72F2F5}" type="pres">
      <dgm:prSet presAssocID="{A0798044-CCD1-4E38-BEE0-BA01FB8ECB6D}" presName="Parent1" presStyleLbl="node1" presStyleIdx="2" presStyleCnt="6">
        <dgm:presLayoutVars>
          <dgm:chMax val="1"/>
          <dgm:chPref val="1"/>
          <dgm:bulletEnabled val="1"/>
        </dgm:presLayoutVars>
      </dgm:prSet>
      <dgm:spPr/>
      <dgm:t>
        <a:bodyPr/>
        <a:lstStyle/>
        <a:p>
          <a:endParaRPr lang="ru-RU"/>
        </a:p>
      </dgm:t>
    </dgm:pt>
    <dgm:pt modelId="{98222425-6E7B-445A-9A50-2B2A82AC5CCA}" type="pres">
      <dgm:prSet presAssocID="{A0798044-CCD1-4E38-BEE0-BA01FB8ECB6D}" presName="Childtext1" presStyleLbl="revTx" presStyleIdx="1" presStyleCnt="3">
        <dgm:presLayoutVars>
          <dgm:chMax val="0"/>
          <dgm:chPref val="0"/>
          <dgm:bulletEnabled val="1"/>
        </dgm:presLayoutVars>
      </dgm:prSet>
      <dgm:spPr/>
    </dgm:pt>
    <dgm:pt modelId="{EC58BC39-7EC2-41FE-9204-184EE7EC449D}" type="pres">
      <dgm:prSet presAssocID="{A0798044-CCD1-4E38-BEE0-BA01FB8ECB6D}" presName="BalanceSpacing" presStyleCnt="0"/>
      <dgm:spPr/>
    </dgm:pt>
    <dgm:pt modelId="{B47D1169-95E9-4BF0-987C-7086147792ED}" type="pres">
      <dgm:prSet presAssocID="{A0798044-CCD1-4E38-BEE0-BA01FB8ECB6D}" presName="BalanceSpacing1" presStyleCnt="0"/>
      <dgm:spPr/>
    </dgm:pt>
    <dgm:pt modelId="{D372716C-2971-480F-AE3F-505BDDB4624B}" type="pres">
      <dgm:prSet presAssocID="{8EE1AEB4-9692-4EA9-B56B-F917F157E0BB}" presName="Accent1Text" presStyleLbl="node1" presStyleIdx="3" presStyleCnt="6" custLinFactNeighborX="-56608" custLinFactNeighborY="-86835"/>
      <dgm:spPr/>
      <dgm:t>
        <a:bodyPr/>
        <a:lstStyle/>
        <a:p>
          <a:endParaRPr lang="ru-RU"/>
        </a:p>
      </dgm:t>
    </dgm:pt>
    <dgm:pt modelId="{8DB95B9E-7F9F-426E-924D-DB990952BB5F}" type="pres">
      <dgm:prSet presAssocID="{8EE1AEB4-9692-4EA9-B56B-F917F157E0BB}" presName="spaceBetweenRectangles" presStyleCnt="0"/>
      <dgm:spPr/>
    </dgm:pt>
    <dgm:pt modelId="{E6C8AF86-6B6E-45A2-87DE-1CBFDADB4BD3}" type="pres">
      <dgm:prSet presAssocID="{E5040574-33A9-48C1-9CAB-34DE7D43BD1A}" presName="composite" presStyleCnt="0"/>
      <dgm:spPr/>
    </dgm:pt>
    <dgm:pt modelId="{E42457BC-6FA5-4440-8206-C12519DA7FBC}" type="pres">
      <dgm:prSet presAssocID="{E5040574-33A9-48C1-9CAB-34DE7D43BD1A}" presName="Parent1" presStyleLbl="node1" presStyleIdx="4" presStyleCnt="6">
        <dgm:presLayoutVars>
          <dgm:chMax val="1"/>
          <dgm:chPref val="1"/>
          <dgm:bulletEnabled val="1"/>
        </dgm:presLayoutVars>
      </dgm:prSet>
      <dgm:spPr/>
      <dgm:t>
        <a:bodyPr/>
        <a:lstStyle/>
        <a:p>
          <a:endParaRPr lang="ru-RU"/>
        </a:p>
      </dgm:t>
    </dgm:pt>
    <dgm:pt modelId="{9BC7B455-E130-4225-BA9E-26B6404BE947}" type="pres">
      <dgm:prSet presAssocID="{E5040574-33A9-48C1-9CAB-34DE7D43BD1A}" presName="Childtext1" presStyleLbl="revTx" presStyleIdx="2" presStyleCnt="3">
        <dgm:presLayoutVars>
          <dgm:chMax val="0"/>
          <dgm:chPref val="0"/>
          <dgm:bulletEnabled val="1"/>
        </dgm:presLayoutVars>
      </dgm:prSet>
      <dgm:spPr/>
    </dgm:pt>
    <dgm:pt modelId="{F3128938-1D1A-4461-820E-536340C201F5}" type="pres">
      <dgm:prSet presAssocID="{E5040574-33A9-48C1-9CAB-34DE7D43BD1A}" presName="BalanceSpacing" presStyleCnt="0"/>
      <dgm:spPr/>
    </dgm:pt>
    <dgm:pt modelId="{8F3DF6CF-2DFA-4603-90EA-225CED132164}" type="pres">
      <dgm:prSet presAssocID="{E5040574-33A9-48C1-9CAB-34DE7D43BD1A}" presName="BalanceSpacing1" presStyleCnt="0"/>
      <dgm:spPr/>
    </dgm:pt>
    <dgm:pt modelId="{F0C010DC-A8F3-4989-9793-B4D2C6F32843}" type="pres">
      <dgm:prSet presAssocID="{74DAD5D4-3E19-4A08-9032-6D339151CC7D}" presName="Accent1Text" presStyleLbl="node1" presStyleIdx="5" presStyleCnt="6"/>
      <dgm:spPr/>
      <dgm:t>
        <a:bodyPr/>
        <a:lstStyle/>
        <a:p>
          <a:endParaRPr lang="ru-RU"/>
        </a:p>
      </dgm:t>
    </dgm:pt>
  </dgm:ptLst>
  <dgm:cxnLst>
    <dgm:cxn modelId="{AC024359-5DC4-4D8B-A2F4-AB5EDAC1B843}" type="presOf" srcId="{9641BD7B-AF2C-40A1-90DA-BDA875E8EA3C}" destId="{6EE683FA-D8A3-4A51-80A2-5853CC046830}" srcOrd="0" destOrd="0" presId="urn:microsoft.com/office/officeart/2008/layout/AlternatingHexagons"/>
    <dgm:cxn modelId="{BFCD44F9-B9E0-4661-A4C9-0E5949F1F1F5}" srcId="{E26F0926-F0C7-4ABC-914D-FAF382564E27}" destId="{A0798044-CCD1-4E38-BEE0-BA01FB8ECB6D}" srcOrd="1" destOrd="0" parTransId="{9672B871-B132-46A5-A89E-2296D40DE4E7}" sibTransId="{8EE1AEB4-9692-4EA9-B56B-F917F157E0BB}"/>
    <dgm:cxn modelId="{2A23ACCE-C167-4F16-9856-70010907BF08}" type="presOf" srcId="{3080F717-9C37-4A7C-91D9-28A8987A0E30}" destId="{E0C24698-7FF6-48F4-9B56-F11107A0FEE7}" srcOrd="0" destOrd="0" presId="urn:microsoft.com/office/officeart/2008/layout/AlternatingHexagons"/>
    <dgm:cxn modelId="{0CC656B0-D0DF-4133-9D9D-C294AA0931FA}" type="presOf" srcId="{8EE1AEB4-9692-4EA9-B56B-F917F157E0BB}" destId="{D372716C-2971-480F-AE3F-505BDDB4624B}" srcOrd="0" destOrd="0" presId="urn:microsoft.com/office/officeart/2008/layout/AlternatingHexagons"/>
    <dgm:cxn modelId="{05ECF5F5-E095-4D4F-8792-9ED071A3EFE3}" type="presOf" srcId="{E5040574-33A9-48C1-9CAB-34DE7D43BD1A}" destId="{E42457BC-6FA5-4440-8206-C12519DA7FBC}" srcOrd="0" destOrd="0" presId="urn:microsoft.com/office/officeart/2008/layout/AlternatingHexagons"/>
    <dgm:cxn modelId="{5DD1FC7E-AB5D-4BCC-8241-40F01DDD3547}" type="presOf" srcId="{A0798044-CCD1-4E38-BEE0-BA01FB8ECB6D}" destId="{7511B199-D781-4058-9D88-DCCAEB72F2F5}" srcOrd="0" destOrd="0" presId="urn:microsoft.com/office/officeart/2008/layout/AlternatingHexagons"/>
    <dgm:cxn modelId="{7549C2E8-F8B2-46E2-8EAD-2132ACF89DDF}" srcId="{E26F0926-F0C7-4ABC-914D-FAF382564E27}" destId="{9641BD7B-AF2C-40A1-90DA-BDA875E8EA3C}" srcOrd="0" destOrd="0" parTransId="{5D9277D7-AC8D-4812-B37D-F483B03C36D9}" sibTransId="{3080F717-9C37-4A7C-91D9-28A8987A0E30}"/>
    <dgm:cxn modelId="{9BC5557C-6821-41A7-AFE3-86DC6DB212E6}" srcId="{E26F0926-F0C7-4ABC-914D-FAF382564E27}" destId="{E5040574-33A9-48C1-9CAB-34DE7D43BD1A}" srcOrd="2" destOrd="0" parTransId="{A46EF210-5765-464C-9812-26F520779C7A}" sibTransId="{74DAD5D4-3E19-4A08-9032-6D339151CC7D}"/>
    <dgm:cxn modelId="{3CCFDFA7-E75C-43ED-BB70-45D4142FB90F}" type="presOf" srcId="{E26F0926-F0C7-4ABC-914D-FAF382564E27}" destId="{CBC90597-637B-4DBC-B062-9059C29DE761}" srcOrd="0" destOrd="0" presId="urn:microsoft.com/office/officeart/2008/layout/AlternatingHexagons"/>
    <dgm:cxn modelId="{550030F3-B5FC-479F-B4BD-42A6024F0272}" type="presOf" srcId="{74DAD5D4-3E19-4A08-9032-6D339151CC7D}" destId="{F0C010DC-A8F3-4989-9793-B4D2C6F32843}" srcOrd="0" destOrd="0" presId="urn:microsoft.com/office/officeart/2008/layout/AlternatingHexagons"/>
    <dgm:cxn modelId="{645D1A7B-ABD1-4A6B-A65D-623111B4B1AF}" type="presParOf" srcId="{CBC90597-637B-4DBC-B062-9059C29DE761}" destId="{41035206-565C-4643-B12E-97D21A33E587}" srcOrd="0" destOrd="0" presId="urn:microsoft.com/office/officeart/2008/layout/AlternatingHexagons"/>
    <dgm:cxn modelId="{33B4A2C1-5462-46B1-BFAE-A18E849E7441}" type="presParOf" srcId="{41035206-565C-4643-B12E-97D21A33E587}" destId="{6EE683FA-D8A3-4A51-80A2-5853CC046830}" srcOrd="0" destOrd="0" presId="urn:microsoft.com/office/officeart/2008/layout/AlternatingHexagons"/>
    <dgm:cxn modelId="{66E7B5A5-EE53-411B-A878-09E8ADD3120C}" type="presParOf" srcId="{41035206-565C-4643-B12E-97D21A33E587}" destId="{7A7D117B-532B-44C4-A77B-265CE1D4172D}" srcOrd="1" destOrd="0" presId="urn:microsoft.com/office/officeart/2008/layout/AlternatingHexagons"/>
    <dgm:cxn modelId="{87C621EE-6006-4A21-89EE-606906376ED3}" type="presParOf" srcId="{41035206-565C-4643-B12E-97D21A33E587}" destId="{68DB0548-5DC0-4254-AF58-DC34B9B2EB48}" srcOrd="2" destOrd="0" presId="urn:microsoft.com/office/officeart/2008/layout/AlternatingHexagons"/>
    <dgm:cxn modelId="{22084791-F298-49CB-8BBB-3D7EDEE8D371}" type="presParOf" srcId="{41035206-565C-4643-B12E-97D21A33E587}" destId="{EEA74F3C-D5EA-4EEC-A1D4-A60C37A1E5B4}" srcOrd="3" destOrd="0" presId="urn:microsoft.com/office/officeart/2008/layout/AlternatingHexagons"/>
    <dgm:cxn modelId="{C7CC10BB-8F43-4B8B-8BC0-BFB4CFC531A4}" type="presParOf" srcId="{41035206-565C-4643-B12E-97D21A33E587}" destId="{E0C24698-7FF6-48F4-9B56-F11107A0FEE7}" srcOrd="4" destOrd="0" presId="urn:microsoft.com/office/officeart/2008/layout/AlternatingHexagons"/>
    <dgm:cxn modelId="{F9C168F1-65D2-4FD9-8601-0725F80E01B2}" type="presParOf" srcId="{CBC90597-637B-4DBC-B062-9059C29DE761}" destId="{24A5A493-DDF9-4AA2-8602-8796F8F982DA}" srcOrd="1" destOrd="0" presId="urn:microsoft.com/office/officeart/2008/layout/AlternatingHexagons"/>
    <dgm:cxn modelId="{817DE06D-9507-4485-A713-0B0812C4972B}" type="presParOf" srcId="{CBC90597-637B-4DBC-B062-9059C29DE761}" destId="{1D3DA2DD-9A2B-4128-A3F6-B5D3B976CADC}" srcOrd="2" destOrd="0" presId="urn:microsoft.com/office/officeart/2008/layout/AlternatingHexagons"/>
    <dgm:cxn modelId="{98D79C35-330E-404B-95F7-A4C4A5BBAA57}" type="presParOf" srcId="{1D3DA2DD-9A2B-4128-A3F6-B5D3B976CADC}" destId="{7511B199-D781-4058-9D88-DCCAEB72F2F5}" srcOrd="0" destOrd="0" presId="urn:microsoft.com/office/officeart/2008/layout/AlternatingHexagons"/>
    <dgm:cxn modelId="{5641FA63-AC19-4010-A38D-170B0CB13D78}" type="presParOf" srcId="{1D3DA2DD-9A2B-4128-A3F6-B5D3B976CADC}" destId="{98222425-6E7B-445A-9A50-2B2A82AC5CCA}" srcOrd="1" destOrd="0" presId="urn:microsoft.com/office/officeart/2008/layout/AlternatingHexagons"/>
    <dgm:cxn modelId="{1835C45F-2718-40F2-B764-B6EC5575ED1B}" type="presParOf" srcId="{1D3DA2DD-9A2B-4128-A3F6-B5D3B976CADC}" destId="{EC58BC39-7EC2-41FE-9204-184EE7EC449D}" srcOrd="2" destOrd="0" presId="urn:microsoft.com/office/officeart/2008/layout/AlternatingHexagons"/>
    <dgm:cxn modelId="{815D67BF-547B-4FD3-9358-FF43F82DEAFA}" type="presParOf" srcId="{1D3DA2DD-9A2B-4128-A3F6-B5D3B976CADC}" destId="{B47D1169-95E9-4BF0-987C-7086147792ED}" srcOrd="3" destOrd="0" presId="urn:microsoft.com/office/officeart/2008/layout/AlternatingHexagons"/>
    <dgm:cxn modelId="{96A6FB09-933B-43E8-9865-B65E3F6EEAFB}" type="presParOf" srcId="{1D3DA2DD-9A2B-4128-A3F6-B5D3B976CADC}" destId="{D372716C-2971-480F-AE3F-505BDDB4624B}" srcOrd="4" destOrd="0" presId="urn:microsoft.com/office/officeart/2008/layout/AlternatingHexagons"/>
    <dgm:cxn modelId="{31294E2B-F817-457A-9B13-E6EF69920A82}" type="presParOf" srcId="{CBC90597-637B-4DBC-B062-9059C29DE761}" destId="{8DB95B9E-7F9F-426E-924D-DB990952BB5F}" srcOrd="3" destOrd="0" presId="urn:microsoft.com/office/officeart/2008/layout/AlternatingHexagons"/>
    <dgm:cxn modelId="{ACC0FEB1-5B09-4DEB-BDF7-199B8EA29FCE}" type="presParOf" srcId="{CBC90597-637B-4DBC-B062-9059C29DE761}" destId="{E6C8AF86-6B6E-45A2-87DE-1CBFDADB4BD3}" srcOrd="4" destOrd="0" presId="urn:microsoft.com/office/officeart/2008/layout/AlternatingHexagons"/>
    <dgm:cxn modelId="{709994C2-3C09-491F-B64D-7D425BBA359D}" type="presParOf" srcId="{E6C8AF86-6B6E-45A2-87DE-1CBFDADB4BD3}" destId="{E42457BC-6FA5-4440-8206-C12519DA7FBC}" srcOrd="0" destOrd="0" presId="urn:microsoft.com/office/officeart/2008/layout/AlternatingHexagons"/>
    <dgm:cxn modelId="{C50F3642-9682-4C58-A118-E16C43B8FF6F}" type="presParOf" srcId="{E6C8AF86-6B6E-45A2-87DE-1CBFDADB4BD3}" destId="{9BC7B455-E130-4225-BA9E-26B6404BE947}" srcOrd="1" destOrd="0" presId="urn:microsoft.com/office/officeart/2008/layout/AlternatingHexagons"/>
    <dgm:cxn modelId="{49B5053D-8023-4C92-8A87-9C8941D3896B}" type="presParOf" srcId="{E6C8AF86-6B6E-45A2-87DE-1CBFDADB4BD3}" destId="{F3128938-1D1A-4461-820E-536340C201F5}" srcOrd="2" destOrd="0" presId="urn:microsoft.com/office/officeart/2008/layout/AlternatingHexagons"/>
    <dgm:cxn modelId="{BDE68A04-10D9-42F4-B401-D5941465DC28}" type="presParOf" srcId="{E6C8AF86-6B6E-45A2-87DE-1CBFDADB4BD3}" destId="{8F3DF6CF-2DFA-4603-90EA-225CED132164}" srcOrd="3" destOrd="0" presId="urn:microsoft.com/office/officeart/2008/layout/AlternatingHexagons"/>
    <dgm:cxn modelId="{9657ED44-A155-4E9A-A4C0-A54DB26AFBC1}" type="presParOf" srcId="{E6C8AF86-6B6E-45A2-87DE-1CBFDADB4BD3}" destId="{F0C010DC-A8F3-4989-9793-B4D2C6F32843}" srcOrd="4" destOrd="0" presId="urn:microsoft.com/office/officeart/2008/layout/AlternatingHexagons"/>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6F0926-F0C7-4ABC-914D-FAF382564E27}"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ru-RU"/>
        </a:p>
      </dgm:t>
    </dgm:pt>
    <dgm:pt modelId="{9641BD7B-AF2C-40A1-90DA-BDA875E8EA3C}">
      <dgm:prSet phldrT="[Текст]" custT="1"/>
      <dgm:spPr>
        <a:noFill/>
        <a:ln>
          <a:noFill/>
        </a:ln>
        <a:effectLst>
          <a:outerShdw blurRad="50800" dist="38100" dir="2700000" algn="tl" rotWithShape="0">
            <a:prstClr val="black">
              <a:alpha val="40000"/>
            </a:prstClr>
          </a:outerShdw>
        </a:effectLst>
      </dgm:spPr>
      <dgm:t>
        <a:bodyPr/>
        <a:lstStyle/>
        <a:p>
          <a:endParaRPr lang="ru-RU" sz="1300" dirty="0">
            <a:latin typeface="Arial Narrow" panose="020B0606020202030204" pitchFamily="34" charset="0"/>
          </a:endParaRPr>
        </a:p>
      </dgm:t>
    </dgm:pt>
    <dgm:pt modelId="{5D9277D7-AC8D-4812-B37D-F483B03C36D9}" type="parTrans" cxnId="{7549C2E8-F8B2-46E2-8EAD-2132ACF89DDF}">
      <dgm:prSet/>
      <dgm:spPr/>
      <dgm:t>
        <a:bodyPr/>
        <a:lstStyle/>
        <a:p>
          <a:endParaRPr lang="ru-RU"/>
        </a:p>
      </dgm:t>
    </dgm:pt>
    <dgm:pt modelId="{3080F717-9C37-4A7C-91D9-28A8987A0E30}" type="sibTrans" cxnId="{7549C2E8-F8B2-46E2-8EAD-2132ACF89DDF}">
      <dgm:prSet custT="1"/>
      <dgm:spPr>
        <a:noFill/>
        <a:ln>
          <a:noFill/>
        </a:ln>
        <a:effectLst>
          <a:outerShdw blurRad="50800" dist="38100" dir="2700000" algn="tl" rotWithShape="0">
            <a:prstClr val="black">
              <a:alpha val="40000"/>
            </a:prstClr>
          </a:outerShdw>
        </a:effectLst>
      </dgm:spPr>
      <dgm:t>
        <a:bodyPr/>
        <a:lstStyle/>
        <a:p>
          <a:endParaRPr lang="ru-RU" sz="1300" dirty="0">
            <a:latin typeface="Arial Narrow" panose="020B0606020202030204" pitchFamily="34" charset="0"/>
          </a:endParaRPr>
        </a:p>
      </dgm:t>
    </dgm:pt>
    <dgm:pt modelId="{E5040574-33A9-48C1-9CAB-34DE7D43BD1A}">
      <dgm:prSet phldrT="[Текст]" custT="1"/>
      <dgm:spPr>
        <a:noFill/>
        <a:ln>
          <a:noFill/>
        </a:ln>
        <a:effectLst>
          <a:outerShdw blurRad="50800" dist="38100" dir="2700000" algn="tl" rotWithShape="0">
            <a:prstClr val="black">
              <a:alpha val="40000"/>
            </a:prstClr>
          </a:outerShdw>
        </a:effectLst>
      </dgm:spPr>
      <dgm:t>
        <a:bodyPr/>
        <a:lstStyle/>
        <a:p>
          <a:endParaRPr lang="ru-RU" sz="1000" dirty="0">
            <a:latin typeface="Arial Narrow" panose="020B0606020202030204" pitchFamily="34" charset="0"/>
          </a:endParaRPr>
        </a:p>
      </dgm:t>
    </dgm:pt>
    <dgm:pt modelId="{74DAD5D4-3E19-4A08-9032-6D339151CC7D}" type="sibTrans" cxnId="{9BC5557C-6821-41A7-AFE3-86DC6DB212E6}">
      <dgm:prSet/>
      <dgm:spPr>
        <a:noFill/>
        <a:ln>
          <a:noFill/>
        </a:ln>
        <a:effectLst>
          <a:outerShdw blurRad="50800" dist="38100" dir="2700000" algn="tl" rotWithShape="0">
            <a:prstClr val="black">
              <a:alpha val="40000"/>
            </a:prstClr>
          </a:outerShdw>
        </a:effectLst>
      </dgm:spPr>
      <dgm:t>
        <a:bodyPr/>
        <a:lstStyle/>
        <a:p>
          <a:endParaRPr lang="ru-RU"/>
        </a:p>
      </dgm:t>
    </dgm:pt>
    <dgm:pt modelId="{A46EF210-5765-464C-9812-26F520779C7A}" type="parTrans" cxnId="{9BC5557C-6821-41A7-AFE3-86DC6DB212E6}">
      <dgm:prSet/>
      <dgm:spPr/>
      <dgm:t>
        <a:bodyPr/>
        <a:lstStyle/>
        <a:p>
          <a:endParaRPr lang="ru-RU"/>
        </a:p>
      </dgm:t>
    </dgm:pt>
    <dgm:pt modelId="{A0798044-CCD1-4E38-BEE0-BA01FB8ECB6D}">
      <dgm:prSet phldrT="[Текст]" phldr="1"/>
      <dgm:spPr>
        <a:noFill/>
        <a:ln>
          <a:noFill/>
        </a:ln>
        <a:effectLst>
          <a:outerShdw blurRad="50800" dist="38100" dir="2700000" algn="tl" rotWithShape="0">
            <a:prstClr val="black">
              <a:alpha val="40000"/>
            </a:prstClr>
          </a:outerShdw>
        </a:effectLst>
      </dgm:spPr>
      <dgm:t>
        <a:bodyPr/>
        <a:lstStyle/>
        <a:p>
          <a:endParaRPr lang="ru-RU" dirty="0"/>
        </a:p>
      </dgm:t>
    </dgm:pt>
    <dgm:pt modelId="{8EE1AEB4-9692-4EA9-B56B-F917F157E0BB}" type="sibTrans" cxnId="{BFCD44F9-B9E0-4661-A4C9-0E5949F1F1F5}">
      <dgm:prSet custT="1"/>
      <dgm:spPr>
        <a:solidFill>
          <a:srgbClr val="2AACE2"/>
        </a:solidFill>
        <a:effectLst>
          <a:outerShdw blurRad="50800" dist="38100" dir="2700000" algn="tl" rotWithShape="0">
            <a:prstClr val="black">
              <a:alpha val="40000"/>
            </a:prstClr>
          </a:outerShdw>
        </a:effectLst>
      </dgm:spPr>
      <dgm:t>
        <a:bodyPr/>
        <a:lstStyle/>
        <a:p>
          <a:endParaRPr lang="ru-RU" sz="1200" dirty="0">
            <a:latin typeface="Arial Narrow" panose="020B0606020202030204" pitchFamily="34" charset="0"/>
          </a:endParaRPr>
        </a:p>
      </dgm:t>
    </dgm:pt>
    <dgm:pt modelId="{9672B871-B132-46A5-A89E-2296D40DE4E7}" type="parTrans" cxnId="{BFCD44F9-B9E0-4661-A4C9-0E5949F1F1F5}">
      <dgm:prSet/>
      <dgm:spPr/>
      <dgm:t>
        <a:bodyPr/>
        <a:lstStyle/>
        <a:p>
          <a:endParaRPr lang="ru-RU"/>
        </a:p>
      </dgm:t>
    </dgm:pt>
    <dgm:pt modelId="{CBC90597-637B-4DBC-B062-9059C29DE761}" type="pres">
      <dgm:prSet presAssocID="{E26F0926-F0C7-4ABC-914D-FAF382564E27}" presName="Name0" presStyleCnt="0">
        <dgm:presLayoutVars>
          <dgm:chMax/>
          <dgm:chPref/>
          <dgm:dir/>
          <dgm:animLvl val="lvl"/>
        </dgm:presLayoutVars>
      </dgm:prSet>
      <dgm:spPr/>
      <dgm:t>
        <a:bodyPr/>
        <a:lstStyle/>
        <a:p>
          <a:endParaRPr lang="ru-RU"/>
        </a:p>
      </dgm:t>
    </dgm:pt>
    <dgm:pt modelId="{41035206-565C-4643-B12E-97D21A33E587}" type="pres">
      <dgm:prSet presAssocID="{9641BD7B-AF2C-40A1-90DA-BDA875E8EA3C}" presName="composite" presStyleCnt="0"/>
      <dgm:spPr/>
    </dgm:pt>
    <dgm:pt modelId="{6EE683FA-D8A3-4A51-80A2-5853CC046830}" type="pres">
      <dgm:prSet presAssocID="{9641BD7B-AF2C-40A1-90DA-BDA875E8EA3C}" presName="Parent1" presStyleLbl="node1" presStyleIdx="0" presStyleCnt="6">
        <dgm:presLayoutVars>
          <dgm:chMax val="1"/>
          <dgm:chPref val="1"/>
          <dgm:bulletEnabled val="1"/>
        </dgm:presLayoutVars>
      </dgm:prSet>
      <dgm:spPr/>
      <dgm:t>
        <a:bodyPr/>
        <a:lstStyle/>
        <a:p>
          <a:endParaRPr lang="ru-RU"/>
        </a:p>
      </dgm:t>
    </dgm:pt>
    <dgm:pt modelId="{7A7D117B-532B-44C4-A77B-265CE1D4172D}" type="pres">
      <dgm:prSet presAssocID="{9641BD7B-AF2C-40A1-90DA-BDA875E8EA3C}" presName="Childtext1" presStyleLbl="revTx" presStyleIdx="0" presStyleCnt="3">
        <dgm:presLayoutVars>
          <dgm:chMax val="0"/>
          <dgm:chPref val="0"/>
          <dgm:bulletEnabled val="1"/>
        </dgm:presLayoutVars>
      </dgm:prSet>
      <dgm:spPr/>
    </dgm:pt>
    <dgm:pt modelId="{68DB0548-5DC0-4254-AF58-DC34B9B2EB48}" type="pres">
      <dgm:prSet presAssocID="{9641BD7B-AF2C-40A1-90DA-BDA875E8EA3C}" presName="BalanceSpacing" presStyleCnt="0"/>
      <dgm:spPr/>
    </dgm:pt>
    <dgm:pt modelId="{EEA74F3C-D5EA-4EEC-A1D4-A60C37A1E5B4}" type="pres">
      <dgm:prSet presAssocID="{9641BD7B-AF2C-40A1-90DA-BDA875E8EA3C}" presName="BalanceSpacing1" presStyleCnt="0"/>
      <dgm:spPr/>
    </dgm:pt>
    <dgm:pt modelId="{E0C24698-7FF6-48F4-9B56-F11107A0FEE7}" type="pres">
      <dgm:prSet presAssocID="{3080F717-9C37-4A7C-91D9-28A8987A0E30}" presName="Accent1Text" presStyleLbl="node1" presStyleIdx="1" presStyleCnt="6"/>
      <dgm:spPr/>
      <dgm:t>
        <a:bodyPr/>
        <a:lstStyle/>
        <a:p>
          <a:endParaRPr lang="ru-RU"/>
        </a:p>
      </dgm:t>
    </dgm:pt>
    <dgm:pt modelId="{24A5A493-DDF9-4AA2-8602-8796F8F982DA}" type="pres">
      <dgm:prSet presAssocID="{3080F717-9C37-4A7C-91D9-28A8987A0E30}" presName="spaceBetweenRectangles" presStyleCnt="0"/>
      <dgm:spPr/>
    </dgm:pt>
    <dgm:pt modelId="{1D3DA2DD-9A2B-4128-A3F6-B5D3B976CADC}" type="pres">
      <dgm:prSet presAssocID="{A0798044-CCD1-4E38-BEE0-BA01FB8ECB6D}" presName="composite" presStyleCnt="0"/>
      <dgm:spPr/>
    </dgm:pt>
    <dgm:pt modelId="{7511B199-D781-4058-9D88-DCCAEB72F2F5}" type="pres">
      <dgm:prSet presAssocID="{A0798044-CCD1-4E38-BEE0-BA01FB8ECB6D}" presName="Parent1" presStyleLbl="node1" presStyleIdx="2" presStyleCnt="6">
        <dgm:presLayoutVars>
          <dgm:chMax val="1"/>
          <dgm:chPref val="1"/>
          <dgm:bulletEnabled val="1"/>
        </dgm:presLayoutVars>
      </dgm:prSet>
      <dgm:spPr/>
      <dgm:t>
        <a:bodyPr/>
        <a:lstStyle/>
        <a:p>
          <a:endParaRPr lang="ru-RU"/>
        </a:p>
      </dgm:t>
    </dgm:pt>
    <dgm:pt modelId="{98222425-6E7B-445A-9A50-2B2A82AC5CCA}" type="pres">
      <dgm:prSet presAssocID="{A0798044-CCD1-4E38-BEE0-BA01FB8ECB6D}" presName="Childtext1" presStyleLbl="revTx" presStyleIdx="1" presStyleCnt="3">
        <dgm:presLayoutVars>
          <dgm:chMax val="0"/>
          <dgm:chPref val="0"/>
          <dgm:bulletEnabled val="1"/>
        </dgm:presLayoutVars>
      </dgm:prSet>
      <dgm:spPr/>
    </dgm:pt>
    <dgm:pt modelId="{EC58BC39-7EC2-41FE-9204-184EE7EC449D}" type="pres">
      <dgm:prSet presAssocID="{A0798044-CCD1-4E38-BEE0-BA01FB8ECB6D}" presName="BalanceSpacing" presStyleCnt="0"/>
      <dgm:spPr/>
    </dgm:pt>
    <dgm:pt modelId="{B47D1169-95E9-4BF0-987C-7086147792ED}" type="pres">
      <dgm:prSet presAssocID="{A0798044-CCD1-4E38-BEE0-BA01FB8ECB6D}" presName="BalanceSpacing1" presStyleCnt="0"/>
      <dgm:spPr/>
    </dgm:pt>
    <dgm:pt modelId="{D372716C-2971-480F-AE3F-505BDDB4624B}" type="pres">
      <dgm:prSet presAssocID="{8EE1AEB4-9692-4EA9-B56B-F917F157E0BB}" presName="Accent1Text" presStyleLbl="node1" presStyleIdx="3" presStyleCnt="6"/>
      <dgm:spPr/>
      <dgm:t>
        <a:bodyPr/>
        <a:lstStyle/>
        <a:p>
          <a:endParaRPr lang="ru-RU"/>
        </a:p>
      </dgm:t>
    </dgm:pt>
    <dgm:pt modelId="{8DB95B9E-7F9F-426E-924D-DB990952BB5F}" type="pres">
      <dgm:prSet presAssocID="{8EE1AEB4-9692-4EA9-B56B-F917F157E0BB}" presName="spaceBetweenRectangles" presStyleCnt="0"/>
      <dgm:spPr/>
    </dgm:pt>
    <dgm:pt modelId="{E6C8AF86-6B6E-45A2-87DE-1CBFDADB4BD3}" type="pres">
      <dgm:prSet presAssocID="{E5040574-33A9-48C1-9CAB-34DE7D43BD1A}" presName="composite" presStyleCnt="0"/>
      <dgm:spPr/>
    </dgm:pt>
    <dgm:pt modelId="{E42457BC-6FA5-4440-8206-C12519DA7FBC}" type="pres">
      <dgm:prSet presAssocID="{E5040574-33A9-48C1-9CAB-34DE7D43BD1A}" presName="Parent1" presStyleLbl="node1" presStyleIdx="4" presStyleCnt="6">
        <dgm:presLayoutVars>
          <dgm:chMax val="1"/>
          <dgm:chPref val="1"/>
          <dgm:bulletEnabled val="1"/>
        </dgm:presLayoutVars>
      </dgm:prSet>
      <dgm:spPr/>
      <dgm:t>
        <a:bodyPr/>
        <a:lstStyle/>
        <a:p>
          <a:endParaRPr lang="ru-RU"/>
        </a:p>
      </dgm:t>
    </dgm:pt>
    <dgm:pt modelId="{9BC7B455-E130-4225-BA9E-26B6404BE947}" type="pres">
      <dgm:prSet presAssocID="{E5040574-33A9-48C1-9CAB-34DE7D43BD1A}" presName="Childtext1" presStyleLbl="revTx" presStyleIdx="2" presStyleCnt="3">
        <dgm:presLayoutVars>
          <dgm:chMax val="0"/>
          <dgm:chPref val="0"/>
          <dgm:bulletEnabled val="1"/>
        </dgm:presLayoutVars>
      </dgm:prSet>
      <dgm:spPr/>
    </dgm:pt>
    <dgm:pt modelId="{F3128938-1D1A-4461-820E-536340C201F5}" type="pres">
      <dgm:prSet presAssocID="{E5040574-33A9-48C1-9CAB-34DE7D43BD1A}" presName="BalanceSpacing" presStyleCnt="0"/>
      <dgm:spPr/>
    </dgm:pt>
    <dgm:pt modelId="{8F3DF6CF-2DFA-4603-90EA-225CED132164}" type="pres">
      <dgm:prSet presAssocID="{E5040574-33A9-48C1-9CAB-34DE7D43BD1A}" presName="BalanceSpacing1" presStyleCnt="0"/>
      <dgm:spPr/>
    </dgm:pt>
    <dgm:pt modelId="{F0C010DC-A8F3-4989-9793-B4D2C6F32843}" type="pres">
      <dgm:prSet presAssocID="{74DAD5D4-3E19-4A08-9032-6D339151CC7D}" presName="Accent1Text" presStyleLbl="node1" presStyleIdx="5" presStyleCnt="6"/>
      <dgm:spPr/>
      <dgm:t>
        <a:bodyPr/>
        <a:lstStyle/>
        <a:p>
          <a:endParaRPr lang="ru-RU"/>
        </a:p>
      </dgm:t>
    </dgm:pt>
  </dgm:ptLst>
  <dgm:cxnLst>
    <dgm:cxn modelId="{59C241EE-95A9-4664-9946-090E5ECB961F}" type="presOf" srcId="{9641BD7B-AF2C-40A1-90DA-BDA875E8EA3C}" destId="{6EE683FA-D8A3-4A51-80A2-5853CC046830}" srcOrd="0" destOrd="0" presId="urn:microsoft.com/office/officeart/2008/layout/AlternatingHexagons"/>
    <dgm:cxn modelId="{5FC11EB2-9424-49DB-8795-B63F0A4E4CA7}" type="presOf" srcId="{E26F0926-F0C7-4ABC-914D-FAF382564E27}" destId="{CBC90597-637B-4DBC-B062-9059C29DE761}" srcOrd="0" destOrd="0" presId="urn:microsoft.com/office/officeart/2008/layout/AlternatingHexagons"/>
    <dgm:cxn modelId="{BFCD44F9-B9E0-4661-A4C9-0E5949F1F1F5}" srcId="{E26F0926-F0C7-4ABC-914D-FAF382564E27}" destId="{A0798044-CCD1-4E38-BEE0-BA01FB8ECB6D}" srcOrd="1" destOrd="0" parTransId="{9672B871-B132-46A5-A89E-2296D40DE4E7}" sibTransId="{8EE1AEB4-9692-4EA9-B56B-F917F157E0BB}"/>
    <dgm:cxn modelId="{EDE75F5E-886E-4695-87C4-9E841565A2E1}" type="presOf" srcId="{74DAD5D4-3E19-4A08-9032-6D339151CC7D}" destId="{F0C010DC-A8F3-4989-9793-B4D2C6F32843}" srcOrd="0" destOrd="0" presId="urn:microsoft.com/office/officeart/2008/layout/AlternatingHexagons"/>
    <dgm:cxn modelId="{B3D1F81D-9FEB-413F-8A1A-72DA896C9C84}" type="presOf" srcId="{8EE1AEB4-9692-4EA9-B56B-F917F157E0BB}" destId="{D372716C-2971-480F-AE3F-505BDDB4624B}" srcOrd="0" destOrd="0" presId="urn:microsoft.com/office/officeart/2008/layout/AlternatingHexagons"/>
    <dgm:cxn modelId="{7549C2E8-F8B2-46E2-8EAD-2132ACF89DDF}" srcId="{E26F0926-F0C7-4ABC-914D-FAF382564E27}" destId="{9641BD7B-AF2C-40A1-90DA-BDA875E8EA3C}" srcOrd="0" destOrd="0" parTransId="{5D9277D7-AC8D-4812-B37D-F483B03C36D9}" sibTransId="{3080F717-9C37-4A7C-91D9-28A8987A0E30}"/>
    <dgm:cxn modelId="{A87B9D6C-ACE3-41E2-A3D8-9026A42291DE}" type="presOf" srcId="{3080F717-9C37-4A7C-91D9-28A8987A0E30}" destId="{E0C24698-7FF6-48F4-9B56-F11107A0FEE7}" srcOrd="0" destOrd="0" presId="urn:microsoft.com/office/officeart/2008/layout/AlternatingHexagons"/>
    <dgm:cxn modelId="{9BC5557C-6821-41A7-AFE3-86DC6DB212E6}" srcId="{E26F0926-F0C7-4ABC-914D-FAF382564E27}" destId="{E5040574-33A9-48C1-9CAB-34DE7D43BD1A}" srcOrd="2" destOrd="0" parTransId="{A46EF210-5765-464C-9812-26F520779C7A}" sibTransId="{74DAD5D4-3E19-4A08-9032-6D339151CC7D}"/>
    <dgm:cxn modelId="{00EBBC68-1A70-434D-9E4E-179DDBDF08CA}" type="presOf" srcId="{E5040574-33A9-48C1-9CAB-34DE7D43BD1A}" destId="{E42457BC-6FA5-4440-8206-C12519DA7FBC}" srcOrd="0" destOrd="0" presId="urn:microsoft.com/office/officeart/2008/layout/AlternatingHexagons"/>
    <dgm:cxn modelId="{025F846C-25AB-4AE5-89DF-C16DE0A7FD0C}" type="presOf" srcId="{A0798044-CCD1-4E38-BEE0-BA01FB8ECB6D}" destId="{7511B199-D781-4058-9D88-DCCAEB72F2F5}" srcOrd="0" destOrd="0" presId="urn:microsoft.com/office/officeart/2008/layout/AlternatingHexagons"/>
    <dgm:cxn modelId="{19F5E3D8-8154-434F-A003-E44F7862F3FF}" type="presParOf" srcId="{CBC90597-637B-4DBC-B062-9059C29DE761}" destId="{41035206-565C-4643-B12E-97D21A33E587}" srcOrd="0" destOrd="0" presId="urn:microsoft.com/office/officeart/2008/layout/AlternatingHexagons"/>
    <dgm:cxn modelId="{6825968B-29A2-4502-84C7-2B22DDE17276}" type="presParOf" srcId="{41035206-565C-4643-B12E-97D21A33E587}" destId="{6EE683FA-D8A3-4A51-80A2-5853CC046830}" srcOrd="0" destOrd="0" presId="urn:microsoft.com/office/officeart/2008/layout/AlternatingHexagons"/>
    <dgm:cxn modelId="{01FD5837-A1ED-4B10-A065-E892421BA5D5}" type="presParOf" srcId="{41035206-565C-4643-B12E-97D21A33E587}" destId="{7A7D117B-532B-44C4-A77B-265CE1D4172D}" srcOrd="1" destOrd="0" presId="urn:microsoft.com/office/officeart/2008/layout/AlternatingHexagons"/>
    <dgm:cxn modelId="{B7413D91-B044-4326-A117-854103CCD735}" type="presParOf" srcId="{41035206-565C-4643-B12E-97D21A33E587}" destId="{68DB0548-5DC0-4254-AF58-DC34B9B2EB48}" srcOrd="2" destOrd="0" presId="urn:microsoft.com/office/officeart/2008/layout/AlternatingHexagons"/>
    <dgm:cxn modelId="{DD83D32D-E6D0-4964-979C-D5F0597ED876}" type="presParOf" srcId="{41035206-565C-4643-B12E-97D21A33E587}" destId="{EEA74F3C-D5EA-4EEC-A1D4-A60C37A1E5B4}" srcOrd="3" destOrd="0" presId="urn:microsoft.com/office/officeart/2008/layout/AlternatingHexagons"/>
    <dgm:cxn modelId="{078DC7FA-05FC-47D5-878B-B548A062BB57}" type="presParOf" srcId="{41035206-565C-4643-B12E-97D21A33E587}" destId="{E0C24698-7FF6-48F4-9B56-F11107A0FEE7}" srcOrd="4" destOrd="0" presId="urn:microsoft.com/office/officeart/2008/layout/AlternatingHexagons"/>
    <dgm:cxn modelId="{62D85277-49F9-42EB-88EA-989BA0D8056C}" type="presParOf" srcId="{CBC90597-637B-4DBC-B062-9059C29DE761}" destId="{24A5A493-DDF9-4AA2-8602-8796F8F982DA}" srcOrd="1" destOrd="0" presId="urn:microsoft.com/office/officeart/2008/layout/AlternatingHexagons"/>
    <dgm:cxn modelId="{2F6FEFC0-3CE5-4F32-934D-66FAE0104451}" type="presParOf" srcId="{CBC90597-637B-4DBC-B062-9059C29DE761}" destId="{1D3DA2DD-9A2B-4128-A3F6-B5D3B976CADC}" srcOrd="2" destOrd="0" presId="urn:microsoft.com/office/officeart/2008/layout/AlternatingHexagons"/>
    <dgm:cxn modelId="{5C84A52C-0B19-4B9D-9B0D-BB9E8915DD2C}" type="presParOf" srcId="{1D3DA2DD-9A2B-4128-A3F6-B5D3B976CADC}" destId="{7511B199-D781-4058-9D88-DCCAEB72F2F5}" srcOrd="0" destOrd="0" presId="urn:microsoft.com/office/officeart/2008/layout/AlternatingHexagons"/>
    <dgm:cxn modelId="{C8238859-1CA1-4641-82B3-5EAF9C2B56A3}" type="presParOf" srcId="{1D3DA2DD-9A2B-4128-A3F6-B5D3B976CADC}" destId="{98222425-6E7B-445A-9A50-2B2A82AC5CCA}" srcOrd="1" destOrd="0" presId="urn:microsoft.com/office/officeart/2008/layout/AlternatingHexagons"/>
    <dgm:cxn modelId="{63B66785-2C81-462D-89B0-7172E587188D}" type="presParOf" srcId="{1D3DA2DD-9A2B-4128-A3F6-B5D3B976CADC}" destId="{EC58BC39-7EC2-41FE-9204-184EE7EC449D}" srcOrd="2" destOrd="0" presId="urn:microsoft.com/office/officeart/2008/layout/AlternatingHexagons"/>
    <dgm:cxn modelId="{789CD2BE-7478-4D87-BEF7-C2C429C3E2B2}" type="presParOf" srcId="{1D3DA2DD-9A2B-4128-A3F6-B5D3B976CADC}" destId="{B47D1169-95E9-4BF0-987C-7086147792ED}" srcOrd="3" destOrd="0" presId="urn:microsoft.com/office/officeart/2008/layout/AlternatingHexagons"/>
    <dgm:cxn modelId="{296BE8FF-C741-4916-BA6F-B418A4B53A7B}" type="presParOf" srcId="{1D3DA2DD-9A2B-4128-A3F6-B5D3B976CADC}" destId="{D372716C-2971-480F-AE3F-505BDDB4624B}" srcOrd="4" destOrd="0" presId="urn:microsoft.com/office/officeart/2008/layout/AlternatingHexagons"/>
    <dgm:cxn modelId="{91D1097F-4AC8-4B6A-9AB9-DF8062324473}" type="presParOf" srcId="{CBC90597-637B-4DBC-B062-9059C29DE761}" destId="{8DB95B9E-7F9F-426E-924D-DB990952BB5F}" srcOrd="3" destOrd="0" presId="urn:microsoft.com/office/officeart/2008/layout/AlternatingHexagons"/>
    <dgm:cxn modelId="{BEC3FA5D-CA6B-4A65-843A-C6F6124011A8}" type="presParOf" srcId="{CBC90597-637B-4DBC-B062-9059C29DE761}" destId="{E6C8AF86-6B6E-45A2-87DE-1CBFDADB4BD3}" srcOrd="4" destOrd="0" presId="urn:microsoft.com/office/officeart/2008/layout/AlternatingHexagons"/>
    <dgm:cxn modelId="{34BDBDF8-B34A-4625-86D4-2E5D410DADB7}" type="presParOf" srcId="{E6C8AF86-6B6E-45A2-87DE-1CBFDADB4BD3}" destId="{E42457BC-6FA5-4440-8206-C12519DA7FBC}" srcOrd="0" destOrd="0" presId="urn:microsoft.com/office/officeart/2008/layout/AlternatingHexagons"/>
    <dgm:cxn modelId="{28C3B66E-FD9B-4769-9817-E43122D8ECC2}" type="presParOf" srcId="{E6C8AF86-6B6E-45A2-87DE-1CBFDADB4BD3}" destId="{9BC7B455-E130-4225-BA9E-26B6404BE947}" srcOrd="1" destOrd="0" presId="urn:microsoft.com/office/officeart/2008/layout/AlternatingHexagons"/>
    <dgm:cxn modelId="{2BCBCF35-BF0E-4564-92CD-582C0CAA9F40}" type="presParOf" srcId="{E6C8AF86-6B6E-45A2-87DE-1CBFDADB4BD3}" destId="{F3128938-1D1A-4461-820E-536340C201F5}" srcOrd="2" destOrd="0" presId="urn:microsoft.com/office/officeart/2008/layout/AlternatingHexagons"/>
    <dgm:cxn modelId="{0D4DC883-AA44-49AF-9149-DED1BF7040C2}" type="presParOf" srcId="{E6C8AF86-6B6E-45A2-87DE-1CBFDADB4BD3}" destId="{8F3DF6CF-2DFA-4603-90EA-225CED132164}" srcOrd="3" destOrd="0" presId="urn:microsoft.com/office/officeart/2008/layout/AlternatingHexagons"/>
    <dgm:cxn modelId="{B7EAB244-B709-40C0-A447-A2584EEF5F82}" type="presParOf" srcId="{E6C8AF86-6B6E-45A2-87DE-1CBFDADB4BD3}" destId="{F0C010DC-A8F3-4989-9793-B4D2C6F32843}" srcOrd="4" destOrd="0" presId="urn:microsoft.com/office/officeart/2008/layout/AlternatingHexagons"/>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9747C1F-8CAA-408E-BB14-4A17917BA456}" type="datetimeFigureOut">
              <a:rPr lang="ru-RU"/>
              <a:pPr>
                <a:defRPr/>
              </a:pPr>
              <a:t>21.03.2019</a:t>
            </a:fld>
            <a:endParaRPr lang="ru-RU"/>
          </a:p>
        </p:txBody>
      </p:sp>
      <p:sp>
        <p:nvSpPr>
          <p:cNvPr id="4" name="Нижний колонтитул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ru-RU"/>
          </a:p>
        </p:txBody>
      </p:sp>
      <p:sp>
        <p:nvSpPr>
          <p:cNvPr id="5" name="Номер слайда 4"/>
          <p:cNvSpPr>
            <a:spLocks noGrp="1"/>
          </p:cNvSpPr>
          <p:nvPr>
            <p:ph type="sldNum" sz="quarter" idx="3"/>
          </p:nvPr>
        </p:nvSpPr>
        <p:spPr>
          <a:xfrm>
            <a:off x="3849688" y="9429750"/>
            <a:ext cx="29464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4C69FAC-A50E-4934-AE05-0F659AB6D843}" type="slidenum">
              <a:rPr lang="ru-RU" altLang="ru-RU"/>
              <a:pPr>
                <a:defRPr/>
              </a:pPr>
              <a:t>‹#›</a:t>
            </a:fld>
            <a:endParaRPr lang="ru-RU" altLang="ru-RU"/>
          </a:p>
        </p:txBody>
      </p:sp>
    </p:spTree>
    <p:extLst>
      <p:ext uri="{BB962C8B-B14F-4D97-AF65-F5344CB8AC3E}">
        <p14:creationId xmlns:p14="http://schemas.microsoft.com/office/powerpoint/2010/main" val="91483724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298750FC-4C57-413C-96DB-050AA1B14F30}" type="datetimeFigureOut">
              <a:rPr lang="ru-RU"/>
              <a:pPr>
                <a:defRPr/>
              </a:pPr>
              <a:t>21.03.2019</a:t>
            </a:fld>
            <a:endParaRPr lang="ru-RU"/>
          </a:p>
        </p:txBody>
      </p:sp>
      <p:sp>
        <p:nvSpPr>
          <p:cNvPr id="4" name="Образ слайда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49688" y="9429750"/>
            <a:ext cx="29464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E9C4FA0-5495-4498-BB7F-5BDDED2405A6}" type="slidenum">
              <a:rPr lang="ru-RU" altLang="ru-RU"/>
              <a:pPr>
                <a:defRPr/>
              </a:pPr>
              <a:t>‹#›</a:t>
            </a:fld>
            <a:endParaRPr lang="ru-RU" altLang="ru-RU"/>
          </a:p>
        </p:txBody>
      </p:sp>
    </p:spTree>
    <p:extLst>
      <p:ext uri="{BB962C8B-B14F-4D97-AF65-F5344CB8AC3E}">
        <p14:creationId xmlns:p14="http://schemas.microsoft.com/office/powerpoint/2010/main" val="100481625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758486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758486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758486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758486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758486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67A9C95-8A47-4A7C-8149-EBB4AA846E32}" type="slidenum">
              <a:rPr lang="ru-RU" smtClean="0"/>
              <a:t>28</a:t>
            </a:fld>
            <a:endParaRPr lang="ru-RU"/>
          </a:p>
        </p:txBody>
      </p:sp>
    </p:spTree>
    <p:extLst>
      <p:ext uri="{BB962C8B-B14F-4D97-AF65-F5344CB8AC3E}">
        <p14:creationId xmlns:p14="http://schemas.microsoft.com/office/powerpoint/2010/main" val="74999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66813" y="1241425"/>
            <a:ext cx="4464050" cy="3348038"/>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0D4C28D-7C3C-9141-8947-40D5EC783EF9}" type="slidenum">
              <a:rPr lang="ru-RU" smtClean="0"/>
              <a:pPr/>
              <a:t>29</a:t>
            </a:fld>
            <a:endParaRPr lang="ru-RU" dirty="0"/>
          </a:p>
        </p:txBody>
      </p:sp>
    </p:spTree>
    <p:extLst>
      <p:ext uri="{BB962C8B-B14F-4D97-AF65-F5344CB8AC3E}">
        <p14:creationId xmlns:p14="http://schemas.microsoft.com/office/powerpoint/2010/main" val="892972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758486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65225" y="1241425"/>
            <a:ext cx="4467225" cy="3349625"/>
          </a:xfrm>
        </p:spPr>
      </p:sp>
      <p:sp>
        <p:nvSpPr>
          <p:cNvPr id="3" name="Заметки 2"/>
          <p:cNvSpPr>
            <a:spLocks noGrp="1"/>
          </p:cNvSpPr>
          <p:nvPr>
            <p:ph type="body" idx="1"/>
          </p:nvPr>
        </p:nvSpPr>
        <p:spPr/>
        <p:txBody>
          <a:bodyPr/>
          <a:lstStyle/>
          <a:p>
            <a:r>
              <a:rPr lang="ru-RU" dirty="0"/>
              <a:t>Проваливаемся</a:t>
            </a:r>
            <a:r>
              <a:rPr lang="ru-RU" baseline="0" dirty="0"/>
              <a:t> в 8 проектов со статусом реализация приостановлена по станкоинструментальной промышленности (розовый бар)</a:t>
            </a:r>
            <a:endParaRPr lang="ru-RU" dirty="0"/>
          </a:p>
        </p:txBody>
      </p:sp>
      <p:sp>
        <p:nvSpPr>
          <p:cNvPr id="4" name="Номер слайда 3"/>
          <p:cNvSpPr>
            <a:spLocks noGrp="1"/>
          </p:cNvSpPr>
          <p:nvPr>
            <p:ph type="sldNum" sz="quarter" idx="10"/>
          </p:nvPr>
        </p:nvSpPr>
        <p:spPr/>
        <p:txBody>
          <a:bodyPr/>
          <a:lstStyle/>
          <a:p>
            <a:fld id="{454870DC-77DD-48C4-A2CD-19242FF9300E}" type="slidenum">
              <a:rPr lang="ru-RU" smtClean="0"/>
              <a:t>37</a:t>
            </a:fld>
            <a:endParaRPr lang="ru-RU" dirty="0"/>
          </a:p>
        </p:txBody>
      </p:sp>
    </p:spTree>
    <p:extLst>
      <p:ext uri="{BB962C8B-B14F-4D97-AF65-F5344CB8AC3E}">
        <p14:creationId xmlns:p14="http://schemas.microsoft.com/office/powerpoint/2010/main" val="18659621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6.jpeg"/><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2" name="image4.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1950" y="376238"/>
            <a:ext cx="152876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3" name="image2.jpe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88"/>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 name="image1.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55600" y="376238"/>
            <a:ext cx="154146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5" name="Slide Number Placeholder 5"/>
          <p:cNvSpPr>
            <a:spLocks noGrp="1"/>
          </p:cNvSpPr>
          <p:nvPr>
            <p:ph type="sldNum" sz="quarter" idx="10"/>
          </p:nvPr>
        </p:nvSpPr>
        <p:spPr/>
        <p:txBody>
          <a:bodyPr/>
          <a:lstStyle>
            <a:lvl1pPr>
              <a:defRPr/>
            </a:lvl1pPr>
          </a:lstStyle>
          <a:p>
            <a:pPr>
              <a:defRPr/>
            </a:pPr>
            <a:fld id="{40D673F5-550F-412D-A047-5879BF5F2D90}" type="slidenum">
              <a:rPr lang="ru-RU" altLang="ru-RU"/>
              <a:pPr>
                <a:defRPr/>
              </a:pPr>
              <a:t>‹#›</a:t>
            </a:fld>
            <a:endParaRPr lang="ru-RU" altLang="ru-RU"/>
          </a:p>
        </p:txBody>
      </p:sp>
    </p:spTree>
    <p:extLst>
      <p:ext uri="{BB962C8B-B14F-4D97-AF65-F5344CB8AC3E}">
        <p14:creationId xmlns:p14="http://schemas.microsoft.com/office/powerpoint/2010/main" val="636151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lvl1pPr>
              <a:defRPr/>
            </a:lvl1pPr>
          </a:lstStyle>
          <a:p>
            <a:pPr>
              <a:defRPr/>
            </a:pPr>
            <a:endParaRPr lang="ru-RU"/>
          </a:p>
        </p:txBody>
      </p:sp>
      <p:sp>
        <p:nvSpPr>
          <p:cNvPr id="6" name="Footer Placeholder 5"/>
          <p:cNvSpPr>
            <a:spLocks noGrp="1"/>
          </p:cNvSpPr>
          <p:nvPr>
            <p:ph type="ftr" sz="quarter" idx="11"/>
          </p:nvPr>
        </p:nvSpPr>
        <p:spPr/>
        <p:txBody>
          <a:bodyPr/>
          <a:lstStyle>
            <a:lvl1pPr>
              <a:defRPr/>
            </a:lvl1pPr>
          </a:lstStyle>
          <a:p>
            <a:pPr>
              <a:defRPr/>
            </a:pPr>
            <a:endParaRPr lang="ru-RU"/>
          </a:p>
        </p:txBody>
      </p:sp>
      <p:sp>
        <p:nvSpPr>
          <p:cNvPr id="7" name="Slide Number Placeholder 6"/>
          <p:cNvSpPr>
            <a:spLocks noGrp="1"/>
          </p:cNvSpPr>
          <p:nvPr>
            <p:ph type="sldNum" sz="quarter" idx="12"/>
          </p:nvPr>
        </p:nvSpPr>
        <p:spPr/>
        <p:txBody>
          <a:bodyPr/>
          <a:lstStyle>
            <a:lvl1pPr>
              <a:defRPr/>
            </a:lvl1pPr>
          </a:lstStyle>
          <a:p>
            <a:pPr>
              <a:defRPr/>
            </a:pPr>
            <a:fld id="{F9EE9198-7275-4E57-8D33-5FE274586DB5}" type="slidenum">
              <a:rPr lang="ru-RU" altLang="ru-RU"/>
              <a:pPr>
                <a:defRPr/>
              </a:pPr>
              <a:t>‹#›</a:t>
            </a:fld>
            <a:endParaRPr lang="ru-RU" altLang="ru-RU"/>
          </a:p>
        </p:txBody>
      </p:sp>
    </p:spTree>
    <p:extLst>
      <p:ext uri="{BB962C8B-B14F-4D97-AF65-F5344CB8AC3E}">
        <p14:creationId xmlns:p14="http://schemas.microsoft.com/office/powerpoint/2010/main" val="6780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4809A39F-CEAB-4469-A7A5-B75F8294E720}" type="slidenum">
              <a:rPr lang="ru-RU" altLang="ru-RU"/>
              <a:pPr>
                <a:defRPr/>
              </a:pPr>
              <a:t>‹#›</a:t>
            </a:fld>
            <a:endParaRPr lang="ru-RU" altLang="ru-RU"/>
          </a:p>
        </p:txBody>
      </p:sp>
    </p:spTree>
    <p:extLst>
      <p:ext uri="{BB962C8B-B14F-4D97-AF65-F5344CB8AC3E}">
        <p14:creationId xmlns:p14="http://schemas.microsoft.com/office/powerpoint/2010/main" val="4184106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8E9BA8E-240D-4D32-A223-281C0A8C6971}" type="slidenum">
              <a:rPr lang="ru-RU" altLang="ru-RU"/>
              <a:pPr>
                <a:defRPr/>
              </a:pPr>
              <a:t>‹#›</a:t>
            </a:fld>
            <a:endParaRPr lang="ru-RU" altLang="ru-RU"/>
          </a:p>
        </p:txBody>
      </p:sp>
    </p:spTree>
    <p:extLst>
      <p:ext uri="{BB962C8B-B14F-4D97-AF65-F5344CB8AC3E}">
        <p14:creationId xmlns:p14="http://schemas.microsoft.com/office/powerpoint/2010/main" val="177468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Заголовок раздела">
    <p:spTree>
      <p:nvGrpSpPr>
        <p:cNvPr id="1" name=""/>
        <p:cNvGrpSpPr/>
        <p:nvPr/>
      </p:nvGrpSpPr>
      <p:grpSpPr>
        <a:xfrm>
          <a:off x="0" y="0"/>
          <a:ext cx="0" cy="0"/>
          <a:chOff x="0" y="0"/>
          <a:chExt cx="0" cy="0"/>
        </a:xfrm>
      </p:grpSpPr>
      <p:pic>
        <p:nvPicPr>
          <p:cNvPr id="2" name="Picture 3" descr="D:\ГАЛАКТИКА\Презентации\pict\ГИСП_макет_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D:\ГАЛАКТИКА\Презентации\pict\ГИСП_макет_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4463" y="152400"/>
            <a:ext cx="1487487"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D:\ГАЛАКТИКА\Презентации\pict\ГИСП_макет_5.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24638" y="152400"/>
            <a:ext cx="2138362"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Номер слайда 5"/>
          <p:cNvSpPr>
            <a:spLocks noGrp="1"/>
          </p:cNvSpPr>
          <p:nvPr>
            <p:ph type="sldNum" sz="quarter" idx="10"/>
          </p:nvPr>
        </p:nvSpPr>
        <p:spPr/>
        <p:txBody>
          <a:bodyPr/>
          <a:lstStyle>
            <a:lvl1pPr>
              <a:defRPr/>
            </a:lvl1pPr>
          </a:lstStyle>
          <a:p>
            <a:pPr>
              <a:defRPr/>
            </a:pPr>
            <a:fld id="{0E077B2F-D187-4DF9-A83F-5F7AD4309F20}" type="slidenum">
              <a:rPr lang="ru-RU" altLang="ru-RU"/>
              <a:pPr>
                <a:defRPr/>
              </a:pPr>
              <a:t>‹#›</a:t>
            </a:fld>
            <a:endParaRPr lang="ru-RU" altLang="ru-RU"/>
          </a:p>
        </p:txBody>
      </p:sp>
    </p:spTree>
    <p:extLst>
      <p:ext uri="{BB962C8B-B14F-4D97-AF65-F5344CB8AC3E}">
        <p14:creationId xmlns:p14="http://schemas.microsoft.com/office/powerpoint/2010/main" val="2819726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graphicFrame>
        <p:nvGraphicFramePr>
          <p:cNvPr id="4" name="Объект 6"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4" imgW="270" imgH="270" progId="TCLayout.ActiveDocument.1">
                  <p:embed/>
                </p:oleObj>
              </mc:Choice>
              <mc:Fallback>
                <p:oleObj name="think-cell Slide" r:id="rId4" imgW="270" imgH="270" progId="TCLayout.ActiveDocument.1">
                  <p:embed/>
                  <p:pic>
                    <p:nvPicPr>
                      <p:cNvPr id="4" name="Объект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hape 468"/>
          <p:cNvSpPr/>
          <p:nvPr userDrawn="1"/>
        </p:nvSpPr>
        <p:spPr>
          <a:xfrm flipV="1">
            <a:off x="5692775" y="487363"/>
            <a:ext cx="3203575" cy="0"/>
          </a:xfrm>
          <a:prstGeom prst="line">
            <a:avLst/>
          </a:prstGeom>
          <a:ln w="12700">
            <a:solidFill>
              <a:srgbClr val="000000"/>
            </a:solidFill>
            <a:miter lim="400000"/>
          </a:ln>
        </p:spPr>
        <p:txBody>
          <a:bodyPr lIns="26789" tIns="26789" rIns="26789" bIns="26789" anchor="ctr"/>
          <a:lstStyle/>
          <a:p>
            <a:pPr algn="ctr" defTabSz="308074" eaLnBrk="1" fontAlgn="auto">
              <a:spcBef>
                <a:spcPts val="0"/>
              </a:spcBef>
              <a:spcAft>
                <a:spcPts val="0"/>
              </a:spcAft>
              <a:defRPr sz="2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 name="Shape 469"/>
          <p:cNvSpPr/>
          <p:nvPr userDrawn="1"/>
        </p:nvSpPr>
        <p:spPr>
          <a:xfrm>
            <a:off x="5675313" y="212725"/>
            <a:ext cx="3125787" cy="131763"/>
          </a:xfrm>
          <a:prstGeom prst="rect">
            <a:avLst/>
          </a:prstGeom>
          <a:ln w="12700">
            <a:miter lim="400000"/>
          </a:ln>
          <a:extLst>
            <a:ext uri="{C572A759-6A51-4108-AA02-DFA0A04FC94B}"/>
          </a:extLst>
        </p:spPr>
        <p:txBody>
          <a:bodyPr lIns="26789" tIns="26789" rIns="26789" bIns="26789" anchor="ctr">
            <a:spAutoFit/>
          </a:bodyPr>
          <a:lstStyle>
            <a:lvl1pPr defTabSz="307975" eaLnBrk="0" hangingPunct="0">
              <a:defRPr>
                <a:solidFill>
                  <a:schemeClr val="tx1"/>
                </a:solidFill>
                <a:latin typeface="Calibri" pitchFamily="34" charset="0"/>
                <a:cs typeface="Arial" pitchFamily="34" charset="0"/>
              </a:defRPr>
            </a:lvl1pPr>
            <a:lvl2pPr marL="742950" indent="-285750" defTabSz="307975" eaLnBrk="0" hangingPunct="0">
              <a:defRPr>
                <a:solidFill>
                  <a:schemeClr val="tx1"/>
                </a:solidFill>
                <a:latin typeface="Calibri" pitchFamily="34" charset="0"/>
                <a:cs typeface="Arial" pitchFamily="34" charset="0"/>
              </a:defRPr>
            </a:lvl2pPr>
            <a:lvl3pPr marL="1143000" indent="-228600" defTabSz="307975" eaLnBrk="0" hangingPunct="0">
              <a:defRPr>
                <a:solidFill>
                  <a:schemeClr val="tx1"/>
                </a:solidFill>
                <a:latin typeface="Calibri" pitchFamily="34" charset="0"/>
                <a:cs typeface="Arial" pitchFamily="34" charset="0"/>
              </a:defRPr>
            </a:lvl3pPr>
            <a:lvl4pPr marL="1600200" indent="-228600" defTabSz="307975" eaLnBrk="0" hangingPunct="0">
              <a:defRPr>
                <a:solidFill>
                  <a:schemeClr val="tx1"/>
                </a:solidFill>
                <a:latin typeface="Calibri" pitchFamily="34" charset="0"/>
                <a:cs typeface="Arial" pitchFamily="34" charset="0"/>
              </a:defRPr>
            </a:lvl4pPr>
            <a:lvl5pPr marL="2057400" indent="-228600" defTabSz="307975" eaLnBrk="0" hangingPunct="0">
              <a:defRPr>
                <a:solidFill>
                  <a:schemeClr val="tx1"/>
                </a:solidFill>
                <a:latin typeface="Calibri" pitchFamily="34" charset="0"/>
                <a:cs typeface="Arial" pitchFamily="34" charset="0"/>
              </a:defRPr>
            </a:lvl5pPr>
            <a:lvl6pPr marL="2514600" indent="-228600" defTabSz="307975"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307975"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307975"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307975" eaLnBrk="0" fontAlgn="base" hangingPunct="0">
              <a:spcBef>
                <a:spcPct val="0"/>
              </a:spcBef>
              <a:spcAft>
                <a:spcPct val="0"/>
              </a:spcAft>
              <a:defRPr>
                <a:solidFill>
                  <a:schemeClr val="tx1"/>
                </a:solidFill>
                <a:latin typeface="Calibri" pitchFamily="34" charset="0"/>
                <a:cs typeface="Arial" pitchFamily="34" charset="0"/>
              </a:defRPr>
            </a:lvl9pPr>
          </a:lstStyle>
          <a:p>
            <a:pPr eaLnBrk="1">
              <a:lnSpc>
                <a:spcPts val="600"/>
              </a:lnSpc>
              <a:defRPr/>
            </a:pPr>
            <a:r>
              <a:rPr lang="ru-RU" altLang="ru-RU" sz="700">
                <a:solidFill>
                  <a:srgbClr val="000000"/>
                </a:solidFill>
                <a:latin typeface="Akzidenz-Grotesk Pro Med" pitchFamily="50" charset="0"/>
                <a:sym typeface="Akzidenz-Grotesk Pro Med" pitchFamily="50" charset="0"/>
              </a:rPr>
              <a:t>Государственная информационная система Промышленности</a:t>
            </a:r>
          </a:p>
        </p:txBody>
      </p:sp>
      <p:sp>
        <p:nvSpPr>
          <p:cNvPr id="415" name="Shape 415"/>
          <p:cNvSpPr>
            <a:spLocks noGrp="1"/>
          </p:cNvSpPr>
          <p:nvPr>
            <p:ph type="title"/>
          </p:nvPr>
        </p:nvSpPr>
        <p:spPr>
          <a:xfrm>
            <a:off x="892968" y="1151929"/>
            <a:ext cx="7358064" cy="2321720"/>
          </a:xfrm>
          <a:prstGeom prst="rect">
            <a:avLst/>
          </a:prstGeom>
        </p:spPr>
        <p:txBody>
          <a:bodyPr lIns="35718" tIns="35718" rIns="35718" bIns="35718" anchor="b">
            <a:noAutofit/>
          </a:bodyPr>
          <a:lstStyle>
            <a:lvl1pPr algn="ctr" defTabSz="308074">
              <a:tabLst/>
              <a:defRPr sz="4350">
                <a:solidFill>
                  <a:srgbClr val="000000"/>
                </a:solidFill>
                <a:latin typeface="Gill Sans"/>
                <a:ea typeface="Gill Sans"/>
                <a:cs typeface="Gill Sans"/>
                <a:sym typeface="Gill Sans"/>
              </a:defRPr>
            </a:lvl1pPr>
          </a:lstStyle>
          <a:p>
            <a:r>
              <a:t>Текст заголовка</a:t>
            </a:r>
          </a:p>
        </p:txBody>
      </p:sp>
      <p:sp>
        <p:nvSpPr>
          <p:cNvPr id="416" name="Shape 416"/>
          <p:cNvSpPr>
            <a:spLocks noGrp="1"/>
          </p:cNvSpPr>
          <p:nvPr>
            <p:ph type="body" sz="quarter" idx="1"/>
          </p:nvPr>
        </p:nvSpPr>
        <p:spPr>
          <a:xfrm>
            <a:off x="892968" y="3536158"/>
            <a:ext cx="7358064" cy="794743"/>
          </a:xfrm>
          <a:prstGeom prst="rect">
            <a:avLst/>
          </a:prstGeom>
        </p:spPr>
        <p:txBody>
          <a:bodyPr lIns="35718" tIns="35718" rIns="35718" bIns="35718">
            <a:noAutofit/>
          </a:bodyPr>
          <a:lstStyle>
            <a:lvl1pPr marL="0" indent="0" algn="ctr" defTabSz="308074">
              <a:lnSpc>
                <a:spcPct val="100000"/>
              </a:lnSpc>
              <a:spcBef>
                <a:spcPts val="0"/>
              </a:spcBef>
              <a:buClrTx/>
              <a:buSzTx/>
              <a:buFontTx/>
              <a:buNone/>
              <a:defRPr sz="1800">
                <a:solidFill>
                  <a:srgbClr val="000000"/>
                </a:solidFill>
                <a:latin typeface="Gill Sans"/>
                <a:ea typeface="Gill Sans"/>
                <a:cs typeface="Gill Sans"/>
                <a:sym typeface="Gill Sans"/>
              </a:defRPr>
            </a:lvl1pPr>
            <a:lvl2pPr marL="0" indent="0" algn="ctr" defTabSz="308074">
              <a:lnSpc>
                <a:spcPct val="100000"/>
              </a:lnSpc>
              <a:spcBef>
                <a:spcPts val="0"/>
              </a:spcBef>
              <a:buClrTx/>
              <a:buSzTx/>
              <a:buFontTx/>
              <a:buNone/>
              <a:defRPr sz="1800">
                <a:solidFill>
                  <a:srgbClr val="000000"/>
                </a:solidFill>
                <a:latin typeface="Gill Sans"/>
                <a:ea typeface="Gill Sans"/>
                <a:cs typeface="Gill Sans"/>
                <a:sym typeface="Gill Sans"/>
              </a:defRPr>
            </a:lvl2pPr>
            <a:lvl3pPr marL="0" indent="0" algn="ctr" defTabSz="308074">
              <a:lnSpc>
                <a:spcPct val="100000"/>
              </a:lnSpc>
              <a:spcBef>
                <a:spcPts val="0"/>
              </a:spcBef>
              <a:buClrTx/>
              <a:buSzTx/>
              <a:buFontTx/>
              <a:buNone/>
              <a:defRPr sz="1800">
                <a:solidFill>
                  <a:srgbClr val="000000"/>
                </a:solidFill>
                <a:latin typeface="Gill Sans"/>
                <a:ea typeface="Gill Sans"/>
                <a:cs typeface="Gill Sans"/>
                <a:sym typeface="Gill Sans"/>
              </a:defRPr>
            </a:lvl3pPr>
            <a:lvl4pPr marL="0" indent="0" algn="ctr" defTabSz="308074">
              <a:lnSpc>
                <a:spcPct val="100000"/>
              </a:lnSpc>
              <a:spcBef>
                <a:spcPts val="0"/>
              </a:spcBef>
              <a:buClrTx/>
              <a:buSzTx/>
              <a:buFontTx/>
              <a:buNone/>
              <a:defRPr sz="1800">
                <a:solidFill>
                  <a:srgbClr val="000000"/>
                </a:solidFill>
                <a:latin typeface="Gill Sans"/>
                <a:ea typeface="Gill Sans"/>
                <a:cs typeface="Gill Sans"/>
                <a:sym typeface="Gill Sans"/>
              </a:defRPr>
            </a:lvl4pPr>
            <a:lvl5pPr marL="0" indent="0" algn="ctr" defTabSz="308074">
              <a:lnSpc>
                <a:spcPct val="100000"/>
              </a:lnSpc>
              <a:spcBef>
                <a:spcPts val="0"/>
              </a:spcBef>
              <a:buClrTx/>
              <a:buSzTx/>
              <a:buFontTx/>
              <a:buNone/>
              <a:defRPr sz="1800">
                <a:solidFill>
                  <a:srgbClr val="000000"/>
                </a:solidFill>
                <a:latin typeface="Gill Sans"/>
                <a:ea typeface="Gill Sans"/>
                <a:cs typeface="Gill Sans"/>
                <a:sym typeface="Gill Sans"/>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7" name="Shape 417"/>
          <p:cNvSpPr>
            <a:spLocks noGrp="1"/>
          </p:cNvSpPr>
          <p:nvPr>
            <p:ph type="sldNum" sz="quarter" idx="10"/>
          </p:nvPr>
        </p:nvSpPr>
        <p:spPr>
          <a:xfrm>
            <a:off x="8669338" y="288925"/>
            <a:ext cx="222250" cy="149225"/>
          </a:xfrm>
          <a:ln w="12700">
            <a:miter lim="400000"/>
          </a:ln>
        </p:spPr>
        <p:txBody>
          <a:bodyPr lIns="35718" tIns="35718" rIns="35718" bIns="35718">
            <a:spAutoFit/>
          </a:bodyPr>
          <a:lstStyle>
            <a:lvl1pPr defTabSz="307975" hangingPunct="0">
              <a:lnSpc>
                <a:spcPts val="600"/>
              </a:lnSpc>
              <a:defRPr sz="700">
                <a:solidFill>
                  <a:srgbClr val="000000"/>
                </a:solidFill>
                <a:latin typeface="Akzidenz-Grotesk Pro Med" pitchFamily="50" charset="0"/>
                <a:sym typeface="Arial" panose="020B0604020202020204" pitchFamily="34" charset="0"/>
              </a:defRPr>
            </a:lvl1pPr>
          </a:lstStyle>
          <a:p>
            <a:pPr>
              <a:defRPr/>
            </a:pPr>
            <a:fld id="{0F84E5BA-CC48-43C4-8D82-1628039C1623}" type="slidenum">
              <a:rPr lang="ru-RU" altLang="ru-RU"/>
              <a:pPr>
                <a:defRPr/>
              </a:pPr>
              <a:t>‹#›</a:t>
            </a:fld>
            <a:endParaRPr lang="ru-RU" altLang="ru-RU"/>
          </a:p>
        </p:txBody>
      </p:sp>
    </p:spTree>
    <p:extLst>
      <p:ext uri="{BB962C8B-B14F-4D97-AF65-F5344CB8AC3E}">
        <p14:creationId xmlns:p14="http://schemas.microsoft.com/office/powerpoint/2010/main" val="333364112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Текст">
    <p:bg>
      <p:bgPr>
        <a:solidFill>
          <a:schemeClr val="bg1">
            <a:alpha val="50195"/>
          </a:schemeClr>
        </a:solidFill>
        <a:effectLst/>
      </p:bgPr>
    </p:bg>
    <p:spTree>
      <p:nvGrpSpPr>
        <p:cNvPr id="1" name=""/>
        <p:cNvGrpSpPr/>
        <p:nvPr/>
      </p:nvGrpSpPr>
      <p:grpSpPr>
        <a:xfrm>
          <a:off x="0" y="0"/>
          <a:ext cx="0" cy="0"/>
          <a:chOff x="0" y="0"/>
          <a:chExt cx="0" cy="0"/>
        </a:xfrm>
      </p:grpSpPr>
      <p:sp>
        <p:nvSpPr>
          <p:cNvPr id="4" name="Прямоугольник 8"/>
          <p:cNvSpPr>
            <a:spLocks noChangeArrowheads="1"/>
          </p:cNvSpPr>
          <p:nvPr userDrawn="1"/>
        </p:nvSpPr>
        <p:spPr bwMode="auto">
          <a:xfrm>
            <a:off x="-6350" y="6369050"/>
            <a:ext cx="9150350" cy="488950"/>
          </a:xfrm>
          <a:prstGeom prst="rect">
            <a:avLst/>
          </a:prstGeom>
          <a:solidFill>
            <a:schemeClr val="accent5"/>
          </a:solidFill>
          <a:ln w="9525">
            <a:noFill/>
            <a:miter lim="800000"/>
            <a:headEnd/>
            <a:tailEnd/>
          </a:ln>
        </p:spPr>
        <p:txBody>
          <a:bodyPr lIns="100778" tIns="50390" rIns="100778" bIns="50390"/>
          <a:lstStyle/>
          <a:p>
            <a:pPr defTabSz="590271" eaLnBrk="1" hangingPunct="1">
              <a:defRPr/>
            </a:pPr>
            <a:endParaRPr lang="ru-RU">
              <a:latin typeface="+mj-lt"/>
            </a:endParaRPr>
          </a:p>
        </p:txBody>
      </p:sp>
      <p:sp>
        <p:nvSpPr>
          <p:cNvPr id="5" name="Прямоугольник 4"/>
          <p:cNvSpPr/>
          <p:nvPr userDrawn="1"/>
        </p:nvSpPr>
        <p:spPr>
          <a:xfrm>
            <a:off x="0" y="144463"/>
            <a:ext cx="9144000" cy="54768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pic>
        <p:nvPicPr>
          <p:cNvPr id="6" name="Рисунок 8"/>
          <p:cNvPicPr>
            <a:picLocks noChangeAspect="1"/>
          </p:cNvPicPr>
          <p:nvPr userDrawn="1"/>
        </p:nvPicPr>
        <p:blipFill>
          <a:blip r:embed="rId2">
            <a:lum bright="70000" contrast="-70000"/>
            <a:extLst>
              <a:ext uri="{28A0092B-C50C-407E-A947-70E740481C1C}">
                <a14:useLocalDpi xmlns:a14="http://schemas.microsoft.com/office/drawing/2010/main" val="0"/>
              </a:ext>
            </a:extLst>
          </a:blip>
          <a:srcRect t="2159" b="89616"/>
          <a:stretch>
            <a:fillRect/>
          </a:stretch>
        </p:blipFill>
        <p:spPr bwMode="auto">
          <a:xfrm>
            <a:off x="-7938" y="144463"/>
            <a:ext cx="9148763"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p:cNvPicPr>
            <a:picLocks noChangeAspect="1"/>
          </p:cNvPicPr>
          <p:nvPr userDrawn="1"/>
        </p:nvPicPr>
        <p:blipFill rotWithShape="1">
          <a:blip r:embed="rId2">
            <a:alphaModFix amt="20000"/>
            <a:duotone>
              <a:schemeClr val="accent6">
                <a:shade val="45000"/>
                <a:satMod val="135000"/>
              </a:schemeClr>
              <a:prstClr val="white"/>
            </a:duotone>
            <a:extLst>
              <a:ext uri="{28A0092B-C50C-407E-A947-70E740481C1C}">
                <a14:useLocalDpi xmlns:a14="http://schemas.microsoft.com/office/drawing/2010/main" val="0"/>
              </a:ext>
            </a:extLst>
          </a:blip>
          <a:srcRect t="87188" b="5475"/>
          <a:stretch/>
        </p:blipFill>
        <p:spPr>
          <a:xfrm>
            <a:off x="-8523" y="6368450"/>
            <a:ext cx="9149760" cy="489550"/>
          </a:xfrm>
          <a:prstGeom prst="rect">
            <a:avLst/>
          </a:prstGeom>
        </p:spPr>
      </p:pic>
      <p:sp>
        <p:nvSpPr>
          <p:cNvPr id="8" name="TextBox 7"/>
          <p:cNvSpPr txBox="1">
            <a:spLocks noChangeArrowheads="1"/>
          </p:cNvSpPr>
          <p:nvPr userDrawn="1"/>
        </p:nvSpPr>
        <p:spPr bwMode="auto">
          <a:xfrm>
            <a:off x="7812088" y="6453188"/>
            <a:ext cx="7921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9D2EFA0A-1B82-48FF-A7A5-DE8BEA0B0585}" type="slidenum">
              <a:rPr lang="ru-RU" altLang="ru-RU" smtClean="0">
                <a:solidFill>
                  <a:srgbClr val="FBE5D6"/>
                </a:solidFill>
              </a:rPr>
              <a:pPr algn="r" eaLnBrk="1" hangingPunct="1">
                <a:defRPr/>
              </a:pPr>
              <a:t>‹#›</a:t>
            </a:fld>
            <a:endParaRPr lang="ru-RU" altLang="ru-RU">
              <a:solidFill>
                <a:srgbClr val="FBE5D6"/>
              </a:solidFill>
            </a:endParaRPr>
          </a:p>
        </p:txBody>
      </p:sp>
      <p:pic>
        <p:nvPicPr>
          <p:cNvPr id="9" name="Рисунок 1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08900" y="246063"/>
            <a:ext cx="89535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539748" y="991014"/>
            <a:ext cx="8064501" cy="387798"/>
          </a:xfrm>
        </p:spPr>
        <p:txBody>
          <a:bodyPr>
            <a:spAutoFit/>
          </a:bodyPr>
          <a:lstStyle>
            <a:lvl1pPr>
              <a:defRPr sz="2800">
                <a:solidFill>
                  <a:schemeClr val="accent6"/>
                </a:solidFill>
              </a:defRPr>
            </a:lvl1pPr>
          </a:lstStyle>
          <a:p>
            <a:r>
              <a:rPr lang="ru-RU" dirty="0"/>
              <a:t>Образец заголовка</a:t>
            </a:r>
          </a:p>
        </p:txBody>
      </p:sp>
      <p:sp>
        <p:nvSpPr>
          <p:cNvPr id="11" name="Объект 10"/>
          <p:cNvSpPr>
            <a:spLocks noGrp="1"/>
          </p:cNvSpPr>
          <p:nvPr>
            <p:ph sz="quarter" idx="10"/>
          </p:nvPr>
        </p:nvSpPr>
        <p:spPr>
          <a:xfrm>
            <a:off x="539749" y="2019300"/>
            <a:ext cx="8064500" cy="4133850"/>
          </a:xfrm>
        </p:spPr>
        <p:txBody>
          <a:bodyPr/>
          <a:lstStyle>
            <a:lvl1pPr marL="216000" indent="-216000">
              <a:buClr>
                <a:schemeClr val="accent5"/>
              </a:buClr>
              <a:buFont typeface="Courier New" charset="0"/>
              <a:buChar char="o"/>
              <a:defRPr sz="2000"/>
            </a:lvl1pPr>
            <a:lvl2pPr marL="396000" indent="-180000">
              <a:buClr>
                <a:schemeClr val="accent5"/>
              </a:buClr>
              <a:buFont typeface="Courier New" charset="0"/>
              <a:buChar char="o"/>
              <a:defRPr sz="1800"/>
            </a:lvl2pPr>
            <a:lvl3pPr marL="576000" indent="-144000">
              <a:buClr>
                <a:schemeClr val="accent5"/>
              </a:buClr>
              <a:buFont typeface="Courier New" charset="0"/>
              <a:buChar char="o"/>
              <a:defRPr sz="1600"/>
            </a:lvl3pPr>
            <a:lvl4pPr marL="1096963" indent="-173038">
              <a:buClr>
                <a:schemeClr val="accent5"/>
              </a:buClr>
              <a:buFont typeface="Courier New" charset="0"/>
              <a:buChar char="o"/>
              <a:defRPr/>
            </a:lvl4pPr>
            <a:lvl5pPr marL="1296988" indent="-182563">
              <a:buClr>
                <a:schemeClr val="accent5"/>
              </a:buClr>
              <a:buFont typeface="Courier New" charset="0"/>
              <a:buChar char="o"/>
              <a:defRPr/>
            </a:lvl5pPr>
          </a:lstStyle>
          <a:p>
            <a:pPr lvl="0"/>
            <a:r>
              <a:rPr lang="ru-RU" dirty="0"/>
              <a:t>Образец текста</a:t>
            </a:r>
          </a:p>
          <a:p>
            <a:pPr lvl="1"/>
            <a:r>
              <a:rPr lang="ru-RU" dirty="0"/>
              <a:t>Второй уровень</a:t>
            </a:r>
          </a:p>
          <a:p>
            <a:pPr lvl="2"/>
            <a:r>
              <a:rPr lang="ru-RU" dirty="0"/>
              <a:t>Третий уровень</a:t>
            </a:r>
          </a:p>
        </p:txBody>
      </p:sp>
    </p:spTree>
    <p:extLst>
      <p:ext uri="{BB962C8B-B14F-4D97-AF65-F5344CB8AC3E}">
        <p14:creationId xmlns:p14="http://schemas.microsoft.com/office/powerpoint/2010/main" val="1369364788"/>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CD6E36E7-E599-405C-937E-A482639357D6}" type="datetime1">
              <a:rPr lang="ru-RU" smtClean="0"/>
              <a:pPr>
                <a:defRPr/>
              </a:pPr>
              <a:t>21.03.2019</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AC181DD-604C-4E36-9B4A-8CAC9C9B7CAA}" type="slidenum">
              <a:rPr lang="ru-RU" altLang="ru-RU"/>
              <a:pPr>
                <a:defRPr/>
              </a:pPr>
              <a:t>‹#›</a:t>
            </a:fld>
            <a:endParaRPr lang="ru-RU" altLang="ru-RU"/>
          </a:p>
        </p:txBody>
      </p:sp>
    </p:spTree>
    <p:extLst>
      <p:ext uri="{BB962C8B-B14F-4D97-AF65-F5344CB8AC3E}">
        <p14:creationId xmlns:p14="http://schemas.microsoft.com/office/powerpoint/2010/main" val="1167500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Заголовок и объект">
    <p:spTree>
      <p:nvGrpSpPr>
        <p:cNvPr id="1" name=""/>
        <p:cNvGrpSpPr/>
        <p:nvPr/>
      </p:nvGrpSpPr>
      <p:grpSpPr>
        <a:xfrm>
          <a:off x="0" y="0"/>
          <a:ext cx="0" cy="0"/>
          <a:chOff x="0" y="0"/>
          <a:chExt cx="0" cy="0"/>
        </a:xfrm>
      </p:grpSpPr>
      <p:pic>
        <p:nvPicPr>
          <p:cNvPr id="2" name="image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600" y="147638"/>
            <a:ext cx="154146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3" name="Picture 2" descr="C:\Users\ivlev\Desktop\Логотипы\Gisp_logo-0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89800" y="82550"/>
            <a:ext cx="1562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0"/>
          </p:nvPr>
        </p:nvSpPr>
        <p:spPr/>
        <p:txBody>
          <a:bodyPr/>
          <a:lstStyle>
            <a:lvl1pPr>
              <a:defRPr/>
            </a:lvl1pPr>
          </a:lstStyle>
          <a:p>
            <a:pPr>
              <a:defRPr/>
            </a:pPr>
            <a:fld id="{E22B554C-1858-4B10-9820-D6968159644F}" type="slidenum">
              <a:rPr lang="ru-RU" altLang="ru-RU"/>
              <a:pPr>
                <a:defRPr/>
              </a:pPr>
              <a:t>‹#›</a:t>
            </a:fld>
            <a:endParaRPr lang="ru-RU" altLang="ru-RU"/>
          </a:p>
        </p:txBody>
      </p:sp>
    </p:spTree>
    <p:extLst>
      <p:ext uri="{BB962C8B-B14F-4D97-AF65-F5344CB8AC3E}">
        <p14:creationId xmlns:p14="http://schemas.microsoft.com/office/powerpoint/2010/main" val="2868631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Vuoto copia">
    <p:spTree>
      <p:nvGrpSpPr>
        <p:cNvPr id="1" name=""/>
        <p:cNvGrpSpPr/>
        <p:nvPr/>
      </p:nvGrpSpPr>
      <p:grpSpPr>
        <a:xfrm>
          <a:off x="0" y="0"/>
          <a:ext cx="0" cy="0"/>
          <a:chOff x="0" y="0"/>
          <a:chExt cx="0" cy="0"/>
        </a:xfrm>
      </p:grpSpPr>
      <p:pic>
        <p:nvPicPr>
          <p:cNvPr id="2" name="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3" name="pasted-image.pd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719888"/>
            <a:ext cx="9144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 name="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513" y="6450013"/>
            <a:ext cx="71437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5" name="Shape 120"/>
          <p:cNvSpPr>
            <a:spLocks noGrp="1"/>
          </p:cNvSpPr>
          <p:nvPr>
            <p:ph type="sldNum" sz="quarter" idx="10"/>
          </p:nvPr>
        </p:nvSpPr>
        <p:spPr/>
        <p:txBody>
          <a:bodyPr/>
          <a:lstStyle>
            <a:lvl1pPr>
              <a:defRPr/>
            </a:lvl1pPr>
          </a:lstStyle>
          <a:p>
            <a:pPr>
              <a:defRPr/>
            </a:pPr>
            <a:fld id="{32636691-5E23-4671-8778-8428C6A376AC}" type="slidenum">
              <a:rPr lang="ru-RU" altLang="ru-RU"/>
              <a:pPr>
                <a:defRPr/>
              </a:pPr>
              <a:t>‹#›</a:t>
            </a:fld>
            <a:endParaRPr lang="ru-RU" altLang="ru-RU"/>
          </a:p>
        </p:txBody>
      </p:sp>
    </p:spTree>
    <p:extLst>
      <p:ext uri="{BB962C8B-B14F-4D97-AF65-F5344CB8AC3E}">
        <p14:creationId xmlns:p14="http://schemas.microsoft.com/office/powerpoint/2010/main" val="4183283374"/>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2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a:xfrm>
            <a:off x="457200" y="6356350"/>
            <a:ext cx="2133600" cy="365125"/>
          </a:xfrm>
        </p:spPr>
        <p:txBody>
          <a:bodyPr/>
          <a:lstStyle>
            <a:lvl1pPr>
              <a:defRPr/>
            </a:lvl1pPr>
          </a:lstStyle>
          <a:p>
            <a:pPr>
              <a:defRPr/>
            </a:pPr>
            <a:fld id="{160D3A15-E125-4823-97C0-17050BF26FA0}" type="datetime1">
              <a:rPr lang="ru-RU" smtClean="0"/>
              <a:pPr>
                <a:defRPr/>
              </a:pPr>
              <a:t>21.03.2019</a:t>
            </a:fld>
            <a:endParaRPr lang="ru-RU" dirty="0"/>
          </a:p>
        </p:txBody>
      </p:sp>
      <p:sp>
        <p:nvSpPr>
          <p:cNvPr id="5" name="Нижний колонтитул 4"/>
          <p:cNvSpPr>
            <a:spLocks noGrp="1"/>
          </p:cNvSpPr>
          <p:nvPr>
            <p:ph type="ftr" sz="quarter" idx="11"/>
          </p:nvPr>
        </p:nvSpPr>
        <p:spPr>
          <a:xfrm>
            <a:off x="3124200" y="6356350"/>
            <a:ext cx="2895600" cy="365125"/>
          </a:xfrm>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DA53C4A-5D9C-4852-B4FA-15A297CE33BF}" type="slidenum">
              <a:rPr lang="ru-RU" altLang="ru-RU"/>
              <a:pPr>
                <a:defRPr/>
              </a:pPr>
              <a:t>‹#›</a:t>
            </a:fld>
            <a:endParaRPr lang="ru-RU" altLang="ru-RU"/>
          </a:p>
        </p:txBody>
      </p:sp>
    </p:spTree>
    <p:extLst>
      <p:ext uri="{BB962C8B-B14F-4D97-AF65-F5344CB8AC3E}">
        <p14:creationId xmlns:p14="http://schemas.microsoft.com/office/powerpoint/2010/main" val="2121687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5" name="Прямоугольник 4"/>
          <p:cNvSpPr/>
          <p:nvPr userDrawn="1"/>
        </p:nvSpPr>
        <p:spPr>
          <a:xfrm>
            <a:off x="8169275" y="6627813"/>
            <a:ext cx="974725" cy="246062"/>
          </a:xfrm>
          <a:prstGeom prst="rect">
            <a:avLst/>
          </a:prstGeom>
        </p:spPr>
        <p:txBody>
          <a:bodyPr wrap="none">
            <a:spAutoFit/>
          </a:bodyPr>
          <a:lstStyle/>
          <a:p>
            <a:pPr eaLnBrk="1" fontAlgn="auto" hangingPunct="1">
              <a:spcBef>
                <a:spcPts val="0"/>
              </a:spcBef>
              <a:spcAft>
                <a:spcPts val="0"/>
              </a:spcAft>
              <a:defRPr/>
            </a:pPr>
            <a:r>
              <a:rPr lang="en-US" sz="1000" b="1" spc="55" dirty="0">
                <a:solidFill>
                  <a:srgbClr val="9A5555"/>
                </a:solidFill>
                <a:cs typeface="Calibri"/>
              </a:rPr>
              <a:t>GISP.GOV.RU</a:t>
            </a:r>
            <a:endParaRPr lang="en-US" sz="1000" b="1" dirty="0">
              <a:latin typeface="Tahoma"/>
              <a:cs typeface="Tahoma"/>
            </a:endParaRPr>
          </a:p>
        </p:txBody>
      </p:sp>
      <p:sp>
        <p:nvSpPr>
          <p:cNvPr id="6" name="Дата 6"/>
          <p:cNvSpPr>
            <a:spLocks noGrp="1"/>
          </p:cNvSpPr>
          <p:nvPr>
            <p:ph type="dt" sz="half" idx="10"/>
          </p:nvPr>
        </p:nvSpPr>
        <p:spPr/>
        <p:txBody>
          <a:bodyPr/>
          <a:lstStyle>
            <a:lvl1pPr>
              <a:defRPr/>
            </a:lvl1pPr>
          </a:lstStyle>
          <a:p>
            <a:pPr>
              <a:defRPr/>
            </a:pPr>
            <a:endParaRPr lang="en-US"/>
          </a:p>
        </p:txBody>
      </p:sp>
      <p:sp>
        <p:nvSpPr>
          <p:cNvPr id="7" name="Нижний колонтитул 7"/>
          <p:cNvSpPr>
            <a:spLocks noGrp="1"/>
          </p:cNvSpPr>
          <p:nvPr>
            <p:ph type="ftr" sz="quarter" idx="11"/>
          </p:nvPr>
        </p:nvSpPr>
        <p:spPr/>
        <p:txBody>
          <a:bodyPr/>
          <a:lstStyle>
            <a:lvl1pPr>
              <a:defRPr/>
            </a:lvl1pPr>
          </a:lstStyle>
          <a:p>
            <a:pPr>
              <a:defRPr/>
            </a:pPr>
            <a:endParaRPr lang="en-US"/>
          </a:p>
        </p:txBody>
      </p:sp>
      <p:grpSp>
        <p:nvGrpSpPr>
          <p:cNvPr id="8" name="Группа 7"/>
          <p:cNvGrpSpPr/>
          <p:nvPr userDrawn="1"/>
        </p:nvGrpSpPr>
        <p:grpSpPr>
          <a:xfrm>
            <a:off x="0" y="0"/>
            <a:ext cx="561315" cy="578985"/>
            <a:chOff x="0" y="0"/>
            <a:chExt cx="561315" cy="578985"/>
          </a:xfrm>
        </p:grpSpPr>
        <p:sp>
          <p:nvSpPr>
            <p:cNvPr id="9" name="Прямоугольник 8"/>
            <p:cNvSpPr/>
            <p:nvPr/>
          </p:nvSpPr>
          <p:spPr>
            <a:xfrm>
              <a:off x="0" y="0"/>
              <a:ext cx="561315" cy="578985"/>
            </a:xfrm>
            <a:prstGeom prst="rect">
              <a:avLst/>
            </a:prstGeom>
            <a:solidFill>
              <a:srgbClr val="0C2634"/>
            </a:solidFill>
            <a:ln>
              <a:solidFill>
                <a:srgbClr val="0C2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07" y="102192"/>
              <a:ext cx="360869" cy="374187"/>
            </a:xfrm>
            <a:prstGeom prst="rect">
              <a:avLst/>
            </a:prstGeom>
          </p:spPr>
        </p:pic>
      </p:grpSp>
      <p:sp>
        <p:nvSpPr>
          <p:cNvPr id="11" name="TextBox 10"/>
          <p:cNvSpPr txBox="1"/>
          <p:nvPr userDrawn="1"/>
        </p:nvSpPr>
        <p:spPr>
          <a:xfrm>
            <a:off x="628650" y="0"/>
            <a:ext cx="8605966" cy="646331"/>
          </a:xfrm>
          <a:prstGeom prst="rect">
            <a:avLst/>
          </a:prstGeom>
          <a:noFill/>
        </p:spPr>
        <p:txBody>
          <a:bodyPr wrap="square" rtlCol="0">
            <a:spAutoFit/>
          </a:bodyPr>
          <a:lstStyle/>
          <a:p>
            <a:pPr algn="l"/>
            <a:r>
              <a:rPr lang="ru-RU" b="1" dirty="0">
                <a:latin typeface="Arial Narrow" panose="020B0606020202030204" pitchFamily="34" charset="0"/>
              </a:rPr>
              <a:t>ЦЕЛИ РАЗВИТИЯ ГОСУДАРСТВЕННОЙ ИНФОРМАЦИОННОЙ</a:t>
            </a:r>
            <a:r>
              <a:rPr lang="ru-RU" b="0" baseline="0" dirty="0">
                <a:latin typeface="Arial Narrow" panose="020B0606020202030204" pitchFamily="34" charset="0"/>
              </a:rPr>
              <a:t> </a:t>
            </a:r>
            <a:r>
              <a:rPr lang="ru-RU" b="1" dirty="0">
                <a:latin typeface="Arial Narrow" panose="020B0606020202030204" pitchFamily="34" charset="0"/>
              </a:rPr>
              <a:t>СИСТЕМЫ</a:t>
            </a:r>
            <a:r>
              <a:rPr lang="ru-RU" b="0" baseline="0" dirty="0">
                <a:latin typeface="Arial Narrow" panose="020B0606020202030204" pitchFamily="34" charset="0"/>
              </a:rPr>
              <a:t> </a:t>
            </a:r>
            <a:r>
              <a:rPr lang="ru-RU" b="1" dirty="0">
                <a:latin typeface="Arial Narrow" panose="020B0606020202030204" pitchFamily="34" charset="0"/>
              </a:rPr>
              <a:t>ПРОМЫШЛЕННОСТИ (ГИСП)</a:t>
            </a:r>
            <a:endParaRPr lang="ru-RU" dirty="0">
              <a:latin typeface="Arial Narrow" panose="020B0606020202030204" pitchFamily="34" charset="0"/>
            </a:endParaRPr>
          </a:p>
        </p:txBody>
      </p:sp>
    </p:spTree>
    <p:extLst>
      <p:ext uri="{BB962C8B-B14F-4D97-AF65-F5344CB8AC3E}">
        <p14:creationId xmlns:p14="http://schemas.microsoft.com/office/powerpoint/2010/main" val="41738794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u="sng">
                <a:solidFill>
                  <a:srgbClr val="FF0000"/>
                </a:solidFill>
                <a:latin typeface="Arial"/>
                <a:cs typeface="Arial"/>
              </a:defRPr>
            </a:lvl1pPr>
          </a:lstStyle>
          <a:p>
            <a:endParaRPr/>
          </a:p>
        </p:txBody>
      </p:sp>
      <p:sp>
        <p:nvSpPr>
          <p:cNvPr id="3" name="Holder 3"/>
          <p:cNvSpPr>
            <a:spLocks noGrp="1"/>
          </p:cNvSpPr>
          <p:nvPr>
            <p:ph sz="half" idx="2"/>
          </p:nvPr>
        </p:nvSpPr>
        <p:spPr>
          <a:xfrm>
            <a:off x="457463" y="1577340"/>
            <a:ext cx="3979926" cy="387798"/>
          </a:xfrm>
          <a:prstGeom prst="rect">
            <a:avLst/>
          </a:prstGeom>
        </p:spPr>
        <p:txBody>
          <a:bodyPr lIns="0" tIns="0" rIns="0" bIns="0">
            <a:spAutoFit/>
          </a:bodyPr>
          <a:lstStyle>
            <a:lvl1pPr>
              <a:defRPr/>
            </a:lvl1pPr>
          </a:lstStyle>
          <a:p>
            <a:endParaRPr/>
          </a:p>
        </p:txBody>
      </p:sp>
      <p:sp>
        <p:nvSpPr>
          <p:cNvPr id="4" name="Holder 4"/>
          <p:cNvSpPr>
            <a:spLocks noGrp="1"/>
          </p:cNvSpPr>
          <p:nvPr>
            <p:ph sz="half" idx="3"/>
          </p:nvPr>
        </p:nvSpPr>
        <p:spPr>
          <a:xfrm>
            <a:off x="4711867" y="1577340"/>
            <a:ext cx="3979926" cy="387798"/>
          </a:xfrm>
          <a:prstGeom prst="rect">
            <a:avLst/>
          </a:prstGeom>
        </p:spPr>
        <p:txBody>
          <a:bodyPr lIns="0" tIns="0" rIns="0" bIns="0">
            <a:spAutoFit/>
          </a:bodyPr>
          <a:lstStyle>
            <a:lvl1pPr>
              <a:defRPr/>
            </a:lvl1pPr>
          </a:lstStyle>
          <a:p>
            <a:endParaRPr/>
          </a:p>
        </p:txBody>
      </p:sp>
      <p:sp>
        <p:nvSpPr>
          <p:cNvPr id="5" name="Holder 5"/>
          <p:cNvSpPr>
            <a:spLocks noGrp="1"/>
          </p:cNvSpPr>
          <p:nvPr>
            <p:ph type="ftr" sz="quarter" idx="10"/>
          </p:nvPr>
        </p:nvSpPr>
        <p:spPr/>
        <p:txBody>
          <a:bodyPr lIns="0" tIns="0" rIns="0" bIns="0"/>
          <a:lstStyle>
            <a:lvl1pPr algn="ctr">
              <a:defRPr>
                <a:solidFill>
                  <a:schemeClr val="tx1">
                    <a:tint val="75000"/>
                  </a:schemeClr>
                </a:solidFill>
              </a:defRPr>
            </a:lvl1pPr>
          </a:lstStyle>
          <a:p>
            <a:pPr>
              <a:defRPr/>
            </a:pPr>
            <a:endParaRPr/>
          </a:p>
        </p:txBody>
      </p:sp>
      <p:sp>
        <p:nvSpPr>
          <p:cNvPr id="6" name="Holder 6"/>
          <p:cNvSpPr>
            <a:spLocks noGrp="1"/>
          </p:cNvSpPr>
          <p:nvPr>
            <p:ph type="dt" sz="half" idx="11"/>
          </p:nvPr>
        </p:nvSpPr>
        <p:spPr/>
        <p:txBody>
          <a:bodyPr lIns="0" tIns="0" rIns="0" bIns="0"/>
          <a:lstStyle>
            <a:lvl1pPr algn="l">
              <a:defRPr>
                <a:solidFill>
                  <a:schemeClr val="tx1">
                    <a:tint val="75000"/>
                  </a:schemeClr>
                </a:solidFill>
              </a:defRPr>
            </a:lvl1pPr>
          </a:lstStyle>
          <a:p>
            <a:pPr>
              <a:defRPr/>
            </a:pPr>
            <a:fld id="{1D8BD707-D9CF-40AE-B4C6-C98DA3205C09}" type="datetimeFigureOut">
              <a:rPr lang="en-US" smtClean="0"/>
              <a:pPr>
                <a:defRPr/>
              </a:pPr>
              <a:t>3/21/2019</a:t>
            </a:fld>
            <a:endParaRPr lang="en-US"/>
          </a:p>
        </p:txBody>
      </p:sp>
      <p:sp>
        <p:nvSpPr>
          <p:cNvPr id="7" name="Holder 7"/>
          <p:cNvSpPr>
            <a:spLocks noGrp="1"/>
          </p:cNvSpPr>
          <p:nvPr>
            <p:ph type="sldNum" sz="quarter" idx="12"/>
          </p:nvPr>
        </p:nvSpPr>
        <p:spPr/>
        <p:txBody>
          <a:bodyPr lIns="0" tIns="0" rIns="0" bIns="0"/>
          <a:lstStyle>
            <a:lvl1pPr>
              <a:defRPr/>
            </a:lvl1pPr>
          </a:lstStyle>
          <a:p>
            <a:pPr>
              <a:defRPr/>
            </a:pPr>
            <a:fld id="{DE93F5DA-962E-4374-BD00-9BFB3BB4761E}" type="slidenum">
              <a:rPr lang="ru-RU" altLang="ru-RU"/>
              <a:pPr>
                <a:defRPr/>
              </a:pPr>
              <a:t>‹#›</a:t>
            </a:fld>
            <a:endParaRPr lang="ru-RU" altLang="ru-RU"/>
          </a:p>
        </p:txBody>
      </p:sp>
    </p:spTree>
    <p:extLst>
      <p:ext uri="{BB962C8B-B14F-4D97-AF65-F5344CB8AC3E}">
        <p14:creationId xmlns:p14="http://schemas.microsoft.com/office/powerpoint/2010/main" val="1437556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Слайд 1">
    <p:spTree>
      <p:nvGrpSpPr>
        <p:cNvPr id="1" name=""/>
        <p:cNvGrpSpPr/>
        <p:nvPr/>
      </p:nvGrpSpPr>
      <p:grpSpPr>
        <a:xfrm>
          <a:off x="0" y="0"/>
          <a:ext cx="0" cy="0"/>
          <a:chOff x="0" y="0"/>
          <a:chExt cx="0" cy="0"/>
        </a:xfrm>
      </p:grpSpPr>
      <p:sp>
        <p:nvSpPr>
          <p:cNvPr id="5" name="Прямокутник 7">
            <a:extLst/>
          </p:cNvPr>
          <p:cNvSpPr/>
          <p:nvPr userDrawn="1"/>
        </p:nvSpPr>
        <p:spPr>
          <a:xfrm>
            <a:off x="6477000" y="5994400"/>
            <a:ext cx="1836738" cy="863600"/>
          </a:xfrm>
          <a:prstGeom prst="rect">
            <a:avLst/>
          </a:prstGeom>
          <a:solidFill>
            <a:srgbClr val="C794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pic>
        <p:nvPicPr>
          <p:cNvPr id="6" name="Рисунок 7"/>
          <p:cNvPicPr>
            <a:picLocks noChangeAspect="1"/>
          </p:cNvPicPr>
          <p:nvPr userDrawn="1"/>
        </p:nvPicPr>
        <p:blipFill>
          <a:blip r:embed="rId2">
            <a:extLst>
              <a:ext uri="{28A0092B-C50C-407E-A947-70E740481C1C}">
                <a14:useLocalDpi xmlns:a14="http://schemas.microsoft.com/office/drawing/2010/main" val="0"/>
              </a:ext>
            </a:extLst>
          </a:blip>
          <a:srcRect b="25565"/>
          <a:stretch>
            <a:fillRect/>
          </a:stretch>
        </p:blipFill>
        <p:spPr bwMode="auto">
          <a:xfrm>
            <a:off x="6559550" y="5197475"/>
            <a:ext cx="1049338"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кутник 9">
            <a:extLst/>
          </p:cNvPr>
          <p:cNvSpPr/>
          <p:nvPr userDrawn="1"/>
        </p:nvSpPr>
        <p:spPr>
          <a:xfrm>
            <a:off x="7539038" y="5360988"/>
            <a:ext cx="741362" cy="44450"/>
          </a:xfrm>
          <a:prstGeom prst="rect">
            <a:avLst/>
          </a:prstGeom>
          <a:solidFill>
            <a:srgbClr val="C794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pic>
        <p:nvPicPr>
          <p:cNvPr id="8" name="Рисунок 9"/>
          <p:cNvPicPr>
            <a:picLocks noChangeAspect="1"/>
          </p:cNvPicPr>
          <p:nvPr userDrawn="1"/>
        </p:nvPicPr>
        <p:blipFill>
          <a:blip r:embed="rId2" cstate="print">
            <a:extLst>
              <a:ext uri="{28A0092B-C50C-407E-A947-70E740481C1C}">
                <a14:useLocalDpi xmlns:a14="http://schemas.microsoft.com/office/drawing/2010/main" val="0"/>
              </a:ext>
            </a:extLst>
          </a:blip>
          <a:srcRect t="73801" b="-6847"/>
          <a:stretch>
            <a:fillRect/>
          </a:stretch>
        </p:blipFill>
        <p:spPr bwMode="auto">
          <a:xfrm>
            <a:off x="7542213" y="5486400"/>
            <a:ext cx="76676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Заголовок 1"/>
          <p:cNvSpPr>
            <a:spLocks noGrp="1"/>
          </p:cNvSpPr>
          <p:nvPr>
            <p:ph type="title"/>
          </p:nvPr>
        </p:nvSpPr>
        <p:spPr>
          <a:xfrm>
            <a:off x="440531" y="549275"/>
            <a:ext cx="7886700" cy="666067"/>
          </a:xfrm>
        </p:spPr>
        <p:txBody>
          <a:bodyPr>
            <a:noAutofit/>
          </a:bodyPr>
          <a:lstStyle>
            <a:lvl1pPr>
              <a:defRPr sz="6000" b="1">
                <a:latin typeface="+mn-lt"/>
                <a:ea typeface="Open Sans" panose="020B0606030504020204" pitchFamily="34" charset="0"/>
                <a:cs typeface="Open Sans" panose="020B0606030504020204" pitchFamily="34" charset="0"/>
              </a:defRPr>
            </a:lvl1pPr>
          </a:lstStyle>
          <a:p>
            <a:r>
              <a:rPr lang="ru-RU"/>
              <a:t>Образец заголовка</a:t>
            </a:r>
            <a:endParaRPr lang="uk-UA" dirty="0"/>
          </a:p>
        </p:txBody>
      </p:sp>
      <p:sp>
        <p:nvSpPr>
          <p:cNvPr id="13" name="Підзаголовок 2"/>
          <p:cNvSpPr>
            <a:spLocks noGrp="1"/>
          </p:cNvSpPr>
          <p:nvPr>
            <p:ph type="subTitle" idx="1"/>
          </p:nvPr>
        </p:nvSpPr>
        <p:spPr>
          <a:xfrm>
            <a:off x="1154575" y="1422654"/>
            <a:ext cx="4027043" cy="4922585"/>
          </a:xfrm>
        </p:spPr>
        <p:txBody>
          <a:bodyPr/>
          <a:lstStyle>
            <a:lvl1pPr marL="0" indent="0" algn="l">
              <a:buNone/>
              <a:defRPr sz="2400">
                <a:solidFill>
                  <a:srgbClr val="6B6666"/>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dirty="0"/>
          </a:p>
        </p:txBody>
      </p:sp>
      <p:sp>
        <p:nvSpPr>
          <p:cNvPr id="4" name="Місце для тексту 3"/>
          <p:cNvSpPr>
            <a:spLocks noGrp="1"/>
          </p:cNvSpPr>
          <p:nvPr>
            <p:ph type="body" sz="quarter" idx="13"/>
          </p:nvPr>
        </p:nvSpPr>
        <p:spPr>
          <a:xfrm>
            <a:off x="440532" y="5405377"/>
            <a:ext cx="3083719" cy="939861"/>
          </a:xfrm>
        </p:spPr>
        <p:txBody>
          <a:bodyPr anchor="b"/>
          <a:lstStyle>
            <a:lvl1pPr marL="0" indent="0">
              <a:buNone/>
              <a:defRPr sz="2000" b="1"/>
            </a:lvl1pPr>
          </a:lstStyle>
          <a:p>
            <a:pPr lvl="0"/>
            <a:r>
              <a:rPr lang="ru-RU"/>
              <a:t>Образец текста</a:t>
            </a:r>
          </a:p>
        </p:txBody>
      </p:sp>
      <p:sp>
        <p:nvSpPr>
          <p:cNvPr id="9" name="Місце для номера слайда 17">
            <a:extLst/>
          </p:cNvPr>
          <p:cNvSpPr>
            <a:spLocks noGrp="1"/>
          </p:cNvSpPr>
          <p:nvPr>
            <p:ph type="sldNum" sz="quarter" idx="14"/>
          </p:nvPr>
        </p:nvSpPr>
        <p:spPr>
          <a:xfrm>
            <a:off x="6646863" y="6308725"/>
            <a:ext cx="2057400" cy="365125"/>
          </a:xfrm>
        </p:spPr>
        <p:txBody>
          <a:bodyPr/>
          <a:lstStyle>
            <a:lvl1pPr>
              <a:defRPr sz="1600">
                <a:solidFill>
                  <a:schemeClr val="accent1"/>
                </a:solidFill>
              </a:defRPr>
            </a:lvl1pPr>
          </a:lstStyle>
          <a:p>
            <a:pPr>
              <a:defRPr/>
            </a:pPr>
            <a:fld id="{DE5DAD60-B96A-4680-B6E2-9B40C0E7C7B6}" type="slidenum">
              <a:rPr lang="uk-UA" altLang="ru-RU"/>
              <a:pPr>
                <a:defRPr/>
              </a:pPr>
              <a:t>‹#›</a:t>
            </a:fld>
            <a:endParaRPr lang="uk-UA" altLang="ru-RU"/>
          </a:p>
        </p:txBody>
      </p:sp>
    </p:spTree>
    <p:extLst>
      <p:ext uri="{BB962C8B-B14F-4D97-AF65-F5344CB8AC3E}">
        <p14:creationId xmlns:p14="http://schemas.microsoft.com/office/powerpoint/2010/main" val="2510220166"/>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Слайд 4">
    <p:spTree>
      <p:nvGrpSpPr>
        <p:cNvPr id="1" name=""/>
        <p:cNvGrpSpPr/>
        <p:nvPr/>
      </p:nvGrpSpPr>
      <p:grpSpPr>
        <a:xfrm>
          <a:off x="0" y="0"/>
          <a:ext cx="0" cy="0"/>
          <a:chOff x="0" y="0"/>
          <a:chExt cx="0" cy="0"/>
        </a:xfrm>
      </p:grpSpPr>
      <p:sp>
        <p:nvSpPr>
          <p:cNvPr id="8" name="Прямокутник 7">
            <a:extLst/>
          </p:cNvPr>
          <p:cNvSpPr/>
          <p:nvPr userDrawn="1"/>
        </p:nvSpPr>
        <p:spPr>
          <a:xfrm>
            <a:off x="6477000" y="5994400"/>
            <a:ext cx="1836738" cy="863600"/>
          </a:xfrm>
          <a:prstGeom prst="rect">
            <a:avLst/>
          </a:prstGeom>
          <a:solidFill>
            <a:srgbClr val="C794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pic>
        <p:nvPicPr>
          <p:cNvPr id="9" name="Рисунок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1325" y="479425"/>
            <a:ext cx="1049338"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Заголовок 1"/>
          <p:cNvSpPr>
            <a:spLocks noGrp="1"/>
          </p:cNvSpPr>
          <p:nvPr>
            <p:ph type="ctrTitle"/>
          </p:nvPr>
        </p:nvSpPr>
        <p:spPr>
          <a:xfrm>
            <a:off x="440531" y="2589006"/>
            <a:ext cx="2858254" cy="1143317"/>
          </a:xfrm>
        </p:spPr>
        <p:txBody>
          <a:bodyPr>
            <a:normAutofit/>
          </a:bodyPr>
          <a:lstStyle>
            <a:lvl1pPr algn="l">
              <a:defRPr sz="2800" b="1">
                <a:latin typeface="+mn-lt"/>
              </a:defRPr>
            </a:lvl1pPr>
          </a:lstStyle>
          <a:p>
            <a:r>
              <a:rPr lang="ru-RU"/>
              <a:t>Образец заголовка</a:t>
            </a:r>
            <a:endParaRPr lang="uk-UA" dirty="0"/>
          </a:p>
        </p:txBody>
      </p:sp>
      <p:sp>
        <p:nvSpPr>
          <p:cNvPr id="21" name="Підзаголовок 2"/>
          <p:cNvSpPr>
            <a:spLocks noGrp="1"/>
          </p:cNvSpPr>
          <p:nvPr>
            <p:ph type="subTitle" idx="1"/>
          </p:nvPr>
        </p:nvSpPr>
        <p:spPr>
          <a:xfrm>
            <a:off x="4008428" y="2464376"/>
            <a:ext cx="4667657" cy="1274248"/>
          </a:xfrm>
        </p:spPr>
        <p:txBody>
          <a:bodyPr>
            <a:normAutofit/>
          </a:bodyPr>
          <a:lstStyle>
            <a:lvl1pPr marL="0" indent="0" algn="l">
              <a:buNone/>
              <a:defRPr sz="2000">
                <a:solidFill>
                  <a:srgbClr val="6B6666"/>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dirty="0"/>
          </a:p>
        </p:txBody>
      </p:sp>
      <p:sp>
        <p:nvSpPr>
          <p:cNvPr id="5" name="Місце для тексту 4"/>
          <p:cNvSpPr>
            <a:spLocks noGrp="1"/>
          </p:cNvSpPr>
          <p:nvPr>
            <p:ph type="body" sz="quarter" idx="10"/>
          </p:nvPr>
        </p:nvSpPr>
        <p:spPr>
          <a:xfrm>
            <a:off x="4001450" y="1157468"/>
            <a:ext cx="4674635" cy="1168400"/>
          </a:xfrm>
        </p:spPr>
        <p:txBody>
          <a:bodyPr anchor="b"/>
          <a:lstStyle>
            <a:lvl1pPr marL="0" indent="0">
              <a:buNone/>
              <a:defRPr b="1">
                <a:latin typeface="+mn-lt"/>
              </a:defRPr>
            </a:lvl1pPr>
          </a:lstStyle>
          <a:p>
            <a:pPr lvl="0"/>
            <a:r>
              <a:rPr lang="ru-RU"/>
              <a:t>Образец текста</a:t>
            </a:r>
          </a:p>
        </p:txBody>
      </p:sp>
      <p:sp>
        <p:nvSpPr>
          <p:cNvPr id="7" name="Місце для діаграми 6"/>
          <p:cNvSpPr>
            <a:spLocks noGrp="1"/>
          </p:cNvSpPr>
          <p:nvPr>
            <p:ph type="chart" sz="quarter" idx="11"/>
          </p:nvPr>
        </p:nvSpPr>
        <p:spPr>
          <a:xfrm>
            <a:off x="4011216" y="3298825"/>
            <a:ext cx="4664869" cy="3009900"/>
          </a:xfrm>
        </p:spPr>
        <p:txBody>
          <a:bodyPr rtlCol="0">
            <a:normAutofit/>
          </a:bodyPr>
          <a:lstStyle>
            <a:lvl1pPr marL="0" indent="0">
              <a:buNone/>
              <a:defRPr sz="1800">
                <a:solidFill>
                  <a:schemeClr val="bg1">
                    <a:lumMod val="50000"/>
                  </a:schemeClr>
                </a:solidFill>
              </a:defRPr>
            </a:lvl1pPr>
          </a:lstStyle>
          <a:p>
            <a:pPr lvl="0"/>
            <a:r>
              <a:rPr lang="ru-RU" noProof="0"/>
              <a:t>Вставка диаграммы</a:t>
            </a:r>
            <a:endParaRPr lang="uk-UA" noProof="0" dirty="0"/>
          </a:p>
        </p:txBody>
      </p:sp>
      <p:sp>
        <p:nvSpPr>
          <p:cNvPr id="26" name="Місце для тексту 25"/>
          <p:cNvSpPr>
            <a:spLocks noGrp="1"/>
          </p:cNvSpPr>
          <p:nvPr>
            <p:ph type="body" sz="quarter" idx="12"/>
          </p:nvPr>
        </p:nvSpPr>
        <p:spPr>
          <a:xfrm>
            <a:off x="440532" y="4884739"/>
            <a:ext cx="2892977" cy="1423987"/>
          </a:xfrm>
        </p:spPr>
        <p:txBody>
          <a:bodyPr anchor="b">
            <a:normAutofit/>
          </a:bodyPr>
          <a:lstStyle>
            <a:lvl1pPr marL="0" indent="0">
              <a:buNone/>
              <a:defRPr sz="2000" b="1"/>
            </a:lvl1pPr>
          </a:lstStyle>
          <a:p>
            <a:pPr lvl="0"/>
            <a:r>
              <a:rPr lang="ru-RU"/>
              <a:t>Образец текста</a:t>
            </a:r>
          </a:p>
        </p:txBody>
      </p:sp>
      <p:sp>
        <p:nvSpPr>
          <p:cNvPr id="10" name="Місце для номера слайда 17">
            <a:extLst/>
          </p:cNvPr>
          <p:cNvSpPr>
            <a:spLocks noGrp="1"/>
          </p:cNvSpPr>
          <p:nvPr>
            <p:ph type="sldNum" sz="quarter" idx="13"/>
          </p:nvPr>
        </p:nvSpPr>
        <p:spPr>
          <a:xfrm>
            <a:off x="6646863" y="6308725"/>
            <a:ext cx="2057400" cy="365125"/>
          </a:xfrm>
        </p:spPr>
        <p:txBody>
          <a:bodyPr/>
          <a:lstStyle>
            <a:lvl1pPr>
              <a:defRPr sz="1600">
                <a:solidFill>
                  <a:schemeClr val="accent1"/>
                </a:solidFill>
              </a:defRPr>
            </a:lvl1pPr>
          </a:lstStyle>
          <a:p>
            <a:pPr>
              <a:defRPr/>
            </a:pPr>
            <a:fld id="{346D50D9-053C-467F-BDAF-98FE202F127E}" type="slidenum">
              <a:rPr lang="uk-UA" altLang="ru-RU"/>
              <a:pPr>
                <a:defRPr/>
              </a:pPr>
              <a:t>‹#›</a:t>
            </a:fld>
            <a:endParaRPr lang="uk-UA" altLang="ru-RU"/>
          </a:p>
        </p:txBody>
      </p:sp>
    </p:spTree>
    <p:extLst>
      <p:ext uri="{BB962C8B-B14F-4D97-AF65-F5344CB8AC3E}">
        <p14:creationId xmlns:p14="http://schemas.microsoft.com/office/powerpoint/2010/main" val="76044541"/>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22749" y="891510"/>
            <a:ext cx="4407361" cy="174127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312188" y="984868"/>
            <a:ext cx="4077333" cy="1394633"/>
          </a:xfrm>
          <a:custGeom>
            <a:avLst/>
            <a:gdLst/>
            <a:ahLst/>
            <a:cxnLst/>
            <a:rect l="l" t="t" r="r" b="b"/>
            <a:pathLst>
              <a:path w="4768215" h="1537970">
                <a:moveTo>
                  <a:pt x="4768075" y="1537614"/>
                </a:moveTo>
                <a:lnTo>
                  <a:pt x="0" y="1537614"/>
                </a:lnTo>
                <a:lnTo>
                  <a:pt x="0" y="0"/>
                </a:lnTo>
                <a:lnTo>
                  <a:pt x="4768075" y="0"/>
                </a:lnTo>
                <a:lnTo>
                  <a:pt x="4768075" y="1537614"/>
                </a:lnTo>
                <a:close/>
              </a:path>
            </a:pathLst>
          </a:custGeom>
          <a:solidFill>
            <a:srgbClr val="FFFFFF"/>
          </a:solidFill>
        </p:spPr>
        <p:txBody>
          <a:bodyPr wrap="square" lIns="0" tIns="0" rIns="0" bIns="0" rtlCol="0"/>
          <a:lstStyle/>
          <a:p>
            <a:endParaRPr/>
          </a:p>
        </p:txBody>
      </p:sp>
      <p:sp>
        <p:nvSpPr>
          <p:cNvPr id="18" name="bk object 18"/>
          <p:cNvSpPr/>
          <p:nvPr/>
        </p:nvSpPr>
        <p:spPr>
          <a:xfrm>
            <a:off x="4619689" y="891510"/>
            <a:ext cx="4407361" cy="1741270"/>
          </a:xfrm>
          <a:prstGeom prst="rect">
            <a:avLst/>
          </a:prstGeom>
          <a:blipFill>
            <a:blip r:embed="rId2" cstate="print"/>
            <a:stretch>
              <a:fillRect/>
            </a:stretch>
          </a:blipFill>
        </p:spPr>
        <p:txBody>
          <a:bodyPr wrap="square" lIns="0" tIns="0" rIns="0" bIns="0" rtlCol="0"/>
          <a:lstStyle/>
          <a:p>
            <a:endParaRPr/>
          </a:p>
        </p:txBody>
      </p:sp>
      <p:sp>
        <p:nvSpPr>
          <p:cNvPr id="19" name="bk object 19"/>
          <p:cNvSpPr/>
          <p:nvPr/>
        </p:nvSpPr>
        <p:spPr>
          <a:xfrm>
            <a:off x="4709084" y="984868"/>
            <a:ext cx="4077333" cy="1394633"/>
          </a:xfrm>
          <a:custGeom>
            <a:avLst/>
            <a:gdLst/>
            <a:ahLst/>
            <a:cxnLst/>
            <a:rect l="l" t="t" r="r" b="b"/>
            <a:pathLst>
              <a:path w="4768215" h="1537970">
                <a:moveTo>
                  <a:pt x="4768088" y="1537614"/>
                </a:moveTo>
                <a:lnTo>
                  <a:pt x="0" y="1537614"/>
                </a:lnTo>
                <a:lnTo>
                  <a:pt x="0" y="0"/>
                </a:lnTo>
                <a:lnTo>
                  <a:pt x="4768088" y="0"/>
                </a:lnTo>
                <a:lnTo>
                  <a:pt x="4768088" y="1537614"/>
                </a:lnTo>
                <a:close/>
              </a:path>
            </a:pathLst>
          </a:custGeom>
          <a:solidFill>
            <a:srgbClr val="FFFFFF"/>
          </a:solidFill>
        </p:spPr>
        <p:txBody>
          <a:bodyPr wrap="square" lIns="0" tIns="0" rIns="0" bIns="0" rtlCol="0"/>
          <a:lstStyle/>
          <a:p>
            <a:endParaRPr/>
          </a:p>
        </p:txBody>
      </p:sp>
      <p:sp>
        <p:nvSpPr>
          <p:cNvPr id="20" name="bk object 20"/>
          <p:cNvSpPr/>
          <p:nvPr/>
        </p:nvSpPr>
        <p:spPr>
          <a:xfrm>
            <a:off x="186162" y="2643737"/>
            <a:ext cx="8775631" cy="646755"/>
          </a:xfrm>
          <a:prstGeom prst="rect">
            <a:avLst/>
          </a:prstGeom>
          <a:blipFill>
            <a:blip r:embed="rId3" cstate="print"/>
            <a:stretch>
              <a:fillRect/>
            </a:stretch>
          </a:blipFill>
        </p:spPr>
        <p:txBody>
          <a:bodyPr wrap="square" lIns="0" tIns="0" rIns="0" bIns="0" rtlCol="0"/>
          <a:lstStyle/>
          <a:p>
            <a:endParaRPr/>
          </a:p>
        </p:txBody>
      </p:sp>
      <p:sp>
        <p:nvSpPr>
          <p:cNvPr id="21" name="bk object 21"/>
          <p:cNvSpPr/>
          <p:nvPr/>
        </p:nvSpPr>
        <p:spPr>
          <a:xfrm>
            <a:off x="312188" y="2750030"/>
            <a:ext cx="8474490" cy="326489"/>
          </a:xfrm>
          <a:custGeom>
            <a:avLst/>
            <a:gdLst/>
            <a:ahLst/>
            <a:cxnLst/>
            <a:rect l="l" t="t" r="r" b="b"/>
            <a:pathLst>
              <a:path w="9910445" h="360045">
                <a:moveTo>
                  <a:pt x="9910013" y="359994"/>
                </a:moveTo>
                <a:lnTo>
                  <a:pt x="0" y="359994"/>
                </a:lnTo>
                <a:lnTo>
                  <a:pt x="0" y="0"/>
                </a:lnTo>
                <a:lnTo>
                  <a:pt x="9910013" y="0"/>
                </a:lnTo>
                <a:lnTo>
                  <a:pt x="9910013" y="359994"/>
                </a:lnTo>
                <a:close/>
              </a:path>
            </a:pathLst>
          </a:custGeom>
          <a:solidFill>
            <a:srgbClr val="092332"/>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3/21/2019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457536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2" name="image4.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1950" y="376238"/>
            <a:ext cx="152876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3" name="image2.jpe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88"/>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 name="image1.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55600" y="376238"/>
            <a:ext cx="154146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5" name="Slide Number Placeholder 5"/>
          <p:cNvSpPr>
            <a:spLocks noGrp="1"/>
          </p:cNvSpPr>
          <p:nvPr>
            <p:ph type="sldNum" sz="quarter" idx="10"/>
          </p:nvPr>
        </p:nvSpPr>
        <p:spPr/>
        <p:txBody>
          <a:bodyPr/>
          <a:lstStyle>
            <a:lvl1pPr>
              <a:defRPr/>
            </a:lvl1pPr>
          </a:lstStyle>
          <a:p>
            <a:pPr>
              <a:defRPr/>
            </a:pPr>
            <a:fld id="{40D673F5-550F-412D-A047-5879BF5F2D90}" type="slidenum">
              <a:rPr lang="ru-RU" altLang="ru-RU"/>
              <a:pPr>
                <a:defRPr/>
              </a:pPr>
              <a:t>‹#›</a:t>
            </a:fld>
            <a:endParaRPr lang="ru-RU" altLang="ru-RU"/>
          </a:p>
        </p:txBody>
      </p:sp>
    </p:spTree>
    <p:extLst>
      <p:ext uri="{BB962C8B-B14F-4D97-AF65-F5344CB8AC3E}">
        <p14:creationId xmlns:p14="http://schemas.microsoft.com/office/powerpoint/2010/main" val="37659010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5" name="Прямоугольник 4"/>
          <p:cNvSpPr/>
          <p:nvPr userDrawn="1"/>
        </p:nvSpPr>
        <p:spPr>
          <a:xfrm>
            <a:off x="8169275" y="6627813"/>
            <a:ext cx="974725" cy="246062"/>
          </a:xfrm>
          <a:prstGeom prst="rect">
            <a:avLst/>
          </a:prstGeom>
        </p:spPr>
        <p:txBody>
          <a:bodyPr wrap="none">
            <a:spAutoFit/>
          </a:bodyPr>
          <a:lstStyle/>
          <a:p>
            <a:pPr eaLnBrk="1" fontAlgn="auto" hangingPunct="1">
              <a:spcBef>
                <a:spcPts val="0"/>
              </a:spcBef>
              <a:spcAft>
                <a:spcPts val="0"/>
              </a:spcAft>
              <a:defRPr/>
            </a:pPr>
            <a:r>
              <a:rPr lang="en-US" sz="1000" b="1" spc="55" dirty="0">
                <a:solidFill>
                  <a:srgbClr val="9A5555"/>
                </a:solidFill>
                <a:cs typeface="Calibri"/>
              </a:rPr>
              <a:t>GISP.GOV.RU</a:t>
            </a:r>
            <a:endParaRPr lang="en-US" sz="1000" b="1" dirty="0">
              <a:latin typeface="Tahoma"/>
              <a:cs typeface="Tahoma"/>
            </a:endParaRPr>
          </a:p>
        </p:txBody>
      </p:sp>
      <p:sp>
        <p:nvSpPr>
          <p:cNvPr id="6" name="Дата 6"/>
          <p:cNvSpPr>
            <a:spLocks noGrp="1"/>
          </p:cNvSpPr>
          <p:nvPr>
            <p:ph type="dt" sz="half" idx="10"/>
          </p:nvPr>
        </p:nvSpPr>
        <p:spPr/>
        <p:txBody>
          <a:bodyPr/>
          <a:lstStyle>
            <a:lvl1pPr>
              <a:defRPr/>
            </a:lvl1pPr>
          </a:lstStyle>
          <a:p>
            <a:pPr>
              <a:defRPr/>
            </a:pPr>
            <a:endParaRPr lang="en-US"/>
          </a:p>
        </p:txBody>
      </p:sp>
      <p:sp>
        <p:nvSpPr>
          <p:cNvPr id="7" name="Нижний колонтитул 7"/>
          <p:cNvSpPr>
            <a:spLocks noGrp="1"/>
          </p:cNvSpPr>
          <p:nvPr>
            <p:ph type="ftr" sz="quarter" idx="11"/>
          </p:nvPr>
        </p:nvSpPr>
        <p:spPr/>
        <p:txBody>
          <a:bodyPr/>
          <a:lstStyle>
            <a:lvl1pPr>
              <a:defRPr/>
            </a:lvl1pPr>
          </a:lstStyle>
          <a:p>
            <a:pPr>
              <a:defRPr/>
            </a:pPr>
            <a:endParaRPr lang="en-US"/>
          </a:p>
        </p:txBody>
      </p:sp>
      <p:grpSp>
        <p:nvGrpSpPr>
          <p:cNvPr id="8" name="Группа 7"/>
          <p:cNvGrpSpPr/>
          <p:nvPr userDrawn="1"/>
        </p:nvGrpSpPr>
        <p:grpSpPr>
          <a:xfrm>
            <a:off x="0" y="0"/>
            <a:ext cx="561315" cy="578985"/>
            <a:chOff x="0" y="0"/>
            <a:chExt cx="561315" cy="578985"/>
          </a:xfrm>
        </p:grpSpPr>
        <p:sp>
          <p:nvSpPr>
            <p:cNvPr id="9" name="Прямоугольник 8"/>
            <p:cNvSpPr/>
            <p:nvPr/>
          </p:nvSpPr>
          <p:spPr>
            <a:xfrm>
              <a:off x="0" y="0"/>
              <a:ext cx="561315" cy="578985"/>
            </a:xfrm>
            <a:prstGeom prst="rect">
              <a:avLst/>
            </a:prstGeom>
            <a:solidFill>
              <a:srgbClr val="0C2634"/>
            </a:solidFill>
            <a:ln>
              <a:solidFill>
                <a:srgbClr val="0C2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07" y="102192"/>
              <a:ext cx="360869" cy="374187"/>
            </a:xfrm>
            <a:prstGeom prst="rect">
              <a:avLst/>
            </a:prstGeom>
          </p:spPr>
        </p:pic>
      </p:grpSp>
      <p:sp>
        <p:nvSpPr>
          <p:cNvPr id="11" name="TextBox 10"/>
          <p:cNvSpPr txBox="1"/>
          <p:nvPr userDrawn="1"/>
        </p:nvSpPr>
        <p:spPr>
          <a:xfrm>
            <a:off x="628650" y="0"/>
            <a:ext cx="8605966" cy="646331"/>
          </a:xfrm>
          <a:prstGeom prst="rect">
            <a:avLst/>
          </a:prstGeom>
          <a:noFill/>
        </p:spPr>
        <p:txBody>
          <a:bodyPr wrap="square" rtlCol="0">
            <a:spAutoFit/>
          </a:bodyPr>
          <a:lstStyle/>
          <a:p>
            <a:pPr algn="l"/>
            <a:r>
              <a:rPr lang="ru-RU" b="1" dirty="0">
                <a:latin typeface="Arial Narrow" panose="020B0606020202030204" pitchFamily="34" charset="0"/>
              </a:rPr>
              <a:t>ЦЕЛИ РАЗВИТИЯ ГОСУДАРСТВЕННОЙ ИНФОРМАЦИОННОЙ</a:t>
            </a:r>
            <a:r>
              <a:rPr lang="ru-RU" b="0" baseline="0" dirty="0">
                <a:latin typeface="Arial Narrow" panose="020B0606020202030204" pitchFamily="34" charset="0"/>
              </a:rPr>
              <a:t> </a:t>
            </a:r>
            <a:r>
              <a:rPr lang="ru-RU" b="1" dirty="0">
                <a:latin typeface="Arial Narrow" panose="020B0606020202030204" pitchFamily="34" charset="0"/>
              </a:rPr>
              <a:t>СИСТЕМЫ</a:t>
            </a:r>
            <a:r>
              <a:rPr lang="ru-RU" b="0" baseline="0" dirty="0">
                <a:latin typeface="Arial Narrow" panose="020B0606020202030204" pitchFamily="34" charset="0"/>
              </a:rPr>
              <a:t> </a:t>
            </a:r>
            <a:r>
              <a:rPr lang="ru-RU" b="1" dirty="0">
                <a:latin typeface="Arial Narrow" panose="020B0606020202030204" pitchFamily="34" charset="0"/>
              </a:rPr>
              <a:t>ПРОМЫШЛЕННОСТИ (ГИСП)</a:t>
            </a:r>
            <a:endParaRPr lang="ru-RU" dirty="0">
              <a:latin typeface="Arial Narrow" panose="020B0606020202030204" pitchFamily="34" charset="0"/>
            </a:endParaRPr>
          </a:p>
        </p:txBody>
      </p:sp>
    </p:spTree>
    <p:extLst>
      <p:ext uri="{BB962C8B-B14F-4D97-AF65-F5344CB8AC3E}">
        <p14:creationId xmlns:p14="http://schemas.microsoft.com/office/powerpoint/2010/main" val="3792948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Заголовок и объект">
    <p:spTree>
      <p:nvGrpSpPr>
        <p:cNvPr id="1" name=""/>
        <p:cNvGrpSpPr/>
        <p:nvPr/>
      </p:nvGrpSpPr>
      <p:grpSpPr>
        <a:xfrm>
          <a:off x="0" y="0"/>
          <a:ext cx="0" cy="0"/>
          <a:chOff x="0" y="0"/>
          <a:chExt cx="0" cy="0"/>
        </a:xfrm>
      </p:grpSpPr>
      <p:sp>
        <p:nvSpPr>
          <p:cNvPr id="5" name="Прямоугольник 4"/>
          <p:cNvSpPr/>
          <p:nvPr userDrawn="1"/>
        </p:nvSpPr>
        <p:spPr>
          <a:xfrm>
            <a:off x="8169275" y="6627813"/>
            <a:ext cx="974725" cy="246062"/>
          </a:xfrm>
          <a:prstGeom prst="rect">
            <a:avLst/>
          </a:prstGeom>
        </p:spPr>
        <p:txBody>
          <a:bodyPr wrap="none">
            <a:spAutoFit/>
          </a:bodyPr>
          <a:lstStyle/>
          <a:p>
            <a:pPr eaLnBrk="1" fontAlgn="auto" hangingPunct="1">
              <a:spcBef>
                <a:spcPts val="0"/>
              </a:spcBef>
              <a:spcAft>
                <a:spcPts val="0"/>
              </a:spcAft>
              <a:defRPr/>
            </a:pPr>
            <a:r>
              <a:rPr lang="en-US" sz="1000" b="1" spc="55" dirty="0">
                <a:solidFill>
                  <a:srgbClr val="9A5555"/>
                </a:solidFill>
                <a:cs typeface="Calibri"/>
              </a:rPr>
              <a:t>GISP.GOV.RU</a:t>
            </a:r>
            <a:endParaRPr lang="en-US" sz="1000" b="1" dirty="0">
              <a:latin typeface="Tahoma"/>
              <a:cs typeface="Tahoma"/>
            </a:endParaRPr>
          </a:p>
        </p:txBody>
      </p:sp>
      <p:sp>
        <p:nvSpPr>
          <p:cNvPr id="6" name="Дата 6"/>
          <p:cNvSpPr>
            <a:spLocks noGrp="1"/>
          </p:cNvSpPr>
          <p:nvPr>
            <p:ph type="dt" sz="half" idx="10"/>
          </p:nvPr>
        </p:nvSpPr>
        <p:spPr/>
        <p:txBody>
          <a:bodyPr/>
          <a:lstStyle>
            <a:lvl1pPr>
              <a:defRPr/>
            </a:lvl1pPr>
          </a:lstStyle>
          <a:p>
            <a:pPr>
              <a:defRPr/>
            </a:pPr>
            <a:endParaRPr lang="en-US"/>
          </a:p>
        </p:txBody>
      </p:sp>
      <p:sp>
        <p:nvSpPr>
          <p:cNvPr id="7" name="Нижний колонтитул 7"/>
          <p:cNvSpPr>
            <a:spLocks noGrp="1"/>
          </p:cNvSpPr>
          <p:nvPr>
            <p:ph type="ftr" sz="quarter" idx="11"/>
          </p:nvPr>
        </p:nvSpPr>
        <p:spPr/>
        <p:txBody>
          <a:bodyPr/>
          <a:lstStyle>
            <a:lvl1pPr>
              <a:defRPr/>
            </a:lvl1pPr>
          </a:lstStyle>
          <a:p>
            <a:pPr>
              <a:defRPr/>
            </a:pPr>
            <a:endParaRPr lang="en-US"/>
          </a:p>
        </p:txBody>
      </p:sp>
      <p:grpSp>
        <p:nvGrpSpPr>
          <p:cNvPr id="8" name="Группа 7"/>
          <p:cNvGrpSpPr/>
          <p:nvPr userDrawn="1"/>
        </p:nvGrpSpPr>
        <p:grpSpPr>
          <a:xfrm>
            <a:off x="0" y="0"/>
            <a:ext cx="561315" cy="578985"/>
            <a:chOff x="0" y="0"/>
            <a:chExt cx="561315" cy="578985"/>
          </a:xfrm>
        </p:grpSpPr>
        <p:sp>
          <p:nvSpPr>
            <p:cNvPr id="9" name="Прямоугольник 8"/>
            <p:cNvSpPr/>
            <p:nvPr/>
          </p:nvSpPr>
          <p:spPr>
            <a:xfrm>
              <a:off x="0" y="0"/>
              <a:ext cx="561315" cy="578985"/>
            </a:xfrm>
            <a:prstGeom prst="rect">
              <a:avLst/>
            </a:prstGeom>
            <a:solidFill>
              <a:srgbClr val="0C2634"/>
            </a:solidFill>
            <a:ln>
              <a:solidFill>
                <a:srgbClr val="0C2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07" y="102192"/>
              <a:ext cx="360869" cy="374187"/>
            </a:xfrm>
            <a:prstGeom prst="rect">
              <a:avLst/>
            </a:prstGeom>
          </p:spPr>
        </p:pic>
      </p:grpSp>
      <p:sp>
        <p:nvSpPr>
          <p:cNvPr id="11" name="TextBox 10"/>
          <p:cNvSpPr txBox="1"/>
          <p:nvPr userDrawn="1"/>
        </p:nvSpPr>
        <p:spPr>
          <a:xfrm>
            <a:off x="628650" y="0"/>
            <a:ext cx="8605966" cy="369332"/>
          </a:xfrm>
          <a:prstGeom prst="rect">
            <a:avLst/>
          </a:prstGeom>
          <a:noFill/>
        </p:spPr>
        <p:txBody>
          <a:bodyPr wrap="square" rtlCol="0">
            <a:spAutoFit/>
          </a:bodyPr>
          <a:lstStyle/>
          <a:p>
            <a:pPr algn="l"/>
            <a:r>
              <a:rPr lang="ru-RU" b="1" dirty="0">
                <a:latin typeface="Arial Narrow" panose="020B0606020202030204" pitchFamily="34" charset="0"/>
              </a:rPr>
              <a:t>ТОРГОВО-ЗАКУПОЧНАЯ ЭКОСИСТЕМА ГИСП: ПОПОЗИЦИОННАЯ ЗАКУПКА</a:t>
            </a:r>
            <a:endParaRPr lang="ru-RU" dirty="0">
              <a:latin typeface="Arial Narrow" panose="020B0606020202030204" pitchFamily="34" charset="0"/>
            </a:endParaRPr>
          </a:p>
        </p:txBody>
      </p:sp>
    </p:spTree>
    <p:extLst>
      <p:ext uri="{BB962C8B-B14F-4D97-AF65-F5344CB8AC3E}">
        <p14:creationId xmlns:p14="http://schemas.microsoft.com/office/powerpoint/2010/main" val="13305290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Заголовок и объект">
    <p:spTree>
      <p:nvGrpSpPr>
        <p:cNvPr id="1" name=""/>
        <p:cNvGrpSpPr/>
        <p:nvPr/>
      </p:nvGrpSpPr>
      <p:grpSpPr>
        <a:xfrm>
          <a:off x="0" y="0"/>
          <a:ext cx="0" cy="0"/>
          <a:chOff x="0" y="0"/>
          <a:chExt cx="0" cy="0"/>
        </a:xfrm>
      </p:grpSpPr>
      <p:sp>
        <p:nvSpPr>
          <p:cNvPr id="5" name="Прямоугольник 4"/>
          <p:cNvSpPr/>
          <p:nvPr userDrawn="1"/>
        </p:nvSpPr>
        <p:spPr>
          <a:xfrm>
            <a:off x="8169275" y="6627813"/>
            <a:ext cx="974725" cy="246062"/>
          </a:xfrm>
          <a:prstGeom prst="rect">
            <a:avLst/>
          </a:prstGeom>
        </p:spPr>
        <p:txBody>
          <a:bodyPr wrap="none">
            <a:spAutoFit/>
          </a:bodyPr>
          <a:lstStyle/>
          <a:p>
            <a:pPr eaLnBrk="1" fontAlgn="auto" hangingPunct="1">
              <a:spcBef>
                <a:spcPts val="0"/>
              </a:spcBef>
              <a:spcAft>
                <a:spcPts val="0"/>
              </a:spcAft>
              <a:defRPr/>
            </a:pPr>
            <a:r>
              <a:rPr lang="en-US" sz="1000" b="1" spc="55" dirty="0">
                <a:solidFill>
                  <a:srgbClr val="9A5555"/>
                </a:solidFill>
                <a:cs typeface="Calibri"/>
              </a:rPr>
              <a:t>GISP.GOV.RU</a:t>
            </a:r>
            <a:endParaRPr lang="en-US" sz="1000" b="1" dirty="0">
              <a:latin typeface="Tahoma"/>
              <a:cs typeface="Tahoma"/>
            </a:endParaRPr>
          </a:p>
        </p:txBody>
      </p:sp>
      <p:sp>
        <p:nvSpPr>
          <p:cNvPr id="6" name="Дата 6"/>
          <p:cNvSpPr>
            <a:spLocks noGrp="1"/>
          </p:cNvSpPr>
          <p:nvPr>
            <p:ph type="dt" sz="half" idx="10"/>
          </p:nvPr>
        </p:nvSpPr>
        <p:spPr/>
        <p:txBody>
          <a:bodyPr/>
          <a:lstStyle>
            <a:lvl1pPr>
              <a:defRPr/>
            </a:lvl1pPr>
          </a:lstStyle>
          <a:p>
            <a:pPr>
              <a:defRPr/>
            </a:pPr>
            <a:endParaRPr lang="en-US"/>
          </a:p>
        </p:txBody>
      </p:sp>
      <p:sp>
        <p:nvSpPr>
          <p:cNvPr id="7" name="Нижний колонтитул 7"/>
          <p:cNvSpPr>
            <a:spLocks noGrp="1"/>
          </p:cNvSpPr>
          <p:nvPr>
            <p:ph type="ftr" sz="quarter" idx="11"/>
          </p:nvPr>
        </p:nvSpPr>
        <p:spPr/>
        <p:txBody>
          <a:bodyPr/>
          <a:lstStyle>
            <a:lvl1pPr>
              <a:defRPr/>
            </a:lvl1pPr>
          </a:lstStyle>
          <a:p>
            <a:pPr>
              <a:defRPr/>
            </a:pPr>
            <a:endParaRPr lang="en-US"/>
          </a:p>
        </p:txBody>
      </p:sp>
      <p:grpSp>
        <p:nvGrpSpPr>
          <p:cNvPr id="8" name="Группа 7"/>
          <p:cNvGrpSpPr/>
          <p:nvPr userDrawn="1"/>
        </p:nvGrpSpPr>
        <p:grpSpPr>
          <a:xfrm>
            <a:off x="0" y="0"/>
            <a:ext cx="561315" cy="578985"/>
            <a:chOff x="0" y="0"/>
            <a:chExt cx="561315" cy="578985"/>
          </a:xfrm>
        </p:grpSpPr>
        <p:sp>
          <p:nvSpPr>
            <p:cNvPr id="9" name="Прямоугольник 8"/>
            <p:cNvSpPr/>
            <p:nvPr/>
          </p:nvSpPr>
          <p:spPr>
            <a:xfrm>
              <a:off x="0" y="0"/>
              <a:ext cx="561315" cy="578985"/>
            </a:xfrm>
            <a:prstGeom prst="rect">
              <a:avLst/>
            </a:prstGeom>
            <a:solidFill>
              <a:srgbClr val="0C2634"/>
            </a:solidFill>
            <a:ln>
              <a:solidFill>
                <a:srgbClr val="0C2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07" y="102192"/>
              <a:ext cx="360869" cy="374187"/>
            </a:xfrm>
            <a:prstGeom prst="rect">
              <a:avLst/>
            </a:prstGeom>
          </p:spPr>
        </p:pic>
      </p:grpSp>
      <p:sp>
        <p:nvSpPr>
          <p:cNvPr id="11" name="TextBox 10"/>
          <p:cNvSpPr txBox="1"/>
          <p:nvPr userDrawn="1"/>
        </p:nvSpPr>
        <p:spPr>
          <a:xfrm>
            <a:off x="628650" y="0"/>
            <a:ext cx="8605966" cy="369332"/>
          </a:xfrm>
          <a:prstGeom prst="rect">
            <a:avLst/>
          </a:prstGeom>
          <a:noFill/>
        </p:spPr>
        <p:txBody>
          <a:bodyPr wrap="square" rtlCol="0">
            <a:spAutoFit/>
          </a:bodyPr>
          <a:lstStyle/>
          <a:p>
            <a:pPr algn="l"/>
            <a:r>
              <a:rPr lang="ru-RU" b="1" dirty="0">
                <a:latin typeface="Arial Narrow" panose="020B0606020202030204" pitchFamily="34" charset="0"/>
              </a:rPr>
              <a:t>ТОРГОВО-ЗАКУПОЧНАЯ ЭКОСИСТЕМА ГИСП: ПОТЕНЦИАЛЫ ОСНОВНЫХ СУБЪЕКТОВ</a:t>
            </a:r>
            <a:endParaRPr lang="ru-RU" dirty="0">
              <a:latin typeface="Arial Narrow" panose="020B0606020202030204" pitchFamily="34" charset="0"/>
            </a:endParaRPr>
          </a:p>
        </p:txBody>
      </p:sp>
    </p:spTree>
    <p:extLst>
      <p:ext uri="{BB962C8B-B14F-4D97-AF65-F5344CB8AC3E}">
        <p14:creationId xmlns:p14="http://schemas.microsoft.com/office/powerpoint/2010/main" val="3238386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Заголовок и объект">
    <p:spTree>
      <p:nvGrpSpPr>
        <p:cNvPr id="1" name=""/>
        <p:cNvGrpSpPr/>
        <p:nvPr/>
      </p:nvGrpSpPr>
      <p:grpSpPr>
        <a:xfrm>
          <a:off x="0" y="0"/>
          <a:ext cx="0" cy="0"/>
          <a:chOff x="0" y="0"/>
          <a:chExt cx="0" cy="0"/>
        </a:xfrm>
      </p:grpSpPr>
      <p:sp>
        <p:nvSpPr>
          <p:cNvPr id="5" name="Прямоугольник 4"/>
          <p:cNvSpPr/>
          <p:nvPr userDrawn="1"/>
        </p:nvSpPr>
        <p:spPr>
          <a:xfrm>
            <a:off x="8169275" y="6627813"/>
            <a:ext cx="974725" cy="246062"/>
          </a:xfrm>
          <a:prstGeom prst="rect">
            <a:avLst/>
          </a:prstGeom>
        </p:spPr>
        <p:txBody>
          <a:bodyPr wrap="none">
            <a:spAutoFit/>
          </a:bodyPr>
          <a:lstStyle/>
          <a:p>
            <a:pPr eaLnBrk="1" fontAlgn="auto" hangingPunct="1">
              <a:spcBef>
                <a:spcPts val="0"/>
              </a:spcBef>
              <a:spcAft>
                <a:spcPts val="0"/>
              </a:spcAft>
              <a:defRPr/>
            </a:pPr>
            <a:r>
              <a:rPr lang="en-US" sz="1000" b="1" spc="55" dirty="0">
                <a:solidFill>
                  <a:srgbClr val="9A5555"/>
                </a:solidFill>
                <a:cs typeface="Calibri"/>
              </a:rPr>
              <a:t>GISP.GOV.RU</a:t>
            </a:r>
            <a:endParaRPr lang="en-US" sz="1000" b="1" dirty="0">
              <a:latin typeface="Tahoma"/>
              <a:cs typeface="Tahoma"/>
            </a:endParaRPr>
          </a:p>
        </p:txBody>
      </p:sp>
      <p:sp>
        <p:nvSpPr>
          <p:cNvPr id="6" name="Дата 6"/>
          <p:cNvSpPr>
            <a:spLocks noGrp="1"/>
          </p:cNvSpPr>
          <p:nvPr>
            <p:ph type="dt" sz="half" idx="10"/>
          </p:nvPr>
        </p:nvSpPr>
        <p:spPr/>
        <p:txBody>
          <a:bodyPr/>
          <a:lstStyle>
            <a:lvl1pPr>
              <a:defRPr/>
            </a:lvl1pPr>
          </a:lstStyle>
          <a:p>
            <a:pPr>
              <a:defRPr/>
            </a:pPr>
            <a:endParaRPr lang="en-US"/>
          </a:p>
        </p:txBody>
      </p:sp>
      <p:sp>
        <p:nvSpPr>
          <p:cNvPr id="7" name="Нижний колонтитул 7"/>
          <p:cNvSpPr>
            <a:spLocks noGrp="1"/>
          </p:cNvSpPr>
          <p:nvPr>
            <p:ph type="ftr" sz="quarter" idx="11"/>
          </p:nvPr>
        </p:nvSpPr>
        <p:spPr/>
        <p:txBody>
          <a:bodyPr/>
          <a:lstStyle>
            <a:lvl1pPr>
              <a:defRPr/>
            </a:lvl1pPr>
          </a:lstStyle>
          <a:p>
            <a:pPr>
              <a:defRPr/>
            </a:pPr>
            <a:endParaRPr lang="en-US"/>
          </a:p>
        </p:txBody>
      </p:sp>
      <p:grpSp>
        <p:nvGrpSpPr>
          <p:cNvPr id="8" name="Группа 7"/>
          <p:cNvGrpSpPr/>
          <p:nvPr userDrawn="1"/>
        </p:nvGrpSpPr>
        <p:grpSpPr>
          <a:xfrm>
            <a:off x="0" y="0"/>
            <a:ext cx="561315" cy="578985"/>
            <a:chOff x="0" y="0"/>
            <a:chExt cx="561315" cy="578985"/>
          </a:xfrm>
        </p:grpSpPr>
        <p:sp>
          <p:nvSpPr>
            <p:cNvPr id="9" name="Прямоугольник 8"/>
            <p:cNvSpPr/>
            <p:nvPr/>
          </p:nvSpPr>
          <p:spPr>
            <a:xfrm>
              <a:off x="0" y="0"/>
              <a:ext cx="561315" cy="578985"/>
            </a:xfrm>
            <a:prstGeom prst="rect">
              <a:avLst/>
            </a:prstGeom>
            <a:solidFill>
              <a:srgbClr val="0C2634"/>
            </a:solidFill>
            <a:ln>
              <a:solidFill>
                <a:srgbClr val="0C2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07" y="102192"/>
              <a:ext cx="360869" cy="374187"/>
            </a:xfrm>
            <a:prstGeom prst="rect">
              <a:avLst/>
            </a:prstGeom>
          </p:spPr>
        </p:pic>
      </p:grpSp>
      <p:sp>
        <p:nvSpPr>
          <p:cNvPr id="11" name="TextBox 10"/>
          <p:cNvSpPr txBox="1"/>
          <p:nvPr userDrawn="1"/>
        </p:nvSpPr>
        <p:spPr>
          <a:xfrm>
            <a:off x="628650" y="107047"/>
            <a:ext cx="8605966" cy="369332"/>
          </a:xfrm>
          <a:prstGeom prst="rect">
            <a:avLst/>
          </a:prstGeom>
          <a:noFill/>
        </p:spPr>
        <p:txBody>
          <a:bodyPr wrap="square" rtlCol="0">
            <a:spAutoFit/>
          </a:bodyPr>
          <a:lstStyle/>
          <a:p>
            <a:pPr algn="l"/>
            <a:r>
              <a:rPr lang="ru-RU" b="0" dirty="0">
                <a:solidFill>
                  <a:schemeClr val="tx1">
                    <a:lumMod val="65000"/>
                    <a:lumOff val="35000"/>
                  </a:schemeClr>
                </a:solidFill>
                <a:latin typeface="Arial Narrow" panose="020B0606020202030204" pitchFamily="34" charset="0"/>
              </a:rPr>
              <a:t>Научно-технический совет</a:t>
            </a:r>
          </a:p>
        </p:txBody>
      </p:sp>
    </p:spTree>
    <p:extLst>
      <p:ext uri="{BB962C8B-B14F-4D97-AF65-F5344CB8AC3E}">
        <p14:creationId xmlns:p14="http://schemas.microsoft.com/office/powerpoint/2010/main" val="3982127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Заголовок и объект">
    <p:spTree>
      <p:nvGrpSpPr>
        <p:cNvPr id="1" name=""/>
        <p:cNvGrpSpPr/>
        <p:nvPr/>
      </p:nvGrpSpPr>
      <p:grpSpPr>
        <a:xfrm>
          <a:off x="0" y="0"/>
          <a:ext cx="0" cy="0"/>
          <a:chOff x="0" y="0"/>
          <a:chExt cx="0" cy="0"/>
        </a:xfrm>
      </p:grpSpPr>
      <p:sp>
        <p:nvSpPr>
          <p:cNvPr id="5" name="Прямоугольник 4"/>
          <p:cNvSpPr/>
          <p:nvPr userDrawn="1"/>
        </p:nvSpPr>
        <p:spPr>
          <a:xfrm>
            <a:off x="8169275" y="6627813"/>
            <a:ext cx="974725" cy="246062"/>
          </a:xfrm>
          <a:prstGeom prst="rect">
            <a:avLst/>
          </a:prstGeom>
        </p:spPr>
        <p:txBody>
          <a:bodyPr wrap="none">
            <a:spAutoFit/>
          </a:bodyPr>
          <a:lstStyle/>
          <a:p>
            <a:pPr eaLnBrk="1" fontAlgn="auto" hangingPunct="1">
              <a:spcBef>
                <a:spcPts val="0"/>
              </a:spcBef>
              <a:spcAft>
                <a:spcPts val="0"/>
              </a:spcAft>
              <a:defRPr/>
            </a:pPr>
            <a:r>
              <a:rPr lang="en-US" sz="1000" b="1" spc="55" dirty="0">
                <a:solidFill>
                  <a:srgbClr val="9A5555"/>
                </a:solidFill>
                <a:cs typeface="Calibri"/>
              </a:rPr>
              <a:t>GISP.GOV.RU</a:t>
            </a:r>
            <a:endParaRPr lang="en-US" sz="1000" b="1" dirty="0">
              <a:latin typeface="Tahoma"/>
              <a:cs typeface="Tahoma"/>
            </a:endParaRPr>
          </a:p>
        </p:txBody>
      </p:sp>
      <p:sp>
        <p:nvSpPr>
          <p:cNvPr id="6" name="Дата 6"/>
          <p:cNvSpPr>
            <a:spLocks noGrp="1"/>
          </p:cNvSpPr>
          <p:nvPr>
            <p:ph type="dt" sz="half" idx="10"/>
          </p:nvPr>
        </p:nvSpPr>
        <p:spPr/>
        <p:txBody>
          <a:bodyPr/>
          <a:lstStyle>
            <a:lvl1pPr>
              <a:defRPr/>
            </a:lvl1pPr>
          </a:lstStyle>
          <a:p>
            <a:pPr>
              <a:defRPr/>
            </a:pPr>
            <a:endParaRPr lang="en-US"/>
          </a:p>
        </p:txBody>
      </p:sp>
      <p:sp>
        <p:nvSpPr>
          <p:cNvPr id="7" name="Нижний колонтитул 7"/>
          <p:cNvSpPr>
            <a:spLocks noGrp="1"/>
          </p:cNvSpPr>
          <p:nvPr>
            <p:ph type="ftr" sz="quarter" idx="11"/>
          </p:nvPr>
        </p:nvSpPr>
        <p:spPr/>
        <p:txBody>
          <a:bodyPr/>
          <a:lstStyle>
            <a:lvl1pPr>
              <a:defRPr/>
            </a:lvl1pPr>
          </a:lstStyle>
          <a:p>
            <a:pPr>
              <a:defRPr/>
            </a:pPr>
            <a:endParaRPr lang="en-US"/>
          </a:p>
        </p:txBody>
      </p:sp>
      <p:grpSp>
        <p:nvGrpSpPr>
          <p:cNvPr id="8" name="Группа 7"/>
          <p:cNvGrpSpPr/>
          <p:nvPr userDrawn="1"/>
        </p:nvGrpSpPr>
        <p:grpSpPr>
          <a:xfrm>
            <a:off x="0" y="0"/>
            <a:ext cx="561315" cy="578985"/>
            <a:chOff x="0" y="0"/>
            <a:chExt cx="561315" cy="578985"/>
          </a:xfrm>
        </p:grpSpPr>
        <p:sp>
          <p:nvSpPr>
            <p:cNvPr id="9" name="Прямоугольник 8"/>
            <p:cNvSpPr/>
            <p:nvPr/>
          </p:nvSpPr>
          <p:spPr>
            <a:xfrm>
              <a:off x="0" y="0"/>
              <a:ext cx="561315" cy="578985"/>
            </a:xfrm>
            <a:prstGeom prst="rect">
              <a:avLst/>
            </a:prstGeom>
            <a:solidFill>
              <a:srgbClr val="0C2634"/>
            </a:solidFill>
            <a:ln>
              <a:solidFill>
                <a:srgbClr val="0C2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07" y="102192"/>
              <a:ext cx="360869" cy="374187"/>
            </a:xfrm>
            <a:prstGeom prst="rect">
              <a:avLst/>
            </a:prstGeom>
          </p:spPr>
        </p:pic>
      </p:grpSp>
      <p:sp>
        <p:nvSpPr>
          <p:cNvPr id="11" name="TextBox 10"/>
          <p:cNvSpPr txBox="1"/>
          <p:nvPr userDrawn="1"/>
        </p:nvSpPr>
        <p:spPr>
          <a:xfrm>
            <a:off x="628650" y="107047"/>
            <a:ext cx="8605966" cy="369332"/>
          </a:xfrm>
          <a:prstGeom prst="rect">
            <a:avLst/>
          </a:prstGeom>
          <a:noFill/>
        </p:spPr>
        <p:txBody>
          <a:bodyPr wrap="square" rtlCol="0">
            <a:spAutoFit/>
          </a:bodyPr>
          <a:lstStyle/>
          <a:p>
            <a:pPr algn="l"/>
            <a:r>
              <a:rPr lang="ru-RU" b="0" dirty="0">
                <a:solidFill>
                  <a:schemeClr val="tx1">
                    <a:lumMod val="65000"/>
                    <a:lumOff val="35000"/>
                  </a:schemeClr>
                </a:solidFill>
                <a:latin typeface="Arial Narrow" panose="020B0606020202030204" pitchFamily="34" charset="0"/>
              </a:rPr>
              <a:t>Первоочередные направления деятельности</a:t>
            </a:r>
          </a:p>
        </p:txBody>
      </p:sp>
    </p:spTree>
    <p:extLst>
      <p:ext uri="{BB962C8B-B14F-4D97-AF65-F5344CB8AC3E}">
        <p14:creationId xmlns:p14="http://schemas.microsoft.com/office/powerpoint/2010/main" val="1678104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Заголовок и объект">
    <p:spTree>
      <p:nvGrpSpPr>
        <p:cNvPr id="1" name=""/>
        <p:cNvGrpSpPr/>
        <p:nvPr/>
      </p:nvGrpSpPr>
      <p:grpSpPr>
        <a:xfrm>
          <a:off x="0" y="0"/>
          <a:ext cx="0" cy="0"/>
          <a:chOff x="0" y="0"/>
          <a:chExt cx="0" cy="0"/>
        </a:xfrm>
      </p:grpSpPr>
      <p:sp>
        <p:nvSpPr>
          <p:cNvPr id="5" name="Прямоугольник 4"/>
          <p:cNvSpPr/>
          <p:nvPr userDrawn="1"/>
        </p:nvSpPr>
        <p:spPr>
          <a:xfrm>
            <a:off x="8169275" y="6627813"/>
            <a:ext cx="974725" cy="246062"/>
          </a:xfrm>
          <a:prstGeom prst="rect">
            <a:avLst/>
          </a:prstGeom>
        </p:spPr>
        <p:txBody>
          <a:bodyPr wrap="none">
            <a:spAutoFit/>
          </a:bodyPr>
          <a:lstStyle/>
          <a:p>
            <a:pPr eaLnBrk="1" fontAlgn="auto" hangingPunct="1">
              <a:spcBef>
                <a:spcPts val="0"/>
              </a:spcBef>
              <a:spcAft>
                <a:spcPts val="0"/>
              </a:spcAft>
              <a:defRPr/>
            </a:pPr>
            <a:r>
              <a:rPr lang="en-US" sz="1000" b="1" spc="55" dirty="0">
                <a:solidFill>
                  <a:srgbClr val="9A5555"/>
                </a:solidFill>
                <a:cs typeface="Calibri"/>
              </a:rPr>
              <a:t>GISP.GOV.RU</a:t>
            </a:r>
            <a:endParaRPr lang="en-US" sz="1000" b="1" dirty="0">
              <a:latin typeface="Tahoma"/>
              <a:cs typeface="Tahoma"/>
            </a:endParaRPr>
          </a:p>
        </p:txBody>
      </p:sp>
      <p:sp>
        <p:nvSpPr>
          <p:cNvPr id="6" name="Дата 6"/>
          <p:cNvSpPr>
            <a:spLocks noGrp="1"/>
          </p:cNvSpPr>
          <p:nvPr>
            <p:ph type="dt" sz="half" idx="10"/>
          </p:nvPr>
        </p:nvSpPr>
        <p:spPr/>
        <p:txBody>
          <a:bodyPr/>
          <a:lstStyle>
            <a:lvl1pPr>
              <a:defRPr/>
            </a:lvl1pPr>
          </a:lstStyle>
          <a:p>
            <a:pPr>
              <a:defRPr/>
            </a:pPr>
            <a:endParaRPr lang="en-US"/>
          </a:p>
        </p:txBody>
      </p:sp>
      <p:sp>
        <p:nvSpPr>
          <p:cNvPr id="7" name="Нижний колонтитул 7"/>
          <p:cNvSpPr>
            <a:spLocks noGrp="1"/>
          </p:cNvSpPr>
          <p:nvPr>
            <p:ph type="ftr" sz="quarter" idx="11"/>
          </p:nvPr>
        </p:nvSpPr>
        <p:spPr/>
        <p:txBody>
          <a:bodyPr/>
          <a:lstStyle>
            <a:lvl1pPr>
              <a:defRPr/>
            </a:lvl1pPr>
          </a:lstStyle>
          <a:p>
            <a:pPr>
              <a:defRPr/>
            </a:pPr>
            <a:endParaRPr lang="en-US"/>
          </a:p>
        </p:txBody>
      </p:sp>
      <p:pic>
        <p:nvPicPr>
          <p:cNvPr id="11" name="Picture 6" descr="F:\Минпромторг\Орел черный - прозрачный.png"/>
          <p:cNvPicPr>
            <a:picLocks noChangeAspect="1" noChangeArrowheads="1"/>
          </p:cNvPicPr>
          <p:nvPr userDrawn="1"/>
        </p:nvPicPr>
        <p:blipFill>
          <a:blip r:embed="rId2" cstate="print">
            <a:biLevel thresh="75000"/>
            <a:extLst>
              <a:ext uri="{BEBA8EAE-BF5A-486C-A8C5-ECC9F3942E4B}">
                <a14:imgProps xmlns:a14="http://schemas.microsoft.com/office/drawing/2010/main">
                  <a14:imgLayer r:embed="rId3">
                    <a14:imgEffect>
                      <a14:sharpenSoften amount="100000"/>
                    </a14:imgEffect>
                    <a14:imgEffect>
                      <a14:colorTemperature colorTemp="5812"/>
                    </a14:imgEffect>
                    <a14:imgEffect>
                      <a14:saturation sat="400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8304090" y="58868"/>
            <a:ext cx="705094" cy="528674"/>
          </a:xfrm>
          <a:prstGeom prst="rect">
            <a:avLst/>
          </a:prstGeom>
          <a:noFill/>
          <a:ln>
            <a:noFill/>
          </a:ln>
          <a:effectLst>
            <a:reflection endPos="0" dir="5400000" sy="-100000" algn="bl" rotWithShape="0"/>
          </a:effectLst>
          <a:extLst>
            <a:ext uri="{909E8E84-426E-40DD-AFC4-6F175D3DCCD1}">
              <a14:hiddenFill xmlns:a14="http://schemas.microsoft.com/office/drawing/2010/main">
                <a:solidFill>
                  <a:srgbClr val="FFFFFF"/>
                </a:solidFill>
              </a14:hiddenFill>
            </a:ext>
          </a:extLst>
        </p:spPr>
      </p:pic>
      <p:grpSp>
        <p:nvGrpSpPr>
          <p:cNvPr id="12" name="Группа 11"/>
          <p:cNvGrpSpPr/>
          <p:nvPr userDrawn="1"/>
        </p:nvGrpSpPr>
        <p:grpSpPr>
          <a:xfrm>
            <a:off x="0" y="-5042"/>
            <a:ext cx="561315" cy="578985"/>
            <a:chOff x="0" y="0"/>
            <a:chExt cx="561315" cy="578985"/>
          </a:xfrm>
        </p:grpSpPr>
        <p:sp>
          <p:nvSpPr>
            <p:cNvPr id="13" name="Прямоугольник 12"/>
            <p:cNvSpPr/>
            <p:nvPr/>
          </p:nvSpPr>
          <p:spPr>
            <a:xfrm>
              <a:off x="0" y="0"/>
              <a:ext cx="561315" cy="578985"/>
            </a:xfrm>
            <a:prstGeom prst="rect">
              <a:avLst/>
            </a:prstGeom>
            <a:solidFill>
              <a:srgbClr val="0C2634"/>
            </a:solidFill>
            <a:ln>
              <a:solidFill>
                <a:srgbClr val="0C2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Narrow" panose="020B0606020202030204" pitchFamily="34" charset="0"/>
              </a:endParaRPr>
            </a:p>
          </p:txBody>
        </p:sp>
        <p:pic>
          <p:nvPicPr>
            <p:cNvPr id="14" name="Рисунок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07" y="102192"/>
              <a:ext cx="360869" cy="374187"/>
            </a:xfrm>
            <a:prstGeom prst="rect">
              <a:avLst/>
            </a:prstGeom>
          </p:spPr>
        </p:pic>
      </p:grpSp>
      <p:pic>
        <p:nvPicPr>
          <p:cNvPr id="15" name="Picture 4" descr="ÐÐ°ÑÑÐ¸Ð½ÐºÐ¸ Ð¿Ð¾ Ð·Ð°Ð¿ÑÐ¾ÑÑ ÑÑÐ¿"/>
          <p:cNvPicPr>
            <a:picLocks noChangeAspect="1" noChangeArrowheads="1"/>
          </p:cNvPicPr>
          <p:nvPr userDrawn="1"/>
        </p:nvPicPr>
        <p:blipFill>
          <a:blip r:embed="rId5">
            <a:extLst>
              <a:ext uri="{28A0092B-C50C-407E-A947-70E740481C1C}">
                <a14:useLocalDpi xmlns:a14="http://schemas.microsoft.com/office/drawing/2010/main" val="0"/>
              </a:ext>
            </a:extLst>
          </a:blip>
          <a:srcRect l="18559" t="37137" r="17400" b="37175"/>
          <a:stretch>
            <a:fillRect/>
          </a:stretch>
        </p:blipFill>
        <p:spPr bwMode="auto">
          <a:xfrm>
            <a:off x="7329365" y="176361"/>
            <a:ext cx="974725"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90517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Заголовок и объект">
    <p:spTree>
      <p:nvGrpSpPr>
        <p:cNvPr id="1" name=""/>
        <p:cNvGrpSpPr/>
        <p:nvPr/>
      </p:nvGrpSpPr>
      <p:grpSpPr>
        <a:xfrm>
          <a:off x="0" y="0"/>
          <a:ext cx="0" cy="0"/>
          <a:chOff x="0" y="0"/>
          <a:chExt cx="0" cy="0"/>
        </a:xfrm>
      </p:grpSpPr>
      <p:sp>
        <p:nvSpPr>
          <p:cNvPr id="5" name="Прямоугольник 4"/>
          <p:cNvSpPr/>
          <p:nvPr userDrawn="1"/>
        </p:nvSpPr>
        <p:spPr>
          <a:xfrm>
            <a:off x="8169275" y="6627813"/>
            <a:ext cx="974725" cy="246062"/>
          </a:xfrm>
          <a:prstGeom prst="rect">
            <a:avLst/>
          </a:prstGeom>
        </p:spPr>
        <p:txBody>
          <a:bodyPr wrap="none">
            <a:spAutoFit/>
          </a:bodyPr>
          <a:lstStyle/>
          <a:p>
            <a:pPr eaLnBrk="1" fontAlgn="auto" hangingPunct="1">
              <a:spcBef>
                <a:spcPts val="0"/>
              </a:spcBef>
              <a:spcAft>
                <a:spcPts val="0"/>
              </a:spcAft>
              <a:defRPr/>
            </a:pPr>
            <a:r>
              <a:rPr lang="en-US" sz="1000" b="1" spc="55" dirty="0">
                <a:solidFill>
                  <a:srgbClr val="9A5555"/>
                </a:solidFill>
                <a:cs typeface="Calibri"/>
              </a:rPr>
              <a:t>GISP.GOV.RU</a:t>
            </a:r>
            <a:endParaRPr lang="en-US" sz="1000" b="1" dirty="0">
              <a:latin typeface="Tahoma"/>
              <a:cs typeface="Tahoma"/>
            </a:endParaRPr>
          </a:p>
        </p:txBody>
      </p:sp>
      <p:sp>
        <p:nvSpPr>
          <p:cNvPr id="6" name="Дата 6"/>
          <p:cNvSpPr>
            <a:spLocks noGrp="1"/>
          </p:cNvSpPr>
          <p:nvPr>
            <p:ph type="dt" sz="half" idx="10"/>
          </p:nvPr>
        </p:nvSpPr>
        <p:spPr/>
        <p:txBody>
          <a:bodyPr/>
          <a:lstStyle>
            <a:lvl1pPr>
              <a:defRPr/>
            </a:lvl1pPr>
          </a:lstStyle>
          <a:p>
            <a:pPr>
              <a:defRPr/>
            </a:pPr>
            <a:endParaRPr lang="en-US"/>
          </a:p>
        </p:txBody>
      </p:sp>
      <p:sp>
        <p:nvSpPr>
          <p:cNvPr id="7" name="Нижний колонтитул 7"/>
          <p:cNvSpPr>
            <a:spLocks noGrp="1"/>
          </p:cNvSpPr>
          <p:nvPr>
            <p:ph type="ftr" sz="quarter" idx="11"/>
          </p:nvPr>
        </p:nvSpPr>
        <p:spPr/>
        <p:txBody>
          <a:bodyPr/>
          <a:lstStyle>
            <a:lvl1pPr>
              <a:defRPr/>
            </a:lvl1pPr>
          </a:lstStyle>
          <a:p>
            <a:pPr>
              <a:defRPr/>
            </a:pPr>
            <a:endParaRPr lang="en-US"/>
          </a:p>
        </p:txBody>
      </p:sp>
      <p:grpSp>
        <p:nvGrpSpPr>
          <p:cNvPr id="8" name="Группа 7"/>
          <p:cNvGrpSpPr/>
          <p:nvPr userDrawn="1"/>
        </p:nvGrpSpPr>
        <p:grpSpPr>
          <a:xfrm>
            <a:off x="0" y="0"/>
            <a:ext cx="561315" cy="578985"/>
            <a:chOff x="0" y="0"/>
            <a:chExt cx="561315" cy="578985"/>
          </a:xfrm>
        </p:grpSpPr>
        <p:sp>
          <p:nvSpPr>
            <p:cNvPr id="9" name="Прямоугольник 8"/>
            <p:cNvSpPr/>
            <p:nvPr/>
          </p:nvSpPr>
          <p:spPr>
            <a:xfrm>
              <a:off x="0" y="0"/>
              <a:ext cx="561315" cy="578985"/>
            </a:xfrm>
            <a:prstGeom prst="rect">
              <a:avLst/>
            </a:prstGeom>
            <a:solidFill>
              <a:srgbClr val="0C2634"/>
            </a:solidFill>
            <a:ln>
              <a:solidFill>
                <a:srgbClr val="0C2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07" y="102192"/>
              <a:ext cx="360869" cy="374187"/>
            </a:xfrm>
            <a:prstGeom prst="rect">
              <a:avLst/>
            </a:prstGeom>
          </p:spPr>
        </p:pic>
      </p:grpSp>
      <p:sp>
        <p:nvSpPr>
          <p:cNvPr id="11" name="TextBox 10"/>
          <p:cNvSpPr txBox="1"/>
          <p:nvPr userDrawn="1"/>
        </p:nvSpPr>
        <p:spPr>
          <a:xfrm>
            <a:off x="628650" y="102192"/>
            <a:ext cx="8605966" cy="369332"/>
          </a:xfrm>
          <a:prstGeom prst="rect">
            <a:avLst/>
          </a:prstGeom>
          <a:noFill/>
        </p:spPr>
        <p:txBody>
          <a:bodyPr wrap="square" rtlCol="0">
            <a:spAutoFit/>
          </a:bodyPr>
          <a:lstStyle/>
          <a:p>
            <a:pPr algn="l"/>
            <a:r>
              <a:rPr lang="ru-RU" b="0" dirty="0">
                <a:solidFill>
                  <a:schemeClr val="tx1">
                    <a:lumMod val="65000"/>
                    <a:lumOff val="35000"/>
                  </a:schemeClr>
                </a:solidFill>
                <a:latin typeface="Arial Narrow" panose="020B0606020202030204" pitchFamily="34" charset="0"/>
              </a:rPr>
              <a:t>Первые НТС</a:t>
            </a:r>
          </a:p>
        </p:txBody>
      </p:sp>
    </p:spTree>
    <p:extLst>
      <p:ext uri="{BB962C8B-B14F-4D97-AF65-F5344CB8AC3E}">
        <p14:creationId xmlns:p14="http://schemas.microsoft.com/office/powerpoint/2010/main" val="9001551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Заголовок и объект">
    <p:spTree>
      <p:nvGrpSpPr>
        <p:cNvPr id="1" name=""/>
        <p:cNvGrpSpPr/>
        <p:nvPr/>
      </p:nvGrpSpPr>
      <p:grpSpPr>
        <a:xfrm>
          <a:off x="0" y="0"/>
          <a:ext cx="0" cy="0"/>
          <a:chOff x="0" y="0"/>
          <a:chExt cx="0" cy="0"/>
        </a:xfrm>
      </p:grpSpPr>
      <p:sp>
        <p:nvSpPr>
          <p:cNvPr id="5" name="Прямоугольник 4"/>
          <p:cNvSpPr/>
          <p:nvPr userDrawn="1"/>
        </p:nvSpPr>
        <p:spPr>
          <a:xfrm>
            <a:off x="8169275" y="6627813"/>
            <a:ext cx="974725" cy="246062"/>
          </a:xfrm>
          <a:prstGeom prst="rect">
            <a:avLst/>
          </a:prstGeom>
        </p:spPr>
        <p:txBody>
          <a:bodyPr wrap="none">
            <a:spAutoFit/>
          </a:bodyPr>
          <a:lstStyle/>
          <a:p>
            <a:pPr eaLnBrk="1" fontAlgn="auto" hangingPunct="1">
              <a:spcBef>
                <a:spcPts val="0"/>
              </a:spcBef>
              <a:spcAft>
                <a:spcPts val="0"/>
              </a:spcAft>
              <a:defRPr/>
            </a:pPr>
            <a:r>
              <a:rPr lang="en-US" sz="1000" b="1" spc="55" dirty="0">
                <a:solidFill>
                  <a:srgbClr val="9A5555"/>
                </a:solidFill>
                <a:cs typeface="Calibri"/>
              </a:rPr>
              <a:t>GISP.GOV.RU</a:t>
            </a:r>
            <a:endParaRPr lang="en-US" sz="1000" b="1" dirty="0">
              <a:latin typeface="Tahoma"/>
              <a:cs typeface="Tahoma"/>
            </a:endParaRPr>
          </a:p>
        </p:txBody>
      </p:sp>
      <p:sp>
        <p:nvSpPr>
          <p:cNvPr id="6" name="Дата 6"/>
          <p:cNvSpPr>
            <a:spLocks noGrp="1"/>
          </p:cNvSpPr>
          <p:nvPr>
            <p:ph type="dt" sz="half" idx="10"/>
          </p:nvPr>
        </p:nvSpPr>
        <p:spPr/>
        <p:txBody>
          <a:bodyPr/>
          <a:lstStyle>
            <a:lvl1pPr>
              <a:defRPr/>
            </a:lvl1pPr>
          </a:lstStyle>
          <a:p>
            <a:pPr>
              <a:defRPr/>
            </a:pPr>
            <a:endParaRPr lang="en-US"/>
          </a:p>
        </p:txBody>
      </p:sp>
      <p:sp>
        <p:nvSpPr>
          <p:cNvPr id="7" name="Нижний колонтитул 7"/>
          <p:cNvSpPr>
            <a:spLocks noGrp="1"/>
          </p:cNvSpPr>
          <p:nvPr>
            <p:ph type="ftr" sz="quarter" idx="11"/>
          </p:nvPr>
        </p:nvSpPr>
        <p:spPr/>
        <p:txBody>
          <a:bodyPr/>
          <a:lstStyle>
            <a:lvl1pPr>
              <a:defRPr/>
            </a:lvl1pPr>
          </a:lstStyle>
          <a:p>
            <a:pPr>
              <a:defRPr/>
            </a:pPr>
            <a:endParaRPr lang="en-US"/>
          </a:p>
        </p:txBody>
      </p:sp>
      <p:grpSp>
        <p:nvGrpSpPr>
          <p:cNvPr id="8" name="Группа 7"/>
          <p:cNvGrpSpPr/>
          <p:nvPr userDrawn="1"/>
        </p:nvGrpSpPr>
        <p:grpSpPr>
          <a:xfrm>
            <a:off x="0" y="0"/>
            <a:ext cx="561315" cy="578985"/>
            <a:chOff x="0" y="0"/>
            <a:chExt cx="561315" cy="578985"/>
          </a:xfrm>
        </p:grpSpPr>
        <p:sp>
          <p:nvSpPr>
            <p:cNvPr id="9" name="Прямоугольник 8"/>
            <p:cNvSpPr/>
            <p:nvPr/>
          </p:nvSpPr>
          <p:spPr>
            <a:xfrm>
              <a:off x="0" y="0"/>
              <a:ext cx="561315" cy="578985"/>
            </a:xfrm>
            <a:prstGeom prst="rect">
              <a:avLst/>
            </a:prstGeom>
            <a:solidFill>
              <a:srgbClr val="0C2634"/>
            </a:solidFill>
            <a:ln>
              <a:solidFill>
                <a:srgbClr val="0C2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07" y="102192"/>
              <a:ext cx="360869" cy="374187"/>
            </a:xfrm>
            <a:prstGeom prst="rect">
              <a:avLst/>
            </a:prstGeom>
          </p:spPr>
        </p:pic>
      </p:grpSp>
      <p:sp>
        <p:nvSpPr>
          <p:cNvPr id="11" name="TextBox 10"/>
          <p:cNvSpPr txBox="1"/>
          <p:nvPr userDrawn="1"/>
        </p:nvSpPr>
        <p:spPr>
          <a:xfrm>
            <a:off x="661722" y="107047"/>
            <a:ext cx="8605966" cy="369332"/>
          </a:xfrm>
          <a:prstGeom prst="rect">
            <a:avLst/>
          </a:prstGeom>
          <a:noFill/>
        </p:spPr>
        <p:txBody>
          <a:bodyPr wrap="square" rtlCol="0">
            <a:spAutoFit/>
          </a:bodyPr>
          <a:lstStyle/>
          <a:p>
            <a:pPr algn="l"/>
            <a:r>
              <a:rPr lang="ru-RU" b="0" dirty="0">
                <a:solidFill>
                  <a:schemeClr val="tx1">
                    <a:lumMod val="65000"/>
                    <a:lumOff val="35000"/>
                  </a:schemeClr>
                </a:solidFill>
                <a:latin typeface="Arial Narrow" panose="020B0606020202030204" pitchFamily="34" charset="0"/>
              </a:rPr>
              <a:t>Основные направления</a:t>
            </a:r>
            <a:r>
              <a:rPr lang="ru-RU" b="0" baseline="0" dirty="0">
                <a:solidFill>
                  <a:schemeClr val="tx1">
                    <a:lumMod val="65000"/>
                    <a:lumOff val="35000"/>
                  </a:schemeClr>
                </a:solidFill>
                <a:latin typeface="Arial Narrow" panose="020B0606020202030204" pitchFamily="34" charset="0"/>
              </a:rPr>
              <a:t> дорожной карты</a:t>
            </a:r>
            <a:endParaRPr lang="ru-RU" b="0" dirty="0">
              <a:solidFill>
                <a:schemeClr val="tx1">
                  <a:lumMod val="65000"/>
                  <a:lumOff val="35000"/>
                </a:schemeClr>
              </a:solidFill>
              <a:latin typeface="Arial Narrow" panose="020B0606020202030204" pitchFamily="34" charset="0"/>
            </a:endParaRPr>
          </a:p>
        </p:txBody>
      </p:sp>
    </p:spTree>
    <p:extLst>
      <p:ext uri="{BB962C8B-B14F-4D97-AF65-F5344CB8AC3E}">
        <p14:creationId xmlns:p14="http://schemas.microsoft.com/office/powerpoint/2010/main" val="787409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Заголовок и объект">
    <p:spTree>
      <p:nvGrpSpPr>
        <p:cNvPr id="1" name=""/>
        <p:cNvGrpSpPr/>
        <p:nvPr/>
      </p:nvGrpSpPr>
      <p:grpSpPr>
        <a:xfrm>
          <a:off x="0" y="0"/>
          <a:ext cx="0" cy="0"/>
          <a:chOff x="0" y="0"/>
          <a:chExt cx="0" cy="0"/>
        </a:xfrm>
      </p:grpSpPr>
      <p:sp>
        <p:nvSpPr>
          <p:cNvPr id="5" name="Прямоугольник 4"/>
          <p:cNvSpPr/>
          <p:nvPr userDrawn="1"/>
        </p:nvSpPr>
        <p:spPr>
          <a:xfrm>
            <a:off x="8169275" y="6627813"/>
            <a:ext cx="974725" cy="246062"/>
          </a:xfrm>
          <a:prstGeom prst="rect">
            <a:avLst/>
          </a:prstGeom>
        </p:spPr>
        <p:txBody>
          <a:bodyPr wrap="none">
            <a:spAutoFit/>
          </a:bodyPr>
          <a:lstStyle/>
          <a:p>
            <a:pPr eaLnBrk="1" fontAlgn="auto" hangingPunct="1">
              <a:spcBef>
                <a:spcPts val="0"/>
              </a:spcBef>
              <a:spcAft>
                <a:spcPts val="0"/>
              </a:spcAft>
              <a:defRPr/>
            </a:pPr>
            <a:r>
              <a:rPr lang="en-US" sz="1000" b="1" spc="55" dirty="0">
                <a:solidFill>
                  <a:srgbClr val="9A5555"/>
                </a:solidFill>
                <a:cs typeface="Calibri"/>
              </a:rPr>
              <a:t>GISP.GOV.RU</a:t>
            </a:r>
            <a:endParaRPr lang="en-US" sz="1000" b="1" dirty="0">
              <a:latin typeface="Tahoma"/>
              <a:cs typeface="Tahoma"/>
            </a:endParaRPr>
          </a:p>
        </p:txBody>
      </p:sp>
      <p:sp>
        <p:nvSpPr>
          <p:cNvPr id="6" name="Дата 6"/>
          <p:cNvSpPr>
            <a:spLocks noGrp="1"/>
          </p:cNvSpPr>
          <p:nvPr>
            <p:ph type="dt" sz="half" idx="10"/>
          </p:nvPr>
        </p:nvSpPr>
        <p:spPr/>
        <p:txBody>
          <a:bodyPr/>
          <a:lstStyle>
            <a:lvl1pPr>
              <a:defRPr/>
            </a:lvl1pPr>
          </a:lstStyle>
          <a:p>
            <a:pPr>
              <a:defRPr/>
            </a:pPr>
            <a:endParaRPr lang="en-US"/>
          </a:p>
        </p:txBody>
      </p:sp>
      <p:sp>
        <p:nvSpPr>
          <p:cNvPr id="7" name="Нижний колонтитул 7"/>
          <p:cNvSpPr>
            <a:spLocks noGrp="1"/>
          </p:cNvSpPr>
          <p:nvPr>
            <p:ph type="ftr" sz="quarter" idx="11"/>
          </p:nvPr>
        </p:nvSpPr>
        <p:spPr/>
        <p:txBody>
          <a:bodyPr/>
          <a:lstStyle>
            <a:lvl1pPr>
              <a:defRPr/>
            </a:lvl1pPr>
          </a:lstStyle>
          <a:p>
            <a:pPr>
              <a:defRPr/>
            </a:pPr>
            <a:endParaRPr lang="en-US"/>
          </a:p>
        </p:txBody>
      </p:sp>
      <p:grpSp>
        <p:nvGrpSpPr>
          <p:cNvPr id="8" name="Группа 7"/>
          <p:cNvGrpSpPr/>
          <p:nvPr userDrawn="1"/>
        </p:nvGrpSpPr>
        <p:grpSpPr>
          <a:xfrm>
            <a:off x="0" y="0"/>
            <a:ext cx="561315" cy="578985"/>
            <a:chOff x="0" y="0"/>
            <a:chExt cx="561315" cy="578985"/>
          </a:xfrm>
        </p:grpSpPr>
        <p:sp>
          <p:nvSpPr>
            <p:cNvPr id="9" name="Прямоугольник 8"/>
            <p:cNvSpPr/>
            <p:nvPr/>
          </p:nvSpPr>
          <p:spPr>
            <a:xfrm>
              <a:off x="0" y="0"/>
              <a:ext cx="561315" cy="578985"/>
            </a:xfrm>
            <a:prstGeom prst="rect">
              <a:avLst/>
            </a:prstGeom>
            <a:solidFill>
              <a:srgbClr val="0C2634"/>
            </a:solidFill>
            <a:ln>
              <a:solidFill>
                <a:srgbClr val="0C2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07" y="102192"/>
              <a:ext cx="360869" cy="374187"/>
            </a:xfrm>
            <a:prstGeom prst="rect">
              <a:avLst/>
            </a:prstGeom>
          </p:spPr>
        </p:pic>
      </p:grpSp>
      <p:sp>
        <p:nvSpPr>
          <p:cNvPr id="11" name="TextBox 10"/>
          <p:cNvSpPr txBox="1"/>
          <p:nvPr userDrawn="1"/>
        </p:nvSpPr>
        <p:spPr>
          <a:xfrm>
            <a:off x="628650" y="107047"/>
            <a:ext cx="8605966" cy="369332"/>
          </a:xfrm>
          <a:prstGeom prst="rect">
            <a:avLst/>
          </a:prstGeom>
          <a:noFill/>
        </p:spPr>
        <p:txBody>
          <a:bodyPr wrap="square" rtlCol="0">
            <a:spAutoFit/>
          </a:bodyPr>
          <a:lstStyle/>
          <a:p>
            <a:pPr algn="l"/>
            <a:r>
              <a:rPr lang="ru-RU" b="0" dirty="0">
                <a:solidFill>
                  <a:schemeClr val="tx1">
                    <a:lumMod val="65000"/>
                    <a:lumOff val="35000"/>
                  </a:schemeClr>
                </a:solidFill>
                <a:latin typeface="Arial Narrow" panose="020B0606020202030204" pitchFamily="34" charset="0"/>
              </a:rPr>
              <a:t>Задачи в рамках реализации промышленной политики</a:t>
            </a:r>
          </a:p>
        </p:txBody>
      </p:sp>
    </p:spTree>
    <p:extLst>
      <p:ext uri="{BB962C8B-B14F-4D97-AF65-F5344CB8AC3E}">
        <p14:creationId xmlns:p14="http://schemas.microsoft.com/office/powerpoint/2010/main" val="38782080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Заголовок и объект">
    <p:spTree>
      <p:nvGrpSpPr>
        <p:cNvPr id="1" name=""/>
        <p:cNvGrpSpPr/>
        <p:nvPr/>
      </p:nvGrpSpPr>
      <p:grpSpPr>
        <a:xfrm>
          <a:off x="0" y="0"/>
          <a:ext cx="0" cy="0"/>
          <a:chOff x="0" y="0"/>
          <a:chExt cx="0" cy="0"/>
        </a:xfrm>
      </p:grpSpPr>
      <p:sp>
        <p:nvSpPr>
          <p:cNvPr id="5" name="Прямоугольник 4"/>
          <p:cNvSpPr/>
          <p:nvPr userDrawn="1"/>
        </p:nvSpPr>
        <p:spPr>
          <a:xfrm>
            <a:off x="8169275" y="6627813"/>
            <a:ext cx="974725" cy="246062"/>
          </a:xfrm>
          <a:prstGeom prst="rect">
            <a:avLst/>
          </a:prstGeom>
        </p:spPr>
        <p:txBody>
          <a:bodyPr wrap="none">
            <a:spAutoFit/>
          </a:bodyPr>
          <a:lstStyle/>
          <a:p>
            <a:pPr eaLnBrk="1" fontAlgn="auto" hangingPunct="1">
              <a:spcBef>
                <a:spcPts val="0"/>
              </a:spcBef>
              <a:spcAft>
                <a:spcPts val="0"/>
              </a:spcAft>
              <a:defRPr/>
            </a:pPr>
            <a:r>
              <a:rPr lang="en-US" sz="1000" b="1" spc="55" dirty="0">
                <a:solidFill>
                  <a:srgbClr val="9A5555"/>
                </a:solidFill>
                <a:cs typeface="Calibri"/>
              </a:rPr>
              <a:t>GISP.GOV.RU</a:t>
            </a:r>
            <a:endParaRPr lang="en-US" sz="1000" b="1" dirty="0">
              <a:latin typeface="Tahoma"/>
              <a:cs typeface="Tahoma"/>
            </a:endParaRPr>
          </a:p>
        </p:txBody>
      </p:sp>
      <p:sp>
        <p:nvSpPr>
          <p:cNvPr id="6" name="Дата 6"/>
          <p:cNvSpPr>
            <a:spLocks noGrp="1"/>
          </p:cNvSpPr>
          <p:nvPr>
            <p:ph type="dt" sz="half" idx="10"/>
          </p:nvPr>
        </p:nvSpPr>
        <p:spPr/>
        <p:txBody>
          <a:bodyPr/>
          <a:lstStyle>
            <a:lvl1pPr>
              <a:defRPr/>
            </a:lvl1pPr>
          </a:lstStyle>
          <a:p>
            <a:pPr>
              <a:defRPr/>
            </a:pPr>
            <a:endParaRPr lang="en-US"/>
          </a:p>
        </p:txBody>
      </p:sp>
      <p:sp>
        <p:nvSpPr>
          <p:cNvPr id="7" name="Нижний колонтитул 7"/>
          <p:cNvSpPr>
            <a:spLocks noGrp="1"/>
          </p:cNvSpPr>
          <p:nvPr>
            <p:ph type="ftr" sz="quarter" idx="11"/>
          </p:nvPr>
        </p:nvSpPr>
        <p:spPr/>
        <p:txBody>
          <a:bodyPr/>
          <a:lstStyle>
            <a:lvl1pPr>
              <a:defRPr/>
            </a:lvl1pPr>
          </a:lstStyle>
          <a:p>
            <a:pPr>
              <a:defRPr/>
            </a:pPr>
            <a:endParaRPr lang="en-US"/>
          </a:p>
        </p:txBody>
      </p:sp>
      <p:grpSp>
        <p:nvGrpSpPr>
          <p:cNvPr id="8" name="Группа 7"/>
          <p:cNvGrpSpPr/>
          <p:nvPr userDrawn="1"/>
        </p:nvGrpSpPr>
        <p:grpSpPr>
          <a:xfrm>
            <a:off x="0" y="0"/>
            <a:ext cx="561315" cy="578985"/>
            <a:chOff x="0" y="0"/>
            <a:chExt cx="561315" cy="578985"/>
          </a:xfrm>
        </p:grpSpPr>
        <p:sp>
          <p:nvSpPr>
            <p:cNvPr id="9" name="Прямоугольник 8"/>
            <p:cNvSpPr/>
            <p:nvPr/>
          </p:nvSpPr>
          <p:spPr>
            <a:xfrm>
              <a:off x="0" y="0"/>
              <a:ext cx="561315" cy="578985"/>
            </a:xfrm>
            <a:prstGeom prst="rect">
              <a:avLst/>
            </a:prstGeom>
            <a:solidFill>
              <a:srgbClr val="0C2634"/>
            </a:solidFill>
            <a:ln>
              <a:solidFill>
                <a:srgbClr val="0C2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07" y="102192"/>
              <a:ext cx="360869" cy="374187"/>
            </a:xfrm>
            <a:prstGeom prst="rect">
              <a:avLst/>
            </a:prstGeom>
          </p:spPr>
        </p:pic>
      </p:grpSp>
      <p:sp>
        <p:nvSpPr>
          <p:cNvPr id="11" name="TextBox 10"/>
          <p:cNvSpPr txBox="1"/>
          <p:nvPr userDrawn="1"/>
        </p:nvSpPr>
        <p:spPr>
          <a:xfrm>
            <a:off x="628650" y="102192"/>
            <a:ext cx="8605966" cy="369332"/>
          </a:xfrm>
          <a:prstGeom prst="rect">
            <a:avLst/>
          </a:prstGeom>
          <a:noFill/>
        </p:spPr>
        <p:txBody>
          <a:bodyPr wrap="square" rtlCol="0">
            <a:spAutoFit/>
          </a:bodyPr>
          <a:lstStyle/>
          <a:p>
            <a:pPr algn="l"/>
            <a:r>
              <a:rPr lang="ru-RU" b="0" dirty="0">
                <a:solidFill>
                  <a:schemeClr val="tx1">
                    <a:lumMod val="65000"/>
                    <a:lumOff val="35000"/>
                  </a:schemeClr>
                </a:solidFill>
                <a:latin typeface="Arial Narrow" panose="020B0606020202030204" pitchFamily="34" charset="0"/>
              </a:rPr>
              <a:t>Дорожная карта</a:t>
            </a:r>
          </a:p>
        </p:txBody>
      </p:sp>
    </p:spTree>
    <p:extLst>
      <p:ext uri="{BB962C8B-B14F-4D97-AF65-F5344CB8AC3E}">
        <p14:creationId xmlns:p14="http://schemas.microsoft.com/office/powerpoint/2010/main" val="36390915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Заголовок и объект">
    <p:spTree>
      <p:nvGrpSpPr>
        <p:cNvPr id="1" name=""/>
        <p:cNvGrpSpPr/>
        <p:nvPr/>
      </p:nvGrpSpPr>
      <p:grpSpPr>
        <a:xfrm>
          <a:off x="0" y="0"/>
          <a:ext cx="0" cy="0"/>
          <a:chOff x="0" y="0"/>
          <a:chExt cx="0" cy="0"/>
        </a:xfrm>
      </p:grpSpPr>
      <p:sp>
        <p:nvSpPr>
          <p:cNvPr id="5" name="Прямоугольник 4"/>
          <p:cNvSpPr/>
          <p:nvPr userDrawn="1"/>
        </p:nvSpPr>
        <p:spPr>
          <a:xfrm>
            <a:off x="8169275" y="6627813"/>
            <a:ext cx="974725" cy="246062"/>
          </a:xfrm>
          <a:prstGeom prst="rect">
            <a:avLst/>
          </a:prstGeom>
        </p:spPr>
        <p:txBody>
          <a:bodyPr wrap="none">
            <a:spAutoFit/>
          </a:bodyPr>
          <a:lstStyle/>
          <a:p>
            <a:pPr eaLnBrk="1" fontAlgn="auto" hangingPunct="1">
              <a:spcBef>
                <a:spcPts val="0"/>
              </a:spcBef>
              <a:spcAft>
                <a:spcPts val="0"/>
              </a:spcAft>
              <a:defRPr/>
            </a:pPr>
            <a:r>
              <a:rPr lang="en-US" sz="1000" b="1" spc="55" dirty="0">
                <a:solidFill>
                  <a:srgbClr val="9A5555"/>
                </a:solidFill>
                <a:cs typeface="Calibri"/>
              </a:rPr>
              <a:t>GISP.GOV.RU</a:t>
            </a:r>
            <a:endParaRPr lang="en-US" sz="1000" b="1" dirty="0">
              <a:latin typeface="Tahoma"/>
              <a:cs typeface="Tahoma"/>
            </a:endParaRPr>
          </a:p>
        </p:txBody>
      </p:sp>
      <p:sp>
        <p:nvSpPr>
          <p:cNvPr id="6" name="Дата 6"/>
          <p:cNvSpPr>
            <a:spLocks noGrp="1"/>
          </p:cNvSpPr>
          <p:nvPr>
            <p:ph type="dt" sz="half" idx="10"/>
          </p:nvPr>
        </p:nvSpPr>
        <p:spPr/>
        <p:txBody>
          <a:bodyPr/>
          <a:lstStyle>
            <a:lvl1pPr>
              <a:defRPr/>
            </a:lvl1pPr>
          </a:lstStyle>
          <a:p>
            <a:pPr>
              <a:defRPr/>
            </a:pPr>
            <a:endParaRPr lang="en-US"/>
          </a:p>
        </p:txBody>
      </p:sp>
      <p:sp>
        <p:nvSpPr>
          <p:cNvPr id="7" name="Нижний колонтитул 7"/>
          <p:cNvSpPr>
            <a:spLocks noGrp="1"/>
          </p:cNvSpPr>
          <p:nvPr>
            <p:ph type="ftr" sz="quarter" idx="11"/>
          </p:nvPr>
        </p:nvSpPr>
        <p:spPr/>
        <p:txBody>
          <a:bodyPr/>
          <a:lstStyle>
            <a:lvl1pPr>
              <a:defRPr/>
            </a:lvl1pPr>
          </a:lstStyle>
          <a:p>
            <a:pPr>
              <a:defRPr/>
            </a:pPr>
            <a:endParaRPr lang="en-US"/>
          </a:p>
        </p:txBody>
      </p:sp>
      <p:grpSp>
        <p:nvGrpSpPr>
          <p:cNvPr id="8" name="Группа 7"/>
          <p:cNvGrpSpPr/>
          <p:nvPr userDrawn="1"/>
        </p:nvGrpSpPr>
        <p:grpSpPr>
          <a:xfrm>
            <a:off x="0" y="0"/>
            <a:ext cx="561315" cy="578985"/>
            <a:chOff x="0" y="0"/>
            <a:chExt cx="561315" cy="578985"/>
          </a:xfrm>
        </p:grpSpPr>
        <p:sp>
          <p:nvSpPr>
            <p:cNvPr id="9" name="Прямоугольник 8"/>
            <p:cNvSpPr/>
            <p:nvPr/>
          </p:nvSpPr>
          <p:spPr>
            <a:xfrm>
              <a:off x="0" y="0"/>
              <a:ext cx="561315" cy="578985"/>
            </a:xfrm>
            <a:prstGeom prst="rect">
              <a:avLst/>
            </a:prstGeom>
            <a:solidFill>
              <a:srgbClr val="0C2634"/>
            </a:solidFill>
            <a:ln>
              <a:solidFill>
                <a:srgbClr val="0C2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07" y="102192"/>
              <a:ext cx="360869" cy="374187"/>
            </a:xfrm>
            <a:prstGeom prst="rect">
              <a:avLst/>
            </a:prstGeom>
          </p:spPr>
        </p:pic>
      </p:grpSp>
    </p:spTree>
    <p:extLst>
      <p:ext uri="{BB962C8B-B14F-4D97-AF65-F5344CB8AC3E}">
        <p14:creationId xmlns:p14="http://schemas.microsoft.com/office/powerpoint/2010/main" val="13547861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BFDBA87-1AF3-4E5F-88F5-65FE791181D4}" type="slidenum">
              <a:rPr lang="ru-RU" altLang="ru-RU"/>
              <a:pPr>
                <a:defRPr/>
              </a:pPr>
              <a:t>‹#›</a:t>
            </a:fld>
            <a:endParaRPr lang="ru-RU" altLang="ru-RU"/>
          </a:p>
        </p:txBody>
      </p:sp>
    </p:spTree>
    <p:extLst>
      <p:ext uri="{BB962C8B-B14F-4D97-AF65-F5344CB8AC3E}">
        <p14:creationId xmlns:p14="http://schemas.microsoft.com/office/powerpoint/2010/main" val="9445249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lvl1pPr>
              <a:defRPr/>
            </a:lvl1pPr>
          </a:lstStyle>
          <a:p>
            <a:pPr>
              <a:defRPr/>
            </a:pPr>
            <a:endParaRPr lang="ru-RU"/>
          </a:p>
        </p:txBody>
      </p:sp>
      <p:sp>
        <p:nvSpPr>
          <p:cNvPr id="6" name="Footer Placeholder 5"/>
          <p:cNvSpPr>
            <a:spLocks noGrp="1"/>
          </p:cNvSpPr>
          <p:nvPr>
            <p:ph type="ftr" sz="quarter" idx="11"/>
          </p:nvPr>
        </p:nvSpPr>
        <p:spPr/>
        <p:txBody>
          <a:bodyPr/>
          <a:lstStyle>
            <a:lvl1pPr>
              <a:defRPr/>
            </a:lvl1pPr>
          </a:lstStyle>
          <a:p>
            <a:pPr>
              <a:defRPr/>
            </a:pPr>
            <a:endParaRPr lang="ru-RU"/>
          </a:p>
        </p:txBody>
      </p:sp>
      <p:sp>
        <p:nvSpPr>
          <p:cNvPr id="7" name="Slide Number Placeholder 6"/>
          <p:cNvSpPr>
            <a:spLocks noGrp="1"/>
          </p:cNvSpPr>
          <p:nvPr>
            <p:ph type="sldNum" sz="quarter" idx="12"/>
          </p:nvPr>
        </p:nvSpPr>
        <p:spPr/>
        <p:txBody>
          <a:bodyPr/>
          <a:lstStyle>
            <a:lvl1pPr>
              <a:defRPr/>
            </a:lvl1pPr>
          </a:lstStyle>
          <a:p>
            <a:pPr>
              <a:defRPr/>
            </a:pPr>
            <a:fld id="{5F7D8976-E3FF-4300-ACEE-563AF5E71622}" type="slidenum">
              <a:rPr lang="ru-RU" altLang="ru-RU"/>
              <a:pPr>
                <a:defRPr/>
              </a:pPr>
              <a:t>‹#›</a:t>
            </a:fld>
            <a:endParaRPr lang="ru-RU" altLang="ru-RU"/>
          </a:p>
        </p:txBody>
      </p:sp>
    </p:spTree>
    <p:extLst>
      <p:ext uri="{BB962C8B-B14F-4D97-AF65-F5344CB8AC3E}">
        <p14:creationId xmlns:p14="http://schemas.microsoft.com/office/powerpoint/2010/main" val="16288987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lvl1pPr>
              <a:defRPr/>
            </a:lvl1pPr>
          </a:lstStyle>
          <a:p>
            <a:pPr>
              <a:defRPr/>
            </a:pPr>
            <a:endParaRPr lang="ru-RU"/>
          </a:p>
        </p:txBody>
      </p:sp>
      <p:sp>
        <p:nvSpPr>
          <p:cNvPr id="8" name="Footer Placeholder 7"/>
          <p:cNvSpPr>
            <a:spLocks noGrp="1"/>
          </p:cNvSpPr>
          <p:nvPr>
            <p:ph type="ftr" sz="quarter" idx="11"/>
          </p:nvPr>
        </p:nvSpPr>
        <p:spPr/>
        <p:txBody>
          <a:bodyPr/>
          <a:lstStyle>
            <a:lvl1pPr>
              <a:defRPr/>
            </a:lvl1pPr>
          </a:lstStyle>
          <a:p>
            <a:pPr>
              <a:defRPr/>
            </a:pPr>
            <a:endParaRPr lang="ru-RU"/>
          </a:p>
        </p:txBody>
      </p:sp>
      <p:sp>
        <p:nvSpPr>
          <p:cNvPr id="9" name="Slide Number Placeholder 8"/>
          <p:cNvSpPr>
            <a:spLocks noGrp="1"/>
          </p:cNvSpPr>
          <p:nvPr>
            <p:ph type="sldNum" sz="quarter" idx="12"/>
          </p:nvPr>
        </p:nvSpPr>
        <p:spPr/>
        <p:txBody>
          <a:bodyPr/>
          <a:lstStyle>
            <a:lvl1pPr>
              <a:defRPr/>
            </a:lvl1pPr>
          </a:lstStyle>
          <a:p>
            <a:pPr>
              <a:defRPr/>
            </a:pPr>
            <a:fld id="{B9F7078E-0ED9-4A1B-97D2-290A01486409}" type="slidenum">
              <a:rPr lang="ru-RU" altLang="ru-RU"/>
              <a:pPr>
                <a:defRPr/>
              </a:pPr>
              <a:t>‹#›</a:t>
            </a:fld>
            <a:endParaRPr lang="ru-RU" altLang="ru-RU"/>
          </a:p>
        </p:txBody>
      </p:sp>
    </p:spTree>
    <p:extLst>
      <p:ext uri="{BB962C8B-B14F-4D97-AF65-F5344CB8AC3E}">
        <p14:creationId xmlns:p14="http://schemas.microsoft.com/office/powerpoint/2010/main" val="25559780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lvl1pPr>
              <a:defRPr/>
            </a:lvl1pPr>
          </a:lstStyle>
          <a:p>
            <a:pPr>
              <a:defRPr/>
            </a:pPr>
            <a:endParaRPr lang="ru-RU"/>
          </a:p>
        </p:txBody>
      </p:sp>
      <p:sp>
        <p:nvSpPr>
          <p:cNvPr id="4" name="Footer Placeholder 3"/>
          <p:cNvSpPr>
            <a:spLocks noGrp="1"/>
          </p:cNvSpPr>
          <p:nvPr>
            <p:ph type="ftr" sz="quarter" idx="11"/>
          </p:nvPr>
        </p:nvSpPr>
        <p:spPr/>
        <p:txBody>
          <a:bodyPr/>
          <a:lstStyle>
            <a:lvl1pPr>
              <a:defRPr/>
            </a:lvl1pPr>
          </a:lstStyle>
          <a:p>
            <a:pPr>
              <a:defRPr/>
            </a:pPr>
            <a:endParaRPr lang="ru-RU"/>
          </a:p>
        </p:txBody>
      </p:sp>
      <p:sp>
        <p:nvSpPr>
          <p:cNvPr id="5" name="Slide Number Placeholder 4"/>
          <p:cNvSpPr>
            <a:spLocks noGrp="1"/>
          </p:cNvSpPr>
          <p:nvPr>
            <p:ph type="sldNum" sz="quarter" idx="12"/>
          </p:nvPr>
        </p:nvSpPr>
        <p:spPr/>
        <p:txBody>
          <a:bodyPr/>
          <a:lstStyle>
            <a:lvl1pPr>
              <a:defRPr/>
            </a:lvl1pPr>
          </a:lstStyle>
          <a:p>
            <a:pPr>
              <a:defRPr/>
            </a:pPr>
            <a:fld id="{79F9C0B9-CFC0-4A39-A637-025927BE1332}" type="slidenum">
              <a:rPr lang="ru-RU" altLang="ru-RU"/>
              <a:pPr>
                <a:defRPr/>
              </a:pPr>
              <a:t>‹#›</a:t>
            </a:fld>
            <a:endParaRPr lang="ru-RU" altLang="ru-RU"/>
          </a:p>
        </p:txBody>
      </p:sp>
    </p:spTree>
    <p:extLst>
      <p:ext uri="{BB962C8B-B14F-4D97-AF65-F5344CB8AC3E}">
        <p14:creationId xmlns:p14="http://schemas.microsoft.com/office/powerpoint/2010/main" val="29370927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ru-RU"/>
          </a:p>
        </p:txBody>
      </p:sp>
      <p:sp>
        <p:nvSpPr>
          <p:cNvPr id="3" name="Footer Placeholder 2"/>
          <p:cNvSpPr>
            <a:spLocks noGrp="1"/>
          </p:cNvSpPr>
          <p:nvPr>
            <p:ph type="ftr" sz="quarter" idx="11"/>
          </p:nvPr>
        </p:nvSpPr>
        <p:spPr/>
        <p:txBody>
          <a:bodyPr/>
          <a:lstStyle>
            <a:lvl1pPr>
              <a:defRPr/>
            </a:lvl1pPr>
          </a:lstStyle>
          <a:p>
            <a:pPr>
              <a:defRPr/>
            </a:pPr>
            <a:endParaRPr lang="ru-RU"/>
          </a:p>
        </p:txBody>
      </p:sp>
      <p:sp>
        <p:nvSpPr>
          <p:cNvPr id="4" name="Slide Number Placeholder 3"/>
          <p:cNvSpPr>
            <a:spLocks noGrp="1"/>
          </p:cNvSpPr>
          <p:nvPr>
            <p:ph type="sldNum" sz="quarter" idx="12"/>
          </p:nvPr>
        </p:nvSpPr>
        <p:spPr/>
        <p:txBody>
          <a:bodyPr/>
          <a:lstStyle>
            <a:lvl1pPr>
              <a:defRPr/>
            </a:lvl1pPr>
          </a:lstStyle>
          <a:p>
            <a:pPr>
              <a:defRPr/>
            </a:pPr>
            <a:fld id="{A9B92555-3F81-473C-9BB1-FB220FC558EF}" type="slidenum">
              <a:rPr lang="ru-RU" altLang="ru-RU"/>
              <a:pPr>
                <a:defRPr/>
              </a:pPr>
              <a:t>‹#›</a:t>
            </a:fld>
            <a:endParaRPr lang="ru-RU" altLang="ru-RU"/>
          </a:p>
        </p:txBody>
      </p:sp>
    </p:spTree>
    <p:extLst>
      <p:ext uri="{BB962C8B-B14F-4D97-AF65-F5344CB8AC3E}">
        <p14:creationId xmlns:p14="http://schemas.microsoft.com/office/powerpoint/2010/main" val="2259297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BFDBA87-1AF3-4E5F-88F5-65FE791181D4}" type="slidenum">
              <a:rPr lang="ru-RU" altLang="ru-RU"/>
              <a:pPr>
                <a:defRPr/>
              </a:pPr>
              <a:t>‹#›</a:t>
            </a:fld>
            <a:endParaRPr lang="ru-RU" altLang="ru-RU"/>
          </a:p>
        </p:txBody>
      </p:sp>
    </p:spTree>
    <p:extLst>
      <p:ext uri="{BB962C8B-B14F-4D97-AF65-F5344CB8AC3E}">
        <p14:creationId xmlns:p14="http://schemas.microsoft.com/office/powerpoint/2010/main" val="3802058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lvl1pPr>
              <a:defRPr/>
            </a:lvl1pPr>
          </a:lstStyle>
          <a:p>
            <a:pPr>
              <a:defRPr/>
            </a:pPr>
            <a:endParaRPr lang="ru-RU"/>
          </a:p>
        </p:txBody>
      </p:sp>
      <p:sp>
        <p:nvSpPr>
          <p:cNvPr id="6" name="Footer Placeholder 5"/>
          <p:cNvSpPr>
            <a:spLocks noGrp="1"/>
          </p:cNvSpPr>
          <p:nvPr>
            <p:ph type="ftr" sz="quarter" idx="11"/>
          </p:nvPr>
        </p:nvSpPr>
        <p:spPr/>
        <p:txBody>
          <a:bodyPr/>
          <a:lstStyle>
            <a:lvl1pPr>
              <a:defRPr/>
            </a:lvl1pPr>
          </a:lstStyle>
          <a:p>
            <a:pPr>
              <a:defRPr/>
            </a:pPr>
            <a:endParaRPr lang="ru-RU"/>
          </a:p>
        </p:txBody>
      </p:sp>
      <p:sp>
        <p:nvSpPr>
          <p:cNvPr id="7" name="Slide Number Placeholder 6"/>
          <p:cNvSpPr>
            <a:spLocks noGrp="1"/>
          </p:cNvSpPr>
          <p:nvPr>
            <p:ph type="sldNum" sz="quarter" idx="12"/>
          </p:nvPr>
        </p:nvSpPr>
        <p:spPr/>
        <p:txBody>
          <a:bodyPr/>
          <a:lstStyle>
            <a:lvl1pPr>
              <a:defRPr/>
            </a:lvl1pPr>
          </a:lstStyle>
          <a:p>
            <a:pPr>
              <a:defRPr/>
            </a:pPr>
            <a:fld id="{28D53980-128B-495C-9376-32038817611C}" type="slidenum">
              <a:rPr lang="ru-RU" altLang="ru-RU"/>
              <a:pPr>
                <a:defRPr/>
              </a:pPr>
              <a:t>‹#›</a:t>
            </a:fld>
            <a:endParaRPr lang="ru-RU" altLang="ru-RU"/>
          </a:p>
        </p:txBody>
      </p:sp>
    </p:spTree>
    <p:extLst>
      <p:ext uri="{BB962C8B-B14F-4D97-AF65-F5344CB8AC3E}">
        <p14:creationId xmlns:p14="http://schemas.microsoft.com/office/powerpoint/2010/main" val="5665984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lvl1pPr>
              <a:defRPr/>
            </a:lvl1pPr>
          </a:lstStyle>
          <a:p>
            <a:pPr>
              <a:defRPr/>
            </a:pPr>
            <a:endParaRPr lang="ru-RU"/>
          </a:p>
        </p:txBody>
      </p:sp>
      <p:sp>
        <p:nvSpPr>
          <p:cNvPr id="6" name="Footer Placeholder 5"/>
          <p:cNvSpPr>
            <a:spLocks noGrp="1"/>
          </p:cNvSpPr>
          <p:nvPr>
            <p:ph type="ftr" sz="quarter" idx="11"/>
          </p:nvPr>
        </p:nvSpPr>
        <p:spPr/>
        <p:txBody>
          <a:bodyPr/>
          <a:lstStyle>
            <a:lvl1pPr>
              <a:defRPr/>
            </a:lvl1pPr>
          </a:lstStyle>
          <a:p>
            <a:pPr>
              <a:defRPr/>
            </a:pPr>
            <a:endParaRPr lang="ru-RU"/>
          </a:p>
        </p:txBody>
      </p:sp>
      <p:sp>
        <p:nvSpPr>
          <p:cNvPr id="7" name="Slide Number Placeholder 6"/>
          <p:cNvSpPr>
            <a:spLocks noGrp="1"/>
          </p:cNvSpPr>
          <p:nvPr>
            <p:ph type="sldNum" sz="quarter" idx="12"/>
          </p:nvPr>
        </p:nvSpPr>
        <p:spPr/>
        <p:txBody>
          <a:bodyPr/>
          <a:lstStyle>
            <a:lvl1pPr>
              <a:defRPr/>
            </a:lvl1pPr>
          </a:lstStyle>
          <a:p>
            <a:pPr>
              <a:defRPr/>
            </a:pPr>
            <a:fld id="{F9EE9198-7275-4E57-8D33-5FE274586DB5}" type="slidenum">
              <a:rPr lang="ru-RU" altLang="ru-RU"/>
              <a:pPr>
                <a:defRPr/>
              </a:pPr>
              <a:t>‹#›</a:t>
            </a:fld>
            <a:endParaRPr lang="ru-RU" altLang="ru-RU"/>
          </a:p>
        </p:txBody>
      </p:sp>
    </p:spTree>
    <p:extLst>
      <p:ext uri="{BB962C8B-B14F-4D97-AF65-F5344CB8AC3E}">
        <p14:creationId xmlns:p14="http://schemas.microsoft.com/office/powerpoint/2010/main" val="25364924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4809A39F-CEAB-4469-A7A5-B75F8294E720}" type="slidenum">
              <a:rPr lang="ru-RU" altLang="ru-RU"/>
              <a:pPr>
                <a:defRPr/>
              </a:pPr>
              <a:t>‹#›</a:t>
            </a:fld>
            <a:endParaRPr lang="ru-RU" altLang="ru-RU"/>
          </a:p>
        </p:txBody>
      </p:sp>
    </p:spTree>
    <p:extLst>
      <p:ext uri="{BB962C8B-B14F-4D97-AF65-F5344CB8AC3E}">
        <p14:creationId xmlns:p14="http://schemas.microsoft.com/office/powerpoint/2010/main" val="18033151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8E9BA8E-240D-4D32-A223-281C0A8C6971}" type="slidenum">
              <a:rPr lang="ru-RU" altLang="ru-RU"/>
              <a:pPr>
                <a:defRPr/>
              </a:pPr>
              <a:t>‹#›</a:t>
            </a:fld>
            <a:endParaRPr lang="ru-RU" altLang="ru-RU"/>
          </a:p>
        </p:txBody>
      </p:sp>
    </p:spTree>
    <p:extLst>
      <p:ext uri="{BB962C8B-B14F-4D97-AF65-F5344CB8AC3E}">
        <p14:creationId xmlns:p14="http://schemas.microsoft.com/office/powerpoint/2010/main" val="38096026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Заголовок раздела">
    <p:spTree>
      <p:nvGrpSpPr>
        <p:cNvPr id="1" name=""/>
        <p:cNvGrpSpPr/>
        <p:nvPr/>
      </p:nvGrpSpPr>
      <p:grpSpPr>
        <a:xfrm>
          <a:off x="0" y="0"/>
          <a:ext cx="0" cy="0"/>
          <a:chOff x="0" y="0"/>
          <a:chExt cx="0" cy="0"/>
        </a:xfrm>
      </p:grpSpPr>
      <p:pic>
        <p:nvPicPr>
          <p:cNvPr id="2" name="Picture 3" descr="D:\ГАЛАКТИКА\Презентации\pict\ГИСП_макет_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D:\ГАЛАКТИКА\Презентации\pict\ГИСП_макет_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4463" y="152400"/>
            <a:ext cx="1487487"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D:\ГАЛАКТИКА\Презентации\pict\ГИСП_макет_5.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24638" y="152400"/>
            <a:ext cx="2138362"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Номер слайда 5"/>
          <p:cNvSpPr>
            <a:spLocks noGrp="1"/>
          </p:cNvSpPr>
          <p:nvPr>
            <p:ph type="sldNum" sz="quarter" idx="10"/>
          </p:nvPr>
        </p:nvSpPr>
        <p:spPr/>
        <p:txBody>
          <a:bodyPr/>
          <a:lstStyle>
            <a:lvl1pPr>
              <a:defRPr/>
            </a:lvl1pPr>
          </a:lstStyle>
          <a:p>
            <a:pPr>
              <a:defRPr/>
            </a:pPr>
            <a:fld id="{0E077B2F-D187-4DF9-A83F-5F7AD4309F20}" type="slidenum">
              <a:rPr lang="ru-RU" altLang="ru-RU"/>
              <a:pPr>
                <a:defRPr/>
              </a:pPr>
              <a:t>‹#›</a:t>
            </a:fld>
            <a:endParaRPr lang="ru-RU" altLang="ru-RU"/>
          </a:p>
        </p:txBody>
      </p:sp>
    </p:spTree>
    <p:extLst>
      <p:ext uri="{BB962C8B-B14F-4D97-AF65-F5344CB8AC3E}">
        <p14:creationId xmlns:p14="http://schemas.microsoft.com/office/powerpoint/2010/main" val="37162548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graphicFrame>
        <p:nvGraphicFramePr>
          <p:cNvPr id="4" name="Объект 6"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0" name="think-cell Slide" r:id="rId4" imgW="270" imgH="270" progId="TCLayout.ActiveDocument.1">
                  <p:embed/>
                </p:oleObj>
              </mc:Choice>
              <mc:Fallback>
                <p:oleObj name="think-cell Slide" r:id="rId4" imgW="270" imgH="270" progId="TCLayout.ActiveDocument.1">
                  <p:embed/>
                  <p:pic>
                    <p:nvPicPr>
                      <p:cNvPr id="4" name="Объект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hape 468"/>
          <p:cNvSpPr/>
          <p:nvPr userDrawn="1"/>
        </p:nvSpPr>
        <p:spPr>
          <a:xfrm flipV="1">
            <a:off x="5692775" y="487363"/>
            <a:ext cx="3203575" cy="0"/>
          </a:xfrm>
          <a:prstGeom prst="line">
            <a:avLst/>
          </a:prstGeom>
          <a:ln w="12700">
            <a:solidFill>
              <a:srgbClr val="000000"/>
            </a:solidFill>
            <a:miter lim="400000"/>
          </a:ln>
        </p:spPr>
        <p:txBody>
          <a:bodyPr lIns="26789" tIns="26789" rIns="26789" bIns="26789" anchor="ctr"/>
          <a:lstStyle/>
          <a:p>
            <a:pPr algn="ctr" defTabSz="308074" eaLnBrk="1" fontAlgn="auto">
              <a:spcBef>
                <a:spcPts val="0"/>
              </a:spcBef>
              <a:spcAft>
                <a:spcPts val="0"/>
              </a:spcAft>
              <a:defRPr sz="2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 name="Shape 469"/>
          <p:cNvSpPr/>
          <p:nvPr userDrawn="1"/>
        </p:nvSpPr>
        <p:spPr>
          <a:xfrm>
            <a:off x="5675313" y="212725"/>
            <a:ext cx="3125787" cy="131763"/>
          </a:xfrm>
          <a:prstGeom prst="rect">
            <a:avLst/>
          </a:prstGeom>
          <a:ln w="12700">
            <a:miter lim="400000"/>
          </a:ln>
          <a:extLst>
            <a:ext uri="{C572A759-6A51-4108-AA02-DFA0A04FC94B}"/>
          </a:extLst>
        </p:spPr>
        <p:txBody>
          <a:bodyPr lIns="26789" tIns="26789" rIns="26789" bIns="26789" anchor="ctr">
            <a:spAutoFit/>
          </a:bodyPr>
          <a:lstStyle>
            <a:lvl1pPr defTabSz="307975" eaLnBrk="0" hangingPunct="0">
              <a:defRPr>
                <a:solidFill>
                  <a:schemeClr val="tx1"/>
                </a:solidFill>
                <a:latin typeface="Calibri" pitchFamily="34" charset="0"/>
                <a:cs typeface="Arial" pitchFamily="34" charset="0"/>
              </a:defRPr>
            </a:lvl1pPr>
            <a:lvl2pPr marL="742950" indent="-285750" defTabSz="307975" eaLnBrk="0" hangingPunct="0">
              <a:defRPr>
                <a:solidFill>
                  <a:schemeClr val="tx1"/>
                </a:solidFill>
                <a:latin typeface="Calibri" pitchFamily="34" charset="0"/>
                <a:cs typeface="Arial" pitchFamily="34" charset="0"/>
              </a:defRPr>
            </a:lvl2pPr>
            <a:lvl3pPr marL="1143000" indent="-228600" defTabSz="307975" eaLnBrk="0" hangingPunct="0">
              <a:defRPr>
                <a:solidFill>
                  <a:schemeClr val="tx1"/>
                </a:solidFill>
                <a:latin typeface="Calibri" pitchFamily="34" charset="0"/>
                <a:cs typeface="Arial" pitchFamily="34" charset="0"/>
              </a:defRPr>
            </a:lvl3pPr>
            <a:lvl4pPr marL="1600200" indent="-228600" defTabSz="307975" eaLnBrk="0" hangingPunct="0">
              <a:defRPr>
                <a:solidFill>
                  <a:schemeClr val="tx1"/>
                </a:solidFill>
                <a:latin typeface="Calibri" pitchFamily="34" charset="0"/>
                <a:cs typeface="Arial" pitchFamily="34" charset="0"/>
              </a:defRPr>
            </a:lvl4pPr>
            <a:lvl5pPr marL="2057400" indent="-228600" defTabSz="307975" eaLnBrk="0" hangingPunct="0">
              <a:defRPr>
                <a:solidFill>
                  <a:schemeClr val="tx1"/>
                </a:solidFill>
                <a:latin typeface="Calibri" pitchFamily="34" charset="0"/>
                <a:cs typeface="Arial" pitchFamily="34" charset="0"/>
              </a:defRPr>
            </a:lvl5pPr>
            <a:lvl6pPr marL="2514600" indent="-228600" defTabSz="307975"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307975"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307975"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307975" eaLnBrk="0" fontAlgn="base" hangingPunct="0">
              <a:spcBef>
                <a:spcPct val="0"/>
              </a:spcBef>
              <a:spcAft>
                <a:spcPct val="0"/>
              </a:spcAft>
              <a:defRPr>
                <a:solidFill>
                  <a:schemeClr val="tx1"/>
                </a:solidFill>
                <a:latin typeface="Calibri" pitchFamily="34" charset="0"/>
                <a:cs typeface="Arial" pitchFamily="34" charset="0"/>
              </a:defRPr>
            </a:lvl9pPr>
          </a:lstStyle>
          <a:p>
            <a:pPr eaLnBrk="1">
              <a:lnSpc>
                <a:spcPts val="600"/>
              </a:lnSpc>
              <a:defRPr/>
            </a:pPr>
            <a:r>
              <a:rPr lang="ru-RU" altLang="ru-RU" sz="700">
                <a:solidFill>
                  <a:srgbClr val="000000"/>
                </a:solidFill>
                <a:latin typeface="Akzidenz-Grotesk Pro Med" pitchFamily="50" charset="0"/>
                <a:sym typeface="Akzidenz-Grotesk Pro Med" pitchFamily="50" charset="0"/>
              </a:rPr>
              <a:t>Государственная информационная система Промышленности</a:t>
            </a:r>
          </a:p>
        </p:txBody>
      </p:sp>
      <p:sp>
        <p:nvSpPr>
          <p:cNvPr id="415" name="Shape 415"/>
          <p:cNvSpPr>
            <a:spLocks noGrp="1"/>
          </p:cNvSpPr>
          <p:nvPr>
            <p:ph type="title"/>
          </p:nvPr>
        </p:nvSpPr>
        <p:spPr>
          <a:xfrm>
            <a:off x="892968" y="1151929"/>
            <a:ext cx="7358064" cy="2321720"/>
          </a:xfrm>
          <a:prstGeom prst="rect">
            <a:avLst/>
          </a:prstGeom>
        </p:spPr>
        <p:txBody>
          <a:bodyPr lIns="35718" tIns="35718" rIns="35718" bIns="35718" anchor="b">
            <a:noAutofit/>
          </a:bodyPr>
          <a:lstStyle>
            <a:lvl1pPr algn="ctr" defTabSz="308074">
              <a:tabLst/>
              <a:defRPr sz="4350">
                <a:solidFill>
                  <a:srgbClr val="000000"/>
                </a:solidFill>
                <a:latin typeface="Gill Sans"/>
                <a:ea typeface="Gill Sans"/>
                <a:cs typeface="Gill Sans"/>
                <a:sym typeface="Gill Sans"/>
              </a:defRPr>
            </a:lvl1pPr>
          </a:lstStyle>
          <a:p>
            <a:r>
              <a:t>Текст заголовка</a:t>
            </a:r>
          </a:p>
        </p:txBody>
      </p:sp>
      <p:sp>
        <p:nvSpPr>
          <p:cNvPr id="416" name="Shape 416"/>
          <p:cNvSpPr>
            <a:spLocks noGrp="1"/>
          </p:cNvSpPr>
          <p:nvPr>
            <p:ph type="body" sz="quarter" idx="1"/>
          </p:nvPr>
        </p:nvSpPr>
        <p:spPr>
          <a:xfrm>
            <a:off x="892968" y="3536158"/>
            <a:ext cx="7358064" cy="794743"/>
          </a:xfrm>
          <a:prstGeom prst="rect">
            <a:avLst/>
          </a:prstGeom>
        </p:spPr>
        <p:txBody>
          <a:bodyPr lIns="35718" tIns="35718" rIns="35718" bIns="35718">
            <a:noAutofit/>
          </a:bodyPr>
          <a:lstStyle>
            <a:lvl1pPr marL="0" indent="0" algn="ctr" defTabSz="308074">
              <a:lnSpc>
                <a:spcPct val="100000"/>
              </a:lnSpc>
              <a:spcBef>
                <a:spcPts val="0"/>
              </a:spcBef>
              <a:buClrTx/>
              <a:buSzTx/>
              <a:buFontTx/>
              <a:buNone/>
              <a:defRPr sz="1800">
                <a:solidFill>
                  <a:srgbClr val="000000"/>
                </a:solidFill>
                <a:latin typeface="Gill Sans"/>
                <a:ea typeface="Gill Sans"/>
                <a:cs typeface="Gill Sans"/>
                <a:sym typeface="Gill Sans"/>
              </a:defRPr>
            </a:lvl1pPr>
            <a:lvl2pPr marL="0" indent="0" algn="ctr" defTabSz="308074">
              <a:lnSpc>
                <a:spcPct val="100000"/>
              </a:lnSpc>
              <a:spcBef>
                <a:spcPts val="0"/>
              </a:spcBef>
              <a:buClrTx/>
              <a:buSzTx/>
              <a:buFontTx/>
              <a:buNone/>
              <a:defRPr sz="1800">
                <a:solidFill>
                  <a:srgbClr val="000000"/>
                </a:solidFill>
                <a:latin typeface="Gill Sans"/>
                <a:ea typeface="Gill Sans"/>
                <a:cs typeface="Gill Sans"/>
                <a:sym typeface="Gill Sans"/>
              </a:defRPr>
            </a:lvl2pPr>
            <a:lvl3pPr marL="0" indent="0" algn="ctr" defTabSz="308074">
              <a:lnSpc>
                <a:spcPct val="100000"/>
              </a:lnSpc>
              <a:spcBef>
                <a:spcPts val="0"/>
              </a:spcBef>
              <a:buClrTx/>
              <a:buSzTx/>
              <a:buFontTx/>
              <a:buNone/>
              <a:defRPr sz="1800">
                <a:solidFill>
                  <a:srgbClr val="000000"/>
                </a:solidFill>
                <a:latin typeface="Gill Sans"/>
                <a:ea typeface="Gill Sans"/>
                <a:cs typeface="Gill Sans"/>
                <a:sym typeface="Gill Sans"/>
              </a:defRPr>
            </a:lvl3pPr>
            <a:lvl4pPr marL="0" indent="0" algn="ctr" defTabSz="308074">
              <a:lnSpc>
                <a:spcPct val="100000"/>
              </a:lnSpc>
              <a:spcBef>
                <a:spcPts val="0"/>
              </a:spcBef>
              <a:buClrTx/>
              <a:buSzTx/>
              <a:buFontTx/>
              <a:buNone/>
              <a:defRPr sz="1800">
                <a:solidFill>
                  <a:srgbClr val="000000"/>
                </a:solidFill>
                <a:latin typeface="Gill Sans"/>
                <a:ea typeface="Gill Sans"/>
                <a:cs typeface="Gill Sans"/>
                <a:sym typeface="Gill Sans"/>
              </a:defRPr>
            </a:lvl4pPr>
            <a:lvl5pPr marL="0" indent="0" algn="ctr" defTabSz="308074">
              <a:lnSpc>
                <a:spcPct val="100000"/>
              </a:lnSpc>
              <a:spcBef>
                <a:spcPts val="0"/>
              </a:spcBef>
              <a:buClrTx/>
              <a:buSzTx/>
              <a:buFontTx/>
              <a:buNone/>
              <a:defRPr sz="1800">
                <a:solidFill>
                  <a:srgbClr val="000000"/>
                </a:solidFill>
                <a:latin typeface="Gill Sans"/>
                <a:ea typeface="Gill Sans"/>
                <a:cs typeface="Gill Sans"/>
                <a:sym typeface="Gill Sans"/>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7" name="Shape 417"/>
          <p:cNvSpPr>
            <a:spLocks noGrp="1"/>
          </p:cNvSpPr>
          <p:nvPr>
            <p:ph type="sldNum" sz="quarter" idx="10"/>
          </p:nvPr>
        </p:nvSpPr>
        <p:spPr>
          <a:xfrm>
            <a:off x="8669338" y="288925"/>
            <a:ext cx="222250" cy="149225"/>
          </a:xfrm>
          <a:ln w="12700">
            <a:miter lim="400000"/>
          </a:ln>
        </p:spPr>
        <p:txBody>
          <a:bodyPr lIns="35718" tIns="35718" rIns="35718" bIns="35718">
            <a:spAutoFit/>
          </a:bodyPr>
          <a:lstStyle>
            <a:lvl1pPr defTabSz="307975" hangingPunct="0">
              <a:lnSpc>
                <a:spcPts val="600"/>
              </a:lnSpc>
              <a:defRPr sz="700">
                <a:solidFill>
                  <a:srgbClr val="000000"/>
                </a:solidFill>
                <a:latin typeface="Akzidenz-Grotesk Pro Med" pitchFamily="50" charset="0"/>
                <a:sym typeface="Arial" panose="020B0604020202020204" pitchFamily="34" charset="0"/>
              </a:defRPr>
            </a:lvl1pPr>
          </a:lstStyle>
          <a:p>
            <a:pPr>
              <a:defRPr/>
            </a:pPr>
            <a:fld id="{0F84E5BA-CC48-43C4-8D82-1628039C1623}" type="slidenum">
              <a:rPr lang="ru-RU" altLang="ru-RU"/>
              <a:pPr>
                <a:defRPr/>
              </a:pPr>
              <a:t>‹#›</a:t>
            </a:fld>
            <a:endParaRPr lang="ru-RU" altLang="ru-RU"/>
          </a:p>
        </p:txBody>
      </p:sp>
    </p:spTree>
    <p:extLst>
      <p:ext uri="{BB962C8B-B14F-4D97-AF65-F5344CB8AC3E}">
        <p14:creationId xmlns:p14="http://schemas.microsoft.com/office/powerpoint/2010/main" val="817021194"/>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Текст">
    <p:bg>
      <p:bgPr>
        <a:solidFill>
          <a:schemeClr val="bg1">
            <a:alpha val="50195"/>
          </a:schemeClr>
        </a:solidFill>
        <a:effectLst/>
      </p:bgPr>
    </p:bg>
    <p:spTree>
      <p:nvGrpSpPr>
        <p:cNvPr id="1" name=""/>
        <p:cNvGrpSpPr/>
        <p:nvPr/>
      </p:nvGrpSpPr>
      <p:grpSpPr>
        <a:xfrm>
          <a:off x="0" y="0"/>
          <a:ext cx="0" cy="0"/>
          <a:chOff x="0" y="0"/>
          <a:chExt cx="0" cy="0"/>
        </a:xfrm>
      </p:grpSpPr>
      <p:sp>
        <p:nvSpPr>
          <p:cNvPr id="4" name="Прямоугольник 8"/>
          <p:cNvSpPr>
            <a:spLocks noChangeArrowheads="1"/>
          </p:cNvSpPr>
          <p:nvPr userDrawn="1"/>
        </p:nvSpPr>
        <p:spPr bwMode="auto">
          <a:xfrm>
            <a:off x="-6350" y="6369050"/>
            <a:ext cx="9150350" cy="488950"/>
          </a:xfrm>
          <a:prstGeom prst="rect">
            <a:avLst/>
          </a:prstGeom>
          <a:solidFill>
            <a:schemeClr val="accent5"/>
          </a:solidFill>
          <a:ln w="9525">
            <a:noFill/>
            <a:miter lim="800000"/>
            <a:headEnd/>
            <a:tailEnd/>
          </a:ln>
        </p:spPr>
        <p:txBody>
          <a:bodyPr lIns="100778" tIns="50390" rIns="100778" bIns="50390"/>
          <a:lstStyle/>
          <a:p>
            <a:pPr defTabSz="590271" eaLnBrk="1" hangingPunct="1">
              <a:defRPr/>
            </a:pPr>
            <a:endParaRPr lang="ru-RU">
              <a:latin typeface="+mj-lt"/>
            </a:endParaRPr>
          </a:p>
        </p:txBody>
      </p:sp>
      <p:sp>
        <p:nvSpPr>
          <p:cNvPr id="5" name="Прямоугольник 4"/>
          <p:cNvSpPr/>
          <p:nvPr userDrawn="1"/>
        </p:nvSpPr>
        <p:spPr>
          <a:xfrm>
            <a:off x="0" y="144463"/>
            <a:ext cx="9144000" cy="54768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pic>
        <p:nvPicPr>
          <p:cNvPr id="6" name="Рисунок 8"/>
          <p:cNvPicPr>
            <a:picLocks noChangeAspect="1"/>
          </p:cNvPicPr>
          <p:nvPr userDrawn="1"/>
        </p:nvPicPr>
        <p:blipFill>
          <a:blip r:embed="rId2">
            <a:lum bright="70000" contrast="-70000"/>
            <a:extLst>
              <a:ext uri="{28A0092B-C50C-407E-A947-70E740481C1C}">
                <a14:useLocalDpi xmlns:a14="http://schemas.microsoft.com/office/drawing/2010/main" val="0"/>
              </a:ext>
            </a:extLst>
          </a:blip>
          <a:srcRect t="2159" b="89616"/>
          <a:stretch>
            <a:fillRect/>
          </a:stretch>
        </p:blipFill>
        <p:spPr bwMode="auto">
          <a:xfrm>
            <a:off x="-7938" y="144463"/>
            <a:ext cx="9148763"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p:cNvPicPr>
            <a:picLocks noChangeAspect="1"/>
          </p:cNvPicPr>
          <p:nvPr userDrawn="1"/>
        </p:nvPicPr>
        <p:blipFill rotWithShape="1">
          <a:blip r:embed="rId2">
            <a:alphaModFix amt="20000"/>
            <a:duotone>
              <a:schemeClr val="accent6">
                <a:shade val="45000"/>
                <a:satMod val="135000"/>
              </a:schemeClr>
              <a:prstClr val="white"/>
            </a:duotone>
            <a:extLst>
              <a:ext uri="{28A0092B-C50C-407E-A947-70E740481C1C}">
                <a14:useLocalDpi xmlns:a14="http://schemas.microsoft.com/office/drawing/2010/main" val="0"/>
              </a:ext>
            </a:extLst>
          </a:blip>
          <a:srcRect t="87188" b="5475"/>
          <a:stretch/>
        </p:blipFill>
        <p:spPr>
          <a:xfrm>
            <a:off x="-8523" y="6368450"/>
            <a:ext cx="9149760" cy="489550"/>
          </a:xfrm>
          <a:prstGeom prst="rect">
            <a:avLst/>
          </a:prstGeom>
        </p:spPr>
      </p:pic>
      <p:sp>
        <p:nvSpPr>
          <p:cNvPr id="8" name="TextBox 7"/>
          <p:cNvSpPr txBox="1">
            <a:spLocks noChangeArrowheads="1"/>
          </p:cNvSpPr>
          <p:nvPr userDrawn="1"/>
        </p:nvSpPr>
        <p:spPr bwMode="auto">
          <a:xfrm>
            <a:off x="7812088" y="6453188"/>
            <a:ext cx="7921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9D2EFA0A-1B82-48FF-A7A5-DE8BEA0B0585}" type="slidenum">
              <a:rPr lang="ru-RU" altLang="ru-RU" smtClean="0">
                <a:solidFill>
                  <a:srgbClr val="FBE5D6"/>
                </a:solidFill>
              </a:rPr>
              <a:pPr algn="r" eaLnBrk="1" hangingPunct="1">
                <a:defRPr/>
              </a:pPr>
              <a:t>‹#›</a:t>
            </a:fld>
            <a:endParaRPr lang="ru-RU" altLang="ru-RU">
              <a:solidFill>
                <a:srgbClr val="FBE5D6"/>
              </a:solidFill>
            </a:endParaRPr>
          </a:p>
        </p:txBody>
      </p:sp>
      <p:pic>
        <p:nvPicPr>
          <p:cNvPr id="9" name="Рисунок 1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08900" y="246063"/>
            <a:ext cx="89535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539748" y="991014"/>
            <a:ext cx="8064501" cy="387798"/>
          </a:xfrm>
        </p:spPr>
        <p:txBody>
          <a:bodyPr>
            <a:spAutoFit/>
          </a:bodyPr>
          <a:lstStyle>
            <a:lvl1pPr>
              <a:defRPr sz="2800">
                <a:solidFill>
                  <a:schemeClr val="accent6"/>
                </a:solidFill>
              </a:defRPr>
            </a:lvl1pPr>
          </a:lstStyle>
          <a:p>
            <a:r>
              <a:rPr lang="ru-RU" dirty="0"/>
              <a:t>Образец заголовка</a:t>
            </a:r>
          </a:p>
        </p:txBody>
      </p:sp>
      <p:sp>
        <p:nvSpPr>
          <p:cNvPr id="11" name="Объект 10"/>
          <p:cNvSpPr>
            <a:spLocks noGrp="1"/>
          </p:cNvSpPr>
          <p:nvPr>
            <p:ph sz="quarter" idx="10"/>
          </p:nvPr>
        </p:nvSpPr>
        <p:spPr>
          <a:xfrm>
            <a:off x="539749" y="2019300"/>
            <a:ext cx="8064500" cy="4133850"/>
          </a:xfrm>
        </p:spPr>
        <p:txBody>
          <a:bodyPr/>
          <a:lstStyle>
            <a:lvl1pPr marL="216000" indent="-216000">
              <a:buClr>
                <a:schemeClr val="accent5"/>
              </a:buClr>
              <a:buFont typeface="Courier New" charset="0"/>
              <a:buChar char="o"/>
              <a:defRPr sz="2000"/>
            </a:lvl1pPr>
            <a:lvl2pPr marL="396000" indent="-180000">
              <a:buClr>
                <a:schemeClr val="accent5"/>
              </a:buClr>
              <a:buFont typeface="Courier New" charset="0"/>
              <a:buChar char="o"/>
              <a:defRPr sz="1800"/>
            </a:lvl2pPr>
            <a:lvl3pPr marL="576000" indent="-144000">
              <a:buClr>
                <a:schemeClr val="accent5"/>
              </a:buClr>
              <a:buFont typeface="Courier New" charset="0"/>
              <a:buChar char="o"/>
              <a:defRPr sz="1600"/>
            </a:lvl3pPr>
            <a:lvl4pPr marL="1096963" indent="-173038">
              <a:buClr>
                <a:schemeClr val="accent5"/>
              </a:buClr>
              <a:buFont typeface="Courier New" charset="0"/>
              <a:buChar char="o"/>
              <a:defRPr/>
            </a:lvl4pPr>
            <a:lvl5pPr marL="1296988" indent="-182563">
              <a:buClr>
                <a:schemeClr val="accent5"/>
              </a:buClr>
              <a:buFont typeface="Courier New" charset="0"/>
              <a:buChar char="o"/>
              <a:defRPr/>
            </a:lvl5pPr>
          </a:lstStyle>
          <a:p>
            <a:pPr lvl="0"/>
            <a:r>
              <a:rPr lang="ru-RU" dirty="0"/>
              <a:t>Образец текста</a:t>
            </a:r>
          </a:p>
          <a:p>
            <a:pPr lvl="1"/>
            <a:r>
              <a:rPr lang="ru-RU" dirty="0"/>
              <a:t>Второй уровень</a:t>
            </a:r>
          </a:p>
          <a:p>
            <a:pPr lvl="2"/>
            <a:r>
              <a:rPr lang="ru-RU" dirty="0"/>
              <a:t>Третий уровень</a:t>
            </a:r>
          </a:p>
        </p:txBody>
      </p:sp>
    </p:spTree>
    <p:extLst>
      <p:ext uri="{BB962C8B-B14F-4D97-AF65-F5344CB8AC3E}">
        <p14:creationId xmlns:p14="http://schemas.microsoft.com/office/powerpoint/2010/main" val="2149466948"/>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CD6E36E7-E599-405C-937E-A482639357D6}" type="datetime1">
              <a:rPr lang="ru-RU" smtClean="0"/>
              <a:pPr>
                <a:defRPr/>
              </a:pPr>
              <a:t>21.03.2019</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AC181DD-604C-4E36-9B4A-8CAC9C9B7CAA}" type="slidenum">
              <a:rPr lang="ru-RU" altLang="ru-RU"/>
              <a:pPr>
                <a:defRPr/>
              </a:pPr>
              <a:t>‹#›</a:t>
            </a:fld>
            <a:endParaRPr lang="ru-RU" altLang="ru-RU"/>
          </a:p>
        </p:txBody>
      </p:sp>
    </p:spTree>
    <p:extLst>
      <p:ext uri="{BB962C8B-B14F-4D97-AF65-F5344CB8AC3E}">
        <p14:creationId xmlns:p14="http://schemas.microsoft.com/office/powerpoint/2010/main" val="72887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Заголовок и объект">
    <p:spTree>
      <p:nvGrpSpPr>
        <p:cNvPr id="1" name=""/>
        <p:cNvGrpSpPr/>
        <p:nvPr/>
      </p:nvGrpSpPr>
      <p:grpSpPr>
        <a:xfrm>
          <a:off x="0" y="0"/>
          <a:ext cx="0" cy="0"/>
          <a:chOff x="0" y="0"/>
          <a:chExt cx="0" cy="0"/>
        </a:xfrm>
      </p:grpSpPr>
      <p:pic>
        <p:nvPicPr>
          <p:cNvPr id="2" name="image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600" y="147638"/>
            <a:ext cx="154146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3" name="Picture 2" descr="C:\Users\ivlev\Desktop\Логотипы\Gisp_logo-0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89800" y="82550"/>
            <a:ext cx="1562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0"/>
          </p:nvPr>
        </p:nvSpPr>
        <p:spPr/>
        <p:txBody>
          <a:bodyPr/>
          <a:lstStyle>
            <a:lvl1pPr>
              <a:defRPr/>
            </a:lvl1pPr>
          </a:lstStyle>
          <a:p>
            <a:pPr>
              <a:defRPr/>
            </a:pPr>
            <a:fld id="{E22B554C-1858-4B10-9820-D6968159644F}" type="slidenum">
              <a:rPr lang="ru-RU" altLang="ru-RU"/>
              <a:pPr>
                <a:defRPr/>
              </a:pPr>
              <a:t>‹#›</a:t>
            </a:fld>
            <a:endParaRPr lang="ru-RU" altLang="ru-RU"/>
          </a:p>
        </p:txBody>
      </p:sp>
    </p:spTree>
    <p:extLst>
      <p:ext uri="{BB962C8B-B14F-4D97-AF65-F5344CB8AC3E}">
        <p14:creationId xmlns:p14="http://schemas.microsoft.com/office/powerpoint/2010/main" val="30783250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Vuoto copia">
    <p:spTree>
      <p:nvGrpSpPr>
        <p:cNvPr id="1" name=""/>
        <p:cNvGrpSpPr/>
        <p:nvPr/>
      </p:nvGrpSpPr>
      <p:grpSpPr>
        <a:xfrm>
          <a:off x="0" y="0"/>
          <a:ext cx="0" cy="0"/>
          <a:chOff x="0" y="0"/>
          <a:chExt cx="0" cy="0"/>
        </a:xfrm>
      </p:grpSpPr>
      <p:pic>
        <p:nvPicPr>
          <p:cNvPr id="2" name="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3" name="pasted-image.pd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719888"/>
            <a:ext cx="9144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 name="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513" y="6450013"/>
            <a:ext cx="71437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5" name="Shape 120"/>
          <p:cNvSpPr>
            <a:spLocks noGrp="1"/>
          </p:cNvSpPr>
          <p:nvPr>
            <p:ph type="sldNum" sz="quarter" idx="10"/>
          </p:nvPr>
        </p:nvSpPr>
        <p:spPr/>
        <p:txBody>
          <a:bodyPr/>
          <a:lstStyle>
            <a:lvl1pPr>
              <a:defRPr/>
            </a:lvl1pPr>
          </a:lstStyle>
          <a:p>
            <a:pPr>
              <a:defRPr/>
            </a:pPr>
            <a:fld id="{32636691-5E23-4671-8778-8428C6A376AC}" type="slidenum">
              <a:rPr lang="ru-RU" altLang="ru-RU"/>
              <a:pPr>
                <a:defRPr/>
              </a:pPr>
              <a:t>‹#›</a:t>
            </a:fld>
            <a:endParaRPr lang="ru-RU" altLang="ru-RU"/>
          </a:p>
        </p:txBody>
      </p:sp>
    </p:spTree>
    <p:extLst>
      <p:ext uri="{BB962C8B-B14F-4D97-AF65-F5344CB8AC3E}">
        <p14:creationId xmlns:p14="http://schemas.microsoft.com/office/powerpoint/2010/main" val="94510197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lvl1pPr>
              <a:defRPr/>
            </a:lvl1pPr>
          </a:lstStyle>
          <a:p>
            <a:pPr>
              <a:defRPr/>
            </a:pPr>
            <a:endParaRPr lang="ru-RU"/>
          </a:p>
        </p:txBody>
      </p:sp>
      <p:sp>
        <p:nvSpPr>
          <p:cNvPr id="6" name="Footer Placeholder 5"/>
          <p:cNvSpPr>
            <a:spLocks noGrp="1"/>
          </p:cNvSpPr>
          <p:nvPr>
            <p:ph type="ftr" sz="quarter" idx="11"/>
          </p:nvPr>
        </p:nvSpPr>
        <p:spPr/>
        <p:txBody>
          <a:bodyPr/>
          <a:lstStyle>
            <a:lvl1pPr>
              <a:defRPr/>
            </a:lvl1pPr>
          </a:lstStyle>
          <a:p>
            <a:pPr>
              <a:defRPr/>
            </a:pPr>
            <a:endParaRPr lang="ru-RU"/>
          </a:p>
        </p:txBody>
      </p:sp>
      <p:sp>
        <p:nvSpPr>
          <p:cNvPr id="7" name="Slide Number Placeholder 6"/>
          <p:cNvSpPr>
            <a:spLocks noGrp="1"/>
          </p:cNvSpPr>
          <p:nvPr>
            <p:ph type="sldNum" sz="quarter" idx="12"/>
          </p:nvPr>
        </p:nvSpPr>
        <p:spPr/>
        <p:txBody>
          <a:bodyPr/>
          <a:lstStyle>
            <a:lvl1pPr>
              <a:defRPr/>
            </a:lvl1pPr>
          </a:lstStyle>
          <a:p>
            <a:pPr>
              <a:defRPr/>
            </a:pPr>
            <a:fld id="{5F7D8976-E3FF-4300-ACEE-563AF5E71622}" type="slidenum">
              <a:rPr lang="ru-RU" altLang="ru-RU"/>
              <a:pPr>
                <a:defRPr/>
              </a:pPr>
              <a:t>‹#›</a:t>
            </a:fld>
            <a:endParaRPr lang="ru-RU" altLang="ru-RU"/>
          </a:p>
        </p:txBody>
      </p:sp>
    </p:spTree>
    <p:extLst>
      <p:ext uri="{BB962C8B-B14F-4D97-AF65-F5344CB8AC3E}">
        <p14:creationId xmlns:p14="http://schemas.microsoft.com/office/powerpoint/2010/main" val="38982934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2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a:xfrm>
            <a:off x="457200" y="6356350"/>
            <a:ext cx="2133600" cy="365125"/>
          </a:xfrm>
        </p:spPr>
        <p:txBody>
          <a:bodyPr/>
          <a:lstStyle>
            <a:lvl1pPr>
              <a:defRPr/>
            </a:lvl1pPr>
          </a:lstStyle>
          <a:p>
            <a:pPr>
              <a:defRPr/>
            </a:pPr>
            <a:fld id="{160D3A15-E125-4823-97C0-17050BF26FA0}" type="datetime1">
              <a:rPr lang="ru-RU" smtClean="0"/>
              <a:pPr>
                <a:defRPr/>
              </a:pPr>
              <a:t>21.03.2019</a:t>
            </a:fld>
            <a:endParaRPr lang="ru-RU" dirty="0"/>
          </a:p>
        </p:txBody>
      </p:sp>
      <p:sp>
        <p:nvSpPr>
          <p:cNvPr id="5" name="Нижний колонтитул 4"/>
          <p:cNvSpPr>
            <a:spLocks noGrp="1"/>
          </p:cNvSpPr>
          <p:nvPr>
            <p:ph type="ftr" sz="quarter" idx="11"/>
          </p:nvPr>
        </p:nvSpPr>
        <p:spPr>
          <a:xfrm>
            <a:off x="3124200" y="6356350"/>
            <a:ext cx="2895600" cy="365125"/>
          </a:xfrm>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DA53C4A-5D9C-4852-B4FA-15A297CE33BF}" type="slidenum">
              <a:rPr lang="ru-RU" altLang="ru-RU"/>
              <a:pPr>
                <a:defRPr/>
              </a:pPr>
              <a:t>‹#›</a:t>
            </a:fld>
            <a:endParaRPr lang="ru-RU" altLang="ru-RU"/>
          </a:p>
        </p:txBody>
      </p:sp>
    </p:spTree>
    <p:extLst>
      <p:ext uri="{BB962C8B-B14F-4D97-AF65-F5344CB8AC3E}">
        <p14:creationId xmlns:p14="http://schemas.microsoft.com/office/powerpoint/2010/main" val="5599905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u="sng">
                <a:solidFill>
                  <a:srgbClr val="FF0000"/>
                </a:solidFill>
                <a:latin typeface="Arial"/>
                <a:cs typeface="Arial"/>
              </a:defRPr>
            </a:lvl1pPr>
          </a:lstStyle>
          <a:p>
            <a:endParaRPr/>
          </a:p>
        </p:txBody>
      </p:sp>
      <p:sp>
        <p:nvSpPr>
          <p:cNvPr id="3" name="Holder 3"/>
          <p:cNvSpPr>
            <a:spLocks noGrp="1"/>
          </p:cNvSpPr>
          <p:nvPr>
            <p:ph sz="half" idx="2"/>
          </p:nvPr>
        </p:nvSpPr>
        <p:spPr>
          <a:xfrm>
            <a:off x="457463" y="1577340"/>
            <a:ext cx="3979926" cy="387798"/>
          </a:xfrm>
          <a:prstGeom prst="rect">
            <a:avLst/>
          </a:prstGeom>
        </p:spPr>
        <p:txBody>
          <a:bodyPr lIns="0" tIns="0" rIns="0" bIns="0">
            <a:spAutoFit/>
          </a:bodyPr>
          <a:lstStyle>
            <a:lvl1pPr>
              <a:defRPr/>
            </a:lvl1pPr>
          </a:lstStyle>
          <a:p>
            <a:endParaRPr/>
          </a:p>
        </p:txBody>
      </p:sp>
      <p:sp>
        <p:nvSpPr>
          <p:cNvPr id="4" name="Holder 4"/>
          <p:cNvSpPr>
            <a:spLocks noGrp="1"/>
          </p:cNvSpPr>
          <p:nvPr>
            <p:ph sz="half" idx="3"/>
          </p:nvPr>
        </p:nvSpPr>
        <p:spPr>
          <a:xfrm>
            <a:off x="4711867" y="1577340"/>
            <a:ext cx="3979926" cy="387798"/>
          </a:xfrm>
          <a:prstGeom prst="rect">
            <a:avLst/>
          </a:prstGeom>
        </p:spPr>
        <p:txBody>
          <a:bodyPr lIns="0" tIns="0" rIns="0" bIns="0">
            <a:spAutoFit/>
          </a:bodyPr>
          <a:lstStyle>
            <a:lvl1pPr>
              <a:defRPr/>
            </a:lvl1pPr>
          </a:lstStyle>
          <a:p>
            <a:endParaRPr/>
          </a:p>
        </p:txBody>
      </p:sp>
      <p:sp>
        <p:nvSpPr>
          <p:cNvPr id="5" name="Holder 5"/>
          <p:cNvSpPr>
            <a:spLocks noGrp="1"/>
          </p:cNvSpPr>
          <p:nvPr>
            <p:ph type="ftr" sz="quarter" idx="10"/>
          </p:nvPr>
        </p:nvSpPr>
        <p:spPr/>
        <p:txBody>
          <a:bodyPr lIns="0" tIns="0" rIns="0" bIns="0"/>
          <a:lstStyle>
            <a:lvl1pPr algn="ctr">
              <a:defRPr>
                <a:solidFill>
                  <a:schemeClr val="tx1">
                    <a:tint val="75000"/>
                  </a:schemeClr>
                </a:solidFill>
              </a:defRPr>
            </a:lvl1pPr>
          </a:lstStyle>
          <a:p>
            <a:pPr>
              <a:defRPr/>
            </a:pPr>
            <a:endParaRPr/>
          </a:p>
        </p:txBody>
      </p:sp>
      <p:sp>
        <p:nvSpPr>
          <p:cNvPr id="6" name="Holder 6"/>
          <p:cNvSpPr>
            <a:spLocks noGrp="1"/>
          </p:cNvSpPr>
          <p:nvPr>
            <p:ph type="dt" sz="half" idx="11"/>
          </p:nvPr>
        </p:nvSpPr>
        <p:spPr/>
        <p:txBody>
          <a:bodyPr lIns="0" tIns="0" rIns="0" bIns="0"/>
          <a:lstStyle>
            <a:lvl1pPr algn="l">
              <a:defRPr>
                <a:solidFill>
                  <a:schemeClr val="tx1">
                    <a:tint val="75000"/>
                  </a:schemeClr>
                </a:solidFill>
              </a:defRPr>
            </a:lvl1pPr>
          </a:lstStyle>
          <a:p>
            <a:pPr>
              <a:defRPr/>
            </a:pPr>
            <a:fld id="{1D8BD707-D9CF-40AE-B4C6-C98DA3205C09}" type="datetimeFigureOut">
              <a:rPr lang="en-US" smtClean="0"/>
              <a:pPr>
                <a:defRPr/>
              </a:pPr>
              <a:t>3/21/2019</a:t>
            </a:fld>
            <a:endParaRPr lang="en-US"/>
          </a:p>
        </p:txBody>
      </p:sp>
      <p:sp>
        <p:nvSpPr>
          <p:cNvPr id="7" name="Holder 7"/>
          <p:cNvSpPr>
            <a:spLocks noGrp="1"/>
          </p:cNvSpPr>
          <p:nvPr>
            <p:ph type="sldNum" sz="quarter" idx="12"/>
          </p:nvPr>
        </p:nvSpPr>
        <p:spPr/>
        <p:txBody>
          <a:bodyPr lIns="0" tIns="0" rIns="0" bIns="0"/>
          <a:lstStyle>
            <a:lvl1pPr>
              <a:defRPr/>
            </a:lvl1pPr>
          </a:lstStyle>
          <a:p>
            <a:pPr>
              <a:defRPr/>
            </a:pPr>
            <a:fld id="{DE93F5DA-962E-4374-BD00-9BFB3BB4761E}" type="slidenum">
              <a:rPr lang="ru-RU" altLang="ru-RU"/>
              <a:pPr>
                <a:defRPr/>
              </a:pPr>
              <a:t>‹#›</a:t>
            </a:fld>
            <a:endParaRPr lang="ru-RU" altLang="ru-RU"/>
          </a:p>
        </p:txBody>
      </p:sp>
    </p:spTree>
    <p:extLst>
      <p:ext uri="{BB962C8B-B14F-4D97-AF65-F5344CB8AC3E}">
        <p14:creationId xmlns:p14="http://schemas.microsoft.com/office/powerpoint/2010/main" val="34725772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Заголовок и объект">
    <p:spTree>
      <p:nvGrpSpPr>
        <p:cNvPr id="1" name=""/>
        <p:cNvGrpSpPr/>
        <p:nvPr/>
      </p:nvGrpSpPr>
      <p:grpSpPr>
        <a:xfrm>
          <a:off x="0" y="0"/>
          <a:ext cx="0" cy="0"/>
          <a:chOff x="0" y="0"/>
          <a:chExt cx="0" cy="0"/>
        </a:xfrm>
      </p:grpSpPr>
      <p:pic>
        <p:nvPicPr>
          <p:cNvPr id="2" name="image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600" y="152400"/>
            <a:ext cx="154146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3" name="Picture 2" descr="C:\Users\ivlev\Desktop\Логотипы\Gisp_logo-0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70713" y="147638"/>
            <a:ext cx="17256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ÐÐ°ÑÑÐ¸Ð½ÐºÐ¸ Ð¿Ð¾ Ð·Ð°Ð¿ÑÐ¾ÑÑ ÑÑÐ¿"/>
          <p:cNvPicPr>
            <a:picLocks noChangeAspect="1" noChangeArrowheads="1"/>
          </p:cNvPicPr>
          <p:nvPr userDrawn="1"/>
        </p:nvPicPr>
        <p:blipFill>
          <a:blip r:embed="rId4">
            <a:extLst>
              <a:ext uri="{28A0092B-C50C-407E-A947-70E740481C1C}">
                <a14:useLocalDpi xmlns:a14="http://schemas.microsoft.com/office/drawing/2010/main" val="0"/>
              </a:ext>
            </a:extLst>
          </a:blip>
          <a:srcRect l="18559" t="37137" r="17400" b="37175"/>
          <a:stretch>
            <a:fillRect/>
          </a:stretch>
        </p:blipFill>
        <p:spPr bwMode="auto">
          <a:xfrm>
            <a:off x="5727700" y="258763"/>
            <a:ext cx="974725"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userDrawn="1"/>
        </p:nvSpPr>
        <p:spPr>
          <a:xfrm>
            <a:off x="8169275" y="6627813"/>
            <a:ext cx="974725" cy="246062"/>
          </a:xfrm>
          <a:prstGeom prst="rect">
            <a:avLst/>
          </a:prstGeom>
        </p:spPr>
        <p:txBody>
          <a:bodyPr wrap="none">
            <a:spAutoFit/>
          </a:bodyPr>
          <a:lstStyle/>
          <a:p>
            <a:pPr eaLnBrk="1" fontAlgn="auto" hangingPunct="1">
              <a:spcBef>
                <a:spcPts val="0"/>
              </a:spcBef>
              <a:spcAft>
                <a:spcPts val="0"/>
              </a:spcAft>
              <a:defRPr/>
            </a:pPr>
            <a:r>
              <a:rPr lang="en-US" sz="1000" b="1" spc="55" dirty="0">
                <a:solidFill>
                  <a:srgbClr val="9A5555"/>
                </a:solidFill>
                <a:cs typeface="Calibri"/>
              </a:rPr>
              <a:t>GISP.GOV.RU</a:t>
            </a:r>
            <a:endParaRPr lang="en-US" sz="1000" b="1" dirty="0">
              <a:latin typeface="Tahoma"/>
              <a:cs typeface="Tahoma"/>
            </a:endParaRPr>
          </a:p>
        </p:txBody>
      </p:sp>
      <p:sp>
        <p:nvSpPr>
          <p:cNvPr id="6" name="Дата 6"/>
          <p:cNvSpPr>
            <a:spLocks noGrp="1"/>
          </p:cNvSpPr>
          <p:nvPr>
            <p:ph type="dt" sz="half" idx="10"/>
          </p:nvPr>
        </p:nvSpPr>
        <p:spPr/>
        <p:txBody>
          <a:bodyPr/>
          <a:lstStyle>
            <a:lvl1pPr>
              <a:defRPr/>
            </a:lvl1pPr>
          </a:lstStyle>
          <a:p>
            <a:pPr>
              <a:defRPr/>
            </a:pPr>
            <a:endParaRPr lang="en-US"/>
          </a:p>
        </p:txBody>
      </p:sp>
      <p:sp>
        <p:nvSpPr>
          <p:cNvPr id="7" name="Нижний колонтитул 7"/>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9905358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Слайд 1">
    <p:spTree>
      <p:nvGrpSpPr>
        <p:cNvPr id="1" name=""/>
        <p:cNvGrpSpPr/>
        <p:nvPr/>
      </p:nvGrpSpPr>
      <p:grpSpPr>
        <a:xfrm>
          <a:off x="0" y="0"/>
          <a:ext cx="0" cy="0"/>
          <a:chOff x="0" y="0"/>
          <a:chExt cx="0" cy="0"/>
        </a:xfrm>
      </p:grpSpPr>
      <p:sp>
        <p:nvSpPr>
          <p:cNvPr id="5" name="Прямокутник 7">
            <a:extLst/>
          </p:cNvPr>
          <p:cNvSpPr/>
          <p:nvPr userDrawn="1"/>
        </p:nvSpPr>
        <p:spPr>
          <a:xfrm>
            <a:off x="6477000" y="5994400"/>
            <a:ext cx="1836738" cy="863600"/>
          </a:xfrm>
          <a:prstGeom prst="rect">
            <a:avLst/>
          </a:prstGeom>
          <a:solidFill>
            <a:srgbClr val="C794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pic>
        <p:nvPicPr>
          <p:cNvPr id="6" name="Рисунок 7"/>
          <p:cNvPicPr>
            <a:picLocks noChangeAspect="1"/>
          </p:cNvPicPr>
          <p:nvPr userDrawn="1"/>
        </p:nvPicPr>
        <p:blipFill>
          <a:blip r:embed="rId2">
            <a:extLst>
              <a:ext uri="{28A0092B-C50C-407E-A947-70E740481C1C}">
                <a14:useLocalDpi xmlns:a14="http://schemas.microsoft.com/office/drawing/2010/main" val="0"/>
              </a:ext>
            </a:extLst>
          </a:blip>
          <a:srcRect b="25565"/>
          <a:stretch>
            <a:fillRect/>
          </a:stretch>
        </p:blipFill>
        <p:spPr bwMode="auto">
          <a:xfrm>
            <a:off x="6559550" y="5197475"/>
            <a:ext cx="1049338"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кутник 9">
            <a:extLst/>
          </p:cNvPr>
          <p:cNvSpPr/>
          <p:nvPr userDrawn="1"/>
        </p:nvSpPr>
        <p:spPr>
          <a:xfrm>
            <a:off x="7539038" y="5360988"/>
            <a:ext cx="741362" cy="44450"/>
          </a:xfrm>
          <a:prstGeom prst="rect">
            <a:avLst/>
          </a:prstGeom>
          <a:solidFill>
            <a:srgbClr val="C794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pic>
        <p:nvPicPr>
          <p:cNvPr id="8" name="Рисунок 9"/>
          <p:cNvPicPr>
            <a:picLocks noChangeAspect="1"/>
          </p:cNvPicPr>
          <p:nvPr userDrawn="1"/>
        </p:nvPicPr>
        <p:blipFill>
          <a:blip r:embed="rId2" cstate="print">
            <a:extLst>
              <a:ext uri="{28A0092B-C50C-407E-A947-70E740481C1C}">
                <a14:useLocalDpi xmlns:a14="http://schemas.microsoft.com/office/drawing/2010/main" val="0"/>
              </a:ext>
            </a:extLst>
          </a:blip>
          <a:srcRect t="73801" b="-6847"/>
          <a:stretch>
            <a:fillRect/>
          </a:stretch>
        </p:blipFill>
        <p:spPr bwMode="auto">
          <a:xfrm>
            <a:off x="7542213" y="5486400"/>
            <a:ext cx="76676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Заголовок 1"/>
          <p:cNvSpPr>
            <a:spLocks noGrp="1"/>
          </p:cNvSpPr>
          <p:nvPr>
            <p:ph type="title"/>
          </p:nvPr>
        </p:nvSpPr>
        <p:spPr>
          <a:xfrm>
            <a:off x="440531" y="549275"/>
            <a:ext cx="7886700" cy="666067"/>
          </a:xfrm>
        </p:spPr>
        <p:txBody>
          <a:bodyPr>
            <a:noAutofit/>
          </a:bodyPr>
          <a:lstStyle>
            <a:lvl1pPr>
              <a:defRPr sz="6000" b="1">
                <a:latin typeface="+mn-lt"/>
                <a:ea typeface="Open Sans" panose="020B0606030504020204" pitchFamily="34" charset="0"/>
                <a:cs typeface="Open Sans" panose="020B0606030504020204" pitchFamily="34" charset="0"/>
              </a:defRPr>
            </a:lvl1pPr>
          </a:lstStyle>
          <a:p>
            <a:r>
              <a:rPr lang="ru-RU"/>
              <a:t>Образец заголовка</a:t>
            </a:r>
            <a:endParaRPr lang="uk-UA" dirty="0"/>
          </a:p>
        </p:txBody>
      </p:sp>
      <p:sp>
        <p:nvSpPr>
          <p:cNvPr id="13" name="Підзаголовок 2"/>
          <p:cNvSpPr>
            <a:spLocks noGrp="1"/>
          </p:cNvSpPr>
          <p:nvPr>
            <p:ph type="subTitle" idx="1"/>
          </p:nvPr>
        </p:nvSpPr>
        <p:spPr>
          <a:xfrm>
            <a:off x="1154575" y="1422654"/>
            <a:ext cx="4027043" cy="4922585"/>
          </a:xfrm>
        </p:spPr>
        <p:txBody>
          <a:bodyPr/>
          <a:lstStyle>
            <a:lvl1pPr marL="0" indent="0" algn="l">
              <a:buNone/>
              <a:defRPr sz="2400">
                <a:solidFill>
                  <a:srgbClr val="6B6666"/>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dirty="0"/>
          </a:p>
        </p:txBody>
      </p:sp>
      <p:sp>
        <p:nvSpPr>
          <p:cNvPr id="4" name="Місце для тексту 3"/>
          <p:cNvSpPr>
            <a:spLocks noGrp="1"/>
          </p:cNvSpPr>
          <p:nvPr>
            <p:ph type="body" sz="quarter" idx="13"/>
          </p:nvPr>
        </p:nvSpPr>
        <p:spPr>
          <a:xfrm>
            <a:off x="440532" y="5405377"/>
            <a:ext cx="3083719" cy="939861"/>
          </a:xfrm>
        </p:spPr>
        <p:txBody>
          <a:bodyPr anchor="b"/>
          <a:lstStyle>
            <a:lvl1pPr marL="0" indent="0">
              <a:buNone/>
              <a:defRPr sz="2000" b="1"/>
            </a:lvl1pPr>
          </a:lstStyle>
          <a:p>
            <a:pPr lvl="0"/>
            <a:r>
              <a:rPr lang="ru-RU"/>
              <a:t>Образец текста</a:t>
            </a:r>
          </a:p>
        </p:txBody>
      </p:sp>
      <p:sp>
        <p:nvSpPr>
          <p:cNvPr id="9" name="Місце для номера слайда 17">
            <a:extLst/>
          </p:cNvPr>
          <p:cNvSpPr>
            <a:spLocks noGrp="1"/>
          </p:cNvSpPr>
          <p:nvPr>
            <p:ph type="sldNum" sz="quarter" idx="14"/>
          </p:nvPr>
        </p:nvSpPr>
        <p:spPr>
          <a:xfrm>
            <a:off x="6646863" y="6308725"/>
            <a:ext cx="2057400" cy="365125"/>
          </a:xfrm>
        </p:spPr>
        <p:txBody>
          <a:bodyPr/>
          <a:lstStyle>
            <a:lvl1pPr>
              <a:defRPr sz="1600">
                <a:solidFill>
                  <a:schemeClr val="accent1"/>
                </a:solidFill>
              </a:defRPr>
            </a:lvl1pPr>
          </a:lstStyle>
          <a:p>
            <a:pPr>
              <a:defRPr/>
            </a:pPr>
            <a:fld id="{DE5DAD60-B96A-4680-B6E2-9B40C0E7C7B6}" type="slidenum">
              <a:rPr lang="uk-UA" altLang="ru-RU"/>
              <a:pPr>
                <a:defRPr/>
              </a:pPr>
              <a:t>‹#›</a:t>
            </a:fld>
            <a:endParaRPr lang="uk-UA" altLang="ru-RU"/>
          </a:p>
        </p:txBody>
      </p:sp>
    </p:spTree>
    <p:extLst>
      <p:ext uri="{BB962C8B-B14F-4D97-AF65-F5344CB8AC3E}">
        <p14:creationId xmlns:p14="http://schemas.microsoft.com/office/powerpoint/2010/main" val="1840528010"/>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Слайд 4">
    <p:spTree>
      <p:nvGrpSpPr>
        <p:cNvPr id="1" name=""/>
        <p:cNvGrpSpPr/>
        <p:nvPr/>
      </p:nvGrpSpPr>
      <p:grpSpPr>
        <a:xfrm>
          <a:off x="0" y="0"/>
          <a:ext cx="0" cy="0"/>
          <a:chOff x="0" y="0"/>
          <a:chExt cx="0" cy="0"/>
        </a:xfrm>
      </p:grpSpPr>
      <p:sp>
        <p:nvSpPr>
          <p:cNvPr id="8" name="Прямокутник 7">
            <a:extLst/>
          </p:cNvPr>
          <p:cNvSpPr/>
          <p:nvPr userDrawn="1"/>
        </p:nvSpPr>
        <p:spPr>
          <a:xfrm>
            <a:off x="6477000" y="5994400"/>
            <a:ext cx="1836738" cy="863600"/>
          </a:xfrm>
          <a:prstGeom prst="rect">
            <a:avLst/>
          </a:prstGeom>
          <a:solidFill>
            <a:srgbClr val="C794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pic>
        <p:nvPicPr>
          <p:cNvPr id="9" name="Рисунок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1325" y="479425"/>
            <a:ext cx="1049338"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Заголовок 1"/>
          <p:cNvSpPr>
            <a:spLocks noGrp="1"/>
          </p:cNvSpPr>
          <p:nvPr>
            <p:ph type="ctrTitle"/>
          </p:nvPr>
        </p:nvSpPr>
        <p:spPr>
          <a:xfrm>
            <a:off x="440531" y="2589006"/>
            <a:ext cx="2858254" cy="1143317"/>
          </a:xfrm>
        </p:spPr>
        <p:txBody>
          <a:bodyPr>
            <a:normAutofit/>
          </a:bodyPr>
          <a:lstStyle>
            <a:lvl1pPr algn="l">
              <a:defRPr sz="2800" b="1">
                <a:latin typeface="+mn-lt"/>
              </a:defRPr>
            </a:lvl1pPr>
          </a:lstStyle>
          <a:p>
            <a:r>
              <a:rPr lang="ru-RU"/>
              <a:t>Образец заголовка</a:t>
            </a:r>
            <a:endParaRPr lang="uk-UA" dirty="0"/>
          </a:p>
        </p:txBody>
      </p:sp>
      <p:sp>
        <p:nvSpPr>
          <p:cNvPr id="21" name="Підзаголовок 2"/>
          <p:cNvSpPr>
            <a:spLocks noGrp="1"/>
          </p:cNvSpPr>
          <p:nvPr>
            <p:ph type="subTitle" idx="1"/>
          </p:nvPr>
        </p:nvSpPr>
        <p:spPr>
          <a:xfrm>
            <a:off x="4008428" y="2464376"/>
            <a:ext cx="4667657" cy="1274248"/>
          </a:xfrm>
        </p:spPr>
        <p:txBody>
          <a:bodyPr>
            <a:normAutofit/>
          </a:bodyPr>
          <a:lstStyle>
            <a:lvl1pPr marL="0" indent="0" algn="l">
              <a:buNone/>
              <a:defRPr sz="2000">
                <a:solidFill>
                  <a:srgbClr val="6B6666"/>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dirty="0"/>
          </a:p>
        </p:txBody>
      </p:sp>
      <p:sp>
        <p:nvSpPr>
          <p:cNvPr id="5" name="Місце для тексту 4"/>
          <p:cNvSpPr>
            <a:spLocks noGrp="1"/>
          </p:cNvSpPr>
          <p:nvPr>
            <p:ph type="body" sz="quarter" idx="10"/>
          </p:nvPr>
        </p:nvSpPr>
        <p:spPr>
          <a:xfrm>
            <a:off x="4001450" y="1157468"/>
            <a:ext cx="4674635" cy="1168400"/>
          </a:xfrm>
        </p:spPr>
        <p:txBody>
          <a:bodyPr anchor="b"/>
          <a:lstStyle>
            <a:lvl1pPr marL="0" indent="0">
              <a:buNone/>
              <a:defRPr b="1">
                <a:latin typeface="+mn-lt"/>
              </a:defRPr>
            </a:lvl1pPr>
          </a:lstStyle>
          <a:p>
            <a:pPr lvl="0"/>
            <a:r>
              <a:rPr lang="ru-RU"/>
              <a:t>Образец текста</a:t>
            </a:r>
          </a:p>
        </p:txBody>
      </p:sp>
      <p:sp>
        <p:nvSpPr>
          <p:cNvPr id="7" name="Місце для діаграми 6"/>
          <p:cNvSpPr>
            <a:spLocks noGrp="1"/>
          </p:cNvSpPr>
          <p:nvPr>
            <p:ph type="chart" sz="quarter" idx="11"/>
          </p:nvPr>
        </p:nvSpPr>
        <p:spPr>
          <a:xfrm>
            <a:off x="4011216" y="3298825"/>
            <a:ext cx="4664869" cy="3009900"/>
          </a:xfrm>
        </p:spPr>
        <p:txBody>
          <a:bodyPr rtlCol="0">
            <a:normAutofit/>
          </a:bodyPr>
          <a:lstStyle>
            <a:lvl1pPr marL="0" indent="0">
              <a:buNone/>
              <a:defRPr sz="1800">
                <a:solidFill>
                  <a:schemeClr val="bg1">
                    <a:lumMod val="50000"/>
                  </a:schemeClr>
                </a:solidFill>
              </a:defRPr>
            </a:lvl1pPr>
          </a:lstStyle>
          <a:p>
            <a:pPr lvl="0"/>
            <a:r>
              <a:rPr lang="ru-RU" noProof="0"/>
              <a:t>Вставка диаграммы</a:t>
            </a:r>
            <a:endParaRPr lang="uk-UA" noProof="0" dirty="0"/>
          </a:p>
        </p:txBody>
      </p:sp>
      <p:sp>
        <p:nvSpPr>
          <p:cNvPr id="26" name="Місце для тексту 25"/>
          <p:cNvSpPr>
            <a:spLocks noGrp="1"/>
          </p:cNvSpPr>
          <p:nvPr>
            <p:ph type="body" sz="quarter" idx="12"/>
          </p:nvPr>
        </p:nvSpPr>
        <p:spPr>
          <a:xfrm>
            <a:off x="440532" y="4884739"/>
            <a:ext cx="2892977" cy="1423987"/>
          </a:xfrm>
        </p:spPr>
        <p:txBody>
          <a:bodyPr anchor="b">
            <a:normAutofit/>
          </a:bodyPr>
          <a:lstStyle>
            <a:lvl1pPr marL="0" indent="0">
              <a:buNone/>
              <a:defRPr sz="2000" b="1"/>
            </a:lvl1pPr>
          </a:lstStyle>
          <a:p>
            <a:pPr lvl="0"/>
            <a:r>
              <a:rPr lang="ru-RU"/>
              <a:t>Образец текста</a:t>
            </a:r>
          </a:p>
        </p:txBody>
      </p:sp>
      <p:sp>
        <p:nvSpPr>
          <p:cNvPr id="10" name="Місце для номера слайда 17">
            <a:extLst/>
          </p:cNvPr>
          <p:cNvSpPr>
            <a:spLocks noGrp="1"/>
          </p:cNvSpPr>
          <p:nvPr>
            <p:ph type="sldNum" sz="quarter" idx="13"/>
          </p:nvPr>
        </p:nvSpPr>
        <p:spPr>
          <a:xfrm>
            <a:off x="6646863" y="6308725"/>
            <a:ext cx="2057400" cy="365125"/>
          </a:xfrm>
        </p:spPr>
        <p:txBody>
          <a:bodyPr/>
          <a:lstStyle>
            <a:lvl1pPr>
              <a:defRPr sz="1600">
                <a:solidFill>
                  <a:schemeClr val="accent1"/>
                </a:solidFill>
              </a:defRPr>
            </a:lvl1pPr>
          </a:lstStyle>
          <a:p>
            <a:pPr>
              <a:defRPr/>
            </a:pPr>
            <a:fld id="{346D50D9-053C-467F-BDAF-98FE202F127E}" type="slidenum">
              <a:rPr lang="uk-UA" altLang="ru-RU"/>
              <a:pPr>
                <a:defRPr/>
              </a:pPr>
              <a:t>‹#›</a:t>
            </a:fld>
            <a:endParaRPr lang="uk-UA" altLang="ru-RU"/>
          </a:p>
        </p:txBody>
      </p:sp>
    </p:spTree>
    <p:extLst>
      <p:ext uri="{BB962C8B-B14F-4D97-AF65-F5344CB8AC3E}">
        <p14:creationId xmlns:p14="http://schemas.microsoft.com/office/powerpoint/2010/main" val="2365095413"/>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293E20B2-2C70-4FDF-AE5D-EFF14BE4E7BE}" type="datetimeFigureOut">
              <a:rPr lang="ru-RU" smtClean="0">
                <a:solidFill>
                  <a:prstClr val="black">
                    <a:tint val="75000"/>
                  </a:prstClr>
                </a:solidFill>
              </a:rPr>
              <a:pPr/>
              <a:t>21.03.2019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573FBC9-06D0-4138-953E-2B4BA968081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867805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93E20B2-2C70-4FDF-AE5D-EFF14BE4E7BE}" type="datetimeFigureOut">
              <a:rPr lang="ru-RU" smtClean="0">
                <a:solidFill>
                  <a:prstClr val="black">
                    <a:tint val="75000"/>
                  </a:prstClr>
                </a:solidFill>
              </a:rPr>
              <a:pPr/>
              <a:t>21.03.2019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573FBC9-06D0-4138-953E-2B4BA968081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297573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293E20B2-2C70-4FDF-AE5D-EFF14BE4E7BE}" type="datetimeFigureOut">
              <a:rPr lang="ru-RU" smtClean="0">
                <a:solidFill>
                  <a:prstClr val="black">
                    <a:tint val="75000"/>
                  </a:prstClr>
                </a:solidFill>
              </a:rPr>
              <a:pPr/>
              <a:t>21.03.2019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573FBC9-06D0-4138-953E-2B4BA968081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137796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293E20B2-2C70-4FDF-AE5D-EFF14BE4E7BE}" type="datetimeFigureOut">
              <a:rPr lang="ru-RU" smtClean="0">
                <a:solidFill>
                  <a:prstClr val="black">
                    <a:tint val="75000"/>
                  </a:prstClr>
                </a:solidFill>
              </a:rPr>
              <a:pPr/>
              <a:t>21.03.2019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573FBC9-06D0-4138-953E-2B4BA968081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12159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293E20B2-2C70-4FDF-AE5D-EFF14BE4E7BE}" type="datetimeFigureOut">
              <a:rPr lang="ru-RU" smtClean="0">
                <a:solidFill>
                  <a:prstClr val="black">
                    <a:tint val="75000"/>
                  </a:prstClr>
                </a:solidFill>
              </a:rPr>
              <a:pPr/>
              <a:t>21.03.2019</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0573FBC9-06D0-4138-953E-2B4BA968081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3841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lvl1pPr>
              <a:defRPr/>
            </a:lvl1pPr>
          </a:lstStyle>
          <a:p>
            <a:pPr>
              <a:defRPr/>
            </a:pPr>
            <a:endParaRPr lang="ru-RU"/>
          </a:p>
        </p:txBody>
      </p:sp>
      <p:sp>
        <p:nvSpPr>
          <p:cNvPr id="8" name="Footer Placeholder 7"/>
          <p:cNvSpPr>
            <a:spLocks noGrp="1"/>
          </p:cNvSpPr>
          <p:nvPr>
            <p:ph type="ftr" sz="quarter" idx="11"/>
          </p:nvPr>
        </p:nvSpPr>
        <p:spPr/>
        <p:txBody>
          <a:bodyPr/>
          <a:lstStyle>
            <a:lvl1pPr>
              <a:defRPr/>
            </a:lvl1pPr>
          </a:lstStyle>
          <a:p>
            <a:pPr>
              <a:defRPr/>
            </a:pPr>
            <a:endParaRPr lang="ru-RU"/>
          </a:p>
        </p:txBody>
      </p:sp>
      <p:sp>
        <p:nvSpPr>
          <p:cNvPr id="9" name="Slide Number Placeholder 8"/>
          <p:cNvSpPr>
            <a:spLocks noGrp="1"/>
          </p:cNvSpPr>
          <p:nvPr>
            <p:ph type="sldNum" sz="quarter" idx="12"/>
          </p:nvPr>
        </p:nvSpPr>
        <p:spPr/>
        <p:txBody>
          <a:bodyPr/>
          <a:lstStyle>
            <a:lvl1pPr>
              <a:defRPr/>
            </a:lvl1pPr>
          </a:lstStyle>
          <a:p>
            <a:pPr>
              <a:defRPr/>
            </a:pPr>
            <a:fld id="{B9F7078E-0ED9-4A1B-97D2-290A01486409}" type="slidenum">
              <a:rPr lang="ru-RU" altLang="ru-RU"/>
              <a:pPr>
                <a:defRPr/>
              </a:pPr>
              <a:t>‹#›</a:t>
            </a:fld>
            <a:endParaRPr lang="ru-RU" altLang="ru-RU"/>
          </a:p>
        </p:txBody>
      </p:sp>
    </p:spTree>
    <p:extLst>
      <p:ext uri="{BB962C8B-B14F-4D97-AF65-F5344CB8AC3E}">
        <p14:creationId xmlns:p14="http://schemas.microsoft.com/office/powerpoint/2010/main" val="8018645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293E20B2-2C70-4FDF-AE5D-EFF14BE4E7BE}" type="datetimeFigureOut">
              <a:rPr lang="ru-RU" smtClean="0">
                <a:solidFill>
                  <a:prstClr val="black">
                    <a:tint val="75000"/>
                  </a:prstClr>
                </a:solidFill>
              </a:rPr>
              <a:pPr/>
              <a:t>21.03.2019</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0573FBC9-06D0-4138-953E-2B4BA968081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72573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93E20B2-2C70-4FDF-AE5D-EFF14BE4E7BE}" type="datetimeFigureOut">
              <a:rPr lang="ru-RU" smtClean="0">
                <a:solidFill>
                  <a:prstClr val="black">
                    <a:tint val="75000"/>
                  </a:prstClr>
                </a:solidFill>
              </a:rPr>
              <a:pPr/>
              <a:t>21.03.2019</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0573FBC9-06D0-4138-953E-2B4BA968081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401797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293E20B2-2C70-4FDF-AE5D-EFF14BE4E7BE}" type="datetimeFigureOut">
              <a:rPr lang="ru-RU" smtClean="0">
                <a:solidFill>
                  <a:prstClr val="black">
                    <a:tint val="75000"/>
                  </a:prstClr>
                </a:solidFill>
              </a:rPr>
              <a:pPr/>
              <a:t>21.03.2019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573FBC9-06D0-4138-953E-2B4BA968081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679185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293E20B2-2C70-4FDF-AE5D-EFF14BE4E7BE}" type="datetimeFigureOut">
              <a:rPr lang="ru-RU" smtClean="0">
                <a:solidFill>
                  <a:prstClr val="black">
                    <a:tint val="75000"/>
                  </a:prstClr>
                </a:solidFill>
              </a:rPr>
              <a:pPr/>
              <a:t>21.03.2019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573FBC9-06D0-4138-953E-2B4BA968081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795862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93E20B2-2C70-4FDF-AE5D-EFF14BE4E7BE}" type="datetimeFigureOut">
              <a:rPr lang="ru-RU" smtClean="0">
                <a:solidFill>
                  <a:prstClr val="black">
                    <a:tint val="75000"/>
                  </a:prstClr>
                </a:solidFill>
              </a:rPr>
              <a:pPr/>
              <a:t>21.03.2019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573FBC9-06D0-4138-953E-2B4BA968081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502299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93E20B2-2C70-4FDF-AE5D-EFF14BE4E7BE}" type="datetimeFigureOut">
              <a:rPr lang="ru-RU" smtClean="0">
                <a:solidFill>
                  <a:prstClr val="black">
                    <a:tint val="75000"/>
                  </a:prstClr>
                </a:solidFill>
              </a:rPr>
              <a:pPr/>
              <a:t>21.03.2019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573FBC9-06D0-4138-953E-2B4BA968081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376609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4_Заголовок и объект">
    <p:spTree>
      <p:nvGrpSpPr>
        <p:cNvPr id="1" name=""/>
        <p:cNvGrpSpPr/>
        <p:nvPr/>
      </p:nvGrpSpPr>
      <p:grpSpPr>
        <a:xfrm>
          <a:off x="0" y="0"/>
          <a:ext cx="0" cy="0"/>
          <a:chOff x="0" y="0"/>
          <a:chExt cx="0" cy="0"/>
        </a:xfrm>
      </p:grpSpPr>
      <p:sp>
        <p:nvSpPr>
          <p:cNvPr id="5" name="Прямоугольник 4"/>
          <p:cNvSpPr/>
          <p:nvPr userDrawn="1"/>
        </p:nvSpPr>
        <p:spPr>
          <a:xfrm>
            <a:off x="8169275" y="6627813"/>
            <a:ext cx="974725" cy="246062"/>
          </a:xfrm>
          <a:prstGeom prst="rect">
            <a:avLst/>
          </a:prstGeom>
        </p:spPr>
        <p:txBody>
          <a:bodyPr wrap="none">
            <a:spAutoFit/>
          </a:bodyPr>
          <a:lstStyle/>
          <a:p>
            <a:pPr eaLnBrk="1" fontAlgn="auto" hangingPunct="1">
              <a:spcBef>
                <a:spcPts val="0"/>
              </a:spcBef>
              <a:spcAft>
                <a:spcPts val="0"/>
              </a:spcAft>
              <a:defRPr/>
            </a:pPr>
            <a:r>
              <a:rPr lang="en-US" sz="1000" b="1" spc="55" dirty="0">
                <a:solidFill>
                  <a:srgbClr val="9A5555"/>
                </a:solidFill>
                <a:latin typeface="Calibri"/>
                <a:cs typeface="Calibri"/>
              </a:rPr>
              <a:t>GISP.GOV.RU</a:t>
            </a:r>
            <a:endParaRPr lang="en-US" sz="1000" b="1" dirty="0">
              <a:solidFill>
                <a:prstClr val="black"/>
              </a:solidFill>
              <a:latin typeface="Tahoma"/>
              <a:cs typeface="Tahoma"/>
            </a:endParaRPr>
          </a:p>
        </p:txBody>
      </p:sp>
      <p:sp>
        <p:nvSpPr>
          <p:cNvPr id="6" name="Дата 6"/>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7" name="Нижний колонтитул 7"/>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pic>
        <p:nvPicPr>
          <p:cNvPr id="11" name="Picture 6" descr="F:\Минпромторг\Орел черный - прозрачный.png"/>
          <p:cNvPicPr>
            <a:picLocks noChangeAspect="1" noChangeArrowheads="1"/>
          </p:cNvPicPr>
          <p:nvPr userDrawn="1"/>
        </p:nvPicPr>
        <p:blipFill>
          <a:blip r:embed="rId2" cstate="print">
            <a:biLevel thresh="75000"/>
            <a:extLst>
              <a:ext uri="{BEBA8EAE-BF5A-486C-A8C5-ECC9F3942E4B}">
                <a14:imgProps xmlns:a14="http://schemas.microsoft.com/office/drawing/2010/main">
                  <a14:imgLayer r:embed="rId3">
                    <a14:imgEffect>
                      <a14:sharpenSoften amount="100000"/>
                    </a14:imgEffect>
                    <a14:imgEffect>
                      <a14:colorTemperature colorTemp="5812"/>
                    </a14:imgEffect>
                    <a14:imgEffect>
                      <a14:saturation sat="400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8304090" y="58868"/>
            <a:ext cx="705094" cy="528674"/>
          </a:xfrm>
          <a:prstGeom prst="rect">
            <a:avLst/>
          </a:prstGeom>
          <a:noFill/>
          <a:ln>
            <a:noFill/>
          </a:ln>
          <a:effectLst>
            <a:reflection endPos="0" dir="5400000" sy="-100000" algn="bl" rotWithShape="0"/>
          </a:effectLst>
          <a:extLst>
            <a:ext uri="{909E8E84-426E-40DD-AFC4-6F175D3DCCD1}">
              <a14:hiddenFill xmlns:a14="http://schemas.microsoft.com/office/drawing/2010/main">
                <a:solidFill>
                  <a:srgbClr val="FFFFFF"/>
                </a:solidFill>
              </a14:hiddenFill>
            </a:ext>
          </a:extLst>
        </p:spPr>
      </p:pic>
      <p:grpSp>
        <p:nvGrpSpPr>
          <p:cNvPr id="12" name="Группа 11"/>
          <p:cNvGrpSpPr/>
          <p:nvPr userDrawn="1"/>
        </p:nvGrpSpPr>
        <p:grpSpPr>
          <a:xfrm>
            <a:off x="0" y="-5042"/>
            <a:ext cx="561315" cy="578985"/>
            <a:chOff x="0" y="0"/>
            <a:chExt cx="561315" cy="578985"/>
          </a:xfrm>
        </p:grpSpPr>
        <p:sp>
          <p:nvSpPr>
            <p:cNvPr id="13" name="Прямоугольник 12"/>
            <p:cNvSpPr/>
            <p:nvPr/>
          </p:nvSpPr>
          <p:spPr>
            <a:xfrm>
              <a:off x="0" y="0"/>
              <a:ext cx="561315" cy="578985"/>
            </a:xfrm>
            <a:prstGeom prst="rect">
              <a:avLst/>
            </a:prstGeom>
            <a:solidFill>
              <a:srgbClr val="0C2634"/>
            </a:solidFill>
            <a:ln>
              <a:solidFill>
                <a:srgbClr val="0C2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latin typeface="Arial Narrow" panose="020B0606020202030204" pitchFamily="34" charset="0"/>
              </a:endParaRPr>
            </a:p>
          </p:txBody>
        </p:sp>
        <p:pic>
          <p:nvPicPr>
            <p:cNvPr id="14" name="Рисунок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07" y="102192"/>
              <a:ext cx="360869" cy="374187"/>
            </a:xfrm>
            <a:prstGeom prst="rect">
              <a:avLst/>
            </a:prstGeom>
          </p:spPr>
        </p:pic>
      </p:grpSp>
      <p:pic>
        <p:nvPicPr>
          <p:cNvPr id="15" name="Picture 4" descr="ÐÐ°ÑÑÐ¸Ð½ÐºÐ¸ Ð¿Ð¾ Ð·Ð°Ð¿ÑÐ¾ÑÑ ÑÑÐ¿"/>
          <p:cNvPicPr>
            <a:picLocks noChangeAspect="1" noChangeArrowheads="1"/>
          </p:cNvPicPr>
          <p:nvPr userDrawn="1"/>
        </p:nvPicPr>
        <p:blipFill>
          <a:blip r:embed="rId5">
            <a:extLst>
              <a:ext uri="{28A0092B-C50C-407E-A947-70E740481C1C}">
                <a14:useLocalDpi xmlns:a14="http://schemas.microsoft.com/office/drawing/2010/main" val="0"/>
              </a:ext>
            </a:extLst>
          </a:blip>
          <a:srcRect l="18559" t="37137" r="17400" b="37175"/>
          <a:stretch>
            <a:fillRect/>
          </a:stretch>
        </p:blipFill>
        <p:spPr bwMode="auto">
          <a:xfrm>
            <a:off x="7329365" y="176361"/>
            <a:ext cx="974725"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41411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38545" y="243577"/>
            <a:ext cx="8666909" cy="276358"/>
          </a:xfrm>
        </p:spPr>
        <p:txBody>
          <a:bodyPr lIns="0" tIns="0" rIns="0" bIns="0"/>
          <a:lstStyle>
            <a:lvl1pPr>
              <a:defRPr sz="1796" b="0" i="0">
                <a:solidFill>
                  <a:srgbClr val="092332"/>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3/21/2019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606642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lvl1pPr>
              <a:defRPr/>
            </a:lvl1pPr>
          </a:lstStyle>
          <a:p>
            <a:pPr>
              <a:defRPr/>
            </a:pPr>
            <a:endParaRPr lang="ru-RU"/>
          </a:p>
        </p:txBody>
      </p:sp>
      <p:sp>
        <p:nvSpPr>
          <p:cNvPr id="4" name="Footer Placeholder 3"/>
          <p:cNvSpPr>
            <a:spLocks noGrp="1"/>
          </p:cNvSpPr>
          <p:nvPr>
            <p:ph type="ftr" sz="quarter" idx="11"/>
          </p:nvPr>
        </p:nvSpPr>
        <p:spPr/>
        <p:txBody>
          <a:bodyPr/>
          <a:lstStyle>
            <a:lvl1pPr>
              <a:defRPr/>
            </a:lvl1pPr>
          </a:lstStyle>
          <a:p>
            <a:pPr>
              <a:defRPr/>
            </a:pPr>
            <a:endParaRPr lang="ru-RU"/>
          </a:p>
        </p:txBody>
      </p:sp>
      <p:sp>
        <p:nvSpPr>
          <p:cNvPr id="5" name="Slide Number Placeholder 4"/>
          <p:cNvSpPr>
            <a:spLocks noGrp="1"/>
          </p:cNvSpPr>
          <p:nvPr>
            <p:ph type="sldNum" sz="quarter" idx="12"/>
          </p:nvPr>
        </p:nvSpPr>
        <p:spPr/>
        <p:txBody>
          <a:bodyPr/>
          <a:lstStyle>
            <a:lvl1pPr>
              <a:defRPr/>
            </a:lvl1pPr>
          </a:lstStyle>
          <a:p>
            <a:pPr>
              <a:defRPr/>
            </a:pPr>
            <a:fld id="{79F9C0B9-CFC0-4A39-A637-025927BE1332}" type="slidenum">
              <a:rPr lang="ru-RU" altLang="ru-RU"/>
              <a:pPr>
                <a:defRPr/>
              </a:pPr>
              <a:t>‹#›</a:t>
            </a:fld>
            <a:endParaRPr lang="ru-RU" altLang="ru-RU"/>
          </a:p>
        </p:txBody>
      </p:sp>
    </p:spTree>
    <p:extLst>
      <p:ext uri="{BB962C8B-B14F-4D97-AF65-F5344CB8AC3E}">
        <p14:creationId xmlns:p14="http://schemas.microsoft.com/office/powerpoint/2010/main" val="1232171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ru-RU"/>
          </a:p>
        </p:txBody>
      </p:sp>
      <p:sp>
        <p:nvSpPr>
          <p:cNvPr id="3" name="Footer Placeholder 2"/>
          <p:cNvSpPr>
            <a:spLocks noGrp="1"/>
          </p:cNvSpPr>
          <p:nvPr>
            <p:ph type="ftr" sz="quarter" idx="11"/>
          </p:nvPr>
        </p:nvSpPr>
        <p:spPr/>
        <p:txBody>
          <a:bodyPr/>
          <a:lstStyle>
            <a:lvl1pPr>
              <a:defRPr/>
            </a:lvl1pPr>
          </a:lstStyle>
          <a:p>
            <a:pPr>
              <a:defRPr/>
            </a:pPr>
            <a:endParaRPr lang="ru-RU"/>
          </a:p>
        </p:txBody>
      </p:sp>
      <p:sp>
        <p:nvSpPr>
          <p:cNvPr id="4" name="Slide Number Placeholder 3"/>
          <p:cNvSpPr>
            <a:spLocks noGrp="1"/>
          </p:cNvSpPr>
          <p:nvPr>
            <p:ph type="sldNum" sz="quarter" idx="12"/>
          </p:nvPr>
        </p:nvSpPr>
        <p:spPr/>
        <p:txBody>
          <a:bodyPr/>
          <a:lstStyle>
            <a:lvl1pPr>
              <a:defRPr/>
            </a:lvl1pPr>
          </a:lstStyle>
          <a:p>
            <a:pPr>
              <a:defRPr/>
            </a:pPr>
            <a:fld id="{A9B92555-3F81-473C-9BB1-FB220FC558EF}" type="slidenum">
              <a:rPr lang="ru-RU" altLang="ru-RU"/>
              <a:pPr>
                <a:defRPr/>
              </a:pPr>
              <a:t>‹#›</a:t>
            </a:fld>
            <a:endParaRPr lang="ru-RU" altLang="ru-RU"/>
          </a:p>
        </p:txBody>
      </p:sp>
      <p:grpSp>
        <p:nvGrpSpPr>
          <p:cNvPr id="5" name="Группа 4"/>
          <p:cNvGrpSpPr/>
          <p:nvPr userDrawn="1"/>
        </p:nvGrpSpPr>
        <p:grpSpPr>
          <a:xfrm>
            <a:off x="0" y="-5042"/>
            <a:ext cx="561315" cy="578985"/>
            <a:chOff x="0" y="0"/>
            <a:chExt cx="561315" cy="578985"/>
          </a:xfrm>
        </p:grpSpPr>
        <p:sp>
          <p:nvSpPr>
            <p:cNvPr id="6" name="Прямоугольник 5"/>
            <p:cNvSpPr/>
            <p:nvPr/>
          </p:nvSpPr>
          <p:spPr>
            <a:xfrm>
              <a:off x="0" y="0"/>
              <a:ext cx="561315" cy="578985"/>
            </a:xfrm>
            <a:prstGeom prst="rect">
              <a:avLst/>
            </a:prstGeom>
            <a:solidFill>
              <a:srgbClr val="0C2634"/>
            </a:solidFill>
            <a:ln>
              <a:solidFill>
                <a:srgbClr val="0C2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Narrow" panose="020B0606020202030204" pitchFamily="34"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07" y="102192"/>
              <a:ext cx="360869" cy="374187"/>
            </a:xfrm>
            <a:prstGeom prst="rect">
              <a:avLst/>
            </a:prstGeom>
          </p:spPr>
        </p:pic>
      </p:grpSp>
    </p:spTree>
    <p:extLst>
      <p:ext uri="{BB962C8B-B14F-4D97-AF65-F5344CB8AC3E}">
        <p14:creationId xmlns:p14="http://schemas.microsoft.com/office/powerpoint/2010/main" val="4037110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lvl1pPr>
              <a:defRPr/>
            </a:lvl1pPr>
          </a:lstStyle>
          <a:p>
            <a:pPr>
              <a:defRPr/>
            </a:pPr>
            <a:endParaRPr lang="ru-RU"/>
          </a:p>
        </p:txBody>
      </p:sp>
      <p:sp>
        <p:nvSpPr>
          <p:cNvPr id="6" name="Footer Placeholder 5"/>
          <p:cNvSpPr>
            <a:spLocks noGrp="1"/>
          </p:cNvSpPr>
          <p:nvPr>
            <p:ph type="ftr" sz="quarter" idx="11"/>
          </p:nvPr>
        </p:nvSpPr>
        <p:spPr/>
        <p:txBody>
          <a:bodyPr/>
          <a:lstStyle>
            <a:lvl1pPr>
              <a:defRPr/>
            </a:lvl1pPr>
          </a:lstStyle>
          <a:p>
            <a:pPr>
              <a:defRPr/>
            </a:pPr>
            <a:endParaRPr lang="ru-RU"/>
          </a:p>
        </p:txBody>
      </p:sp>
      <p:sp>
        <p:nvSpPr>
          <p:cNvPr id="7" name="Slide Number Placeholder 6"/>
          <p:cNvSpPr>
            <a:spLocks noGrp="1"/>
          </p:cNvSpPr>
          <p:nvPr>
            <p:ph type="sldNum" sz="quarter" idx="12"/>
          </p:nvPr>
        </p:nvSpPr>
        <p:spPr/>
        <p:txBody>
          <a:bodyPr/>
          <a:lstStyle>
            <a:lvl1pPr>
              <a:defRPr/>
            </a:lvl1pPr>
          </a:lstStyle>
          <a:p>
            <a:pPr>
              <a:defRPr/>
            </a:pPr>
            <a:fld id="{28D53980-128B-495C-9376-32038817611C}" type="slidenum">
              <a:rPr lang="ru-RU" altLang="ru-RU"/>
              <a:pPr>
                <a:defRPr/>
              </a:pPr>
              <a:t>‹#›</a:t>
            </a:fld>
            <a:endParaRPr lang="ru-RU" altLang="ru-RU"/>
          </a:p>
        </p:txBody>
      </p:sp>
    </p:spTree>
    <p:extLst>
      <p:ext uri="{BB962C8B-B14F-4D97-AF65-F5344CB8AC3E}">
        <p14:creationId xmlns:p14="http://schemas.microsoft.com/office/powerpoint/2010/main" val="600838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endParaRPr lang="en-US" altLang="ru-RU"/>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E1FF74B-17BE-4EE0-ABED-F37214554C82}"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4402" r:id="rId1"/>
    <p:sldLayoutId id="2147484403" r:id="rId2"/>
    <p:sldLayoutId id="2147484425" r:id="rId3"/>
    <p:sldLayoutId id="2147484404" r:id="rId4"/>
    <p:sldLayoutId id="2147484405" r:id="rId5"/>
    <p:sldLayoutId id="2147484406" r:id="rId6"/>
    <p:sldLayoutId id="2147484407" r:id="rId7"/>
    <p:sldLayoutId id="2147484408" r:id="rId8"/>
    <p:sldLayoutId id="2147484409" r:id="rId9"/>
    <p:sldLayoutId id="2147484410" r:id="rId10"/>
    <p:sldLayoutId id="2147484411" r:id="rId11"/>
    <p:sldLayoutId id="2147484412" r:id="rId12"/>
    <p:sldLayoutId id="2147484413" r:id="rId13"/>
    <p:sldLayoutId id="2147484415" r:id="rId14"/>
    <p:sldLayoutId id="2147484416" r:id="rId15"/>
    <p:sldLayoutId id="2147484417" r:id="rId16"/>
    <p:sldLayoutId id="2147484418" r:id="rId17"/>
    <p:sldLayoutId id="2147484419" r:id="rId18"/>
    <p:sldLayoutId id="2147484420" r:id="rId19"/>
    <p:sldLayoutId id="2147484421" r:id="rId20"/>
    <p:sldLayoutId id="2147484423" r:id="rId21"/>
    <p:sldLayoutId id="2147484424" r:id="rId22"/>
    <p:sldLayoutId id="2147484426" r:id="rId23"/>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endParaRPr lang="en-US" altLang="ru-RU"/>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E1FF74B-17BE-4EE0-ABED-F37214554C82}" type="slidenum">
              <a:rPr lang="ru-RU" altLang="ru-RU"/>
              <a:pPr>
                <a:defRPr/>
              </a:pPr>
              <a:t>‹#›</a:t>
            </a:fld>
            <a:endParaRPr lang="ru-RU" altLang="ru-RU"/>
          </a:p>
        </p:txBody>
      </p:sp>
    </p:spTree>
    <p:extLst>
      <p:ext uri="{BB962C8B-B14F-4D97-AF65-F5344CB8AC3E}">
        <p14:creationId xmlns:p14="http://schemas.microsoft.com/office/powerpoint/2010/main" val="866890955"/>
      </p:ext>
    </p:extLst>
  </p:cSld>
  <p:clrMap bg1="lt1" tx1="dk1" bg2="lt2" tx2="dk2" accent1="accent1" accent2="accent2" accent3="accent3" accent4="accent4" accent5="accent5" accent6="accent6" hlink="hlink" folHlink="folHlink"/>
  <p:sldLayoutIdLst>
    <p:sldLayoutId id="2147484434" r:id="rId1"/>
    <p:sldLayoutId id="2147484435" r:id="rId2"/>
    <p:sldLayoutId id="2147484436" r:id="rId3"/>
    <p:sldLayoutId id="2147484437" r:id="rId4"/>
    <p:sldLayoutId id="2147484438" r:id="rId5"/>
    <p:sldLayoutId id="2147484439" r:id="rId6"/>
    <p:sldLayoutId id="2147484440" r:id="rId7"/>
    <p:sldLayoutId id="2147484441" r:id="rId8"/>
    <p:sldLayoutId id="2147484442" r:id="rId9"/>
    <p:sldLayoutId id="2147484443" r:id="rId10"/>
    <p:sldLayoutId id="2147484444" r:id="rId11"/>
    <p:sldLayoutId id="2147484445" r:id="rId12"/>
    <p:sldLayoutId id="2147484446" r:id="rId13"/>
    <p:sldLayoutId id="2147484447" r:id="rId14"/>
    <p:sldLayoutId id="2147484448" r:id="rId15"/>
    <p:sldLayoutId id="2147484449" r:id="rId16"/>
    <p:sldLayoutId id="2147484450" r:id="rId17"/>
    <p:sldLayoutId id="2147484451" r:id="rId18"/>
    <p:sldLayoutId id="2147484452" r:id="rId19"/>
    <p:sldLayoutId id="2147484453" r:id="rId20"/>
    <p:sldLayoutId id="2147484454" r:id="rId21"/>
    <p:sldLayoutId id="2147484456" r:id="rId22"/>
    <p:sldLayoutId id="2147484457" r:id="rId23"/>
    <p:sldLayoutId id="2147484458" r:id="rId24"/>
    <p:sldLayoutId id="2147484459" r:id="rId25"/>
    <p:sldLayoutId id="2147484460" r:id="rId26"/>
    <p:sldLayoutId id="2147484461" r:id="rId27"/>
    <p:sldLayoutId id="2147484462" r:id="rId28"/>
    <p:sldLayoutId id="2147484463" r:id="rId29"/>
    <p:sldLayoutId id="2147484464" r:id="rId30"/>
    <p:sldLayoutId id="2147484465" r:id="rId3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293E20B2-2C70-4FDF-AE5D-EFF14BE4E7BE}" type="datetimeFigureOut">
              <a:rPr lang="ru-RU" smtClean="0">
                <a:solidFill>
                  <a:prstClr val="black">
                    <a:tint val="75000"/>
                  </a:prstClr>
                </a:solidFill>
                <a:latin typeface="Calibri"/>
                <a:cs typeface="+mn-cs"/>
              </a:rPr>
              <a:pPr eaLnBrk="1" fontAlgn="auto" hangingPunct="1">
                <a:spcBef>
                  <a:spcPts val="0"/>
                </a:spcBef>
                <a:spcAft>
                  <a:spcPts val="0"/>
                </a:spcAft>
              </a:pPr>
              <a:t>21.03.2019</a:t>
            </a:fld>
            <a:endParaRPr lang="ru-RU">
              <a:solidFill>
                <a:prstClr val="black">
                  <a:tint val="75000"/>
                </a:prstClr>
              </a:solidFill>
              <a:latin typeface="Calibri"/>
              <a:cs typeface="+mn-cs"/>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ru-RU">
              <a:solidFill>
                <a:prstClr val="black">
                  <a:tint val="75000"/>
                </a:prstClr>
              </a:solidFill>
              <a:latin typeface="Calibri"/>
              <a:cs typeface="+mn-cs"/>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0573FBC9-06D0-4138-953E-2B4BA9680816}" type="slidenum">
              <a:rPr lang="ru-RU" smtClean="0">
                <a:solidFill>
                  <a:prstClr val="black">
                    <a:tint val="75000"/>
                  </a:prstClr>
                </a:solidFill>
                <a:latin typeface="Calibri"/>
                <a:cs typeface="+mn-cs"/>
              </a:rPr>
              <a:pPr eaLnBrk="1" fontAlgn="auto" hangingPunct="1">
                <a:spcBef>
                  <a:spcPts val="0"/>
                </a:spcBef>
                <a:spcAft>
                  <a:spcPts val="0"/>
                </a:spcAft>
              </a:pPr>
              <a:t>‹#›</a:t>
            </a:fld>
            <a:endParaRPr lang="ru-RU">
              <a:solidFill>
                <a:prstClr val="black">
                  <a:tint val="75000"/>
                </a:prstClr>
              </a:solidFill>
              <a:latin typeface="Calibri"/>
              <a:cs typeface="+mn-cs"/>
            </a:endParaRPr>
          </a:p>
        </p:txBody>
      </p:sp>
    </p:spTree>
    <p:extLst>
      <p:ext uri="{BB962C8B-B14F-4D97-AF65-F5344CB8AC3E}">
        <p14:creationId xmlns:p14="http://schemas.microsoft.com/office/powerpoint/2010/main" val="1919737507"/>
      </p:ext>
    </p:extLst>
  </p:cSld>
  <p:clrMap bg1="lt1" tx1="dk1" bg2="lt2" tx2="dk2" accent1="accent1" accent2="accent2" accent3="accent3" accent4="accent4" accent5="accent5" accent6="accent6" hlink="hlink" folHlink="folHlink"/>
  <p:sldLayoutIdLst>
    <p:sldLayoutId id="2147484467" r:id="rId1"/>
    <p:sldLayoutId id="2147484468" r:id="rId2"/>
    <p:sldLayoutId id="2147484469" r:id="rId3"/>
    <p:sldLayoutId id="2147484470" r:id="rId4"/>
    <p:sldLayoutId id="2147484471" r:id="rId5"/>
    <p:sldLayoutId id="2147484472" r:id="rId6"/>
    <p:sldLayoutId id="2147484473" r:id="rId7"/>
    <p:sldLayoutId id="2147484474" r:id="rId8"/>
    <p:sldLayoutId id="2147484475" r:id="rId9"/>
    <p:sldLayoutId id="2147484476" r:id="rId10"/>
    <p:sldLayoutId id="2147484477" r:id="rId11"/>
    <p:sldLayoutId id="2147484478" r:id="rId12"/>
    <p:sldLayoutId id="214748447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52.xml"/><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39.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3" Type="http://schemas.openxmlformats.org/officeDocument/2006/relationships/hyperlink" Target="mailto:akatov@frprf.ru" TargetMode="External"/><Relationship Id="rId2" Type="http://schemas.openxmlformats.org/officeDocument/2006/relationships/image" Target="../media/image52.png"/><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9.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8" Type="http://schemas.openxmlformats.org/officeDocument/2006/relationships/image" Target="../media/image57.png"/><Relationship Id="rId3" Type="http://schemas.microsoft.com/office/2007/relationships/hdphoto" Target="../media/hdphoto2.wdp"/><Relationship Id="rId7" Type="http://schemas.openxmlformats.org/officeDocument/2006/relationships/image" Target="../media/image56.png"/><Relationship Id="rId2" Type="http://schemas.openxmlformats.org/officeDocument/2006/relationships/image" Target="../media/image53.png"/><Relationship Id="rId1" Type="http://schemas.openxmlformats.org/officeDocument/2006/relationships/slideLayout" Target="../slideLayouts/slideLayout52.xml"/><Relationship Id="rId6" Type="http://schemas.openxmlformats.org/officeDocument/2006/relationships/image" Target="../media/image55.jpeg"/><Relationship Id="rId5" Type="http://schemas.microsoft.com/office/2007/relationships/hdphoto" Target="../media/hdphoto3.wdp"/><Relationship Id="rId10" Type="http://schemas.openxmlformats.org/officeDocument/2006/relationships/image" Target="../media/image59.jpeg"/><Relationship Id="rId4" Type="http://schemas.openxmlformats.org/officeDocument/2006/relationships/image" Target="../media/image54.png"/><Relationship Id="rId9" Type="http://schemas.openxmlformats.org/officeDocument/2006/relationships/image" Target="../media/image58.jpeg"/></Relationships>
</file>

<file path=ppt/slides/_rels/slide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g"/><Relationship Id="rId7" Type="http://schemas.openxmlformats.org/officeDocument/2006/relationships/image" Target="../media/image28.png"/><Relationship Id="rId2" Type="http://schemas.openxmlformats.org/officeDocument/2006/relationships/image" Target="../media/image23.jpg"/><Relationship Id="rId1" Type="http://schemas.openxmlformats.org/officeDocument/2006/relationships/slideLayout" Target="../slideLayouts/slideLayout5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jp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52.xml"/><Relationship Id="rId5" Type="http://schemas.openxmlformats.org/officeDocument/2006/relationships/image" Target="../media/image63.png"/><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9.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52.xml"/><Relationship Id="rId4" Type="http://schemas.openxmlformats.org/officeDocument/2006/relationships/image" Target="../media/image6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s://docs.gisp.gov.ru/products/files/#2" TargetMode="External"/><Relationship Id="rId1" Type="http://schemas.openxmlformats.org/officeDocument/2006/relationships/slideLayout" Target="../slideLayouts/slideLayout52.xml"/><Relationship Id="rId5" Type="http://schemas.openxmlformats.org/officeDocument/2006/relationships/image" Target="../media/image69.png"/><Relationship Id="rId4" Type="http://schemas.openxmlformats.org/officeDocument/2006/relationships/image" Target="../media/image68.png"/></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71.png"/><Relationship Id="rId2" Type="http://schemas.openxmlformats.org/officeDocument/2006/relationships/notesSlide" Target="../notesSlides/notesSlide5.xml"/><Relationship Id="rId1" Type="http://schemas.openxmlformats.org/officeDocument/2006/relationships/slideLayout" Target="../slideLayouts/slideLayout39.xml"/><Relationship Id="rId6" Type="http://schemas.microsoft.com/office/2007/relationships/hdphoto" Target="../media/hdphoto4.wdp"/><Relationship Id="rId5" Type="http://schemas.openxmlformats.org/officeDocument/2006/relationships/image" Target="../media/image70.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xml"/><Relationship Id="rId1" Type="http://schemas.openxmlformats.org/officeDocument/2006/relationships/slideLayout" Target="../slideLayouts/slideLayout52.xml"/><Relationship Id="rId5" Type="http://schemas.openxmlformats.org/officeDocument/2006/relationships/image" Target="../media/image71.png"/><Relationship Id="rId4" Type="http://schemas.microsoft.com/office/2007/relationships/hdphoto" Target="../media/hdphoto4.wdp"/></Relationships>
</file>

<file path=ppt/slides/_rels/slide29.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png"/><Relationship Id="rId18" Type="http://schemas.openxmlformats.org/officeDocument/2006/relationships/image" Target="../media/image86.png"/><Relationship Id="rId26" Type="http://schemas.openxmlformats.org/officeDocument/2006/relationships/image" Target="../media/image94.png"/><Relationship Id="rId3" Type="http://schemas.openxmlformats.org/officeDocument/2006/relationships/image" Target="../media/image72.jpeg"/><Relationship Id="rId21" Type="http://schemas.openxmlformats.org/officeDocument/2006/relationships/image" Target="../media/image89.jpeg"/><Relationship Id="rId34" Type="http://schemas.openxmlformats.org/officeDocument/2006/relationships/image" Target="../media/image101.png"/><Relationship Id="rId7" Type="http://schemas.openxmlformats.org/officeDocument/2006/relationships/image" Target="../media/image75.png"/><Relationship Id="rId12" Type="http://schemas.openxmlformats.org/officeDocument/2006/relationships/image" Target="../media/image80.png"/><Relationship Id="rId17" Type="http://schemas.openxmlformats.org/officeDocument/2006/relationships/image" Target="../media/image85.jpeg"/><Relationship Id="rId25" Type="http://schemas.openxmlformats.org/officeDocument/2006/relationships/image" Target="../media/image93.png"/><Relationship Id="rId33" Type="http://schemas.openxmlformats.org/officeDocument/2006/relationships/image" Target="../media/image100.png"/><Relationship Id="rId2" Type="http://schemas.openxmlformats.org/officeDocument/2006/relationships/notesSlide" Target="../notesSlides/notesSlide7.xml"/><Relationship Id="rId16" Type="http://schemas.openxmlformats.org/officeDocument/2006/relationships/image" Target="../media/image84.png"/><Relationship Id="rId20" Type="http://schemas.openxmlformats.org/officeDocument/2006/relationships/image" Target="../media/image88.jpeg"/><Relationship Id="rId29" Type="http://schemas.openxmlformats.org/officeDocument/2006/relationships/image" Target="../media/image96.png"/><Relationship Id="rId1" Type="http://schemas.openxmlformats.org/officeDocument/2006/relationships/slideLayout" Target="../slideLayouts/slideLayout52.xml"/><Relationship Id="rId6" Type="http://schemas.openxmlformats.org/officeDocument/2006/relationships/image" Target="../media/image74.png"/><Relationship Id="rId11" Type="http://schemas.openxmlformats.org/officeDocument/2006/relationships/image" Target="../media/image79.png"/><Relationship Id="rId24" Type="http://schemas.openxmlformats.org/officeDocument/2006/relationships/image" Target="../media/image92.png"/><Relationship Id="rId32" Type="http://schemas.openxmlformats.org/officeDocument/2006/relationships/image" Target="../media/image99.png"/><Relationship Id="rId37" Type="http://schemas.openxmlformats.org/officeDocument/2006/relationships/image" Target="../media/image104.png"/><Relationship Id="rId5" Type="http://schemas.microsoft.com/office/2007/relationships/hdphoto" Target="../media/hdphoto5.wdp"/><Relationship Id="rId15" Type="http://schemas.openxmlformats.org/officeDocument/2006/relationships/image" Target="../media/image83.png"/><Relationship Id="rId23" Type="http://schemas.openxmlformats.org/officeDocument/2006/relationships/image" Target="../media/image91.png"/><Relationship Id="rId28" Type="http://schemas.microsoft.com/office/2007/relationships/hdphoto" Target="../media/hdphoto6.wdp"/><Relationship Id="rId36" Type="http://schemas.openxmlformats.org/officeDocument/2006/relationships/image" Target="../media/image103.png"/><Relationship Id="rId10" Type="http://schemas.openxmlformats.org/officeDocument/2006/relationships/image" Target="../media/image78.png"/><Relationship Id="rId19" Type="http://schemas.openxmlformats.org/officeDocument/2006/relationships/image" Target="../media/image87.jpeg"/><Relationship Id="rId31" Type="http://schemas.openxmlformats.org/officeDocument/2006/relationships/image" Target="../media/image98.png"/><Relationship Id="rId4" Type="http://schemas.openxmlformats.org/officeDocument/2006/relationships/image" Target="../media/image73.png"/><Relationship Id="rId9" Type="http://schemas.openxmlformats.org/officeDocument/2006/relationships/image" Target="../media/image77.png"/><Relationship Id="rId14" Type="http://schemas.openxmlformats.org/officeDocument/2006/relationships/image" Target="../media/image82.png"/><Relationship Id="rId22" Type="http://schemas.openxmlformats.org/officeDocument/2006/relationships/image" Target="../media/image90.png"/><Relationship Id="rId27" Type="http://schemas.openxmlformats.org/officeDocument/2006/relationships/image" Target="../media/image95.png"/><Relationship Id="rId30" Type="http://schemas.openxmlformats.org/officeDocument/2006/relationships/image" Target="../media/image97.png"/><Relationship Id="rId35" Type="http://schemas.openxmlformats.org/officeDocument/2006/relationships/image" Target="../media/image102.png"/></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2.xml"/><Relationship Id="rId5" Type="http://schemas.openxmlformats.org/officeDocument/2006/relationships/image" Target="../media/image36.png"/><Relationship Id="rId4" Type="http://schemas.openxmlformats.org/officeDocument/2006/relationships/image" Target="../media/image35.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71.png"/><Relationship Id="rId2" Type="http://schemas.openxmlformats.org/officeDocument/2006/relationships/notesSlide" Target="../notesSlides/notesSlide8.xml"/><Relationship Id="rId1" Type="http://schemas.openxmlformats.org/officeDocument/2006/relationships/slideLayout" Target="../slideLayouts/slideLayout39.xml"/><Relationship Id="rId6" Type="http://schemas.microsoft.com/office/2007/relationships/hdphoto" Target="../media/hdphoto4.wdp"/><Relationship Id="rId5" Type="http://schemas.openxmlformats.org/officeDocument/2006/relationships/image" Target="../media/image70.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diagramQuickStyle" Target="../diagrams/quickStyle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Layout" Target="../diagrams/layout2.xml"/><Relationship Id="rId2" Type="http://schemas.openxmlformats.org/officeDocument/2006/relationships/slideLayout" Target="../slideLayouts/slideLayout52.xml"/><Relationship Id="rId16" Type="http://schemas.openxmlformats.org/officeDocument/2006/relationships/image" Target="../media/image107.png"/><Relationship Id="rId1" Type="http://schemas.openxmlformats.org/officeDocument/2006/relationships/tags" Target="../tags/tag3.xml"/><Relationship Id="rId6" Type="http://schemas.openxmlformats.org/officeDocument/2006/relationships/diagramColors" Target="../diagrams/colors1.xml"/><Relationship Id="rId11" Type="http://schemas.openxmlformats.org/officeDocument/2006/relationships/diagramData" Target="../diagrams/data2.xml"/><Relationship Id="rId5" Type="http://schemas.openxmlformats.org/officeDocument/2006/relationships/diagramQuickStyle" Target="../diagrams/quickStyle1.xml"/><Relationship Id="rId15" Type="http://schemas.microsoft.com/office/2007/relationships/diagramDrawing" Target="../diagrams/drawing2.xml"/><Relationship Id="rId10" Type="http://schemas.openxmlformats.org/officeDocument/2006/relationships/image" Target="../media/image106.png"/><Relationship Id="rId4" Type="http://schemas.openxmlformats.org/officeDocument/2006/relationships/diagramLayout" Target="../diagrams/layout1.xml"/><Relationship Id="rId9" Type="http://schemas.openxmlformats.org/officeDocument/2006/relationships/image" Target="../media/image66.png"/><Relationship Id="rId14" Type="http://schemas.openxmlformats.org/officeDocument/2006/relationships/diagramColors" Target="../diagrams/colors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chart" Target="../charts/chart1.xml"/><Relationship Id="rId1" Type="http://schemas.openxmlformats.org/officeDocument/2006/relationships/slideLayout" Target="../slideLayouts/slideLayout52.xml"/><Relationship Id="rId6" Type="http://schemas.openxmlformats.org/officeDocument/2006/relationships/image" Target="../media/image111.png"/><Relationship Id="rId11" Type="http://schemas.openxmlformats.org/officeDocument/2006/relationships/image" Target="../media/image116.png"/><Relationship Id="rId5" Type="http://schemas.openxmlformats.org/officeDocument/2006/relationships/image" Target="../media/image110.png"/><Relationship Id="rId10" Type="http://schemas.openxmlformats.org/officeDocument/2006/relationships/image" Target="../media/image115.png"/><Relationship Id="rId4" Type="http://schemas.openxmlformats.org/officeDocument/2006/relationships/image" Target="../media/image109.png"/><Relationship Id="rId9" Type="http://schemas.openxmlformats.org/officeDocument/2006/relationships/image" Target="../media/image114.png"/></Relationships>
</file>

<file path=ppt/slides/_rels/slide35.xml.rels><?xml version="1.0" encoding="UTF-8" standalone="yes"?>
<Relationships xmlns="http://schemas.openxmlformats.org/package/2006/relationships"><Relationship Id="rId2" Type="http://schemas.openxmlformats.org/officeDocument/2006/relationships/hyperlink" Target="garantf1://35814945.0/" TargetMode="External"/><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9.xml"/><Relationship Id="rId1" Type="http://schemas.openxmlformats.org/officeDocument/2006/relationships/slideLayout" Target="../slideLayouts/slideLayout52.xml"/><Relationship Id="rId4" Type="http://schemas.openxmlformats.org/officeDocument/2006/relationships/image" Target="../media/image119.png"/></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2.xml"/></Relationships>
</file>

<file path=ppt/slides/_rels/slide3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39.png"/><Relationship Id="rId1" Type="http://schemas.openxmlformats.org/officeDocument/2006/relationships/slideLayout" Target="../slideLayouts/slideLayout52.xml"/><Relationship Id="rId5" Type="http://schemas.openxmlformats.org/officeDocument/2006/relationships/image" Target="../media/image22.png"/><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39.xml"/><Relationship Id="rId4" Type="http://schemas.openxmlformats.org/officeDocument/2006/relationships/image" Target="../media/image37.png"/></Relationships>
</file>

<file path=ppt/slides/_rels/slide40.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62.xml"/></Relationships>
</file>

<file path=ppt/slides/_rels/slide42.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25.png"/><Relationship Id="rId7" Type="http://schemas.openxmlformats.org/officeDocument/2006/relationships/image" Target="../media/image129.png"/><Relationship Id="rId2" Type="http://schemas.openxmlformats.org/officeDocument/2006/relationships/image" Target="../media/image124.png"/><Relationship Id="rId1" Type="http://schemas.openxmlformats.org/officeDocument/2006/relationships/slideLayout" Target="../slideLayouts/slideLayout52.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44.xml.rels><?xml version="1.0" encoding="UTF-8" standalone="yes"?>
<Relationships xmlns="http://schemas.openxmlformats.org/package/2006/relationships"><Relationship Id="rId8" Type="http://schemas.openxmlformats.org/officeDocument/2006/relationships/image" Target="../media/image137.png"/><Relationship Id="rId3" Type="http://schemas.openxmlformats.org/officeDocument/2006/relationships/image" Target="../media/image132.png"/><Relationship Id="rId7" Type="http://schemas.openxmlformats.org/officeDocument/2006/relationships/image" Target="../media/image136.png"/><Relationship Id="rId12" Type="http://schemas.openxmlformats.org/officeDocument/2006/relationships/image" Target="../media/image130.png"/><Relationship Id="rId2" Type="http://schemas.openxmlformats.org/officeDocument/2006/relationships/image" Target="../media/image131.png"/><Relationship Id="rId1" Type="http://schemas.openxmlformats.org/officeDocument/2006/relationships/slideLayout" Target="../slideLayouts/slideLayout52.xml"/><Relationship Id="rId6" Type="http://schemas.openxmlformats.org/officeDocument/2006/relationships/image" Target="../media/image135.png"/><Relationship Id="rId11" Type="http://schemas.openxmlformats.org/officeDocument/2006/relationships/image" Target="../media/image129.png"/><Relationship Id="rId5" Type="http://schemas.openxmlformats.org/officeDocument/2006/relationships/image" Target="../media/image134.png"/><Relationship Id="rId10" Type="http://schemas.openxmlformats.org/officeDocument/2006/relationships/image" Target="../media/image128.png"/><Relationship Id="rId4" Type="http://schemas.openxmlformats.org/officeDocument/2006/relationships/image" Target="../media/image133.png"/><Relationship Id="rId9" Type="http://schemas.openxmlformats.org/officeDocument/2006/relationships/image" Target="../media/image127.png"/></Relationships>
</file>

<file path=ppt/slides/_rels/slide45.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image" Target="../media/image138.png"/><Relationship Id="rId7" Type="http://schemas.openxmlformats.org/officeDocument/2006/relationships/image" Target="../media/image128.png"/><Relationship Id="rId2" Type="http://schemas.openxmlformats.org/officeDocument/2006/relationships/image" Target="../media/image132.png"/><Relationship Id="rId1" Type="http://schemas.openxmlformats.org/officeDocument/2006/relationships/slideLayout" Target="../slideLayouts/slideLayout52.xml"/><Relationship Id="rId6" Type="http://schemas.openxmlformats.org/officeDocument/2006/relationships/image" Target="../media/image127.png"/><Relationship Id="rId5" Type="http://schemas.openxmlformats.org/officeDocument/2006/relationships/image" Target="../media/image140.png"/><Relationship Id="rId4" Type="http://schemas.openxmlformats.org/officeDocument/2006/relationships/image" Target="../media/image139.png"/><Relationship Id="rId9" Type="http://schemas.openxmlformats.org/officeDocument/2006/relationships/image" Target="../media/image130.png"/></Relationships>
</file>

<file path=ppt/slides/_rels/slide46.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image" Target="../media/image142.png"/><Relationship Id="rId7" Type="http://schemas.openxmlformats.org/officeDocument/2006/relationships/image" Target="../media/image128.png"/><Relationship Id="rId2" Type="http://schemas.openxmlformats.org/officeDocument/2006/relationships/image" Target="../media/image141.png"/><Relationship Id="rId1" Type="http://schemas.openxmlformats.org/officeDocument/2006/relationships/slideLayout" Target="../slideLayouts/slideLayout52.xml"/><Relationship Id="rId6" Type="http://schemas.openxmlformats.org/officeDocument/2006/relationships/image" Target="../media/image127.png"/><Relationship Id="rId5" Type="http://schemas.openxmlformats.org/officeDocument/2006/relationships/image" Target="../media/image144.png"/><Relationship Id="rId4" Type="http://schemas.openxmlformats.org/officeDocument/2006/relationships/image" Target="../media/image143.png"/><Relationship Id="rId9" Type="http://schemas.openxmlformats.org/officeDocument/2006/relationships/image" Target="../media/image130.png"/></Relationships>
</file>

<file path=ppt/slides/_rels/slide47.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46.png"/><Relationship Id="rId7" Type="http://schemas.openxmlformats.org/officeDocument/2006/relationships/image" Target="../media/image129.png"/><Relationship Id="rId2" Type="http://schemas.openxmlformats.org/officeDocument/2006/relationships/image" Target="../media/image145.png"/><Relationship Id="rId1" Type="http://schemas.openxmlformats.org/officeDocument/2006/relationships/slideLayout" Target="../slideLayouts/slideLayout52.xml"/><Relationship Id="rId6" Type="http://schemas.openxmlformats.org/officeDocument/2006/relationships/image" Target="../media/image128.png"/><Relationship Id="rId5" Type="http://schemas.openxmlformats.org/officeDocument/2006/relationships/image" Target="../media/image148.png"/><Relationship Id="rId4" Type="http://schemas.openxmlformats.org/officeDocument/2006/relationships/image" Target="../media/image147.png"/></Relationships>
</file>

<file path=ppt/slides/_rels/slide48.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8.png"/><Relationship Id="rId1" Type="http://schemas.openxmlformats.org/officeDocument/2006/relationships/slideLayout" Target="../slideLayouts/slideLayout52.xml"/><Relationship Id="rId4" Type="http://schemas.openxmlformats.org/officeDocument/2006/relationships/image" Target="../media/image130.png"/></Relationships>
</file>

<file path=ppt/slides/_rels/slide49.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49.png"/><Relationship Id="rId7" Type="http://schemas.openxmlformats.org/officeDocument/2006/relationships/image" Target="../media/image128.png"/><Relationship Id="rId2" Type="http://schemas.openxmlformats.org/officeDocument/2006/relationships/image" Target="../media/image132.png"/><Relationship Id="rId1" Type="http://schemas.openxmlformats.org/officeDocument/2006/relationships/slideLayout" Target="../slideLayouts/slideLayout52.xml"/><Relationship Id="rId6" Type="http://schemas.openxmlformats.org/officeDocument/2006/relationships/image" Target="../media/image127.png"/><Relationship Id="rId5" Type="http://schemas.openxmlformats.org/officeDocument/2006/relationships/image" Target="../media/image144.png"/><Relationship Id="rId4" Type="http://schemas.openxmlformats.org/officeDocument/2006/relationships/image" Target="../media/image150.png"/><Relationship Id="rId9" Type="http://schemas.openxmlformats.org/officeDocument/2006/relationships/image" Target="../media/image15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0.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52.png"/><Relationship Id="rId7" Type="http://schemas.openxmlformats.org/officeDocument/2006/relationships/image" Target="../media/image128.png"/><Relationship Id="rId2" Type="http://schemas.openxmlformats.org/officeDocument/2006/relationships/image" Target="../media/image132.png"/><Relationship Id="rId1" Type="http://schemas.openxmlformats.org/officeDocument/2006/relationships/slideLayout" Target="../slideLayouts/slideLayout52.xml"/><Relationship Id="rId6" Type="http://schemas.openxmlformats.org/officeDocument/2006/relationships/image" Target="../media/image127.png"/><Relationship Id="rId5" Type="http://schemas.openxmlformats.org/officeDocument/2006/relationships/image" Target="../media/image154.png"/><Relationship Id="rId4" Type="http://schemas.openxmlformats.org/officeDocument/2006/relationships/image" Target="../media/image153.png"/><Relationship Id="rId9" Type="http://schemas.openxmlformats.org/officeDocument/2006/relationships/image" Target="../media/image15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3.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hyperlink" Target="mailto:ask@frprf.ru" TargetMode="External"/><Relationship Id="rId7" Type="http://schemas.openxmlformats.org/officeDocument/2006/relationships/image" Target="../media/image159.png"/><Relationship Id="rId2" Type="http://schemas.openxmlformats.org/officeDocument/2006/relationships/image" Target="../media/image155.png"/><Relationship Id="rId1" Type="http://schemas.openxmlformats.org/officeDocument/2006/relationships/slideLayout" Target="../slideLayouts/slideLayout52.xml"/><Relationship Id="rId6" Type="http://schemas.openxmlformats.org/officeDocument/2006/relationships/image" Target="../media/image158.png"/><Relationship Id="rId5" Type="http://schemas.openxmlformats.org/officeDocument/2006/relationships/image" Target="../media/image157.png"/><Relationship Id="rId4" Type="http://schemas.openxmlformats.org/officeDocument/2006/relationships/image" Target="../media/image15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2.xml"/><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 y="0"/>
            <a:ext cx="9144160" cy="6858000"/>
          </a:xfrm>
          <a:prstGeom prst="rect">
            <a:avLst/>
          </a:prstGeom>
        </p:spPr>
      </p:pic>
      <p:sp>
        <p:nvSpPr>
          <p:cNvPr id="4" name="Заголовок 2"/>
          <p:cNvSpPr txBox="1">
            <a:spLocks/>
          </p:cNvSpPr>
          <p:nvPr/>
        </p:nvSpPr>
        <p:spPr>
          <a:xfrm>
            <a:off x="-5382" y="3642270"/>
            <a:ext cx="5671239" cy="731443"/>
          </a:xfrm>
          <a:prstGeom prst="rect">
            <a:avLst/>
          </a:prstGeom>
        </p:spPr>
        <p:txBody>
          <a:bodyPr vert="horz" lIns="78203" tIns="39101" rIns="78203" bIns="39101"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ru-RU" altLang="ru-RU" sz="2800" dirty="0">
                <a:solidFill>
                  <a:schemeClr val="bg1"/>
                </a:solidFill>
                <a:latin typeface="Arial Narrow" panose="020B0606020202030204" pitchFamily="34" charset="0"/>
              </a:rPr>
              <a:t>Механизм государственной поддержки организаций, реализующих корпоративные программы </a:t>
            </a:r>
          </a:p>
          <a:p>
            <a:r>
              <a:rPr lang="ru-RU" altLang="ru-RU" sz="2800" dirty="0">
                <a:solidFill>
                  <a:schemeClr val="bg1"/>
                </a:solidFill>
                <a:latin typeface="Arial Narrow" panose="020B0606020202030204" pitchFamily="34" charset="0"/>
              </a:rPr>
              <a:t>повышения конкурентоспособности</a:t>
            </a:r>
          </a:p>
        </p:txBody>
      </p:sp>
      <p:sp>
        <p:nvSpPr>
          <p:cNvPr id="5" name="Заголовок 2"/>
          <p:cNvSpPr txBox="1">
            <a:spLocks/>
          </p:cNvSpPr>
          <p:nvPr/>
        </p:nvSpPr>
        <p:spPr>
          <a:xfrm>
            <a:off x="139901" y="1341690"/>
            <a:ext cx="1723082" cy="1383408"/>
          </a:xfrm>
          <a:prstGeom prst="rect">
            <a:avLst/>
          </a:prstGeom>
          <a:effectLst>
            <a:outerShdw blurRad="50800" dist="38100" dir="2700000" algn="tl" rotWithShape="0">
              <a:prstClr val="black">
                <a:alpha val="40000"/>
              </a:prstClr>
            </a:outerShdw>
          </a:effectLst>
        </p:spPr>
        <p:txBody>
          <a:bodyPr>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ru-RU" sz="9600" dirty="0">
                <a:solidFill>
                  <a:srgbClr val="2AACE2"/>
                </a:solidFill>
                <a:latin typeface="Arial Narrow" panose="020B0606020202030204" pitchFamily="34" charset="0"/>
              </a:rPr>
              <a:t>0</a:t>
            </a:r>
            <a:r>
              <a:rPr lang="en-US" sz="9600" dirty="0">
                <a:solidFill>
                  <a:srgbClr val="2AACE2"/>
                </a:solidFill>
                <a:latin typeface="Arial Narrow" panose="020B0606020202030204" pitchFamily="34" charset="0"/>
              </a:rPr>
              <a:t>1</a:t>
            </a:r>
            <a:endParaRPr lang="ru-RU" sz="9600" dirty="0">
              <a:solidFill>
                <a:srgbClr val="2AACE2"/>
              </a:solidFill>
              <a:latin typeface="Arial Narrow" panose="020B0606020202030204" pitchFamily="34" charset="0"/>
            </a:endParaRPr>
          </a:p>
        </p:txBody>
      </p:sp>
      <p:pic>
        <p:nvPicPr>
          <p:cNvPr id="8" name="Picture 2" descr="C:\Users\ivlev\Desktop\Логотипы\Gisp_sign-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8355" y="5699389"/>
            <a:ext cx="861083" cy="894672"/>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60552" y="5642098"/>
            <a:ext cx="4572000" cy="461665"/>
          </a:xfrm>
          <a:prstGeom prst="rect">
            <a:avLst/>
          </a:prstGeom>
        </p:spPr>
        <p:txBody>
          <a:bodyPr>
            <a:spAutoFit/>
          </a:bodyPr>
          <a:lstStyle/>
          <a:p>
            <a:pPr marL="12700">
              <a:lnSpc>
                <a:spcPct val="100000"/>
              </a:lnSpc>
              <a:spcBef>
                <a:spcPts val="2815"/>
              </a:spcBef>
            </a:pPr>
            <a:r>
              <a:rPr lang="ru-RU" sz="1200" b="1" i="1" dirty="0">
                <a:latin typeface="Arial"/>
                <a:cs typeface="Arial"/>
              </a:rPr>
              <a:t>В рамках </a:t>
            </a:r>
            <a:r>
              <a:rPr lang="ru-RU" sz="1200" b="1" i="1" spc="-5" dirty="0">
                <a:latin typeface="Arial"/>
                <a:cs typeface="Arial"/>
              </a:rPr>
              <a:t>национального</a:t>
            </a:r>
            <a:r>
              <a:rPr lang="ru-RU" sz="1200" b="1" i="1" spc="-15" dirty="0">
                <a:latin typeface="Arial"/>
                <a:cs typeface="Arial"/>
              </a:rPr>
              <a:t> </a:t>
            </a:r>
            <a:r>
              <a:rPr lang="ru-RU" sz="1200" b="1" i="1" dirty="0">
                <a:latin typeface="Arial"/>
                <a:cs typeface="Arial"/>
              </a:rPr>
              <a:t>проекта</a:t>
            </a:r>
            <a:endParaRPr lang="ru-RU" sz="1200" i="1" dirty="0">
              <a:latin typeface="Arial"/>
              <a:cs typeface="Arial"/>
            </a:endParaRPr>
          </a:p>
          <a:p>
            <a:pPr marL="12700">
              <a:lnSpc>
                <a:spcPct val="100000"/>
              </a:lnSpc>
            </a:pPr>
            <a:r>
              <a:rPr lang="ru-RU" sz="1200" b="1" i="1" spc="-5" dirty="0">
                <a:latin typeface="Arial"/>
                <a:cs typeface="Arial"/>
              </a:rPr>
              <a:t>«Международная кооперация </a:t>
            </a:r>
            <a:r>
              <a:rPr lang="ru-RU" sz="1200" b="1" i="1" dirty="0">
                <a:latin typeface="Arial"/>
                <a:cs typeface="Arial"/>
              </a:rPr>
              <a:t>и</a:t>
            </a:r>
            <a:r>
              <a:rPr lang="ru-RU" sz="1200" b="1" i="1" spc="-10" dirty="0">
                <a:latin typeface="Arial"/>
                <a:cs typeface="Arial"/>
              </a:rPr>
              <a:t> экспорт»</a:t>
            </a:r>
            <a:endParaRPr lang="ru-RU" sz="1200" i="1" dirty="0">
              <a:latin typeface="Arial"/>
              <a:cs typeface="Arial"/>
            </a:endParaRPr>
          </a:p>
        </p:txBody>
      </p:sp>
      <p:sp>
        <p:nvSpPr>
          <p:cNvPr id="10" name="object 7"/>
          <p:cNvSpPr txBox="1"/>
          <p:nvPr/>
        </p:nvSpPr>
        <p:spPr>
          <a:xfrm>
            <a:off x="271033" y="6427349"/>
            <a:ext cx="8321675" cy="166712"/>
          </a:xfrm>
          <a:prstGeom prst="rect">
            <a:avLst/>
          </a:prstGeom>
        </p:spPr>
        <p:txBody>
          <a:bodyPr vert="horz" wrap="square" lIns="0" tIns="12700" rIns="0" bIns="0" rtlCol="0">
            <a:spAutoFit/>
          </a:bodyPr>
          <a:lstStyle/>
          <a:p>
            <a:pPr marL="12700">
              <a:lnSpc>
                <a:spcPct val="100000"/>
              </a:lnSpc>
              <a:spcBef>
                <a:spcPts val="100"/>
              </a:spcBef>
            </a:pPr>
            <a:r>
              <a:rPr sz="1000" i="1" spc="-10" dirty="0">
                <a:latin typeface="Arial"/>
                <a:cs typeface="Arial"/>
              </a:rPr>
              <a:t>Постановление Правительства Российской Федерации </a:t>
            </a:r>
            <a:r>
              <a:rPr sz="1000" i="1" spc="-20" dirty="0">
                <a:latin typeface="Arial"/>
                <a:cs typeface="Arial"/>
              </a:rPr>
              <a:t>от </a:t>
            </a:r>
            <a:r>
              <a:rPr sz="1000" i="1" spc="-5" dirty="0">
                <a:latin typeface="Arial"/>
                <a:cs typeface="Arial"/>
              </a:rPr>
              <a:t>23 </a:t>
            </a:r>
            <a:r>
              <a:rPr sz="1000" i="1" dirty="0">
                <a:latin typeface="Arial"/>
                <a:cs typeface="Arial"/>
              </a:rPr>
              <a:t>февраля </a:t>
            </a:r>
            <a:r>
              <a:rPr sz="1000" i="1" spc="-5" dirty="0">
                <a:latin typeface="Arial"/>
                <a:cs typeface="Arial"/>
              </a:rPr>
              <a:t>2019 </a:t>
            </a:r>
            <a:r>
              <a:rPr sz="1000" i="1" spc="-20" dirty="0">
                <a:latin typeface="Arial"/>
                <a:cs typeface="Arial"/>
              </a:rPr>
              <a:t>года </a:t>
            </a:r>
            <a:r>
              <a:rPr sz="1000" i="1" dirty="0">
                <a:latin typeface="Arial"/>
                <a:cs typeface="Arial"/>
              </a:rPr>
              <a:t>№</a:t>
            </a:r>
            <a:r>
              <a:rPr sz="1000" i="1" spc="35" dirty="0">
                <a:latin typeface="Arial"/>
                <a:cs typeface="Arial"/>
              </a:rPr>
              <a:t> </a:t>
            </a:r>
            <a:r>
              <a:rPr sz="1000" i="1" spc="-5" dirty="0">
                <a:latin typeface="Arial"/>
                <a:cs typeface="Arial"/>
              </a:rPr>
              <a:t>191</a:t>
            </a:r>
            <a:endParaRPr sz="1000" i="1" dirty="0">
              <a:latin typeface="Arial"/>
              <a:cs typeface="Arial"/>
            </a:endParaRPr>
          </a:p>
        </p:txBody>
      </p:sp>
    </p:spTree>
    <p:extLst>
      <p:ext uri="{BB962C8B-B14F-4D97-AF65-F5344CB8AC3E}">
        <p14:creationId xmlns:p14="http://schemas.microsoft.com/office/powerpoint/2010/main" val="1839275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79"/>
          <p:cNvSpPr txBox="1">
            <a:spLocks/>
          </p:cNvSpPr>
          <p:nvPr/>
        </p:nvSpPr>
        <p:spPr>
          <a:xfrm>
            <a:off x="118886" y="564132"/>
            <a:ext cx="7243682" cy="509564"/>
          </a:xfrm>
          <a:prstGeom prst="rect">
            <a:avLst/>
          </a:prstGeom>
          <a:noFill/>
        </p:spPr>
        <p:txBody>
          <a:bodyPr vert="horz" wrap="square" lIns="0" tIns="10860" rIns="0" bIns="0" rtlCol="0">
            <a:sp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ru-RU" sz="1800" spc="175" dirty="0">
                <a:solidFill>
                  <a:srgbClr val="001E31"/>
                </a:solidFill>
                <a:latin typeface="Arial Narrow" panose="020B0606020202030204" pitchFamily="34" charset="0"/>
              </a:rPr>
              <a:t>Формирование потребностей государственных заказчиков в рамках решения задачи </a:t>
            </a:r>
            <a:r>
              <a:rPr lang="ru-RU" sz="1800" spc="175" dirty="0" err="1">
                <a:solidFill>
                  <a:srgbClr val="001E31"/>
                </a:solidFill>
                <a:latin typeface="Arial Narrow" panose="020B0606020202030204" pitchFamily="34" charset="0"/>
              </a:rPr>
              <a:t>импортозамещения</a:t>
            </a:r>
            <a:r>
              <a:rPr lang="ru-RU" sz="1800" spc="175" dirty="0">
                <a:solidFill>
                  <a:srgbClr val="001E31"/>
                </a:solidFill>
                <a:latin typeface="Arial Narrow" panose="020B0606020202030204" pitchFamily="34" charset="0"/>
              </a:rPr>
              <a:t> в интересах ТЭК</a:t>
            </a:r>
            <a:endParaRPr lang="ru-RU" sz="1800" b="1" dirty="0">
              <a:latin typeface="Arial Narrow" panose="020B0606020202030204" pitchFamily="34" charset="0"/>
            </a:endParaRPr>
          </a:p>
        </p:txBody>
      </p:sp>
      <p:sp>
        <p:nvSpPr>
          <p:cNvPr id="7" name="Прямоугольник 6"/>
          <p:cNvSpPr/>
          <p:nvPr/>
        </p:nvSpPr>
        <p:spPr>
          <a:xfrm>
            <a:off x="280657" y="1403923"/>
            <a:ext cx="7720699" cy="1862048"/>
          </a:xfrm>
          <a:prstGeom prst="rect">
            <a:avLst/>
          </a:prstGeom>
          <a:noFill/>
        </p:spPr>
        <p:txBody>
          <a:bodyPr wrap="square">
            <a:spAutoFit/>
          </a:bodyPr>
          <a:lstStyle/>
          <a:p>
            <a:pPr>
              <a:spcAft>
                <a:spcPts val="0"/>
              </a:spcAft>
            </a:pPr>
            <a:r>
              <a:rPr lang="ru-RU" sz="1600" b="1" dirty="0">
                <a:solidFill>
                  <a:srgbClr val="29ACE3"/>
                </a:solidFill>
                <a:latin typeface="Arial Narrow" panose="020B0606020202030204" pitchFamily="34" charset="0"/>
              </a:rPr>
              <a:t>Основание </a:t>
            </a:r>
          </a:p>
          <a:p>
            <a:pPr marL="84138" indent="-84138" algn="just">
              <a:spcBef>
                <a:spcPts val="600"/>
              </a:spcBef>
              <a:spcAft>
                <a:spcPts val="0"/>
              </a:spcAft>
              <a:buFont typeface="Arial" panose="020B0604020202020204" pitchFamily="34" charset="0"/>
              <a:buChar char="•"/>
            </a:pPr>
            <a:r>
              <a:rPr lang="ru-RU" sz="1400" dirty="0">
                <a:latin typeface="Arial Narrow" panose="020B0606020202030204" pitchFamily="34" charset="0"/>
                <a:ea typeface="Calibri" panose="020F0502020204030204" pitchFamily="34" charset="0"/>
              </a:rPr>
              <a:t>Перечень поручений по итогам совещания по вопросу диверсификации производства продукции гражданского назначения организациями ОПК Президента Российской Федерации В.В. Путина от 17 февраля 2018 года № Пр-288</a:t>
            </a:r>
          </a:p>
          <a:p>
            <a:pPr marL="84138" indent="-84138" algn="just">
              <a:spcBef>
                <a:spcPts val="600"/>
              </a:spcBef>
              <a:spcAft>
                <a:spcPts val="0"/>
              </a:spcAft>
              <a:buFont typeface="Arial" panose="020B0604020202020204" pitchFamily="34" charset="0"/>
              <a:buChar char="•"/>
            </a:pPr>
            <a:r>
              <a:rPr lang="ru-RU" sz="1400" dirty="0">
                <a:latin typeface="Arial Narrow" panose="020B0606020202030204" pitchFamily="34" charset="0"/>
                <a:ea typeface="Calibri" panose="020F0502020204030204" pitchFamily="34" charset="0"/>
              </a:rPr>
              <a:t>Директива Правительства Российской Федерации от 26 сентября 2018 г. № 7923п-П13 </a:t>
            </a:r>
          </a:p>
          <a:p>
            <a:pPr marL="84138" indent="-84138" algn="just">
              <a:spcBef>
                <a:spcPts val="600"/>
              </a:spcBef>
              <a:spcAft>
                <a:spcPts val="0"/>
              </a:spcAft>
              <a:buFont typeface="Arial" panose="020B0604020202020204" pitchFamily="34" charset="0"/>
              <a:buChar char="•"/>
            </a:pPr>
            <a:r>
              <a:rPr lang="ru-RU" sz="1400" dirty="0">
                <a:latin typeface="Arial Narrow" panose="020B0606020202030204" pitchFamily="34" charset="0"/>
                <a:ea typeface="Calibri" panose="020F0502020204030204" pitchFamily="34" charset="0"/>
              </a:rPr>
              <a:t>ПРОТОКОЛ оперативного совещания Совета Безопасности Российской Федерации от 02.10.2018 № Пр-1842, утвержденного Президентом Российской Федерации В.В. Путиным  10.10.2018</a:t>
            </a:r>
            <a:r>
              <a:rPr lang="ru-RU" sz="1400" b="1" dirty="0">
                <a:latin typeface="Arial Narrow" panose="020B0606020202030204" pitchFamily="34" charset="0"/>
                <a:ea typeface="Calibri" panose="020F0502020204030204" pitchFamily="34" charset="0"/>
              </a:rPr>
              <a:t>.</a:t>
            </a:r>
          </a:p>
        </p:txBody>
      </p:sp>
      <p:sp>
        <p:nvSpPr>
          <p:cNvPr id="8" name="Прямоугольник 7"/>
          <p:cNvSpPr/>
          <p:nvPr/>
        </p:nvSpPr>
        <p:spPr>
          <a:xfrm>
            <a:off x="280657" y="3260943"/>
            <a:ext cx="7720699" cy="3570208"/>
          </a:xfrm>
          <a:prstGeom prst="rect">
            <a:avLst/>
          </a:prstGeom>
          <a:noFill/>
        </p:spPr>
        <p:txBody>
          <a:bodyPr wrap="square">
            <a:spAutoFit/>
          </a:bodyPr>
          <a:lstStyle/>
          <a:p>
            <a:pPr>
              <a:spcAft>
                <a:spcPts val="0"/>
              </a:spcAft>
            </a:pPr>
            <a:r>
              <a:rPr lang="ru-RU" sz="1600" b="1" dirty="0">
                <a:solidFill>
                  <a:srgbClr val="29ACE3"/>
                </a:solidFill>
                <a:latin typeface="Arial Narrow" panose="020B0606020202030204" pitchFamily="34" charset="0"/>
              </a:rPr>
              <a:t>Участники</a:t>
            </a:r>
            <a:endParaRPr lang="ru-RU" dirty="0">
              <a:latin typeface="Arial Narrow" panose="020B0606020202030204" pitchFamily="34" charset="0"/>
            </a:endParaRPr>
          </a:p>
          <a:p>
            <a:pPr marL="177800" indent="-177800" eaLnBrk="1" hangingPunct="1">
              <a:buClr>
                <a:srgbClr val="29ACE3"/>
              </a:buClr>
              <a:buSzPct val="110000"/>
              <a:buFont typeface="Wingdings" panose="05000000000000000000" pitchFamily="2" charset="2"/>
              <a:buChar char="§"/>
              <a:defRPr/>
            </a:pPr>
            <a:r>
              <a:rPr lang="ru-RU" sz="1400" dirty="0">
                <a:solidFill>
                  <a:prstClr val="black"/>
                </a:solidFill>
                <a:latin typeface="Arial Narrow" panose="020B0606020202030204" pitchFamily="34" charset="0"/>
              </a:rPr>
              <a:t>Правительство Российской Федерации</a:t>
            </a:r>
          </a:p>
          <a:p>
            <a:pPr marL="177800" indent="-177800" eaLnBrk="1" hangingPunct="1">
              <a:buClr>
                <a:srgbClr val="29ACE3"/>
              </a:buClr>
              <a:buSzPct val="110000"/>
              <a:buFont typeface="Wingdings" panose="05000000000000000000" pitchFamily="2" charset="2"/>
              <a:buChar char="§"/>
              <a:defRPr/>
            </a:pPr>
            <a:r>
              <a:rPr lang="ru-RU" sz="1400" dirty="0" err="1">
                <a:solidFill>
                  <a:prstClr val="black"/>
                </a:solidFill>
                <a:latin typeface="Arial Narrow" panose="020B0606020202030204" pitchFamily="34" charset="0"/>
              </a:rPr>
              <a:t>Минпромторг</a:t>
            </a:r>
            <a:r>
              <a:rPr lang="ru-RU" sz="1400" dirty="0">
                <a:solidFill>
                  <a:prstClr val="black"/>
                </a:solidFill>
                <a:latin typeface="Arial Narrow" panose="020B0606020202030204" pitchFamily="34" charset="0"/>
              </a:rPr>
              <a:t> России </a:t>
            </a:r>
          </a:p>
          <a:p>
            <a:pPr marL="177800" indent="-177800" eaLnBrk="1" hangingPunct="1">
              <a:buClr>
                <a:srgbClr val="29ACE3"/>
              </a:buClr>
              <a:buSzPct val="110000"/>
              <a:buFont typeface="Wingdings" panose="05000000000000000000" pitchFamily="2" charset="2"/>
              <a:buChar char="§"/>
              <a:defRPr/>
            </a:pPr>
            <a:r>
              <a:rPr lang="ru-RU" sz="1400" dirty="0">
                <a:solidFill>
                  <a:prstClr val="black"/>
                </a:solidFill>
                <a:latin typeface="Arial Narrow" panose="020B0606020202030204" pitchFamily="34" charset="0"/>
              </a:rPr>
              <a:t>Минэнерго России</a:t>
            </a:r>
            <a:r>
              <a:rPr lang="en-US" sz="1400" dirty="0">
                <a:solidFill>
                  <a:prstClr val="black"/>
                </a:solidFill>
                <a:latin typeface="Arial Narrow" panose="020B0606020202030204" pitchFamily="34" charset="0"/>
              </a:rPr>
              <a:t> </a:t>
            </a:r>
            <a:endParaRPr lang="ru-RU" sz="1400" dirty="0">
              <a:solidFill>
                <a:prstClr val="black"/>
              </a:solidFill>
              <a:latin typeface="Arial Narrow" panose="020B0606020202030204" pitchFamily="34" charset="0"/>
            </a:endParaRPr>
          </a:p>
          <a:p>
            <a:pPr marL="177800" indent="-177800" eaLnBrk="1" hangingPunct="1">
              <a:buClr>
                <a:srgbClr val="29ACE3"/>
              </a:buClr>
              <a:buSzPct val="110000"/>
              <a:buFont typeface="Wingdings" panose="05000000000000000000" pitchFamily="2" charset="2"/>
              <a:buChar char="§"/>
              <a:defRPr/>
            </a:pPr>
            <a:r>
              <a:rPr lang="ru-RU" sz="1400" dirty="0">
                <a:solidFill>
                  <a:prstClr val="black"/>
                </a:solidFill>
                <a:latin typeface="Arial Narrow" panose="020B0606020202030204" pitchFamily="34" charset="0"/>
              </a:rPr>
              <a:t>Минэкономразвития России</a:t>
            </a:r>
          </a:p>
          <a:p>
            <a:pPr marL="177800" indent="-177800" eaLnBrk="1" hangingPunct="1">
              <a:buClr>
                <a:srgbClr val="29ACE3"/>
              </a:buClr>
              <a:buSzPct val="110000"/>
              <a:buFont typeface="Wingdings" panose="05000000000000000000" pitchFamily="2" charset="2"/>
              <a:buChar char="§"/>
              <a:defRPr/>
            </a:pPr>
            <a:r>
              <a:rPr lang="ru-RU" sz="1400" dirty="0">
                <a:solidFill>
                  <a:prstClr val="black"/>
                </a:solidFill>
                <a:latin typeface="Arial Narrow" panose="020B0606020202030204" pitchFamily="34" charset="0"/>
              </a:rPr>
              <a:t>АО «</a:t>
            </a:r>
            <a:r>
              <a:rPr lang="ru-RU" sz="1400" dirty="0" err="1">
                <a:solidFill>
                  <a:prstClr val="black"/>
                </a:solidFill>
                <a:latin typeface="Arial Narrow" panose="020B0606020202030204" pitchFamily="34" charset="0"/>
              </a:rPr>
              <a:t>Зарубежнефть</a:t>
            </a:r>
            <a:r>
              <a:rPr lang="ru-RU" sz="1400" dirty="0">
                <a:solidFill>
                  <a:prstClr val="black"/>
                </a:solidFill>
                <a:latin typeface="Arial Narrow" panose="020B0606020202030204" pitchFamily="34" charset="0"/>
              </a:rPr>
              <a:t>»</a:t>
            </a:r>
          </a:p>
          <a:p>
            <a:pPr marL="177800" indent="-177800" eaLnBrk="1" hangingPunct="1">
              <a:buClr>
                <a:srgbClr val="29ACE3"/>
              </a:buClr>
              <a:buSzPct val="110000"/>
              <a:buFont typeface="Wingdings" panose="05000000000000000000" pitchFamily="2" charset="2"/>
              <a:buChar char="§"/>
              <a:defRPr/>
            </a:pPr>
            <a:r>
              <a:rPr lang="ru-RU" sz="1400" dirty="0">
                <a:solidFill>
                  <a:prstClr val="black"/>
                </a:solidFill>
                <a:latin typeface="Arial Narrow" panose="020B0606020202030204" pitchFamily="34" charset="0"/>
              </a:rPr>
              <a:t>АО «</a:t>
            </a:r>
            <a:r>
              <a:rPr lang="ru-RU" sz="1400" dirty="0" err="1">
                <a:solidFill>
                  <a:prstClr val="black"/>
                </a:solidFill>
                <a:latin typeface="Arial Narrow" panose="020B0606020202030204" pitchFamily="34" charset="0"/>
              </a:rPr>
              <a:t>Роснефтегаз</a:t>
            </a:r>
            <a:r>
              <a:rPr lang="ru-RU" sz="1400" dirty="0">
                <a:solidFill>
                  <a:prstClr val="black"/>
                </a:solidFill>
                <a:latin typeface="Arial Narrow" panose="020B0606020202030204" pitchFamily="34" charset="0"/>
              </a:rPr>
              <a:t>»</a:t>
            </a:r>
          </a:p>
          <a:p>
            <a:pPr marL="177800" indent="-177800" eaLnBrk="1" hangingPunct="1">
              <a:buClr>
                <a:srgbClr val="29ACE3"/>
              </a:buClr>
              <a:buSzPct val="110000"/>
              <a:buFont typeface="Wingdings" panose="05000000000000000000" pitchFamily="2" charset="2"/>
              <a:buChar char="§"/>
              <a:defRPr/>
            </a:pPr>
            <a:r>
              <a:rPr lang="ru-RU" sz="1400" dirty="0">
                <a:solidFill>
                  <a:prstClr val="black"/>
                </a:solidFill>
                <a:latin typeface="Arial Narrow" panose="020B0606020202030204" pitchFamily="34" charset="0"/>
              </a:rPr>
              <a:t>АО «Системный оператор Единой </a:t>
            </a:r>
          </a:p>
          <a:p>
            <a:pPr eaLnBrk="1" hangingPunct="1">
              <a:buClr>
                <a:srgbClr val="29ACE3"/>
              </a:buClr>
              <a:buSzPct val="110000"/>
              <a:defRPr/>
            </a:pPr>
            <a:r>
              <a:rPr lang="ru-RU" sz="1400" dirty="0">
                <a:solidFill>
                  <a:prstClr val="black"/>
                </a:solidFill>
                <a:latin typeface="Arial Narrow" panose="020B0606020202030204" pitchFamily="34" charset="0"/>
              </a:rPr>
              <a:t>энергетической системы»</a:t>
            </a:r>
          </a:p>
          <a:p>
            <a:pPr marL="177800" indent="-177800" eaLnBrk="1" hangingPunct="1">
              <a:buClr>
                <a:srgbClr val="29ACE3"/>
              </a:buClr>
              <a:buSzPct val="110000"/>
              <a:buFont typeface="Wingdings" panose="05000000000000000000" pitchFamily="2" charset="2"/>
              <a:buChar char="§"/>
              <a:defRPr/>
            </a:pPr>
            <a:r>
              <a:rPr lang="ru-RU" sz="1400" dirty="0">
                <a:solidFill>
                  <a:prstClr val="black"/>
                </a:solidFill>
                <a:latin typeface="Arial Narrow" panose="020B0606020202030204" pitchFamily="34" charset="0"/>
              </a:rPr>
              <a:t>ПАО «Газпром»</a:t>
            </a:r>
          </a:p>
          <a:p>
            <a:pPr marL="177800" indent="-177800" eaLnBrk="1" hangingPunct="1">
              <a:buClr>
                <a:srgbClr val="29ACE3"/>
              </a:buClr>
              <a:buSzPct val="110000"/>
              <a:buFont typeface="Wingdings" panose="05000000000000000000" pitchFamily="2" charset="2"/>
              <a:buChar char="§"/>
              <a:defRPr/>
            </a:pPr>
            <a:r>
              <a:rPr lang="ru-RU" sz="1400" dirty="0">
                <a:solidFill>
                  <a:prstClr val="black"/>
                </a:solidFill>
                <a:latin typeface="Arial Narrow" panose="020B0606020202030204" pitchFamily="34" charset="0"/>
              </a:rPr>
              <a:t>ПАО «Нефтяная компания «Роснефть»</a:t>
            </a:r>
          </a:p>
          <a:p>
            <a:pPr marL="177800" indent="-177800" eaLnBrk="1" hangingPunct="1">
              <a:buClr>
                <a:srgbClr val="29ACE3"/>
              </a:buClr>
              <a:buSzPct val="110000"/>
              <a:buFont typeface="Wingdings" panose="05000000000000000000" pitchFamily="2" charset="2"/>
              <a:buChar char="§"/>
              <a:defRPr/>
            </a:pPr>
            <a:r>
              <a:rPr lang="ru-RU" sz="1400" dirty="0">
                <a:solidFill>
                  <a:prstClr val="black"/>
                </a:solidFill>
                <a:latin typeface="Arial Narrow" panose="020B0606020202030204" pitchFamily="34" charset="0"/>
              </a:rPr>
              <a:t>ПАО «Российские сети»</a:t>
            </a:r>
          </a:p>
          <a:p>
            <a:pPr marL="177800" indent="-177800" eaLnBrk="1" hangingPunct="1">
              <a:buClr>
                <a:srgbClr val="29ACE3"/>
              </a:buClr>
              <a:buSzPct val="110000"/>
              <a:buFont typeface="Wingdings" panose="05000000000000000000" pitchFamily="2" charset="2"/>
              <a:buChar char="§"/>
              <a:defRPr/>
            </a:pPr>
            <a:r>
              <a:rPr lang="ru-RU" sz="1400" dirty="0">
                <a:solidFill>
                  <a:prstClr val="black"/>
                </a:solidFill>
                <a:latin typeface="Arial Narrow" panose="020B0606020202030204" pitchFamily="34" charset="0"/>
              </a:rPr>
              <a:t>ПАО «</a:t>
            </a:r>
            <a:r>
              <a:rPr lang="ru-RU" sz="1400" dirty="0" err="1">
                <a:solidFill>
                  <a:prstClr val="black"/>
                </a:solidFill>
                <a:latin typeface="Arial Narrow" panose="020B0606020202030204" pitchFamily="34" charset="0"/>
              </a:rPr>
              <a:t>Транснефть</a:t>
            </a:r>
            <a:r>
              <a:rPr lang="ru-RU" sz="1400" dirty="0">
                <a:solidFill>
                  <a:prstClr val="black"/>
                </a:solidFill>
                <a:latin typeface="Arial Narrow" panose="020B0606020202030204" pitchFamily="34" charset="0"/>
              </a:rPr>
              <a:t>»</a:t>
            </a:r>
          </a:p>
          <a:p>
            <a:pPr marL="177800" indent="-177800" eaLnBrk="1" hangingPunct="1">
              <a:buClr>
                <a:srgbClr val="29ACE3"/>
              </a:buClr>
              <a:buSzPct val="110000"/>
              <a:buFont typeface="Wingdings" panose="05000000000000000000" pitchFamily="2" charset="2"/>
              <a:buChar char="§"/>
              <a:defRPr/>
            </a:pPr>
            <a:r>
              <a:rPr lang="ru-RU" sz="1400" dirty="0">
                <a:solidFill>
                  <a:prstClr val="black"/>
                </a:solidFill>
                <a:latin typeface="Arial Narrow" panose="020B0606020202030204" pitchFamily="34" charset="0"/>
              </a:rPr>
              <a:t>ПАО «</a:t>
            </a:r>
            <a:r>
              <a:rPr lang="ru-RU" sz="1400" dirty="0" err="1">
                <a:solidFill>
                  <a:prstClr val="black"/>
                </a:solidFill>
                <a:latin typeface="Arial Narrow" panose="020B0606020202030204" pitchFamily="34" charset="0"/>
              </a:rPr>
              <a:t>РусГидро</a:t>
            </a:r>
            <a:r>
              <a:rPr lang="ru-RU" sz="1400" dirty="0">
                <a:solidFill>
                  <a:prstClr val="black"/>
                </a:solidFill>
                <a:latin typeface="Arial Narrow" panose="020B0606020202030204" pitchFamily="34" charset="0"/>
              </a:rPr>
              <a:t>»</a:t>
            </a:r>
          </a:p>
          <a:p>
            <a:pPr marL="177800" indent="-177800" eaLnBrk="1" hangingPunct="1">
              <a:buClr>
                <a:srgbClr val="29ACE3"/>
              </a:buClr>
              <a:buSzPct val="110000"/>
              <a:buFont typeface="Wingdings" panose="05000000000000000000" pitchFamily="2" charset="2"/>
              <a:buChar char="§"/>
              <a:defRPr/>
            </a:pPr>
            <a:r>
              <a:rPr lang="ru-RU" sz="1400" dirty="0">
                <a:solidFill>
                  <a:prstClr val="black"/>
                </a:solidFill>
                <a:latin typeface="Arial Narrow" panose="020B0606020202030204" pitchFamily="34" charset="0"/>
              </a:rPr>
              <a:t>ПАО «Федеральная сетевая компания </a:t>
            </a:r>
          </a:p>
          <a:p>
            <a:pPr eaLnBrk="1" hangingPunct="1">
              <a:buClr>
                <a:srgbClr val="29ACE3"/>
              </a:buClr>
              <a:buSzPct val="110000"/>
              <a:defRPr/>
            </a:pPr>
            <a:r>
              <a:rPr lang="ru-RU" sz="1400" dirty="0">
                <a:solidFill>
                  <a:prstClr val="black"/>
                </a:solidFill>
                <a:latin typeface="Arial Narrow" panose="020B0606020202030204" pitchFamily="34" charset="0"/>
              </a:rPr>
              <a:t>Единой энергетической системы»</a:t>
            </a:r>
          </a:p>
        </p:txBody>
      </p:sp>
      <p:sp>
        <p:nvSpPr>
          <p:cNvPr id="12" name="Прямоугольник 11"/>
          <p:cNvSpPr/>
          <p:nvPr/>
        </p:nvSpPr>
        <p:spPr>
          <a:xfrm>
            <a:off x="100407" y="1107880"/>
            <a:ext cx="6846746" cy="369332"/>
          </a:xfrm>
          <a:prstGeom prst="rect">
            <a:avLst/>
          </a:prstGeom>
        </p:spPr>
        <p:txBody>
          <a:bodyPr wrap="none">
            <a:spAutoFit/>
          </a:bodyPr>
          <a:lstStyle/>
          <a:p>
            <a:r>
              <a:rPr lang="ru-RU" dirty="0">
                <a:latin typeface="Arial Narrow" panose="020B0606020202030204" pitchFamily="34" charset="0"/>
                <a:ea typeface="Calibri" panose="020F0502020204030204" pitchFamily="34" charset="0"/>
              </a:rPr>
              <a:t>Аналогичная работа в настоящий момент ведется и с предприятиями ТЭК. </a:t>
            </a:r>
            <a:endParaRPr lang="ru-RU" dirty="0"/>
          </a:p>
        </p:txBody>
      </p:sp>
      <p:pic>
        <p:nvPicPr>
          <p:cNvPr id="1136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3780" y="3247048"/>
            <a:ext cx="5531755" cy="3610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9145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79"/>
          <p:cNvSpPr txBox="1">
            <a:spLocks/>
          </p:cNvSpPr>
          <p:nvPr/>
        </p:nvSpPr>
        <p:spPr>
          <a:xfrm>
            <a:off x="253450" y="453786"/>
            <a:ext cx="8666909" cy="287965"/>
          </a:xfrm>
          <a:prstGeom prst="rect">
            <a:avLst/>
          </a:prstGeom>
        </p:spPr>
        <p:txBody>
          <a:bodyPr vert="horz" wrap="square" lIns="0" tIns="10860" rIns="0" bIns="0" rtlCol="0">
            <a:sp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marL="247015" marR="5080" indent="-234950">
              <a:lnSpc>
                <a:spcPct val="100000"/>
              </a:lnSpc>
              <a:spcBef>
                <a:spcPts val="100"/>
              </a:spcBef>
            </a:pPr>
            <a:r>
              <a:rPr lang="ru-RU" sz="1800" spc="175" dirty="0">
                <a:solidFill>
                  <a:srgbClr val="001E31"/>
                </a:solidFill>
                <a:latin typeface="Arial Narrow" panose="020B0606020202030204" pitchFamily="34" charset="0"/>
              </a:rPr>
              <a:t>Сервис детализации ПГЗ</a:t>
            </a:r>
            <a:endParaRPr lang="ru-RU" sz="1800" dirty="0">
              <a:latin typeface="Arial Narrow" panose="020B0606020202030204" pitchFamily="34" charset="0"/>
            </a:endParaRPr>
          </a:p>
        </p:txBody>
      </p:sp>
      <p:sp>
        <p:nvSpPr>
          <p:cNvPr id="6" name="TextBox 5"/>
          <p:cNvSpPr txBox="1"/>
          <p:nvPr/>
        </p:nvSpPr>
        <p:spPr>
          <a:xfrm>
            <a:off x="138594" y="1253455"/>
            <a:ext cx="3896051" cy="2031325"/>
          </a:xfrm>
          <a:prstGeom prst="rect">
            <a:avLst/>
          </a:prstGeom>
          <a:noFill/>
        </p:spPr>
        <p:txBody>
          <a:bodyPr wrap="square" rtlCol="0">
            <a:spAutoFit/>
          </a:bodyPr>
          <a:lstStyle/>
          <a:p>
            <a:r>
              <a:rPr lang="ru-RU" sz="1400" dirty="0">
                <a:solidFill>
                  <a:srgbClr val="231F20"/>
                </a:solidFill>
                <a:latin typeface="Arial Narrow" panose="020B0606020202030204" pitchFamily="34" charset="0"/>
              </a:rPr>
              <a:t>На стартовой странице ГИСП:</a:t>
            </a:r>
          </a:p>
          <a:p>
            <a:endParaRPr lang="ru-RU" sz="1400" dirty="0">
              <a:solidFill>
                <a:srgbClr val="231F20"/>
              </a:solidFill>
              <a:latin typeface="Arial Narrow" panose="020B0606020202030204" pitchFamily="34" charset="0"/>
            </a:endParaRPr>
          </a:p>
          <a:p>
            <a:pPr marL="342900" indent="-342900">
              <a:buClr>
                <a:srgbClr val="00B0F0"/>
              </a:buClr>
              <a:buFont typeface="+mj-lt"/>
              <a:buAutoNum type="arabicParenR"/>
            </a:pPr>
            <a:r>
              <a:rPr lang="ru-RU" sz="1400" dirty="0">
                <a:solidFill>
                  <a:srgbClr val="231F20"/>
                </a:solidFill>
                <a:latin typeface="Arial Narrow" panose="020B0606020202030204" pitchFamily="34" charset="0"/>
              </a:rPr>
              <a:t>Выбрать раздел Сервисы торговой площадки;</a:t>
            </a:r>
          </a:p>
          <a:p>
            <a:pPr marL="342900" indent="-342900">
              <a:buClr>
                <a:srgbClr val="00B0F0"/>
              </a:buClr>
              <a:buFont typeface="+mj-lt"/>
              <a:buAutoNum type="arabicParenR"/>
            </a:pPr>
            <a:r>
              <a:rPr lang="ru-RU" sz="1400" dirty="0">
                <a:solidFill>
                  <a:srgbClr val="231F20"/>
                </a:solidFill>
                <a:latin typeface="Arial Narrow" panose="020B0606020202030204" pitchFamily="34" charset="0"/>
              </a:rPr>
              <a:t>Перейти в сервис Детализировать Планы закупок по 44-ФЗ и 223-ФЗ».</a:t>
            </a:r>
          </a:p>
          <a:p>
            <a:pPr marL="342900" indent="-342900">
              <a:buClr>
                <a:srgbClr val="00B0F0"/>
              </a:buClr>
              <a:buFont typeface="+mj-lt"/>
              <a:buAutoNum type="arabicParenR"/>
            </a:pPr>
            <a:r>
              <a:rPr lang="ru-RU" sz="1400" dirty="0">
                <a:solidFill>
                  <a:srgbClr val="231F20"/>
                </a:solidFill>
                <a:latin typeface="Arial Narrow" panose="020B0606020202030204" pitchFamily="34" charset="0"/>
              </a:rPr>
              <a:t>Перейти в раздел Импорт плана из ЕИС или добавить новый план (при добавлении нового плана существует возможность экспорта на ЕИС).</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68683"/>
            <a:ext cx="9173811" cy="3589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735" b="1"/>
          <a:stretch/>
        </p:blipFill>
        <p:spPr bwMode="auto">
          <a:xfrm>
            <a:off x="4194744" y="1155153"/>
            <a:ext cx="4970762" cy="4407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493144" y="793027"/>
            <a:ext cx="5960225" cy="369332"/>
          </a:xfrm>
          <a:prstGeom prst="rect">
            <a:avLst/>
          </a:prstGeom>
          <a:noFill/>
        </p:spPr>
        <p:txBody>
          <a:bodyPr wrap="square" rtlCol="0">
            <a:spAutoFit/>
          </a:bodyPr>
          <a:lstStyle/>
          <a:p>
            <a:pPr algn="ctr"/>
            <a:r>
              <a:rPr lang="ru-RU" dirty="0">
                <a:solidFill>
                  <a:srgbClr val="00B0F0"/>
                </a:solidFill>
                <a:latin typeface="Arial Narrow" panose="020B0606020202030204" pitchFamily="34" charset="0"/>
              </a:rPr>
              <a:t>Начало работы с сервисом детализация ПГЗ</a:t>
            </a:r>
          </a:p>
        </p:txBody>
      </p:sp>
    </p:spTree>
    <p:extLst>
      <p:ext uri="{BB962C8B-B14F-4D97-AF65-F5344CB8AC3E}">
        <p14:creationId xmlns:p14="http://schemas.microsoft.com/office/powerpoint/2010/main" val="3858090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79"/>
          <p:cNvSpPr txBox="1">
            <a:spLocks/>
          </p:cNvSpPr>
          <p:nvPr/>
        </p:nvSpPr>
        <p:spPr>
          <a:xfrm>
            <a:off x="201380" y="397876"/>
            <a:ext cx="8666909" cy="287965"/>
          </a:xfrm>
          <a:prstGeom prst="rect">
            <a:avLst/>
          </a:prstGeom>
        </p:spPr>
        <p:txBody>
          <a:bodyPr vert="horz" wrap="square" lIns="0" tIns="10860" rIns="0" bIns="0" rtlCol="0">
            <a:sp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marL="247015" marR="5080" indent="-234950">
              <a:lnSpc>
                <a:spcPct val="100000"/>
              </a:lnSpc>
              <a:spcBef>
                <a:spcPts val="100"/>
              </a:spcBef>
            </a:pPr>
            <a:r>
              <a:rPr lang="ru-RU" sz="1800" spc="175" dirty="0">
                <a:solidFill>
                  <a:srgbClr val="001E31"/>
                </a:solidFill>
                <a:latin typeface="Arial Narrow" panose="020B0606020202030204" pitchFamily="34" charset="0"/>
              </a:rPr>
              <a:t>Сервис детализации ПГЗ</a:t>
            </a:r>
            <a:endParaRPr lang="ru-RU" sz="1800" dirty="0">
              <a:latin typeface="Arial Narrow" panose="020B0606020202030204" pitchFamily="34" charset="0"/>
            </a:endParaRPr>
          </a:p>
        </p:txBody>
      </p:sp>
      <p:sp>
        <p:nvSpPr>
          <p:cNvPr id="6" name="TextBox 5"/>
          <p:cNvSpPr txBox="1"/>
          <p:nvPr/>
        </p:nvSpPr>
        <p:spPr>
          <a:xfrm>
            <a:off x="1638300" y="595181"/>
            <a:ext cx="5566911" cy="369332"/>
          </a:xfrm>
          <a:prstGeom prst="rect">
            <a:avLst/>
          </a:prstGeom>
          <a:noFill/>
        </p:spPr>
        <p:txBody>
          <a:bodyPr wrap="square" rtlCol="0">
            <a:spAutoFit/>
          </a:bodyPr>
          <a:lstStyle>
            <a:defPPr>
              <a:defRPr lang="en-US"/>
            </a:defPPr>
            <a:lvl1pPr algn="just">
              <a:defRPr>
                <a:solidFill>
                  <a:srgbClr val="00B0F0"/>
                </a:solidFill>
                <a:latin typeface="Arial Narrow" panose="020B0606020202030204" pitchFamily="34" charset="0"/>
              </a:defRPr>
            </a:lvl1pPr>
          </a:lstStyle>
          <a:p>
            <a:r>
              <a:rPr lang="ru-RU" dirty="0"/>
              <a:t>Создание плана закупок в сервисе детализация ПГЗ ГИСП</a:t>
            </a: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1056"/>
          <a:stretch/>
        </p:blipFill>
        <p:spPr bwMode="auto">
          <a:xfrm>
            <a:off x="0" y="3898885"/>
            <a:ext cx="4726517" cy="2959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0" y="863491"/>
            <a:ext cx="3682538" cy="2893100"/>
          </a:xfrm>
          <a:prstGeom prst="rect">
            <a:avLst/>
          </a:prstGeom>
          <a:noFill/>
        </p:spPr>
        <p:txBody>
          <a:bodyPr wrap="square" rtlCol="0">
            <a:spAutoFit/>
          </a:bodyPr>
          <a:lstStyle/>
          <a:p>
            <a:r>
              <a:rPr lang="ru-RU" sz="1400" dirty="0">
                <a:latin typeface="Arial Narrow" panose="020B0606020202030204" pitchFamily="34" charset="0"/>
              </a:rPr>
              <a:t>Для создания нового ПГЗ с помощью сервисов ГИСП необходимо заполнить общие сведения о плане:</a:t>
            </a:r>
          </a:p>
          <a:p>
            <a:pPr marL="177800" indent="-177800">
              <a:buClr>
                <a:srgbClr val="00B0F0"/>
              </a:buClr>
              <a:buFont typeface="+mj-lt"/>
              <a:buAutoNum type="arabicPeriod"/>
            </a:pPr>
            <a:r>
              <a:rPr lang="ru-RU" sz="1400" dirty="0">
                <a:latin typeface="Arial Narrow" panose="020B0606020202030204" pitchFamily="34" charset="0"/>
              </a:rPr>
              <a:t>вид плана</a:t>
            </a:r>
          </a:p>
          <a:p>
            <a:pPr marL="177800" indent="-177800">
              <a:buClr>
                <a:srgbClr val="00B0F0"/>
              </a:buClr>
              <a:buFont typeface="+mj-lt"/>
              <a:buAutoNum type="arabicPeriod"/>
            </a:pPr>
            <a:r>
              <a:rPr lang="ru-RU" sz="1400" dirty="0">
                <a:latin typeface="Arial Narrow" panose="020B0606020202030204" pitchFamily="34" charset="0"/>
              </a:rPr>
              <a:t>наименование плана закупки</a:t>
            </a:r>
          </a:p>
          <a:p>
            <a:pPr marL="177800" indent="-177800">
              <a:buClr>
                <a:srgbClr val="00B0F0"/>
              </a:buClr>
              <a:buFont typeface="+mj-lt"/>
              <a:buAutoNum type="arabicPeriod"/>
            </a:pPr>
            <a:r>
              <a:rPr lang="ru-RU" sz="1400" dirty="0">
                <a:latin typeface="Arial Narrow" panose="020B0606020202030204" pitchFamily="34" charset="0"/>
              </a:rPr>
              <a:t>период действия плана</a:t>
            </a:r>
          </a:p>
          <a:p>
            <a:pPr marL="177800" indent="-177800">
              <a:buClr>
                <a:srgbClr val="00B0F0"/>
              </a:buClr>
              <a:buFont typeface="+mj-lt"/>
              <a:buAutoNum type="arabicPeriod"/>
            </a:pPr>
            <a:r>
              <a:rPr lang="ru-RU" sz="1400" dirty="0">
                <a:latin typeface="Arial Narrow" panose="020B0606020202030204" pitchFamily="34" charset="0"/>
              </a:rPr>
              <a:t>отчетный год</a:t>
            </a:r>
          </a:p>
          <a:p>
            <a:pPr marL="177800" indent="-177800">
              <a:buClr>
                <a:srgbClr val="00B0F0"/>
              </a:buClr>
              <a:buFont typeface="+mj-lt"/>
              <a:buAutoNum type="arabicPeriod"/>
            </a:pPr>
            <a:r>
              <a:rPr lang="ru-RU" sz="1400" dirty="0">
                <a:latin typeface="Arial Narrow" panose="020B0606020202030204" pitchFamily="34" charset="0"/>
              </a:rPr>
              <a:t>дата утверждения плана</a:t>
            </a:r>
          </a:p>
          <a:p>
            <a:pPr marL="177800" indent="-177800">
              <a:buClr>
                <a:srgbClr val="00B0F0"/>
              </a:buClr>
              <a:buFont typeface="+mj-lt"/>
              <a:buAutoNum type="arabicPeriod"/>
            </a:pPr>
            <a:r>
              <a:rPr lang="ru-RU" sz="1400" dirty="0">
                <a:latin typeface="Arial Narrow" panose="020B0606020202030204" pitchFamily="34" charset="0"/>
              </a:rPr>
              <a:t>совокупный годовой объем планируемых закупок</a:t>
            </a:r>
          </a:p>
          <a:p>
            <a:pPr marL="177800" indent="-177800">
              <a:buClr>
                <a:srgbClr val="00B0F0"/>
              </a:buClr>
              <a:buFont typeface="+mj-lt"/>
              <a:buAutoNum type="arabicPeriod"/>
            </a:pPr>
            <a:r>
              <a:rPr lang="ru-RU" sz="1400" dirty="0">
                <a:latin typeface="Arial Narrow" panose="020B0606020202030204" pitchFamily="34" charset="0"/>
              </a:rPr>
              <a:t>процент закупки у СМП</a:t>
            </a:r>
          </a:p>
          <a:p>
            <a:pPr marL="177800" indent="-177800">
              <a:buClr>
                <a:srgbClr val="00B0F0"/>
              </a:buClr>
              <a:buFont typeface="+mj-lt"/>
              <a:buAutoNum type="arabicPeriod"/>
            </a:pPr>
            <a:r>
              <a:rPr lang="ru-RU" sz="1400" dirty="0">
                <a:latin typeface="Arial Narrow" panose="020B0606020202030204" pitchFamily="34" charset="0"/>
              </a:rPr>
              <a:t>нажать в правом нижнем углу  кнопку </a:t>
            </a:r>
            <a:r>
              <a:rPr lang="ru-RU" sz="1400" b="1" dirty="0">
                <a:solidFill>
                  <a:srgbClr val="00B0F0"/>
                </a:solidFill>
                <a:latin typeface="Arial Narrow" panose="020B0606020202030204" pitchFamily="34" charset="0"/>
              </a:rPr>
              <a:t>сохранить</a:t>
            </a:r>
            <a:endParaRPr lang="ru-RU" sz="1400" dirty="0">
              <a:solidFill>
                <a:srgbClr val="00B0F0"/>
              </a:solidFill>
              <a:latin typeface="Arial Narrow" panose="020B0606020202030204" pitchFamily="34" charset="0"/>
            </a:endParaRPr>
          </a:p>
        </p:txBody>
      </p:sp>
      <p:sp>
        <p:nvSpPr>
          <p:cNvPr id="9" name="TextBox 8"/>
          <p:cNvSpPr txBox="1"/>
          <p:nvPr/>
        </p:nvSpPr>
        <p:spPr>
          <a:xfrm>
            <a:off x="3999864" y="856745"/>
            <a:ext cx="4564381" cy="1384995"/>
          </a:xfrm>
          <a:prstGeom prst="rect">
            <a:avLst/>
          </a:prstGeom>
          <a:noFill/>
        </p:spPr>
        <p:txBody>
          <a:bodyPr wrap="square" rtlCol="0">
            <a:spAutoFit/>
          </a:bodyPr>
          <a:lstStyle/>
          <a:p>
            <a:r>
              <a:rPr lang="ru-RU" sz="1400" dirty="0">
                <a:latin typeface="Arial Narrow" panose="020B0606020202030204" pitchFamily="34" charset="0"/>
              </a:rPr>
              <a:t>Для создания объектов закупки необходимо в вкладке «Позиции плана закупок»:</a:t>
            </a:r>
          </a:p>
          <a:p>
            <a:pPr marL="177800" indent="-177800">
              <a:buClr>
                <a:srgbClr val="00B0F0"/>
              </a:buClr>
              <a:buFont typeface="+mj-lt"/>
              <a:buAutoNum type="arabicPeriod"/>
            </a:pPr>
            <a:r>
              <a:rPr lang="ru-RU" sz="1400" dirty="0">
                <a:latin typeface="Arial Narrow" panose="020B0606020202030204" pitchFamily="34" charset="0"/>
              </a:rPr>
              <a:t>вид плана</a:t>
            </a:r>
          </a:p>
          <a:p>
            <a:pPr marL="177800" indent="-177800">
              <a:buClr>
                <a:srgbClr val="00B0F0"/>
              </a:buClr>
              <a:buFont typeface="+mj-lt"/>
              <a:buAutoNum type="arabicPeriod"/>
            </a:pPr>
            <a:r>
              <a:rPr lang="ru-RU" sz="1400" dirty="0">
                <a:latin typeface="Arial Narrow" panose="020B0606020202030204" pitchFamily="34" charset="0"/>
              </a:rPr>
              <a:t>наименование плана закупки</a:t>
            </a:r>
          </a:p>
          <a:p>
            <a:pPr marL="177800" indent="-177800">
              <a:buClr>
                <a:srgbClr val="00B0F0"/>
              </a:buClr>
              <a:buFont typeface="+mj-lt"/>
              <a:buAutoNum type="arabicPeriod"/>
            </a:pPr>
            <a:r>
              <a:rPr lang="ru-RU" sz="1400" dirty="0">
                <a:latin typeface="Arial Narrow" panose="020B0606020202030204" pitchFamily="34" charset="0"/>
              </a:rPr>
              <a:t>период действия плана</a:t>
            </a:r>
          </a:p>
          <a:p>
            <a:pPr marL="177800" indent="-177800">
              <a:buClr>
                <a:srgbClr val="00B0F0"/>
              </a:buClr>
              <a:buFont typeface="+mj-lt"/>
              <a:buAutoNum type="arabicPeriod"/>
            </a:pPr>
            <a:r>
              <a:rPr lang="ru-RU" sz="1400" dirty="0">
                <a:latin typeface="Arial Narrow" panose="020B0606020202030204" pitchFamily="34" charset="0"/>
              </a:rPr>
              <a:t>отчетный год</a:t>
            </a:r>
          </a:p>
        </p:txBody>
      </p:sp>
      <p:pic>
        <p:nvPicPr>
          <p:cNvPr id="10" name="Рисунок 9"/>
          <p:cNvPicPr>
            <a:picLocks noChangeAspect="1"/>
          </p:cNvPicPr>
          <p:nvPr/>
        </p:nvPicPr>
        <p:blipFill rotWithShape="1">
          <a:blip r:embed="rId3"/>
          <a:srcRect l="26597" t="9382" r="15417" b="3828"/>
          <a:stretch/>
        </p:blipFill>
        <p:spPr>
          <a:xfrm>
            <a:off x="3682538" y="2259907"/>
            <a:ext cx="5461462" cy="4598093"/>
          </a:xfrm>
          <a:prstGeom prst="rect">
            <a:avLst/>
          </a:prstGeom>
        </p:spPr>
      </p:pic>
      <p:sp>
        <p:nvSpPr>
          <p:cNvPr id="11" name="TextBox 10"/>
          <p:cNvSpPr txBox="1"/>
          <p:nvPr/>
        </p:nvSpPr>
        <p:spPr>
          <a:xfrm>
            <a:off x="6306701" y="1226077"/>
            <a:ext cx="3023061" cy="954107"/>
          </a:xfrm>
          <a:prstGeom prst="rect">
            <a:avLst/>
          </a:prstGeom>
          <a:noFill/>
        </p:spPr>
        <p:txBody>
          <a:bodyPr wrap="square" rtlCol="0">
            <a:spAutoFit/>
          </a:bodyPr>
          <a:lstStyle/>
          <a:p>
            <a:pPr>
              <a:buClr>
                <a:srgbClr val="00B0F0"/>
              </a:buClr>
            </a:pPr>
            <a:r>
              <a:rPr lang="ru-RU" sz="1400" dirty="0">
                <a:solidFill>
                  <a:srgbClr val="2AACE2"/>
                </a:solidFill>
                <a:latin typeface="Arial Narrow" panose="020B0606020202030204" pitchFamily="34" charset="0"/>
              </a:rPr>
              <a:t>5. </a:t>
            </a:r>
            <a:r>
              <a:rPr lang="ru-RU" sz="1400" dirty="0">
                <a:latin typeface="Arial Narrow" panose="020B0606020202030204" pitchFamily="34" charset="0"/>
              </a:rPr>
              <a:t>дата утверждения плана</a:t>
            </a:r>
          </a:p>
          <a:p>
            <a:pPr>
              <a:buClr>
                <a:srgbClr val="00B0F0"/>
              </a:buClr>
            </a:pPr>
            <a:r>
              <a:rPr lang="ru-RU" sz="1400" dirty="0">
                <a:solidFill>
                  <a:srgbClr val="2AACE2"/>
                </a:solidFill>
                <a:latin typeface="Arial Narrow" panose="020B0606020202030204" pitchFamily="34" charset="0"/>
              </a:rPr>
              <a:t>6. </a:t>
            </a:r>
            <a:r>
              <a:rPr lang="ru-RU" sz="1400" dirty="0">
                <a:latin typeface="Arial Narrow" panose="020B0606020202030204" pitchFamily="34" charset="0"/>
              </a:rPr>
              <a:t>процент закупки у СМП</a:t>
            </a:r>
          </a:p>
          <a:p>
            <a:pPr>
              <a:buClr>
                <a:srgbClr val="00B0F0"/>
              </a:buClr>
            </a:pPr>
            <a:r>
              <a:rPr lang="ru-RU" sz="1400" dirty="0">
                <a:solidFill>
                  <a:srgbClr val="2AACE2"/>
                </a:solidFill>
                <a:latin typeface="Arial Narrow" panose="020B0606020202030204" pitchFamily="34" charset="0"/>
              </a:rPr>
              <a:t>7. </a:t>
            </a:r>
            <a:r>
              <a:rPr lang="ru-RU" sz="1400" dirty="0">
                <a:latin typeface="Arial Narrow" panose="020B0606020202030204" pitchFamily="34" charset="0"/>
              </a:rPr>
              <a:t>совокупный годовой объем планируемых закупок</a:t>
            </a:r>
          </a:p>
        </p:txBody>
      </p:sp>
    </p:spTree>
    <p:extLst>
      <p:ext uri="{BB962C8B-B14F-4D97-AF65-F5344CB8AC3E}">
        <p14:creationId xmlns:p14="http://schemas.microsoft.com/office/powerpoint/2010/main" val="3796761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79"/>
          <p:cNvSpPr txBox="1">
            <a:spLocks/>
          </p:cNvSpPr>
          <p:nvPr/>
        </p:nvSpPr>
        <p:spPr>
          <a:xfrm>
            <a:off x="100407" y="366394"/>
            <a:ext cx="8666909" cy="287965"/>
          </a:xfrm>
          <a:prstGeom prst="rect">
            <a:avLst/>
          </a:prstGeom>
        </p:spPr>
        <p:txBody>
          <a:bodyPr vert="horz" wrap="square" lIns="0" tIns="10860" rIns="0" bIns="0" rtlCol="0">
            <a:sp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marL="247015" marR="5080" indent="-234950">
              <a:lnSpc>
                <a:spcPct val="100000"/>
              </a:lnSpc>
              <a:spcBef>
                <a:spcPts val="100"/>
              </a:spcBef>
            </a:pPr>
            <a:r>
              <a:rPr lang="ru-RU" sz="1800" spc="175" dirty="0">
                <a:solidFill>
                  <a:srgbClr val="001E31"/>
                </a:solidFill>
                <a:latin typeface="Arial Narrow" panose="020B0606020202030204" pitchFamily="34" charset="0"/>
              </a:rPr>
              <a:t>Сервис детализации ПГЗ</a:t>
            </a:r>
            <a:endParaRPr lang="ru-RU" sz="1800" dirty="0">
              <a:latin typeface="Arial Narrow" panose="020B0606020202030204" pitchFamily="34" charset="0"/>
            </a:endParaRPr>
          </a:p>
        </p:txBody>
      </p:sp>
      <p:sp>
        <p:nvSpPr>
          <p:cNvPr id="6" name="TextBox 5"/>
          <p:cNvSpPr txBox="1"/>
          <p:nvPr/>
        </p:nvSpPr>
        <p:spPr>
          <a:xfrm>
            <a:off x="2755937" y="561653"/>
            <a:ext cx="3682538" cy="369332"/>
          </a:xfrm>
          <a:prstGeom prst="rect">
            <a:avLst/>
          </a:prstGeom>
          <a:noFill/>
        </p:spPr>
        <p:txBody>
          <a:bodyPr wrap="square" rtlCol="0">
            <a:spAutoFit/>
          </a:bodyPr>
          <a:lstStyle>
            <a:defPPr>
              <a:defRPr lang="en-US"/>
            </a:defPPr>
            <a:lvl1pPr algn="just">
              <a:defRPr>
                <a:solidFill>
                  <a:srgbClr val="00B0F0"/>
                </a:solidFill>
                <a:latin typeface="Arial Narrow" panose="020B0606020202030204" pitchFamily="34" charset="0"/>
              </a:defRPr>
            </a:lvl1pPr>
          </a:lstStyle>
          <a:p>
            <a:r>
              <a:rPr lang="ru-RU" dirty="0"/>
              <a:t>Требования к детализации ПГЗ в ГИСП</a:t>
            </a:r>
          </a:p>
        </p:txBody>
      </p:sp>
      <p:sp>
        <p:nvSpPr>
          <p:cNvPr id="7" name="TextBox 6"/>
          <p:cNvSpPr txBox="1"/>
          <p:nvPr/>
        </p:nvSpPr>
        <p:spPr>
          <a:xfrm>
            <a:off x="100407" y="928827"/>
            <a:ext cx="3682538" cy="1384995"/>
          </a:xfrm>
          <a:prstGeom prst="rect">
            <a:avLst/>
          </a:prstGeom>
          <a:noFill/>
        </p:spPr>
        <p:txBody>
          <a:bodyPr wrap="square" rtlCol="0">
            <a:spAutoFit/>
          </a:bodyPr>
          <a:lstStyle/>
          <a:p>
            <a:r>
              <a:rPr lang="ru-RU" sz="1400" dirty="0">
                <a:latin typeface="Arial Narrow" panose="020B0606020202030204" pitchFamily="34" charset="0"/>
              </a:rPr>
              <a:t>Требования к данным лота:</a:t>
            </a:r>
          </a:p>
          <a:p>
            <a:pPr marL="177800" indent="-177800">
              <a:buClr>
                <a:srgbClr val="00B0F0"/>
              </a:buClr>
              <a:buFont typeface="+mj-lt"/>
              <a:buAutoNum type="arabicPeriod"/>
            </a:pPr>
            <a:r>
              <a:rPr lang="ru-RU" sz="1400" dirty="0">
                <a:latin typeface="Arial Narrow" panose="020B0606020202030204" pitchFamily="34" charset="0"/>
              </a:rPr>
              <a:t>предмет договора - должен быть максимально понятен производителю</a:t>
            </a:r>
          </a:p>
          <a:p>
            <a:pPr marL="177800" indent="-177800">
              <a:buClr>
                <a:srgbClr val="00B0F0"/>
              </a:buClr>
              <a:buFont typeface="+mj-lt"/>
              <a:buAutoNum type="arabicPeriod"/>
            </a:pPr>
            <a:r>
              <a:rPr lang="ru-RU" sz="1400" dirty="0">
                <a:latin typeface="Arial Narrow" panose="020B0606020202030204" pitchFamily="34" charset="0"/>
              </a:rPr>
              <a:t>начальная цена договора - определена</a:t>
            </a:r>
          </a:p>
          <a:p>
            <a:pPr marL="177800" indent="-177800">
              <a:buClr>
                <a:srgbClr val="00B0F0"/>
              </a:buClr>
              <a:buFont typeface="+mj-lt"/>
              <a:buAutoNum type="arabicPeriod"/>
            </a:pPr>
            <a:r>
              <a:rPr lang="ru-RU" sz="1400" dirty="0">
                <a:latin typeface="Arial Narrow" panose="020B0606020202030204" pitchFamily="34" charset="0"/>
              </a:rPr>
              <a:t>планируемая дата размещения - определена</a:t>
            </a:r>
          </a:p>
          <a:p>
            <a:pPr marL="177800" indent="-177800">
              <a:buClr>
                <a:srgbClr val="00B0F0"/>
              </a:buClr>
              <a:buFont typeface="+mj-lt"/>
              <a:buAutoNum type="arabicPeriod"/>
            </a:pPr>
            <a:r>
              <a:rPr lang="ru-RU" sz="1400" dirty="0">
                <a:latin typeface="Arial Narrow" panose="020B0606020202030204" pitchFamily="34" charset="0"/>
              </a:rPr>
              <a:t>срок исполнения договора - определен.</a:t>
            </a:r>
          </a:p>
        </p:txBody>
      </p:sp>
      <p:sp>
        <p:nvSpPr>
          <p:cNvPr id="8" name="TextBox 7"/>
          <p:cNvSpPr txBox="1"/>
          <p:nvPr/>
        </p:nvSpPr>
        <p:spPr>
          <a:xfrm>
            <a:off x="4579619" y="928827"/>
            <a:ext cx="4564381" cy="1815882"/>
          </a:xfrm>
          <a:prstGeom prst="rect">
            <a:avLst/>
          </a:prstGeom>
          <a:noFill/>
        </p:spPr>
        <p:txBody>
          <a:bodyPr wrap="square" rtlCol="0">
            <a:spAutoFit/>
          </a:bodyPr>
          <a:lstStyle/>
          <a:p>
            <a:r>
              <a:rPr lang="ru-RU" sz="1400" dirty="0">
                <a:latin typeface="Arial Narrow" panose="020B0606020202030204" pitchFamily="34" charset="0"/>
              </a:rPr>
              <a:t>Требования к расшифровке лота  (детализации )</a:t>
            </a:r>
          </a:p>
          <a:p>
            <a:pPr marL="177800" indent="-177800">
              <a:buClr>
                <a:srgbClr val="00B0F0"/>
              </a:buClr>
              <a:buFont typeface="+mj-lt"/>
              <a:buAutoNum type="arabicPeriod"/>
            </a:pPr>
            <a:r>
              <a:rPr lang="ru-RU" sz="1400" dirty="0">
                <a:latin typeface="Arial Narrow" panose="020B0606020202030204" pitchFamily="34" charset="0"/>
              </a:rPr>
              <a:t>информация о товаре с указанием технических характеристик к каждой позиции лота. </a:t>
            </a:r>
          </a:p>
          <a:p>
            <a:pPr marL="177800" indent="-177800">
              <a:buClr>
                <a:srgbClr val="00B0F0"/>
              </a:buClr>
              <a:buFont typeface="+mj-lt"/>
              <a:buAutoNum type="arabicPeriod"/>
            </a:pPr>
            <a:r>
              <a:rPr lang="ru-RU" sz="1400" dirty="0">
                <a:latin typeface="Arial Narrow" panose="020B0606020202030204" pitchFamily="34" charset="0"/>
              </a:rPr>
              <a:t>кол-во каждой закупаемой позиции лота</a:t>
            </a:r>
          </a:p>
          <a:p>
            <a:pPr marL="177800" indent="-177800">
              <a:buClr>
                <a:srgbClr val="00B0F0"/>
              </a:buClr>
              <a:buFont typeface="+mj-lt"/>
              <a:buAutoNum type="arabicPeriod"/>
            </a:pPr>
            <a:r>
              <a:rPr lang="ru-RU" sz="1400" dirty="0">
                <a:latin typeface="Arial Narrow" panose="020B0606020202030204" pitchFamily="34" charset="0"/>
              </a:rPr>
              <a:t>ОКПД2 позиций лота</a:t>
            </a:r>
          </a:p>
          <a:p>
            <a:pPr marL="177800" indent="-177800">
              <a:buClr>
                <a:srgbClr val="00B0F0"/>
              </a:buClr>
              <a:buFont typeface="+mj-lt"/>
              <a:buAutoNum type="arabicPeriod"/>
            </a:pPr>
            <a:r>
              <a:rPr lang="ru-RU" sz="1400" dirty="0">
                <a:latin typeface="Arial Narrow" panose="020B0606020202030204" pitchFamily="34" charset="0"/>
              </a:rPr>
              <a:t>дополнительные сведения о закупаемой продукции:  тип оборудования, особенности конструкции, мощность, назначение и др. </a:t>
            </a:r>
          </a:p>
        </p:txBody>
      </p:sp>
      <p:pic>
        <p:nvPicPr>
          <p:cNvPr id="9" name="Рисунок 8"/>
          <p:cNvPicPr>
            <a:picLocks noChangeAspect="1"/>
          </p:cNvPicPr>
          <p:nvPr/>
        </p:nvPicPr>
        <p:blipFill rotWithShape="1">
          <a:blip r:embed="rId2"/>
          <a:srcRect l="10104" t="16482" r="10000" b="12407"/>
          <a:stretch/>
        </p:blipFill>
        <p:spPr>
          <a:xfrm>
            <a:off x="488850" y="2702724"/>
            <a:ext cx="8216713" cy="4113713"/>
          </a:xfrm>
          <a:prstGeom prst="rect">
            <a:avLst/>
          </a:prstGeom>
        </p:spPr>
      </p:pic>
    </p:spTree>
    <p:extLst>
      <p:ext uri="{BB962C8B-B14F-4D97-AF65-F5344CB8AC3E}">
        <p14:creationId xmlns:p14="http://schemas.microsoft.com/office/powerpoint/2010/main" val="2398154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79"/>
          <p:cNvSpPr txBox="1">
            <a:spLocks/>
          </p:cNvSpPr>
          <p:nvPr/>
        </p:nvSpPr>
        <p:spPr>
          <a:xfrm>
            <a:off x="1791562" y="203849"/>
            <a:ext cx="8666909" cy="287965"/>
          </a:xfrm>
          <a:prstGeom prst="rect">
            <a:avLst/>
          </a:prstGeom>
        </p:spPr>
        <p:txBody>
          <a:bodyPr vert="horz" wrap="square" lIns="0" tIns="10860" rIns="0" bIns="0" rtlCol="0">
            <a:sp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marL="247015" marR="5080" indent="-234950">
              <a:lnSpc>
                <a:spcPct val="100000"/>
              </a:lnSpc>
              <a:spcBef>
                <a:spcPts val="100"/>
              </a:spcBef>
            </a:pPr>
            <a:r>
              <a:rPr lang="ru-RU" sz="1800" spc="175" dirty="0">
                <a:solidFill>
                  <a:srgbClr val="001E31"/>
                </a:solidFill>
                <a:latin typeface="Arial Narrow" panose="020B0606020202030204" pitchFamily="34" charset="0"/>
              </a:rPr>
              <a:t>Каталог промышленной продукции</a:t>
            </a:r>
          </a:p>
        </p:txBody>
      </p:sp>
      <p:pic>
        <p:nvPicPr>
          <p:cNvPr id="59" name="Рисунок 58"/>
          <p:cNvPicPr>
            <a:picLocks noChangeAspect="1"/>
          </p:cNvPicPr>
          <p:nvPr/>
        </p:nvPicPr>
        <p:blipFill rotWithShape="1">
          <a:blip r:embed="rId2"/>
          <a:srcRect l="14280" t="9998" r="16580" b="3991"/>
          <a:stretch/>
        </p:blipFill>
        <p:spPr>
          <a:xfrm>
            <a:off x="2733675" y="756458"/>
            <a:ext cx="6395811" cy="5298506"/>
          </a:xfrm>
          <a:prstGeom prst="rect">
            <a:avLst/>
          </a:prstGeom>
        </p:spPr>
      </p:pic>
      <p:sp>
        <p:nvSpPr>
          <p:cNvPr id="60" name="object 36"/>
          <p:cNvSpPr>
            <a:spLocks noChangeArrowheads="1"/>
          </p:cNvSpPr>
          <p:nvPr/>
        </p:nvSpPr>
        <p:spPr bwMode="auto">
          <a:xfrm>
            <a:off x="1455738" y="5376863"/>
            <a:ext cx="236537" cy="280987"/>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solidFill>
                <a:srgbClr val="FF0000"/>
              </a:solidFill>
            </a:endParaRPr>
          </a:p>
        </p:txBody>
      </p:sp>
      <p:sp>
        <p:nvSpPr>
          <p:cNvPr id="15" name="object 40"/>
          <p:cNvSpPr txBox="1">
            <a:spLocks noChangeArrowheads="1"/>
          </p:cNvSpPr>
          <p:nvPr/>
        </p:nvSpPr>
        <p:spPr bwMode="auto">
          <a:xfrm>
            <a:off x="401195" y="652057"/>
            <a:ext cx="3141495" cy="701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390" rIns="0" bIns="0">
            <a:spAutoFit/>
          </a:bodyPr>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575"/>
              </a:spcBef>
              <a:buFontTx/>
              <a:buNone/>
            </a:pPr>
            <a:r>
              <a:rPr lang="ru-RU" altLang="ru-RU" b="1" dirty="0">
                <a:solidFill>
                  <a:srgbClr val="29ACE3"/>
                </a:solidFill>
                <a:latin typeface="Arial Narrow" panose="020B0606020202030204" pitchFamily="34" charset="0"/>
              </a:rPr>
              <a:t>7 </a:t>
            </a:r>
            <a:r>
              <a:rPr lang="en-US" altLang="ru-RU" b="1" dirty="0">
                <a:solidFill>
                  <a:srgbClr val="29ACE3"/>
                </a:solidFill>
                <a:latin typeface="Arial Narrow" panose="020B0606020202030204" pitchFamily="34" charset="0"/>
              </a:rPr>
              <a:t>077</a:t>
            </a:r>
            <a:endParaRPr lang="ru-RU" altLang="ru-RU" b="1" dirty="0">
              <a:solidFill>
                <a:srgbClr val="29ACE3"/>
              </a:solidFill>
              <a:latin typeface="Arial Narrow" panose="020B0606020202030204" pitchFamily="34" charset="0"/>
            </a:endParaRPr>
          </a:p>
          <a:p>
            <a:pPr>
              <a:lnSpc>
                <a:spcPct val="100000"/>
              </a:lnSpc>
              <a:spcBef>
                <a:spcPts val="75"/>
              </a:spcBef>
              <a:buFontTx/>
              <a:buNone/>
            </a:pPr>
            <a:r>
              <a:rPr lang="ru-RU" altLang="ru-RU" sz="1200" dirty="0">
                <a:latin typeface="Arial Narrow" panose="020B0606020202030204" pitchFamily="34" charset="0"/>
                <a:cs typeface="Tahoma" panose="020B0604030504040204" pitchFamily="34" charset="0"/>
              </a:rPr>
              <a:t>промышленных предприятий в ГИСП</a:t>
            </a:r>
          </a:p>
        </p:txBody>
      </p:sp>
      <p:sp>
        <p:nvSpPr>
          <p:cNvPr id="16" name="object 42"/>
          <p:cNvSpPr txBox="1">
            <a:spLocks noChangeArrowheads="1"/>
          </p:cNvSpPr>
          <p:nvPr/>
        </p:nvSpPr>
        <p:spPr bwMode="auto">
          <a:xfrm>
            <a:off x="398384" y="2103496"/>
            <a:ext cx="3141494" cy="701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390" rIns="0" bIns="0">
            <a:spAutoFit/>
          </a:bodyPr>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575"/>
              </a:spcBef>
              <a:buFontTx/>
              <a:buNone/>
            </a:pPr>
            <a:r>
              <a:rPr lang="ru-RU" altLang="ru-RU" b="1" dirty="0">
                <a:solidFill>
                  <a:srgbClr val="29ACE3"/>
                </a:solidFill>
                <a:latin typeface="Arial Narrow" panose="020B0606020202030204" pitchFamily="34" charset="0"/>
              </a:rPr>
              <a:t>44</a:t>
            </a:r>
          </a:p>
          <a:p>
            <a:pPr>
              <a:lnSpc>
                <a:spcPct val="100000"/>
              </a:lnSpc>
              <a:spcBef>
                <a:spcPts val="75"/>
              </a:spcBef>
              <a:buFont typeface="Arial" panose="020B0604020202020204" pitchFamily="34" charset="0"/>
              <a:buNone/>
            </a:pPr>
            <a:r>
              <a:rPr lang="ru-RU" altLang="ru-RU" sz="1200" dirty="0">
                <a:latin typeface="Arial Narrow" panose="020B0606020202030204" pitchFamily="34" charset="0"/>
                <a:cs typeface="Tahoma" panose="020B0604030504040204" pitchFamily="34" charset="0"/>
              </a:rPr>
              <a:t>предприятий ОПК медицинской отрасли</a:t>
            </a:r>
          </a:p>
        </p:txBody>
      </p:sp>
      <p:sp>
        <p:nvSpPr>
          <p:cNvPr id="17" name="object 42"/>
          <p:cNvSpPr txBox="1">
            <a:spLocks noChangeArrowheads="1"/>
          </p:cNvSpPr>
          <p:nvPr/>
        </p:nvSpPr>
        <p:spPr bwMode="auto">
          <a:xfrm>
            <a:off x="395572" y="4278475"/>
            <a:ext cx="3144306" cy="898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390" rIns="0" bIns="0">
            <a:spAutoFit/>
          </a:bodyPr>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575"/>
              </a:spcBef>
              <a:buNone/>
            </a:pPr>
            <a:r>
              <a:rPr lang="ru-RU" altLang="ru-RU" b="1" dirty="0">
                <a:solidFill>
                  <a:srgbClr val="29ACE3"/>
                </a:solidFill>
                <a:latin typeface="Arial Narrow" panose="020B0606020202030204" pitchFamily="34" charset="0"/>
              </a:rPr>
              <a:t>9 744</a:t>
            </a:r>
          </a:p>
          <a:p>
            <a:pPr>
              <a:lnSpc>
                <a:spcPct val="100000"/>
              </a:lnSpc>
              <a:spcBef>
                <a:spcPts val="75"/>
              </a:spcBef>
              <a:buNone/>
            </a:pPr>
            <a:r>
              <a:rPr lang="ru-RU" altLang="ru-RU" sz="1200" dirty="0">
                <a:latin typeface="Arial Narrow" panose="020B0606020202030204" pitchFamily="34" charset="0"/>
                <a:cs typeface="Tahoma" panose="020B0604030504040204" pitchFamily="34" charset="0"/>
              </a:rPr>
              <a:t>позиций продукции, производимой </a:t>
            </a:r>
          </a:p>
          <a:p>
            <a:pPr>
              <a:lnSpc>
                <a:spcPct val="100000"/>
              </a:lnSpc>
              <a:spcBef>
                <a:spcPts val="75"/>
              </a:spcBef>
              <a:buNone/>
            </a:pPr>
            <a:r>
              <a:rPr lang="ru-RU" altLang="ru-RU" sz="1200" dirty="0">
                <a:latin typeface="Arial Narrow" panose="020B0606020202030204" pitchFamily="34" charset="0"/>
                <a:cs typeface="Tahoma" panose="020B0604030504040204" pitchFamily="34" charset="0"/>
              </a:rPr>
              <a:t>предприятиями ОПК</a:t>
            </a:r>
          </a:p>
        </p:txBody>
      </p:sp>
      <p:sp>
        <p:nvSpPr>
          <p:cNvPr id="18" name="object 40"/>
          <p:cNvSpPr txBox="1">
            <a:spLocks noChangeArrowheads="1"/>
          </p:cNvSpPr>
          <p:nvPr/>
        </p:nvSpPr>
        <p:spPr bwMode="auto">
          <a:xfrm>
            <a:off x="401196" y="2827461"/>
            <a:ext cx="3158836" cy="701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390" rIns="0" bIns="0">
            <a:spAutoFit/>
          </a:bodyPr>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575"/>
              </a:spcBef>
              <a:buFontTx/>
              <a:buNone/>
            </a:pPr>
            <a:r>
              <a:rPr lang="ru-RU" altLang="ru-RU" b="1" dirty="0">
                <a:solidFill>
                  <a:srgbClr val="29ACE3"/>
                </a:solidFill>
                <a:latin typeface="Arial Narrow" panose="020B0606020202030204" pitchFamily="34" charset="0"/>
              </a:rPr>
              <a:t>310</a:t>
            </a:r>
            <a:r>
              <a:rPr lang="ru-RU" altLang="ru-RU" dirty="0">
                <a:solidFill>
                  <a:srgbClr val="9A5555"/>
                </a:solidFill>
                <a:latin typeface="Tahoma" panose="020B0604030504040204" pitchFamily="34" charset="0"/>
                <a:cs typeface="Tahoma" panose="020B0604030504040204" pitchFamily="34" charset="0"/>
              </a:rPr>
              <a:t> </a:t>
            </a:r>
            <a:r>
              <a:rPr lang="ru-RU" altLang="ru-RU" b="1" dirty="0">
                <a:solidFill>
                  <a:srgbClr val="29ACE3"/>
                </a:solidFill>
                <a:latin typeface="Arial Narrow" panose="020B0606020202030204" pitchFamily="34" charset="0"/>
              </a:rPr>
              <a:t>000</a:t>
            </a:r>
          </a:p>
          <a:p>
            <a:pPr>
              <a:lnSpc>
                <a:spcPct val="100000"/>
              </a:lnSpc>
              <a:spcBef>
                <a:spcPts val="75"/>
              </a:spcBef>
              <a:buNone/>
            </a:pPr>
            <a:r>
              <a:rPr lang="ru-RU" altLang="ru-RU" sz="1200" dirty="0">
                <a:latin typeface="Arial Narrow" panose="020B0606020202030204" pitchFamily="34" charset="0"/>
                <a:cs typeface="Tahoma" panose="020B0604030504040204" pitchFamily="34" charset="0"/>
              </a:rPr>
              <a:t>позиций в каталоге ГИСП</a:t>
            </a:r>
          </a:p>
        </p:txBody>
      </p:sp>
      <p:sp>
        <p:nvSpPr>
          <p:cNvPr id="19" name="object 42"/>
          <p:cNvSpPr txBox="1">
            <a:spLocks noChangeArrowheads="1"/>
          </p:cNvSpPr>
          <p:nvPr/>
        </p:nvSpPr>
        <p:spPr bwMode="auto">
          <a:xfrm>
            <a:off x="398384" y="1379531"/>
            <a:ext cx="3161648" cy="701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390" rIns="0" bIns="0">
            <a:spAutoFit/>
          </a:bodyPr>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575"/>
              </a:spcBef>
              <a:buFontTx/>
              <a:buNone/>
            </a:pPr>
            <a:r>
              <a:rPr lang="ru-RU" altLang="ru-RU" b="1" dirty="0">
                <a:solidFill>
                  <a:srgbClr val="29ACE3"/>
                </a:solidFill>
                <a:latin typeface="Arial Narrow" panose="020B0606020202030204" pitchFamily="34" charset="0"/>
              </a:rPr>
              <a:t>367</a:t>
            </a:r>
          </a:p>
          <a:p>
            <a:pPr>
              <a:lnSpc>
                <a:spcPct val="100000"/>
              </a:lnSpc>
              <a:spcBef>
                <a:spcPts val="75"/>
              </a:spcBef>
              <a:buNone/>
            </a:pPr>
            <a:r>
              <a:rPr lang="ru-RU" altLang="ru-RU" sz="1200" dirty="0">
                <a:latin typeface="Arial Narrow" panose="020B0606020202030204" pitchFamily="34" charset="0"/>
                <a:cs typeface="Tahoma" panose="020B0604030504040204" pitchFamily="34" charset="0"/>
              </a:rPr>
              <a:t>промышленных предприятий медицинской отрасли</a:t>
            </a:r>
          </a:p>
        </p:txBody>
      </p:sp>
      <p:sp>
        <p:nvSpPr>
          <p:cNvPr id="20" name="object 42"/>
          <p:cNvSpPr txBox="1">
            <a:spLocks noChangeArrowheads="1"/>
          </p:cNvSpPr>
          <p:nvPr/>
        </p:nvSpPr>
        <p:spPr bwMode="auto">
          <a:xfrm>
            <a:off x="395572" y="5201472"/>
            <a:ext cx="3139341" cy="701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390" rIns="0" bIns="0">
            <a:spAutoFit/>
          </a:bodyPr>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575"/>
              </a:spcBef>
              <a:buFontTx/>
              <a:buNone/>
            </a:pPr>
            <a:r>
              <a:rPr lang="ru-RU" altLang="ru-RU" b="1" dirty="0">
                <a:solidFill>
                  <a:srgbClr val="29ACE3"/>
                </a:solidFill>
                <a:latin typeface="Arial Narrow" panose="020B0606020202030204" pitchFamily="34" charset="0"/>
              </a:rPr>
              <a:t>543</a:t>
            </a:r>
          </a:p>
          <a:p>
            <a:pPr>
              <a:lnSpc>
                <a:spcPct val="100000"/>
              </a:lnSpc>
              <a:spcBef>
                <a:spcPts val="75"/>
              </a:spcBef>
              <a:buNone/>
            </a:pPr>
            <a:r>
              <a:rPr lang="ru-RU" altLang="ru-RU" sz="1200" dirty="0">
                <a:latin typeface="Arial Narrow" panose="020B0606020202030204" pitchFamily="34" charset="0"/>
                <a:cs typeface="Tahoma" panose="020B0604030504040204" pitchFamily="34" charset="0"/>
              </a:rPr>
              <a:t>позиций медицинских изделий и оборудования ОПК</a:t>
            </a:r>
          </a:p>
        </p:txBody>
      </p:sp>
      <p:sp>
        <p:nvSpPr>
          <p:cNvPr id="21" name="object 42"/>
          <p:cNvSpPr txBox="1">
            <a:spLocks noChangeArrowheads="1"/>
          </p:cNvSpPr>
          <p:nvPr/>
        </p:nvSpPr>
        <p:spPr bwMode="auto">
          <a:xfrm>
            <a:off x="401196" y="3552968"/>
            <a:ext cx="3158836" cy="701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390" rIns="0" bIns="0">
            <a:spAutoFit/>
          </a:bodyPr>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575"/>
              </a:spcBef>
              <a:buFontTx/>
              <a:buNone/>
            </a:pPr>
            <a:r>
              <a:rPr lang="ru-RU" altLang="ru-RU" b="1" dirty="0">
                <a:solidFill>
                  <a:srgbClr val="29ACE3"/>
                </a:solidFill>
                <a:latin typeface="Arial Narrow" panose="020B0606020202030204" pitchFamily="34" charset="0"/>
              </a:rPr>
              <a:t>2000+</a:t>
            </a:r>
          </a:p>
          <a:p>
            <a:pPr>
              <a:lnSpc>
                <a:spcPct val="100000"/>
              </a:lnSpc>
              <a:spcBef>
                <a:spcPts val="75"/>
              </a:spcBef>
              <a:buFont typeface="Arial" panose="020B0604020202020204" pitchFamily="34" charset="0"/>
              <a:buNone/>
            </a:pPr>
            <a:r>
              <a:rPr lang="ru-RU" altLang="ru-RU" sz="1200" dirty="0">
                <a:latin typeface="Arial Narrow" panose="020B0606020202030204" pitchFamily="34" charset="0"/>
                <a:cs typeface="Tahoma" panose="020B0604030504040204" pitchFamily="34" charset="0"/>
              </a:rPr>
              <a:t>позиций</a:t>
            </a:r>
            <a:r>
              <a:rPr lang="ru-RU" altLang="ru-RU" sz="1200" dirty="0">
                <a:latin typeface="Tahoma" panose="020B0604030504040204" pitchFamily="34" charset="0"/>
                <a:cs typeface="Tahoma" panose="020B0604030504040204" pitchFamily="34" charset="0"/>
              </a:rPr>
              <a:t> </a:t>
            </a:r>
            <a:r>
              <a:rPr lang="ru-RU" altLang="ru-RU" sz="1200" dirty="0">
                <a:latin typeface="Arial Narrow" panose="020B0606020202030204" pitchFamily="34" charset="0"/>
                <a:cs typeface="Tahoma" panose="020B0604030504040204" pitchFamily="34" charset="0"/>
              </a:rPr>
              <a:t>медицинских изделий и оборудования</a:t>
            </a:r>
          </a:p>
        </p:txBody>
      </p:sp>
      <p:pic>
        <p:nvPicPr>
          <p:cNvPr id="6" name="Рисунок 5"/>
          <p:cNvPicPr>
            <a:picLocks noChangeAspect="1"/>
          </p:cNvPicPr>
          <p:nvPr/>
        </p:nvPicPr>
        <p:blipFill rotWithShape="1">
          <a:blip r:embed="rId4"/>
          <a:srcRect l="18519" t="9836" r="19398" b="35761"/>
          <a:stretch/>
        </p:blipFill>
        <p:spPr>
          <a:xfrm>
            <a:off x="3133717" y="3694071"/>
            <a:ext cx="5735963" cy="2827346"/>
          </a:xfrm>
          <a:prstGeom prst="rect">
            <a:avLst/>
          </a:prstGeom>
        </p:spPr>
      </p:pic>
      <p:sp>
        <p:nvSpPr>
          <p:cNvPr id="7" name="Прямоугольник 6"/>
          <p:cNvSpPr/>
          <p:nvPr/>
        </p:nvSpPr>
        <p:spPr>
          <a:xfrm>
            <a:off x="11001" y="6016189"/>
            <a:ext cx="6308156" cy="936154"/>
          </a:xfrm>
          <a:prstGeom prst="rect">
            <a:avLst/>
          </a:prstGeom>
        </p:spPr>
        <p:txBody>
          <a:bodyPr wrap="square">
            <a:spAutoFit/>
          </a:bodyPr>
          <a:lstStyle/>
          <a:p>
            <a:pPr marL="12700">
              <a:spcBef>
                <a:spcPts val="75"/>
              </a:spcBef>
            </a:pPr>
            <a:r>
              <a:rPr lang="ru-RU" altLang="ru-RU" sz="1400" dirty="0">
                <a:solidFill>
                  <a:srgbClr val="00B0F0"/>
                </a:solidFill>
                <a:latin typeface="Arial Narrow" panose="020B0606020202030204" pitchFamily="34" charset="0"/>
                <a:cs typeface="Tahoma" panose="020B0604030504040204" pitchFamily="34" charset="0"/>
              </a:rPr>
              <a:t>На 2 квартал 2019 года запланирована работа по детализации номенклатуры для приведения в соответствие каталога ГИСП и КТРУ, а также подготовка кодов ТРУ по производимой предприятиями ОПК продукции</a:t>
            </a:r>
          </a:p>
          <a:p>
            <a:pPr marL="12700">
              <a:spcBef>
                <a:spcPts val="75"/>
              </a:spcBef>
            </a:pPr>
            <a:endParaRPr lang="ru-RU" altLang="ru-RU" sz="1200" dirty="0">
              <a:latin typeface="Arial Narrow" panose="020B0606020202030204" pitchFamily="34" charset="0"/>
              <a:cs typeface="Tahoma" panose="020B0604030504040204" pitchFamily="34" charset="0"/>
            </a:endParaRPr>
          </a:p>
        </p:txBody>
      </p:sp>
    </p:spTree>
    <p:extLst>
      <p:ext uri="{BB962C8B-B14F-4D97-AF65-F5344CB8AC3E}">
        <p14:creationId xmlns:p14="http://schemas.microsoft.com/office/powerpoint/2010/main" val="3047168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160" cy="6858000"/>
          </a:xfrm>
          <a:prstGeom prst="rect">
            <a:avLst/>
          </a:prstGeom>
        </p:spPr>
      </p:pic>
      <p:sp>
        <p:nvSpPr>
          <p:cNvPr id="4" name="Заголовок 2"/>
          <p:cNvSpPr txBox="1">
            <a:spLocks/>
          </p:cNvSpPr>
          <p:nvPr/>
        </p:nvSpPr>
        <p:spPr>
          <a:xfrm>
            <a:off x="0" y="2982482"/>
            <a:ext cx="5118931" cy="2367185"/>
          </a:xfrm>
          <a:prstGeom prst="rect">
            <a:avLst/>
          </a:prstGeom>
        </p:spPr>
        <p:txBody>
          <a:bodyPr vert="horz" lIns="78203" tIns="39101" rIns="78203" bIns="39101"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ru-RU" altLang="ru-RU" sz="2400" dirty="0">
                <a:solidFill>
                  <a:schemeClr val="bg1"/>
                </a:solidFill>
                <a:latin typeface="Arial Narrow" panose="020B0606020202030204" pitchFamily="34" charset="0"/>
              </a:rPr>
              <a:t>Исполнение п.1д Поручения Президента РФ № Пр-517ГС</a:t>
            </a:r>
          </a:p>
        </p:txBody>
      </p:sp>
      <p:sp>
        <p:nvSpPr>
          <p:cNvPr id="5" name="Заголовок 2"/>
          <p:cNvSpPr txBox="1">
            <a:spLocks/>
          </p:cNvSpPr>
          <p:nvPr/>
        </p:nvSpPr>
        <p:spPr>
          <a:xfrm>
            <a:off x="139901" y="1341690"/>
            <a:ext cx="1723082" cy="1383408"/>
          </a:xfrm>
          <a:prstGeom prst="rect">
            <a:avLst/>
          </a:prstGeom>
          <a:effectLst>
            <a:outerShdw blurRad="50800" dist="38100" dir="2700000" algn="tl" rotWithShape="0">
              <a:prstClr val="black">
                <a:alpha val="40000"/>
              </a:prstClr>
            </a:outerShdw>
          </a:effectLst>
        </p:spPr>
        <p:txBody>
          <a:bodyPr>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ru-RU" sz="9600" dirty="0">
                <a:solidFill>
                  <a:srgbClr val="2AACE2"/>
                </a:solidFill>
                <a:latin typeface="Arial Narrow" panose="020B0606020202030204" pitchFamily="34" charset="0"/>
              </a:rPr>
              <a:t>0</a:t>
            </a:r>
            <a:r>
              <a:rPr lang="en-US" sz="9600" dirty="0">
                <a:solidFill>
                  <a:srgbClr val="2AACE2"/>
                </a:solidFill>
                <a:latin typeface="Arial Narrow" panose="020B0606020202030204" pitchFamily="34" charset="0"/>
              </a:rPr>
              <a:t>3</a:t>
            </a:r>
            <a:endParaRPr lang="ru-RU" sz="9600" dirty="0">
              <a:solidFill>
                <a:srgbClr val="2AACE2"/>
              </a:solidFill>
              <a:latin typeface="Arial Narrow" panose="020B0606020202030204" pitchFamily="34" charset="0"/>
            </a:endParaRPr>
          </a:p>
        </p:txBody>
      </p:sp>
      <p:pic>
        <p:nvPicPr>
          <p:cNvPr id="8" name="Picture 2" descr="C:\Users\ivlev\Desktop\Логотипы\Gisp_sign-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0933" y="5665206"/>
            <a:ext cx="867590" cy="901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881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0998" y="3145330"/>
            <a:ext cx="4491770" cy="2712373"/>
          </a:xfrm>
          <a:prstGeom prst="rect">
            <a:avLst/>
          </a:prstGeom>
        </p:spPr>
      </p:pic>
      <p:sp>
        <p:nvSpPr>
          <p:cNvPr id="21" name="Прямоугольник 20"/>
          <p:cNvSpPr/>
          <p:nvPr/>
        </p:nvSpPr>
        <p:spPr>
          <a:xfrm>
            <a:off x="305687" y="3625759"/>
            <a:ext cx="4014658" cy="2614242"/>
          </a:xfrm>
          <a:prstGeom prst="rect">
            <a:avLst/>
          </a:prstGeom>
        </p:spPr>
        <p:txBody>
          <a:bodyPr wrap="square">
            <a:spAutoFit/>
          </a:bodyPr>
          <a:lstStyle/>
          <a:p>
            <a:pPr>
              <a:defRPr/>
            </a:pPr>
            <a:r>
              <a:rPr lang="ru-RU" sz="1200" b="1" dirty="0">
                <a:solidFill>
                  <a:srgbClr val="2AACE2"/>
                </a:solidFill>
                <a:latin typeface="Arial Narrow" panose="020B0606020202030204" pitchFamily="34" charset="0"/>
                <a:ea typeface="Segoe UI" panose="020B0502040204020203" pitchFamily="34" charset="0"/>
                <a:cs typeface="Segoe UI" panose="020B0502040204020203" pitchFamily="34" charset="0"/>
              </a:rPr>
              <a:t>Реестр содержит информацию :</a:t>
            </a:r>
          </a:p>
          <a:p>
            <a:pPr marL="214313" indent="-214313">
              <a:buFont typeface="Wingdings" panose="05000000000000000000" pitchFamily="2" charset="2"/>
              <a:buChar char="§"/>
              <a:defRPr/>
            </a:pPr>
            <a:r>
              <a:rPr lang="ru-RU" sz="1200" dirty="0">
                <a:latin typeface="Arial Narrow" panose="020B0606020202030204" pitchFamily="34" charset="0"/>
                <a:ea typeface="Segoe UI" panose="020B0502040204020203" pitchFamily="34" charset="0"/>
                <a:cs typeface="Segoe UI" panose="020B0502040204020203" pitchFamily="34" charset="0"/>
              </a:rPr>
              <a:t>о индустриальных и инфраструктурных проектах, реализуемых промышленными предприятиями;</a:t>
            </a:r>
          </a:p>
          <a:p>
            <a:pPr marL="214313" indent="-214313">
              <a:buFont typeface="Wingdings" panose="05000000000000000000" pitchFamily="2" charset="2"/>
              <a:buChar char="§"/>
              <a:defRPr/>
            </a:pPr>
            <a:r>
              <a:rPr lang="ru-RU" sz="1200" dirty="0">
                <a:latin typeface="Arial Narrow" panose="020B0606020202030204" pitchFamily="34" charset="0"/>
                <a:ea typeface="Segoe UI" panose="020B0502040204020203" pitchFamily="34" charset="0"/>
                <a:cs typeface="Segoe UI" panose="020B0502040204020203" pitchFamily="34" charset="0"/>
              </a:rPr>
              <a:t>о мера поддержки оказываемых предприятиям;</a:t>
            </a:r>
          </a:p>
          <a:p>
            <a:pPr marL="214313" indent="-214313">
              <a:buFont typeface="Wingdings" panose="05000000000000000000" pitchFamily="2" charset="2"/>
              <a:buChar char="§"/>
              <a:defRPr/>
            </a:pPr>
            <a:r>
              <a:rPr lang="ru-RU" sz="1200" dirty="0">
                <a:latin typeface="Arial Narrow" panose="020B0606020202030204" pitchFamily="34" charset="0"/>
                <a:ea typeface="Segoe UI" panose="020B0502040204020203" pitchFamily="34" charset="0"/>
                <a:cs typeface="Segoe UI" panose="020B0502040204020203" pitchFamily="34" charset="0"/>
              </a:rPr>
              <a:t>о производственных мощностях предприятий;</a:t>
            </a:r>
          </a:p>
          <a:p>
            <a:pPr marL="214313" indent="-214313">
              <a:buFont typeface="Wingdings" panose="05000000000000000000" pitchFamily="2" charset="2"/>
              <a:buChar char="§"/>
              <a:defRPr/>
            </a:pPr>
            <a:r>
              <a:rPr lang="ru-RU" sz="1200" dirty="0">
                <a:latin typeface="Arial Narrow" panose="020B0606020202030204" pitchFamily="34" charset="0"/>
                <a:ea typeface="Segoe UI" panose="020B0502040204020203" pitchFamily="34" charset="0"/>
                <a:cs typeface="Segoe UI" panose="020B0502040204020203" pitchFamily="34" charset="0"/>
              </a:rPr>
              <a:t>о земельных участках, определённых под промышленное производство;</a:t>
            </a:r>
          </a:p>
          <a:p>
            <a:pPr marL="214313" indent="-214313">
              <a:buFont typeface="Wingdings" panose="05000000000000000000" pitchFamily="2" charset="2"/>
              <a:buChar char="§"/>
              <a:defRPr/>
            </a:pPr>
            <a:r>
              <a:rPr lang="ru-RU" sz="1200" dirty="0">
                <a:latin typeface="Arial Narrow" panose="020B0606020202030204" pitchFamily="34" charset="0"/>
                <a:ea typeface="Segoe UI" panose="020B0502040204020203" pitchFamily="34" charset="0"/>
                <a:cs typeface="Segoe UI" panose="020B0502040204020203" pitchFamily="34" charset="0"/>
              </a:rPr>
              <a:t>об инфраструктурных возможностях земельных участков, включающих в себя информацию о</a:t>
            </a:r>
            <a:r>
              <a:rPr lang="en-US" sz="1200" dirty="0">
                <a:latin typeface="Arial Narrow" panose="020B0606020202030204" pitchFamily="34" charset="0"/>
                <a:ea typeface="Segoe UI" panose="020B0502040204020203" pitchFamily="34" charset="0"/>
                <a:cs typeface="Segoe UI" panose="020B0502040204020203" pitchFamily="34" charset="0"/>
              </a:rPr>
              <a:t> </a:t>
            </a:r>
            <a:r>
              <a:rPr lang="ru-RU" sz="1200" dirty="0">
                <a:latin typeface="Arial Narrow" panose="020B0606020202030204" pitchFamily="34" charset="0"/>
                <a:ea typeface="Segoe UI" panose="020B0502040204020203" pitchFamily="34" charset="0"/>
                <a:cs typeface="Segoe UI" panose="020B0502040204020203" pitchFamily="34" charset="0"/>
              </a:rPr>
              <a:t>транспортной доступности, электроснабжении, газоснабжении, водоснабжение, водоотведении, как на текущей момент, так и в перспективе на 3-5 лет. </a:t>
            </a:r>
          </a:p>
          <a:p>
            <a:pPr>
              <a:defRPr/>
            </a:pPr>
            <a:endParaRPr lang="ru-RU" sz="1200" b="1" dirty="0">
              <a:solidFill>
                <a:srgbClr val="C00000"/>
              </a:solidFill>
              <a:latin typeface="Arial Narrow" panose="020B0606020202030204" pitchFamily="34" charset="0"/>
              <a:ea typeface="Segoe UI" panose="020B0502040204020203" pitchFamily="34" charset="0"/>
              <a:cs typeface="Segoe UI" panose="020B0502040204020203" pitchFamily="34" charset="0"/>
            </a:endParaRPr>
          </a:p>
          <a:p>
            <a:pPr>
              <a:defRPr/>
            </a:pPr>
            <a:endParaRPr lang="ru-RU" sz="788" dirty="0">
              <a:solidFill>
                <a:schemeClr val="tx1">
                  <a:lumMod val="65000"/>
                  <a:lumOff val="35000"/>
                </a:schemeClr>
              </a:solidFill>
              <a:latin typeface="Arial Narrow" panose="020B0606020202030204" pitchFamily="34" charset="0"/>
            </a:endParaRPr>
          </a:p>
        </p:txBody>
      </p:sp>
      <p:sp>
        <p:nvSpPr>
          <p:cNvPr id="23" name="Прямоугольник 22"/>
          <p:cNvSpPr/>
          <p:nvPr/>
        </p:nvSpPr>
        <p:spPr>
          <a:xfrm>
            <a:off x="4823462" y="1180966"/>
            <a:ext cx="4149306" cy="1384995"/>
          </a:xfrm>
          <a:prstGeom prst="rect">
            <a:avLst/>
          </a:prstGeom>
        </p:spPr>
        <p:txBody>
          <a:bodyPr wrap="square">
            <a:spAutoFit/>
          </a:bodyPr>
          <a:lstStyle/>
          <a:p>
            <a:pPr>
              <a:defRPr/>
            </a:pPr>
            <a:r>
              <a:rPr lang="ru-RU" sz="1200" b="1" dirty="0">
                <a:solidFill>
                  <a:srgbClr val="2AACE2"/>
                </a:solidFill>
                <a:latin typeface="Arial Narrow" panose="020B0606020202030204" pitchFamily="34" charset="0"/>
                <a:ea typeface="Segoe UI" panose="020B0502040204020203" pitchFamily="34" charset="0"/>
                <a:cs typeface="Segoe UI" panose="020B0502040204020203" pitchFamily="34" charset="0"/>
              </a:rPr>
              <a:t>Сформированный реестр расположен: </a:t>
            </a:r>
          </a:p>
          <a:p>
            <a:pPr>
              <a:defRPr/>
            </a:pPr>
            <a:r>
              <a:rPr lang="en-US" sz="1200" dirty="0">
                <a:latin typeface="Arial Narrow" panose="020B0606020202030204" pitchFamily="34" charset="0"/>
                <a:ea typeface="Segoe UI" panose="020B0502040204020203" pitchFamily="34" charset="0"/>
                <a:cs typeface="Segoe UI" panose="020B0502040204020203" pitchFamily="34" charset="0"/>
              </a:rPr>
              <a:t>https://gisp.gov.ru/pr517gs.ru</a:t>
            </a:r>
            <a:endParaRPr lang="ru-RU" sz="1200" dirty="0">
              <a:latin typeface="Arial Narrow" panose="020B0606020202030204" pitchFamily="34" charset="0"/>
              <a:ea typeface="Segoe UI" panose="020B0502040204020203" pitchFamily="34" charset="0"/>
              <a:cs typeface="Segoe UI" panose="020B0502040204020203" pitchFamily="34" charset="0"/>
            </a:endParaRPr>
          </a:p>
          <a:p>
            <a:pPr>
              <a:defRPr/>
            </a:pPr>
            <a:endParaRPr lang="ru-RU" sz="1200" dirty="0">
              <a:latin typeface="Arial Narrow" panose="020B0606020202030204" pitchFamily="34" charset="0"/>
              <a:ea typeface="Segoe UI" panose="020B0502040204020203" pitchFamily="34" charset="0"/>
              <a:cs typeface="Segoe UI" panose="020B0502040204020203" pitchFamily="34" charset="0"/>
            </a:endParaRPr>
          </a:p>
          <a:p>
            <a:pPr>
              <a:defRPr/>
            </a:pPr>
            <a:r>
              <a:rPr lang="ru-RU" sz="1200" b="1" dirty="0">
                <a:solidFill>
                  <a:srgbClr val="2AACE2"/>
                </a:solidFill>
                <a:latin typeface="Arial Narrow" panose="020B0606020202030204" pitchFamily="34" charset="0"/>
                <a:ea typeface="Segoe UI" panose="020B0502040204020203" pitchFamily="34" charset="0"/>
                <a:cs typeface="Segoe UI" panose="020B0502040204020203" pitchFamily="34" charset="0"/>
              </a:rPr>
              <a:t>Промышленные участки размещены на «Атласе промышленности»:</a:t>
            </a:r>
          </a:p>
          <a:p>
            <a:pPr>
              <a:defRPr/>
            </a:pPr>
            <a:r>
              <a:rPr lang="en-US" sz="1200" dirty="0">
                <a:latin typeface="Arial Narrow" panose="020B0606020202030204" pitchFamily="34" charset="0"/>
                <a:ea typeface="Segoe UI" panose="020B0502040204020203" pitchFamily="34" charset="0"/>
                <a:cs typeface="Segoe UI" panose="020B0502040204020203" pitchFamily="34" charset="0"/>
              </a:rPr>
              <a:t>https://gisp.gov.ru/</a:t>
            </a:r>
            <a:r>
              <a:rPr lang="ru-RU" sz="1200" dirty="0">
                <a:latin typeface="Arial Narrow" panose="020B0606020202030204" pitchFamily="34" charset="0"/>
                <a:ea typeface="Segoe UI" panose="020B0502040204020203" pitchFamily="34" charset="0"/>
                <a:cs typeface="Segoe UI" panose="020B0502040204020203" pitchFamily="34" charset="0"/>
              </a:rPr>
              <a:t>  - «Атлас промышленности» - «Участок промышленного назначения» </a:t>
            </a:r>
            <a:endParaRPr lang="ru-RU" sz="1200" b="1" dirty="0">
              <a:latin typeface="Arial Narrow" panose="020B0606020202030204" pitchFamily="34" charset="0"/>
              <a:ea typeface="Segoe UI" panose="020B0502040204020203" pitchFamily="34" charset="0"/>
              <a:cs typeface="Segoe UI" panose="020B0502040204020203" pitchFamily="34" charset="0"/>
            </a:endParaRPr>
          </a:p>
        </p:txBody>
      </p:sp>
      <p:sp>
        <p:nvSpPr>
          <p:cNvPr id="8" name="TextBox 7"/>
          <p:cNvSpPr txBox="1"/>
          <p:nvPr/>
        </p:nvSpPr>
        <p:spPr>
          <a:xfrm>
            <a:off x="146697" y="627386"/>
            <a:ext cx="8347295" cy="369332"/>
          </a:xfrm>
          <a:prstGeom prst="rect">
            <a:avLst/>
          </a:prstGeom>
          <a:noFill/>
        </p:spPr>
        <p:txBody>
          <a:bodyPr wrap="square" rtlCol="0">
            <a:spAutoFit/>
          </a:bodyPr>
          <a:lstStyle/>
          <a:p>
            <a:pPr defTabSz="816152">
              <a:defRPr/>
            </a:pPr>
            <a:r>
              <a:rPr lang="ru-RU" dirty="0">
                <a:solidFill>
                  <a:srgbClr val="404040"/>
                </a:solidFill>
                <a:latin typeface="Arial Narrow" panose="020B0606020202030204" pitchFamily="34" charset="0"/>
              </a:rPr>
              <a:t>Исполнение п.1д Поручения Президента РФ № Пр-517ГС</a:t>
            </a:r>
          </a:p>
        </p:txBody>
      </p:sp>
      <p:sp>
        <p:nvSpPr>
          <p:cNvPr id="9" name="Прямоугольник 8"/>
          <p:cNvSpPr/>
          <p:nvPr/>
        </p:nvSpPr>
        <p:spPr>
          <a:xfrm>
            <a:off x="241068" y="1011897"/>
            <a:ext cx="4411161" cy="2616101"/>
          </a:xfrm>
          <a:prstGeom prst="rect">
            <a:avLst/>
          </a:prstGeom>
        </p:spPr>
        <p:txBody>
          <a:bodyPr wrap="square">
            <a:spAutoFit/>
          </a:bodyPr>
          <a:lstStyle/>
          <a:p>
            <a:pPr algn="just">
              <a:defRPr/>
            </a:pPr>
            <a:r>
              <a:rPr lang="ru-RU" sz="1200" dirty="0">
                <a:solidFill>
                  <a:srgbClr val="2AACE2"/>
                </a:solidFill>
                <a:latin typeface="Arial Narrow" panose="020B0606020202030204" pitchFamily="34" charset="0"/>
              </a:rPr>
              <a:t>Пр-517ГС, п.1д:</a:t>
            </a:r>
          </a:p>
          <a:p>
            <a:pPr algn="just">
              <a:defRPr/>
            </a:pPr>
            <a:r>
              <a:rPr lang="ru-RU" sz="1200" dirty="0">
                <a:latin typeface="Arial Narrow" panose="020B0606020202030204" pitchFamily="34" charset="0"/>
              </a:rPr>
              <a:t/>
            </a:r>
            <a:br>
              <a:rPr lang="ru-RU" sz="1200" dirty="0">
                <a:latin typeface="Arial Narrow" panose="020B0606020202030204" pitchFamily="34" charset="0"/>
              </a:rPr>
            </a:br>
            <a:r>
              <a:rPr lang="ru-RU" sz="1200" dirty="0">
                <a:latin typeface="Arial Narrow" panose="020B0606020202030204" pitchFamily="34" charset="0"/>
              </a:rPr>
              <a:t>сформировать на базе государственной информационной системы промышленности реестр промышленных предприятий с государственной поддержкой и их производственных мощностей, реализованных, реализуемых и планируемых к реализации индустриальных и инфраструктурных проектов федерального и регионального значения, предусмотрев включение в указанный реестр информации об объектах инфраструктуры и их мощностях.</a:t>
            </a:r>
          </a:p>
          <a:p>
            <a:pPr algn="just">
              <a:defRPr/>
            </a:pPr>
            <a:endParaRPr lang="ru-RU" sz="1200" dirty="0">
              <a:latin typeface="Arial Narrow" panose="020B0606020202030204" pitchFamily="34" charset="0"/>
            </a:endParaRPr>
          </a:p>
          <a:p>
            <a:pPr algn="just">
              <a:defRPr/>
            </a:pPr>
            <a:r>
              <a:rPr lang="ru-RU" sz="1200" dirty="0">
                <a:latin typeface="Arial Narrow" panose="020B0606020202030204" pitchFamily="34" charset="0"/>
              </a:rPr>
              <a:t>Доклад до 1 ноября 2018 г.</a:t>
            </a:r>
          </a:p>
          <a:p>
            <a:pPr algn="just">
              <a:defRPr/>
            </a:pPr>
            <a:endParaRPr lang="ru-RU" sz="1200" dirty="0">
              <a:latin typeface="Arial Narrow" panose="020B0606020202030204" pitchFamily="34" charset="0"/>
            </a:endParaRPr>
          </a:p>
          <a:p>
            <a:pPr algn="just">
              <a:defRPr/>
            </a:pPr>
            <a:r>
              <a:rPr lang="ru-RU" sz="1200" dirty="0">
                <a:latin typeface="Arial Narrow" panose="020B0606020202030204" pitchFamily="34" charset="0"/>
              </a:rPr>
              <a:t>Ответственный		 Медведев Дмитрий Анатольевич</a:t>
            </a:r>
          </a:p>
          <a:p>
            <a:pPr>
              <a:defRPr/>
            </a:pPr>
            <a:endParaRPr lang="ru-RU" sz="800" dirty="0">
              <a:latin typeface="Arial Narrow" panose="020B0606020202030204" pitchFamily="34" charset="0"/>
            </a:endParaRPr>
          </a:p>
        </p:txBody>
      </p:sp>
    </p:spTree>
    <p:extLst>
      <p:ext uri="{BB962C8B-B14F-4D97-AF65-F5344CB8AC3E}">
        <p14:creationId xmlns:p14="http://schemas.microsoft.com/office/powerpoint/2010/main" val="559381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40934" y="749391"/>
            <a:ext cx="7796483" cy="5425515"/>
          </a:xfrm>
          <a:prstGeom prst="rect">
            <a:avLst/>
          </a:prstGeom>
        </p:spPr>
      </p:pic>
      <p:sp>
        <p:nvSpPr>
          <p:cNvPr id="8" name="TextBox 7"/>
          <p:cNvSpPr txBox="1"/>
          <p:nvPr/>
        </p:nvSpPr>
        <p:spPr>
          <a:xfrm>
            <a:off x="302861" y="555965"/>
            <a:ext cx="8347295" cy="369332"/>
          </a:xfrm>
          <a:prstGeom prst="rect">
            <a:avLst/>
          </a:prstGeom>
          <a:noFill/>
        </p:spPr>
        <p:txBody>
          <a:bodyPr wrap="square" rtlCol="0">
            <a:spAutoFit/>
          </a:bodyPr>
          <a:lstStyle/>
          <a:p>
            <a:pPr defTabSz="816152">
              <a:defRPr/>
            </a:pPr>
            <a:r>
              <a:rPr lang="ru-RU" dirty="0">
                <a:solidFill>
                  <a:srgbClr val="404040"/>
                </a:solidFill>
                <a:latin typeface="Arial Narrow" panose="020B0606020202030204" pitchFamily="34" charset="0"/>
              </a:rPr>
              <a:t>Исполнение п.1д Поручения Президента РФ № Пр-517ГС</a:t>
            </a:r>
          </a:p>
        </p:txBody>
      </p:sp>
      <p:sp>
        <p:nvSpPr>
          <p:cNvPr id="9" name="Прямоугольник 8"/>
          <p:cNvSpPr/>
          <p:nvPr/>
        </p:nvSpPr>
        <p:spPr>
          <a:xfrm>
            <a:off x="5953644" y="5709805"/>
            <a:ext cx="2483774" cy="1015663"/>
          </a:xfrm>
          <a:prstGeom prst="rect">
            <a:avLst/>
          </a:prstGeom>
        </p:spPr>
        <p:txBody>
          <a:bodyPr wrap="square">
            <a:spAutoFit/>
          </a:bodyPr>
          <a:lstStyle/>
          <a:p>
            <a:pPr algn="ctr">
              <a:defRPr/>
            </a:pPr>
            <a:r>
              <a:rPr lang="ru-RU" sz="1200" b="1" dirty="0">
                <a:solidFill>
                  <a:srgbClr val="2AACE2"/>
                </a:solidFill>
                <a:latin typeface="Arial Narrow" panose="020B0606020202030204" pitchFamily="34" charset="0"/>
                <a:ea typeface="Segoe UI" panose="020B0502040204020203" pitchFamily="34" charset="0"/>
                <a:cs typeface="Segoe UI" panose="020B0502040204020203" pitchFamily="34" charset="0"/>
              </a:rPr>
              <a:t>По вопросу наполнения реестра, а также для запроса форм предоставления данных: </a:t>
            </a:r>
            <a:endParaRPr lang="en-US" sz="1200" b="1" dirty="0">
              <a:solidFill>
                <a:srgbClr val="2AACE2"/>
              </a:solidFill>
              <a:latin typeface="Arial Narrow" panose="020B0606020202030204" pitchFamily="34" charset="0"/>
              <a:ea typeface="Segoe UI" panose="020B0502040204020203" pitchFamily="34" charset="0"/>
              <a:cs typeface="Segoe UI" panose="020B0502040204020203" pitchFamily="34" charset="0"/>
            </a:endParaRPr>
          </a:p>
          <a:p>
            <a:pPr algn="ctr">
              <a:defRPr/>
            </a:pPr>
            <a:r>
              <a:rPr lang="ru-RU" sz="1200" dirty="0">
                <a:latin typeface="Arial Narrow" panose="020B0606020202030204" pitchFamily="34" charset="0"/>
                <a:ea typeface="Segoe UI" panose="020B0502040204020203" pitchFamily="34" charset="0"/>
                <a:cs typeface="Segoe UI" panose="020B0502040204020203" pitchFamily="34" charset="0"/>
              </a:rPr>
              <a:t>+7</a:t>
            </a:r>
            <a:r>
              <a:rPr lang="en-US" sz="1200" dirty="0">
                <a:latin typeface="Arial Narrow" panose="020B0606020202030204" pitchFamily="34" charset="0"/>
                <a:ea typeface="Segoe UI" panose="020B0502040204020203" pitchFamily="34" charset="0"/>
                <a:cs typeface="Segoe UI" panose="020B0502040204020203" pitchFamily="34" charset="0"/>
              </a:rPr>
              <a:t>(</a:t>
            </a:r>
            <a:r>
              <a:rPr lang="ru-RU" sz="1200" dirty="0">
                <a:latin typeface="Arial Narrow" panose="020B0606020202030204" pitchFamily="34" charset="0"/>
                <a:ea typeface="Segoe UI" panose="020B0502040204020203" pitchFamily="34" charset="0"/>
                <a:cs typeface="Segoe UI" panose="020B0502040204020203" pitchFamily="34" charset="0"/>
              </a:rPr>
              <a:t>495</a:t>
            </a:r>
            <a:r>
              <a:rPr lang="en-US" sz="1200" dirty="0">
                <a:latin typeface="Arial Narrow" panose="020B0606020202030204" pitchFamily="34" charset="0"/>
                <a:ea typeface="Segoe UI" panose="020B0502040204020203" pitchFamily="34" charset="0"/>
                <a:cs typeface="Segoe UI" panose="020B0502040204020203" pitchFamily="34" charset="0"/>
              </a:rPr>
              <a:t>)</a:t>
            </a:r>
            <a:r>
              <a:rPr lang="ru-RU" sz="1200" dirty="0">
                <a:latin typeface="Arial Narrow" panose="020B0606020202030204" pitchFamily="34" charset="0"/>
                <a:ea typeface="Segoe UI" panose="020B0502040204020203" pitchFamily="34" charset="0"/>
                <a:cs typeface="Segoe UI" panose="020B0502040204020203" pitchFamily="34" charset="0"/>
              </a:rPr>
              <a:t>7894730 (доб.436)</a:t>
            </a:r>
          </a:p>
          <a:p>
            <a:pPr algn="ctr">
              <a:defRPr/>
            </a:pPr>
            <a:r>
              <a:rPr lang="en-US" sz="1200" dirty="0">
                <a:latin typeface="Arial Narrow" panose="020B0606020202030204" pitchFamily="34" charset="0"/>
                <a:ea typeface="Segoe UI" panose="020B0502040204020203" pitchFamily="34" charset="0"/>
                <a:cs typeface="Segoe UI" panose="020B0502040204020203" pitchFamily="34" charset="0"/>
                <a:hlinkClick r:id="rId3"/>
              </a:rPr>
              <a:t>akatov@frprf.ru</a:t>
            </a:r>
            <a:r>
              <a:rPr lang="en-US" sz="1200" dirty="0">
                <a:latin typeface="Arial Narrow" panose="020B0606020202030204" pitchFamily="34" charset="0"/>
                <a:ea typeface="Segoe UI" panose="020B0502040204020203" pitchFamily="34" charset="0"/>
                <a:cs typeface="Segoe UI" panose="020B0502040204020203" pitchFamily="34" charset="0"/>
              </a:rPr>
              <a:t> </a:t>
            </a:r>
            <a:r>
              <a:rPr lang="ru-RU" sz="1200" dirty="0">
                <a:latin typeface="Arial Narrow" panose="020B0606020202030204" pitchFamily="34" charset="0"/>
                <a:ea typeface="Segoe UI" panose="020B0502040204020203" pitchFamily="34" charset="0"/>
                <a:cs typeface="Segoe UI" panose="020B0502040204020203" pitchFamily="34" charset="0"/>
              </a:rPr>
              <a:t> </a:t>
            </a:r>
          </a:p>
        </p:txBody>
      </p:sp>
      <p:sp>
        <p:nvSpPr>
          <p:cNvPr id="10" name="Прямоугольник 9"/>
          <p:cNvSpPr/>
          <p:nvPr/>
        </p:nvSpPr>
        <p:spPr>
          <a:xfrm>
            <a:off x="778859" y="5802137"/>
            <a:ext cx="4307606" cy="830997"/>
          </a:xfrm>
          <a:prstGeom prst="rect">
            <a:avLst/>
          </a:prstGeom>
        </p:spPr>
        <p:txBody>
          <a:bodyPr wrap="square">
            <a:spAutoFit/>
          </a:bodyPr>
          <a:lstStyle/>
          <a:p>
            <a:pPr>
              <a:defRPr/>
            </a:pPr>
            <a:r>
              <a:rPr lang="ru-RU" sz="1200" b="1" dirty="0">
                <a:solidFill>
                  <a:srgbClr val="2AACE2"/>
                </a:solidFill>
                <a:latin typeface="Arial Narrow" panose="020B0606020202030204" pitchFamily="34" charset="0"/>
                <a:ea typeface="Segoe UI" panose="020B0502040204020203" pitchFamily="34" charset="0"/>
                <a:cs typeface="Segoe UI" panose="020B0502040204020203" pitchFamily="34" charset="0"/>
              </a:rPr>
              <a:t>На текущий момент реестр содержит информацию о: </a:t>
            </a:r>
          </a:p>
          <a:p>
            <a:pPr marL="214313" indent="-214313">
              <a:buFont typeface="Wingdings" panose="05000000000000000000" pitchFamily="2" charset="2"/>
              <a:buChar char="§"/>
              <a:defRPr/>
            </a:pPr>
            <a:r>
              <a:rPr lang="ru-RU" sz="1200" dirty="0">
                <a:latin typeface="Arial Narrow" panose="020B0606020202030204" pitchFamily="34" charset="0"/>
                <a:ea typeface="Segoe UI" panose="020B0502040204020203" pitchFamily="34" charset="0"/>
                <a:cs typeface="Segoe UI" panose="020B0502040204020203" pitchFamily="34" charset="0"/>
              </a:rPr>
              <a:t>2807 земельных участках (общей площадью более 116 000 Га) </a:t>
            </a:r>
          </a:p>
          <a:p>
            <a:pPr marL="214313" indent="-214313">
              <a:buFont typeface="Wingdings" panose="05000000000000000000" pitchFamily="2" charset="2"/>
              <a:buChar char="§"/>
              <a:defRPr/>
            </a:pPr>
            <a:r>
              <a:rPr lang="ru-RU" sz="1200" dirty="0">
                <a:latin typeface="Arial Narrow" panose="020B0606020202030204" pitchFamily="34" charset="0"/>
                <a:ea typeface="Segoe UI" panose="020B0502040204020203" pitchFamily="34" charset="0"/>
                <a:cs typeface="Segoe UI" panose="020B0502040204020203" pitchFamily="34" charset="0"/>
              </a:rPr>
              <a:t>550 предприятиях</a:t>
            </a:r>
          </a:p>
          <a:p>
            <a:pPr marL="214313" indent="-214313">
              <a:buFont typeface="Wingdings" panose="05000000000000000000" pitchFamily="2" charset="2"/>
              <a:buChar char="§"/>
              <a:defRPr/>
            </a:pPr>
            <a:r>
              <a:rPr lang="ru-RU" sz="1200" dirty="0">
                <a:latin typeface="Arial Narrow" panose="020B0606020202030204" pitchFamily="34" charset="0"/>
                <a:ea typeface="Segoe UI" panose="020B0502040204020203" pitchFamily="34" charset="0"/>
                <a:cs typeface="Segoe UI" panose="020B0502040204020203" pitchFamily="34" charset="0"/>
              </a:rPr>
              <a:t>65 Регионах</a:t>
            </a:r>
          </a:p>
        </p:txBody>
      </p:sp>
    </p:spTree>
    <p:extLst>
      <p:ext uri="{BB962C8B-B14F-4D97-AF65-F5344CB8AC3E}">
        <p14:creationId xmlns:p14="http://schemas.microsoft.com/office/powerpoint/2010/main" val="3696999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160" cy="6858000"/>
          </a:xfrm>
          <a:prstGeom prst="rect">
            <a:avLst/>
          </a:prstGeom>
        </p:spPr>
      </p:pic>
      <p:sp>
        <p:nvSpPr>
          <p:cNvPr id="4" name="Заголовок 2"/>
          <p:cNvSpPr txBox="1">
            <a:spLocks/>
          </p:cNvSpPr>
          <p:nvPr/>
        </p:nvSpPr>
        <p:spPr>
          <a:xfrm>
            <a:off x="0" y="2982482"/>
            <a:ext cx="5118931" cy="2367185"/>
          </a:xfrm>
          <a:prstGeom prst="rect">
            <a:avLst/>
          </a:prstGeom>
        </p:spPr>
        <p:txBody>
          <a:bodyPr vert="horz" lIns="78203" tIns="39101" rIns="78203" bIns="39101"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ru-RU" altLang="ru-RU" sz="2400" dirty="0">
                <a:solidFill>
                  <a:schemeClr val="bg1"/>
                </a:solidFill>
                <a:latin typeface="Arial Narrow" panose="020B0606020202030204" pitchFamily="34" charset="0"/>
              </a:rPr>
              <a:t>Исполнение Постановление Правительства РФ </a:t>
            </a:r>
          </a:p>
          <a:p>
            <a:r>
              <a:rPr lang="ru-RU" altLang="ru-RU" sz="2400" dirty="0">
                <a:solidFill>
                  <a:schemeClr val="bg1"/>
                </a:solidFill>
                <a:latin typeface="Arial Narrow" panose="020B0606020202030204" pitchFamily="34" charset="0"/>
              </a:rPr>
              <a:t>от 21декабря 2017г. N 1604</a:t>
            </a:r>
          </a:p>
        </p:txBody>
      </p:sp>
      <p:sp>
        <p:nvSpPr>
          <p:cNvPr id="5" name="Заголовок 2"/>
          <p:cNvSpPr txBox="1">
            <a:spLocks/>
          </p:cNvSpPr>
          <p:nvPr/>
        </p:nvSpPr>
        <p:spPr>
          <a:xfrm>
            <a:off x="139901" y="1341690"/>
            <a:ext cx="1723082" cy="1383408"/>
          </a:xfrm>
          <a:prstGeom prst="rect">
            <a:avLst/>
          </a:prstGeom>
          <a:effectLst>
            <a:outerShdw blurRad="50800" dist="38100" dir="2700000" algn="tl" rotWithShape="0">
              <a:prstClr val="black">
                <a:alpha val="40000"/>
              </a:prstClr>
            </a:outerShdw>
          </a:effectLst>
        </p:spPr>
        <p:txBody>
          <a:bodyPr>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ru-RU" sz="9600" dirty="0">
                <a:solidFill>
                  <a:srgbClr val="2AACE2"/>
                </a:solidFill>
                <a:latin typeface="Arial Narrow" panose="020B0606020202030204" pitchFamily="34" charset="0"/>
              </a:rPr>
              <a:t>0</a:t>
            </a:r>
            <a:r>
              <a:rPr lang="en-US" sz="9600" dirty="0">
                <a:solidFill>
                  <a:srgbClr val="2AACE2"/>
                </a:solidFill>
                <a:latin typeface="Arial Narrow" panose="020B0606020202030204" pitchFamily="34" charset="0"/>
              </a:rPr>
              <a:t>4</a:t>
            </a:r>
            <a:endParaRPr lang="ru-RU" sz="9600" dirty="0">
              <a:solidFill>
                <a:srgbClr val="2AACE2"/>
              </a:solidFill>
              <a:latin typeface="Arial Narrow" panose="020B0606020202030204" pitchFamily="34" charset="0"/>
            </a:endParaRPr>
          </a:p>
        </p:txBody>
      </p:sp>
      <p:pic>
        <p:nvPicPr>
          <p:cNvPr id="8" name="Picture 2" descr="C:\Users\ivlev\Desktop\Логотипы\Gisp_sign-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0933" y="5665206"/>
            <a:ext cx="867590" cy="901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814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rot="16200000">
            <a:off x="-1157802" y="3203150"/>
            <a:ext cx="3162303" cy="646331"/>
          </a:xfrm>
          <a:prstGeom prst="rect">
            <a:avLst/>
          </a:prstGeom>
        </p:spPr>
        <p:txBody>
          <a:bodyPr wrap="square">
            <a:spAutoFit/>
          </a:bodyPr>
          <a:lstStyle/>
          <a:p>
            <a:pPr algn="ctr"/>
            <a:r>
              <a:rPr lang="ru-RU" dirty="0">
                <a:latin typeface="Arial" panose="020B0604020202020204" pitchFamily="34" charset="0"/>
                <a:cs typeface="Arial" panose="020B0604020202020204" pitchFamily="34" charset="0"/>
              </a:rPr>
              <a:t>Субъекты сбора информации</a:t>
            </a:r>
          </a:p>
        </p:txBody>
      </p:sp>
      <p:sp>
        <p:nvSpPr>
          <p:cNvPr id="9" name="Прямоугольник 8"/>
          <p:cNvSpPr/>
          <p:nvPr/>
        </p:nvSpPr>
        <p:spPr>
          <a:xfrm>
            <a:off x="2736523" y="2061519"/>
            <a:ext cx="1201739" cy="307777"/>
          </a:xfrm>
          <a:prstGeom prst="rect">
            <a:avLst/>
          </a:prstGeom>
        </p:spPr>
        <p:txBody>
          <a:bodyPr wrap="none">
            <a:spAutoFit/>
          </a:bodyPr>
          <a:lstStyle/>
          <a:p>
            <a:pPr algn="ctr"/>
            <a:r>
              <a:rPr lang="ru-RU" sz="1400" dirty="0">
                <a:solidFill>
                  <a:prstClr val="black"/>
                </a:solidFill>
              </a:rPr>
              <a:t>Предприятия</a:t>
            </a:r>
            <a:endParaRPr lang="ru-RU" sz="1400" dirty="0"/>
          </a:p>
        </p:txBody>
      </p:sp>
      <p:sp>
        <p:nvSpPr>
          <p:cNvPr id="10" name="Прямоугольник 9"/>
          <p:cNvSpPr/>
          <p:nvPr/>
        </p:nvSpPr>
        <p:spPr>
          <a:xfrm>
            <a:off x="3016632" y="2794398"/>
            <a:ext cx="641522" cy="307777"/>
          </a:xfrm>
          <a:prstGeom prst="rect">
            <a:avLst/>
          </a:prstGeom>
        </p:spPr>
        <p:txBody>
          <a:bodyPr wrap="none">
            <a:spAutoFit/>
          </a:bodyPr>
          <a:lstStyle/>
          <a:p>
            <a:pPr algn="ctr"/>
            <a:r>
              <a:rPr lang="ru-RU" sz="1400" dirty="0">
                <a:solidFill>
                  <a:prstClr val="black"/>
                </a:solidFill>
              </a:rPr>
              <a:t>ФОИВ</a:t>
            </a:r>
            <a:endParaRPr lang="ru-RU" sz="1400" dirty="0"/>
          </a:p>
        </p:txBody>
      </p:sp>
      <p:sp>
        <p:nvSpPr>
          <p:cNvPr id="11" name="Прямоугольник 10"/>
          <p:cNvSpPr/>
          <p:nvPr/>
        </p:nvSpPr>
        <p:spPr>
          <a:xfrm>
            <a:off x="2997595" y="3461464"/>
            <a:ext cx="609462" cy="307777"/>
          </a:xfrm>
          <a:prstGeom prst="rect">
            <a:avLst/>
          </a:prstGeom>
        </p:spPr>
        <p:txBody>
          <a:bodyPr wrap="none">
            <a:spAutoFit/>
          </a:bodyPr>
          <a:lstStyle/>
          <a:p>
            <a:pPr algn="ctr"/>
            <a:r>
              <a:rPr lang="ru-RU" sz="1400" dirty="0">
                <a:solidFill>
                  <a:prstClr val="black"/>
                </a:solidFill>
              </a:rPr>
              <a:t>РОИВ</a:t>
            </a:r>
            <a:endParaRPr lang="ru-RU" sz="1400" dirty="0"/>
          </a:p>
        </p:txBody>
      </p:sp>
      <p:sp>
        <p:nvSpPr>
          <p:cNvPr id="12" name="Прямоугольник 11"/>
          <p:cNvSpPr/>
          <p:nvPr/>
        </p:nvSpPr>
        <p:spPr>
          <a:xfrm>
            <a:off x="2304926" y="4079168"/>
            <a:ext cx="1792305" cy="738664"/>
          </a:xfrm>
          <a:prstGeom prst="rect">
            <a:avLst/>
          </a:prstGeom>
        </p:spPr>
        <p:txBody>
          <a:bodyPr wrap="square">
            <a:spAutoFit/>
          </a:bodyPr>
          <a:lstStyle/>
          <a:p>
            <a:pPr algn="ctr"/>
            <a:r>
              <a:rPr lang="ru-RU" sz="1400" dirty="0"/>
              <a:t>Федеральные и региональные органы статистики</a:t>
            </a:r>
          </a:p>
        </p:txBody>
      </p:sp>
      <p:sp>
        <p:nvSpPr>
          <p:cNvPr id="13" name="Прямоугольник 12"/>
          <p:cNvSpPr/>
          <p:nvPr/>
        </p:nvSpPr>
        <p:spPr>
          <a:xfrm>
            <a:off x="2596869" y="5005326"/>
            <a:ext cx="1490837" cy="738664"/>
          </a:xfrm>
          <a:prstGeom prst="rect">
            <a:avLst/>
          </a:prstGeom>
        </p:spPr>
        <p:txBody>
          <a:bodyPr wrap="square">
            <a:spAutoFit/>
          </a:bodyPr>
          <a:lstStyle/>
          <a:p>
            <a:pPr algn="ctr"/>
            <a:r>
              <a:rPr lang="ru-RU" sz="1400" dirty="0">
                <a:solidFill>
                  <a:prstClr val="black"/>
                </a:solidFill>
              </a:rPr>
              <a:t>Государственные институты развития</a:t>
            </a:r>
            <a:endParaRPr lang="ru-RU" sz="1400" dirty="0"/>
          </a:p>
        </p:txBody>
      </p:sp>
      <p:pic>
        <p:nvPicPr>
          <p:cNvPr id="1026" name="Picture 2" descr="http://hddfhm.com/images/clipart-government-12.png"/>
          <p:cNvPicPr>
            <a:picLocks noChangeAspect="1" noChangeArrowheads="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60867" y="1678014"/>
            <a:ext cx="705907" cy="6228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http://kupe.avtograf24.ru/images/512_2dc5ab6751ab5407a85a24b1ce613c5f.png"/>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60867" y="4642500"/>
            <a:ext cx="705907" cy="812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guangzhou-today.ru/userfiles/poisk-tov-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8064" y="1620838"/>
            <a:ext cx="871708" cy="681038"/>
          </a:xfrm>
          <a:prstGeom prst="rect">
            <a:avLst/>
          </a:prstGeom>
          <a:noFill/>
          <a:extLst>
            <a:ext uri="{909E8E84-426E-40DD-AFC4-6F175D3DCCD1}">
              <a14:hiddenFill xmlns:a14="http://schemas.microsoft.com/office/drawing/2010/main">
                <a:solidFill>
                  <a:srgbClr val="FFFFFF"/>
                </a:solidFill>
              </a14:hiddenFill>
            </a:ext>
          </a:extLst>
        </p:spPr>
      </p:pic>
      <p:sp>
        <p:nvSpPr>
          <p:cNvPr id="14" name="Нашивка 13"/>
          <p:cNvSpPr/>
          <p:nvPr/>
        </p:nvSpPr>
        <p:spPr>
          <a:xfrm>
            <a:off x="1192176" y="3458015"/>
            <a:ext cx="267889" cy="424934"/>
          </a:xfrm>
          <a:prstGeom prst="chevron">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8" name="Нашивка 17"/>
          <p:cNvSpPr/>
          <p:nvPr/>
        </p:nvSpPr>
        <p:spPr>
          <a:xfrm rot="20146024">
            <a:off x="1076945" y="2008140"/>
            <a:ext cx="267889" cy="424934"/>
          </a:xfrm>
          <a:prstGeom prst="chevron">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9" name="Нашивка 18"/>
          <p:cNvSpPr/>
          <p:nvPr/>
        </p:nvSpPr>
        <p:spPr>
          <a:xfrm rot="2351689">
            <a:off x="1093908" y="4931201"/>
            <a:ext cx="267889" cy="424934"/>
          </a:xfrm>
          <a:prstGeom prst="chevron">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1030" name="Picture 6" descr="https://expertsait.ru/wp-content/uploads/2014/09/Goverment-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5211" y="2352676"/>
            <a:ext cx="864561" cy="6831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ch187.minsk.edu.by/sm.aspx?guid=2522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17837" y="3297959"/>
            <a:ext cx="772161" cy="61894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gerb-flag.ru/assets/pic/emblema_statistiki_kraska_b.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67609" y="4108899"/>
            <a:ext cx="727905" cy="7655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uriston.com/wp-content/uploads/2017/08/chto-takoe-saldo-konechnoe-v-akte-sverki-chitat-360x200@2x.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68064" y="4984807"/>
            <a:ext cx="871708" cy="537986"/>
          </a:xfrm>
          <a:prstGeom prst="rect">
            <a:avLst/>
          </a:prstGeom>
          <a:noFill/>
          <a:extLst>
            <a:ext uri="{909E8E84-426E-40DD-AFC4-6F175D3DCCD1}">
              <a14:hiddenFill xmlns:a14="http://schemas.microsoft.com/office/drawing/2010/main">
                <a:solidFill>
                  <a:srgbClr val="FFFFFF"/>
                </a:solidFill>
              </a14:hiddenFill>
            </a:ext>
          </a:extLst>
        </p:spPr>
      </p:pic>
      <p:sp>
        <p:nvSpPr>
          <p:cNvPr id="24" name="Нашивка 23"/>
          <p:cNvSpPr/>
          <p:nvPr/>
        </p:nvSpPr>
        <p:spPr>
          <a:xfrm>
            <a:off x="4096194" y="2116686"/>
            <a:ext cx="267889" cy="424934"/>
          </a:xfrm>
          <a:prstGeom prst="chevron">
            <a:avLst/>
          </a:prstGeom>
          <a:solidFill>
            <a:schemeClr val="accent1">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5" name="Нашивка 24"/>
          <p:cNvSpPr/>
          <p:nvPr/>
        </p:nvSpPr>
        <p:spPr>
          <a:xfrm>
            <a:off x="4096194" y="2735820"/>
            <a:ext cx="267889" cy="424934"/>
          </a:xfrm>
          <a:prstGeom prst="chevron">
            <a:avLst/>
          </a:prstGeom>
          <a:solidFill>
            <a:schemeClr val="accent1">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6" name="Нашивка 25"/>
          <p:cNvSpPr/>
          <p:nvPr/>
        </p:nvSpPr>
        <p:spPr>
          <a:xfrm>
            <a:off x="4087706" y="3315208"/>
            <a:ext cx="267889" cy="424934"/>
          </a:xfrm>
          <a:prstGeom prst="chevron">
            <a:avLst/>
          </a:prstGeom>
          <a:solidFill>
            <a:schemeClr val="accent1">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7" name="Нашивка 26"/>
          <p:cNvSpPr/>
          <p:nvPr/>
        </p:nvSpPr>
        <p:spPr>
          <a:xfrm>
            <a:off x="4097231" y="3905766"/>
            <a:ext cx="267889" cy="424934"/>
          </a:xfrm>
          <a:prstGeom prst="chevron">
            <a:avLst/>
          </a:prstGeom>
          <a:solidFill>
            <a:schemeClr val="accent1">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8" name="Нашивка 27"/>
          <p:cNvSpPr/>
          <p:nvPr/>
        </p:nvSpPr>
        <p:spPr>
          <a:xfrm>
            <a:off x="4097231" y="4462883"/>
            <a:ext cx="267889" cy="424934"/>
          </a:xfrm>
          <a:prstGeom prst="chevron">
            <a:avLst/>
          </a:prstGeom>
          <a:solidFill>
            <a:schemeClr val="accent1">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9" name="Нашивка 28"/>
          <p:cNvSpPr/>
          <p:nvPr/>
        </p:nvSpPr>
        <p:spPr>
          <a:xfrm>
            <a:off x="4097231" y="5048900"/>
            <a:ext cx="267889" cy="424934"/>
          </a:xfrm>
          <a:prstGeom prst="chevron">
            <a:avLst/>
          </a:prstGeom>
          <a:solidFill>
            <a:schemeClr val="accent1">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6" name="Прямоугольник 15"/>
          <p:cNvSpPr/>
          <p:nvPr/>
        </p:nvSpPr>
        <p:spPr>
          <a:xfrm>
            <a:off x="4596641" y="1126533"/>
            <a:ext cx="3675292" cy="27699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200" dirty="0">
                <a:solidFill>
                  <a:prstClr val="black"/>
                </a:solidFill>
              </a:rPr>
              <a:t>состоянии промышленности и прогнозе ее развития</a:t>
            </a:r>
            <a:endParaRPr lang="ru-RU" sz="1200" dirty="0"/>
          </a:p>
        </p:txBody>
      </p:sp>
      <p:sp>
        <p:nvSpPr>
          <p:cNvPr id="17" name="Прямоугольник 16"/>
          <p:cNvSpPr/>
          <p:nvPr/>
        </p:nvSpPr>
        <p:spPr>
          <a:xfrm>
            <a:off x="5876926" y="772576"/>
            <a:ext cx="2720216" cy="276999"/>
          </a:xfrm>
          <a:prstGeom prst="rect">
            <a:avLst/>
          </a:prstGeom>
          <a:solidFill>
            <a:schemeClr val="accent2">
              <a:lumMod val="40000"/>
              <a:lumOff val="60000"/>
            </a:schemeClr>
          </a:solidFill>
          <a:scene3d>
            <a:camera prst="orthographicFront"/>
            <a:lightRig rig="threePt" dir="t"/>
          </a:scene3d>
          <a:sp3d>
            <a:bevelT/>
          </a:sp3d>
        </p:spPr>
        <p:txBody>
          <a:bodyPr wrap="square">
            <a:spAutoFit/>
          </a:bodyPr>
          <a:lstStyle/>
          <a:p>
            <a:pPr algn="r"/>
            <a:r>
              <a:rPr lang="ru-RU" sz="1200" b="1" dirty="0"/>
              <a:t>Предоставляется информация о:</a:t>
            </a:r>
          </a:p>
        </p:txBody>
      </p:sp>
      <p:sp>
        <p:nvSpPr>
          <p:cNvPr id="32" name="Нашивка 31"/>
          <p:cNvSpPr/>
          <p:nvPr/>
        </p:nvSpPr>
        <p:spPr>
          <a:xfrm rot="5400000">
            <a:off x="8383534" y="1377321"/>
            <a:ext cx="357185" cy="318701"/>
          </a:xfrm>
          <a:prstGeom prst="chevron">
            <a:avLst/>
          </a:prstGeom>
          <a:solidFill>
            <a:schemeClr val="accent6">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3" name="Прямоугольник 32"/>
          <p:cNvSpPr/>
          <p:nvPr/>
        </p:nvSpPr>
        <p:spPr>
          <a:xfrm>
            <a:off x="4596641" y="1482338"/>
            <a:ext cx="3675291" cy="27699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200" dirty="0">
                <a:solidFill>
                  <a:prstClr val="black"/>
                </a:solidFill>
              </a:rPr>
              <a:t>субъектах деятельности в сфере промышленности</a:t>
            </a:r>
            <a:endParaRPr lang="ru-RU" sz="1200" dirty="0"/>
          </a:p>
        </p:txBody>
      </p:sp>
      <p:sp>
        <p:nvSpPr>
          <p:cNvPr id="34" name="Прямоугольник 33"/>
          <p:cNvSpPr/>
          <p:nvPr/>
        </p:nvSpPr>
        <p:spPr>
          <a:xfrm>
            <a:off x="4606804" y="1830687"/>
            <a:ext cx="3671358"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200" dirty="0"/>
              <a:t>фактическом и прогнозном выпуске основных видов промышленной продукции </a:t>
            </a:r>
          </a:p>
        </p:txBody>
      </p:sp>
      <p:sp>
        <p:nvSpPr>
          <p:cNvPr id="35" name="Прямоугольник 34"/>
          <p:cNvSpPr/>
          <p:nvPr/>
        </p:nvSpPr>
        <p:spPr>
          <a:xfrm>
            <a:off x="4606804" y="2373861"/>
            <a:ext cx="3677587"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200" dirty="0"/>
              <a:t>использовании ресурсосберегающих технологий и возобновляемых источников энергии в процессе промышленной деятельности</a:t>
            </a:r>
          </a:p>
        </p:txBody>
      </p:sp>
      <p:sp>
        <p:nvSpPr>
          <p:cNvPr id="36" name="Прямоугольник 35"/>
          <p:cNvSpPr/>
          <p:nvPr/>
        </p:nvSpPr>
        <p:spPr>
          <a:xfrm>
            <a:off x="4600575" y="3109952"/>
            <a:ext cx="3671358" cy="13849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200" dirty="0">
                <a:solidFill>
                  <a:prstClr val="black"/>
                </a:solidFill>
              </a:rPr>
              <a:t>государственных муниципальных программах, разрабатываемых в целях формирования и реализации промышленной политики, и мерах стимулирования деятельности в сфере промышленности, предусмотренных соответствующими государственными и муниципальными программами</a:t>
            </a:r>
            <a:endParaRPr lang="ru-RU" sz="1200" dirty="0"/>
          </a:p>
        </p:txBody>
      </p:sp>
      <p:sp>
        <p:nvSpPr>
          <p:cNvPr id="42" name="Прямоугольник 41"/>
          <p:cNvSpPr/>
          <p:nvPr/>
        </p:nvSpPr>
        <p:spPr>
          <a:xfrm>
            <a:off x="4600574" y="4580867"/>
            <a:ext cx="3671357"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200" dirty="0"/>
              <a:t>достижении показателей эффективности применения мер стимулирования, осуществляемых за счет средств федерального бюджета</a:t>
            </a:r>
          </a:p>
        </p:txBody>
      </p:sp>
      <p:sp>
        <p:nvSpPr>
          <p:cNvPr id="43" name="Прямоугольник 42"/>
          <p:cNvSpPr/>
          <p:nvPr/>
        </p:nvSpPr>
        <p:spPr>
          <a:xfrm>
            <a:off x="4606803" y="5307399"/>
            <a:ext cx="3665127"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200" dirty="0"/>
              <a:t>кадровом потенциале субъектов деятельности в сфере промышленности и об их потребностях в кадрах</a:t>
            </a:r>
          </a:p>
        </p:txBody>
      </p:sp>
      <p:sp>
        <p:nvSpPr>
          <p:cNvPr id="44" name="Прямоугольник 43"/>
          <p:cNvSpPr/>
          <p:nvPr/>
        </p:nvSpPr>
        <p:spPr>
          <a:xfrm>
            <a:off x="4596640" y="6021466"/>
            <a:ext cx="3675289"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200" dirty="0"/>
              <a:t>информационно-технических справочниках по наилучшим доступным технологиям и о методических рекомендациях по их применению</a:t>
            </a:r>
          </a:p>
        </p:txBody>
      </p:sp>
      <p:sp>
        <p:nvSpPr>
          <p:cNvPr id="45" name="Нашивка 44"/>
          <p:cNvSpPr/>
          <p:nvPr/>
        </p:nvSpPr>
        <p:spPr>
          <a:xfrm rot="5400000">
            <a:off x="8383529" y="2169803"/>
            <a:ext cx="357185" cy="318701"/>
          </a:xfrm>
          <a:prstGeom prst="chevron">
            <a:avLst/>
          </a:prstGeom>
          <a:solidFill>
            <a:schemeClr val="accent6">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8" name="Нашивка 47"/>
          <p:cNvSpPr/>
          <p:nvPr/>
        </p:nvSpPr>
        <p:spPr>
          <a:xfrm rot="5400000">
            <a:off x="8383534" y="2904526"/>
            <a:ext cx="357185" cy="318701"/>
          </a:xfrm>
          <a:prstGeom prst="chevron">
            <a:avLst/>
          </a:prstGeom>
          <a:solidFill>
            <a:schemeClr val="accent6">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9" name="Нашивка 48"/>
          <p:cNvSpPr/>
          <p:nvPr/>
        </p:nvSpPr>
        <p:spPr>
          <a:xfrm rot="5400000">
            <a:off x="8383530" y="3702243"/>
            <a:ext cx="357185" cy="318701"/>
          </a:xfrm>
          <a:prstGeom prst="chevron">
            <a:avLst/>
          </a:prstGeom>
          <a:solidFill>
            <a:schemeClr val="accent6">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0" name="Нашивка 49"/>
          <p:cNvSpPr/>
          <p:nvPr/>
        </p:nvSpPr>
        <p:spPr>
          <a:xfrm rot="5400000">
            <a:off x="8383534" y="4545776"/>
            <a:ext cx="357185" cy="318701"/>
          </a:xfrm>
          <a:prstGeom prst="chevron">
            <a:avLst/>
          </a:prstGeom>
          <a:solidFill>
            <a:schemeClr val="accent6">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1" name="Нашивка 50"/>
          <p:cNvSpPr/>
          <p:nvPr/>
        </p:nvSpPr>
        <p:spPr>
          <a:xfrm rot="5400000">
            <a:off x="8393855" y="6303522"/>
            <a:ext cx="357185" cy="318701"/>
          </a:xfrm>
          <a:prstGeom prst="chevron">
            <a:avLst/>
          </a:prstGeom>
          <a:solidFill>
            <a:schemeClr val="accent6">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2" name="Нашивка 51"/>
          <p:cNvSpPr/>
          <p:nvPr/>
        </p:nvSpPr>
        <p:spPr>
          <a:xfrm rot="5400000">
            <a:off x="8393855" y="5411613"/>
            <a:ext cx="357185" cy="318701"/>
          </a:xfrm>
          <a:prstGeom prst="chevron">
            <a:avLst/>
          </a:prstGeom>
          <a:solidFill>
            <a:schemeClr val="accent6">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1" name="object 79"/>
          <p:cNvSpPr txBox="1">
            <a:spLocks/>
          </p:cNvSpPr>
          <p:nvPr/>
        </p:nvSpPr>
        <p:spPr>
          <a:xfrm>
            <a:off x="160867" y="514459"/>
            <a:ext cx="6415278" cy="516233"/>
          </a:xfrm>
          <a:prstGeom prst="rect">
            <a:avLst/>
          </a:prstGeom>
        </p:spPr>
        <p:txBody>
          <a:bodyPr vert="horz" wrap="square" lIns="0" tIns="10860" rIns="0" bIns="0" rtlCol="0">
            <a:sp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marR="5080" indent="11113">
              <a:lnSpc>
                <a:spcPct val="100000"/>
              </a:lnSpc>
              <a:spcBef>
                <a:spcPts val="100"/>
              </a:spcBef>
            </a:pPr>
            <a:r>
              <a:rPr lang="ru-RU" sz="1600" spc="175" dirty="0">
                <a:solidFill>
                  <a:srgbClr val="001E31"/>
                </a:solidFill>
                <a:latin typeface="Arial Narrow" panose="020B0606020202030204" pitchFamily="34" charset="0"/>
              </a:rPr>
              <a:t>Исполнение Постановление Правительства РФ </a:t>
            </a:r>
            <a:endParaRPr lang="en-US" sz="1600" spc="175" dirty="0">
              <a:solidFill>
                <a:srgbClr val="001E31"/>
              </a:solidFill>
              <a:latin typeface="Arial Narrow" panose="020B0606020202030204" pitchFamily="34" charset="0"/>
            </a:endParaRPr>
          </a:p>
          <a:p>
            <a:pPr marR="5080" indent="11113">
              <a:lnSpc>
                <a:spcPct val="100000"/>
              </a:lnSpc>
              <a:spcBef>
                <a:spcPts val="100"/>
              </a:spcBef>
            </a:pPr>
            <a:r>
              <a:rPr lang="ru-RU" sz="1600" spc="175" dirty="0">
                <a:solidFill>
                  <a:srgbClr val="001E31"/>
                </a:solidFill>
                <a:latin typeface="Arial Narrow" panose="020B0606020202030204" pitchFamily="34" charset="0"/>
              </a:rPr>
              <a:t>от 21декабря 2017г. N 1604</a:t>
            </a:r>
          </a:p>
        </p:txBody>
      </p:sp>
    </p:spTree>
    <p:extLst>
      <p:ext uri="{BB962C8B-B14F-4D97-AF65-F5344CB8AC3E}">
        <p14:creationId xmlns:p14="http://schemas.microsoft.com/office/powerpoint/2010/main" val="130132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86"/>
          <p:cNvSpPr txBox="1"/>
          <p:nvPr/>
        </p:nvSpPr>
        <p:spPr>
          <a:xfrm>
            <a:off x="231031" y="508646"/>
            <a:ext cx="7660640" cy="566822"/>
          </a:xfrm>
          <a:prstGeom prst="rect">
            <a:avLst/>
          </a:prstGeom>
        </p:spPr>
        <p:txBody>
          <a:bodyPr vert="horz" wrap="square" lIns="0" tIns="12700" rIns="0" bIns="0" rtlCol="0">
            <a:spAutoFit/>
          </a:bodyPr>
          <a:lstStyle/>
          <a:p>
            <a:pPr marL="17780">
              <a:lnSpc>
                <a:spcPct val="100000"/>
              </a:lnSpc>
              <a:spcBef>
                <a:spcPts val="100"/>
              </a:spcBef>
            </a:pPr>
            <a:r>
              <a:rPr lang="ru-RU" spc="175" dirty="0">
                <a:solidFill>
                  <a:srgbClr val="001E31"/>
                </a:solidFill>
                <a:latin typeface="Arial Narrow" panose="020B0606020202030204" pitchFamily="34" charset="0"/>
                <a:ea typeface="+mj-ea"/>
                <a:cs typeface="+mj-cs"/>
              </a:rPr>
              <a:t>Национальный проект</a:t>
            </a:r>
          </a:p>
          <a:p>
            <a:pPr marL="12700">
              <a:lnSpc>
                <a:spcPct val="100000"/>
              </a:lnSpc>
            </a:pPr>
            <a:r>
              <a:rPr spc="175" dirty="0">
                <a:solidFill>
                  <a:srgbClr val="001E31"/>
                </a:solidFill>
                <a:latin typeface="Arial Narrow" panose="020B0606020202030204" pitchFamily="34" charset="0"/>
                <a:ea typeface="+mj-ea"/>
                <a:cs typeface="+mj-cs"/>
              </a:rPr>
              <a:t>«</a:t>
            </a:r>
            <a:r>
              <a:rPr lang="ru-RU" spc="175" dirty="0">
                <a:solidFill>
                  <a:srgbClr val="001E31"/>
                </a:solidFill>
                <a:latin typeface="Arial Narrow" panose="020B0606020202030204" pitchFamily="34" charset="0"/>
                <a:ea typeface="+mj-ea"/>
                <a:cs typeface="+mj-cs"/>
              </a:rPr>
              <a:t>Международная кооперация и экспорт</a:t>
            </a:r>
            <a:r>
              <a:rPr spc="175" dirty="0">
                <a:solidFill>
                  <a:srgbClr val="001E31"/>
                </a:solidFill>
                <a:latin typeface="Arial Narrow" panose="020B0606020202030204" pitchFamily="34" charset="0"/>
                <a:ea typeface="+mj-ea"/>
                <a:cs typeface="+mj-cs"/>
              </a:rPr>
              <a:t>»</a:t>
            </a:r>
          </a:p>
        </p:txBody>
      </p:sp>
      <p:sp>
        <p:nvSpPr>
          <p:cNvPr id="3" name="object 287"/>
          <p:cNvSpPr/>
          <p:nvPr/>
        </p:nvSpPr>
        <p:spPr>
          <a:xfrm>
            <a:off x="5031762" y="1316308"/>
            <a:ext cx="4048125" cy="427990"/>
          </a:xfrm>
          <a:custGeom>
            <a:avLst/>
            <a:gdLst/>
            <a:ahLst/>
            <a:cxnLst/>
            <a:rect l="l" t="t" r="r" b="b"/>
            <a:pathLst>
              <a:path w="4048125" h="427989">
                <a:moveTo>
                  <a:pt x="179997" y="0"/>
                </a:moveTo>
                <a:lnTo>
                  <a:pt x="0" y="179997"/>
                </a:lnTo>
                <a:lnTo>
                  <a:pt x="0" y="427761"/>
                </a:lnTo>
                <a:lnTo>
                  <a:pt x="4047794" y="427761"/>
                </a:lnTo>
                <a:lnTo>
                  <a:pt x="4047794" y="0"/>
                </a:lnTo>
                <a:lnTo>
                  <a:pt x="179997" y="0"/>
                </a:lnTo>
                <a:close/>
              </a:path>
            </a:pathLst>
          </a:custGeom>
          <a:ln w="12700">
            <a:solidFill>
              <a:srgbClr val="F0DECC"/>
            </a:solidFill>
          </a:ln>
        </p:spPr>
        <p:txBody>
          <a:bodyPr wrap="square" lIns="0" tIns="0" rIns="0" bIns="0" rtlCol="0"/>
          <a:lstStyle/>
          <a:p>
            <a:endParaRPr/>
          </a:p>
        </p:txBody>
      </p:sp>
      <p:sp>
        <p:nvSpPr>
          <p:cNvPr id="4" name="object 288"/>
          <p:cNvSpPr/>
          <p:nvPr/>
        </p:nvSpPr>
        <p:spPr>
          <a:xfrm>
            <a:off x="5031762" y="3329849"/>
            <a:ext cx="4048125" cy="427990"/>
          </a:xfrm>
          <a:custGeom>
            <a:avLst/>
            <a:gdLst/>
            <a:ahLst/>
            <a:cxnLst/>
            <a:rect l="l" t="t" r="r" b="b"/>
            <a:pathLst>
              <a:path w="4048125" h="427989">
                <a:moveTo>
                  <a:pt x="179997" y="0"/>
                </a:moveTo>
                <a:lnTo>
                  <a:pt x="0" y="179997"/>
                </a:lnTo>
                <a:lnTo>
                  <a:pt x="0" y="427761"/>
                </a:lnTo>
                <a:lnTo>
                  <a:pt x="4047794" y="427761"/>
                </a:lnTo>
                <a:lnTo>
                  <a:pt x="4047794" y="0"/>
                </a:lnTo>
                <a:lnTo>
                  <a:pt x="179997" y="0"/>
                </a:lnTo>
                <a:close/>
              </a:path>
            </a:pathLst>
          </a:custGeom>
          <a:ln w="12700">
            <a:solidFill>
              <a:srgbClr val="F0DECC"/>
            </a:solidFill>
          </a:ln>
        </p:spPr>
        <p:txBody>
          <a:bodyPr wrap="square" lIns="0" tIns="0" rIns="0" bIns="0" rtlCol="0"/>
          <a:lstStyle/>
          <a:p>
            <a:endParaRPr/>
          </a:p>
        </p:txBody>
      </p:sp>
      <p:sp>
        <p:nvSpPr>
          <p:cNvPr id="5" name="object 289"/>
          <p:cNvSpPr/>
          <p:nvPr/>
        </p:nvSpPr>
        <p:spPr>
          <a:xfrm>
            <a:off x="5031762" y="2323079"/>
            <a:ext cx="4048125" cy="427990"/>
          </a:xfrm>
          <a:custGeom>
            <a:avLst/>
            <a:gdLst/>
            <a:ahLst/>
            <a:cxnLst/>
            <a:rect l="l" t="t" r="r" b="b"/>
            <a:pathLst>
              <a:path w="4048125" h="427989">
                <a:moveTo>
                  <a:pt x="179997" y="0"/>
                </a:moveTo>
                <a:lnTo>
                  <a:pt x="0" y="179997"/>
                </a:lnTo>
                <a:lnTo>
                  <a:pt x="0" y="427761"/>
                </a:lnTo>
                <a:lnTo>
                  <a:pt x="4047794" y="427761"/>
                </a:lnTo>
                <a:lnTo>
                  <a:pt x="4047794" y="0"/>
                </a:lnTo>
                <a:lnTo>
                  <a:pt x="179997" y="0"/>
                </a:lnTo>
                <a:close/>
              </a:path>
            </a:pathLst>
          </a:custGeom>
          <a:ln w="12700">
            <a:solidFill>
              <a:srgbClr val="F0DECC"/>
            </a:solidFill>
          </a:ln>
        </p:spPr>
        <p:txBody>
          <a:bodyPr wrap="square" lIns="0" tIns="0" rIns="0" bIns="0" rtlCol="0"/>
          <a:lstStyle/>
          <a:p>
            <a:endParaRPr/>
          </a:p>
        </p:txBody>
      </p:sp>
      <p:sp>
        <p:nvSpPr>
          <p:cNvPr id="6" name="object 290"/>
          <p:cNvSpPr/>
          <p:nvPr/>
        </p:nvSpPr>
        <p:spPr>
          <a:xfrm>
            <a:off x="5031762" y="4330627"/>
            <a:ext cx="4048125" cy="463550"/>
          </a:xfrm>
          <a:custGeom>
            <a:avLst/>
            <a:gdLst/>
            <a:ahLst/>
            <a:cxnLst/>
            <a:rect l="l" t="t" r="r" b="b"/>
            <a:pathLst>
              <a:path w="4048125" h="463550">
                <a:moveTo>
                  <a:pt x="179997" y="0"/>
                </a:moveTo>
                <a:lnTo>
                  <a:pt x="0" y="179997"/>
                </a:lnTo>
                <a:lnTo>
                  <a:pt x="0" y="462991"/>
                </a:lnTo>
                <a:lnTo>
                  <a:pt x="4047794" y="462991"/>
                </a:lnTo>
                <a:lnTo>
                  <a:pt x="4047794" y="0"/>
                </a:lnTo>
                <a:lnTo>
                  <a:pt x="179997" y="0"/>
                </a:lnTo>
                <a:close/>
              </a:path>
            </a:pathLst>
          </a:custGeom>
          <a:ln w="12700">
            <a:solidFill>
              <a:srgbClr val="F0DECC"/>
            </a:solidFill>
          </a:ln>
        </p:spPr>
        <p:txBody>
          <a:bodyPr wrap="square" lIns="0" tIns="0" rIns="0" bIns="0" rtlCol="0"/>
          <a:lstStyle/>
          <a:p>
            <a:endParaRPr/>
          </a:p>
        </p:txBody>
      </p:sp>
      <p:sp>
        <p:nvSpPr>
          <p:cNvPr id="7" name="object 291"/>
          <p:cNvSpPr/>
          <p:nvPr/>
        </p:nvSpPr>
        <p:spPr>
          <a:xfrm>
            <a:off x="5031762" y="5361369"/>
            <a:ext cx="4048125" cy="463550"/>
          </a:xfrm>
          <a:custGeom>
            <a:avLst/>
            <a:gdLst/>
            <a:ahLst/>
            <a:cxnLst/>
            <a:rect l="l" t="t" r="r" b="b"/>
            <a:pathLst>
              <a:path w="4048125" h="463550">
                <a:moveTo>
                  <a:pt x="179997" y="0"/>
                </a:moveTo>
                <a:lnTo>
                  <a:pt x="0" y="179997"/>
                </a:lnTo>
                <a:lnTo>
                  <a:pt x="0" y="462991"/>
                </a:lnTo>
                <a:lnTo>
                  <a:pt x="4047794" y="462991"/>
                </a:lnTo>
                <a:lnTo>
                  <a:pt x="4047794" y="0"/>
                </a:lnTo>
                <a:lnTo>
                  <a:pt x="179997" y="0"/>
                </a:lnTo>
                <a:close/>
              </a:path>
            </a:pathLst>
          </a:custGeom>
          <a:ln w="12700">
            <a:solidFill>
              <a:srgbClr val="F0DECC"/>
            </a:solidFill>
          </a:ln>
        </p:spPr>
        <p:txBody>
          <a:bodyPr wrap="square" lIns="0" tIns="0" rIns="0" bIns="0" rtlCol="0"/>
          <a:lstStyle/>
          <a:p>
            <a:endParaRPr/>
          </a:p>
        </p:txBody>
      </p:sp>
      <p:sp>
        <p:nvSpPr>
          <p:cNvPr id="8" name="object 292"/>
          <p:cNvSpPr/>
          <p:nvPr/>
        </p:nvSpPr>
        <p:spPr>
          <a:xfrm>
            <a:off x="5031759" y="1747781"/>
            <a:ext cx="4048125" cy="419100"/>
          </a:xfrm>
          <a:custGeom>
            <a:avLst/>
            <a:gdLst/>
            <a:ahLst/>
            <a:cxnLst/>
            <a:rect l="l" t="t" r="r" b="b"/>
            <a:pathLst>
              <a:path w="4048125" h="419100">
                <a:moveTo>
                  <a:pt x="4047794" y="0"/>
                </a:moveTo>
                <a:lnTo>
                  <a:pt x="0" y="0"/>
                </a:lnTo>
                <a:lnTo>
                  <a:pt x="0" y="418769"/>
                </a:lnTo>
                <a:lnTo>
                  <a:pt x="3867797" y="418769"/>
                </a:lnTo>
                <a:lnTo>
                  <a:pt x="4047794" y="238772"/>
                </a:lnTo>
                <a:lnTo>
                  <a:pt x="4047794" y="0"/>
                </a:lnTo>
                <a:close/>
              </a:path>
            </a:pathLst>
          </a:custGeom>
          <a:solidFill>
            <a:srgbClr val="F0DECC"/>
          </a:solidFill>
        </p:spPr>
        <p:txBody>
          <a:bodyPr wrap="square" lIns="0" tIns="0" rIns="0" bIns="0" rtlCol="0"/>
          <a:lstStyle/>
          <a:p>
            <a:endParaRPr/>
          </a:p>
        </p:txBody>
      </p:sp>
      <p:sp>
        <p:nvSpPr>
          <p:cNvPr id="9" name="object 293"/>
          <p:cNvSpPr txBox="1"/>
          <p:nvPr/>
        </p:nvSpPr>
        <p:spPr>
          <a:xfrm>
            <a:off x="5158810" y="1365031"/>
            <a:ext cx="3695700" cy="1285240"/>
          </a:xfrm>
          <a:prstGeom prst="rect">
            <a:avLst/>
          </a:prstGeom>
        </p:spPr>
        <p:txBody>
          <a:bodyPr vert="horz" wrap="square" lIns="0" tIns="52069" rIns="0" bIns="0" rtlCol="0">
            <a:spAutoFit/>
          </a:bodyPr>
          <a:lstStyle/>
          <a:p>
            <a:pPr marL="12700">
              <a:lnSpc>
                <a:spcPct val="100000"/>
              </a:lnSpc>
              <a:spcBef>
                <a:spcPts val="409"/>
              </a:spcBef>
            </a:pPr>
            <a:r>
              <a:rPr sz="1400" b="1" spc="-5" dirty="0">
                <a:latin typeface="Arial"/>
                <a:cs typeface="Arial"/>
              </a:rPr>
              <a:t>Промышленный</a:t>
            </a:r>
            <a:r>
              <a:rPr sz="1400" b="1" spc="-10" dirty="0">
                <a:latin typeface="Arial"/>
                <a:cs typeface="Arial"/>
              </a:rPr>
              <a:t> экспорт</a:t>
            </a:r>
            <a:endParaRPr sz="1400" dirty="0">
              <a:latin typeface="Arial"/>
              <a:cs typeface="Arial"/>
            </a:endParaRPr>
          </a:p>
          <a:p>
            <a:pPr marL="2122170">
              <a:lnSpc>
                <a:spcPct val="100000"/>
              </a:lnSpc>
              <a:spcBef>
                <a:spcPts val="665"/>
              </a:spcBef>
            </a:pPr>
            <a:r>
              <a:rPr sz="3000" b="1" spc="-5" dirty="0">
                <a:solidFill>
                  <a:srgbClr val="381F19"/>
                </a:solidFill>
                <a:latin typeface="Arial"/>
                <a:cs typeface="Arial"/>
              </a:rPr>
              <a:t>422</a:t>
            </a:r>
            <a:r>
              <a:rPr sz="3000" b="1" spc="-509" dirty="0">
                <a:solidFill>
                  <a:srgbClr val="381F19"/>
                </a:solidFill>
                <a:latin typeface="Arial"/>
                <a:cs typeface="Arial"/>
              </a:rPr>
              <a:t> </a:t>
            </a:r>
            <a:r>
              <a:rPr sz="1400" b="1" spc="-10" dirty="0">
                <a:solidFill>
                  <a:srgbClr val="381F19"/>
                </a:solidFill>
                <a:latin typeface="Arial"/>
                <a:cs typeface="Arial"/>
              </a:rPr>
              <a:t>млрд руб.</a:t>
            </a:r>
            <a:endParaRPr sz="1400" dirty="0">
              <a:latin typeface="Arial"/>
              <a:cs typeface="Arial"/>
            </a:endParaRPr>
          </a:p>
          <a:p>
            <a:pPr marL="12700">
              <a:lnSpc>
                <a:spcPct val="100000"/>
              </a:lnSpc>
              <a:spcBef>
                <a:spcPts val="1980"/>
              </a:spcBef>
            </a:pPr>
            <a:r>
              <a:rPr sz="1400" b="1" spc="-10" dirty="0">
                <a:latin typeface="Arial"/>
                <a:cs typeface="Arial"/>
              </a:rPr>
              <a:t>Экспорт </a:t>
            </a:r>
            <a:r>
              <a:rPr sz="1400" b="1" spc="-5" dirty="0">
                <a:latin typeface="Arial"/>
                <a:cs typeface="Arial"/>
              </a:rPr>
              <a:t>продукции</a:t>
            </a:r>
            <a:r>
              <a:rPr sz="1400" b="1" dirty="0">
                <a:latin typeface="Arial"/>
                <a:cs typeface="Arial"/>
              </a:rPr>
              <a:t> </a:t>
            </a:r>
            <a:r>
              <a:rPr sz="1400" b="1" spc="-10" dirty="0">
                <a:latin typeface="Arial"/>
                <a:cs typeface="Arial"/>
              </a:rPr>
              <a:t>АПК</a:t>
            </a:r>
            <a:endParaRPr sz="1400" dirty="0">
              <a:latin typeface="Arial"/>
              <a:cs typeface="Arial"/>
            </a:endParaRPr>
          </a:p>
        </p:txBody>
      </p:sp>
      <p:sp>
        <p:nvSpPr>
          <p:cNvPr id="10" name="object 294"/>
          <p:cNvSpPr/>
          <p:nvPr/>
        </p:nvSpPr>
        <p:spPr>
          <a:xfrm>
            <a:off x="5031759" y="1747781"/>
            <a:ext cx="4048125" cy="419100"/>
          </a:xfrm>
          <a:custGeom>
            <a:avLst/>
            <a:gdLst/>
            <a:ahLst/>
            <a:cxnLst/>
            <a:rect l="l" t="t" r="r" b="b"/>
            <a:pathLst>
              <a:path w="4048125" h="419100">
                <a:moveTo>
                  <a:pt x="0" y="0"/>
                </a:moveTo>
                <a:lnTo>
                  <a:pt x="0" y="418769"/>
                </a:lnTo>
                <a:lnTo>
                  <a:pt x="3867797" y="418769"/>
                </a:lnTo>
                <a:lnTo>
                  <a:pt x="4047794" y="238772"/>
                </a:lnTo>
                <a:lnTo>
                  <a:pt x="4047794" y="0"/>
                </a:lnTo>
                <a:lnTo>
                  <a:pt x="0" y="0"/>
                </a:lnTo>
                <a:close/>
              </a:path>
            </a:pathLst>
          </a:custGeom>
          <a:ln w="12700">
            <a:solidFill>
              <a:srgbClr val="F0DECC"/>
            </a:solidFill>
          </a:ln>
        </p:spPr>
        <p:txBody>
          <a:bodyPr wrap="square" lIns="0" tIns="0" rIns="0" bIns="0" rtlCol="0"/>
          <a:lstStyle/>
          <a:p>
            <a:endParaRPr/>
          </a:p>
        </p:txBody>
      </p:sp>
      <p:sp>
        <p:nvSpPr>
          <p:cNvPr id="11" name="object 295"/>
          <p:cNvSpPr/>
          <p:nvPr/>
        </p:nvSpPr>
        <p:spPr>
          <a:xfrm>
            <a:off x="62262" y="1329008"/>
            <a:ext cx="4048125" cy="2870200"/>
          </a:xfrm>
          <a:custGeom>
            <a:avLst/>
            <a:gdLst/>
            <a:ahLst/>
            <a:cxnLst/>
            <a:rect l="l" t="t" r="r" b="b"/>
            <a:pathLst>
              <a:path w="4048125" h="2870200">
                <a:moveTo>
                  <a:pt x="4047794" y="0"/>
                </a:moveTo>
                <a:lnTo>
                  <a:pt x="179997" y="0"/>
                </a:lnTo>
                <a:lnTo>
                  <a:pt x="0" y="179997"/>
                </a:lnTo>
                <a:lnTo>
                  <a:pt x="0" y="2870200"/>
                </a:lnTo>
                <a:lnTo>
                  <a:pt x="3867797" y="2870200"/>
                </a:lnTo>
                <a:lnTo>
                  <a:pt x="4047794" y="2690202"/>
                </a:lnTo>
                <a:lnTo>
                  <a:pt x="4047794" y="0"/>
                </a:lnTo>
                <a:close/>
              </a:path>
            </a:pathLst>
          </a:custGeom>
          <a:solidFill>
            <a:srgbClr val="F0DECC"/>
          </a:solidFill>
        </p:spPr>
        <p:txBody>
          <a:bodyPr wrap="square" lIns="0" tIns="0" rIns="0" bIns="0" rtlCol="0"/>
          <a:lstStyle/>
          <a:p>
            <a:endParaRPr/>
          </a:p>
        </p:txBody>
      </p:sp>
      <p:sp>
        <p:nvSpPr>
          <p:cNvPr id="12" name="object 296"/>
          <p:cNvSpPr txBox="1"/>
          <p:nvPr/>
        </p:nvSpPr>
        <p:spPr>
          <a:xfrm>
            <a:off x="235909" y="2890213"/>
            <a:ext cx="2503170" cy="1059815"/>
          </a:xfrm>
          <a:prstGeom prst="rect">
            <a:avLst/>
          </a:prstGeom>
        </p:spPr>
        <p:txBody>
          <a:bodyPr vert="horz" wrap="square" lIns="0" tIns="12700" rIns="0" bIns="0" rtlCol="0">
            <a:spAutoFit/>
          </a:bodyPr>
          <a:lstStyle/>
          <a:p>
            <a:pPr marL="12700">
              <a:lnSpc>
                <a:spcPts val="2510"/>
              </a:lnSpc>
              <a:spcBef>
                <a:spcPts val="100"/>
              </a:spcBef>
            </a:pPr>
            <a:r>
              <a:rPr sz="2200" b="1" spc="-15" dirty="0">
                <a:solidFill>
                  <a:srgbClr val="381F19"/>
                </a:solidFill>
                <a:latin typeface="Arial"/>
                <a:cs typeface="Arial"/>
              </a:rPr>
              <a:t>Бюджет</a:t>
            </a:r>
            <a:r>
              <a:rPr sz="2200" b="1" spc="-10" dirty="0">
                <a:solidFill>
                  <a:srgbClr val="381F19"/>
                </a:solidFill>
                <a:latin typeface="Arial"/>
                <a:cs typeface="Arial"/>
              </a:rPr>
              <a:t> </a:t>
            </a:r>
            <a:r>
              <a:rPr sz="2200" b="1" dirty="0">
                <a:solidFill>
                  <a:srgbClr val="381F19"/>
                </a:solidFill>
                <a:latin typeface="Arial"/>
                <a:cs typeface="Arial"/>
              </a:rPr>
              <a:t>—</a:t>
            </a:r>
            <a:endParaRPr sz="2200" dirty="0">
              <a:latin typeface="Arial"/>
              <a:cs typeface="Arial"/>
            </a:endParaRPr>
          </a:p>
          <a:p>
            <a:pPr marL="12700">
              <a:lnSpc>
                <a:spcPts val="5630"/>
              </a:lnSpc>
            </a:pPr>
            <a:r>
              <a:rPr sz="4800" b="1" spc="-5" dirty="0">
                <a:solidFill>
                  <a:srgbClr val="381F19"/>
                </a:solidFill>
                <a:latin typeface="Arial"/>
                <a:cs typeface="Arial"/>
              </a:rPr>
              <a:t>956</a:t>
            </a:r>
            <a:r>
              <a:rPr sz="4800" b="1" spc="-725" dirty="0">
                <a:solidFill>
                  <a:srgbClr val="381F19"/>
                </a:solidFill>
                <a:latin typeface="Arial"/>
                <a:cs typeface="Arial"/>
              </a:rPr>
              <a:t> </a:t>
            </a:r>
            <a:r>
              <a:rPr sz="2200" b="1" spc="-15" dirty="0">
                <a:solidFill>
                  <a:srgbClr val="381F19"/>
                </a:solidFill>
                <a:latin typeface="Arial"/>
                <a:cs typeface="Arial"/>
              </a:rPr>
              <a:t>млрд руб.</a:t>
            </a:r>
            <a:endParaRPr sz="2200" dirty="0">
              <a:latin typeface="Arial"/>
              <a:cs typeface="Arial"/>
            </a:endParaRPr>
          </a:p>
        </p:txBody>
      </p:sp>
      <p:sp>
        <p:nvSpPr>
          <p:cNvPr id="13" name="object 297"/>
          <p:cNvSpPr/>
          <p:nvPr/>
        </p:nvSpPr>
        <p:spPr>
          <a:xfrm>
            <a:off x="62262" y="1329008"/>
            <a:ext cx="4048125" cy="2870200"/>
          </a:xfrm>
          <a:custGeom>
            <a:avLst/>
            <a:gdLst/>
            <a:ahLst/>
            <a:cxnLst/>
            <a:rect l="l" t="t" r="r" b="b"/>
            <a:pathLst>
              <a:path w="4048125" h="2870200">
                <a:moveTo>
                  <a:pt x="179997" y="0"/>
                </a:moveTo>
                <a:lnTo>
                  <a:pt x="0" y="179997"/>
                </a:lnTo>
                <a:lnTo>
                  <a:pt x="0" y="2870200"/>
                </a:lnTo>
                <a:lnTo>
                  <a:pt x="3867797" y="2870200"/>
                </a:lnTo>
                <a:lnTo>
                  <a:pt x="4047794" y="2690202"/>
                </a:lnTo>
                <a:lnTo>
                  <a:pt x="4047794" y="0"/>
                </a:lnTo>
                <a:lnTo>
                  <a:pt x="179997" y="0"/>
                </a:lnTo>
                <a:close/>
              </a:path>
            </a:pathLst>
          </a:custGeom>
          <a:ln w="12699">
            <a:solidFill>
              <a:srgbClr val="F0DECC"/>
            </a:solidFill>
          </a:ln>
        </p:spPr>
        <p:txBody>
          <a:bodyPr wrap="square" lIns="0" tIns="0" rIns="0" bIns="0" rtlCol="0"/>
          <a:lstStyle/>
          <a:p>
            <a:endParaRPr/>
          </a:p>
        </p:txBody>
      </p:sp>
      <p:sp>
        <p:nvSpPr>
          <p:cNvPr id="14" name="object 298"/>
          <p:cNvSpPr/>
          <p:nvPr/>
        </p:nvSpPr>
        <p:spPr>
          <a:xfrm>
            <a:off x="5031759" y="3761323"/>
            <a:ext cx="4048125" cy="419100"/>
          </a:xfrm>
          <a:custGeom>
            <a:avLst/>
            <a:gdLst/>
            <a:ahLst/>
            <a:cxnLst/>
            <a:rect l="l" t="t" r="r" b="b"/>
            <a:pathLst>
              <a:path w="4048125" h="419100">
                <a:moveTo>
                  <a:pt x="4047794" y="0"/>
                </a:moveTo>
                <a:lnTo>
                  <a:pt x="0" y="0"/>
                </a:lnTo>
                <a:lnTo>
                  <a:pt x="0" y="418769"/>
                </a:lnTo>
                <a:lnTo>
                  <a:pt x="3867797" y="418769"/>
                </a:lnTo>
                <a:lnTo>
                  <a:pt x="4047794" y="238772"/>
                </a:lnTo>
                <a:lnTo>
                  <a:pt x="4047794" y="0"/>
                </a:lnTo>
                <a:close/>
              </a:path>
            </a:pathLst>
          </a:custGeom>
          <a:solidFill>
            <a:srgbClr val="F0DECC"/>
          </a:solidFill>
        </p:spPr>
        <p:txBody>
          <a:bodyPr wrap="square" lIns="0" tIns="0" rIns="0" bIns="0" rtlCol="0"/>
          <a:lstStyle/>
          <a:p>
            <a:endParaRPr/>
          </a:p>
        </p:txBody>
      </p:sp>
      <p:sp>
        <p:nvSpPr>
          <p:cNvPr id="15" name="object 299"/>
          <p:cNvSpPr/>
          <p:nvPr/>
        </p:nvSpPr>
        <p:spPr>
          <a:xfrm>
            <a:off x="5031759" y="3761323"/>
            <a:ext cx="4048125" cy="419100"/>
          </a:xfrm>
          <a:custGeom>
            <a:avLst/>
            <a:gdLst/>
            <a:ahLst/>
            <a:cxnLst/>
            <a:rect l="l" t="t" r="r" b="b"/>
            <a:pathLst>
              <a:path w="4048125" h="419100">
                <a:moveTo>
                  <a:pt x="0" y="0"/>
                </a:moveTo>
                <a:lnTo>
                  <a:pt x="0" y="418769"/>
                </a:lnTo>
                <a:lnTo>
                  <a:pt x="3867797" y="418769"/>
                </a:lnTo>
                <a:lnTo>
                  <a:pt x="4047794" y="238772"/>
                </a:lnTo>
                <a:lnTo>
                  <a:pt x="4047794" y="0"/>
                </a:lnTo>
                <a:lnTo>
                  <a:pt x="0" y="0"/>
                </a:lnTo>
                <a:close/>
              </a:path>
            </a:pathLst>
          </a:custGeom>
          <a:ln w="12700">
            <a:solidFill>
              <a:srgbClr val="F0DECC"/>
            </a:solidFill>
          </a:ln>
        </p:spPr>
        <p:txBody>
          <a:bodyPr wrap="square" lIns="0" tIns="0" rIns="0" bIns="0" rtlCol="0"/>
          <a:lstStyle/>
          <a:p>
            <a:endParaRPr/>
          </a:p>
        </p:txBody>
      </p:sp>
      <p:sp>
        <p:nvSpPr>
          <p:cNvPr id="16" name="object 300"/>
          <p:cNvSpPr/>
          <p:nvPr/>
        </p:nvSpPr>
        <p:spPr>
          <a:xfrm>
            <a:off x="5031759" y="2754552"/>
            <a:ext cx="4048125" cy="419100"/>
          </a:xfrm>
          <a:custGeom>
            <a:avLst/>
            <a:gdLst/>
            <a:ahLst/>
            <a:cxnLst/>
            <a:rect l="l" t="t" r="r" b="b"/>
            <a:pathLst>
              <a:path w="4048125" h="419100">
                <a:moveTo>
                  <a:pt x="4047794" y="0"/>
                </a:moveTo>
                <a:lnTo>
                  <a:pt x="0" y="0"/>
                </a:lnTo>
                <a:lnTo>
                  <a:pt x="0" y="418769"/>
                </a:lnTo>
                <a:lnTo>
                  <a:pt x="3867797" y="418769"/>
                </a:lnTo>
                <a:lnTo>
                  <a:pt x="4047794" y="238772"/>
                </a:lnTo>
                <a:lnTo>
                  <a:pt x="4047794" y="0"/>
                </a:lnTo>
                <a:close/>
              </a:path>
            </a:pathLst>
          </a:custGeom>
          <a:solidFill>
            <a:srgbClr val="F0DECC"/>
          </a:solidFill>
        </p:spPr>
        <p:txBody>
          <a:bodyPr wrap="square" lIns="0" tIns="0" rIns="0" bIns="0" rtlCol="0"/>
          <a:lstStyle/>
          <a:p>
            <a:endParaRPr/>
          </a:p>
        </p:txBody>
      </p:sp>
      <p:sp>
        <p:nvSpPr>
          <p:cNvPr id="17" name="object 301"/>
          <p:cNvSpPr/>
          <p:nvPr/>
        </p:nvSpPr>
        <p:spPr>
          <a:xfrm>
            <a:off x="5031759" y="2754552"/>
            <a:ext cx="4048125" cy="419100"/>
          </a:xfrm>
          <a:custGeom>
            <a:avLst/>
            <a:gdLst/>
            <a:ahLst/>
            <a:cxnLst/>
            <a:rect l="l" t="t" r="r" b="b"/>
            <a:pathLst>
              <a:path w="4048125" h="419100">
                <a:moveTo>
                  <a:pt x="0" y="0"/>
                </a:moveTo>
                <a:lnTo>
                  <a:pt x="0" y="418769"/>
                </a:lnTo>
                <a:lnTo>
                  <a:pt x="3867797" y="418769"/>
                </a:lnTo>
                <a:lnTo>
                  <a:pt x="4047794" y="238772"/>
                </a:lnTo>
                <a:lnTo>
                  <a:pt x="4047794" y="0"/>
                </a:lnTo>
                <a:lnTo>
                  <a:pt x="0" y="0"/>
                </a:lnTo>
                <a:close/>
              </a:path>
            </a:pathLst>
          </a:custGeom>
          <a:ln w="12700">
            <a:solidFill>
              <a:srgbClr val="F0DECC"/>
            </a:solidFill>
          </a:ln>
        </p:spPr>
        <p:txBody>
          <a:bodyPr wrap="square" lIns="0" tIns="0" rIns="0" bIns="0" rtlCol="0"/>
          <a:lstStyle/>
          <a:p>
            <a:endParaRPr/>
          </a:p>
        </p:txBody>
      </p:sp>
      <p:sp>
        <p:nvSpPr>
          <p:cNvPr id="18" name="object 302"/>
          <p:cNvSpPr/>
          <p:nvPr/>
        </p:nvSpPr>
        <p:spPr>
          <a:xfrm>
            <a:off x="5031759" y="4733584"/>
            <a:ext cx="4048125" cy="453390"/>
          </a:xfrm>
          <a:custGeom>
            <a:avLst/>
            <a:gdLst/>
            <a:ahLst/>
            <a:cxnLst/>
            <a:rect l="l" t="t" r="r" b="b"/>
            <a:pathLst>
              <a:path w="4048125" h="453389">
                <a:moveTo>
                  <a:pt x="4047794" y="0"/>
                </a:moveTo>
                <a:lnTo>
                  <a:pt x="0" y="0"/>
                </a:lnTo>
                <a:lnTo>
                  <a:pt x="0" y="453288"/>
                </a:lnTo>
                <a:lnTo>
                  <a:pt x="3867797" y="453288"/>
                </a:lnTo>
                <a:lnTo>
                  <a:pt x="4047794" y="273278"/>
                </a:lnTo>
                <a:lnTo>
                  <a:pt x="4047794" y="0"/>
                </a:lnTo>
                <a:close/>
              </a:path>
            </a:pathLst>
          </a:custGeom>
          <a:solidFill>
            <a:srgbClr val="F0DECC"/>
          </a:solidFill>
        </p:spPr>
        <p:txBody>
          <a:bodyPr wrap="square" lIns="0" tIns="0" rIns="0" bIns="0" rtlCol="0"/>
          <a:lstStyle/>
          <a:p>
            <a:endParaRPr/>
          </a:p>
        </p:txBody>
      </p:sp>
      <p:sp>
        <p:nvSpPr>
          <p:cNvPr id="19" name="object 303"/>
          <p:cNvSpPr/>
          <p:nvPr/>
        </p:nvSpPr>
        <p:spPr>
          <a:xfrm>
            <a:off x="5031759" y="4733584"/>
            <a:ext cx="4048125" cy="453390"/>
          </a:xfrm>
          <a:custGeom>
            <a:avLst/>
            <a:gdLst/>
            <a:ahLst/>
            <a:cxnLst/>
            <a:rect l="l" t="t" r="r" b="b"/>
            <a:pathLst>
              <a:path w="4048125" h="453389">
                <a:moveTo>
                  <a:pt x="0" y="0"/>
                </a:moveTo>
                <a:lnTo>
                  <a:pt x="0" y="453288"/>
                </a:lnTo>
                <a:lnTo>
                  <a:pt x="3867797" y="453288"/>
                </a:lnTo>
                <a:lnTo>
                  <a:pt x="4047794" y="273278"/>
                </a:lnTo>
                <a:lnTo>
                  <a:pt x="4047794" y="0"/>
                </a:lnTo>
                <a:lnTo>
                  <a:pt x="0" y="0"/>
                </a:lnTo>
                <a:close/>
              </a:path>
            </a:pathLst>
          </a:custGeom>
          <a:ln w="12699">
            <a:solidFill>
              <a:srgbClr val="F0DECC"/>
            </a:solidFill>
          </a:ln>
        </p:spPr>
        <p:txBody>
          <a:bodyPr wrap="square" lIns="0" tIns="0" rIns="0" bIns="0" rtlCol="0"/>
          <a:lstStyle/>
          <a:p>
            <a:endParaRPr/>
          </a:p>
        </p:txBody>
      </p:sp>
      <p:sp>
        <p:nvSpPr>
          <p:cNvPr id="20" name="object 304"/>
          <p:cNvSpPr/>
          <p:nvPr/>
        </p:nvSpPr>
        <p:spPr>
          <a:xfrm>
            <a:off x="5031759" y="5764325"/>
            <a:ext cx="4048125" cy="453390"/>
          </a:xfrm>
          <a:custGeom>
            <a:avLst/>
            <a:gdLst/>
            <a:ahLst/>
            <a:cxnLst/>
            <a:rect l="l" t="t" r="r" b="b"/>
            <a:pathLst>
              <a:path w="4048125" h="453390">
                <a:moveTo>
                  <a:pt x="4047794" y="0"/>
                </a:moveTo>
                <a:lnTo>
                  <a:pt x="0" y="0"/>
                </a:lnTo>
                <a:lnTo>
                  <a:pt x="0" y="453275"/>
                </a:lnTo>
                <a:lnTo>
                  <a:pt x="3867797" y="453275"/>
                </a:lnTo>
                <a:lnTo>
                  <a:pt x="4047794" y="273278"/>
                </a:lnTo>
                <a:lnTo>
                  <a:pt x="4047794" y="0"/>
                </a:lnTo>
                <a:close/>
              </a:path>
            </a:pathLst>
          </a:custGeom>
          <a:solidFill>
            <a:srgbClr val="F0DECC"/>
          </a:solidFill>
        </p:spPr>
        <p:txBody>
          <a:bodyPr wrap="square" lIns="0" tIns="0" rIns="0" bIns="0" rtlCol="0"/>
          <a:lstStyle/>
          <a:p>
            <a:endParaRPr/>
          </a:p>
        </p:txBody>
      </p:sp>
      <p:sp>
        <p:nvSpPr>
          <p:cNvPr id="21" name="object 305"/>
          <p:cNvSpPr txBox="1"/>
          <p:nvPr/>
        </p:nvSpPr>
        <p:spPr>
          <a:xfrm>
            <a:off x="5146110" y="2708927"/>
            <a:ext cx="3733800" cy="3509645"/>
          </a:xfrm>
          <a:prstGeom prst="rect">
            <a:avLst/>
          </a:prstGeom>
        </p:spPr>
        <p:txBody>
          <a:bodyPr vert="horz" wrap="square" lIns="0" tIns="12700" rIns="0" bIns="0" rtlCol="0">
            <a:spAutoFit/>
          </a:bodyPr>
          <a:lstStyle/>
          <a:p>
            <a:pPr marR="30480" algn="r">
              <a:lnSpc>
                <a:spcPct val="100000"/>
              </a:lnSpc>
              <a:spcBef>
                <a:spcPts val="100"/>
              </a:spcBef>
            </a:pPr>
            <a:r>
              <a:rPr sz="3000" b="1" spc="-5" dirty="0">
                <a:solidFill>
                  <a:srgbClr val="381F19"/>
                </a:solidFill>
                <a:latin typeface="Arial"/>
                <a:cs typeface="Arial"/>
              </a:rPr>
              <a:t>407</a:t>
            </a:r>
            <a:r>
              <a:rPr sz="3000" b="1" spc="-520" dirty="0">
                <a:solidFill>
                  <a:srgbClr val="381F19"/>
                </a:solidFill>
                <a:latin typeface="Arial"/>
                <a:cs typeface="Arial"/>
              </a:rPr>
              <a:t> </a:t>
            </a:r>
            <a:r>
              <a:rPr sz="1400" b="1" spc="-10" dirty="0">
                <a:solidFill>
                  <a:srgbClr val="381F19"/>
                </a:solidFill>
                <a:latin typeface="Arial"/>
                <a:cs typeface="Arial"/>
              </a:rPr>
              <a:t>млрд руб.</a:t>
            </a:r>
            <a:endParaRPr sz="1400">
              <a:latin typeface="Arial"/>
              <a:cs typeface="Arial"/>
            </a:endParaRPr>
          </a:p>
          <a:p>
            <a:pPr marL="25400">
              <a:lnSpc>
                <a:spcPct val="100000"/>
              </a:lnSpc>
              <a:spcBef>
                <a:spcPts val="1980"/>
              </a:spcBef>
            </a:pPr>
            <a:r>
              <a:rPr sz="1400" b="1" spc="-5" dirty="0">
                <a:latin typeface="Arial"/>
                <a:cs typeface="Arial"/>
              </a:rPr>
              <a:t>Системные </a:t>
            </a:r>
            <a:r>
              <a:rPr sz="1400" b="1" dirty="0">
                <a:latin typeface="Arial"/>
                <a:cs typeface="Arial"/>
              </a:rPr>
              <a:t>меры </a:t>
            </a:r>
            <a:r>
              <a:rPr sz="1400" b="1" spc="-5" dirty="0">
                <a:latin typeface="Arial"/>
                <a:cs typeface="Arial"/>
              </a:rPr>
              <a:t>развития</a:t>
            </a:r>
            <a:r>
              <a:rPr sz="1400" b="1" spc="-10" dirty="0">
                <a:latin typeface="Arial"/>
                <a:cs typeface="Arial"/>
              </a:rPr>
              <a:t> экспорта</a:t>
            </a:r>
            <a:endParaRPr sz="1400">
              <a:latin typeface="Arial"/>
              <a:cs typeface="Arial"/>
            </a:endParaRPr>
          </a:p>
          <a:p>
            <a:pPr marR="30480" algn="r">
              <a:lnSpc>
                <a:spcPct val="100000"/>
              </a:lnSpc>
              <a:spcBef>
                <a:spcPts val="665"/>
              </a:spcBef>
            </a:pPr>
            <a:r>
              <a:rPr sz="3000" b="1" spc="-5" dirty="0">
                <a:solidFill>
                  <a:srgbClr val="381F19"/>
                </a:solidFill>
                <a:latin typeface="Arial"/>
                <a:cs typeface="Arial"/>
              </a:rPr>
              <a:t>99</a:t>
            </a:r>
            <a:r>
              <a:rPr sz="3000" b="1" spc="-520" dirty="0">
                <a:solidFill>
                  <a:srgbClr val="381F19"/>
                </a:solidFill>
                <a:latin typeface="Arial"/>
                <a:cs typeface="Arial"/>
              </a:rPr>
              <a:t> </a:t>
            </a:r>
            <a:r>
              <a:rPr sz="1400" b="1" spc="-10" dirty="0">
                <a:solidFill>
                  <a:srgbClr val="381F19"/>
                </a:solidFill>
                <a:latin typeface="Arial"/>
                <a:cs typeface="Arial"/>
              </a:rPr>
              <a:t>млрд руб.</a:t>
            </a:r>
            <a:endParaRPr sz="1400">
              <a:latin typeface="Arial"/>
              <a:cs typeface="Arial"/>
            </a:endParaRPr>
          </a:p>
          <a:p>
            <a:pPr marL="12700">
              <a:lnSpc>
                <a:spcPct val="100000"/>
              </a:lnSpc>
              <a:spcBef>
                <a:spcPts val="2075"/>
              </a:spcBef>
            </a:pPr>
            <a:r>
              <a:rPr sz="1400" b="1" dirty="0">
                <a:latin typeface="Arial"/>
                <a:cs typeface="Arial"/>
              </a:rPr>
              <a:t>Логистика </a:t>
            </a:r>
            <a:r>
              <a:rPr sz="1400" b="1" spc="-5" dirty="0">
                <a:latin typeface="Arial"/>
                <a:cs typeface="Arial"/>
              </a:rPr>
              <a:t>международной</a:t>
            </a:r>
            <a:r>
              <a:rPr sz="1400" b="1" spc="-15" dirty="0">
                <a:latin typeface="Arial"/>
                <a:cs typeface="Arial"/>
              </a:rPr>
              <a:t> </a:t>
            </a:r>
            <a:r>
              <a:rPr sz="1400" b="1" spc="-10" dirty="0">
                <a:latin typeface="Arial"/>
                <a:cs typeface="Arial"/>
              </a:rPr>
              <a:t>торговли</a:t>
            </a:r>
            <a:endParaRPr sz="1400">
              <a:latin typeface="Arial"/>
              <a:cs typeface="Arial"/>
            </a:endParaRPr>
          </a:p>
          <a:p>
            <a:pPr marR="5080" algn="r">
              <a:lnSpc>
                <a:spcPct val="100000"/>
              </a:lnSpc>
              <a:spcBef>
                <a:spcPts val="434"/>
              </a:spcBef>
            </a:pPr>
            <a:r>
              <a:rPr sz="3000" b="1" spc="-5" dirty="0">
                <a:solidFill>
                  <a:srgbClr val="381F19"/>
                </a:solidFill>
                <a:latin typeface="Arial"/>
                <a:cs typeface="Arial"/>
              </a:rPr>
              <a:t>22</a:t>
            </a:r>
            <a:r>
              <a:rPr sz="3000" b="1" spc="-520" dirty="0">
                <a:solidFill>
                  <a:srgbClr val="381F19"/>
                </a:solidFill>
                <a:latin typeface="Arial"/>
                <a:cs typeface="Arial"/>
              </a:rPr>
              <a:t> </a:t>
            </a:r>
            <a:r>
              <a:rPr sz="1400" b="1" spc="-10" dirty="0">
                <a:solidFill>
                  <a:srgbClr val="381F19"/>
                </a:solidFill>
                <a:latin typeface="Arial"/>
                <a:cs typeface="Arial"/>
              </a:rPr>
              <a:t>млрд руб.</a:t>
            </a:r>
            <a:endParaRPr sz="1400">
              <a:latin typeface="Arial"/>
              <a:cs typeface="Arial"/>
            </a:endParaRPr>
          </a:p>
          <a:p>
            <a:pPr marL="12700">
              <a:lnSpc>
                <a:spcPct val="100000"/>
              </a:lnSpc>
              <a:spcBef>
                <a:spcPts val="2400"/>
              </a:spcBef>
            </a:pPr>
            <a:r>
              <a:rPr sz="1400" b="1" spc="-10" dirty="0">
                <a:latin typeface="Arial"/>
                <a:cs typeface="Arial"/>
              </a:rPr>
              <a:t>Экспорт</a:t>
            </a:r>
            <a:r>
              <a:rPr sz="1400" b="1" spc="-5" dirty="0">
                <a:latin typeface="Arial"/>
                <a:cs typeface="Arial"/>
              </a:rPr>
              <a:t> </a:t>
            </a:r>
            <a:r>
              <a:rPr sz="1400" b="1" spc="-15" dirty="0">
                <a:latin typeface="Arial"/>
                <a:cs typeface="Arial"/>
              </a:rPr>
              <a:t>услуг</a:t>
            </a:r>
            <a:endParaRPr sz="1400">
              <a:latin typeface="Arial"/>
              <a:cs typeface="Arial"/>
            </a:endParaRPr>
          </a:p>
          <a:p>
            <a:pPr marR="5080" algn="r">
              <a:lnSpc>
                <a:spcPct val="100000"/>
              </a:lnSpc>
              <a:spcBef>
                <a:spcPts val="439"/>
              </a:spcBef>
            </a:pPr>
            <a:r>
              <a:rPr sz="3000" b="1" dirty="0">
                <a:solidFill>
                  <a:srgbClr val="381F19"/>
                </a:solidFill>
                <a:latin typeface="Arial"/>
                <a:cs typeface="Arial"/>
              </a:rPr>
              <a:t>6</a:t>
            </a:r>
            <a:r>
              <a:rPr sz="3000" b="1" spc="-525" dirty="0">
                <a:solidFill>
                  <a:srgbClr val="381F19"/>
                </a:solidFill>
                <a:latin typeface="Arial"/>
                <a:cs typeface="Arial"/>
              </a:rPr>
              <a:t> </a:t>
            </a:r>
            <a:r>
              <a:rPr sz="1400" b="1" spc="-10" dirty="0">
                <a:solidFill>
                  <a:srgbClr val="381F19"/>
                </a:solidFill>
                <a:latin typeface="Arial"/>
                <a:cs typeface="Arial"/>
              </a:rPr>
              <a:t>млрд руб.</a:t>
            </a:r>
            <a:endParaRPr sz="1400">
              <a:latin typeface="Arial"/>
              <a:cs typeface="Arial"/>
            </a:endParaRPr>
          </a:p>
        </p:txBody>
      </p:sp>
      <p:sp>
        <p:nvSpPr>
          <p:cNvPr id="22" name="object 306"/>
          <p:cNvSpPr/>
          <p:nvPr/>
        </p:nvSpPr>
        <p:spPr>
          <a:xfrm>
            <a:off x="5031759" y="5764325"/>
            <a:ext cx="4048125" cy="453390"/>
          </a:xfrm>
          <a:custGeom>
            <a:avLst/>
            <a:gdLst/>
            <a:ahLst/>
            <a:cxnLst/>
            <a:rect l="l" t="t" r="r" b="b"/>
            <a:pathLst>
              <a:path w="4048125" h="453390">
                <a:moveTo>
                  <a:pt x="0" y="0"/>
                </a:moveTo>
                <a:lnTo>
                  <a:pt x="0" y="453275"/>
                </a:lnTo>
                <a:lnTo>
                  <a:pt x="3867797" y="453275"/>
                </a:lnTo>
                <a:lnTo>
                  <a:pt x="4047794" y="273278"/>
                </a:lnTo>
                <a:lnTo>
                  <a:pt x="4047794" y="0"/>
                </a:lnTo>
                <a:lnTo>
                  <a:pt x="0" y="0"/>
                </a:lnTo>
                <a:close/>
              </a:path>
            </a:pathLst>
          </a:custGeom>
          <a:ln w="12699">
            <a:solidFill>
              <a:srgbClr val="F0DECC"/>
            </a:solidFill>
          </a:ln>
        </p:spPr>
        <p:txBody>
          <a:bodyPr wrap="square" lIns="0" tIns="0" rIns="0" bIns="0" rtlCol="0"/>
          <a:lstStyle/>
          <a:p>
            <a:endParaRPr/>
          </a:p>
        </p:txBody>
      </p:sp>
      <p:sp>
        <p:nvSpPr>
          <p:cNvPr id="23" name="object 307"/>
          <p:cNvSpPr txBox="1"/>
          <p:nvPr/>
        </p:nvSpPr>
        <p:spPr>
          <a:xfrm>
            <a:off x="42910" y="4770479"/>
            <a:ext cx="1750695" cy="238760"/>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Arial"/>
                <a:cs typeface="Arial"/>
              </a:rPr>
              <a:t>Агенты</a:t>
            </a:r>
            <a:r>
              <a:rPr sz="1400" b="1" spc="-70" dirty="0">
                <a:latin typeface="Arial"/>
                <a:cs typeface="Arial"/>
              </a:rPr>
              <a:t> </a:t>
            </a:r>
            <a:r>
              <a:rPr sz="1400" b="1" spc="-5" dirty="0">
                <a:latin typeface="Arial"/>
                <a:cs typeface="Arial"/>
              </a:rPr>
              <a:t>поддержки:</a:t>
            </a:r>
            <a:endParaRPr sz="1400">
              <a:latin typeface="Arial"/>
              <a:cs typeface="Arial"/>
            </a:endParaRPr>
          </a:p>
        </p:txBody>
      </p:sp>
      <p:sp>
        <p:nvSpPr>
          <p:cNvPr id="24" name="object 308"/>
          <p:cNvSpPr txBox="1"/>
          <p:nvPr/>
        </p:nvSpPr>
        <p:spPr>
          <a:xfrm>
            <a:off x="42910" y="5873372"/>
            <a:ext cx="3608070" cy="238760"/>
          </a:xfrm>
          <a:prstGeom prst="rect">
            <a:avLst/>
          </a:prstGeom>
        </p:spPr>
        <p:txBody>
          <a:bodyPr vert="horz" wrap="square" lIns="0" tIns="12700" rIns="0" bIns="0" rtlCol="0">
            <a:spAutoFit/>
          </a:bodyPr>
          <a:lstStyle/>
          <a:p>
            <a:pPr marL="12700">
              <a:lnSpc>
                <a:spcPct val="100000"/>
              </a:lnSpc>
              <a:spcBef>
                <a:spcPts val="100"/>
              </a:spcBef>
            </a:pPr>
            <a:r>
              <a:rPr sz="1400" spc="-25" dirty="0">
                <a:latin typeface="Arial"/>
                <a:cs typeface="Arial"/>
              </a:rPr>
              <a:t>Торговые </a:t>
            </a:r>
            <a:r>
              <a:rPr sz="1400" spc="-15" dirty="0">
                <a:latin typeface="Arial"/>
                <a:cs typeface="Arial"/>
              </a:rPr>
              <a:t>представительства, </a:t>
            </a:r>
            <a:r>
              <a:rPr sz="1400" spc="-5" dirty="0">
                <a:latin typeface="Arial"/>
                <a:cs typeface="Arial"/>
              </a:rPr>
              <a:t>субъекты</a:t>
            </a:r>
            <a:r>
              <a:rPr sz="1400" spc="50" dirty="0">
                <a:latin typeface="Arial"/>
                <a:cs typeface="Arial"/>
              </a:rPr>
              <a:t> </a:t>
            </a:r>
            <a:r>
              <a:rPr sz="1400" spc="-10" dirty="0">
                <a:latin typeface="Arial"/>
                <a:cs typeface="Arial"/>
              </a:rPr>
              <a:t>РФ</a:t>
            </a:r>
            <a:endParaRPr sz="1400">
              <a:latin typeface="Arial"/>
              <a:cs typeface="Arial"/>
            </a:endParaRPr>
          </a:p>
        </p:txBody>
      </p:sp>
      <p:sp>
        <p:nvSpPr>
          <p:cNvPr id="25" name="object 309"/>
          <p:cNvSpPr/>
          <p:nvPr/>
        </p:nvSpPr>
        <p:spPr>
          <a:xfrm>
            <a:off x="80853" y="5255514"/>
            <a:ext cx="543882" cy="480202"/>
          </a:xfrm>
          <a:prstGeom prst="rect">
            <a:avLst/>
          </a:prstGeom>
          <a:blipFill>
            <a:blip r:embed="rId2" cstate="print"/>
            <a:stretch>
              <a:fillRect/>
            </a:stretch>
          </a:blipFill>
        </p:spPr>
        <p:txBody>
          <a:bodyPr wrap="square" lIns="0" tIns="0" rIns="0" bIns="0" rtlCol="0"/>
          <a:lstStyle/>
          <a:p>
            <a:endParaRPr/>
          </a:p>
        </p:txBody>
      </p:sp>
      <p:sp>
        <p:nvSpPr>
          <p:cNvPr id="26" name="object 310"/>
          <p:cNvSpPr/>
          <p:nvPr/>
        </p:nvSpPr>
        <p:spPr>
          <a:xfrm>
            <a:off x="1495409" y="5316076"/>
            <a:ext cx="612600" cy="371235"/>
          </a:xfrm>
          <a:prstGeom prst="rect">
            <a:avLst/>
          </a:prstGeom>
          <a:blipFill>
            <a:blip r:embed="rId3" cstate="print"/>
            <a:stretch>
              <a:fillRect/>
            </a:stretch>
          </a:blipFill>
        </p:spPr>
        <p:txBody>
          <a:bodyPr wrap="square" lIns="0" tIns="0" rIns="0" bIns="0" rtlCol="0"/>
          <a:lstStyle/>
          <a:p>
            <a:endParaRPr/>
          </a:p>
        </p:txBody>
      </p:sp>
      <p:sp>
        <p:nvSpPr>
          <p:cNvPr id="27" name="object 311"/>
          <p:cNvSpPr/>
          <p:nvPr/>
        </p:nvSpPr>
        <p:spPr>
          <a:xfrm>
            <a:off x="2935220" y="5250636"/>
            <a:ext cx="612597" cy="539788"/>
          </a:xfrm>
          <a:prstGeom prst="rect">
            <a:avLst/>
          </a:prstGeom>
          <a:blipFill>
            <a:blip r:embed="rId4" cstate="print"/>
            <a:stretch>
              <a:fillRect/>
            </a:stretch>
          </a:blipFill>
        </p:spPr>
        <p:txBody>
          <a:bodyPr wrap="square" lIns="0" tIns="0" rIns="0" bIns="0" rtlCol="0"/>
          <a:lstStyle/>
          <a:p>
            <a:endParaRPr/>
          </a:p>
        </p:txBody>
      </p:sp>
      <p:sp>
        <p:nvSpPr>
          <p:cNvPr id="28" name="object 312"/>
          <p:cNvSpPr/>
          <p:nvPr/>
        </p:nvSpPr>
        <p:spPr>
          <a:xfrm>
            <a:off x="811901" y="5346694"/>
            <a:ext cx="533748" cy="316081"/>
          </a:xfrm>
          <a:prstGeom prst="rect">
            <a:avLst/>
          </a:prstGeom>
          <a:blipFill>
            <a:blip r:embed="rId5" cstate="print"/>
            <a:stretch>
              <a:fillRect/>
            </a:stretch>
          </a:blipFill>
        </p:spPr>
        <p:txBody>
          <a:bodyPr wrap="square" lIns="0" tIns="0" rIns="0" bIns="0" rtlCol="0"/>
          <a:lstStyle/>
          <a:p>
            <a:endParaRPr/>
          </a:p>
        </p:txBody>
      </p:sp>
      <p:sp>
        <p:nvSpPr>
          <p:cNvPr id="29" name="object 313"/>
          <p:cNvSpPr/>
          <p:nvPr/>
        </p:nvSpPr>
        <p:spPr>
          <a:xfrm>
            <a:off x="2483208" y="5314355"/>
            <a:ext cx="43815" cy="13970"/>
          </a:xfrm>
          <a:custGeom>
            <a:avLst/>
            <a:gdLst/>
            <a:ahLst/>
            <a:cxnLst/>
            <a:rect l="l" t="t" r="r" b="b"/>
            <a:pathLst>
              <a:path w="43814" h="13970">
                <a:moveTo>
                  <a:pt x="0" y="0"/>
                </a:moveTo>
                <a:lnTo>
                  <a:pt x="6642" y="13868"/>
                </a:lnTo>
                <a:lnTo>
                  <a:pt x="43776" y="25"/>
                </a:lnTo>
                <a:lnTo>
                  <a:pt x="0" y="0"/>
                </a:lnTo>
                <a:close/>
              </a:path>
            </a:pathLst>
          </a:custGeom>
          <a:solidFill>
            <a:srgbClr val="0054A6"/>
          </a:solidFill>
        </p:spPr>
        <p:txBody>
          <a:bodyPr wrap="square" lIns="0" tIns="0" rIns="0" bIns="0" rtlCol="0"/>
          <a:lstStyle/>
          <a:p>
            <a:endParaRPr/>
          </a:p>
        </p:txBody>
      </p:sp>
      <p:sp>
        <p:nvSpPr>
          <p:cNvPr id="30" name="object 314"/>
          <p:cNvSpPr/>
          <p:nvPr/>
        </p:nvSpPr>
        <p:spPr>
          <a:xfrm>
            <a:off x="2555585" y="5317613"/>
            <a:ext cx="114935" cy="43180"/>
          </a:xfrm>
          <a:custGeom>
            <a:avLst/>
            <a:gdLst/>
            <a:ahLst/>
            <a:cxnLst/>
            <a:rect l="l" t="t" r="r" b="b"/>
            <a:pathLst>
              <a:path w="114935" h="43179">
                <a:moveTo>
                  <a:pt x="83959" y="0"/>
                </a:moveTo>
                <a:lnTo>
                  <a:pt x="0" y="32334"/>
                </a:lnTo>
                <a:lnTo>
                  <a:pt x="114414" y="42646"/>
                </a:lnTo>
                <a:lnTo>
                  <a:pt x="83959" y="0"/>
                </a:lnTo>
                <a:close/>
              </a:path>
            </a:pathLst>
          </a:custGeom>
          <a:solidFill>
            <a:srgbClr val="0054A6"/>
          </a:solidFill>
        </p:spPr>
        <p:txBody>
          <a:bodyPr wrap="square" lIns="0" tIns="0" rIns="0" bIns="0" rtlCol="0"/>
          <a:lstStyle/>
          <a:p>
            <a:endParaRPr/>
          </a:p>
        </p:txBody>
      </p:sp>
      <p:sp>
        <p:nvSpPr>
          <p:cNvPr id="31" name="object 315"/>
          <p:cNvSpPr/>
          <p:nvPr/>
        </p:nvSpPr>
        <p:spPr>
          <a:xfrm>
            <a:off x="2757420" y="5314381"/>
            <a:ext cx="69850" cy="18415"/>
          </a:xfrm>
          <a:custGeom>
            <a:avLst/>
            <a:gdLst/>
            <a:ahLst/>
            <a:cxnLst/>
            <a:rect l="l" t="t" r="r" b="b"/>
            <a:pathLst>
              <a:path w="69850" h="18414">
                <a:moveTo>
                  <a:pt x="69786" y="0"/>
                </a:moveTo>
                <a:lnTo>
                  <a:pt x="0" y="0"/>
                </a:lnTo>
                <a:lnTo>
                  <a:pt x="24333" y="17894"/>
                </a:lnTo>
                <a:lnTo>
                  <a:pt x="69786" y="0"/>
                </a:lnTo>
                <a:close/>
              </a:path>
            </a:pathLst>
          </a:custGeom>
          <a:solidFill>
            <a:srgbClr val="0054A6"/>
          </a:solidFill>
        </p:spPr>
        <p:txBody>
          <a:bodyPr wrap="square" lIns="0" tIns="0" rIns="0" bIns="0" rtlCol="0"/>
          <a:lstStyle/>
          <a:p>
            <a:endParaRPr/>
          </a:p>
        </p:txBody>
      </p:sp>
      <p:sp>
        <p:nvSpPr>
          <p:cNvPr id="32" name="object 316"/>
          <p:cNvSpPr/>
          <p:nvPr/>
        </p:nvSpPr>
        <p:spPr>
          <a:xfrm>
            <a:off x="2376496" y="5386520"/>
            <a:ext cx="81915" cy="43815"/>
          </a:xfrm>
          <a:custGeom>
            <a:avLst/>
            <a:gdLst/>
            <a:ahLst/>
            <a:cxnLst/>
            <a:rect l="l" t="t" r="r" b="b"/>
            <a:pathLst>
              <a:path w="81914" h="43814">
                <a:moveTo>
                  <a:pt x="81546" y="0"/>
                </a:moveTo>
                <a:lnTo>
                  <a:pt x="0" y="38506"/>
                </a:lnTo>
                <a:lnTo>
                  <a:pt x="45313" y="43345"/>
                </a:lnTo>
                <a:lnTo>
                  <a:pt x="81546" y="0"/>
                </a:lnTo>
                <a:close/>
              </a:path>
            </a:pathLst>
          </a:custGeom>
          <a:solidFill>
            <a:srgbClr val="0054A6"/>
          </a:solidFill>
        </p:spPr>
        <p:txBody>
          <a:bodyPr wrap="square" lIns="0" tIns="0" rIns="0" bIns="0" rtlCol="0"/>
          <a:lstStyle/>
          <a:p>
            <a:endParaRPr/>
          </a:p>
        </p:txBody>
      </p:sp>
      <p:sp>
        <p:nvSpPr>
          <p:cNvPr id="33" name="object 317"/>
          <p:cNvSpPr/>
          <p:nvPr/>
        </p:nvSpPr>
        <p:spPr>
          <a:xfrm>
            <a:off x="2215486" y="5517968"/>
            <a:ext cx="71755" cy="80645"/>
          </a:xfrm>
          <a:custGeom>
            <a:avLst/>
            <a:gdLst/>
            <a:ahLst/>
            <a:cxnLst/>
            <a:rect l="l" t="t" r="r" b="b"/>
            <a:pathLst>
              <a:path w="71755" h="80645">
                <a:moveTo>
                  <a:pt x="71539" y="0"/>
                </a:moveTo>
                <a:lnTo>
                  <a:pt x="0" y="80098"/>
                </a:lnTo>
                <a:lnTo>
                  <a:pt x="67779" y="43383"/>
                </a:lnTo>
                <a:lnTo>
                  <a:pt x="71539" y="0"/>
                </a:lnTo>
                <a:close/>
              </a:path>
            </a:pathLst>
          </a:custGeom>
          <a:solidFill>
            <a:srgbClr val="0054A6"/>
          </a:solidFill>
        </p:spPr>
        <p:txBody>
          <a:bodyPr wrap="square" lIns="0" tIns="0" rIns="0" bIns="0" rtlCol="0"/>
          <a:lstStyle/>
          <a:p>
            <a:endParaRPr/>
          </a:p>
        </p:txBody>
      </p:sp>
      <p:sp>
        <p:nvSpPr>
          <p:cNvPr id="34" name="object 318"/>
          <p:cNvSpPr/>
          <p:nvPr/>
        </p:nvSpPr>
        <p:spPr>
          <a:xfrm>
            <a:off x="2651356" y="5399650"/>
            <a:ext cx="107314" cy="78105"/>
          </a:xfrm>
          <a:custGeom>
            <a:avLst/>
            <a:gdLst/>
            <a:ahLst/>
            <a:cxnLst/>
            <a:rect l="l" t="t" r="r" b="b"/>
            <a:pathLst>
              <a:path w="107314" h="78104">
                <a:moveTo>
                  <a:pt x="42659" y="0"/>
                </a:moveTo>
                <a:lnTo>
                  <a:pt x="0" y="66598"/>
                </a:lnTo>
                <a:lnTo>
                  <a:pt x="106807" y="77889"/>
                </a:lnTo>
                <a:lnTo>
                  <a:pt x="42659" y="0"/>
                </a:lnTo>
                <a:close/>
              </a:path>
            </a:pathLst>
          </a:custGeom>
          <a:solidFill>
            <a:srgbClr val="0054A6"/>
          </a:solidFill>
        </p:spPr>
        <p:txBody>
          <a:bodyPr wrap="square" lIns="0" tIns="0" rIns="0" bIns="0" rtlCol="0"/>
          <a:lstStyle/>
          <a:p>
            <a:endParaRPr/>
          </a:p>
        </p:txBody>
      </p:sp>
      <p:sp>
        <p:nvSpPr>
          <p:cNvPr id="35" name="object 319"/>
          <p:cNvSpPr/>
          <p:nvPr/>
        </p:nvSpPr>
        <p:spPr>
          <a:xfrm>
            <a:off x="2643191" y="5599009"/>
            <a:ext cx="67945" cy="90170"/>
          </a:xfrm>
          <a:custGeom>
            <a:avLst/>
            <a:gdLst/>
            <a:ahLst/>
            <a:cxnLst/>
            <a:rect l="l" t="t" r="r" b="b"/>
            <a:pathLst>
              <a:path w="67944" h="90170">
                <a:moveTo>
                  <a:pt x="67360" y="0"/>
                </a:moveTo>
                <a:lnTo>
                  <a:pt x="0" y="27914"/>
                </a:lnTo>
                <a:lnTo>
                  <a:pt x="23368" y="90030"/>
                </a:lnTo>
                <a:lnTo>
                  <a:pt x="67360" y="0"/>
                </a:lnTo>
                <a:close/>
              </a:path>
            </a:pathLst>
          </a:custGeom>
          <a:solidFill>
            <a:srgbClr val="0054A6"/>
          </a:solidFill>
        </p:spPr>
        <p:txBody>
          <a:bodyPr wrap="square" lIns="0" tIns="0" rIns="0" bIns="0" rtlCol="0"/>
          <a:lstStyle/>
          <a:p>
            <a:endParaRPr/>
          </a:p>
        </p:txBody>
      </p:sp>
      <p:sp>
        <p:nvSpPr>
          <p:cNvPr id="36" name="object 320"/>
          <p:cNvSpPr/>
          <p:nvPr/>
        </p:nvSpPr>
        <p:spPr>
          <a:xfrm>
            <a:off x="2480648" y="5403629"/>
            <a:ext cx="113030" cy="46355"/>
          </a:xfrm>
          <a:custGeom>
            <a:avLst/>
            <a:gdLst/>
            <a:ahLst/>
            <a:cxnLst/>
            <a:rect l="l" t="t" r="r" b="b"/>
            <a:pathLst>
              <a:path w="113030" h="46354">
                <a:moveTo>
                  <a:pt x="88480" y="0"/>
                </a:moveTo>
                <a:lnTo>
                  <a:pt x="0" y="34543"/>
                </a:lnTo>
                <a:lnTo>
                  <a:pt x="112776" y="46062"/>
                </a:lnTo>
                <a:lnTo>
                  <a:pt x="88480" y="0"/>
                </a:lnTo>
                <a:close/>
              </a:path>
            </a:pathLst>
          </a:custGeom>
          <a:solidFill>
            <a:srgbClr val="0054A6"/>
          </a:solidFill>
        </p:spPr>
        <p:txBody>
          <a:bodyPr wrap="square" lIns="0" tIns="0" rIns="0" bIns="0" rtlCol="0"/>
          <a:lstStyle/>
          <a:p>
            <a:endParaRPr/>
          </a:p>
        </p:txBody>
      </p:sp>
      <p:sp>
        <p:nvSpPr>
          <p:cNvPr id="37" name="object 321"/>
          <p:cNvSpPr/>
          <p:nvPr/>
        </p:nvSpPr>
        <p:spPr>
          <a:xfrm>
            <a:off x="2458039" y="5314350"/>
            <a:ext cx="32384" cy="26034"/>
          </a:xfrm>
          <a:custGeom>
            <a:avLst/>
            <a:gdLst/>
            <a:ahLst/>
            <a:cxnLst/>
            <a:rect l="l" t="t" r="r" b="b"/>
            <a:pathLst>
              <a:path w="32385" h="26035">
                <a:moveTo>
                  <a:pt x="25158" y="0"/>
                </a:moveTo>
                <a:lnTo>
                  <a:pt x="0" y="25654"/>
                </a:lnTo>
                <a:lnTo>
                  <a:pt x="31800" y="13868"/>
                </a:lnTo>
                <a:lnTo>
                  <a:pt x="25158" y="0"/>
                </a:lnTo>
                <a:close/>
              </a:path>
            </a:pathLst>
          </a:custGeom>
          <a:solidFill>
            <a:srgbClr val="0091D1"/>
          </a:solidFill>
        </p:spPr>
        <p:txBody>
          <a:bodyPr wrap="square" lIns="0" tIns="0" rIns="0" bIns="0" rtlCol="0"/>
          <a:lstStyle/>
          <a:p>
            <a:endParaRPr/>
          </a:p>
        </p:txBody>
      </p:sp>
      <p:sp>
        <p:nvSpPr>
          <p:cNvPr id="38" name="object 322"/>
          <p:cNvSpPr/>
          <p:nvPr/>
        </p:nvSpPr>
        <p:spPr>
          <a:xfrm>
            <a:off x="2376499" y="5425018"/>
            <a:ext cx="45720" cy="58419"/>
          </a:xfrm>
          <a:custGeom>
            <a:avLst/>
            <a:gdLst/>
            <a:ahLst/>
            <a:cxnLst/>
            <a:rect l="l" t="t" r="r" b="b"/>
            <a:pathLst>
              <a:path w="45719" h="58420">
                <a:moveTo>
                  <a:pt x="0" y="0"/>
                </a:moveTo>
                <a:lnTo>
                  <a:pt x="0" y="58292"/>
                </a:lnTo>
                <a:lnTo>
                  <a:pt x="45313" y="4851"/>
                </a:lnTo>
                <a:lnTo>
                  <a:pt x="0" y="0"/>
                </a:lnTo>
                <a:close/>
              </a:path>
            </a:pathLst>
          </a:custGeom>
          <a:solidFill>
            <a:srgbClr val="0091D1"/>
          </a:solidFill>
        </p:spPr>
        <p:txBody>
          <a:bodyPr wrap="square" lIns="0" tIns="0" rIns="0" bIns="0" rtlCol="0"/>
          <a:lstStyle/>
          <a:p>
            <a:endParaRPr/>
          </a:p>
        </p:txBody>
      </p:sp>
      <p:sp>
        <p:nvSpPr>
          <p:cNvPr id="39" name="object 323"/>
          <p:cNvSpPr/>
          <p:nvPr/>
        </p:nvSpPr>
        <p:spPr>
          <a:xfrm>
            <a:off x="2781744" y="5314381"/>
            <a:ext cx="46355" cy="38735"/>
          </a:xfrm>
          <a:custGeom>
            <a:avLst/>
            <a:gdLst/>
            <a:ahLst/>
            <a:cxnLst/>
            <a:rect l="l" t="t" r="r" b="b"/>
            <a:pathLst>
              <a:path w="46355" h="38735">
                <a:moveTo>
                  <a:pt x="46164" y="0"/>
                </a:moveTo>
                <a:lnTo>
                  <a:pt x="45465" y="0"/>
                </a:lnTo>
                <a:lnTo>
                  <a:pt x="0" y="17894"/>
                </a:lnTo>
                <a:lnTo>
                  <a:pt x="27622" y="38125"/>
                </a:lnTo>
                <a:lnTo>
                  <a:pt x="46164" y="0"/>
                </a:lnTo>
                <a:close/>
              </a:path>
            </a:pathLst>
          </a:custGeom>
          <a:solidFill>
            <a:srgbClr val="0091D1"/>
          </a:solidFill>
        </p:spPr>
        <p:txBody>
          <a:bodyPr wrap="square" lIns="0" tIns="0" rIns="0" bIns="0" rtlCol="0"/>
          <a:lstStyle/>
          <a:p>
            <a:endParaRPr/>
          </a:p>
        </p:txBody>
      </p:sp>
      <p:sp>
        <p:nvSpPr>
          <p:cNvPr id="40" name="object 324"/>
          <p:cNvSpPr/>
          <p:nvPr/>
        </p:nvSpPr>
        <p:spPr>
          <a:xfrm>
            <a:off x="2215304" y="5561349"/>
            <a:ext cx="68580" cy="49530"/>
          </a:xfrm>
          <a:custGeom>
            <a:avLst/>
            <a:gdLst/>
            <a:ahLst/>
            <a:cxnLst/>
            <a:rect l="l" t="t" r="r" b="b"/>
            <a:pathLst>
              <a:path w="68580" h="49529">
                <a:moveTo>
                  <a:pt x="67957" y="0"/>
                </a:moveTo>
                <a:lnTo>
                  <a:pt x="0" y="36880"/>
                </a:lnTo>
                <a:lnTo>
                  <a:pt x="62864" y="49136"/>
                </a:lnTo>
                <a:lnTo>
                  <a:pt x="67957" y="0"/>
                </a:lnTo>
                <a:close/>
              </a:path>
            </a:pathLst>
          </a:custGeom>
          <a:solidFill>
            <a:srgbClr val="0091D1"/>
          </a:solidFill>
        </p:spPr>
        <p:txBody>
          <a:bodyPr wrap="square" lIns="0" tIns="0" rIns="0" bIns="0" rtlCol="0"/>
          <a:lstStyle/>
          <a:p>
            <a:endParaRPr/>
          </a:p>
        </p:txBody>
      </p:sp>
      <p:sp>
        <p:nvSpPr>
          <p:cNvPr id="41" name="object 325"/>
          <p:cNvSpPr/>
          <p:nvPr/>
        </p:nvSpPr>
        <p:spPr>
          <a:xfrm>
            <a:off x="2602464" y="5466250"/>
            <a:ext cx="156210" cy="76200"/>
          </a:xfrm>
          <a:custGeom>
            <a:avLst/>
            <a:gdLst/>
            <a:ahLst/>
            <a:cxnLst/>
            <a:rect l="l" t="t" r="r" b="b"/>
            <a:pathLst>
              <a:path w="156210" h="76200">
                <a:moveTo>
                  <a:pt x="48882" y="0"/>
                </a:moveTo>
                <a:lnTo>
                  <a:pt x="0" y="76200"/>
                </a:lnTo>
                <a:lnTo>
                  <a:pt x="155689" y="11303"/>
                </a:lnTo>
                <a:lnTo>
                  <a:pt x="48882" y="0"/>
                </a:lnTo>
                <a:close/>
              </a:path>
            </a:pathLst>
          </a:custGeom>
          <a:solidFill>
            <a:srgbClr val="0091D1"/>
          </a:solidFill>
        </p:spPr>
        <p:txBody>
          <a:bodyPr wrap="square" lIns="0" tIns="0" rIns="0" bIns="0" rtlCol="0"/>
          <a:lstStyle/>
          <a:p>
            <a:endParaRPr/>
          </a:p>
        </p:txBody>
      </p:sp>
      <p:sp>
        <p:nvSpPr>
          <p:cNvPr id="42" name="object 326"/>
          <p:cNvSpPr/>
          <p:nvPr/>
        </p:nvSpPr>
        <p:spPr>
          <a:xfrm>
            <a:off x="2375892" y="5536453"/>
            <a:ext cx="150495" cy="97155"/>
          </a:xfrm>
          <a:custGeom>
            <a:avLst/>
            <a:gdLst/>
            <a:ahLst/>
            <a:cxnLst/>
            <a:rect l="l" t="t" r="r" b="b"/>
            <a:pathLst>
              <a:path w="150494" h="97154">
                <a:moveTo>
                  <a:pt x="0" y="0"/>
                </a:moveTo>
                <a:lnTo>
                  <a:pt x="0" y="97116"/>
                </a:lnTo>
                <a:lnTo>
                  <a:pt x="150494" y="34023"/>
                </a:lnTo>
                <a:lnTo>
                  <a:pt x="0" y="0"/>
                </a:lnTo>
                <a:close/>
              </a:path>
            </a:pathLst>
          </a:custGeom>
          <a:solidFill>
            <a:srgbClr val="0091D1"/>
          </a:solidFill>
        </p:spPr>
        <p:txBody>
          <a:bodyPr wrap="square" lIns="0" tIns="0" rIns="0" bIns="0" rtlCol="0"/>
          <a:lstStyle/>
          <a:p>
            <a:endParaRPr/>
          </a:p>
        </p:txBody>
      </p:sp>
      <p:sp>
        <p:nvSpPr>
          <p:cNvPr id="43" name="object 327"/>
          <p:cNvSpPr/>
          <p:nvPr/>
        </p:nvSpPr>
        <p:spPr>
          <a:xfrm>
            <a:off x="2552983" y="5626932"/>
            <a:ext cx="113664" cy="62230"/>
          </a:xfrm>
          <a:custGeom>
            <a:avLst/>
            <a:gdLst/>
            <a:ahLst/>
            <a:cxnLst/>
            <a:rect l="l" t="t" r="r" b="b"/>
            <a:pathLst>
              <a:path w="113664" h="62229">
                <a:moveTo>
                  <a:pt x="90208" y="0"/>
                </a:moveTo>
                <a:lnTo>
                  <a:pt x="0" y="39027"/>
                </a:lnTo>
                <a:lnTo>
                  <a:pt x="113576" y="62103"/>
                </a:lnTo>
                <a:lnTo>
                  <a:pt x="90208" y="0"/>
                </a:lnTo>
                <a:close/>
              </a:path>
            </a:pathLst>
          </a:custGeom>
          <a:solidFill>
            <a:srgbClr val="0091D1"/>
          </a:solidFill>
        </p:spPr>
        <p:txBody>
          <a:bodyPr wrap="square" lIns="0" tIns="0" rIns="0" bIns="0" rtlCol="0"/>
          <a:lstStyle/>
          <a:p>
            <a:endParaRPr/>
          </a:p>
        </p:txBody>
      </p:sp>
      <p:sp>
        <p:nvSpPr>
          <p:cNvPr id="44" name="object 328"/>
          <p:cNvSpPr/>
          <p:nvPr/>
        </p:nvSpPr>
        <p:spPr>
          <a:xfrm>
            <a:off x="2480648" y="5438173"/>
            <a:ext cx="113030" cy="51435"/>
          </a:xfrm>
          <a:custGeom>
            <a:avLst/>
            <a:gdLst/>
            <a:ahLst/>
            <a:cxnLst/>
            <a:rect l="l" t="t" r="r" b="b"/>
            <a:pathLst>
              <a:path w="113030" h="51435">
                <a:moveTo>
                  <a:pt x="0" y="0"/>
                </a:moveTo>
                <a:lnTo>
                  <a:pt x="14020" y="51333"/>
                </a:lnTo>
                <a:lnTo>
                  <a:pt x="112776" y="11518"/>
                </a:lnTo>
                <a:lnTo>
                  <a:pt x="0" y="0"/>
                </a:lnTo>
                <a:close/>
              </a:path>
            </a:pathLst>
          </a:custGeom>
          <a:solidFill>
            <a:srgbClr val="0091D1"/>
          </a:solidFill>
        </p:spPr>
        <p:txBody>
          <a:bodyPr wrap="square" lIns="0" tIns="0" rIns="0" bIns="0" rtlCol="0"/>
          <a:lstStyle/>
          <a:p>
            <a:endParaRPr/>
          </a:p>
        </p:txBody>
      </p:sp>
      <p:sp>
        <p:nvSpPr>
          <p:cNvPr id="45" name="object 329"/>
          <p:cNvSpPr/>
          <p:nvPr/>
        </p:nvSpPr>
        <p:spPr>
          <a:xfrm>
            <a:off x="4103709" y="1398859"/>
            <a:ext cx="739140" cy="0"/>
          </a:xfrm>
          <a:custGeom>
            <a:avLst/>
            <a:gdLst/>
            <a:ahLst/>
            <a:cxnLst/>
            <a:rect l="l" t="t" r="r" b="b"/>
            <a:pathLst>
              <a:path w="739139">
                <a:moveTo>
                  <a:pt x="0" y="0"/>
                </a:moveTo>
                <a:lnTo>
                  <a:pt x="739101" y="0"/>
                </a:lnTo>
              </a:path>
            </a:pathLst>
          </a:custGeom>
          <a:ln w="25400">
            <a:solidFill>
              <a:srgbClr val="F0DECC"/>
            </a:solidFill>
          </a:ln>
        </p:spPr>
        <p:txBody>
          <a:bodyPr wrap="square" lIns="0" tIns="0" rIns="0" bIns="0" rtlCol="0"/>
          <a:lstStyle/>
          <a:p>
            <a:endParaRPr/>
          </a:p>
        </p:txBody>
      </p:sp>
      <p:sp>
        <p:nvSpPr>
          <p:cNvPr id="46" name="object 330"/>
          <p:cNvSpPr/>
          <p:nvPr/>
        </p:nvSpPr>
        <p:spPr>
          <a:xfrm>
            <a:off x="4842811" y="1348053"/>
            <a:ext cx="101600" cy="101600"/>
          </a:xfrm>
          <a:custGeom>
            <a:avLst/>
            <a:gdLst/>
            <a:ahLst/>
            <a:cxnLst/>
            <a:rect l="l" t="t" r="r" b="b"/>
            <a:pathLst>
              <a:path w="101600" h="101600">
                <a:moveTo>
                  <a:pt x="0" y="0"/>
                </a:moveTo>
                <a:lnTo>
                  <a:pt x="101600" y="0"/>
                </a:lnTo>
                <a:lnTo>
                  <a:pt x="101600" y="101600"/>
                </a:lnTo>
                <a:lnTo>
                  <a:pt x="0" y="101600"/>
                </a:lnTo>
                <a:lnTo>
                  <a:pt x="0" y="0"/>
                </a:lnTo>
                <a:close/>
              </a:path>
            </a:pathLst>
          </a:custGeom>
          <a:solidFill>
            <a:srgbClr val="F0DECC"/>
          </a:solidFill>
        </p:spPr>
        <p:txBody>
          <a:bodyPr wrap="square" lIns="0" tIns="0" rIns="0" bIns="0" rtlCol="0"/>
          <a:lstStyle/>
          <a:p>
            <a:endParaRPr/>
          </a:p>
        </p:txBody>
      </p:sp>
      <p:sp>
        <p:nvSpPr>
          <p:cNvPr id="47" name="object 331"/>
          <p:cNvSpPr/>
          <p:nvPr/>
        </p:nvSpPr>
        <p:spPr>
          <a:xfrm>
            <a:off x="3846410" y="1398859"/>
            <a:ext cx="1018540" cy="1012825"/>
          </a:xfrm>
          <a:custGeom>
            <a:avLst/>
            <a:gdLst/>
            <a:ahLst/>
            <a:cxnLst/>
            <a:rect l="l" t="t" r="r" b="b"/>
            <a:pathLst>
              <a:path w="1018539" h="1012825">
                <a:moveTo>
                  <a:pt x="0" y="0"/>
                </a:moveTo>
                <a:lnTo>
                  <a:pt x="718375" y="0"/>
                </a:lnTo>
                <a:lnTo>
                  <a:pt x="718375" y="1012304"/>
                </a:lnTo>
                <a:lnTo>
                  <a:pt x="1018400" y="1012304"/>
                </a:lnTo>
              </a:path>
            </a:pathLst>
          </a:custGeom>
          <a:ln w="25399">
            <a:solidFill>
              <a:srgbClr val="F0DECC"/>
            </a:solidFill>
          </a:ln>
        </p:spPr>
        <p:txBody>
          <a:bodyPr wrap="square" lIns="0" tIns="0" rIns="0" bIns="0" rtlCol="0"/>
          <a:lstStyle/>
          <a:p>
            <a:endParaRPr/>
          </a:p>
        </p:txBody>
      </p:sp>
      <p:sp>
        <p:nvSpPr>
          <p:cNvPr id="48" name="object 332"/>
          <p:cNvSpPr/>
          <p:nvPr/>
        </p:nvSpPr>
        <p:spPr>
          <a:xfrm>
            <a:off x="4814007" y="2360357"/>
            <a:ext cx="101600" cy="101600"/>
          </a:xfrm>
          <a:custGeom>
            <a:avLst/>
            <a:gdLst/>
            <a:ahLst/>
            <a:cxnLst/>
            <a:rect l="l" t="t" r="r" b="b"/>
            <a:pathLst>
              <a:path w="101600" h="101600">
                <a:moveTo>
                  <a:pt x="0" y="0"/>
                </a:moveTo>
                <a:lnTo>
                  <a:pt x="101600" y="0"/>
                </a:lnTo>
                <a:lnTo>
                  <a:pt x="101600" y="101600"/>
                </a:lnTo>
                <a:lnTo>
                  <a:pt x="0" y="101600"/>
                </a:lnTo>
                <a:lnTo>
                  <a:pt x="0" y="0"/>
                </a:lnTo>
                <a:close/>
              </a:path>
            </a:pathLst>
          </a:custGeom>
          <a:solidFill>
            <a:srgbClr val="F0DECC"/>
          </a:solidFill>
        </p:spPr>
        <p:txBody>
          <a:bodyPr wrap="square" lIns="0" tIns="0" rIns="0" bIns="0" rtlCol="0"/>
          <a:lstStyle/>
          <a:p>
            <a:endParaRPr/>
          </a:p>
        </p:txBody>
      </p:sp>
      <p:sp>
        <p:nvSpPr>
          <p:cNvPr id="49" name="object 333"/>
          <p:cNvSpPr/>
          <p:nvPr/>
        </p:nvSpPr>
        <p:spPr>
          <a:xfrm>
            <a:off x="3846410" y="1398859"/>
            <a:ext cx="1018540" cy="2027555"/>
          </a:xfrm>
          <a:custGeom>
            <a:avLst/>
            <a:gdLst/>
            <a:ahLst/>
            <a:cxnLst/>
            <a:rect l="l" t="t" r="r" b="b"/>
            <a:pathLst>
              <a:path w="1018539" h="2027554">
                <a:moveTo>
                  <a:pt x="0" y="0"/>
                </a:moveTo>
                <a:lnTo>
                  <a:pt x="718375" y="0"/>
                </a:lnTo>
                <a:lnTo>
                  <a:pt x="718375" y="2027504"/>
                </a:lnTo>
                <a:lnTo>
                  <a:pt x="1018400" y="2027504"/>
                </a:lnTo>
              </a:path>
            </a:pathLst>
          </a:custGeom>
          <a:ln w="25400">
            <a:solidFill>
              <a:srgbClr val="F0DECC"/>
            </a:solidFill>
          </a:ln>
        </p:spPr>
        <p:txBody>
          <a:bodyPr wrap="square" lIns="0" tIns="0" rIns="0" bIns="0" rtlCol="0"/>
          <a:lstStyle/>
          <a:p>
            <a:endParaRPr/>
          </a:p>
        </p:txBody>
      </p:sp>
      <p:sp>
        <p:nvSpPr>
          <p:cNvPr id="50" name="object 334"/>
          <p:cNvSpPr/>
          <p:nvPr/>
        </p:nvSpPr>
        <p:spPr>
          <a:xfrm>
            <a:off x="4814007" y="3375557"/>
            <a:ext cx="101600" cy="101600"/>
          </a:xfrm>
          <a:custGeom>
            <a:avLst/>
            <a:gdLst/>
            <a:ahLst/>
            <a:cxnLst/>
            <a:rect l="l" t="t" r="r" b="b"/>
            <a:pathLst>
              <a:path w="101600" h="101600">
                <a:moveTo>
                  <a:pt x="0" y="0"/>
                </a:moveTo>
                <a:lnTo>
                  <a:pt x="101600" y="0"/>
                </a:lnTo>
                <a:lnTo>
                  <a:pt x="101600" y="101600"/>
                </a:lnTo>
                <a:lnTo>
                  <a:pt x="0" y="101600"/>
                </a:lnTo>
                <a:lnTo>
                  <a:pt x="0" y="0"/>
                </a:lnTo>
                <a:close/>
              </a:path>
            </a:pathLst>
          </a:custGeom>
          <a:solidFill>
            <a:srgbClr val="F0DECC"/>
          </a:solidFill>
        </p:spPr>
        <p:txBody>
          <a:bodyPr wrap="square" lIns="0" tIns="0" rIns="0" bIns="0" rtlCol="0"/>
          <a:lstStyle/>
          <a:p>
            <a:endParaRPr/>
          </a:p>
        </p:txBody>
      </p:sp>
      <p:sp>
        <p:nvSpPr>
          <p:cNvPr id="51" name="object 335"/>
          <p:cNvSpPr/>
          <p:nvPr/>
        </p:nvSpPr>
        <p:spPr>
          <a:xfrm>
            <a:off x="3846410" y="1398859"/>
            <a:ext cx="1018540" cy="3028315"/>
          </a:xfrm>
          <a:custGeom>
            <a:avLst/>
            <a:gdLst/>
            <a:ahLst/>
            <a:cxnLst/>
            <a:rect l="l" t="t" r="r" b="b"/>
            <a:pathLst>
              <a:path w="1018539" h="3028315">
                <a:moveTo>
                  <a:pt x="0" y="0"/>
                </a:moveTo>
                <a:lnTo>
                  <a:pt x="718375" y="0"/>
                </a:lnTo>
                <a:lnTo>
                  <a:pt x="718375" y="3028302"/>
                </a:lnTo>
                <a:lnTo>
                  <a:pt x="1018400" y="3028302"/>
                </a:lnTo>
              </a:path>
            </a:pathLst>
          </a:custGeom>
          <a:ln w="25400">
            <a:solidFill>
              <a:srgbClr val="F0DECC"/>
            </a:solidFill>
          </a:ln>
        </p:spPr>
        <p:txBody>
          <a:bodyPr wrap="square" lIns="0" tIns="0" rIns="0" bIns="0" rtlCol="0"/>
          <a:lstStyle/>
          <a:p>
            <a:endParaRPr/>
          </a:p>
        </p:txBody>
      </p:sp>
      <p:sp>
        <p:nvSpPr>
          <p:cNvPr id="52" name="object 336"/>
          <p:cNvSpPr/>
          <p:nvPr/>
        </p:nvSpPr>
        <p:spPr>
          <a:xfrm>
            <a:off x="4814007" y="4376355"/>
            <a:ext cx="101600" cy="101600"/>
          </a:xfrm>
          <a:custGeom>
            <a:avLst/>
            <a:gdLst/>
            <a:ahLst/>
            <a:cxnLst/>
            <a:rect l="l" t="t" r="r" b="b"/>
            <a:pathLst>
              <a:path w="101600" h="101600">
                <a:moveTo>
                  <a:pt x="0" y="0"/>
                </a:moveTo>
                <a:lnTo>
                  <a:pt x="101600" y="0"/>
                </a:lnTo>
                <a:lnTo>
                  <a:pt x="101600" y="101600"/>
                </a:lnTo>
                <a:lnTo>
                  <a:pt x="0" y="101600"/>
                </a:lnTo>
                <a:lnTo>
                  <a:pt x="0" y="0"/>
                </a:lnTo>
                <a:close/>
              </a:path>
            </a:pathLst>
          </a:custGeom>
          <a:solidFill>
            <a:srgbClr val="F0DECC"/>
          </a:solidFill>
        </p:spPr>
        <p:txBody>
          <a:bodyPr wrap="square" lIns="0" tIns="0" rIns="0" bIns="0" rtlCol="0"/>
          <a:lstStyle/>
          <a:p>
            <a:endParaRPr/>
          </a:p>
        </p:txBody>
      </p:sp>
      <p:sp>
        <p:nvSpPr>
          <p:cNvPr id="53" name="object 337"/>
          <p:cNvSpPr/>
          <p:nvPr/>
        </p:nvSpPr>
        <p:spPr>
          <a:xfrm>
            <a:off x="3846410" y="1398859"/>
            <a:ext cx="1018540" cy="4052570"/>
          </a:xfrm>
          <a:custGeom>
            <a:avLst/>
            <a:gdLst/>
            <a:ahLst/>
            <a:cxnLst/>
            <a:rect l="l" t="t" r="r" b="b"/>
            <a:pathLst>
              <a:path w="1018539" h="4052570">
                <a:moveTo>
                  <a:pt x="0" y="0"/>
                </a:moveTo>
                <a:lnTo>
                  <a:pt x="718375" y="0"/>
                </a:lnTo>
                <a:lnTo>
                  <a:pt x="718375" y="4052036"/>
                </a:lnTo>
                <a:lnTo>
                  <a:pt x="1018400" y="4052036"/>
                </a:lnTo>
              </a:path>
            </a:pathLst>
          </a:custGeom>
          <a:ln w="25400">
            <a:solidFill>
              <a:srgbClr val="F0DECC"/>
            </a:solidFill>
          </a:ln>
        </p:spPr>
        <p:txBody>
          <a:bodyPr wrap="square" lIns="0" tIns="0" rIns="0" bIns="0" rtlCol="0"/>
          <a:lstStyle/>
          <a:p>
            <a:endParaRPr/>
          </a:p>
        </p:txBody>
      </p:sp>
      <p:sp>
        <p:nvSpPr>
          <p:cNvPr id="54" name="object 338"/>
          <p:cNvSpPr/>
          <p:nvPr/>
        </p:nvSpPr>
        <p:spPr>
          <a:xfrm>
            <a:off x="4814007" y="5400089"/>
            <a:ext cx="101600" cy="101600"/>
          </a:xfrm>
          <a:custGeom>
            <a:avLst/>
            <a:gdLst/>
            <a:ahLst/>
            <a:cxnLst/>
            <a:rect l="l" t="t" r="r" b="b"/>
            <a:pathLst>
              <a:path w="101600" h="101600">
                <a:moveTo>
                  <a:pt x="0" y="0"/>
                </a:moveTo>
                <a:lnTo>
                  <a:pt x="101600" y="0"/>
                </a:lnTo>
                <a:lnTo>
                  <a:pt x="101600" y="101600"/>
                </a:lnTo>
                <a:lnTo>
                  <a:pt x="0" y="101600"/>
                </a:lnTo>
                <a:lnTo>
                  <a:pt x="0" y="0"/>
                </a:lnTo>
                <a:close/>
              </a:path>
            </a:pathLst>
          </a:custGeom>
          <a:solidFill>
            <a:srgbClr val="F0DECC"/>
          </a:solidFill>
        </p:spPr>
        <p:txBody>
          <a:bodyPr wrap="square" lIns="0" tIns="0" rIns="0" bIns="0" rtlCol="0"/>
          <a:lstStyle/>
          <a:p>
            <a:endParaRPr/>
          </a:p>
        </p:txBody>
      </p:sp>
      <p:sp>
        <p:nvSpPr>
          <p:cNvPr id="55" name="object 339"/>
          <p:cNvSpPr/>
          <p:nvPr/>
        </p:nvSpPr>
        <p:spPr>
          <a:xfrm>
            <a:off x="2610696" y="2017693"/>
            <a:ext cx="958215" cy="434340"/>
          </a:xfrm>
          <a:custGeom>
            <a:avLst/>
            <a:gdLst/>
            <a:ahLst/>
            <a:cxnLst/>
            <a:rect l="l" t="t" r="r" b="b"/>
            <a:pathLst>
              <a:path w="958214" h="434339">
                <a:moveTo>
                  <a:pt x="251714" y="184023"/>
                </a:moveTo>
                <a:lnTo>
                  <a:pt x="218871" y="185699"/>
                </a:lnTo>
                <a:lnTo>
                  <a:pt x="85153" y="391248"/>
                </a:lnTo>
                <a:lnTo>
                  <a:pt x="0" y="391248"/>
                </a:lnTo>
                <a:lnTo>
                  <a:pt x="0" y="434200"/>
                </a:lnTo>
                <a:lnTo>
                  <a:pt x="96037" y="434200"/>
                </a:lnTo>
                <a:lnTo>
                  <a:pt x="113080" y="424776"/>
                </a:lnTo>
                <a:lnTo>
                  <a:pt x="237566" y="233400"/>
                </a:lnTo>
                <a:lnTo>
                  <a:pt x="291129" y="233400"/>
                </a:lnTo>
                <a:lnTo>
                  <a:pt x="251714" y="184023"/>
                </a:lnTo>
                <a:close/>
              </a:path>
              <a:path w="958214" h="434339">
                <a:moveTo>
                  <a:pt x="291129" y="233400"/>
                </a:moveTo>
                <a:lnTo>
                  <a:pt x="237566" y="233400"/>
                </a:lnTo>
                <a:lnTo>
                  <a:pt x="293624" y="303606"/>
                </a:lnTo>
                <a:lnTo>
                  <a:pt x="326263" y="302260"/>
                </a:lnTo>
                <a:lnTo>
                  <a:pt x="358506" y="254647"/>
                </a:lnTo>
                <a:lnTo>
                  <a:pt x="308089" y="254647"/>
                </a:lnTo>
                <a:lnTo>
                  <a:pt x="291129" y="233400"/>
                </a:lnTo>
                <a:close/>
              </a:path>
              <a:path w="958214" h="434339">
                <a:moveTo>
                  <a:pt x="957656" y="0"/>
                </a:moveTo>
                <a:lnTo>
                  <a:pt x="491210" y="0"/>
                </a:lnTo>
                <a:lnTo>
                  <a:pt x="474383" y="9080"/>
                </a:lnTo>
                <a:lnTo>
                  <a:pt x="308089" y="254647"/>
                </a:lnTo>
                <a:lnTo>
                  <a:pt x="358506" y="254647"/>
                </a:lnTo>
                <a:lnTo>
                  <a:pt x="501878" y="42938"/>
                </a:lnTo>
                <a:lnTo>
                  <a:pt x="957656" y="42938"/>
                </a:lnTo>
                <a:lnTo>
                  <a:pt x="957656" y="0"/>
                </a:lnTo>
                <a:close/>
              </a:path>
            </a:pathLst>
          </a:custGeom>
          <a:solidFill>
            <a:srgbClr val="381F19"/>
          </a:solidFill>
        </p:spPr>
        <p:txBody>
          <a:bodyPr wrap="square" lIns="0" tIns="0" rIns="0" bIns="0" rtlCol="0"/>
          <a:lstStyle/>
          <a:p>
            <a:endParaRPr/>
          </a:p>
        </p:txBody>
      </p:sp>
      <p:sp>
        <p:nvSpPr>
          <p:cNvPr id="56" name="object 340"/>
          <p:cNvSpPr/>
          <p:nvPr/>
        </p:nvSpPr>
        <p:spPr>
          <a:xfrm>
            <a:off x="2596549" y="1824429"/>
            <a:ext cx="980440" cy="0"/>
          </a:xfrm>
          <a:custGeom>
            <a:avLst/>
            <a:gdLst/>
            <a:ahLst/>
            <a:cxnLst/>
            <a:rect l="l" t="t" r="r" b="b"/>
            <a:pathLst>
              <a:path w="980439">
                <a:moveTo>
                  <a:pt x="0" y="0"/>
                </a:moveTo>
                <a:lnTo>
                  <a:pt x="980376" y="0"/>
                </a:lnTo>
              </a:path>
            </a:pathLst>
          </a:custGeom>
          <a:ln w="42951">
            <a:solidFill>
              <a:srgbClr val="381F19"/>
            </a:solidFill>
          </a:ln>
        </p:spPr>
        <p:txBody>
          <a:bodyPr wrap="square" lIns="0" tIns="0" rIns="0" bIns="0" rtlCol="0"/>
          <a:lstStyle/>
          <a:p>
            <a:endParaRPr/>
          </a:p>
        </p:txBody>
      </p:sp>
      <p:sp>
        <p:nvSpPr>
          <p:cNvPr id="57" name="object 341"/>
          <p:cNvSpPr/>
          <p:nvPr/>
        </p:nvSpPr>
        <p:spPr>
          <a:xfrm>
            <a:off x="2215303" y="1592421"/>
            <a:ext cx="1550670" cy="1246505"/>
          </a:xfrm>
          <a:custGeom>
            <a:avLst/>
            <a:gdLst/>
            <a:ahLst/>
            <a:cxnLst/>
            <a:rect l="l" t="t" r="r" b="b"/>
            <a:pathLst>
              <a:path w="1550670" h="1246504">
                <a:moveTo>
                  <a:pt x="1529676" y="0"/>
                </a:moveTo>
                <a:lnTo>
                  <a:pt x="20586" y="0"/>
                </a:lnTo>
                <a:lnTo>
                  <a:pt x="0" y="21475"/>
                </a:lnTo>
                <a:lnTo>
                  <a:pt x="0" y="1224559"/>
                </a:lnTo>
                <a:lnTo>
                  <a:pt x="20586" y="1246035"/>
                </a:lnTo>
                <a:lnTo>
                  <a:pt x="871435" y="1246035"/>
                </a:lnTo>
                <a:lnTo>
                  <a:pt x="871435" y="1203083"/>
                </a:lnTo>
                <a:lnTo>
                  <a:pt x="41160" y="1203083"/>
                </a:lnTo>
                <a:lnTo>
                  <a:pt x="41160" y="42951"/>
                </a:lnTo>
                <a:lnTo>
                  <a:pt x="1550250" y="42951"/>
                </a:lnTo>
                <a:lnTo>
                  <a:pt x="1550250" y="21475"/>
                </a:lnTo>
                <a:lnTo>
                  <a:pt x="1529676" y="0"/>
                </a:lnTo>
                <a:close/>
              </a:path>
              <a:path w="1550670" h="1246504">
                <a:moveTo>
                  <a:pt x="1550250" y="42951"/>
                </a:moveTo>
                <a:lnTo>
                  <a:pt x="1509102" y="42951"/>
                </a:lnTo>
                <a:lnTo>
                  <a:pt x="1509102" y="1224559"/>
                </a:lnTo>
                <a:lnTo>
                  <a:pt x="1550250" y="1224559"/>
                </a:lnTo>
                <a:lnTo>
                  <a:pt x="1550250" y="42951"/>
                </a:lnTo>
                <a:close/>
              </a:path>
            </a:pathLst>
          </a:custGeom>
          <a:solidFill>
            <a:srgbClr val="381F19"/>
          </a:solidFill>
        </p:spPr>
        <p:txBody>
          <a:bodyPr wrap="square" lIns="0" tIns="0" rIns="0" bIns="0" rtlCol="0"/>
          <a:lstStyle/>
          <a:p>
            <a:endParaRPr/>
          </a:p>
        </p:txBody>
      </p:sp>
      <p:sp>
        <p:nvSpPr>
          <p:cNvPr id="58" name="object 342"/>
          <p:cNvSpPr/>
          <p:nvPr/>
        </p:nvSpPr>
        <p:spPr>
          <a:xfrm>
            <a:off x="2407376" y="1598979"/>
            <a:ext cx="0" cy="1218565"/>
          </a:xfrm>
          <a:custGeom>
            <a:avLst/>
            <a:gdLst/>
            <a:ahLst/>
            <a:cxnLst/>
            <a:rect l="l" t="t" r="r" b="b"/>
            <a:pathLst>
              <a:path h="1218564">
                <a:moveTo>
                  <a:pt x="0" y="0"/>
                </a:moveTo>
                <a:lnTo>
                  <a:pt x="0" y="1218006"/>
                </a:lnTo>
              </a:path>
            </a:pathLst>
          </a:custGeom>
          <a:ln w="41160">
            <a:solidFill>
              <a:srgbClr val="381F19"/>
            </a:solidFill>
          </a:ln>
        </p:spPr>
        <p:txBody>
          <a:bodyPr wrap="square" lIns="0" tIns="0" rIns="0" bIns="0" rtlCol="0"/>
          <a:lstStyle/>
          <a:p>
            <a:endParaRPr/>
          </a:p>
        </p:txBody>
      </p:sp>
      <p:sp>
        <p:nvSpPr>
          <p:cNvPr id="59" name="object 343"/>
          <p:cNvSpPr/>
          <p:nvPr/>
        </p:nvSpPr>
        <p:spPr>
          <a:xfrm>
            <a:off x="2610693" y="2146521"/>
            <a:ext cx="958215" cy="438784"/>
          </a:xfrm>
          <a:custGeom>
            <a:avLst/>
            <a:gdLst/>
            <a:ahLst/>
            <a:cxnLst/>
            <a:rect l="l" t="t" r="r" b="b"/>
            <a:pathLst>
              <a:path w="958214" h="438785">
                <a:moveTo>
                  <a:pt x="957656" y="0"/>
                </a:moveTo>
                <a:lnTo>
                  <a:pt x="561517" y="0"/>
                </a:lnTo>
                <a:lnTo>
                  <a:pt x="540943" y="21475"/>
                </a:lnTo>
                <a:lnTo>
                  <a:pt x="540943" y="262432"/>
                </a:lnTo>
                <a:lnTo>
                  <a:pt x="350596" y="262432"/>
                </a:lnTo>
                <a:lnTo>
                  <a:pt x="333921" y="271297"/>
                </a:lnTo>
                <a:lnTo>
                  <a:pt x="247484" y="395452"/>
                </a:lnTo>
                <a:lnTo>
                  <a:pt x="0" y="395452"/>
                </a:lnTo>
                <a:lnTo>
                  <a:pt x="0" y="438403"/>
                </a:lnTo>
                <a:lnTo>
                  <a:pt x="257987" y="438403"/>
                </a:lnTo>
                <a:lnTo>
                  <a:pt x="274650" y="429539"/>
                </a:lnTo>
                <a:lnTo>
                  <a:pt x="361099" y="305371"/>
                </a:lnTo>
                <a:lnTo>
                  <a:pt x="561517" y="305371"/>
                </a:lnTo>
                <a:lnTo>
                  <a:pt x="582091" y="283895"/>
                </a:lnTo>
                <a:lnTo>
                  <a:pt x="582091" y="42951"/>
                </a:lnTo>
                <a:lnTo>
                  <a:pt x="957656" y="42951"/>
                </a:lnTo>
                <a:lnTo>
                  <a:pt x="957656" y="0"/>
                </a:lnTo>
                <a:close/>
              </a:path>
            </a:pathLst>
          </a:custGeom>
          <a:solidFill>
            <a:srgbClr val="381F19"/>
          </a:solidFill>
        </p:spPr>
        <p:txBody>
          <a:bodyPr wrap="square" lIns="0" tIns="0" rIns="0" bIns="0" rtlCol="0"/>
          <a:lstStyle/>
          <a:p>
            <a:endParaRPr/>
          </a:p>
        </p:txBody>
      </p:sp>
      <p:sp>
        <p:nvSpPr>
          <p:cNvPr id="60" name="object 344"/>
          <p:cNvSpPr/>
          <p:nvPr/>
        </p:nvSpPr>
        <p:spPr>
          <a:xfrm>
            <a:off x="3191513" y="2600826"/>
            <a:ext cx="476884" cy="179070"/>
          </a:xfrm>
          <a:custGeom>
            <a:avLst/>
            <a:gdLst/>
            <a:ahLst/>
            <a:cxnLst/>
            <a:rect l="l" t="t" r="r" b="b"/>
            <a:pathLst>
              <a:path w="476885" h="179070">
                <a:moveTo>
                  <a:pt x="238366" y="0"/>
                </a:moveTo>
                <a:lnTo>
                  <a:pt x="180850" y="2358"/>
                </a:lnTo>
                <a:lnTo>
                  <a:pt x="125547" y="9533"/>
                </a:lnTo>
                <a:lnTo>
                  <a:pt x="76134" y="21680"/>
                </a:lnTo>
                <a:lnTo>
                  <a:pt x="36288" y="38950"/>
                </a:lnTo>
                <a:lnTo>
                  <a:pt x="0" y="89471"/>
                </a:lnTo>
                <a:lnTo>
                  <a:pt x="9684" y="117450"/>
                </a:lnTo>
                <a:lnTo>
                  <a:pt x="76134" y="157267"/>
                </a:lnTo>
                <a:lnTo>
                  <a:pt x="125547" y="169411"/>
                </a:lnTo>
                <a:lnTo>
                  <a:pt x="180850" y="176585"/>
                </a:lnTo>
                <a:lnTo>
                  <a:pt x="238366" y="178942"/>
                </a:lnTo>
                <a:lnTo>
                  <a:pt x="295878" y="176585"/>
                </a:lnTo>
                <a:lnTo>
                  <a:pt x="351179" y="169411"/>
                </a:lnTo>
                <a:lnTo>
                  <a:pt x="400592" y="157267"/>
                </a:lnTo>
                <a:lnTo>
                  <a:pt x="440441" y="139998"/>
                </a:lnTo>
                <a:lnTo>
                  <a:pt x="445168" y="135991"/>
                </a:lnTo>
                <a:lnTo>
                  <a:pt x="238366" y="135991"/>
                </a:lnTo>
                <a:lnTo>
                  <a:pt x="155233" y="130670"/>
                </a:lnTo>
                <a:lnTo>
                  <a:pt x="93856" y="117933"/>
                </a:lnTo>
                <a:lnTo>
                  <a:pt x="55429" y="102617"/>
                </a:lnTo>
                <a:lnTo>
                  <a:pt x="41148" y="89560"/>
                </a:lnTo>
                <a:lnTo>
                  <a:pt x="55429" y="76400"/>
                </a:lnTo>
                <a:lnTo>
                  <a:pt x="93856" y="61031"/>
                </a:lnTo>
                <a:lnTo>
                  <a:pt x="155233" y="48274"/>
                </a:lnTo>
                <a:lnTo>
                  <a:pt x="238366" y="42951"/>
                </a:lnTo>
                <a:lnTo>
                  <a:pt x="445162" y="42951"/>
                </a:lnTo>
                <a:lnTo>
                  <a:pt x="440441" y="38950"/>
                </a:lnTo>
                <a:lnTo>
                  <a:pt x="400592" y="21680"/>
                </a:lnTo>
                <a:lnTo>
                  <a:pt x="351179" y="9533"/>
                </a:lnTo>
                <a:lnTo>
                  <a:pt x="295878" y="2358"/>
                </a:lnTo>
                <a:lnTo>
                  <a:pt x="238366" y="0"/>
                </a:lnTo>
                <a:close/>
              </a:path>
              <a:path w="476885" h="179070">
                <a:moveTo>
                  <a:pt x="445162" y="42951"/>
                </a:moveTo>
                <a:lnTo>
                  <a:pt x="238366" y="42951"/>
                </a:lnTo>
                <a:lnTo>
                  <a:pt x="321341" y="48255"/>
                </a:lnTo>
                <a:lnTo>
                  <a:pt x="382665" y="60972"/>
                </a:lnTo>
                <a:lnTo>
                  <a:pt x="421140" y="76309"/>
                </a:lnTo>
                <a:lnTo>
                  <a:pt x="435571" y="89471"/>
                </a:lnTo>
                <a:lnTo>
                  <a:pt x="421140" y="102639"/>
                </a:lnTo>
                <a:lnTo>
                  <a:pt x="382665" y="117975"/>
                </a:lnTo>
                <a:lnTo>
                  <a:pt x="321341" y="130689"/>
                </a:lnTo>
                <a:lnTo>
                  <a:pt x="238366" y="135991"/>
                </a:lnTo>
                <a:lnTo>
                  <a:pt x="445168" y="135991"/>
                </a:lnTo>
                <a:lnTo>
                  <a:pt x="467046" y="117450"/>
                </a:lnTo>
                <a:lnTo>
                  <a:pt x="476732" y="89471"/>
                </a:lnTo>
                <a:lnTo>
                  <a:pt x="467046" y="61496"/>
                </a:lnTo>
                <a:lnTo>
                  <a:pt x="445162" y="42951"/>
                </a:lnTo>
                <a:close/>
              </a:path>
            </a:pathLst>
          </a:custGeom>
          <a:solidFill>
            <a:srgbClr val="381F19"/>
          </a:solidFill>
        </p:spPr>
        <p:txBody>
          <a:bodyPr wrap="square" lIns="0" tIns="0" rIns="0" bIns="0" rtlCol="0"/>
          <a:lstStyle/>
          <a:p>
            <a:endParaRPr/>
          </a:p>
        </p:txBody>
      </p:sp>
      <p:sp>
        <p:nvSpPr>
          <p:cNvPr id="61" name="object 345"/>
          <p:cNvSpPr/>
          <p:nvPr/>
        </p:nvSpPr>
        <p:spPr>
          <a:xfrm>
            <a:off x="3191513" y="2795939"/>
            <a:ext cx="476884" cy="90170"/>
          </a:xfrm>
          <a:custGeom>
            <a:avLst/>
            <a:gdLst/>
            <a:ahLst/>
            <a:cxnLst/>
            <a:rect l="l" t="t" r="r" b="b"/>
            <a:pathLst>
              <a:path w="476885" h="90170">
                <a:moveTo>
                  <a:pt x="41148" y="76"/>
                </a:moveTo>
                <a:lnTo>
                  <a:pt x="0" y="76"/>
                </a:lnTo>
                <a:lnTo>
                  <a:pt x="9684" y="28055"/>
                </a:lnTo>
                <a:lnTo>
                  <a:pt x="76134" y="67871"/>
                </a:lnTo>
                <a:lnTo>
                  <a:pt x="125547" y="80016"/>
                </a:lnTo>
                <a:lnTo>
                  <a:pt x="180850" y="87190"/>
                </a:lnTo>
                <a:lnTo>
                  <a:pt x="238366" y="89547"/>
                </a:lnTo>
                <a:lnTo>
                  <a:pt x="295878" y="87190"/>
                </a:lnTo>
                <a:lnTo>
                  <a:pt x="351179" y="80016"/>
                </a:lnTo>
                <a:lnTo>
                  <a:pt x="400592" y="67871"/>
                </a:lnTo>
                <a:lnTo>
                  <a:pt x="440441" y="50602"/>
                </a:lnTo>
                <a:lnTo>
                  <a:pt x="445168" y="46596"/>
                </a:lnTo>
                <a:lnTo>
                  <a:pt x="238366" y="46596"/>
                </a:lnTo>
                <a:lnTo>
                  <a:pt x="155227" y="41273"/>
                </a:lnTo>
                <a:lnTo>
                  <a:pt x="93832" y="28517"/>
                </a:lnTo>
                <a:lnTo>
                  <a:pt x="55429" y="13184"/>
                </a:lnTo>
                <a:lnTo>
                  <a:pt x="41148" y="76"/>
                </a:lnTo>
                <a:close/>
              </a:path>
              <a:path w="476885" h="90170">
                <a:moveTo>
                  <a:pt x="435571" y="0"/>
                </a:moveTo>
                <a:lnTo>
                  <a:pt x="421298" y="13152"/>
                </a:lnTo>
                <a:lnTo>
                  <a:pt x="382829" y="28527"/>
                </a:lnTo>
                <a:lnTo>
                  <a:pt x="321480" y="41274"/>
                </a:lnTo>
                <a:lnTo>
                  <a:pt x="238366" y="46596"/>
                </a:lnTo>
                <a:lnTo>
                  <a:pt x="445168" y="46596"/>
                </a:lnTo>
                <a:lnTo>
                  <a:pt x="467046" y="28055"/>
                </a:lnTo>
                <a:lnTo>
                  <a:pt x="476732" y="76"/>
                </a:lnTo>
                <a:lnTo>
                  <a:pt x="435571" y="0"/>
                </a:lnTo>
                <a:close/>
              </a:path>
            </a:pathLst>
          </a:custGeom>
          <a:solidFill>
            <a:srgbClr val="381F19"/>
          </a:solidFill>
        </p:spPr>
        <p:txBody>
          <a:bodyPr wrap="square" lIns="0" tIns="0" rIns="0" bIns="0" rtlCol="0"/>
          <a:lstStyle/>
          <a:p>
            <a:endParaRPr/>
          </a:p>
        </p:txBody>
      </p:sp>
      <p:sp>
        <p:nvSpPr>
          <p:cNvPr id="62" name="object 346"/>
          <p:cNvSpPr/>
          <p:nvPr/>
        </p:nvSpPr>
        <p:spPr>
          <a:xfrm>
            <a:off x="3191513" y="2901668"/>
            <a:ext cx="476884" cy="90170"/>
          </a:xfrm>
          <a:custGeom>
            <a:avLst/>
            <a:gdLst/>
            <a:ahLst/>
            <a:cxnLst/>
            <a:rect l="l" t="t" r="r" b="b"/>
            <a:pathLst>
              <a:path w="476885" h="90170">
                <a:moveTo>
                  <a:pt x="41148" y="88"/>
                </a:moveTo>
                <a:lnTo>
                  <a:pt x="0" y="88"/>
                </a:lnTo>
                <a:lnTo>
                  <a:pt x="9684" y="28063"/>
                </a:lnTo>
                <a:lnTo>
                  <a:pt x="76134" y="67879"/>
                </a:lnTo>
                <a:lnTo>
                  <a:pt x="125547" y="80026"/>
                </a:lnTo>
                <a:lnTo>
                  <a:pt x="180850" y="87202"/>
                </a:lnTo>
                <a:lnTo>
                  <a:pt x="238366" y="89560"/>
                </a:lnTo>
                <a:lnTo>
                  <a:pt x="295878" y="87202"/>
                </a:lnTo>
                <a:lnTo>
                  <a:pt x="351179" y="80026"/>
                </a:lnTo>
                <a:lnTo>
                  <a:pt x="400592" y="67879"/>
                </a:lnTo>
                <a:lnTo>
                  <a:pt x="440441" y="50609"/>
                </a:lnTo>
                <a:lnTo>
                  <a:pt x="445162" y="46609"/>
                </a:lnTo>
                <a:lnTo>
                  <a:pt x="238366" y="46609"/>
                </a:lnTo>
                <a:lnTo>
                  <a:pt x="155226" y="41285"/>
                </a:lnTo>
                <a:lnTo>
                  <a:pt x="93828" y="28528"/>
                </a:lnTo>
                <a:lnTo>
                  <a:pt x="55429" y="13197"/>
                </a:lnTo>
                <a:lnTo>
                  <a:pt x="41148" y="88"/>
                </a:lnTo>
                <a:close/>
              </a:path>
              <a:path w="476885" h="90170">
                <a:moveTo>
                  <a:pt x="435571" y="0"/>
                </a:moveTo>
                <a:lnTo>
                  <a:pt x="421298" y="13160"/>
                </a:lnTo>
                <a:lnTo>
                  <a:pt x="382821" y="28540"/>
                </a:lnTo>
                <a:lnTo>
                  <a:pt x="321477" y="41286"/>
                </a:lnTo>
                <a:lnTo>
                  <a:pt x="238366" y="46609"/>
                </a:lnTo>
                <a:lnTo>
                  <a:pt x="445162" y="46609"/>
                </a:lnTo>
                <a:lnTo>
                  <a:pt x="467046" y="28063"/>
                </a:lnTo>
                <a:lnTo>
                  <a:pt x="476732" y="88"/>
                </a:lnTo>
                <a:lnTo>
                  <a:pt x="435571" y="0"/>
                </a:lnTo>
                <a:close/>
              </a:path>
            </a:pathLst>
          </a:custGeom>
          <a:solidFill>
            <a:srgbClr val="381F19"/>
          </a:solidFill>
        </p:spPr>
        <p:txBody>
          <a:bodyPr wrap="square" lIns="0" tIns="0" rIns="0" bIns="0" rtlCol="0"/>
          <a:lstStyle/>
          <a:p>
            <a:endParaRPr/>
          </a:p>
        </p:txBody>
      </p:sp>
      <p:sp>
        <p:nvSpPr>
          <p:cNvPr id="63" name="object 347"/>
          <p:cNvSpPr/>
          <p:nvPr/>
        </p:nvSpPr>
        <p:spPr>
          <a:xfrm>
            <a:off x="2633373" y="2918000"/>
            <a:ext cx="476884" cy="179070"/>
          </a:xfrm>
          <a:custGeom>
            <a:avLst/>
            <a:gdLst/>
            <a:ahLst/>
            <a:cxnLst/>
            <a:rect l="l" t="t" r="r" b="b"/>
            <a:pathLst>
              <a:path w="476885" h="179070">
                <a:moveTo>
                  <a:pt x="238366" y="0"/>
                </a:moveTo>
                <a:lnTo>
                  <a:pt x="180850" y="2358"/>
                </a:lnTo>
                <a:lnTo>
                  <a:pt x="125547" y="9533"/>
                </a:lnTo>
                <a:lnTo>
                  <a:pt x="76134" y="21680"/>
                </a:lnTo>
                <a:lnTo>
                  <a:pt x="36288" y="38950"/>
                </a:lnTo>
                <a:lnTo>
                  <a:pt x="0" y="89471"/>
                </a:lnTo>
                <a:lnTo>
                  <a:pt x="9684" y="117446"/>
                </a:lnTo>
                <a:lnTo>
                  <a:pt x="76134" y="157262"/>
                </a:lnTo>
                <a:lnTo>
                  <a:pt x="125547" y="169409"/>
                </a:lnTo>
                <a:lnTo>
                  <a:pt x="180850" y="176584"/>
                </a:lnTo>
                <a:lnTo>
                  <a:pt x="238366" y="178942"/>
                </a:lnTo>
                <a:lnTo>
                  <a:pt x="295878" y="176584"/>
                </a:lnTo>
                <a:lnTo>
                  <a:pt x="351179" y="169409"/>
                </a:lnTo>
                <a:lnTo>
                  <a:pt x="400592" y="157262"/>
                </a:lnTo>
                <a:lnTo>
                  <a:pt x="440441" y="139992"/>
                </a:lnTo>
                <a:lnTo>
                  <a:pt x="445162" y="135991"/>
                </a:lnTo>
                <a:lnTo>
                  <a:pt x="238366" y="135991"/>
                </a:lnTo>
                <a:lnTo>
                  <a:pt x="155205" y="130670"/>
                </a:lnTo>
                <a:lnTo>
                  <a:pt x="93818" y="117933"/>
                </a:lnTo>
                <a:lnTo>
                  <a:pt x="55400" y="102617"/>
                </a:lnTo>
                <a:lnTo>
                  <a:pt x="41148" y="89560"/>
                </a:lnTo>
                <a:lnTo>
                  <a:pt x="55400" y="76400"/>
                </a:lnTo>
                <a:lnTo>
                  <a:pt x="93818" y="61031"/>
                </a:lnTo>
                <a:lnTo>
                  <a:pt x="155205" y="48274"/>
                </a:lnTo>
                <a:lnTo>
                  <a:pt x="238366" y="42951"/>
                </a:lnTo>
                <a:lnTo>
                  <a:pt x="445162" y="42951"/>
                </a:lnTo>
                <a:lnTo>
                  <a:pt x="440441" y="38950"/>
                </a:lnTo>
                <a:lnTo>
                  <a:pt x="400592" y="21680"/>
                </a:lnTo>
                <a:lnTo>
                  <a:pt x="351179" y="9533"/>
                </a:lnTo>
                <a:lnTo>
                  <a:pt x="295878" y="2358"/>
                </a:lnTo>
                <a:lnTo>
                  <a:pt x="238366" y="0"/>
                </a:lnTo>
                <a:close/>
              </a:path>
              <a:path w="476885" h="179070">
                <a:moveTo>
                  <a:pt x="445162" y="42951"/>
                </a:moveTo>
                <a:lnTo>
                  <a:pt x="238366" y="42951"/>
                </a:lnTo>
                <a:lnTo>
                  <a:pt x="321341" y="48255"/>
                </a:lnTo>
                <a:lnTo>
                  <a:pt x="382665" y="60972"/>
                </a:lnTo>
                <a:lnTo>
                  <a:pt x="421140" y="76309"/>
                </a:lnTo>
                <a:lnTo>
                  <a:pt x="435571" y="89471"/>
                </a:lnTo>
                <a:lnTo>
                  <a:pt x="421140" y="102639"/>
                </a:lnTo>
                <a:lnTo>
                  <a:pt x="382665" y="117975"/>
                </a:lnTo>
                <a:lnTo>
                  <a:pt x="321341" y="130689"/>
                </a:lnTo>
                <a:lnTo>
                  <a:pt x="238366" y="135991"/>
                </a:lnTo>
                <a:lnTo>
                  <a:pt x="445162" y="135991"/>
                </a:lnTo>
                <a:lnTo>
                  <a:pt x="467046" y="117446"/>
                </a:lnTo>
                <a:lnTo>
                  <a:pt x="476732" y="89471"/>
                </a:lnTo>
                <a:lnTo>
                  <a:pt x="467046" y="61496"/>
                </a:lnTo>
                <a:lnTo>
                  <a:pt x="445162" y="42951"/>
                </a:lnTo>
                <a:close/>
              </a:path>
            </a:pathLst>
          </a:custGeom>
          <a:solidFill>
            <a:srgbClr val="381F19"/>
          </a:solidFill>
        </p:spPr>
        <p:txBody>
          <a:bodyPr wrap="square" lIns="0" tIns="0" rIns="0" bIns="0" rtlCol="0"/>
          <a:lstStyle/>
          <a:p>
            <a:endParaRPr/>
          </a:p>
        </p:txBody>
      </p:sp>
      <p:sp>
        <p:nvSpPr>
          <p:cNvPr id="64" name="object 348"/>
          <p:cNvSpPr/>
          <p:nvPr/>
        </p:nvSpPr>
        <p:spPr>
          <a:xfrm>
            <a:off x="2633373" y="3113110"/>
            <a:ext cx="476884" cy="90170"/>
          </a:xfrm>
          <a:custGeom>
            <a:avLst/>
            <a:gdLst/>
            <a:ahLst/>
            <a:cxnLst/>
            <a:rect l="l" t="t" r="r" b="b"/>
            <a:pathLst>
              <a:path w="476885" h="90170">
                <a:moveTo>
                  <a:pt x="41148" y="76"/>
                </a:moveTo>
                <a:lnTo>
                  <a:pt x="0" y="76"/>
                </a:lnTo>
                <a:lnTo>
                  <a:pt x="9684" y="28051"/>
                </a:lnTo>
                <a:lnTo>
                  <a:pt x="76134" y="67867"/>
                </a:lnTo>
                <a:lnTo>
                  <a:pt x="125547" y="80013"/>
                </a:lnTo>
                <a:lnTo>
                  <a:pt x="180850" y="87189"/>
                </a:lnTo>
                <a:lnTo>
                  <a:pt x="238366" y="89547"/>
                </a:lnTo>
                <a:lnTo>
                  <a:pt x="295878" y="87189"/>
                </a:lnTo>
                <a:lnTo>
                  <a:pt x="351179" y="80013"/>
                </a:lnTo>
                <a:lnTo>
                  <a:pt x="400592" y="67867"/>
                </a:lnTo>
                <a:lnTo>
                  <a:pt x="440441" y="50597"/>
                </a:lnTo>
                <a:lnTo>
                  <a:pt x="445162" y="46596"/>
                </a:lnTo>
                <a:lnTo>
                  <a:pt x="238366" y="46596"/>
                </a:lnTo>
                <a:lnTo>
                  <a:pt x="155199" y="41273"/>
                </a:lnTo>
                <a:lnTo>
                  <a:pt x="93794" y="28517"/>
                </a:lnTo>
                <a:lnTo>
                  <a:pt x="55400" y="13184"/>
                </a:lnTo>
                <a:lnTo>
                  <a:pt x="41148" y="76"/>
                </a:lnTo>
                <a:close/>
              </a:path>
              <a:path w="476885" h="90170">
                <a:moveTo>
                  <a:pt x="435571" y="0"/>
                </a:moveTo>
                <a:lnTo>
                  <a:pt x="421298" y="13152"/>
                </a:lnTo>
                <a:lnTo>
                  <a:pt x="382829" y="28527"/>
                </a:lnTo>
                <a:lnTo>
                  <a:pt x="321480" y="41274"/>
                </a:lnTo>
                <a:lnTo>
                  <a:pt x="238366" y="46596"/>
                </a:lnTo>
                <a:lnTo>
                  <a:pt x="445162" y="46596"/>
                </a:lnTo>
                <a:lnTo>
                  <a:pt x="467046" y="28051"/>
                </a:lnTo>
                <a:lnTo>
                  <a:pt x="476732" y="76"/>
                </a:lnTo>
                <a:lnTo>
                  <a:pt x="435571" y="0"/>
                </a:lnTo>
                <a:close/>
              </a:path>
            </a:pathLst>
          </a:custGeom>
          <a:solidFill>
            <a:srgbClr val="381F19"/>
          </a:solidFill>
        </p:spPr>
        <p:txBody>
          <a:bodyPr wrap="square" lIns="0" tIns="0" rIns="0" bIns="0" rtlCol="0"/>
          <a:lstStyle/>
          <a:p>
            <a:endParaRPr/>
          </a:p>
        </p:txBody>
      </p:sp>
      <p:sp>
        <p:nvSpPr>
          <p:cNvPr id="65" name="object 349"/>
          <p:cNvSpPr/>
          <p:nvPr/>
        </p:nvSpPr>
        <p:spPr>
          <a:xfrm>
            <a:off x="3191513" y="3007395"/>
            <a:ext cx="476884" cy="90170"/>
          </a:xfrm>
          <a:custGeom>
            <a:avLst/>
            <a:gdLst/>
            <a:ahLst/>
            <a:cxnLst/>
            <a:rect l="l" t="t" r="r" b="b"/>
            <a:pathLst>
              <a:path w="476885" h="90170">
                <a:moveTo>
                  <a:pt x="41148" y="76"/>
                </a:moveTo>
                <a:lnTo>
                  <a:pt x="0" y="76"/>
                </a:lnTo>
                <a:lnTo>
                  <a:pt x="9684" y="28051"/>
                </a:lnTo>
                <a:lnTo>
                  <a:pt x="76134" y="67867"/>
                </a:lnTo>
                <a:lnTo>
                  <a:pt x="125547" y="80013"/>
                </a:lnTo>
                <a:lnTo>
                  <a:pt x="180850" y="87189"/>
                </a:lnTo>
                <a:lnTo>
                  <a:pt x="238366" y="89547"/>
                </a:lnTo>
                <a:lnTo>
                  <a:pt x="295878" y="87189"/>
                </a:lnTo>
                <a:lnTo>
                  <a:pt x="351179" y="80013"/>
                </a:lnTo>
                <a:lnTo>
                  <a:pt x="400592" y="67867"/>
                </a:lnTo>
                <a:lnTo>
                  <a:pt x="440441" y="50597"/>
                </a:lnTo>
                <a:lnTo>
                  <a:pt x="445162" y="46596"/>
                </a:lnTo>
                <a:lnTo>
                  <a:pt x="238366" y="46596"/>
                </a:lnTo>
                <a:lnTo>
                  <a:pt x="155227" y="41273"/>
                </a:lnTo>
                <a:lnTo>
                  <a:pt x="93832" y="28517"/>
                </a:lnTo>
                <a:lnTo>
                  <a:pt x="55429" y="13184"/>
                </a:lnTo>
                <a:lnTo>
                  <a:pt x="41148" y="76"/>
                </a:lnTo>
                <a:close/>
              </a:path>
              <a:path w="476885" h="90170">
                <a:moveTo>
                  <a:pt x="435571" y="0"/>
                </a:moveTo>
                <a:lnTo>
                  <a:pt x="421298" y="13152"/>
                </a:lnTo>
                <a:lnTo>
                  <a:pt x="382829" y="28527"/>
                </a:lnTo>
                <a:lnTo>
                  <a:pt x="321480" y="41274"/>
                </a:lnTo>
                <a:lnTo>
                  <a:pt x="238366" y="46596"/>
                </a:lnTo>
                <a:lnTo>
                  <a:pt x="445162" y="46596"/>
                </a:lnTo>
                <a:lnTo>
                  <a:pt x="467046" y="28051"/>
                </a:lnTo>
                <a:lnTo>
                  <a:pt x="476732" y="76"/>
                </a:lnTo>
                <a:lnTo>
                  <a:pt x="435571" y="0"/>
                </a:lnTo>
                <a:close/>
              </a:path>
            </a:pathLst>
          </a:custGeom>
          <a:solidFill>
            <a:srgbClr val="381F19"/>
          </a:solidFill>
        </p:spPr>
        <p:txBody>
          <a:bodyPr wrap="square" lIns="0" tIns="0" rIns="0" bIns="0" rtlCol="0"/>
          <a:lstStyle/>
          <a:p>
            <a:endParaRPr/>
          </a:p>
        </p:txBody>
      </p:sp>
      <p:sp>
        <p:nvSpPr>
          <p:cNvPr id="66" name="object 350"/>
          <p:cNvSpPr/>
          <p:nvPr/>
        </p:nvSpPr>
        <p:spPr>
          <a:xfrm>
            <a:off x="3191513" y="3113110"/>
            <a:ext cx="476884" cy="90170"/>
          </a:xfrm>
          <a:custGeom>
            <a:avLst/>
            <a:gdLst/>
            <a:ahLst/>
            <a:cxnLst/>
            <a:rect l="l" t="t" r="r" b="b"/>
            <a:pathLst>
              <a:path w="476885" h="90170">
                <a:moveTo>
                  <a:pt x="41148" y="76"/>
                </a:moveTo>
                <a:lnTo>
                  <a:pt x="0" y="76"/>
                </a:lnTo>
                <a:lnTo>
                  <a:pt x="9684" y="28051"/>
                </a:lnTo>
                <a:lnTo>
                  <a:pt x="76134" y="67867"/>
                </a:lnTo>
                <a:lnTo>
                  <a:pt x="125547" y="80013"/>
                </a:lnTo>
                <a:lnTo>
                  <a:pt x="180850" y="87189"/>
                </a:lnTo>
                <a:lnTo>
                  <a:pt x="238366" y="89547"/>
                </a:lnTo>
                <a:lnTo>
                  <a:pt x="295878" y="87189"/>
                </a:lnTo>
                <a:lnTo>
                  <a:pt x="351179" y="80013"/>
                </a:lnTo>
                <a:lnTo>
                  <a:pt x="400592" y="67867"/>
                </a:lnTo>
                <a:lnTo>
                  <a:pt x="440441" y="50597"/>
                </a:lnTo>
                <a:lnTo>
                  <a:pt x="445162" y="46596"/>
                </a:lnTo>
                <a:lnTo>
                  <a:pt x="238366" y="46596"/>
                </a:lnTo>
                <a:lnTo>
                  <a:pt x="155227" y="41273"/>
                </a:lnTo>
                <a:lnTo>
                  <a:pt x="93832" y="28517"/>
                </a:lnTo>
                <a:lnTo>
                  <a:pt x="55429" y="13184"/>
                </a:lnTo>
                <a:lnTo>
                  <a:pt x="41148" y="76"/>
                </a:lnTo>
                <a:close/>
              </a:path>
              <a:path w="476885" h="90170">
                <a:moveTo>
                  <a:pt x="435571" y="0"/>
                </a:moveTo>
                <a:lnTo>
                  <a:pt x="421298" y="13152"/>
                </a:lnTo>
                <a:lnTo>
                  <a:pt x="382829" y="28527"/>
                </a:lnTo>
                <a:lnTo>
                  <a:pt x="321480" y="41274"/>
                </a:lnTo>
                <a:lnTo>
                  <a:pt x="238366" y="46596"/>
                </a:lnTo>
                <a:lnTo>
                  <a:pt x="445162" y="46596"/>
                </a:lnTo>
                <a:lnTo>
                  <a:pt x="467046" y="28051"/>
                </a:lnTo>
                <a:lnTo>
                  <a:pt x="476732" y="76"/>
                </a:lnTo>
                <a:lnTo>
                  <a:pt x="435571" y="0"/>
                </a:lnTo>
                <a:close/>
              </a:path>
            </a:pathLst>
          </a:custGeom>
          <a:solidFill>
            <a:srgbClr val="381F19"/>
          </a:solidFill>
        </p:spPr>
        <p:txBody>
          <a:bodyPr wrap="square" lIns="0" tIns="0" rIns="0" bIns="0" rtlCol="0"/>
          <a:lstStyle/>
          <a:p>
            <a:endParaRPr/>
          </a:p>
        </p:txBody>
      </p:sp>
      <p:sp>
        <p:nvSpPr>
          <p:cNvPr id="67" name="object 351"/>
          <p:cNvSpPr/>
          <p:nvPr/>
        </p:nvSpPr>
        <p:spPr>
          <a:xfrm>
            <a:off x="8581188" y="1348055"/>
            <a:ext cx="336308" cy="359308"/>
          </a:xfrm>
          <a:prstGeom prst="rect">
            <a:avLst/>
          </a:prstGeom>
          <a:blipFill>
            <a:blip r:embed="rId6" cstate="print"/>
            <a:stretch>
              <a:fillRect/>
            </a:stretch>
          </a:blipFill>
        </p:spPr>
        <p:txBody>
          <a:bodyPr wrap="square" lIns="0" tIns="0" rIns="0" bIns="0" rtlCol="0"/>
          <a:lstStyle/>
          <a:p>
            <a:endParaRPr/>
          </a:p>
        </p:txBody>
      </p:sp>
      <p:sp>
        <p:nvSpPr>
          <p:cNvPr id="68" name="object 352"/>
          <p:cNvSpPr/>
          <p:nvPr/>
        </p:nvSpPr>
        <p:spPr>
          <a:xfrm>
            <a:off x="8557605" y="1702601"/>
            <a:ext cx="360045" cy="0"/>
          </a:xfrm>
          <a:custGeom>
            <a:avLst/>
            <a:gdLst/>
            <a:ahLst/>
            <a:cxnLst/>
            <a:rect l="l" t="t" r="r" b="b"/>
            <a:pathLst>
              <a:path w="360045">
                <a:moveTo>
                  <a:pt x="0" y="0"/>
                </a:moveTo>
                <a:lnTo>
                  <a:pt x="359841" y="0"/>
                </a:lnTo>
              </a:path>
            </a:pathLst>
          </a:custGeom>
          <a:ln w="9525">
            <a:solidFill>
              <a:srgbClr val="381F19"/>
            </a:solidFill>
          </a:ln>
        </p:spPr>
        <p:txBody>
          <a:bodyPr wrap="square" lIns="0" tIns="0" rIns="0" bIns="0" rtlCol="0"/>
          <a:lstStyle/>
          <a:p>
            <a:endParaRPr/>
          </a:p>
        </p:txBody>
      </p:sp>
      <p:sp>
        <p:nvSpPr>
          <p:cNvPr id="69" name="object 353"/>
          <p:cNvSpPr/>
          <p:nvPr/>
        </p:nvSpPr>
        <p:spPr>
          <a:xfrm>
            <a:off x="8771844" y="2378269"/>
            <a:ext cx="65405" cy="27305"/>
          </a:xfrm>
          <a:custGeom>
            <a:avLst/>
            <a:gdLst/>
            <a:ahLst/>
            <a:cxnLst/>
            <a:rect l="l" t="t" r="r" b="b"/>
            <a:pathLst>
              <a:path w="65404" h="27304">
                <a:moveTo>
                  <a:pt x="10833" y="27190"/>
                </a:moveTo>
                <a:lnTo>
                  <a:pt x="54470" y="27190"/>
                </a:lnTo>
                <a:lnTo>
                  <a:pt x="60464" y="27190"/>
                </a:lnTo>
                <a:lnTo>
                  <a:pt x="65316" y="23025"/>
                </a:lnTo>
                <a:lnTo>
                  <a:pt x="65316" y="17881"/>
                </a:lnTo>
                <a:lnTo>
                  <a:pt x="65316" y="9309"/>
                </a:lnTo>
                <a:lnTo>
                  <a:pt x="65316" y="4165"/>
                </a:lnTo>
                <a:lnTo>
                  <a:pt x="60464" y="0"/>
                </a:lnTo>
                <a:lnTo>
                  <a:pt x="54470" y="0"/>
                </a:lnTo>
                <a:lnTo>
                  <a:pt x="13931" y="0"/>
                </a:lnTo>
                <a:lnTo>
                  <a:pt x="10833" y="0"/>
                </a:lnTo>
                <a:lnTo>
                  <a:pt x="4851" y="0"/>
                </a:lnTo>
                <a:lnTo>
                  <a:pt x="0" y="4165"/>
                </a:lnTo>
                <a:lnTo>
                  <a:pt x="0" y="9309"/>
                </a:lnTo>
                <a:lnTo>
                  <a:pt x="0" y="17881"/>
                </a:lnTo>
                <a:lnTo>
                  <a:pt x="0" y="23025"/>
                </a:lnTo>
                <a:lnTo>
                  <a:pt x="4851" y="27190"/>
                </a:lnTo>
                <a:lnTo>
                  <a:pt x="10833" y="27190"/>
                </a:lnTo>
                <a:close/>
              </a:path>
            </a:pathLst>
          </a:custGeom>
          <a:ln w="9525">
            <a:solidFill>
              <a:srgbClr val="381F19"/>
            </a:solidFill>
          </a:ln>
        </p:spPr>
        <p:txBody>
          <a:bodyPr wrap="square" lIns="0" tIns="0" rIns="0" bIns="0" rtlCol="0"/>
          <a:lstStyle/>
          <a:p>
            <a:endParaRPr/>
          </a:p>
        </p:txBody>
      </p:sp>
      <p:sp>
        <p:nvSpPr>
          <p:cNvPr id="70" name="object 354"/>
          <p:cNvSpPr/>
          <p:nvPr/>
        </p:nvSpPr>
        <p:spPr>
          <a:xfrm>
            <a:off x="8576455" y="2349275"/>
            <a:ext cx="166217" cy="98094"/>
          </a:xfrm>
          <a:prstGeom prst="rect">
            <a:avLst/>
          </a:prstGeom>
          <a:blipFill>
            <a:blip r:embed="rId7" cstate="print"/>
            <a:stretch>
              <a:fillRect/>
            </a:stretch>
          </a:blipFill>
        </p:spPr>
        <p:txBody>
          <a:bodyPr wrap="square" lIns="0" tIns="0" rIns="0" bIns="0" rtlCol="0"/>
          <a:lstStyle/>
          <a:p>
            <a:endParaRPr/>
          </a:p>
        </p:txBody>
      </p:sp>
      <p:sp>
        <p:nvSpPr>
          <p:cNvPr id="71" name="object 355"/>
          <p:cNvSpPr/>
          <p:nvPr/>
        </p:nvSpPr>
        <p:spPr>
          <a:xfrm>
            <a:off x="8555240" y="2490384"/>
            <a:ext cx="360803" cy="218666"/>
          </a:xfrm>
          <a:prstGeom prst="rect">
            <a:avLst/>
          </a:prstGeom>
          <a:blipFill>
            <a:blip r:embed="rId8" cstate="print"/>
            <a:stretch>
              <a:fillRect/>
            </a:stretch>
          </a:blipFill>
        </p:spPr>
        <p:txBody>
          <a:bodyPr wrap="square" lIns="0" tIns="0" rIns="0" bIns="0" rtlCol="0"/>
          <a:lstStyle/>
          <a:p>
            <a:endParaRPr/>
          </a:p>
        </p:txBody>
      </p:sp>
      <p:sp>
        <p:nvSpPr>
          <p:cNvPr id="72" name="object 356"/>
          <p:cNvSpPr/>
          <p:nvPr/>
        </p:nvSpPr>
        <p:spPr>
          <a:xfrm>
            <a:off x="8558322" y="2704288"/>
            <a:ext cx="359410" cy="0"/>
          </a:xfrm>
          <a:custGeom>
            <a:avLst/>
            <a:gdLst/>
            <a:ahLst/>
            <a:cxnLst/>
            <a:rect l="l" t="t" r="r" b="b"/>
            <a:pathLst>
              <a:path w="359409">
                <a:moveTo>
                  <a:pt x="0" y="0"/>
                </a:moveTo>
                <a:lnTo>
                  <a:pt x="359168" y="0"/>
                </a:lnTo>
              </a:path>
            </a:pathLst>
          </a:custGeom>
          <a:ln w="9525">
            <a:solidFill>
              <a:srgbClr val="381F19"/>
            </a:solidFill>
          </a:ln>
        </p:spPr>
        <p:txBody>
          <a:bodyPr wrap="square" lIns="0" tIns="0" rIns="0" bIns="0" rtlCol="0"/>
          <a:lstStyle/>
          <a:p>
            <a:endParaRPr/>
          </a:p>
        </p:txBody>
      </p:sp>
      <p:sp>
        <p:nvSpPr>
          <p:cNvPr id="73" name="object 357"/>
          <p:cNvSpPr/>
          <p:nvPr/>
        </p:nvSpPr>
        <p:spPr>
          <a:xfrm>
            <a:off x="8753317" y="2489290"/>
            <a:ext cx="23495" cy="23495"/>
          </a:xfrm>
          <a:custGeom>
            <a:avLst/>
            <a:gdLst/>
            <a:ahLst/>
            <a:cxnLst/>
            <a:rect l="l" t="t" r="r" b="b"/>
            <a:pathLst>
              <a:path w="23495" h="23495">
                <a:moveTo>
                  <a:pt x="23279" y="11633"/>
                </a:moveTo>
                <a:lnTo>
                  <a:pt x="23279" y="18072"/>
                </a:lnTo>
                <a:lnTo>
                  <a:pt x="18059" y="23279"/>
                </a:lnTo>
                <a:lnTo>
                  <a:pt x="11633" y="23279"/>
                </a:lnTo>
                <a:lnTo>
                  <a:pt x="5206" y="23279"/>
                </a:lnTo>
                <a:lnTo>
                  <a:pt x="0" y="18072"/>
                </a:lnTo>
                <a:lnTo>
                  <a:pt x="0" y="11633"/>
                </a:lnTo>
                <a:lnTo>
                  <a:pt x="0" y="5206"/>
                </a:lnTo>
                <a:lnTo>
                  <a:pt x="5206" y="0"/>
                </a:lnTo>
                <a:lnTo>
                  <a:pt x="11633" y="0"/>
                </a:lnTo>
                <a:lnTo>
                  <a:pt x="18059" y="0"/>
                </a:lnTo>
                <a:lnTo>
                  <a:pt x="23279" y="5206"/>
                </a:lnTo>
                <a:lnTo>
                  <a:pt x="23279" y="11633"/>
                </a:lnTo>
                <a:close/>
              </a:path>
            </a:pathLst>
          </a:custGeom>
          <a:ln w="9525">
            <a:solidFill>
              <a:srgbClr val="381F19"/>
            </a:solidFill>
          </a:ln>
        </p:spPr>
        <p:txBody>
          <a:bodyPr wrap="square" lIns="0" tIns="0" rIns="0" bIns="0" rtlCol="0"/>
          <a:lstStyle/>
          <a:p>
            <a:endParaRPr/>
          </a:p>
        </p:txBody>
      </p:sp>
      <p:sp>
        <p:nvSpPr>
          <p:cNvPr id="74" name="object 358"/>
          <p:cNvSpPr/>
          <p:nvPr/>
        </p:nvSpPr>
        <p:spPr>
          <a:xfrm>
            <a:off x="8795368" y="2459013"/>
            <a:ext cx="29209" cy="29209"/>
          </a:xfrm>
          <a:custGeom>
            <a:avLst/>
            <a:gdLst/>
            <a:ahLst/>
            <a:cxnLst/>
            <a:rect l="l" t="t" r="r" b="b"/>
            <a:pathLst>
              <a:path w="29209" h="29210">
                <a:moveTo>
                  <a:pt x="28613" y="14300"/>
                </a:moveTo>
                <a:lnTo>
                  <a:pt x="28613" y="22199"/>
                </a:lnTo>
                <a:lnTo>
                  <a:pt x="22212" y="28613"/>
                </a:lnTo>
                <a:lnTo>
                  <a:pt x="14300" y="28613"/>
                </a:lnTo>
                <a:lnTo>
                  <a:pt x="6400" y="28613"/>
                </a:lnTo>
                <a:lnTo>
                  <a:pt x="0" y="22199"/>
                </a:lnTo>
                <a:lnTo>
                  <a:pt x="0" y="14300"/>
                </a:lnTo>
                <a:lnTo>
                  <a:pt x="0" y="6400"/>
                </a:lnTo>
                <a:lnTo>
                  <a:pt x="6400" y="0"/>
                </a:lnTo>
                <a:lnTo>
                  <a:pt x="14300" y="0"/>
                </a:lnTo>
                <a:lnTo>
                  <a:pt x="22212" y="0"/>
                </a:lnTo>
                <a:lnTo>
                  <a:pt x="28613" y="6400"/>
                </a:lnTo>
                <a:lnTo>
                  <a:pt x="28613" y="14300"/>
                </a:lnTo>
                <a:close/>
              </a:path>
            </a:pathLst>
          </a:custGeom>
          <a:ln w="9525">
            <a:solidFill>
              <a:srgbClr val="381F19"/>
            </a:solidFill>
          </a:ln>
        </p:spPr>
        <p:txBody>
          <a:bodyPr wrap="square" lIns="0" tIns="0" rIns="0" bIns="0" rtlCol="0"/>
          <a:lstStyle/>
          <a:p>
            <a:endParaRPr/>
          </a:p>
        </p:txBody>
      </p:sp>
      <p:sp>
        <p:nvSpPr>
          <p:cNvPr id="75" name="object 359"/>
          <p:cNvSpPr/>
          <p:nvPr/>
        </p:nvSpPr>
        <p:spPr>
          <a:xfrm>
            <a:off x="8565294" y="3389638"/>
            <a:ext cx="128270" cy="319405"/>
          </a:xfrm>
          <a:custGeom>
            <a:avLst/>
            <a:gdLst/>
            <a:ahLst/>
            <a:cxnLst/>
            <a:rect l="l" t="t" r="r" b="b"/>
            <a:pathLst>
              <a:path w="128270" h="319404">
                <a:moveTo>
                  <a:pt x="87147" y="0"/>
                </a:moveTo>
                <a:lnTo>
                  <a:pt x="51552" y="27233"/>
                </a:lnTo>
                <a:lnTo>
                  <a:pt x="24037" y="62603"/>
                </a:lnTo>
                <a:lnTo>
                  <a:pt x="6290" y="104418"/>
                </a:lnTo>
                <a:lnTo>
                  <a:pt x="0" y="150990"/>
                </a:lnTo>
                <a:lnTo>
                  <a:pt x="6236" y="197359"/>
                </a:lnTo>
                <a:lnTo>
                  <a:pt x="23833" y="239022"/>
                </a:lnTo>
                <a:lnTo>
                  <a:pt x="51127" y="274313"/>
                </a:lnTo>
                <a:lnTo>
                  <a:pt x="86452" y="301565"/>
                </a:lnTo>
                <a:lnTo>
                  <a:pt x="128142" y="319112"/>
                </a:lnTo>
              </a:path>
            </a:pathLst>
          </a:custGeom>
          <a:ln w="9525">
            <a:solidFill>
              <a:srgbClr val="381F19"/>
            </a:solidFill>
          </a:ln>
        </p:spPr>
        <p:txBody>
          <a:bodyPr wrap="square" lIns="0" tIns="0" rIns="0" bIns="0" rtlCol="0"/>
          <a:lstStyle/>
          <a:p>
            <a:endParaRPr/>
          </a:p>
        </p:txBody>
      </p:sp>
      <p:sp>
        <p:nvSpPr>
          <p:cNvPr id="76" name="object 360"/>
          <p:cNvSpPr/>
          <p:nvPr/>
        </p:nvSpPr>
        <p:spPr>
          <a:xfrm>
            <a:off x="8786223" y="3372620"/>
            <a:ext cx="128270" cy="319405"/>
          </a:xfrm>
          <a:custGeom>
            <a:avLst/>
            <a:gdLst/>
            <a:ahLst/>
            <a:cxnLst/>
            <a:rect l="l" t="t" r="r" b="b"/>
            <a:pathLst>
              <a:path w="128270" h="319404">
                <a:moveTo>
                  <a:pt x="40030" y="319278"/>
                </a:moveTo>
                <a:lnTo>
                  <a:pt x="75822" y="292061"/>
                </a:lnTo>
                <a:lnTo>
                  <a:pt x="103498" y="256640"/>
                </a:lnTo>
                <a:lnTo>
                  <a:pt x="121354" y="214720"/>
                </a:lnTo>
                <a:lnTo>
                  <a:pt x="127685" y="168008"/>
                </a:lnTo>
                <a:lnTo>
                  <a:pt x="121475" y="121724"/>
                </a:lnTo>
                <a:lnTo>
                  <a:pt x="103947" y="80126"/>
                </a:lnTo>
                <a:lnTo>
                  <a:pt x="76755" y="44868"/>
                </a:lnTo>
                <a:lnTo>
                  <a:pt x="41555" y="17608"/>
                </a:lnTo>
                <a:lnTo>
                  <a:pt x="0" y="0"/>
                </a:lnTo>
              </a:path>
            </a:pathLst>
          </a:custGeom>
          <a:ln w="9525">
            <a:solidFill>
              <a:srgbClr val="381F19"/>
            </a:solidFill>
          </a:ln>
        </p:spPr>
        <p:txBody>
          <a:bodyPr wrap="square" lIns="0" tIns="0" rIns="0" bIns="0" rtlCol="0"/>
          <a:lstStyle/>
          <a:p>
            <a:endParaRPr/>
          </a:p>
        </p:txBody>
      </p:sp>
      <p:sp>
        <p:nvSpPr>
          <p:cNvPr id="77" name="object 361"/>
          <p:cNvSpPr/>
          <p:nvPr/>
        </p:nvSpPr>
        <p:spPr>
          <a:xfrm>
            <a:off x="8619523" y="3376557"/>
            <a:ext cx="239560" cy="343387"/>
          </a:xfrm>
          <a:prstGeom prst="rect">
            <a:avLst/>
          </a:prstGeom>
          <a:blipFill>
            <a:blip r:embed="rId9" cstate="print"/>
            <a:stretch>
              <a:fillRect/>
            </a:stretch>
          </a:blipFill>
        </p:spPr>
        <p:txBody>
          <a:bodyPr wrap="square" lIns="0" tIns="0" rIns="0" bIns="0" rtlCol="0"/>
          <a:lstStyle/>
          <a:p>
            <a:endParaRPr/>
          </a:p>
        </p:txBody>
      </p:sp>
      <p:sp>
        <p:nvSpPr>
          <p:cNvPr id="78" name="object 362"/>
          <p:cNvSpPr/>
          <p:nvPr/>
        </p:nvSpPr>
        <p:spPr>
          <a:xfrm>
            <a:off x="8570399" y="4345258"/>
            <a:ext cx="340893" cy="359952"/>
          </a:xfrm>
          <a:prstGeom prst="rect">
            <a:avLst/>
          </a:prstGeom>
          <a:blipFill>
            <a:blip r:embed="rId10" cstate="print"/>
            <a:stretch>
              <a:fillRect/>
            </a:stretch>
          </a:blipFill>
        </p:spPr>
        <p:txBody>
          <a:bodyPr wrap="square" lIns="0" tIns="0" rIns="0" bIns="0" rtlCol="0"/>
          <a:lstStyle/>
          <a:p>
            <a:endParaRPr/>
          </a:p>
        </p:txBody>
      </p:sp>
      <p:sp>
        <p:nvSpPr>
          <p:cNvPr id="79" name="object 363"/>
          <p:cNvSpPr/>
          <p:nvPr/>
        </p:nvSpPr>
        <p:spPr>
          <a:xfrm>
            <a:off x="8575163" y="5521768"/>
            <a:ext cx="253365" cy="203200"/>
          </a:xfrm>
          <a:custGeom>
            <a:avLst/>
            <a:gdLst/>
            <a:ahLst/>
            <a:cxnLst/>
            <a:rect l="l" t="t" r="r" b="b"/>
            <a:pathLst>
              <a:path w="253365" h="203200">
                <a:moveTo>
                  <a:pt x="0" y="0"/>
                </a:moveTo>
                <a:lnTo>
                  <a:pt x="252907" y="0"/>
                </a:lnTo>
                <a:lnTo>
                  <a:pt x="252907" y="203022"/>
                </a:lnTo>
                <a:lnTo>
                  <a:pt x="0" y="203022"/>
                </a:lnTo>
                <a:lnTo>
                  <a:pt x="0" y="0"/>
                </a:lnTo>
                <a:close/>
              </a:path>
            </a:pathLst>
          </a:custGeom>
          <a:ln w="9525">
            <a:solidFill>
              <a:srgbClr val="381F19"/>
            </a:solidFill>
          </a:ln>
        </p:spPr>
        <p:txBody>
          <a:bodyPr wrap="square" lIns="0" tIns="0" rIns="0" bIns="0" rtlCol="0"/>
          <a:lstStyle/>
          <a:p>
            <a:endParaRPr/>
          </a:p>
        </p:txBody>
      </p:sp>
      <p:sp>
        <p:nvSpPr>
          <p:cNvPr id="80" name="object 364"/>
          <p:cNvSpPr/>
          <p:nvPr/>
        </p:nvSpPr>
        <p:spPr>
          <a:xfrm>
            <a:off x="8575163" y="5401185"/>
            <a:ext cx="355274" cy="258329"/>
          </a:xfrm>
          <a:prstGeom prst="rect">
            <a:avLst/>
          </a:prstGeom>
          <a:blipFill>
            <a:blip r:embed="rId11"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56062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79"/>
          <p:cNvSpPr txBox="1">
            <a:spLocks/>
          </p:cNvSpPr>
          <p:nvPr/>
        </p:nvSpPr>
        <p:spPr>
          <a:xfrm>
            <a:off x="234569" y="455417"/>
            <a:ext cx="6415278" cy="516233"/>
          </a:xfrm>
          <a:prstGeom prst="rect">
            <a:avLst/>
          </a:prstGeom>
        </p:spPr>
        <p:txBody>
          <a:bodyPr vert="horz" wrap="square" lIns="0" tIns="10860" rIns="0" bIns="0" rtlCol="0">
            <a:sp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marR="5080" indent="11113">
              <a:lnSpc>
                <a:spcPct val="100000"/>
              </a:lnSpc>
              <a:spcBef>
                <a:spcPts val="100"/>
              </a:spcBef>
            </a:pPr>
            <a:r>
              <a:rPr lang="ru-RU" sz="1600" spc="175" dirty="0">
                <a:solidFill>
                  <a:srgbClr val="001E31"/>
                </a:solidFill>
                <a:latin typeface="Arial Narrow" panose="020B0606020202030204" pitchFamily="34" charset="0"/>
              </a:rPr>
              <a:t>Региональный мониторинг исполнения </a:t>
            </a:r>
          </a:p>
          <a:p>
            <a:pPr marR="5080" indent="11113">
              <a:lnSpc>
                <a:spcPct val="100000"/>
              </a:lnSpc>
              <a:spcBef>
                <a:spcPts val="100"/>
              </a:spcBef>
            </a:pPr>
            <a:r>
              <a:rPr lang="ru-RU" sz="1600" spc="175" dirty="0">
                <a:solidFill>
                  <a:srgbClr val="001E31"/>
                </a:solidFill>
                <a:latin typeface="Arial Narrow" panose="020B0606020202030204" pitchFamily="34" charset="0"/>
              </a:rPr>
              <a:t>Постановления Правительства РФ от 21декабря 2017г. N 1604</a:t>
            </a:r>
          </a:p>
        </p:txBody>
      </p:sp>
      <p:pic>
        <p:nvPicPr>
          <p:cNvPr id="11469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49" t="5672" r="1997" b="5985"/>
          <a:stretch/>
        </p:blipFill>
        <p:spPr bwMode="auto">
          <a:xfrm>
            <a:off x="50799" y="1066800"/>
            <a:ext cx="9016289" cy="2667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69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2527"/>
          <a:stretch/>
        </p:blipFill>
        <p:spPr bwMode="auto">
          <a:xfrm>
            <a:off x="973123" y="3598974"/>
            <a:ext cx="3257551" cy="2124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46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152040"/>
            <a:ext cx="1939619" cy="1756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469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0674" y="3846624"/>
            <a:ext cx="4836414" cy="2725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8059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160" cy="6858000"/>
          </a:xfrm>
          <a:prstGeom prst="rect">
            <a:avLst/>
          </a:prstGeom>
        </p:spPr>
      </p:pic>
      <p:sp>
        <p:nvSpPr>
          <p:cNvPr id="4" name="Заголовок 2"/>
          <p:cNvSpPr txBox="1">
            <a:spLocks/>
          </p:cNvSpPr>
          <p:nvPr/>
        </p:nvSpPr>
        <p:spPr>
          <a:xfrm>
            <a:off x="34184" y="2931206"/>
            <a:ext cx="5118931" cy="2367185"/>
          </a:xfrm>
          <a:prstGeom prst="rect">
            <a:avLst/>
          </a:prstGeom>
        </p:spPr>
        <p:txBody>
          <a:bodyPr vert="horz" lIns="78203" tIns="39101" rIns="78203" bIns="39101"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endParaRPr lang="ru-RU" altLang="ru-RU" sz="2400" dirty="0">
              <a:solidFill>
                <a:schemeClr val="bg1"/>
              </a:solidFill>
              <a:latin typeface="Arial Narrow" panose="020B0606020202030204" pitchFamily="34" charset="0"/>
            </a:endParaRPr>
          </a:p>
        </p:txBody>
      </p:sp>
      <p:sp>
        <p:nvSpPr>
          <p:cNvPr id="5" name="Заголовок 2"/>
          <p:cNvSpPr txBox="1">
            <a:spLocks/>
          </p:cNvSpPr>
          <p:nvPr/>
        </p:nvSpPr>
        <p:spPr>
          <a:xfrm>
            <a:off x="139901" y="1341690"/>
            <a:ext cx="1723082" cy="1383408"/>
          </a:xfrm>
          <a:prstGeom prst="rect">
            <a:avLst/>
          </a:prstGeom>
          <a:effectLst>
            <a:outerShdw blurRad="50800" dist="38100" dir="2700000" algn="tl" rotWithShape="0">
              <a:prstClr val="black">
                <a:alpha val="40000"/>
              </a:prstClr>
            </a:outerShdw>
          </a:effectLst>
        </p:spPr>
        <p:txBody>
          <a:bodyPr>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ru-RU" sz="9600" dirty="0">
                <a:solidFill>
                  <a:srgbClr val="2AACE2"/>
                </a:solidFill>
                <a:latin typeface="Arial Narrow" panose="020B0606020202030204" pitchFamily="34" charset="0"/>
              </a:rPr>
              <a:t>0</a:t>
            </a:r>
            <a:r>
              <a:rPr lang="en-US" sz="9600" dirty="0">
                <a:solidFill>
                  <a:srgbClr val="2AACE2"/>
                </a:solidFill>
                <a:latin typeface="Arial Narrow" panose="020B0606020202030204" pitchFamily="34" charset="0"/>
              </a:rPr>
              <a:t>5</a:t>
            </a:r>
            <a:endParaRPr lang="ru-RU" sz="9600" dirty="0">
              <a:solidFill>
                <a:srgbClr val="2AACE2"/>
              </a:solidFill>
              <a:latin typeface="Arial Narrow" panose="020B0606020202030204" pitchFamily="34" charset="0"/>
            </a:endParaRPr>
          </a:p>
        </p:txBody>
      </p:sp>
      <p:pic>
        <p:nvPicPr>
          <p:cNvPr id="8" name="Picture 2" descr="C:\Users\ivlev\Desktop\Логотипы\Gisp_sign-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0933" y="5665206"/>
            <a:ext cx="867590" cy="901432"/>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2"/>
          <p:cNvSpPr txBox="1">
            <a:spLocks/>
          </p:cNvSpPr>
          <p:nvPr/>
        </p:nvSpPr>
        <p:spPr>
          <a:xfrm>
            <a:off x="139901" y="2931206"/>
            <a:ext cx="4850843" cy="2239000"/>
          </a:xfrm>
          <a:prstGeom prst="rect">
            <a:avLst/>
          </a:prstGeom>
        </p:spPr>
        <p:txBody>
          <a:bodyPr vert="horz" lIns="78203" tIns="39101" rIns="78203" bIns="39101" rtlCol="0" anchor="ctr">
            <a:norm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ru-RU" altLang="ru-RU" sz="2000" dirty="0">
                <a:solidFill>
                  <a:schemeClr val="bg1"/>
                </a:solidFill>
                <a:latin typeface="Arial Narrow" panose="020B0606020202030204" pitchFamily="34" charset="0"/>
              </a:rPr>
              <a:t>Результативность пилотных проектов по внедрению инструментов ГИСП для повышения конкурентоспособности продукции предприятий, созданию условий развития существующих и открытия новых производственных предприятий в субъектах Российской Федерации </a:t>
            </a:r>
          </a:p>
        </p:txBody>
      </p:sp>
    </p:spTree>
    <p:extLst>
      <p:ext uri="{BB962C8B-B14F-4D97-AF65-F5344CB8AC3E}">
        <p14:creationId xmlns:p14="http://schemas.microsoft.com/office/powerpoint/2010/main" val="1613831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79"/>
          <p:cNvSpPr txBox="1">
            <a:spLocks/>
          </p:cNvSpPr>
          <p:nvPr/>
        </p:nvSpPr>
        <p:spPr>
          <a:xfrm>
            <a:off x="100404" y="554599"/>
            <a:ext cx="8666909" cy="287965"/>
          </a:xfrm>
          <a:prstGeom prst="rect">
            <a:avLst/>
          </a:prstGeom>
        </p:spPr>
        <p:txBody>
          <a:bodyPr vert="horz" wrap="square" lIns="0" tIns="10860" rIns="0" bIns="0" rtlCol="0">
            <a:sp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marL="247015" marR="5080" indent="-234950">
              <a:lnSpc>
                <a:spcPct val="100000"/>
              </a:lnSpc>
              <a:spcBef>
                <a:spcPts val="100"/>
              </a:spcBef>
            </a:pPr>
            <a:r>
              <a:rPr lang="ru-RU" sz="1800" spc="175" dirty="0">
                <a:solidFill>
                  <a:srgbClr val="001E31"/>
                </a:solidFill>
                <a:latin typeface="Arial Narrow" panose="020B0606020202030204" pitchFamily="34" charset="0"/>
              </a:rPr>
              <a:t>Дорожная карта Нижегородской области</a:t>
            </a:r>
          </a:p>
        </p:txBody>
      </p:sp>
      <p:sp>
        <p:nvSpPr>
          <p:cNvPr id="15" name="object 79"/>
          <p:cNvSpPr txBox="1">
            <a:spLocks/>
          </p:cNvSpPr>
          <p:nvPr/>
        </p:nvSpPr>
        <p:spPr>
          <a:xfrm>
            <a:off x="100405" y="897061"/>
            <a:ext cx="8666909" cy="441853"/>
          </a:xfrm>
          <a:prstGeom prst="rect">
            <a:avLst/>
          </a:prstGeom>
        </p:spPr>
        <p:txBody>
          <a:bodyPr vert="horz" wrap="square" lIns="0" tIns="10860" rIns="0" bIns="0" rtlCol="0">
            <a:sp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marR="5080">
              <a:lnSpc>
                <a:spcPct val="100000"/>
              </a:lnSpc>
              <a:buClr>
                <a:srgbClr val="29ACE3"/>
              </a:buClr>
              <a:defRPr/>
            </a:pPr>
            <a:r>
              <a:rPr lang="ru-RU" sz="1400" dirty="0">
                <a:solidFill>
                  <a:srgbClr val="231F20"/>
                </a:solidFill>
                <a:latin typeface="Arial Narrow" panose="020B0606020202030204" pitchFamily="34" charset="0"/>
                <a:ea typeface="+mn-ea"/>
                <a:cs typeface="Tahoma" pitchFamily="34" charset="0"/>
              </a:rPr>
              <a:t>Дорожная карта по повышению продукции предприятий, созданию условий для развития существующих и открытия новых производственных предприятий Нижегородской области подписана 27 октября 2017 года.</a:t>
            </a:r>
          </a:p>
        </p:txBody>
      </p:sp>
      <p:graphicFrame>
        <p:nvGraphicFramePr>
          <p:cNvPr id="16" name="Таблица 15"/>
          <p:cNvGraphicFramePr>
            <a:graphicFrameLocks noGrp="1"/>
          </p:cNvGraphicFramePr>
          <p:nvPr>
            <p:extLst>
              <p:ext uri="{D42A27DB-BD31-4B8C-83A1-F6EECF244321}">
                <p14:modId xmlns:p14="http://schemas.microsoft.com/office/powerpoint/2010/main" val="360960676"/>
              </p:ext>
            </p:extLst>
          </p:nvPr>
        </p:nvGraphicFramePr>
        <p:xfrm>
          <a:off x="0" y="1369695"/>
          <a:ext cx="9144000" cy="2255520"/>
        </p:xfrm>
        <a:graphic>
          <a:graphicData uri="http://schemas.openxmlformats.org/drawingml/2006/table">
            <a:tbl>
              <a:tblPr firstRow="1" bandRow="1">
                <a:tableStyleId>{9D7B26C5-4107-4FEC-AEDC-1716B250A1EF}</a:tableStyleId>
              </a:tblPr>
              <a:tblGrid>
                <a:gridCol w="1666875">
                  <a:extLst>
                    <a:ext uri="{9D8B030D-6E8A-4147-A177-3AD203B41FA5}">
                      <a16:colId xmlns:a16="http://schemas.microsoft.com/office/drawing/2014/main" xmlns="" val="3017829585"/>
                    </a:ext>
                  </a:extLst>
                </a:gridCol>
                <a:gridCol w="7477125">
                  <a:extLst>
                    <a:ext uri="{9D8B030D-6E8A-4147-A177-3AD203B41FA5}">
                      <a16:colId xmlns:a16="http://schemas.microsoft.com/office/drawing/2014/main" xmlns="" val="3567857181"/>
                    </a:ext>
                  </a:extLst>
                </a:gridCol>
              </a:tblGrid>
              <a:tr h="330405">
                <a:tc gridSpan="2">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ru-RU" sz="1600" b="0" dirty="0">
                          <a:solidFill>
                            <a:schemeClr val="bg1"/>
                          </a:solidFill>
                          <a:latin typeface="Arial Narrow" panose="020B0606020202030204" pitchFamily="34" charset="0"/>
                        </a:rPr>
                        <a:t>Основные направления </a:t>
                      </a:r>
                    </a:p>
                  </a:txBody>
                  <a:tcPr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2634"/>
                    </a:solidFill>
                  </a:tcPr>
                </a:tc>
                <a:tc hMerge="1">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endParaRPr lang="ru-RU" sz="1600" b="0" kern="1200" dirty="0">
                        <a:solidFill>
                          <a:schemeClr val="bg1"/>
                        </a:solidFill>
                        <a:latin typeface="Arial Narrow" panose="020B0606020202030204" pitchFamily="34" charset="0"/>
                        <a:ea typeface="+mn-ea"/>
                        <a:cs typeface="+mn-cs"/>
                      </a:endParaRPr>
                    </a:p>
                  </a:txBody>
                  <a:tcPr anchor="ctr">
                    <a:lnL>
                      <a:noFill/>
                    </a:lnL>
                    <a:lnR>
                      <a:noFill/>
                    </a:lnR>
                    <a:lnT w="12700" cmpd="sng">
                      <a:noFill/>
                    </a:lnT>
                    <a:lnB w="12700" cap="flat" cmpd="sng" algn="ctr">
                      <a:solidFill>
                        <a:srgbClr val="A9735E"/>
                      </a:solidFill>
                      <a:prstDash val="solid"/>
                      <a:round/>
                      <a:headEnd type="none" w="med" len="med"/>
                      <a:tailEnd type="none" w="med" len="med"/>
                    </a:lnB>
                    <a:lnTlToBr w="12700" cmpd="sng">
                      <a:noFill/>
                      <a:prstDash val="solid"/>
                    </a:lnTlToBr>
                    <a:lnBlToTr w="12700" cmpd="sng">
                      <a:noFill/>
                      <a:prstDash val="solid"/>
                    </a:lnBlToTr>
                    <a:solidFill>
                      <a:srgbClr val="0C2634"/>
                    </a:solidFill>
                  </a:tcPr>
                </a:tc>
                <a:extLst>
                  <a:ext uri="{0D108BD9-81ED-4DB2-BD59-A6C34878D82A}">
                    <a16:rowId xmlns:a16="http://schemas.microsoft.com/office/drawing/2014/main" xmlns="" val="2867732973"/>
                  </a:ext>
                </a:extLst>
              </a:tr>
              <a:tr h="616857">
                <a:tc>
                  <a:txBody>
                    <a:bodyPr/>
                    <a:lstStyle/>
                    <a:p>
                      <a:pPr marL="0" algn="ctr" defTabSz="1007943" rtl="0" eaLnBrk="1" latinLnBrk="0" hangingPunct="1"/>
                      <a:endParaRPr lang="ru-RU" sz="1600" kern="1200" baseline="0" dirty="0">
                        <a:solidFill>
                          <a:srgbClr val="29ACE3"/>
                        </a:solidFill>
                        <a:latin typeface="Arial Narrow" panose="020B0606020202030204" pitchFamily="34" charset="0"/>
                        <a:ea typeface="+mn-ea"/>
                        <a:cs typeface="+mn-cs"/>
                      </a:endParaRPr>
                    </a:p>
                  </a:txBody>
                  <a:tcPr anchor="ctr">
                    <a:lnL>
                      <a:noFill/>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007943" rtl="0" eaLnBrk="0" fontAlgn="base" latinLnBrk="0" hangingPunct="0">
                        <a:lnSpc>
                          <a:spcPct val="100000"/>
                        </a:lnSpc>
                        <a:spcBef>
                          <a:spcPct val="0"/>
                        </a:spcBef>
                        <a:spcAft>
                          <a:spcPct val="0"/>
                        </a:spcAft>
                        <a:buClr>
                          <a:srgbClr val="29ACE3"/>
                        </a:buClr>
                        <a:buSzTx/>
                        <a:buFont typeface="Arial" panose="020B0604020202020204" pitchFamily="34" charset="0"/>
                        <a:buNone/>
                        <a:tabLst/>
                        <a:defRPr/>
                      </a:pPr>
                      <a:r>
                        <a:rPr lang="ru-RU" sz="1800" kern="1200" dirty="0">
                          <a:solidFill>
                            <a:srgbClr val="231F20"/>
                          </a:solidFill>
                          <a:latin typeface="Arial Narrow" panose="020B0606020202030204" pitchFamily="34" charset="0"/>
                          <a:ea typeface="+mn-ea"/>
                          <a:cs typeface="Tahoma" pitchFamily="34" charset="0"/>
                          <a:sym typeface="Arial"/>
                        </a:rPr>
                        <a:t>Работа с крупнейшими заказчиками</a:t>
                      </a:r>
                    </a:p>
                    <a:p>
                      <a:pPr marL="0" marR="0" lvl="0" indent="0" algn="l" defTabSz="1007943" rtl="0" eaLnBrk="0" fontAlgn="base" latinLnBrk="0" hangingPunct="0">
                        <a:lnSpc>
                          <a:spcPct val="100000"/>
                        </a:lnSpc>
                        <a:spcBef>
                          <a:spcPct val="0"/>
                        </a:spcBef>
                        <a:spcAft>
                          <a:spcPct val="0"/>
                        </a:spcAft>
                        <a:buClr>
                          <a:srgbClr val="29ACE3"/>
                        </a:buClr>
                        <a:buSzTx/>
                        <a:buFont typeface="Arial" panose="020B0604020202020204" pitchFamily="34" charset="0"/>
                        <a:buNone/>
                        <a:tabLst/>
                        <a:defRPr/>
                      </a:pPr>
                      <a:endParaRPr lang="ru-RU" sz="1800" kern="1200" dirty="0">
                        <a:solidFill>
                          <a:srgbClr val="231F20"/>
                        </a:solidFill>
                        <a:latin typeface="Arial Narrow" panose="020B0606020202030204" pitchFamily="34" charset="0"/>
                        <a:ea typeface="+mn-ea"/>
                        <a:cs typeface="Tahoma" pitchFamily="34" charset="0"/>
                        <a:sym typeface="Arial"/>
                      </a:endParaRPr>
                    </a:p>
                  </a:txBody>
                  <a:tcPr anchor="ctr">
                    <a:lnL>
                      <a:noFill/>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419575326"/>
                  </a:ext>
                </a:extLst>
              </a:tr>
              <a:tr h="616857">
                <a:tc>
                  <a:txBody>
                    <a:bodyPr/>
                    <a:lstStyle/>
                    <a:p>
                      <a:pPr marL="0" algn="ctr" defTabSz="1007943" rtl="0" eaLnBrk="1" latinLnBrk="0" hangingPunct="1"/>
                      <a:endParaRPr lang="en-US" sz="2800" kern="1200" baseline="0" dirty="0">
                        <a:solidFill>
                          <a:srgbClr val="29ACE3"/>
                        </a:solidFill>
                        <a:latin typeface="Arial Narrow" panose="020B0606020202030204" pitchFamily="34" charset="0"/>
                        <a:ea typeface="+mn-ea"/>
                        <a:cs typeface="+mn-cs"/>
                      </a:endParaRPr>
                    </a:p>
                  </a:txBody>
                  <a:tcPr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007943" rtl="0" eaLnBrk="0" fontAlgn="base" latinLnBrk="0" hangingPunct="0">
                        <a:lnSpc>
                          <a:spcPct val="100000"/>
                        </a:lnSpc>
                        <a:spcBef>
                          <a:spcPct val="0"/>
                        </a:spcBef>
                        <a:spcAft>
                          <a:spcPct val="0"/>
                        </a:spcAft>
                        <a:buClr>
                          <a:srgbClr val="29ACE3"/>
                        </a:buClr>
                        <a:buSzTx/>
                        <a:buFont typeface="Arial" panose="020B0604020202020204" pitchFamily="34" charset="0"/>
                        <a:buNone/>
                        <a:tabLst/>
                        <a:defRPr/>
                      </a:pPr>
                      <a:r>
                        <a:rPr lang="ru-RU" sz="1800" kern="1200" dirty="0">
                          <a:solidFill>
                            <a:srgbClr val="231F20"/>
                          </a:solidFill>
                          <a:latin typeface="Arial Narrow" panose="020B0606020202030204" pitchFamily="34" charset="0"/>
                          <a:ea typeface="+mn-ea"/>
                          <a:cs typeface="Tahoma" pitchFamily="34" charset="0"/>
                        </a:rPr>
                        <a:t>Работа научно-технических советов по импортозамещению</a:t>
                      </a:r>
                    </a:p>
                    <a:p>
                      <a:pPr marL="0" marR="0" lvl="0" indent="0" algn="l" defTabSz="1007943" rtl="0" eaLnBrk="0" fontAlgn="base" latinLnBrk="0" hangingPunct="0">
                        <a:lnSpc>
                          <a:spcPct val="100000"/>
                        </a:lnSpc>
                        <a:spcBef>
                          <a:spcPct val="0"/>
                        </a:spcBef>
                        <a:spcAft>
                          <a:spcPct val="0"/>
                        </a:spcAft>
                        <a:buClr>
                          <a:srgbClr val="29ACE3"/>
                        </a:buClr>
                        <a:buSzTx/>
                        <a:buFont typeface="Arial" panose="020B0604020202020204" pitchFamily="34" charset="0"/>
                        <a:buNone/>
                        <a:tabLst/>
                        <a:defRPr/>
                      </a:pPr>
                      <a:endParaRPr lang="ru-RU" sz="1800" kern="1200" dirty="0">
                        <a:solidFill>
                          <a:srgbClr val="231F20"/>
                        </a:solidFill>
                        <a:latin typeface="Arial Narrow" panose="020B0606020202030204" pitchFamily="34" charset="0"/>
                        <a:ea typeface="+mn-ea"/>
                        <a:cs typeface="Tahoma" pitchFamily="34" charset="0"/>
                      </a:endParaRPr>
                    </a:p>
                  </a:txBody>
                  <a:tcPr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080439298"/>
                  </a:ext>
                </a:extLst>
              </a:tr>
              <a:tr h="616857">
                <a:tc>
                  <a:txBody>
                    <a:bodyPr/>
                    <a:lstStyle/>
                    <a:p>
                      <a:pPr marL="0" algn="ctr" defTabSz="1007943" rtl="0" eaLnBrk="1" latinLnBrk="0" hangingPunct="1"/>
                      <a:endParaRPr lang="ru-RU" sz="1800" b="0" i="0" u="none" strike="noStrike" kern="1200" cap="none" spc="0" baseline="0" dirty="0">
                        <a:ln>
                          <a:noFill/>
                        </a:ln>
                        <a:solidFill>
                          <a:schemeClr val="tx1">
                            <a:lumMod val="95000"/>
                            <a:lumOff val="5000"/>
                          </a:schemeClr>
                        </a:solidFill>
                        <a:uFillTx/>
                        <a:latin typeface="Arial Narrow" panose="020B0606020202030204" pitchFamily="34" charset="0"/>
                        <a:ea typeface="+mn-ea"/>
                        <a:cs typeface="+mn-cs"/>
                      </a:endParaRPr>
                    </a:p>
                  </a:txBody>
                  <a:tcPr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007943" rtl="0" eaLnBrk="0" fontAlgn="base" latinLnBrk="0" hangingPunct="0">
                        <a:lnSpc>
                          <a:spcPct val="100000"/>
                        </a:lnSpc>
                        <a:spcBef>
                          <a:spcPct val="0"/>
                        </a:spcBef>
                        <a:spcAft>
                          <a:spcPct val="0"/>
                        </a:spcAft>
                        <a:buClr>
                          <a:srgbClr val="29ACE3"/>
                        </a:buClr>
                        <a:buSzTx/>
                        <a:buFont typeface="Arial" panose="020B0604020202020204" pitchFamily="34" charset="0"/>
                        <a:buNone/>
                        <a:tabLst/>
                        <a:defRPr/>
                      </a:pPr>
                      <a:r>
                        <a:rPr lang="ru-RU" sz="1800" kern="1200" dirty="0">
                          <a:solidFill>
                            <a:srgbClr val="231F20"/>
                          </a:solidFill>
                          <a:latin typeface="Arial Narrow" panose="020B0606020202030204" pitchFamily="34" charset="0"/>
                          <a:ea typeface="+mn-ea"/>
                          <a:cs typeface="Tahoma" pitchFamily="34" charset="0"/>
                        </a:rPr>
                        <a:t>Работа в государственной информационной системе промышленности</a:t>
                      </a:r>
                    </a:p>
                    <a:p>
                      <a:pPr marL="0" marR="0" lvl="0" indent="0" algn="l" defTabSz="1007943" rtl="0" eaLnBrk="0" fontAlgn="base" latinLnBrk="0" hangingPunct="0">
                        <a:lnSpc>
                          <a:spcPct val="100000"/>
                        </a:lnSpc>
                        <a:spcBef>
                          <a:spcPct val="0"/>
                        </a:spcBef>
                        <a:spcAft>
                          <a:spcPct val="0"/>
                        </a:spcAft>
                        <a:buClr>
                          <a:srgbClr val="29ACE3"/>
                        </a:buClr>
                        <a:buSzTx/>
                        <a:buFont typeface="Arial" panose="020B0604020202020204" pitchFamily="34" charset="0"/>
                        <a:buNone/>
                        <a:tabLst/>
                        <a:defRPr/>
                      </a:pPr>
                      <a:endParaRPr lang="ru-RU" sz="1800" kern="1200" dirty="0">
                        <a:solidFill>
                          <a:srgbClr val="231F20"/>
                        </a:solidFill>
                        <a:latin typeface="Arial Narrow" panose="020B0606020202030204" pitchFamily="34" charset="0"/>
                        <a:ea typeface="+mn-ea"/>
                        <a:cs typeface="Tahoma" pitchFamily="34" charset="0"/>
                      </a:endParaRPr>
                    </a:p>
                  </a:txBody>
                  <a:tcPr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146199281"/>
                  </a:ext>
                </a:extLst>
              </a:tr>
            </a:tbl>
          </a:graphicData>
        </a:graphic>
      </p:graphicFrame>
      <p:pic>
        <p:nvPicPr>
          <p:cNvPr id="17" name="Рисунок 16"/>
          <p:cNvPicPr>
            <a:picLocks noChangeAspect="1"/>
          </p:cNvPicPr>
          <p:nvPr/>
        </p:nvPicPr>
        <p:blipFill rotWithShape="1">
          <a:blip r:embed="rId2" cstate="print">
            <a:extLst>
              <a:ext uri="{28A0092B-C50C-407E-A947-70E740481C1C}">
                <a14:useLocalDpi xmlns:a14="http://schemas.microsoft.com/office/drawing/2010/main" val="0"/>
              </a:ext>
            </a:extLst>
          </a:blip>
          <a:srcRect l="50563" t="18648" r="27762" b="68323"/>
          <a:stretch/>
        </p:blipFill>
        <p:spPr>
          <a:xfrm>
            <a:off x="576805" y="1560877"/>
            <a:ext cx="670407" cy="569793"/>
          </a:xfrm>
          <a:prstGeom prst="rect">
            <a:avLst/>
          </a:prstGeom>
        </p:spPr>
      </p:pic>
      <p:pic>
        <p:nvPicPr>
          <p:cNvPr id="18" name="Рисунок 17"/>
          <p:cNvPicPr>
            <a:picLocks noChangeAspect="1"/>
          </p:cNvPicPr>
          <p:nvPr/>
        </p:nvPicPr>
        <p:blipFill rotWithShape="1">
          <a:blip r:embed="rId3" cstate="print">
            <a:extLst>
              <a:ext uri="{28A0092B-C50C-407E-A947-70E740481C1C}">
                <a14:useLocalDpi xmlns:a14="http://schemas.microsoft.com/office/drawing/2010/main" val="0"/>
              </a:ext>
            </a:extLst>
          </a:blip>
          <a:srcRect l="76011" t="78383" r="2076" b="8136"/>
          <a:stretch/>
        </p:blipFill>
        <p:spPr>
          <a:xfrm>
            <a:off x="547001" y="2143981"/>
            <a:ext cx="760273" cy="661376"/>
          </a:xfrm>
          <a:prstGeom prst="rect">
            <a:avLst/>
          </a:prstGeom>
        </p:spPr>
      </p:pic>
      <p:pic>
        <p:nvPicPr>
          <p:cNvPr id="19" name="Рисунок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009" y="2857033"/>
            <a:ext cx="568000" cy="537828"/>
          </a:xfrm>
          <a:prstGeom prst="rect">
            <a:avLst/>
          </a:prstGeom>
        </p:spPr>
      </p:pic>
      <p:graphicFrame>
        <p:nvGraphicFramePr>
          <p:cNvPr id="20" name="Таблица 19"/>
          <p:cNvGraphicFramePr>
            <a:graphicFrameLocks noGrp="1"/>
          </p:cNvGraphicFramePr>
          <p:nvPr>
            <p:extLst/>
          </p:nvPr>
        </p:nvGraphicFramePr>
        <p:xfrm>
          <a:off x="0" y="3920989"/>
          <a:ext cx="9144000" cy="1889760"/>
        </p:xfrm>
        <a:graphic>
          <a:graphicData uri="http://schemas.openxmlformats.org/drawingml/2006/table">
            <a:tbl>
              <a:tblPr firstRow="1" bandRow="1">
                <a:tableStyleId>{9D7B26C5-4107-4FEC-AEDC-1716B250A1EF}</a:tableStyleId>
              </a:tblPr>
              <a:tblGrid>
                <a:gridCol w="1752600">
                  <a:extLst>
                    <a:ext uri="{9D8B030D-6E8A-4147-A177-3AD203B41FA5}">
                      <a16:colId xmlns:a16="http://schemas.microsoft.com/office/drawing/2014/main" xmlns="" val="3017829585"/>
                    </a:ext>
                  </a:extLst>
                </a:gridCol>
                <a:gridCol w="7391400">
                  <a:extLst>
                    <a:ext uri="{9D8B030D-6E8A-4147-A177-3AD203B41FA5}">
                      <a16:colId xmlns:a16="http://schemas.microsoft.com/office/drawing/2014/main" xmlns="" val="3567857181"/>
                    </a:ext>
                  </a:extLst>
                </a:gridCol>
              </a:tblGrid>
              <a:tr h="245351">
                <a:tc gridSpan="2">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ru-RU" sz="1600" b="0" dirty="0">
                          <a:solidFill>
                            <a:schemeClr val="bg1"/>
                          </a:solidFill>
                          <a:latin typeface="Arial Narrow" panose="020B0606020202030204" pitchFamily="34" charset="0"/>
                        </a:rPr>
                        <a:t>Опыт Нижегородской области</a:t>
                      </a:r>
                    </a:p>
                  </a:txBody>
                  <a:tcPr anchor="ctr">
                    <a:lnL>
                      <a:noFill/>
                    </a:lnL>
                    <a:lnR>
                      <a:noFill/>
                    </a:lnR>
                    <a:lnT w="12700" cmpd="sng">
                      <a:noFill/>
                    </a:lnT>
                    <a:lnB w="12700" cap="flat" cmpd="sng" algn="ctr">
                      <a:solidFill>
                        <a:srgbClr val="A9735E"/>
                      </a:solidFill>
                      <a:prstDash val="solid"/>
                      <a:round/>
                      <a:headEnd type="none" w="med" len="med"/>
                      <a:tailEnd type="none" w="med" len="med"/>
                    </a:lnB>
                    <a:lnTlToBr w="12700" cmpd="sng">
                      <a:noFill/>
                      <a:prstDash val="solid"/>
                    </a:lnTlToBr>
                    <a:lnBlToTr w="12700" cmpd="sng">
                      <a:noFill/>
                      <a:prstDash val="solid"/>
                    </a:lnBlToTr>
                    <a:solidFill>
                      <a:srgbClr val="0C2634"/>
                    </a:solidFill>
                  </a:tcPr>
                </a:tc>
                <a:tc hMerge="1">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endParaRPr lang="ru-RU" sz="1600" b="0" kern="1200" dirty="0">
                        <a:solidFill>
                          <a:schemeClr val="bg1"/>
                        </a:solidFill>
                        <a:latin typeface="Arial Narrow" panose="020B0606020202030204" pitchFamily="34" charset="0"/>
                        <a:ea typeface="+mn-ea"/>
                        <a:cs typeface="+mn-cs"/>
                      </a:endParaRPr>
                    </a:p>
                  </a:txBody>
                  <a:tcPr anchor="ctr">
                    <a:lnL>
                      <a:noFill/>
                    </a:lnL>
                    <a:lnR>
                      <a:noFill/>
                    </a:lnR>
                    <a:lnT w="12700" cmpd="sng">
                      <a:noFill/>
                    </a:lnT>
                    <a:lnB w="12700" cap="flat" cmpd="sng" algn="ctr">
                      <a:solidFill>
                        <a:srgbClr val="A9735E"/>
                      </a:solidFill>
                      <a:prstDash val="solid"/>
                      <a:round/>
                      <a:headEnd type="none" w="med" len="med"/>
                      <a:tailEnd type="none" w="med" len="med"/>
                    </a:lnB>
                    <a:lnTlToBr w="12700" cmpd="sng">
                      <a:noFill/>
                      <a:prstDash val="solid"/>
                    </a:lnTlToBr>
                    <a:lnBlToTr w="12700" cmpd="sng">
                      <a:noFill/>
                      <a:prstDash val="solid"/>
                    </a:lnBlToTr>
                    <a:solidFill>
                      <a:srgbClr val="0C2634"/>
                    </a:solidFill>
                  </a:tcPr>
                </a:tc>
                <a:extLst>
                  <a:ext uri="{0D108BD9-81ED-4DB2-BD59-A6C34878D82A}">
                    <a16:rowId xmlns:a16="http://schemas.microsoft.com/office/drawing/2014/main" xmlns="" val="2867732973"/>
                  </a:ext>
                </a:extLst>
              </a:tr>
              <a:tr h="414867">
                <a:tc>
                  <a:txBody>
                    <a:bodyPr/>
                    <a:lstStyle/>
                    <a:p>
                      <a:pPr marL="0" algn="ctr" defTabSz="1007943" rtl="0" eaLnBrk="1" latinLnBrk="0" hangingPunct="1"/>
                      <a:r>
                        <a:rPr lang="en-US" sz="2800" kern="1200" baseline="0" dirty="0">
                          <a:solidFill>
                            <a:srgbClr val="29ACE3"/>
                          </a:solidFill>
                          <a:latin typeface="Arial Narrow" panose="020B0606020202030204" pitchFamily="34" charset="0"/>
                          <a:ea typeface="+mn-ea"/>
                          <a:cs typeface="+mn-cs"/>
                        </a:rPr>
                        <a:t>&gt;20</a:t>
                      </a:r>
                      <a:endParaRPr lang="ru-RU" sz="2800" kern="1200" baseline="0" dirty="0">
                        <a:solidFill>
                          <a:srgbClr val="29ACE3"/>
                        </a:solidFill>
                        <a:latin typeface="Arial Narrow" panose="020B0606020202030204" pitchFamily="34" charset="0"/>
                        <a:ea typeface="+mn-ea"/>
                        <a:cs typeface="+mn-cs"/>
                      </a:endParaRPr>
                    </a:p>
                  </a:txBody>
                  <a:tcPr anchor="ctr">
                    <a:lnL>
                      <a:noFill/>
                    </a:lnL>
                    <a:lnR>
                      <a:noFill/>
                    </a:lnR>
                    <a:lnT w="12700" cap="flat" cmpd="sng" algn="ctr">
                      <a:solidFill>
                        <a:srgbClr val="A9735E"/>
                      </a:solidFill>
                      <a:prstDash val="solid"/>
                      <a:round/>
                      <a:headEnd type="none" w="med" len="med"/>
                      <a:tailEnd type="none" w="med" len="med"/>
                    </a:lnT>
                    <a:lnB w="9525" cap="flat" cmpd="sng" algn="ctr">
                      <a:solidFill>
                        <a:srgbClr val="625C5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007943" rtl="0" eaLnBrk="0" fontAlgn="base" latinLnBrk="0" hangingPunct="0">
                        <a:lnSpc>
                          <a:spcPct val="100000"/>
                        </a:lnSpc>
                        <a:spcBef>
                          <a:spcPct val="0"/>
                        </a:spcBef>
                        <a:spcAft>
                          <a:spcPct val="0"/>
                        </a:spcAft>
                        <a:buClr>
                          <a:srgbClr val="29ACE3"/>
                        </a:buClr>
                        <a:buSzTx/>
                        <a:buFont typeface="Arial" panose="020B0604020202020204" pitchFamily="34" charset="0"/>
                        <a:buNone/>
                        <a:tabLst/>
                        <a:defRPr/>
                      </a:pPr>
                      <a:r>
                        <a:rPr lang="ru-RU" sz="1800" kern="1200" dirty="0">
                          <a:solidFill>
                            <a:srgbClr val="231F20"/>
                          </a:solidFill>
                          <a:latin typeface="Arial Narrow" panose="020B0606020202030204" pitchFamily="34" charset="0"/>
                          <a:ea typeface="+mn-ea"/>
                          <a:cs typeface="Tahoma" pitchFamily="34" charset="0"/>
                          <a:sym typeface="Arial"/>
                        </a:rPr>
                        <a:t>Совещаний с заинтересованным ведомствами Нижегородской области</a:t>
                      </a:r>
                    </a:p>
                  </a:txBody>
                  <a:tcPr anchor="ctr">
                    <a:lnL>
                      <a:noFill/>
                    </a:lnL>
                    <a:lnR>
                      <a:noFill/>
                    </a:lnR>
                    <a:lnT w="12700" cap="flat" cmpd="sng" algn="ctr">
                      <a:solidFill>
                        <a:srgbClr val="A9735E"/>
                      </a:solidFill>
                      <a:prstDash val="solid"/>
                      <a:round/>
                      <a:headEnd type="none" w="med" len="med"/>
                      <a:tailEnd type="none" w="med" len="med"/>
                    </a:lnT>
                    <a:lnB w="9525" cap="flat" cmpd="sng" algn="ctr">
                      <a:solidFill>
                        <a:srgbClr val="625C5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419575326"/>
                  </a:ext>
                </a:extLst>
              </a:tr>
              <a:tr h="345629">
                <a:tc>
                  <a:txBody>
                    <a:bodyPr/>
                    <a:lstStyle/>
                    <a:p>
                      <a:pPr marL="0" algn="ctr" defTabSz="1007943" rtl="0" eaLnBrk="1" latinLnBrk="0" hangingPunct="1"/>
                      <a:r>
                        <a:rPr lang="en-US" sz="2800" kern="1200" baseline="0" dirty="0">
                          <a:solidFill>
                            <a:srgbClr val="29ACE3"/>
                          </a:solidFill>
                          <a:latin typeface="Arial Narrow" panose="020B0606020202030204" pitchFamily="34" charset="0"/>
                          <a:ea typeface="+mn-ea"/>
                          <a:cs typeface="+mn-cs"/>
                        </a:rPr>
                        <a:t>45</a:t>
                      </a:r>
                    </a:p>
                  </a:txBody>
                  <a:tcPr anchor="ctr">
                    <a:lnL>
                      <a:noFill/>
                    </a:lnL>
                    <a:lnR>
                      <a:noFill/>
                    </a:lnR>
                    <a:lnT w="9525" cap="flat" cmpd="sng" algn="ctr">
                      <a:solidFill>
                        <a:srgbClr val="625C56"/>
                      </a:solidFill>
                      <a:prstDash val="solid"/>
                      <a:round/>
                      <a:headEnd type="none" w="med" len="med"/>
                      <a:tailEnd type="none" w="med" len="med"/>
                    </a:lnT>
                    <a:lnB w="9525" cap="flat" cmpd="sng" algn="ctr">
                      <a:solidFill>
                        <a:srgbClr val="625C5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007943" rtl="0" eaLnBrk="0" fontAlgn="base" latinLnBrk="0" hangingPunct="0">
                        <a:lnSpc>
                          <a:spcPct val="100000"/>
                        </a:lnSpc>
                        <a:spcBef>
                          <a:spcPct val="0"/>
                        </a:spcBef>
                        <a:spcAft>
                          <a:spcPct val="0"/>
                        </a:spcAft>
                        <a:buClr>
                          <a:srgbClr val="29ACE3"/>
                        </a:buClr>
                        <a:buSzTx/>
                        <a:buFont typeface="Arial" panose="020B0604020202020204" pitchFamily="34" charset="0"/>
                        <a:buNone/>
                        <a:tabLst/>
                        <a:defRPr/>
                      </a:pPr>
                      <a:r>
                        <a:rPr lang="ru-RU" sz="1800" kern="1200" dirty="0">
                          <a:solidFill>
                            <a:srgbClr val="231F20"/>
                          </a:solidFill>
                          <a:latin typeface="Arial Narrow" panose="020B0606020202030204" pitchFamily="34" charset="0"/>
                          <a:ea typeface="+mn-ea"/>
                          <a:cs typeface="Tahoma" pitchFamily="34" charset="0"/>
                        </a:rPr>
                        <a:t>Ключевых мероприятий дорожной карты</a:t>
                      </a:r>
                    </a:p>
                  </a:txBody>
                  <a:tcPr anchor="ctr">
                    <a:lnL>
                      <a:noFill/>
                    </a:lnL>
                    <a:lnR>
                      <a:noFill/>
                    </a:lnR>
                    <a:lnT w="9525" cap="flat" cmpd="sng" algn="ctr">
                      <a:solidFill>
                        <a:srgbClr val="625C56"/>
                      </a:solidFill>
                      <a:prstDash val="solid"/>
                      <a:round/>
                      <a:headEnd type="none" w="med" len="med"/>
                      <a:tailEnd type="none" w="med" len="med"/>
                    </a:lnT>
                    <a:lnB w="9525" cap="flat" cmpd="sng" algn="ctr">
                      <a:solidFill>
                        <a:srgbClr val="625C5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080439298"/>
                  </a:ext>
                </a:extLst>
              </a:tr>
              <a:tr h="318012">
                <a:tc>
                  <a:txBody>
                    <a:bodyPr/>
                    <a:lstStyle/>
                    <a:p>
                      <a:pPr marL="0" algn="ctr" defTabSz="1007943" rtl="0" eaLnBrk="1" latinLnBrk="0" hangingPunct="1"/>
                      <a:r>
                        <a:rPr lang="ru-RU" sz="2800" kern="1200" baseline="0" dirty="0">
                          <a:solidFill>
                            <a:srgbClr val="29ACE3"/>
                          </a:solidFill>
                          <a:latin typeface="Arial Narrow" panose="020B0606020202030204" pitchFamily="34" charset="0"/>
                          <a:ea typeface="+mn-ea"/>
                          <a:cs typeface="+mn-cs"/>
                        </a:rPr>
                        <a:t>ФРП РФ </a:t>
                      </a:r>
                    </a:p>
                  </a:txBody>
                  <a:tcPr anchor="ctr">
                    <a:lnL>
                      <a:noFill/>
                    </a:lnL>
                    <a:lnR>
                      <a:noFill/>
                    </a:lnR>
                    <a:lnT w="9525" cap="flat" cmpd="sng" algn="ctr">
                      <a:solidFill>
                        <a:srgbClr val="625C56"/>
                      </a:solidFill>
                      <a:prstDash val="solid"/>
                      <a:round/>
                      <a:headEnd type="none" w="med" len="med"/>
                      <a:tailEnd type="none" w="med" len="med"/>
                    </a:lnT>
                    <a:lnB w="9525" cap="flat" cmpd="sng" algn="ctr">
                      <a:solidFill>
                        <a:srgbClr val="625C5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007943" rtl="0" eaLnBrk="0" fontAlgn="base" latinLnBrk="0" hangingPunct="0">
                        <a:lnSpc>
                          <a:spcPct val="100000"/>
                        </a:lnSpc>
                        <a:spcBef>
                          <a:spcPct val="0"/>
                        </a:spcBef>
                        <a:spcAft>
                          <a:spcPct val="0"/>
                        </a:spcAft>
                        <a:buClr>
                          <a:srgbClr val="29ACE3"/>
                        </a:buClr>
                        <a:buSzTx/>
                        <a:buFont typeface="Arial" panose="020B0604020202020204" pitchFamily="34" charset="0"/>
                        <a:buNone/>
                        <a:tabLst/>
                        <a:defRPr/>
                      </a:pPr>
                      <a:r>
                        <a:rPr lang="ru-RU" sz="1800" kern="1200" dirty="0">
                          <a:solidFill>
                            <a:srgbClr val="231F20"/>
                          </a:solidFill>
                          <a:latin typeface="Arial Narrow" panose="020B0606020202030204" pitchFamily="34" charset="0"/>
                          <a:ea typeface="+mn-ea"/>
                          <a:cs typeface="Tahoma" pitchFamily="34" charset="0"/>
                        </a:rPr>
                        <a:t>Выступил куратором разработки </a:t>
                      </a:r>
                    </a:p>
                  </a:txBody>
                  <a:tcPr anchor="ctr">
                    <a:lnL>
                      <a:noFill/>
                    </a:lnL>
                    <a:lnR>
                      <a:noFill/>
                    </a:lnR>
                    <a:lnT w="9525" cap="flat" cmpd="sng" algn="ctr">
                      <a:solidFill>
                        <a:srgbClr val="625C56"/>
                      </a:solidFill>
                      <a:prstDash val="solid"/>
                      <a:round/>
                      <a:headEnd type="none" w="med" len="med"/>
                      <a:tailEnd type="none" w="med" len="med"/>
                    </a:lnT>
                    <a:lnB w="9525" cap="flat" cmpd="sng" algn="ctr">
                      <a:solidFill>
                        <a:srgbClr val="625C5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146199281"/>
                  </a:ext>
                </a:extLst>
              </a:tr>
            </a:tbl>
          </a:graphicData>
        </a:graphic>
      </p:graphicFrame>
    </p:spTree>
    <p:extLst>
      <p:ext uri="{BB962C8B-B14F-4D97-AF65-F5344CB8AC3E}">
        <p14:creationId xmlns:p14="http://schemas.microsoft.com/office/powerpoint/2010/main" val="2625633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79"/>
          <p:cNvSpPr txBox="1">
            <a:spLocks/>
          </p:cNvSpPr>
          <p:nvPr/>
        </p:nvSpPr>
        <p:spPr>
          <a:xfrm>
            <a:off x="84558" y="587926"/>
            <a:ext cx="8666909" cy="287965"/>
          </a:xfrm>
          <a:prstGeom prst="rect">
            <a:avLst/>
          </a:prstGeom>
        </p:spPr>
        <p:txBody>
          <a:bodyPr vert="horz" wrap="square" lIns="0" tIns="10860" rIns="0" bIns="0" rtlCol="0">
            <a:sp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marL="247015" marR="5080" indent="-234950">
              <a:lnSpc>
                <a:spcPct val="100000"/>
              </a:lnSpc>
              <a:spcBef>
                <a:spcPts val="100"/>
              </a:spcBef>
            </a:pPr>
            <a:r>
              <a:rPr lang="ru-RU" sz="1800" spc="175" dirty="0">
                <a:solidFill>
                  <a:srgbClr val="001E31"/>
                </a:solidFill>
                <a:latin typeface="Arial Narrow" panose="020B0606020202030204" pitchFamily="34" charset="0"/>
              </a:rPr>
              <a:t>Научно-технический совет</a:t>
            </a:r>
          </a:p>
        </p:txBody>
      </p:sp>
      <p:sp>
        <p:nvSpPr>
          <p:cNvPr id="26" name="TextBox 25"/>
          <p:cNvSpPr txBox="1"/>
          <p:nvPr/>
        </p:nvSpPr>
        <p:spPr>
          <a:xfrm>
            <a:off x="0" y="1591947"/>
            <a:ext cx="4418013" cy="738664"/>
          </a:xfrm>
          <a:prstGeom prst="rect">
            <a:avLst/>
          </a:prstGeom>
          <a:noFill/>
        </p:spPr>
        <p:txBody>
          <a:bodyPr>
            <a:spAutoFit/>
          </a:bodyPr>
          <a:lstStyle/>
          <a:p>
            <a:pPr marL="285750" indent="-285750">
              <a:buClr>
                <a:srgbClr val="29ACE3"/>
              </a:buClr>
              <a:buFont typeface="Arial" panose="020B0604020202020204" pitchFamily="34" charset="0"/>
              <a:buChar char="•"/>
              <a:defRPr/>
            </a:pPr>
            <a:r>
              <a:rPr lang="ru-RU" sz="1400" dirty="0">
                <a:solidFill>
                  <a:srgbClr val="231F20"/>
                </a:solidFill>
                <a:latin typeface="Arial Narrow" panose="020B0606020202030204" pitchFamily="34" charset="0"/>
                <a:cs typeface="Tahoma" pitchFamily="34" charset="0"/>
              </a:rPr>
              <a:t>Представители профильных Министерств </a:t>
            </a:r>
          </a:p>
          <a:p>
            <a:pPr marL="285750" indent="-285750">
              <a:buClr>
                <a:srgbClr val="29ACE3"/>
              </a:buClr>
              <a:buFont typeface="Arial" panose="020B0604020202020204" pitchFamily="34" charset="0"/>
              <a:buChar char="•"/>
              <a:defRPr/>
            </a:pPr>
            <a:r>
              <a:rPr lang="ru-RU" sz="1400" dirty="0">
                <a:solidFill>
                  <a:srgbClr val="231F20"/>
                </a:solidFill>
                <a:latin typeface="Arial Narrow" panose="020B0606020202030204" pitchFamily="34" charset="0"/>
                <a:cs typeface="Tahoma" pitchFamily="34" charset="0"/>
              </a:rPr>
              <a:t>Представители РСПП, ТПП и профильных Ассоциаций</a:t>
            </a:r>
          </a:p>
          <a:p>
            <a:pPr marL="285750" indent="-285750">
              <a:buClr>
                <a:srgbClr val="29ACE3"/>
              </a:buClr>
              <a:buFont typeface="Arial" panose="020B0604020202020204" pitchFamily="34" charset="0"/>
              <a:buChar char="•"/>
              <a:defRPr/>
            </a:pPr>
            <a:r>
              <a:rPr lang="ru-RU" sz="1400" dirty="0">
                <a:solidFill>
                  <a:srgbClr val="231F20"/>
                </a:solidFill>
                <a:latin typeface="Arial Narrow" panose="020B0606020202030204" pitchFamily="34" charset="0"/>
                <a:cs typeface="Tahoma" pitchFamily="34" charset="0"/>
              </a:rPr>
              <a:t>Представители промышленных предприятий</a:t>
            </a:r>
          </a:p>
        </p:txBody>
      </p:sp>
      <p:sp>
        <p:nvSpPr>
          <p:cNvPr id="28" name="TextBox 27"/>
          <p:cNvSpPr txBox="1"/>
          <p:nvPr/>
        </p:nvSpPr>
        <p:spPr>
          <a:xfrm>
            <a:off x="-4762" y="3637975"/>
            <a:ext cx="4570413" cy="1815882"/>
          </a:xfrm>
          <a:prstGeom prst="rect">
            <a:avLst/>
          </a:prstGeom>
          <a:noFill/>
        </p:spPr>
        <p:txBody>
          <a:bodyPr>
            <a:spAutoFit/>
          </a:bodyPr>
          <a:lstStyle/>
          <a:p>
            <a:pPr marL="285750" indent="-285750">
              <a:buClr>
                <a:srgbClr val="29ACE3"/>
              </a:buClr>
              <a:buFont typeface="Arial" panose="020B0604020202020204" pitchFamily="34" charset="0"/>
              <a:buChar char="•"/>
              <a:defRPr/>
            </a:pPr>
            <a:r>
              <a:rPr lang="ru-RU" sz="1400" dirty="0">
                <a:solidFill>
                  <a:srgbClr val="231F20"/>
                </a:solidFill>
                <a:latin typeface="Arial Narrow" panose="020B0606020202030204" pitchFamily="34" charset="0"/>
                <a:cs typeface="Tahoma" pitchFamily="34" charset="0"/>
              </a:rPr>
              <a:t>Повышение эффективности использования производственного потенциала российских предприятий, в целях решения социально-экономических задач, развития национальной экономики.</a:t>
            </a:r>
          </a:p>
          <a:p>
            <a:pPr marL="285750" indent="-285750">
              <a:buClr>
                <a:srgbClr val="29ACE3"/>
              </a:buClr>
              <a:buFont typeface="Arial" panose="020B0604020202020204" pitchFamily="34" charset="0"/>
              <a:buChar char="•"/>
              <a:defRPr/>
            </a:pPr>
            <a:r>
              <a:rPr lang="ru-RU" sz="1400" dirty="0">
                <a:solidFill>
                  <a:srgbClr val="231F20"/>
                </a:solidFill>
                <a:latin typeface="Arial Narrow" panose="020B0606020202030204" pitchFamily="34" charset="0"/>
                <a:cs typeface="Tahoma" pitchFamily="34" charset="0"/>
              </a:rPr>
              <a:t>Выработка рекомендаций по формированию требований к товарам, работам, услугам;</a:t>
            </a:r>
          </a:p>
          <a:p>
            <a:pPr marL="285750" indent="-285750">
              <a:buClr>
                <a:srgbClr val="29ACE3"/>
              </a:buClr>
              <a:buFont typeface="Arial" panose="020B0604020202020204" pitchFamily="34" charset="0"/>
              <a:buChar char="•"/>
              <a:defRPr/>
            </a:pPr>
            <a:r>
              <a:rPr lang="ru-RU" sz="1400" dirty="0">
                <a:solidFill>
                  <a:srgbClr val="231F20"/>
                </a:solidFill>
                <a:latin typeface="Arial Narrow" panose="020B0606020202030204" pitchFamily="34" charset="0"/>
                <a:cs typeface="Tahoma" pitchFamily="34" charset="0"/>
              </a:rPr>
              <a:t>Выработка единого стандарта требований к товарам, работам, услугам.</a:t>
            </a:r>
          </a:p>
        </p:txBody>
      </p:sp>
      <p:sp>
        <p:nvSpPr>
          <p:cNvPr id="29" name="TextBox 28"/>
          <p:cNvSpPr txBox="1"/>
          <p:nvPr/>
        </p:nvSpPr>
        <p:spPr>
          <a:xfrm>
            <a:off x="5749769" y="1449548"/>
            <a:ext cx="2432078" cy="369332"/>
          </a:xfrm>
          <a:prstGeom prst="rect">
            <a:avLst/>
          </a:prstGeom>
          <a:noFill/>
        </p:spPr>
        <p:txBody>
          <a:bodyPr wrap="square">
            <a:spAutoFit/>
          </a:bodyPr>
          <a:lstStyle/>
          <a:p>
            <a:pPr algn="ctr">
              <a:defRPr/>
            </a:pPr>
            <a:r>
              <a:rPr lang="ru-RU" spc="175" dirty="0">
                <a:solidFill>
                  <a:srgbClr val="2AACE2"/>
                </a:solidFill>
                <a:latin typeface="Arial Narrow" panose="020B0606020202030204" pitchFamily="34" charset="0"/>
                <a:ea typeface="+mj-ea"/>
                <a:cs typeface="+mj-cs"/>
              </a:rPr>
              <a:t>Создано 3 НТС при:</a:t>
            </a:r>
          </a:p>
        </p:txBody>
      </p:sp>
      <p:sp>
        <p:nvSpPr>
          <p:cNvPr id="30" name="TextBox 29"/>
          <p:cNvSpPr txBox="1"/>
          <p:nvPr/>
        </p:nvSpPr>
        <p:spPr>
          <a:xfrm>
            <a:off x="5481812" y="2944810"/>
            <a:ext cx="2983403" cy="369332"/>
          </a:xfrm>
          <a:prstGeom prst="rect">
            <a:avLst/>
          </a:prstGeom>
          <a:noFill/>
        </p:spPr>
        <p:txBody>
          <a:bodyPr wrap="square">
            <a:spAutoFit/>
          </a:bodyPr>
          <a:lstStyle/>
          <a:p>
            <a:pPr algn="ctr">
              <a:defRPr/>
            </a:pPr>
            <a:r>
              <a:rPr lang="ru-RU" spc="175" dirty="0">
                <a:solidFill>
                  <a:srgbClr val="2AACE2"/>
                </a:solidFill>
                <a:latin typeface="Arial Narrow" panose="020B0606020202030204" pitchFamily="34" charset="0"/>
                <a:ea typeface="+mj-ea"/>
                <a:cs typeface="+mj-cs"/>
              </a:rPr>
              <a:t>Результаты работы НТС</a:t>
            </a:r>
          </a:p>
        </p:txBody>
      </p:sp>
      <p:sp>
        <p:nvSpPr>
          <p:cNvPr id="50" name="object 46"/>
          <p:cNvSpPr/>
          <p:nvPr/>
        </p:nvSpPr>
        <p:spPr>
          <a:xfrm>
            <a:off x="4803027" y="1419106"/>
            <a:ext cx="45719" cy="4674062"/>
          </a:xfrm>
          <a:custGeom>
            <a:avLst/>
            <a:gdLst/>
            <a:ahLst/>
            <a:cxnLst/>
            <a:rect l="l" t="t" r="r" b="b"/>
            <a:pathLst>
              <a:path h="5260340">
                <a:moveTo>
                  <a:pt x="0" y="0"/>
                </a:moveTo>
                <a:lnTo>
                  <a:pt x="0" y="5260035"/>
                </a:lnTo>
              </a:path>
            </a:pathLst>
          </a:custGeom>
          <a:ln w="6350">
            <a:solidFill>
              <a:srgbClr val="231F20"/>
            </a:solidFill>
          </a:ln>
        </p:spPr>
        <p:txBody>
          <a:bodyPr wrap="square" lIns="0" tIns="0" rIns="0" bIns="0" rtlCol="0"/>
          <a:lstStyle/>
          <a:p>
            <a:endParaRPr>
              <a:latin typeface="Arial Narrow" panose="020B0606020202030204" pitchFamily="34" charset="0"/>
            </a:endParaRPr>
          </a:p>
        </p:txBody>
      </p:sp>
      <p:graphicFrame>
        <p:nvGraphicFramePr>
          <p:cNvPr id="51" name="Таблица 50"/>
          <p:cNvGraphicFramePr>
            <a:graphicFrameLocks noGrp="1"/>
          </p:cNvGraphicFramePr>
          <p:nvPr>
            <p:extLst/>
          </p:nvPr>
        </p:nvGraphicFramePr>
        <p:xfrm>
          <a:off x="-4762" y="969524"/>
          <a:ext cx="9144000" cy="418875"/>
        </p:xfrm>
        <a:graphic>
          <a:graphicData uri="http://schemas.openxmlformats.org/drawingml/2006/table">
            <a:tbl>
              <a:tblPr firstRow="1" bandRow="1">
                <a:tableStyleId>{9D7B26C5-4107-4FEC-AEDC-1716B250A1EF}</a:tableStyleId>
              </a:tblPr>
              <a:tblGrid>
                <a:gridCol w="4804756">
                  <a:extLst>
                    <a:ext uri="{9D8B030D-6E8A-4147-A177-3AD203B41FA5}">
                      <a16:colId xmlns:a16="http://schemas.microsoft.com/office/drawing/2014/main" xmlns="" val="3017829585"/>
                    </a:ext>
                  </a:extLst>
                </a:gridCol>
                <a:gridCol w="4339244">
                  <a:extLst>
                    <a:ext uri="{9D8B030D-6E8A-4147-A177-3AD203B41FA5}">
                      <a16:colId xmlns:a16="http://schemas.microsoft.com/office/drawing/2014/main" xmlns="" val="3567857181"/>
                    </a:ext>
                  </a:extLst>
                </a:gridCol>
              </a:tblGrid>
              <a:tr h="418875">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ru-RU" sz="1600" b="0" dirty="0">
                          <a:solidFill>
                            <a:schemeClr val="bg1"/>
                          </a:solidFill>
                          <a:latin typeface="Arial Narrow" panose="020B0606020202030204" pitchFamily="34" charset="0"/>
                        </a:rPr>
                        <a:t>Состав НТС</a:t>
                      </a:r>
                    </a:p>
                  </a:txBody>
                  <a:tcPr anchor="ctr">
                    <a:lnL>
                      <a:noFill/>
                    </a:lnL>
                    <a:lnR>
                      <a:noFill/>
                    </a:lnR>
                    <a:lnT w="12700" cmpd="sng">
                      <a:noFill/>
                    </a:lnT>
                    <a:lnB w="12700" cap="flat" cmpd="sng" algn="ctr">
                      <a:solidFill>
                        <a:srgbClr val="A9735E"/>
                      </a:solidFill>
                      <a:prstDash val="solid"/>
                      <a:round/>
                      <a:headEnd type="none" w="med" len="med"/>
                      <a:tailEnd type="none" w="med" len="med"/>
                    </a:lnB>
                    <a:lnTlToBr w="12700" cmpd="sng">
                      <a:noFill/>
                      <a:prstDash val="solid"/>
                    </a:lnTlToBr>
                    <a:lnBlToTr w="12700" cmpd="sng">
                      <a:noFill/>
                      <a:prstDash val="solid"/>
                    </a:lnBlToTr>
                    <a:solidFill>
                      <a:srgbClr val="0C2634"/>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ru-RU" sz="1600" b="0" kern="1200" dirty="0">
                          <a:solidFill>
                            <a:schemeClr val="bg1"/>
                          </a:solidFill>
                          <a:latin typeface="Arial Narrow" panose="020B0606020202030204" pitchFamily="34" charset="0"/>
                          <a:ea typeface="+mn-ea"/>
                          <a:cs typeface="+mn-cs"/>
                        </a:rPr>
                        <a:t>Опыт работы НТС в Нижегородской области</a:t>
                      </a:r>
                    </a:p>
                  </a:txBody>
                  <a:tcPr anchor="ctr">
                    <a:lnL>
                      <a:noFill/>
                    </a:lnL>
                    <a:lnR>
                      <a:noFill/>
                    </a:lnR>
                    <a:lnT w="12700" cmpd="sng">
                      <a:noFill/>
                    </a:lnT>
                    <a:lnB w="12700" cap="flat" cmpd="sng" algn="ctr">
                      <a:solidFill>
                        <a:srgbClr val="A9735E"/>
                      </a:solidFill>
                      <a:prstDash val="solid"/>
                      <a:round/>
                      <a:headEnd type="none" w="med" len="med"/>
                      <a:tailEnd type="none" w="med" len="med"/>
                    </a:lnB>
                    <a:lnTlToBr w="12700" cmpd="sng">
                      <a:noFill/>
                      <a:prstDash val="solid"/>
                    </a:lnTlToBr>
                    <a:lnBlToTr w="12700" cmpd="sng">
                      <a:noFill/>
                      <a:prstDash val="solid"/>
                    </a:lnBlToTr>
                    <a:solidFill>
                      <a:srgbClr val="0C2634"/>
                    </a:solidFill>
                  </a:tcPr>
                </a:tc>
                <a:extLst>
                  <a:ext uri="{0D108BD9-81ED-4DB2-BD59-A6C34878D82A}">
                    <a16:rowId xmlns:a16="http://schemas.microsoft.com/office/drawing/2014/main" xmlns="" val="2867732973"/>
                  </a:ext>
                </a:extLst>
              </a:tr>
            </a:tbl>
          </a:graphicData>
        </a:graphic>
      </p:graphicFrame>
      <p:sp>
        <p:nvSpPr>
          <p:cNvPr id="52" name="TextBox 51"/>
          <p:cNvSpPr txBox="1"/>
          <p:nvPr/>
        </p:nvSpPr>
        <p:spPr>
          <a:xfrm>
            <a:off x="4848746" y="3426728"/>
            <a:ext cx="4340974" cy="2985433"/>
          </a:xfrm>
          <a:prstGeom prst="rect">
            <a:avLst/>
          </a:prstGeom>
          <a:noFill/>
        </p:spPr>
        <p:txBody>
          <a:bodyPr wrap="square">
            <a:spAutoFit/>
          </a:bodyPr>
          <a:lstStyle/>
          <a:p>
            <a:pPr marL="285750" indent="-285750">
              <a:buClr>
                <a:srgbClr val="2AACE2"/>
              </a:buClr>
              <a:buFont typeface="Arial" panose="020B0604020202020204" pitchFamily="34" charset="0"/>
              <a:buChar char="•"/>
              <a:defRPr/>
            </a:pPr>
            <a:r>
              <a:rPr lang="ru-RU" sz="1400" dirty="0">
                <a:solidFill>
                  <a:srgbClr val="231F20"/>
                </a:solidFill>
                <a:latin typeface="Arial Narrow" panose="020B0606020202030204" pitchFamily="34" charset="0"/>
                <a:cs typeface="Tahoma" pitchFamily="34" charset="0"/>
              </a:rPr>
              <a:t>Рассмотрено  </a:t>
            </a:r>
            <a:r>
              <a:rPr lang="ru-RU" sz="1400" dirty="0">
                <a:solidFill>
                  <a:srgbClr val="2AACE2"/>
                </a:solidFill>
                <a:latin typeface="Arial Narrow" panose="020B0606020202030204" pitchFamily="34" charset="0"/>
                <a:cs typeface="Tahoma" pitchFamily="34" charset="0"/>
              </a:rPr>
              <a:t>3 227 </a:t>
            </a:r>
            <a:r>
              <a:rPr lang="ru-RU" sz="1400" dirty="0">
                <a:solidFill>
                  <a:srgbClr val="231F20"/>
                </a:solidFill>
                <a:latin typeface="Arial Narrow" panose="020B0606020202030204" pitchFamily="34" charset="0"/>
                <a:cs typeface="Tahoma" pitchFamily="34" charset="0"/>
              </a:rPr>
              <a:t>тендерных процедур</a:t>
            </a:r>
          </a:p>
          <a:p>
            <a:pPr marL="285750" indent="-285750">
              <a:buClr>
                <a:srgbClr val="2AACE2"/>
              </a:buClr>
              <a:buFont typeface="Arial" panose="020B0604020202020204" pitchFamily="34" charset="0"/>
              <a:buChar char="•"/>
              <a:defRPr/>
            </a:pPr>
            <a:r>
              <a:rPr lang="ru-RU" sz="1400" dirty="0">
                <a:latin typeface="Arial Narrow" panose="020B0606020202030204" pitchFamily="34" charset="0"/>
                <a:cs typeface="Tahoma" pitchFamily="34" charset="0"/>
              </a:rPr>
              <a:t>Рассмотрено ТЗ на закупки на общую сумму </a:t>
            </a:r>
            <a:r>
              <a:rPr lang="ru-RU" sz="1400" dirty="0">
                <a:solidFill>
                  <a:srgbClr val="2AACE2"/>
                </a:solidFill>
                <a:latin typeface="Arial Narrow" panose="020B0606020202030204" pitchFamily="34" charset="0"/>
                <a:cs typeface="Tahoma" pitchFamily="34" charset="0"/>
              </a:rPr>
              <a:t>31,8</a:t>
            </a:r>
            <a:r>
              <a:rPr lang="ru-RU" sz="1400" dirty="0">
                <a:latin typeface="Arial Narrow" panose="020B0606020202030204" pitchFamily="34" charset="0"/>
                <a:cs typeface="Tahoma" pitchFamily="34" charset="0"/>
              </a:rPr>
              <a:t> млрд. рублей</a:t>
            </a:r>
          </a:p>
          <a:p>
            <a:pPr marL="285750" indent="-285750">
              <a:buClr>
                <a:srgbClr val="2AACE2"/>
              </a:buClr>
              <a:buFont typeface="Arial" panose="020B0604020202020204" pitchFamily="34" charset="0"/>
              <a:buChar char="•"/>
              <a:defRPr/>
            </a:pPr>
            <a:r>
              <a:rPr lang="ru-RU" sz="1400" dirty="0">
                <a:latin typeface="Arial Narrow" panose="020B0606020202030204" pitchFamily="34" charset="0"/>
                <a:cs typeface="Tahoma" pitchFamily="34" charset="0"/>
              </a:rPr>
              <a:t>По </a:t>
            </a:r>
            <a:r>
              <a:rPr lang="ru-RU" sz="1400" dirty="0">
                <a:solidFill>
                  <a:srgbClr val="2AACE2"/>
                </a:solidFill>
                <a:latin typeface="Arial Narrow" panose="020B0606020202030204" pitchFamily="34" charset="0"/>
                <a:cs typeface="Tahoma" pitchFamily="34" charset="0"/>
              </a:rPr>
              <a:t>1209</a:t>
            </a:r>
            <a:r>
              <a:rPr lang="ru-RU" sz="1400" dirty="0">
                <a:latin typeface="Arial Narrow" panose="020B0606020202030204" pitchFamily="34" charset="0"/>
                <a:cs typeface="Tahoma" pitchFamily="34" charset="0"/>
              </a:rPr>
              <a:t> закупкам сформирован </a:t>
            </a:r>
            <a:r>
              <a:rPr lang="ru-RU" sz="1400" dirty="0">
                <a:solidFill>
                  <a:srgbClr val="2AACE2"/>
                </a:solidFill>
                <a:latin typeface="Arial Narrow" panose="020B0606020202030204" pitchFamily="34" charset="0"/>
                <a:cs typeface="Tahoma" pitchFamily="34" charset="0"/>
              </a:rPr>
              <a:t>481</a:t>
            </a:r>
            <a:r>
              <a:rPr lang="ru-RU" sz="1400" dirty="0">
                <a:latin typeface="Arial Narrow" panose="020B0606020202030204" pitchFamily="34" charset="0"/>
                <a:cs typeface="Tahoma" pitchFamily="34" charset="0"/>
              </a:rPr>
              <a:t> запрос, которые направлены в </a:t>
            </a:r>
            <a:r>
              <a:rPr lang="ru-RU" sz="1400" dirty="0">
                <a:solidFill>
                  <a:srgbClr val="2AACE2"/>
                </a:solidFill>
                <a:latin typeface="Arial Narrow" panose="020B0606020202030204" pitchFamily="34" charset="0"/>
                <a:cs typeface="Tahoma" pitchFamily="34" charset="0"/>
              </a:rPr>
              <a:t>3411</a:t>
            </a:r>
            <a:r>
              <a:rPr lang="ru-RU" sz="1400" dirty="0">
                <a:latin typeface="Arial Narrow" panose="020B0606020202030204" pitchFamily="34" charset="0"/>
                <a:cs typeface="Tahoma" pitchFamily="34" charset="0"/>
              </a:rPr>
              <a:t> адресов предприятий-экспертов</a:t>
            </a:r>
          </a:p>
          <a:p>
            <a:pPr marL="285750" indent="-285750">
              <a:buClr>
                <a:srgbClr val="2AACE2"/>
              </a:buClr>
              <a:buFont typeface="Arial" panose="020B0604020202020204" pitchFamily="34" charset="0"/>
              <a:buChar char="•"/>
              <a:defRPr/>
            </a:pPr>
            <a:r>
              <a:rPr lang="ru-RU" sz="1400" dirty="0">
                <a:latin typeface="Arial Narrow" panose="020B0606020202030204" pitchFamily="34" charset="0"/>
                <a:cs typeface="Tahoma" pitchFamily="34" charset="0"/>
              </a:rPr>
              <a:t>В составе НТС </a:t>
            </a:r>
            <a:r>
              <a:rPr lang="ru-RU" sz="1400" dirty="0">
                <a:solidFill>
                  <a:srgbClr val="2AACE2"/>
                </a:solidFill>
                <a:latin typeface="Arial Narrow" panose="020B0606020202030204" pitchFamily="34" charset="0"/>
                <a:cs typeface="Tahoma" pitchFamily="34" charset="0"/>
              </a:rPr>
              <a:t>более 50 </a:t>
            </a:r>
            <a:r>
              <a:rPr lang="ru-RU" sz="1400" dirty="0">
                <a:latin typeface="Arial Narrow" panose="020B0606020202030204" pitchFamily="34" charset="0"/>
                <a:cs typeface="Tahoma" pitchFamily="34" charset="0"/>
              </a:rPr>
              <a:t>производителей;</a:t>
            </a:r>
          </a:p>
          <a:p>
            <a:pPr marL="285750" indent="-285750">
              <a:buClr>
                <a:srgbClr val="2AACE2"/>
              </a:buClr>
              <a:buFont typeface="Arial" panose="020B0604020202020204" pitchFamily="34" charset="0"/>
              <a:buChar char="•"/>
              <a:defRPr/>
            </a:pPr>
            <a:r>
              <a:rPr lang="ru-RU" sz="1400" dirty="0">
                <a:latin typeface="Arial Narrow" panose="020B0606020202030204" pitchFamily="34" charset="0"/>
                <a:cs typeface="Tahoma" pitchFamily="34" charset="0"/>
              </a:rPr>
              <a:t>Все ГРБС Нижегородской области зарегистрированы в ГИСП;</a:t>
            </a:r>
          </a:p>
          <a:p>
            <a:pPr marL="285750" indent="-285750">
              <a:buClr>
                <a:srgbClr val="2AACE2"/>
              </a:buClr>
              <a:buFont typeface="Arial" panose="020B0604020202020204" pitchFamily="34" charset="0"/>
              <a:buChar char="•"/>
              <a:defRPr/>
            </a:pPr>
            <a:r>
              <a:rPr lang="ru-RU" sz="1400" dirty="0">
                <a:latin typeface="Arial Narrow" panose="020B0606020202030204" pitchFamily="34" charset="0"/>
                <a:cs typeface="Tahoma" pitchFamily="34" charset="0"/>
              </a:rPr>
              <a:t>Детализированные планы закупок мед. оборудования и изделий размещены в ГИСП</a:t>
            </a:r>
          </a:p>
          <a:p>
            <a:pPr marL="285750" indent="-285750">
              <a:buClr>
                <a:srgbClr val="2AACE2"/>
              </a:buClr>
              <a:buFont typeface="Arial" panose="020B0604020202020204" pitchFamily="34" charset="0"/>
              <a:buChar char="•"/>
              <a:defRPr/>
            </a:pPr>
            <a:r>
              <a:rPr lang="ru-RU" sz="1400" dirty="0">
                <a:solidFill>
                  <a:srgbClr val="2AACE2"/>
                </a:solidFill>
                <a:latin typeface="Arial Narrow" panose="020B0606020202030204" pitchFamily="34" charset="0"/>
                <a:cs typeface="Tahoma" pitchFamily="34" charset="0"/>
              </a:rPr>
              <a:t> 479 </a:t>
            </a:r>
            <a:r>
              <a:rPr lang="ru-RU" sz="1400" dirty="0">
                <a:latin typeface="Arial Narrow" panose="020B0606020202030204" pitchFamily="34" charset="0"/>
                <a:cs typeface="Tahoma" pitchFamily="34" charset="0"/>
              </a:rPr>
              <a:t>предприятий зарегистрированы в ГИСП;</a:t>
            </a:r>
          </a:p>
          <a:p>
            <a:pPr marL="285750" indent="-285750">
              <a:buClr>
                <a:srgbClr val="2AACE2"/>
              </a:buClr>
              <a:buFont typeface="Arial" panose="020B0604020202020204" pitchFamily="34" charset="0"/>
              <a:buChar char="•"/>
              <a:defRPr/>
            </a:pPr>
            <a:r>
              <a:rPr lang="ru-RU" sz="1400" dirty="0">
                <a:latin typeface="Arial Narrow" panose="020B0606020202030204" pitchFamily="34" charset="0"/>
                <a:cs typeface="Tahoma" pitchFamily="34" charset="0"/>
              </a:rPr>
              <a:t>Проведено обучение представителей ИОГВ и предприятий работе в ГИСП </a:t>
            </a:r>
          </a:p>
        </p:txBody>
      </p:sp>
      <p:sp>
        <p:nvSpPr>
          <p:cNvPr id="53" name="TextBox 52"/>
          <p:cNvSpPr txBox="1"/>
          <p:nvPr/>
        </p:nvSpPr>
        <p:spPr>
          <a:xfrm>
            <a:off x="4803028" y="1936313"/>
            <a:ext cx="4336210" cy="738664"/>
          </a:xfrm>
          <a:prstGeom prst="rect">
            <a:avLst/>
          </a:prstGeom>
          <a:noFill/>
        </p:spPr>
        <p:txBody>
          <a:bodyPr wrap="square">
            <a:spAutoFit/>
          </a:bodyPr>
          <a:lstStyle/>
          <a:p>
            <a:pPr marL="285750" indent="-285750">
              <a:buClr>
                <a:srgbClr val="29ACE3"/>
              </a:buClr>
              <a:buFont typeface="Arial" panose="020B0604020202020204" pitchFamily="34" charset="0"/>
              <a:buChar char="•"/>
              <a:defRPr/>
            </a:pPr>
            <a:r>
              <a:rPr lang="ru-RU" sz="1400" dirty="0" err="1">
                <a:solidFill>
                  <a:srgbClr val="231F20"/>
                </a:solidFill>
                <a:latin typeface="Arial Narrow" panose="020B0606020202030204" pitchFamily="34" charset="0"/>
                <a:cs typeface="Tahoma" pitchFamily="34" charset="0"/>
              </a:rPr>
              <a:t>Минпромторге</a:t>
            </a:r>
            <a:r>
              <a:rPr lang="ru-RU" sz="1400" dirty="0">
                <a:solidFill>
                  <a:srgbClr val="231F20"/>
                </a:solidFill>
                <a:latin typeface="Arial Narrow" panose="020B0606020202030204" pitchFamily="34" charset="0"/>
                <a:cs typeface="Tahoma" pitchFamily="34" charset="0"/>
              </a:rPr>
              <a:t> Нижегородской области</a:t>
            </a:r>
          </a:p>
          <a:p>
            <a:pPr marL="285750" indent="-285750">
              <a:buClr>
                <a:srgbClr val="29ACE3"/>
              </a:buClr>
              <a:buFont typeface="Arial" panose="020B0604020202020204" pitchFamily="34" charset="0"/>
              <a:buChar char="•"/>
              <a:defRPr/>
            </a:pPr>
            <a:r>
              <a:rPr lang="ru-RU" sz="1400" dirty="0">
                <a:solidFill>
                  <a:srgbClr val="231F20"/>
                </a:solidFill>
                <a:latin typeface="Arial Narrow" panose="020B0606020202030204" pitchFamily="34" charset="0"/>
                <a:cs typeface="Tahoma" pitchFamily="34" charset="0"/>
              </a:rPr>
              <a:t>Минсельхозе Нижегородской области</a:t>
            </a:r>
          </a:p>
          <a:p>
            <a:pPr marL="285750" indent="-285750">
              <a:buClr>
                <a:srgbClr val="29ACE3"/>
              </a:buClr>
              <a:buFont typeface="Arial" panose="020B0604020202020204" pitchFamily="34" charset="0"/>
              <a:buChar char="•"/>
              <a:defRPr/>
            </a:pPr>
            <a:r>
              <a:rPr lang="ru-RU" sz="1400" dirty="0" err="1">
                <a:solidFill>
                  <a:srgbClr val="231F20"/>
                </a:solidFill>
                <a:latin typeface="Arial Narrow" panose="020B0606020202030204" pitchFamily="34" charset="0"/>
                <a:cs typeface="Tahoma" pitchFamily="34" charset="0"/>
              </a:rPr>
              <a:t>Мининформе</a:t>
            </a:r>
            <a:r>
              <a:rPr lang="ru-RU" sz="1400" dirty="0">
                <a:solidFill>
                  <a:srgbClr val="231F20"/>
                </a:solidFill>
                <a:latin typeface="Arial Narrow" panose="020B0606020202030204" pitchFamily="34" charset="0"/>
                <a:cs typeface="Tahoma" pitchFamily="34" charset="0"/>
              </a:rPr>
              <a:t> Нижегородской области</a:t>
            </a:r>
          </a:p>
        </p:txBody>
      </p:sp>
      <p:graphicFrame>
        <p:nvGraphicFramePr>
          <p:cNvPr id="54" name="Таблица 53"/>
          <p:cNvGraphicFramePr>
            <a:graphicFrameLocks noGrp="1"/>
          </p:cNvGraphicFramePr>
          <p:nvPr>
            <p:extLst/>
          </p:nvPr>
        </p:nvGraphicFramePr>
        <p:xfrm>
          <a:off x="0" y="3007853"/>
          <a:ext cx="4803027" cy="418875"/>
        </p:xfrm>
        <a:graphic>
          <a:graphicData uri="http://schemas.openxmlformats.org/drawingml/2006/table">
            <a:tbl>
              <a:tblPr firstRow="1" bandRow="1">
                <a:tableStyleId>{9D7B26C5-4107-4FEC-AEDC-1716B250A1EF}</a:tableStyleId>
              </a:tblPr>
              <a:tblGrid>
                <a:gridCol w="4803027">
                  <a:extLst>
                    <a:ext uri="{9D8B030D-6E8A-4147-A177-3AD203B41FA5}">
                      <a16:colId xmlns:a16="http://schemas.microsoft.com/office/drawing/2014/main" xmlns="" val="3017829585"/>
                    </a:ext>
                  </a:extLst>
                </a:gridCol>
              </a:tblGrid>
              <a:tr h="418875">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ru-RU" sz="1600" b="0" dirty="0">
                          <a:solidFill>
                            <a:schemeClr val="bg1"/>
                          </a:solidFill>
                          <a:latin typeface="Arial Narrow" panose="020B0606020202030204" pitchFamily="34" charset="0"/>
                        </a:rPr>
                        <a:t>Цели, задачи и возможности</a:t>
                      </a:r>
                    </a:p>
                  </a:txBody>
                  <a:tcPr anchor="ctr">
                    <a:lnL>
                      <a:noFill/>
                    </a:lnL>
                    <a:lnR>
                      <a:noFill/>
                    </a:lnR>
                    <a:lnT w="12700" cmpd="sng">
                      <a:noFill/>
                    </a:lnT>
                    <a:lnB w="12700" cap="flat" cmpd="sng" algn="ctr">
                      <a:solidFill>
                        <a:srgbClr val="A9735E"/>
                      </a:solidFill>
                      <a:prstDash val="solid"/>
                      <a:round/>
                      <a:headEnd type="none" w="med" len="med"/>
                      <a:tailEnd type="none" w="med" len="med"/>
                    </a:lnB>
                    <a:lnTlToBr w="12700" cmpd="sng">
                      <a:noFill/>
                      <a:prstDash val="solid"/>
                    </a:lnTlToBr>
                    <a:lnBlToTr w="12700" cmpd="sng">
                      <a:noFill/>
                      <a:prstDash val="solid"/>
                    </a:lnBlToTr>
                    <a:solidFill>
                      <a:srgbClr val="0C2634"/>
                    </a:solidFill>
                  </a:tcPr>
                </a:tc>
                <a:extLst>
                  <a:ext uri="{0D108BD9-81ED-4DB2-BD59-A6C34878D82A}">
                    <a16:rowId xmlns:a16="http://schemas.microsoft.com/office/drawing/2014/main" xmlns="" val="2867732973"/>
                  </a:ext>
                </a:extLst>
              </a:tr>
            </a:tbl>
          </a:graphicData>
        </a:graphic>
      </p:graphicFrame>
    </p:spTree>
    <p:extLst>
      <p:ext uri="{BB962C8B-B14F-4D97-AF65-F5344CB8AC3E}">
        <p14:creationId xmlns:p14="http://schemas.microsoft.com/office/powerpoint/2010/main" val="2126734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79"/>
          <p:cNvSpPr txBox="1">
            <a:spLocks/>
          </p:cNvSpPr>
          <p:nvPr/>
        </p:nvSpPr>
        <p:spPr>
          <a:xfrm>
            <a:off x="100405" y="709719"/>
            <a:ext cx="5206531" cy="287965"/>
          </a:xfrm>
          <a:prstGeom prst="rect">
            <a:avLst/>
          </a:prstGeom>
        </p:spPr>
        <p:txBody>
          <a:bodyPr vert="horz" wrap="square" lIns="0" tIns="10860" rIns="0" bIns="0" rtlCol="0">
            <a:sp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marL="247015" marR="5080" indent="-234950">
              <a:lnSpc>
                <a:spcPct val="100000"/>
              </a:lnSpc>
              <a:spcBef>
                <a:spcPts val="100"/>
              </a:spcBef>
            </a:pPr>
            <a:r>
              <a:rPr lang="ru-RU" sz="1800" spc="175" dirty="0">
                <a:solidFill>
                  <a:srgbClr val="001E31"/>
                </a:solidFill>
                <a:latin typeface="Arial Narrow" panose="020B0606020202030204" pitchFamily="34" charset="0"/>
              </a:rPr>
              <a:t>Работа Научно-технического совета в ГИСП</a:t>
            </a:r>
          </a:p>
        </p:txBody>
      </p:sp>
      <p:sp>
        <p:nvSpPr>
          <p:cNvPr id="15" name="TextBox 14"/>
          <p:cNvSpPr txBox="1"/>
          <p:nvPr/>
        </p:nvSpPr>
        <p:spPr>
          <a:xfrm>
            <a:off x="100407" y="1163739"/>
            <a:ext cx="8661208" cy="657297"/>
          </a:xfrm>
          <a:prstGeom prst="rect">
            <a:avLst/>
          </a:prstGeom>
        </p:spPr>
        <p:txBody>
          <a:bodyPr vert="horz" wrap="square" lIns="0" tIns="10860" rIns="0" bIns="0" rtlCol="0">
            <a:spAutoFit/>
          </a:bodyPr>
          <a:lstStyle>
            <a:defPPr>
              <a:defRPr lang="ru-RU"/>
            </a:defPPr>
            <a:lvl1pPr marR="5080">
              <a:lnSpc>
                <a:spcPct val="100000"/>
              </a:lnSpc>
              <a:buClr>
                <a:srgbClr val="29ACE3"/>
              </a:buClr>
              <a:defRPr sz="1400">
                <a:solidFill>
                  <a:srgbClr val="231F20"/>
                </a:solidFill>
                <a:latin typeface="Arial Narrow" panose="020B0606020202030204" pitchFamily="34" charset="0"/>
                <a:cs typeface="Tahoma" pitchFamily="34" charset="0"/>
              </a:defRPr>
            </a:lvl1pPr>
            <a:lvl2pPr>
              <a:lnSpc>
                <a:spcPct val="90000"/>
              </a:lnSpc>
              <a:defRPr sz="4400">
                <a:latin typeface="Calibri Light" pitchFamily="34" charset="0"/>
              </a:defRPr>
            </a:lvl2pPr>
            <a:lvl3pPr>
              <a:lnSpc>
                <a:spcPct val="90000"/>
              </a:lnSpc>
              <a:defRPr sz="4400">
                <a:latin typeface="Calibri Light" pitchFamily="34" charset="0"/>
              </a:defRPr>
            </a:lvl3pPr>
            <a:lvl4pPr>
              <a:lnSpc>
                <a:spcPct val="90000"/>
              </a:lnSpc>
              <a:defRPr sz="4400">
                <a:latin typeface="Calibri Light" pitchFamily="34" charset="0"/>
              </a:defRPr>
            </a:lvl4pPr>
            <a:lvl5pPr>
              <a:lnSpc>
                <a:spcPct val="90000"/>
              </a:lnSpc>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ru-RU" dirty="0"/>
              <a:t>На сегодняшний день работа НТС ведется при помощи сервиса «ГИСП Совместная работа с документами» позволяющий ускорить процессы подачи и рассмотрения перечня потребностей в рамках реализации инвестиционных проектов </a:t>
            </a:r>
            <a:r>
              <a:rPr lang="ru-RU" dirty="0">
                <a:latin typeface="Akzidenz-Grotesk Pro Light" panose="02000506040000020003" pitchFamily="50" charset="0"/>
                <a:cs typeface="Arial" panose="020B0604020202020204" pitchFamily="34" charset="0"/>
              </a:rPr>
              <a:t>(</a:t>
            </a:r>
            <a:r>
              <a:rPr lang="en-US" dirty="0">
                <a:latin typeface="Akzidenz-Grotesk Pro Light" panose="02000506040000020003" pitchFamily="50" charset="0"/>
                <a:hlinkClick r:id="rId2"/>
              </a:rPr>
              <a:t>https://docs.gisp.gov.ru/products/files/#2</a:t>
            </a:r>
            <a:r>
              <a:rPr lang="ru-RU" dirty="0">
                <a:latin typeface="Akzidenz-Grotesk Pro Light" panose="02000506040000020003" pitchFamily="50" charset="0"/>
                <a:cs typeface="Arial" panose="020B0604020202020204" pitchFamily="34" charset="0"/>
              </a:rPr>
              <a:t>)</a:t>
            </a:r>
            <a:r>
              <a:rPr lang="ru-RU" dirty="0"/>
              <a:t>.</a:t>
            </a:r>
          </a:p>
        </p:txBody>
      </p:sp>
      <p:sp>
        <p:nvSpPr>
          <p:cNvPr id="16" name="TextBox 15"/>
          <p:cNvSpPr txBox="1"/>
          <p:nvPr/>
        </p:nvSpPr>
        <p:spPr>
          <a:xfrm>
            <a:off x="100407" y="2019879"/>
            <a:ext cx="4770851" cy="4708981"/>
          </a:xfrm>
          <a:prstGeom prst="rect">
            <a:avLst/>
          </a:prstGeom>
          <a:noFill/>
        </p:spPr>
        <p:txBody>
          <a:bodyPr wrap="square" rtlCol="0">
            <a:spAutoFit/>
          </a:bodyPr>
          <a:lstStyle/>
          <a:p>
            <a:pPr algn="ctr"/>
            <a:r>
              <a:rPr lang="ru-RU" sz="1600" dirty="0">
                <a:solidFill>
                  <a:srgbClr val="2AACE2"/>
                </a:solidFill>
                <a:latin typeface="Arial Narrow" panose="020B0606020202030204" pitchFamily="34" charset="0"/>
              </a:rPr>
              <a:t>Ключевой функционал сервиса «ГИСП Совместная :</a:t>
            </a:r>
          </a:p>
          <a:p>
            <a:endParaRPr lang="ru-RU" sz="1600" dirty="0">
              <a:solidFill>
                <a:srgbClr val="2AACE2"/>
              </a:solidFill>
              <a:latin typeface="Arial Narrow" panose="020B0606020202030204" pitchFamily="34" charset="0"/>
            </a:endParaRPr>
          </a:p>
          <a:p>
            <a:r>
              <a:rPr lang="ru-RU" sz="1600" dirty="0">
                <a:solidFill>
                  <a:srgbClr val="2AACE2"/>
                </a:solidFill>
                <a:latin typeface="Arial Narrow" panose="020B0606020202030204" pitchFamily="34" charset="0"/>
              </a:rPr>
              <a:t>Проекты</a:t>
            </a:r>
            <a:endParaRPr lang="en-US" sz="1600" dirty="0">
              <a:solidFill>
                <a:srgbClr val="2AACE2"/>
              </a:solidFill>
              <a:latin typeface="Arial Narrow" panose="020B0606020202030204" pitchFamily="34" charset="0"/>
            </a:endParaRPr>
          </a:p>
          <a:p>
            <a:pPr marL="285750" indent="-285750">
              <a:buFont typeface="Arial" panose="020B0604020202020204" pitchFamily="34" charset="0"/>
              <a:buChar char="•"/>
            </a:pPr>
            <a:r>
              <a:rPr lang="ru-RU" sz="1200" dirty="0">
                <a:latin typeface="Arial Narrow" panose="020B0606020202030204" pitchFamily="34" charset="0"/>
              </a:rPr>
              <a:t>инструмент для управления проектами, позволяющий успешно пройти все этапы осуществления проекта: спланировать ход работ, управлять командой проекта и распределить задачи между ее участниками, отслеживать ход проекта и получать по нему отчеты, чтобы достичь главной цели созданного проекта.</a:t>
            </a:r>
          </a:p>
          <a:p>
            <a:pPr marL="285750" indent="-285750">
              <a:buFont typeface="Arial" panose="020B0604020202020204" pitchFamily="34" charset="0"/>
              <a:buChar char="•"/>
            </a:pPr>
            <a:r>
              <a:rPr lang="ru-RU" sz="1200" dirty="0">
                <a:latin typeface="Arial Narrow" panose="020B0606020202030204" pitchFamily="34" charset="0"/>
              </a:rPr>
              <a:t>чтобы получить доступ к модулю Проекты с любой страницы портала, используйте выпадающий список в левом верхнем углу страницы и выберите соответствующую опцию.</a:t>
            </a:r>
          </a:p>
          <a:p>
            <a:r>
              <a:rPr lang="ru-RU" sz="1600" dirty="0">
                <a:solidFill>
                  <a:srgbClr val="2AACE2"/>
                </a:solidFill>
                <a:latin typeface="Arial Narrow" panose="020B0606020202030204" pitchFamily="34" charset="0"/>
              </a:rPr>
              <a:t>Основное меню проекта:</a:t>
            </a:r>
          </a:p>
          <a:p>
            <a:pPr marL="285750" indent="-285750">
              <a:buFont typeface="Arial" panose="020B0604020202020204" pitchFamily="34" charset="0"/>
              <a:buChar char="•"/>
            </a:pPr>
            <a:r>
              <a:rPr lang="ru-RU" sz="1200" dirty="0">
                <a:latin typeface="Arial Narrow" panose="020B0606020202030204" pitchFamily="34" charset="0"/>
              </a:rPr>
              <a:t>Возможность просмотра задач, документов по  отдельному проекту, информации по команде, а так же построение диаграммы </a:t>
            </a:r>
            <a:r>
              <a:rPr lang="ru-RU" sz="1200" dirty="0" err="1">
                <a:latin typeface="Arial Narrow" panose="020B0606020202030204" pitchFamily="34" charset="0"/>
              </a:rPr>
              <a:t>Ганта</a:t>
            </a:r>
            <a:endParaRPr lang="ru-RU" sz="1200" dirty="0">
              <a:latin typeface="Arial Narrow" panose="020B0606020202030204" pitchFamily="34" charset="0"/>
            </a:endParaRPr>
          </a:p>
          <a:p>
            <a:r>
              <a:rPr lang="ru-RU" sz="1600" dirty="0">
                <a:solidFill>
                  <a:srgbClr val="2AACE2"/>
                </a:solidFill>
                <a:latin typeface="Arial Narrow" panose="020B0606020202030204" pitchFamily="34" charset="0"/>
              </a:rPr>
              <a:t>Документы проекта:</a:t>
            </a:r>
          </a:p>
          <a:p>
            <a:pPr marL="285750" indent="-285750">
              <a:buFont typeface="Arial" panose="020B0604020202020204" pitchFamily="34" charset="0"/>
              <a:buChar char="•"/>
            </a:pPr>
            <a:r>
              <a:rPr lang="ru-RU" sz="1200" dirty="0">
                <a:latin typeface="Arial Narrow" panose="020B0606020202030204" pitchFamily="34" charset="0"/>
              </a:rPr>
              <a:t>Возможность просмотра  всех документов проекта</a:t>
            </a:r>
          </a:p>
          <a:p>
            <a:r>
              <a:rPr lang="ru-RU" sz="1600" dirty="0">
                <a:solidFill>
                  <a:srgbClr val="2AACE2"/>
                </a:solidFill>
                <a:latin typeface="Arial Narrow" panose="020B0606020202030204" pitchFamily="34" charset="0"/>
              </a:rPr>
              <a:t>Задачи проекта:</a:t>
            </a:r>
          </a:p>
          <a:p>
            <a:pPr marL="285750" indent="-285750">
              <a:buFont typeface="Arial" panose="020B0604020202020204" pitchFamily="34" charset="0"/>
              <a:buChar char="•"/>
            </a:pPr>
            <a:r>
              <a:rPr lang="ru-RU" sz="1200" dirty="0">
                <a:latin typeface="Arial Narrow" panose="020B0606020202030204" pitchFamily="34" charset="0"/>
              </a:rPr>
              <a:t>Работа с основными задачами проекта</a:t>
            </a:r>
          </a:p>
          <a:p>
            <a:r>
              <a:rPr lang="ru-RU" sz="1600" dirty="0">
                <a:solidFill>
                  <a:srgbClr val="2AACE2"/>
                </a:solidFill>
                <a:latin typeface="Arial Narrow" panose="020B0606020202030204" pitchFamily="34" charset="0"/>
              </a:rPr>
              <a:t>Загрузка документа в проект:</a:t>
            </a:r>
          </a:p>
          <a:p>
            <a:pPr marL="285750" indent="-285750">
              <a:buFont typeface="Arial" panose="020B0604020202020204" pitchFamily="34" charset="0"/>
              <a:buChar char="•"/>
            </a:pPr>
            <a:r>
              <a:rPr lang="ru-RU" sz="1200" dirty="0">
                <a:latin typeface="Arial Narrow" panose="020B0606020202030204" pitchFamily="34" charset="0"/>
              </a:rPr>
              <a:t>Возможность загрузки файлов (документов) в проект</a:t>
            </a:r>
          </a:p>
          <a:p>
            <a:r>
              <a:rPr lang="ru-RU" sz="1600" dirty="0">
                <a:solidFill>
                  <a:srgbClr val="2AACE2"/>
                </a:solidFill>
                <a:latin typeface="Arial Narrow" panose="020B0606020202030204" pitchFamily="34" charset="0"/>
              </a:rPr>
              <a:t>Отчеты:</a:t>
            </a:r>
          </a:p>
          <a:p>
            <a:pPr marL="285750" indent="-285750">
              <a:buFont typeface="Arial" panose="020B0604020202020204" pitchFamily="34" charset="0"/>
              <a:buChar char="•"/>
            </a:pPr>
            <a:r>
              <a:rPr lang="ru-RU" sz="1200" dirty="0">
                <a:latin typeface="Arial Narrow" panose="020B0606020202030204" pitchFamily="34" charset="0"/>
              </a:rPr>
              <a:t>Возможность формирование отчета о ходе реализации проекта</a:t>
            </a:r>
          </a:p>
        </p:txBody>
      </p:sp>
      <p:pic>
        <p:nvPicPr>
          <p:cNvPr id="17" name="Рисунок 16"/>
          <p:cNvPicPr>
            <a:picLocks noChangeAspect="1"/>
          </p:cNvPicPr>
          <p:nvPr/>
        </p:nvPicPr>
        <p:blipFill rotWithShape="1">
          <a:blip r:embed="rId3"/>
          <a:srcRect l="21354" t="56668" r="45312" b="7592"/>
          <a:stretch/>
        </p:blipFill>
        <p:spPr>
          <a:xfrm>
            <a:off x="5011547" y="2502847"/>
            <a:ext cx="3149474" cy="1899526"/>
          </a:xfrm>
          <a:prstGeom prst="rect">
            <a:avLst/>
          </a:prstGeom>
        </p:spPr>
      </p:pic>
      <p:pic>
        <p:nvPicPr>
          <p:cNvPr id="18" name="Рисунок 17"/>
          <p:cNvPicPr>
            <a:picLocks noChangeAspect="1"/>
          </p:cNvPicPr>
          <p:nvPr/>
        </p:nvPicPr>
        <p:blipFill rotWithShape="1">
          <a:blip r:embed="rId4"/>
          <a:srcRect l="13125" t="9259" r="58334" b="55556"/>
          <a:stretch/>
        </p:blipFill>
        <p:spPr>
          <a:xfrm>
            <a:off x="4947458" y="4606401"/>
            <a:ext cx="3022211" cy="2095694"/>
          </a:xfrm>
          <a:prstGeom prst="rect">
            <a:avLst/>
          </a:prstGeom>
        </p:spPr>
      </p:pic>
      <p:cxnSp>
        <p:nvCxnSpPr>
          <p:cNvPr id="19" name="Прямая соединительная линия 18"/>
          <p:cNvCxnSpPr/>
          <p:nvPr/>
        </p:nvCxnSpPr>
        <p:spPr>
          <a:xfrm>
            <a:off x="5176838" y="2770237"/>
            <a:ext cx="2376487"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5016310" y="4299977"/>
            <a:ext cx="80822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5824538" y="3557639"/>
            <a:ext cx="0" cy="76676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5011547" y="3537979"/>
            <a:ext cx="832047"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5011547" y="3537979"/>
            <a:ext cx="0" cy="781049"/>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pic>
        <p:nvPicPr>
          <p:cNvPr id="24" name="Рисунок 23"/>
          <p:cNvPicPr>
            <a:picLocks noChangeAspect="1"/>
          </p:cNvPicPr>
          <p:nvPr/>
        </p:nvPicPr>
        <p:blipFill rotWithShape="1">
          <a:blip r:embed="rId5"/>
          <a:srcRect l="15938" t="16852" r="58542" b="55370"/>
          <a:stretch/>
        </p:blipFill>
        <p:spPr>
          <a:xfrm>
            <a:off x="5858897" y="3720146"/>
            <a:ext cx="2988443" cy="1829659"/>
          </a:xfrm>
          <a:prstGeom prst="rect">
            <a:avLst/>
          </a:prstGeom>
        </p:spPr>
      </p:pic>
    </p:spTree>
    <p:extLst>
      <p:ext uri="{BB962C8B-B14F-4D97-AF65-F5344CB8AC3E}">
        <p14:creationId xmlns:p14="http://schemas.microsoft.com/office/powerpoint/2010/main" val="750906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79"/>
          <p:cNvSpPr txBox="1">
            <a:spLocks/>
          </p:cNvSpPr>
          <p:nvPr/>
        </p:nvSpPr>
        <p:spPr>
          <a:xfrm>
            <a:off x="125041" y="610646"/>
            <a:ext cx="8666909" cy="287965"/>
          </a:xfrm>
          <a:prstGeom prst="rect">
            <a:avLst/>
          </a:prstGeom>
        </p:spPr>
        <p:txBody>
          <a:bodyPr vert="horz" wrap="square" lIns="0" tIns="10860" rIns="0" bIns="0" rtlCol="0">
            <a:sp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marL="247015" marR="5080" indent="-234950">
              <a:lnSpc>
                <a:spcPct val="100000"/>
              </a:lnSpc>
              <a:spcBef>
                <a:spcPts val="100"/>
              </a:spcBef>
            </a:pPr>
            <a:r>
              <a:rPr lang="ru-RU" sz="1800" spc="175" dirty="0">
                <a:solidFill>
                  <a:srgbClr val="001E31"/>
                </a:solidFill>
                <a:latin typeface="Arial Narrow" panose="020B0606020202030204" pitchFamily="34" charset="0"/>
              </a:rPr>
              <a:t>Текущая активность ДК по субъектам РФ</a:t>
            </a:r>
          </a:p>
        </p:txBody>
      </p:sp>
      <p:sp>
        <p:nvSpPr>
          <p:cNvPr id="15" name="object 79"/>
          <p:cNvSpPr txBox="1">
            <a:spLocks/>
          </p:cNvSpPr>
          <p:nvPr/>
        </p:nvSpPr>
        <p:spPr>
          <a:xfrm>
            <a:off x="100407" y="1077797"/>
            <a:ext cx="7824393" cy="657297"/>
          </a:xfrm>
          <a:prstGeom prst="rect">
            <a:avLst/>
          </a:prstGeom>
        </p:spPr>
        <p:txBody>
          <a:bodyPr vert="horz" wrap="square" lIns="0" tIns="10860" rIns="0" bIns="0" rtlCol="0">
            <a:sp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marR="5080">
              <a:lnSpc>
                <a:spcPct val="100000"/>
              </a:lnSpc>
              <a:buClr>
                <a:srgbClr val="29ACE3"/>
              </a:buClr>
              <a:defRPr/>
            </a:pPr>
            <a:r>
              <a:rPr lang="ru-RU" sz="1400" dirty="0">
                <a:solidFill>
                  <a:srgbClr val="231F20"/>
                </a:solidFill>
                <a:latin typeface="Arial Narrow" panose="020B0606020202030204" pitchFamily="34" charset="0"/>
                <a:ea typeface="+mn-ea"/>
                <a:cs typeface="Tahoma" pitchFamily="34" charset="0"/>
              </a:rPr>
              <a:t>Фондом развития промышленности была разработана Дорожная карта мероприятий по повышению конкурентоспособности продукции предприятий, созданию условий развития существующих и открытия новых производственных предприятий региона.</a:t>
            </a:r>
            <a:r>
              <a:rPr lang="ru-RU" sz="1400" dirty="0">
                <a:solidFill>
                  <a:srgbClr val="FF0000"/>
                </a:solidFill>
                <a:latin typeface="Arial Narrow" panose="020B0606020202030204" pitchFamily="34" charset="0"/>
                <a:ea typeface="+mn-ea"/>
                <a:cs typeface="Tahoma" pitchFamily="34" charset="0"/>
              </a:rPr>
              <a:t> </a:t>
            </a:r>
          </a:p>
        </p:txBody>
      </p:sp>
      <p:sp>
        <p:nvSpPr>
          <p:cNvPr id="13" name="TextBox 12"/>
          <p:cNvSpPr txBox="1"/>
          <p:nvPr/>
        </p:nvSpPr>
        <p:spPr>
          <a:xfrm>
            <a:off x="0" y="2152861"/>
            <a:ext cx="4267200" cy="2031325"/>
          </a:xfrm>
          <a:prstGeom prst="rect">
            <a:avLst/>
          </a:prstGeom>
          <a:noFill/>
        </p:spPr>
        <p:txBody>
          <a:bodyPr wrap="square">
            <a:spAutoFit/>
          </a:bodyPr>
          <a:lstStyle/>
          <a:p>
            <a:pPr marL="285750" indent="-285750">
              <a:buClr>
                <a:srgbClr val="29ACE3"/>
              </a:buClr>
              <a:buFont typeface="Arial" panose="020B0604020202020204" pitchFamily="34" charset="0"/>
              <a:buChar char="•"/>
              <a:defRPr/>
            </a:pPr>
            <a:r>
              <a:rPr lang="ru-RU" sz="1400" dirty="0">
                <a:solidFill>
                  <a:srgbClr val="231F20"/>
                </a:solidFill>
                <a:latin typeface="Arial Narrow" panose="020B0606020202030204" pitchFamily="34" charset="0"/>
                <a:cs typeface="Tahoma" pitchFamily="34" charset="0"/>
              </a:rPr>
              <a:t>Организация открытого диалога представителей заказчиков и производителей промышленной продукции для повышения эффективности их деятельности;</a:t>
            </a:r>
          </a:p>
          <a:p>
            <a:pPr marL="285750" indent="-285750">
              <a:buClr>
                <a:srgbClr val="29ACE3"/>
              </a:buClr>
              <a:buFont typeface="Arial" panose="020B0604020202020204" pitchFamily="34" charset="0"/>
              <a:buChar char="•"/>
              <a:defRPr/>
            </a:pPr>
            <a:r>
              <a:rPr lang="ru-RU" sz="1400" dirty="0">
                <a:solidFill>
                  <a:srgbClr val="231F20"/>
                </a:solidFill>
                <a:latin typeface="Arial Narrow" panose="020B0606020202030204" pitchFamily="34" charset="0"/>
                <a:cs typeface="Tahoma" pitchFamily="34" charset="0"/>
              </a:rPr>
              <a:t>Борьба с неэффективным использованием бюджетных средств в сфере государственного заказа и закупок государственных компаний;</a:t>
            </a:r>
          </a:p>
          <a:p>
            <a:pPr marL="285750" indent="-285750">
              <a:buClr>
                <a:srgbClr val="29ACE3"/>
              </a:buClr>
              <a:buFont typeface="Arial" panose="020B0604020202020204" pitchFamily="34" charset="0"/>
              <a:buChar char="•"/>
              <a:defRPr/>
            </a:pPr>
            <a:r>
              <a:rPr lang="ru-RU" sz="1400" dirty="0">
                <a:solidFill>
                  <a:srgbClr val="231F20"/>
                </a:solidFill>
                <a:latin typeface="Arial Narrow" panose="020B0606020202030204" pitchFamily="34" charset="0"/>
                <a:cs typeface="Tahoma" pitchFamily="34" charset="0"/>
              </a:rPr>
              <a:t>Создание каталога цифровых стандартов аналогичности.</a:t>
            </a:r>
          </a:p>
        </p:txBody>
      </p:sp>
      <p:graphicFrame>
        <p:nvGraphicFramePr>
          <p:cNvPr id="14" name="Таблица 13"/>
          <p:cNvGraphicFramePr>
            <a:graphicFrameLocks noGrp="1"/>
          </p:cNvGraphicFramePr>
          <p:nvPr>
            <p:extLst>
              <p:ext uri="{D42A27DB-BD31-4B8C-83A1-F6EECF244321}">
                <p14:modId xmlns:p14="http://schemas.microsoft.com/office/powerpoint/2010/main" val="2911870802"/>
              </p:ext>
            </p:extLst>
          </p:nvPr>
        </p:nvGraphicFramePr>
        <p:xfrm>
          <a:off x="0" y="1802694"/>
          <a:ext cx="4267200" cy="335280"/>
        </p:xfrm>
        <a:graphic>
          <a:graphicData uri="http://schemas.openxmlformats.org/drawingml/2006/table">
            <a:tbl>
              <a:tblPr firstRow="1" bandRow="1">
                <a:tableStyleId>{9D7B26C5-4107-4FEC-AEDC-1716B250A1EF}</a:tableStyleId>
              </a:tblPr>
              <a:tblGrid>
                <a:gridCol w="4267200">
                  <a:extLst>
                    <a:ext uri="{9D8B030D-6E8A-4147-A177-3AD203B41FA5}">
                      <a16:colId xmlns:a16="http://schemas.microsoft.com/office/drawing/2014/main" xmlns="" val="3017829585"/>
                    </a:ext>
                  </a:extLst>
                </a:gridCol>
              </a:tblGrid>
              <a:tr h="140322">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ru-RU" sz="1600" b="0" dirty="0">
                          <a:solidFill>
                            <a:schemeClr val="bg1"/>
                          </a:solidFill>
                          <a:latin typeface="Arial Narrow" panose="020B0606020202030204" pitchFamily="34" charset="0"/>
                        </a:rPr>
                        <a:t>Цели, задачи и возможности</a:t>
                      </a:r>
                    </a:p>
                  </a:txBody>
                  <a:tcPr anchor="ctr">
                    <a:lnL>
                      <a:noFill/>
                    </a:lnL>
                    <a:lnR>
                      <a:noFill/>
                    </a:lnR>
                    <a:lnT w="12700" cmpd="sng">
                      <a:noFill/>
                    </a:lnT>
                    <a:lnB w="12700" cap="flat" cmpd="sng" algn="ctr">
                      <a:solidFill>
                        <a:srgbClr val="A9735E"/>
                      </a:solidFill>
                      <a:prstDash val="solid"/>
                      <a:round/>
                      <a:headEnd type="none" w="med" len="med"/>
                      <a:tailEnd type="none" w="med" len="med"/>
                    </a:lnB>
                    <a:lnTlToBr w="12700" cmpd="sng">
                      <a:noFill/>
                      <a:prstDash val="solid"/>
                    </a:lnTlToBr>
                    <a:lnBlToTr w="12700" cmpd="sng">
                      <a:noFill/>
                      <a:prstDash val="solid"/>
                    </a:lnBlToTr>
                    <a:solidFill>
                      <a:srgbClr val="0C2634"/>
                    </a:solidFill>
                  </a:tcPr>
                </a:tc>
                <a:extLst>
                  <a:ext uri="{0D108BD9-81ED-4DB2-BD59-A6C34878D82A}">
                    <a16:rowId xmlns:a16="http://schemas.microsoft.com/office/drawing/2014/main" xmlns="" val="2867732973"/>
                  </a:ext>
                </a:extLst>
              </a:tr>
            </a:tbl>
          </a:graphicData>
        </a:graphic>
      </p:graphicFrame>
      <p:sp>
        <p:nvSpPr>
          <p:cNvPr id="21" name="TextBox 20"/>
          <p:cNvSpPr txBox="1"/>
          <p:nvPr/>
        </p:nvSpPr>
        <p:spPr>
          <a:xfrm>
            <a:off x="4876801" y="2151410"/>
            <a:ext cx="4267200" cy="1169551"/>
          </a:xfrm>
          <a:prstGeom prst="rect">
            <a:avLst/>
          </a:prstGeom>
          <a:noFill/>
        </p:spPr>
        <p:txBody>
          <a:bodyPr wrap="square">
            <a:spAutoFit/>
          </a:bodyPr>
          <a:lstStyle/>
          <a:p>
            <a:pPr marL="285750" indent="-285750">
              <a:buClr>
                <a:srgbClr val="29ACE3"/>
              </a:buClr>
              <a:buFont typeface="Arial" panose="020B0604020202020204" pitchFamily="34" charset="0"/>
              <a:buChar char="•"/>
              <a:defRPr/>
            </a:pPr>
            <a:r>
              <a:rPr lang="ru-RU" sz="1400" dirty="0">
                <a:solidFill>
                  <a:srgbClr val="231F20"/>
                </a:solidFill>
                <a:latin typeface="Arial Narrow" panose="020B0606020202030204" pitchFamily="34" charset="0"/>
                <a:cs typeface="Tahoma" pitchFamily="34" charset="0"/>
              </a:rPr>
              <a:t>Работа с крупнейшими заказчиками</a:t>
            </a:r>
          </a:p>
          <a:p>
            <a:pPr marL="285750" indent="-285750">
              <a:buClr>
                <a:srgbClr val="29ACE3"/>
              </a:buClr>
              <a:buFont typeface="Arial" panose="020B0604020202020204" pitchFamily="34" charset="0"/>
              <a:buChar char="•"/>
              <a:defRPr/>
            </a:pPr>
            <a:r>
              <a:rPr lang="ru-RU" sz="1400" dirty="0">
                <a:solidFill>
                  <a:srgbClr val="231F20"/>
                </a:solidFill>
                <a:latin typeface="Arial Narrow" panose="020B0606020202030204" pitchFamily="34" charset="0"/>
                <a:cs typeface="Tahoma" pitchFamily="34" charset="0"/>
              </a:rPr>
              <a:t>Работа научно-технических советов по импортозамещению</a:t>
            </a:r>
          </a:p>
          <a:p>
            <a:pPr marL="285750" indent="-285750">
              <a:buClr>
                <a:srgbClr val="29ACE3"/>
              </a:buClr>
              <a:buFont typeface="Arial" panose="020B0604020202020204" pitchFamily="34" charset="0"/>
              <a:buChar char="•"/>
              <a:defRPr/>
            </a:pPr>
            <a:r>
              <a:rPr lang="ru-RU" sz="1400" dirty="0">
                <a:solidFill>
                  <a:srgbClr val="231F20"/>
                </a:solidFill>
                <a:latin typeface="Arial Narrow" panose="020B0606020202030204" pitchFamily="34" charset="0"/>
                <a:cs typeface="Tahoma" pitchFamily="34" charset="0"/>
              </a:rPr>
              <a:t>Работа в государственной информационной системе промышленности</a:t>
            </a:r>
          </a:p>
        </p:txBody>
      </p:sp>
      <p:graphicFrame>
        <p:nvGraphicFramePr>
          <p:cNvPr id="23" name="Таблица 22"/>
          <p:cNvGraphicFramePr>
            <a:graphicFrameLocks noGrp="1"/>
          </p:cNvGraphicFramePr>
          <p:nvPr>
            <p:extLst>
              <p:ext uri="{D42A27DB-BD31-4B8C-83A1-F6EECF244321}">
                <p14:modId xmlns:p14="http://schemas.microsoft.com/office/powerpoint/2010/main" val="3985035859"/>
              </p:ext>
            </p:extLst>
          </p:nvPr>
        </p:nvGraphicFramePr>
        <p:xfrm>
          <a:off x="4876800" y="1811597"/>
          <a:ext cx="4267200" cy="335280"/>
        </p:xfrm>
        <a:graphic>
          <a:graphicData uri="http://schemas.openxmlformats.org/drawingml/2006/table">
            <a:tbl>
              <a:tblPr firstRow="1" bandRow="1">
                <a:tableStyleId>{9D7B26C5-4107-4FEC-AEDC-1716B250A1EF}</a:tableStyleId>
              </a:tblPr>
              <a:tblGrid>
                <a:gridCol w="4267200">
                  <a:extLst>
                    <a:ext uri="{9D8B030D-6E8A-4147-A177-3AD203B41FA5}">
                      <a16:colId xmlns:a16="http://schemas.microsoft.com/office/drawing/2014/main" xmlns="" val="3017829585"/>
                    </a:ext>
                  </a:extLst>
                </a:gridCol>
              </a:tblGrid>
              <a:tr h="140321">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ru-RU" sz="1600" b="0" dirty="0">
                          <a:solidFill>
                            <a:schemeClr val="bg1"/>
                          </a:solidFill>
                          <a:latin typeface="Arial Narrow" panose="020B0606020202030204" pitchFamily="34" charset="0"/>
                        </a:rPr>
                        <a:t>Основные направления</a:t>
                      </a:r>
                    </a:p>
                  </a:txBody>
                  <a:tcPr anchor="ctr">
                    <a:lnL>
                      <a:noFill/>
                    </a:lnL>
                    <a:lnR>
                      <a:noFill/>
                    </a:lnR>
                    <a:lnT w="12700" cmpd="sng">
                      <a:noFill/>
                    </a:lnT>
                    <a:lnB w="12700" cap="flat" cmpd="sng" algn="ctr">
                      <a:solidFill>
                        <a:srgbClr val="A9735E"/>
                      </a:solidFill>
                      <a:prstDash val="solid"/>
                      <a:round/>
                      <a:headEnd type="none" w="med" len="med"/>
                      <a:tailEnd type="none" w="med" len="med"/>
                    </a:lnB>
                    <a:lnTlToBr w="12700" cmpd="sng">
                      <a:noFill/>
                      <a:prstDash val="solid"/>
                    </a:lnTlToBr>
                    <a:lnBlToTr w="12700" cmpd="sng">
                      <a:noFill/>
                      <a:prstDash val="solid"/>
                    </a:lnBlToTr>
                    <a:solidFill>
                      <a:srgbClr val="0C2634"/>
                    </a:solidFill>
                  </a:tcPr>
                </a:tc>
                <a:extLst>
                  <a:ext uri="{0D108BD9-81ED-4DB2-BD59-A6C34878D82A}">
                    <a16:rowId xmlns:a16="http://schemas.microsoft.com/office/drawing/2014/main" xmlns="" val="2867732973"/>
                  </a:ext>
                </a:extLst>
              </a:tr>
            </a:tbl>
          </a:graphicData>
        </a:graphic>
      </p:graphicFrame>
      <p:pic>
        <p:nvPicPr>
          <p:cNvPr id="24" name="Рисунок 23"/>
          <p:cNvPicPr>
            <a:picLocks noChangeAspect="1"/>
          </p:cNvPicPr>
          <p:nvPr/>
        </p:nvPicPr>
        <p:blipFill rotWithShape="1">
          <a:blip r:embed="rId2" cstate="print">
            <a:extLst>
              <a:ext uri="{28A0092B-C50C-407E-A947-70E740481C1C}">
                <a14:useLocalDpi xmlns:a14="http://schemas.microsoft.com/office/drawing/2010/main" val="0"/>
              </a:ext>
            </a:extLst>
          </a:blip>
          <a:srcRect r="78695" b="86018"/>
          <a:stretch/>
        </p:blipFill>
        <p:spPr>
          <a:xfrm>
            <a:off x="7621111" y="754629"/>
            <a:ext cx="1139101" cy="1056968"/>
          </a:xfrm>
          <a:prstGeom prst="rect">
            <a:avLst/>
          </a:prstGeom>
        </p:spPr>
      </p:pic>
      <p:grpSp>
        <p:nvGrpSpPr>
          <p:cNvPr id="51" name="Group 87"/>
          <p:cNvGrpSpPr/>
          <p:nvPr/>
        </p:nvGrpSpPr>
        <p:grpSpPr>
          <a:xfrm>
            <a:off x="6683614" y="4308916"/>
            <a:ext cx="2120400" cy="766800"/>
            <a:chOff x="1073783" y="1305084"/>
            <a:chExt cx="2057400" cy="2333466"/>
          </a:xfrm>
        </p:grpSpPr>
        <p:sp>
          <p:nvSpPr>
            <p:cNvPr id="53" name="Round Same Side Corner Rectangle 4"/>
            <p:cNvSpPr/>
            <p:nvPr/>
          </p:nvSpPr>
          <p:spPr>
            <a:xfrm>
              <a:off x="1073783" y="1504950"/>
              <a:ext cx="2057400" cy="609600"/>
            </a:xfrm>
            <a:prstGeom prst="round2SameRect">
              <a:avLst/>
            </a:prstGeom>
            <a:gradFill>
              <a:gsLst>
                <a:gs pos="2000">
                  <a:srgbClr val="646362"/>
                </a:gs>
                <a:gs pos="100000">
                  <a:srgbClr val="46454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4" name="Round Same Side Corner Rectangle 5"/>
            <p:cNvSpPr/>
            <p:nvPr/>
          </p:nvSpPr>
          <p:spPr>
            <a:xfrm rot="10800000">
              <a:off x="1073783" y="2114550"/>
              <a:ext cx="2057400" cy="1524000"/>
            </a:xfrm>
            <a:prstGeom prst="round2SameRect">
              <a:avLst>
                <a:gd name="adj1" fmla="val 4584"/>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5" name="Folded Corner 6"/>
            <p:cNvSpPr/>
            <p:nvPr/>
          </p:nvSpPr>
          <p:spPr>
            <a:xfrm>
              <a:off x="1130933" y="2114550"/>
              <a:ext cx="1958339" cy="1447800"/>
            </a:xfrm>
            <a:prstGeom prst="foldedCorner">
              <a:avLst>
                <a:gd name="adj" fmla="val 35049"/>
              </a:avLst>
            </a:prstGeom>
            <a:solidFill>
              <a:schemeClr val="bg1">
                <a:lumMod val="95000"/>
              </a:schemeClr>
            </a:solidFill>
            <a:ln>
              <a:noFill/>
            </a:ln>
            <a:effectLst>
              <a:outerShdw blurRad="50800" dist="38100" dir="2700000" sx="98000" sy="98000" algn="tl" rotWithShape="0">
                <a:schemeClr val="tx1">
                  <a:lumMod val="75000"/>
                  <a:lumOff val="25000"/>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56" name="Group 25"/>
            <p:cNvGrpSpPr/>
            <p:nvPr/>
          </p:nvGrpSpPr>
          <p:grpSpPr>
            <a:xfrm>
              <a:off x="1418274" y="1305084"/>
              <a:ext cx="1376359" cy="428622"/>
              <a:chOff x="3919541" y="1378744"/>
              <a:chExt cx="1376359" cy="428622"/>
            </a:xfrm>
          </p:grpSpPr>
          <p:grpSp>
            <p:nvGrpSpPr>
              <p:cNvPr id="57" name="Group 9"/>
              <p:cNvGrpSpPr/>
              <p:nvPr/>
            </p:nvGrpSpPr>
            <p:grpSpPr>
              <a:xfrm>
                <a:off x="3919541" y="1378744"/>
                <a:ext cx="152400" cy="428622"/>
                <a:chOff x="3919541" y="1390650"/>
                <a:chExt cx="152400" cy="428622"/>
              </a:xfrm>
            </p:grpSpPr>
            <p:sp>
              <p:nvSpPr>
                <p:cNvPr id="73" name="Oval 75"/>
                <p:cNvSpPr/>
                <p:nvPr/>
              </p:nvSpPr>
              <p:spPr>
                <a:xfrm>
                  <a:off x="3919541" y="1666872"/>
                  <a:ext cx="152400" cy="152400"/>
                </a:xfrm>
                <a:prstGeom prst="ellipse">
                  <a:avLst/>
                </a:prstGeom>
                <a:solidFill>
                  <a:srgbClr val="484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4" name="Rounded Rectangle 7"/>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58" name="Group 10"/>
              <p:cNvGrpSpPr/>
              <p:nvPr/>
            </p:nvGrpSpPr>
            <p:grpSpPr>
              <a:xfrm>
                <a:off x="4164333" y="1378744"/>
                <a:ext cx="152400" cy="428622"/>
                <a:chOff x="3919541" y="1390650"/>
                <a:chExt cx="152400" cy="428622"/>
              </a:xfrm>
            </p:grpSpPr>
            <p:sp>
              <p:nvSpPr>
                <p:cNvPr id="71" name="Oval 73"/>
                <p:cNvSpPr/>
                <p:nvPr/>
              </p:nvSpPr>
              <p:spPr>
                <a:xfrm>
                  <a:off x="3919541" y="1666872"/>
                  <a:ext cx="152400" cy="152400"/>
                </a:xfrm>
                <a:prstGeom prst="ellipse">
                  <a:avLst/>
                </a:prstGeom>
                <a:solidFill>
                  <a:srgbClr val="484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2" name="Rounded Rectangle 12"/>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59" name="Group 13"/>
              <p:cNvGrpSpPr/>
              <p:nvPr/>
            </p:nvGrpSpPr>
            <p:grpSpPr>
              <a:xfrm>
                <a:off x="4409125" y="1378744"/>
                <a:ext cx="152400" cy="428622"/>
                <a:chOff x="3919541" y="1390650"/>
                <a:chExt cx="152400" cy="428622"/>
              </a:xfrm>
            </p:grpSpPr>
            <p:sp>
              <p:nvSpPr>
                <p:cNvPr id="69" name="Oval 71"/>
                <p:cNvSpPr/>
                <p:nvPr/>
              </p:nvSpPr>
              <p:spPr>
                <a:xfrm>
                  <a:off x="3919541" y="1666872"/>
                  <a:ext cx="152400" cy="152400"/>
                </a:xfrm>
                <a:prstGeom prst="ellipse">
                  <a:avLst/>
                </a:prstGeom>
                <a:solidFill>
                  <a:srgbClr val="484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0" name="Rounded Rectangle 15"/>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60" name="Group 16"/>
              <p:cNvGrpSpPr/>
              <p:nvPr/>
            </p:nvGrpSpPr>
            <p:grpSpPr>
              <a:xfrm>
                <a:off x="4653917" y="1378744"/>
                <a:ext cx="152400" cy="428622"/>
                <a:chOff x="3919541" y="1390650"/>
                <a:chExt cx="152400" cy="428622"/>
              </a:xfrm>
            </p:grpSpPr>
            <p:sp>
              <p:nvSpPr>
                <p:cNvPr id="67" name="Oval 69"/>
                <p:cNvSpPr/>
                <p:nvPr/>
              </p:nvSpPr>
              <p:spPr>
                <a:xfrm>
                  <a:off x="3919541" y="1666872"/>
                  <a:ext cx="152400" cy="152400"/>
                </a:xfrm>
                <a:prstGeom prst="ellipse">
                  <a:avLst/>
                </a:prstGeom>
                <a:solidFill>
                  <a:srgbClr val="484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8" name="Rounded Rectangle 18"/>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61" name="Group 19"/>
              <p:cNvGrpSpPr/>
              <p:nvPr/>
            </p:nvGrpSpPr>
            <p:grpSpPr>
              <a:xfrm>
                <a:off x="4898709" y="1378744"/>
                <a:ext cx="152400" cy="428622"/>
                <a:chOff x="3919541" y="1390650"/>
                <a:chExt cx="152400" cy="428622"/>
              </a:xfrm>
            </p:grpSpPr>
            <p:sp>
              <p:nvSpPr>
                <p:cNvPr id="65" name="Oval 67"/>
                <p:cNvSpPr/>
                <p:nvPr/>
              </p:nvSpPr>
              <p:spPr>
                <a:xfrm>
                  <a:off x="3919541" y="1666872"/>
                  <a:ext cx="152400" cy="152400"/>
                </a:xfrm>
                <a:prstGeom prst="ellipse">
                  <a:avLst/>
                </a:prstGeom>
                <a:solidFill>
                  <a:srgbClr val="484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6" name="Rounded Rectangle 21"/>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62" name="Group 22"/>
              <p:cNvGrpSpPr/>
              <p:nvPr/>
            </p:nvGrpSpPr>
            <p:grpSpPr>
              <a:xfrm>
                <a:off x="5143500" y="1378744"/>
                <a:ext cx="152400" cy="428622"/>
                <a:chOff x="3919541" y="1390650"/>
                <a:chExt cx="152400" cy="428622"/>
              </a:xfrm>
            </p:grpSpPr>
            <p:sp>
              <p:nvSpPr>
                <p:cNvPr id="63" name="Oval 65"/>
                <p:cNvSpPr/>
                <p:nvPr/>
              </p:nvSpPr>
              <p:spPr>
                <a:xfrm>
                  <a:off x="3919541" y="1666872"/>
                  <a:ext cx="152400" cy="152400"/>
                </a:xfrm>
                <a:prstGeom prst="ellipse">
                  <a:avLst/>
                </a:prstGeom>
                <a:solidFill>
                  <a:srgbClr val="484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4" name="Rounded Rectangle 24"/>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grpSp>
      <p:cxnSp>
        <p:nvCxnSpPr>
          <p:cNvPr id="101" name="Прямая соединительная линия 100"/>
          <p:cNvCxnSpPr/>
          <p:nvPr/>
        </p:nvCxnSpPr>
        <p:spPr>
          <a:xfrm>
            <a:off x="2807059" y="4299046"/>
            <a:ext cx="0" cy="2267809"/>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2" name="Text Placeholder 3"/>
          <p:cNvSpPr txBox="1">
            <a:spLocks/>
          </p:cNvSpPr>
          <p:nvPr/>
        </p:nvSpPr>
        <p:spPr>
          <a:xfrm>
            <a:off x="6711383" y="4624993"/>
            <a:ext cx="2080567" cy="338554"/>
          </a:xfrm>
          <a:prstGeom prst="rect">
            <a:avLst/>
          </a:prstGeom>
        </p:spPr>
        <p:txBody>
          <a:bodyPr wrap="square" lIns="0" tIns="0" rIns="0" bIns="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ct val="20000"/>
              </a:spcBef>
              <a:defRPr/>
            </a:pPr>
            <a:r>
              <a:rPr lang="ru-RU" sz="1100" dirty="0">
                <a:latin typeface="Arial Narrow" panose="020B0606020202030204" pitchFamily="34" charset="0"/>
              </a:rPr>
              <a:t>Организованы выездные мероприятия с участием сотрудников ГИСП</a:t>
            </a:r>
            <a:endParaRPr kumimoji="0" lang="en-US" sz="1400" b="1" i="0" u="none" strike="noStrike" kern="1200" cap="none" spc="0" normalizeH="0" baseline="0" noProof="0" dirty="0">
              <a:ln>
                <a:noFill/>
              </a:ln>
              <a:solidFill>
                <a:srgbClr val="7C533C"/>
              </a:solidFill>
              <a:effectLst/>
              <a:uLnTx/>
              <a:uFillTx/>
              <a:latin typeface="Arial Narrow" panose="020B0606020202030204" pitchFamily="34" charset="0"/>
              <a:cs typeface="Calibri" panose="020F0502020204030204" pitchFamily="34" charset="0"/>
            </a:endParaRPr>
          </a:p>
        </p:txBody>
      </p:sp>
      <p:grpSp>
        <p:nvGrpSpPr>
          <p:cNvPr id="103" name="Group 87"/>
          <p:cNvGrpSpPr/>
          <p:nvPr/>
        </p:nvGrpSpPr>
        <p:grpSpPr>
          <a:xfrm>
            <a:off x="3431479" y="4257360"/>
            <a:ext cx="2120400" cy="766800"/>
            <a:chOff x="1073783" y="1305084"/>
            <a:chExt cx="2057400" cy="2333466"/>
          </a:xfrm>
        </p:grpSpPr>
        <p:sp>
          <p:nvSpPr>
            <p:cNvPr id="104" name="Round Same Side Corner Rectangle 4"/>
            <p:cNvSpPr/>
            <p:nvPr/>
          </p:nvSpPr>
          <p:spPr>
            <a:xfrm>
              <a:off x="1073783" y="1504950"/>
              <a:ext cx="2057400" cy="609600"/>
            </a:xfrm>
            <a:prstGeom prst="round2SameRect">
              <a:avLst/>
            </a:prstGeom>
            <a:gradFill>
              <a:gsLst>
                <a:gs pos="2000">
                  <a:srgbClr val="646362"/>
                </a:gs>
                <a:gs pos="100000">
                  <a:srgbClr val="46454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5" name="Round Same Side Corner Rectangle 5"/>
            <p:cNvSpPr/>
            <p:nvPr/>
          </p:nvSpPr>
          <p:spPr>
            <a:xfrm rot="10800000">
              <a:off x="1073783" y="2114550"/>
              <a:ext cx="2057400" cy="1524000"/>
            </a:xfrm>
            <a:prstGeom prst="round2SameRect">
              <a:avLst>
                <a:gd name="adj1" fmla="val 4584"/>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6" name="Folded Corner 6"/>
            <p:cNvSpPr/>
            <p:nvPr/>
          </p:nvSpPr>
          <p:spPr>
            <a:xfrm>
              <a:off x="1130933" y="2114550"/>
              <a:ext cx="1958339" cy="1447800"/>
            </a:xfrm>
            <a:prstGeom prst="foldedCorner">
              <a:avLst>
                <a:gd name="adj" fmla="val 35049"/>
              </a:avLst>
            </a:prstGeom>
            <a:solidFill>
              <a:schemeClr val="bg1">
                <a:lumMod val="95000"/>
              </a:schemeClr>
            </a:solidFill>
            <a:ln>
              <a:noFill/>
            </a:ln>
            <a:effectLst>
              <a:outerShdw blurRad="50800" dist="38100" dir="2700000" sx="98000" sy="98000" algn="tl" rotWithShape="0">
                <a:schemeClr val="tx1">
                  <a:lumMod val="75000"/>
                  <a:lumOff val="25000"/>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107" name="Group 25"/>
            <p:cNvGrpSpPr/>
            <p:nvPr/>
          </p:nvGrpSpPr>
          <p:grpSpPr>
            <a:xfrm>
              <a:off x="1418274" y="1305084"/>
              <a:ext cx="1376359" cy="428622"/>
              <a:chOff x="3919541" y="1378744"/>
              <a:chExt cx="1376359" cy="428622"/>
            </a:xfrm>
          </p:grpSpPr>
          <p:grpSp>
            <p:nvGrpSpPr>
              <p:cNvPr id="108" name="Group 9"/>
              <p:cNvGrpSpPr/>
              <p:nvPr/>
            </p:nvGrpSpPr>
            <p:grpSpPr>
              <a:xfrm>
                <a:off x="3919541" y="1378744"/>
                <a:ext cx="152400" cy="428622"/>
                <a:chOff x="3919541" y="1390650"/>
                <a:chExt cx="152400" cy="428622"/>
              </a:xfrm>
            </p:grpSpPr>
            <p:sp>
              <p:nvSpPr>
                <p:cNvPr id="124" name="Oval 75"/>
                <p:cNvSpPr/>
                <p:nvPr/>
              </p:nvSpPr>
              <p:spPr>
                <a:xfrm>
                  <a:off x="3919541" y="1666872"/>
                  <a:ext cx="152400" cy="152400"/>
                </a:xfrm>
                <a:prstGeom prst="ellipse">
                  <a:avLst/>
                </a:prstGeom>
                <a:solidFill>
                  <a:srgbClr val="484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5" name="Rounded Rectangle 7"/>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109" name="Group 10"/>
              <p:cNvGrpSpPr/>
              <p:nvPr/>
            </p:nvGrpSpPr>
            <p:grpSpPr>
              <a:xfrm>
                <a:off x="4164333" y="1378744"/>
                <a:ext cx="152400" cy="428622"/>
                <a:chOff x="3919541" y="1390650"/>
                <a:chExt cx="152400" cy="428622"/>
              </a:xfrm>
            </p:grpSpPr>
            <p:sp>
              <p:nvSpPr>
                <p:cNvPr id="122" name="Oval 73"/>
                <p:cNvSpPr/>
                <p:nvPr/>
              </p:nvSpPr>
              <p:spPr>
                <a:xfrm>
                  <a:off x="3919541" y="1666872"/>
                  <a:ext cx="152400" cy="152400"/>
                </a:xfrm>
                <a:prstGeom prst="ellipse">
                  <a:avLst/>
                </a:prstGeom>
                <a:solidFill>
                  <a:srgbClr val="484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3" name="Rounded Rectangle 12"/>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110" name="Group 13"/>
              <p:cNvGrpSpPr/>
              <p:nvPr/>
            </p:nvGrpSpPr>
            <p:grpSpPr>
              <a:xfrm>
                <a:off x="4409125" y="1378744"/>
                <a:ext cx="152400" cy="428622"/>
                <a:chOff x="3919541" y="1390650"/>
                <a:chExt cx="152400" cy="428622"/>
              </a:xfrm>
            </p:grpSpPr>
            <p:sp>
              <p:nvSpPr>
                <p:cNvPr id="120" name="Oval 71"/>
                <p:cNvSpPr/>
                <p:nvPr/>
              </p:nvSpPr>
              <p:spPr>
                <a:xfrm>
                  <a:off x="3919541" y="1666872"/>
                  <a:ext cx="152400" cy="152400"/>
                </a:xfrm>
                <a:prstGeom prst="ellipse">
                  <a:avLst/>
                </a:prstGeom>
                <a:solidFill>
                  <a:srgbClr val="484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1" name="Rounded Rectangle 15"/>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111" name="Group 16"/>
              <p:cNvGrpSpPr/>
              <p:nvPr/>
            </p:nvGrpSpPr>
            <p:grpSpPr>
              <a:xfrm>
                <a:off x="4653917" y="1378744"/>
                <a:ext cx="152400" cy="428622"/>
                <a:chOff x="3919541" y="1390650"/>
                <a:chExt cx="152400" cy="428622"/>
              </a:xfrm>
            </p:grpSpPr>
            <p:sp>
              <p:nvSpPr>
                <p:cNvPr id="118" name="Oval 69"/>
                <p:cNvSpPr/>
                <p:nvPr/>
              </p:nvSpPr>
              <p:spPr>
                <a:xfrm>
                  <a:off x="3919541" y="1666872"/>
                  <a:ext cx="152400" cy="152400"/>
                </a:xfrm>
                <a:prstGeom prst="ellipse">
                  <a:avLst/>
                </a:prstGeom>
                <a:solidFill>
                  <a:srgbClr val="484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19" name="Rounded Rectangle 18"/>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112" name="Group 19"/>
              <p:cNvGrpSpPr/>
              <p:nvPr/>
            </p:nvGrpSpPr>
            <p:grpSpPr>
              <a:xfrm>
                <a:off x="4898709" y="1378744"/>
                <a:ext cx="152400" cy="428622"/>
                <a:chOff x="3919541" y="1390650"/>
                <a:chExt cx="152400" cy="428622"/>
              </a:xfrm>
            </p:grpSpPr>
            <p:sp>
              <p:nvSpPr>
                <p:cNvPr id="116" name="Oval 67"/>
                <p:cNvSpPr/>
                <p:nvPr/>
              </p:nvSpPr>
              <p:spPr>
                <a:xfrm>
                  <a:off x="3919541" y="1666872"/>
                  <a:ext cx="152400" cy="152400"/>
                </a:xfrm>
                <a:prstGeom prst="ellipse">
                  <a:avLst/>
                </a:prstGeom>
                <a:solidFill>
                  <a:srgbClr val="484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17" name="Rounded Rectangle 21"/>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113" name="Group 22"/>
              <p:cNvGrpSpPr/>
              <p:nvPr/>
            </p:nvGrpSpPr>
            <p:grpSpPr>
              <a:xfrm>
                <a:off x="5143500" y="1378744"/>
                <a:ext cx="152400" cy="428622"/>
                <a:chOff x="3919541" y="1390650"/>
                <a:chExt cx="152400" cy="428622"/>
              </a:xfrm>
            </p:grpSpPr>
            <p:sp>
              <p:nvSpPr>
                <p:cNvPr id="114" name="Oval 65"/>
                <p:cNvSpPr/>
                <p:nvPr/>
              </p:nvSpPr>
              <p:spPr>
                <a:xfrm>
                  <a:off x="3919541" y="1666872"/>
                  <a:ext cx="152400" cy="152400"/>
                </a:xfrm>
                <a:prstGeom prst="ellipse">
                  <a:avLst/>
                </a:prstGeom>
                <a:solidFill>
                  <a:srgbClr val="484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15" name="Rounded Rectangle 24"/>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grpSp>
      <p:sp>
        <p:nvSpPr>
          <p:cNvPr id="126" name="Text Placeholder 3"/>
          <p:cNvSpPr txBox="1">
            <a:spLocks/>
          </p:cNvSpPr>
          <p:nvPr/>
        </p:nvSpPr>
        <p:spPr>
          <a:xfrm>
            <a:off x="3459248" y="4573437"/>
            <a:ext cx="2080567" cy="338554"/>
          </a:xfrm>
          <a:prstGeom prst="rect">
            <a:avLst/>
          </a:prstGeom>
        </p:spPr>
        <p:txBody>
          <a:bodyPr wrap="square" lIns="0" tIns="0" rIns="0" bIns="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ct val="20000"/>
              </a:spcBef>
              <a:defRPr/>
            </a:pPr>
            <a:r>
              <a:rPr lang="ru-RU" sz="1100" dirty="0">
                <a:latin typeface="Arial Narrow" panose="020B0606020202030204" pitchFamily="34" charset="0"/>
              </a:rPr>
              <a:t>Совещание по реализации ДК по средствам ВКС проведены в:</a:t>
            </a:r>
            <a:endParaRPr kumimoji="0" lang="en-US" sz="1400" b="1" i="0" u="none" strike="noStrike" kern="1200" cap="none" spc="0" normalizeH="0" baseline="0" noProof="0" dirty="0">
              <a:ln>
                <a:noFill/>
              </a:ln>
              <a:solidFill>
                <a:srgbClr val="7C533C"/>
              </a:solidFill>
              <a:effectLst/>
              <a:uLnTx/>
              <a:uFillTx/>
              <a:latin typeface="Arial Narrow" panose="020B0606020202030204" pitchFamily="34" charset="0"/>
              <a:cs typeface="Calibri" panose="020F0502020204030204" pitchFamily="34" charset="0"/>
            </a:endParaRPr>
          </a:p>
        </p:txBody>
      </p:sp>
      <p:sp>
        <p:nvSpPr>
          <p:cNvPr id="6" name="Прямоугольник 5"/>
          <p:cNvSpPr/>
          <p:nvPr/>
        </p:nvSpPr>
        <p:spPr>
          <a:xfrm>
            <a:off x="3780554" y="5077669"/>
            <a:ext cx="1728131" cy="1569660"/>
          </a:xfrm>
          <a:prstGeom prst="rect">
            <a:avLst/>
          </a:prstGeom>
        </p:spPr>
        <p:txBody>
          <a:bodyPr wrap="square">
            <a:spAutoFit/>
          </a:bodyPr>
          <a:lstStyle/>
          <a:p>
            <a:pPr marL="171450" indent="-171450" algn="just">
              <a:spcAft>
                <a:spcPts val="0"/>
              </a:spcAft>
              <a:buClr>
                <a:srgbClr val="00B0F0"/>
              </a:buClr>
              <a:buFont typeface="Wingdings" panose="05000000000000000000" pitchFamily="2" charset="2"/>
              <a:buChar char="ü"/>
            </a:pPr>
            <a:r>
              <a:rPr lang="ru-RU" sz="1200" dirty="0">
                <a:latin typeface="Arial Narrow" panose="020B0606020202030204" pitchFamily="34" charset="0"/>
                <a:ea typeface="Calibri" panose="020F0502020204030204" pitchFamily="34" charset="0"/>
                <a:cs typeface="Times New Roman" panose="02020603050405020304" pitchFamily="18" charset="0"/>
              </a:rPr>
              <a:t>Республика Хакасия</a:t>
            </a:r>
          </a:p>
          <a:p>
            <a:pPr marL="171450" indent="-171450" algn="just">
              <a:spcAft>
                <a:spcPts val="0"/>
              </a:spcAft>
              <a:buClr>
                <a:srgbClr val="00B0F0"/>
              </a:buClr>
              <a:buFont typeface="Wingdings" panose="05000000000000000000" pitchFamily="2" charset="2"/>
              <a:buChar char="ü"/>
            </a:pPr>
            <a:r>
              <a:rPr lang="ru-RU" sz="1200" dirty="0">
                <a:latin typeface="Arial Narrow" panose="020B0606020202030204" pitchFamily="34" charset="0"/>
                <a:ea typeface="Calibri" panose="020F0502020204030204" pitchFamily="34" charset="0"/>
                <a:cs typeface="Times New Roman" panose="02020603050405020304" pitchFamily="18" charset="0"/>
              </a:rPr>
              <a:t>Иркутская область</a:t>
            </a:r>
          </a:p>
          <a:p>
            <a:pPr marL="171450" indent="-171450" algn="just">
              <a:spcAft>
                <a:spcPts val="0"/>
              </a:spcAft>
              <a:buClr>
                <a:srgbClr val="00B0F0"/>
              </a:buClr>
              <a:buFont typeface="Wingdings" panose="05000000000000000000" pitchFamily="2" charset="2"/>
              <a:buChar char="ü"/>
            </a:pPr>
            <a:r>
              <a:rPr lang="ru-RU" sz="1200" dirty="0">
                <a:latin typeface="Arial Narrow" panose="020B0606020202030204" pitchFamily="34" charset="0"/>
                <a:ea typeface="Calibri" panose="020F0502020204030204" pitchFamily="34" charset="0"/>
                <a:cs typeface="Times New Roman" panose="02020603050405020304" pitchFamily="18" charset="0"/>
              </a:rPr>
              <a:t>Курганская область</a:t>
            </a:r>
          </a:p>
          <a:p>
            <a:pPr marL="171450" indent="-171450" algn="just">
              <a:spcAft>
                <a:spcPts val="0"/>
              </a:spcAft>
              <a:buClr>
                <a:srgbClr val="00B0F0"/>
              </a:buClr>
              <a:buFont typeface="Wingdings" panose="05000000000000000000" pitchFamily="2" charset="2"/>
              <a:buChar char="ü"/>
            </a:pPr>
            <a:r>
              <a:rPr lang="ru-RU" sz="1200" dirty="0">
                <a:latin typeface="Arial Narrow" panose="020B0606020202030204" pitchFamily="34" charset="0"/>
                <a:ea typeface="Calibri" panose="020F0502020204030204" pitchFamily="34" charset="0"/>
                <a:cs typeface="Times New Roman" panose="02020603050405020304" pitchFamily="18" charset="0"/>
              </a:rPr>
              <a:t>Орловская область</a:t>
            </a:r>
          </a:p>
          <a:p>
            <a:pPr marL="171450" indent="-171450" algn="just">
              <a:spcAft>
                <a:spcPts val="0"/>
              </a:spcAft>
              <a:buClr>
                <a:srgbClr val="00B0F0"/>
              </a:buClr>
              <a:buFont typeface="Wingdings" panose="05000000000000000000" pitchFamily="2" charset="2"/>
              <a:buChar char="ü"/>
            </a:pPr>
            <a:r>
              <a:rPr lang="ru-RU" sz="1200" dirty="0">
                <a:latin typeface="Arial Narrow" panose="020B0606020202030204" pitchFamily="34" charset="0"/>
                <a:ea typeface="Calibri" panose="020F0502020204030204" pitchFamily="34" charset="0"/>
                <a:cs typeface="Times New Roman" panose="02020603050405020304" pitchFamily="18" charset="0"/>
              </a:rPr>
              <a:t>Томская область</a:t>
            </a:r>
          </a:p>
          <a:p>
            <a:pPr marL="171450" indent="-171450" algn="just">
              <a:spcAft>
                <a:spcPts val="0"/>
              </a:spcAft>
              <a:buClr>
                <a:srgbClr val="00B0F0"/>
              </a:buClr>
              <a:buFont typeface="Wingdings" panose="05000000000000000000" pitchFamily="2" charset="2"/>
              <a:buChar char="ü"/>
            </a:pPr>
            <a:r>
              <a:rPr lang="ru-RU" sz="1200" dirty="0">
                <a:latin typeface="Arial Narrow" panose="020B0606020202030204" pitchFamily="34" charset="0"/>
                <a:ea typeface="Calibri" panose="020F0502020204030204" pitchFamily="34" charset="0"/>
                <a:cs typeface="Times New Roman" panose="02020603050405020304" pitchFamily="18" charset="0"/>
              </a:rPr>
              <a:t>Ульяновская область</a:t>
            </a:r>
          </a:p>
          <a:p>
            <a:pPr marL="171450" indent="-171450" algn="just">
              <a:spcAft>
                <a:spcPts val="0"/>
              </a:spcAft>
              <a:buClr>
                <a:srgbClr val="00B0F0"/>
              </a:buClr>
              <a:buFont typeface="Wingdings" panose="05000000000000000000" pitchFamily="2" charset="2"/>
              <a:buChar char="ü"/>
            </a:pPr>
            <a:r>
              <a:rPr lang="ru-RU" sz="1200" dirty="0">
                <a:latin typeface="Arial Narrow" panose="020B0606020202030204" pitchFamily="34" charset="0"/>
                <a:ea typeface="Calibri" panose="020F0502020204030204" pitchFamily="34" charset="0"/>
                <a:cs typeface="Times New Roman" panose="02020603050405020304" pitchFamily="18" charset="0"/>
              </a:rPr>
              <a:t>Забайкальский край</a:t>
            </a:r>
          </a:p>
          <a:p>
            <a:pPr marL="171450" indent="-171450" algn="just">
              <a:spcAft>
                <a:spcPts val="0"/>
              </a:spcAft>
              <a:buClr>
                <a:srgbClr val="00B0F0"/>
              </a:buClr>
              <a:buFont typeface="Wingdings" panose="05000000000000000000" pitchFamily="2" charset="2"/>
              <a:buChar char="ü"/>
            </a:pPr>
            <a:r>
              <a:rPr lang="ru-RU" sz="1200" dirty="0">
                <a:latin typeface="Arial Narrow" panose="020B0606020202030204" pitchFamily="34" charset="0"/>
                <a:ea typeface="Calibri" panose="020F0502020204030204" pitchFamily="34" charset="0"/>
                <a:cs typeface="Times New Roman" panose="02020603050405020304" pitchFamily="18" charset="0"/>
              </a:rPr>
              <a:t>Республика Чувашия</a:t>
            </a:r>
            <a:endParaRPr lang="ru-RU" sz="12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7073559" y="5163418"/>
            <a:ext cx="1814202" cy="1384995"/>
          </a:xfrm>
          <a:prstGeom prst="rect">
            <a:avLst/>
          </a:prstGeom>
        </p:spPr>
        <p:txBody>
          <a:bodyPr wrap="square">
            <a:spAutoFit/>
          </a:bodyPr>
          <a:lstStyle/>
          <a:p>
            <a:pPr marL="171450" lvl="0" indent="-171450" algn="just">
              <a:spcAft>
                <a:spcPts val="0"/>
              </a:spcAft>
              <a:buClr>
                <a:srgbClr val="00B0F0"/>
              </a:buClr>
              <a:buFont typeface="Wingdings" panose="05000000000000000000" pitchFamily="2" charset="2"/>
              <a:buChar char="ü"/>
            </a:pPr>
            <a:r>
              <a:rPr lang="ru-RU" sz="1200" dirty="0">
                <a:latin typeface="Arial Narrow" panose="020B0606020202030204" pitchFamily="34" charset="0"/>
                <a:ea typeface="Calibri" panose="020F0502020204030204" pitchFamily="34" charset="0"/>
                <a:cs typeface="Times New Roman" panose="02020603050405020304" pitchFamily="18" charset="0"/>
              </a:rPr>
              <a:t>Томская область</a:t>
            </a:r>
          </a:p>
          <a:p>
            <a:pPr marL="171450" lvl="0" indent="-171450" algn="just">
              <a:spcAft>
                <a:spcPts val="0"/>
              </a:spcAft>
              <a:buClr>
                <a:srgbClr val="00B0F0"/>
              </a:buClr>
              <a:buFont typeface="Wingdings" panose="05000000000000000000" pitchFamily="2" charset="2"/>
              <a:buChar char="ü"/>
            </a:pPr>
            <a:r>
              <a:rPr lang="ru-RU" sz="1200" dirty="0">
                <a:latin typeface="Arial Narrow" panose="020B0606020202030204" pitchFamily="34" charset="0"/>
                <a:ea typeface="Calibri" panose="020F0502020204030204" pitchFamily="34" charset="0"/>
                <a:cs typeface="Times New Roman" panose="02020603050405020304" pitchFamily="18" charset="0"/>
              </a:rPr>
              <a:t>Орловская область</a:t>
            </a:r>
          </a:p>
          <a:p>
            <a:pPr marL="171450" lvl="0" indent="-171450" algn="just">
              <a:spcAft>
                <a:spcPts val="0"/>
              </a:spcAft>
              <a:buClr>
                <a:srgbClr val="00B0F0"/>
              </a:buClr>
              <a:buFont typeface="Wingdings" panose="05000000000000000000" pitchFamily="2" charset="2"/>
              <a:buChar char="ü"/>
            </a:pPr>
            <a:r>
              <a:rPr lang="ru-RU" sz="1200" dirty="0">
                <a:latin typeface="Arial Narrow" panose="020B0606020202030204" pitchFamily="34" charset="0"/>
                <a:ea typeface="Calibri" panose="020F0502020204030204" pitchFamily="34" charset="0"/>
                <a:cs typeface="Times New Roman" panose="02020603050405020304" pitchFamily="18" charset="0"/>
              </a:rPr>
              <a:t>Иркутская область</a:t>
            </a:r>
          </a:p>
          <a:p>
            <a:pPr marL="171450" lvl="0" indent="-171450" algn="just">
              <a:spcAft>
                <a:spcPts val="0"/>
              </a:spcAft>
              <a:buClr>
                <a:srgbClr val="00B0F0"/>
              </a:buClr>
              <a:buFont typeface="Wingdings" panose="05000000000000000000" pitchFamily="2" charset="2"/>
              <a:buChar char="ü"/>
            </a:pPr>
            <a:r>
              <a:rPr lang="ru-RU" sz="1200" dirty="0">
                <a:latin typeface="Arial Narrow" panose="020B0606020202030204" pitchFamily="34" charset="0"/>
                <a:ea typeface="Calibri" panose="020F0502020204030204" pitchFamily="34" charset="0"/>
                <a:cs typeface="Times New Roman" panose="02020603050405020304" pitchFamily="18" charset="0"/>
              </a:rPr>
              <a:t>Воронежская область</a:t>
            </a:r>
          </a:p>
          <a:p>
            <a:pPr marL="171450" lvl="0" indent="-171450" algn="just">
              <a:spcAft>
                <a:spcPts val="0"/>
              </a:spcAft>
              <a:buClr>
                <a:srgbClr val="00B0F0"/>
              </a:buClr>
              <a:buFont typeface="Wingdings" panose="05000000000000000000" pitchFamily="2" charset="2"/>
              <a:buChar char="ü"/>
            </a:pPr>
            <a:r>
              <a:rPr lang="ru-RU" sz="1200" dirty="0">
                <a:latin typeface="Arial Narrow" panose="020B0606020202030204" pitchFamily="34" charset="0"/>
                <a:ea typeface="Calibri" panose="020F0502020204030204" pitchFamily="34" charset="0"/>
                <a:cs typeface="Times New Roman" panose="02020603050405020304" pitchFamily="18" charset="0"/>
              </a:rPr>
              <a:t>Ульяновская область</a:t>
            </a:r>
          </a:p>
          <a:p>
            <a:pPr marL="171450" lvl="0" indent="-171450" algn="just">
              <a:spcAft>
                <a:spcPts val="0"/>
              </a:spcAft>
              <a:buClr>
                <a:srgbClr val="00B0F0"/>
              </a:buClr>
              <a:buFont typeface="Wingdings" panose="05000000000000000000" pitchFamily="2" charset="2"/>
              <a:buChar char="ü"/>
            </a:pPr>
            <a:r>
              <a:rPr lang="ru-RU" sz="1200" dirty="0">
                <a:latin typeface="Arial Narrow" panose="020B0606020202030204" pitchFamily="34" charset="0"/>
                <a:ea typeface="Calibri" panose="020F0502020204030204" pitchFamily="34" charset="0"/>
                <a:cs typeface="Times New Roman" panose="02020603050405020304" pitchFamily="18" charset="0"/>
              </a:rPr>
              <a:t>Челябинская область</a:t>
            </a:r>
          </a:p>
          <a:p>
            <a:pPr marL="171450" lvl="0" indent="-171450" algn="just">
              <a:spcAft>
                <a:spcPts val="0"/>
              </a:spcAft>
              <a:buClr>
                <a:srgbClr val="00B0F0"/>
              </a:buClr>
              <a:buFont typeface="Wingdings" panose="05000000000000000000" pitchFamily="2" charset="2"/>
              <a:buChar char="ü"/>
            </a:pPr>
            <a:r>
              <a:rPr lang="ru-RU" sz="1200" dirty="0">
                <a:effectLst/>
                <a:latin typeface="Arial Narrow" panose="020B0606020202030204" pitchFamily="34" charset="0"/>
                <a:ea typeface="Calibri" panose="020F0502020204030204" pitchFamily="34" charset="0"/>
                <a:cs typeface="Times New Roman" panose="02020603050405020304" pitchFamily="18" charset="0"/>
              </a:rPr>
              <a:t>Саратовская область</a:t>
            </a:r>
          </a:p>
        </p:txBody>
      </p:sp>
      <p:grpSp>
        <p:nvGrpSpPr>
          <p:cNvPr id="127" name="Group 87"/>
          <p:cNvGrpSpPr/>
          <p:nvPr/>
        </p:nvGrpSpPr>
        <p:grpSpPr>
          <a:xfrm>
            <a:off x="264337" y="4236446"/>
            <a:ext cx="2120400" cy="766800"/>
            <a:chOff x="1073783" y="1305084"/>
            <a:chExt cx="2057400" cy="2333466"/>
          </a:xfrm>
        </p:grpSpPr>
        <p:sp>
          <p:nvSpPr>
            <p:cNvPr id="128" name="Round Same Side Corner Rectangle 4"/>
            <p:cNvSpPr/>
            <p:nvPr/>
          </p:nvSpPr>
          <p:spPr>
            <a:xfrm>
              <a:off x="1073783" y="1504950"/>
              <a:ext cx="2057400" cy="609600"/>
            </a:xfrm>
            <a:prstGeom prst="round2SameRect">
              <a:avLst/>
            </a:prstGeom>
            <a:gradFill>
              <a:gsLst>
                <a:gs pos="2000">
                  <a:srgbClr val="646362"/>
                </a:gs>
                <a:gs pos="100000">
                  <a:srgbClr val="46454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9" name="Round Same Side Corner Rectangle 5"/>
            <p:cNvSpPr/>
            <p:nvPr/>
          </p:nvSpPr>
          <p:spPr>
            <a:xfrm rot="10800000">
              <a:off x="1073783" y="2114550"/>
              <a:ext cx="2057400" cy="1524000"/>
            </a:xfrm>
            <a:prstGeom prst="round2SameRect">
              <a:avLst>
                <a:gd name="adj1" fmla="val 4584"/>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30" name="Folded Corner 6"/>
            <p:cNvSpPr/>
            <p:nvPr/>
          </p:nvSpPr>
          <p:spPr>
            <a:xfrm>
              <a:off x="1130933" y="2114550"/>
              <a:ext cx="1958339" cy="1447800"/>
            </a:xfrm>
            <a:prstGeom prst="foldedCorner">
              <a:avLst>
                <a:gd name="adj" fmla="val 35049"/>
              </a:avLst>
            </a:prstGeom>
            <a:solidFill>
              <a:schemeClr val="bg1">
                <a:lumMod val="95000"/>
              </a:schemeClr>
            </a:solidFill>
            <a:ln>
              <a:noFill/>
            </a:ln>
            <a:effectLst>
              <a:outerShdw blurRad="50800" dist="38100" dir="2700000" sx="98000" sy="98000" algn="tl" rotWithShape="0">
                <a:schemeClr val="tx1">
                  <a:lumMod val="75000"/>
                  <a:lumOff val="25000"/>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131" name="Group 25"/>
            <p:cNvGrpSpPr/>
            <p:nvPr/>
          </p:nvGrpSpPr>
          <p:grpSpPr>
            <a:xfrm>
              <a:off x="1418274" y="1305084"/>
              <a:ext cx="1376359" cy="428622"/>
              <a:chOff x="3919541" y="1378744"/>
              <a:chExt cx="1376359" cy="428622"/>
            </a:xfrm>
          </p:grpSpPr>
          <p:grpSp>
            <p:nvGrpSpPr>
              <p:cNvPr id="132" name="Group 9"/>
              <p:cNvGrpSpPr/>
              <p:nvPr/>
            </p:nvGrpSpPr>
            <p:grpSpPr>
              <a:xfrm>
                <a:off x="3919541" y="1378744"/>
                <a:ext cx="152400" cy="428622"/>
                <a:chOff x="3919541" y="1390650"/>
                <a:chExt cx="152400" cy="428622"/>
              </a:xfrm>
            </p:grpSpPr>
            <p:sp>
              <p:nvSpPr>
                <p:cNvPr id="148" name="Oval 75"/>
                <p:cNvSpPr/>
                <p:nvPr/>
              </p:nvSpPr>
              <p:spPr>
                <a:xfrm>
                  <a:off x="3919541" y="1666872"/>
                  <a:ext cx="152400" cy="152400"/>
                </a:xfrm>
                <a:prstGeom prst="ellipse">
                  <a:avLst/>
                </a:prstGeom>
                <a:solidFill>
                  <a:srgbClr val="484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49" name="Rounded Rectangle 7"/>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133" name="Group 10"/>
              <p:cNvGrpSpPr/>
              <p:nvPr/>
            </p:nvGrpSpPr>
            <p:grpSpPr>
              <a:xfrm>
                <a:off x="4164333" y="1378744"/>
                <a:ext cx="152400" cy="428622"/>
                <a:chOff x="3919541" y="1390650"/>
                <a:chExt cx="152400" cy="428622"/>
              </a:xfrm>
            </p:grpSpPr>
            <p:sp>
              <p:nvSpPr>
                <p:cNvPr id="146" name="Oval 73"/>
                <p:cNvSpPr/>
                <p:nvPr/>
              </p:nvSpPr>
              <p:spPr>
                <a:xfrm>
                  <a:off x="3919541" y="1666872"/>
                  <a:ext cx="152400" cy="152400"/>
                </a:xfrm>
                <a:prstGeom prst="ellipse">
                  <a:avLst/>
                </a:prstGeom>
                <a:solidFill>
                  <a:srgbClr val="484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47" name="Rounded Rectangle 12"/>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134" name="Group 13"/>
              <p:cNvGrpSpPr/>
              <p:nvPr/>
            </p:nvGrpSpPr>
            <p:grpSpPr>
              <a:xfrm>
                <a:off x="4409125" y="1378744"/>
                <a:ext cx="152400" cy="428622"/>
                <a:chOff x="3919541" y="1390650"/>
                <a:chExt cx="152400" cy="428622"/>
              </a:xfrm>
            </p:grpSpPr>
            <p:sp>
              <p:nvSpPr>
                <p:cNvPr id="144" name="Oval 71"/>
                <p:cNvSpPr/>
                <p:nvPr/>
              </p:nvSpPr>
              <p:spPr>
                <a:xfrm>
                  <a:off x="3919541" y="1666872"/>
                  <a:ext cx="152400" cy="152400"/>
                </a:xfrm>
                <a:prstGeom prst="ellipse">
                  <a:avLst/>
                </a:prstGeom>
                <a:solidFill>
                  <a:srgbClr val="484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45" name="Rounded Rectangle 15"/>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135" name="Group 16"/>
              <p:cNvGrpSpPr/>
              <p:nvPr/>
            </p:nvGrpSpPr>
            <p:grpSpPr>
              <a:xfrm>
                <a:off x="4653917" y="1378744"/>
                <a:ext cx="152400" cy="428622"/>
                <a:chOff x="3919541" y="1390650"/>
                <a:chExt cx="152400" cy="428622"/>
              </a:xfrm>
            </p:grpSpPr>
            <p:sp>
              <p:nvSpPr>
                <p:cNvPr id="142" name="Oval 69"/>
                <p:cNvSpPr/>
                <p:nvPr/>
              </p:nvSpPr>
              <p:spPr>
                <a:xfrm>
                  <a:off x="3919541" y="1666872"/>
                  <a:ext cx="152400" cy="152400"/>
                </a:xfrm>
                <a:prstGeom prst="ellipse">
                  <a:avLst/>
                </a:prstGeom>
                <a:solidFill>
                  <a:srgbClr val="484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43" name="Rounded Rectangle 18"/>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136" name="Group 19"/>
              <p:cNvGrpSpPr/>
              <p:nvPr/>
            </p:nvGrpSpPr>
            <p:grpSpPr>
              <a:xfrm>
                <a:off x="4898709" y="1378744"/>
                <a:ext cx="152400" cy="428622"/>
                <a:chOff x="3919541" y="1390650"/>
                <a:chExt cx="152400" cy="428622"/>
              </a:xfrm>
            </p:grpSpPr>
            <p:sp>
              <p:nvSpPr>
                <p:cNvPr id="140" name="Oval 67"/>
                <p:cNvSpPr/>
                <p:nvPr/>
              </p:nvSpPr>
              <p:spPr>
                <a:xfrm>
                  <a:off x="3919541" y="1666872"/>
                  <a:ext cx="152400" cy="152400"/>
                </a:xfrm>
                <a:prstGeom prst="ellipse">
                  <a:avLst/>
                </a:prstGeom>
                <a:solidFill>
                  <a:srgbClr val="484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41" name="Rounded Rectangle 21"/>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137" name="Group 22"/>
              <p:cNvGrpSpPr/>
              <p:nvPr/>
            </p:nvGrpSpPr>
            <p:grpSpPr>
              <a:xfrm>
                <a:off x="5143500" y="1378744"/>
                <a:ext cx="152400" cy="428622"/>
                <a:chOff x="3919541" y="1390650"/>
                <a:chExt cx="152400" cy="428622"/>
              </a:xfrm>
            </p:grpSpPr>
            <p:sp>
              <p:nvSpPr>
                <p:cNvPr id="138" name="Oval 65"/>
                <p:cNvSpPr/>
                <p:nvPr/>
              </p:nvSpPr>
              <p:spPr>
                <a:xfrm>
                  <a:off x="3919541" y="1666872"/>
                  <a:ext cx="152400" cy="152400"/>
                </a:xfrm>
                <a:prstGeom prst="ellipse">
                  <a:avLst/>
                </a:prstGeom>
                <a:solidFill>
                  <a:srgbClr val="484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39" name="Rounded Rectangle 24"/>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grpSp>
      <p:sp>
        <p:nvSpPr>
          <p:cNvPr id="150" name="Text Placeholder 3"/>
          <p:cNvSpPr txBox="1">
            <a:spLocks/>
          </p:cNvSpPr>
          <p:nvPr/>
        </p:nvSpPr>
        <p:spPr>
          <a:xfrm>
            <a:off x="292106" y="4637161"/>
            <a:ext cx="2080567" cy="169277"/>
          </a:xfrm>
          <a:prstGeom prst="rect">
            <a:avLst/>
          </a:prstGeom>
        </p:spPr>
        <p:txBody>
          <a:bodyPr wrap="square" lIns="0" tIns="0" rIns="0" bIns="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ct val="20000"/>
              </a:spcBef>
              <a:defRPr/>
            </a:pPr>
            <a:r>
              <a:rPr lang="ru-RU" sz="1100" noProof="0" dirty="0">
                <a:latin typeface="Arial Narrow" panose="020B0606020202030204" pitchFamily="34" charset="0"/>
              </a:rPr>
              <a:t>Ведется работа в рамках ДК</a:t>
            </a:r>
            <a:endParaRPr kumimoji="0" lang="en-US" sz="1400" b="1" i="0" u="none" strike="noStrike" kern="1200" cap="none" spc="0" normalizeH="0" baseline="0" noProof="0" dirty="0">
              <a:ln>
                <a:noFill/>
              </a:ln>
              <a:solidFill>
                <a:srgbClr val="7C533C"/>
              </a:solidFill>
              <a:effectLst/>
              <a:uLnTx/>
              <a:uFillTx/>
              <a:latin typeface="Arial Narrow" panose="020B0606020202030204" pitchFamily="34" charset="0"/>
              <a:cs typeface="Calibri" panose="020F0502020204030204" pitchFamily="34" charset="0"/>
            </a:endParaRPr>
          </a:p>
        </p:txBody>
      </p:sp>
      <p:sp>
        <p:nvSpPr>
          <p:cNvPr id="8" name="Прямоугольник 7"/>
          <p:cNvSpPr/>
          <p:nvPr/>
        </p:nvSpPr>
        <p:spPr>
          <a:xfrm>
            <a:off x="401487" y="5077669"/>
            <a:ext cx="1812067" cy="646331"/>
          </a:xfrm>
          <a:prstGeom prst="rect">
            <a:avLst/>
          </a:prstGeom>
        </p:spPr>
        <p:txBody>
          <a:bodyPr wrap="square">
            <a:spAutoFit/>
          </a:bodyPr>
          <a:lstStyle/>
          <a:p>
            <a:pPr marL="171450" indent="-171450" algn="just">
              <a:buClr>
                <a:srgbClr val="00B0F0"/>
              </a:buClr>
              <a:buFont typeface="Wingdings" panose="05000000000000000000" pitchFamily="2" charset="2"/>
              <a:buChar char="ü"/>
            </a:pPr>
            <a:r>
              <a:rPr lang="ru-RU" sz="1200" dirty="0">
                <a:latin typeface="Arial Narrow" panose="020B0606020202030204" pitchFamily="34" charset="0"/>
                <a:ea typeface="Calibri" panose="020F0502020204030204" pitchFamily="34" charset="0"/>
                <a:cs typeface="Times New Roman" panose="02020603050405020304" pitchFamily="18" charset="0"/>
              </a:rPr>
              <a:t>Нижегородская область</a:t>
            </a:r>
          </a:p>
          <a:p>
            <a:pPr marL="171450" indent="-171450" algn="just">
              <a:buClr>
                <a:srgbClr val="00B0F0"/>
              </a:buClr>
              <a:buFont typeface="Wingdings" panose="05000000000000000000" pitchFamily="2" charset="2"/>
              <a:buChar char="ü"/>
            </a:pPr>
            <a:r>
              <a:rPr lang="ru-RU" sz="1200" dirty="0">
                <a:latin typeface="Arial Narrow" panose="020B0606020202030204" pitchFamily="34" charset="0"/>
                <a:ea typeface="Calibri" panose="020F0502020204030204" pitchFamily="34" charset="0"/>
                <a:cs typeface="Times New Roman" panose="02020603050405020304" pitchFamily="18" charset="0"/>
              </a:rPr>
              <a:t>Санкт-Петербург</a:t>
            </a:r>
          </a:p>
          <a:p>
            <a:pPr marL="171450" indent="-171450" algn="just">
              <a:buClr>
                <a:srgbClr val="00B0F0"/>
              </a:buClr>
              <a:buFont typeface="Wingdings" panose="05000000000000000000" pitchFamily="2" charset="2"/>
              <a:buChar char="ü"/>
            </a:pPr>
            <a:r>
              <a:rPr lang="ru-RU" sz="1200" dirty="0">
                <a:latin typeface="Arial Narrow" panose="020B0606020202030204" pitchFamily="34" charset="0"/>
                <a:ea typeface="Calibri" panose="020F0502020204030204" pitchFamily="34" charset="0"/>
                <a:cs typeface="Times New Roman" panose="02020603050405020304" pitchFamily="18" charset="0"/>
              </a:rPr>
              <a:t>Орловская область</a:t>
            </a:r>
          </a:p>
        </p:txBody>
      </p:sp>
      <p:cxnSp>
        <p:nvCxnSpPr>
          <p:cNvPr id="151" name="Прямая соединительная линия 150"/>
          <p:cNvCxnSpPr/>
          <p:nvPr/>
        </p:nvCxnSpPr>
        <p:spPr>
          <a:xfrm>
            <a:off x="6226015" y="4327215"/>
            <a:ext cx="0" cy="223964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06936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79"/>
          <p:cNvSpPr txBox="1">
            <a:spLocks/>
          </p:cNvSpPr>
          <p:nvPr/>
        </p:nvSpPr>
        <p:spPr>
          <a:xfrm>
            <a:off x="397933" y="498292"/>
            <a:ext cx="8666909" cy="287965"/>
          </a:xfrm>
          <a:prstGeom prst="rect">
            <a:avLst/>
          </a:prstGeom>
        </p:spPr>
        <p:txBody>
          <a:bodyPr vert="horz" wrap="square" lIns="0" tIns="10860" rIns="0" bIns="0" rtlCol="0">
            <a:sp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marL="247015" marR="5080" indent="-234950">
              <a:lnSpc>
                <a:spcPct val="100000"/>
              </a:lnSpc>
              <a:spcBef>
                <a:spcPts val="100"/>
              </a:spcBef>
            </a:pPr>
            <a:r>
              <a:rPr lang="ru-RU" sz="1800" spc="175" dirty="0">
                <a:solidFill>
                  <a:srgbClr val="001E31"/>
                </a:solidFill>
                <a:latin typeface="Arial Narrow" panose="020B0606020202030204" pitchFamily="34" charset="0"/>
              </a:rPr>
              <a:t>Первоочередные направления деятельности</a:t>
            </a:r>
          </a:p>
        </p:txBody>
      </p:sp>
      <p:sp>
        <p:nvSpPr>
          <p:cNvPr id="15" name="object 3"/>
          <p:cNvSpPr txBox="1"/>
          <p:nvPr/>
        </p:nvSpPr>
        <p:spPr>
          <a:xfrm>
            <a:off x="280657" y="832831"/>
            <a:ext cx="7993062" cy="5531643"/>
          </a:xfrm>
          <a:prstGeom prst="rect">
            <a:avLst/>
          </a:prstGeom>
        </p:spPr>
        <p:txBody>
          <a:bodyPr lIns="0" tIns="12065" rIns="0" bIns="0">
            <a:spAutoFit/>
          </a:bodyPr>
          <a:lstStyle/>
          <a:p>
            <a:pPr marL="298450" marR="0" lvl="0" indent="-285750" algn="l" defTabSz="914400" rtl="0" eaLnBrk="0" fontAlgn="base" latinLnBrk="0" hangingPunct="0">
              <a:lnSpc>
                <a:spcPct val="100000"/>
              </a:lnSpc>
              <a:spcBef>
                <a:spcPts val="95"/>
              </a:spcBef>
              <a:spcAft>
                <a:spcPct val="0"/>
              </a:spcAft>
              <a:buClr>
                <a:srgbClr val="2AACE2"/>
              </a:buClr>
              <a:buSzTx/>
              <a:buFont typeface="Wingdings" panose="05000000000000000000" pitchFamily="2" charset="2"/>
              <a:buChar char="Ø"/>
              <a:tabLst/>
              <a:defRPr/>
            </a:pPr>
            <a:r>
              <a:rPr kumimoji="0" lang="ru-RU" sz="1600" b="0" i="0" u="none" strike="noStrike" kern="1200" cap="none" spc="-15"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Подписание Дорожной карты по повышению конкурентоспособности продукции предприятий, созданию условий развития существующих и открытия новых производственных предприятий Владимирской области</a:t>
            </a:r>
          </a:p>
          <a:p>
            <a:pPr marL="298450" marR="0" lvl="0" indent="-285750" algn="l" defTabSz="914400" rtl="0" eaLnBrk="0" fontAlgn="base" latinLnBrk="0" hangingPunct="0">
              <a:lnSpc>
                <a:spcPct val="100000"/>
              </a:lnSpc>
              <a:spcBef>
                <a:spcPts val="95"/>
              </a:spcBef>
              <a:spcAft>
                <a:spcPct val="0"/>
              </a:spcAft>
              <a:buClr>
                <a:srgbClr val="2AACE2"/>
              </a:buClr>
              <a:buSzTx/>
              <a:buFont typeface="Wingdings" panose="05000000000000000000" pitchFamily="2" charset="2"/>
              <a:buChar char="Ø"/>
              <a:tabLst/>
              <a:defRPr/>
            </a:pPr>
            <a:endParaRPr kumimoji="0" lang="ru-RU" sz="1600" b="0" i="0" u="none" strike="noStrike" kern="1200" cap="none" spc="-15"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a:p>
            <a:pPr marL="298450" indent="-285750">
              <a:spcBef>
                <a:spcPts val="95"/>
              </a:spcBef>
              <a:buClr>
                <a:srgbClr val="2AACE2"/>
              </a:buClr>
              <a:buFont typeface="Wingdings" panose="05000000000000000000" pitchFamily="2" charset="2"/>
              <a:buChar char="Ø"/>
              <a:defRPr/>
            </a:pPr>
            <a:r>
              <a:rPr lang="ru-RU" sz="1600" spc="-15" dirty="0">
                <a:solidFill>
                  <a:prstClr val="black"/>
                </a:solidFill>
                <a:latin typeface="Arial Narrow" panose="020B0606020202030204" pitchFamily="34" charset="0"/>
              </a:rPr>
              <a:t>Сформировать постоянно действующие научно-технические советы по импортозамещению (НТС) при профильных органах исполнительной власти области по рассмотрению в рамках своей компетенции проектной, сметной, тендерной документации по проектам, финансирование которых предполагается осуществить за счет бюджетных средств.</a:t>
            </a:r>
          </a:p>
          <a:p>
            <a:pPr marL="298450" indent="-285750">
              <a:spcBef>
                <a:spcPts val="95"/>
              </a:spcBef>
              <a:buClr>
                <a:srgbClr val="2AACE2"/>
              </a:buClr>
              <a:buFont typeface="Wingdings" panose="05000000000000000000" pitchFamily="2" charset="2"/>
              <a:buChar char="Ø"/>
              <a:defRPr/>
            </a:pPr>
            <a:endParaRPr lang="ru-RU" sz="1600" spc="-15" dirty="0">
              <a:solidFill>
                <a:prstClr val="black"/>
              </a:solidFill>
              <a:latin typeface="Arial Narrow" panose="020B0606020202030204" pitchFamily="34" charset="0"/>
            </a:endParaRPr>
          </a:p>
          <a:p>
            <a:pPr marL="298450" indent="-285750">
              <a:spcBef>
                <a:spcPts val="95"/>
              </a:spcBef>
              <a:buClr>
                <a:srgbClr val="2AACE2"/>
              </a:buClr>
              <a:buFont typeface="Wingdings" panose="05000000000000000000" pitchFamily="2" charset="2"/>
              <a:buChar char="Ø"/>
              <a:defRPr/>
            </a:pPr>
            <a:r>
              <a:rPr lang="ru-RU" sz="1600" spc="-15" dirty="0">
                <a:solidFill>
                  <a:prstClr val="black"/>
                </a:solidFill>
                <a:latin typeface="Arial Narrow" panose="020B0606020202030204" pitchFamily="34" charset="0"/>
              </a:rPr>
              <a:t>Создать координационные советы по импортозамещению (КС) при профильных министерствах области для предварительного централизованного рассмотрения всей проектной, сметной, тендерной документации, финансирование которых предполагается осуществить полностью или частично за бюджетный счет на предмет наличия импортного оборудования для дальнейшей отправки на подробное изучение в соответствующий научно-технический совет.</a:t>
            </a:r>
          </a:p>
          <a:p>
            <a:pPr marL="298450" indent="-285750">
              <a:spcBef>
                <a:spcPts val="95"/>
              </a:spcBef>
              <a:buClr>
                <a:srgbClr val="2AACE2"/>
              </a:buClr>
              <a:buFont typeface="Wingdings" panose="05000000000000000000" pitchFamily="2" charset="2"/>
              <a:buChar char="Ø"/>
              <a:defRPr/>
            </a:pPr>
            <a:endParaRPr lang="ru-RU" sz="1600" spc="-15" dirty="0">
              <a:solidFill>
                <a:prstClr val="black"/>
              </a:solidFill>
              <a:latin typeface="Arial Narrow" panose="020B0606020202030204" pitchFamily="34" charset="0"/>
            </a:endParaRPr>
          </a:p>
          <a:p>
            <a:pPr marL="298450" indent="-285750">
              <a:spcBef>
                <a:spcPts val="95"/>
              </a:spcBef>
              <a:buClr>
                <a:srgbClr val="2AACE2"/>
              </a:buClr>
              <a:buFont typeface="Wingdings" panose="05000000000000000000" pitchFamily="2" charset="2"/>
              <a:buChar char="Ø"/>
              <a:defRPr/>
            </a:pPr>
            <a:r>
              <a:rPr lang="ru-RU" sz="1600" spc="-15" dirty="0">
                <a:solidFill>
                  <a:prstClr val="black"/>
                </a:solidFill>
                <a:latin typeface="Arial Narrow" panose="020B0606020202030204" pitchFamily="34" charset="0"/>
              </a:rPr>
              <a:t>Провести регистрацию сотрудников органов государственной власти и всех подведомственных организаций, отвечающих за формирование и поддержание актуальности планов-графиков закупок,  в качестве заказчиков в ГИСП</a:t>
            </a:r>
          </a:p>
          <a:p>
            <a:pPr marL="298450" indent="-285750">
              <a:spcBef>
                <a:spcPts val="95"/>
              </a:spcBef>
              <a:buClr>
                <a:srgbClr val="2AACE2"/>
              </a:buClr>
              <a:buFont typeface="Wingdings" panose="05000000000000000000" pitchFamily="2" charset="2"/>
              <a:buChar char="Ø"/>
              <a:defRPr/>
            </a:pPr>
            <a:endParaRPr lang="ru-RU" sz="1600" spc="-15" dirty="0">
              <a:solidFill>
                <a:prstClr val="black"/>
              </a:solidFill>
              <a:latin typeface="Arial Narrow" panose="020B0606020202030204" pitchFamily="34" charset="0"/>
            </a:endParaRPr>
          </a:p>
          <a:p>
            <a:pPr marL="298450" indent="-285750">
              <a:spcBef>
                <a:spcPts val="95"/>
              </a:spcBef>
              <a:buClr>
                <a:srgbClr val="2AACE2"/>
              </a:buClr>
              <a:buFont typeface="Wingdings" panose="05000000000000000000" pitchFamily="2" charset="2"/>
              <a:buChar char="Ø"/>
              <a:defRPr/>
            </a:pPr>
            <a:r>
              <a:rPr lang="ru-RU" sz="1600" spc="-15" dirty="0">
                <a:solidFill>
                  <a:prstClr val="black"/>
                </a:solidFill>
                <a:latin typeface="Arial Narrow" panose="020B0606020202030204" pitchFamily="34" charset="0"/>
              </a:rPr>
              <a:t>Сформировать в ГИСП Атлас предприятий региона, содержащий сведения о производственных мощностях, трудовом потенциале, производимых продуктах, торговых площадях, оказываемых услугах предприятиями округа</a:t>
            </a:r>
          </a:p>
        </p:txBody>
      </p:sp>
    </p:spTree>
    <p:extLst>
      <p:ext uri="{BB962C8B-B14F-4D97-AF65-F5344CB8AC3E}">
        <p14:creationId xmlns:p14="http://schemas.microsoft.com/office/powerpoint/2010/main" val="3525877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160" cy="6858000"/>
          </a:xfrm>
          <a:prstGeom prst="rect">
            <a:avLst/>
          </a:prstGeom>
        </p:spPr>
      </p:pic>
      <p:sp>
        <p:nvSpPr>
          <p:cNvPr id="4" name="Заголовок 2"/>
          <p:cNvSpPr txBox="1">
            <a:spLocks/>
          </p:cNvSpPr>
          <p:nvPr/>
        </p:nvSpPr>
        <p:spPr>
          <a:xfrm>
            <a:off x="139901" y="2982482"/>
            <a:ext cx="5209766" cy="2367185"/>
          </a:xfrm>
          <a:prstGeom prst="rect">
            <a:avLst/>
          </a:prstGeom>
        </p:spPr>
        <p:txBody>
          <a:bodyPr vert="horz" lIns="78203" tIns="39101" rIns="78203" bIns="39101"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ru-RU" altLang="ru-RU" sz="2800" dirty="0">
                <a:solidFill>
                  <a:schemeClr val="bg1"/>
                </a:solidFill>
                <a:latin typeface="Arial Narrow" panose="020B0606020202030204" pitchFamily="34" charset="0"/>
              </a:rPr>
              <a:t>ГИСП – инициация создания Евразийской сети кооперации, </a:t>
            </a:r>
            <a:r>
              <a:rPr lang="ru-RU" altLang="ru-RU" sz="2800" dirty="0" err="1">
                <a:solidFill>
                  <a:schemeClr val="bg1"/>
                </a:solidFill>
                <a:latin typeface="Arial Narrow" panose="020B0606020202030204" pitchFamily="34" charset="0"/>
              </a:rPr>
              <a:t>субконтрактации</a:t>
            </a:r>
            <a:r>
              <a:rPr lang="ru-RU" altLang="ru-RU" sz="2800" dirty="0">
                <a:solidFill>
                  <a:schemeClr val="bg1"/>
                </a:solidFill>
                <a:latin typeface="Arial Narrow" panose="020B0606020202030204" pitchFamily="34" charset="0"/>
              </a:rPr>
              <a:t> и трансфера технологий </a:t>
            </a:r>
          </a:p>
        </p:txBody>
      </p:sp>
      <p:sp>
        <p:nvSpPr>
          <p:cNvPr id="5" name="Заголовок 2"/>
          <p:cNvSpPr txBox="1">
            <a:spLocks/>
          </p:cNvSpPr>
          <p:nvPr/>
        </p:nvSpPr>
        <p:spPr>
          <a:xfrm>
            <a:off x="139901" y="1341690"/>
            <a:ext cx="1723082" cy="1383408"/>
          </a:xfrm>
          <a:prstGeom prst="rect">
            <a:avLst/>
          </a:prstGeom>
          <a:effectLst>
            <a:outerShdw blurRad="50800" dist="38100" dir="2700000" algn="tl" rotWithShape="0">
              <a:prstClr val="black">
                <a:alpha val="40000"/>
              </a:prstClr>
            </a:outerShdw>
          </a:effectLst>
        </p:spPr>
        <p:txBody>
          <a:bodyPr>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ru-RU" sz="9600" dirty="0">
                <a:solidFill>
                  <a:srgbClr val="2AACE2"/>
                </a:solidFill>
                <a:latin typeface="Arial Narrow" panose="020B0606020202030204" pitchFamily="34" charset="0"/>
              </a:rPr>
              <a:t>06</a:t>
            </a:r>
          </a:p>
        </p:txBody>
      </p:sp>
      <p:pic>
        <p:nvPicPr>
          <p:cNvPr id="8" name="Picture 2" descr="C:\Users\ivlev\Desktop\Логотипы\Gisp_sign-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8563" y="5562657"/>
            <a:ext cx="617503" cy="64159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Группа 21">
            <a:extLst>
              <a:ext uri="{FF2B5EF4-FFF2-40B4-BE49-F238E27FC236}">
                <a16:creationId xmlns:a16="http://schemas.microsoft.com/office/drawing/2014/main" xmlns="" id="{A7D272C6-33DD-C44F-9E59-2DC4B21061FF}"/>
              </a:ext>
            </a:extLst>
          </p:cNvPr>
          <p:cNvGrpSpPr/>
          <p:nvPr/>
        </p:nvGrpSpPr>
        <p:grpSpPr>
          <a:xfrm>
            <a:off x="7858768" y="6296139"/>
            <a:ext cx="1202187" cy="476402"/>
            <a:chOff x="390770" y="6117306"/>
            <a:chExt cx="1405682" cy="525145"/>
          </a:xfrm>
        </p:grpSpPr>
        <p:pic>
          <p:nvPicPr>
            <p:cNvPr id="23" name="Picture 4" descr="ÐÐ°ÑÑÐ¸Ð½ÐºÐ¸ Ð¿Ð¾ Ð·Ð°Ð¿ÑÐ¾ÑÑ ÐµÑÐº Ð»Ð¾Ð³Ð¾ÑÐ¸Ð¿">
              <a:extLst>
                <a:ext uri="{FF2B5EF4-FFF2-40B4-BE49-F238E27FC236}">
                  <a16:creationId xmlns:a16="http://schemas.microsoft.com/office/drawing/2014/main" xmlns="" id="{50E6414A-4161-EB46-BD25-A134F53B6CB7}"/>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colorTemperature colorTemp="11200"/>
                      </a14:imgEffect>
                      <a14:imgEffect>
                        <a14:saturation sat="300000"/>
                      </a14:imgEffect>
                    </a14:imgLayer>
                  </a14:imgProps>
                </a:ext>
                <a:ext uri="{28A0092B-C50C-407E-A947-70E740481C1C}">
                  <a14:useLocalDpi xmlns:a14="http://schemas.microsoft.com/office/drawing/2010/main" val="0"/>
                </a:ext>
              </a:extLst>
            </a:blip>
            <a:srcRect l="38786" t="47901" r="25099"/>
            <a:stretch/>
          </p:blipFill>
          <p:spPr bwMode="auto">
            <a:xfrm>
              <a:off x="1212659" y="6265342"/>
              <a:ext cx="583793" cy="229072"/>
            </a:xfrm>
            <a:prstGeom prst="rect">
              <a:avLst/>
            </a:prstGeom>
            <a:noFill/>
            <a:extLst>
              <a:ext uri="{909E8E84-426E-40DD-AFC4-6F175D3DCCD1}">
                <a14:hiddenFill xmlns:a14="http://schemas.microsoft.com/office/drawing/2010/main">
                  <a:solidFill>
                    <a:srgbClr val="FFFFFF"/>
                  </a:solidFill>
                </a14:hiddenFill>
              </a:ext>
            </a:extLst>
          </p:spPr>
        </p:pic>
        <p:pic>
          <p:nvPicPr>
            <p:cNvPr id="24" name="Рисунок 23">
              <a:extLst>
                <a:ext uri="{FF2B5EF4-FFF2-40B4-BE49-F238E27FC236}">
                  <a16:creationId xmlns:a16="http://schemas.microsoft.com/office/drawing/2014/main" xmlns="" id="{FCD1A4DE-442F-ED4E-B817-3D94C8DDCF98}"/>
                </a:ext>
              </a:extLst>
            </p:cNvPr>
            <p:cNvPicPr/>
            <p:nvPr/>
          </p:nvPicPr>
          <p:blipFill rotWithShape="1">
            <a:blip r:embed="rId7" cstate="print">
              <a:extLst>
                <a:ext uri="{28A0092B-C50C-407E-A947-70E740481C1C}">
                  <a14:useLocalDpi xmlns:a14="http://schemas.microsoft.com/office/drawing/2010/main" val="0"/>
                </a:ext>
              </a:extLst>
            </a:blip>
            <a:srcRect l="1" r="-1435"/>
            <a:stretch/>
          </p:blipFill>
          <p:spPr>
            <a:xfrm>
              <a:off x="390770" y="6117306"/>
              <a:ext cx="821889" cy="525145"/>
            </a:xfrm>
            <a:prstGeom prst="rect">
              <a:avLst/>
            </a:prstGeom>
          </p:spPr>
        </p:pic>
      </p:grpSp>
    </p:spTree>
    <p:extLst>
      <p:ext uri="{BB962C8B-B14F-4D97-AF65-F5344CB8AC3E}">
        <p14:creationId xmlns:p14="http://schemas.microsoft.com/office/powerpoint/2010/main" val="3133617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10" descr="ÐÐ°ÑÑÐ¸Ð½ÐºÐ¸ Ð¿Ð¾ Ð·Ð°Ð¿ÑÐ¾ÑÑ ÐÐÐ Â«ÐÐ³ÐµÐ½ÑÑÑÐ²Ð¾ Ð¿Ð¾ ÑÐµÑÐ½Ð¾Ð»Ð¾Ð³Ð¸ÑÐµÑÐºÐ¾Ð¼Ñ ÑÐ°Ð·Ð²Ð¸ÑÐ¸Ñ"/>
          <p:cNvSpPr>
            <a:spLocks noChangeAspect="1" noChangeArrowheads="1"/>
          </p:cNvSpPr>
          <p:nvPr/>
        </p:nvSpPr>
        <p:spPr bwMode="auto">
          <a:xfrm>
            <a:off x="263391" y="7203"/>
            <a:ext cx="260675" cy="2765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0136" tIns="40068" rIns="80136" bIns="40068" numCol="1" anchor="t" anchorCtr="0" compatLnSpc="1">
            <a:prstTxWarp prst="textNoShape">
              <a:avLst/>
            </a:prstTxWarp>
          </a:bodyPr>
          <a:lstStyle/>
          <a:p>
            <a:endParaRPr lang="ru-RU" dirty="0"/>
          </a:p>
        </p:txBody>
      </p:sp>
      <p:sp>
        <p:nvSpPr>
          <p:cNvPr id="7" name="AutoShape 18" descr="ÐÐ°ÑÑÐ¸Ð½ÐºÐ¸ Ð¿Ð¾ Ð·Ð°Ð¿ÑÐ¾ÑÑ ÐÐµÐ»Ð¾ÑÑÑÑÐºÐ¸Ð¹ ÑÐ¾Ð½Ð´ Ð¿Ð¾Ð´Ð´ÐµÑÐ¶ÐºÐ¸ Ð¿ÑÐµÐ´Ð¿ÑÐ¸Ð½Ð¸Ð¼Ð°ÑÐµÐ»ÐµÐ¹"/>
          <p:cNvSpPr>
            <a:spLocks noChangeAspect="1" noChangeArrowheads="1"/>
          </p:cNvSpPr>
          <p:nvPr/>
        </p:nvSpPr>
        <p:spPr bwMode="auto">
          <a:xfrm>
            <a:off x="393728" y="145458"/>
            <a:ext cx="260675" cy="2765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0136" tIns="40068" rIns="80136" bIns="40068" numCol="1" anchor="t" anchorCtr="0" compatLnSpc="1">
            <a:prstTxWarp prst="textNoShape">
              <a:avLst/>
            </a:prstTxWarp>
          </a:bodyPr>
          <a:lstStyle/>
          <a:p>
            <a:endParaRPr lang="ru-RU" dirty="0"/>
          </a:p>
        </p:txBody>
      </p:sp>
      <p:sp>
        <p:nvSpPr>
          <p:cNvPr id="20" name="TextBox 19">
            <a:extLst>
              <a:ext uri="{FF2B5EF4-FFF2-40B4-BE49-F238E27FC236}">
                <a16:creationId xmlns:a16="http://schemas.microsoft.com/office/drawing/2014/main" xmlns="" id="{3AA84452-C911-5A4A-9673-F1BA67482971}"/>
              </a:ext>
            </a:extLst>
          </p:cNvPr>
          <p:cNvSpPr txBox="1"/>
          <p:nvPr/>
        </p:nvSpPr>
        <p:spPr>
          <a:xfrm>
            <a:off x="286187" y="2848452"/>
            <a:ext cx="3372014" cy="1188944"/>
          </a:xfrm>
          <a:prstGeom prst="rect">
            <a:avLst/>
          </a:prstGeom>
          <a:noFill/>
        </p:spPr>
        <p:txBody>
          <a:bodyPr wrap="square" lIns="80165" tIns="40083" rIns="80165" bIns="40083" rtlCol="0">
            <a:spAutoFit/>
          </a:bodyPr>
          <a:lstStyle/>
          <a:p>
            <a:pPr algn="r"/>
            <a:r>
              <a:rPr lang="ru-RU" b="1" dirty="0">
                <a:solidFill>
                  <a:srgbClr val="0F4061"/>
                </a:solidFill>
                <a:cs typeface="Calibri" panose="020F0502020204030204" pitchFamily="34" charset="0"/>
              </a:rPr>
              <a:t>ЭТАПЫ РАЗВИТИЯ И УТВЕРЖДЕНИЯ ОСНОВНЫХ ПОЛОЖЕНИЙ ЕВРАЗИЙСКОЙ СЕТИ</a:t>
            </a:r>
          </a:p>
        </p:txBody>
      </p:sp>
      <p:cxnSp>
        <p:nvCxnSpPr>
          <p:cNvPr id="26" name="Прямая соединительная линия 25">
            <a:extLst>
              <a:ext uri="{FF2B5EF4-FFF2-40B4-BE49-F238E27FC236}">
                <a16:creationId xmlns:a16="http://schemas.microsoft.com/office/drawing/2014/main" xmlns="" id="{189F7D1A-54E5-6E4A-B7F2-948570BD21ED}"/>
              </a:ext>
            </a:extLst>
          </p:cNvPr>
          <p:cNvCxnSpPr>
            <a:cxnSpLocks/>
          </p:cNvCxnSpPr>
          <p:nvPr/>
        </p:nvCxnSpPr>
        <p:spPr>
          <a:xfrm flipV="1">
            <a:off x="3762038" y="974573"/>
            <a:ext cx="0" cy="490885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Oval 11">
            <a:extLst>
              <a:ext uri="{FF2B5EF4-FFF2-40B4-BE49-F238E27FC236}">
                <a16:creationId xmlns:a16="http://schemas.microsoft.com/office/drawing/2014/main" xmlns="" id="{F844236B-5E7E-8541-BBEF-B0F876E9E7AE}"/>
              </a:ext>
            </a:extLst>
          </p:cNvPr>
          <p:cNvSpPr/>
          <p:nvPr/>
        </p:nvSpPr>
        <p:spPr>
          <a:xfrm>
            <a:off x="3992775" y="927445"/>
            <a:ext cx="612000" cy="612416"/>
          </a:xfrm>
          <a:prstGeom prst="ellipse">
            <a:avLst/>
          </a:prstGeom>
          <a:solidFill>
            <a:srgbClr val="0F4061"/>
          </a:solidFill>
          <a:ln>
            <a:noFill/>
          </a:ln>
          <a:effectLst/>
        </p:spPr>
        <p:style>
          <a:lnRef idx="1">
            <a:schemeClr val="accent1"/>
          </a:lnRef>
          <a:fillRef idx="3">
            <a:schemeClr val="accent1"/>
          </a:fillRef>
          <a:effectRef idx="2">
            <a:schemeClr val="accent1"/>
          </a:effectRef>
          <a:fontRef idx="minor">
            <a:schemeClr val="lt1"/>
          </a:fontRef>
        </p:style>
        <p:txBody>
          <a:bodyPr lIns="80165" tIns="40083" rIns="80165" bIns="40083" rtlCol="0" anchor="ctr"/>
          <a:lstStyle/>
          <a:p>
            <a:pPr algn="ctr"/>
            <a:r>
              <a:rPr lang="en-US" sz="1200" dirty="0">
                <a:solidFill>
                  <a:srgbClr val="FFFFFF"/>
                </a:solidFill>
                <a:latin typeface="+mj-lt"/>
              </a:rPr>
              <a:t>01</a:t>
            </a:r>
          </a:p>
        </p:txBody>
      </p:sp>
      <p:sp>
        <p:nvSpPr>
          <p:cNvPr id="9" name="TextBox 8">
            <a:extLst>
              <a:ext uri="{FF2B5EF4-FFF2-40B4-BE49-F238E27FC236}">
                <a16:creationId xmlns:a16="http://schemas.microsoft.com/office/drawing/2014/main" xmlns="" id="{3ABD4A8B-B80C-7140-85E7-AD34E10A3708}"/>
              </a:ext>
            </a:extLst>
          </p:cNvPr>
          <p:cNvSpPr txBox="1"/>
          <p:nvPr/>
        </p:nvSpPr>
        <p:spPr>
          <a:xfrm>
            <a:off x="4674550" y="802129"/>
            <a:ext cx="4469450" cy="819613"/>
          </a:xfrm>
          <a:prstGeom prst="rect">
            <a:avLst/>
          </a:prstGeom>
          <a:noFill/>
        </p:spPr>
        <p:txBody>
          <a:bodyPr wrap="square" lIns="80165" tIns="40083" rIns="80165" bIns="40083" rtlCol="0">
            <a:spAutoFit/>
          </a:bodyPr>
          <a:lstStyle/>
          <a:p>
            <a:r>
              <a:rPr lang="ru-RU" sz="1200" dirty="0">
                <a:solidFill>
                  <a:srgbClr val="0F4061"/>
                </a:solidFill>
                <a:latin typeface="Calibri Light" panose="020F0302020204030204" pitchFamily="34" charset="0"/>
                <a:ea typeface="Segoe UI" panose="020B0502040204020203" pitchFamily="34" charset="0"/>
                <a:cs typeface="Calibri Light" panose="020F0302020204030204" pitchFamily="34" charset="0"/>
              </a:rPr>
              <a:t>Решение Совета ЕЭК №17 «Об утверждении плана разработки актов и мероприятий по реализации Основных направлений промышленного сотрудничества в рамках Евразийского экономического союза» от 17.03.2016</a:t>
            </a:r>
          </a:p>
        </p:txBody>
      </p:sp>
      <p:sp>
        <p:nvSpPr>
          <p:cNvPr id="23" name="Oval 12">
            <a:extLst>
              <a:ext uri="{FF2B5EF4-FFF2-40B4-BE49-F238E27FC236}">
                <a16:creationId xmlns:a16="http://schemas.microsoft.com/office/drawing/2014/main" xmlns="" id="{2D3D793B-50CE-394E-9B46-35FC7B5A6487}"/>
              </a:ext>
            </a:extLst>
          </p:cNvPr>
          <p:cNvSpPr/>
          <p:nvPr/>
        </p:nvSpPr>
        <p:spPr>
          <a:xfrm>
            <a:off x="4006423" y="1686125"/>
            <a:ext cx="612000" cy="612416"/>
          </a:xfrm>
          <a:prstGeom prst="ellipse">
            <a:avLst/>
          </a:prstGeom>
          <a:solidFill>
            <a:srgbClr val="165A82"/>
          </a:solidFill>
          <a:ln>
            <a:noFill/>
          </a:ln>
          <a:effectLst/>
        </p:spPr>
        <p:style>
          <a:lnRef idx="1">
            <a:schemeClr val="accent1"/>
          </a:lnRef>
          <a:fillRef idx="3">
            <a:schemeClr val="accent1"/>
          </a:fillRef>
          <a:effectRef idx="2">
            <a:schemeClr val="accent1"/>
          </a:effectRef>
          <a:fontRef idx="minor">
            <a:schemeClr val="lt1"/>
          </a:fontRef>
        </p:style>
        <p:txBody>
          <a:bodyPr lIns="80165" tIns="40083" rIns="80165" bIns="40083" rtlCol="0" anchor="ctr"/>
          <a:lstStyle/>
          <a:p>
            <a:pPr algn="ctr"/>
            <a:r>
              <a:rPr lang="en-US" sz="1200" dirty="0">
                <a:solidFill>
                  <a:srgbClr val="FFFFFF"/>
                </a:solidFill>
                <a:latin typeface="+mj-lt"/>
              </a:rPr>
              <a:t>02</a:t>
            </a:r>
          </a:p>
        </p:txBody>
      </p:sp>
      <p:sp>
        <p:nvSpPr>
          <p:cNvPr id="36" name="TextBox 35">
            <a:extLst>
              <a:ext uri="{FF2B5EF4-FFF2-40B4-BE49-F238E27FC236}">
                <a16:creationId xmlns:a16="http://schemas.microsoft.com/office/drawing/2014/main" xmlns="" id="{D7BFC957-2412-D244-B356-263D9A852F03}"/>
              </a:ext>
            </a:extLst>
          </p:cNvPr>
          <p:cNvSpPr txBox="1"/>
          <p:nvPr/>
        </p:nvSpPr>
        <p:spPr>
          <a:xfrm>
            <a:off x="4674550" y="1622249"/>
            <a:ext cx="4250317" cy="634947"/>
          </a:xfrm>
          <a:prstGeom prst="rect">
            <a:avLst/>
          </a:prstGeom>
          <a:noFill/>
        </p:spPr>
        <p:txBody>
          <a:bodyPr wrap="square" lIns="80165" tIns="40083" rIns="80165" bIns="40083" rtlCol="0">
            <a:spAutoFit/>
          </a:bodyPr>
          <a:lstStyle/>
          <a:p>
            <a:r>
              <a:rPr lang="ru-RU" sz="1200" dirty="0">
                <a:solidFill>
                  <a:srgbClr val="0F4061"/>
                </a:solidFill>
                <a:latin typeface="Calibri Light" panose="020F0302020204030204" pitchFamily="34" charset="0"/>
                <a:ea typeface="Segoe UI" panose="020B0502040204020203" pitchFamily="34" charset="0"/>
                <a:cs typeface="Calibri Light" panose="020F0302020204030204" pitchFamily="34" charset="0"/>
              </a:rPr>
              <a:t>Решение Совета ЕЭК №143 «О Концепции создания евразийской сети промышленной кооперации и субконтрактации» от 21.12.2016</a:t>
            </a:r>
          </a:p>
        </p:txBody>
      </p:sp>
      <p:sp>
        <p:nvSpPr>
          <p:cNvPr id="24" name="Oval 13">
            <a:extLst>
              <a:ext uri="{FF2B5EF4-FFF2-40B4-BE49-F238E27FC236}">
                <a16:creationId xmlns:a16="http://schemas.microsoft.com/office/drawing/2014/main" xmlns="" id="{1C5268CE-A59C-214B-82FE-6D5AAA9B9634}"/>
              </a:ext>
            </a:extLst>
          </p:cNvPr>
          <p:cNvSpPr/>
          <p:nvPr/>
        </p:nvSpPr>
        <p:spPr>
          <a:xfrm>
            <a:off x="4006423" y="2373802"/>
            <a:ext cx="612000" cy="612416"/>
          </a:xfrm>
          <a:prstGeom prst="ellipse">
            <a:avLst/>
          </a:prstGeom>
          <a:solidFill>
            <a:srgbClr val="196893"/>
          </a:solidFill>
          <a:ln>
            <a:noFill/>
          </a:ln>
          <a:effectLst/>
        </p:spPr>
        <p:style>
          <a:lnRef idx="1">
            <a:schemeClr val="accent1"/>
          </a:lnRef>
          <a:fillRef idx="3">
            <a:schemeClr val="accent1"/>
          </a:fillRef>
          <a:effectRef idx="2">
            <a:schemeClr val="accent1"/>
          </a:effectRef>
          <a:fontRef idx="minor">
            <a:schemeClr val="lt1"/>
          </a:fontRef>
        </p:style>
        <p:txBody>
          <a:bodyPr lIns="80165" tIns="40083" rIns="80165" bIns="40083" rtlCol="0" anchor="ctr"/>
          <a:lstStyle/>
          <a:p>
            <a:pPr algn="ctr"/>
            <a:r>
              <a:rPr lang="en-US" sz="1200" dirty="0">
                <a:solidFill>
                  <a:srgbClr val="FFFFFF"/>
                </a:solidFill>
                <a:latin typeface="+mj-lt"/>
              </a:rPr>
              <a:t>03</a:t>
            </a:r>
          </a:p>
        </p:txBody>
      </p:sp>
      <p:sp>
        <p:nvSpPr>
          <p:cNvPr id="37" name="TextBox 36">
            <a:extLst>
              <a:ext uri="{FF2B5EF4-FFF2-40B4-BE49-F238E27FC236}">
                <a16:creationId xmlns:a16="http://schemas.microsoft.com/office/drawing/2014/main" xmlns="" id="{E251CAEC-1BB0-BF46-A461-2CCC73460A9A}"/>
              </a:ext>
            </a:extLst>
          </p:cNvPr>
          <p:cNvSpPr txBox="1"/>
          <p:nvPr/>
        </p:nvSpPr>
        <p:spPr>
          <a:xfrm>
            <a:off x="4674550" y="2373802"/>
            <a:ext cx="4250317" cy="819613"/>
          </a:xfrm>
          <a:prstGeom prst="rect">
            <a:avLst/>
          </a:prstGeom>
          <a:noFill/>
        </p:spPr>
        <p:txBody>
          <a:bodyPr wrap="square" lIns="80165" tIns="40083" rIns="80165" bIns="40083" rtlCol="0">
            <a:spAutoFit/>
          </a:bodyPr>
          <a:lstStyle/>
          <a:p>
            <a:r>
              <a:rPr lang="ru-RU" sz="1200" dirty="0">
                <a:solidFill>
                  <a:srgbClr val="0F4061"/>
                </a:solidFill>
                <a:latin typeface="Calibri Light" panose="020F0302020204030204" pitchFamily="34" charset="0"/>
                <a:ea typeface="Segoe UI" panose="020B0502040204020203" pitchFamily="34" charset="0"/>
                <a:cs typeface="Calibri Light" panose="020F0302020204030204" pitchFamily="34" charset="0"/>
              </a:rPr>
              <a:t>Решение Высшего Евразийского экономического совета №12 «Об Основных направлениях реализации цифровой повестки Евразийского экономического союза до 2025 года» от 11.10.2017</a:t>
            </a:r>
          </a:p>
        </p:txBody>
      </p:sp>
      <p:sp>
        <p:nvSpPr>
          <p:cNvPr id="25" name="Oval 14">
            <a:extLst>
              <a:ext uri="{FF2B5EF4-FFF2-40B4-BE49-F238E27FC236}">
                <a16:creationId xmlns:a16="http://schemas.microsoft.com/office/drawing/2014/main" xmlns="" id="{4C993B43-A080-8047-9031-CBF08A2F03B3}"/>
              </a:ext>
            </a:extLst>
          </p:cNvPr>
          <p:cNvSpPr/>
          <p:nvPr/>
        </p:nvSpPr>
        <p:spPr>
          <a:xfrm>
            <a:off x="4006423" y="3175674"/>
            <a:ext cx="612000" cy="612416"/>
          </a:xfrm>
          <a:prstGeom prst="ellipse">
            <a:avLst/>
          </a:prstGeom>
          <a:solidFill>
            <a:srgbClr val="1C76A3"/>
          </a:solidFill>
          <a:ln>
            <a:noFill/>
          </a:ln>
          <a:effectLst/>
        </p:spPr>
        <p:style>
          <a:lnRef idx="1">
            <a:schemeClr val="accent1"/>
          </a:lnRef>
          <a:fillRef idx="3">
            <a:schemeClr val="accent1"/>
          </a:fillRef>
          <a:effectRef idx="2">
            <a:schemeClr val="accent1"/>
          </a:effectRef>
          <a:fontRef idx="minor">
            <a:schemeClr val="lt1"/>
          </a:fontRef>
        </p:style>
        <p:txBody>
          <a:bodyPr lIns="80165" tIns="40083" rIns="80165" bIns="40083" rtlCol="0" anchor="ctr"/>
          <a:lstStyle/>
          <a:p>
            <a:pPr algn="ctr"/>
            <a:r>
              <a:rPr lang="en-US" sz="1200" dirty="0">
                <a:solidFill>
                  <a:srgbClr val="FFFFFF"/>
                </a:solidFill>
                <a:latin typeface="+mj-lt"/>
              </a:rPr>
              <a:t>04</a:t>
            </a:r>
          </a:p>
        </p:txBody>
      </p:sp>
      <p:sp>
        <p:nvSpPr>
          <p:cNvPr id="38" name="TextBox 37">
            <a:extLst>
              <a:ext uri="{FF2B5EF4-FFF2-40B4-BE49-F238E27FC236}">
                <a16:creationId xmlns:a16="http://schemas.microsoft.com/office/drawing/2014/main" xmlns="" id="{E56EF734-04BA-5E4D-801F-488E636BA1A2}"/>
              </a:ext>
            </a:extLst>
          </p:cNvPr>
          <p:cNvSpPr txBox="1"/>
          <p:nvPr/>
        </p:nvSpPr>
        <p:spPr>
          <a:xfrm>
            <a:off x="4674550" y="3188712"/>
            <a:ext cx="4250317" cy="634947"/>
          </a:xfrm>
          <a:prstGeom prst="rect">
            <a:avLst/>
          </a:prstGeom>
          <a:noFill/>
        </p:spPr>
        <p:txBody>
          <a:bodyPr wrap="square" lIns="80165" tIns="40083" rIns="80165" bIns="40083" rtlCol="0">
            <a:spAutoFit/>
          </a:bodyPr>
          <a:lstStyle/>
          <a:p>
            <a:r>
              <a:rPr lang="ru-RU" sz="1200" dirty="0">
                <a:solidFill>
                  <a:srgbClr val="0F4061"/>
                </a:solidFill>
                <a:latin typeface="Calibri Light" panose="020F0302020204030204" pitchFamily="34" charset="0"/>
                <a:ea typeface="Segoe UI" panose="020B0502040204020203" pitchFamily="34" charset="0"/>
                <a:cs typeface="Calibri Light" panose="020F0302020204030204" pitchFamily="34" charset="0"/>
              </a:rPr>
              <a:t>Решение Совета ЕЭК №23 «О Концепции создания и функционирования евразийской сети трансфера технологий» от 30.03.2018</a:t>
            </a:r>
          </a:p>
        </p:txBody>
      </p:sp>
      <p:sp>
        <p:nvSpPr>
          <p:cNvPr id="31" name="Oval 14">
            <a:extLst>
              <a:ext uri="{FF2B5EF4-FFF2-40B4-BE49-F238E27FC236}">
                <a16:creationId xmlns:a16="http://schemas.microsoft.com/office/drawing/2014/main" xmlns="" id="{9417C2A7-9A87-1242-BDA5-FD5D8EE5C7F1}"/>
              </a:ext>
            </a:extLst>
          </p:cNvPr>
          <p:cNvSpPr/>
          <p:nvPr/>
        </p:nvSpPr>
        <p:spPr>
          <a:xfrm>
            <a:off x="4006423" y="3879495"/>
            <a:ext cx="612000" cy="612416"/>
          </a:xfrm>
          <a:prstGeom prst="ellipse">
            <a:avLst/>
          </a:prstGeom>
          <a:solidFill>
            <a:srgbClr val="2391C4"/>
          </a:solidFill>
          <a:ln>
            <a:noFill/>
          </a:ln>
          <a:effectLst/>
        </p:spPr>
        <p:style>
          <a:lnRef idx="1">
            <a:schemeClr val="accent1"/>
          </a:lnRef>
          <a:fillRef idx="3">
            <a:schemeClr val="accent1"/>
          </a:fillRef>
          <a:effectRef idx="2">
            <a:schemeClr val="accent1"/>
          </a:effectRef>
          <a:fontRef idx="minor">
            <a:schemeClr val="lt1"/>
          </a:fontRef>
        </p:style>
        <p:txBody>
          <a:bodyPr lIns="80165" tIns="40083" rIns="80165" bIns="40083" rtlCol="0" anchor="ctr"/>
          <a:lstStyle/>
          <a:p>
            <a:pPr algn="ctr"/>
            <a:r>
              <a:rPr lang="en-US" sz="1200" dirty="0">
                <a:solidFill>
                  <a:srgbClr val="FFFFFF"/>
                </a:solidFill>
                <a:latin typeface="+mj-lt"/>
              </a:rPr>
              <a:t>0</a:t>
            </a:r>
            <a:r>
              <a:rPr lang="ru-RU" sz="1200" dirty="0">
                <a:solidFill>
                  <a:srgbClr val="FFFFFF"/>
                </a:solidFill>
                <a:latin typeface="+mj-lt"/>
              </a:rPr>
              <a:t>5</a:t>
            </a:r>
            <a:endParaRPr lang="en-US" sz="1200" dirty="0">
              <a:solidFill>
                <a:srgbClr val="FFFFFF"/>
              </a:solidFill>
              <a:latin typeface="+mj-lt"/>
            </a:endParaRPr>
          </a:p>
        </p:txBody>
      </p:sp>
      <p:sp>
        <p:nvSpPr>
          <p:cNvPr id="39" name="TextBox 38">
            <a:extLst>
              <a:ext uri="{FF2B5EF4-FFF2-40B4-BE49-F238E27FC236}">
                <a16:creationId xmlns:a16="http://schemas.microsoft.com/office/drawing/2014/main" xmlns="" id="{49592C50-C17B-5C4F-8669-3A36C9693223}"/>
              </a:ext>
            </a:extLst>
          </p:cNvPr>
          <p:cNvSpPr txBox="1"/>
          <p:nvPr/>
        </p:nvSpPr>
        <p:spPr>
          <a:xfrm>
            <a:off x="4674550" y="3892533"/>
            <a:ext cx="4250317" cy="634947"/>
          </a:xfrm>
          <a:prstGeom prst="rect">
            <a:avLst/>
          </a:prstGeom>
          <a:noFill/>
        </p:spPr>
        <p:txBody>
          <a:bodyPr wrap="square" lIns="80165" tIns="40083" rIns="80165" bIns="40083" rtlCol="0">
            <a:spAutoFit/>
          </a:bodyPr>
          <a:lstStyle/>
          <a:p>
            <a:r>
              <a:rPr lang="ru-RU" sz="1200" dirty="0">
                <a:solidFill>
                  <a:srgbClr val="0F4061"/>
                </a:solidFill>
                <a:latin typeface="Calibri Light" panose="020F0302020204030204" pitchFamily="34" charset="0"/>
                <a:ea typeface="Segoe UI" panose="020B0502040204020203" pitchFamily="34" charset="0"/>
                <a:cs typeface="Calibri Light" panose="020F0302020204030204" pitchFamily="34" charset="0"/>
              </a:rPr>
              <a:t>Поддержание  инициативы ФРП по созданию Евразийской сети промышленной кооперации, субконтрактации и трансфера технологий (утв. №1307 от 17.05.2018г.) </a:t>
            </a:r>
          </a:p>
        </p:txBody>
      </p:sp>
      <p:sp>
        <p:nvSpPr>
          <p:cNvPr id="32" name="Oval 14">
            <a:extLst>
              <a:ext uri="{FF2B5EF4-FFF2-40B4-BE49-F238E27FC236}">
                <a16:creationId xmlns:a16="http://schemas.microsoft.com/office/drawing/2014/main" xmlns="" id="{5233B921-B6C8-CA48-A407-51FF85D7BB27}"/>
              </a:ext>
            </a:extLst>
          </p:cNvPr>
          <p:cNvSpPr/>
          <p:nvPr/>
        </p:nvSpPr>
        <p:spPr>
          <a:xfrm>
            <a:off x="4006423" y="4742594"/>
            <a:ext cx="612000" cy="612416"/>
          </a:xfrm>
          <a:prstGeom prst="ellipse">
            <a:avLst/>
          </a:prstGeom>
          <a:solidFill>
            <a:srgbClr val="29ACE4"/>
          </a:solidFill>
          <a:ln>
            <a:noFill/>
          </a:ln>
          <a:effectLst/>
        </p:spPr>
        <p:style>
          <a:lnRef idx="1">
            <a:schemeClr val="accent1"/>
          </a:lnRef>
          <a:fillRef idx="3">
            <a:schemeClr val="accent1"/>
          </a:fillRef>
          <a:effectRef idx="2">
            <a:schemeClr val="accent1"/>
          </a:effectRef>
          <a:fontRef idx="minor">
            <a:schemeClr val="lt1"/>
          </a:fontRef>
        </p:style>
        <p:txBody>
          <a:bodyPr lIns="80165" tIns="40083" rIns="80165" bIns="40083" rtlCol="0" anchor="ctr"/>
          <a:lstStyle/>
          <a:p>
            <a:pPr algn="ctr"/>
            <a:r>
              <a:rPr lang="en-US" sz="1200" dirty="0">
                <a:solidFill>
                  <a:srgbClr val="FFFFFF"/>
                </a:solidFill>
                <a:latin typeface="+mj-lt"/>
              </a:rPr>
              <a:t>0</a:t>
            </a:r>
            <a:r>
              <a:rPr lang="ru-RU" sz="1200" dirty="0">
                <a:solidFill>
                  <a:srgbClr val="FFFFFF"/>
                </a:solidFill>
                <a:latin typeface="+mj-lt"/>
              </a:rPr>
              <a:t>6</a:t>
            </a:r>
            <a:endParaRPr lang="en-US" sz="1200" dirty="0">
              <a:solidFill>
                <a:srgbClr val="FFFFFF"/>
              </a:solidFill>
              <a:latin typeface="+mj-lt"/>
            </a:endParaRPr>
          </a:p>
        </p:txBody>
      </p:sp>
      <p:sp>
        <p:nvSpPr>
          <p:cNvPr id="40" name="TextBox 39">
            <a:extLst>
              <a:ext uri="{FF2B5EF4-FFF2-40B4-BE49-F238E27FC236}">
                <a16:creationId xmlns:a16="http://schemas.microsoft.com/office/drawing/2014/main" xmlns="" id="{002DA83D-8356-3E4F-AC18-707F29D7326D}"/>
              </a:ext>
            </a:extLst>
          </p:cNvPr>
          <p:cNvSpPr txBox="1"/>
          <p:nvPr/>
        </p:nvSpPr>
        <p:spPr>
          <a:xfrm>
            <a:off x="4674550" y="4571674"/>
            <a:ext cx="4250317" cy="1373610"/>
          </a:xfrm>
          <a:prstGeom prst="rect">
            <a:avLst/>
          </a:prstGeom>
          <a:noFill/>
        </p:spPr>
        <p:txBody>
          <a:bodyPr wrap="square" lIns="80165" tIns="40083" rIns="80165" bIns="40083" rtlCol="0">
            <a:spAutoFit/>
          </a:bodyPr>
          <a:lstStyle/>
          <a:p>
            <a:r>
              <a:rPr lang="ru-RU" sz="1200" dirty="0">
                <a:solidFill>
                  <a:srgbClr val="0F4061"/>
                </a:solidFill>
                <a:latin typeface="Calibri Light" panose="020F0302020204030204" pitchFamily="34" charset="0"/>
                <a:ea typeface="Segoe UI" panose="020B0502040204020203" pitchFamily="34" charset="0"/>
                <a:cs typeface="Calibri Light" panose="020F0302020204030204" pitchFamily="34" charset="0"/>
              </a:rPr>
              <a:t>Заседание экспертной площадки по цифровой промышленной кооперации по концептуальному проекту «Создание Евразийской сети промышленной кооперации, субконтрактации и трансфера технологий» в рамках реализации цифровой повестки Евразийского экономического союза (протокол от 21 декабря 2018 г. № 26-ЦП/1 от 29.12.2018)</a:t>
            </a:r>
          </a:p>
        </p:txBody>
      </p:sp>
      <p:sp>
        <p:nvSpPr>
          <p:cNvPr id="52" name="Прямоугольник 51">
            <a:extLst>
              <a:ext uri="{FF2B5EF4-FFF2-40B4-BE49-F238E27FC236}">
                <a16:creationId xmlns:a16="http://schemas.microsoft.com/office/drawing/2014/main" xmlns="" id="{3C9C1A47-DF79-7841-AF06-D21B73AB2E7E}"/>
              </a:ext>
            </a:extLst>
          </p:cNvPr>
          <p:cNvSpPr/>
          <p:nvPr/>
        </p:nvSpPr>
        <p:spPr>
          <a:xfrm>
            <a:off x="1427277" y="6505625"/>
            <a:ext cx="2595254" cy="219448"/>
          </a:xfrm>
          <a:prstGeom prst="rect">
            <a:avLst/>
          </a:prstGeom>
        </p:spPr>
        <p:txBody>
          <a:bodyPr wrap="none" lIns="80165" tIns="40083" rIns="80165" bIns="40083">
            <a:spAutoFit/>
          </a:bodyPr>
          <a:lstStyle/>
          <a:p>
            <a:r>
              <a:rPr lang="ru-RU" sz="900" i="1" dirty="0">
                <a:solidFill>
                  <a:srgbClr val="0C2533"/>
                </a:solidFill>
                <a:latin typeface="Calibri Light" panose="020F0302020204030204" pitchFamily="34" charset="0"/>
                <a:cs typeface="Calibri Light" panose="020F0302020204030204" pitchFamily="34" charset="0"/>
              </a:rPr>
              <a:t>Инициаторы проекта: </a:t>
            </a:r>
            <a:r>
              <a:rPr lang="ru-RU" sz="900" i="1" dirty="0" err="1">
                <a:solidFill>
                  <a:srgbClr val="0C2533"/>
                </a:solidFill>
                <a:latin typeface="Calibri Light" panose="020F0302020204030204" pitchFamily="34" charset="0"/>
                <a:cs typeface="Calibri Light" panose="020F0302020204030204" pitchFamily="34" charset="0"/>
              </a:rPr>
              <a:t>Минпромторг</a:t>
            </a:r>
            <a:r>
              <a:rPr lang="ru-RU" sz="900" i="1" dirty="0">
                <a:solidFill>
                  <a:srgbClr val="0C2533"/>
                </a:solidFill>
                <a:latin typeface="Calibri Light" panose="020F0302020204030204" pitchFamily="34" charset="0"/>
                <a:cs typeface="Calibri Light" panose="020F0302020204030204" pitchFamily="34" charset="0"/>
              </a:rPr>
              <a:t> РФ и ФРП</a:t>
            </a:r>
          </a:p>
        </p:txBody>
      </p:sp>
      <p:grpSp>
        <p:nvGrpSpPr>
          <p:cNvPr id="54" name="Группа 53">
            <a:extLst>
              <a:ext uri="{FF2B5EF4-FFF2-40B4-BE49-F238E27FC236}">
                <a16:creationId xmlns:a16="http://schemas.microsoft.com/office/drawing/2014/main" xmlns="" id="{A2F93CA6-140F-D04B-846D-033560BB3C0A}"/>
              </a:ext>
            </a:extLst>
          </p:cNvPr>
          <p:cNvGrpSpPr/>
          <p:nvPr/>
        </p:nvGrpSpPr>
        <p:grpSpPr>
          <a:xfrm>
            <a:off x="53310" y="6300712"/>
            <a:ext cx="1202187" cy="476402"/>
            <a:chOff x="390770" y="6117306"/>
            <a:chExt cx="1405682" cy="525145"/>
          </a:xfrm>
        </p:grpSpPr>
        <p:pic>
          <p:nvPicPr>
            <p:cNvPr id="55" name="Picture 4" descr="ÐÐ°ÑÑÐ¸Ð½ÐºÐ¸ Ð¿Ð¾ Ð·Ð°Ð¿ÑÐ¾ÑÑ ÐµÑÐº Ð»Ð¾Ð³Ð¾ÑÐ¸Ð¿">
              <a:extLst>
                <a:ext uri="{FF2B5EF4-FFF2-40B4-BE49-F238E27FC236}">
                  <a16:creationId xmlns:a16="http://schemas.microsoft.com/office/drawing/2014/main" xmlns="" id="{110406CB-CB41-ED4B-962E-282F6227A3D6}"/>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saturation sat="300000"/>
                      </a14:imgEffect>
                    </a14:imgLayer>
                  </a14:imgProps>
                </a:ext>
                <a:ext uri="{28A0092B-C50C-407E-A947-70E740481C1C}">
                  <a14:useLocalDpi xmlns:a14="http://schemas.microsoft.com/office/drawing/2010/main" val="0"/>
                </a:ext>
              </a:extLst>
            </a:blip>
            <a:srcRect l="38786" t="47901" r="25099"/>
            <a:stretch/>
          </p:blipFill>
          <p:spPr bwMode="auto">
            <a:xfrm>
              <a:off x="1212659" y="6265342"/>
              <a:ext cx="583793" cy="229072"/>
            </a:xfrm>
            <a:prstGeom prst="rect">
              <a:avLst/>
            </a:prstGeom>
            <a:noFill/>
            <a:extLst>
              <a:ext uri="{909E8E84-426E-40DD-AFC4-6F175D3DCCD1}">
                <a14:hiddenFill xmlns:a14="http://schemas.microsoft.com/office/drawing/2010/main">
                  <a:solidFill>
                    <a:srgbClr val="FFFFFF"/>
                  </a:solidFill>
                </a14:hiddenFill>
              </a:ext>
            </a:extLst>
          </p:spPr>
        </p:pic>
        <p:pic>
          <p:nvPicPr>
            <p:cNvPr id="56" name="Рисунок 55">
              <a:extLst>
                <a:ext uri="{FF2B5EF4-FFF2-40B4-BE49-F238E27FC236}">
                  <a16:creationId xmlns:a16="http://schemas.microsoft.com/office/drawing/2014/main" xmlns="" id="{69336F2F-76C2-5646-B943-726C89FCD3F8}"/>
                </a:ext>
              </a:extLst>
            </p:cNvPr>
            <p:cNvPicPr/>
            <p:nvPr/>
          </p:nvPicPr>
          <p:blipFill rotWithShape="1">
            <a:blip r:embed="rId5" cstate="print">
              <a:extLst>
                <a:ext uri="{28A0092B-C50C-407E-A947-70E740481C1C}">
                  <a14:useLocalDpi xmlns:a14="http://schemas.microsoft.com/office/drawing/2010/main" val="0"/>
                </a:ext>
              </a:extLst>
            </a:blip>
            <a:srcRect l="1" r="-1435"/>
            <a:stretch/>
          </p:blipFill>
          <p:spPr>
            <a:xfrm>
              <a:off x="390770" y="6117306"/>
              <a:ext cx="821889" cy="525145"/>
            </a:xfrm>
            <a:prstGeom prst="rect">
              <a:avLst/>
            </a:prstGeom>
          </p:spPr>
        </p:pic>
      </p:grpSp>
      <p:sp>
        <p:nvSpPr>
          <p:cNvPr id="27" name="Oval 14">
            <a:extLst>
              <a:ext uri="{FF2B5EF4-FFF2-40B4-BE49-F238E27FC236}">
                <a16:creationId xmlns:a16="http://schemas.microsoft.com/office/drawing/2014/main" xmlns="" id="{5233B921-B6C8-CA48-A407-51FF85D7BB27}"/>
              </a:ext>
            </a:extLst>
          </p:cNvPr>
          <p:cNvSpPr/>
          <p:nvPr/>
        </p:nvSpPr>
        <p:spPr>
          <a:xfrm>
            <a:off x="3975683" y="5950782"/>
            <a:ext cx="612000" cy="612416"/>
          </a:xfrm>
          <a:prstGeom prst="ellipse">
            <a:avLst/>
          </a:prstGeom>
          <a:solidFill>
            <a:srgbClr val="73C7ED"/>
          </a:solidFill>
          <a:ln>
            <a:noFill/>
          </a:ln>
          <a:effectLst/>
        </p:spPr>
        <p:style>
          <a:lnRef idx="1">
            <a:schemeClr val="accent1"/>
          </a:lnRef>
          <a:fillRef idx="3">
            <a:schemeClr val="accent1"/>
          </a:fillRef>
          <a:effectRef idx="2">
            <a:schemeClr val="accent1"/>
          </a:effectRef>
          <a:fontRef idx="minor">
            <a:schemeClr val="lt1"/>
          </a:fontRef>
        </p:style>
        <p:txBody>
          <a:bodyPr lIns="80165" tIns="40083" rIns="80165" bIns="40083" rtlCol="0" anchor="ctr"/>
          <a:lstStyle/>
          <a:p>
            <a:pPr algn="ctr"/>
            <a:r>
              <a:rPr lang="en-US" sz="1200" dirty="0">
                <a:solidFill>
                  <a:srgbClr val="FFFFFF"/>
                </a:solidFill>
                <a:latin typeface="+mj-lt"/>
              </a:rPr>
              <a:t>0</a:t>
            </a:r>
            <a:r>
              <a:rPr lang="ru-RU" sz="1200" dirty="0">
                <a:solidFill>
                  <a:srgbClr val="FFFFFF"/>
                </a:solidFill>
                <a:latin typeface="+mj-lt"/>
              </a:rPr>
              <a:t>7</a:t>
            </a:r>
            <a:endParaRPr lang="en-US" sz="1200" dirty="0">
              <a:solidFill>
                <a:srgbClr val="FFFFFF"/>
              </a:solidFill>
              <a:latin typeface="+mj-lt"/>
            </a:endParaRPr>
          </a:p>
        </p:txBody>
      </p:sp>
      <p:sp>
        <p:nvSpPr>
          <p:cNvPr id="28" name="TextBox 27">
            <a:extLst>
              <a:ext uri="{FF2B5EF4-FFF2-40B4-BE49-F238E27FC236}">
                <a16:creationId xmlns:a16="http://schemas.microsoft.com/office/drawing/2014/main" xmlns="" id="{49592C50-C17B-5C4F-8669-3A36C9693223}"/>
              </a:ext>
            </a:extLst>
          </p:cNvPr>
          <p:cNvSpPr txBox="1"/>
          <p:nvPr/>
        </p:nvSpPr>
        <p:spPr>
          <a:xfrm>
            <a:off x="4657457" y="5939516"/>
            <a:ext cx="4250317" cy="634947"/>
          </a:xfrm>
          <a:prstGeom prst="rect">
            <a:avLst/>
          </a:prstGeom>
          <a:noFill/>
        </p:spPr>
        <p:txBody>
          <a:bodyPr wrap="square" lIns="80165" tIns="40083" rIns="80165" bIns="40083" rtlCol="0">
            <a:spAutoFit/>
          </a:bodyPr>
          <a:lstStyle/>
          <a:p>
            <a:r>
              <a:rPr lang="ru-RU" sz="1200" dirty="0">
                <a:solidFill>
                  <a:srgbClr val="0F4061"/>
                </a:solidFill>
                <a:latin typeface="Calibri Light" panose="020F0302020204030204" pitchFamily="34" charset="0"/>
                <a:ea typeface="Segoe UI" panose="020B0502040204020203" pitchFamily="34" charset="0"/>
                <a:cs typeface="Calibri Light" panose="020F0302020204030204" pitchFamily="34" charset="0"/>
              </a:rPr>
              <a:t>Поддержание реализации проекта на второй встрече министров промышленности государств-членов Евразийского экономического союза (13.03.2019г. в г. Москва)</a:t>
            </a:r>
          </a:p>
        </p:txBody>
      </p:sp>
    </p:spTree>
    <p:extLst>
      <p:ext uri="{BB962C8B-B14F-4D97-AF65-F5344CB8AC3E}">
        <p14:creationId xmlns:p14="http://schemas.microsoft.com/office/powerpoint/2010/main" val="3588574254"/>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Прямоугольник 49"/>
          <p:cNvSpPr/>
          <p:nvPr/>
        </p:nvSpPr>
        <p:spPr>
          <a:xfrm>
            <a:off x="3015792" y="865951"/>
            <a:ext cx="3126108" cy="261576"/>
          </a:xfrm>
          <a:prstGeom prst="rect">
            <a:avLst/>
          </a:prstGeom>
        </p:spPr>
        <p:txBody>
          <a:bodyPr wrap="none" lIns="91406" tIns="45703" rIns="91406" bIns="45703">
            <a:spAutoFit/>
          </a:bodyPr>
          <a:lstStyle/>
          <a:p>
            <a:r>
              <a:rPr lang="ru-RU" sz="1100" b="1" spc="250" dirty="0">
                <a:solidFill>
                  <a:srgbClr val="0C2533"/>
                </a:solidFill>
                <a:latin typeface="Arial Narrow" panose="020B0606020202030204" pitchFamily="34" charset="0"/>
                <a:ea typeface="Segoe UI" panose="020B0502040204020203" pitchFamily="34" charset="0"/>
                <a:cs typeface="Segoe UI" panose="020B0502040204020203" pitchFamily="34" charset="0"/>
              </a:rPr>
              <a:t>ТРАНСГРАНИЧНЫЕ    ПЛАТФОРМЫ</a:t>
            </a:r>
          </a:p>
        </p:txBody>
      </p:sp>
      <p:pic>
        <p:nvPicPr>
          <p:cNvPr id="1034" name="Picture 10" descr="http://static.wpe.au.syrahost.com/var/m_a/a7/a77/2096781/1777173-world_import_export.w10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2765" y="1070837"/>
            <a:ext cx="564795" cy="564795"/>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5"/>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9918"/>
          <a:stretch/>
        </p:blipFill>
        <p:spPr bwMode="auto">
          <a:xfrm>
            <a:off x="265629" y="2552705"/>
            <a:ext cx="1154880" cy="411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3105"/>
          <a:stretch/>
        </p:blipFill>
        <p:spPr bwMode="auto">
          <a:xfrm>
            <a:off x="4506343" y="1196693"/>
            <a:ext cx="675075" cy="422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1" name="TextBox 230"/>
          <p:cNvSpPr txBox="1"/>
          <p:nvPr/>
        </p:nvSpPr>
        <p:spPr>
          <a:xfrm>
            <a:off x="92479" y="456019"/>
            <a:ext cx="5946372" cy="330248"/>
          </a:xfrm>
          <a:prstGeom prst="rect">
            <a:avLst/>
          </a:prstGeom>
          <a:noFill/>
        </p:spPr>
        <p:txBody>
          <a:bodyPr vert="horz" wrap="square" lIns="80165" tIns="40083" rIns="80165" bIns="40083" rtlCol="0" anchor="ctr">
            <a:spAutoFit/>
          </a:bodyPr>
          <a:lstStyle>
            <a:defPPr>
              <a:defRPr lang="en-US"/>
            </a:defPPr>
            <a:lvl1pPr>
              <a:lnSpc>
                <a:spcPct val="90000"/>
              </a:lnSpc>
              <a:spcBef>
                <a:spcPct val="0"/>
              </a:spcBef>
              <a:buNone/>
              <a:defRPr sz="2400" b="1">
                <a:latin typeface="Arial Narrow" panose="020B0606020202030204" pitchFamily="34" charset="0"/>
              </a:defRPr>
            </a:lvl1pPr>
          </a:lstStyle>
          <a:p>
            <a:r>
              <a:rPr lang="ru-RU" sz="1800" b="0" spc="-50" dirty="0">
                <a:solidFill>
                  <a:schemeClr val="accent1">
                    <a:lumMod val="50000"/>
                  </a:schemeClr>
                </a:solidFill>
              </a:rPr>
              <a:t>Целевое видение цифровой платформы Евразийской сети</a:t>
            </a:r>
          </a:p>
        </p:txBody>
      </p:sp>
      <p:sp>
        <p:nvSpPr>
          <p:cNvPr id="276" name="Скругленный прямоугольник 275"/>
          <p:cNvSpPr/>
          <p:nvPr/>
        </p:nvSpPr>
        <p:spPr>
          <a:xfrm>
            <a:off x="107504" y="1878740"/>
            <a:ext cx="8920313" cy="1231265"/>
          </a:xfrm>
          <a:prstGeom prst="roundRect">
            <a:avLst>
              <a:gd name="adj" fmla="val 6202"/>
            </a:avLst>
          </a:prstGeom>
          <a:noFill/>
          <a:ln w="19050">
            <a:solidFill>
              <a:srgbClr val="A9735E"/>
            </a:solidFill>
            <a:prstDash val="dash"/>
          </a:ln>
        </p:spPr>
        <p:style>
          <a:lnRef idx="1">
            <a:schemeClr val="dk1"/>
          </a:lnRef>
          <a:fillRef idx="2">
            <a:schemeClr val="dk1"/>
          </a:fillRef>
          <a:effectRef idx="1">
            <a:schemeClr val="dk1"/>
          </a:effectRef>
          <a:fontRef idx="minor">
            <a:schemeClr val="dk1"/>
          </a:fontRef>
        </p:style>
        <p:txBody>
          <a:bodyPr lIns="91406" tIns="45703" rIns="91406" bIns="45703" rtlCol="0" anchor="ctr"/>
          <a:lstStyle/>
          <a:p>
            <a:endParaRPr lang="ru-RU" dirty="0">
              <a:latin typeface="Arial Narrow" panose="020B0606020202030204" pitchFamily="34" charset="0"/>
            </a:endParaRPr>
          </a:p>
        </p:txBody>
      </p:sp>
      <p:sp>
        <p:nvSpPr>
          <p:cNvPr id="61" name="TextBox 54"/>
          <p:cNvSpPr txBox="1">
            <a:spLocks noChangeArrowheads="1"/>
          </p:cNvSpPr>
          <p:nvPr/>
        </p:nvSpPr>
        <p:spPr bwMode="auto">
          <a:xfrm>
            <a:off x="7832271" y="1904254"/>
            <a:ext cx="1131321" cy="31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3" rIns="91406" bIns="45703" numCol="1" anchor="t" anchorCtr="0" compatLnSpc="1">
            <a:prstTxWarp prst="textNoShape">
              <a:avLst/>
            </a:prstTxWarp>
            <a:spAutoFit/>
          </a:bodyPr>
          <a:lstStyle/>
          <a:p>
            <a:pPr algn="ctr" fontAlgn="base">
              <a:spcBef>
                <a:spcPct val="0"/>
              </a:spcBef>
              <a:spcAft>
                <a:spcPct val="0"/>
              </a:spcAft>
            </a:pPr>
            <a:r>
              <a:rPr lang="ru-RU" altLang="ru-RU" sz="700" dirty="0">
                <a:solidFill>
                  <a:srgbClr val="A9745F"/>
                </a:solidFill>
                <a:latin typeface="Arial Narrow" panose="020B0606020202030204" pitchFamily="34" charset="0"/>
                <a:ea typeface="Segoe UI" panose="020B0502040204020203" pitchFamily="34" charset="0"/>
                <a:cs typeface="Segoe UI" panose="020B0502040204020203" pitchFamily="34" charset="0"/>
              </a:rPr>
              <a:t>НАЦИОНАЛЬНЫЕ </a:t>
            </a:r>
            <a:endParaRPr lang="ru-RU" altLang="ru-RU" sz="1200" dirty="0">
              <a:solidFill>
                <a:srgbClr val="A9745F"/>
              </a:solidFill>
              <a:latin typeface="Arial Narrow" panose="020B0606020202030204" pitchFamily="34" charset="0"/>
              <a:ea typeface="Segoe UI" panose="020B0502040204020203" pitchFamily="34" charset="0"/>
              <a:cs typeface="Segoe UI" panose="020B0502040204020203" pitchFamily="34" charset="0"/>
            </a:endParaRPr>
          </a:p>
          <a:p>
            <a:pPr algn="ctr" eaLnBrk="0" fontAlgn="base" hangingPunct="0">
              <a:spcBef>
                <a:spcPct val="0"/>
              </a:spcBef>
              <a:spcAft>
                <a:spcPct val="0"/>
              </a:spcAft>
            </a:pPr>
            <a:r>
              <a:rPr lang="ru-RU" altLang="ru-RU" sz="700" dirty="0">
                <a:solidFill>
                  <a:srgbClr val="A9745F"/>
                </a:solidFill>
                <a:latin typeface="Arial Narrow" panose="020B0606020202030204" pitchFamily="34" charset="0"/>
                <a:ea typeface="Segoe UI" panose="020B0502040204020203" pitchFamily="34" charset="0"/>
                <a:cs typeface="Segoe UI" panose="020B0502040204020203" pitchFamily="34" charset="0"/>
              </a:rPr>
              <a:t>ОРГАНЫ ЕАЭС</a:t>
            </a:r>
            <a:endParaRPr lang="ru-RU" altLang="ru-RU" dirty="0">
              <a:solidFill>
                <a:srgbClr val="A9745F"/>
              </a:solidFill>
              <a:latin typeface="Arial Narrow" panose="020B0606020202030204" pitchFamily="34" charset="0"/>
              <a:ea typeface="Segoe UI" panose="020B0502040204020203" pitchFamily="34" charset="0"/>
              <a:cs typeface="Segoe UI" panose="020B0502040204020203" pitchFamily="34" charset="0"/>
            </a:endParaRPr>
          </a:p>
        </p:txBody>
      </p:sp>
      <p:pic>
        <p:nvPicPr>
          <p:cNvPr id="2407" name="Picture 5" descr="workers"/>
          <p:cNvPicPr>
            <a:picLocks noChangeAspect="1" noChangeArrowheads="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62216" y="6364287"/>
            <a:ext cx="536575" cy="427038"/>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26"/>
          <p:cNvSpPr txBox="1">
            <a:spLocks noChangeArrowheads="1"/>
          </p:cNvSpPr>
          <p:nvPr/>
        </p:nvSpPr>
        <p:spPr bwMode="auto">
          <a:xfrm>
            <a:off x="5341615" y="6428924"/>
            <a:ext cx="1301750" cy="31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3" rIns="91406" bIns="45703" numCol="1" anchor="t" anchorCtr="0" compatLnSpc="1">
            <a:prstTxWarp prst="textNoShape">
              <a:avLst/>
            </a:prstTxWarp>
            <a:spAutoFit/>
          </a:bodyPr>
          <a:lstStyle/>
          <a:p>
            <a:pPr algn="ctr" fontAlgn="base">
              <a:spcBef>
                <a:spcPct val="0"/>
              </a:spcBef>
              <a:spcAft>
                <a:spcPct val="0"/>
              </a:spcAft>
            </a:pPr>
            <a:r>
              <a:rPr lang="ru-RU" altLang="ru-RU" sz="700" dirty="0">
                <a:solidFill>
                  <a:srgbClr val="0F243E"/>
                </a:solidFill>
                <a:latin typeface="Arial Narrow" panose="020B0606020202030204" pitchFamily="34" charset="0"/>
                <a:ea typeface="Segoe UI" panose="020B0502040204020203" pitchFamily="34" charset="0"/>
                <a:cs typeface="Segoe UI" panose="020B0502040204020203" pitchFamily="34" charset="0"/>
              </a:rPr>
              <a:t>ЦЕНТРЫ</a:t>
            </a:r>
            <a:endParaRPr lang="ru-RU" altLang="ru-RU" sz="1200" dirty="0">
              <a:latin typeface="Arial Narrow" panose="020B0606020202030204" pitchFamily="34" charset="0"/>
              <a:ea typeface="Segoe UI" panose="020B0502040204020203" pitchFamily="34" charset="0"/>
              <a:cs typeface="Segoe UI" panose="020B0502040204020203" pitchFamily="34" charset="0"/>
            </a:endParaRPr>
          </a:p>
          <a:p>
            <a:pPr algn="ctr" eaLnBrk="0" fontAlgn="base" hangingPunct="0">
              <a:spcBef>
                <a:spcPct val="0"/>
              </a:spcBef>
              <a:spcAft>
                <a:spcPct val="0"/>
              </a:spcAft>
            </a:pPr>
            <a:r>
              <a:rPr lang="ru-RU" altLang="ru-RU" sz="700" dirty="0">
                <a:solidFill>
                  <a:srgbClr val="0F243E"/>
                </a:solidFill>
                <a:latin typeface="Arial Narrow" panose="020B0606020202030204" pitchFamily="34" charset="0"/>
                <a:ea typeface="Segoe UI" panose="020B0502040204020203" pitchFamily="34" charset="0"/>
                <a:cs typeface="Segoe UI" panose="020B0502040204020203" pitchFamily="34" charset="0"/>
              </a:rPr>
              <a:t>КОМПЕТЕНЦИЙ</a:t>
            </a:r>
            <a:endParaRPr lang="ru-RU" altLang="ru-RU" dirty="0">
              <a:latin typeface="Arial Narrow" panose="020B0606020202030204" pitchFamily="34" charset="0"/>
              <a:ea typeface="Segoe UI" panose="020B0502040204020203" pitchFamily="34" charset="0"/>
              <a:cs typeface="Segoe UI" panose="020B0502040204020203" pitchFamily="34" charset="0"/>
            </a:endParaRPr>
          </a:p>
        </p:txBody>
      </p:sp>
      <p:sp>
        <p:nvSpPr>
          <p:cNvPr id="63" name="TextBox 56"/>
          <p:cNvSpPr txBox="1">
            <a:spLocks noChangeArrowheads="1"/>
          </p:cNvSpPr>
          <p:nvPr/>
        </p:nvSpPr>
        <p:spPr bwMode="auto">
          <a:xfrm>
            <a:off x="709090" y="6650808"/>
            <a:ext cx="1470025" cy="207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3" rIns="91406" bIns="45703" numCol="1" anchor="t" anchorCtr="0" compatLnSpc="1">
            <a:prstTxWarp prst="textNoShape">
              <a:avLst/>
            </a:prstTxWarp>
            <a:spAutoFit/>
          </a:bodyPr>
          <a:lstStyle/>
          <a:p>
            <a:pPr algn="ctr" fontAlgn="base">
              <a:spcBef>
                <a:spcPct val="0"/>
              </a:spcBef>
              <a:spcAft>
                <a:spcPct val="0"/>
              </a:spcAft>
            </a:pPr>
            <a:r>
              <a:rPr lang="ru-RU" altLang="ru-RU" sz="700" dirty="0">
                <a:solidFill>
                  <a:srgbClr val="0F243E"/>
                </a:solidFill>
                <a:latin typeface="Arial Narrow" panose="020B0606020202030204" pitchFamily="34" charset="0"/>
                <a:ea typeface="Segoe UI" panose="020B0502040204020203" pitchFamily="34" charset="0"/>
                <a:cs typeface="Segoe UI" panose="020B0502040204020203" pitchFamily="34" charset="0"/>
              </a:rPr>
              <a:t>ХОЗЯЙСТВУЮЩИЕ СУБЪЕКТЫ</a:t>
            </a:r>
            <a:endParaRPr lang="ru-RU" altLang="ru-RU" dirty="0">
              <a:latin typeface="Arial Narrow" panose="020B0606020202030204" pitchFamily="34" charset="0"/>
              <a:ea typeface="Segoe UI" panose="020B0502040204020203" pitchFamily="34" charset="0"/>
              <a:cs typeface="Segoe UI" panose="020B0502040204020203" pitchFamily="34" charset="0"/>
            </a:endParaRPr>
          </a:p>
        </p:txBody>
      </p:sp>
      <p:pic>
        <p:nvPicPr>
          <p:cNvPr id="2404" name="Рисунок 57"/>
          <p:cNvPicPr>
            <a:picLocks noChangeAspect="1" noChangeArrowheads="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28389" y="6416321"/>
            <a:ext cx="193675" cy="368300"/>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58"/>
          <p:cNvSpPr txBox="1">
            <a:spLocks noChangeArrowheads="1"/>
          </p:cNvSpPr>
          <p:nvPr/>
        </p:nvSpPr>
        <p:spPr bwMode="auto">
          <a:xfrm>
            <a:off x="3638550" y="6435253"/>
            <a:ext cx="933450" cy="31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3" rIns="91406" bIns="45703" numCol="1" anchor="t" anchorCtr="0" compatLnSpc="1">
            <a:prstTxWarp prst="textNoShape">
              <a:avLst/>
            </a:prstTxWarp>
            <a:spAutoFit/>
          </a:bodyPr>
          <a:lstStyle/>
          <a:p>
            <a:pPr algn="ctr" fontAlgn="base">
              <a:spcBef>
                <a:spcPct val="0"/>
              </a:spcBef>
              <a:spcAft>
                <a:spcPct val="0"/>
              </a:spcAft>
            </a:pPr>
            <a:r>
              <a:rPr lang="ru-RU" altLang="ru-RU" sz="700" dirty="0">
                <a:solidFill>
                  <a:srgbClr val="0F243E"/>
                </a:solidFill>
                <a:latin typeface="Arial Narrow" panose="020B0606020202030204" pitchFamily="34" charset="0"/>
                <a:ea typeface="Segoe UI" panose="020B0502040204020203" pitchFamily="34" charset="0"/>
                <a:cs typeface="Segoe UI" panose="020B0502040204020203" pitchFamily="34" charset="0"/>
              </a:rPr>
              <a:t>ФИЗИЧЕСКИЕ</a:t>
            </a:r>
            <a:endParaRPr lang="ru-RU" altLang="ru-RU" sz="1200" dirty="0">
              <a:latin typeface="Arial Narrow" panose="020B0606020202030204" pitchFamily="34" charset="0"/>
              <a:ea typeface="Segoe UI" panose="020B0502040204020203" pitchFamily="34" charset="0"/>
              <a:cs typeface="Segoe UI" panose="020B0502040204020203" pitchFamily="34" charset="0"/>
            </a:endParaRPr>
          </a:p>
          <a:p>
            <a:pPr algn="ctr" eaLnBrk="0" fontAlgn="base" hangingPunct="0">
              <a:spcBef>
                <a:spcPct val="0"/>
              </a:spcBef>
              <a:spcAft>
                <a:spcPct val="0"/>
              </a:spcAft>
            </a:pPr>
            <a:r>
              <a:rPr lang="ru-RU" altLang="ru-RU" sz="700" dirty="0">
                <a:solidFill>
                  <a:srgbClr val="0F243E"/>
                </a:solidFill>
                <a:latin typeface="Arial Narrow" panose="020B0606020202030204" pitchFamily="34" charset="0"/>
                <a:ea typeface="Segoe UI" panose="020B0502040204020203" pitchFamily="34" charset="0"/>
                <a:cs typeface="Segoe UI" panose="020B0502040204020203" pitchFamily="34" charset="0"/>
              </a:rPr>
              <a:t>ЛИЦА</a:t>
            </a:r>
            <a:endParaRPr lang="ru-RU" altLang="ru-RU" dirty="0">
              <a:latin typeface="Arial Narrow" panose="020B0606020202030204" pitchFamily="34" charset="0"/>
              <a:ea typeface="Segoe UI" panose="020B0502040204020203" pitchFamily="34" charset="0"/>
              <a:cs typeface="Segoe UI" panose="020B0502040204020203" pitchFamily="34" charset="0"/>
            </a:endParaRPr>
          </a:p>
        </p:txBody>
      </p:sp>
      <p:grpSp>
        <p:nvGrpSpPr>
          <p:cNvPr id="280" name="Группа 279"/>
          <p:cNvGrpSpPr/>
          <p:nvPr/>
        </p:nvGrpSpPr>
        <p:grpSpPr>
          <a:xfrm>
            <a:off x="802432" y="6462714"/>
            <a:ext cx="1758950" cy="178435"/>
            <a:chOff x="0" y="0"/>
            <a:chExt cx="1759226" cy="178904"/>
          </a:xfrm>
        </p:grpSpPr>
        <p:pic>
          <p:nvPicPr>
            <p:cNvPr id="281" name="Picture 2"/>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308113" cy="178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2" name="Picture 4"/>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5496" y="0"/>
              <a:ext cx="308113" cy="178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3" name="Picture 5"/>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93305" y="0"/>
              <a:ext cx="308113" cy="178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4" name="Picture 6"/>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51113" y="0"/>
              <a:ext cx="308113" cy="178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5" name="Picture 3"/>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77687" y="0"/>
              <a:ext cx="308113" cy="178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01" name="Группа 300"/>
          <p:cNvGrpSpPr/>
          <p:nvPr/>
        </p:nvGrpSpPr>
        <p:grpSpPr>
          <a:xfrm>
            <a:off x="6413389" y="2388208"/>
            <a:ext cx="561975" cy="446405"/>
            <a:chOff x="-8834" y="0"/>
            <a:chExt cx="601221" cy="503056"/>
          </a:xfrm>
        </p:grpSpPr>
        <p:pic>
          <p:nvPicPr>
            <p:cNvPr id="302" name="Рисунок 301"/>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a14="http://schemas.microsoft.com/office/drawing/2010/main" val="0"/>
                </a:ext>
              </a:extLst>
            </a:blip>
            <a:srcRect b="15889"/>
            <a:stretch/>
          </p:blipFill>
          <p:spPr>
            <a:xfrm>
              <a:off x="0" y="4793"/>
              <a:ext cx="592387" cy="498263"/>
            </a:xfrm>
            <a:prstGeom prst="rect">
              <a:avLst/>
            </a:prstGeom>
          </p:spPr>
        </p:pic>
        <p:pic>
          <p:nvPicPr>
            <p:cNvPr id="303" name="Рисунок 302"/>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a14="http://schemas.microsoft.com/office/drawing/2010/main" val="0"/>
                </a:ext>
              </a:extLst>
            </a:blip>
            <a:srcRect b="15889"/>
            <a:stretch/>
          </p:blipFill>
          <p:spPr>
            <a:xfrm>
              <a:off x="-8834" y="0"/>
              <a:ext cx="592387" cy="498263"/>
            </a:xfrm>
            <a:prstGeom prst="rect">
              <a:avLst/>
            </a:prstGeom>
          </p:spPr>
        </p:pic>
      </p:grpSp>
      <p:cxnSp>
        <p:nvCxnSpPr>
          <p:cNvPr id="307" name="Прямая со стрелкой 306"/>
          <p:cNvCxnSpPr/>
          <p:nvPr/>
        </p:nvCxnSpPr>
        <p:spPr>
          <a:xfrm flipH="1">
            <a:off x="1981200" y="2707448"/>
            <a:ext cx="231240" cy="7182"/>
          </a:xfrm>
          <a:prstGeom prst="straightConnector1">
            <a:avLst/>
          </a:prstGeom>
          <a:ln w="19050">
            <a:solidFill>
              <a:srgbClr val="919397"/>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308" name="Прямая со стрелкой 307"/>
          <p:cNvCxnSpPr/>
          <p:nvPr/>
        </p:nvCxnSpPr>
        <p:spPr>
          <a:xfrm flipH="1">
            <a:off x="3139840" y="2696654"/>
            <a:ext cx="257175" cy="0"/>
          </a:xfrm>
          <a:prstGeom prst="straightConnector1">
            <a:avLst/>
          </a:prstGeom>
          <a:ln w="19050">
            <a:solidFill>
              <a:srgbClr val="919397"/>
            </a:solidFill>
            <a:prstDash val="solid"/>
            <a:headEnd type="none"/>
            <a:tailEnd type="diamond"/>
          </a:ln>
        </p:spPr>
        <p:style>
          <a:lnRef idx="1">
            <a:schemeClr val="accent1"/>
          </a:lnRef>
          <a:fillRef idx="0">
            <a:schemeClr val="accent1"/>
          </a:fillRef>
          <a:effectRef idx="0">
            <a:schemeClr val="accent1"/>
          </a:effectRef>
          <a:fontRef idx="minor">
            <a:schemeClr val="tx1"/>
          </a:fontRef>
        </p:style>
      </p:cxnSp>
      <p:cxnSp>
        <p:nvCxnSpPr>
          <p:cNvPr id="309" name="Прямая со стрелкой 308"/>
          <p:cNvCxnSpPr/>
          <p:nvPr/>
        </p:nvCxnSpPr>
        <p:spPr>
          <a:xfrm>
            <a:off x="3717052" y="2697288"/>
            <a:ext cx="257810" cy="0"/>
          </a:xfrm>
          <a:prstGeom prst="straightConnector1">
            <a:avLst/>
          </a:prstGeom>
          <a:ln w="19050">
            <a:solidFill>
              <a:srgbClr val="919397"/>
            </a:solidFill>
            <a:prstDash val="solid"/>
            <a:headEnd type="none"/>
            <a:tailEnd type="diamond"/>
          </a:ln>
        </p:spPr>
        <p:style>
          <a:lnRef idx="1">
            <a:schemeClr val="accent1"/>
          </a:lnRef>
          <a:fillRef idx="0">
            <a:schemeClr val="accent1"/>
          </a:fillRef>
          <a:effectRef idx="0">
            <a:schemeClr val="accent1"/>
          </a:effectRef>
          <a:fontRef idx="minor">
            <a:schemeClr val="tx1"/>
          </a:fontRef>
        </p:style>
      </p:cxnSp>
      <p:cxnSp>
        <p:nvCxnSpPr>
          <p:cNvPr id="310" name="Прямая со стрелкой 309"/>
          <p:cNvCxnSpPr/>
          <p:nvPr/>
        </p:nvCxnSpPr>
        <p:spPr>
          <a:xfrm flipH="1">
            <a:off x="4638675" y="2696654"/>
            <a:ext cx="257175" cy="0"/>
          </a:xfrm>
          <a:prstGeom prst="straightConnector1">
            <a:avLst/>
          </a:prstGeom>
          <a:ln w="19050">
            <a:solidFill>
              <a:srgbClr val="919397"/>
            </a:solidFill>
            <a:prstDash val="solid"/>
            <a:headEnd type="none"/>
            <a:tailEnd type="diamond"/>
          </a:ln>
        </p:spPr>
        <p:style>
          <a:lnRef idx="1">
            <a:schemeClr val="accent1"/>
          </a:lnRef>
          <a:fillRef idx="0">
            <a:schemeClr val="accent1"/>
          </a:fillRef>
          <a:effectRef idx="0">
            <a:schemeClr val="accent1"/>
          </a:effectRef>
          <a:fontRef idx="minor">
            <a:schemeClr val="tx1"/>
          </a:fontRef>
        </p:style>
      </p:cxnSp>
      <p:cxnSp>
        <p:nvCxnSpPr>
          <p:cNvPr id="311" name="Прямая со стрелкой 310"/>
          <p:cNvCxnSpPr/>
          <p:nvPr/>
        </p:nvCxnSpPr>
        <p:spPr>
          <a:xfrm>
            <a:off x="5190887" y="2687763"/>
            <a:ext cx="257810" cy="0"/>
          </a:xfrm>
          <a:prstGeom prst="straightConnector1">
            <a:avLst/>
          </a:prstGeom>
          <a:ln w="19050">
            <a:solidFill>
              <a:srgbClr val="919397"/>
            </a:solidFill>
            <a:prstDash val="solid"/>
            <a:headEnd type="none"/>
            <a:tailEnd type="diamond"/>
          </a:ln>
        </p:spPr>
        <p:style>
          <a:lnRef idx="1">
            <a:schemeClr val="accent1"/>
          </a:lnRef>
          <a:fillRef idx="0">
            <a:schemeClr val="accent1"/>
          </a:fillRef>
          <a:effectRef idx="0">
            <a:schemeClr val="accent1"/>
          </a:effectRef>
          <a:fontRef idx="minor">
            <a:schemeClr val="tx1"/>
          </a:fontRef>
        </p:style>
      </p:cxnSp>
      <p:grpSp>
        <p:nvGrpSpPr>
          <p:cNvPr id="325" name="Группа 324"/>
          <p:cNvGrpSpPr/>
          <p:nvPr/>
        </p:nvGrpSpPr>
        <p:grpSpPr>
          <a:xfrm>
            <a:off x="1520820" y="1939757"/>
            <a:ext cx="7602673" cy="794458"/>
            <a:chOff x="2464168" y="23731"/>
            <a:chExt cx="7603172" cy="795836"/>
          </a:xfrm>
        </p:grpSpPr>
        <p:sp>
          <p:nvSpPr>
            <p:cNvPr id="326" name="TextBox 58"/>
            <p:cNvSpPr txBox="1"/>
            <p:nvPr/>
          </p:nvSpPr>
          <p:spPr>
            <a:xfrm>
              <a:off x="3973314" y="27148"/>
              <a:ext cx="3127296" cy="643296"/>
            </a:xfrm>
            <a:prstGeom prst="rect">
              <a:avLst/>
            </a:prstGeom>
            <a:noFill/>
          </p:spPr>
          <p:txBody>
            <a:bodyPr wrap="square" rtlCol="0">
              <a:spAutoFit/>
            </a:bodyPr>
            <a:lstStyle/>
            <a:p>
              <a:pPr algn="ctr">
                <a:lnSpc>
                  <a:spcPts val="1400"/>
                </a:lnSpc>
              </a:pPr>
              <a:r>
                <a:rPr lang="ru-RU" sz="1000" b="1" dirty="0">
                  <a:solidFill>
                    <a:srgbClr val="365F91"/>
                  </a:solidFill>
                  <a:latin typeface="Arial Narrow" panose="020B0606020202030204" pitchFamily="34" charset="0"/>
                  <a:ea typeface="Segoe UI" panose="020B0502040204020203" pitchFamily="34" charset="0"/>
                  <a:cs typeface="Segoe UI" panose="020B0502040204020203" pitchFamily="34" charset="0"/>
                </a:rPr>
                <a:t>Информационные ресурсы о продукции, услугах, технологиях и спросе на них </a:t>
              </a:r>
            </a:p>
            <a:p>
              <a:pPr algn="ctr">
                <a:lnSpc>
                  <a:spcPts val="1400"/>
                </a:lnSpc>
              </a:pPr>
              <a:endParaRPr lang="ru-RU" sz="1200" dirty="0">
                <a:latin typeface="Arial Narrow" panose="020B0606020202030204" pitchFamily="34" charset="0"/>
                <a:ea typeface="Segoe UI" panose="020B0502040204020203" pitchFamily="34" charset="0"/>
                <a:cs typeface="Segoe UI" panose="020B0502040204020203" pitchFamily="34" charset="0"/>
              </a:endParaRPr>
            </a:p>
          </p:txBody>
        </p:sp>
        <p:sp>
          <p:nvSpPr>
            <p:cNvPr id="327" name="TextBox 58"/>
            <p:cNvSpPr txBox="1"/>
            <p:nvPr/>
          </p:nvSpPr>
          <p:spPr>
            <a:xfrm>
              <a:off x="2464168" y="23731"/>
              <a:ext cx="1802473" cy="456834"/>
            </a:xfrm>
            <a:prstGeom prst="rect">
              <a:avLst/>
            </a:prstGeom>
            <a:noFill/>
          </p:spPr>
          <p:txBody>
            <a:bodyPr wrap="square" rtlCol="0">
              <a:spAutoFit/>
            </a:bodyPr>
            <a:lstStyle/>
            <a:p>
              <a:pPr algn="ctr">
                <a:lnSpc>
                  <a:spcPts val="1400"/>
                </a:lnSpc>
              </a:pPr>
              <a:r>
                <a:rPr lang="ru-RU" sz="1000" b="1" dirty="0">
                  <a:solidFill>
                    <a:srgbClr val="943634"/>
                  </a:solidFill>
                  <a:latin typeface="Arial Narrow" panose="020B0606020202030204" pitchFamily="34" charset="0"/>
                  <a:ea typeface="Segoe UI" panose="020B0502040204020203" pitchFamily="34" charset="0"/>
                  <a:cs typeface="Segoe UI" panose="020B0502040204020203" pitchFamily="34" charset="0"/>
                </a:rPr>
                <a:t>Реестр хозяйствующих субъектов</a:t>
              </a:r>
              <a:endParaRPr lang="ru-RU" sz="1200" dirty="0">
                <a:latin typeface="Arial Narrow" panose="020B0606020202030204" pitchFamily="34" charset="0"/>
                <a:ea typeface="Segoe UI" panose="020B0502040204020203" pitchFamily="34" charset="0"/>
                <a:cs typeface="Segoe UI" panose="020B0502040204020203" pitchFamily="34" charset="0"/>
              </a:endParaRPr>
            </a:p>
          </p:txBody>
        </p:sp>
        <p:sp>
          <p:nvSpPr>
            <p:cNvPr id="329" name="TextBox 58"/>
            <p:cNvSpPr txBox="1"/>
            <p:nvPr/>
          </p:nvSpPr>
          <p:spPr>
            <a:xfrm>
              <a:off x="7138966" y="29739"/>
              <a:ext cx="1331595" cy="456834"/>
            </a:xfrm>
            <a:prstGeom prst="rect">
              <a:avLst/>
            </a:prstGeom>
            <a:noFill/>
          </p:spPr>
          <p:txBody>
            <a:bodyPr wrap="square" rtlCol="0">
              <a:spAutoFit/>
            </a:bodyPr>
            <a:lstStyle/>
            <a:p>
              <a:pPr algn="ctr">
                <a:lnSpc>
                  <a:spcPts val="1400"/>
                </a:lnSpc>
              </a:pPr>
              <a:r>
                <a:rPr lang="ru-RU" sz="1000" b="1" dirty="0">
                  <a:solidFill>
                    <a:srgbClr val="A9745F"/>
                  </a:solidFill>
                  <a:latin typeface="Arial Narrow" panose="020B0606020202030204" pitchFamily="34" charset="0"/>
                  <a:ea typeface="Segoe UI" panose="020B0502040204020203" pitchFamily="34" charset="0"/>
                  <a:cs typeface="Segoe UI" panose="020B0502040204020203" pitchFamily="34" charset="0"/>
                </a:rPr>
                <a:t>Опубликованные сервисы</a:t>
              </a:r>
              <a:endParaRPr lang="ru-RU" sz="1200" b="1" dirty="0">
                <a:solidFill>
                  <a:srgbClr val="A9745F"/>
                </a:solidFill>
                <a:latin typeface="Arial Narrow" panose="020B0606020202030204" pitchFamily="34" charset="0"/>
                <a:ea typeface="Segoe UI" panose="020B0502040204020203" pitchFamily="34" charset="0"/>
                <a:cs typeface="Segoe UI" panose="020B0502040204020203" pitchFamily="34" charset="0"/>
              </a:endParaRPr>
            </a:p>
          </p:txBody>
        </p:sp>
        <p:sp>
          <p:nvSpPr>
            <p:cNvPr id="330" name="TextBox 58"/>
            <p:cNvSpPr txBox="1"/>
            <p:nvPr/>
          </p:nvSpPr>
          <p:spPr>
            <a:xfrm>
              <a:off x="8735745" y="547226"/>
              <a:ext cx="1331595" cy="272341"/>
            </a:xfrm>
            <a:prstGeom prst="rect">
              <a:avLst/>
            </a:prstGeom>
            <a:noFill/>
          </p:spPr>
          <p:txBody>
            <a:bodyPr wrap="square" rtlCol="0">
              <a:spAutoFit/>
            </a:bodyPr>
            <a:lstStyle/>
            <a:p>
              <a:pPr algn="ctr">
                <a:lnSpc>
                  <a:spcPts val="1400"/>
                </a:lnSpc>
              </a:pPr>
              <a:r>
                <a:rPr lang="ru-RU" sz="1000" dirty="0">
                  <a:solidFill>
                    <a:srgbClr val="A9745F"/>
                  </a:solidFill>
                  <a:latin typeface="Arial Narrow" panose="020B0606020202030204" pitchFamily="34" charset="0"/>
                  <a:ea typeface="Segoe UI" panose="020B0502040204020203" pitchFamily="34" charset="0"/>
                  <a:cs typeface="Segoe UI" panose="020B0502040204020203" pitchFamily="34" charset="0"/>
                </a:rPr>
                <a:t>Аналитика</a:t>
              </a:r>
              <a:endParaRPr lang="ru-RU" sz="1200" dirty="0">
                <a:solidFill>
                  <a:srgbClr val="A9745F"/>
                </a:solidFill>
                <a:latin typeface="Arial Narrow" panose="020B0606020202030204" pitchFamily="34" charset="0"/>
                <a:ea typeface="Segoe UI" panose="020B0502040204020203" pitchFamily="34" charset="0"/>
                <a:cs typeface="Segoe UI" panose="020B0502040204020203" pitchFamily="34" charset="0"/>
              </a:endParaRPr>
            </a:p>
          </p:txBody>
        </p:sp>
      </p:grpSp>
      <p:sp>
        <p:nvSpPr>
          <p:cNvPr id="200" name="Скругленный прямоугольник 199"/>
          <p:cNvSpPr/>
          <p:nvPr/>
        </p:nvSpPr>
        <p:spPr>
          <a:xfrm>
            <a:off x="6918182" y="10181054"/>
            <a:ext cx="752949" cy="502672"/>
          </a:xfrm>
          <a:prstGeom prst="roundRect">
            <a:avLst>
              <a:gd name="adj" fmla="val 6202"/>
            </a:avLst>
          </a:prstGeom>
          <a:solidFill>
            <a:srgbClr val="F2F2F2">
              <a:alpha val="69804"/>
            </a:srgbClr>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endParaRPr lang="ru-RU" dirty="0">
              <a:latin typeface="Arial Narrow" panose="020B0606020202030204" pitchFamily="34" charset="0"/>
            </a:endParaRPr>
          </a:p>
        </p:txBody>
      </p:sp>
      <p:sp>
        <p:nvSpPr>
          <p:cNvPr id="203" name="Скругленный прямоугольник 202"/>
          <p:cNvSpPr/>
          <p:nvPr/>
        </p:nvSpPr>
        <p:spPr>
          <a:xfrm>
            <a:off x="3135777" y="3505205"/>
            <a:ext cx="2160123" cy="2628899"/>
          </a:xfrm>
          <a:prstGeom prst="roundRect">
            <a:avLst>
              <a:gd name="adj" fmla="val 6202"/>
            </a:avLst>
          </a:prstGeom>
          <a:solidFill>
            <a:srgbClr val="F2F2F2">
              <a:alpha val="69804"/>
            </a:srgbClr>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atin typeface="Arial Narrow" panose="020B0606020202030204" pitchFamily="34" charset="0"/>
            </a:endParaRPr>
          </a:p>
        </p:txBody>
      </p:sp>
      <p:sp>
        <p:nvSpPr>
          <p:cNvPr id="205" name="Скругленный прямоугольник 204"/>
          <p:cNvSpPr/>
          <p:nvPr/>
        </p:nvSpPr>
        <p:spPr>
          <a:xfrm>
            <a:off x="3228976" y="4343406"/>
            <a:ext cx="1924049" cy="1266824"/>
          </a:xfrm>
          <a:prstGeom prst="roundRect">
            <a:avLst>
              <a:gd name="adj" fmla="val 6202"/>
            </a:avLst>
          </a:prstGeom>
          <a:ln>
            <a:prstDash val="dash"/>
          </a:ln>
        </p:spPr>
        <p:style>
          <a:lnRef idx="1">
            <a:schemeClr val="accent2"/>
          </a:lnRef>
          <a:fillRef idx="2">
            <a:schemeClr val="accent2"/>
          </a:fillRef>
          <a:effectRef idx="1">
            <a:schemeClr val="accent2"/>
          </a:effectRef>
          <a:fontRef idx="minor">
            <a:schemeClr val="dk1"/>
          </a:fontRef>
        </p:style>
        <p:txBody>
          <a:bodyPr rtlCol="0" anchor="ctr"/>
          <a:lstStyle/>
          <a:p>
            <a:endParaRPr lang="ru-RU" dirty="0">
              <a:latin typeface="Arial Narrow" panose="020B0606020202030204" pitchFamily="34" charset="0"/>
            </a:endParaRPr>
          </a:p>
        </p:txBody>
      </p:sp>
      <p:sp>
        <p:nvSpPr>
          <p:cNvPr id="206" name="Скругленный прямоугольник 205"/>
          <p:cNvSpPr/>
          <p:nvPr/>
        </p:nvSpPr>
        <p:spPr>
          <a:xfrm>
            <a:off x="97302" y="3487307"/>
            <a:ext cx="2531598" cy="2627748"/>
          </a:xfrm>
          <a:prstGeom prst="roundRect">
            <a:avLst>
              <a:gd name="adj" fmla="val 6202"/>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atin typeface="Arial Narrow" panose="020B0606020202030204" pitchFamily="34" charset="0"/>
            </a:endParaRPr>
          </a:p>
        </p:txBody>
      </p:sp>
      <p:sp>
        <p:nvSpPr>
          <p:cNvPr id="414" name="Скругленный прямоугольник 413"/>
          <p:cNvSpPr/>
          <p:nvPr/>
        </p:nvSpPr>
        <p:spPr>
          <a:xfrm>
            <a:off x="180976" y="4133855"/>
            <a:ext cx="2362528" cy="914399"/>
          </a:xfrm>
          <a:prstGeom prst="roundRect">
            <a:avLst>
              <a:gd name="adj" fmla="val 6202"/>
            </a:avLst>
          </a:prstGeom>
          <a:ln/>
        </p:spPr>
        <p:style>
          <a:lnRef idx="1">
            <a:schemeClr val="accent3"/>
          </a:lnRef>
          <a:fillRef idx="2">
            <a:schemeClr val="accent3"/>
          </a:fillRef>
          <a:effectRef idx="1">
            <a:schemeClr val="accent3"/>
          </a:effectRef>
          <a:fontRef idx="minor">
            <a:schemeClr val="dk1"/>
          </a:fontRef>
        </p:style>
        <p:txBody>
          <a:bodyPr lIns="91406" tIns="45703" rIns="91406" bIns="45703" rtlCol="0" anchor="ctr"/>
          <a:lstStyle/>
          <a:p>
            <a:endParaRPr lang="ru-RU" dirty="0">
              <a:latin typeface="Arial Narrow" panose="020B0606020202030204" pitchFamily="34" charset="0"/>
            </a:endParaRPr>
          </a:p>
        </p:txBody>
      </p:sp>
      <p:sp>
        <p:nvSpPr>
          <p:cNvPr id="143" name="Rectangle 397"/>
          <p:cNvSpPr>
            <a:spLocks noChangeArrowheads="1"/>
          </p:cNvSpPr>
          <p:nvPr/>
        </p:nvSpPr>
        <p:spPr bwMode="auto">
          <a:xfrm>
            <a:off x="1" y="43951"/>
            <a:ext cx="184662" cy="369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06" tIns="45703" rIns="91406" bIns="45703" numCol="1" anchor="ctr" anchorCtr="0" compatLnSpc="1">
            <a:prstTxWarp prst="textNoShape">
              <a:avLst/>
            </a:prstTxWarp>
            <a:spAutoFit/>
          </a:bodyPr>
          <a:lstStyle/>
          <a:p>
            <a:endParaRPr lang="ru-RU" dirty="0">
              <a:latin typeface="Arial Narrow" panose="020B0606020202030204" pitchFamily="34" charset="0"/>
            </a:endParaRPr>
          </a:p>
        </p:txBody>
      </p:sp>
      <p:pic>
        <p:nvPicPr>
          <p:cNvPr id="392" name="Picture 24" descr="D:\Презентации\Дизайн\Icons\noun_764691_cc.png"/>
          <p:cNvPicPr/>
          <p:nvPr/>
        </p:nvPicPr>
        <p:blipFill rotWithShape="1">
          <a:blip r:embed="rId15" cstate="print">
            <a:duotone>
              <a:schemeClr val="bg2">
                <a:shade val="45000"/>
                <a:satMod val="135000"/>
              </a:schemeClr>
              <a:prstClr val="white"/>
            </a:duotone>
            <a:extLst>
              <a:ext uri="{28A0092B-C50C-407E-A947-70E740481C1C}">
                <a14:useLocalDpi xmlns:a14="http://schemas.microsoft.com/office/drawing/2010/main" val="0"/>
              </a:ext>
            </a:extLst>
          </a:blip>
          <a:srcRect l="19551" t="8549" r="18743" b="23049"/>
          <a:stretch/>
        </p:blipFill>
        <p:spPr bwMode="auto">
          <a:xfrm>
            <a:off x="3448703" y="2579178"/>
            <a:ext cx="198120" cy="218440"/>
          </a:xfrm>
          <a:prstGeom prst="rect">
            <a:avLst/>
          </a:prstGeom>
          <a:noFill/>
          <a:extLst/>
        </p:spPr>
      </p:pic>
      <p:pic>
        <p:nvPicPr>
          <p:cNvPr id="393" name="Picture 24" descr="D:\Презентации\Дизайн\Icons\noun_764691_cc.png"/>
          <p:cNvPicPr/>
          <p:nvPr/>
        </p:nvPicPr>
        <p:blipFill rotWithShape="1">
          <a:blip r:embed="rId15" cstate="print">
            <a:duotone>
              <a:schemeClr val="bg2">
                <a:shade val="45000"/>
                <a:satMod val="135000"/>
              </a:schemeClr>
              <a:prstClr val="white"/>
            </a:duotone>
            <a:extLst>
              <a:ext uri="{28A0092B-C50C-407E-A947-70E740481C1C}">
                <a14:useLocalDpi xmlns:a14="http://schemas.microsoft.com/office/drawing/2010/main" val="0"/>
              </a:ext>
            </a:extLst>
          </a:blip>
          <a:srcRect l="19551" t="8549" r="18743" b="23049"/>
          <a:stretch/>
        </p:blipFill>
        <p:spPr bwMode="auto">
          <a:xfrm>
            <a:off x="4936321" y="2576735"/>
            <a:ext cx="198120" cy="218440"/>
          </a:xfrm>
          <a:prstGeom prst="rect">
            <a:avLst/>
          </a:prstGeom>
          <a:noFill/>
          <a:extLst/>
        </p:spPr>
      </p:pic>
      <p:sp>
        <p:nvSpPr>
          <p:cNvPr id="415" name="TextBox 58"/>
          <p:cNvSpPr txBox="1"/>
          <p:nvPr/>
        </p:nvSpPr>
        <p:spPr>
          <a:xfrm>
            <a:off x="3303166" y="5663773"/>
            <a:ext cx="1792709" cy="336550"/>
          </a:xfrm>
          <a:prstGeom prst="rect">
            <a:avLst/>
          </a:prstGeom>
          <a:noFill/>
        </p:spPr>
        <p:txBody>
          <a:bodyPr wrap="square" lIns="91406" tIns="45703" rIns="91406" bIns="45703" rtlCol="0">
            <a:noAutofit/>
          </a:bodyPr>
          <a:lstStyle>
            <a:defPPr>
              <a:defRPr lang="ru-RU"/>
            </a:defPPr>
            <a:lvl1pPr algn="ctr">
              <a:spcAft>
                <a:spcPts val="0"/>
              </a:spcAft>
              <a:defRPr sz="900">
                <a:solidFill>
                  <a:srgbClr val="0F243E"/>
                </a:solidFill>
                <a:effectLst/>
                <a:latin typeface="Segoe UI" panose="020B0502040204020203" pitchFamily="34" charset="0"/>
                <a:ea typeface="Segoe UI" panose="020B0502040204020203" pitchFamily="34" charset="0"/>
                <a:cs typeface="Segoe UI" panose="020B0502040204020203" pitchFamily="34" charset="0"/>
              </a:defRPr>
            </a:lvl1pPr>
          </a:lstStyle>
          <a:p>
            <a:r>
              <a:rPr lang="ru-RU" sz="1050" dirty="0">
                <a:latin typeface="Arial Narrow" panose="020B0606020202030204" pitchFamily="34" charset="0"/>
              </a:rPr>
              <a:t>Информационные ресурсы и сервисы </a:t>
            </a:r>
          </a:p>
        </p:txBody>
      </p:sp>
      <p:pic>
        <p:nvPicPr>
          <p:cNvPr id="424" name="Picture 6"/>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9299" y="6155082"/>
            <a:ext cx="302260" cy="179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5" name="Picture 4"/>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00580" y="4862044"/>
            <a:ext cx="302260" cy="179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6" name="Picture 2"/>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54513" y="3665069"/>
            <a:ext cx="302260" cy="179705"/>
          </a:xfrm>
          <a:prstGeom prst="rect">
            <a:avLst/>
          </a:prstGeom>
          <a:noFill/>
          <a:ln>
            <a:noFill/>
          </a:ln>
          <a:extLst/>
        </p:spPr>
      </p:pic>
      <p:sp>
        <p:nvSpPr>
          <p:cNvPr id="427" name="TextBox 58"/>
          <p:cNvSpPr txBox="1"/>
          <p:nvPr/>
        </p:nvSpPr>
        <p:spPr>
          <a:xfrm>
            <a:off x="5622331" y="5758815"/>
            <a:ext cx="1192530" cy="252727"/>
          </a:xfrm>
          <a:prstGeom prst="rect">
            <a:avLst/>
          </a:prstGeom>
          <a:noFill/>
        </p:spPr>
        <p:txBody>
          <a:bodyPr wrap="square" lIns="91406" tIns="45703" rIns="91406" bIns="45703" rtlCol="0">
            <a:spAutoFit/>
          </a:bodyPr>
          <a:lstStyle/>
          <a:p>
            <a:pPr>
              <a:lnSpc>
                <a:spcPts val="1400"/>
              </a:lnSpc>
            </a:pPr>
            <a:r>
              <a:rPr lang="ru-RU" sz="900" dirty="0">
                <a:solidFill>
                  <a:srgbClr val="0F243E"/>
                </a:solidFill>
                <a:latin typeface="Arial Narrow" panose="020B0606020202030204" pitchFamily="34" charset="0"/>
                <a:ea typeface="Times New Roman"/>
              </a:rPr>
              <a:t>КЫРГЫЗСТАН</a:t>
            </a:r>
            <a:endParaRPr lang="ru-RU" sz="1100" dirty="0">
              <a:latin typeface="Arial Narrow" panose="020B0606020202030204" pitchFamily="34" charset="0"/>
              <a:ea typeface="Times New Roman"/>
            </a:endParaRPr>
          </a:p>
        </p:txBody>
      </p:sp>
      <p:sp>
        <p:nvSpPr>
          <p:cNvPr id="428" name="TextBox 58"/>
          <p:cNvSpPr txBox="1"/>
          <p:nvPr/>
        </p:nvSpPr>
        <p:spPr>
          <a:xfrm>
            <a:off x="5687213" y="3861726"/>
            <a:ext cx="874395" cy="252727"/>
          </a:xfrm>
          <a:prstGeom prst="rect">
            <a:avLst/>
          </a:prstGeom>
          <a:noFill/>
        </p:spPr>
        <p:txBody>
          <a:bodyPr wrap="square" lIns="91406" tIns="45703" rIns="91406" bIns="45703" rtlCol="0">
            <a:spAutoFit/>
          </a:bodyPr>
          <a:lstStyle/>
          <a:p>
            <a:pPr>
              <a:lnSpc>
                <a:spcPts val="1400"/>
              </a:lnSpc>
            </a:pPr>
            <a:r>
              <a:rPr lang="ru-RU" sz="900" dirty="0">
                <a:solidFill>
                  <a:srgbClr val="0F243E"/>
                </a:solidFill>
                <a:latin typeface="Arial Narrow" panose="020B0606020202030204" pitchFamily="34" charset="0"/>
                <a:ea typeface="Times New Roman"/>
              </a:rPr>
              <a:t>АРМЕНИЯ</a:t>
            </a:r>
            <a:endParaRPr lang="ru-RU" sz="1100" dirty="0">
              <a:latin typeface="Arial Narrow" panose="020B0606020202030204" pitchFamily="34" charset="0"/>
              <a:ea typeface="Times New Roman"/>
            </a:endParaRPr>
          </a:p>
        </p:txBody>
      </p:sp>
      <p:pic>
        <p:nvPicPr>
          <p:cNvPr id="429" name="Picture 3"/>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863213" y="4296894"/>
            <a:ext cx="302260" cy="179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0" name="TextBox 58"/>
          <p:cNvSpPr txBox="1"/>
          <p:nvPr/>
        </p:nvSpPr>
        <p:spPr>
          <a:xfrm>
            <a:off x="5679702" y="4481604"/>
            <a:ext cx="874395" cy="252727"/>
          </a:xfrm>
          <a:prstGeom prst="rect">
            <a:avLst/>
          </a:prstGeom>
          <a:noFill/>
        </p:spPr>
        <p:txBody>
          <a:bodyPr wrap="square" lIns="91406" tIns="45703" rIns="91406" bIns="45703" rtlCol="0">
            <a:spAutoFit/>
          </a:bodyPr>
          <a:lstStyle/>
          <a:p>
            <a:pPr>
              <a:lnSpc>
                <a:spcPts val="1400"/>
              </a:lnSpc>
            </a:pPr>
            <a:r>
              <a:rPr lang="ru-RU" sz="900" dirty="0">
                <a:solidFill>
                  <a:srgbClr val="0F243E"/>
                </a:solidFill>
                <a:latin typeface="Arial Narrow" panose="020B0606020202030204" pitchFamily="34" charset="0"/>
                <a:ea typeface="Times New Roman"/>
              </a:rPr>
              <a:t>БЕЛАРУСЬ</a:t>
            </a:r>
            <a:endParaRPr lang="ru-RU" sz="1100" dirty="0">
              <a:latin typeface="Arial Narrow" panose="020B0606020202030204" pitchFamily="34" charset="0"/>
              <a:ea typeface="Times New Roman"/>
            </a:endParaRPr>
          </a:p>
        </p:txBody>
      </p:sp>
      <p:sp>
        <p:nvSpPr>
          <p:cNvPr id="431" name="TextBox 58"/>
          <p:cNvSpPr txBox="1"/>
          <p:nvPr/>
        </p:nvSpPr>
        <p:spPr>
          <a:xfrm>
            <a:off x="5721910" y="5076176"/>
            <a:ext cx="1053465" cy="252727"/>
          </a:xfrm>
          <a:prstGeom prst="rect">
            <a:avLst/>
          </a:prstGeom>
          <a:noFill/>
        </p:spPr>
        <p:txBody>
          <a:bodyPr wrap="square" lIns="91406" tIns="45703" rIns="91406" bIns="45703" rtlCol="0">
            <a:spAutoFit/>
          </a:bodyPr>
          <a:lstStyle/>
          <a:p>
            <a:pPr>
              <a:lnSpc>
                <a:spcPts val="1400"/>
              </a:lnSpc>
            </a:pPr>
            <a:r>
              <a:rPr lang="ru-RU" sz="900" dirty="0">
                <a:solidFill>
                  <a:srgbClr val="0F243E"/>
                </a:solidFill>
                <a:latin typeface="Arial Narrow" panose="020B0606020202030204" pitchFamily="34" charset="0"/>
                <a:ea typeface="Times New Roman"/>
              </a:rPr>
              <a:t>КАЗАХСТАН</a:t>
            </a:r>
            <a:endParaRPr lang="ru-RU" sz="1100" dirty="0">
              <a:latin typeface="Arial Narrow" panose="020B0606020202030204" pitchFamily="34" charset="0"/>
              <a:ea typeface="Times New Roman"/>
            </a:endParaRPr>
          </a:p>
        </p:txBody>
      </p:sp>
      <p:sp>
        <p:nvSpPr>
          <p:cNvPr id="432" name="TextBox 58"/>
          <p:cNvSpPr txBox="1"/>
          <p:nvPr/>
        </p:nvSpPr>
        <p:spPr>
          <a:xfrm>
            <a:off x="1221530" y="6122199"/>
            <a:ext cx="1053465" cy="281672"/>
          </a:xfrm>
          <a:prstGeom prst="rect">
            <a:avLst/>
          </a:prstGeom>
          <a:noFill/>
        </p:spPr>
        <p:txBody>
          <a:bodyPr wrap="square" lIns="91406" tIns="45703" rIns="91406" bIns="45703" rtlCol="0">
            <a:spAutoFit/>
          </a:bodyPr>
          <a:lstStyle/>
          <a:p>
            <a:pPr>
              <a:lnSpc>
                <a:spcPts val="1400"/>
              </a:lnSpc>
            </a:pPr>
            <a:r>
              <a:rPr lang="ru-RU" sz="1000" dirty="0">
                <a:solidFill>
                  <a:srgbClr val="0F243E"/>
                </a:solidFill>
                <a:latin typeface="Arial Narrow" panose="020B0606020202030204" pitchFamily="34" charset="0"/>
                <a:ea typeface="Times New Roman"/>
              </a:rPr>
              <a:t>РОССИЯ</a:t>
            </a:r>
            <a:endParaRPr lang="ru-RU" sz="1200" dirty="0">
              <a:latin typeface="Arial Narrow" panose="020B0606020202030204" pitchFamily="34" charset="0"/>
              <a:ea typeface="Times New Roman"/>
            </a:endParaRPr>
          </a:p>
        </p:txBody>
      </p:sp>
      <p:pic>
        <p:nvPicPr>
          <p:cNvPr id="433" name="Picture 5"/>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87254" y="5493868"/>
            <a:ext cx="302260" cy="179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41" name="Группа 440"/>
          <p:cNvGrpSpPr/>
          <p:nvPr/>
        </p:nvGrpSpPr>
        <p:grpSpPr>
          <a:xfrm>
            <a:off x="1794167" y="4197568"/>
            <a:ext cx="564515" cy="526415"/>
            <a:chOff x="0" y="0"/>
            <a:chExt cx="594183" cy="503056"/>
          </a:xfrm>
        </p:grpSpPr>
        <p:pic>
          <p:nvPicPr>
            <p:cNvPr id="447" name="Рисунок 446"/>
            <p:cNvPicPr>
              <a:picLocks noChangeAspect="1"/>
            </p:cNvPicPr>
            <p:nvPr/>
          </p:nvPicPr>
          <p:blipFill rotWithShape="1">
            <a:blip r:embed="rId14" cstate="print">
              <a:duotone>
                <a:schemeClr val="accent5">
                  <a:shade val="45000"/>
                  <a:satMod val="135000"/>
                </a:schemeClr>
                <a:prstClr val="white"/>
              </a:duotone>
              <a:extLst>
                <a:ext uri="{28A0092B-C50C-407E-A947-70E740481C1C}">
                  <a14:useLocalDpi xmlns:a14="http://schemas.microsoft.com/office/drawing/2010/main" val="0"/>
                </a:ext>
              </a:extLst>
            </a:blip>
            <a:srcRect b="15889"/>
            <a:stretch/>
          </p:blipFill>
          <p:spPr>
            <a:xfrm>
              <a:off x="0" y="4793"/>
              <a:ext cx="592387" cy="498263"/>
            </a:xfrm>
            <a:prstGeom prst="rect">
              <a:avLst/>
            </a:prstGeom>
          </p:spPr>
        </p:pic>
        <p:pic>
          <p:nvPicPr>
            <p:cNvPr id="448" name="Рисунок 447"/>
            <p:cNvPicPr>
              <a:picLocks noChangeAspect="1"/>
            </p:cNvPicPr>
            <p:nvPr/>
          </p:nvPicPr>
          <p:blipFill rotWithShape="1">
            <a:blip r:embed="rId14" cstate="print">
              <a:duotone>
                <a:schemeClr val="accent5">
                  <a:shade val="45000"/>
                  <a:satMod val="135000"/>
                </a:schemeClr>
                <a:prstClr val="white"/>
              </a:duotone>
              <a:extLst>
                <a:ext uri="{28A0092B-C50C-407E-A947-70E740481C1C}">
                  <a14:useLocalDpi xmlns:a14="http://schemas.microsoft.com/office/drawing/2010/main" val="0"/>
                </a:ext>
              </a:extLst>
            </a:blip>
            <a:srcRect b="15889"/>
            <a:stretch/>
          </p:blipFill>
          <p:spPr>
            <a:xfrm>
              <a:off x="1796" y="0"/>
              <a:ext cx="592387" cy="498263"/>
            </a:xfrm>
            <a:prstGeom prst="rect">
              <a:avLst/>
            </a:prstGeom>
          </p:spPr>
        </p:pic>
      </p:grpSp>
      <p:sp>
        <p:nvSpPr>
          <p:cNvPr id="444" name="TextBox 58"/>
          <p:cNvSpPr txBox="1"/>
          <p:nvPr/>
        </p:nvSpPr>
        <p:spPr>
          <a:xfrm>
            <a:off x="922550" y="4723477"/>
            <a:ext cx="834390" cy="367030"/>
          </a:xfrm>
          <a:prstGeom prst="rect">
            <a:avLst/>
          </a:prstGeom>
          <a:noFill/>
        </p:spPr>
        <p:txBody>
          <a:bodyPr wrap="square" lIns="91406" tIns="45703" rIns="91406" bIns="45703" rtlCol="0">
            <a:noAutofit/>
          </a:bodyPr>
          <a:lstStyle/>
          <a:p>
            <a:pPr algn="ctr"/>
            <a:r>
              <a:rPr lang="ru-RU" sz="800" dirty="0">
                <a:solidFill>
                  <a:srgbClr val="943634"/>
                </a:solidFill>
                <a:latin typeface="Arial Narrow" panose="020B0606020202030204" pitchFamily="34" charset="0"/>
                <a:ea typeface="Times New Roman"/>
              </a:rPr>
              <a:t>Каталог </a:t>
            </a:r>
            <a:endParaRPr lang="ru-RU" sz="1200" dirty="0">
              <a:latin typeface="Arial Narrow" panose="020B0606020202030204" pitchFamily="34" charset="0"/>
              <a:ea typeface="Times New Roman"/>
            </a:endParaRPr>
          </a:p>
          <a:p>
            <a:pPr algn="ctr"/>
            <a:r>
              <a:rPr lang="ru-RU" sz="800" dirty="0">
                <a:solidFill>
                  <a:srgbClr val="943634"/>
                </a:solidFill>
                <a:latin typeface="Arial Narrow" panose="020B0606020202030204" pitchFamily="34" charset="0"/>
                <a:ea typeface="Times New Roman"/>
              </a:rPr>
              <a:t>продукции</a:t>
            </a:r>
            <a:endParaRPr lang="ru-RU" sz="1200" dirty="0">
              <a:latin typeface="Arial Narrow" panose="020B0606020202030204" pitchFamily="34" charset="0"/>
              <a:ea typeface="Times New Roman"/>
            </a:endParaRPr>
          </a:p>
        </p:txBody>
      </p:sp>
      <p:sp>
        <p:nvSpPr>
          <p:cNvPr id="445" name="TextBox 58"/>
          <p:cNvSpPr txBox="1"/>
          <p:nvPr/>
        </p:nvSpPr>
        <p:spPr>
          <a:xfrm>
            <a:off x="122760" y="4732863"/>
            <a:ext cx="834390" cy="367030"/>
          </a:xfrm>
          <a:prstGeom prst="rect">
            <a:avLst/>
          </a:prstGeom>
          <a:noFill/>
        </p:spPr>
        <p:txBody>
          <a:bodyPr wrap="square" lIns="91406" tIns="45703" rIns="91406" bIns="45703" rtlCol="0">
            <a:noAutofit/>
          </a:bodyPr>
          <a:lstStyle/>
          <a:p>
            <a:pPr algn="ctr"/>
            <a:r>
              <a:rPr lang="ru-RU" sz="800" dirty="0">
                <a:solidFill>
                  <a:srgbClr val="17365D"/>
                </a:solidFill>
                <a:latin typeface="Arial Narrow" panose="020B0606020202030204" pitchFamily="34" charset="0"/>
                <a:ea typeface="Times New Roman"/>
              </a:rPr>
              <a:t>Каталог </a:t>
            </a:r>
            <a:endParaRPr lang="ru-RU" sz="1200" dirty="0">
              <a:latin typeface="Arial Narrow" panose="020B0606020202030204" pitchFamily="34" charset="0"/>
              <a:ea typeface="Times New Roman"/>
            </a:endParaRPr>
          </a:p>
          <a:p>
            <a:pPr algn="ctr"/>
            <a:r>
              <a:rPr lang="ru-RU" sz="800" dirty="0">
                <a:solidFill>
                  <a:srgbClr val="17365D"/>
                </a:solidFill>
                <a:latin typeface="Arial Narrow" panose="020B0606020202030204" pitchFamily="34" charset="0"/>
                <a:ea typeface="Times New Roman"/>
              </a:rPr>
              <a:t>предприятий</a:t>
            </a:r>
            <a:endParaRPr lang="ru-RU" sz="1200" dirty="0">
              <a:latin typeface="Arial Narrow" panose="020B0606020202030204" pitchFamily="34" charset="0"/>
              <a:ea typeface="Times New Roman"/>
            </a:endParaRPr>
          </a:p>
        </p:txBody>
      </p:sp>
      <p:sp>
        <p:nvSpPr>
          <p:cNvPr id="446" name="TextBox 58"/>
          <p:cNvSpPr txBox="1"/>
          <p:nvPr/>
        </p:nvSpPr>
        <p:spPr>
          <a:xfrm>
            <a:off x="1648472" y="4689662"/>
            <a:ext cx="834390" cy="367030"/>
          </a:xfrm>
          <a:prstGeom prst="rect">
            <a:avLst/>
          </a:prstGeom>
          <a:noFill/>
        </p:spPr>
        <p:txBody>
          <a:bodyPr wrap="square" lIns="91406" tIns="45703" rIns="91406" bIns="45703" rtlCol="0">
            <a:noAutofit/>
          </a:bodyPr>
          <a:lstStyle/>
          <a:p>
            <a:pPr algn="ctr"/>
            <a:r>
              <a:rPr lang="ru-RU" sz="800" dirty="0">
                <a:solidFill>
                  <a:srgbClr val="31849B"/>
                </a:solidFill>
                <a:latin typeface="Arial Narrow" panose="020B0606020202030204" pitchFamily="34" charset="0"/>
                <a:ea typeface="Times New Roman"/>
              </a:rPr>
              <a:t>Трансфер технологий</a:t>
            </a:r>
            <a:endParaRPr lang="ru-RU" sz="1200" dirty="0">
              <a:latin typeface="Arial Narrow" panose="020B0606020202030204" pitchFamily="34" charset="0"/>
              <a:ea typeface="Times New Roman"/>
            </a:endParaRPr>
          </a:p>
        </p:txBody>
      </p:sp>
      <p:sp>
        <p:nvSpPr>
          <p:cNvPr id="219" name="Скругленный прямоугольник 218"/>
          <p:cNvSpPr/>
          <p:nvPr/>
        </p:nvSpPr>
        <p:spPr>
          <a:xfrm>
            <a:off x="107504" y="1090460"/>
            <a:ext cx="8920313" cy="547845"/>
          </a:xfrm>
          <a:prstGeom prst="roundRect">
            <a:avLst>
              <a:gd name="adj" fmla="val 6202"/>
            </a:avLst>
          </a:prstGeom>
          <a:noFill/>
          <a:ln w="19050">
            <a:solidFill>
              <a:srgbClr val="A9735E"/>
            </a:solidFill>
            <a:prstDash val="dash"/>
          </a:ln>
        </p:spPr>
        <p:style>
          <a:lnRef idx="1">
            <a:schemeClr val="dk1"/>
          </a:lnRef>
          <a:fillRef idx="2">
            <a:schemeClr val="dk1"/>
          </a:fillRef>
          <a:effectRef idx="1">
            <a:schemeClr val="dk1"/>
          </a:effectRef>
          <a:fontRef idx="minor">
            <a:schemeClr val="dk1"/>
          </a:fontRef>
        </p:style>
        <p:txBody>
          <a:bodyPr lIns="91406" tIns="45703" rIns="91406" bIns="45703" rtlCol="0" anchor="ctr"/>
          <a:lstStyle/>
          <a:p>
            <a:endParaRPr lang="ru-RU" dirty="0">
              <a:latin typeface="Arial Narrow" panose="020B0606020202030204" pitchFamily="34" charset="0"/>
            </a:endParaRPr>
          </a:p>
        </p:txBody>
      </p:sp>
      <p:pic>
        <p:nvPicPr>
          <p:cNvPr id="1026"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82138" y="1238128"/>
            <a:ext cx="502704" cy="334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4" name="TextBox 58"/>
          <p:cNvSpPr txBox="1"/>
          <p:nvPr/>
        </p:nvSpPr>
        <p:spPr>
          <a:xfrm>
            <a:off x="653095" y="1130639"/>
            <a:ext cx="1034396" cy="514322"/>
          </a:xfrm>
          <a:prstGeom prst="rect">
            <a:avLst/>
          </a:prstGeom>
          <a:noFill/>
        </p:spPr>
        <p:txBody>
          <a:bodyPr wrap="square" lIns="91406" tIns="45703" rIns="91406" bIns="45703" rtlCol="0">
            <a:spAutoFit/>
          </a:bodyPr>
          <a:lstStyle/>
          <a:p>
            <a:pPr algn="ctr"/>
            <a:r>
              <a:rPr lang="ru-RU" sz="900" dirty="0">
                <a:solidFill>
                  <a:srgbClr val="365F91"/>
                </a:solidFill>
                <a:latin typeface="Arial Narrow" panose="020B0606020202030204" pitchFamily="34" charset="0"/>
                <a:ea typeface="Segoe UI" panose="020B0502040204020203" pitchFamily="34" charset="0"/>
                <a:cs typeface="Segoe UI" panose="020B0502040204020203" pitchFamily="34" charset="0"/>
              </a:rPr>
              <a:t>Продвижение продукции стран участников ЕЭК </a:t>
            </a:r>
            <a:endParaRPr lang="ru-RU" sz="1100" dirty="0">
              <a:latin typeface="Arial Narrow" panose="020B0606020202030204" pitchFamily="34" charset="0"/>
              <a:ea typeface="Segoe UI" panose="020B0502040204020203" pitchFamily="34" charset="0"/>
              <a:cs typeface="Segoe UI" panose="020B0502040204020203" pitchFamily="34" charset="0"/>
            </a:endParaRPr>
          </a:p>
        </p:txBody>
      </p:sp>
      <p:sp>
        <p:nvSpPr>
          <p:cNvPr id="51" name="AutoShape 4" descr="http://adzoz.com/wp-content/uploads/2016/11/foreign-exchange.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6" tIns="45703" rIns="91406" bIns="45703" numCol="1" anchor="t" anchorCtr="0" compatLnSpc="1">
            <a:prstTxWarp prst="textNoShape">
              <a:avLst/>
            </a:prstTxWarp>
          </a:bodyPr>
          <a:lstStyle/>
          <a:p>
            <a:endParaRPr lang="ru-RU" dirty="0">
              <a:latin typeface="Arial Narrow" panose="020B0606020202030204" pitchFamily="34" charset="0"/>
            </a:endParaRPr>
          </a:p>
        </p:txBody>
      </p:sp>
      <p:pic>
        <p:nvPicPr>
          <p:cNvPr id="1030" name="Picture 6" descr="https://www.insurancejournal.com/app/uploads/2014/03/business_plans.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619672" y="1162849"/>
            <a:ext cx="663277" cy="442316"/>
          </a:xfrm>
          <a:prstGeom prst="rect">
            <a:avLst/>
          </a:prstGeom>
          <a:noFill/>
          <a:extLst>
            <a:ext uri="{909E8E84-426E-40DD-AFC4-6F175D3DCCD1}">
              <a14:hiddenFill xmlns:a14="http://schemas.microsoft.com/office/drawing/2010/main">
                <a:solidFill>
                  <a:srgbClr val="FFFFFF"/>
                </a:solidFill>
              </a14:hiddenFill>
            </a:ext>
          </a:extLst>
        </p:spPr>
      </p:pic>
      <p:sp>
        <p:nvSpPr>
          <p:cNvPr id="225" name="TextBox 58"/>
          <p:cNvSpPr txBox="1"/>
          <p:nvPr/>
        </p:nvSpPr>
        <p:spPr>
          <a:xfrm>
            <a:off x="2053959" y="1212034"/>
            <a:ext cx="933069" cy="374741"/>
          </a:xfrm>
          <a:prstGeom prst="rect">
            <a:avLst/>
          </a:prstGeom>
          <a:noFill/>
        </p:spPr>
        <p:txBody>
          <a:bodyPr wrap="square" lIns="91406" tIns="45703" rIns="91406" bIns="45703" rtlCol="0">
            <a:spAutoFit/>
          </a:bodyPr>
          <a:lstStyle/>
          <a:p>
            <a:pPr algn="ctr"/>
            <a:r>
              <a:rPr lang="ru-RU" sz="900" dirty="0">
                <a:solidFill>
                  <a:srgbClr val="365F91"/>
                </a:solidFill>
                <a:latin typeface="Arial Narrow" panose="020B0606020202030204" pitchFamily="34" charset="0"/>
                <a:ea typeface="Segoe UI" panose="020B0502040204020203" pitchFamily="34" charset="0"/>
                <a:cs typeface="Segoe UI" panose="020B0502040204020203" pitchFamily="34" charset="0"/>
              </a:rPr>
              <a:t>Привлечение инвестиций</a:t>
            </a:r>
            <a:endParaRPr lang="ru-RU" sz="1100" dirty="0">
              <a:latin typeface="Arial Narrow" panose="020B0606020202030204" pitchFamily="34" charset="0"/>
              <a:ea typeface="Segoe UI" panose="020B0502040204020203" pitchFamily="34" charset="0"/>
              <a:cs typeface="Segoe UI" panose="020B0502040204020203" pitchFamily="34" charset="0"/>
            </a:endParaRPr>
          </a:p>
        </p:txBody>
      </p:sp>
      <p:sp>
        <p:nvSpPr>
          <p:cNvPr id="229" name="TextBox 58"/>
          <p:cNvSpPr txBox="1"/>
          <p:nvPr/>
        </p:nvSpPr>
        <p:spPr>
          <a:xfrm>
            <a:off x="5145518" y="1092583"/>
            <a:ext cx="1648395" cy="514322"/>
          </a:xfrm>
          <a:prstGeom prst="rect">
            <a:avLst/>
          </a:prstGeom>
          <a:noFill/>
        </p:spPr>
        <p:txBody>
          <a:bodyPr wrap="square" lIns="91406" tIns="45703" rIns="91406" bIns="45703" rtlCol="0">
            <a:spAutoFit/>
          </a:bodyPr>
          <a:lstStyle/>
          <a:p>
            <a:pPr algn="ctr"/>
            <a:r>
              <a:rPr lang="ru-RU" sz="900" dirty="0">
                <a:solidFill>
                  <a:srgbClr val="365F91"/>
                </a:solidFill>
                <a:latin typeface="Arial Narrow" panose="020B0606020202030204" pitchFamily="34" charset="0"/>
                <a:ea typeface="Segoe UI" panose="020B0502040204020203" pitchFamily="34" charset="0"/>
                <a:cs typeface="Segoe UI" panose="020B0502040204020203" pitchFamily="34" charset="0"/>
              </a:rPr>
              <a:t>Комплексный подход к взаимодействию продавца товаров и услуг с покупателем</a:t>
            </a:r>
          </a:p>
        </p:txBody>
      </p:sp>
      <p:sp>
        <p:nvSpPr>
          <p:cNvPr id="232" name="TextBox 58"/>
          <p:cNvSpPr txBox="1"/>
          <p:nvPr/>
        </p:nvSpPr>
        <p:spPr>
          <a:xfrm>
            <a:off x="7674703" y="1095906"/>
            <a:ext cx="1415961" cy="507797"/>
          </a:xfrm>
          <a:prstGeom prst="rect">
            <a:avLst/>
          </a:prstGeom>
          <a:noFill/>
        </p:spPr>
        <p:txBody>
          <a:bodyPr wrap="square" lIns="91406" tIns="45703" rIns="91406" bIns="45703" rtlCol="0">
            <a:spAutoFit/>
          </a:bodyPr>
          <a:lstStyle/>
          <a:p>
            <a:pPr algn="ctr"/>
            <a:r>
              <a:rPr lang="ru-RU" sz="900" dirty="0">
                <a:solidFill>
                  <a:srgbClr val="365F91"/>
                </a:solidFill>
                <a:latin typeface="Arial Narrow" panose="020B0606020202030204" pitchFamily="34" charset="0"/>
                <a:ea typeface="Segoe UI" panose="020B0502040204020203" pitchFamily="34" charset="0"/>
                <a:cs typeface="Segoe UI" panose="020B0502040204020203" pitchFamily="34" charset="0"/>
              </a:rPr>
              <a:t>Юридическое сопровождение экспортно-импортных сделок</a:t>
            </a:r>
            <a:endParaRPr lang="ru-RU" sz="1100" dirty="0">
              <a:latin typeface="Arial Narrow" panose="020B0606020202030204" pitchFamily="34" charset="0"/>
              <a:ea typeface="Segoe UI" panose="020B0502040204020203" pitchFamily="34" charset="0"/>
              <a:cs typeface="Segoe UI" panose="020B0502040204020203" pitchFamily="34" charset="0"/>
            </a:endParaRPr>
          </a:p>
        </p:txBody>
      </p:sp>
      <p:pic>
        <p:nvPicPr>
          <p:cNvPr id="1037" name="Picture 13" descr="https://dolg.guru/wp-content/uploads/2017/08/registratsiya-offshorov-v-moskve.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905624" y="1162853"/>
            <a:ext cx="834727" cy="41736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254" name="Picture 6" descr="ÐÐ°ÑÑÐ¸Ð½ÐºÐ¸ Ð¿Ð¾ Ð·Ð°Ð¿ÑÐ¾ÑÑ Ð¸Ð½Ð½Ð¾ÐºÐ°Ð¼"/>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15817" y="5429614"/>
            <a:ext cx="858986" cy="253255"/>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43" name="Picture 19" descr="http://nationalinterest.ru/wp-content/uploads/2015/11/EF_logo-2.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419225" y="5552554"/>
            <a:ext cx="914400" cy="471221"/>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55" name="Picture 16" descr="ÐÐ°ÑÑÐ¸Ð½ÐºÐ¸ Ð¿Ð¾ Ð·Ð°Ð¿ÑÐ¾ÑÑ ÑÑÐ¿ Ð³Ð¿Ð±"/>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b="14116"/>
          <a:stretch/>
        </p:blipFill>
        <p:spPr bwMode="auto">
          <a:xfrm>
            <a:off x="120883" y="5053540"/>
            <a:ext cx="940584" cy="288823"/>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92" name="Picture 8" descr="RS Trade House"/>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50774" y="5789075"/>
            <a:ext cx="662155" cy="240461"/>
          </a:xfrm>
          <a:prstGeom prst="rect">
            <a:avLst/>
          </a:prstGeom>
          <a:noFill/>
          <a:extLst>
            <a:ext uri="{909E8E84-426E-40DD-AFC4-6F175D3DCCD1}">
              <a14:hiddenFill xmlns:a14="http://schemas.microsoft.com/office/drawing/2010/main">
                <a:solidFill>
                  <a:srgbClr val="FFFFFF"/>
                </a:solidFill>
              </a14:hiddenFill>
            </a:ext>
          </a:extLst>
        </p:spPr>
      </p:pic>
      <p:sp>
        <p:nvSpPr>
          <p:cNvPr id="227" name="TextBox 58"/>
          <p:cNvSpPr txBox="1"/>
          <p:nvPr/>
        </p:nvSpPr>
        <p:spPr>
          <a:xfrm>
            <a:off x="3448050" y="1128942"/>
            <a:ext cx="1123950" cy="507797"/>
          </a:xfrm>
          <a:prstGeom prst="rect">
            <a:avLst/>
          </a:prstGeom>
          <a:noFill/>
        </p:spPr>
        <p:txBody>
          <a:bodyPr wrap="square" lIns="91406" tIns="45703" rIns="91406" bIns="45703" rtlCol="0">
            <a:spAutoFit/>
          </a:bodyPr>
          <a:lstStyle/>
          <a:p>
            <a:pPr algn="ctr"/>
            <a:r>
              <a:rPr lang="ru-RU" sz="900" dirty="0">
                <a:solidFill>
                  <a:srgbClr val="365F91"/>
                </a:solidFill>
                <a:latin typeface="Arial Narrow" panose="020B0606020202030204" pitchFamily="34" charset="0"/>
                <a:ea typeface="Segoe UI" panose="020B0502040204020203" pitchFamily="34" charset="0"/>
                <a:cs typeface="Segoe UI" panose="020B0502040204020203" pitchFamily="34" charset="0"/>
              </a:rPr>
              <a:t>Организация экспортно-импортных операций</a:t>
            </a:r>
            <a:endParaRPr lang="ru-RU" sz="1100" dirty="0">
              <a:latin typeface="Arial Narrow" panose="020B0606020202030204" pitchFamily="34" charset="0"/>
              <a:ea typeface="Segoe UI" panose="020B0502040204020203" pitchFamily="34" charset="0"/>
              <a:cs typeface="Segoe UI" panose="020B0502040204020203" pitchFamily="34" charset="0"/>
            </a:endParaRPr>
          </a:p>
        </p:txBody>
      </p:sp>
      <p:pic>
        <p:nvPicPr>
          <p:cNvPr id="3074" name="Picture 2" descr="D:\Users\NSivasheva\Documents\! 1 Картинки для презентации\Иконки GISP (Brown)-20190123T153113Z-001\Иконки GISP (Brown)\128x128\ФОИВ.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298154" y="2187541"/>
            <a:ext cx="296848" cy="31487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Users\NSivasheva\Documents\! 1 Картинки для презентации\Иконки GISP (Brown)-20190123T153113Z-001\Иконки GISP (Brown)\128x128\Анализ и прогноз развития производства.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8226893" y="2704728"/>
            <a:ext cx="347567" cy="36867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Users\NSivasheva\Documents\! 1 Картинки для презентации\Иконки GISP (Brown)-20190123T153113Z-001\Иконки GISP (Brown)\128x128\Каталог продукции.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313656" y="2354366"/>
            <a:ext cx="347567" cy="368679"/>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4" descr="D:\Users\NSivasheva\Documents\! 1 Картинки для презентации\Иконки GISP (Brown)-20190123T153113Z-001\Иконки GISP (Brown)\128x128\Каталог продукции.png"/>
          <p:cNvPicPr>
            <a:picLocks noChangeAspect="1" noChangeArrowheads="1"/>
          </p:cNvPicPr>
          <p:nvPr/>
        </p:nvPicPr>
        <p:blipFill>
          <a:blip r:embed="rId2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91232" y="2352104"/>
            <a:ext cx="347567" cy="368679"/>
          </a:xfrm>
          <a:prstGeom prst="rect">
            <a:avLst/>
          </a:prstGeom>
          <a:noFill/>
          <a:extLst>
            <a:ext uri="{909E8E84-426E-40DD-AFC4-6F175D3DCCD1}">
              <a14:hiddenFill xmlns:a14="http://schemas.microsoft.com/office/drawing/2010/main">
                <a:solidFill>
                  <a:srgbClr val="FFFFFF"/>
                </a:solidFill>
              </a14:hiddenFill>
            </a:ext>
          </a:extLst>
        </p:spPr>
      </p:pic>
      <p:pic>
        <p:nvPicPr>
          <p:cNvPr id="196" name="Picture 4" descr="D:\Users\NSivasheva\Documents\! 1 Картинки для презентации\Иконки GISP (Brown)-20190123T153113Z-001\Иконки GISP (Brown)\128x128\Каталог продукции.png"/>
          <p:cNvPicPr>
            <a:picLocks noChangeAspect="1" noChangeArrowheads="1"/>
          </p:cNvPicPr>
          <p:nvPr/>
        </p:nvPicPr>
        <p:blipFill>
          <a:blip r:embed="rId2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86129" y="2324413"/>
            <a:ext cx="347567" cy="36867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D:\Users\NSivasheva\Documents\! 1 Картинки для презентации\Иконки GISP (Brown)-20190123T153113Z-001\Иконки GISP (Brown)\128x128\Предприятия промышленности.pn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355576" y="2753467"/>
            <a:ext cx="282473" cy="29963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Users\NSivasheva\Documents\! 1 Картинки для презентации\Иконки GISP (Brown)-20190123T153113Z-001\Иконки GISP (Brown)\128x128\Увеличить сбыт на внутреннем рынке.png"/>
          <p:cNvPicPr>
            <a:picLocks noChangeAspect="1" noChangeArrowheads="1"/>
          </p:cNvPicPr>
          <p:nvPr/>
        </p:nvPicPr>
        <p:blipFill>
          <a:blip r:embed="rId27" cstate="print">
            <a:duotone>
              <a:prstClr val="black"/>
              <a:schemeClr val="accent1">
                <a:tint val="45000"/>
                <a:satMod val="400000"/>
              </a:schemeClr>
            </a:duotone>
            <a:extLst>
              <a:ext uri="{BEBA8EAE-BF5A-486C-A8C5-ECC9F3942E4B}">
                <a14:imgProps xmlns:a14="http://schemas.microsoft.com/office/drawing/2010/main">
                  <a14:imgLayer r:embed="rId28">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70619" y="2702400"/>
            <a:ext cx="315020" cy="334155"/>
          </a:xfrm>
          <a:prstGeom prst="rect">
            <a:avLst/>
          </a:prstGeom>
          <a:noFill/>
          <a:extLst>
            <a:ext uri="{909E8E84-426E-40DD-AFC4-6F175D3DCCD1}">
              <a14:hiddenFill xmlns:a14="http://schemas.microsoft.com/office/drawing/2010/main">
                <a:solidFill>
                  <a:srgbClr val="FFFFFF"/>
                </a:solidFill>
              </a14:hiddenFill>
            </a:ext>
          </a:extLst>
        </p:spPr>
      </p:pic>
      <p:pic>
        <p:nvPicPr>
          <p:cNvPr id="198" name="Рисунок 197"/>
          <p:cNvPicPr>
            <a:picLocks noChangeAspect="1"/>
          </p:cNvPicPr>
          <p:nvPr/>
        </p:nvPicPr>
        <p:blipFill rotWithShape="1">
          <a:blip r:embed="rId29" cstate="print">
            <a:duotone>
              <a:schemeClr val="accent1">
                <a:shade val="45000"/>
                <a:satMod val="135000"/>
              </a:schemeClr>
              <a:prstClr val="white"/>
            </a:duotone>
            <a:extLst>
              <a:ext uri="{28A0092B-C50C-407E-A947-70E740481C1C}">
                <a14:useLocalDpi xmlns:a14="http://schemas.microsoft.com/office/drawing/2010/main" val="0"/>
              </a:ext>
            </a:extLst>
          </a:blip>
          <a:srcRect b="14691"/>
          <a:stretch/>
        </p:blipFill>
        <p:spPr>
          <a:xfrm>
            <a:off x="4028347" y="2696793"/>
            <a:ext cx="453269" cy="384719"/>
          </a:xfrm>
          <a:prstGeom prst="rect">
            <a:avLst/>
          </a:prstGeom>
        </p:spPr>
      </p:pic>
      <p:pic>
        <p:nvPicPr>
          <p:cNvPr id="199" name="Picture 4" descr="D:\Users\NSivasheva\Documents\! 1 Картинки для презентации\Иконки GISP (Brown)-20190123T153113Z-001\Иконки GISP (Brown)\128x128\Каталог продукции.pn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3359039" y="4435447"/>
            <a:ext cx="272412" cy="288958"/>
          </a:xfrm>
          <a:prstGeom prst="rect">
            <a:avLst/>
          </a:prstGeom>
          <a:noFill/>
          <a:extLst>
            <a:ext uri="{909E8E84-426E-40DD-AFC4-6F175D3DCCD1}">
              <a14:hiddenFill xmlns:a14="http://schemas.microsoft.com/office/drawing/2010/main">
                <a:solidFill>
                  <a:srgbClr val="FFFFFF"/>
                </a:solidFill>
              </a14:hiddenFill>
            </a:ext>
          </a:extLst>
        </p:spPr>
      </p:pic>
      <p:pic>
        <p:nvPicPr>
          <p:cNvPr id="201" name="Рисунок 200"/>
          <p:cNvPicPr>
            <a:picLocks noChangeAspect="1"/>
          </p:cNvPicPr>
          <p:nvPr/>
        </p:nvPicPr>
        <p:blipFill rotWithShape="1">
          <a:blip r:embed="rId29" cstate="print">
            <a:duotone>
              <a:schemeClr val="accent2">
                <a:shade val="45000"/>
                <a:satMod val="135000"/>
              </a:schemeClr>
              <a:prstClr val="white"/>
            </a:duotone>
            <a:extLst>
              <a:ext uri="{28A0092B-C50C-407E-A947-70E740481C1C}">
                <a14:useLocalDpi xmlns:a14="http://schemas.microsoft.com/office/drawing/2010/main" val="0"/>
              </a:ext>
            </a:extLst>
          </a:blip>
          <a:srcRect b="14691"/>
          <a:stretch/>
        </p:blipFill>
        <p:spPr>
          <a:xfrm>
            <a:off x="3295650" y="4811003"/>
            <a:ext cx="376971" cy="319959"/>
          </a:xfrm>
          <a:prstGeom prst="rect">
            <a:avLst/>
          </a:prstGeom>
        </p:spPr>
      </p:pic>
      <p:pic>
        <p:nvPicPr>
          <p:cNvPr id="226" name="Picture 4" descr="D:\Users\NSivasheva\Documents\! 1 Картинки для презентации\Иконки GISP (Brown)-20190123T153113Z-001\Иконки GISP (Brown)\128x128\Каталог продукции.png"/>
          <p:cNvPicPr>
            <a:picLocks noChangeAspect="1" noChangeArrowheads="1"/>
          </p:cNvPicPr>
          <p:nvPr/>
        </p:nvPicPr>
        <p:blipFill>
          <a:blip r:embed="rId31"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092105" y="4442654"/>
            <a:ext cx="232469" cy="246589"/>
          </a:xfrm>
          <a:prstGeom prst="rect">
            <a:avLst/>
          </a:prstGeom>
          <a:noFill/>
          <a:extLst>
            <a:ext uri="{909E8E84-426E-40DD-AFC4-6F175D3DCCD1}">
              <a14:hiddenFill xmlns:a14="http://schemas.microsoft.com/office/drawing/2010/main">
                <a:solidFill>
                  <a:srgbClr val="FFFFFF"/>
                </a:solidFill>
              </a14:hiddenFill>
            </a:ext>
          </a:extLst>
        </p:spPr>
      </p:pic>
      <p:pic>
        <p:nvPicPr>
          <p:cNvPr id="228" name="Picture 5" descr="D:\Users\NSivasheva\Documents\! 1 Картинки для презентации\Иконки GISP (Brown)-20190123T153113Z-001\Иконки GISP (Brown)\128x128\Предприятия промышленности.png"/>
          <p:cNvPicPr>
            <a:picLocks noChangeAspect="1" noChangeArrowheads="1"/>
          </p:cNvPicPr>
          <p:nvPr/>
        </p:nvPicPr>
        <p:blipFill>
          <a:blip r:embed="rId3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4103995" y="4776781"/>
            <a:ext cx="258455" cy="261949"/>
          </a:xfrm>
          <a:prstGeom prst="rect">
            <a:avLst/>
          </a:prstGeom>
          <a:noFill/>
          <a:extLst>
            <a:ext uri="{909E8E84-426E-40DD-AFC4-6F175D3DCCD1}">
              <a14:hiddenFill xmlns:a14="http://schemas.microsoft.com/office/drawing/2010/main">
                <a:solidFill>
                  <a:srgbClr val="FFFFFF"/>
                </a:solidFill>
              </a14:hiddenFill>
            </a:ext>
          </a:extLst>
        </p:spPr>
      </p:pic>
      <p:pic>
        <p:nvPicPr>
          <p:cNvPr id="243" name="Picture 4" descr="D:\Users\NSivasheva\Documents\! 1 Картинки для презентации\Иконки GISP (Brown)-20190123T153113Z-001\Иконки GISP (Brown)\128x128\Каталог продукции.png"/>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1127282" y="4208249"/>
            <a:ext cx="250334" cy="265539"/>
          </a:xfrm>
          <a:prstGeom prst="rect">
            <a:avLst/>
          </a:prstGeom>
          <a:noFill/>
          <a:extLst>
            <a:ext uri="{909E8E84-426E-40DD-AFC4-6F175D3DCCD1}">
              <a14:hiddenFill xmlns:a14="http://schemas.microsoft.com/office/drawing/2010/main">
                <a:solidFill>
                  <a:srgbClr val="FFFFFF"/>
                </a:solidFill>
              </a14:hiddenFill>
            </a:ext>
          </a:extLst>
        </p:spPr>
      </p:pic>
      <p:pic>
        <p:nvPicPr>
          <p:cNvPr id="244" name="Рисунок 243"/>
          <p:cNvPicPr>
            <a:picLocks noChangeAspect="1"/>
          </p:cNvPicPr>
          <p:nvPr/>
        </p:nvPicPr>
        <p:blipFill rotWithShape="1">
          <a:blip r:embed="rId29" cstate="print">
            <a:duotone>
              <a:schemeClr val="accent2">
                <a:shade val="45000"/>
                <a:satMod val="135000"/>
              </a:schemeClr>
              <a:prstClr val="white"/>
            </a:duotone>
            <a:extLst>
              <a:ext uri="{28A0092B-C50C-407E-A947-70E740481C1C}">
                <a14:useLocalDpi xmlns:a14="http://schemas.microsoft.com/office/drawing/2010/main" val="0"/>
              </a:ext>
            </a:extLst>
          </a:blip>
          <a:srcRect b="14691"/>
          <a:stretch/>
        </p:blipFill>
        <p:spPr>
          <a:xfrm>
            <a:off x="1111870" y="4490364"/>
            <a:ext cx="326465" cy="277091"/>
          </a:xfrm>
          <a:prstGeom prst="rect">
            <a:avLst/>
          </a:prstGeom>
        </p:spPr>
      </p:pic>
      <p:pic>
        <p:nvPicPr>
          <p:cNvPr id="245" name="Picture 4" descr="D:\Users\NSivasheva\Documents\! 1 Картинки для презентации\Иконки GISP (Brown)-20190123T153113Z-001\Иконки GISP (Brown)\128x128\Каталог продукции.png"/>
          <p:cNvPicPr>
            <a:picLocks noChangeAspect="1" noChangeArrowheads="1"/>
          </p:cNvPicPr>
          <p:nvPr/>
        </p:nvPicPr>
        <p:blipFill>
          <a:blip r:embed="rId3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85207" y="4193059"/>
            <a:ext cx="262284" cy="278215"/>
          </a:xfrm>
          <a:prstGeom prst="rect">
            <a:avLst/>
          </a:prstGeom>
          <a:noFill/>
          <a:extLst>
            <a:ext uri="{909E8E84-426E-40DD-AFC4-6F175D3DCCD1}">
              <a14:hiddenFill xmlns:a14="http://schemas.microsoft.com/office/drawing/2010/main">
                <a:solidFill>
                  <a:srgbClr val="FFFFFF"/>
                </a:solidFill>
              </a14:hiddenFill>
            </a:ext>
          </a:extLst>
        </p:spPr>
      </p:pic>
      <p:pic>
        <p:nvPicPr>
          <p:cNvPr id="246" name="Picture 5" descr="D:\Users\NSivasheva\Documents\! 1 Картинки для презентации\Иконки GISP (Brown)-20190123T153113Z-001\Иконки GISP (Brown)\128x128\Предприятия промышленности.png"/>
          <p:cNvPicPr>
            <a:picLocks noChangeAspect="1" noChangeArrowheads="1"/>
          </p:cNvPicPr>
          <p:nvPr/>
        </p:nvPicPr>
        <p:blipFill>
          <a:blip r:embed="rId35"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422667" y="4510908"/>
            <a:ext cx="192656" cy="204358"/>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D:\Users\NSivasheva\Documents\! 1 Картинки для презентации\Иконки GISP (Brown)-20190123T153113Z-001\Иконки GISP (Brown)\128x128\Предприятия промышленности.png"/>
          <p:cNvPicPr>
            <a:picLocks noChangeAspect="1" noChangeArrowheads="1"/>
          </p:cNvPicPr>
          <p:nvPr/>
        </p:nvPicPr>
        <p:blipFill>
          <a:blip r:embed="rId26" cstate="print">
            <a:grayscl/>
            <a:extLst>
              <a:ext uri="{28A0092B-C50C-407E-A947-70E740481C1C}">
                <a14:useLocalDpi xmlns:a14="http://schemas.microsoft.com/office/drawing/2010/main" val="0"/>
              </a:ext>
            </a:extLst>
          </a:blip>
          <a:srcRect/>
          <a:stretch>
            <a:fillRect/>
          </a:stretch>
        </p:blipFill>
        <p:spPr bwMode="auto">
          <a:xfrm>
            <a:off x="276382" y="6411130"/>
            <a:ext cx="396846" cy="420951"/>
          </a:xfrm>
          <a:prstGeom prst="rect">
            <a:avLst/>
          </a:prstGeom>
          <a:noFill/>
          <a:extLst>
            <a:ext uri="{909E8E84-426E-40DD-AFC4-6F175D3DCCD1}">
              <a14:hiddenFill xmlns:a14="http://schemas.microsoft.com/office/drawing/2010/main">
                <a:solidFill>
                  <a:srgbClr val="FFFFFF"/>
                </a:solidFill>
              </a14:hiddenFill>
            </a:ext>
          </a:extLst>
        </p:spPr>
      </p:pic>
      <p:sp>
        <p:nvSpPr>
          <p:cNvPr id="176" name="TextBox 54"/>
          <p:cNvSpPr txBox="1">
            <a:spLocks noChangeArrowheads="1"/>
          </p:cNvSpPr>
          <p:nvPr/>
        </p:nvSpPr>
        <p:spPr bwMode="auto">
          <a:xfrm>
            <a:off x="174171" y="2009029"/>
            <a:ext cx="1416504" cy="55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3" rIns="91406" bIns="45703" numCol="1" anchor="t" anchorCtr="0" compatLnSpc="1">
            <a:prstTxWarp prst="textNoShape">
              <a:avLst/>
            </a:prstTxWarp>
            <a:spAutoFit/>
          </a:bodyPr>
          <a:lstStyle/>
          <a:p>
            <a:pPr algn="ctr"/>
            <a:r>
              <a:rPr lang="ru-RU" altLang="ru-RU" sz="1000" b="1" dirty="0">
                <a:solidFill>
                  <a:schemeClr val="accent2">
                    <a:lumMod val="50000"/>
                  </a:schemeClr>
                </a:solidFill>
                <a:latin typeface="Arial Narrow" panose="020B0606020202030204" pitchFamily="34" charset="0"/>
                <a:ea typeface="Segoe UI" panose="020B0502040204020203" pitchFamily="34" charset="0"/>
                <a:cs typeface="Segoe UI" panose="020B0502040204020203" pitchFamily="34" charset="0"/>
              </a:rPr>
              <a:t>ИНТЕГРАЦИОННЫЙ КОМПОНЕНТ ЕВРАЗИЙСКОЙ СЕТИ</a:t>
            </a:r>
          </a:p>
        </p:txBody>
      </p:sp>
      <p:grpSp>
        <p:nvGrpSpPr>
          <p:cNvPr id="177" name="Группа 176"/>
          <p:cNvGrpSpPr/>
          <p:nvPr/>
        </p:nvGrpSpPr>
        <p:grpSpPr>
          <a:xfrm>
            <a:off x="4562475" y="4552955"/>
            <a:ext cx="523875" cy="447675"/>
            <a:chOff x="0" y="0"/>
            <a:chExt cx="594183" cy="503056"/>
          </a:xfrm>
        </p:grpSpPr>
        <p:pic>
          <p:nvPicPr>
            <p:cNvPr id="178" name="Рисунок 177"/>
            <p:cNvPicPr>
              <a:picLocks noChangeAspect="1"/>
            </p:cNvPicPr>
            <p:nvPr/>
          </p:nvPicPr>
          <p:blipFill rotWithShape="1">
            <a:blip r:embed="rId14" cstate="print">
              <a:duotone>
                <a:schemeClr val="accent5">
                  <a:shade val="45000"/>
                  <a:satMod val="135000"/>
                </a:schemeClr>
                <a:prstClr val="white"/>
              </a:duotone>
              <a:extLst>
                <a:ext uri="{28A0092B-C50C-407E-A947-70E740481C1C}">
                  <a14:useLocalDpi xmlns:a14="http://schemas.microsoft.com/office/drawing/2010/main" val="0"/>
                </a:ext>
              </a:extLst>
            </a:blip>
            <a:srcRect b="15889"/>
            <a:stretch/>
          </p:blipFill>
          <p:spPr>
            <a:xfrm>
              <a:off x="0" y="4793"/>
              <a:ext cx="592387" cy="498263"/>
            </a:xfrm>
            <a:prstGeom prst="rect">
              <a:avLst/>
            </a:prstGeom>
          </p:spPr>
        </p:pic>
        <p:pic>
          <p:nvPicPr>
            <p:cNvPr id="179" name="Рисунок 178"/>
            <p:cNvPicPr>
              <a:picLocks noChangeAspect="1"/>
            </p:cNvPicPr>
            <p:nvPr/>
          </p:nvPicPr>
          <p:blipFill rotWithShape="1">
            <a:blip r:embed="rId14" cstate="print">
              <a:duotone>
                <a:schemeClr val="accent5">
                  <a:shade val="45000"/>
                  <a:satMod val="135000"/>
                </a:schemeClr>
                <a:prstClr val="white"/>
              </a:duotone>
              <a:extLst>
                <a:ext uri="{28A0092B-C50C-407E-A947-70E740481C1C}">
                  <a14:useLocalDpi xmlns:a14="http://schemas.microsoft.com/office/drawing/2010/main" val="0"/>
                </a:ext>
              </a:extLst>
            </a:blip>
            <a:srcRect b="15889"/>
            <a:stretch/>
          </p:blipFill>
          <p:spPr>
            <a:xfrm>
              <a:off x="1796" y="0"/>
              <a:ext cx="592387" cy="498263"/>
            </a:xfrm>
            <a:prstGeom prst="rect">
              <a:avLst/>
            </a:prstGeom>
          </p:spPr>
        </p:pic>
      </p:grpSp>
      <p:sp>
        <p:nvSpPr>
          <p:cNvPr id="3" name="Прямоугольник 2"/>
          <p:cNvSpPr/>
          <p:nvPr/>
        </p:nvSpPr>
        <p:spPr>
          <a:xfrm>
            <a:off x="3148940" y="5142832"/>
            <a:ext cx="813460" cy="338554"/>
          </a:xfrm>
          <a:prstGeom prst="rect">
            <a:avLst/>
          </a:prstGeom>
        </p:spPr>
        <p:txBody>
          <a:bodyPr wrap="square">
            <a:spAutoFit/>
          </a:bodyPr>
          <a:lstStyle/>
          <a:p>
            <a:pPr algn="ctr"/>
            <a:r>
              <a:rPr lang="ru-RU" sz="800" dirty="0">
                <a:solidFill>
                  <a:srgbClr val="943634"/>
                </a:solidFill>
                <a:latin typeface="Arial Narrow" panose="020B0606020202030204" pitchFamily="34" charset="0"/>
                <a:ea typeface="Segoe UI" panose="020B0502040204020203" pitchFamily="34" charset="0"/>
                <a:cs typeface="Segoe UI" panose="020B0502040204020203" pitchFamily="34" charset="0"/>
              </a:rPr>
              <a:t>Хозяйствующие субъекты</a:t>
            </a:r>
          </a:p>
        </p:txBody>
      </p:sp>
      <p:sp>
        <p:nvSpPr>
          <p:cNvPr id="184" name="TextBox 58"/>
          <p:cNvSpPr txBox="1"/>
          <p:nvPr/>
        </p:nvSpPr>
        <p:spPr>
          <a:xfrm>
            <a:off x="3818460" y="5056713"/>
            <a:ext cx="867840" cy="448741"/>
          </a:xfrm>
          <a:prstGeom prst="rect">
            <a:avLst/>
          </a:prstGeom>
          <a:noFill/>
        </p:spPr>
        <p:txBody>
          <a:bodyPr wrap="square" lIns="91406" tIns="45703" rIns="91406" bIns="45703" rtlCol="0">
            <a:noAutofit/>
          </a:bodyPr>
          <a:lstStyle/>
          <a:p>
            <a:pPr algn="ctr"/>
            <a:r>
              <a:rPr lang="ru-RU" sz="800" dirty="0">
                <a:solidFill>
                  <a:srgbClr val="17365D"/>
                </a:solidFill>
                <a:latin typeface="Arial Narrow" panose="020B0606020202030204" pitchFamily="34" charset="0"/>
                <a:ea typeface="Times New Roman"/>
              </a:rPr>
              <a:t>Каталог </a:t>
            </a:r>
            <a:endParaRPr lang="ru-RU" sz="1200" dirty="0">
              <a:latin typeface="Arial Narrow" panose="020B0606020202030204" pitchFamily="34" charset="0"/>
              <a:ea typeface="Times New Roman"/>
            </a:endParaRPr>
          </a:p>
          <a:p>
            <a:pPr algn="ctr"/>
            <a:r>
              <a:rPr lang="ru-RU" sz="800" dirty="0">
                <a:solidFill>
                  <a:srgbClr val="17365D"/>
                </a:solidFill>
                <a:latin typeface="Arial Narrow" panose="020B0606020202030204" pitchFamily="34" charset="0"/>
                <a:ea typeface="Times New Roman"/>
              </a:rPr>
              <a:t>продукции, услуг и технологий </a:t>
            </a:r>
            <a:endParaRPr lang="ru-RU" sz="1200" dirty="0">
              <a:latin typeface="Arial Narrow" panose="020B0606020202030204" pitchFamily="34" charset="0"/>
              <a:ea typeface="Times New Roman"/>
            </a:endParaRPr>
          </a:p>
        </p:txBody>
      </p:sp>
      <p:sp>
        <p:nvSpPr>
          <p:cNvPr id="189" name="TextBox 58"/>
          <p:cNvSpPr txBox="1"/>
          <p:nvPr/>
        </p:nvSpPr>
        <p:spPr>
          <a:xfrm>
            <a:off x="4448822" y="5099238"/>
            <a:ext cx="834390" cy="367030"/>
          </a:xfrm>
          <a:prstGeom prst="rect">
            <a:avLst/>
          </a:prstGeom>
          <a:noFill/>
        </p:spPr>
        <p:txBody>
          <a:bodyPr wrap="square" lIns="91406" tIns="45703" rIns="91406" bIns="45703" rtlCol="0">
            <a:noAutofit/>
          </a:bodyPr>
          <a:lstStyle/>
          <a:p>
            <a:pPr algn="ctr"/>
            <a:r>
              <a:rPr lang="ru-RU" sz="800" dirty="0">
                <a:solidFill>
                  <a:srgbClr val="31849B"/>
                </a:solidFill>
                <a:latin typeface="Arial Narrow" panose="020B0606020202030204" pitchFamily="34" charset="0"/>
                <a:ea typeface="Times New Roman"/>
              </a:rPr>
              <a:t>Трансфер технологий</a:t>
            </a:r>
            <a:endParaRPr lang="ru-RU" sz="1200" dirty="0">
              <a:latin typeface="Arial Narrow" panose="020B0606020202030204" pitchFamily="34" charset="0"/>
              <a:ea typeface="Times New Roman"/>
            </a:endParaRPr>
          </a:p>
        </p:txBody>
      </p:sp>
      <p:pic>
        <p:nvPicPr>
          <p:cNvPr id="105478" name="Picture 6" descr="http://slavyanskyforum.com/2017/wp-content/uploads/2017/09/atr-1.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1323975" y="5092704"/>
            <a:ext cx="1384300" cy="346075"/>
          </a:xfrm>
          <a:prstGeom prst="rect">
            <a:avLst/>
          </a:prstGeom>
          <a:noFill/>
          <a:extLst>
            <a:ext uri="{909E8E84-426E-40DD-AFC4-6F175D3DCCD1}">
              <a14:hiddenFill xmlns:a14="http://schemas.microsoft.com/office/drawing/2010/main">
                <a:solidFill>
                  <a:srgbClr val="FFFFFF"/>
                </a:solidFill>
              </a14:hiddenFill>
            </a:ext>
          </a:extLst>
        </p:spPr>
      </p:pic>
      <p:sp>
        <p:nvSpPr>
          <p:cNvPr id="210" name="TextBox 54"/>
          <p:cNvSpPr txBox="1">
            <a:spLocks noChangeArrowheads="1"/>
          </p:cNvSpPr>
          <p:nvPr/>
        </p:nvSpPr>
        <p:spPr bwMode="auto">
          <a:xfrm>
            <a:off x="187506" y="3571880"/>
            <a:ext cx="1406979" cy="55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3" rIns="91406" bIns="45703" numCol="1" anchor="t" anchorCtr="0" compatLnSpc="1">
            <a:prstTxWarp prst="textNoShape">
              <a:avLst/>
            </a:prstTxWarp>
            <a:spAutoFit/>
          </a:bodyPr>
          <a:lstStyle/>
          <a:p>
            <a:pPr algn="ctr"/>
            <a:r>
              <a:rPr lang="ru-RU" altLang="ru-RU" sz="1000" b="1" dirty="0">
                <a:solidFill>
                  <a:schemeClr val="tx2">
                    <a:lumMod val="50000"/>
                  </a:schemeClr>
                </a:solidFill>
                <a:latin typeface="Arial Narrow" panose="020B0606020202030204" pitchFamily="34" charset="0"/>
                <a:ea typeface="Segoe UI" panose="020B0502040204020203" pitchFamily="34" charset="0"/>
                <a:cs typeface="Segoe UI" panose="020B0502040204020203" pitchFamily="34" charset="0"/>
              </a:rPr>
              <a:t>НАЦИОНАЛЬНЫЙ КОМПОНЕНТ ЕВРАЗИЙСКОЙ СЕТИ</a:t>
            </a:r>
          </a:p>
        </p:txBody>
      </p:sp>
      <p:pic>
        <p:nvPicPr>
          <p:cNvPr id="211" name="Picture 2" descr="C:\Users\ivlev\Desktop\Логотипы\Gisp_sign-01.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1814619" y="3571880"/>
            <a:ext cx="467538" cy="485775"/>
          </a:xfrm>
          <a:prstGeom prst="rect">
            <a:avLst/>
          </a:prstGeom>
          <a:noFill/>
          <a:extLst>
            <a:ext uri="{909E8E84-426E-40DD-AFC4-6F175D3DCCD1}">
              <a14:hiddenFill xmlns:a14="http://schemas.microsoft.com/office/drawing/2010/main">
                <a:solidFill>
                  <a:srgbClr val="FFFFFF"/>
                </a:solidFill>
              </a14:hiddenFill>
            </a:ext>
          </a:extLst>
        </p:spPr>
      </p:pic>
      <p:sp>
        <p:nvSpPr>
          <p:cNvPr id="212" name="Нашивка 59"/>
          <p:cNvSpPr/>
          <p:nvPr/>
        </p:nvSpPr>
        <p:spPr>
          <a:xfrm>
            <a:off x="2758802" y="4623087"/>
            <a:ext cx="276225" cy="364564"/>
          </a:xfrm>
          <a:prstGeom prst="chevron">
            <a:avLst/>
          </a:prstGeom>
          <a:noFill/>
          <a:ln w="25400" cap="flat">
            <a:solidFill>
              <a:srgbClr val="919397"/>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3" tIns="45703" rIns="45703" bIns="45703" numCol="1" spcCol="38086" rtlCol="0" anchor="ctr">
            <a:spAutoFit/>
          </a:bodyPr>
          <a:lstStyle/>
          <a:p>
            <a:pPr hangingPunct="0"/>
            <a:endParaRPr lang="ru-RU" dirty="0">
              <a:solidFill>
                <a:srgbClr val="021A26"/>
              </a:solidFill>
              <a:latin typeface="Arial Narrow" panose="020B0606020202030204" pitchFamily="34" charset="0"/>
              <a:ea typeface="+mj-ea"/>
              <a:cs typeface="+mj-cs"/>
              <a:sym typeface="Arial"/>
            </a:endParaRPr>
          </a:p>
        </p:txBody>
      </p:sp>
      <p:sp>
        <p:nvSpPr>
          <p:cNvPr id="233" name="Нашивка 59"/>
          <p:cNvSpPr/>
          <p:nvPr/>
        </p:nvSpPr>
        <p:spPr>
          <a:xfrm>
            <a:off x="7277101" y="2317540"/>
            <a:ext cx="304800" cy="369298"/>
          </a:xfrm>
          <a:prstGeom prst="chevron">
            <a:avLst/>
          </a:prstGeom>
          <a:noFill/>
          <a:ln w="25400" cap="flat">
            <a:solidFill>
              <a:srgbClr val="919397"/>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3" tIns="45703" rIns="45703" bIns="45703" numCol="1" spcCol="38086" rtlCol="0" anchor="ctr">
            <a:spAutoFit/>
          </a:bodyPr>
          <a:lstStyle/>
          <a:p>
            <a:pPr hangingPunct="0"/>
            <a:endParaRPr lang="ru-RU" dirty="0">
              <a:solidFill>
                <a:srgbClr val="021A26"/>
              </a:solidFill>
              <a:latin typeface="Arial Narrow" panose="020B0606020202030204" pitchFamily="34" charset="0"/>
              <a:ea typeface="+mj-ea"/>
              <a:cs typeface="+mj-cs"/>
              <a:sym typeface="Arial"/>
            </a:endParaRPr>
          </a:p>
        </p:txBody>
      </p:sp>
      <p:sp>
        <p:nvSpPr>
          <p:cNvPr id="247" name="Нашивка 59"/>
          <p:cNvSpPr/>
          <p:nvPr/>
        </p:nvSpPr>
        <p:spPr>
          <a:xfrm>
            <a:off x="7553326" y="2317540"/>
            <a:ext cx="304800" cy="369298"/>
          </a:xfrm>
          <a:prstGeom prst="chevron">
            <a:avLst/>
          </a:prstGeom>
          <a:noFill/>
          <a:ln w="25400" cap="flat">
            <a:solidFill>
              <a:srgbClr val="919397"/>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3" tIns="45703" rIns="45703" bIns="45703" numCol="1" spcCol="38086" rtlCol="0" anchor="ctr">
            <a:spAutoFit/>
          </a:bodyPr>
          <a:lstStyle/>
          <a:p>
            <a:pPr hangingPunct="0"/>
            <a:endParaRPr lang="ru-RU" dirty="0">
              <a:solidFill>
                <a:srgbClr val="021A26"/>
              </a:solidFill>
              <a:latin typeface="Arial Narrow" panose="020B0606020202030204" pitchFamily="34" charset="0"/>
              <a:ea typeface="+mj-ea"/>
              <a:cs typeface="+mj-cs"/>
              <a:sym typeface="Arial"/>
            </a:endParaRPr>
          </a:p>
        </p:txBody>
      </p:sp>
      <p:sp>
        <p:nvSpPr>
          <p:cNvPr id="252" name="Нашивка 59"/>
          <p:cNvSpPr/>
          <p:nvPr/>
        </p:nvSpPr>
        <p:spPr>
          <a:xfrm>
            <a:off x="7820026" y="2327065"/>
            <a:ext cx="304800" cy="369298"/>
          </a:xfrm>
          <a:prstGeom prst="chevron">
            <a:avLst/>
          </a:prstGeom>
          <a:noFill/>
          <a:ln w="25400" cap="flat">
            <a:solidFill>
              <a:srgbClr val="919397"/>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3" tIns="45703" rIns="45703" bIns="45703" numCol="1" spcCol="38086" rtlCol="0" anchor="ctr">
            <a:spAutoFit/>
          </a:bodyPr>
          <a:lstStyle/>
          <a:p>
            <a:pPr hangingPunct="0"/>
            <a:endParaRPr lang="ru-RU" dirty="0">
              <a:solidFill>
                <a:srgbClr val="021A26"/>
              </a:solidFill>
              <a:latin typeface="Arial Narrow" panose="020B0606020202030204" pitchFamily="34" charset="0"/>
              <a:ea typeface="+mj-ea"/>
              <a:cs typeface="+mj-cs"/>
              <a:sym typeface="Arial"/>
            </a:endParaRPr>
          </a:p>
        </p:txBody>
      </p:sp>
      <p:sp>
        <p:nvSpPr>
          <p:cNvPr id="258" name="Нашивка 59"/>
          <p:cNvSpPr/>
          <p:nvPr/>
        </p:nvSpPr>
        <p:spPr>
          <a:xfrm rot="16200000">
            <a:off x="1115870" y="1556985"/>
            <a:ext cx="187609" cy="369298"/>
          </a:xfrm>
          <a:prstGeom prst="chevron">
            <a:avLst/>
          </a:prstGeom>
          <a:noFill/>
          <a:ln w="25400" cap="flat">
            <a:solidFill>
              <a:srgbClr val="919397"/>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3" tIns="45703" rIns="45703" bIns="45703" numCol="1" spcCol="38086" rtlCol="0" anchor="ctr">
            <a:spAutoFit/>
          </a:bodyPr>
          <a:lstStyle/>
          <a:p>
            <a:pPr hangingPunct="0"/>
            <a:endParaRPr lang="ru-RU" dirty="0">
              <a:solidFill>
                <a:srgbClr val="021A26"/>
              </a:solidFill>
              <a:latin typeface="Arial Narrow" panose="020B0606020202030204" pitchFamily="34" charset="0"/>
              <a:ea typeface="+mj-ea"/>
              <a:cs typeface="+mj-cs"/>
              <a:sym typeface="Arial"/>
            </a:endParaRPr>
          </a:p>
        </p:txBody>
      </p:sp>
      <p:sp>
        <p:nvSpPr>
          <p:cNvPr id="260" name="Нашивка 59"/>
          <p:cNvSpPr/>
          <p:nvPr/>
        </p:nvSpPr>
        <p:spPr>
          <a:xfrm rot="16200000">
            <a:off x="2925622" y="1556986"/>
            <a:ext cx="187609" cy="369298"/>
          </a:xfrm>
          <a:prstGeom prst="chevron">
            <a:avLst/>
          </a:prstGeom>
          <a:noFill/>
          <a:ln w="25400" cap="flat">
            <a:solidFill>
              <a:srgbClr val="919397"/>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3" tIns="45703" rIns="45703" bIns="45703" numCol="1" spcCol="38086" rtlCol="0" anchor="ctr">
            <a:spAutoFit/>
          </a:bodyPr>
          <a:lstStyle/>
          <a:p>
            <a:pPr hangingPunct="0"/>
            <a:endParaRPr lang="ru-RU" dirty="0">
              <a:solidFill>
                <a:srgbClr val="021A26"/>
              </a:solidFill>
              <a:latin typeface="Arial Narrow" panose="020B0606020202030204" pitchFamily="34" charset="0"/>
              <a:ea typeface="+mj-ea"/>
              <a:cs typeface="+mj-cs"/>
              <a:sym typeface="Arial"/>
            </a:endParaRPr>
          </a:p>
        </p:txBody>
      </p:sp>
      <p:sp>
        <p:nvSpPr>
          <p:cNvPr id="261" name="Нашивка 59"/>
          <p:cNvSpPr/>
          <p:nvPr/>
        </p:nvSpPr>
        <p:spPr>
          <a:xfrm rot="16200000">
            <a:off x="4478196" y="1566511"/>
            <a:ext cx="187609" cy="369298"/>
          </a:xfrm>
          <a:prstGeom prst="chevron">
            <a:avLst/>
          </a:prstGeom>
          <a:noFill/>
          <a:ln w="25400" cap="flat">
            <a:solidFill>
              <a:srgbClr val="919397"/>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3" tIns="45703" rIns="45703" bIns="45703" numCol="1" spcCol="38086" rtlCol="0" anchor="ctr">
            <a:spAutoFit/>
          </a:bodyPr>
          <a:lstStyle/>
          <a:p>
            <a:pPr hangingPunct="0"/>
            <a:endParaRPr lang="ru-RU" dirty="0">
              <a:solidFill>
                <a:srgbClr val="021A26"/>
              </a:solidFill>
              <a:latin typeface="Arial Narrow" panose="020B0606020202030204" pitchFamily="34" charset="0"/>
              <a:ea typeface="+mj-ea"/>
              <a:cs typeface="+mj-cs"/>
              <a:sym typeface="Arial"/>
            </a:endParaRPr>
          </a:p>
        </p:txBody>
      </p:sp>
      <p:sp>
        <p:nvSpPr>
          <p:cNvPr id="262" name="Нашивка 59"/>
          <p:cNvSpPr/>
          <p:nvPr/>
        </p:nvSpPr>
        <p:spPr>
          <a:xfrm rot="16200000">
            <a:off x="5945047" y="1566510"/>
            <a:ext cx="187609" cy="369298"/>
          </a:xfrm>
          <a:prstGeom prst="chevron">
            <a:avLst/>
          </a:prstGeom>
          <a:noFill/>
          <a:ln w="25400" cap="flat">
            <a:solidFill>
              <a:srgbClr val="919397"/>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3" tIns="45703" rIns="45703" bIns="45703" numCol="1" spcCol="38086" rtlCol="0" anchor="ctr">
            <a:spAutoFit/>
          </a:bodyPr>
          <a:lstStyle/>
          <a:p>
            <a:pPr hangingPunct="0"/>
            <a:endParaRPr lang="ru-RU" dirty="0">
              <a:solidFill>
                <a:srgbClr val="021A26"/>
              </a:solidFill>
              <a:latin typeface="Arial Narrow" panose="020B0606020202030204" pitchFamily="34" charset="0"/>
              <a:ea typeface="+mj-ea"/>
              <a:cs typeface="+mj-cs"/>
              <a:sym typeface="Arial"/>
            </a:endParaRPr>
          </a:p>
        </p:txBody>
      </p:sp>
      <p:sp>
        <p:nvSpPr>
          <p:cNvPr id="263" name="Нашивка 59"/>
          <p:cNvSpPr/>
          <p:nvPr/>
        </p:nvSpPr>
        <p:spPr>
          <a:xfrm rot="16200000">
            <a:off x="7392848" y="1576034"/>
            <a:ext cx="187609" cy="369298"/>
          </a:xfrm>
          <a:prstGeom prst="chevron">
            <a:avLst/>
          </a:prstGeom>
          <a:noFill/>
          <a:ln w="25400" cap="flat">
            <a:solidFill>
              <a:srgbClr val="919397"/>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3" tIns="45703" rIns="45703" bIns="45703" numCol="1" spcCol="38086" rtlCol="0" anchor="ctr">
            <a:spAutoFit/>
          </a:bodyPr>
          <a:lstStyle/>
          <a:p>
            <a:pPr hangingPunct="0"/>
            <a:endParaRPr lang="ru-RU" dirty="0">
              <a:solidFill>
                <a:srgbClr val="021A26"/>
              </a:solidFill>
              <a:latin typeface="Arial Narrow" panose="020B0606020202030204" pitchFamily="34" charset="0"/>
              <a:ea typeface="+mj-ea"/>
              <a:cs typeface="+mj-cs"/>
              <a:sym typeface="Arial"/>
            </a:endParaRPr>
          </a:p>
        </p:txBody>
      </p:sp>
      <p:sp>
        <p:nvSpPr>
          <p:cNvPr id="264" name="TextBox 54"/>
          <p:cNvSpPr txBox="1">
            <a:spLocks noChangeArrowheads="1"/>
          </p:cNvSpPr>
          <p:nvPr/>
        </p:nvSpPr>
        <p:spPr bwMode="auto">
          <a:xfrm>
            <a:off x="3219449" y="3571880"/>
            <a:ext cx="1962151" cy="923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3" rIns="91406" bIns="45703" numCol="1" anchor="t" anchorCtr="0" compatLnSpc="1">
            <a:prstTxWarp prst="textNoShape">
              <a:avLst/>
            </a:prstTxWarp>
            <a:spAutoFit/>
          </a:bodyPr>
          <a:lstStyle/>
          <a:p>
            <a:pPr algn="ctr"/>
            <a:r>
              <a:rPr lang="ru-RU" altLang="ru-RU" sz="1000" b="1" dirty="0">
                <a:solidFill>
                  <a:schemeClr val="tx2">
                    <a:lumMod val="50000"/>
                  </a:schemeClr>
                </a:solidFill>
                <a:latin typeface="Arial Narrow" panose="020B0606020202030204" pitchFamily="34" charset="0"/>
                <a:ea typeface="Segoe UI" panose="020B0502040204020203" pitchFamily="34" charset="0"/>
                <a:cs typeface="Segoe UI" panose="020B0502040204020203" pitchFamily="34" charset="0"/>
              </a:rPr>
              <a:t>БАЗОВЫЙ КОМПОНЕНТ ЕВРАЗИЙСКОЙ СЕТИ</a:t>
            </a:r>
          </a:p>
          <a:p>
            <a:pPr algn="ctr"/>
            <a:r>
              <a:rPr lang="ru-RU" altLang="ru-RU" sz="800" dirty="0">
                <a:solidFill>
                  <a:schemeClr val="tx2">
                    <a:lumMod val="50000"/>
                  </a:schemeClr>
                </a:solidFill>
                <a:latin typeface="Arial Narrow" panose="020B0606020202030204" pitchFamily="34" charset="0"/>
                <a:ea typeface="Segoe UI" panose="020B0502040204020203" pitchFamily="34" charset="0"/>
                <a:cs typeface="Segoe UI" panose="020B0502040204020203" pitchFamily="34" charset="0"/>
              </a:rPr>
              <a:t>универсальное платформенное решение </a:t>
            </a:r>
          </a:p>
          <a:p>
            <a:pPr algn="ctr"/>
            <a:r>
              <a:rPr lang="ru-RU" altLang="ru-RU" sz="800" dirty="0">
                <a:solidFill>
                  <a:schemeClr val="tx2">
                    <a:lumMod val="50000"/>
                  </a:schemeClr>
                </a:solidFill>
                <a:latin typeface="Arial Narrow" panose="020B0606020202030204" pitchFamily="34" charset="0"/>
                <a:ea typeface="Segoe UI" panose="020B0502040204020203" pitchFamily="34" charset="0"/>
                <a:cs typeface="Segoe UI" panose="020B0502040204020203" pitchFamily="34" charset="0"/>
              </a:rPr>
              <a:t>по созданию и подключению пользовательских сервисов</a:t>
            </a:r>
          </a:p>
          <a:p>
            <a:pPr algn="ctr"/>
            <a:endParaRPr lang="ru-RU" altLang="ru-RU" sz="1000" b="1" dirty="0">
              <a:solidFill>
                <a:schemeClr val="tx2">
                  <a:lumMod val="50000"/>
                </a:schemeClr>
              </a:solidFill>
              <a:latin typeface="Arial Narrow" panose="020B0606020202030204" pitchFamily="34" charset="0"/>
              <a:ea typeface="Segoe UI" panose="020B0502040204020203" pitchFamily="34" charset="0"/>
              <a:cs typeface="Segoe UI" panose="020B0502040204020203" pitchFamily="34" charset="0"/>
            </a:endParaRPr>
          </a:p>
        </p:txBody>
      </p:sp>
      <p:sp>
        <p:nvSpPr>
          <p:cNvPr id="270" name="Нашивка 59"/>
          <p:cNvSpPr/>
          <p:nvPr/>
        </p:nvSpPr>
        <p:spPr>
          <a:xfrm>
            <a:off x="5378177" y="4302412"/>
            <a:ext cx="276225" cy="364564"/>
          </a:xfrm>
          <a:prstGeom prst="chevron">
            <a:avLst/>
          </a:prstGeom>
          <a:noFill/>
          <a:ln w="25400" cap="flat">
            <a:solidFill>
              <a:srgbClr val="919397"/>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3" tIns="45703" rIns="45703" bIns="45703" numCol="1" spcCol="38086" rtlCol="0" anchor="ctr">
            <a:spAutoFit/>
          </a:bodyPr>
          <a:lstStyle/>
          <a:p>
            <a:pPr hangingPunct="0"/>
            <a:endParaRPr lang="ru-RU" dirty="0">
              <a:solidFill>
                <a:srgbClr val="021A26"/>
              </a:solidFill>
              <a:latin typeface="Arial Narrow" panose="020B0606020202030204" pitchFamily="34" charset="0"/>
              <a:ea typeface="+mj-ea"/>
              <a:cs typeface="+mj-cs"/>
              <a:sym typeface="Arial"/>
            </a:endParaRPr>
          </a:p>
        </p:txBody>
      </p:sp>
      <p:sp>
        <p:nvSpPr>
          <p:cNvPr id="271" name="Нашивка 59"/>
          <p:cNvSpPr/>
          <p:nvPr/>
        </p:nvSpPr>
        <p:spPr>
          <a:xfrm>
            <a:off x="5349602" y="3660780"/>
            <a:ext cx="276225" cy="364564"/>
          </a:xfrm>
          <a:prstGeom prst="chevron">
            <a:avLst/>
          </a:prstGeom>
          <a:noFill/>
          <a:ln w="25400" cap="flat">
            <a:solidFill>
              <a:srgbClr val="919397"/>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3" tIns="45703" rIns="45703" bIns="45703" numCol="1" spcCol="38086" rtlCol="0" anchor="ctr">
            <a:spAutoFit/>
          </a:bodyPr>
          <a:lstStyle/>
          <a:p>
            <a:pPr hangingPunct="0"/>
            <a:endParaRPr lang="ru-RU" dirty="0">
              <a:solidFill>
                <a:srgbClr val="021A26"/>
              </a:solidFill>
              <a:latin typeface="Arial Narrow" panose="020B0606020202030204" pitchFamily="34" charset="0"/>
              <a:ea typeface="+mj-ea"/>
              <a:cs typeface="+mj-cs"/>
              <a:sym typeface="Arial"/>
            </a:endParaRPr>
          </a:p>
        </p:txBody>
      </p:sp>
      <p:sp>
        <p:nvSpPr>
          <p:cNvPr id="272" name="Нашивка 59"/>
          <p:cNvSpPr/>
          <p:nvPr/>
        </p:nvSpPr>
        <p:spPr>
          <a:xfrm>
            <a:off x="5349602" y="4910296"/>
            <a:ext cx="276225" cy="364564"/>
          </a:xfrm>
          <a:prstGeom prst="chevron">
            <a:avLst/>
          </a:prstGeom>
          <a:noFill/>
          <a:ln w="25400" cap="flat">
            <a:solidFill>
              <a:srgbClr val="919397"/>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3" tIns="45703" rIns="45703" bIns="45703" numCol="1" spcCol="38086" rtlCol="0" anchor="ctr">
            <a:spAutoFit/>
          </a:bodyPr>
          <a:lstStyle/>
          <a:p>
            <a:pPr hangingPunct="0"/>
            <a:endParaRPr lang="ru-RU" dirty="0">
              <a:solidFill>
                <a:srgbClr val="021A26"/>
              </a:solidFill>
              <a:latin typeface="Arial Narrow" panose="020B0606020202030204" pitchFamily="34" charset="0"/>
              <a:ea typeface="+mj-ea"/>
              <a:cs typeface="+mj-cs"/>
              <a:sym typeface="Arial"/>
            </a:endParaRPr>
          </a:p>
        </p:txBody>
      </p:sp>
      <p:sp>
        <p:nvSpPr>
          <p:cNvPr id="273" name="Нашивка 59"/>
          <p:cNvSpPr/>
          <p:nvPr/>
        </p:nvSpPr>
        <p:spPr>
          <a:xfrm>
            <a:off x="5349602" y="5523158"/>
            <a:ext cx="276225" cy="364564"/>
          </a:xfrm>
          <a:prstGeom prst="chevron">
            <a:avLst/>
          </a:prstGeom>
          <a:noFill/>
          <a:ln w="25400" cap="flat">
            <a:solidFill>
              <a:srgbClr val="919397"/>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3" tIns="45703" rIns="45703" bIns="45703" numCol="1" spcCol="38086" rtlCol="0" anchor="ctr">
            <a:spAutoFit/>
          </a:bodyPr>
          <a:lstStyle/>
          <a:p>
            <a:pPr hangingPunct="0"/>
            <a:endParaRPr lang="ru-RU" dirty="0">
              <a:solidFill>
                <a:srgbClr val="021A26"/>
              </a:solidFill>
              <a:latin typeface="Arial Narrow" panose="020B0606020202030204" pitchFamily="34" charset="0"/>
              <a:ea typeface="+mj-ea"/>
              <a:cs typeface="+mj-cs"/>
              <a:sym typeface="Arial"/>
            </a:endParaRPr>
          </a:p>
        </p:txBody>
      </p:sp>
      <p:sp>
        <p:nvSpPr>
          <p:cNvPr id="306" name="Скругленный прямоугольник 305"/>
          <p:cNvSpPr/>
          <p:nvPr/>
        </p:nvSpPr>
        <p:spPr>
          <a:xfrm>
            <a:off x="6457950" y="3571880"/>
            <a:ext cx="2457451" cy="2628899"/>
          </a:xfrm>
          <a:prstGeom prst="roundRect">
            <a:avLst>
              <a:gd name="adj" fmla="val 6202"/>
            </a:avLst>
          </a:prstGeom>
          <a:solidFill>
            <a:srgbClr val="F2F2F2">
              <a:alpha val="69804"/>
            </a:srgbClr>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atin typeface="Arial Narrow" panose="020B0606020202030204" pitchFamily="34" charset="0"/>
            </a:endParaRPr>
          </a:p>
        </p:txBody>
      </p:sp>
      <p:sp>
        <p:nvSpPr>
          <p:cNvPr id="312" name="Скругленный прямоугольник 311"/>
          <p:cNvSpPr/>
          <p:nvPr/>
        </p:nvSpPr>
        <p:spPr>
          <a:xfrm>
            <a:off x="6543675" y="4448180"/>
            <a:ext cx="2284057" cy="1228725"/>
          </a:xfrm>
          <a:prstGeom prst="roundRect">
            <a:avLst>
              <a:gd name="adj" fmla="val 6202"/>
            </a:avLst>
          </a:prstGeom>
          <a:ln>
            <a:prstDash val="dash"/>
          </a:ln>
        </p:spPr>
        <p:style>
          <a:lnRef idx="1">
            <a:schemeClr val="accent2"/>
          </a:lnRef>
          <a:fillRef idx="2">
            <a:schemeClr val="accent2"/>
          </a:fillRef>
          <a:effectRef idx="1">
            <a:schemeClr val="accent2"/>
          </a:effectRef>
          <a:fontRef idx="minor">
            <a:schemeClr val="dk1"/>
          </a:fontRef>
        </p:style>
        <p:txBody>
          <a:bodyPr rtlCol="0" anchor="ctr"/>
          <a:lstStyle/>
          <a:p>
            <a:endParaRPr lang="ru-RU" dirty="0">
              <a:latin typeface="Arial Narrow" panose="020B0606020202030204" pitchFamily="34" charset="0"/>
            </a:endParaRPr>
          </a:p>
        </p:txBody>
      </p:sp>
      <p:sp>
        <p:nvSpPr>
          <p:cNvPr id="313" name="TextBox 58"/>
          <p:cNvSpPr txBox="1"/>
          <p:nvPr/>
        </p:nvSpPr>
        <p:spPr>
          <a:xfrm>
            <a:off x="6655966" y="5701873"/>
            <a:ext cx="2116559" cy="336550"/>
          </a:xfrm>
          <a:prstGeom prst="rect">
            <a:avLst/>
          </a:prstGeom>
          <a:noFill/>
        </p:spPr>
        <p:txBody>
          <a:bodyPr wrap="square" lIns="91406" tIns="45703" rIns="91406" bIns="45703" rtlCol="0">
            <a:noAutofit/>
          </a:bodyPr>
          <a:lstStyle>
            <a:defPPr>
              <a:defRPr lang="ru-RU"/>
            </a:defPPr>
            <a:lvl1pPr algn="ctr">
              <a:spcAft>
                <a:spcPts val="0"/>
              </a:spcAft>
              <a:defRPr sz="900">
                <a:solidFill>
                  <a:srgbClr val="0F243E"/>
                </a:solidFill>
                <a:effectLst/>
                <a:latin typeface="Segoe UI" panose="020B0502040204020203" pitchFamily="34" charset="0"/>
                <a:ea typeface="Segoe UI" panose="020B0502040204020203" pitchFamily="34" charset="0"/>
                <a:cs typeface="Segoe UI" panose="020B0502040204020203" pitchFamily="34" charset="0"/>
              </a:defRPr>
            </a:lvl1pPr>
          </a:lstStyle>
          <a:p>
            <a:r>
              <a:rPr lang="ru-RU" sz="1050" dirty="0">
                <a:latin typeface="Arial Narrow" panose="020B0606020202030204" pitchFamily="34" charset="0"/>
              </a:rPr>
              <a:t>Информационные ресурсы и сервисы </a:t>
            </a:r>
          </a:p>
        </p:txBody>
      </p:sp>
      <p:pic>
        <p:nvPicPr>
          <p:cNvPr id="315" name="Picture 4" descr="D:\Users\NSivasheva\Documents\! 1 Картинки для презентации\Иконки GISP (Brown)-20190123T153113Z-001\Иконки GISP (Brown)\128x128\Каталог продукции.pn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6768989" y="4625947"/>
            <a:ext cx="272412" cy="288958"/>
          </a:xfrm>
          <a:prstGeom prst="rect">
            <a:avLst/>
          </a:prstGeom>
          <a:noFill/>
          <a:extLst>
            <a:ext uri="{909E8E84-426E-40DD-AFC4-6F175D3DCCD1}">
              <a14:hiddenFill xmlns:a14="http://schemas.microsoft.com/office/drawing/2010/main">
                <a:solidFill>
                  <a:srgbClr val="FFFFFF"/>
                </a:solidFill>
              </a14:hiddenFill>
            </a:ext>
          </a:extLst>
        </p:spPr>
      </p:pic>
      <p:pic>
        <p:nvPicPr>
          <p:cNvPr id="318" name="Рисунок 317"/>
          <p:cNvPicPr>
            <a:picLocks noChangeAspect="1"/>
          </p:cNvPicPr>
          <p:nvPr/>
        </p:nvPicPr>
        <p:blipFill rotWithShape="1">
          <a:blip r:embed="rId29" cstate="print">
            <a:duotone>
              <a:schemeClr val="accent2">
                <a:shade val="45000"/>
                <a:satMod val="135000"/>
              </a:schemeClr>
              <a:prstClr val="white"/>
            </a:duotone>
            <a:extLst>
              <a:ext uri="{28A0092B-C50C-407E-A947-70E740481C1C}">
                <a14:useLocalDpi xmlns:a14="http://schemas.microsoft.com/office/drawing/2010/main" val="0"/>
              </a:ext>
            </a:extLst>
          </a:blip>
          <a:srcRect b="14691"/>
          <a:stretch/>
        </p:blipFill>
        <p:spPr>
          <a:xfrm>
            <a:off x="6724650" y="4953878"/>
            <a:ext cx="376971" cy="319959"/>
          </a:xfrm>
          <a:prstGeom prst="rect">
            <a:avLst/>
          </a:prstGeom>
        </p:spPr>
      </p:pic>
      <p:pic>
        <p:nvPicPr>
          <p:cNvPr id="320" name="Picture 4" descr="D:\Users\NSivasheva\Documents\! 1 Картинки для презентации\Иконки GISP (Brown)-20190123T153113Z-001\Иконки GISP (Brown)\128x128\Каталог продукции.png"/>
          <p:cNvPicPr>
            <a:picLocks noChangeAspect="1" noChangeArrowheads="1"/>
          </p:cNvPicPr>
          <p:nvPr/>
        </p:nvPicPr>
        <p:blipFill>
          <a:blip r:embed="rId31"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515225" y="4606710"/>
            <a:ext cx="257399" cy="273033"/>
          </a:xfrm>
          <a:prstGeom prst="rect">
            <a:avLst/>
          </a:prstGeom>
          <a:noFill/>
          <a:extLst>
            <a:ext uri="{909E8E84-426E-40DD-AFC4-6F175D3DCCD1}">
              <a14:hiddenFill xmlns:a14="http://schemas.microsoft.com/office/drawing/2010/main">
                <a:solidFill>
                  <a:srgbClr val="FFFFFF"/>
                </a:solidFill>
              </a14:hiddenFill>
            </a:ext>
          </a:extLst>
        </p:spPr>
      </p:pic>
      <p:pic>
        <p:nvPicPr>
          <p:cNvPr id="321" name="Picture 5" descr="D:\Users\NSivasheva\Documents\! 1 Картинки для презентации\Иконки GISP (Brown)-20190123T153113Z-001\Иконки GISP (Brown)\128x128\Предприятия промышленности.png"/>
          <p:cNvPicPr>
            <a:picLocks noChangeAspect="1" noChangeArrowheads="1"/>
          </p:cNvPicPr>
          <p:nvPr/>
        </p:nvPicPr>
        <p:blipFill>
          <a:blip r:embed="rId3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7590145" y="4929181"/>
            <a:ext cx="258455" cy="261949"/>
          </a:xfrm>
          <a:prstGeom prst="rect">
            <a:avLst/>
          </a:prstGeom>
          <a:noFill/>
          <a:extLst>
            <a:ext uri="{909E8E84-426E-40DD-AFC4-6F175D3DCCD1}">
              <a14:hiddenFill xmlns:a14="http://schemas.microsoft.com/office/drawing/2010/main">
                <a:solidFill>
                  <a:srgbClr val="FFFFFF"/>
                </a:solidFill>
              </a14:hiddenFill>
            </a:ext>
          </a:extLst>
        </p:spPr>
      </p:pic>
      <p:grpSp>
        <p:nvGrpSpPr>
          <p:cNvPr id="322" name="Группа 321"/>
          <p:cNvGrpSpPr/>
          <p:nvPr/>
        </p:nvGrpSpPr>
        <p:grpSpPr>
          <a:xfrm>
            <a:off x="8143875" y="4724405"/>
            <a:ext cx="523875" cy="447675"/>
            <a:chOff x="0" y="0"/>
            <a:chExt cx="594183" cy="503056"/>
          </a:xfrm>
        </p:grpSpPr>
        <p:pic>
          <p:nvPicPr>
            <p:cNvPr id="323" name="Рисунок 322"/>
            <p:cNvPicPr>
              <a:picLocks noChangeAspect="1"/>
            </p:cNvPicPr>
            <p:nvPr/>
          </p:nvPicPr>
          <p:blipFill rotWithShape="1">
            <a:blip r:embed="rId14" cstate="print">
              <a:duotone>
                <a:schemeClr val="accent5">
                  <a:shade val="45000"/>
                  <a:satMod val="135000"/>
                </a:schemeClr>
                <a:prstClr val="white"/>
              </a:duotone>
              <a:extLst>
                <a:ext uri="{28A0092B-C50C-407E-A947-70E740481C1C}">
                  <a14:useLocalDpi xmlns:a14="http://schemas.microsoft.com/office/drawing/2010/main" val="0"/>
                </a:ext>
              </a:extLst>
            </a:blip>
            <a:srcRect b="15889"/>
            <a:stretch/>
          </p:blipFill>
          <p:spPr>
            <a:xfrm>
              <a:off x="0" y="4793"/>
              <a:ext cx="592387" cy="498263"/>
            </a:xfrm>
            <a:prstGeom prst="rect">
              <a:avLst/>
            </a:prstGeom>
          </p:spPr>
        </p:pic>
        <p:pic>
          <p:nvPicPr>
            <p:cNvPr id="324" name="Рисунок 323"/>
            <p:cNvPicPr>
              <a:picLocks noChangeAspect="1"/>
            </p:cNvPicPr>
            <p:nvPr/>
          </p:nvPicPr>
          <p:blipFill rotWithShape="1">
            <a:blip r:embed="rId14" cstate="print">
              <a:duotone>
                <a:schemeClr val="accent5">
                  <a:shade val="45000"/>
                  <a:satMod val="135000"/>
                </a:schemeClr>
                <a:prstClr val="white"/>
              </a:duotone>
              <a:extLst>
                <a:ext uri="{28A0092B-C50C-407E-A947-70E740481C1C}">
                  <a14:useLocalDpi xmlns:a14="http://schemas.microsoft.com/office/drawing/2010/main" val="0"/>
                </a:ext>
              </a:extLst>
            </a:blip>
            <a:srcRect b="15889"/>
            <a:stretch/>
          </p:blipFill>
          <p:spPr>
            <a:xfrm>
              <a:off x="1796" y="0"/>
              <a:ext cx="592387" cy="498263"/>
            </a:xfrm>
            <a:prstGeom prst="rect">
              <a:avLst/>
            </a:prstGeom>
          </p:spPr>
        </p:pic>
      </p:grpSp>
      <p:sp>
        <p:nvSpPr>
          <p:cNvPr id="328" name="Прямоугольник 327"/>
          <p:cNvSpPr/>
          <p:nvPr/>
        </p:nvSpPr>
        <p:spPr>
          <a:xfrm>
            <a:off x="6568415" y="5342857"/>
            <a:ext cx="813460" cy="338554"/>
          </a:xfrm>
          <a:prstGeom prst="rect">
            <a:avLst/>
          </a:prstGeom>
        </p:spPr>
        <p:txBody>
          <a:bodyPr wrap="square">
            <a:spAutoFit/>
          </a:bodyPr>
          <a:lstStyle/>
          <a:p>
            <a:pPr algn="ctr"/>
            <a:r>
              <a:rPr lang="ru-RU" sz="800" dirty="0">
                <a:solidFill>
                  <a:srgbClr val="943634"/>
                </a:solidFill>
                <a:latin typeface="Arial Narrow" panose="020B0606020202030204" pitchFamily="34" charset="0"/>
                <a:ea typeface="Segoe UI" panose="020B0502040204020203" pitchFamily="34" charset="0"/>
                <a:cs typeface="Segoe UI" panose="020B0502040204020203" pitchFamily="34" charset="0"/>
              </a:rPr>
              <a:t>Хозяйствующие субъекты</a:t>
            </a:r>
          </a:p>
        </p:txBody>
      </p:sp>
      <p:sp>
        <p:nvSpPr>
          <p:cNvPr id="331" name="TextBox 58"/>
          <p:cNvSpPr txBox="1"/>
          <p:nvPr/>
        </p:nvSpPr>
        <p:spPr>
          <a:xfrm>
            <a:off x="7314135" y="5209113"/>
            <a:ext cx="867840" cy="448741"/>
          </a:xfrm>
          <a:prstGeom prst="rect">
            <a:avLst/>
          </a:prstGeom>
          <a:noFill/>
        </p:spPr>
        <p:txBody>
          <a:bodyPr wrap="square" lIns="91406" tIns="45703" rIns="91406" bIns="45703" rtlCol="0">
            <a:noAutofit/>
          </a:bodyPr>
          <a:lstStyle/>
          <a:p>
            <a:pPr algn="ctr"/>
            <a:r>
              <a:rPr lang="ru-RU" sz="800" dirty="0">
                <a:solidFill>
                  <a:srgbClr val="17365D"/>
                </a:solidFill>
                <a:latin typeface="Arial Narrow" panose="020B0606020202030204" pitchFamily="34" charset="0"/>
                <a:ea typeface="Times New Roman"/>
              </a:rPr>
              <a:t>Каталог </a:t>
            </a:r>
            <a:endParaRPr lang="ru-RU" sz="1200" dirty="0">
              <a:latin typeface="Arial Narrow" panose="020B0606020202030204" pitchFamily="34" charset="0"/>
              <a:ea typeface="Times New Roman"/>
            </a:endParaRPr>
          </a:p>
          <a:p>
            <a:pPr algn="ctr"/>
            <a:r>
              <a:rPr lang="ru-RU" sz="800" dirty="0">
                <a:solidFill>
                  <a:srgbClr val="17365D"/>
                </a:solidFill>
                <a:latin typeface="Arial Narrow" panose="020B0606020202030204" pitchFamily="34" charset="0"/>
                <a:ea typeface="Times New Roman"/>
              </a:rPr>
              <a:t>продукции, услуг и технологий </a:t>
            </a:r>
            <a:endParaRPr lang="ru-RU" sz="1200" dirty="0">
              <a:latin typeface="Arial Narrow" panose="020B0606020202030204" pitchFamily="34" charset="0"/>
              <a:ea typeface="Times New Roman"/>
            </a:endParaRPr>
          </a:p>
        </p:txBody>
      </p:sp>
      <p:sp>
        <p:nvSpPr>
          <p:cNvPr id="332" name="TextBox 58"/>
          <p:cNvSpPr txBox="1"/>
          <p:nvPr/>
        </p:nvSpPr>
        <p:spPr>
          <a:xfrm>
            <a:off x="8030222" y="5270688"/>
            <a:ext cx="834390" cy="367030"/>
          </a:xfrm>
          <a:prstGeom prst="rect">
            <a:avLst/>
          </a:prstGeom>
          <a:noFill/>
        </p:spPr>
        <p:txBody>
          <a:bodyPr wrap="square" lIns="91406" tIns="45703" rIns="91406" bIns="45703" rtlCol="0">
            <a:noAutofit/>
          </a:bodyPr>
          <a:lstStyle/>
          <a:p>
            <a:pPr algn="ctr"/>
            <a:r>
              <a:rPr lang="ru-RU" sz="800" dirty="0">
                <a:solidFill>
                  <a:srgbClr val="31849B"/>
                </a:solidFill>
                <a:latin typeface="Arial Narrow" panose="020B0606020202030204" pitchFamily="34" charset="0"/>
                <a:ea typeface="Times New Roman"/>
              </a:rPr>
              <a:t>Трансфер технологий</a:t>
            </a:r>
            <a:endParaRPr lang="ru-RU" sz="1200" dirty="0">
              <a:latin typeface="Arial Narrow" panose="020B0606020202030204" pitchFamily="34" charset="0"/>
              <a:ea typeface="Times New Roman"/>
            </a:endParaRPr>
          </a:p>
        </p:txBody>
      </p:sp>
      <p:sp>
        <p:nvSpPr>
          <p:cNvPr id="333" name="TextBox 54"/>
          <p:cNvSpPr txBox="1">
            <a:spLocks noChangeArrowheads="1"/>
          </p:cNvSpPr>
          <p:nvPr/>
        </p:nvSpPr>
        <p:spPr bwMode="auto">
          <a:xfrm>
            <a:off x="6600825" y="4010030"/>
            <a:ext cx="2219325" cy="55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3" rIns="91406" bIns="45703" numCol="1" anchor="t" anchorCtr="0" compatLnSpc="1">
            <a:prstTxWarp prst="textNoShape">
              <a:avLst/>
            </a:prstTxWarp>
            <a:spAutoFit/>
          </a:bodyPr>
          <a:lstStyle/>
          <a:p>
            <a:pPr algn="ctr"/>
            <a:r>
              <a:rPr lang="ru-RU" altLang="ru-RU" sz="1000" b="1" dirty="0">
                <a:solidFill>
                  <a:schemeClr val="tx2">
                    <a:lumMod val="50000"/>
                  </a:schemeClr>
                </a:solidFill>
                <a:latin typeface="Arial Narrow" panose="020B0606020202030204" pitchFamily="34" charset="0"/>
                <a:ea typeface="Segoe UI" panose="020B0502040204020203" pitchFamily="34" charset="0"/>
                <a:cs typeface="Segoe UI" panose="020B0502040204020203" pitchFamily="34" charset="0"/>
              </a:rPr>
              <a:t>НАЦИОНАЛЬНЫЕ КОМПОНЕНТЫ ЕВРАЗИЙСКОЙ СЕТИ</a:t>
            </a:r>
          </a:p>
          <a:p>
            <a:pPr algn="ctr"/>
            <a:endParaRPr lang="ru-RU" altLang="ru-RU" sz="1000" b="1" dirty="0">
              <a:solidFill>
                <a:schemeClr val="tx2">
                  <a:lumMod val="50000"/>
                </a:schemeClr>
              </a:solidFill>
              <a:latin typeface="Arial Narrow" panose="020B0606020202030204" pitchFamily="34" charset="0"/>
              <a:ea typeface="Segoe UI" panose="020B0502040204020203" pitchFamily="34" charset="0"/>
              <a:cs typeface="Segoe UI" panose="020B0502040204020203" pitchFamily="34" charset="0"/>
            </a:endParaRPr>
          </a:p>
        </p:txBody>
      </p:sp>
      <p:pic>
        <p:nvPicPr>
          <p:cNvPr id="348" name="Picture 2"/>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94288" y="3699994"/>
            <a:ext cx="302260" cy="179705"/>
          </a:xfrm>
          <a:prstGeom prst="rect">
            <a:avLst/>
          </a:prstGeom>
          <a:noFill/>
          <a:ln>
            <a:noFill/>
          </a:ln>
          <a:extLst/>
        </p:spPr>
      </p:pic>
      <p:pic>
        <p:nvPicPr>
          <p:cNvPr id="351" name="Picture 3"/>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84013" y="3699994"/>
            <a:ext cx="302260" cy="179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2" name="Picture 4"/>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15105" y="3690469"/>
            <a:ext cx="302260" cy="179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3" name="Picture 5"/>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401854" y="3699993"/>
            <a:ext cx="302260" cy="179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4" name="Нашивка 59"/>
          <p:cNvSpPr/>
          <p:nvPr/>
        </p:nvSpPr>
        <p:spPr>
          <a:xfrm rot="16200000">
            <a:off x="1184003" y="3108605"/>
            <a:ext cx="276225" cy="364564"/>
          </a:xfrm>
          <a:prstGeom prst="chevron">
            <a:avLst/>
          </a:prstGeom>
          <a:noFill/>
          <a:ln w="25400" cap="flat">
            <a:solidFill>
              <a:srgbClr val="919397"/>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3" tIns="45703" rIns="45703" bIns="45703" numCol="1" spcCol="38086" rtlCol="0" anchor="ctr">
            <a:spAutoFit/>
          </a:bodyPr>
          <a:lstStyle/>
          <a:p>
            <a:pPr hangingPunct="0"/>
            <a:endParaRPr lang="ru-RU" dirty="0">
              <a:solidFill>
                <a:srgbClr val="021A26"/>
              </a:solidFill>
              <a:latin typeface="Arial Narrow" panose="020B0606020202030204" pitchFamily="34" charset="0"/>
              <a:ea typeface="+mj-ea"/>
              <a:cs typeface="+mj-cs"/>
              <a:sym typeface="Arial"/>
            </a:endParaRPr>
          </a:p>
        </p:txBody>
      </p:sp>
      <p:sp>
        <p:nvSpPr>
          <p:cNvPr id="395" name="Нашивка 59"/>
          <p:cNvSpPr/>
          <p:nvPr/>
        </p:nvSpPr>
        <p:spPr>
          <a:xfrm rot="16200000">
            <a:off x="6657704" y="3108606"/>
            <a:ext cx="276225" cy="364564"/>
          </a:xfrm>
          <a:prstGeom prst="chevron">
            <a:avLst/>
          </a:prstGeom>
          <a:noFill/>
          <a:ln w="25400" cap="flat">
            <a:solidFill>
              <a:srgbClr val="919397"/>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3" tIns="45703" rIns="45703" bIns="45703" numCol="1" spcCol="38086" rtlCol="0" anchor="ctr">
            <a:spAutoFit/>
          </a:bodyPr>
          <a:lstStyle/>
          <a:p>
            <a:pPr hangingPunct="0"/>
            <a:endParaRPr lang="ru-RU" dirty="0">
              <a:solidFill>
                <a:srgbClr val="021A26"/>
              </a:solidFill>
              <a:latin typeface="Arial Narrow" panose="020B0606020202030204" pitchFamily="34" charset="0"/>
              <a:ea typeface="+mj-ea"/>
              <a:cs typeface="+mj-cs"/>
              <a:sym typeface="Arial"/>
            </a:endParaRPr>
          </a:p>
        </p:txBody>
      </p:sp>
      <p:sp>
        <p:nvSpPr>
          <p:cNvPr id="396" name="Нашивка 59"/>
          <p:cNvSpPr/>
          <p:nvPr/>
        </p:nvSpPr>
        <p:spPr>
          <a:xfrm rot="16200000">
            <a:off x="7267305" y="3108605"/>
            <a:ext cx="276225" cy="364564"/>
          </a:xfrm>
          <a:prstGeom prst="chevron">
            <a:avLst/>
          </a:prstGeom>
          <a:noFill/>
          <a:ln w="25400" cap="flat">
            <a:solidFill>
              <a:srgbClr val="919397"/>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3" tIns="45703" rIns="45703" bIns="45703" numCol="1" spcCol="38086" rtlCol="0" anchor="ctr">
            <a:spAutoFit/>
          </a:bodyPr>
          <a:lstStyle/>
          <a:p>
            <a:pPr hangingPunct="0"/>
            <a:endParaRPr lang="ru-RU" dirty="0">
              <a:solidFill>
                <a:srgbClr val="021A26"/>
              </a:solidFill>
              <a:latin typeface="Arial Narrow" panose="020B0606020202030204" pitchFamily="34" charset="0"/>
              <a:ea typeface="+mj-ea"/>
              <a:cs typeface="+mj-cs"/>
              <a:sym typeface="Arial"/>
            </a:endParaRPr>
          </a:p>
        </p:txBody>
      </p:sp>
      <p:sp>
        <p:nvSpPr>
          <p:cNvPr id="397" name="Нашивка 59"/>
          <p:cNvSpPr/>
          <p:nvPr/>
        </p:nvSpPr>
        <p:spPr>
          <a:xfrm rot="16200000">
            <a:off x="7826106" y="3108605"/>
            <a:ext cx="276225" cy="364564"/>
          </a:xfrm>
          <a:prstGeom prst="chevron">
            <a:avLst/>
          </a:prstGeom>
          <a:noFill/>
          <a:ln w="25400" cap="flat">
            <a:solidFill>
              <a:srgbClr val="919397"/>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3" tIns="45703" rIns="45703" bIns="45703" numCol="1" spcCol="38086" rtlCol="0" anchor="ctr">
            <a:spAutoFit/>
          </a:bodyPr>
          <a:lstStyle/>
          <a:p>
            <a:pPr hangingPunct="0"/>
            <a:endParaRPr lang="ru-RU" dirty="0">
              <a:solidFill>
                <a:srgbClr val="021A26"/>
              </a:solidFill>
              <a:latin typeface="Arial Narrow" panose="020B0606020202030204" pitchFamily="34" charset="0"/>
              <a:ea typeface="+mj-ea"/>
              <a:cs typeface="+mj-cs"/>
              <a:sym typeface="Arial"/>
            </a:endParaRPr>
          </a:p>
        </p:txBody>
      </p:sp>
      <p:sp>
        <p:nvSpPr>
          <p:cNvPr id="398" name="Нашивка 59"/>
          <p:cNvSpPr/>
          <p:nvPr/>
        </p:nvSpPr>
        <p:spPr>
          <a:xfrm rot="16200000">
            <a:off x="8423007" y="3108605"/>
            <a:ext cx="276225" cy="364564"/>
          </a:xfrm>
          <a:prstGeom prst="chevron">
            <a:avLst/>
          </a:prstGeom>
          <a:noFill/>
          <a:ln w="25400" cap="flat">
            <a:solidFill>
              <a:srgbClr val="919397"/>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3" tIns="45703" rIns="45703" bIns="45703" numCol="1" spcCol="38086" rtlCol="0" anchor="ctr">
            <a:spAutoFit/>
          </a:bodyPr>
          <a:lstStyle/>
          <a:p>
            <a:pPr hangingPunct="0"/>
            <a:endParaRPr lang="ru-RU" dirty="0">
              <a:solidFill>
                <a:srgbClr val="021A26"/>
              </a:solidFill>
              <a:latin typeface="Arial Narrow" panose="020B0606020202030204" pitchFamily="34" charset="0"/>
              <a:ea typeface="+mj-ea"/>
              <a:cs typeface="+mj-cs"/>
              <a:sym typeface="Arial"/>
            </a:endParaRPr>
          </a:p>
        </p:txBody>
      </p:sp>
    </p:spTree>
    <p:extLst>
      <p:ext uri="{BB962C8B-B14F-4D97-AF65-F5344CB8AC3E}">
        <p14:creationId xmlns:p14="http://schemas.microsoft.com/office/powerpoint/2010/main" val="350959106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4538" y="559188"/>
            <a:ext cx="4572000" cy="646331"/>
          </a:xfrm>
          <a:prstGeom prst="rect">
            <a:avLst/>
          </a:prstGeom>
        </p:spPr>
        <p:txBody>
          <a:bodyPr>
            <a:spAutoFit/>
          </a:bodyPr>
          <a:lstStyle/>
          <a:p>
            <a:r>
              <a:rPr lang="ru-RU" spc="175" dirty="0">
                <a:solidFill>
                  <a:srgbClr val="001E31"/>
                </a:solidFill>
                <a:latin typeface="Arial Narrow" panose="020B0606020202030204" pitchFamily="34" charset="0"/>
                <a:ea typeface="+mj-ea"/>
                <a:cs typeface="+mj-cs"/>
              </a:rPr>
              <a:t>Порядок и сроки реализации  программы поддержки КППК</a:t>
            </a:r>
          </a:p>
        </p:txBody>
      </p:sp>
      <p:sp>
        <p:nvSpPr>
          <p:cNvPr id="3" name="object 287"/>
          <p:cNvSpPr txBox="1"/>
          <p:nvPr/>
        </p:nvSpPr>
        <p:spPr>
          <a:xfrm>
            <a:off x="4651037" y="6424584"/>
            <a:ext cx="3580765" cy="162560"/>
          </a:xfrm>
          <a:prstGeom prst="rect">
            <a:avLst/>
          </a:prstGeom>
        </p:spPr>
        <p:txBody>
          <a:bodyPr vert="horz" wrap="square" lIns="0" tIns="12700" rIns="0" bIns="0" rtlCol="0">
            <a:spAutoFit/>
          </a:bodyPr>
          <a:lstStyle/>
          <a:p>
            <a:pPr marL="12700">
              <a:lnSpc>
                <a:spcPct val="100000"/>
              </a:lnSpc>
              <a:spcBef>
                <a:spcPts val="100"/>
              </a:spcBef>
            </a:pPr>
            <a:r>
              <a:rPr sz="900" dirty="0">
                <a:latin typeface="Arial"/>
                <a:cs typeface="Arial"/>
              </a:rPr>
              <a:t>* </a:t>
            </a:r>
            <a:r>
              <a:rPr sz="900" spc="-5" dirty="0">
                <a:latin typeface="Arial"/>
                <a:cs typeface="Arial"/>
              </a:rPr>
              <a:t>Мероприятия </a:t>
            </a:r>
            <a:r>
              <a:rPr sz="900" dirty="0">
                <a:latin typeface="Arial"/>
                <a:cs typeface="Arial"/>
              </a:rPr>
              <a:t>с участием </a:t>
            </a:r>
            <a:r>
              <a:rPr sz="900" spc="-5" dirty="0">
                <a:latin typeface="Arial"/>
                <a:cs typeface="Arial"/>
              </a:rPr>
              <a:t>уполномоченных </a:t>
            </a:r>
            <a:r>
              <a:rPr sz="900" spc="-10" dirty="0">
                <a:latin typeface="Arial"/>
                <a:cs typeface="Arial"/>
              </a:rPr>
              <a:t>органов </a:t>
            </a:r>
            <a:r>
              <a:rPr sz="900" spc="-5" dirty="0">
                <a:latin typeface="Arial"/>
                <a:cs typeface="Arial"/>
              </a:rPr>
              <a:t>субъектов</a:t>
            </a:r>
            <a:r>
              <a:rPr sz="900" spc="-40" dirty="0">
                <a:latin typeface="Arial"/>
                <a:cs typeface="Arial"/>
              </a:rPr>
              <a:t> </a:t>
            </a:r>
            <a:r>
              <a:rPr sz="900" spc="-5" dirty="0">
                <a:latin typeface="Arial"/>
                <a:cs typeface="Arial"/>
              </a:rPr>
              <a:t>РФ</a:t>
            </a:r>
            <a:endParaRPr sz="900" dirty="0">
              <a:latin typeface="Arial"/>
              <a:cs typeface="Arial"/>
            </a:endParaRPr>
          </a:p>
        </p:txBody>
      </p:sp>
      <p:sp>
        <p:nvSpPr>
          <p:cNvPr id="4" name="object 288"/>
          <p:cNvSpPr/>
          <p:nvPr/>
        </p:nvSpPr>
        <p:spPr>
          <a:xfrm>
            <a:off x="72081" y="2246242"/>
            <a:ext cx="8905105" cy="2368550"/>
          </a:xfrm>
          <a:custGeom>
            <a:avLst/>
            <a:gdLst/>
            <a:ahLst/>
            <a:cxnLst/>
            <a:rect l="l" t="t" r="r" b="b"/>
            <a:pathLst>
              <a:path w="9861550" h="2368550">
                <a:moveTo>
                  <a:pt x="0" y="0"/>
                </a:moveTo>
                <a:lnTo>
                  <a:pt x="9861054" y="0"/>
                </a:lnTo>
                <a:lnTo>
                  <a:pt x="9861054" y="2368296"/>
                </a:lnTo>
                <a:lnTo>
                  <a:pt x="0" y="2368296"/>
                </a:lnTo>
              </a:path>
            </a:pathLst>
          </a:custGeom>
          <a:ln w="63500">
            <a:solidFill>
              <a:srgbClr val="7FD6F7"/>
            </a:solidFill>
          </a:ln>
        </p:spPr>
        <p:txBody>
          <a:bodyPr wrap="square" lIns="0" tIns="0" rIns="0" bIns="0" rtlCol="0"/>
          <a:lstStyle/>
          <a:p>
            <a:endParaRPr/>
          </a:p>
        </p:txBody>
      </p:sp>
      <p:sp>
        <p:nvSpPr>
          <p:cNvPr id="5" name="object 289"/>
          <p:cNvSpPr/>
          <p:nvPr/>
        </p:nvSpPr>
        <p:spPr>
          <a:xfrm>
            <a:off x="78431" y="2522103"/>
            <a:ext cx="1482090" cy="1014094"/>
          </a:xfrm>
          <a:custGeom>
            <a:avLst/>
            <a:gdLst/>
            <a:ahLst/>
            <a:cxnLst/>
            <a:rect l="l" t="t" r="r" b="b"/>
            <a:pathLst>
              <a:path w="1482089" h="1014095">
                <a:moveTo>
                  <a:pt x="1481899" y="0"/>
                </a:moveTo>
                <a:lnTo>
                  <a:pt x="0" y="0"/>
                </a:lnTo>
                <a:lnTo>
                  <a:pt x="0" y="1013841"/>
                </a:lnTo>
                <a:lnTo>
                  <a:pt x="1301902" y="1013841"/>
                </a:lnTo>
                <a:lnTo>
                  <a:pt x="1481899" y="833831"/>
                </a:lnTo>
                <a:lnTo>
                  <a:pt x="1481899" y="0"/>
                </a:lnTo>
                <a:close/>
              </a:path>
            </a:pathLst>
          </a:custGeom>
          <a:solidFill>
            <a:srgbClr val="FCF5F0"/>
          </a:solidFill>
        </p:spPr>
        <p:txBody>
          <a:bodyPr wrap="square" lIns="0" tIns="0" rIns="0" bIns="0" rtlCol="0"/>
          <a:lstStyle/>
          <a:p>
            <a:endParaRPr/>
          </a:p>
        </p:txBody>
      </p:sp>
      <p:sp>
        <p:nvSpPr>
          <p:cNvPr id="6" name="object 290"/>
          <p:cNvSpPr txBox="1"/>
          <p:nvPr/>
        </p:nvSpPr>
        <p:spPr>
          <a:xfrm>
            <a:off x="108081" y="2520667"/>
            <a:ext cx="1384300" cy="985519"/>
          </a:xfrm>
          <a:prstGeom prst="rect">
            <a:avLst/>
          </a:prstGeom>
        </p:spPr>
        <p:txBody>
          <a:bodyPr vert="horz" wrap="square" lIns="0" tIns="12700" rIns="0" bIns="0" rtlCol="0">
            <a:spAutoFit/>
          </a:bodyPr>
          <a:lstStyle/>
          <a:p>
            <a:pPr marL="12700" marR="255904">
              <a:lnSpc>
                <a:spcPct val="100000"/>
              </a:lnSpc>
              <a:spcBef>
                <a:spcPts val="100"/>
              </a:spcBef>
            </a:pPr>
            <a:r>
              <a:rPr sz="900" b="1" spc="-5" dirty="0">
                <a:latin typeface="Arial"/>
                <a:cs typeface="Arial"/>
              </a:rPr>
              <a:t>«Проектная  </a:t>
            </a:r>
            <a:r>
              <a:rPr sz="900" b="1" spc="-10" dirty="0">
                <a:latin typeface="Arial"/>
                <a:cs typeface="Arial"/>
              </a:rPr>
              <a:t>мастерская»  </a:t>
            </a:r>
            <a:r>
              <a:rPr sz="900" spc="-5" dirty="0">
                <a:latin typeface="Arial"/>
                <a:cs typeface="Arial"/>
              </a:rPr>
              <a:t>Бизнесом высказано  предложение</a:t>
            </a:r>
            <a:endParaRPr sz="900">
              <a:latin typeface="Arial"/>
              <a:cs typeface="Arial"/>
            </a:endParaRPr>
          </a:p>
          <a:p>
            <a:pPr marL="12700" marR="5080">
              <a:lnSpc>
                <a:spcPct val="100000"/>
              </a:lnSpc>
            </a:pPr>
            <a:r>
              <a:rPr sz="900" dirty="0">
                <a:latin typeface="Arial"/>
                <a:cs typeface="Arial"/>
              </a:rPr>
              <a:t>o </a:t>
            </a:r>
            <a:r>
              <a:rPr sz="900" spc="-10" dirty="0">
                <a:latin typeface="Arial"/>
                <a:cs typeface="Arial"/>
              </a:rPr>
              <a:t>необходимости  долгосрочной</a:t>
            </a:r>
            <a:r>
              <a:rPr sz="900" spc="-60" dirty="0">
                <a:latin typeface="Arial"/>
                <a:cs typeface="Arial"/>
              </a:rPr>
              <a:t> </a:t>
            </a:r>
            <a:r>
              <a:rPr sz="900" dirty="0">
                <a:latin typeface="Arial"/>
                <a:cs typeface="Arial"/>
              </a:rPr>
              <a:t>программы  </a:t>
            </a:r>
            <a:r>
              <a:rPr sz="900" spc="-10" dirty="0">
                <a:latin typeface="Arial"/>
                <a:cs typeface="Arial"/>
              </a:rPr>
              <a:t>гос. поддержки</a:t>
            </a:r>
            <a:endParaRPr sz="900">
              <a:latin typeface="Arial"/>
              <a:cs typeface="Arial"/>
            </a:endParaRPr>
          </a:p>
        </p:txBody>
      </p:sp>
      <p:sp>
        <p:nvSpPr>
          <p:cNvPr id="7" name="object 291"/>
          <p:cNvSpPr/>
          <p:nvPr/>
        </p:nvSpPr>
        <p:spPr>
          <a:xfrm>
            <a:off x="78431" y="2522103"/>
            <a:ext cx="1482090" cy="1014094"/>
          </a:xfrm>
          <a:custGeom>
            <a:avLst/>
            <a:gdLst/>
            <a:ahLst/>
            <a:cxnLst/>
            <a:rect l="l" t="t" r="r" b="b"/>
            <a:pathLst>
              <a:path w="1482089" h="1014095">
                <a:moveTo>
                  <a:pt x="0" y="0"/>
                </a:moveTo>
                <a:lnTo>
                  <a:pt x="0" y="1013841"/>
                </a:lnTo>
                <a:lnTo>
                  <a:pt x="1301902" y="1013841"/>
                </a:lnTo>
                <a:lnTo>
                  <a:pt x="1481899" y="833831"/>
                </a:lnTo>
                <a:lnTo>
                  <a:pt x="1481899" y="0"/>
                </a:lnTo>
                <a:lnTo>
                  <a:pt x="0" y="0"/>
                </a:lnTo>
                <a:close/>
              </a:path>
            </a:pathLst>
          </a:custGeom>
          <a:ln w="12700">
            <a:solidFill>
              <a:srgbClr val="F0DECC"/>
            </a:solidFill>
          </a:ln>
        </p:spPr>
        <p:txBody>
          <a:bodyPr wrap="square" lIns="0" tIns="0" rIns="0" bIns="0" rtlCol="0"/>
          <a:lstStyle/>
          <a:p>
            <a:endParaRPr/>
          </a:p>
        </p:txBody>
      </p:sp>
      <p:sp>
        <p:nvSpPr>
          <p:cNvPr id="8" name="object 292"/>
          <p:cNvSpPr txBox="1"/>
          <p:nvPr/>
        </p:nvSpPr>
        <p:spPr>
          <a:xfrm>
            <a:off x="1210957" y="1352528"/>
            <a:ext cx="1457960" cy="436880"/>
          </a:xfrm>
          <a:prstGeom prst="rect">
            <a:avLst/>
          </a:prstGeom>
        </p:spPr>
        <p:txBody>
          <a:bodyPr vert="horz" wrap="square" lIns="0" tIns="12700" rIns="0" bIns="0" rtlCol="0">
            <a:spAutoFit/>
          </a:bodyPr>
          <a:lstStyle/>
          <a:p>
            <a:pPr marL="12700" marR="5080">
              <a:lnSpc>
                <a:spcPct val="100000"/>
              </a:lnSpc>
              <a:spcBef>
                <a:spcPts val="100"/>
              </a:spcBef>
            </a:pPr>
            <a:r>
              <a:rPr sz="900" b="1" spc="-5" dirty="0">
                <a:latin typeface="Arial"/>
                <a:cs typeface="Arial"/>
              </a:rPr>
              <a:t>Проработка </a:t>
            </a:r>
            <a:r>
              <a:rPr sz="900" b="1" spc="-10" dirty="0">
                <a:latin typeface="Arial"/>
                <a:cs typeface="Arial"/>
              </a:rPr>
              <a:t>вариантов  </a:t>
            </a:r>
            <a:r>
              <a:rPr sz="900" spc="-5" dirty="0">
                <a:latin typeface="Arial"/>
                <a:cs typeface="Arial"/>
              </a:rPr>
              <a:t>формирования</a:t>
            </a:r>
            <a:r>
              <a:rPr sz="900" spc="-65" dirty="0">
                <a:latin typeface="Arial"/>
                <a:cs typeface="Arial"/>
              </a:rPr>
              <a:t> </a:t>
            </a:r>
            <a:r>
              <a:rPr sz="900" dirty="0">
                <a:latin typeface="Arial"/>
                <a:cs typeface="Arial"/>
              </a:rPr>
              <a:t>программы  </a:t>
            </a:r>
            <a:r>
              <a:rPr sz="900" spc="-10" dirty="0">
                <a:latin typeface="Arial"/>
                <a:cs typeface="Arial"/>
              </a:rPr>
              <a:t>гос. поддержки </a:t>
            </a:r>
            <a:r>
              <a:rPr sz="900" dirty="0">
                <a:latin typeface="Arial"/>
                <a:cs typeface="Arial"/>
              </a:rPr>
              <a:t>КППК</a:t>
            </a:r>
          </a:p>
        </p:txBody>
      </p:sp>
      <p:sp>
        <p:nvSpPr>
          <p:cNvPr id="9" name="object 293"/>
          <p:cNvSpPr/>
          <p:nvPr/>
        </p:nvSpPr>
        <p:spPr>
          <a:xfrm>
            <a:off x="1181307" y="1353965"/>
            <a:ext cx="2007235" cy="506095"/>
          </a:xfrm>
          <a:custGeom>
            <a:avLst/>
            <a:gdLst/>
            <a:ahLst/>
            <a:cxnLst/>
            <a:rect l="l" t="t" r="r" b="b"/>
            <a:pathLst>
              <a:path w="2007235" h="506094">
                <a:moveTo>
                  <a:pt x="0" y="0"/>
                </a:moveTo>
                <a:lnTo>
                  <a:pt x="0" y="505574"/>
                </a:lnTo>
                <a:lnTo>
                  <a:pt x="1826895" y="505574"/>
                </a:lnTo>
                <a:lnTo>
                  <a:pt x="2006904" y="325577"/>
                </a:lnTo>
                <a:lnTo>
                  <a:pt x="2006904" y="0"/>
                </a:lnTo>
                <a:lnTo>
                  <a:pt x="0" y="0"/>
                </a:lnTo>
                <a:close/>
              </a:path>
            </a:pathLst>
          </a:custGeom>
          <a:ln w="12700">
            <a:solidFill>
              <a:srgbClr val="F0DECC"/>
            </a:solidFill>
          </a:ln>
        </p:spPr>
        <p:txBody>
          <a:bodyPr wrap="square" lIns="0" tIns="0" rIns="0" bIns="0" rtlCol="0"/>
          <a:lstStyle/>
          <a:p>
            <a:endParaRPr/>
          </a:p>
        </p:txBody>
      </p:sp>
      <p:sp>
        <p:nvSpPr>
          <p:cNvPr id="10" name="object 294"/>
          <p:cNvSpPr txBox="1"/>
          <p:nvPr/>
        </p:nvSpPr>
        <p:spPr>
          <a:xfrm>
            <a:off x="7194641" y="2520667"/>
            <a:ext cx="1172210" cy="436880"/>
          </a:xfrm>
          <a:prstGeom prst="rect">
            <a:avLst/>
          </a:prstGeom>
        </p:spPr>
        <p:txBody>
          <a:bodyPr vert="horz" wrap="square" lIns="0" tIns="12700" rIns="0" bIns="0" rtlCol="0">
            <a:spAutoFit/>
          </a:bodyPr>
          <a:lstStyle/>
          <a:p>
            <a:pPr marL="12700" marR="5080">
              <a:lnSpc>
                <a:spcPct val="100000"/>
              </a:lnSpc>
              <a:spcBef>
                <a:spcPts val="100"/>
              </a:spcBef>
            </a:pPr>
            <a:r>
              <a:rPr sz="900" spc="-10" dirty="0">
                <a:latin typeface="Arial"/>
                <a:cs typeface="Arial"/>
              </a:rPr>
              <a:t>Опубликование  </a:t>
            </a:r>
            <a:r>
              <a:rPr sz="900" spc="-5" dirty="0">
                <a:latin typeface="Arial"/>
                <a:cs typeface="Arial"/>
              </a:rPr>
              <a:t>извещения об</a:t>
            </a:r>
            <a:r>
              <a:rPr sz="900" spc="-90" dirty="0">
                <a:latin typeface="Arial"/>
                <a:cs typeface="Arial"/>
              </a:rPr>
              <a:t> </a:t>
            </a:r>
            <a:r>
              <a:rPr sz="900" spc="-5" dirty="0">
                <a:latin typeface="Arial"/>
                <a:cs typeface="Arial"/>
              </a:rPr>
              <a:t>отборе  </a:t>
            </a:r>
            <a:r>
              <a:rPr sz="900" dirty="0">
                <a:latin typeface="Arial"/>
                <a:cs typeface="Arial"/>
              </a:rPr>
              <a:t>участников</a:t>
            </a:r>
            <a:r>
              <a:rPr sz="900" spc="-20" dirty="0">
                <a:latin typeface="Arial"/>
                <a:cs typeface="Arial"/>
              </a:rPr>
              <a:t> </a:t>
            </a:r>
            <a:r>
              <a:rPr sz="900" dirty="0">
                <a:latin typeface="Arial"/>
                <a:cs typeface="Arial"/>
              </a:rPr>
              <a:t>КППК</a:t>
            </a:r>
          </a:p>
        </p:txBody>
      </p:sp>
      <p:sp>
        <p:nvSpPr>
          <p:cNvPr id="11" name="object 295"/>
          <p:cNvSpPr/>
          <p:nvPr/>
        </p:nvSpPr>
        <p:spPr>
          <a:xfrm>
            <a:off x="7164991" y="2522103"/>
            <a:ext cx="1482090" cy="1014094"/>
          </a:xfrm>
          <a:custGeom>
            <a:avLst/>
            <a:gdLst/>
            <a:ahLst/>
            <a:cxnLst/>
            <a:rect l="l" t="t" r="r" b="b"/>
            <a:pathLst>
              <a:path w="1482090" h="1014095">
                <a:moveTo>
                  <a:pt x="0" y="0"/>
                </a:moveTo>
                <a:lnTo>
                  <a:pt x="0" y="1013841"/>
                </a:lnTo>
                <a:lnTo>
                  <a:pt x="1301902" y="1013841"/>
                </a:lnTo>
                <a:lnTo>
                  <a:pt x="1481899" y="833831"/>
                </a:lnTo>
                <a:lnTo>
                  <a:pt x="1481899" y="0"/>
                </a:lnTo>
                <a:lnTo>
                  <a:pt x="0" y="0"/>
                </a:lnTo>
                <a:close/>
              </a:path>
            </a:pathLst>
          </a:custGeom>
          <a:ln w="12700">
            <a:solidFill>
              <a:srgbClr val="F0DECC"/>
            </a:solidFill>
          </a:ln>
        </p:spPr>
        <p:txBody>
          <a:bodyPr wrap="square" lIns="0" tIns="0" rIns="0" bIns="0" rtlCol="0"/>
          <a:lstStyle/>
          <a:p>
            <a:endParaRPr/>
          </a:p>
        </p:txBody>
      </p:sp>
      <p:sp>
        <p:nvSpPr>
          <p:cNvPr id="12" name="object 296"/>
          <p:cNvSpPr/>
          <p:nvPr/>
        </p:nvSpPr>
        <p:spPr>
          <a:xfrm>
            <a:off x="5279990" y="4895698"/>
            <a:ext cx="2258695" cy="1003300"/>
          </a:xfrm>
          <a:custGeom>
            <a:avLst/>
            <a:gdLst/>
            <a:ahLst/>
            <a:cxnLst/>
            <a:rect l="l" t="t" r="r" b="b"/>
            <a:pathLst>
              <a:path w="2258695" h="1003300">
                <a:moveTo>
                  <a:pt x="2258593" y="0"/>
                </a:moveTo>
                <a:lnTo>
                  <a:pt x="0" y="0"/>
                </a:lnTo>
                <a:lnTo>
                  <a:pt x="0" y="1003046"/>
                </a:lnTo>
                <a:lnTo>
                  <a:pt x="2078596" y="1003046"/>
                </a:lnTo>
                <a:lnTo>
                  <a:pt x="2258593" y="823048"/>
                </a:lnTo>
                <a:lnTo>
                  <a:pt x="2258593" y="0"/>
                </a:lnTo>
                <a:close/>
              </a:path>
            </a:pathLst>
          </a:custGeom>
          <a:solidFill>
            <a:srgbClr val="D0E7C1"/>
          </a:solidFill>
        </p:spPr>
        <p:txBody>
          <a:bodyPr wrap="square" lIns="0" tIns="0" rIns="0" bIns="0" rtlCol="0"/>
          <a:lstStyle/>
          <a:p>
            <a:endParaRPr/>
          </a:p>
        </p:txBody>
      </p:sp>
      <p:sp>
        <p:nvSpPr>
          <p:cNvPr id="13" name="object 297"/>
          <p:cNvSpPr txBox="1"/>
          <p:nvPr/>
        </p:nvSpPr>
        <p:spPr>
          <a:xfrm>
            <a:off x="5309641" y="4894262"/>
            <a:ext cx="1665605" cy="574040"/>
          </a:xfrm>
          <a:prstGeom prst="rect">
            <a:avLst/>
          </a:prstGeom>
        </p:spPr>
        <p:txBody>
          <a:bodyPr vert="horz" wrap="square" lIns="0" tIns="12700" rIns="0" bIns="0" rtlCol="0">
            <a:spAutoFit/>
          </a:bodyPr>
          <a:lstStyle/>
          <a:p>
            <a:pPr marL="12700" marR="5080">
              <a:lnSpc>
                <a:spcPct val="100000"/>
              </a:lnSpc>
              <a:spcBef>
                <a:spcPts val="100"/>
              </a:spcBef>
            </a:pPr>
            <a:r>
              <a:rPr sz="900" spc="-10" dirty="0">
                <a:latin typeface="Arial"/>
                <a:cs typeface="Arial"/>
              </a:rPr>
              <a:t>Рассмотрение </a:t>
            </a:r>
            <a:r>
              <a:rPr sz="900" dirty="0">
                <a:latin typeface="Arial"/>
                <a:cs typeface="Arial"/>
              </a:rPr>
              <a:t>поступивших  </a:t>
            </a:r>
            <a:r>
              <a:rPr sz="900" spc="-10" dirty="0">
                <a:latin typeface="Arial"/>
                <a:cs typeface="Arial"/>
              </a:rPr>
              <a:t>заявок </a:t>
            </a:r>
            <a:r>
              <a:rPr sz="900" spc="-5" dirty="0">
                <a:latin typeface="Arial"/>
                <a:cs typeface="Arial"/>
              </a:rPr>
              <a:t>Минпромторгом </a:t>
            </a:r>
            <a:r>
              <a:rPr sz="900" spc="-15" dirty="0">
                <a:latin typeface="Arial"/>
                <a:cs typeface="Arial"/>
              </a:rPr>
              <a:t>России  </a:t>
            </a:r>
            <a:r>
              <a:rPr sz="900" dirty="0">
                <a:latin typeface="Arial"/>
                <a:cs typeface="Arial"/>
              </a:rPr>
              <a:t>и </a:t>
            </a:r>
            <a:r>
              <a:rPr sz="900" spc="-5" dirty="0">
                <a:latin typeface="Arial"/>
                <a:cs typeface="Arial"/>
              </a:rPr>
              <a:t>уполномоченными </a:t>
            </a:r>
            <a:r>
              <a:rPr sz="900" spc="-10" dirty="0">
                <a:latin typeface="Arial"/>
                <a:cs typeface="Arial"/>
              </a:rPr>
              <a:t>органами  </a:t>
            </a:r>
            <a:r>
              <a:rPr sz="900" spc="-5" dirty="0">
                <a:latin typeface="Arial"/>
                <a:cs typeface="Arial"/>
              </a:rPr>
              <a:t>субъектов</a:t>
            </a:r>
            <a:r>
              <a:rPr sz="900" spc="-10" dirty="0">
                <a:latin typeface="Arial"/>
                <a:cs typeface="Arial"/>
              </a:rPr>
              <a:t> РФ*</a:t>
            </a:r>
            <a:endParaRPr sz="900">
              <a:latin typeface="Arial"/>
              <a:cs typeface="Arial"/>
            </a:endParaRPr>
          </a:p>
        </p:txBody>
      </p:sp>
      <p:sp>
        <p:nvSpPr>
          <p:cNvPr id="14" name="object 298"/>
          <p:cNvSpPr/>
          <p:nvPr/>
        </p:nvSpPr>
        <p:spPr>
          <a:xfrm>
            <a:off x="5279990" y="4895698"/>
            <a:ext cx="2258695" cy="1003300"/>
          </a:xfrm>
          <a:custGeom>
            <a:avLst/>
            <a:gdLst/>
            <a:ahLst/>
            <a:cxnLst/>
            <a:rect l="l" t="t" r="r" b="b"/>
            <a:pathLst>
              <a:path w="2258695" h="1003300">
                <a:moveTo>
                  <a:pt x="0" y="0"/>
                </a:moveTo>
                <a:lnTo>
                  <a:pt x="0" y="1003046"/>
                </a:lnTo>
                <a:lnTo>
                  <a:pt x="2078596" y="1003046"/>
                </a:lnTo>
                <a:lnTo>
                  <a:pt x="2258593" y="823048"/>
                </a:lnTo>
                <a:lnTo>
                  <a:pt x="2258593" y="0"/>
                </a:lnTo>
                <a:lnTo>
                  <a:pt x="0" y="0"/>
                </a:lnTo>
                <a:close/>
              </a:path>
            </a:pathLst>
          </a:custGeom>
          <a:ln w="12700">
            <a:solidFill>
              <a:srgbClr val="F0DECC"/>
            </a:solidFill>
          </a:ln>
        </p:spPr>
        <p:txBody>
          <a:bodyPr wrap="square" lIns="0" tIns="0" rIns="0" bIns="0" rtlCol="0"/>
          <a:lstStyle/>
          <a:p>
            <a:endParaRPr/>
          </a:p>
        </p:txBody>
      </p:sp>
      <p:sp>
        <p:nvSpPr>
          <p:cNvPr id="15" name="object 299"/>
          <p:cNvSpPr/>
          <p:nvPr/>
        </p:nvSpPr>
        <p:spPr>
          <a:xfrm>
            <a:off x="3765066" y="4895698"/>
            <a:ext cx="1301750" cy="1000760"/>
          </a:xfrm>
          <a:custGeom>
            <a:avLst/>
            <a:gdLst/>
            <a:ahLst/>
            <a:cxnLst/>
            <a:rect l="l" t="t" r="r" b="b"/>
            <a:pathLst>
              <a:path w="1301750" h="1000759">
                <a:moveTo>
                  <a:pt x="1301381" y="0"/>
                </a:moveTo>
                <a:lnTo>
                  <a:pt x="0" y="0"/>
                </a:lnTo>
                <a:lnTo>
                  <a:pt x="0" y="1000658"/>
                </a:lnTo>
                <a:lnTo>
                  <a:pt x="1121384" y="1000658"/>
                </a:lnTo>
                <a:lnTo>
                  <a:pt x="1301381" y="820661"/>
                </a:lnTo>
                <a:lnTo>
                  <a:pt x="1301381" y="0"/>
                </a:lnTo>
                <a:close/>
              </a:path>
            </a:pathLst>
          </a:custGeom>
          <a:solidFill>
            <a:srgbClr val="D0E7C1"/>
          </a:solidFill>
        </p:spPr>
        <p:txBody>
          <a:bodyPr wrap="square" lIns="0" tIns="0" rIns="0" bIns="0" rtlCol="0"/>
          <a:lstStyle/>
          <a:p>
            <a:endParaRPr/>
          </a:p>
        </p:txBody>
      </p:sp>
      <p:sp>
        <p:nvSpPr>
          <p:cNvPr id="16" name="object 300"/>
          <p:cNvSpPr txBox="1"/>
          <p:nvPr/>
        </p:nvSpPr>
        <p:spPr>
          <a:xfrm>
            <a:off x="3794715" y="4894262"/>
            <a:ext cx="1191895" cy="848360"/>
          </a:xfrm>
          <a:prstGeom prst="rect">
            <a:avLst/>
          </a:prstGeom>
        </p:spPr>
        <p:txBody>
          <a:bodyPr vert="horz" wrap="square" lIns="0" tIns="12700" rIns="0" bIns="0" rtlCol="0">
            <a:spAutoFit/>
          </a:bodyPr>
          <a:lstStyle/>
          <a:p>
            <a:pPr marL="12700" marR="5080">
              <a:lnSpc>
                <a:spcPct val="100000"/>
              </a:lnSpc>
              <a:spcBef>
                <a:spcPts val="100"/>
              </a:spcBef>
            </a:pPr>
            <a:r>
              <a:rPr sz="900" spc="-10" dirty="0">
                <a:latin typeface="Arial"/>
                <a:cs typeface="Arial"/>
              </a:rPr>
              <a:t>Направление  </a:t>
            </a:r>
            <a:r>
              <a:rPr sz="900" spc="-5" dirty="0">
                <a:latin typeface="Arial"/>
                <a:cs typeface="Arial"/>
              </a:rPr>
              <a:t>субъектами </a:t>
            </a:r>
            <a:r>
              <a:rPr sz="900" spc="-10" dirty="0">
                <a:latin typeface="Arial"/>
                <a:cs typeface="Arial"/>
              </a:rPr>
              <a:t>РФ  </a:t>
            </a:r>
            <a:r>
              <a:rPr sz="900" spc="-5" dirty="0">
                <a:latin typeface="Arial"/>
                <a:cs typeface="Arial"/>
              </a:rPr>
              <a:t>перечня </a:t>
            </a:r>
            <a:r>
              <a:rPr sz="900" spc="-10" dirty="0">
                <a:latin typeface="Arial"/>
                <a:cs typeface="Arial"/>
              </a:rPr>
              <a:t>одобренных  </a:t>
            </a:r>
            <a:r>
              <a:rPr sz="900" dirty="0">
                <a:latin typeface="Arial"/>
                <a:cs typeface="Arial"/>
              </a:rPr>
              <a:t>и </a:t>
            </a:r>
            <a:r>
              <a:rPr sz="900" spc="-5" dirty="0">
                <a:latin typeface="Arial"/>
                <a:cs typeface="Arial"/>
              </a:rPr>
              <a:t>отклонённых </a:t>
            </a:r>
            <a:r>
              <a:rPr sz="900" spc="-10" dirty="0">
                <a:latin typeface="Arial"/>
                <a:cs typeface="Arial"/>
              </a:rPr>
              <a:t>заявок  </a:t>
            </a:r>
            <a:r>
              <a:rPr sz="900" dirty="0">
                <a:latin typeface="Arial"/>
                <a:cs typeface="Arial"/>
              </a:rPr>
              <a:t>в </a:t>
            </a:r>
            <a:r>
              <a:rPr sz="900" spc="-5" dirty="0">
                <a:latin typeface="Arial"/>
                <a:cs typeface="Arial"/>
              </a:rPr>
              <a:t>Минпромторг  </a:t>
            </a:r>
            <a:r>
              <a:rPr sz="900" spc="-10" dirty="0">
                <a:latin typeface="Arial"/>
                <a:cs typeface="Arial"/>
              </a:rPr>
              <a:t>России*</a:t>
            </a:r>
            <a:endParaRPr sz="900">
              <a:latin typeface="Arial"/>
              <a:cs typeface="Arial"/>
            </a:endParaRPr>
          </a:p>
        </p:txBody>
      </p:sp>
      <p:sp>
        <p:nvSpPr>
          <p:cNvPr id="17" name="object 301"/>
          <p:cNvSpPr/>
          <p:nvPr/>
        </p:nvSpPr>
        <p:spPr>
          <a:xfrm>
            <a:off x="3756520" y="4895698"/>
            <a:ext cx="1301750" cy="1000760"/>
          </a:xfrm>
          <a:custGeom>
            <a:avLst/>
            <a:gdLst/>
            <a:ahLst/>
            <a:cxnLst/>
            <a:rect l="l" t="t" r="r" b="b"/>
            <a:pathLst>
              <a:path w="1301750" h="1000759">
                <a:moveTo>
                  <a:pt x="0" y="0"/>
                </a:moveTo>
                <a:lnTo>
                  <a:pt x="0" y="1000658"/>
                </a:lnTo>
                <a:lnTo>
                  <a:pt x="1121384" y="1000658"/>
                </a:lnTo>
                <a:lnTo>
                  <a:pt x="1301381" y="820661"/>
                </a:lnTo>
                <a:lnTo>
                  <a:pt x="1301381" y="0"/>
                </a:lnTo>
                <a:lnTo>
                  <a:pt x="0" y="0"/>
                </a:lnTo>
                <a:close/>
              </a:path>
            </a:pathLst>
          </a:custGeom>
          <a:ln w="12700">
            <a:solidFill>
              <a:srgbClr val="F0DECC"/>
            </a:solidFill>
          </a:ln>
        </p:spPr>
        <p:txBody>
          <a:bodyPr wrap="square" lIns="0" tIns="0" rIns="0" bIns="0" rtlCol="0"/>
          <a:lstStyle/>
          <a:p>
            <a:endParaRPr/>
          </a:p>
        </p:txBody>
      </p:sp>
      <p:sp>
        <p:nvSpPr>
          <p:cNvPr id="18" name="object 302"/>
          <p:cNvSpPr txBox="1"/>
          <p:nvPr/>
        </p:nvSpPr>
        <p:spPr>
          <a:xfrm>
            <a:off x="3019994" y="3879441"/>
            <a:ext cx="1864995" cy="428322"/>
          </a:xfrm>
          <a:prstGeom prst="rect">
            <a:avLst/>
          </a:prstGeom>
        </p:spPr>
        <p:txBody>
          <a:bodyPr vert="horz" wrap="square" lIns="0" tIns="12700" rIns="0" bIns="0" rtlCol="0">
            <a:spAutoFit/>
          </a:bodyPr>
          <a:lstStyle/>
          <a:p>
            <a:pPr marL="12700">
              <a:lnSpc>
                <a:spcPct val="100000"/>
              </a:lnSpc>
              <a:spcBef>
                <a:spcPts val="100"/>
              </a:spcBef>
            </a:pPr>
            <a:r>
              <a:rPr sz="900" spc="-10" dirty="0">
                <a:latin typeface="Arial"/>
                <a:cs typeface="Arial"/>
              </a:rPr>
              <a:t>Формирование </a:t>
            </a:r>
            <a:r>
              <a:rPr sz="900" spc="-5" dirty="0">
                <a:latin typeface="Arial"/>
                <a:cs typeface="Arial"/>
              </a:rPr>
              <a:t>проекта</a:t>
            </a:r>
            <a:endParaRPr sz="900" dirty="0">
              <a:latin typeface="Arial"/>
              <a:cs typeface="Arial"/>
            </a:endParaRPr>
          </a:p>
          <a:p>
            <a:pPr marL="12700">
              <a:lnSpc>
                <a:spcPct val="100000"/>
              </a:lnSpc>
            </a:pPr>
            <a:r>
              <a:rPr sz="900" spc="-10" dirty="0">
                <a:latin typeface="Arial"/>
                <a:cs typeface="Arial"/>
              </a:rPr>
              <a:t>единого </a:t>
            </a:r>
            <a:r>
              <a:rPr sz="900" spc="-5" dirty="0" err="1">
                <a:latin typeface="Arial"/>
                <a:cs typeface="Arial"/>
              </a:rPr>
              <a:t>перечня</a:t>
            </a:r>
            <a:r>
              <a:rPr sz="900" spc="-5" dirty="0">
                <a:latin typeface="Arial"/>
                <a:cs typeface="Arial"/>
              </a:rPr>
              <a:t> </a:t>
            </a:r>
            <a:r>
              <a:rPr sz="900" dirty="0" err="1">
                <a:latin typeface="Arial"/>
                <a:cs typeface="Arial"/>
              </a:rPr>
              <a:t>участников</a:t>
            </a:r>
            <a:endParaRPr lang="en-US" sz="900" dirty="0">
              <a:latin typeface="Arial"/>
              <a:cs typeface="Arial"/>
            </a:endParaRPr>
          </a:p>
          <a:p>
            <a:pPr marL="12700">
              <a:lnSpc>
                <a:spcPct val="100000"/>
              </a:lnSpc>
            </a:pPr>
            <a:r>
              <a:rPr sz="900" spc="-75" dirty="0">
                <a:latin typeface="Arial"/>
                <a:cs typeface="Arial"/>
              </a:rPr>
              <a:t> </a:t>
            </a:r>
            <a:r>
              <a:rPr sz="900" dirty="0">
                <a:latin typeface="Arial"/>
                <a:cs typeface="Arial"/>
              </a:rPr>
              <a:t>КППК</a:t>
            </a:r>
          </a:p>
        </p:txBody>
      </p:sp>
      <p:sp>
        <p:nvSpPr>
          <p:cNvPr id="19" name="object 303"/>
          <p:cNvSpPr/>
          <p:nvPr/>
        </p:nvSpPr>
        <p:spPr>
          <a:xfrm>
            <a:off x="2964707" y="3846693"/>
            <a:ext cx="2258695" cy="481965"/>
          </a:xfrm>
          <a:custGeom>
            <a:avLst/>
            <a:gdLst/>
            <a:ahLst/>
            <a:cxnLst/>
            <a:rect l="l" t="t" r="r" b="b"/>
            <a:pathLst>
              <a:path w="2258695" h="481964">
                <a:moveTo>
                  <a:pt x="0" y="0"/>
                </a:moveTo>
                <a:lnTo>
                  <a:pt x="0" y="481698"/>
                </a:lnTo>
                <a:lnTo>
                  <a:pt x="2078596" y="481698"/>
                </a:lnTo>
                <a:lnTo>
                  <a:pt x="2258593" y="301701"/>
                </a:lnTo>
                <a:lnTo>
                  <a:pt x="2258593" y="0"/>
                </a:lnTo>
                <a:lnTo>
                  <a:pt x="0" y="0"/>
                </a:lnTo>
                <a:close/>
              </a:path>
            </a:pathLst>
          </a:custGeom>
          <a:ln w="12699">
            <a:solidFill>
              <a:srgbClr val="F0DECC"/>
            </a:solidFill>
          </a:ln>
        </p:spPr>
        <p:txBody>
          <a:bodyPr wrap="square" lIns="0" tIns="0" rIns="0" bIns="0" rtlCol="0"/>
          <a:lstStyle/>
          <a:p>
            <a:endParaRPr/>
          </a:p>
        </p:txBody>
      </p:sp>
      <p:sp>
        <p:nvSpPr>
          <p:cNvPr id="20" name="object 304"/>
          <p:cNvSpPr txBox="1"/>
          <p:nvPr/>
        </p:nvSpPr>
        <p:spPr>
          <a:xfrm>
            <a:off x="1683589" y="4894262"/>
            <a:ext cx="1181735" cy="436880"/>
          </a:xfrm>
          <a:prstGeom prst="rect">
            <a:avLst/>
          </a:prstGeom>
        </p:spPr>
        <p:txBody>
          <a:bodyPr vert="horz" wrap="square" lIns="0" tIns="12700" rIns="0" bIns="0" rtlCol="0">
            <a:spAutoFit/>
          </a:bodyPr>
          <a:lstStyle/>
          <a:p>
            <a:pPr marL="12700" marR="5080">
              <a:lnSpc>
                <a:spcPct val="100000"/>
              </a:lnSpc>
              <a:spcBef>
                <a:spcPts val="100"/>
              </a:spcBef>
            </a:pPr>
            <a:r>
              <a:rPr sz="900" spc="-10" dirty="0">
                <a:latin typeface="Arial"/>
                <a:cs typeface="Arial"/>
              </a:rPr>
              <a:t>Опубликование  утвержденного  единого </a:t>
            </a:r>
            <a:r>
              <a:rPr sz="900" spc="-5" dirty="0">
                <a:latin typeface="Arial"/>
                <a:cs typeface="Arial"/>
              </a:rPr>
              <a:t>перечня</a:t>
            </a:r>
            <a:r>
              <a:rPr sz="900" spc="-80" dirty="0">
                <a:latin typeface="Arial"/>
                <a:cs typeface="Arial"/>
              </a:rPr>
              <a:t> </a:t>
            </a:r>
            <a:r>
              <a:rPr sz="900" dirty="0">
                <a:latin typeface="Arial"/>
                <a:cs typeface="Arial"/>
              </a:rPr>
              <a:t>МВК</a:t>
            </a:r>
            <a:endParaRPr sz="900">
              <a:latin typeface="Arial"/>
              <a:cs typeface="Arial"/>
            </a:endParaRPr>
          </a:p>
        </p:txBody>
      </p:sp>
      <p:sp>
        <p:nvSpPr>
          <p:cNvPr id="21" name="object 305"/>
          <p:cNvSpPr/>
          <p:nvPr/>
        </p:nvSpPr>
        <p:spPr>
          <a:xfrm>
            <a:off x="1653940" y="4895698"/>
            <a:ext cx="1301750" cy="1000760"/>
          </a:xfrm>
          <a:custGeom>
            <a:avLst/>
            <a:gdLst/>
            <a:ahLst/>
            <a:cxnLst/>
            <a:rect l="l" t="t" r="r" b="b"/>
            <a:pathLst>
              <a:path w="1301750" h="1000759">
                <a:moveTo>
                  <a:pt x="0" y="0"/>
                </a:moveTo>
                <a:lnTo>
                  <a:pt x="0" y="1000658"/>
                </a:lnTo>
                <a:lnTo>
                  <a:pt x="1121384" y="1000658"/>
                </a:lnTo>
                <a:lnTo>
                  <a:pt x="1301381" y="820661"/>
                </a:lnTo>
                <a:lnTo>
                  <a:pt x="1301381" y="0"/>
                </a:lnTo>
                <a:lnTo>
                  <a:pt x="0" y="0"/>
                </a:lnTo>
                <a:close/>
              </a:path>
            </a:pathLst>
          </a:custGeom>
          <a:ln w="12700">
            <a:solidFill>
              <a:srgbClr val="F0DECC"/>
            </a:solidFill>
          </a:ln>
        </p:spPr>
        <p:txBody>
          <a:bodyPr wrap="square" lIns="0" tIns="0" rIns="0" bIns="0" rtlCol="0"/>
          <a:lstStyle/>
          <a:p>
            <a:endParaRPr/>
          </a:p>
        </p:txBody>
      </p:sp>
      <p:sp>
        <p:nvSpPr>
          <p:cNvPr id="22" name="object 306"/>
          <p:cNvSpPr txBox="1"/>
          <p:nvPr/>
        </p:nvSpPr>
        <p:spPr>
          <a:xfrm>
            <a:off x="592576" y="3905427"/>
            <a:ext cx="1845945" cy="436880"/>
          </a:xfrm>
          <a:prstGeom prst="rect">
            <a:avLst/>
          </a:prstGeom>
        </p:spPr>
        <p:txBody>
          <a:bodyPr vert="horz" wrap="square" lIns="0" tIns="12700" rIns="0" bIns="0" rtlCol="0">
            <a:spAutoFit/>
          </a:bodyPr>
          <a:lstStyle/>
          <a:p>
            <a:pPr marL="12700" marR="5080">
              <a:lnSpc>
                <a:spcPct val="100000"/>
              </a:lnSpc>
              <a:spcBef>
                <a:spcPts val="100"/>
              </a:spcBef>
            </a:pPr>
            <a:r>
              <a:rPr sz="900" spc="-10" dirty="0">
                <a:latin typeface="Arial"/>
                <a:cs typeface="Arial"/>
              </a:rPr>
              <a:t>Подача заявлений организациями  </a:t>
            </a:r>
            <a:r>
              <a:rPr sz="900" spc="-5" dirty="0">
                <a:latin typeface="Arial"/>
                <a:cs typeface="Arial"/>
              </a:rPr>
              <a:t>на заключение</a:t>
            </a:r>
            <a:r>
              <a:rPr sz="900" spc="-15" dirty="0">
                <a:latin typeface="Arial"/>
                <a:cs typeface="Arial"/>
              </a:rPr>
              <a:t> </a:t>
            </a:r>
            <a:r>
              <a:rPr sz="900" spc="-5" dirty="0">
                <a:latin typeface="Arial"/>
                <a:cs typeface="Arial"/>
              </a:rPr>
              <a:t>соглашений</a:t>
            </a:r>
            <a:endParaRPr sz="900" dirty="0">
              <a:latin typeface="Arial"/>
              <a:cs typeface="Arial"/>
            </a:endParaRPr>
          </a:p>
          <a:p>
            <a:pPr marL="12700">
              <a:lnSpc>
                <a:spcPct val="100000"/>
              </a:lnSpc>
            </a:pPr>
            <a:r>
              <a:rPr sz="900" dirty="0">
                <a:latin typeface="Arial"/>
                <a:cs typeface="Arial"/>
              </a:rPr>
              <a:t>o </a:t>
            </a:r>
            <a:r>
              <a:rPr sz="900" spc="-5" dirty="0">
                <a:latin typeface="Arial"/>
                <a:cs typeface="Arial"/>
              </a:rPr>
              <a:t>реализации</a:t>
            </a:r>
            <a:r>
              <a:rPr sz="900" spc="-20" dirty="0">
                <a:latin typeface="Arial"/>
                <a:cs typeface="Arial"/>
              </a:rPr>
              <a:t> </a:t>
            </a:r>
            <a:r>
              <a:rPr sz="900" dirty="0">
                <a:latin typeface="Arial"/>
                <a:cs typeface="Arial"/>
              </a:rPr>
              <a:t>КППК</a:t>
            </a:r>
          </a:p>
        </p:txBody>
      </p:sp>
      <p:sp>
        <p:nvSpPr>
          <p:cNvPr id="23" name="object 307"/>
          <p:cNvSpPr/>
          <p:nvPr/>
        </p:nvSpPr>
        <p:spPr>
          <a:xfrm>
            <a:off x="562927" y="3855587"/>
            <a:ext cx="2245360" cy="473075"/>
          </a:xfrm>
          <a:custGeom>
            <a:avLst/>
            <a:gdLst/>
            <a:ahLst/>
            <a:cxnLst/>
            <a:rect l="l" t="t" r="r" b="b"/>
            <a:pathLst>
              <a:path w="2245360" h="473075">
                <a:moveTo>
                  <a:pt x="0" y="0"/>
                </a:moveTo>
                <a:lnTo>
                  <a:pt x="0" y="472808"/>
                </a:lnTo>
                <a:lnTo>
                  <a:pt x="2065083" y="472808"/>
                </a:lnTo>
                <a:lnTo>
                  <a:pt x="2245080" y="292811"/>
                </a:lnTo>
                <a:lnTo>
                  <a:pt x="2245080" y="0"/>
                </a:lnTo>
                <a:lnTo>
                  <a:pt x="0" y="0"/>
                </a:lnTo>
                <a:close/>
              </a:path>
            </a:pathLst>
          </a:custGeom>
          <a:ln w="12700">
            <a:solidFill>
              <a:srgbClr val="F0DECC"/>
            </a:solidFill>
          </a:ln>
        </p:spPr>
        <p:txBody>
          <a:bodyPr wrap="square" lIns="0" tIns="0" rIns="0" bIns="0" rtlCol="0"/>
          <a:lstStyle/>
          <a:p>
            <a:endParaRPr/>
          </a:p>
        </p:txBody>
      </p:sp>
      <p:sp>
        <p:nvSpPr>
          <p:cNvPr id="24" name="object 308"/>
          <p:cNvSpPr txBox="1"/>
          <p:nvPr/>
        </p:nvSpPr>
        <p:spPr>
          <a:xfrm>
            <a:off x="296072" y="4894262"/>
            <a:ext cx="1080770" cy="436880"/>
          </a:xfrm>
          <a:prstGeom prst="rect">
            <a:avLst/>
          </a:prstGeom>
        </p:spPr>
        <p:txBody>
          <a:bodyPr vert="horz" wrap="square" lIns="0" tIns="12700" rIns="0" bIns="0" rtlCol="0">
            <a:spAutoFit/>
          </a:bodyPr>
          <a:lstStyle/>
          <a:p>
            <a:pPr marL="12700" marR="412115">
              <a:lnSpc>
                <a:spcPct val="100000"/>
              </a:lnSpc>
              <a:spcBef>
                <a:spcPts val="100"/>
              </a:spcBef>
            </a:pPr>
            <a:r>
              <a:rPr sz="900" dirty="0">
                <a:latin typeface="Arial"/>
                <a:cs typeface="Arial"/>
              </a:rPr>
              <a:t>За</a:t>
            </a:r>
            <a:r>
              <a:rPr sz="900" spc="5" dirty="0">
                <a:latin typeface="Arial"/>
                <a:cs typeface="Arial"/>
              </a:rPr>
              <a:t>к</a:t>
            </a:r>
            <a:r>
              <a:rPr sz="900" spc="-5" dirty="0">
                <a:latin typeface="Arial"/>
                <a:cs typeface="Arial"/>
              </a:rPr>
              <a:t>л</a:t>
            </a:r>
            <a:r>
              <a:rPr sz="900" spc="-20" dirty="0">
                <a:latin typeface="Arial"/>
                <a:cs typeface="Arial"/>
              </a:rPr>
              <a:t>ю</a:t>
            </a:r>
            <a:r>
              <a:rPr sz="900" dirty="0">
                <a:latin typeface="Arial"/>
                <a:cs typeface="Arial"/>
              </a:rPr>
              <a:t>чение  </a:t>
            </a:r>
            <a:r>
              <a:rPr sz="900" spc="10" dirty="0">
                <a:latin typeface="Arial"/>
                <a:cs typeface="Arial"/>
              </a:rPr>
              <a:t>с</a:t>
            </a:r>
            <a:r>
              <a:rPr sz="900" spc="-5" dirty="0">
                <a:latin typeface="Arial"/>
                <a:cs typeface="Arial"/>
              </a:rPr>
              <a:t>о</a:t>
            </a:r>
            <a:r>
              <a:rPr sz="900" spc="-20" dirty="0">
                <a:latin typeface="Arial"/>
                <a:cs typeface="Arial"/>
              </a:rPr>
              <a:t>г</a:t>
            </a:r>
            <a:r>
              <a:rPr sz="900" spc="-5" dirty="0">
                <a:latin typeface="Arial"/>
                <a:cs typeface="Arial"/>
              </a:rPr>
              <a:t>лашений</a:t>
            </a:r>
            <a:endParaRPr sz="900" dirty="0">
              <a:latin typeface="Arial"/>
              <a:cs typeface="Arial"/>
            </a:endParaRPr>
          </a:p>
          <a:p>
            <a:pPr marL="12700">
              <a:lnSpc>
                <a:spcPct val="100000"/>
              </a:lnSpc>
            </a:pPr>
            <a:r>
              <a:rPr sz="900" dirty="0">
                <a:latin typeface="Arial"/>
                <a:cs typeface="Arial"/>
              </a:rPr>
              <a:t>o </a:t>
            </a:r>
            <a:r>
              <a:rPr sz="900" spc="-5" dirty="0">
                <a:latin typeface="Arial"/>
                <a:cs typeface="Arial"/>
              </a:rPr>
              <a:t>реализации</a:t>
            </a:r>
            <a:r>
              <a:rPr sz="900" spc="-85" dirty="0">
                <a:latin typeface="Arial"/>
                <a:cs typeface="Arial"/>
              </a:rPr>
              <a:t> </a:t>
            </a:r>
            <a:r>
              <a:rPr sz="900" dirty="0">
                <a:latin typeface="Arial"/>
                <a:cs typeface="Arial"/>
              </a:rPr>
              <a:t>КППК</a:t>
            </a:r>
          </a:p>
        </p:txBody>
      </p:sp>
      <p:sp>
        <p:nvSpPr>
          <p:cNvPr id="25" name="object 309"/>
          <p:cNvSpPr/>
          <p:nvPr/>
        </p:nvSpPr>
        <p:spPr>
          <a:xfrm>
            <a:off x="266421" y="4895698"/>
            <a:ext cx="1301750" cy="1000760"/>
          </a:xfrm>
          <a:custGeom>
            <a:avLst/>
            <a:gdLst/>
            <a:ahLst/>
            <a:cxnLst/>
            <a:rect l="l" t="t" r="r" b="b"/>
            <a:pathLst>
              <a:path w="1301750" h="1000759">
                <a:moveTo>
                  <a:pt x="0" y="0"/>
                </a:moveTo>
                <a:lnTo>
                  <a:pt x="0" y="1000658"/>
                </a:lnTo>
                <a:lnTo>
                  <a:pt x="1121384" y="1000658"/>
                </a:lnTo>
                <a:lnTo>
                  <a:pt x="1301381" y="820661"/>
                </a:lnTo>
                <a:lnTo>
                  <a:pt x="1301381" y="0"/>
                </a:lnTo>
                <a:lnTo>
                  <a:pt x="0" y="0"/>
                </a:lnTo>
                <a:close/>
              </a:path>
            </a:pathLst>
          </a:custGeom>
          <a:ln w="12700">
            <a:solidFill>
              <a:srgbClr val="F0DECC"/>
            </a:solidFill>
          </a:ln>
        </p:spPr>
        <p:txBody>
          <a:bodyPr wrap="square" lIns="0" tIns="0" rIns="0" bIns="0" rtlCol="0"/>
          <a:lstStyle/>
          <a:p>
            <a:endParaRPr/>
          </a:p>
        </p:txBody>
      </p:sp>
      <p:sp>
        <p:nvSpPr>
          <p:cNvPr id="26" name="object 310"/>
          <p:cNvSpPr/>
          <p:nvPr/>
        </p:nvSpPr>
        <p:spPr>
          <a:xfrm>
            <a:off x="78431" y="6269059"/>
            <a:ext cx="3048000" cy="481965"/>
          </a:xfrm>
          <a:custGeom>
            <a:avLst/>
            <a:gdLst/>
            <a:ahLst/>
            <a:cxnLst/>
            <a:rect l="l" t="t" r="r" b="b"/>
            <a:pathLst>
              <a:path w="3048000" h="481965">
                <a:moveTo>
                  <a:pt x="3047809" y="0"/>
                </a:moveTo>
                <a:lnTo>
                  <a:pt x="0" y="0"/>
                </a:lnTo>
                <a:lnTo>
                  <a:pt x="0" y="481698"/>
                </a:lnTo>
                <a:lnTo>
                  <a:pt x="2867812" y="481698"/>
                </a:lnTo>
                <a:lnTo>
                  <a:pt x="3047809" y="301701"/>
                </a:lnTo>
                <a:lnTo>
                  <a:pt x="3047809" y="0"/>
                </a:lnTo>
                <a:close/>
              </a:path>
            </a:pathLst>
          </a:custGeom>
          <a:solidFill>
            <a:srgbClr val="874F42"/>
          </a:solidFill>
        </p:spPr>
        <p:txBody>
          <a:bodyPr wrap="square" lIns="0" tIns="0" rIns="0" bIns="0" rtlCol="0"/>
          <a:lstStyle/>
          <a:p>
            <a:endParaRPr/>
          </a:p>
        </p:txBody>
      </p:sp>
      <p:sp>
        <p:nvSpPr>
          <p:cNvPr id="27" name="object 311"/>
          <p:cNvSpPr txBox="1"/>
          <p:nvPr/>
        </p:nvSpPr>
        <p:spPr>
          <a:xfrm>
            <a:off x="108081" y="6267623"/>
            <a:ext cx="2496185" cy="43688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FFFFFF"/>
                </a:solidFill>
                <a:latin typeface="Arial"/>
                <a:cs typeface="Arial"/>
              </a:rPr>
              <a:t>Заключение </a:t>
            </a:r>
            <a:r>
              <a:rPr sz="900" dirty="0">
                <a:solidFill>
                  <a:srgbClr val="FFFFFF"/>
                </a:solidFill>
                <a:latin typeface="Arial"/>
                <a:cs typeface="Arial"/>
              </a:rPr>
              <a:t>участниками КППК</a:t>
            </a:r>
            <a:r>
              <a:rPr sz="900" spc="-10" dirty="0">
                <a:solidFill>
                  <a:srgbClr val="FFFFFF"/>
                </a:solidFill>
                <a:latin typeface="Arial"/>
                <a:cs typeface="Arial"/>
              </a:rPr>
              <a:t> соглашений</a:t>
            </a:r>
            <a:endParaRPr sz="900" dirty="0">
              <a:latin typeface="Arial"/>
              <a:cs typeface="Arial"/>
            </a:endParaRPr>
          </a:p>
          <a:p>
            <a:pPr marL="12700" marR="5080">
              <a:lnSpc>
                <a:spcPct val="100000"/>
              </a:lnSpc>
            </a:pPr>
            <a:r>
              <a:rPr sz="900" dirty="0">
                <a:solidFill>
                  <a:srgbClr val="FFFFFF"/>
                </a:solidFill>
                <a:latin typeface="Arial"/>
                <a:cs typeface="Arial"/>
              </a:rPr>
              <a:t>o </a:t>
            </a:r>
            <a:r>
              <a:rPr sz="900" spc="-10" dirty="0">
                <a:solidFill>
                  <a:srgbClr val="FFFFFF"/>
                </a:solidFill>
                <a:latin typeface="Arial"/>
                <a:cs typeface="Arial"/>
              </a:rPr>
              <a:t>предоставлении </a:t>
            </a:r>
            <a:r>
              <a:rPr sz="900" spc="-5" dirty="0">
                <a:solidFill>
                  <a:srgbClr val="FFFFFF"/>
                </a:solidFill>
                <a:latin typeface="Arial"/>
                <a:cs typeface="Arial"/>
              </a:rPr>
              <a:t>финансирования </a:t>
            </a:r>
            <a:r>
              <a:rPr sz="900" dirty="0">
                <a:solidFill>
                  <a:srgbClr val="FFFFFF"/>
                </a:solidFill>
                <a:latin typeface="Arial"/>
                <a:cs typeface="Arial"/>
              </a:rPr>
              <a:t>с </a:t>
            </a:r>
            <a:r>
              <a:rPr sz="900" spc="-5" dirty="0">
                <a:solidFill>
                  <a:srgbClr val="FFFFFF"/>
                </a:solidFill>
                <a:latin typeface="Arial"/>
                <a:cs typeface="Arial"/>
              </a:rPr>
              <a:t>банками  </a:t>
            </a:r>
            <a:r>
              <a:rPr sz="900" dirty="0">
                <a:solidFill>
                  <a:srgbClr val="FFFFFF"/>
                </a:solidFill>
                <a:latin typeface="Arial"/>
                <a:cs typeface="Arial"/>
              </a:rPr>
              <a:t>(в </a:t>
            </a:r>
            <a:r>
              <a:rPr sz="900" spc="-10" dirty="0">
                <a:solidFill>
                  <a:srgbClr val="FFFFFF"/>
                </a:solidFill>
                <a:latin typeface="Arial"/>
                <a:cs typeface="Arial"/>
              </a:rPr>
              <a:t>течение</a:t>
            </a:r>
            <a:r>
              <a:rPr sz="900" spc="-5" dirty="0">
                <a:solidFill>
                  <a:srgbClr val="FFFFFF"/>
                </a:solidFill>
                <a:latin typeface="Arial"/>
                <a:cs typeface="Arial"/>
              </a:rPr>
              <a:t> </a:t>
            </a:r>
            <a:r>
              <a:rPr sz="900" spc="-15" dirty="0">
                <a:solidFill>
                  <a:srgbClr val="FFFFFF"/>
                </a:solidFill>
                <a:latin typeface="Arial"/>
                <a:cs typeface="Arial"/>
              </a:rPr>
              <a:t>года)</a:t>
            </a:r>
            <a:endParaRPr sz="900" dirty="0">
              <a:latin typeface="Arial"/>
              <a:cs typeface="Arial"/>
            </a:endParaRPr>
          </a:p>
        </p:txBody>
      </p:sp>
      <p:sp>
        <p:nvSpPr>
          <p:cNvPr id="28" name="object 312"/>
          <p:cNvSpPr/>
          <p:nvPr/>
        </p:nvSpPr>
        <p:spPr>
          <a:xfrm>
            <a:off x="78431" y="6260513"/>
            <a:ext cx="3048000" cy="481965"/>
          </a:xfrm>
          <a:custGeom>
            <a:avLst/>
            <a:gdLst/>
            <a:ahLst/>
            <a:cxnLst/>
            <a:rect l="l" t="t" r="r" b="b"/>
            <a:pathLst>
              <a:path w="3048000" h="481965">
                <a:moveTo>
                  <a:pt x="0" y="0"/>
                </a:moveTo>
                <a:lnTo>
                  <a:pt x="0" y="481698"/>
                </a:lnTo>
                <a:lnTo>
                  <a:pt x="2867812" y="481698"/>
                </a:lnTo>
                <a:lnTo>
                  <a:pt x="3047809" y="301701"/>
                </a:lnTo>
                <a:lnTo>
                  <a:pt x="3047809" y="0"/>
                </a:lnTo>
                <a:lnTo>
                  <a:pt x="0" y="0"/>
                </a:lnTo>
                <a:close/>
              </a:path>
            </a:pathLst>
          </a:custGeom>
          <a:ln w="12700">
            <a:solidFill>
              <a:srgbClr val="874F42"/>
            </a:solidFill>
          </a:ln>
        </p:spPr>
        <p:txBody>
          <a:bodyPr wrap="square" lIns="0" tIns="0" rIns="0" bIns="0" rtlCol="0"/>
          <a:lstStyle/>
          <a:p>
            <a:endParaRPr/>
          </a:p>
        </p:txBody>
      </p:sp>
      <p:sp>
        <p:nvSpPr>
          <p:cNvPr id="29" name="object 313"/>
          <p:cNvSpPr/>
          <p:nvPr/>
        </p:nvSpPr>
        <p:spPr>
          <a:xfrm>
            <a:off x="7617928" y="4895698"/>
            <a:ext cx="1482090" cy="1003300"/>
          </a:xfrm>
          <a:custGeom>
            <a:avLst/>
            <a:gdLst/>
            <a:ahLst/>
            <a:cxnLst/>
            <a:rect l="l" t="t" r="r" b="b"/>
            <a:pathLst>
              <a:path w="1482090" h="1003300">
                <a:moveTo>
                  <a:pt x="1481899" y="0"/>
                </a:moveTo>
                <a:lnTo>
                  <a:pt x="0" y="0"/>
                </a:lnTo>
                <a:lnTo>
                  <a:pt x="0" y="1003046"/>
                </a:lnTo>
                <a:lnTo>
                  <a:pt x="1301902" y="1003046"/>
                </a:lnTo>
                <a:lnTo>
                  <a:pt x="1481899" y="823048"/>
                </a:lnTo>
                <a:lnTo>
                  <a:pt x="1481899" y="0"/>
                </a:lnTo>
                <a:close/>
              </a:path>
            </a:pathLst>
          </a:custGeom>
          <a:solidFill>
            <a:srgbClr val="D0E7C1"/>
          </a:solidFill>
        </p:spPr>
        <p:txBody>
          <a:bodyPr wrap="square" lIns="0" tIns="0" rIns="0" bIns="0" rtlCol="0"/>
          <a:lstStyle/>
          <a:p>
            <a:endParaRPr/>
          </a:p>
        </p:txBody>
      </p:sp>
      <p:sp>
        <p:nvSpPr>
          <p:cNvPr id="30" name="object 314"/>
          <p:cNvSpPr txBox="1"/>
          <p:nvPr/>
        </p:nvSpPr>
        <p:spPr>
          <a:xfrm>
            <a:off x="7647578" y="4894262"/>
            <a:ext cx="1294765" cy="985519"/>
          </a:xfrm>
          <a:prstGeom prst="rect">
            <a:avLst/>
          </a:prstGeom>
        </p:spPr>
        <p:txBody>
          <a:bodyPr vert="horz" wrap="square" lIns="0" tIns="12700" rIns="0" bIns="0" rtlCol="0">
            <a:spAutoFit/>
          </a:bodyPr>
          <a:lstStyle/>
          <a:p>
            <a:pPr marL="12700" marR="5080">
              <a:lnSpc>
                <a:spcPct val="100000"/>
              </a:lnSpc>
              <a:spcBef>
                <a:spcPts val="100"/>
              </a:spcBef>
            </a:pPr>
            <a:r>
              <a:rPr sz="900" spc="-10" dirty="0">
                <a:latin typeface="Arial"/>
                <a:cs typeface="Arial"/>
              </a:rPr>
              <a:t>Направление  уведомлений </a:t>
            </a:r>
            <a:r>
              <a:rPr sz="900" spc="-5" dirty="0">
                <a:latin typeface="Arial"/>
                <a:cs typeface="Arial"/>
              </a:rPr>
              <a:t>об отборе  </a:t>
            </a:r>
            <a:r>
              <a:rPr sz="900" spc="-10" dirty="0">
                <a:latin typeface="Arial"/>
                <a:cs typeface="Arial"/>
              </a:rPr>
              <a:t>федеральными  производителями  </a:t>
            </a:r>
            <a:r>
              <a:rPr sz="900" spc="-5" dirty="0">
                <a:latin typeface="Arial"/>
                <a:cs typeface="Arial"/>
              </a:rPr>
              <a:t>(Минпромторг </a:t>
            </a:r>
            <a:r>
              <a:rPr sz="900" spc="-10" dirty="0">
                <a:latin typeface="Arial"/>
                <a:cs typeface="Arial"/>
              </a:rPr>
              <a:t>России)  </a:t>
            </a:r>
            <a:r>
              <a:rPr sz="900" dirty="0">
                <a:latin typeface="Arial"/>
                <a:cs typeface="Arial"/>
              </a:rPr>
              <a:t>и </a:t>
            </a:r>
            <a:r>
              <a:rPr sz="900" spc="-5" dirty="0">
                <a:latin typeface="Arial"/>
                <a:cs typeface="Arial"/>
              </a:rPr>
              <a:t>региональными  </a:t>
            </a:r>
            <a:r>
              <a:rPr sz="900" spc="-10" dirty="0">
                <a:latin typeface="Arial"/>
                <a:cs typeface="Arial"/>
              </a:rPr>
              <a:t>производителями*</a:t>
            </a:r>
            <a:endParaRPr sz="900">
              <a:latin typeface="Arial"/>
              <a:cs typeface="Arial"/>
            </a:endParaRPr>
          </a:p>
        </p:txBody>
      </p:sp>
      <p:sp>
        <p:nvSpPr>
          <p:cNvPr id="31" name="object 315"/>
          <p:cNvSpPr/>
          <p:nvPr/>
        </p:nvSpPr>
        <p:spPr>
          <a:xfrm>
            <a:off x="7617928" y="4895698"/>
            <a:ext cx="1482090" cy="1003300"/>
          </a:xfrm>
          <a:custGeom>
            <a:avLst/>
            <a:gdLst/>
            <a:ahLst/>
            <a:cxnLst/>
            <a:rect l="l" t="t" r="r" b="b"/>
            <a:pathLst>
              <a:path w="1482090" h="1003300">
                <a:moveTo>
                  <a:pt x="0" y="0"/>
                </a:moveTo>
                <a:lnTo>
                  <a:pt x="0" y="1003046"/>
                </a:lnTo>
                <a:lnTo>
                  <a:pt x="1301902" y="1003046"/>
                </a:lnTo>
                <a:lnTo>
                  <a:pt x="1481899" y="823048"/>
                </a:lnTo>
                <a:lnTo>
                  <a:pt x="1481899" y="0"/>
                </a:lnTo>
                <a:lnTo>
                  <a:pt x="0" y="0"/>
                </a:lnTo>
                <a:close/>
              </a:path>
            </a:pathLst>
          </a:custGeom>
          <a:ln w="12700">
            <a:solidFill>
              <a:srgbClr val="F0DECC"/>
            </a:solidFill>
          </a:ln>
        </p:spPr>
        <p:txBody>
          <a:bodyPr wrap="square" lIns="0" tIns="0" rIns="0" bIns="0" rtlCol="0"/>
          <a:lstStyle/>
          <a:p>
            <a:endParaRPr/>
          </a:p>
        </p:txBody>
      </p:sp>
      <p:sp>
        <p:nvSpPr>
          <p:cNvPr id="32" name="object 316"/>
          <p:cNvSpPr/>
          <p:nvPr/>
        </p:nvSpPr>
        <p:spPr>
          <a:xfrm>
            <a:off x="6634194" y="3846693"/>
            <a:ext cx="2181225" cy="481965"/>
          </a:xfrm>
          <a:custGeom>
            <a:avLst/>
            <a:gdLst/>
            <a:ahLst/>
            <a:cxnLst/>
            <a:rect l="l" t="t" r="r" b="b"/>
            <a:pathLst>
              <a:path w="2181225" h="481964">
                <a:moveTo>
                  <a:pt x="2181034" y="0"/>
                </a:moveTo>
                <a:lnTo>
                  <a:pt x="0" y="0"/>
                </a:lnTo>
                <a:lnTo>
                  <a:pt x="0" y="481698"/>
                </a:lnTo>
                <a:lnTo>
                  <a:pt x="2001037" y="481698"/>
                </a:lnTo>
                <a:lnTo>
                  <a:pt x="2181034" y="301701"/>
                </a:lnTo>
                <a:lnTo>
                  <a:pt x="2181034" y="0"/>
                </a:lnTo>
                <a:close/>
              </a:path>
            </a:pathLst>
          </a:custGeom>
          <a:solidFill>
            <a:srgbClr val="D0E7C1"/>
          </a:solidFill>
        </p:spPr>
        <p:txBody>
          <a:bodyPr wrap="square" lIns="0" tIns="0" rIns="0" bIns="0" rtlCol="0"/>
          <a:lstStyle/>
          <a:p>
            <a:endParaRPr/>
          </a:p>
        </p:txBody>
      </p:sp>
      <p:sp>
        <p:nvSpPr>
          <p:cNvPr id="33" name="object 317"/>
          <p:cNvSpPr txBox="1"/>
          <p:nvPr/>
        </p:nvSpPr>
        <p:spPr>
          <a:xfrm>
            <a:off x="6663845" y="3845257"/>
            <a:ext cx="1771650" cy="299720"/>
          </a:xfrm>
          <a:prstGeom prst="rect">
            <a:avLst/>
          </a:prstGeom>
        </p:spPr>
        <p:txBody>
          <a:bodyPr vert="horz" wrap="square" lIns="0" tIns="12700" rIns="0" bIns="0" rtlCol="0">
            <a:spAutoFit/>
          </a:bodyPr>
          <a:lstStyle/>
          <a:p>
            <a:pPr marL="12700" marR="5080">
              <a:lnSpc>
                <a:spcPct val="100000"/>
              </a:lnSpc>
              <a:spcBef>
                <a:spcPts val="100"/>
              </a:spcBef>
            </a:pPr>
            <a:r>
              <a:rPr sz="900" spc="-10" dirty="0">
                <a:latin typeface="Arial"/>
                <a:cs typeface="Arial"/>
              </a:rPr>
              <a:t>Подача производителями заявок  </a:t>
            </a:r>
            <a:r>
              <a:rPr sz="900" spc="-5" dirty="0">
                <a:latin typeface="Arial"/>
                <a:cs typeface="Arial"/>
              </a:rPr>
              <a:t>на </a:t>
            </a:r>
            <a:r>
              <a:rPr sz="900" dirty="0">
                <a:latin typeface="Arial"/>
                <a:cs typeface="Arial"/>
              </a:rPr>
              <a:t>участие в</a:t>
            </a:r>
            <a:r>
              <a:rPr sz="900" spc="-25" dirty="0">
                <a:latin typeface="Arial"/>
                <a:cs typeface="Arial"/>
              </a:rPr>
              <a:t> </a:t>
            </a:r>
            <a:r>
              <a:rPr sz="900" dirty="0">
                <a:latin typeface="Arial"/>
                <a:cs typeface="Arial"/>
              </a:rPr>
              <a:t>программе*</a:t>
            </a:r>
            <a:endParaRPr sz="900">
              <a:latin typeface="Arial"/>
              <a:cs typeface="Arial"/>
            </a:endParaRPr>
          </a:p>
        </p:txBody>
      </p:sp>
      <p:sp>
        <p:nvSpPr>
          <p:cNvPr id="34" name="object 318"/>
          <p:cNvSpPr/>
          <p:nvPr/>
        </p:nvSpPr>
        <p:spPr>
          <a:xfrm>
            <a:off x="6634194" y="3846693"/>
            <a:ext cx="2181225" cy="481965"/>
          </a:xfrm>
          <a:custGeom>
            <a:avLst/>
            <a:gdLst/>
            <a:ahLst/>
            <a:cxnLst/>
            <a:rect l="l" t="t" r="r" b="b"/>
            <a:pathLst>
              <a:path w="2181225" h="481964">
                <a:moveTo>
                  <a:pt x="0" y="0"/>
                </a:moveTo>
                <a:lnTo>
                  <a:pt x="0" y="481698"/>
                </a:lnTo>
                <a:lnTo>
                  <a:pt x="2001037" y="481698"/>
                </a:lnTo>
                <a:lnTo>
                  <a:pt x="2181034" y="301701"/>
                </a:lnTo>
                <a:lnTo>
                  <a:pt x="2181034" y="0"/>
                </a:lnTo>
                <a:lnTo>
                  <a:pt x="0" y="0"/>
                </a:lnTo>
                <a:close/>
              </a:path>
            </a:pathLst>
          </a:custGeom>
          <a:ln w="12700">
            <a:solidFill>
              <a:srgbClr val="F0DECC"/>
            </a:solidFill>
          </a:ln>
        </p:spPr>
        <p:txBody>
          <a:bodyPr wrap="square" lIns="0" tIns="0" rIns="0" bIns="0" rtlCol="0"/>
          <a:lstStyle/>
          <a:p>
            <a:endParaRPr/>
          </a:p>
        </p:txBody>
      </p:sp>
      <p:sp>
        <p:nvSpPr>
          <p:cNvPr id="35" name="object 319"/>
          <p:cNvSpPr txBox="1"/>
          <p:nvPr/>
        </p:nvSpPr>
        <p:spPr>
          <a:xfrm>
            <a:off x="3735759" y="1352527"/>
            <a:ext cx="1158240" cy="436880"/>
          </a:xfrm>
          <a:prstGeom prst="rect">
            <a:avLst/>
          </a:prstGeom>
        </p:spPr>
        <p:txBody>
          <a:bodyPr vert="horz" wrap="square" lIns="0" tIns="12700" rIns="0" bIns="0" rtlCol="0">
            <a:spAutoFit/>
          </a:bodyPr>
          <a:lstStyle/>
          <a:p>
            <a:pPr marL="12700" marR="5080">
              <a:lnSpc>
                <a:spcPct val="100000"/>
              </a:lnSpc>
              <a:spcBef>
                <a:spcPts val="100"/>
              </a:spcBef>
            </a:pPr>
            <a:r>
              <a:rPr sz="900" b="1" spc="-10" dirty="0">
                <a:latin typeface="Arial"/>
                <a:cs typeface="Arial"/>
              </a:rPr>
              <a:t>Подготовка</a:t>
            </a:r>
            <a:r>
              <a:rPr sz="900" b="1" spc="-65" dirty="0">
                <a:latin typeface="Arial"/>
                <a:cs typeface="Arial"/>
              </a:rPr>
              <a:t> </a:t>
            </a:r>
            <a:r>
              <a:rPr sz="900" b="1" dirty="0">
                <a:latin typeface="Arial"/>
                <a:cs typeface="Arial"/>
              </a:rPr>
              <a:t>проекта  </a:t>
            </a:r>
            <a:r>
              <a:rPr sz="900" b="1" spc="-10" dirty="0">
                <a:latin typeface="Arial"/>
                <a:cs typeface="Arial"/>
              </a:rPr>
              <a:t>постановления  </a:t>
            </a:r>
            <a:r>
              <a:rPr sz="900" b="1" spc="-5" dirty="0">
                <a:latin typeface="Arial"/>
                <a:cs typeface="Arial"/>
              </a:rPr>
              <a:t>Правительства</a:t>
            </a:r>
            <a:r>
              <a:rPr sz="900" b="1" spc="-25" dirty="0">
                <a:latin typeface="Arial"/>
                <a:cs typeface="Arial"/>
              </a:rPr>
              <a:t> </a:t>
            </a:r>
            <a:r>
              <a:rPr sz="900" b="1" spc="-10" dirty="0">
                <a:latin typeface="Arial"/>
                <a:cs typeface="Arial"/>
              </a:rPr>
              <a:t>РФ</a:t>
            </a:r>
            <a:endParaRPr sz="900" dirty="0">
              <a:latin typeface="Arial"/>
              <a:cs typeface="Arial"/>
            </a:endParaRPr>
          </a:p>
        </p:txBody>
      </p:sp>
      <p:sp>
        <p:nvSpPr>
          <p:cNvPr id="36" name="object 320"/>
          <p:cNvSpPr/>
          <p:nvPr/>
        </p:nvSpPr>
        <p:spPr>
          <a:xfrm>
            <a:off x="3312993" y="1353964"/>
            <a:ext cx="2007235" cy="506095"/>
          </a:xfrm>
          <a:custGeom>
            <a:avLst/>
            <a:gdLst/>
            <a:ahLst/>
            <a:cxnLst/>
            <a:rect l="l" t="t" r="r" b="b"/>
            <a:pathLst>
              <a:path w="2007234" h="506094">
                <a:moveTo>
                  <a:pt x="0" y="0"/>
                </a:moveTo>
                <a:lnTo>
                  <a:pt x="0" y="505574"/>
                </a:lnTo>
                <a:lnTo>
                  <a:pt x="1826895" y="505574"/>
                </a:lnTo>
                <a:lnTo>
                  <a:pt x="2006904" y="325577"/>
                </a:lnTo>
                <a:lnTo>
                  <a:pt x="2006904" y="0"/>
                </a:lnTo>
                <a:lnTo>
                  <a:pt x="0" y="0"/>
                </a:lnTo>
                <a:close/>
              </a:path>
            </a:pathLst>
          </a:custGeom>
          <a:ln w="12700">
            <a:solidFill>
              <a:srgbClr val="F0DECC"/>
            </a:solidFill>
          </a:ln>
        </p:spPr>
        <p:txBody>
          <a:bodyPr wrap="square" lIns="0" tIns="0" rIns="0" bIns="0" rtlCol="0"/>
          <a:lstStyle/>
          <a:p>
            <a:endParaRPr/>
          </a:p>
        </p:txBody>
      </p:sp>
      <p:sp>
        <p:nvSpPr>
          <p:cNvPr id="37" name="object 321"/>
          <p:cNvSpPr/>
          <p:nvPr/>
        </p:nvSpPr>
        <p:spPr>
          <a:xfrm>
            <a:off x="5600587" y="1353965"/>
            <a:ext cx="2544445" cy="506095"/>
          </a:xfrm>
          <a:custGeom>
            <a:avLst/>
            <a:gdLst/>
            <a:ahLst/>
            <a:cxnLst/>
            <a:rect l="l" t="t" r="r" b="b"/>
            <a:pathLst>
              <a:path w="2544445" h="506094">
                <a:moveTo>
                  <a:pt x="2543898" y="0"/>
                </a:moveTo>
                <a:lnTo>
                  <a:pt x="0" y="0"/>
                </a:lnTo>
                <a:lnTo>
                  <a:pt x="0" y="505574"/>
                </a:lnTo>
                <a:lnTo>
                  <a:pt x="2363901" y="505574"/>
                </a:lnTo>
                <a:lnTo>
                  <a:pt x="2543898" y="325577"/>
                </a:lnTo>
                <a:lnTo>
                  <a:pt x="2543898" y="0"/>
                </a:lnTo>
                <a:close/>
              </a:path>
            </a:pathLst>
          </a:custGeom>
          <a:solidFill>
            <a:srgbClr val="FFFFFF"/>
          </a:solidFill>
        </p:spPr>
        <p:txBody>
          <a:bodyPr wrap="square" lIns="0" tIns="0" rIns="0" bIns="0" rtlCol="0"/>
          <a:lstStyle/>
          <a:p>
            <a:endParaRPr/>
          </a:p>
        </p:txBody>
      </p:sp>
      <p:sp>
        <p:nvSpPr>
          <p:cNvPr id="38" name="object 322"/>
          <p:cNvSpPr txBox="1"/>
          <p:nvPr/>
        </p:nvSpPr>
        <p:spPr>
          <a:xfrm>
            <a:off x="6023352" y="1352528"/>
            <a:ext cx="1741170" cy="436880"/>
          </a:xfrm>
          <a:prstGeom prst="rect">
            <a:avLst/>
          </a:prstGeom>
        </p:spPr>
        <p:txBody>
          <a:bodyPr vert="horz" wrap="square" lIns="0" tIns="12700" rIns="0" bIns="0" rtlCol="0">
            <a:spAutoFit/>
          </a:bodyPr>
          <a:lstStyle/>
          <a:p>
            <a:pPr marL="12700">
              <a:lnSpc>
                <a:spcPct val="100000"/>
              </a:lnSpc>
              <a:spcBef>
                <a:spcPts val="100"/>
              </a:spcBef>
            </a:pPr>
            <a:r>
              <a:rPr sz="900" b="1" spc="-10" dirty="0">
                <a:latin typeface="Arial"/>
                <a:cs typeface="Arial"/>
              </a:rPr>
              <a:t>Подготовка</a:t>
            </a:r>
            <a:r>
              <a:rPr sz="900" b="1" spc="-5" dirty="0">
                <a:latin typeface="Arial"/>
                <a:cs typeface="Arial"/>
              </a:rPr>
              <a:t> извещения</a:t>
            </a:r>
            <a:endParaRPr sz="900" dirty="0">
              <a:latin typeface="Arial"/>
              <a:cs typeface="Arial"/>
            </a:endParaRPr>
          </a:p>
          <a:p>
            <a:pPr marL="12700" marR="5080">
              <a:lnSpc>
                <a:spcPct val="100000"/>
              </a:lnSpc>
            </a:pPr>
            <a:r>
              <a:rPr sz="900" b="1" dirty="0">
                <a:latin typeface="Arial"/>
                <a:cs typeface="Arial"/>
              </a:rPr>
              <a:t>o </a:t>
            </a:r>
            <a:r>
              <a:rPr sz="900" b="1" spc="-10" dirty="0">
                <a:latin typeface="Arial"/>
                <a:cs typeface="Arial"/>
              </a:rPr>
              <a:t>квалификационным </a:t>
            </a:r>
            <a:r>
              <a:rPr sz="900" b="1" spc="-5" dirty="0">
                <a:latin typeface="Arial"/>
                <a:cs typeface="Arial"/>
              </a:rPr>
              <a:t>отборе,  утверждение </a:t>
            </a:r>
            <a:r>
              <a:rPr sz="900" b="1" spc="-10" dirty="0">
                <a:latin typeface="Arial"/>
                <a:cs typeface="Arial"/>
              </a:rPr>
              <a:t>состава</a:t>
            </a:r>
            <a:r>
              <a:rPr sz="900" b="1" spc="-15" dirty="0">
                <a:latin typeface="Arial"/>
                <a:cs typeface="Arial"/>
              </a:rPr>
              <a:t> </a:t>
            </a:r>
            <a:r>
              <a:rPr sz="900" b="1" dirty="0">
                <a:latin typeface="Arial"/>
                <a:cs typeface="Arial"/>
              </a:rPr>
              <a:t>МВК</a:t>
            </a:r>
            <a:endParaRPr sz="900" dirty="0">
              <a:latin typeface="Arial"/>
              <a:cs typeface="Arial"/>
            </a:endParaRPr>
          </a:p>
        </p:txBody>
      </p:sp>
      <p:sp>
        <p:nvSpPr>
          <p:cNvPr id="39" name="object 323"/>
          <p:cNvSpPr/>
          <p:nvPr/>
        </p:nvSpPr>
        <p:spPr>
          <a:xfrm>
            <a:off x="6010795" y="1353965"/>
            <a:ext cx="2544445" cy="506095"/>
          </a:xfrm>
          <a:custGeom>
            <a:avLst/>
            <a:gdLst/>
            <a:ahLst/>
            <a:cxnLst/>
            <a:rect l="l" t="t" r="r" b="b"/>
            <a:pathLst>
              <a:path w="2544445" h="506094">
                <a:moveTo>
                  <a:pt x="0" y="0"/>
                </a:moveTo>
                <a:lnTo>
                  <a:pt x="0" y="505574"/>
                </a:lnTo>
                <a:lnTo>
                  <a:pt x="2363901" y="505574"/>
                </a:lnTo>
                <a:lnTo>
                  <a:pt x="2543898" y="325577"/>
                </a:lnTo>
                <a:lnTo>
                  <a:pt x="2543898" y="0"/>
                </a:lnTo>
                <a:lnTo>
                  <a:pt x="0" y="0"/>
                </a:lnTo>
                <a:close/>
              </a:path>
            </a:pathLst>
          </a:custGeom>
          <a:ln w="12700">
            <a:solidFill>
              <a:srgbClr val="F0DECC"/>
            </a:solidFill>
          </a:ln>
        </p:spPr>
        <p:txBody>
          <a:bodyPr wrap="square" lIns="0" tIns="0" rIns="0" bIns="0" rtlCol="0"/>
          <a:lstStyle/>
          <a:p>
            <a:endParaRPr/>
          </a:p>
        </p:txBody>
      </p:sp>
      <p:sp>
        <p:nvSpPr>
          <p:cNvPr id="40" name="object 324"/>
          <p:cNvSpPr/>
          <p:nvPr/>
        </p:nvSpPr>
        <p:spPr>
          <a:xfrm>
            <a:off x="2186645" y="2524508"/>
            <a:ext cx="1482090" cy="1011555"/>
          </a:xfrm>
          <a:custGeom>
            <a:avLst/>
            <a:gdLst/>
            <a:ahLst/>
            <a:cxnLst/>
            <a:rect l="l" t="t" r="r" b="b"/>
            <a:pathLst>
              <a:path w="1482089" h="1011554">
                <a:moveTo>
                  <a:pt x="1481899" y="0"/>
                </a:moveTo>
                <a:lnTo>
                  <a:pt x="0" y="0"/>
                </a:lnTo>
                <a:lnTo>
                  <a:pt x="0" y="1011428"/>
                </a:lnTo>
                <a:lnTo>
                  <a:pt x="1301902" y="1011428"/>
                </a:lnTo>
                <a:lnTo>
                  <a:pt x="1481899" y="831430"/>
                </a:lnTo>
                <a:lnTo>
                  <a:pt x="1481899" y="0"/>
                </a:lnTo>
                <a:close/>
              </a:path>
            </a:pathLst>
          </a:custGeom>
          <a:solidFill>
            <a:srgbClr val="FCF5F0"/>
          </a:solidFill>
        </p:spPr>
        <p:txBody>
          <a:bodyPr wrap="square" lIns="0" tIns="0" rIns="0" bIns="0" rtlCol="0"/>
          <a:lstStyle/>
          <a:p>
            <a:endParaRPr/>
          </a:p>
        </p:txBody>
      </p:sp>
      <p:sp>
        <p:nvSpPr>
          <p:cNvPr id="41" name="object 325"/>
          <p:cNvSpPr txBox="1"/>
          <p:nvPr/>
        </p:nvSpPr>
        <p:spPr>
          <a:xfrm>
            <a:off x="2216295" y="2523071"/>
            <a:ext cx="1150620" cy="878840"/>
          </a:xfrm>
          <a:prstGeom prst="rect">
            <a:avLst/>
          </a:prstGeom>
        </p:spPr>
        <p:txBody>
          <a:bodyPr vert="horz" wrap="square" lIns="0" tIns="11430" rIns="0" bIns="0" rtlCol="0">
            <a:spAutoFit/>
          </a:bodyPr>
          <a:lstStyle/>
          <a:p>
            <a:pPr marL="12700" marR="132715">
              <a:lnSpc>
                <a:spcPct val="100899"/>
              </a:lnSpc>
              <a:spcBef>
                <a:spcPts val="90"/>
              </a:spcBef>
            </a:pPr>
            <a:r>
              <a:rPr sz="900" spc="-5" dirty="0">
                <a:latin typeface="Arial"/>
                <a:cs typeface="Arial"/>
              </a:rPr>
              <a:t>Поручение  </a:t>
            </a:r>
            <a:r>
              <a:rPr sz="900" spc="-10" dirty="0">
                <a:latin typeface="Arial"/>
                <a:cs typeface="Arial"/>
              </a:rPr>
              <a:t>Правительства РФ  от</a:t>
            </a:r>
            <a:r>
              <a:rPr sz="900" spc="-15" dirty="0">
                <a:latin typeface="Arial"/>
                <a:cs typeface="Arial"/>
              </a:rPr>
              <a:t> </a:t>
            </a:r>
            <a:r>
              <a:rPr sz="1000" b="1" spc="-15" dirty="0">
                <a:latin typeface="Arial"/>
                <a:cs typeface="Arial"/>
              </a:rPr>
              <a:t>21.01.2019</a:t>
            </a:r>
            <a:endParaRPr sz="1000" dirty="0">
              <a:latin typeface="Arial"/>
              <a:cs typeface="Arial"/>
            </a:endParaRPr>
          </a:p>
          <a:p>
            <a:pPr marL="12700" marR="5080">
              <a:lnSpc>
                <a:spcPts val="1080"/>
              </a:lnSpc>
              <a:spcBef>
                <a:spcPts val="135"/>
              </a:spcBef>
            </a:pPr>
            <a:r>
              <a:rPr sz="1000" b="1" dirty="0">
                <a:latin typeface="Arial"/>
                <a:cs typeface="Arial"/>
              </a:rPr>
              <a:t>№ </a:t>
            </a:r>
            <a:r>
              <a:rPr sz="1000" b="1" spc="-15" dirty="0">
                <a:latin typeface="Arial"/>
                <a:cs typeface="Arial"/>
              </a:rPr>
              <a:t>ДК-П9-3пр  </a:t>
            </a:r>
            <a:r>
              <a:rPr sz="900" spc="-10" dirty="0">
                <a:latin typeface="Arial"/>
                <a:cs typeface="Arial"/>
              </a:rPr>
              <a:t>Определен</a:t>
            </a:r>
            <a:r>
              <a:rPr sz="900" spc="-65" dirty="0">
                <a:latin typeface="Arial"/>
                <a:cs typeface="Arial"/>
              </a:rPr>
              <a:t> </a:t>
            </a:r>
            <a:r>
              <a:rPr sz="900" spc="-5" dirty="0">
                <a:latin typeface="Arial"/>
                <a:cs typeface="Arial"/>
              </a:rPr>
              <a:t>основной  контур</a:t>
            </a:r>
            <a:r>
              <a:rPr sz="900" spc="-20" dirty="0">
                <a:latin typeface="Arial"/>
                <a:cs typeface="Arial"/>
              </a:rPr>
              <a:t> </a:t>
            </a:r>
            <a:r>
              <a:rPr sz="900" dirty="0">
                <a:latin typeface="Arial"/>
                <a:cs typeface="Arial"/>
              </a:rPr>
              <a:t>программы</a:t>
            </a:r>
          </a:p>
        </p:txBody>
      </p:sp>
      <p:sp>
        <p:nvSpPr>
          <p:cNvPr id="42" name="object 326"/>
          <p:cNvSpPr/>
          <p:nvPr/>
        </p:nvSpPr>
        <p:spPr>
          <a:xfrm>
            <a:off x="2178099" y="2524508"/>
            <a:ext cx="1482090" cy="1011555"/>
          </a:xfrm>
          <a:custGeom>
            <a:avLst/>
            <a:gdLst/>
            <a:ahLst/>
            <a:cxnLst/>
            <a:rect l="l" t="t" r="r" b="b"/>
            <a:pathLst>
              <a:path w="1482089" h="1011554">
                <a:moveTo>
                  <a:pt x="0" y="0"/>
                </a:moveTo>
                <a:lnTo>
                  <a:pt x="0" y="1011428"/>
                </a:lnTo>
                <a:lnTo>
                  <a:pt x="1301902" y="1011428"/>
                </a:lnTo>
                <a:lnTo>
                  <a:pt x="1481899" y="831430"/>
                </a:lnTo>
                <a:lnTo>
                  <a:pt x="1481899" y="0"/>
                </a:lnTo>
                <a:lnTo>
                  <a:pt x="0" y="0"/>
                </a:lnTo>
                <a:close/>
              </a:path>
            </a:pathLst>
          </a:custGeom>
          <a:ln w="12700">
            <a:solidFill>
              <a:srgbClr val="F0DECC"/>
            </a:solidFill>
          </a:ln>
        </p:spPr>
        <p:txBody>
          <a:bodyPr wrap="square" lIns="0" tIns="0" rIns="0" bIns="0" rtlCol="0"/>
          <a:lstStyle/>
          <a:p>
            <a:endParaRPr/>
          </a:p>
        </p:txBody>
      </p:sp>
      <p:sp>
        <p:nvSpPr>
          <p:cNvPr id="43" name="object 327"/>
          <p:cNvSpPr/>
          <p:nvPr/>
        </p:nvSpPr>
        <p:spPr>
          <a:xfrm>
            <a:off x="3908405" y="2522103"/>
            <a:ext cx="1485265" cy="1014094"/>
          </a:xfrm>
          <a:custGeom>
            <a:avLst/>
            <a:gdLst/>
            <a:ahLst/>
            <a:cxnLst/>
            <a:rect l="l" t="t" r="r" b="b"/>
            <a:pathLst>
              <a:path w="1485265" h="1014095">
                <a:moveTo>
                  <a:pt x="1485112" y="0"/>
                </a:moveTo>
                <a:lnTo>
                  <a:pt x="0" y="0"/>
                </a:lnTo>
                <a:lnTo>
                  <a:pt x="0" y="1013841"/>
                </a:lnTo>
                <a:lnTo>
                  <a:pt x="1305102" y="1013841"/>
                </a:lnTo>
                <a:lnTo>
                  <a:pt x="1485112" y="833831"/>
                </a:lnTo>
                <a:lnTo>
                  <a:pt x="1485112" y="0"/>
                </a:lnTo>
                <a:close/>
              </a:path>
            </a:pathLst>
          </a:custGeom>
          <a:solidFill>
            <a:srgbClr val="FCF5F0"/>
          </a:solidFill>
        </p:spPr>
        <p:txBody>
          <a:bodyPr wrap="square" lIns="0" tIns="0" rIns="0" bIns="0" rtlCol="0"/>
          <a:lstStyle/>
          <a:p>
            <a:endParaRPr/>
          </a:p>
        </p:txBody>
      </p:sp>
      <p:sp>
        <p:nvSpPr>
          <p:cNvPr id="44" name="object 328"/>
          <p:cNvSpPr txBox="1"/>
          <p:nvPr/>
        </p:nvSpPr>
        <p:spPr>
          <a:xfrm>
            <a:off x="3929509" y="2520667"/>
            <a:ext cx="1119505" cy="436880"/>
          </a:xfrm>
          <a:prstGeom prst="rect">
            <a:avLst/>
          </a:prstGeom>
        </p:spPr>
        <p:txBody>
          <a:bodyPr vert="horz" wrap="square" lIns="0" tIns="12700" rIns="0" bIns="0" rtlCol="0">
            <a:spAutoFit/>
          </a:bodyPr>
          <a:lstStyle/>
          <a:p>
            <a:pPr marL="12700" marR="5080">
              <a:lnSpc>
                <a:spcPct val="100000"/>
              </a:lnSpc>
              <a:spcBef>
                <a:spcPts val="100"/>
              </a:spcBef>
            </a:pPr>
            <a:r>
              <a:rPr sz="900" spc="-10" dirty="0">
                <a:latin typeface="Arial"/>
                <a:cs typeface="Arial"/>
              </a:rPr>
              <a:t>Постановление  Правительства РФ  от </a:t>
            </a:r>
            <a:r>
              <a:rPr sz="900" spc="-5" dirty="0">
                <a:latin typeface="Arial"/>
                <a:cs typeface="Arial"/>
              </a:rPr>
              <a:t>23.02.2019 </a:t>
            </a:r>
            <a:r>
              <a:rPr sz="900" dirty="0">
                <a:latin typeface="Arial"/>
                <a:cs typeface="Arial"/>
              </a:rPr>
              <a:t>№</a:t>
            </a:r>
            <a:r>
              <a:rPr sz="900" spc="-80" dirty="0">
                <a:latin typeface="Arial"/>
                <a:cs typeface="Arial"/>
              </a:rPr>
              <a:t> </a:t>
            </a:r>
            <a:r>
              <a:rPr sz="900" spc="-5" dirty="0">
                <a:latin typeface="Arial"/>
                <a:cs typeface="Arial"/>
              </a:rPr>
              <a:t>191</a:t>
            </a:r>
            <a:endParaRPr sz="900" dirty="0">
              <a:latin typeface="Arial"/>
              <a:cs typeface="Arial"/>
            </a:endParaRPr>
          </a:p>
        </p:txBody>
      </p:sp>
      <p:sp>
        <p:nvSpPr>
          <p:cNvPr id="45" name="object 329"/>
          <p:cNvSpPr/>
          <p:nvPr/>
        </p:nvSpPr>
        <p:spPr>
          <a:xfrm>
            <a:off x="3899859" y="2522103"/>
            <a:ext cx="1485265" cy="1014094"/>
          </a:xfrm>
          <a:custGeom>
            <a:avLst/>
            <a:gdLst/>
            <a:ahLst/>
            <a:cxnLst/>
            <a:rect l="l" t="t" r="r" b="b"/>
            <a:pathLst>
              <a:path w="1485265" h="1014095">
                <a:moveTo>
                  <a:pt x="0" y="0"/>
                </a:moveTo>
                <a:lnTo>
                  <a:pt x="0" y="1013841"/>
                </a:lnTo>
                <a:lnTo>
                  <a:pt x="1305102" y="1013841"/>
                </a:lnTo>
                <a:lnTo>
                  <a:pt x="1485112" y="833831"/>
                </a:lnTo>
                <a:lnTo>
                  <a:pt x="1485112" y="0"/>
                </a:lnTo>
                <a:lnTo>
                  <a:pt x="0" y="0"/>
                </a:lnTo>
                <a:close/>
              </a:path>
            </a:pathLst>
          </a:custGeom>
          <a:ln w="12700">
            <a:solidFill>
              <a:srgbClr val="F0DECC"/>
            </a:solidFill>
          </a:ln>
        </p:spPr>
        <p:txBody>
          <a:bodyPr wrap="square" lIns="0" tIns="0" rIns="0" bIns="0" rtlCol="0"/>
          <a:lstStyle/>
          <a:p>
            <a:endParaRPr/>
          </a:p>
        </p:txBody>
      </p:sp>
      <p:sp>
        <p:nvSpPr>
          <p:cNvPr id="46" name="object 330"/>
          <p:cNvSpPr txBox="1"/>
          <p:nvPr/>
        </p:nvSpPr>
        <p:spPr>
          <a:xfrm>
            <a:off x="5597862" y="2520666"/>
            <a:ext cx="1345565" cy="299720"/>
          </a:xfrm>
          <a:prstGeom prst="rect">
            <a:avLst/>
          </a:prstGeom>
        </p:spPr>
        <p:txBody>
          <a:bodyPr vert="horz" wrap="square" lIns="0" tIns="12700" rIns="0" bIns="0" rtlCol="0">
            <a:spAutoFit/>
          </a:bodyPr>
          <a:lstStyle/>
          <a:p>
            <a:pPr marL="12700" marR="5080">
              <a:lnSpc>
                <a:spcPct val="100000"/>
              </a:lnSpc>
              <a:spcBef>
                <a:spcPts val="100"/>
              </a:spcBef>
            </a:pPr>
            <a:r>
              <a:rPr sz="900" spc="-5" dirty="0">
                <a:latin typeface="Arial"/>
                <a:cs typeface="Arial"/>
              </a:rPr>
              <a:t>ВКС </a:t>
            </a:r>
            <a:r>
              <a:rPr sz="900" dirty="0">
                <a:latin typeface="Arial"/>
                <a:cs typeface="Arial"/>
              </a:rPr>
              <a:t>с </a:t>
            </a:r>
            <a:r>
              <a:rPr sz="900" spc="-5" dirty="0">
                <a:latin typeface="Arial"/>
                <a:cs typeface="Arial"/>
              </a:rPr>
              <a:t>регионами.  </a:t>
            </a:r>
            <a:r>
              <a:rPr sz="900" spc="-10" dirty="0">
                <a:latin typeface="Arial"/>
                <a:cs typeface="Arial"/>
              </a:rPr>
              <a:t>Презентация</a:t>
            </a:r>
            <a:r>
              <a:rPr sz="900" spc="-55" dirty="0">
                <a:latin typeface="Arial"/>
                <a:cs typeface="Arial"/>
              </a:rPr>
              <a:t> </a:t>
            </a:r>
            <a:r>
              <a:rPr sz="900" dirty="0">
                <a:latin typeface="Arial"/>
                <a:cs typeface="Arial"/>
              </a:rPr>
              <a:t>программы</a:t>
            </a:r>
            <a:endParaRPr sz="900">
              <a:latin typeface="Arial"/>
              <a:cs typeface="Arial"/>
            </a:endParaRPr>
          </a:p>
        </p:txBody>
      </p:sp>
      <p:sp>
        <p:nvSpPr>
          <p:cNvPr id="47" name="object 331"/>
          <p:cNvSpPr/>
          <p:nvPr/>
        </p:nvSpPr>
        <p:spPr>
          <a:xfrm>
            <a:off x="5568211" y="2522103"/>
            <a:ext cx="1482090" cy="1014094"/>
          </a:xfrm>
          <a:custGeom>
            <a:avLst/>
            <a:gdLst/>
            <a:ahLst/>
            <a:cxnLst/>
            <a:rect l="l" t="t" r="r" b="b"/>
            <a:pathLst>
              <a:path w="1482090" h="1014095">
                <a:moveTo>
                  <a:pt x="0" y="0"/>
                </a:moveTo>
                <a:lnTo>
                  <a:pt x="0" y="1013841"/>
                </a:lnTo>
                <a:lnTo>
                  <a:pt x="1301902" y="1013841"/>
                </a:lnTo>
                <a:lnTo>
                  <a:pt x="1481899" y="833831"/>
                </a:lnTo>
                <a:lnTo>
                  <a:pt x="1481899" y="0"/>
                </a:lnTo>
                <a:lnTo>
                  <a:pt x="0" y="0"/>
                </a:lnTo>
                <a:close/>
              </a:path>
            </a:pathLst>
          </a:custGeom>
          <a:ln w="12700">
            <a:solidFill>
              <a:srgbClr val="F0DECC"/>
            </a:solidFill>
          </a:ln>
        </p:spPr>
        <p:txBody>
          <a:bodyPr wrap="square" lIns="0" tIns="0" rIns="0" bIns="0" rtlCol="0"/>
          <a:lstStyle/>
          <a:p>
            <a:endParaRPr/>
          </a:p>
        </p:txBody>
      </p:sp>
      <p:sp>
        <p:nvSpPr>
          <p:cNvPr id="48" name="object 332"/>
          <p:cNvSpPr/>
          <p:nvPr/>
        </p:nvSpPr>
        <p:spPr>
          <a:xfrm>
            <a:off x="292467" y="2086690"/>
            <a:ext cx="900430" cy="308610"/>
          </a:xfrm>
          <a:custGeom>
            <a:avLst/>
            <a:gdLst/>
            <a:ahLst/>
            <a:cxnLst/>
            <a:rect l="l" t="t" r="r" b="b"/>
            <a:pathLst>
              <a:path w="900430" h="308610">
                <a:moveTo>
                  <a:pt x="772998" y="0"/>
                </a:moveTo>
                <a:lnTo>
                  <a:pt x="0" y="0"/>
                </a:lnTo>
                <a:lnTo>
                  <a:pt x="0" y="308279"/>
                </a:lnTo>
                <a:lnTo>
                  <a:pt x="772998" y="308279"/>
                </a:lnTo>
                <a:lnTo>
                  <a:pt x="899998" y="154139"/>
                </a:lnTo>
                <a:lnTo>
                  <a:pt x="899998" y="145923"/>
                </a:lnTo>
                <a:lnTo>
                  <a:pt x="772998" y="0"/>
                </a:lnTo>
                <a:close/>
              </a:path>
            </a:pathLst>
          </a:custGeom>
          <a:solidFill>
            <a:srgbClr val="7FD6F7"/>
          </a:solidFill>
        </p:spPr>
        <p:txBody>
          <a:bodyPr wrap="square" lIns="0" tIns="0" rIns="0" bIns="0" rtlCol="0"/>
          <a:lstStyle/>
          <a:p>
            <a:endParaRPr/>
          </a:p>
        </p:txBody>
      </p:sp>
      <p:sp>
        <p:nvSpPr>
          <p:cNvPr id="49" name="object 333"/>
          <p:cNvSpPr txBox="1"/>
          <p:nvPr/>
        </p:nvSpPr>
        <p:spPr>
          <a:xfrm>
            <a:off x="369308" y="2163981"/>
            <a:ext cx="641985" cy="162560"/>
          </a:xfrm>
          <a:prstGeom prst="rect">
            <a:avLst/>
          </a:prstGeom>
        </p:spPr>
        <p:txBody>
          <a:bodyPr vert="horz" wrap="square" lIns="0" tIns="12700" rIns="0" bIns="0" rtlCol="0">
            <a:spAutoFit/>
          </a:bodyPr>
          <a:lstStyle/>
          <a:p>
            <a:pPr marL="12700">
              <a:lnSpc>
                <a:spcPct val="100000"/>
              </a:lnSpc>
              <a:spcBef>
                <a:spcPts val="100"/>
              </a:spcBef>
            </a:pPr>
            <a:r>
              <a:rPr sz="900" b="1" dirty="0">
                <a:latin typeface="Arial"/>
                <a:cs typeface="Arial"/>
              </a:rPr>
              <a:t>Май </a:t>
            </a:r>
            <a:r>
              <a:rPr sz="900" b="1" spc="-5" dirty="0">
                <a:latin typeface="Arial"/>
                <a:cs typeface="Arial"/>
              </a:rPr>
              <a:t>2018</a:t>
            </a:r>
            <a:r>
              <a:rPr sz="900" b="1" spc="-85" dirty="0">
                <a:latin typeface="Arial"/>
                <a:cs typeface="Arial"/>
              </a:rPr>
              <a:t> </a:t>
            </a:r>
            <a:r>
              <a:rPr sz="900" b="1" spc="-45" dirty="0">
                <a:latin typeface="Arial"/>
                <a:cs typeface="Arial"/>
              </a:rPr>
              <a:t>г.</a:t>
            </a:r>
            <a:endParaRPr sz="900" dirty="0">
              <a:latin typeface="Arial"/>
              <a:cs typeface="Arial"/>
            </a:endParaRPr>
          </a:p>
        </p:txBody>
      </p:sp>
      <p:sp>
        <p:nvSpPr>
          <p:cNvPr id="50" name="object 334"/>
          <p:cNvSpPr/>
          <p:nvPr/>
        </p:nvSpPr>
        <p:spPr>
          <a:xfrm>
            <a:off x="1644987" y="2080154"/>
            <a:ext cx="900430" cy="308610"/>
          </a:xfrm>
          <a:custGeom>
            <a:avLst/>
            <a:gdLst/>
            <a:ahLst/>
            <a:cxnLst/>
            <a:rect l="l" t="t" r="r" b="b"/>
            <a:pathLst>
              <a:path w="900429" h="308610">
                <a:moveTo>
                  <a:pt x="772998" y="0"/>
                </a:moveTo>
                <a:lnTo>
                  <a:pt x="0" y="0"/>
                </a:lnTo>
                <a:lnTo>
                  <a:pt x="0" y="308279"/>
                </a:lnTo>
                <a:lnTo>
                  <a:pt x="772998" y="308279"/>
                </a:lnTo>
                <a:lnTo>
                  <a:pt x="899998" y="154139"/>
                </a:lnTo>
                <a:lnTo>
                  <a:pt x="772998" y="0"/>
                </a:lnTo>
                <a:close/>
              </a:path>
            </a:pathLst>
          </a:custGeom>
          <a:solidFill>
            <a:srgbClr val="7FD6F7"/>
          </a:solidFill>
        </p:spPr>
        <p:txBody>
          <a:bodyPr wrap="square" lIns="0" tIns="0" rIns="0" bIns="0" rtlCol="0"/>
          <a:lstStyle/>
          <a:p>
            <a:endParaRPr/>
          </a:p>
        </p:txBody>
      </p:sp>
      <p:sp>
        <p:nvSpPr>
          <p:cNvPr id="51" name="object 335"/>
          <p:cNvSpPr txBox="1"/>
          <p:nvPr/>
        </p:nvSpPr>
        <p:spPr>
          <a:xfrm>
            <a:off x="1680892" y="2148897"/>
            <a:ext cx="791845" cy="162560"/>
          </a:xfrm>
          <a:prstGeom prst="rect">
            <a:avLst/>
          </a:prstGeom>
        </p:spPr>
        <p:txBody>
          <a:bodyPr vert="horz" wrap="square" lIns="0" tIns="12700" rIns="0" bIns="0" rtlCol="0">
            <a:spAutoFit/>
          </a:bodyPr>
          <a:lstStyle/>
          <a:p>
            <a:pPr marL="12700">
              <a:lnSpc>
                <a:spcPct val="100000"/>
              </a:lnSpc>
              <a:spcBef>
                <a:spcPts val="100"/>
              </a:spcBef>
            </a:pPr>
            <a:r>
              <a:rPr sz="900" b="1" spc="-10" dirty="0">
                <a:latin typeface="Arial"/>
                <a:cs typeface="Arial"/>
              </a:rPr>
              <a:t>Август </a:t>
            </a:r>
            <a:r>
              <a:rPr sz="900" b="1" spc="-5" dirty="0">
                <a:latin typeface="Arial"/>
                <a:cs typeface="Arial"/>
              </a:rPr>
              <a:t>2018</a:t>
            </a:r>
            <a:r>
              <a:rPr sz="900" b="1" spc="-65" dirty="0">
                <a:latin typeface="Arial"/>
                <a:cs typeface="Arial"/>
              </a:rPr>
              <a:t> </a:t>
            </a:r>
            <a:r>
              <a:rPr sz="900" b="1" spc="-45" dirty="0">
                <a:latin typeface="Arial"/>
                <a:cs typeface="Arial"/>
              </a:rPr>
              <a:t>г.</a:t>
            </a:r>
            <a:endParaRPr sz="900" dirty="0">
              <a:latin typeface="Arial"/>
              <a:cs typeface="Arial"/>
            </a:endParaRPr>
          </a:p>
        </p:txBody>
      </p:sp>
      <p:sp>
        <p:nvSpPr>
          <p:cNvPr id="52" name="object 336"/>
          <p:cNvSpPr/>
          <p:nvPr/>
        </p:nvSpPr>
        <p:spPr>
          <a:xfrm>
            <a:off x="2890017" y="2080154"/>
            <a:ext cx="926465" cy="308610"/>
          </a:xfrm>
          <a:custGeom>
            <a:avLst/>
            <a:gdLst/>
            <a:ahLst/>
            <a:cxnLst/>
            <a:rect l="l" t="t" r="r" b="b"/>
            <a:pathLst>
              <a:path w="926464" h="308610">
                <a:moveTo>
                  <a:pt x="795566" y="0"/>
                </a:moveTo>
                <a:lnTo>
                  <a:pt x="0" y="0"/>
                </a:lnTo>
                <a:lnTo>
                  <a:pt x="0" y="308279"/>
                </a:lnTo>
                <a:lnTo>
                  <a:pt x="795566" y="308279"/>
                </a:lnTo>
                <a:lnTo>
                  <a:pt x="926274" y="154139"/>
                </a:lnTo>
                <a:lnTo>
                  <a:pt x="795566" y="0"/>
                </a:lnTo>
                <a:close/>
              </a:path>
            </a:pathLst>
          </a:custGeom>
          <a:solidFill>
            <a:srgbClr val="7FD6F7"/>
          </a:solidFill>
        </p:spPr>
        <p:txBody>
          <a:bodyPr wrap="square" lIns="0" tIns="0" rIns="0" bIns="0" rtlCol="0"/>
          <a:lstStyle/>
          <a:p>
            <a:endParaRPr/>
          </a:p>
        </p:txBody>
      </p:sp>
      <p:sp>
        <p:nvSpPr>
          <p:cNvPr id="53" name="object 337"/>
          <p:cNvSpPr txBox="1"/>
          <p:nvPr/>
        </p:nvSpPr>
        <p:spPr>
          <a:xfrm>
            <a:off x="2917164" y="2148897"/>
            <a:ext cx="835025" cy="162560"/>
          </a:xfrm>
          <a:prstGeom prst="rect">
            <a:avLst/>
          </a:prstGeom>
        </p:spPr>
        <p:txBody>
          <a:bodyPr vert="horz" wrap="square" lIns="0" tIns="12700" rIns="0" bIns="0" rtlCol="0">
            <a:spAutoFit/>
          </a:bodyPr>
          <a:lstStyle/>
          <a:p>
            <a:pPr marL="12700">
              <a:lnSpc>
                <a:spcPct val="100000"/>
              </a:lnSpc>
              <a:spcBef>
                <a:spcPts val="100"/>
              </a:spcBef>
            </a:pPr>
            <a:r>
              <a:rPr sz="900" b="1" spc="-5" dirty="0">
                <a:latin typeface="Arial"/>
                <a:cs typeface="Arial"/>
              </a:rPr>
              <a:t>Январь 2019</a:t>
            </a:r>
            <a:r>
              <a:rPr sz="900" b="1" spc="-75" dirty="0">
                <a:latin typeface="Arial"/>
                <a:cs typeface="Arial"/>
              </a:rPr>
              <a:t> </a:t>
            </a:r>
            <a:r>
              <a:rPr sz="900" b="1" spc="-50" dirty="0">
                <a:latin typeface="Arial"/>
                <a:cs typeface="Arial"/>
              </a:rPr>
              <a:t>г.</a:t>
            </a:r>
            <a:endParaRPr sz="900" dirty="0">
              <a:latin typeface="Arial"/>
              <a:cs typeface="Arial"/>
            </a:endParaRPr>
          </a:p>
        </p:txBody>
      </p:sp>
      <p:sp>
        <p:nvSpPr>
          <p:cNvPr id="54" name="object 338"/>
          <p:cNvSpPr/>
          <p:nvPr/>
        </p:nvSpPr>
        <p:spPr>
          <a:xfrm>
            <a:off x="4221139" y="2080154"/>
            <a:ext cx="900430" cy="308610"/>
          </a:xfrm>
          <a:custGeom>
            <a:avLst/>
            <a:gdLst/>
            <a:ahLst/>
            <a:cxnLst/>
            <a:rect l="l" t="t" r="r" b="b"/>
            <a:pathLst>
              <a:path w="900429" h="308610">
                <a:moveTo>
                  <a:pt x="772998" y="0"/>
                </a:moveTo>
                <a:lnTo>
                  <a:pt x="0" y="0"/>
                </a:lnTo>
                <a:lnTo>
                  <a:pt x="0" y="308279"/>
                </a:lnTo>
                <a:lnTo>
                  <a:pt x="772998" y="308279"/>
                </a:lnTo>
                <a:lnTo>
                  <a:pt x="899998" y="156972"/>
                </a:lnTo>
                <a:lnTo>
                  <a:pt x="772998" y="0"/>
                </a:lnTo>
                <a:close/>
              </a:path>
            </a:pathLst>
          </a:custGeom>
          <a:solidFill>
            <a:srgbClr val="7FD6F7"/>
          </a:solidFill>
        </p:spPr>
        <p:txBody>
          <a:bodyPr wrap="square" lIns="0" tIns="0" rIns="0" bIns="0" rtlCol="0"/>
          <a:lstStyle/>
          <a:p>
            <a:endParaRPr/>
          </a:p>
        </p:txBody>
      </p:sp>
      <p:sp>
        <p:nvSpPr>
          <p:cNvPr id="55" name="object 339"/>
          <p:cNvSpPr txBox="1"/>
          <p:nvPr/>
        </p:nvSpPr>
        <p:spPr>
          <a:xfrm>
            <a:off x="4304371" y="2148897"/>
            <a:ext cx="697230" cy="162560"/>
          </a:xfrm>
          <a:prstGeom prst="rect">
            <a:avLst/>
          </a:prstGeom>
        </p:spPr>
        <p:txBody>
          <a:bodyPr vert="horz" wrap="square" lIns="0" tIns="12700" rIns="0" bIns="0" rtlCol="0">
            <a:spAutoFit/>
          </a:bodyPr>
          <a:lstStyle/>
          <a:p>
            <a:pPr marL="12700">
              <a:lnSpc>
                <a:spcPct val="100000"/>
              </a:lnSpc>
              <a:spcBef>
                <a:spcPts val="100"/>
              </a:spcBef>
            </a:pPr>
            <a:r>
              <a:rPr sz="900" b="1" spc="-5" dirty="0">
                <a:latin typeface="Arial"/>
                <a:cs typeface="Arial"/>
              </a:rPr>
              <a:t>23.02.2019</a:t>
            </a:r>
            <a:r>
              <a:rPr sz="900" b="1" spc="-65" dirty="0">
                <a:latin typeface="Arial"/>
                <a:cs typeface="Arial"/>
              </a:rPr>
              <a:t> </a:t>
            </a:r>
            <a:r>
              <a:rPr sz="900" b="1" spc="-45" dirty="0">
                <a:latin typeface="Arial"/>
                <a:cs typeface="Arial"/>
              </a:rPr>
              <a:t>г.</a:t>
            </a:r>
            <a:endParaRPr sz="900" dirty="0">
              <a:latin typeface="Arial"/>
              <a:cs typeface="Arial"/>
            </a:endParaRPr>
          </a:p>
        </p:txBody>
      </p:sp>
      <p:sp>
        <p:nvSpPr>
          <p:cNvPr id="56" name="object 340"/>
          <p:cNvSpPr/>
          <p:nvPr/>
        </p:nvSpPr>
        <p:spPr>
          <a:xfrm>
            <a:off x="5645513" y="2080154"/>
            <a:ext cx="900430" cy="308610"/>
          </a:xfrm>
          <a:custGeom>
            <a:avLst/>
            <a:gdLst/>
            <a:ahLst/>
            <a:cxnLst/>
            <a:rect l="l" t="t" r="r" b="b"/>
            <a:pathLst>
              <a:path w="900429" h="308610">
                <a:moveTo>
                  <a:pt x="772998" y="0"/>
                </a:moveTo>
                <a:lnTo>
                  <a:pt x="0" y="0"/>
                </a:lnTo>
                <a:lnTo>
                  <a:pt x="0" y="308279"/>
                </a:lnTo>
                <a:lnTo>
                  <a:pt x="772998" y="308279"/>
                </a:lnTo>
                <a:lnTo>
                  <a:pt x="899998" y="155384"/>
                </a:lnTo>
                <a:lnTo>
                  <a:pt x="772998" y="0"/>
                </a:lnTo>
                <a:close/>
              </a:path>
            </a:pathLst>
          </a:custGeom>
          <a:solidFill>
            <a:srgbClr val="7FD6F7"/>
          </a:solidFill>
        </p:spPr>
        <p:txBody>
          <a:bodyPr wrap="square" lIns="0" tIns="0" rIns="0" bIns="0" rtlCol="0"/>
          <a:lstStyle/>
          <a:p>
            <a:endParaRPr/>
          </a:p>
        </p:txBody>
      </p:sp>
      <p:sp>
        <p:nvSpPr>
          <p:cNvPr id="57" name="object 341"/>
          <p:cNvSpPr txBox="1"/>
          <p:nvPr/>
        </p:nvSpPr>
        <p:spPr>
          <a:xfrm>
            <a:off x="5728747" y="2148897"/>
            <a:ext cx="697230" cy="162560"/>
          </a:xfrm>
          <a:prstGeom prst="rect">
            <a:avLst/>
          </a:prstGeom>
        </p:spPr>
        <p:txBody>
          <a:bodyPr vert="horz" wrap="square" lIns="0" tIns="12700" rIns="0" bIns="0" rtlCol="0">
            <a:spAutoFit/>
          </a:bodyPr>
          <a:lstStyle/>
          <a:p>
            <a:pPr marL="12700">
              <a:lnSpc>
                <a:spcPct val="100000"/>
              </a:lnSpc>
              <a:spcBef>
                <a:spcPts val="100"/>
              </a:spcBef>
            </a:pPr>
            <a:r>
              <a:rPr sz="900" b="1" spc="-5" dirty="0">
                <a:latin typeface="Arial"/>
                <a:cs typeface="Arial"/>
              </a:rPr>
              <a:t>05.03.2019</a:t>
            </a:r>
            <a:r>
              <a:rPr sz="900" b="1" spc="-65" dirty="0">
                <a:latin typeface="Arial"/>
                <a:cs typeface="Arial"/>
              </a:rPr>
              <a:t> </a:t>
            </a:r>
            <a:r>
              <a:rPr sz="900" b="1" spc="-45" dirty="0">
                <a:latin typeface="Arial"/>
                <a:cs typeface="Arial"/>
              </a:rPr>
              <a:t>г.</a:t>
            </a:r>
            <a:endParaRPr sz="900" dirty="0">
              <a:latin typeface="Arial"/>
              <a:cs typeface="Arial"/>
            </a:endParaRPr>
          </a:p>
        </p:txBody>
      </p:sp>
      <p:sp>
        <p:nvSpPr>
          <p:cNvPr id="58" name="object 342"/>
          <p:cNvSpPr/>
          <p:nvPr/>
        </p:nvSpPr>
        <p:spPr>
          <a:xfrm>
            <a:off x="7293565" y="2080161"/>
            <a:ext cx="900430" cy="308610"/>
          </a:xfrm>
          <a:custGeom>
            <a:avLst/>
            <a:gdLst/>
            <a:ahLst/>
            <a:cxnLst/>
            <a:rect l="l" t="t" r="r" b="b"/>
            <a:pathLst>
              <a:path w="900429" h="308610">
                <a:moveTo>
                  <a:pt x="772998" y="0"/>
                </a:moveTo>
                <a:lnTo>
                  <a:pt x="0" y="0"/>
                </a:lnTo>
                <a:lnTo>
                  <a:pt x="0" y="308267"/>
                </a:lnTo>
                <a:lnTo>
                  <a:pt x="772998" y="308267"/>
                </a:lnTo>
                <a:lnTo>
                  <a:pt x="899998" y="154139"/>
                </a:lnTo>
                <a:lnTo>
                  <a:pt x="772998" y="0"/>
                </a:lnTo>
                <a:close/>
              </a:path>
            </a:pathLst>
          </a:custGeom>
          <a:solidFill>
            <a:srgbClr val="7FD6F7"/>
          </a:solidFill>
        </p:spPr>
        <p:txBody>
          <a:bodyPr wrap="square" lIns="0" tIns="0" rIns="0" bIns="0" rtlCol="0"/>
          <a:lstStyle/>
          <a:p>
            <a:endParaRPr/>
          </a:p>
        </p:txBody>
      </p:sp>
      <p:sp>
        <p:nvSpPr>
          <p:cNvPr id="59" name="object 343"/>
          <p:cNvSpPr txBox="1"/>
          <p:nvPr/>
        </p:nvSpPr>
        <p:spPr>
          <a:xfrm>
            <a:off x="7376797" y="2148901"/>
            <a:ext cx="697230" cy="162560"/>
          </a:xfrm>
          <a:prstGeom prst="rect">
            <a:avLst/>
          </a:prstGeom>
        </p:spPr>
        <p:txBody>
          <a:bodyPr vert="horz" wrap="square" lIns="0" tIns="12700" rIns="0" bIns="0" rtlCol="0">
            <a:spAutoFit/>
          </a:bodyPr>
          <a:lstStyle/>
          <a:p>
            <a:pPr marL="12700">
              <a:lnSpc>
                <a:spcPct val="100000"/>
              </a:lnSpc>
              <a:spcBef>
                <a:spcPts val="100"/>
              </a:spcBef>
            </a:pPr>
            <a:r>
              <a:rPr sz="900" b="1" spc="-5" dirty="0">
                <a:latin typeface="Arial"/>
                <a:cs typeface="Arial"/>
              </a:rPr>
              <a:t>01.04.2019</a:t>
            </a:r>
            <a:r>
              <a:rPr sz="900" b="1" spc="-65" dirty="0">
                <a:latin typeface="Arial"/>
                <a:cs typeface="Arial"/>
              </a:rPr>
              <a:t> </a:t>
            </a:r>
            <a:r>
              <a:rPr sz="900" b="1" spc="-45" dirty="0">
                <a:latin typeface="Arial"/>
                <a:cs typeface="Arial"/>
              </a:rPr>
              <a:t>г.</a:t>
            </a:r>
            <a:endParaRPr sz="900" dirty="0">
              <a:latin typeface="Arial"/>
              <a:cs typeface="Arial"/>
            </a:endParaRPr>
          </a:p>
        </p:txBody>
      </p:sp>
      <p:sp>
        <p:nvSpPr>
          <p:cNvPr id="60" name="object 344"/>
          <p:cNvSpPr/>
          <p:nvPr/>
        </p:nvSpPr>
        <p:spPr>
          <a:xfrm>
            <a:off x="7921579" y="4457888"/>
            <a:ext cx="900430" cy="308610"/>
          </a:xfrm>
          <a:custGeom>
            <a:avLst/>
            <a:gdLst/>
            <a:ahLst/>
            <a:cxnLst/>
            <a:rect l="l" t="t" r="r" b="b"/>
            <a:pathLst>
              <a:path w="900429" h="308610">
                <a:moveTo>
                  <a:pt x="899998" y="0"/>
                </a:moveTo>
                <a:lnTo>
                  <a:pt x="127000" y="0"/>
                </a:lnTo>
                <a:lnTo>
                  <a:pt x="0" y="154127"/>
                </a:lnTo>
                <a:lnTo>
                  <a:pt x="127000" y="308267"/>
                </a:lnTo>
                <a:lnTo>
                  <a:pt x="899998" y="308267"/>
                </a:lnTo>
                <a:lnTo>
                  <a:pt x="899998" y="0"/>
                </a:lnTo>
                <a:close/>
              </a:path>
            </a:pathLst>
          </a:custGeom>
          <a:solidFill>
            <a:srgbClr val="7FD6F7"/>
          </a:solidFill>
        </p:spPr>
        <p:txBody>
          <a:bodyPr wrap="square" lIns="0" tIns="0" rIns="0" bIns="0" rtlCol="0"/>
          <a:lstStyle/>
          <a:p>
            <a:endParaRPr/>
          </a:p>
        </p:txBody>
      </p:sp>
      <p:sp>
        <p:nvSpPr>
          <p:cNvPr id="61" name="object 345"/>
          <p:cNvSpPr txBox="1"/>
          <p:nvPr/>
        </p:nvSpPr>
        <p:spPr>
          <a:xfrm>
            <a:off x="8030211" y="4526629"/>
            <a:ext cx="697230" cy="162560"/>
          </a:xfrm>
          <a:prstGeom prst="rect">
            <a:avLst/>
          </a:prstGeom>
        </p:spPr>
        <p:txBody>
          <a:bodyPr vert="horz" wrap="square" lIns="0" tIns="12700" rIns="0" bIns="0" rtlCol="0">
            <a:spAutoFit/>
          </a:bodyPr>
          <a:lstStyle/>
          <a:p>
            <a:pPr marL="12700">
              <a:lnSpc>
                <a:spcPct val="100000"/>
              </a:lnSpc>
              <a:spcBef>
                <a:spcPts val="100"/>
              </a:spcBef>
            </a:pPr>
            <a:r>
              <a:rPr sz="900" b="1" spc="-5" dirty="0">
                <a:latin typeface="Arial"/>
                <a:cs typeface="Arial"/>
              </a:rPr>
              <a:t>10.04.2019</a:t>
            </a:r>
            <a:r>
              <a:rPr sz="900" b="1" spc="-65" dirty="0">
                <a:latin typeface="Arial"/>
                <a:cs typeface="Arial"/>
              </a:rPr>
              <a:t> </a:t>
            </a:r>
            <a:r>
              <a:rPr sz="900" b="1" spc="-45" dirty="0">
                <a:latin typeface="Arial"/>
                <a:cs typeface="Arial"/>
              </a:rPr>
              <a:t>г.</a:t>
            </a:r>
            <a:endParaRPr sz="900">
              <a:latin typeface="Arial"/>
              <a:cs typeface="Arial"/>
            </a:endParaRPr>
          </a:p>
        </p:txBody>
      </p:sp>
      <p:sp>
        <p:nvSpPr>
          <p:cNvPr id="62" name="object 346"/>
          <p:cNvSpPr/>
          <p:nvPr/>
        </p:nvSpPr>
        <p:spPr>
          <a:xfrm>
            <a:off x="6627844" y="4458485"/>
            <a:ext cx="900430" cy="308610"/>
          </a:xfrm>
          <a:custGeom>
            <a:avLst/>
            <a:gdLst/>
            <a:ahLst/>
            <a:cxnLst/>
            <a:rect l="l" t="t" r="r" b="b"/>
            <a:pathLst>
              <a:path w="900429" h="308610">
                <a:moveTo>
                  <a:pt x="899998" y="0"/>
                </a:moveTo>
                <a:lnTo>
                  <a:pt x="127000" y="0"/>
                </a:lnTo>
                <a:lnTo>
                  <a:pt x="0" y="151955"/>
                </a:lnTo>
                <a:lnTo>
                  <a:pt x="127000" y="308267"/>
                </a:lnTo>
                <a:lnTo>
                  <a:pt x="899998" y="308267"/>
                </a:lnTo>
                <a:lnTo>
                  <a:pt x="899998" y="0"/>
                </a:lnTo>
                <a:close/>
              </a:path>
            </a:pathLst>
          </a:custGeom>
          <a:solidFill>
            <a:srgbClr val="7FD6F7"/>
          </a:solidFill>
        </p:spPr>
        <p:txBody>
          <a:bodyPr wrap="square" lIns="0" tIns="0" rIns="0" bIns="0" rtlCol="0"/>
          <a:lstStyle/>
          <a:p>
            <a:endParaRPr/>
          </a:p>
        </p:txBody>
      </p:sp>
      <p:sp>
        <p:nvSpPr>
          <p:cNvPr id="63" name="object 347"/>
          <p:cNvSpPr txBox="1"/>
          <p:nvPr/>
        </p:nvSpPr>
        <p:spPr>
          <a:xfrm>
            <a:off x="6736476" y="4527226"/>
            <a:ext cx="697230" cy="162560"/>
          </a:xfrm>
          <a:prstGeom prst="rect">
            <a:avLst/>
          </a:prstGeom>
        </p:spPr>
        <p:txBody>
          <a:bodyPr vert="horz" wrap="square" lIns="0" tIns="12700" rIns="0" bIns="0" rtlCol="0">
            <a:spAutoFit/>
          </a:bodyPr>
          <a:lstStyle/>
          <a:p>
            <a:pPr marL="12700">
              <a:lnSpc>
                <a:spcPct val="100000"/>
              </a:lnSpc>
              <a:spcBef>
                <a:spcPts val="100"/>
              </a:spcBef>
            </a:pPr>
            <a:r>
              <a:rPr sz="900" b="1" spc="-5" dirty="0">
                <a:latin typeface="Arial"/>
                <a:cs typeface="Arial"/>
              </a:rPr>
              <a:t>14.05.2019</a:t>
            </a:r>
            <a:r>
              <a:rPr sz="900" b="1" spc="-65" dirty="0">
                <a:latin typeface="Arial"/>
                <a:cs typeface="Arial"/>
              </a:rPr>
              <a:t> </a:t>
            </a:r>
            <a:r>
              <a:rPr sz="900" b="1" spc="-45" dirty="0">
                <a:latin typeface="Arial"/>
                <a:cs typeface="Arial"/>
              </a:rPr>
              <a:t>г.</a:t>
            </a:r>
            <a:endParaRPr sz="900">
              <a:latin typeface="Arial"/>
              <a:cs typeface="Arial"/>
            </a:endParaRPr>
          </a:p>
        </p:txBody>
      </p:sp>
      <p:sp>
        <p:nvSpPr>
          <p:cNvPr id="64" name="object 348"/>
          <p:cNvSpPr/>
          <p:nvPr/>
        </p:nvSpPr>
        <p:spPr>
          <a:xfrm>
            <a:off x="5256550" y="4459083"/>
            <a:ext cx="900430" cy="308610"/>
          </a:xfrm>
          <a:custGeom>
            <a:avLst/>
            <a:gdLst/>
            <a:ahLst/>
            <a:cxnLst/>
            <a:rect l="l" t="t" r="r" b="b"/>
            <a:pathLst>
              <a:path w="900429" h="308610">
                <a:moveTo>
                  <a:pt x="899998" y="0"/>
                </a:moveTo>
                <a:lnTo>
                  <a:pt x="127000" y="0"/>
                </a:lnTo>
                <a:lnTo>
                  <a:pt x="0" y="157708"/>
                </a:lnTo>
                <a:lnTo>
                  <a:pt x="127000" y="308267"/>
                </a:lnTo>
                <a:lnTo>
                  <a:pt x="899998" y="308267"/>
                </a:lnTo>
                <a:lnTo>
                  <a:pt x="899998" y="0"/>
                </a:lnTo>
                <a:close/>
              </a:path>
            </a:pathLst>
          </a:custGeom>
          <a:solidFill>
            <a:srgbClr val="7FD6F7"/>
          </a:solidFill>
        </p:spPr>
        <p:txBody>
          <a:bodyPr wrap="square" lIns="0" tIns="0" rIns="0" bIns="0" rtlCol="0"/>
          <a:lstStyle/>
          <a:p>
            <a:endParaRPr/>
          </a:p>
        </p:txBody>
      </p:sp>
      <p:sp>
        <p:nvSpPr>
          <p:cNvPr id="65" name="object 349"/>
          <p:cNvSpPr txBox="1"/>
          <p:nvPr/>
        </p:nvSpPr>
        <p:spPr>
          <a:xfrm>
            <a:off x="5382274" y="4527825"/>
            <a:ext cx="697230" cy="162560"/>
          </a:xfrm>
          <a:prstGeom prst="rect">
            <a:avLst/>
          </a:prstGeom>
        </p:spPr>
        <p:txBody>
          <a:bodyPr vert="horz" wrap="square" lIns="0" tIns="12700" rIns="0" bIns="0" rtlCol="0">
            <a:spAutoFit/>
          </a:bodyPr>
          <a:lstStyle/>
          <a:p>
            <a:pPr marL="12700">
              <a:lnSpc>
                <a:spcPct val="100000"/>
              </a:lnSpc>
              <a:spcBef>
                <a:spcPts val="100"/>
              </a:spcBef>
            </a:pPr>
            <a:r>
              <a:rPr sz="900" b="1" spc="-5" dirty="0">
                <a:latin typeface="Arial"/>
                <a:cs typeface="Arial"/>
              </a:rPr>
              <a:t>14.06.2019</a:t>
            </a:r>
            <a:r>
              <a:rPr sz="900" b="1" spc="-65" dirty="0">
                <a:latin typeface="Arial"/>
                <a:cs typeface="Arial"/>
              </a:rPr>
              <a:t> </a:t>
            </a:r>
            <a:r>
              <a:rPr sz="900" b="1" spc="-45" dirty="0">
                <a:latin typeface="Arial"/>
                <a:cs typeface="Arial"/>
              </a:rPr>
              <a:t>г.</a:t>
            </a:r>
            <a:endParaRPr sz="900" dirty="0">
              <a:latin typeface="Arial"/>
              <a:cs typeface="Arial"/>
            </a:endParaRPr>
          </a:p>
        </p:txBody>
      </p:sp>
      <p:sp>
        <p:nvSpPr>
          <p:cNvPr id="66" name="object 350"/>
          <p:cNvSpPr/>
          <p:nvPr/>
        </p:nvSpPr>
        <p:spPr>
          <a:xfrm>
            <a:off x="3945079" y="4459683"/>
            <a:ext cx="900430" cy="308610"/>
          </a:xfrm>
          <a:custGeom>
            <a:avLst/>
            <a:gdLst/>
            <a:ahLst/>
            <a:cxnLst/>
            <a:rect l="l" t="t" r="r" b="b"/>
            <a:pathLst>
              <a:path w="900429" h="308610">
                <a:moveTo>
                  <a:pt x="899998" y="0"/>
                </a:moveTo>
                <a:lnTo>
                  <a:pt x="127000" y="0"/>
                </a:lnTo>
                <a:lnTo>
                  <a:pt x="0" y="153936"/>
                </a:lnTo>
                <a:lnTo>
                  <a:pt x="127000" y="308267"/>
                </a:lnTo>
                <a:lnTo>
                  <a:pt x="899998" y="308267"/>
                </a:lnTo>
                <a:lnTo>
                  <a:pt x="899998" y="0"/>
                </a:lnTo>
                <a:close/>
              </a:path>
            </a:pathLst>
          </a:custGeom>
          <a:solidFill>
            <a:srgbClr val="7FD6F7"/>
          </a:solidFill>
        </p:spPr>
        <p:txBody>
          <a:bodyPr wrap="square" lIns="0" tIns="0" rIns="0" bIns="0" rtlCol="0"/>
          <a:lstStyle/>
          <a:p>
            <a:endParaRPr/>
          </a:p>
        </p:txBody>
      </p:sp>
      <p:sp>
        <p:nvSpPr>
          <p:cNvPr id="67" name="object 351"/>
          <p:cNvSpPr txBox="1"/>
          <p:nvPr/>
        </p:nvSpPr>
        <p:spPr>
          <a:xfrm>
            <a:off x="4053713" y="4528423"/>
            <a:ext cx="697230" cy="162560"/>
          </a:xfrm>
          <a:prstGeom prst="rect">
            <a:avLst/>
          </a:prstGeom>
        </p:spPr>
        <p:txBody>
          <a:bodyPr vert="horz" wrap="square" lIns="0" tIns="12700" rIns="0" bIns="0" rtlCol="0">
            <a:spAutoFit/>
          </a:bodyPr>
          <a:lstStyle/>
          <a:p>
            <a:pPr marL="12700">
              <a:lnSpc>
                <a:spcPct val="100000"/>
              </a:lnSpc>
              <a:spcBef>
                <a:spcPts val="100"/>
              </a:spcBef>
            </a:pPr>
            <a:r>
              <a:rPr sz="900" b="1" spc="-5" dirty="0">
                <a:latin typeface="Arial"/>
                <a:cs typeface="Arial"/>
              </a:rPr>
              <a:t>24.06.2019</a:t>
            </a:r>
            <a:r>
              <a:rPr sz="900" b="1" spc="-65" dirty="0">
                <a:latin typeface="Arial"/>
                <a:cs typeface="Arial"/>
              </a:rPr>
              <a:t> </a:t>
            </a:r>
            <a:r>
              <a:rPr sz="900" b="1" spc="-45" dirty="0">
                <a:latin typeface="Arial"/>
                <a:cs typeface="Arial"/>
              </a:rPr>
              <a:t>г.</a:t>
            </a:r>
            <a:endParaRPr sz="900" dirty="0">
              <a:latin typeface="Arial"/>
              <a:cs typeface="Arial"/>
            </a:endParaRPr>
          </a:p>
        </p:txBody>
      </p:sp>
      <p:sp>
        <p:nvSpPr>
          <p:cNvPr id="68" name="object 352"/>
          <p:cNvSpPr/>
          <p:nvPr/>
        </p:nvSpPr>
        <p:spPr>
          <a:xfrm>
            <a:off x="2889987" y="4456692"/>
            <a:ext cx="900430" cy="308610"/>
          </a:xfrm>
          <a:custGeom>
            <a:avLst/>
            <a:gdLst/>
            <a:ahLst/>
            <a:cxnLst/>
            <a:rect l="l" t="t" r="r" b="b"/>
            <a:pathLst>
              <a:path w="900429" h="308610">
                <a:moveTo>
                  <a:pt x="899998" y="0"/>
                </a:moveTo>
                <a:lnTo>
                  <a:pt x="127000" y="0"/>
                </a:lnTo>
                <a:lnTo>
                  <a:pt x="0" y="153746"/>
                </a:lnTo>
                <a:lnTo>
                  <a:pt x="127000" y="308267"/>
                </a:lnTo>
                <a:lnTo>
                  <a:pt x="899998" y="308267"/>
                </a:lnTo>
                <a:lnTo>
                  <a:pt x="899998" y="0"/>
                </a:lnTo>
                <a:close/>
              </a:path>
            </a:pathLst>
          </a:custGeom>
          <a:solidFill>
            <a:srgbClr val="7FD6F7"/>
          </a:solidFill>
        </p:spPr>
        <p:txBody>
          <a:bodyPr wrap="square" lIns="0" tIns="0" rIns="0" bIns="0" rtlCol="0"/>
          <a:lstStyle/>
          <a:p>
            <a:endParaRPr/>
          </a:p>
        </p:txBody>
      </p:sp>
      <p:sp>
        <p:nvSpPr>
          <p:cNvPr id="69" name="object 353"/>
          <p:cNvSpPr txBox="1"/>
          <p:nvPr/>
        </p:nvSpPr>
        <p:spPr>
          <a:xfrm>
            <a:off x="2998620" y="4525432"/>
            <a:ext cx="697230" cy="162560"/>
          </a:xfrm>
          <a:prstGeom prst="rect">
            <a:avLst/>
          </a:prstGeom>
        </p:spPr>
        <p:txBody>
          <a:bodyPr vert="horz" wrap="square" lIns="0" tIns="12700" rIns="0" bIns="0" rtlCol="0">
            <a:spAutoFit/>
          </a:bodyPr>
          <a:lstStyle/>
          <a:p>
            <a:pPr marL="12700">
              <a:lnSpc>
                <a:spcPct val="100000"/>
              </a:lnSpc>
              <a:spcBef>
                <a:spcPts val="100"/>
              </a:spcBef>
            </a:pPr>
            <a:r>
              <a:rPr sz="900" b="1" spc="-5" dirty="0">
                <a:latin typeface="Arial"/>
                <a:cs typeface="Arial"/>
              </a:rPr>
              <a:t>04.07.2019</a:t>
            </a:r>
            <a:r>
              <a:rPr sz="900" b="1" spc="-65" dirty="0">
                <a:latin typeface="Arial"/>
                <a:cs typeface="Arial"/>
              </a:rPr>
              <a:t> </a:t>
            </a:r>
            <a:r>
              <a:rPr sz="900" b="1" spc="-45" dirty="0">
                <a:latin typeface="Arial"/>
                <a:cs typeface="Arial"/>
              </a:rPr>
              <a:t>г.</a:t>
            </a:r>
            <a:endParaRPr sz="900" dirty="0">
              <a:latin typeface="Arial"/>
              <a:cs typeface="Arial"/>
            </a:endParaRPr>
          </a:p>
        </p:txBody>
      </p:sp>
      <p:sp>
        <p:nvSpPr>
          <p:cNvPr id="70" name="object 354"/>
          <p:cNvSpPr/>
          <p:nvPr/>
        </p:nvSpPr>
        <p:spPr>
          <a:xfrm>
            <a:off x="1818037" y="4460281"/>
            <a:ext cx="686435" cy="308610"/>
          </a:xfrm>
          <a:custGeom>
            <a:avLst/>
            <a:gdLst/>
            <a:ahLst/>
            <a:cxnLst/>
            <a:rect l="l" t="t" r="r" b="b"/>
            <a:pathLst>
              <a:path w="686435" h="308610">
                <a:moveTo>
                  <a:pt x="686117" y="0"/>
                </a:moveTo>
                <a:lnTo>
                  <a:pt x="127000" y="0"/>
                </a:lnTo>
                <a:lnTo>
                  <a:pt x="0" y="150164"/>
                </a:lnTo>
                <a:lnTo>
                  <a:pt x="127000" y="308267"/>
                </a:lnTo>
                <a:lnTo>
                  <a:pt x="686117" y="308267"/>
                </a:lnTo>
                <a:lnTo>
                  <a:pt x="686117" y="0"/>
                </a:lnTo>
                <a:close/>
              </a:path>
            </a:pathLst>
          </a:custGeom>
          <a:solidFill>
            <a:srgbClr val="7FD6F7"/>
          </a:solidFill>
        </p:spPr>
        <p:txBody>
          <a:bodyPr wrap="square" lIns="0" tIns="0" rIns="0" bIns="0" rtlCol="0"/>
          <a:lstStyle/>
          <a:p>
            <a:endParaRPr/>
          </a:p>
        </p:txBody>
      </p:sp>
      <p:sp>
        <p:nvSpPr>
          <p:cNvPr id="71" name="object 355"/>
          <p:cNvSpPr txBox="1"/>
          <p:nvPr/>
        </p:nvSpPr>
        <p:spPr>
          <a:xfrm>
            <a:off x="1943778" y="4529021"/>
            <a:ext cx="460375" cy="162560"/>
          </a:xfrm>
          <a:prstGeom prst="rect">
            <a:avLst/>
          </a:prstGeom>
        </p:spPr>
        <p:txBody>
          <a:bodyPr vert="horz" wrap="square" lIns="0" tIns="12700" rIns="0" bIns="0" rtlCol="0">
            <a:spAutoFit/>
          </a:bodyPr>
          <a:lstStyle/>
          <a:p>
            <a:pPr marL="12700">
              <a:lnSpc>
                <a:spcPct val="100000"/>
              </a:lnSpc>
              <a:spcBef>
                <a:spcPts val="100"/>
              </a:spcBef>
            </a:pPr>
            <a:r>
              <a:rPr sz="900" b="1" spc="-5" dirty="0">
                <a:latin typeface="Arial"/>
                <a:cs typeface="Arial"/>
              </a:rPr>
              <a:t>10</a:t>
            </a:r>
            <a:r>
              <a:rPr sz="900" b="1" spc="-70" dirty="0">
                <a:latin typeface="Arial"/>
                <a:cs typeface="Arial"/>
              </a:rPr>
              <a:t> </a:t>
            </a:r>
            <a:r>
              <a:rPr sz="900" b="1" dirty="0">
                <a:latin typeface="Arial"/>
                <a:cs typeface="Arial"/>
              </a:rPr>
              <a:t>дней</a:t>
            </a:r>
            <a:endParaRPr sz="900" dirty="0">
              <a:latin typeface="Arial"/>
              <a:cs typeface="Arial"/>
            </a:endParaRPr>
          </a:p>
        </p:txBody>
      </p:sp>
      <p:sp>
        <p:nvSpPr>
          <p:cNvPr id="72" name="object 356"/>
          <p:cNvSpPr/>
          <p:nvPr/>
        </p:nvSpPr>
        <p:spPr>
          <a:xfrm>
            <a:off x="477112" y="4460281"/>
            <a:ext cx="1119505" cy="308610"/>
          </a:xfrm>
          <a:custGeom>
            <a:avLst/>
            <a:gdLst/>
            <a:ahLst/>
            <a:cxnLst/>
            <a:rect l="l" t="t" r="r" b="b"/>
            <a:pathLst>
              <a:path w="1119505" h="308610">
                <a:moveTo>
                  <a:pt x="1119289" y="0"/>
                </a:moveTo>
                <a:lnTo>
                  <a:pt x="127000" y="0"/>
                </a:lnTo>
                <a:lnTo>
                  <a:pt x="0" y="154127"/>
                </a:lnTo>
                <a:lnTo>
                  <a:pt x="127000" y="308267"/>
                </a:lnTo>
                <a:lnTo>
                  <a:pt x="1119289" y="308267"/>
                </a:lnTo>
                <a:lnTo>
                  <a:pt x="1119289" y="0"/>
                </a:lnTo>
                <a:close/>
              </a:path>
            </a:pathLst>
          </a:custGeom>
          <a:solidFill>
            <a:srgbClr val="7FD6F7"/>
          </a:solidFill>
        </p:spPr>
        <p:txBody>
          <a:bodyPr wrap="square" lIns="0" tIns="0" rIns="0" bIns="0" rtlCol="0"/>
          <a:lstStyle/>
          <a:p>
            <a:endParaRPr/>
          </a:p>
        </p:txBody>
      </p:sp>
      <p:sp>
        <p:nvSpPr>
          <p:cNvPr id="73" name="object 357"/>
          <p:cNvSpPr txBox="1"/>
          <p:nvPr/>
        </p:nvSpPr>
        <p:spPr>
          <a:xfrm>
            <a:off x="818753" y="4529021"/>
            <a:ext cx="460375" cy="162560"/>
          </a:xfrm>
          <a:prstGeom prst="rect">
            <a:avLst/>
          </a:prstGeom>
        </p:spPr>
        <p:txBody>
          <a:bodyPr vert="horz" wrap="square" lIns="0" tIns="12700" rIns="0" bIns="0" rtlCol="0">
            <a:spAutoFit/>
          </a:bodyPr>
          <a:lstStyle/>
          <a:p>
            <a:pPr marL="12700">
              <a:lnSpc>
                <a:spcPct val="100000"/>
              </a:lnSpc>
              <a:spcBef>
                <a:spcPts val="100"/>
              </a:spcBef>
            </a:pPr>
            <a:r>
              <a:rPr sz="900" b="1" spc="-5" dirty="0">
                <a:latin typeface="Arial"/>
                <a:cs typeface="Arial"/>
              </a:rPr>
              <a:t>20</a:t>
            </a:r>
            <a:r>
              <a:rPr sz="900" b="1" spc="-70" dirty="0">
                <a:latin typeface="Arial"/>
                <a:cs typeface="Arial"/>
              </a:rPr>
              <a:t> </a:t>
            </a:r>
            <a:r>
              <a:rPr sz="900" b="1" dirty="0">
                <a:latin typeface="Arial"/>
                <a:cs typeface="Arial"/>
              </a:rPr>
              <a:t>дней</a:t>
            </a:r>
            <a:endParaRPr sz="900" dirty="0">
              <a:latin typeface="Arial"/>
              <a:cs typeface="Arial"/>
            </a:endParaRPr>
          </a:p>
        </p:txBody>
      </p:sp>
      <p:sp>
        <p:nvSpPr>
          <p:cNvPr id="74" name="object 358"/>
          <p:cNvSpPr/>
          <p:nvPr/>
        </p:nvSpPr>
        <p:spPr>
          <a:xfrm>
            <a:off x="-12093" y="4414318"/>
            <a:ext cx="394970" cy="393065"/>
          </a:xfrm>
          <a:custGeom>
            <a:avLst/>
            <a:gdLst/>
            <a:ahLst/>
            <a:cxnLst/>
            <a:rect l="l" t="t" r="r" b="b"/>
            <a:pathLst>
              <a:path w="394970" h="393064">
                <a:moveTo>
                  <a:pt x="0" y="393014"/>
                </a:moveTo>
                <a:lnTo>
                  <a:pt x="394677" y="393014"/>
                </a:lnTo>
                <a:lnTo>
                  <a:pt x="394677" y="0"/>
                </a:lnTo>
                <a:lnTo>
                  <a:pt x="0" y="0"/>
                </a:lnTo>
                <a:lnTo>
                  <a:pt x="0" y="393014"/>
                </a:lnTo>
                <a:close/>
              </a:path>
            </a:pathLst>
          </a:custGeom>
          <a:solidFill>
            <a:srgbClr val="874F42"/>
          </a:solidFill>
        </p:spPr>
        <p:txBody>
          <a:bodyPr wrap="square" lIns="0" tIns="0" rIns="0" bIns="0" rtlCol="0"/>
          <a:lstStyle/>
          <a:p>
            <a:endParaRPr/>
          </a:p>
        </p:txBody>
      </p:sp>
      <p:sp>
        <p:nvSpPr>
          <p:cNvPr id="75" name="object 359"/>
          <p:cNvSpPr/>
          <p:nvPr/>
        </p:nvSpPr>
        <p:spPr>
          <a:xfrm>
            <a:off x="1348899" y="2134948"/>
            <a:ext cx="74295" cy="198755"/>
          </a:xfrm>
          <a:custGeom>
            <a:avLst/>
            <a:gdLst/>
            <a:ahLst/>
            <a:cxnLst/>
            <a:rect l="l" t="t" r="r" b="b"/>
            <a:pathLst>
              <a:path w="74294" h="198755">
                <a:moveTo>
                  <a:pt x="0" y="198678"/>
                </a:moveTo>
                <a:lnTo>
                  <a:pt x="73850" y="198678"/>
                </a:lnTo>
                <a:lnTo>
                  <a:pt x="73850" y="0"/>
                </a:lnTo>
                <a:lnTo>
                  <a:pt x="0" y="0"/>
                </a:lnTo>
                <a:lnTo>
                  <a:pt x="0" y="198678"/>
                </a:lnTo>
                <a:close/>
              </a:path>
            </a:pathLst>
          </a:custGeom>
          <a:solidFill>
            <a:srgbClr val="874F42"/>
          </a:solidFill>
        </p:spPr>
        <p:txBody>
          <a:bodyPr wrap="square" lIns="0" tIns="0" rIns="0" bIns="0" rtlCol="0"/>
          <a:lstStyle/>
          <a:p>
            <a:endParaRPr/>
          </a:p>
        </p:txBody>
      </p:sp>
      <p:sp>
        <p:nvSpPr>
          <p:cNvPr id="76" name="object 360"/>
          <p:cNvSpPr/>
          <p:nvPr/>
        </p:nvSpPr>
        <p:spPr>
          <a:xfrm>
            <a:off x="1431296" y="2134948"/>
            <a:ext cx="74295" cy="198755"/>
          </a:xfrm>
          <a:custGeom>
            <a:avLst/>
            <a:gdLst/>
            <a:ahLst/>
            <a:cxnLst/>
            <a:rect l="l" t="t" r="r" b="b"/>
            <a:pathLst>
              <a:path w="74294" h="198755">
                <a:moveTo>
                  <a:pt x="0" y="198678"/>
                </a:moveTo>
                <a:lnTo>
                  <a:pt x="73850" y="198678"/>
                </a:lnTo>
                <a:lnTo>
                  <a:pt x="73850" y="0"/>
                </a:lnTo>
                <a:lnTo>
                  <a:pt x="0" y="0"/>
                </a:lnTo>
                <a:lnTo>
                  <a:pt x="0" y="198678"/>
                </a:lnTo>
                <a:close/>
              </a:path>
            </a:pathLst>
          </a:custGeom>
          <a:solidFill>
            <a:srgbClr val="FFFFFF"/>
          </a:solidFill>
        </p:spPr>
        <p:txBody>
          <a:bodyPr wrap="square" lIns="0" tIns="0" rIns="0" bIns="0" rtlCol="0"/>
          <a:lstStyle/>
          <a:p>
            <a:endParaRPr/>
          </a:p>
        </p:txBody>
      </p:sp>
      <p:sp>
        <p:nvSpPr>
          <p:cNvPr id="77" name="object 361"/>
          <p:cNvSpPr/>
          <p:nvPr/>
        </p:nvSpPr>
        <p:spPr>
          <a:xfrm>
            <a:off x="1496588" y="2134948"/>
            <a:ext cx="74295" cy="198755"/>
          </a:xfrm>
          <a:custGeom>
            <a:avLst/>
            <a:gdLst/>
            <a:ahLst/>
            <a:cxnLst/>
            <a:rect l="l" t="t" r="r" b="b"/>
            <a:pathLst>
              <a:path w="74294" h="198755">
                <a:moveTo>
                  <a:pt x="0" y="198678"/>
                </a:moveTo>
                <a:lnTo>
                  <a:pt x="73850" y="198678"/>
                </a:lnTo>
                <a:lnTo>
                  <a:pt x="73850" y="0"/>
                </a:lnTo>
                <a:lnTo>
                  <a:pt x="0" y="0"/>
                </a:lnTo>
                <a:lnTo>
                  <a:pt x="0" y="198678"/>
                </a:lnTo>
                <a:close/>
              </a:path>
            </a:pathLst>
          </a:custGeom>
          <a:solidFill>
            <a:srgbClr val="874F42"/>
          </a:solidFill>
        </p:spPr>
        <p:txBody>
          <a:bodyPr wrap="square" lIns="0" tIns="0" rIns="0" bIns="0" rtlCol="0"/>
          <a:lstStyle/>
          <a:p>
            <a:endParaRPr/>
          </a:p>
        </p:txBody>
      </p:sp>
      <p:sp>
        <p:nvSpPr>
          <p:cNvPr id="78" name="object 362"/>
          <p:cNvSpPr/>
          <p:nvPr/>
        </p:nvSpPr>
        <p:spPr>
          <a:xfrm>
            <a:off x="2586303" y="4515068"/>
            <a:ext cx="74295" cy="198755"/>
          </a:xfrm>
          <a:custGeom>
            <a:avLst/>
            <a:gdLst/>
            <a:ahLst/>
            <a:cxnLst/>
            <a:rect l="l" t="t" r="r" b="b"/>
            <a:pathLst>
              <a:path w="74295" h="198754">
                <a:moveTo>
                  <a:pt x="0" y="198678"/>
                </a:moveTo>
                <a:lnTo>
                  <a:pt x="73850" y="198678"/>
                </a:lnTo>
                <a:lnTo>
                  <a:pt x="73850" y="0"/>
                </a:lnTo>
                <a:lnTo>
                  <a:pt x="0" y="0"/>
                </a:lnTo>
                <a:lnTo>
                  <a:pt x="0" y="198678"/>
                </a:lnTo>
                <a:close/>
              </a:path>
            </a:pathLst>
          </a:custGeom>
          <a:solidFill>
            <a:srgbClr val="874F42"/>
          </a:solidFill>
        </p:spPr>
        <p:txBody>
          <a:bodyPr wrap="square" lIns="0" tIns="0" rIns="0" bIns="0" rtlCol="0"/>
          <a:lstStyle/>
          <a:p>
            <a:endParaRPr/>
          </a:p>
        </p:txBody>
      </p:sp>
      <p:sp>
        <p:nvSpPr>
          <p:cNvPr id="79" name="object 363"/>
          <p:cNvSpPr/>
          <p:nvPr/>
        </p:nvSpPr>
        <p:spPr>
          <a:xfrm>
            <a:off x="2660154" y="4515068"/>
            <a:ext cx="74295" cy="198755"/>
          </a:xfrm>
          <a:custGeom>
            <a:avLst/>
            <a:gdLst/>
            <a:ahLst/>
            <a:cxnLst/>
            <a:rect l="l" t="t" r="r" b="b"/>
            <a:pathLst>
              <a:path w="74295" h="198754">
                <a:moveTo>
                  <a:pt x="0" y="198678"/>
                </a:moveTo>
                <a:lnTo>
                  <a:pt x="73850" y="198678"/>
                </a:lnTo>
                <a:lnTo>
                  <a:pt x="73850" y="0"/>
                </a:lnTo>
                <a:lnTo>
                  <a:pt x="0" y="0"/>
                </a:lnTo>
                <a:lnTo>
                  <a:pt x="0" y="198678"/>
                </a:lnTo>
                <a:close/>
              </a:path>
            </a:pathLst>
          </a:custGeom>
          <a:solidFill>
            <a:srgbClr val="FFFFFF"/>
          </a:solidFill>
        </p:spPr>
        <p:txBody>
          <a:bodyPr wrap="square" lIns="0" tIns="0" rIns="0" bIns="0" rtlCol="0"/>
          <a:lstStyle/>
          <a:p>
            <a:endParaRPr/>
          </a:p>
        </p:txBody>
      </p:sp>
      <p:sp>
        <p:nvSpPr>
          <p:cNvPr id="80" name="object 364"/>
          <p:cNvSpPr/>
          <p:nvPr/>
        </p:nvSpPr>
        <p:spPr>
          <a:xfrm>
            <a:off x="2733992" y="4515068"/>
            <a:ext cx="74295" cy="198755"/>
          </a:xfrm>
          <a:custGeom>
            <a:avLst/>
            <a:gdLst/>
            <a:ahLst/>
            <a:cxnLst/>
            <a:rect l="l" t="t" r="r" b="b"/>
            <a:pathLst>
              <a:path w="74295" h="198754">
                <a:moveTo>
                  <a:pt x="0" y="198678"/>
                </a:moveTo>
                <a:lnTo>
                  <a:pt x="73850" y="198678"/>
                </a:lnTo>
                <a:lnTo>
                  <a:pt x="73850" y="0"/>
                </a:lnTo>
                <a:lnTo>
                  <a:pt x="0" y="0"/>
                </a:lnTo>
                <a:lnTo>
                  <a:pt x="0" y="198678"/>
                </a:lnTo>
                <a:close/>
              </a:path>
            </a:pathLst>
          </a:custGeom>
          <a:solidFill>
            <a:srgbClr val="874F42"/>
          </a:solidFill>
        </p:spPr>
        <p:txBody>
          <a:bodyPr wrap="square" lIns="0" tIns="0" rIns="0" bIns="0" rtlCol="0"/>
          <a:lstStyle/>
          <a:p>
            <a:endParaRPr/>
          </a:p>
        </p:txBody>
      </p:sp>
      <p:sp>
        <p:nvSpPr>
          <p:cNvPr id="81" name="object 365"/>
          <p:cNvSpPr/>
          <p:nvPr/>
        </p:nvSpPr>
        <p:spPr>
          <a:xfrm>
            <a:off x="188997" y="4614414"/>
            <a:ext cx="0" cy="1366520"/>
          </a:xfrm>
          <a:custGeom>
            <a:avLst/>
            <a:gdLst/>
            <a:ahLst/>
            <a:cxnLst/>
            <a:rect l="l" t="t" r="r" b="b"/>
            <a:pathLst>
              <a:path h="1366520">
                <a:moveTo>
                  <a:pt x="0" y="0"/>
                </a:moveTo>
                <a:lnTo>
                  <a:pt x="0" y="1366278"/>
                </a:lnTo>
              </a:path>
            </a:pathLst>
          </a:custGeom>
          <a:ln w="25400">
            <a:solidFill>
              <a:srgbClr val="874F42"/>
            </a:solidFill>
          </a:ln>
        </p:spPr>
        <p:txBody>
          <a:bodyPr wrap="square" lIns="0" tIns="0" rIns="0" bIns="0" rtlCol="0"/>
          <a:lstStyle/>
          <a:p>
            <a:endParaRPr/>
          </a:p>
        </p:txBody>
      </p:sp>
      <p:sp>
        <p:nvSpPr>
          <p:cNvPr id="82" name="object 366"/>
          <p:cNvSpPr/>
          <p:nvPr/>
        </p:nvSpPr>
        <p:spPr>
          <a:xfrm>
            <a:off x="3421520" y="2366831"/>
            <a:ext cx="0" cy="149225"/>
          </a:xfrm>
          <a:custGeom>
            <a:avLst/>
            <a:gdLst/>
            <a:ahLst/>
            <a:cxnLst/>
            <a:rect l="l" t="t" r="r" b="b"/>
            <a:pathLst>
              <a:path h="149225">
                <a:moveTo>
                  <a:pt x="0" y="0"/>
                </a:moveTo>
                <a:lnTo>
                  <a:pt x="0" y="148932"/>
                </a:lnTo>
              </a:path>
            </a:pathLst>
          </a:custGeom>
          <a:ln w="25400">
            <a:solidFill>
              <a:srgbClr val="7FD6F7"/>
            </a:solidFill>
          </a:ln>
        </p:spPr>
        <p:txBody>
          <a:bodyPr wrap="square" lIns="0" tIns="0" rIns="0" bIns="0" rtlCol="0"/>
          <a:lstStyle/>
          <a:p>
            <a:endParaRPr/>
          </a:p>
        </p:txBody>
      </p:sp>
      <p:sp>
        <p:nvSpPr>
          <p:cNvPr id="83" name="object 367"/>
          <p:cNvSpPr/>
          <p:nvPr/>
        </p:nvSpPr>
        <p:spPr>
          <a:xfrm>
            <a:off x="6316243" y="2366831"/>
            <a:ext cx="0" cy="149225"/>
          </a:xfrm>
          <a:custGeom>
            <a:avLst/>
            <a:gdLst/>
            <a:ahLst/>
            <a:cxnLst/>
            <a:rect l="l" t="t" r="r" b="b"/>
            <a:pathLst>
              <a:path h="149225">
                <a:moveTo>
                  <a:pt x="0" y="0"/>
                </a:moveTo>
                <a:lnTo>
                  <a:pt x="0" y="148932"/>
                </a:lnTo>
              </a:path>
            </a:pathLst>
          </a:custGeom>
          <a:ln w="25400">
            <a:solidFill>
              <a:srgbClr val="7FD6F7"/>
            </a:solidFill>
          </a:ln>
        </p:spPr>
        <p:txBody>
          <a:bodyPr wrap="square" lIns="0" tIns="0" rIns="0" bIns="0" rtlCol="0"/>
          <a:lstStyle/>
          <a:p>
            <a:endParaRPr/>
          </a:p>
        </p:txBody>
      </p:sp>
      <p:sp>
        <p:nvSpPr>
          <p:cNvPr id="84" name="object 368"/>
          <p:cNvSpPr/>
          <p:nvPr/>
        </p:nvSpPr>
        <p:spPr>
          <a:xfrm>
            <a:off x="7905940" y="2366831"/>
            <a:ext cx="0" cy="149225"/>
          </a:xfrm>
          <a:custGeom>
            <a:avLst/>
            <a:gdLst/>
            <a:ahLst/>
            <a:cxnLst/>
            <a:rect l="l" t="t" r="r" b="b"/>
            <a:pathLst>
              <a:path h="149225">
                <a:moveTo>
                  <a:pt x="0" y="0"/>
                </a:moveTo>
                <a:lnTo>
                  <a:pt x="0" y="148932"/>
                </a:lnTo>
              </a:path>
            </a:pathLst>
          </a:custGeom>
          <a:ln w="25400">
            <a:solidFill>
              <a:srgbClr val="7FD6F7"/>
            </a:solidFill>
          </a:ln>
        </p:spPr>
        <p:txBody>
          <a:bodyPr wrap="square" lIns="0" tIns="0" rIns="0" bIns="0" rtlCol="0"/>
          <a:lstStyle/>
          <a:p>
            <a:endParaRPr/>
          </a:p>
        </p:txBody>
      </p:sp>
      <p:sp>
        <p:nvSpPr>
          <p:cNvPr id="85" name="object 369"/>
          <p:cNvSpPr/>
          <p:nvPr/>
        </p:nvSpPr>
        <p:spPr>
          <a:xfrm>
            <a:off x="8384278" y="4740421"/>
            <a:ext cx="0" cy="149225"/>
          </a:xfrm>
          <a:custGeom>
            <a:avLst/>
            <a:gdLst/>
            <a:ahLst/>
            <a:cxnLst/>
            <a:rect l="l" t="t" r="r" b="b"/>
            <a:pathLst>
              <a:path h="149225">
                <a:moveTo>
                  <a:pt x="0" y="0"/>
                </a:moveTo>
                <a:lnTo>
                  <a:pt x="0" y="148932"/>
                </a:lnTo>
              </a:path>
            </a:pathLst>
          </a:custGeom>
          <a:ln w="25400">
            <a:solidFill>
              <a:srgbClr val="7FD6F7"/>
            </a:solidFill>
          </a:ln>
        </p:spPr>
        <p:txBody>
          <a:bodyPr wrap="square" lIns="0" tIns="0" rIns="0" bIns="0" rtlCol="0"/>
          <a:lstStyle/>
          <a:p>
            <a:endParaRPr/>
          </a:p>
        </p:txBody>
      </p:sp>
      <p:sp>
        <p:nvSpPr>
          <p:cNvPr id="86" name="object 370"/>
          <p:cNvSpPr/>
          <p:nvPr/>
        </p:nvSpPr>
        <p:spPr>
          <a:xfrm>
            <a:off x="4415758" y="4740421"/>
            <a:ext cx="0" cy="149225"/>
          </a:xfrm>
          <a:custGeom>
            <a:avLst/>
            <a:gdLst/>
            <a:ahLst/>
            <a:cxnLst/>
            <a:rect l="l" t="t" r="r" b="b"/>
            <a:pathLst>
              <a:path h="149225">
                <a:moveTo>
                  <a:pt x="0" y="0"/>
                </a:moveTo>
                <a:lnTo>
                  <a:pt x="0" y="148932"/>
                </a:lnTo>
              </a:path>
            </a:pathLst>
          </a:custGeom>
          <a:ln w="25400">
            <a:solidFill>
              <a:srgbClr val="7FD6F7"/>
            </a:solidFill>
          </a:ln>
        </p:spPr>
        <p:txBody>
          <a:bodyPr wrap="square" lIns="0" tIns="0" rIns="0" bIns="0" rtlCol="0"/>
          <a:lstStyle/>
          <a:p>
            <a:endParaRPr/>
          </a:p>
        </p:txBody>
      </p:sp>
      <p:sp>
        <p:nvSpPr>
          <p:cNvPr id="87" name="object 371"/>
          <p:cNvSpPr/>
          <p:nvPr/>
        </p:nvSpPr>
        <p:spPr>
          <a:xfrm>
            <a:off x="2186733" y="4740421"/>
            <a:ext cx="0" cy="149225"/>
          </a:xfrm>
          <a:custGeom>
            <a:avLst/>
            <a:gdLst/>
            <a:ahLst/>
            <a:cxnLst/>
            <a:rect l="l" t="t" r="r" b="b"/>
            <a:pathLst>
              <a:path h="149225">
                <a:moveTo>
                  <a:pt x="0" y="0"/>
                </a:moveTo>
                <a:lnTo>
                  <a:pt x="0" y="148932"/>
                </a:lnTo>
              </a:path>
            </a:pathLst>
          </a:custGeom>
          <a:ln w="25400">
            <a:solidFill>
              <a:srgbClr val="7FD6F7"/>
            </a:solidFill>
          </a:ln>
        </p:spPr>
        <p:txBody>
          <a:bodyPr wrap="square" lIns="0" tIns="0" rIns="0" bIns="0" rtlCol="0"/>
          <a:lstStyle/>
          <a:p>
            <a:endParaRPr/>
          </a:p>
        </p:txBody>
      </p:sp>
      <p:sp>
        <p:nvSpPr>
          <p:cNvPr id="88" name="object 372"/>
          <p:cNvSpPr/>
          <p:nvPr/>
        </p:nvSpPr>
        <p:spPr>
          <a:xfrm>
            <a:off x="1088034" y="4740421"/>
            <a:ext cx="0" cy="149225"/>
          </a:xfrm>
          <a:custGeom>
            <a:avLst/>
            <a:gdLst/>
            <a:ahLst/>
            <a:cxnLst/>
            <a:rect l="l" t="t" r="r" b="b"/>
            <a:pathLst>
              <a:path h="149225">
                <a:moveTo>
                  <a:pt x="0" y="0"/>
                </a:moveTo>
                <a:lnTo>
                  <a:pt x="0" y="148932"/>
                </a:lnTo>
              </a:path>
            </a:pathLst>
          </a:custGeom>
          <a:ln w="25400">
            <a:solidFill>
              <a:srgbClr val="7FD6F7"/>
            </a:solidFill>
          </a:ln>
        </p:spPr>
        <p:txBody>
          <a:bodyPr wrap="square" lIns="0" tIns="0" rIns="0" bIns="0" rtlCol="0"/>
          <a:lstStyle/>
          <a:p>
            <a:endParaRPr/>
          </a:p>
        </p:txBody>
      </p:sp>
      <p:sp>
        <p:nvSpPr>
          <p:cNvPr id="89" name="object 373"/>
          <p:cNvSpPr/>
          <p:nvPr/>
        </p:nvSpPr>
        <p:spPr>
          <a:xfrm>
            <a:off x="819380" y="2366831"/>
            <a:ext cx="0" cy="149225"/>
          </a:xfrm>
          <a:custGeom>
            <a:avLst/>
            <a:gdLst/>
            <a:ahLst/>
            <a:cxnLst/>
            <a:rect l="l" t="t" r="r" b="b"/>
            <a:pathLst>
              <a:path h="149225">
                <a:moveTo>
                  <a:pt x="0" y="0"/>
                </a:moveTo>
                <a:lnTo>
                  <a:pt x="0" y="148932"/>
                </a:lnTo>
              </a:path>
            </a:pathLst>
          </a:custGeom>
          <a:ln w="25400">
            <a:solidFill>
              <a:srgbClr val="7FD6F7"/>
            </a:solidFill>
          </a:ln>
        </p:spPr>
        <p:txBody>
          <a:bodyPr wrap="square" lIns="0" tIns="0" rIns="0" bIns="0" rtlCol="0"/>
          <a:lstStyle/>
          <a:p>
            <a:endParaRPr/>
          </a:p>
        </p:txBody>
      </p:sp>
      <p:sp>
        <p:nvSpPr>
          <p:cNvPr id="90" name="object 374"/>
          <p:cNvSpPr/>
          <p:nvPr/>
        </p:nvSpPr>
        <p:spPr>
          <a:xfrm>
            <a:off x="4647875" y="2366831"/>
            <a:ext cx="0" cy="149225"/>
          </a:xfrm>
          <a:custGeom>
            <a:avLst/>
            <a:gdLst/>
            <a:ahLst/>
            <a:cxnLst/>
            <a:rect l="l" t="t" r="r" b="b"/>
            <a:pathLst>
              <a:path h="149225">
                <a:moveTo>
                  <a:pt x="0" y="0"/>
                </a:moveTo>
                <a:lnTo>
                  <a:pt x="0" y="148932"/>
                </a:lnTo>
              </a:path>
            </a:pathLst>
          </a:custGeom>
          <a:ln w="25400">
            <a:solidFill>
              <a:srgbClr val="7FD6F7"/>
            </a:solidFill>
          </a:ln>
        </p:spPr>
        <p:txBody>
          <a:bodyPr wrap="square" lIns="0" tIns="0" rIns="0" bIns="0" rtlCol="0"/>
          <a:lstStyle/>
          <a:p>
            <a:endParaRPr/>
          </a:p>
        </p:txBody>
      </p:sp>
      <p:sp>
        <p:nvSpPr>
          <p:cNvPr id="91" name="object 375"/>
          <p:cNvSpPr/>
          <p:nvPr/>
        </p:nvSpPr>
        <p:spPr>
          <a:xfrm>
            <a:off x="3507354" y="1865893"/>
            <a:ext cx="422156" cy="214629"/>
          </a:xfrm>
          <a:custGeom>
            <a:avLst/>
            <a:gdLst/>
            <a:ahLst/>
            <a:cxnLst/>
            <a:rect l="l" t="t" r="r" b="b"/>
            <a:pathLst>
              <a:path w="799464" h="214630">
                <a:moveTo>
                  <a:pt x="799363" y="0"/>
                </a:moveTo>
                <a:lnTo>
                  <a:pt x="799363" y="114693"/>
                </a:lnTo>
                <a:lnTo>
                  <a:pt x="0" y="114693"/>
                </a:lnTo>
                <a:lnTo>
                  <a:pt x="0" y="214261"/>
                </a:lnTo>
              </a:path>
            </a:pathLst>
          </a:custGeom>
          <a:ln w="25400">
            <a:solidFill>
              <a:srgbClr val="7FD6F7"/>
            </a:solidFill>
          </a:ln>
        </p:spPr>
        <p:txBody>
          <a:bodyPr wrap="square" lIns="0" tIns="0" rIns="0" bIns="0" rtlCol="0"/>
          <a:lstStyle/>
          <a:p>
            <a:endParaRPr/>
          </a:p>
        </p:txBody>
      </p:sp>
      <p:sp>
        <p:nvSpPr>
          <p:cNvPr id="92" name="object 376"/>
          <p:cNvSpPr/>
          <p:nvPr/>
        </p:nvSpPr>
        <p:spPr>
          <a:xfrm>
            <a:off x="2095568" y="1865893"/>
            <a:ext cx="777875" cy="214629"/>
          </a:xfrm>
          <a:custGeom>
            <a:avLst/>
            <a:gdLst/>
            <a:ahLst/>
            <a:cxnLst/>
            <a:rect l="l" t="t" r="r" b="b"/>
            <a:pathLst>
              <a:path w="777875" h="214630">
                <a:moveTo>
                  <a:pt x="777379" y="0"/>
                </a:moveTo>
                <a:lnTo>
                  <a:pt x="777379" y="114693"/>
                </a:lnTo>
                <a:lnTo>
                  <a:pt x="0" y="114693"/>
                </a:lnTo>
                <a:lnTo>
                  <a:pt x="0" y="214261"/>
                </a:lnTo>
              </a:path>
            </a:pathLst>
          </a:custGeom>
          <a:ln w="25400">
            <a:solidFill>
              <a:srgbClr val="7FD6F7"/>
            </a:solidFill>
          </a:ln>
        </p:spPr>
        <p:txBody>
          <a:bodyPr wrap="square" lIns="0" tIns="0" rIns="0" bIns="0" rtlCol="0"/>
          <a:lstStyle/>
          <a:p>
            <a:endParaRPr/>
          </a:p>
        </p:txBody>
      </p:sp>
      <p:sp>
        <p:nvSpPr>
          <p:cNvPr id="93" name="object 377"/>
          <p:cNvSpPr/>
          <p:nvPr/>
        </p:nvSpPr>
        <p:spPr>
          <a:xfrm>
            <a:off x="4667685" y="1865893"/>
            <a:ext cx="1908884" cy="214629"/>
          </a:xfrm>
          <a:custGeom>
            <a:avLst/>
            <a:gdLst/>
            <a:ahLst/>
            <a:cxnLst/>
            <a:rect l="l" t="t" r="r" b="b"/>
            <a:pathLst>
              <a:path w="2436495" h="214630">
                <a:moveTo>
                  <a:pt x="2435872" y="0"/>
                </a:moveTo>
                <a:lnTo>
                  <a:pt x="2435872" y="114693"/>
                </a:lnTo>
                <a:lnTo>
                  <a:pt x="0" y="114693"/>
                </a:lnTo>
                <a:lnTo>
                  <a:pt x="0" y="214261"/>
                </a:lnTo>
              </a:path>
            </a:pathLst>
          </a:custGeom>
          <a:ln w="25399">
            <a:solidFill>
              <a:srgbClr val="7FD6F7"/>
            </a:solidFill>
          </a:ln>
        </p:spPr>
        <p:txBody>
          <a:bodyPr wrap="square" lIns="0" tIns="0" rIns="0" bIns="0" rtlCol="0"/>
          <a:lstStyle/>
          <a:p>
            <a:endParaRPr/>
          </a:p>
        </p:txBody>
      </p:sp>
      <p:sp>
        <p:nvSpPr>
          <p:cNvPr id="94" name="object 378"/>
          <p:cNvSpPr/>
          <p:nvPr/>
        </p:nvSpPr>
        <p:spPr>
          <a:xfrm>
            <a:off x="7090547" y="4334748"/>
            <a:ext cx="647065" cy="123189"/>
          </a:xfrm>
          <a:custGeom>
            <a:avLst/>
            <a:gdLst/>
            <a:ahLst/>
            <a:cxnLst/>
            <a:rect l="l" t="t" r="r" b="b"/>
            <a:pathLst>
              <a:path w="647065" h="123189">
                <a:moveTo>
                  <a:pt x="646506" y="0"/>
                </a:moveTo>
                <a:lnTo>
                  <a:pt x="646506" y="65925"/>
                </a:lnTo>
                <a:lnTo>
                  <a:pt x="0" y="65925"/>
                </a:lnTo>
                <a:lnTo>
                  <a:pt x="0" y="123139"/>
                </a:lnTo>
              </a:path>
            </a:pathLst>
          </a:custGeom>
          <a:ln w="25400">
            <a:solidFill>
              <a:srgbClr val="7FD6F7"/>
            </a:solidFill>
          </a:ln>
        </p:spPr>
        <p:txBody>
          <a:bodyPr wrap="square" lIns="0" tIns="0" rIns="0" bIns="0" rtlCol="0"/>
          <a:lstStyle/>
          <a:p>
            <a:endParaRPr/>
          </a:p>
        </p:txBody>
      </p:sp>
      <p:sp>
        <p:nvSpPr>
          <p:cNvPr id="95" name="object 379"/>
          <p:cNvSpPr/>
          <p:nvPr/>
        </p:nvSpPr>
        <p:spPr>
          <a:xfrm>
            <a:off x="5733984" y="4767959"/>
            <a:ext cx="673100" cy="123189"/>
          </a:xfrm>
          <a:custGeom>
            <a:avLst/>
            <a:gdLst/>
            <a:ahLst/>
            <a:cxnLst/>
            <a:rect l="l" t="t" r="r" b="b"/>
            <a:pathLst>
              <a:path w="673100" h="123189">
                <a:moveTo>
                  <a:pt x="673074" y="123139"/>
                </a:moveTo>
                <a:lnTo>
                  <a:pt x="673074" y="57213"/>
                </a:lnTo>
                <a:lnTo>
                  <a:pt x="0" y="57213"/>
                </a:lnTo>
                <a:lnTo>
                  <a:pt x="0" y="0"/>
                </a:lnTo>
              </a:path>
            </a:pathLst>
          </a:custGeom>
          <a:ln w="25400">
            <a:solidFill>
              <a:srgbClr val="7FD6F7"/>
            </a:solidFill>
          </a:ln>
        </p:spPr>
        <p:txBody>
          <a:bodyPr wrap="square" lIns="0" tIns="0" rIns="0" bIns="0" rtlCol="0"/>
          <a:lstStyle/>
          <a:p>
            <a:endParaRPr/>
          </a:p>
        </p:txBody>
      </p:sp>
      <p:sp>
        <p:nvSpPr>
          <p:cNvPr id="96" name="object 380"/>
          <p:cNvSpPr/>
          <p:nvPr/>
        </p:nvSpPr>
        <p:spPr>
          <a:xfrm>
            <a:off x="3353248" y="4334749"/>
            <a:ext cx="463233" cy="125532"/>
          </a:xfrm>
          <a:custGeom>
            <a:avLst/>
            <a:gdLst/>
            <a:ahLst/>
            <a:cxnLst/>
            <a:rect l="l" t="t" r="r" b="b"/>
            <a:pathLst>
              <a:path w="692150" h="123189">
                <a:moveTo>
                  <a:pt x="691565" y="0"/>
                </a:moveTo>
                <a:lnTo>
                  <a:pt x="691565" y="65925"/>
                </a:lnTo>
                <a:lnTo>
                  <a:pt x="0" y="65925"/>
                </a:lnTo>
                <a:lnTo>
                  <a:pt x="0" y="123139"/>
                </a:lnTo>
              </a:path>
            </a:pathLst>
          </a:custGeom>
          <a:ln w="25400">
            <a:solidFill>
              <a:srgbClr val="7FD6F7"/>
            </a:solidFill>
          </a:ln>
        </p:spPr>
        <p:txBody>
          <a:bodyPr wrap="square" lIns="0" tIns="0" rIns="0" bIns="0" rtlCol="0"/>
          <a:lstStyle/>
          <a:p>
            <a:endParaRPr/>
          </a:p>
        </p:txBody>
      </p:sp>
      <p:sp>
        <p:nvSpPr>
          <p:cNvPr id="97" name="object 381"/>
          <p:cNvSpPr/>
          <p:nvPr/>
        </p:nvSpPr>
        <p:spPr>
          <a:xfrm>
            <a:off x="1088032" y="4334748"/>
            <a:ext cx="567690" cy="123189"/>
          </a:xfrm>
          <a:custGeom>
            <a:avLst/>
            <a:gdLst/>
            <a:ahLst/>
            <a:cxnLst/>
            <a:rect l="l" t="t" r="r" b="b"/>
            <a:pathLst>
              <a:path w="567689" h="123189">
                <a:moveTo>
                  <a:pt x="567194" y="0"/>
                </a:moveTo>
                <a:lnTo>
                  <a:pt x="567194" y="65925"/>
                </a:lnTo>
                <a:lnTo>
                  <a:pt x="0" y="65925"/>
                </a:lnTo>
                <a:lnTo>
                  <a:pt x="0" y="123139"/>
                </a:lnTo>
              </a:path>
            </a:pathLst>
          </a:custGeom>
          <a:ln w="25400">
            <a:solidFill>
              <a:srgbClr val="7FD6F7"/>
            </a:solidFill>
          </a:ln>
        </p:spPr>
        <p:txBody>
          <a:bodyPr wrap="square" lIns="0" tIns="0" rIns="0" bIns="0" rtlCol="0"/>
          <a:lstStyle/>
          <a:p>
            <a:endParaRPr/>
          </a:p>
        </p:txBody>
      </p:sp>
      <p:sp>
        <p:nvSpPr>
          <p:cNvPr id="98" name="object 382"/>
          <p:cNvSpPr/>
          <p:nvPr/>
        </p:nvSpPr>
        <p:spPr>
          <a:xfrm>
            <a:off x="4157895" y="1865893"/>
            <a:ext cx="368052" cy="214629"/>
          </a:xfrm>
          <a:custGeom>
            <a:avLst/>
            <a:gdLst/>
            <a:ahLst/>
            <a:cxnLst/>
            <a:rect l="l" t="t" r="r" b="b"/>
            <a:pathLst>
              <a:path w="673100" h="214630">
                <a:moveTo>
                  <a:pt x="0" y="0"/>
                </a:moveTo>
                <a:lnTo>
                  <a:pt x="0" y="114693"/>
                </a:lnTo>
                <a:lnTo>
                  <a:pt x="673074" y="114693"/>
                </a:lnTo>
                <a:lnTo>
                  <a:pt x="673074" y="214261"/>
                </a:lnTo>
              </a:path>
            </a:pathLst>
          </a:custGeom>
          <a:ln w="25400">
            <a:solidFill>
              <a:srgbClr val="7FD6F7"/>
            </a:solidFill>
          </a:ln>
        </p:spPr>
        <p:txBody>
          <a:bodyPr wrap="square" lIns="0" tIns="0" rIns="0" bIns="0" rtlCol="0"/>
          <a:lstStyle/>
          <a:p>
            <a:endParaRPr/>
          </a:p>
        </p:txBody>
      </p:sp>
      <p:sp>
        <p:nvSpPr>
          <p:cNvPr id="99" name="object 383"/>
          <p:cNvSpPr/>
          <p:nvPr/>
        </p:nvSpPr>
        <p:spPr>
          <a:xfrm>
            <a:off x="2874506" y="1865893"/>
            <a:ext cx="546776" cy="214629"/>
          </a:xfrm>
          <a:custGeom>
            <a:avLst/>
            <a:gdLst/>
            <a:ahLst/>
            <a:cxnLst/>
            <a:rect l="l" t="t" r="r" b="b"/>
            <a:pathLst>
              <a:path w="777875" h="214630">
                <a:moveTo>
                  <a:pt x="0" y="0"/>
                </a:moveTo>
                <a:lnTo>
                  <a:pt x="0" y="114693"/>
                </a:lnTo>
                <a:lnTo>
                  <a:pt x="777379" y="114693"/>
                </a:lnTo>
                <a:lnTo>
                  <a:pt x="777379" y="214261"/>
                </a:lnTo>
              </a:path>
            </a:pathLst>
          </a:custGeom>
          <a:ln w="25400">
            <a:solidFill>
              <a:srgbClr val="7FD6F7"/>
            </a:solidFill>
          </a:ln>
        </p:spPr>
        <p:txBody>
          <a:bodyPr wrap="square" lIns="0" tIns="0" rIns="0" bIns="0" rtlCol="0"/>
          <a:lstStyle/>
          <a:p>
            <a:endParaRPr/>
          </a:p>
        </p:txBody>
      </p:sp>
      <p:sp>
        <p:nvSpPr>
          <p:cNvPr id="100" name="object 384"/>
          <p:cNvSpPr/>
          <p:nvPr/>
        </p:nvSpPr>
        <p:spPr>
          <a:xfrm>
            <a:off x="6932376" y="1865893"/>
            <a:ext cx="838835" cy="214629"/>
          </a:xfrm>
          <a:custGeom>
            <a:avLst/>
            <a:gdLst/>
            <a:ahLst/>
            <a:cxnLst/>
            <a:rect l="l" t="t" r="r" b="b"/>
            <a:pathLst>
              <a:path w="838834" h="214630">
                <a:moveTo>
                  <a:pt x="0" y="0"/>
                </a:moveTo>
                <a:lnTo>
                  <a:pt x="0" y="114693"/>
                </a:lnTo>
                <a:lnTo>
                  <a:pt x="838593" y="114693"/>
                </a:lnTo>
                <a:lnTo>
                  <a:pt x="838593" y="214261"/>
                </a:lnTo>
              </a:path>
            </a:pathLst>
          </a:custGeom>
          <a:ln w="25400">
            <a:solidFill>
              <a:srgbClr val="7FD6F7"/>
            </a:solidFill>
          </a:ln>
        </p:spPr>
        <p:txBody>
          <a:bodyPr wrap="square" lIns="0" tIns="0" rIns="0" bIns="0" rtlCol="0"/>
          <a:lstStyle/>
          <a:p>
            <a:endParaRPr/>
          </a:p>
        </p:txBody>
      </p:sp>
      <p:sp>
        <p:nvSpPr>
          <p:cNvPr id="101" name="object 385"/>
          <p:cNvSpPr/>
          <p:nvPr/>
        </p:nvSpPr>
        <p:spPr>
          <a:xfrm>
            <a:off x="7737769" y="4334748"/>
            <a:ext cx="647065" cy="123189"/>
          </a:xfrm>
          <a:custGeom>
            <a:avLst/>
            <a:gdLst/>
            <a:ahLst/>
            <a:cxnLst/>
            <a:rect l="l" t="t" r="r" b="b"/>
            <a:pathLst>
              <a:path w="647065" h="123189">
                <a:moveTo>
                  <a:pt x="0" y="0"/>
                </a:moveTo>
                <a:lnTo>
                  <a:pt x="0" y="65925"/>
                </a:lnTo>
                <a:lnTo>
                  <a:pt x="646506" y="65925"/>
                </a:lnTo>
                <a:lnTo>
                  <a:pt x="646506" y="123139"/>
                </a:lnTo>
              </a:path>
            </a:pathLst>
          </a:custGeom>
          <a:ln w="25400">
            <a:solidFill>
              <a:srgbClr val="7FD6F7"/>
            </a:solidFill>
          </a:ln>
        </p:spPr>
        <p:txBody>
          <a:bodyPr wrap="square" lIns="0" tIns="0" rIns="0" bIns="0" rtlCol="0"/>
          <a:lstStyle/>
          <a:p>
            <a:endParaRPr/>
          </a:p>
        </p:txBody>
      </p:sp>
      <p:sp>
        <p:nvSpPr>
          <p:cNvPr id="102" name="object 386"/>
          <p:cNvSpPr/>
          <p:nvPr/>
        </p:nvSpPr>
        <p:spPr>
          <a:xfrm>
            <a:off x="6389706" y="4767959"/>
            <a:ext cx="673100" cy="123189"/>
          </a:xfrm>
          <a:custGeom>
            <a:avLst/>
            <a:gdLst/>
            <a:ahLst/>
            <a:cxnLst/>
            <a:rect l="l" t="t" r="r" b="b"/>
            <a:pathLst>
              <a:path w="673100" h="123189">
                <a:moveTo>
                  <a:pt x="0" y="123139"/>
                </a:moveTo>
                <a:lnTo>
                  <a:pt x="0" y="57213"/>
                </a:lnTo>
                <a:lnTo>
                  <a:pt x="673074" y="57213"/>
                </a:lnTo>
                <a:lnTo>
                  <a:pt x="673074" y="0"/>
                </a:lnTo>
              </a:path>
            </a:pathLst>
          </a:custGeom>
          <a:ln w="25400">
            <a:solidFill>
              <a:srgbClr val="7FD6F7"/>
            </a:solidFill>
          </a:ln>
        </p:spPr>
        <p:txBody>
          <a:bodyPr wrap="square" lIns="0" tIns="0" rIns="0" bIns="0" rtlCol="0"/>
          <a:lstStyle/>
          <a:p>
            <a:endParaRPr/>
          </a:p>
        </p:txBody>
      </p:sp>
      <p:sp>
        <p:nvSpPr>
          <p:cNvPr id="103" name="object 387"/>
          <p:cNvSpPr/>
          <p:nvPr/>
        </p:nvSpPr>
        <p:spPr>
          <a:xfrm>
            <a:off x="3839677" y="4334748"/>
            <a:ext cx="498258" cy="123189"/>
          </a:xfrm>
          <a:custGeom>
            <a:avLst/>
            <a:gdLst/>
            <a:ahLst/>
            <a:cxnLst/>
            <a:rect l="l" t="t" r="r" b="b"/>
            <a:pathLst>
              <a:path w="692150" h="123189">
                <a:moveTo>
                  <a:pt x="0" y="0"/>
                </a:moveTo>
                <a:lnTo>
                  <a:pt x="0" y="65925"/>
                </a:lnTo>
                <a:lnTo>
                  <a:pt x="691565" y="65925"/>
                </a:lnTo>
                <a:lnTo>
                  <a:pt x="691565" y="123139"/>
                </a:lnTo>
              </a:path>
            </a:pathLst>
          </a:custGeom>
          <a:ln w="25400">
            <a:solidFill>
              <a:srgbClr val="7FD6F7"/>
            </a:solidFill>
          </a:ln>
        </p:spPr>
        <p:txBody>
          <a:bodyPr wrap="square" lIns="0" tIns="0" rIns="0" bIns="0" rtlCol="0"/>
          <a:lstStyle/>
          <a:p>
            <a:endParaRPr/>
          </a:p>
        </p:txBody>
      </p:sp>
      <p:sp>
        <p:nvSpPr>
          <p:cNvPr id="104" name="object 388"/>
          <p:cNvSpPr/>
          <p:nvPr/>
        </p:nvSpPr>
        <p:spPr>
          <a:xfrm>
            <a:off x="1659334" y="4334748"/>
            <a:ext cx="784225" cy="123189"/>
          </a:xfrm>
          <a:custGeom>
            <a:avLst/>
            <a:gdLst/>
            <a:ahLst/>
            <a:cxnLst/>
            <a:rect l="l" t="t" r="r" b="b"/>
            <a:pathLst>
              <a:path w="784225" h="123189">
                <a:moveTo>
                  <a:pt x="0" y="0"/>
                </a:moveTo>
                <a:lnTo>
                  <a:pt x="0" y="65925"/>
                </a:lnTo>
                <a:lnTo>
                  <a:pt x="783780" y="65925"/>
                </a:lnTo>
                <a:lnTo>
                  <a:pt x="783780" y="123139"/>
                </a:lnTo>
              </a:path>
            </a:pathLst>
          </a:custGeom>
          <a:ln w="25400">
            <a:solidFill>
              <a:srgbClr val="7FD6F7"/>
            </a:solidFill>
          </a:ln>
        </p:spPr>
        <p:txBody>
          <a:bodyPr wrap="square" lIns="0" tIns="0" rIns="0" bIns="0" rtlCol="0"/>
          <a:lstStyle/>
          <a:p>
            <a:endParaRPr/>
          </a:p>
        </p:txBody>
      </p:sp>
      <p:sp>
        <p:nvSpPr>
          <p:cNvPr id="105" name="object 389"/>
          <p:cNvSpPr/>
          <p:nvPr/>
        </p:nvSpPr>
        <p:spPr>
          <a:xfrm>
            <a:off x="67433" y="4485355"/>
            <a:ext cx="235624" cy="294229"/>
          </a:xfrm>
          <a:prstGeom prst="rect">
            <a:avLst/>
          </a:prstGeom>
          <a:blipFill>
            <a:blip r:embed="rId2" cstate="print"/>
            <a:stretch>
              <a:fillRect/>
            </a:stretch>
          </a:blipFill>
        </p:spPr>
        <p:txBody>
          <a:bodyPr wrap="square" lIns="0" tIns="0" rIns="0" bIns="0" rtlCol="0"/>
          <a:lstStyle/>
          <a:p>
            <a:endParaRPr/>
          </a:p>
        </p:txBody>
      </p:sp>
      <p:pic>
        <p:nvPicPr>
          <p:cNvPr id="107" name="Picture 2" descr="C:\Users\ivlev\Desktop\Логотипы\Gisp_sign-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27441" y="5731830"/>
            <a:ext cx="284792" cy="295901"/>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2" descr="C:\Users\ivlev\Desktop\Логотипы\Gisp_sign-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7723" y="5727424"/>
            <a:ext cx="288887" cy="300155"/>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2" descr="C:\Users\ivlev\Desktop\Логотипы\Gisp_sign-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4420" y="4118417"/>
            <a:ext cx="284792" cy="295901"/>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2" descr="C:\Users\ivlev\Desktop\Логотипы\Gisp_sign-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0882" y="4123867"/>
            <a:ext cx="284792" cy="295901"/>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2" descr="C:\Users\ivlev\Desktop\Логотипы\Gisp_sign-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85513" y="1685667"/>
            <a:ext cx="346919" cy="360451"/>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2" descr="C:\Users\ivlev\Desktop\Логотипы\Gisp_sign-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0554" y="3358235"/>
            <a:ext cx="284792" cy="295901"/>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2" descr="C:\Users\ivlev\Desktop\Логотипы\Gisp_sign-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4641" y="5731830"/>
            <a:ext cx="288887" cy="300155"/>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 descr="C:\Users\ivlev\Desktop\Логотипы\Gisp_sign-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8308" y="4123867"/>
            <a:ext cx="288887" cy="300155"/>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2" descr="C:\Users\ivlev\Desktop\Логотипы\Gisp_sign-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2795" y="5704186"/>
            <a:ext cx="288887" cy="300155"/>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2" descr="C:\Users\ivlev\Desktop\Логотипы\Gisp_sign-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602" y="5727423"/>
            <a:ext cx="288887" cy="300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324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160" cy="6858000"/>
          </a:xfrm>
          <a:prstGeom prst="rect">
            <a:avLst/>
          </a:prstGeom>
        </p:spPr>
      </p:pic>
      <p:sp>
        <p:nvSpPr>
          <p:cNvPr id="4" name="Заголовок 2"/>
          <p:cNvSpPr txBox="1">
            <a:spLocks/>
          </p:cNvSpPr>
          <p:nvPr/>
        </p:nvSpPr>
        <p:spPr>
          <a:xfrm>
            <a:off x="0" y="2982482"/>
            <a:ext cx="5349667" cy="2367185"/>
          </a:xfrm>
          <a:prstGeom prst="rect">
            <a:avLst/>
          </a:prstGeom>
        </p:spPr>
        <p:txBody>
          <a:bodyPr vert="horz" lIns="78203" tIns="39101" rIns="78203" bIns="39101"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ru-RU" altLang="ru-RU" sz="2800" dirty="0">
                <a:solidFill>
                  <a:schemeClr val="bg1"/>
                </a:solidFill>
                <a:latin typeface="Arial Narrow" panose="020B0606020202030204" pitchFamily="34" charset="0"/>
              </a:rPr>
              <a:t>ГИСП как экосистема информационных сервисов в продвижении продукции и повышении конкурентоспособности предприятий промышленности</a:t>
            </a:r>
          </a:p>
        </p:txBody>
      </p:sp>
      <p:sp>
        <p:nvSpPr>
          <p:cNvPr id="5" name="Заголовок 2"/>
          <p:cNvSpPr txBox="1">
            <a:spLocks/>
          </p:cNvSpPr>
          <p:nvPr/>
        </p:nvSpPr>
        <p:spPr>
          <a:xfrm>
            <a:off x="139901" y="1341690"/>
            <a:ext cx="1723082" cy="1383408"/>
          </a:xfrm>
          <a:prstGeom prst="rect">
            <a:avLst/>
          </a:prstGeom>
          <a:effectLst>
            <a:outerShdw blurRad="50800" dist="38100" dir="2700000" algn="tl" rotWithShape="0">
              <a:prstClr val="black">
                <a:alpha val="40000"/>
              </a:prstClr>
            </a:outerShdw>
          </a:effectLst>
        </p:spPr>
        <p:txBody>
          <a:bodyPr>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ru-RU" sz="9600" dirty="0">
                <a:solidFill>
                  <a:srgbClr val="2AACE2"/>
                </a:solidFill>
                <a:latin typeface="Arial Narrow" panose="020B0606020202030204" pitchFamily="34" charset="0"/>
              </a:rPr>
              <a:t>07</a:t>
            </a:r>
          </a:p>
        </p:txBody>
      </p:sp>
      <p:pic>
        <p:nvPicPr>
          <p:cNvPr id="8" name="Picture 2" descr="C:\Users\ivlev\Desktop\Логотипы\Gisp_sign-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8563" y="5562657"/>
            <a:ext cx="617503" cy="64159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Группа 21">
            <a:extLst>
              <a:ext uri="{FF2B5EF4-FFF2-40B4-BE49-F238E27FC236}">
                <a16:creationId xmlns:a16="http://schemas.microsoft.com/office/drawing/2014/main" xmlns="" id="{A7D272C6-33DD-C44F-9E59-2DC4B21061FF}"/>
              </a:ext>
            </a:extLst>
          </p:cNvPr>
          <p:cNvGrpSpPr/>
          <p:nvPr/>
        </p:nvGrpSpPr>
        <p:grpSpPr>
          <a:xfrm>
            <a:off x="7858768" y="6296139"/>
            <a:ext cx="1202187" cy="476402"/>
            <a:chOff x="390770" y="6117306"/>
            <a:chExt cx="1405682" cy="525145"/>
          </a:xfrm>
        </p:grpSpPr>
        <p:pic>
          <p:nvPicPr>
            <p:cNvPr id="23" name="Picture 4" descr="ÐÐ°ÑÑÐ¸Ð½ÐºÐ¸ Ð¿Ð¾ Ð·Ð°Ð¿ÑÐ¾ÑÑ ÐµÑÐº Ð»Ð¾Ð³Ð¾ÑÐ¸Ð¿">
              <a:extLst>
                <a:ext uri="{FF2B5EF4-FFF2-40B4-BE49-F238E27FC236}">
                  <a16:creationId xmlns:a16="http://schemas.microsoft.com/office/drawing/2014/main" xmlns="" id="{50E6414A-4161-EB46-BD25-A134F53B6CB7}"/>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colorTemperature colorTemp="11200"/>
                      </a14:imgEffect>
                      <a14:imgEffect>
                        <a14:saturation sat="300000"/>
                      </a14:imgEffect>
                    </a14:imgLayer>
                  </a14:imgProps>
                </a:ext>
                <a:ext uri="{28A0092B-C50C-407E-A947-70E740481C1C}">
                  <a14:useLocalDpi xmlns:a14="http://schemas.microsoft.com/office/drawing/2010/main" val="0"/>
                </a:ext>
              </a:extLst>
            </a:blip>
            <a:srcRect l="38786" t="47901" r="25099"/>
            <a:stretch/>
          </p:blipFill>
          <p:spPr bwMode="auto">
            <a:xfrm>
              <a:off x="1212659" y="6265342"/>
              <a:ext cx="583793" cy="229072"/>
            </a:xfrm>
            <a:prstGeom prst="rect">
              <a:avLst/>
            </a:prstGeom>
            <a:noFill/>
            <a:extLst>
              <a:ext uri="{909E8E84-426E-40DD-AFC4-6F175D3DCCD1}">
                <a14:hiddenFill xmlns:a14="http://schemas.microsoft.com/office/drawing/2010/main">
                  <a:solidFill>
                    <a:srgbClr val="FFFFFF"/>
                  </a:solidFill>
                </a14:hiddenFill>
              </a:ext>
            </a:extLst>
          </p:spPr>
        </p:pic>
        <p:pic>
          <p:nvPicPr>
            <p:cNvPr id="24" name="Рисунок 23">
              <a:extLst>
                <a:ext uri="{FF2B5EF4-FFF2-40B4-BE49-F238E27FC236}">
                  <a16:creationId xmlns:a16="http://schemas.microsoft.com/office/drawing/2014/main" xmlns="" id="{FCD1A4DE-442F-ED4E-B817-3D94C8DDCF98}"/>
                </a:ext>
              </a:extLst>
            </p:cNvPr>
            <p:cNvPicPr/>
            <p:nvPr/>
          </p:nvPicPr>
          <p:blipFill rotWithShape="1">
            <a:blip r:embed="rId7" cstate="print">
              <a:extLst>
                <a:ext uri="{28A0092B-C50C-407E-A947-70E740481C1C}">
                  <a14:useLocalDpi xmlns:a14="http://schemas.microsoft.com/office/drawing/2010/main" val="0"/>
                </a:ext>
              </a:extLst>
            </a:blip>
            <a:srcRect l="1" r="-1435"/>
            <a:stretch/>
          </p:blipFill>
          <p:spPr>
            <a:xfrm>
              <a:off x="390770" y="6117306"/>
              <a:ext cx="821889" cy="525145"/>
            </a:xfrm>
            <a:prstGeom prst="rect">
              <a:avLst/>
            </a:prstGeom>
          </p:spPr>
        </p:pic>
      </p:grpSp>
    </p:spTree>
    <p:extLst>
      <p:ext uri="{BB962C8B-B14F-4D97-AF65-F5344CB8AC3E}">
        <p14:creationId xmlns:p14="http://schemas.microsoft.com/office/powerpoint/2010/main" val="838785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79"/>
          <p:cNvSpPr txBox="1">
            <a:spLocks/>
          </p:cNvSpPr>
          <p:nvPr/>
        </p:nvSpPr>
        <p:spPr>
          <a:xfrm>
            <a:off x="104086" y="629320"/>
            <a:ext cx="3479745" cy="287965"/>
          </a:xfrm>
          <a:prstGeom prst="rect">
            <a:avLst/>
          </a:prstGeom>
        </p:spPr>
        <p:txBody>
          <a:bodyPr vert="horz" wrap="square" lIns="0" tIns="10860" rIns="0" bIns="0" rtlCol="0">
            <a:sp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marL="247015" marR="5080" indent="-234950">
              <a:lnSpc>
                <a:spcPct val="100000"/>
              </a:lnSpc>
              <a:spcBef>
                <a:spcPts val="100"/>
              </a:spcBef>
            </a:pPr>
            <a:r>
              <a:rPr lang="ru-RU" sz="1800" spc="175" dirty="0">
                <a:solidFill>
                  <a:srgbClr val="001E31"/>
                </a:solidFill>
                <a:latin typeface="Arial Narrow" panose="020B0606020202030204" pitchFamily="34" charset="0"/>
              </a:rPr>
              <a:t>ГИСП сегодня</a:t>
            </a:r>
            <a:endParaRPr lang="ru-RU" sz="1800" dirty="0">
              <a:latin typeface="Arial Narrow" panose="020B0606020202030204" pitchFamily="34" charset="0"/>
            </a:endParaRPr>
          </a:p>
        </p:txBody>
      </p:sp>
      <p:grpSp>
        <p:nvGrpSpPr>
          <p:cNvPr id="6" name="组合 131"/>
          <p:cNvGrpSpPr/>
          <p:nvPr/>
        </p:nvGrpSpPr>
        <p:grpSpPr>
          <a:xfrm>
            <a:off x="55131" y="789710"/>
            <a:ext cx="9010938" cy="4957913"/>
            <a:chOff x="798513" y="987425"/>
            <a:chExt cx="6853237" cy="4179888"/>
          </a:xfrm>
          <a:solidFill>
            <a:srgbClr val="0C2634">
              <a:alpha val="70980"/>
            </a:srgbClr>
          </a:solidFill>
          <a:effectLst>
            <a:glow rad="88900">
              <a:schemeClr val="accent1">
                <a:alpha val="43000"/>
              </a:schemeClr>
            </a:glow>
          </a:effectLst>
        </p:grpSpPr>
        <p:sp>
          <p:nvSpPr>
            <p:cNvPr id="7" name="Freeform 642"/>
            <p:cNvSpPr>
              <a:spLocks/>
            </p:cNvSpPr>
            <p:nvPr/>
          </p:nvSpPr>
          <p:spPr bwMode="auto">
            <a:xfrm>
              <a:off x="4486275" y="3533775"/>
              <a:ext cx="1144587" cy="1354138"/>
            </a:xfrm>
            <a:custGeom>
              <a:avLst/>
              <a:gdLst>
                <a:gd name="T0" fmla="*/ 361 w 3889"/>
                <a:gd name="T1" fmla="*/ 4029 h 4627"/>
                <a:gd name="T2" fmla="*/ 656 w 3889"/>
                <a:gd name="T3" fmla="*/ 4224 h 4627"/>
                <a:gd name="T4" fmla="*/ 1392 w 3889"/>
                <a:gd name="T5" fmla="*/ 4428 h 4627"/>
                <a:gd name="T6" fmla="*/ 1780 w 3889"/>
                <a:gd name="T7" fmla="*/ 4531 h 4627"/>
                <a:gd name="T8" fmla="*/ 1788 w 3889"/>
                <a:gd name="T9" fmla="*/ 4354 h 4627"/>
                <a:gd name="T10" fmla="*/ 1955 w 3889"/>
                <a:gd name="T11" fmla="*/ 4114 h 4627"/>
                <a:gd name="T12" fmla="*/ 2088 w 3889"/>
                <a:gd name="T13" fmla="*/ 3820 h 4627"/>
                <a:gd name="T14" fmla="*/ 2304 w 3889"/>
                <a:gd name="T15" fmla="*/ 3531 h 4627"/>
                <a:gd name="T16" fmla="*/ 2260 w 3889"/>
                <a:gd name="T17" fmla="*/ 3221 h 4627"/>
                <a:gd name="T18" fmla="*/ 2073 w 3889"/>
                <a:gd name="T19" fmla="*/ 2787 h 4627"/>
                <a:gd name="T20" fmla="*/ 2383 w 3889"/>
                <a:gd name="T21" fmla="*/ 2648 h 4627"/>
                <a:gd name="T22" fmla="*/ 3148 w 3889"/>
                <a:gd name="T23" fmla="*/ 2248 h 4627"/>
                <a:gd name="T24" fmla="*/ 3338 w 3889"/>
                <a:gd name="T25" fmla="*/ 1855 h 4627"/>
                <a:gd name="T26" fmla="*/ 3323 w 3889"/>
                <a:gd name="T27" fmla="*/ 2039 h 4627"/>
                <a:gd name="T28" fmla="*/ 3515 w 3889"/>
                <a:gd name="T29" fmla="*/ 2049 h 4627"/>
                <a:gd name="T30" fmla="*/ 3738 w 3889"/>
                <a:gd name="T31" fmla="*/ 1633 h 4627"/>
                <a:gd name="T32" fmla="*/ 3889 w 3889"/>
                <a:gd name="T33" fmla="*/ 1392 h 4627"/>
                <a:gd name="T34" fmla="*/ 3396 w 3889"/>
                <a:gd name="T35" fmla="*/ 1081 h 4627"/>
                <a:gd name="T36" fmla="*/ 3166 w 3889"/>
                <a:gd name="T37" fmla="*/ 1156 h 4627"/>
                <a:gd name="T38" fmla="*/ 2958 w 3889"/>
                <a:gd name="T39" fmla="*/ 988 h 4627"/>
                <a:gd name="T40" fmla="*/ 2737 w 3889"/>
                <a:gd name="T41" fmla="*/ 1143 h 4627"/>
                <a:gd name="T42" fmla="*/ 2692 w 3889"/>
                <a:gd name="T43" fmla="*/ 1617 h 4627"/>
                <a:gd name="T44" fmla="*/ 2516 w 3889"/>
                <a:gd name="T45" fmla="*/ 1555 h 4627"/>
                <a:gd name="T46" fmla="*/ 2221 w 3889"/>
                <a:gd name="T47" fmla="*/ 1659 h 4627"/>
                <a:gd name="T48" fmla="*/ 1980 w 3889"/>
                <a:gd name="T49" fmla="*/ 1650 h 4627"/>
                <a:gd name="T50" fmla="*/ 1984 w 3889"/>
                <a:gd name="T51" fmla="*/ 1203 h 4627"/>
                <a:gd name="T52" fmla="*/ 1950 w 3889"/>
                <a:gd name="T53" fmla="*/ 930 h 4627"/>
                <a:gd name="T54" fmla="*/ 1837 w 3889"/>
                <a:gd name="T55" fmla="*/ 694 h 4627"/>
                <a:gd name="T56" fmla="*/ 1701 w 3889"/>
                <a:gd name="T57" fmla="*/ 304 h 4627"/>
                <a:gd name="T58" fmla="*/ 1498 w 3889"/>
                <a:gd name="T59" fmla="*/ 75 h 4627"/>
                <a:gd name="T60" fmla="*/ 1409 w 3889"/>
                <a:gd name="T61" fmla="*/ 139 h 4627"/>
                <a:gd name="T62" fmla="*/ 1345 w 3889"/>
                <a:gd name="T63" fmla="*/ 792 h 4627"/>
                <a:gd name="T64" fmla="*/ 1084 w 3889"/>
                <a:gd name="T65" fmla="*/ 1451 h 4627"/>
                <a:gd name="T66" fmla="*/ 1241 w 3889"/>
                <a:gd name="T67" fmla="*/ 1770 h 4627"/>
                <a:gd name="T68" fmla="*/ 1305 w 3889"/>
                <a:gd name="T69" fmla="*/ 2034 h 4627"/>
                <a:gd name="T70" fmla="*/ 931 w 3889"/>
                <a:gd name="T71" fmla="*/ 2039 h 4627"/>
                <a:gd name="T72" fmla="*/ 754 w 3889"/>
                <a:gd name="T73" fmla="*/ 2592 h 4627"/>
                <a:gd name="T74" fmla="*/ 582 w 3889"/>
                <a:gd name="T75" fmla="*/ 2439 h 4627"/>
                <a:gd name="T76" fmla="*/ 463 w 3889"/>
                <a:gd name="T77" fmla="*/ 2544 h 4627"/>
                <a:gd name="T78" fmla="*/ 192 w 3889"/>
                <a:gd name="T79" fmla="*/ 2512 h 4627"/>
                <a:gd name="T80" fmla="*/ 222 w 3889"/>
                <a:gd name="T81" fmla="*/ 3051 h 4627"/>
                <a:gd name="T82" fmla="*/ 66 w 3889"/>
                <a:gd name="T83" fmla="*/ 3549 h 4627"/>
                <a:gd name="T84" fmla="*/ 82 w 3889"/>
                <a:gd name="T85" fmla="*/ 400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89" h="4627">
                  <a:moveTo>
                    <a:pt x="228" y="4029"/>
                  </a:moveTo>
                  <a:lnTo>
                    <a:pt x="361" y="4029"/>
                  </a:lnTo>
                  <a:lnTo>
                    <a:pt x="555" y="4147"/>
                  </a:lnTo>
                  <a:lnTo>
                    <a:pt x="656" y="4224"/>
                  </a:lnTo>
                  <a:lnTo>
                    <a:pt x="848" y="4234"/>
                  </a:lnTo>
                  <a:lnTo>
                    <a:pt x="1392" y="4428"/>
                  </a:lnTo>
                  <a:lnTo>
                    <a:pt x="1669" y="4627"/>
                  </a:lnTo>
                  <a:lnTo>
                    <a:pt x="1780" y="4531"/>
                  </a:lnTo>
                  <a:lnTo>
                    <a:pt x="1625" y="4443"/>
                  </a:lnTo>
                  <a:lnTo>
                    <a:pt x="1788" y="4354"/>
                  </a:lnTo>
                  <a:lnTo>
                    <a:pt x="1911" y="4264"/>
                  </a:lnTo>
                  <a:lnTo>
                    <a:pt x="1955" y="4114"/>
                  </a:lnTo>
                  <a:lnTo>
                    <a:pt x="2102" y="3920"/>
                  </a:lnTo>
                  <a:lnTo>
                    <a:pt x="2088" y="3820"/>
                  </a:lnTo>
                  <a:lnTo>
                    <a:pt x="2221" y="3625"/>
                  </a:lnTo>
                  <a:lnTo>
                    <a:pt x="2304" y="3531"/>
                  </a:lnTo>
                  <a:lnTo>
                    <a:pt x="2334" y="3261"/>
                  </a:lnTo>
                  <a:lnTo>
                    <a:pt x="2260" y="3221"/>
                  </a:lnTo>
                  <a:lnTo>
                    <a:pt x="2127" y="2967"/>
                  </a:lnTo>
                  <a:lnTo>
                    <a:pt x="2073" y="2787"/>
                  </a:lnTo>
                  <a:lnTo>
                    <a:pt x="2235" y="2678"/>
                  </a:lnTo>
                  <a:lnTo>
                    <a:pt x="2383" y="2648"/>
                  </a:lnTo>
                  <a:lnTo>
                    <a:pt x="2629" y="2473"/>
                  </a:lnTo>
                  <a:lnTo>
                    <a:pt x="3148" y="2248"/>
                  </a:lnTo>
                  <a:lnTo>
                    <a:pt x="3220" y="1999"/>
                  </a:lnTo>
                  <a:lnTo>
                    <a:pt x="3338" y="1855"/>
                  </a:lnTo>
                  <a:lnTo>
                    <a:pt x="3397" y="1929"/>
                  </a:lnTo>
                  <a:lnTo>
                    <a:pt x="3323" y="2039"/>
                  </a:lnTo>
                  <a:lnTo>
                    <a:pt x="3343" y="2157"/>
                  </a:lnTo>
                  <a:lnTo>
                    <a:pt x="3515" y="2049"/>
                  </a:lnTo>
                  <a:lnTo>
                    <a:pt x="3736" y="1794"/>
                  </a:lnTo>
                  <a:lnTo>
                    <a:pt x="3738" y="1633"/>
                  </a:lnTo>
                  <a:lnTo>
                    <a:pt x="3793" y="1498"/>
                  </a:lnTo>
                  <a:lnTo>
                    <a:pt x="3889" y="1392"/>
                  </a:lnTo>
                  <a:lnTo>
                    <a:pt x="3486" y="1018"/>
                  </a:lnTo>
                  <a:lnTo>
                    <a:pt x="3396" y="1081"/>
                  </a:lnTo>
                  <a:lnTo>
                    <a:pt x="3339" y="1173"/>
                  </a:lnTo>
                  <a:lnTo>
                    <a:pt x="3166" y="1156"/>
                  </a:lnTo>
                  <a:lnTo>
                    <a:pt x="3094" y="1038"/>
                  </a:lnTo>
                  <a:lnTo>
                    <a:pt x="2958" y="988"/>
                  </a:lnTo>
                  <a:lnTo>
                    <a:pt x="2826" y="1045"/>
                  </a:lnTo>
                  <a:lnTo>
                    <a:pt x="2737" y="1143"/>
                  </a:lnTo>
                  <a:lnTo>
                    <a:pt x="2679" y="1336"/>
                  </a:lnTo>
                  <a:lnTo>
                    <a:pt x="2692" y="1617"/>
                  </a:lnTo>
                  <a:lnTo>
                    <a:pt x="2586" y="1629"/>
                  </a:lnTo>
                  <a:lnTo>
                    <a:pt x="2516" y="1555"/>
                  </a:lnTo>
                  <a:lnTo>
                    <a:pt x="2409" y="1531"/>
                  </a:lnTo>
                  <a:lnTo>
                    <a:pt x="2221" y="1659"/>
                  </a:lnTo>
                  <a:lnTo>
                    <a:pt x="2071" y="1705"/>
                  </a:lnTo>
                  <a:lnTo>
                    <a:pt x="1980" y="1650"/>
                  </a:lnTo>
                  <a:lnTo>
                    <a:pt x="1993" y="1426"/>
                  </a:lnTo>
                  <a:lnTo>
                    <a:pt x="1984" y="1203"/>
                  </a:lnTo>
                  <a:lnTo>
                    <a:pt x="1981" y="1123"/>
                  </a:lnTo>
                  <a:lnTo>
                    <a:pt x="1950" y="930"/>
                  </a:lnTo>
                  <a:lnTo>
                    <a:pt x="1803" y="823"/>
                  </a:lnTo>
                  <a:lnTo>
                    <a:pt x="1837" y="694"/>
                  </a:lnTo>
                  <a:lnTo>
                    <a:pt x="1778" y="448"/>
                  </a:lnTo>
                  <a:lnTo>
                    <a:pt x="1701" y="304"/>
                  </a:lnTo>
                  <a:lnTo>
                    <a:pt x="1521" y="255"/>
                  </a:lnTo>
                  <a:lnTo>
                    <a:pt x="1498" y="75"/>
                  </a:lnTo>
                  <a:lnTo>
                    <a:pt x="1404" y="0"/>
                  </a:lnTo>
                  <a:lnTo>
                    <a:pt x="1409" y="139"/>
                  </a:lnTo>
                  <a:lnTo>
                    <a:pt x="1305" y="184"/>
                  </a:lnTo>
                  <a:lnTo>
                    <a:pt x="1345" y="792"/>
                  </a:lnTo>
                  <a:lnTo>
                    <a:pt x="1276" y="1032"/>
                  </a:lnTo>
                  <a:lnTo>
                    <a:pt x="1084" y="1451"/>
                  </a:lnTo>
                  <a:lnTo>
                    <a:pt x="1084" y="1695"/>
                  </a:lnTo>
                  <a:lnTo>
                    <a:pt x="1241" y="1770"/>
                  </a:lnTo>
                  <a:lnTo>
                    <a:pt x="1330" y="1904"/>
                  </a:lnTo>
                  <a:lnTo>
                    <a:pt x="1305" y="2034"/>
                  </a:lnTo>
                  <a:lnTo>
                    <a:pt x="1202" y="2099"/>
                  </a:lnTo>
                  <a:lnTo>
                    <a:pt x="931" y="2039"/>
                  </a:lnTo>
                  <a:lnTo>
                    <a:pt x="709" y="2368"/>
                  </a:lnTo>
                  <a:lnTo>
                    <a:pt x="754" y="2592"/>
                  </a:lnTo>
                  <a:lnTo>
                    <a:pt x="672" y="2604"/>
                  </a:lnTo>
                  <a:lnTo>
                    <a:pt x="582" y="2439"/>
                  </a:lnTo>
                  <a:lnTo>
                    <a:pt x="529" y="2473"/>
                  </a:lnTo>
                  <a:lnTo>
                    <a:pt x="463" y="2544"/>
                  </a:lnTo>
                  <a:lnTo>
                    <a:pt x="312" y="2529"/>
                  </a:lnTo>
                  <a:lnTo>
                    <a:pt x="192" y="2512"/>
                  </a:lnTo>
                  <a:lnTo>
                    <a:pt x="120" y="2694"/>
                  </a:lnTo>
                  <a:lnTo>
                    <a:pt x="222" y="3051"/>
                  </a:lnTo>
                  <a:lnTo>
                    <a:pt x="96" y="3340"/>
                  </a:lnTo>
                  <a:lnTo>
                    <a:pt x="66" y="3549"/>
                  </a:lnTo>
                  <a:lnTo>
                    <a:pt x="0" y="3861"/>
                  </a:lnTo>
                  <a:lnTo>
                    <a:pt x="82" y="4002"/>
                  </a:lnTo>
                  <a:lnTo>
                    <a:pt x="228" y="402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8" name="Freeform 553"/>
            <p:cNvSpPr>
              <a:spLocks/>
            </p:cNvSpPr>
            <p:nvPr/>
          </p:nvSpPr>
          <p:spPr bwMode="auto">
            <a:xfrm>
              <a:off x="3059113" y="2697163"/>
              <a:ext cx="925512" cy="1112838"/>
            </a:xfrm>
            <a:custGeom>
              <a:avLst/>
              <a:gdLst>
                <a:gd name="T0" fmla="*/ 699 w 3195"/>
                <a:gd name="T1" fmla="*/ 1120 h 3806"/>
                <a:gd name="T2" fmla="*/ 705 w 3195"/>
                <a:gd name="T3" fmla="*/ 1376 h 3806"/>
                <a:gd name="T4" fmla="*/ 674 w 3195"/>
                <a:gd name="T5" fmla="*/ 1690 h 3806"/>
                <a:gd name="T6" fmla="*/ 24 w 3195"/>
                <a:gd name="T7" fmla="*/ 2251 h 3806"/>
                <a:gd name="T8" fmla="*/ 279 w 3195"/>
                <a:gd name="T9" fmla="*/ 2581 h 3806"/>
                <a:gd name="T10" fmla="*/ 444 w 3195"/>
                <a:gd name="T11" fmla="*/ 2835 h 3806"/>
                <a:gd name="T12" fmla="*/ 624 w 3195"/>
                <a:gd name="T13" fmla="*/ 3071 h 3806"/>
                <a:gd name="T14" fmla="*/ 939 w 3195"/>
                <a:gd name="T15" fmla="*/ 3326 h 3806"/>
                <a:gd name="T16" fmla="*/ 2005 w 3195"/>
                <a:gd name="T17" fmla="*/ 3626 h 3806"/>
                <a:gd name="T18" fmla="*/ 2474 w 3195"/>
                <a:gd name="T19" fmla="*/ 3746 h 3806"/>
                <a:gd name="T20" fmla="*/ 2855 w 3195"/>
                <a:gd name="T21" fmla="*/ 3806 h 3806"/>
                <a:gd name="T22" fmla="*/ 3075 w 3195"/>
                <a:gd name="T23" fmla="*/ 3436 h 3806"/>
                <a:gd name="T24" fmla="*/ 3195 w 3195"/>
                <a:gd name="T25" fmla="*/ 2941 h 3806"/>
                <a:gd name="T26" fmla="*/ 3064 w 3195"/>
                <a:gd name="T27" fmla="*/ 2010 h 3806"/>
                <a:gd name="T28" fmla="*/ 2745 w 3195"/>
                <a:gd name="T29" fmla="*/ 1710 h 3806"/>
                <a:gd name="T30" fmla="*/ 2635 w 3195"/>
                <a:gd name="T31" fmla="*/ 1366 h 3806"/>
                <a:gd name="T32" fmla="*/ 2680 w 3195"/>
                <a:gd name="T33" fmla="*/ 1016 h 3806"/>
                <a:gd name="T34" fmla="*/ 2560 w 3195"/>
                <a:gd name="T35" fmla="*/ 535 h 3806"/>
                <a:gd name="T36" fmla="*/ 2505 w 3195"/>
                <a:gd name="T37" fmla="*/ 310 h 3806"/>
                <a:gd name="T38" fmla="*/ 2385 w 3195"/>
                <a:gd name="T39" fmla="*/ 385 h 3806"/>
                <a:gd name="T40" fmla="*/ 2455 w 3195"/>
                <a:gd name="T41" fmla="*/ 540 h 3806"/>
                <a:gd name="T42" fmla="*/ 2265 w 3195"/>
                <a:gd name="T43" fmla="*/ 495 h 3806"/>
                <a:gd name="T44" fmla="*/ 2365 w 3195"/>
                <a:gd name="T45" fmla="*/ 685 h 3806"/>
                <a:gd name="T46" fmla="*/ 2460 w 3195"/>
                <a:gd name="T47" fmla="*/ 900 h 3806"/>
                <a:gd name="T48" fmla="*/ 2339 w 3195"/>
                <a:gd name="T49" fmla="*/ 790 h 3806"/>
                <a:gd name="T50" fmla="*/ 2144 w 3195"/>
                <a:gd name="T51" fmla="*/ 670 h 3806"/>
                <a:gd name="T52" fmla="*/ 2185 w 3195"/>
                <a:gd name="T53" fmla="*/ 495 h 3806"/>
                <a:gd name="T54" fmla="*/ 2250 w 3195"/>
                <a:gd name="T55" fmla="*/ 191 h 3806"/>
                <a:gd name="T56" fmla="*/ 2200 w 3195"/>
                <a:gd name="T57" fmla="*/ 270 h 3806"/>
                <a:gd name="T58" fmla="*/ 1980 w 3195"/>
                <a:gd name="T59" fmla="*/ 465 h 3806"/>
                <a:gd name="T60" fmla="*/ 1949 w 3195"/>
                <a:gd name="T61" fmla="*/ 760 h 3806"/>
                <a:gd name="T62" fmla="*/ 1829 w 3195"/>
                <a:gd name="T63" fmla="*/ 1125 h 3806"/>
                <a:gd name="T64" fmla="*/ 1930 w 3195"/>
                <a:gd name="T65" fmla="*/ 1426 h 3806"/>
                <a:gd name="T66" fmla="*/ 2175 w 3195"/>
                <a:gd name="T67" fmla="*/ 1466 h 3806"/>
                <a:gd name="T68" fmla="*/ 2260 w 3195"/>
                <a:gd name="T69" fmla="*/ 1710 h 3806"/>
                <a:gd name="T70" fmla="*/ 2219 w 3195"/>
                <a:gd name="T71" fmla="*/ 1816 h 3806"/>
                <a:gd name="T72" fmla="*/ 2214 w 3195"/>
                <a:gd name="T73" fmla="*/ 1975 h 3806"/>
                <a:gd name="T74" fmla="*/ 2305 w 3195"/>
                <a:gd name="T75" fmla="*/ 2070 h 3806"/>
                <a:gd name="T76" fmla="*/ 2100 w 3195"/>
                <a:gd name="T77" fmla="*/ 1935 h 3806"/>
                <a:gd name="T78" fmla="*/ 2159 w 3195"/>
                <a:gd name="T79" fmla="*/ 1660 h 3806"/>
                <a:gd name="T80" fmla="*/ 1949 w 3195"/>
                <a:gd name="T81" fmla="*/ 1525 h 3806"/>
                <a:gd name="T82" fmla="*/ 1815 w 3195"/>
                <a:gd name="T83" fmla="*/ 1660 h 3806"/>
                <a:gd name="T84" fmla="*/ 1694 w 3195"/>
                <a:gd name="T85" fmla="*/ 1975 h 3806"/>
                <a:gd name="T86" fmla="*/ 1404 w 3195"/>
                <a:gd name="T87" fmla="*/ 2246 h 3806"/>
                <a:gd name="T88" fmla="*/ 1094 w 3195"/>
                <a:gd name="T89" fmla="*/ 2176 h 3806"/>
                <a:gd name="T90" fmla="*/ 1014 w 3195"/>
                <a:gd name="T91" fmla="*/ 2035 h 3806"/>
                <a:gd name="T92" fmla="*/ 1214 w 3195"/>
                <a:gd name="T93" fmla="*/ 2131 h 3806"/>
                <a:gd name="T94" fmla="*/ 1500 w 3195"/>
                <a:gd name="T95" fmla="*/ 1876 h 3806"/>
                <a:gd name="T96" fmla="*/ 1634 w 3195"/>
                <a:gd name="T97" fmla="*/ 1721 h 3806"/>
                <a:gd name="T98" fmla="*/ 1634 w 3195"/>
                <a:gd name="T99" fmla="*/ 1466 h 3806"/>
                <a:gd name="T100" fmla="*/ 1740 w 3195"/>
                <a:gd name="T101" fmla="*/ 1016 h 3806"/>
                <a:gd name="T102" fmla="*/ 1800 w 3195"/>
                <a:gd name="T103" fmla="*/ 631 h 3806"/>
                <a:gd name="T104" fmla="*/ 1855 w 3195"/>
                <a:gd name="T105" fmla="*/ 510 h 3806"/>
                <a:gd name="T106" fmla="*/ 1904 w 3195"/>
                <a:gd name="T107" fmla="*/ 70 h 3806"/>
                <a:gd name="T108" fmla="*/ 1634 w 3195"/>
                <a:gd name="T109" fmla="*/ 0 h 3806"/>
                <a:gd name="T110" fmla="*/ 1350 w 3195"/>
                <a:gd name="T111" fmla="*/ 405 h 3806"/>
                <a:gd name="T112" fmla="*/ 1139 w 3195"/>
                <a:gd name="T113" fmla="*/ 586 h 3806"/>
                <a:gd name="T114" fmla="*/ 1119 w 3195"/>
                <a:gd name="T115" fmla="*/ 870 h 3806"/>
                <a:gd name="T116" fmla="*/ 1029 w 3195"/>
                <a:gd name="T117" fmla="*/ 1060 h 3806"/>
                <a:gd name="T118" fmla="*/ 1149 w 3195"/>
                <a:gd name="T119" fmla="*/ 1095 h 3806"/>
                <a:gd name="T120" fmla="*/ 1209 w 3195"/>
                <a:gd name="T121" fmla="*/ 1320 h 3806"/>
                <a:gd name="T122" fmla="*/ 1064 w 3195"/>
                <a:gd name="T123" fmla="*/ 1500 h 3806"/>
                <a:gd name="T124" fmla="*/ 869 w 3195"/>
                <a:gd name="T125" fmla="*/ 1165 h 3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95" h="3806">
                  <a:moveTo>
                    <a:pt x="779" y="986"/>
                  </a:moveTo>
                  <a:lnTo>
                    <a:pt x="699" y="1120"/>
                  </a:lnTo>
                  <a:lnTo>
                    <a:pt x="736" y="1264"/>
                  </a:lnTo>
                  <a:lnTo>
                    <a:pt x="705" y="1376"/>
                  </a:lnTo>
                  <a:lnTo>
                    <a:pt x="674" y="1485"/>
                  </a:lnTo>
                  <a:lnTo>
                    <a:pt x="674" y="1690"/>
                  </a:lnTo>
                  <a:lnTo>
                    <a:pt x="0" y="1996"/>
                  </a:lnTo>
                  <a:lnTo>
                    <a:pt x="24" y="2251"/>
                  </a:lnTo>
                  <a:lnTo>
                    <a:pt x="149" y="2491"/>
                  </a:lnTo>
                  <a:lnTo>
                    <a:pt x="279" y="2581"/>
                  </a:lnTo>
                  <a:lnTo>
                    <a:pt x="354" y="2696"/>
                  </a:lnTo>
                  <a:lnTo>
                    <a:pt x="444" y="2835"/>
                  </a:lnTo>
                  <a:lnTo>
                    <a:pt x="479" y="2996"/>
                  </a:lnTo>
                  <a:lnTo>
                    <a:pt x="624" y="3071"/>
                  </a:lnTo>
                  <a:lnTo>
                    <a:pt x="734" y="3190"/>
                  </a:lnTo>
                  <a:lnTo>
                    <a:pt x="939" y="3326"/>
                  </a:lnTo>
                  <a:lnTo>
                    <a:pt x="1389" y="3446"/>
                  </a:lnTo>
                  <a:lnTo>
                    <a:pt x="2005" y="3626"/>
                  </a:lnTo>
                  <a:lnTo>
                    <a:pt x="2140" y="3766"/>
                  </a:lnTo>
                  <a:lnTo>
                    <a:pt x="2474" y="3746"/>
                  </a:lnTo>
                  <a:lnTo>
                    <a:pt x="2724" y="3706"/>
                  </a:lnTo>
                  <a:lnTo>
                    <a:pt x="2855" y="3806"/>
                  </a:lnTo>
                  <a:lnTo>
                    <a:pt x="3085" y="3656"/>
                  </a:lnTo>
                  <a:lnTo>
                    <a:pt x="3075" y="3436"/>
                  </a:lnTo>
                  <a:lnTo>
                    <a:pt x="3190" y="3165"/>
                  </a:lnTo>
                  <a:lnTo>
                    <a:pt x="3195" y="2941"/>
                  </a:lnTo>
                  <a:lnTo>
                    <a:pt x="2950" y="2261"/>
                  </a:lnTo>
                  <a:lnTo>
                    <a:pt x="3064" y="2010"/>
                  </a:lnTo>
                  <a:lnTo>
                    <a:pt x="2985" y="1756"/>
                  </a:lnTo>
                  <a:lnTo>
                    <a:pt x="2745" y="1710"/>
                  </a:lnTo>
                  <a:lnTo>
                    <a:pt x="2605" y="1530"/>
                  </a:lnTo>
                  <a:lnTo>
                    <a:pt x="2635" y="1366"/>
                  </a:lnTo>
                  <a:lnTo>
                    <a:pt x="2724" y="1245"/>
                  </a:lnTo>
                  <a:lnTo>
                    <a:pt x="2680" y="1016"/>
                  </a:lnTo>
                  <a:lnTo>
                    <a:pt x="2770" y="820"/>
                  </a:lnTo>
                  <a:lnTo>
                    <a:pt x="2560" y="535"/>
                  </a:lnTo>
                  <a:lnTo>
                    <a:pt x="2534" y="390"/>
                  </a:lnTo>
                  <a:lnTo>
                    <a:pt x="2505" y="310"/>
                  </a:lnTo>
                  <a:lnTo>
                    <a:pt x="2430" y="315"/>
                  </a:lnTo>
                  <a:lnTo>
                    <a:pt x="2385" y="385"/>
                  </a:lnTo>
                  <a:lnTo>
                    <a:pt x="2485" y="490"/>
                  </a:lnTo>
                  <a:lnTo>
                    <a:pt x="2455" y="540"/>
                  </a:lnTo>
                  <a:lnTo>
                    <a:pt x="2365" y="475"/>
                  </a:lnTo>
                  <a:lnTo>
                    <a:pt x="2265" y="495"/>
                  </a:lnTo>
                  <a:lnTo>
                    <a:pt x="2279" y="626"/>
                  </a:lnTo>
                  <a:lnTo>
                    <a:pt x="2365" y="685"/>
                  </a:lnTo>
                  <a:lnTo>
                    <a:pt x="2474" y="765"/>
                  </a:lnTo>
                  <a:lnTo>
                    <a:pt x="2460" y="900"/>
                  </a:lnTo>
                  <a:lnTo>
                    <a:pt x="2399" y="835"/>
                  </a:lnTo>
                  <a:lnTo>
                    <a:pt x="2339" y="790"/>
                  </a:lnTo>
                  <a:lnTo>
                    <a:pt x="2204" y="720"/>
                  </a:lnTo>
                  <a:lnTo>
                    <a:pt x="2144" y="670"/>
                  </a:lnTo>
                  <a:lnTo>
                    <a:pt x="2159" y="611"/>
                  </a:lnTo>
                  <a:lnTo>
                    <a:pt x="2185" y="495"/>
                  </a:lnTo>
                  <a:lnTo>
                    <a:pt x="2250" y="390"/>
                  </a:lnTo>
                  <a:lnTo>
                    <a:pt x="2250" y="191"/>
                  </a:lnTo>
                  <a:lnTo>
                    <a:pt x="2200" y="180"/>
                  </a:lnTo>
                  <a:lnTo>
                    <a:pt x="2200" y="270"/>
                  </a:lnTo>
                  <a:lnTo>
                    <a:pt x="2130" y="420"/>
                  </a:lnTo>
                  <a:lnTo>
                    <a:pt x="1980" y="465"/>
                  </a:lnTo>
                  <a:lnTo>
                    <a:pt x="1915" y="611"/>
                  </a:lnTo>
                  <a:lnTo>
                    <a:pt x="1949" y="760"/>
                  </a:lnTo>
                  <a:lnTo>
                    <a:pt x="1975" y="895"/>
                  </a:lnTo>
                  <a:lnTo>
                    <a:pt x="1829" y="1125"/>
                  </a:lnTo>
                  <a:lnTo>
                    <a:pt x="1810" y="1381"/>
                  </a:lnTo>
                  <a:lnTo>
                    <a:pt x="1930" y="1426"/>
                  </a:lnTo>
                  <a:lnTo>
                    <a:pt x="2034" y="1411"/>
                  </a:lnTo>
                  <a:lnTo>
                    <a:pt x="2175" y="1466"/>
                  </a:lnTo>
                  <a:lnTo>
                    <a:pt x="2245" y="1600"/>
                  </a:lnTo>
                  <a:lnTo>
                    <a:pt x="2260" y="1710"/>
                  </a:lnTo>
                  <a:lnTo>
                    <a:pt x="2274" y="1786"/>
                  </a:lnTo>
                  <a:lnTo>
                    <a:pt x="2219" y="1816"/>
                  </a:lnTo>
                  <a:lnTo>
                    <a:pt x="2185" y="1891"/>
                  </a:lnTo>
                  <a:lnTo>
                    <a:pt x="2214" y="1975"/>
                  </a:lnTo>
                  <a:lnTo>
                    <a:pt x="2339" y="1990"/>
                  </a:lnTo>
                  <a:lnTo>
                    <a:pt x="2305" y="2070"/>
                  </a:lnTo>
                  <a:lnTo>
                    <a:pt x="2175" y="2025"/>
                  </a:lnTo>
                  <a:lnTo>
                    <a:pt x="2100" y="1935"/>
                  </a:lnTo>
                  <a:lnTo>
                    <a:pt x="2144" y="1831"/>
                  </a:lnTo>
                  <a:lnTo>
                    <a:pt x="2159" y="1660"/>
                  </a:lnTo>
                  <a:lnTo>
                    <a:pt x="2100" y="1495"/>
                  </a:lnTo>
                  <a:lnTo>
                    <a:pt x="1949" y="1525"/>
                  </a:lnTo>
                  <a:lnTo>
                    <a:pt x="1860" y="1540"/>
                  </a:lnTo>
                  <a:lnTo>
                    <a:pt x="1815" y="1660"/>
                  </a:lnTo>
                  <a:lnTo>
                    <a:pt x="1855" y="1831"/>
                  </a:lnTo>
                  <a:lnTo>
                    <a:pt x="1694" y="1975"/>
                  </a:lnTo>
                  <a:lnTo>
                    <a:pt x="1589" y="2126"/>
                  </a:lnTo>
                  <a:lnTo>
                    <a:pt x="1404" y="2246"/>
                  </a:lnTo>
                  <a:lnTo>
                    <a:pt x="1300" y="2251"/>
                  </a:lnTo>
                  <a:lnTo>
                    <a:pt x="1094" y="2176"/>
                  </a:lnTo>
                  <a:lnTo>
                    <a:pt x="959" y="2080"/>
                  </a:lnTo>
                  <a:lnTo>
                    <a:pt x="1014" y="2035"/>
                  </a:lnTo>
                  <a:lnTo>
                    <a:pt x="1105" y="2065"/>
                  </a:lnTo>
                  <a:lnTo>
                    <a:pt x="1214" y="2131"/>
                  </a:lnTo>
                  <a:lnTo>
                    <a:pt x="1329" y="2040"/>
                  </a:lnTo>
                  <a:lnTo>
                    <a:pt x="1500" y="1876"/>
                  </a:lnTo>
                  <a:lnTo>
                    <a:pt x="1620" y="1826"/>
                  </a:lnTo>
                  <a:lnTo>
                    <a:pt x="1634" y="1721"/>
                  </a:lnTo>
                  <a:lnTo>
                    <a:pt x="1719" y="1555"/>
                  </a:lnTo>
                  <a:lnTo>
                    <a:pt x="1634" y="1466"/>
                  </a:lnTo>
                  <a:lnTo>
                    <a:pt x="1629" y="1336"/>
                  </a:lnTo>
                  <a:lnTo>
                    <a:pt x="1740" y="1016"/>
                  </a:lnTo>
                  <a:lnTo>
                    <a:pt x="1824" y="735"/>
                  </a:lnTo>
                  <a:lnTo>
                    <a:pt x="1800" y="631"/>
                  </a:lnTo>
                  <a:lnTo>
                    <a:pt x="1779" y="555"/>
                  </a:lnTo>
                  <a:lnTo>
                    <a:pt x="1855" y="510"/>
                  </a:lnTo>
                  <a:lnTo>
                    <a:pt x="1975" y="206"/>
                  </a:lnTo>
                  <a:lnTo>
                    <a:pt x="1904" y="70"/>
                  </a:lnTo>
                  <a:lnTo>
                    <a:pt x="1769" y="45"/>
                  </a:lnTo>
                  <a:lnTo>
                    <a:pt x="1634" y="0"/>
                  </a:lnTo>
                  <a:lnTo>
                    <a:pt x="1485" y="255"/>
                  </a:lnTo>
                  <a:lnTo>
                    <a:pt x="1350" y="405"/>
                  </a:lnTo>
                  <a:lnTo>
                    <a:pt x="1194" y="450"/>
                  </a:lnTo>
                  <a:lnTo>
                    <a:pt x="1139" y="586"/>
                  </a:lnTo>
                  <a:lnTo>
                    <a:pt x="1209" y="670"/>
                  </a:lnTo>
                  <a:lnTo>
                    <a:pt x="1119" y="870"/>
                  </a:lnTo>
                  <a:lnTo>
                    <a:pt x="1014" y="925"/>
                  </a:lnTo>
                  <a:lnTo>
                    <a:pt x="1029" y="1060"/>
                  </a:lnTo>
                  <a:lnTo>
                    <a:pt x="1105" y="1031"/>
                  </a:lnTo>
                  <a:lnTo>
                    <a:pt x="1149" y="1095"/>
                  </a:lnTo>
                  <a:lnTo>
                    <a:pt x="1134" y="1225"/>
                  </a:lnTo>
                  <a:lnTo>
                    <a:pt x="1209" y="1320"/>
                  </a:lnTo>
                  <a:lnTo>
                    <a:pt x="1139" y="1451"/>
                  </a:lnTo>
                  <a:lnTo>
                    <a:pt x="1064" y="1500"/>
                  </a:lnTo>
                  <a:lnTo>
                    <a:pt x="1004" y="1315"/>
                  </a:lnTo>
                  <a:lnTo>
                    <a:pt x="869" y="1165"/>
                  </a:lnTo>
                  <a:lnTo>
                    <a:pt x="779" y="986"/>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9" name="Freeform 554"/>
            <p:cNvSpPr>
              <a:spLocks/>
            </p:cNvSpPr>
            <p:nvPr/>
          </p:nvSpPr>
          <p:spPr bwMode="auto">
            <a:xfrm>
              <a:off x="2800350" y="3279775"/>
              <a:ext cx="1149350" cy="892175"/>
            </a:xfrm>
            <a:custGeom>
              <a:avLst/>
              <a:gdLst>
                <a:gd name="T0" fmla="*/ 2108 w 3903"/>
                <a:gd name="T1" fmla="*/ 3048 h 3048"/>
                <a:gd name="T2" fmla="*/ 1998 w 3903"/>
                <a:gd name="T3" fmla="*/ 2918 h 3048"/>
                <a:gd name="T4" fmla="*/ 1744 w 3903"/>
                <a:gd name="T5" fmla="*/ 2754 h 3048"/>
                <a:gd name="T6" fmla="*/ 1555 w 3903"/>
                <a:gd name="T7" fmla="*/ 2349 h 3048"/>
                <a:gd name="T8" fmla="*/ 1363 w 3903"/>
                <a:gd name="T9" fmla="*/ 2360 h 3048"/>
                <a:gd name="T10" fmla="*/ 1230 w 3903"/>
                <a:gd name="T11" fmla="*/ 2300 h 3048"/>
                <a:gd name="T12" fmla="*/ 945 w 3903"/>
                <a:gd name="T13" fmla="*/ 2424 h 3048"/>
                <a:gd name="T14" fmla="*/ 699 w 3903"/>
                <a:gd name="T15" fmla="*/ 2424 h 3048"/>
                <a:gd name="T16" fmla="*/ 494 w 3903"/>
                <a:gd name="T17" fmla="*/ 2406 h 3048"/>
                <a:gd name="T18" fmla="*/ 345 w 3903"/>
                <a:gd name="T19" fmla="*/ 2255 h 3048"/>
                <a:gd name="T20" fmla="*/ 389 w 3903"/>
                <a:gd name="T21" fmla="*/ 1821 h 3048"/>
                <a:gd name="T22" fmla="*/ 374 w 3903"/>
                <a:gd name="T23" fmla="*/ 1377 h 3048"/>
                <a:gd name="T24" fmla="*/ 108 w 3903"/>
                <a:gd name="T25" fmla="*/ 1092 h 3048"/>
                <a:gd name="T26" fmla="*/ 89 w 3903"/>
                <a:gd name="T27" fmla="*/ 988 h 3048"/>
                <a:gd name="T28" fmla="*/ 0 w 3903"/>
                <a:gd name="T29" fmla="*/ 893 h 3048"/>
                <a:gd name="T30" fmla="*/ 108 w 3903"/>
                <a:gd name="T31" fmla="*/ 594 h 3048"/>
                <a:gd name="T32" fmla="*/ 369 w 3903"/>
                <a:gd name="T33" fmla="*/ 239 h 3048"/>
                <a:gd name="T34" fmla="*/ 625 w 3903"/>
                <a:gd name="T35" fmla="*/ 85 h 3048"/>
                <a:gd name="T36" fmla="*/ 877 w 3903"/>
                <a:gd name="T37" fmla="*/ 0 h 3048"/>
                <a:gd name="T38" fmla="*/ 902 w 3903"/>
                <a:gd name="T39" fmla="*/ 258 h 3048"/>
                <a:gd name="T40" fmla="*/ 1024 w 3903"/>
                <a:gd name="T41" fmla="*/ 493 h 3048"/>
                <a:gd name="T42" fmla="*/ 1154 w 3903"/>
                <a:gd name="T43" fmla="*/ 585 h 3048"/>
                <a:gd name="T44" fmla="*/ 1316 w 3903"/>
                <a:gd name="T45" fmla="*/ 840 h 3048"/>
                <a:gd name="T46" fmla="*/ 1348 w 3903"/>
                <a:gd name="T47" fmla="*/ 999 h 3048"/>
                <a:gd name="T48" fmla="*/ 1493 w 3903"/>
                <a:gd name="T49" fmla="*/ 1075 h 3048"/>
                <a:gd name="T50" fmla="*/ 1600 w 3903"/>
                <a:gd name="T51" fmla="*/ 1191 h 3048"/>
                <a:gd name="T52" fmla="*/ 1802 w 3903"/>
                <a:gd name="T53" fmla="*/ 1327 h 3048"/>
                <a:gd name="T54" fmla="*/ 2248 w 3903"/>
                <a:gd name="T55" fmla="*/ 1447 h 3048"/>
                <a:gd name="T56" fmla="*/ 2851 w 3903"/>
                <a:gd name="T57" fmla="*/ 1627 h 3048"/>
                <a:gd name="T58" fmla="*/ 2984 w 3903"/>
                <a:gd name="T59" fmla="*/ 1767 h 3048"/>
                <a:gd name="T60" fmla="*/ 3307 w 3903"/>
                <a:gd name="T61" fmla="*/ 1746 h 3048"/>
                <a:gd name="T62" fmla="*/ 3558 w 3903"/>
                <a:gd name="T63" fmla="*/ 1706 h 3048"/>
                <a:gd name="T64" fmla="*/ 3686 w 3903"/>
                <a:gd name="T65" fmla="*/ 1807 h 3048"/>
                <a:gd name="T66" fmla="*/ 3817 w 3903"/>
                <a:gd name="T67" fmla="*/ 1918 h 3048"/>
                <a:gd name="T68" fmla="*/ 3903 w 3903"/>
                <a:gd name="T69" fmla="*/ 2045 h 3048"/>
                <a:gd name="T70" fmla="*/ 3845 w 3903"/>
                <a:gd name="T71" fmla="*/ 2266 h 3048"/>
                <a:gd name="T72" fmla="*/ 3770 w 3903"/>
                <a:gd name="T73" fmla="*/ 2424 h 3048"/>
                <a:gd name="T74" fmla="*/ 3689 w 3903"/>
                <a:gd name="T75" fmla="*/ 2365 h 3048"/>
                <a:gd name="T76" fmla="*/ 2938 w 3903"/>
                <a:gd name="T77" fmla="*/ 2375 h 3048"/>
                <a:gd name="T78" fmla="*/ 2687 w 3903"/>
                <a:gd name="T79" fmla="*/ 2305 h 3048"/>
                <a:gd name="T80" fmla="*/ 2500 w 3903"/>
                <a:gd name="T81" fmla="*/ 2360 h 3048"/>
                <a:gd name="T82" fmla="*/ 2220 w 3903"/>
                <a:gd name="T83" fmla="*/ 2933 h 3048"/>
                <a:gd name="T84" fmla="*/ 2108 w 3903"/>
                <a:gd name="T85" fmla="*/ 3048 h 3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03" h="3048">
                  <a:moveTo>
                    <a:pt x="2108" y="3048"/>
                  </a:moveTo>
                  <a:lnTo>
                    <a:pt x="1998" y="2918"/>
                  </a:lnTo>
                  <a:lnTo>
                    <a:pt x="1744" y="2754"/>
                  </a:lnTo>
                  <a:lnTo>
                    <a:pt x="1555" y="2349"/>
                  </a:lnTo>
                  <a:lnTo>
                    <a:pt x="1363" y="2360"/>
                  </a:lnTo>
                  <a:lnTo>
                    <a:pt x="1230" y="2300"/>
                  </a:lnTo>
                  <a:lnTo>
                    <a:pt x="945" y="2424"/>
                  </a:lnTo>
                  <a:lnTo>
                    <a:pt x="699" y="2424"/>
                  </a:lnTo>
                  <a:lnTo>
                    <a:pt x="494" y="2406"/>
                  </a:lnTo>
                  <a:lnTo>
                    <a:pt x="345" y="2255"/>
                  </a:lnTo>
                  <a:lnTo>
                    <a:pt x="389" y="1821"/>
                  </a:lnTo>
                  <a:lnTo>
                    <a:pt x="374" y="1377"/>
                  </a:lnTo>
                  <a:lnTo>
                    <a:pt x="108" y="1092"/>
                  </a:lnTo>
                  <a:lnTo>
                    <a:pt x="89" y="988"/>
                  </a:lnTo>
                  <a:lnTo>
                    <a:pt x="0" y="893"/>
                  </a:lnTo>
                  <a:lnTo>
                    <a:pt x="108" y="594"/>
                  </a:lnTo>
                  <a:lnTo>
                    <a:pt x="369" y="239"/>
                  </a:lnTo>
                  <a:lnTo>
                    <a:pt x="625" y="85"/>
                  </a:lnTo>
                  <a:lnTo>
                    <a:pt x="877" y="0"/>
                  </a:lnTo>
                  <a:lnTo>
                    <a:pt x="902" y="258"/>
                  </a:lnTo>
                  <a:lnTo>
                    <a:pt x="1024" y="493"/>
                  </a:lnTo>
                  <a:lnTo>
                    <a:pt x="1154" y="585"/>
                  </a:lnTo>
                  <a:lnTo>
                    <a:pt x="1316" y="840"/>
                  </a:lnTo>
                  <a:lnTo>
                    <a:pt x="1348" y="999"/>
                  </a:lnTo>
                  <a:lnTo>
                    <a:pt x="1493" y="1075"/>
                  </a:lnTo>
                  <a:lnTo>
                    <a:pt x="1600" y="1191"/>
                  </a:lnTo>
                  <a:lnTo>
                    <a:pt x="1802" y="1327"/>
                  </a:lnTo>
                  <a:lnTo>
                    <a:pt x="2248" y="1447"/>
                  </a:lnTo>
                  <a:lnTo>
                    <a:pt x="2851" y="1627"/>
                  </a:lnTo>
                  <a:lnTo>
                    <a:pt x="2984" y="1767"/>
                  </a:lnTo>
                  <a:lnTo>
                    <a:pt x="3307" y="1746"/>
                  </a:lnTo>
                  <a:lnTo>
                    <a:pt x="3558" y="1706"/>
                  </a:lnTo>
                  <a:lnTo>
                    <a:pt x="3686" y="1807"/>
                  </a:lnTo>
                  <a:lnTo>
                    <a:pt x="3817" y="1918"/>
                  </a:lnTo>
                  <a:lnTo>
                    <a:pt x="3903" y="2045"/>
                  </a:lnTo>
                  <a:lnTo>
                    <a:pt x="3845" y="2266"/>
                  </a:lnTo>
                  <a:lnTo>
                    <a:pt x="3770" y="2424"/>
                  </a:lnTo>
                  <a:lnTo>
                    <a:pt x="3689" y="2365"/>
                  </a:lnTo>
                  <a:lnTo>
                    <a:pt x="2938" y="2375"/>
                  </a:lnTo>
                  <a:lnTo>
                    <a:pt x="2687" y="2305"/>
                  </a:lnTo>
                  <a:lnTo>
                    <a:pt x="2500" y="2360"/>
                  </a:lnTo>
                  <a:lnTo>
                    <a:pt x="2220" y="2933"/>
                  </a:lnTo>
                  <a:lnTo>
                    <a:pt x="2108" y="304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10" name="Freeform 555"/>
            <p:cNvSpPr>
              <a:spLocks/>
            </p:cNvSpPr>
            <p:nvPr/>
          </p:nvSpPr>
          <p:spPr bwMode="auto">
            <a:xfrm>
              <a:off x="2333625" y="2955925"/>
              <a:ext cx="928687" cy="692150"/>
            </a:xfrm>
            <a:custGeom>
              <a:avLst/>
              <a:gdLst>
                <a:gd name="T0" fmla="*/ 153 w 3159"/>
                <a:gd name="T1" fmla="*/ 1640 h 2363"/>
                <a:gd name="T2" fmla="*/ 115 w 3159"/>
                <a:gd name="T3" fmla="*/ 1815 h 2363"/>
                <a:gd name="T4" fmla="*/ 0 w 3159"/>
                <a:gd name="T5" fmla="*/ 2022 h 2363"/>
                <a:gd name="T6" fmla="*/ 13 w 3159"/>
                <a:gd name="T7" fmla="*/ 2166 h 2363"/>
                <a:gd name="T8" fmla="*/ 252 w 3159"/>
                <a:gd name="T9" fmla="*/ 2337 h 2363"/>
                <a:gd name="T10" fmla="*/ 622 w 3159"/>
                <a:gd name="T11" fmla="*/ 2303 h 2363"/>
                <a:gd name="T12" fmla="*/ 789 w 3159"/>
                <a:gd name="T13" fmla="*/ 2363 h 2363"/>
                <a:gd name="T14" fmla="*/ 943 w 3159"/>
                <a:gd name="T15" fmla="*/ 2360 h 2363"/>
                <a:gd name="T16" fmla="*/ 1270 w 3159"/>
                <a:gd name="T17" fmla="*/ 2276 h 2363"/>
                <a:gd name="T18" fmla="*/ 1341 w 3159"/>
                <a:gd name="T19" fmla="*/ 2153 h 2363"/>
                <a:gd name="T20" fmla="*/ 1501 w 3159"/>
                <a:gd name="T21" fmla="*/ 2136 h 2363"/>
                <a:gd name="T22" fmla="*/ 1590 w 3159"/>
                <a:gd name="T23" fmla="*/ 2000 h 2363"/>
                <a:gd name="T24" fmla="*/ 1698 w 3159"/>
                <a:gd name="T25" fmla="*/ 1701 h 2363"/>
                <a:gd name="T26" fmla="*/ 1958 w 3159"/>
                <a:gd name="T27" fmla="*/ 1349 h 2363"/>
                <a:gd name="T28" fmla="*/ 2215 w 3159"/>
                <a:gd name="T29" fmla="*/ 1193 h 2363"/>
                <a:gd name="T30" fmla="*/ 2469 w 3159"/>
                <a:gd name="T31" fmla="*/ 1109 h 2363"/>
                <a:gd name="T32" fmla="*/ 3129 w 3159"/>
                <a:gd name="T33" fmla="*/ 804 h 2363"/>
                <a:gd name="T34" fmla="*/ 3130 w 3159"/>
                <a:gd name="T35" fmla="*/ 602 h 2363"/>
                <a:gd name="T36" fmla="*/ 3159 w 3159"/>
                <a:gd name="T37" fmla="*/ 491 h 2363"/>
                <a:gd name="T38" fmla="*/ 2718 w 3159"/>
                <a:gd name="T39" fmla="*/ 660 h 2363"/>
                <a:gd name="T40" fmla="*/ 2316 w 3159"/>
                <a:gd name="T41" fmla="*/ 512 h 2363"/>
                <a:gd name="T42" fmla="*/ 1236 w 3159"/>
                <a:gd name="T43" fmla="*/ 42 h 2363"/>
                <a:gd name="T44" fmla="*/ 834 w 3159"/>
                <a:gd name="T45" fmla="*/ 0 h 2363"/>
                <a:gd name="T46" fmla="*/ 865 w 3159"/>
                <a:gd name="T47" fmla="*/ 301 h 2363"/>
                <a:gd name="T48" fmla="*/ 806 w 3159"/>
                <a:gd name="T49" fmla="*/ 436 h 2363"/>
                <a:gd name="T50" fmla="*/ 836 w 3159"/>
                <a:gd name="T51" fmla="*/ 595 h 2363"/>
                <a:gd name="T52" fmla="*/ 722 w 3159"/>
                <a:gd name="T53" fmla="*/ 625 h 2363"/>
                <a:gd name="T54" fmla="*/ 467 w 3159"/>
                <a:gd name="T55" fmla="*/ 625 h 2363"/>
                <a:gd name="T56" fmla="*/ 289 w 3159"/>
                <a:gd name="T57" fmla="*/ 610 h 2363"/>
                <a:gd name="T58" fmla="*/ 142 w 3159"/>
                <a:gd name="T59" fmla="*/ 600 h 2363"/>
                <a:gd name="T60" fmla="*/ 147 w 3159"/>
                <a:gd name="T61" fmla="*/ 810 h 2363"/>
                <a:gd name="T62" fmla="*/ 43 w 3159"/>
                <a:gd name="T63" fmla="*/ 1029 h 2363"/>
                <a:gd name="T64" fmla="*/ 147 w 3159"/>
                <a:gd name="T65" fmla="*/ 1139 h 2363"/>
                <a:gd name="T66" fmla="*/ 201 w 3159"/>
                <a:gd name="T67" fmla="*/ 1034 h 2363"/>
                <a:gd name="T68" fmla="*/ 289 w 3159"/>
                <a:gd name="T69" fmla="*/ 1014 h 2363"/>
                <a:gd name="T70" fmla="*/ 378 w 3159"/>
                <a:gd name="T71" fmla="*/ 1119 h 2363"/>
                <a:gd name="T72" fmla="*/ 201 w 3159"/>
                <a:gd name="T73" fmla="*/ 1448 h 2363"/>
                <a:gd name="T74" fmla="*/ 153 w 3159"/>
                <a:gd name="T75" fmla="*/ 1640 h 2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59" h="2363">
                  <a:moveTo>
                    <a:pt x="153" y="1640"/>
                  </a:moveTo>
                  <a:lnTo>
                    <a:pt x="115" y="1815"/>
                  </a:lnTo>
                  <a:lnTo>
                    <a:pt x="0" y="2022"/>
                  </a:lnTo>
                  <a:lnTo>
                    <a:pt x="13" y="2166"/>
                  </a:lnTo>
                  <a:lnTo>
                    <a:pt x="252" y="2337"/>
                  </a:lnTo>
                  <a:lnTo>
                    <a:pt x="622" y="2303"/>
                  </a:lnTo>
                  <a:lnTo>
                    <a:pt x="789" y="2363"/>
                  </a:lnTo>
                  <a:lnTo>
                    <a:pt x="943" y="2360"/>
                  </a:lnTo>
                  <a:lnTo>
                    <a:pt x="1270" y="2276"/>
                  </a:lnTo>
                  <a:lnTo>
                    <a:pt x="1341" y="2153"/>
                  </a:lnTo>
                  <a:lnTo>
                    <a:pt x="1501" y="2136"/>
                  </a:lnTo>
                  <a:lnTo>
                    <a:pt x="1590" y="2000"/>
                  </a:lnTo>
                  <a:lnTo>
                    <a:pt x="1698" y="1701"/>
                  </a:lnTo>
                  <a:lnTo>
                    <a:pt x="1958" y="1349"/>
                  </a:lnTo>
                  <a:lnTo>
                    <a:pt x="2215" y="1193"/>
                  </a:lnTo>
                  <a:lnTo>
                    <a:pt x="2469" y="1109"/>
                  </a:lnTo>
                  <a:lnTo>
                    <a:pt x="3129" y="804"/>
                  </a:lnTo>
                  <a:lnTo>
                    <a:pt x="3130" y="602"/>
                  </a:lnTo>
                  <a:lnTo>
                    <a:pt x="3159" y="491"/>
                  </a:lnTo>
                  <a:lnTo>
                    <a:pt x="2718" y="660"/>
                  </a:lnTo>
                  <a:lnTo>
                    <a:pt x="2316" y="512"/>
                  </a:lnTo>
                  <a:lnTo>
                    <a:pt x="1236" y="42"/>
                  </a:lnTo>
                  <a:lnTo>
                    <a:pt x="834" y="0"/>
                  </a:lnTo>
                  <a:lnTo>
                    <a:pt x="865" y="301"/>
                  </a:lnTo>
                  <a:lnTo>
                    <a:pt x="806" y="436"/>
                  </a:lnTo>
                  <a:lnTo>
                    <a:pt x="836" y="595"/>
                  </a:lnTo>
                  <a:lnTo>
                    <a:pt x="722" y="625"/>
                  </a:lnTo>
                  <a:lnTo>
                    <a:pt x="467" y="625"/>
                  </a:lnTo>
                  <a:lnTo>
                    <a:pt x="289" y="610"/>
                  </a:lnTo>
                  <a:lnTo>
                    <a:pt x="142" y="600"/>
                  </a:lnTo>
                  <a:lnTo>
                    <a:pt x="147" y="810"/>
                  </a:lnTo>
                  <a:lnTo>
                    <a:pt x="43" y="1029"/>
                  </a:lnTo>
                  <a:lnTo>
                    <a:pt x="147" y="1139"/>
                  </a:lnTo>
                  <a:lnTo>
                    <a:pt x="201" y="1034"/>
                  </a:lnTo>
                  <a:lnTo>
                    <a:pt x="289" y="1014"/>
                  </a:lnTo>
                  <a:lnTo>
                    <a:pt x="378" y="1119"/>
                  </a:lnTo>
                  <a:lnTo>
                    <a:pt x="201" y="1448"/>
                  </a:lnTo>
                  <a:lnTo>
                    <a:pt x="153" y="164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11" name="Freeform 556"/>
            <p:cNvSpPr>
              <a:spLocks/>
            </p:cNvSpPr>
            <p:nvPr/>
          </p:nvSpPr>
          <p:spPr bwMode="auto">
            <a:xfrm>
              <a:off x="6208713" y="2147888"/>
              <a:ext cx="735012" cy="887413"/>
            </a:xfrm>
            <a:custGeom>
              <a:avLst/>
              <a:gdLst>
                <a:gd name="T0" fmla="*/ 1329 w 2496"/>
                <a:gd name="T1" fmla="*/ 2963 h 3029"/>
                <a:gd name="T2" fmla="*/ 1057 w 2496"/>
                <a:gd name="T3" fmla="*/ 2789 h 3029"/>
                <a:gd name="T4" fmla="*/ 975 w 2496"/>
                <a:gd name="T5" fmla="*/ 2504 h 3029"/>
                <a:gd name="T6" fmla="*/ 702 w 2496"/>
                <a:gd name="T7" fmla="*/ 2564 h 3029"/>
                <a:gd name="T8" fmla="*/ 484 w 2496"/>
                <a:gd name="T9" fmla="*/ 2339 h 3029"/>
                <a:gd name="T10" fmla="*/ 157 w 2496"/>
                <a:gd name="T11" fmla="*/ 1841 h 3029"/>
                <a:gd name="T12" fmla="*/ 0 w 2496"/>
                <a:gd name="T13" fmla="*/ 1527 h 3029"/>
                <a:gd name="T14" fmla="*/ 172 w 2496"/>
                <a:gd name="T15" fmla="*/ 1362 h 3029"/>
                <a:gd name="T16" fmla="*/ 397 w 2496"/>
                <a:gd name="T17" fmla="*/ 1355 h 3029"/>
                <a:gd name="T18" fmla="*/ 601 w 2496"/>
                <a:gd name="T19" fmla="*/ 1142 h 3029"/>
                <a:gd name="T20" fmla="*/ 502 w 2496"/>
                <a:gd name="T21" fmla="*/ 677 h 3029"/>
                <a:gd name="T22" fmla="*/ 738 w 2496"/>
                <a:gd name="T23" fmla="*/ 353 h 3029"/>
                <a:gd name="T24" fmla="*/ 751 w 2496"/>
                <a:gd name="T25" fmla="*/ 111 h 3029"/>
                <a:gd name="T26" fmla="*/ 945 w 2496"/>
                <a:gd name="T27" fmla="*/ 180 h 3029"/>
                <a:gd name="T28" fmla="*/ 1332 w 2496"/>
                <a:gd name="T29" fmla="*/ 90 h 3029"/>
                <a:gd name="T30" fmla="*/ 1729 w 2496"/>
                <a:gd name="T31" fmla="*/ 21 h 3029"/>
                <a:gd name="T32" fmla="*/ 2004 w 2496"/>
                <a:gd name="T33" fmla="*/ 225 h 3029"/>
                <a:gd name="T34" fmla="*/ 2391 w 2496"/>
                <a:gd name="T35" fmla="*/ 426 h 3029"/>
                <a:gd name="T36" fmla="*/ 2496 w 2496"/>
                <a:gd name="T37" fmla="*/ 949 h 3029"/>
                <a:gd name="T38" fmla="*/ 2358 w 2496"/>
                <a:gd name="T39" fmla="*/ 934 h 3029"/>
                <a:gd name="T40" fmla="*/ 2151 w 2496"/>
                <a:gd name="T41" fmla="*/ 779 h 3029"/>
                <a:gd name="T42" fmla="*/ 2033 w 2496"/>
                <a:gd name="T43" fmla="*/ 874 h 3029"/>
                <a:gd name="T44" fmla="*/ 1945 w 2496"/>
                <a:gd name="T45" fmla="*/ 1143 h 3029"/>
                <a:gd name="T46" fmla="*/ 2004 w 2496"/>
                <a:gd name="T47" fmla="*/ 1362 h 3029"/>
                <a:gd name="T48" fmla="*/ 2107 w 2496"/>
                <a:gd name="T49" fmla="*/ 1781 h 3029"/>
                <a:gd name="T50" fmla="*/ 2215 w 2496"/>
                <a:gd name="T51" fmla="*/ 2071 h 3029"/>
                <a:gd name="T52" fmla="*/ 2363 w 2496"/>
                <a:gd name="T53" fmla="*/ 1931 h 3029"/>
                <a:gd name="T54" fmla="*/ 2363 w 2496"/>
                <a:gd name="T55" fmla="*/ 2101 h 3029"/>
                <a:gd name="T56" fmla="*/ 2225 w 2496"/>
                <a:gd name="T57" fmla="*/ 2190 h 3029"/>
                <a:gd name="T58" fmla="*/ 2210 w 2496"/>
                <a:gd name="T59" fmla="*/ 2470 h 3029"/>
                <a:gd name="T60" fmla="*/ 2023 w 2496"/>
                <a:gd name="T61" fmla="*/ 2519 h 3029"/>
                <a:gd name="T62" fmla="*/ 1905 w 2496"/>
                <a:gd name="T63" fmla="*/ 2350 h 3029"/>
                <a:gd name="T64" fmla="*/ 1708 w 2496"/>
                <a:gd name="T65" fmla="*/ 2589 h 3029"/>
                <a:gd name="T66" fmla="*/ 1738 w 2496"/>
                <a:gd name="T67" fmla="*/ 2759 h 3029"/>
                <a:gd name="T68" fmla="*/ 1620 w 2496"/>
                <a:gd name="T69" fmla="*/ 2873 h 3029"/>
                <a:gd name="T70" fmla="*/ 1434 w 2496"/>
                <a:gd name="T71" fmla="*/ 3029 h 3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96" h="3029">
                  <a:moveTo>
                    <a:pt x="1434" y="3029"/>
                  </a:moveTo>
                  <a:lnTo>
                    <a:pt x="1329" y="2963"/>
                  </a:lnTo>
                  <a:lnTo>
                    <a:pt x="1122" y="2994"/>
                  </a:lnTo>
                  <a:lnTo>
                    <a:pt x="1057" y="2789"/>
                  </a:lnTo>
                  <a:lnTo>
                    <a:pt x="1063" y="2666"/>
                  </a:lnTo>
                  <a:lnTo>
                    <a:pt x="975" y="2504"/>
                  </a:lnTo>
                  <a:lnTo>
                    <a:pt x="852" y="2504"/>
                  </a:lnTo>
                  <a:lnTo>
                    <a:pt x="702" y="2564"/>
                  </a:lnTo>
                  <a:lnTo>
                    <a:pt x="649" y="2459"/>
                  </a:lnTo>
                  <a:lnTo>
                    <a:pt x="484" y="2339"/>
                  </a:lnTo>
                  <a:lnTo>
                    <a:pt x="159" y="2117"/>
                  </a:lnTo>
                  <a:lnTo>
                    <a:pt x="157" y="1841"/>
                  </a:lnTo>
                  <a:lnTo>
                    <a:pt x="10" y="1667"/>
                  </a:lnTo>
                  <a:lnTo>
                    <a:pt x="0" y="1527"/>
                  </a:lnTo>
                  <a:lnTo>
                    <a:pt x="100" y="1481"/>
                  </a:lnTo>
                  <a:lnTo>
                    <a:pt x="172" y="1362"/>
                  </a:lnTo>
                  <a:lnTo>
                    <a:pt x="295" y="1377"/>
                  </a:lnTo>
                  <a:lnTo>
                    <a:pt x="397" y="1355"/>
                  </a:lnTo>
                  <a:lnTo>
                    <a:pt x="498" y="1229"/>
                  </a:lnTo>
                  <a:lnTo>
                    <a:pt x="601" y="1142"/>
                  </a:lnTo>
                  <a:lnTo>
                    <a:pt x="532" y="993"/>
                  </a:lnTo>
                  <a:lnTo>
                    <a:pt x="502" y="677"/>
                  </a:lnTo>
                  <a:lnTo>
                    <a:pt x="618" y="432"/>
                  </a:lnTo>
                  <a:lnTo>
                    <a:pt x="738" y="353"/>
                  </a:lnTo>
                  <a:lnTo>
                    <a:pt x="778" y="210"/>
                  </a:lnTo>
                  <a:lnTo>
                    <a:pt x="751" y="111"/>
                  </a:lnTo>
                  <a:lnTo>
                    <a:pt x="856" y="77"/>
                  </a:lnTo>
                  <a:lnTo>
                    <a:pt x="945" y="180"/>
                  </a:lnTo>
                  <a:lnTo>
                    <a:pt x="1128" y="125"/>
                  </a:lnTo>
                  <a:lnTo>
                    <a:pt x="1332" y="90"/>
                  </a:lnTo>
                  <a:lnTo>
                    <a:pt x="1641" y="0"/>
                  </a:lnTo>
                  <a:lnTo>
                    <a:pt x="1729" y="21"/>
                  </a:lnTo>
                  <a:lnTo>
                    <a:pt x="1827" y="171"/>
                  </a:lnTo>
                  <a:lnTo>
                    <a:pt x="2004" y="225"/>
                  </a:lnTo>
                  <a:lnTo>
                    <a:pt x="2158" y="347"/>
                  </a:lnTo>
                  <a:lnTo>
                    <a:pt x="2391" y="426"/>
                  </a:lnTo>
                  <a:lnTo>
                    <a:pt x="2452" y="689"/>
                  </a:lnTo>
                  <a:lnTo>
                    <a:pt x="2496" y="949"/>
                  </a:lnTo>
                  <a:lnTo>
                    <a:pt x="2407" y="914"/>
                  </a:lnTo>
                  <a:lnTo>
                    <a:pt x="2358" y="934"/>
                  </a:lnTo>
                  <a:lnTo>
                    <a:pt x="2196" y="734"/>
                  </a:lnTo>
                  <a:lnTo>
                    <a:pt x="2151" y="779"/>
                  </a:lnTo>
                  <a:lnTo>
                    <a:pt x="2137" y="854"/>
                  </a:lnTo>
                  <a:lnTo>
                    <a:pt x="2033" y="874"/>
                  </a:lnTo>
                  <a:lnTo>
                    <a:pt x="2018" y="1003"/>
                  </a:lnTo>
                  <a:lnTo>
                    <a:pt x="1945" y="1143"/>
                  </a:lnTo>
                  <a:lnTo>
                    <a:pt x="1935" y="1258"/>
                  </a:lnTo>
                  <a:lnTo>
                    <a:pt x="2004" y="1362"/>
                  </a:lnTo>
                  <a:lnTo>
                    <a:pt x="2053" y="1527"/>
                  </a:lnTo>
                  <a:lnTo>
                    <a:pt x="2107" y="1781"/>
                  </a:lnTo>
                  <a:lnTo>
                    <a:pt x="2181" y="1976"/>
                  </a:lnTo>
                  <a:lnTo>
                    <a:pt x="2215" y="2071"/>
                  </a:lnTo>
                  <a:lnTo>
                    <a:pt x="2289" y="1961"/>
                  </a:lnTo>
                  <a:lnTo>
                    <a:pt x="2363" y="1931"/>
                  </a:lnTo>
                  <a:lnTo>
                    <a:pt x="2402" y="2006"/>
                  </a:lnTo>
                  <a:lnTo>
                    <a:pt x="2363" y="2101"/>
                  </a:lnTo>
                  <a:lnTo>
                    <a:pt x="2358" y="2160"/>
                  </a:lnTo>
                  <a:lnTo>
                    <a:pt x="2225" y="2190"/>
                  </a:lnTo>
                  <a:lnTo>
                    <a:pt x="2270" y="2355"/>
                  </a:lnTo>
                  <a:lnTo>
                    <a:pt x="2210" y="2470"/>
                  </a:lnTo>
                  <a:lnTo>
                    <a:pt x="2107" y="2544"/>
                  </a:lnTo>
                  <a:lnTo>
                    <a:pt x="2023" y="2519"/>
                  </a:lnTo>
                  <a:lnTo>
                    <a:pt x="2053" y="2425"/>
                  </a:lnTo>
                  <a:lnTo>
                    <a:pt x="1905" y="2350"/>
                  </a:lnTo>
                  <a:lnTo>
                    <a:pt x="1900" y="2529"/>
                  </a:lnTo>
                  <a:lnTo>
                    <a:pt x="1708" y="2589"/>
                  </a:lnTo>
                  <a:lnTo>
                    <a:pt x="1684" y="2664"/>
                  </a:lnTo>
                  <a:lnTo>
                    <a:pt x="1738" y="2759"/>
                  </a:lnTo>
                  <a:lnTo>
                    <a:pt x="1758" y="2844"/>
                  </a:lnTo>
                  <a:lnTo>
                    <a:pt x="1620" y="2873"/>
                  </a:lnTo>
                  <a:lnTo>
                    <a:pt x="1580" y="2968"/>
                  </a:lnTo>
                  <a:lnTo>
                    <a:pt x="1434" y="302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12" name="Freeform 557"/>
            <p:cNvSpPr>
              <a:spLocks/>
            </p:cNvSpPr>
            <p:nvPr/>
          </p:nvSpPr>
          <p:spPr bwMode="auto">
            <a:xfrm>
              <a:off x="6148388" y="2881313"/>
              <a:ext cx="982662" cy="1608138"/>
            </a:xfrm>
            <a:custGeom>
              <a:avLst/>
              <a:gdLst>
                <a:gd name="T0" fmla="*/ 1561 w 3391"/>
                <a:gd name="T1" fmla="*/ 460 h 5506"/>
                <a:gd name="T2" fmla="*/ 1285 w 3391"/>
                <a:gd name="T3" fmla="*/ 285 h 5506"/>
                <a:gd name="T4" fmla="*/ 1200 w 3391"/>
                <a:gd name="T5" fmla="*/ 0 h 5506"/>
                <a:gd name="T6" fmla="*/ 926 w 3391"/>
                <a:gd name="T7" fmla="*/ 60 h 5506"/>
                <a:gd name="T8" fmla="*/ 750 w 3391"/>
                <a:gd name="T9" fmla="*/ 310 h 5506"/>
                <a:gd name="T10" fmla="*/ 390 w 3391"/>
                <a:gd name="T11" fmla="*/ 375 h 5506"/>
                <a:gd name="T12" fmla="*/ 390 w 3391"/>
                <a:gd name="T13" fmla="*/ 670 h 5506"/>
                <a:gd name="T14" fmla="*/ 355 w 3391"/>
                <a:gd name="T15" fmla="*/ 1180 h 5506"/>
                <a:gd name="T16" fmla="*/ 510 w 3391"/>
                <a:gd name="T17" fmla="*/ 1545 h 5506"/>
                <a:gd name="T18" fmla="*/ 280 w 3391"/>
                <a:gd name="T19" fmla="*/ 1756 h 5506"/>
                <a:gd name="T20" fmla="*/ 115 w 3391"/>
                <a:gd name="T21" fmla="*/ 2010 h 5506"/>
                <a:gd name="T22" fmla="*/ 10 w 3391"/>
                <a:gd name="T23" fmla="*/ 2426 h 5506"/>
                <a:gd name="T24" fmla="*/ 130 w 3391"/>
                <a:gd name="T25" fmla="*/ 2685 h 5506"/>
                <a:gd name="T26" fmla="*/ 100 w 3391"/>
                <a:gd name="T27" fmla="*/ 2941 h 5506"/>
                <a:gd name="T28" fmla="*/ 286 w 3391"/>
                <a:gd name="T29" fmla="*/ 3450 h 5506"/>
                <a:gd name="T30" fmla="*/ 640 w 3391"/>
                <a:gd name="T31" fmla="*/ 3506 h 5506"/>
                <a:gd name="T32" fmla="*/ 520 w 3391"/>
                <a:gd name="T33" fmla="*/ 3810 h 5506"/>
                <a:gd name="T34" fmla="*/ 780 w 3391"/>
                <a:gd name="T35" fmla="*/ 3896 h 5506"/>
                <a:gd name="T36" fmla="*/ 1195 w 3391"/>
                <a:gd name="T37" fmla="*/ 3601 h 5506"/>
                <a:gd name="T38" fmla="*/ 1455 w 3391"/>
                <a:gd name="T39" fmla="*/ 3596 h 5506"/>
                <a:gd name="T40" fmla="*/ 1515 w 3391"/>
                <a:gd name="T41" fmla="*/ 4001 h 5506"/>
                <a:gd name="T42" fmla="*/ 1215 w 3391"/>
                <a:gd name="T43" fmla="*/ 4411 h 5506"/>
                <a:gd name="T44" fmla="*/ 1440 w 3391"/>
                <a:gd name="T45" fmla="*/ 5006 h 5506"/>
                <a:gd name="T46" fmla="*/ 1751 w 3391"/>
                <a:gd name="T47" fmla="*/ 4906 h 5506"/>
                <a:gd name="T48" fmla="*/ 2260 w 3391"/>
                <a:gd name="T49" fmla="*/ 4969 h 5506"/>
                <a:gd name="T50" fmla="*/ 2516 w 3391"/>
                <a:gd name="T51" fmla="*/ 5051 h 5506"/>
                <a:gd name="T52" fmla="*/ 2576 w 3391"/>
                <a:gd name="T53" fmla="*/ 5336 h 5506"/>
                <a:gd name="T54" fmla="*/ 2725 w 3391"/>
                <a:gd name="T55" fmla="*/ 5356 h 5506"/>
                <a:gd name="T56" fmla="*/ 3116 w 3391"/>
                <a:gd name="T57" fmla="*/ 5101 h 5506"/>
                <a:gd name="T58" fmla="*/ 3076 w 3391"/>
                <a:gd name="T59" fmla="*/ 4726 h 5506"/>
                <a:gd name="T60" fmla="*/ 3387 w 3391"/>
                <a:gd name="T61" fmla="*/ 4816 h 5506"/>
                <a:gd name="T62" fmla="*/ 3316 w 3391"/>
                <a:gd name="T63" fmla="*/ 4421 h 5506"/>
                <a:gd name="T64" fmla="*/ 3161 w 3391"/>
                <a:gd name="T65" fmla="*/ 3825 h 5506"/>
                <a:gd name="T66" fmla="*/ 2911 w 3391"/>
                <a:gd name="T67" fmla="*/ 3511 h 5506"/>
                <a:gd name="T68" fmla="*/ 2716 w 3391"/>
                <a:gd name="T69" fmla="*/ 3060 h 5506"/>
                <a:gd name="T70" fmla="*/ 2526 w 3391"/>
                <a:gd name="T71" fmla="*/ 2876 h 5506"/>
                <a:gd name="T72" fmla="*/ 2306 w 3391"/>
                <a:gd name="T73" fmla="*/ 2740 h 5506"/>
                <a:gd name="T74" fmla="*/ 1951 w 3391"/>
                <a:gd name="T75" fmla="*/ 2695 h 5506"/>
                <a:gd name="T76" fmla="*/ 1801 w 3391"/>
                <a:gd name="T77" fmla="*/ 2836 h 5506"/>
                <a:gd name="T78" fmla="*/ 1916 w 3391"/>
                <a:gd name="T79" fmla="*/ 3025 h 5506"/>
                <a:gd name="T80" fmla="*/ 1765 w 3391"/>
                <a:gd name="T81" fmla="*/ 3181 h 5506"/>
                <a:gd name="T82" fmla="*/ 1666 w 3391"/>
                <a:gd name="T83" fmla="*/ 3090 h 5506"/>
                <a:gd name="T84" fmla="*/ 1600 w 3391"/>
                <a:gd name="T85" fmla="*/ 3226 h 5506"/>
                <a:gd name="T86" fmla="*/ 1426 w 3391"/>
                <a:gd name="T87" fmla="*/ 3000 h 5506"/>
                <a:gd name="T88" fmla="*/ 1195 w 3391"/>
                <a:gd name="T89" fmla="*/ 3136 h 5506"/>
                <a:gd name="T90" fmla="*/ 1210 w 3391"/>
                <a:gd name="T91" fmla="*/ 2816 h 5506"/>
                <a:gd name="T92" fmla="*/ 1291 w 3391"/>
                <a:gd name="T93" fmla="*/ 2456 h 5506"/>
                <a:gd name="T94" fmla="*/ 1231 w 3391"/>
                <a:gd name="T95" fmla="*/ 1945 h 5506"/>
                <a:gd name="T96" fmla="*/ 1231 w 3391"/>
                <a:gd name="T97" fmla="*/ 1545 h 5506"/>
                <a:gd name="T98" fmla="*/ 1231 w 3391"/>
                <a:gd name="T99" fmla="*/ 1215 h 5506"/>
                <a:gd name="T100" fmla="*/ 1320 w 3391"/>
                <a:gd name="T101" fmla="*/ 915 h 5506"/>
                <a:gd name="T102" fmla="*/ 1635 w 3391"/>
                <a:gd name="T103" fmla="*/ 700 h 5506"/>
                <a:gd name="T104" fmla="*/ 1666 w 3391"/>
                <a:gd name="T105" fmla="*/ 525 h 5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91" h="5506">
                  <a:moveTo>
                    <a:pt x="1666" y="525"/>
                  </a:moveTo>
                  <a:lnTo>
                    <a:pt x="1561" y="460"/>
                  </a:lnTo>
                  <a:lnTo>
                    <a:pt x="1351" y="490"/>
                  </a:lnTo>
                  <a:lnTo>
                    <a:pt x="1285" y="285"/>
                  </a:lnTo>
                  <a:lnTo>
                    <a:pt x="1291" y="160"/>
                  </a:lnTo>
                  <a:lnTo>
                    <a:pt x="1200" y="0"/>
                  </a:lnTo>
                  <a:lnTo>
                    <a:pt x="1075" y="0"/>
                  </a:lnTo>
                  <a:lnTo>
                    <a:pt x="926" y="60"/>
                  </a:lnTo>
                  <a:lnTo>
                    <a:pt x="880" y="205"/>
                  </a:lnTo>
                  <a:lnTo>
                    <a:pt x="750" y="310"/>
                  </a:lnTo>
                  <a:lnTo>
                    <a:pt x="450" y="325"/>
                  </a:lnTo>
                  <a:lnTo>
                    <a:pt x="390" y="375"/>
                  </a:lnTo>
                  <a:lnTo>
                    <a:pt x="445" y="480"/>
                  </a:lnTo>
                  <a:lnTo>
                    <a:pt x="390" y="670"/>
                  </a:lnTo>
                  <a:lnTo>
                    <a:pt x="315" y="1035"/>
                  </a:lnTo>
                  <a:lnTo>
                    <a:pt x="355" y="1180"/>
                  </a:lnTo>
                  <a:lnTo>
                    <a:pt x="565" y="1390"/>
                  </a:lnTo>
                  <a:lnTo>
                    <a:pt x="510" y="1545"/>
                  </a:lnTo>
                  <a:lnTo>
                    <a:pt x="476" y="1681"/>
                  </a:lnTo>
                  <a:lnTo>
                    <a:pt x="280" y="1756"/>
                  </a:lnTo>
                  <a:lnTo>
                    <a:pt x="295" y="1900"/>
                  </a:lnTo>
                  <a:lnTo>
                    <a:pt x="115" y="2010"/>
                  </a:lnTo>
                  <a:lnTo>
                    <a:pt x="0" y="2141"/>
                  </a:lnTo>
                  <a:lnTo>
                    <a:pt x="10" y="2426"/>
                  </a:lnTo>
                  <a:lnTo>
                    <a:pt x="135" y="2531"/>
                  </a:lnTo>
                  <a:lnTo>
                    <a:pt x="130" y="2685"/>
                  </a:lnTo>
                  <a:lnTo>
                    <a:pt x="75" y="2821"/>
                  </a:lnTo>
                  <a:lnTo>
                    <a:pt x="100" y="2941"/>
                  </a:lnTo>
                  <a:lnTo>
                    <a:pt x="300" y="3161"/>
                  </a:lnTo>
                  <a:lnTo>
                    <a:pt x="286" y="3450"/>
                  </a:lnTo>
                  <a:lnTo>
                    <a:pt x="585" y="3445"/>
                  </a:lnTo>
                  <a:lnTo>
                    <a:pt x="640" y="3506"/>
                  </a:lnTo>
                  <a:lnTo>
                    <a:pt x="615" y="3601"/>
                  </a:lnTo>
                  <a:lnTo>
                    <a:pt x="520" y="3810"/>
                  </a:lnTo>
                  <a:lnTo>
                    <a:pt x="536" y="3901"/>
                  </a:lnTo>
                  <a:lnTo>
                    <a:pt x="780" y="3896"/>
                  </a:lnTo>
                  <a:lnTo>
                    <a:pt x="1000" y="3731"/>
                  </a:lnTo>
                  <a:lnTo>
                    <a:pt x="1195" y="3601"/>
                  </a:lnTo>
                  <a:lnTo>
                    <a:pt x="1345" y="3556"/>
                  </a:lnTo>
                  <a:lnTo>
                    <a:pt x="1455" y="3596"/>
                  </a:lnTo>
                  <a:lnTo>
                    <a:pt x="1541" y="3856"/>
                  </a:lnTo>
                  <a:lnTo>
                    <a:pt x="1515" y="4001"/>
                  </a:lnTo>
                  <a:lnTo>
                    <a:pt x="1270" y="4246"/>
                  </a:lnTo>
                  <a:lnTo>
                    <a:pt x="1215" y="4411"/>
                  </a:lnTo>
                  <a:lnTo>
                    <a:pt x="1320" y="4691"/>
                  </a:lnTo>
                  <a:lnTo>
                    <a:pt x="1440" y="5006"/>
                  </a:lnTo>
                  <a:lnTo>
                    <a:pt x="1525" y="4935"/>
                  </a:lnTo>
                  <a:lnTo>
                    <a:pt x="1751" y="4906"/>
                  </a:lnTo>
                  <a:lnTo>
                    <a:pt x="2011" y="5051"/>
                  </a:lnTo>
                  <a:lnTo>
                    <a:pt x="2260" y="4969"/>
                  </a:lnTo>
                  <a:lnTo>
                    <a:pt x="2456" y="4935"/>
                  </a:lnTo>
                  <a:lnTo>
                    <a:pt x="2516" y="5051"/>
                  </a:lnTo>
                  <a:lnTo>
                    <a:pt x="2576" y="5146"/>
                  </a:lnTo>
                  <a:lnTo>
                    <a:pt x="2576" y="5336"/>
                  </a:lnTo>
                  <a:lnTo>
                    <a:pt x="2671" y="5506"/>
                  </a:lnTo>
                  <a:lnTo>
                    <a:pt x="2725" y="5356"/>
                  </a:lnTo>
                  <a:lnTo>
                    <a:pt x="2866" y="5206"/>
                  </a:lnTo>
                  <a:lnTo>
                    <a:pt x="3116" y="5101"/>
                  </a:lnTo>
                  <a:lnTo>
                    <a:pt x="3086" y="4930"/>
                  </a:lnTo>
                  <a:lnTo>
                    <a:pt x="3076" y="4726"/>
                  </a:lnTo>
                  <a:lnTo>
                    <a:pt x="3206" y="4706"/>
                  </a:lnTo>
                  <a:lnTo>
                    <a:pt x="3387" y="4816"/>
                  </a:lnTo>
                  <a:lnTo>
                    <a:pt x="3391" y="4585"/>
                  </a:lnTo>
                  <a:lnTo>
                    <a:pt x="3316" y="4421"/>
                  </a:lnTo>
                  <a:lnTo>
                    <a:pt x="3316" y="4135"/>
                  </a:lnTo>
                  <a:lnTo>
                    <a:pt x="3161" y="3825"/>
                  </a:lnTo>
                  <a:lnTo>
                    <a:pt x="3040" y="3691"/>
                  </a:lnTo>
                  <a:lnTo>
                    <a:pt x="2911" y="3511"/>
                  </a:lnTo>
                  <a:lnTo>
                    <a:pt x="2761" y="3286"/>
                  </a:lnTo>
                  <a:lnTo>
                    <a:pt x="2716" y="3060"/>
                  </a:lnTo>
                  <a:lnTo>
                    <a:pt x="2621" y="2995"/>
                  </a:lnTo>
                  <a:lnTo>
                    <a:pt x="2526" y="2876"/>
                  </a:lnTo>
                  <a:lnTo>
                    <a:pt x="2426" y="2730"/>
                  </a:lnTo>
                  <a:lnTo>
                    <a:pt x="2306" y="2740"/>
                  </a:lnTo>
                  <a:lnTo>
                    <a:pt x="2126" y="2740"/>
                  </a:lnTo>
                  <a:lnTo>
                    <a:pt x="1951" y="2695"/>
                  </a:lnTo>
                  <a:lnTo>
                    <a:pt x="1886" y="2786"/>
                  </a:lnTo>
                  <a:lnTo>
                    <a:pt x="1801" y="2836"/>
                  </a:lnTo>
                  <a:lnTo>
                    <a:pt x="1886" y="2955"/>
                  </a:lnTo>
                  <a:lnTo>
                    <a:pt x="1916" y="3025"/>
                  </a:lnTo>
                  <a:lnTo>
                    <a:pt x="1845" y="3121"/>
                  </a:lnTo>
                  <a:lnTo>
                    <a:pt x="1765" y="3181"/>
                  </a:lnTo>
                  <a:lnTo>
                    <a:pt x="1751" y="3040"/>
                  </a:lnTo>
                  <a:lnTo>
                    <a:pt x="1666" y="3090"/>
                  </a:lnTo>
                  <a:lnTo>
                    <a:pt x="1650" y="3161"/>
                  </a:lnTo>
                  <a:lnTo>
                    <a:pt x="1600" y="3226"/>
                  </a:lnTo>
                  <a:lnTo>
                    <a:pt x="1546" y="3075"/>
                  </a:lnTo>
                  <a:lnTo>
                    <a:pt x="1426" y="3000"/>
                  </a:lnTo>
                  <a:lnTo>
                    <a:pt x="1301" y="3121"/>
                  </a:lnTo>
                  <a:lnTo>
                    <a:pt x="1195" y="3136"/>
                  </a:lnTo>
                  <a:lnTo>
                    <a:pt x="1166" y="3000"/>
                  </a:lnTo>
                  <a:lnTo>
                    <a:pt x="1210" y="2816"/>
                  </a:lnTo>
                  <a:lnTo>
                    <a:pt x="1231" y="2655"/>
                  </a:lnTo>
                  <a:lnTo>
                    <a:pt x="1291" y="2456"/>
                  </a:lnTo>
                  <a:lnTo>
                    <a:pt x="1226" y="2290"/>
                  </a:lnTo>
                  <a:lnTo>
                    <a:pt x="1231" y="1945"/>
                  </a:lnTo>
                  <a:lnTo>
                    <a:pt x="1285" y="1751"/>
                  </a:lnTo>
                  <a:lnTo>
                    <a:pt x="1231" y="1545"/>
                  </a:lnTo>
                  <a:lnTo>
                    <a:pt x="1246" y="1405"/>
                  </a:lnTo>
                  <a:lnTo>
                    <a:pt x="1231" y="1215"/>
                  </a:lnTo>
                  <a:lnTo>
                    <a:pt x="1246" y="1075"/>
                  </a:lnTo>
                  <a:lnTo>
                    <a:pt x="1320" y="915"/>
                  </a:lnTo>
                  <a:lnTo>
                    <a:pt x="1570" y="655"/>
                  </a:lnTo>
                  <a:lnTo>
                    <a:pt x="1635" y="700"/>
                  </a:lnTo>
                  <a:lnTo>
                    <a:pt x="1705" y="625"/>
                  </a:lnTo>
                  <a:lnTo>
                    <a:pt x="1666" y="52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13" name="Freeform 558"/>
            <p:cNvSpPr>
              <a:spLocks/>
            </p:cNvSpPr>
            <p:nvPr/>
          </p:nvSpPr>
          <p:spPr bwMode="auto">
            <a:xfrm>
              <a:off x="5241925" y="3940175"/>
              <a:ext cx="679450" cy="1038225"/>
            </a:xfrm>
            <a:custGeom>
              <a:avLst/>
              <a:gdLst>
                <a:gd name="T0" fmla="*/ 992 w 2308"/>
                <a:gd name="T1" fmla="*/ 1135 h 3546"/>
                <a:gd name="T2" fmla="*/ 1235 w 2308"/>
                <a:gd name="T3" fmla="*/ 1277 h 3546"/>
                <a:gd name="T4" fmla="*/ 1056 w 2308"/>
                <a:gd name="T5" fmla="*/ 1472 h 3546"/>
                <a:gd name="T6" fmla="*/ 890 w 2308"/>
                <a:gd name="T7" fmla="*/ 1774 h 3546"/>
                <a:gd name="T8" fmla="*/ 993 w 2308"/>
                <a:gd name="T9" fmla="*/ 2050 h 3546"/>
                <a:gd name="T10" fmla="*/ 773 w 2308"/>
                <a:gd name="T11" fmla="*/ 2369 h 3546"/>
                <a:gd name="T12" fmla="*/ 585 w 2308"/>
                <a:gd name="T13" fmla="*/ 2623 h 3546"/>
                <a:gd name="T14" fmla="*/ 373 w 2308"/>
                <a:gd name="T15" fmla="*/ 2773 h 3546"/>
                <a:gd name="T16" fmla="*/ 112 w 2308"/>
                <a:gd name="T17" fmla="*/ 3087 h 3546"/>
                <a:gd name="T18" fmla="*/ 196 w 2308"/>
                <a:gd name="T19" fmla="*/ 3207 h 3546"/>
                <a:gd name="T20" fmla="*/ 0 w 2308"/>
                <a:gd name="T21" fmla="*/ 3382 h 3546"/>
                <a:gd name="T22" fmla="*/ 196 w 2308"/>
                <a:gd name="T23" fmla="*/ 3546 h 3546"/>
                <a:gd name="T24" fmla="*/ 467 w 2308"/>
                <a:gd name="T25" fmla="*/ 3531 h 3546"/>
                <a:gd name="T26" fmla="*/ 786 w 2308"/>
                <a:gd name="T27" fmla="*/ 3356 h 3546"/>
                <a:gd name="T28" fmla="*/ 1058 w 2308"/>
                <a:gd name="T29" fmla="*/ 3247 h 3546"/>
                <a:gd name="T30" fmla="*/ 1187 w 2308"/>
                <a:gd name="T31" fmla="*/ 2930 h 3546"/>
                <a:gd name="T32" fmla="*/ 1471 w 2308"/>
                <a:gd name="T33" fmla="*/ 2873 h 3546"/>
                <a:gd name="T34" fmla="*/ 1634 w 2308"/>
                <a:gd name="T35" fmla="*/ 2833 h 3546"/>
                <a:gd name="T36" fmla="*/ 1797 w 2308"/>
                <a:gd name="T37" fmla="*/ 2819 h 3546"/>
                <a:gd name="T38" fmla="*/ 2106 w 2308"/>
                <a:gd name="T39" fmla="*/ 2738 h 3546"/>
                <a:gd name="T40" fmla="*/ 2262 w 2308"/>
                <a:gd name="T41" fmla="*/ 2549 h 3546"/>
                <a:gd name="T42" fmla="*/ 2175 w 2308"/>
                <a:gd name="T43" fmla="*/ 2081 h 3546"/>
                <a:gd name="T44" fmla="*/ 2150 w 2308"/>
                <a:gd name="T45" fmla="*/ 1741 h 3546"/>
                <a:gd name="T46" fmla="*/ 2032 w 2308"/>
                <a:gd name="T47" fmla="*/ 1676 h 3546"/>
                <a:gd name="T48" fmla="*/ 2101 w 2308"/>
                <a:gd name="T49" fmla="*/ 1411 h 3546"/>
                <a:gd name="T50" fmla="*/ 2205 w 2308"/>
                <a:gd name="T51" fmla="*/ 1067 h 3546"/>
                <a:gd name="T52" fmla="*/ 1899 w 2308"/>
                <a:gd name="T53" fmla="*/ 886 h 3546"/>
                <a:gd name="T54" fmla="*/ 1886 w 2308"/>
                <a:gd name="T55" fmla="*/ 659 h 3546"/>
                <a:gd name="T56" fmla="*/ 1674 w 2308"/>
                <a:gd name="T57" fmla="*/ 494 h 3546"/>
                <a:gd name="T58" fmla="*/ 1323 w 2308"/>
                <a:gd name="T59" fmla="*/ 0 h 3546"/>
                <a:gd name="T60" fmla="*/ 1171 w 2308"/>
                <a:gd name="T61" fmla="*/ 244 h 3546"/>
                <a:gd name="T62" fmla="*/ 949 w 2308"/>
                <a:gd name="T63" fmla="*/ 658 h 3546"/>
                <a:gd name="T64" fmla="*/ 880 w 2308"/>
                <a:gd name="T65" fmla="*/ 943 h 3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08" h="3546">
                  <a:moveTo>
                    <a:pt x="880" y="943"/>
                  </a:moveTo>
                  <a:lnTo>
                    <a:pt x="992" y="1135"/>
                  </a:lnTo>
                  <a:lnTo>
                    <a:pt x="1118" y="1166"/>
                  </a:lnTo>
                  <a:lnTo>
                    <a:pt x="1235" y="1277"/>
                  </a:lnTo>
                  <a:lnTo>
                    <a:pt x="1215" y="1396"/>
                  </a:lnTo>
                  <a:lnTo>
                    <a:pt x="1056" y="1472"/>
                  </a:lnTo>
                  <a:lnTo>
                    <a:pt x="993" y="1651"/>
                  </a:lnTo>
                  <a:lnTo>
                    <a:pt x="890" y="1774"/>
                  </a:lnTo>
                  <a:lnTo>
                    <a:pt x="824" y="1900"/>
                  </a:lnTo>
                  <a:lnTo>
                    <a:pt x="993" y="2050"/>
                  </a:lnTo>
                  <a:lnTo>
                    <a:pt x="1023" y="2204"/>
                  </a:lnTo>
                  <a:lnTo>
                    <a:pt x="773" y="2369"/>
                  </a:lnTo>
                  <a:lnTo>
                    <a:pt x="713" y="2587"/>
                  </a:lnTo>
                  <a:lnTo>
                    <a:pt x="585" y="2623"/>
                  </a:lnTo>
                  <a:lnTo>
                    <a:pt x="477" y="2743"/>
                  </a:lnTo>
                  <a:lnTo>
                    <a:pt x="373" y="2773"/>
                  </a:lnTo>
                  <a:lnTo>
                    <a:pt x="211" y="2878"/>
                  </a:lnTo>
                  <a:lnTo>
                    <a:pt x="112" y="3087"/>
                  </a:lnTo>
                  <a:lnTo>
                    <a:pt x="196" y="3132"/>
                  </a:lnTo>
                  <a:lnTo>
                    <a:pt x="196" y="3207"/>
                  </a:lnTo>
                  <a:lnTo>
                    <a:pt x="83" y="3237"/>
                  </a:lnTo>
                  <a:lnTo>
                    <a:pt x="0" y="3382"/>
                  </a:lnTo>
                  <a:lnTo>
                    <a:pt x="112" y="3501"/>
                  </a:lnTo>
                  <a:lnTo>
                    <a:pt x="196" y="3546"/>
                  </a:lnTo>
                  <a:lnTo>
                    <a:pt x="349" y="3516"/>
                  </a:lnTo>
                  <a:lnTo>
                    <a:pt x="467" y="3531"/>
                  </a:lnTo>
                  <a:lnTo>
                    <a:pt x="669" y="3476"/>
                  </a:lnTo>
                  <a:lnTo>
                    <a:pt x="786" y="3356"/>
                  </a:lnTo>
                  <a:lnTo>
                    <a:pt x="966" y="3268"/>
                  </a:lnTo>
                  <a:lnTo>
                    <a:pt x="1058" y="3247"/>
                  </a:lnTo>
                  <a:lnTo>
                    <a:pt x="1100" y="3086"/>
                  </a:lnTo>
                  <a:lnTo>
                    <a:pt x="1187" y="2930"/>
                  </a:lnTo>
                  <a:lnTo>
                    <a:pt x="1318" y="2843"/>
                  </a:lnTo>
                  <a:lnTo>
                    <a:pt x="1471" y="2873"/>
                  </a:lnTo>
                  <a:lnTo>
                    <a:pt x="1530" y="2828"/>
                  </a:lnTo>
                  <a:lnTo>
                    <a:pt x="1634" y="2833"/>
                  </a:lnTo>
                  <a:lnTo>
                    <a:pt x="1702" y="2773"/>
                  </a:lnTo>
                  <a:lnTo>
                    <a:pt x="1797" y="2819"/>
                  </a:lnTo>
                  <a:lnTo>
                    <a:pt x="1983" y="2842"/>
                  </a:lnTo>
                  <a:lnTo>
                    <a:pt x="2106" y="2738"/>
                  </a:lnTo>
                  <a:lnTo>
                    <a:pt x="2177" y="2617"/>
                  </a:lnTo>
                  <a:lnTo>
                    <a:pt x="2262" y="2549"/>
                  </a:lnTo>
                  <a:lnTo>
                    <a:pt x="2193" y="2399"/>
                  </a:lnTo>
                  <a:lnTo>
                    <a:pt x="2175" y="2081"/>
                  </a:lnTo>
                  <a:lnTo>
                    <a:pt x="2240" y="1817"/>
                  </a:lnTo>
                  <a:lnTo>
                    <a:pt x="2150" y="1741"/>
                  </a:lnTo>
                  <a:lnTo>
                    <a:pt x="2075" y="1756"/>
                  </a:lnTo>
                  <a:lnTo>
                    <a:pt x="2032" y="1676"/>
                  </a:lnTo>
                  <a:lnTo>
                    <a:pt x="2057" y="1606"/>
                  </a:lnTo>
                  <a:lnTo>
                    <a:pt x="2101" y="1411"/>
                  </a:lnTo>
                  <a:lnTo>
                    <a:pt x="2308" y="1227"/>
                  </a:lnTo>
                  <a:lnTo>
                    <a:pt x="2205" y="1067"/>
                  </a:lnTo>
                  <a:lnTo>
                    <a:pt x="2055" y="941"/>
                  </a:lnTo>
                  <a:lnTo>
                    <a:pt x="1899" y="886"/>
                  </a:lnTo>
                  <a:lnTo>
                    <a:pt x="1840" y="778"/>
                  </a:lnTo>
                  <a:lnTo>
                    <a:pt x="1886" y="659"/>
                  </a:lnTo>
                  <a:lnTo>
                    <a:pt x="1866" y="539"/>
                  </a:lnTo>
                  <a:lnTo>
                    <a:pt x="1674" y="494"/>
                  </a:lnTo>
                  <a:lnTo>
                    <a:pt x="1466" y="329"/>
                  </a:lnTo>
                  <a:lnTo>
                    <a:pt x="1323" y="0"/>
                  </a:lnTo>
                  <a:lnTo>
                    <a:pt x="1230" y="105"/>
                  </a:lnTo>
                  <a:lnTo>
                    <a:pt x="1171" y="244"/>
                  </a:lnTo>
                  <a:lnTo>
                    <a:pt x="1171" y="404"/>
                  </a:lnTo>
                  <a:lnTo>
                    <a:pt x="949" y="658"/>
                  </a:lnTo>
                  <a:lnTo>
                    <a:pt x="777" y="768"/>
                  </a:lnTo>
                  <a:lnTo>
                    <a:pt x="880" y="943"/>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14" name="Freeform 559"/>
            <p:cNvSpPr>
              <a:spLocks/>
            </p:cNvSpPr>
            <p:nvPr/>
          </p:nvSpPr>
          <p:spPr bwMode="auto">
            <a:xfrm>
              <a:off x="5673725" y="3887788"/>
              <a:ext cx="920750" cy="574675"/>
            </a:xfrm>
            <a:custGeom>
              <a:avLst/>
              <a:gdLst>
                <a:gd name="T0" fmla="*/ 840 w 3127"/>
                <a:gd name="T1" fmla="*/ 1407 h 1961"/>
                <a:gd name="T2" fmla="*/ 1039 w 3127"/>
                <a:gd name="T3" fmla="*/ 1247 h 1961"/>
                <a:gd name="T4" fmla="*/ 1188 w 3127"/>
                <a:gd name="T5" fmla="*/ 1248 h 1961"/>
                <a:gd name="T6" fmla="*/ 1315 w 3127"/>
                <a:gd name="T7" fmla="*/ 1263 h 1961"/>
                <a:gd name="T8" fmla="*/ 1422 w 3127"/>
                <a:gd name="T9" fmla="*/ 1203 h 1961"/>
                <a:gd name="T10" fmla="*/ 1564 w 3127"/>
                <a:gd name="T11" fmla="*/ 1203 h 1961"/>
                <a:gd name="T12" fmla="*/ 1675 w 3127"/>
                <a:gd name="T13" fmla="*/ 1254 h 1961"/>
                <a:gd name="T14" fmla="*/ 1789 w 3127"/>
                <a:gd name="T15" fmla="*/ 1304 h 1961"/>
                <a:gd name="T16" fmla="*/ 1914 w 3127"/>
                <a:gd name="T17" fmla="*/ 1436 h 1961"/>
                <a:gd name="T18" fmla="*/ 2023 w 3127"/>
                <a:gd name="T19" fmla="*/ 1532 h 1961"/>
                <a:gd name="T20" fmla="*/ 2136 w 3127"/>
                <a:gd name="T21" fmla="*/ 1691 h 1961"/>
                <a:gd name="T22" fmla="*/ 2256 w 3127"/>
                <a:gd name="T23" fmla="*/ 1743 h 1961"/>
                <a:gd name="T24" fmla="*/ 2433 w 3127"/>
                <a:gd name="T25" fmla="*/ 1961 h 1961"/>
                <a:gd name="T26" fmla="*/ 2535 w 3127"/>
                <a:gd name="T27" fmla="*/ 1961 h 1961"/>
                <a:gd name="T28" fmla="*/ 2685 w 3127"/>
                <a:gd name="T29" fmla="*/ 1877 h 1961"/>
                <a:gd name="T30" fmla="*/ 2926 w 3127"/>
                <a:gd name="T31" fmla="*/ 1847 h 1961"/>
                <a:gd name="T32" fmla="*/ 3024 w 3127"/>
                <a:gd name="T33" fmla="*/ 1683 h 1961"/>
                <a:gd name="T34" fmla="*/ 3029 w 3127"/>
                <a:gd name="T35" fmla="*/ 1557 h 1961"/>
                <a:gd name="T36" fmla="*/ 2806 w 3127"/>
                <a:gd name="T37" fmla="*/ 965 h 1961"/>
                <a:gd name="T38" fmla="*/ 2860 w 3127"/>
                <a:gd name="T39" fmla="*/ 800 h 1961"/>
                <a:gd name="T40" fmla="*/ 3103 w 3127"/>
                <a:gd name="T41" fmla="*/ 555 h 1961"/>
                <a:gd name="T42" fmla="*/ 3127 w 3127"/>
                <a:gd name="T43" fmla="*/ 411 h 1961"/>
                <a:gd name="T44" fmla="*/ 3042 w 3127"/>
                <a:gd name="T45" fmla="*/ 150 h 1961"/>
                <a:gd name="T46" fmla="*/ 2940 w 3127"/>
                <a:gd name="T47" fmla="*/ 111 h 1961"/>
                <a:gd name="T48" fmla="*/ 2788 w 3127"/>
                <a:gd name="T49" fmla="*/ 156 h 1961"/>
                <a:gd name="T50" fmla="*/ 2596 w 3127"/>
                <a:gd name="T51" fmla="*/ 284 h 1961"/>
                <a:gd name="T52" fmla="*/ 2379 w 3127"/>
                <a:gd name="T53" fmla="*/ 450 h 1961"/>
                <a:gd name="T54" fmla="*/ 2137 w 3127"/>
                <a:gd name="T55" fmla="*/ 455 h 1961"/>
                <a:gd name="T56" fmla="*/ 2122 w 3127"/>
                <a:gd name="T57" fmla="*/ 366 h 1961"/>
                <a:gd name="T58" fmla="*/ 2217 w 3127"/>
                <a:gd name="T59" fmla="*/ 153 h 1961"/>
                <a:gd name="T60" fmla="*/ 2242 w 3127"/>
                <a:gd name="T61" fmla="*/ 63 h 1961"/>
                <a:gd name="T62" fmla="*/ 2187 w 3127"/>
                <a:gd name="T63" fmla="*/ 0 h 1961"/>
                <a:gd name="T64" fmla="*/ 1894 w 3127"/>
                <a:gd name="T65" fmla="*/ 5 h 1961"/>
                <a:gd name="T66" fmla="*/ 1774 w 3127"/>
                <a:gd name="T67" fmla="*/ 126 h 1961"/>
                <a:gd name="T68" fmla="*/ 1685 w 3127"/>
                <a:gd name="T69" fmla="*/ 260 h 1961"/>
                <a:gd name="T70" fmla="*/ 1314 w 3127"/>
                <a:gd name="T71" fmla="*/ 330 h 1961"/>
                <a:gd name="T72" fmla="*/ 1021 w 3127"/>
                <a:gd name="T73" fmla="*/ 510 h 1961"/>
                <a:gd name="T74" fmla="*/ 711 w 3127"/>
                <a:gd name="T75" fmla="*/ 530 h 1961"/>
                <a:gd name="T76" fmla="*/ 534 w 3127"/>
                <a:gd name="T77" fmla="*/ 480 h 1961"/>
                <a:gd name="T78" fmla="*/ 352 w 3127"/>
                <a:gd name="T79" fmla="*/ 470 h 1961"/>
                <a:gd name="T80" fmla="*/ 135 w 3127"/>
                <a:gd name="T81" fmla="*/ 440 h 1961"/>
                <a:gd name="T82" fmla="*/ 0 w 3127"/>
                <a:gd name="T83" fmla="*/ 512 h 1961"/>
                <a:gd name="T84" fmla="*/ 204 w 3127"/>
                <a:gd name="T85" fmla="*/ 674 h 1961"/>
                <a:gd name="T86" fmla="*/ 396 w 3127"/>
                <a:gd name="T87" fmla="*/ 719 h 1961"/>
                <a:gd name="T88" fmla="*/ 416 w 3127"/>
                <a:gd name="T89" fmla="*/ 839 h 1961"/>
                <a:gd name="T90" fmla="*/ 371 w 3127"/>
                <a:gd name="T91" fmla="*/ 959 h 1961"/>
                <a:gd name="T92" fmla="*/ 430 w 3127"/>
                <a:gd name="T93" fmla="*/ 1068 h 1961"/>
                <a:gd name="T94" fmla="*/ 588 w 3127"/>
                <a:gd name="T95" fmla="*/ 1123 h 1961"/>
                <a:gd name="T96" fmla="*/ 739 w 3127"/>
                <a:gd name="T97" fmla="*/ 1251 h 1961"/>
                <a:gd name="T98" fmla="*/ 840 w 3127"/>
                <a:gd name="T99" fmla="*/ 1407 h 1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27" h="1961">
                  <a:moveTo>
                    <a:pt x="840" y="1407"/>
                  </a:moveTo>
                  <a:lnTo>
                    <a:pt x="1039" y="1247"/>
                  </a:lnTo>
                  <a:lnTo>
                    <a:pt x="1188" y="1248"/>
                  </a:lnTo>
                  <a:lnTo>
                    <a:pt x="1315" y="1263"/>
                  </a:lnTo>
                  <a:lnTo>
                    <a:pt x="1422" y="1203"/>
                  </a:lnTo>
                  <a:lnTo>
                    <a:pt x="1564" y="1203"/>
                  </a:lnTo>
                  <a:lnTo>
                    <a:pt x="1675" y="1254"/>
                  </a:lnTo>
                  <a:lnTo>
                    <a:pt x="1789" y="1304"/>
                  </a:lnTo>
                  <a:lnTo>
                    <a:pt x="1914" y="1436"/>
                  </a:lnTo>
                  <a:lnTo>
                    <a:pt x="2023" y="1532"/>
                  </a:lnTo>
                  <a:lnTo>
                    <a:pt x="2136" y="1691"/>
                  </a:lnTo>
                  <a:lnTo>
                    <a:pt x="2256" y="1743"/>
                  </a:lnTo>
                  <a:lnTo>
                    <a:pt x="2433" y="1961"/>
                  </a:lnTo>
                  <a:lnTo>
                    <a:pt x="2535" y="1961"/>
                  </a:lnTo>
                  <a:lnTo>
                    <a:pt x="2685" y="1877"/>
                  </a:lnTo>
                  <a:lnTo>
                    <a:pt x="2926" y="1847"/>
                  </a:lnTo>
                  <a:lnTo>
                    <a:pt x="3024" y="1683"/>
                  </a:lnTo>
                  <a:lnTo>
                    <a:pt x="3029" y="1557"/>
                  </a:lnTo>
                  <a:lnTo>
                    <a:pt x="2806" y="965"/>
                  </a:lnTo>
                  <a:lnTo>
                    <a:pt x="2860" y="800"/>
                  </a:lnTo>
                  <a:lnTo>
                    <a:pt x="3103" y="555"/>
                  </a:lnTo>
                  <a:lnTo>
                    <a:pt x="3127" y="411"/>
                  </a:lnTo>
                  <a:lnTo>
                    <a:pt x="3042" y="150"/>
                  </a:lnTo>
                  <a:lnTo>
                    <a:pt x="2940" y="111"/>
                  </a:lnTo>
                  <a:lnTo>
                    <a:pt x="2788" y="156"/>
                  </a:lnTo>
                  <a:lnTo>
                    <a:pt x="2596" y="284"/>
                  </a:lnTo>
                  <a:lnTo>
                    <a:pt x="2379" y="450"/>
                  </a:lnTo>
                  <a:lnTo>
                    <a:pt x="2137" y="455"/>
                  </a:lnTo>
                  <a:lnTo>
                    <a:pt x="2122" y="366"/>
                  </a:lnTo>
                  <a:lnTo>
                    <a:pt x="2217" y="153"/>
                  </a:lnTo>
                  <a:lnTo>
                    <a:pt x="2242" y="63"/>
                  </a:lnTo>
                  <a:lnTo>
                    <a:pt x="2187" y="0"/>
                  </a:lnTo>
                  <a:lnTo>
                    <a:pt x="1894" y="5"/>
                  </a:lnTo>
                  <a:lnTo>
                    <a:pt x="1774" y="126"/>
                  </a:lnTo>
                  <a:lnTo>
                    <a:pt x="1685" y="260"/>
                  </a:lnTo>
                  <a:lnTo>
                    <a:pt x="1314" y="330"/>
                  </a:lnTo>
                  <a:lnTo>
                    <a:pt x="1021" y="510"/>
                  </a:lnTo>
                  <a:lnTo>
                    <a:pt x="711" y="530"/>
                  </a:lnTo>
                  <a:lnTo>
                    <a:pt x="534" y="480"/>
                  </a:lnTo>
                  <a:lnTo>
                    <a:pt x="352" y="470"/>
                  </a:lnTo>
                  <a:lnTo>
                    <a:pt x="135" y="440"/>
                  </a:lnTo>
                  <a:lnTo>
                    <a:pt x="0" y="512"/>
                  </a:lnTo>
                  <a:lnTo>
                    <a:pt x="204" y="674"/>
                  </a:lnTo>
                  <a:lnTo>
                    <a:pt x="396" y="719"/>
                  </a:lnTo>
                  <a:lnTo>
                    <a:pt x="416" y="839"/>
                  </a:lnTo>
                  <a:lnTo>
                    <a:pt x="371" y="959"/>
                  </a:lnTo>
                  <a:lnTo>
                    <a:pt x="430" y="1068"/>
                  </a:lnTo>
                  <a:lnTo>
                    <a:pt x="588" y="1123"/>
                  </a:lnTo>
                  <a:lnTo>
                    <a:pt x="739" y="1251"/>
                  </a:lnTo>
                  <a:lnTo>
                    <a:pt x="840" y="1407"/>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15" name="Freeform 560"/>
            <p:cNvSpPr>
              <a:spLocks/>
            </p:cNvSpPr>
            <p:nvPr/>
          </p:nvSpPr>
          <p:spPr bwMode="auto">
            <a:xfrm>
              <a:off x="6535738" y="4314825"/>
              <a:ext cx="268287" cy="195263"/>
            </a:xfrm>
            <a:custGeom>
              <a:avLst/>
              <a:gdLst>
                <a:gd name="T0" fmla="*/ 505 w 926"/>
                <a:gd name="T1" fmla="*/ 670 h 670"/>
                <a:gd name="T2" fmla="*/ 420 w 926"/>
                <a:gd name="T3" fmla="*/ 640 h 670"/>
                <a:gd name="T4" fmla="*/ 390 w 926"/>
                <a:gd name="T5" fmla="*/ 555 h 670"/>
                <a:gd name="T6" fmla="*/ 295 w 926"/>
                <a:gd name="T7" fmla="*/ 460 h 670"/>
                <a:gd name="T8" fmla="*/ 205 w 926"/>
                <a:gd name="T9" fmla="*/ 420 h 670"/>
                <a:gd name="T10" fmla="*/ 130 w 926"/>
                <a:gd name="T11" fmla="*/ 445 h 670"/>
                <a:gd name="T12" fmla="*/ 0 w 926"/>
                <a:gd name="T13" fmla="*/ 390 h 670"/>
                <a:gd name="T14" fmla="*/ 100 w 926"/>
                <a:gd name="T15" fmla="*/ 225 h 670"/>
                <a:gd name="T16" fmla="*/ 105 w 926"/>
                <a:gd name="T17" fmla="*/ 100 h 670"/>
                <a:gd name="T18" fmla="*/ 190 w 926"/>
                <a:gd name="T19" fmla="*/ 30 h 670"/>
                <a:gd name="T20" fmla="*/ 415 w 926"/>
                <a:gd name="T21" fmla="*/ 0 h 670"/>
                <a:gd name="T22" fmla="*/ 677 w 926"/>
                <a:gd name="T23" fmla="*/ 145 h 670"/>
                <a:gd name="T24" fmla="*/ 926 w 926"/>
                <a:gd name="T25" fmla="*/ 63 h 670"/>
                <a:gd name="T26" fmla="*/ 838 w 926"/>
                <a:gd name="T27" fmla="*/ 252 h 670"/>
                <a:gd name="T28" fmla="*/ 749 w 926"/>
                <a:gd name="T29" fmla="*/ 406 h 670"/>
                <a:gd name="T30" fmla="*/ 720 w 926"/>
                <a:gd name="T31" fmla="*/ 510 h 670"/>
                <a:gd name="T32" fmla="*/ 615 w 926"/>
                <a:gd name="T33" fmla="*/ 625 h 670"/>
                <a:gd name="T34" fmla="*/ 505 w 926"/>
                <a:gd name="T35" fmla="*/ 67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6" h="670">
                  <a:moveTo>
                    <a:pt x="505" y="670"/>
                  </a:moveTo>
                  <a:lnTo>
                    <a:pt x="420" y="640"/>
                  </a:lnTo>
                  <a:lnTo>
                    <a:pt x="390" y="555"/>
                  </a:lnTo>
                  <a:lnTo>
                    <a:pt x="295" y="460"/>
                  </a:lnTo>
                  <a:lnTo>
                    <a:pt x="205" y="420"/>
                  </a:lnTo>
                  <a:lnTo>
                    <a:pt x="130" y="445"/>
                  </a:lnTo>
                  <a:lnTo>
                    <a:pt x="0" y="390"/>
                  </a:lnTo>
                  <a:lnTo>
                    <a:pt x="100" y="225"/>
                  </a:lnTo>
                  <a:lnTo>
                    <a:pt x="105" y="100"/>
                  </a:lnTo>
                  <a:lnTo>
                    <a:pt x="190" y="30"/>
                  </a:lnTo>
                  <a:lnTo>
                    <a:pt x="415" y="0"/>
                  </a:lnTo>
                  <a:lnTo>
                    <a:pt x="677" y="145"/>
                  </a:lnTo>
                  <a:lnTo>
                    <a:pt x="926" y="63"/>
                  </a:lnTo>
                  <a:lnTo>
                    <a:pt x="838" y="252"/>
                  </a:lnTo>
                  <a:lnTo>
                    <a:pt x="749" y="406"/>
                  </a:lnTo>
                  <a:lnTo>
                    <a:pt x="720" y="510"/>
                  </a:lnTo>
                  <a:lnTo>
                    <a:pt x="615" y="625"/>
                  </a:lnTo>
                  <a:lnTo>
                    <a:pt x="505" y="67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16" name="Freeform 561"/>
            <p:cNvSpPr>
              <a:spLocks/>
            </p:cNvSpPr>
            <p:nvPr/>
          </p:nvSpPr>
          <p:spPr bwMode="auto">
            <a:xfrm>
              <a:off x="6853238" y="4256088"/>
              <a:ext cx="296862" cy="698500"/>
            </a:xfrm>
            <a:custGeom>
              <a:avLst/>
              <a:gdLst>
                <a:gd name="T0" fmla="*/ 310 w 1030"/>
                <a:gd name="T1" fmla="*/ 2390 h 2390"/>
                <a:gd name="T2" fmla="*/ 415 w 1030"/>
                <a:gd name="T3" fmla="*/ 2360 h 2390"/>
                <a:gd name="T4" fmla="*/ 415 w 1030"/>
                <a:gd name="T5" fmla="*/ 2135 h 2390"/>
                <a:gd name="T6" fmla="*/ 520 w 1030"/>
                <a:gd name="T7" fmla="*/ 2010 h 2390"/>
                <a:gd name="T8" fmla="*/ 585 w 1030"/>
                <a:gd name="T9" fmla="*/ 2135 h 2390"/>
                <a:gd name="T10" fmla="*/ 660 w 1030"/>
                <a:gd name="T11" fmla="*/ 2090 h 2390"/>
                <a:gd name="T12" fmla="*/ 795 w 1030"/>
                <a:gd name="T13" fmla="*/ 2085 h 2390"/>
                <a:gd name="T14" fmla="*/ 930 w 1030"/>
                <a:gd name="T15" fmla="*/ 1860 h 2390"/>
                <a:gd name="T16" fmla="*/ 1030 w 1030"/>
                <a:gd name="T17" fmla="*/ 1545 h 2390"/>
                <a:gd name="T18" fmla="*/ 1000 w 1030"/>
                <a:gd name="T19" fmla="*/ 1115 h 2390"/>
                <a:gd name="T20" fmla="*/ 1020 w 1030"/>
                <a:gd name="T21" fmla="*/ 601 h 2390"/>
                <a:gd name="T22" fmla="*/ 1015 w 1030"/>
                <a:gd name="T23" fmla="*/ 360 h 2390"/>
                <a:gd name="T24" fmla="*/ 955 w 1030"/>
                <a:gd name="T25" fmla="*/ 110 h 2390"/>
                <a:gd name="T26" fmla="*/ 775 w 1030"/>
                <a:gd name="T27" fmla="*/ 0 h 2390"/>
                <a:gd name="T28" fmla="*/ 646 w 1030"/>
                <a:gd name="T29" fmla="*/ 20 h 2390"/>
                <a:gd name="T30" fmla="*/ 655 w 1030"/>
                <a:gd name="T31" fmla="*/ 230 h 2390"/>
                <a:gd name="T32" fmla="*/ 685 w 1030"/>
                <a:gd name="T33" fmla="*/ 395 h 2390"/>
                <a:gd name="T34" fmla="*/ 439 w 1030"/>
                <a:gd name="T35" fmla="*/ 498 h 2390"/>
                <a:gd name="T36" fmla="*/ 291 w 1030"/>
                <a:gd name="T37" fmla="*/ 653 h 2390"/>
                <a:gd name="T38" fmla="*/ 240 w 1030"/>
                <a:gd name="T39" fmla="*/ 800 h 2390"/>
                <a:gd name="T40" fmla="*/ 285 w 1030"/>
                <a:gd name="T41" fmla="*/ 960 h 2390"/>
                <a:gd name="T42" fmla="*/ 270 w 1030"/>
                <a:gd name="T43" fmla="*/ 1117 h 2390"/>
                <a:gd name="T44" fmla="*/ 341 w 1030"/>
                <a:gd name="T45" fmla="*/ 1264 h 2390"/>
                <a:gd name="T46" fmla="*/ 344 w 1030"/>
                <a:gd name="T47" fmla="*/ 1416 h 2390"/>
                <a:gd name="T48" fmla="*/ 296 w 1030"/>
                <a:gd name="T49" fmla="*/ 1493 h 2390"/>
                <a:gd name="T50" fmla="*/ 317 w 1030"/>
                <a:gd name="T51" fmla="*/ 1637 h 2390"/>
                <a:gd name="T52" fmla="*/ 188 w 1030"/>
                <a:gd name="T53" fmla="*/ 1625 h 2390"/>
                <a:gd name="T54" fmla="*/ 76 w 1030"/>
                <a:gd name="T55" fmla="*/ 1533 h 2390"/>
                <a:gd name="T56" fmla="*/ 55 w 1030"/>
                <a:gd name="T57" fmla="*/ 1635 h 2390"/>
                <a:gd name="T58" fmla="*/ 0 w 1030"/>
                <a:gd name="T59" fmla="*/ 1740 h 2390"/>
                <a:gd name="T60" fmla="*/ 113 w 1030"/>
                <a:gd name="T61" fmla="*/ 1828 h 2390"/>
                <a:gd name="T62" fmla="*/ 197 w 1030"/>
                <a:gd name="T63" fmla="*/ 1987 h 2390"/>
                <a:gd name="T64" fmla="*/ 329 w 1030"/>
                <a:gd name="T65" fmla="*/ 2053 h 2390"/>
                <a:gd name="T66" fmla="*/ 345 w 1030"/>
                <a:gd name="T67" fmla="*/ 2250 h 2390"/>
                <a:gd name="T68" fmla="*/ 310 w 1030"/>
                <a:gd name="T69" fmla="*/ 2390 h 2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0" h="2390">
                  <a:moveTo>
                    <a:pt x="310" y="2390"/>
                  </a:moveTo>
                  <a:lnTo>
                    <a:pt x="415" y="2360"/>
                  </a:lnTo>
                  <a:lnTo>
                    <a:pt x="415" y="2135"/>
                  </a:lnTo>
                  <a:lnTo>
                    <a:pt x="520" y="2010"/>
                  </a:lnTo>
                  <a:lnTo>
                    <a:pt x="585" y="2135"/>
                  </a:lnTo>
                  <a:lnTo>
                    <a:pt x="660" y="2090"/>
                  </a:lnTo>
                  <a:lnTo>
                    <a:pt x="795" y="2085"/>
                  </a:lnTo>
                  <a:lnTo>
                    <a:pt x="930" y="1860"/>
                  </a:lnTo>
                  <a:lnTo>
                    <a:pt x="1030" y="1545"/>
                  </a:lnTo>
                  <a:lnTo>
                    <a:pt x="1000" y="1115"/>
                  </a:lnTo>
                  <a:lnTo>
                    <a:pt x="1020" y="601"/>
                  </a:lnTo>
                  <a:lnTo>
                    <a:pt x="1015" y="360"/>
                  </a:lnTo>
                  <a:lnTo>
                    <a:pt x="955" y="110"/>
                  </a:lnTo>
                  <a:lnTo>
                    <a:pt x="775" y="0"/>
                  </a:lnTo>
                  <a:lnTo>
                    <a:pt x="646" y="20"/>
                  </a:lnTo>
                  <a:lnTo>
                    <a:pt x="655" y="230"/>
                  </a:lnTo>
                  <a:lnTo>
                    <a:pt x="685" y="395"/>
                  </a:lnTo>
                  <a:lnTo>
                    <a:pt x="439" y="498"/>
                  </a:lnTo>
                  <a:lnTo>
                    <a:pt x="291" y="653"/>
                  </a:lnTo>
                  <a:lnTo>
                    <a:pt x="240" y="800"/>
                  </a:lnTo>
                  <a:lnTo>
                    <a:pt x="285" y="960"/>
                  </a:lnTo>
                  <a:lnTo>
                    <a:pt x="270" y="1117"/>
                  </a:lnTo>
                  <a:lnTo>
                    <a:pt x="341" y="1264"/>
                  </a:lnTo>
                  <a:lnTo>
                    <a:pt x="344" y="1416"/>
                  </a:lnTo>
                  <a:lnTo>
                    <a:pt x="296" y="1493"/>
                  </a:lnTo>
                  <a:lnTo>
                    <a:pt x="317" y="1637"/>
                  </a:lnTo>
                  <a:lnTo>
                    <a:pt x="188" y="1625"/>
                  </a:lnTo>
                  <a:lnTo>
                    <a:pt x="76" y="1533"/>
                  </a:lnTo>
                  <a:lnTo>
                    <a:pt x="55" y="1635"/>
                  </a:lnTo>
                  <a:lnTo>
                    <a:pt x="0" y="1740"/>
                  </a:lnTo>
                  <a:lnTo>
                    <a:pt x="113" y="1828"/>
                  </a:lnTo>
                  <a:lnTo>
                    <a:pt x="197" y="1987"/>
                  </a:lnTo>
                  <a:lnTo>
                    <a:pt x="329" y="2053"/>
                  </a:lnTo>
                  <a:lnTo>
                    <a:pt x="345" y="2250"/>
                  </a:lnTo>
                  <a:lnTo>
                    <a:pt x="310" y="239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17" name="Freeform 562"/>
            <p:cNvSpPr>
              <a:spLocks/>
            </p:cNvSpPr>
            <p:nvPr/>
          </p:nvSpPr>
          <p:spPr bwMode="auto">
            <a:xfrm>
              <a:off x="7173913" y="2320925"/>
              <a:ext cx="28575" cy="68263"/>
            </a:xfrm>
            <a:custGeom>
              <a:avLst/>
              <a:gdLst>
                <a:gd name="T0" fmla="*/ 2 w 20"/>
                <a:gd name="T1" fmla="*/ 0 h 47"/>
                <a:gd name="T2" fmla="*/ 0 w 20"/>
                <a:gd name="T3" fmla="*/ 21 h 47"/>
                <a:gd name="T4" fmla="*/ 6 w 20"/>
                <a:gd name="T5" fmla="*/ 38 h 47"/>
                <a:gd name="T6" fmla="*/ 20 w 20"/>
                <a:gd name="T7" fmla="*/ 47 h 47"/>
                <a:gd name="T8" fmla="*/ 17 w 20"/>
                <a:gd name="T9" fmla="*/ 24 h 47"/>
                <a:gd name="T10" fmla="*/ 18 w 20"/>
                <a:gd name="T11" fmla="*/ 5 h 47"/>
                <a:gd name="T12" fmla="*/ 2 w 20"/>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20" h="47">
                  <a:moveTo>
                    <a:pt x="2" y="0"/>
                  </a:moveTo>
                  <a:lnTo>
                    <a:pt x="0" y="21"/>
                  </a:lnTo>
                  <a:lnTo>
                    <a:pt x="6" y="38"/>
                  </a:lnTo>
                  <a:lnTo>
                    <a:pt x="20" y="47"/>
                  </a:lnTo>
                  <a:lnTo>
                    <a:pt x="17" y="24"/>
                  </a:lnTo>
                  <a:lnTo>
                    <a:pt x="18" y="5"/>
                  </a:lnTo>
                  <a:lnTo>
                    <a:pt x="2"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18" name="Freeform 563"/>
            <p:cNvSpPr>
              <a:spLocks/>
            </p:cNvSpPr>
            <p:nvPr/>
          </p:nvSpPr>
          <p:spPr bwMode="auto">
            <a:xfrm>
              <a:off x="6829425" y="3546475"/>
              <a:ext cx="573087" cy="652463"/>
            </a:xfrm>
            <a:custGeom>
              <a:avLst/>
              <a:gdLst>
                <a:gd name="T0" fmla="*/ 0 w 396"/>
                <a:gd name="T1" fmla="*/ 16 h 447"/>
                <a:gd name="T2" fmla="*/ 27 w 396"/>
                <a:gd name="T3" fmla="*/ 25 h 447"/>
                <a:gd name="T4" fmla="*/ 43 w 396"/>
                <a:gd name="T5" fmla="*/ 45 h 447"/>
                <a:gd name="T6" fmla="*/ 42 w 396"/>
                <a:gd name="T7" fmla="*/ 57 h 447"/>
                <a:gd name="T8" fmla="*/ 30 w 396"/>
                <a:gd name="T9" fmla="*/ 63 h 447"/>
                <a:gd name="T10" fmla="*/ 24 w 396"/>
                <a:gd name="T11" fmla="*/ 76 h 447"/>
                <a:gd name="T12" fmla="*/ 58 w 396"/>
                <a:gd name="T13" fmla="*/ 111 h 447"/>
                <a:gd name="T14" fmla="*/ 81 w 396"/>
                <a:gd name="T15" fmla="*/ 151 h 447"/>
                <a:gd name="T16" fmla="*/ 118 w 396"/>
                <a:gd name="T17" fmla="*/ 169 h 447"/>
                <a:gd name="T18" fmla="*/ 139 w 396"/>
                <a:gd name="T19" fmla="*/ 178 h 447"/>
                <a:gd name="T20" fmla="*/ 162 w 396"/>
                <a:gd name="T21" fmla="*/ 217 h 447"/>
                <a:gd name="T22" fmla="*/ 187 w 396"/>
                <a:gd name="T23" fmla="*/ 234 h 447"/>
                <a:gd name="T24" fmla="*/ 223 w 396"/>
                <a:gd name="T25" fmla="*/ 277 h 447"/>
                <a:gd name="T26" fmla="*/ 237 w 396"/>
                <a:gd name="T27" fmla="*/ 312 h 447"/>
                <a:gd name="T28" fmla="*/ 277 w 396"/>
                <a:gd name="T29" fmla="*/ 331 h 447"/>
                <a:gd name="T30" fmla="*/ 298 w 396"/>
                <a:gd name="T31" fmla="*/ 373 h 447"/>
                <a:gd name="T32" fmla="*/ 319 w 396"/>
                <a:gd name="T33" fmla="*/ 388 h 447"/>
                <a:gd name="T34" fmla="*/ 334 w 396"/>
                <a:gd name="T35" fmla="*/ 412 h 447"/>
                <a:gd name="T36" fmla="*/ 343 w 396"/>
                <a:gd name="T37" fmla="*/ 430 h 447"/>
                <a:gd name="T38" fmla="*/ 366 w 396"/>
                <a:gd name="T39" fmla="*/ 447 h 447"/>
                <a:gd name="T40" fmla="*/ 381 w 396"/>
                <a:gd name="T41" fmla="*/ 439 h 447"/>
                <a:gd name="T42" fmla="*/ 367 w 396"/>
                <a:gd name="T43" fmla="*/ 420 h 447"/>
                <a:gd name="T44" fmla="*/ 357 w 396"/>
                <a:gd name="T45" fmla="*/ 396 h 447"/>
                <a:gd name="T46" fmla="*/ 387 w 396"/>
                <a:gd name="T47" fmla="*/ 379 h 447"/>
                <a:gd name="T48" fmla="*/ 396 w 396"/>
                <a:gd name="T49" fmla="*/ 363 h 447"/>
                <a:gd name="T50" fmla="*/ 370 w 396"/>
                <a:gd name="T51" fmla="*/ 355 h 447"/>
                <a:gd name="T52" fmla="*/ 352 w 396"/>
                <a:gd name="T53" fmla="*/ 348 h 447"/>
                <a:gd name="T54" fmla="*/ 318 w 396"/>
                <a:gd name="T55" fmla="*/ 346 h 447"/>
                <a:gd name="T56" fmla="*/ 297 w 396"/>
                <a:gd name="T57" fmla="*/ 325 h 447"/>
                <a:gd name="T58" fmla="*/ 279 w 396"/>
                <a:gd name="T59" fmla="*/ 292 h 447"/>
                <a:gd name="T60" fmla="*/ 270 w 396"/>
                <a:gd name="T61" fmla="*/ 270 h 447"/>
                <a:gd name="T62" fmla="*/ 258 w 396"/>
                <a:gd name="T63" fmla="*/ 255 h 447"/>
                <a:gd name="T64" fmla="*/ 267 w 396"/>
                <a:gd name="T65" fmla="*/ 231 h 447"/>
                <a:gd name="T66" fmla="*/ 303 w 396"/>
                <a:gd name="T67" fmla="*/ 217 h 447"/>
                <a:gd name="T68" fmla="*/ 208 w 396"/>
                <a:gd name="T69" fmla="*/ 157 h 447"/>
                <a:gd name="T70" fmla="*/ 177 w 396"/>
                <a:gd name="T71" fmla="*/ 133 h 447"/>
                <a:gd name="T72" fmla="*/ 133 w 396"/>
                <a:gd name="T73" fmla="*/ 109 h 447"/>
                <a:gd name="T74" fmla="*/ 82 w 396"/>
                <a:gd name="T75" fmla="*/ 55 h 447"/>
                <a:gd name="T76" fmla="*/ 60 w 396"/>
                <a:gd name="T77" fmla="*/ 39 h 447"/>
                <a:gd name="T78" fmla="*/ 9 w 396"/>
                <a:gd name="T79" fmla="*/ 0 h 447"/>
                <a:gd name="T80" fmla="*/ 0 w 396"/>
                <a:gd name="T81" fmla="*/ 16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6" h="447">
                  <a:moveTo>
                    <a:pt x="0" y="16"/>
                  </a:moveTo>
                  <a:lnTo>
                    <a:pt x="27" y="25"/>
                  </a:lnTo>
                  <a:lnTo>
                    <a:pt x="43" y="45"/>
                  </a:lnTo>
                  <a:lnTo>
                    <a:pt x="42" y="57"/>
                  </a:lnTo>
                  <a:lnTo>
                    <a:pt x="30" y="63"/>
                  </a:lnTo>
                  <a:lnTo>
                    <a:pt x="24" y="76"/>
                  </a:lnTo>
                  <a:lnTo>
                    <a:pt x="58" y="111"/>
                  </a:lnTo>
                  <a:lnTo>
                    <a:pt x="81" y="151"/>
                  </a:lnTo>
                  <a:lnTo>
                    <a:pt x="118" y="169"/>
                  </a:lnTo>
                  <a:lnTo>
                    <a:pt x="139" y="178"/>
                  </a:lnTo>
                  <a:lnTo>
                    <a:pt x="162" y="217"/>
                  </a:lnTo>
                  <a:lnTo>
                    <a:pt x="187" y="234"/>
                  </a:lnTo>
                  <a:lnTo>
                    <a:pt x="223" y="277"/>
                  </a:lnTo>
                  <a:lnTo>
                    <a:pt x="237" y="312"/>
                  </a:lnTo>
                  <a:lnTo>
                    <a:pt x="277" y="331"/>
                  </a:lnTo>
                  <a:lnTo>
                    <a:pt x="298" y="373"/>
                  </a:lnTo>
                  <a:lnTo>
                    <a:pt x="319" y="388"/>
                  </a:lnTo>
                  <a:lnTo>
                    <a:pt x="334" y="412"/>
                  </a:lnTo>
                  <a:lnTo>
                    <a:pt x="343" y="430"/>
                  </a:lnTo>
                  <a:lnTo>
                    <a:pt x="366" y="447"/>
                  </a:lnTo>
                  <a:lnTo>
                    <a:pt x="381" y="439"/>
                  </a:lnTo>
                  <a:lnTo>
                    <a:pt x="367" y="420"/>
                  </a:lnTo>
                  <a:lnTo>
                    <a:pt x="357" y="396"/>
                  </a:lnTo>
                  <a:lnTo>
                    <a:pt x="387" y="379"/>
                  </a:lnTo>
                  <a:lnTo>
                    <a:pt x="396" y="363"/>
                  </a:lnTo>
                  <a:lnTo>
                    <a:pt x="370" y="355"/>
                  </a:lnTo>
                  <a:lnTo>
                    <a:pt x="352" y="348"/>
                  </a:lnTo>
                  <a:lnTo>
                    <a:pt x="318" y="346"/>
                  </a:lnTo>
                  <a:lnTo>
                    <a:pt x="297" y="325"/>
                  </a:lnTo>
                  <a:lnTo>
                    <a:pt x="279" y="292"/>
                  </a:lnTo>
                  <a:lnTo>
                    <a:pt x="270" y="270"/>
                  </a:lnTo>
                  <a:lnTo>
                    <a:pt x="258" y="255"/>
                  </a:lnTo>
                  <a:lnTo>
                    <a:pt x="267" y="231"/>
                  </a:lnTo>
                  <a:lnTo>
                    <a:pt x="303" y="217"/>
                  </a:lnTo>
                  <a:lnTo>
                    <a:pt x="208" y="157"/>
                  </a:lnTo>
                  <a:lnTo>
                    <a:pt x="177" y="133"/>
                  </a:lnTo>
                  <a:lnTo>
                    <a:pt x="133" y="109"/>
                  </a:lnTo>
                  <a:lnTo>
                    <a:pt x="82" y="55"/>
                  </a:lnTo>
                  <a:lnTo>
                    <a:pt x="60" y="39"/>
                  </a:lnTo>
                  <a:lnTo>
                    <a:pt x="9" y="0"/>
                  </a:lnTo>
                  <a:lnTo>
                    <a:pt x="0" y="16"/>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19" name="Freeform 564"/>
            <p:cNvSpPr>
              <a:spLocks/>
            </p:cNvSpPr>
            <p:nvPr/>
          </p:nvSpPr>
          <p:spPr bwMode="auto">
            <a:xfrm>
              <a:off x="7629525" y="3168650"/>
              <a:ext cx="22225" cy="88900"/>
            </a:xfrm>
            <a:custGeom>
              <a:avLst/>
              <a:gdLst>
                <a:gd name="T0" fmla="*/ 1 w 16"/>
                <a:gd name="T1" fmla="*/ 0 h 60"/>
                <a:gd name="T2" fmla="*/ 0 w 16"/>
                <a:gd name="T3" fmla="*/ 27 h 60"/>
                <a:gd name="T4" fmla="*/ 0 w 16"/>
                <a:gd name="T5" fmla="*/ 60 h 60"/>
                <a:gd name="T6" fmla="*/ 16 w 16"/>
                <a:gd name="T7" fmla="*/ 60 h 60"/>
                <a:gd name="T8" fmla="*/ 13 w 16"/>
                <a:gd name="T9" fmla="*/ 21 h 60"/>
                <a:gd name="T10" fmla="*/ 1 w 16"/>
                <a:gd name="T11" fmla="*/ 0 h 60"/>
              </a:gdLst>
              <a:ahLst/>
              <a:cxnLst>
                <a:cxn ang="0">
                  <a:pos x="T0" y="T1"/>
                </a:cxn>
                <a:cxn ang="0">
                  <a:pos x="T2" y="T3"/>
                </a:cxn>
                <a:cxn ang="0">
                  <a:pos x="T4" y="T5"/>
                </a:cxn>
                <a:cxn ang="0">
                  <a:pos x="T6" y="T7"/>
                </a:cxn>
                <a:cxn ang="0">
                  <a:pos x="T8" y="T9"/>
                </a:cxn>
                <a:cxn ang="0">
                  <a:pos x="T10" y="T11"/>
                </a:cxn>
              </a:cxnLst>
              <a:rect l="0" t="0" r="r" b="b"/>
              <a:pathLst>
                <a:path w="16" h="60">
                  <a:moveTo>
                    <a:pt x="1" y="0"/>
                  </a:moveTo>
                  <a:lnTo>
                    <a:pt x="0" y="27"/>
                  </a:lnTo>
                  <a:lnTo>
                    <a:pt x="0" y="60"/>
                  </a:lnTo>
                  <a:lnTo>
                    <a:pt x="16" y="60"/>
                  </a:lnTo>
                  <a:lnTo>
                    <a:pt x="13" y="21"/>
                  </a:lnTo>
                  <a:lnTo>
                    <a:pt x="1"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20" name="Freeform 565"/>
            <p:cNvSpPr>
              <a:spLocks/>
            </p:cNvSpPr>
            <p:nvPr/>
          </p:nvSpPr>
          <p:spPr bwMode="auto">
            <a:xfrm>
              <a:off x="4113213" y="4713288"/>
              <a:ext cx="566737" cy="385763"/>
            </a:xfrm>
            <a:custGeom>
              <a:avLst/>
              <a:gdLst>
                <a:gd name="T0" fmla="*/ 177 w 1926"/>
                <a:gd name="T1" fmla="*/ 534 h 1318"/>
                <a:gd name="T2" fmla="*/ 73 w 1926"/>
                <a:gd name="T3" fmla="*/ 642 h 1318"/>
                <a:gd name="T4" fmla="*/ 79 w 1926"/>
                <a:gd name="T5" fmla="*/ 750 h 1318"/>
                <a:gd name="T6" fmla="*/ 0 w 1926"/>
                <a:gd name="T7" fmla="*/ 943 h 1318"/>
                <a:gd name="T8" fmla="*/ 20 w 1926"/>
                <a:gd name="T9" fmla="*/ 1093 h 1318"/>
                <a:gd name="T10" fmla="*/ 6 w 1926"/>
                <a:gd name="T11" fmla="*/ 1318 h 1318"/>
                <a:gd name="T12" fmla="*/ 301 w 1926"/>
                <a:gd name="T13" fmla="*/ 1143 h 1318"/>
                <a:gd name="T14" fmla="*/ 415 w 1926"/>
                <a:gd name="T15" fmla="*/ 1027 h 1318"/>
                <a:gd name="T16" fmla="*/ 502 w 1926"/>
                <a:gd name="T17" fmla="*/ 1029 h 1318"/>
                <a:gd name="T18" fmla="*/ 538 w 1926"/>
                <a:gd name="T19" fmla="*/ 954 h 1318"/>
                <a:gd name="T20" fmla="*/ 714 w 1926"/>
                <a:gd name="T21" fmla="*/ 973 h 1318"/>
                <a:gd name="T22" fmla="*/ 1034 w 1926"/>
                <a:gd name="T23" fmla="*/ 1028 h 1318"/>
                <a:gd name="T24" fmla="*/ 1068 w 1926"/>
                <a:gd name="T25" fmla="*/ 1162 h 1318"/>
                <a:gd name="T26" fmla="*/ 1231 w 1926"/>
                <a:gd name="T27" fmla="*/ 1237 h 1318"/>
                <a:gd name="T28" fmla="*/ 1319 w 1926"/>
                <a:gd name="T29" fmla="*/ 1182 h 1318"/>
                <a:gd name="T30" fmla="*/ 1570 w 1926"/>
                <a:gd name="T31" fmla="*/ 1192 h 1318"/>
                <a:gd name="T32" fmla="*/ 1733 w 1926"/>
                <a:gd name="T33" fmla="*/ 1182 h 1318"/>
                <a:gd name="T34" fmla="*/ 1762 w 1926"/>
                <a:gd name="T35" fmla="*/ 1033 h 1318"/>
                <a:gd name="T36" fmla="*/ 1674 w 1926"/>
                <a:gd name="T37" fmla="*/ 928 h 1318"/>
                <a:gd name="T38" fmla="*/ 1684 w 1926"/>
                <a:gd name="T39" fmla="*/ 758 h 1318"/>
                <a:gd name="T40" fmla="*/ 1713 w 1926"/>
                <a:gd name="T41" fmla="*/ 583 h 1318"/>
                <a:gd name="T42" fmla="*/ 1816 w 1926"/>
                <a:gd name="T43" fmla="*/ 525 h 1318"/>
                <a:gd name="T44" fmla="*/ 1896 w 1926"/>
                <a:gd name="T45" fmla="*/ 403 h 1318"/>
                <a:gd name="T46" fmla="*/ 1926 w 1926"/>
                <a:gd name="T47" fmla="*/ 195 h 1318"/>
                <a:gd name="T48" fmla="*/ 1822 w 1926"/>
                <a:gd name="T49" fmla="*/ 115 h 1318"/>
                <a:gd name="T50" fmla="*/ 1630 w 1926"/>
                <a:gd name="T51" fmla="*/ 0 h 1318"/>
                <a:gd name="T52" fmla="*/ 1497 w 1926"/>
                <a:gd name="T53" fmla="*/ 0 h 1318"/>
                <a:gd name="T54" fmla="*/ 1388 w 1926"/>
                <a:gd name="T55" fmla="*/ 105 h 1318"/>
                <a:gd name="T56" fmla="*/ 1255 w 1926"/>
                <a:gd name="T57" fmla="*/ 130 h 1318"/>
                <a:gd name="T58" fmla="*/ 1098 w 1926"/>
                <a:gd name="T59" fmla="*/ 220 h 1318"/>
                <a:gd name="T60" fmla="*/ 916 w 1926"/>
                <a:gd name="T61" fmla="*/ 504 h 1318"/>
                <a:gd name="T62" fmla="*/ 753 w 1926"/>
                <a:gd name="T63" fmla="*/ 624 h 1318"/>
                <a:gd name="T64" fmla="*/ 561 w 1926"/>
                <a:gd name="T65" fmla="*/ 624 h 1318"/>
                <a:gd name="T66" fmla="*/ 271 w 1926"/>
                <a:gd name="T67" fmla="*/ 584 h 1318"/>
                <a:gd name="T68" fmla="*/ 177 w 1926"/>
                <a:gd name="T69" fmla="*/ 534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26" h="1318">
                  <a:moveTo>
                    <a:pt x="177" y="534"/>
                  </a:moveTo>
                  <a:lnTo>
                    <a:pt x="73" y="642"/>
                  </a:lnTo>
                  <a:lnTo>
                    <a:pt x="79" y="750"/>
                  </a:lnTo>
                  <a:lnTo>
                    <a:pt x="0" y="943"/>
                  </a:lnTo>
                  <a:lnTo>
                    <a:pt x="20" y="1093"/>
                  </a:lnTo>
                  <a:lnTo>
                    <a:pt x="6" y="1318"/>
                  </a:lnTo>
                  <a:lnTo>
                    <a:pt x="301" y="1143"/>
                  </a:lnTo>
                  <a:lnTo>
                    <a:pt x="415" y="1027"/>
                  </a:lnTo>
                  <a:lnTo>
                    <a:pt x="502" y="1029"/>
                  </a:lnTo>
                  <a:lnTo>
                    <a:pt x="538" y="954"/>
                  </a:lnTo>
                  <a:lnTo>
                    <a:pt x="714" y="973"/>
                  </a:lnTo>
                  <a:lnTo>
                    <a:pt x="1034" y="1028"/>
                  </a:lnTo>
                  <a:lnTo>
                    <a:pt x="1068" y="1162"/>
                  </a:lnTo>
                  <a:lnTo>
                    <a:pt x="1231" y="1237"/>
                  </a:lnTo>
                  <a:lnTo>
                    <a:pt x="1319" y="1182"/>
                  </a:lnTo>
                  <a:lnTo>
                    <a:pt x="1570" y="1192"/>
                  </a:lnTo>
                  <a:lnTo>
                    <a:pt x="1733" y="1182"/>
                  </a:lnTo>
                  <a:lnTo>
                    <a:pt x="1762" y="1033"/>
                  </a:lnTo>
                  <a:lnTo>
                    <a:pt x="1674" y="928"/>
                  </a:lnTo>
                  <a:lnTo>
                    <a:pt x="1684" y="758"/>
                  </a:lnTo>
                  <a:lnTo>
                    <a:pt x="1713" y="583"/>
                  </a:lnTo>
                  <a:lnTo>
                    <a:pt x="1816" y="525"/>
                  </a:lnTo>
                  <a:lnTo>
                    <a:pt x="1896" y="403"/>
                  </a:lnTo>
                  <a:lnTo>
                    <a:pt x="1926" y="195"/>
                  </a:lnTo>
                  <a:lnTo>
                    <a:pt x="1822" y="115"/>
                  </a:lnTo>
                  <a:lnTo>
                    <a:pt x="1630" y="0"/>
                  </a:lnTo>
                  <a:lnTo>
                    <a:pt x="1497" y="0"/>
                  </a:lnTo>
                  <a:lnTo>
                    <a:pt x="1388" y="105"/>
                  </a:lnTo>
                  <a:lnTo>
                    <a:pt x="1255" y="130"/>
                  </a:lnTo>
                  <a:lnTo>
                    <a:pt x="1098" y="220"/>
                  </a:lnTo>
                  <a:lnTo>
                    <a:pt x="916" y="504"/>
                  </a:lnTo>
                  <a:lnTo>
                    <a:pt x="753" y="624"/>
                  </a:lnTo>
                  <a:lnTo>
                    <a:pt x="561" y="624"/>
                  </a:lnTo>
                  <a:lnTo>
                    <a:pt x="271" y="584"/>
                  </a:lnTo>
                  <a:lnTo>
                    <a:pt x="177" y="534"/>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21" name="Freeform 566"/>
            <p:cNvSpPr>
              <a:spLocks/>
            </p:cNvSpPr>
            <p:nvPr/>
          </p:nvSpPr>
          <p:spPr bwMode="auto">
            <a:xfrm>
              <a:off x="4670425" y="4076700"/>
              <a:ext cx="935037" cy="893763"/>
            </a:xfrm>
            <a:custGeom>
              <a:avLst/>
              <a:gdLst>
                <a:gd name="T0" fmla="*/ 231 w 3175"/>
                <a:gd name="T1" fmla="*/ 2653 h 3052"/>
                <a:gd name="T2" fmla="*/ 793 w 3175"/>
                <a:gd name="T3" fmla="*/ 2967 h 3052"/>
                <a:gd name="T4" fmla="*/ 1103 w 3175"/>
                <a:gd name="T5" fmla="*/ 3052 h 3052"/>
                <a:gd name="T6" fmla="*/ 1433 w 3175"/>
                <a:gd name="T7" fmla="*/ 2862 h 3052"/>
                <a:gd name="T8" fmla="*/ 1757 w 3175"/>
                <a:gd name="T9" fmla="*/ 2877 h 3052"/>
                <a:gd name="T10" fmla="*/ 2021 w 3175"/>
                <a:gd name="T11" fmla="*/ 2774 h 3052"/>
                <a:gd name="T12" fmla="*/ 2137 w 3175"/>
                <a:gd name="T13" fmla="*/ 2669 h 3052"/>
                <a:gd name="T14" fmla="*/ 2151 w 3175"/>
                <a:gd name="T15" fmla="*/ 2414 h 3052"/>
                <a:gd name="T16" fmla="*/ 2419 w 3175"/>
                <a:gd name="T17" fmla="*/ 2277 h 3052"/>
                <a:gd name="T18" fmla="*/ 2653 w 3175"/>
                <a:gd name="T19" fmla="*/ 2124 h 3052"/>
                <a:gd name="T20" fmla="*/ 2963 w 3175"/>
                <a:gd name="T21" fmla="*/ 1740 h 3052"/>
                <a:gd name="T22" fmla="*/ 2762 w 3175"/>
                <a:gd name="T23" fmla="*/ 1436 h 3052"/>
                <a:gd name="T24" fmla="*/ 2934 w 3175"/>
                <a:gd name="T25" fmla="*/ 1187 h 3052"/>
                <a:gd name="T26" fmla="*/ 3155 w 3175"/>
                <a:gd name="T27" fmla="*/ 933 h 3052"/>
                <a:gd name="T28" fmla="*/ 3057 w 3175"/>
                <a:gd name="T29" fmla="*/ 703 h 3052"/>
                <a:gd name="T30" fmla="*/ 2719 w 3175"/>
                <a:gd name="T31" fmla="*/ 305 h 3052"/>
                <a:gd name="T32" fmla="*/ 2771 w 3175"/>
                <a:gd name="T33" fmla="*/ 74 h 3052"/>
                <a:gd name="T34" fmla="*/ 2596 w 3175"/>
                <a:gd name="T35" fmla="*/ 144 h 3052"/>
                <a:gd name="T36" fmla="*/ 2006 w 3175"/>
                <a:gd name="T37" fmla="*/ 617 h 3052"/>
                <a:gd name="T38" fmla="*/ 1613 w 3175"/>
                <a:gd name="T39" fmla="*/ 821 h 3052"/>
                <a:gd name="T40" fmla="*/ 1501 w 3175"/>
                <a:gd name="T41" fmla="*/ 1110 h 3052"/>
                <a:gd name="T42" fmla="*/ 1708 w 3175"/>
                <a:gd name="T43" fmla="*/ 1406 h 3052"/>
                <a:gd name="T44" fmla="*/ 1802 w 3175"/>
                <a:gd name="T45" fmla="*/ 987 h 3052"/>
                <a:gd name="T46" fmla="*/ 1871 w 3175"/>
                <a:gd name="T47" fmla="*/ 1107 h 3052"/>
                <a:gd name="T48" fmla="*/ 1861 w 3175"/>
                <a:gd name="T49" fmla="*/ 1361 h 3052"/>
                <a:gd name="T50" fmla="*/ 1871 w 3175"/>
                <a:gd name="T51" fmla="*/ 1586 h 3052"/>
                <a:gd name="T52" fmla="*/ 1811 w 3175"/>
                <a:gd name="T53" fmla="*/ 1720 h 3052"/>
                <a:gd name="T54" fmla="*/ 1752 w 3175"/>
                <a:gd name="T55" fmla="*/ 1915 h 3052"/>
                <a:gd name="T56" fmla="*/ 1605 w 3175"/>
                <a:gd name="T57" fmla="*/ 2129 h 3052"/>
                <a:gd name="T58" fmla="*/ 1432 w 3175"/>
                <a:gd name="T59" fmla="*/ 2399 h 3052"/>
                <a:gd name="T60" fmla="*/ 1280 w 3175"/>
                <a:gd name="T61" fmla="*/ 2588 h 3052"/>
                <a:gd name="T62" fmla="*/ 1044 w 3175"/>
                <a:gd name="T63" fmla="*/ 2773 h 3052"/>
                <a:gd name="T64" fmla="*/ 222 w 3175"/>
                <a:gd name="T65" fmla="*/ 2379 h 3052"/>
                <a:gd name="T66" fmla="*/ 0 w 3175"/>
                <a:gd name="T67" fmla="*/ 2578 h 3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75" h="3052">
                  <a:moveTo>
                    <a:pt x="0" y="2578"/>
                  </a:moveTo>
                  <a:lnTo>
                    <a:pt x="231" y="2653"/>
                  </a:lnTo>
                  <a:lnTo>
                    <a:pt x="689" y="2743"/>
                  </a:lnTo>
                  <a:lnTo>
                    <a:pt x="793" y="2967"/>
                  </a:lnTo>
                  <a:lnTo>
                    <a:pt x="925" y="3042"/>
                  </a:lnTo>
                  <a:lnTo>
                    <a:pt x="1103" y="3052"/>
                  </a:lnTo>
                  <a:lnTo>
                    <a:pt x="1280" y="2952"/>
                  </a:lnTo>
                  <a:lnTo>
                    <a:pt x="1433" y="2862"/>
                  </a:lnTo>
                  <a:lnTo>
                    <a:pt x="1560" y="2843"/>
                  </a:lnTo>
                  <a:lnTo>
                    <a:pt x="1757" y="2877"/>
                  </a:lnTo>
                  <a:lnTo>
                    <a:pt x="1940" y="2919"/>
                  </a:lnTo>
                  <a:lnTo>
                    <a:pt x="2021" y="2774"/>
                  </a:lnTo>
                  <a:lnTo>
                    <a:pt x="2136" y="2743"/>
                  </a:lnTo>
                  <a:lnTo>
                    <a:pt x="2137" y="2669"/>
                  </a:lnTo>
                  <a:lnTo>
                    <a:pt x="2050" y="2624"/>
                  </a:lnTo>
                  <a:lnTo>
                    <a:pt x="2151" y="2414"/>
                  </a:lnTo>
                  <a:lnTo>
                    <a:pt x="2314" y="2309"/>
                  </a:lnTo>
                  <a:lnTo>
                    <a:pt x="2419" y="2277"/>
                  </a:lnTo>
                  <a:lnTo>
                    <a:pt x="2525" y="2159"/>
                  </a:lnTo>
                  <a:lnTo>
                    <a:pt x="2653" y="2124"/>
                  </a:lnTo>
                  <a:lnTo>
                    <a:pt x="2712" y="1905"/>
                  </a:lnTo>
                  <a:lnTo>
                    <a:pt x="2963" y="1740"/>
                  </a:lnTo>
                  <a:lnTo>
                    <a:pt x="2934" y="1586"/>
                  </a:lnTo>
                  <a:lnTo>
                    <a:pt x="2762" y="1436"/>
                  </a:lnTo>
                  <a:lnTo>
                    <a:pt x="2835" y="1302"/>
                  </a:lnTo>
                  <a:lnTo>
                    <a:pt x="2934" y="1187"/>
                  </a:lnTo>
                  <a:lnTo>
                    <a:pt x="2998" y="1007"/>
                  </a:lnTo>
                  <a:lnTo>
                    <a:pt x="3155" y="933"/>
                  </a:lnTo>
                  <a:lnTo>
                    <a:pt x="3175" y="813"/>
                  </a:lnTo>
                  <a:lnTo>
                    <a:pt x="3057" y="703"/>
                  </a:lnTo>
                  <a:lnTo>
                    <a:pt x="2934" y="673"/>
                  </a:lnTo>
                  <a:lnTo>
                    <a:pt x="2719" y="305"/>
                  </a:lnTo>
                  <a:lnTo>
                    <a:pt x="2696" y="186"/>
                  </a:lnTo>
                  <a:lnTo>
                    <a:pt x="2771" y="74"/>
                  </a:lnTo>
                  <a:lnTo>
                    <a:pt x="2711" y="0"/>
                  </a:lnTo>
                  <a:lnTo>
                    <a:pt x="2596" y="144"/>
                  </a:lnTo>
                  <a:lnTo>
                    <a:pt x="2520" y="394"/>
                  </a:lnTo>
                  <a:lnTo>
                    <a:pt x="2006" y="617"/>
                  </a:lnTo>
                  <a:lnTo>
                    <a:pt x="1756" y="795"/>
                  </a:lnTo>
                  <a:lnTo>
                    <a:pt x="1613" y="821"/>
                  </a:lnTo>
                  <a:lnTo>
                    <a:pt x="1447" y="930"/>
                  </a:lnTo>
                  <a:lnTo>
                    <a:pt x="1501" y="1110"/>
                  </a:lnTo>
                  <a:lnTo>
                    <a:pt x="1633" y="1367"/>
                  </a:lnTo>
                  <a:lnTo>
                    <a:pt x="1708" y="1406"/>
                  </a:lnTo>
                  <a:lnTo>
                    <a:pt x="1713" y="1037"/>
                  </a:lnTo>
                  <a:lnTo>
                    <a:pt x="1802" y="987"/>
                  </a:lnTo>
                  <a:lnTo>
                    <a:pt x="1871" y="1037"/>
                  </a:lnTo>
                  <a:lnTo>
                    <a:pt x="1871" y="1107"/>
                  </a:lnTo>
                  <a:lnTo>
                    <a:pt x="1871" y="1227"/>
                  </a:lnTo>
                  <a:lnTo>
                    <a:pt x="1861" y="1361"/>
                  </a:lnTo>
                  <a:lnTo>
                    <a:pt x="1925" y="1501"/>
                  </a:lnTo>
                  <a:lnTo>
                    <a:pt x="1871" y="1586"/>
                  </a:lnTo>
                  <a:lnTo>
                    <a:pt x="1826" y="1621"/>
                  </a:lnTo>
                  <a:lnTo>
                    <a:pt x="1811" y="1720"/>
                  </a:lnTo>
                  <a:lnTo>
                    <a:pt x="1841" y="1810"/>
                  </a:lnTo>
                  <a:lnTo>
                    <a:pt x="1752" y="1915"/>
                  </a:lnTo>
                  <a:lnTo>
                    <a:pt x="1728" y="2040"/>
                  </a:lnTo>
                  <a:lnTo>
                    <a:pt x="1605" y="2129"/>
                  </a:lnTo>
                  <a:lnTo>
                    <a:pt x="1472" y="2264"/>
                  </a:lnTo>
                  <a:lnTo>
                    <a:pt x="1432" y="2399"/>
                  </a:lnTo>
                  <a:lnTo>
                    <a:pt x="1368" y="2533"/>
                  </a:lnTo>
                  <a:lnTo>
                    <a:pt x="1280" y="2588"/>
                  </a:lnTo>
                  <a:lnTo>
                    <a:pt x="1147" y="2683"/>
                  </a:lnTo>
                  <a:lnTo>
                    <a:pt x="1044" y="2773"/>
                  </a:lnTo>
                  <a:lnTo>
                    <a:pt x="768" y="2573"/>
                  </a:lnTo>
                  <a:lnTo>
                    <a:pt x="222" y="2379"/>
                  </a:lnTo>
                  <a:lnTo>
                    <a:pt x="30" y="2369"/>
                  </a:lnTo>
                  <a:lnTo>
                    <a:pt x="0" y="257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22" name="Freeform 567"/>
            <p:cNvSpPr>
              <a:spLocks/>
            </p:cNvSpPr>
            <p:nvPr/>
          </p:nvSpPr>
          <p:spPr bwMode="auto">
            <a:xfrm>
              <a:off x="3421063" y="3956050"/>
              <a:ext cx="658812" cy="550863"/>
            </a:xfrm>
            <a:custGeom>
              <a:avLst/>
              <a:gdLst>
                <a:gd name="T0" fmla="*/ 0 w 2239"/>
                <a:gd name="T1" fmla="*/ 743 h 1885"/>
                <a:gd name="T2" fmla="*/ 54 w 2239"/>
                <a:gd name="T3" fmla="*/ 852 h 1885"/>
                <a:gd name="T4" fmla="*/ 6 w 2239"/>
                <a:gd name="T5" fmla="*/ 1197 h 1885"/>
                <a:gd name="T6" fmla="*/ 211 w 2239"/>
                <a:gd name="T7" fmla="*/ 1208 h 1885"/>
                <a:gd name="T8" fmla="*/ 550 w 2239"/>
                <a:gd name="T9" fmla="*/ 1380 h 1885"/>
                <a:gd name="T10" fmla="*/ 998 w 2239"/>
                <a:gd name="T11" fmla="*/ 1671 h 1885"/>
                <a:gd name="T12" fmla="*/ 1318 w 2239"/>
                <a:gd name="T13" fmla="*/ 1885 h 1885"/>
                <a:gd name="T14" fmla="*/ 1569 w 2239"/>
                <a:gd name="T15" fmla="*/ 1745 h 1885"/>
                <a:gd name="T16" fmla="*/ 1776 w 2239"/>
                <a:gd name="T17" fmla="*/ 1656 h 1885"/>
                <a:gd name="T18" fmla="*/ 2180 w 2239"/>
                <a:gd name="T19" fmla="*/ 1496 h 1885"/>
                <a:gd name="T20" fmla="*/ 2145 w 2239"/>
                <a:gd name="T21" fmla="*/ 1371 h 1885"/>
                <a:gd name="T22" fmla="*/ 2150 w 2239"/>
                <a:gd name="T23" fmla="*/ 1212 h 1885"/>
                <a:gd name="T24" fmla="*/ 2239 w 2239"/>
                <a:gd name="T25" fmla="*/ 1087 h 1885"/>
                <a:gd name="T26" fmla="*/ 2131 w 2239"/>
                <a:gd name="T27" fmla="*/ 982 h 1885"/>
                <a:gd name="T28" fmla="*/ 2121 w 2239"/>
                <a:gd name="T29" fmla="*/ 883 h 1885"/>
                <a:gd name="T30" fmla="*/ 2234 w 2239"/>
                <a:gd name="T31" fmla="*/ 703 h 1885"/>
                <a:gd name="T32" fmla="*/ 2180 w 2239"/>
                <a:gd name="T33" fmla="*/ 554 h 1885"/>
                <a:gd name="T34" fmla="*/ 1929 w 2239"/>
                <a:gd name="T35" fmla="*/ 494 h 1885"/>
                <a:gd name="T36" fmla="*/ 1662 w 2239"/>
                <a:gd name="T37" fmla="*/ 116 h 1885"/>
                <a:gd name="T38" fmla="*/ 1584 w 2239"/>
                <a:gd name="T39" fmla="*/ 60 h 1885"/>
                <a:gd name="T40" fmla="*/ 829 w 2239"/>
                <a:gd name="T41" fmla="*/ 71 h 1885"/>
                <a:gd name="T42" fmla="*/ 582 w 2239"/>
                <a:gd name="T43" fmla="*/ 0 h 1885"/>
                <a:gd name="T44" fmla="*/ 391 w 2239"/>
                <a:gd name="T45" fmla="*/ 56 h 1885"/>
                <a:gd name="T46" fmla="*/ 112 w 2239"/>
                <a:gd name="T47" fmla="*/ 630 h 1885"/>
                <a:gd name="T48" fmla="*/ 0 w 2239"/>
                <a:gd name="T49" fmla="*/ 743 h 1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39" h="1885">
                  <a:moveTo>
                    <a:pt x="0" y="743"/>
                  </a:moveTo>
                  <a:lnTo>
                    <a:pt x="54" y="852"/>
                  </a:lnTo>
                  <a:lnTo>
                    <a:pt x="6" y="1197"/>
                  </a:lnTo>
                  <a:lnTo>
                    <a:pt x="211" y="1208"/>
                  </a:lnTo>
                  <a:lnTo>
                    <a:pt x="550" y="1380"/>
                  </a:lnTo>
                  <a:lnTo>
                    <a:pt x="998" y="1671"/>
                  </a:lnTo>
                  <a:lnTo>
                    <a:pt x="1318" y="1885"/>
                  </a:lnTo>
                  <a:lnTo>
                    <a:pt x="1569" y="1745"/>
                  </a:lnTo>
                  <a:lnTo>
                    <a:pt x="1776" y="1656"/>
                  </a:lnTo>
                  <a:lnTo>
                    <a:pt x="2180" y="1496"/>
                  </a:lnTo>
                  <a:lnTo>
                    <a:pt x="2145" y="1371"/>
                  </a:lnTo>
                  <a:lnTo>
                    <a:pt x="2150" y="1212"/>
                  </a:lnTo>
                  <a:lnTo>
                    <a:pt x="2239" y="1087"/>
                  </a:lnTo>
                  <a:lnTo>
                    <a:pt x="2131" y="982"/>
                  </a:lnTo>
                  <a:lnTo>
                    <a:pt x="2121" y="883"/>
                  </a:lnTo>
                  <a:lnTo>
                    <a:pt x="2234" y="703"/>
                  </a:lnTo>
                  <a:lnTo>
                    <a:pt x="2180" y="554"/>
                  </a:lnTo>
                  <a:lnTo>
                    <a:pt x="1929" y="494"/>
                  </a:lnTo>
                  <a:lnTo>
                    <a:pt x="1662" y="116"/>
                  </a:lnTo>
                  <a:lnTo>
                    <a:pt x="1584" y="60"/>
                  </a:lnTo>
                  <a:lnTo>
                    <a:pt x="829" y="71"/>
                  </a:lnTo>
                  <a:lnTo>
                    <a:pt x="582" y="0"/>
                  </a:lnTo>
                  <a:lnTo>
                    <a:pt x="391" y="56"/>
                  </a:lnTo>
                  <a:lnTo>
                    <a:pt x="112" y="630"/>
                  </a:lnTo>
                  <a:lnTo>
                    <a:pt x="0" y="743"/>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23" name="Freeform 568"/>
            <p:cNvSpPr>
              <a:spLocks/>
            </p:cNvSpPr>
            <p:nvPr/>
          </p:nvSpPr>
          <p:spPr bwMode="auto">
            <a:xfrm>
              <a:off x="3362325" y="4305300"/>
              <a:ext cx="487362" cy="388938"/>
            </a:xfrm>
            <a:custGeom>
              <a:avLst/>
              <a:gdLst>
                <a:gd name="T0" fmla="*/ 202 w 1652"/>
                <a:gd name="T1" fmla="*/ 0 h 1326"/>
                <a:gd name="T2" fmla="*/ 54 w 1652"/>
                <a:gd name="T3" fmla="*/ 459 h 1326"/>
                <a:gd name="T4" fmla="*/ 0 w 1652"/>
                <a:gd name="T5" fmla="*/ 748 h 1326"/>
                <a:gd name="T6" fmla="*/ 54 w 1652"/>
                <a:gd name="T7" fmla="*/ 924 h 1326"/>
                <a:gd name="T8" fmla="*/ 186 w 1652"/>
                <a:gd name="T9" fmla="*/ 893 h 1326"/>
                <a:gd name="T10" fmla="*/ 222 w 1652"/>
                <a:gd name="T11" fmla="*/ 968 h 1326"/>
                <a:gd name="T12" fmla="*/ 148 w 1652"/>
                <a:gd name="T13" fmla="*/ 1092 h 1326"/>
                <a:gd name="T14" fmla="*/ 335 w 1652"/>
                <a:gd name="T15" fmla="*/ 1296 h 1326"/>
                <a:gd name="T16" fmla="*/ 689 w 1652"/>
                <a:gd name="T17" fmla="*/ 1161 h 1326"/>
                <a:gd name="T18" fmla="*/ 896 w 1652"/>
                <a:gd name="T19" fmla="*/ 1077 h 1326"/>
                <a:gd name="T20" fmla="*/ 970 w 1652"/>
                <a:gd name="T21" fmla="*/ 1206 h 1326"/>
                <a:gd name="T22" fmla="*/ 999 w 1652"/>
                <a:gd name="T23" fmla="*/ 1281 h 1326"/>
                <a:gd name="T24" fmla="*/ 1206 w 1652"/>
                <a:gd name="T25" fmla="*/ 1326 h 1326"/>
                <a:gd name="T26" fmla="*/ 1403 w 1652"/>
                <a:gd name="T27" fmla="*/ 1236 h 1326"/>
                <a:gd name="T28" fmla="*/ 1652 w 1652"/>
                <a:gd name="T29" fmla="*/ 1028 h 1326"/>
                <a:gd name="T30" fmla="*/ 1619 w 1652"/>
                <a:gd name="T31" fmla="*/ 867 h 1326"/>
                <a:gd name="T32" fmla="*/ 1590 w 1652"/>
                <a:gd name="T33" fmla="*/ 773 h 1326"/>
                <a:gd name="T34" fmla="*/ 1514 w 1652"/>
                <a:gd name="T35" fmla="*/ 687 h 1326"/>
                <a:gd name="T36" fmla="*/ 1226 w 1652"/>
                <a:gd name="T37" fmla="*/ 494 h 1326"/>
                <a:gd name="T38" fmla="*/ 738 w 1652"/>
                <a:gd name="T39" fmla="*/ 179 h 1326"/>
                <a:gd name="T40" fmla="*/ 409 w 1652"/>
                <a:gd name="T41" fmla="*/ 10 h 1326"/>
                <a:gd name="T42" fmla="*/ 202 w 1652"/>
                <a:gd name="T43" fmla="*/ 0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2" h="1326">
                  <a:moveTo>
                    <a:pt x="202" y="0"/>
                  </a:moveTo>
                  <a:lnTo>
                    <a:pt x="54" y="459"/>
                  </a:lnTo>
                  <a:lnTo>
                    <a:pt x="0" y="748"/>
                  </a:lnTo>
                  <a:lnTo>
                    <a:pt x="54" y="924"/>
                  </a:lnTo>
                  <a:lnTo>
                    <a:pt x="186" y="893"/>
                  </a:lnTo>
                  <a:lnTo>
                    <a:pt x="222" y="968"/>
                  </a:lnTo>
                  <a:lnTo>
                    <a:pt x="148" y="1092"/>
                  </a:lnTo>
                  <a:lnTo>
                    <a:pt x="335" y="1296"/>
                  </a:lnTo>
                  <a:lnTo>
                    <a:pt x="689" y="1161"/>
                  </a:lnTo>
                  <a:lnTo>
                    <a:pt x="896" y="1077"/>
                  </a:lnTo>
                  <a:lnTo>
                    <a:pt x="970" y="1206"/>
                  </a:lnTo>
                  <a:lnTo>
                    <a:pt x="999" y="1281"/>
                  </a:lnTo>
                  <a:lnTo>
                    <a:pt x="1206" y="1326"/>
                  </a:lnTo>
                  <a:lnTo>
                    <a:pt x="1403" y="1236"/>
                  </a:lnTo>
                  <a:lnTo>
                    <a:pt x="1652" y="1028"/>
                  </a:lnTo>
                  <a:lnTo>
                    <a:pt x="1619" y="867"/>
                  </a:lnTo>
                  <a:lnTo>
                    <a:pt x="1590" y="773"/>
                  </a:lnTo>
                  <a:lnTo>
                    <a:pt x="1514" y="687"/>
                  </a:lnTo>
                  <a:lnTo>
                    <a:pt x="1226" y="494"/>
                  </a:lnTo>
                  <a:lnTo>
                    <a:pt x="738" y="179"/>
                  </a:lnTo>
                  <a:lnTo>
                    <a:pt x="409" y="10"/>
                  </a:lnTo>
                  <a:lnTo>
                    <a:pt x="202"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24" name="Freeform 569"/>
            <p:cNvSpPr>
              <a:spLocks/>
            </p:cNvSpPr>
            <p:nvPr/>
          </p:nvSpPr>
          <p:spPr bwMode="auto">
            <a:xfrm>
              <a:off x="3460750" y="4606925"/>
              <a:ext cx="581025" cy="377825"/>
            </a:xfrm>
            <a:custGeom>
              <a:avLst/>
              <a:gdLst>
                <a:gd name="T0" fmla="*/ 0 w 1971"/>
                <a:gd name="T1" fmla="*/ 269 h 1289"/>
                <a:gd name="T2" fmla="*/ 303 w 1971"/>
                <a:gd name="T3" fmla="*/ 1166 h 1289"/>
                <a:gd name="T4" fmla="*/ 429 w 1971"/>
                <a:gd name="T5" fmla="*/ 1050 h 1289"/>
                <a:gd name="T6" fmla="*/ 516 w 1971"/>
                <a:gd name="T7" fmla="*/ 1065 h 1289"/>
                <a:gd name="T8" fmla="*/ 547 w 1971"/>
                <a:gd name="T9" fmla="*/ 1158 h 1289"/>
                <a:gd name="T10" fmla="*/ 598 w 1971"/>
                <a:gd name="T11" fmla="*/ 1260 h 1289"/>
                <a:gd name="T12" fmla="*/ 802 w 1971"/>
                <a:gd name="T13" fmla="*/ 1275 h 1289"/>
                <a:gd name="T14" fmla="*/ 963 w 1971"/>
                <a:gd name="T15" fmla="*/ 1200 h 1289"/>
                <a:gd name="T16" fmla="*/ 1105 w 1971"/>
                <a:gd name="T17" fmla="*/ 1287 h 1289"/>
                <a:gd name="T18" fmla="*/ 1204 w 1971"/>
                <a:gd name="T19" fmla="*/ 1289 h 1289"/>
                <a:gd name="T20" fmla="*/ 1131 w 1971"/>
                <a:gd name="T21" fmla="*/ 1206 h 1289"/>
                <a:gd name="T22" fmla="*/ 1207 w 1971"/>
                <a:gd name="T23" fmla="*/ 1118 h 1289"/>
                <a:gd name="T24" fmla="*/ 1414 w 1971"/>
                <a:gd name="T25" fmla="*/ 1034 h 1289"/>
                <a:gd name="T26" fmla="*/ 1524 w 1971"/>
                <a:gd name="T27" fmla="*/ 822 h 1289"/>
                <a:gd name="T28" fmla="*/ 1713 w 1971"/>
                <a:gd name="T29" fmla="*/ 870 h 1289"/>
                <a:gd name="T30" fmla="*/ 1821 w 1971"/>
                <a:gd name="T31" fmla="*/ 855 h 1289"/>
                <a:gd name="T32" fmla="*/ 1971 w 1971"/>
                <a:gd name="T33" fmla="*/ 761 h 1289"/>
                <a:gd name="T34" fmla="*/ 1902 w 1971"/>
                <a:gd name="T35" fmla="*/ 659 h 1289"/>
                <a:gd name="T36" fmla="*/ 1860 w 1971"/>
                <a:gd name="T37" fmla="*/ 537 h 1289"/>
                <a:gd name="T38" fmla="*/ 1747 w 1971"/>
                <a:gd name="T39" fmla="*/ 386 h 1289"/>
                <a:gd name="T40" fmla="*/ 1516 w 1971"/>
                <a:gd name="T41" fmla="*/ 207 h 1289"/>
                <a:gd name="T42" fmla="*/ 1318 w 1971"/>
                <a:gd name="T43" fmla="*/ 0 h 1289"/>
                <a:gd name="T44" fmla="*/ 1069 w 1971"/>
                <a:gd name="T45" fmla="*/ 207 h 1289"/>
                <a:gd name="T46" fmla="*/ 871 w 1971"/>
                <a:gd name="T47" fmla="*/ 297 h 1289"/>
                <a:gd name="T48" fmla="*/ 663 w 1971"/>
                <a:gd name="T49" fmla="*/ 252 h 1289"/>
                <a:gd name="T50" fmla="*/ 636 w 1971"/>
                <a:gd name="T51" fmla="*/ 180 h 1289"/>
                <a:gd name="T52" fmla="*/ 561 w 1971"/>
                <a:gd name="T53" fmla="*/ 48 h 1289"/>
                <a:gd name="T54" fmla="*/ 339 w 1971"/>
                <a:gd name="T55" fmla="*/ 138 h 1289"/>
                <a:gd name="T56" fmla="*/ 0 w 1971"/>
                <a:gd name="T57" fmla="*/ 269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71" h="1289">
                  <a:moveTo>
                    <a:pt x="0" y="269"/>
                  </a:moveTo>
                  <a:lnTo>
                    <a:pt x="303" y="1166"/>
                  </a:lnTo>
                  <a:lnTo>
                    <a:pt x="429" y="1050"/>
                  </a:lnTo>
                  <a:lnTo>
                    <a:pt x="516" y="1065"/>
                  </a:lnTo>
                  <a:lnTo>
                    <a:pt x="547" y="1158"/>
                  </a:lnTo>
                  <a:lnTo>
                    <a:pt x="598" y="1260"/>
                  </a:lnTo>
                  <a:lnTo>
                    <a:pt x="802" y="1275"/>
                  </a:lnTo>
                  <a:lnTo>
                    <a:pt x="963" y="1200"/>
                  </a:lnTo>
                  <a:lnTo>
                    <a:pt x="1105" y="1287"/>
                  </a:lnTo>
                  <a:lnTo>
                    <a:pt x="1204" y="1289"/>
                  </a:lnTo>
                  <a:lnTo>
                    <a:pt x="1131" y="1206"/>
                  </a:lnTo>
                  <a:lnTo>
                    <a:pt x="1207" y="1118"/>
                  </a:lnTo>
                  <a:lnTo>
                    <a:pt x="1414" y="1034"/>
                  </a:lnTo>
                  <a:lnTo>
                    <a:pt x="1524" y="822"/>
                  </a:lnTo>
                  <a:lnTo>
                    <a:pt x="1713" y="870"/>
                  </a:lnTo>
                  <a:lnTo>
                    <a:pt x="1821" y="855"/>
                  </a:lnTo>
                  <a:lnTo>
                    <a:pt x="1971" y="761"/>
                  </a:lnTo>
                  <a:lnTo>
                    <a:pt x="1902" y="659"/>
                  </a:lnTo>
                  <a:lnTo>
                    <a:pt x="1860" y="537"/>
                  </a:lnTo>
                  <a:lnTo>
                    <a:pt x="1747" y="386"/>
                  </a:lnTo>
                  <a:lnTo>
                    <a:pt x="1516" y="207"/>
                  </a:lnTo>
                  <a:lnTo>
                    <a:pt x="1318" y="0"/>
                  </a:lnTo>
                  <a:lnTo>
                    <a:pt x="1069" y="207"/>
                  </a:lnTo>
                  <a:lnTo>
                    <a:pt x="871" y="297"/>
                  </a:lnTo>
                  <a:lnTo>
                    <a:pt x="663" y="252"/>
                  </a:lnTo>
                  <a:lnTo>
                    <a:pt x="636" y="180"/>
                  </a:lnTo>
                  <a:lnTo>
                    <a:pt x="561" y="48"/>
                  </a:lnTo>
                  <a:lnTo>
                    <a:pt x="339" y="138"/>
                  </a:lnTo>
                  <a:lnTo>
                    <a:pt x="0" y="26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25" name="Freeform 570"/>
            <p:cNvSpPr>
              <a:spLocks/>
            </p:cNvSpPr>
            <p:nvPr/>
          </p:nvSpPr>
          <p:spPr bwMode="auto">
            <a:xfrm>
              <a:off x="2443163" y="2679700"/>
              <a:ext cx="841375" cy="469900"/>
            </a:xfrm>
            <a:custGeom>
              <a:avLst/>
              <a:gdLst>
                <a:gd name="T0" fmla="*/ 482 w 2903"/>
                <a:gd name="T1" fmla="*/ 0 h 1610"/>
                <a:gd name="T2" fmla="*/ 452 w 2903"/>
                <a:gd name="T3" fmla="*/ 140 h 1610"/>
                <a:gd name="T4" fmla="*/ 317 w 2903"/>
                <a:gd name="T5" fmla="*/ 285 h 1610"/>
                <a:gd name="T6" fmla="*/ 212 w 2903"/>
                <a:gd name="T7" fmla="*/ 345 h 1610"/>
                <a:gd name="T8" fmla="*/ 232 w 2903"/>
                <a:gd name="T9" fmla="*/ 495 h 1610"/>
                <a:gd name="T10" fmla="*/ 157 w 2903"/>
                <a:gd name="T11" fmla="*/ 560 h 1610"/>
                <a:gd name="T12" fmla="*/ 0 w 2903"/>
                <a:gd name="T13" fmla="*/ 693 h 1610"/>
                <a:gd name="T14" fmla="*/ 191 w 2903"/>
                <a:gd name="T15" fmla="*/ 872 h 1610"/>
                <a:gd name="T16" fmla="*/ 327 w 2903"/>
                <a:gd name="T17" fmla="*/ 930 h 1610"/>
                <a:gd name="T18" fmla="*/ 469 w 2903"/>
                <a:gd name="T19" fmla="*/ 946 h 1610"/>
                <a:gd name="T20" fmla="*/ 877 w 2903"/>
                <a:gd name="T21" fmla="*/ 990 h 1610"/>
                <a:gd name="T22" fmla="*/ 1967 w 2903"/>
                <a:gd name="T23" fmla="*/ 1460 h 1610"/>
                <a:gd name="T24" fmla="*/ 2378 w 2903"/>
                <a:gd name="T25" fmla="*/ 1610 h 1610"/>
                <a:gd name="T26" fmla="*/ 2828 w 2903"/>
                <a:gd name="T27" fmla="*/ 1440 h 1610"/>
                <a:gd name="T28" fmla="*/ 2858 w 2903"/>
                <a:gd name="T29" fmla="*/ 1325 h 1610"/>
                <a:gd name="T30" fmla="*/ 2823 w 2903"/>
                <a:gd name="T31" fmla="*/ 1185 h 1610"/>
                <a:gd name="T32" fmla="*/ 2903 w 2903"/>
                <a:gd name="T33" fmla="*/ 1050 h 1610"/>
                <a:gd name="T34" fmla="*/ 2738 w 2903"/>
                <a:gd name="T35" fmla="*/ 885 h 1610"/>
                <a:gd name="T36" fmla="*/ 2513 w 2903"/>
                <a:gd name="T37" fmla="*/ 735 h 1610"/>
                <a:gd name="T38" fmla="*/ 2418 w 2903"/>
                <a:gd name="T39" fmla="*/ 765 h 1610"/>
                <a:gd name="T40" fmla="*/ 2393 w 2903"/>
                <a:gd name="T41" fmla="*/ 905 h 1610"/>
                <a:gd name="T42" fmla="*/ 2418 w 2903"/>
                <a:gd name="T43" fmla="*/ 980 h 1610"/>
                <a:gd name="T44" fmla="*/ 2313 w 2903"/>
                <a:gd name="T45" fmla="*/ 1050 h 1610"/>
                <a:gd name="T46" fmla="*/ 2253 w 2903"/>
                <a:gd name="T47" fmla="*/ 1040 h 1610"/>
                <a:gd name="T48" fmla="*/ 2183 w 2903"/>
                <a:gd name="T49" fmla="*/ 1125 h 1610"/>
                <a:gd name="T50" fmla="*/ 2123 w 2903"/>
                <a:gd name="T51" fmla="*/ 1070 h 1610"/>
                <a:gd name="T52" fmla="*/ 2193 w 2903"/>
                <a:gd name="T53" fmla="*/ 935 h 1610"/>
                <a:gd name="T54" fmla="*/ 2148 w 2903"/>
                <a:gd name="T55" fmla="*/ 875 h 1610"/>
                <a:gd name="T56" fmla="*/ 2003 w 2903"/>
                <a:gd name="T57" fmla="*/ 890 h 1610"/>
                <a:gd name="T58" fmla="*/ 1912 w 2903"/>
                <a:gd name="T59" fmla="*/ 885 h 1610"/>
                <a:gd name="T60" fmla="*/ 1712 w 2903"/>
                <a:gd name="T61" fmla="*/ 815 h 1610"/>
                <a:gd name="T62" fmla="*/ 1597 w 2903"/>
                <a:gd name="T63" fmla="*/ 870 h 1610"/>
                <a:gd name="T64" fmla="*/ 1508 w 2903"/>
                <a:gd name="T65" fmla="*/ 815 h 1610"/>
                <a:gd name="T66" fmla="*/ 1433 w 2903"/>
                <a:gd name="T67" fmla="*/ 765 h 1610"/>
                <a:gd name="T68" fmla="*/ 1522 w 2903"/>
                <a:gd name="T69" fmla="*/ 740 h 1610"/>
                <a:gd name="T70" fmla="*/ 1563 w 2903"/>
                <a:gd name="T71" fmla="*/ 680 h 1610"/>
                <a:gd name="T72" fmla="*/ 1608 w 2903"/>
                <a:gd name="T73" fmla="*/ 590 h 1610"/>
                <a:gd name="T74" fmla="*/ 1418 w 2903"/>
                <a:gd name="T75" fmla="*/ 600 h 1610"/>
                <a:gd name="T76" fmla="*/ 1373 w 2903"/>
                <a:gd name="T77" fmla="*/ 665 h 1610"/>
                <a:gd name="T78" fmla="*/ 1222 w 2903"/>
                <a:gd name="T79" fmla="*/ 575 h 1610"/>
                <a:gd name="T80" fmla="*/ 918 w 2903"/>
                <a:gd name="T81" fmla="*/ 605 h 1610"/>
                <a:gd name="T82" fmla="*/ 723 w 2903"/>
                <a:gd name="T83" fmla="*/ 590 h 1610"/>
                <a:gd name="T84" fmla="*/ 542 w 2903"/>
                <a:gd name="T85" fmla="*/ 740 h 1610"/>
                <a:gd name="T86" fmla="*/ 442 w 2903"/>
                <a:gd name="T87" fmla="*/ 705 h 1610"/>
                <a:gd name="T88" fmla="*/ 377 w 2903"/>
                <a:gd name="T89" fmla="*/ 635 h 1610"/>
                <a:gd name="T90" fmla="*/ 348 w 2903"/>
                <a:gd name="T91" fmla="*/ 530 h 1610"/>
                <a:gd name="T92" fmla="*/ 362 w 2903"/>
                <a:gd name="T93" fmla="*/ 435 h 1610"/>
                <a:gd name="T94" fmla="*/ 413 w 2903"/>
                <a:gd name="T95" fmla="*/ 390 h 1610"/>
                <a:gd name="T96" fmla="*/ 502 w 2903"/>
                <a:gd name="T97" fmla="*/ 360 h 1610"/>
                <a:gd name="T98" fmla="*/ 663 w 2903"/>
                <a:gd name="T99" fmla="*/ 420 h 1610"/>
                <a:gd name="T100" fmla="*/ 692 w 2903"/>
                <a:gd name="T101" fmla="*/ 185 h 1610"/>
                <a:gd name="T102" fmla="*/ 577 w 2903"/>
                <a:gd name="T103" fmla="*/ 65 h 1610"/>
                <a:gd name="T104" fmla="*/ 482 w 2903"/>
                <a:gd name="T105"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3" h="1610">
                  <a:moveTo>
                    <a:pt x="482" y="0"/>
                  </a:moveTo>
                  <a:lnTo>
                    <a:pt x="452" y="140"/>
                  </a:lnTo>
                  <a:lnTo>
                    <a:pt x="317" y="285"/>
                  </a:lnTo>
                  <a:lnTo>
                    <a:pt x="212" y="345"/>
                  </a:lnTo>
                  <a:lnTo>
                    <a:pt x="232" y="495"/>
                  </a:lnTo>
                  <a:lnTo>
                    <a:pt x="157" y="560"/>
                  </a:lnTo>
                  <a:lnTo>
                    <a:pt x="0" y="693"/>
                  </a:lnTo>
                  <a:lnTo>
                    <a:pt x="191" y="872"/>
                  </a:lnTo>
                  <a:lnTo>
                    <a:pt x="327" y="930"/>
                  </a:lnTo>
                  <a:lnTo>
                    <a:pt x="469" y="946"/>
                  </a:lnTo>
                  <a:lnTo>
                    <a:pt x="877" y="990"/>
                  </a:lnTo>
                  <a:lnTo>
                    <a:pt x="1967" y="1460"/>
                  </a:lnTo>
                  <a:lnTo>
                    <a:pt x="2378" y="1610"/>
                  </a:lnTo>
                  <a:lnTo>
                    <a:pt x="2828" y="1440"/>
                  </a:lnTo>
                  <a:lnTo>
                    <a:pt x="2858" y="1325"/>
                  </a:lnTo>
                  <a:lnTo>
                    <a:pt x="2823" y="1185"/>
                  </a:lnTo>
                  <a:lnTo>
                    <a:pt x="2903" y="1050"/>
                  </a:lnTo>
                  <a:lnTo>
                    <a:pt x="2738" y="885"/>
                  </a:lnTo>
                  <a:lnTo>
                    <a:pt x="2513" y="735"/>
                  </a:lnTo>
                  <a:lnTo>
                    <a:pt x="2418" y="765"/>
                  </a:lnTo>
                  <a:lnTo>
                    <a:pt x="2393" y="905"/>
                  </a:lnTo>
                  <a:lnTo>
                    <a:pt x="2418" y="980"/>
                  </a:lnTo>
                  <a:lnTo>
                    <a:pt x="2313" y="1050"/>
                  </a:lnTo>
                  <a:lnTo>
                    <a:pt x="2253" y="1040"/>
                  </a:lnTo>
                  <a:lnTo>
                    <a:pt x="2183" y="1125"/>
                  </a:lnTo>
                  <a:lnTo>
                    <a:pt x="2123" y="1070"/>
                  </a:lnTo>
                  <a:lnTo>
                    <a:pt x="2193" y="935"/>
                  </a:lnTo>
                  <a:lnTo>
                    <a:pt x="2148" y="875"/>
                  </a:lnTo>
                  <a:lnTo>
                    <a:pt x="2003" y="890"/>
                  </a:lnTo>
                  <a:lnTo>
                    <a:pt x="1912" y="885"/>
                  </a:lnTo>
                  <a:lnTo>
                    <a:pt x="1712" y="815"/>
                  </a:lnTo>
                  <a:lnTo>
                    <a:pt x="1597" y="870"/>
                  </a:lnTo>
                  <a:lnTo>
                    <a:pt x="1508" y="815"/>
                  </a:lnTo>
                  <a:lnTo>
                    <a:pt x="1433" y="765"/>
                  </a:lnTo>
                  <a:lnTo>
                    <a:pt x="1522" y="740"/>
                  </a:lnTo>
                  <a:lnTo>
                    <a:pt x="1563" y="680"/>
                  </a:lnTo>
                  <a:lnTo>
                    <a:pt x="1608" y="590"/>
                  </a:lnTo>
                  <a:lnTo>
                    <a:pt x="1418" y="600"/>
                  </a:lnTo>
                  <a:lnTo>
                    <a:pt x="1373" y="665"/>
                  </a:lnTo>
                  <a:lnTo>
                    <a:pt x="1222" y="575"/>
                  </a:lnTo>
                  <a:lnTo>
                    <a:pt x="918" y="605"/>
                  </a:lnTo>
                  <a:lnTo>
                    <a:pt x="723" y="590"/>
                  </a:lnTo>
                  <a:lnTo>
                    <a:pt x="542" y="740"/>
                  </a:lnTo>
                  <a:lnTo>
                    <a:pt x="442" y="705"/>
                  </a:lnTo>
                  <a:lnTo>
                    <a:pt x="377" y="635"/>
                  </a:lnTo>
                  <a:lnTo>
                    <a:pt x="348" y="530"/>
                  </a:lnTo>
                  <a:lnTo>
                    <a:pt x="362" y="435"/>
                  </a:lnTo>
                  <a:lnTo>
                    <a:pt x="413" y="390"/>
                  </a:lnTo>
                  <a:lnTo>
                    <a:pt x="502" y="360"/>
                  </a:lnTo>
                  <a:lnTo>
                    <a:pt x="663" y="420"/>
                  </a:lnTo>
                  <a:lnTo>
                    <a:pt x="692" y="185"/>
                  </a:lnTo>
                  <a:lnTo>
                    <a:pt x="577" y="65"/>
                  </a:lnTo>
                  <a:lnTo>
                    <a:pt x="482"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26" name="Freeform 571"/>
            <p:cNvSpPr>
              <a:spLocks/>
            </p:cNvSpPr>
            <p:nvPr/>
          </p:nvSpPr>
          <p:spPr bwMode="auto">
            <a:xfrm>
              <a:off x="1916113" y="2767013"/>
              <a:ext cx="671512" cy="668338"/>
            </a:xfrm>
            <a:custGeom>
              <a:avLst/>
              <a:gdLst>
                <a:gd name="T0" fmla="*/ 526 w 2320"/>
                <a:gd name="T1" fmla="*/ 241 h 2292"/>
                <a:gd name="T2" fmla="*/ 255 w 2320"/>
                <a:gd name="T3" fmla="*/ 600 h 2292"/>
                <a:gd name="T4" fmla="*/ 311 w 2320"/>
                <a:gd name="T5" fmla="*/ 756 h 2292"/>
                <a:gd name="T6" fmla="*/ 106 w 2320"/>
                <a:gd name="T7" fmla="*/ 978 h 2292"/>
                <a:gd name="T8" fmla="*/ 30 w 2320"/>
                <a:gd name="T9" fmla="*/ 1095 h 2292"/>
                <a:gd name="T10" fmla="*/ 0 w 2320"/>
                <a:gd name="T11" fmla="*/ 1320 h 2292"/>
                <a:gd name="T12" fmla="*/ 400 w 2320"/>
                <a:gd name="T13" fmla="*/ 1565 h 2292"/>
                <a:gd name="T14" fmla="*/ 685 w 2320"/>
                <a:gd name="T15" fmla="*/ 1805 h 2292"/>
                <a:gd name="T16" fmla="*/ 895 w 2320"/>
                <a:gd name="T17" fmla="*/ 1910 h 2292"/>
                <a:gd name="T18" fmla="*/ 1260 w 2320"/>
                <a:gd name="T19" fmla="*/ 2160 h 2292"/>
                <a:gd name="T20" fmla="*/ 1380 w 2320"/>
                <a:gd name="T21" fmla="*/ 2195 h 2292"/>
                <a:gd name="T22" fmla="*/ 1495 w 2320"/>
                <a:gd name="T23" fmla="*/ 2225 h 2292"/>
                <a:gd name="T24" fmla="*/ 1596 w 2320"/>
                <a:gd name="T25" fmla="*/ 2292 h 2292"/>
                <a:gd name="T26" fmla="*/ 1646 w 2320"/>
                <a:gd name="T27" fmla="*/ 2097 h 2292"/>
                <a:gd name="T28" fmla="*/ 1826 w 2320"/>
                <a:gd name="T29" fmla="*/ 1772 h 2292"/>
                <a:gd name="T30" fmla="*/ 1735 w 2320"/>
                <a:gd name="T31" fmla="*/ 1664 h 2292"/>
                <a:gd name="T32" fmla="*/ 1643 w 2320"/>
                <a:gd name="T33" fmla="*/ 1685 h 2292"/>
                <a:gd name="T34" fmla="*/ 1591 w 2320"/>
                <a:gd name="T35" fmla="*/ 1790 h 2292"/>
                <a:gd name="T36" fmla="*/ 1485 w 2320"/>
                <a:gd name="T37" fmla="*/ 1678 h 2292"/>
                <a:gd name="T38" fmla="*/ 1591 w 2320"/>
                <a:gd name="T39" fmla="*/ 1459 h 2292"/>
                <a:gd name="T40" fmla="*/ 1587 w 2320"/>
                <a:gd name="T41" fmla="*/ 1249 h 2292"/>
                <a:gd name="T42" fmla="*/ 1918 w 2320"/>
                <a:gd name="T43" fmla="*/ 1273 h 2292"/>
                <a:gd name="T44" fmla="*/ 2179 w 2320"/>
                <a:gd name="T45" fmla="*/ 1273 h 2292"/>
                <a:gd name="T46" fmla="*/ 2290 w 2320"/>
                <a:gd name="T47" fmla="*/ 1243 h 2292"/>
                <a:gd name="T48" fmla="*/ 2261 w 2320"/>
                <a:gd name="T49" fmla="*/ 1086 h 2292"/>
                <a:gd name="T50" fmla="*/ 2320 w 2320"/>
                <a:gd name="T51" fmla="*/ 948 h 2292"/>
                <a:gd name="T52" fmla="*/ 2290 w 2320"/>
                <a:gd name="T53" fmla="*/ 648 h 2292"/>
                <a:gd name="T54" fmla="*/ 2148 w 2320"/>
                <a:gd name="T55" fmla="*/ 630 h 2292"/>
                <a:gd name="T56" fmla="*/ 2010 w 2320"/>
                <a:gd name="T57" fmla="*/ 570 h 2292"/>
                <a:gd name="T58" fmla="*/ 1825 w 2320"/>
                <a:gd name="T59" fmla="*/ 395 h 2292"/>
                <a:gd name="T60" fmla="*/ 1785 w 2320"/>
                <a:gd name="T61" fmla="*/ 330 h 2292"/>
                <a:gd name="T62" fmla="*/ 1810 w 2320"/>
                <a:gd name="T63" fmla="*/ 230 h 2292"/>
                <a:gd name="T64" fmla="*/ 1740 w 2320"/>
                <a:gd name="T65" fmla="*/ 200 h 2292"/>
                <a:gd name="T66" fmla="*/ 1705 w 2320"/>
                <a:gd name="T67" fmla="*/ 125 h 2292"/>
                <a:gd name="T68" fmla="*/ 1585 w 2320"/>
                <a:gd name="T69" fmla="*/ 165 h 2292"/>
                <a:gd name="T70" fmla="*/ 1425 w 2320"/>
                <a:gd name="T71" fmla="*/ 150 h 2292"/>
                <a:gd name="T72" fmla="*/ 1240 w 2320"/>
                <a:gd name="T73" fmla="*/ 150 h 2292"/>
                <a:gd name="T74" fmla="*/ 1155 w 2320"/>
                <a:gd name="T75" fmla="*/ 365 h 2292"/>
                <a:gd name="T76" fmla="*/ 1075 w 2320"/>
                <a:gd name="T77" fmla="*/ 435 h 2292"/>
                <a:gd name="T78" fmla="*/ 985 w 2320"/>
                <a:gd name="T79" fmla="*/ 395 h 2292"/>
                <a:gd name="T80" fmla="*/ 975 w 2320"/>
                <a:gd name="T81" fmla="*/ 290 h 2292"/>
                <a:gd name="T82" fmla="*/ 910 w 2320"/>
                <a:gd name="T83" fmla="*/ 170 h 2292"/>
                <a:gd name="T84" fmla="*/ 910 w 2320"/>
                <a:gd name="T85" fmla="*/ 60 h 2292"/>
                <a:gd name="T86" fmla="*/ 855 w 2320"/>
                <a:gd name="T87" fmla="*/ 0 h 2292"/>
                <a:gd name="T88" fmla="*/ 750 w 2320"/>
                <a:gd name="T89" fmla="*/ 0 h 2292"/>
                <a:gd name="T90" fmla="*/ 720 w 2320"/>
                <a:gd name="T91" fmla="*/ 45 h 2292"/>
                <a:gd name="T92" fmla="*/ 705 w 2320"/>
                <a:gd name="T93" fmla="*/ 195 h 2292"/>
                <a:gd name="T94" fmla="*/ 765 w 2320"/>
                <a:gd name="T95" fmla="*/ 285 h 2292"/>
                <a:gd name="T96" fmla="*/ 690 w 2320"/>
                <a:gd name="T97" fmla="*/ 390 h 2292"/>
                <a:gd name="T98" fmla="*/ 595 w 2320"/>
                <a:gd name="T99" fmla="*/ 380 h 2292"/>
                <a:gd name="T100" fmla="*/ 526 w 2320"/>
                <a:gd name="T101" fmla="*/ 241 h 2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20" h="2292">
                  <a:moveTo>
                    <a:pt x="526" y="241"/>
                  </a:moveTo>
                  <a:lnTo>
                    <a:pt x="255" y="600"/>
                  </a:lnTo>
                  <a:lnTo>
                    <a:pt x="311" y="756"/>
                  </a:lnTo>
                  <a:lnTo>
                    <a:pt x="106" y="978"/>
                  </a:lnTo>
                  <a:lnTo>
                    <a:pt x="30" y="1095"/>
                  </a:lnTo>
                  <a:lnTo>
                    <a:pt x="0" y="1320"/>
                  </a:lnTo>
                  <a:lnTo>
                    <a:pt x="400" y="1565"/>
                  </a:lnTo>
                  <a:lnTo>
                    <a:pt x="685" y="1805"/>
                  </a:lnTo>
                  <a:lnTo>
                    <a:pt x="895" y="1910"/>
                  </a:lnTo>
                  <a:lnTo>
                    <a:pt x="1260" y="2160"/>
                  </a:lnTo>
                  <a:lnTo>
                    <a:pt x="1380" y="2195"/>
                  </a:lnTo>
                  <a:lnTo>
                    <a:pt x="1495" y="2225"/>
                  </a:lnTo>
                  <a:lnTo>
                    <a:pt x="1596" y="2292"/>
                  </a:lnTo>
                  <a:lnTo>
                    <a:pt x="1646" y="2097"/>
                  </a:lnTo>
                  <a:lnTo>
                    <a:pt x="1826" y="1772"/>
                  </a:lnTo>
                  <a:lnTo>
                    <a:pt x="1735" y="1664"/>
                  </a:lnTo>
                  <a:lnTo>
                    <a:pt x="1643" y="1685"/>
                  </a:lnTo>
                  <a:lnTo>
                    <a:pt x="1591" y="1790"/>
                  </a:lnTo>
                  <a:lnTo>
                    <a:pt x="1485" y="1678"/>
                  </a:lnTo>
                  <a:lnTo>
                    <a:pt x="1591" y="1459"/>
                  </a:lnTo>
                  <a:lnTo>
                    <a:pt x="1587" y="1249"/>
                  </a:lnTo>
                  <a:lnTo>
                    <a:pt x="1918" y="1273"/>
                  </a:lnTo>
                  <a:lnTo>
                    <a:pt x="2179" y="1273"/>
                  </a:lnTo>
                  <a:lnTo>
                    <a:pt x="2290" y="1243"/>
                  </a:lnTo>
                  <a:lnTo>
                    <a:pt x="2261" y="1086"/>
                  </a:lnTo>
                  <a:lnTo>
                    <a:pt x="2320" y="948"/>
                  </a:lnTo>
                  <a:lnTo>
                    <a:pt x="2290" y="648"/>
                  </a:lnTo>
                  <a:lnTo>
                    <a:pt x="2148" y="630"/>
                  </a:lnTo>
                  <a:lnTo>
                    <a:pt x="2010" y="570"/>
                  </a:lnTo>
                  <a:lnTo>
                    <a:pt x="1825" y="395"/>
                  </a:lnTo>
                  <a:lnTo>
                    <a:pt x="1785" y="330"/>
                  </a:lnTo>
                  <a:lnTo>
                    <a:pt x="1810" y="230"/>
                  </a:lnTo>
                  <a:lnTo>
                    <a:pt x="1740" y="200"/>
                  </a:lnTo>
                  <a:lnTo>
                    <a:pt x="1705" y="125"/>
                  </a:lnTo>
                  <a:lnTo>
                    <a:pt x="1585" y="165"/>
                  </a:lnTo>
                  <a:lnTo>
                    <a:pt x="1425" y="150"/>
                  </a:lnTo>
                  <a:lnTo>
                    <a:pt x="1240" y="150"/>
                  </a:lnTo>
                  <a:lnTo>
                    <a:pt x="1155" y="365"/>
                  </a:lnTo>
                  <a:lnTo>
                    <a:pt x="1075" y="435"/>
                  </a:lnTo>
                  <a:lnTo>
                    <a:pt x="985" y="395"/>
                  </a:lnTo>
                  <a:lnTo>
                    <a:pt x="975" y="290"/>
                  </a:lnTo>
                  <a:lnTo>
                    <a:pt x="910" y="170"/>
                  </a:lnTo>
                  <a:lnTo>
                    <a:pt x="910" y="60"/>
                  </a:lnTo>
                  <a:lnTo>
                    <a:pt x="855" y="0"/>
                  </a:lnTo>
                  <a:lnTo>
                    <a:pt x="750" y="0"/>
                  </a:lnTo>
                  <a:lnTo>
                    <a:pt x="720" y="45"/>
                  </a:lnTo>
                  <a:lnTo>
                    <a:pt x="705" y="195"/>
                  </a:lnTo>
                  <a:lnTo>
                    <a:pt x="765" y="285"/>
                  </a:lnTo>
                  <a:lnTo>
                    <a:pt x="690" y="390"/>
                  </a:lnTo>
                  <a:lnTo>
                    <a:pt x="595" y="380"/>
                  </a:lnTo>
                  <a:lnTo>
                    <a:pt x="526" y="241"/>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27" name="Freeform 572"/>
            <p:cNvSpPr>
              <a:spLocks/>
            </p:cNvSpPr>
            <p:nvPr/>
          </p:nvSpPr>
          <p:spPr bwMode="auto">
            <a:xfrm>
              <a:off x="1677988" y="3006725"/>
              <a:ext cx="633412" cy="544513"/>
            </a:xfrm>
            <a:custGeom>
              <a:avLst/>
              <a:gdLst>
                <a:gd name="T0" fmla="*/ 911 w 2155"/>
                <a:gd name="T1" fmla="*/ 155 h 1860"/>
                <a:gd name="T2" fmla="*/ 867 w 2155"/>
                <a:gd name="T3" fmla="*/ 75 h 1860"/>
                <a:gd name="T4" fmla="*/ 760 w 2155"/>
                <a:gd name="T5" fmla="*/ 0 h 1860"/>
                <a:gd name="T6" fmla="*/ 660 w 2155"/>
                <a:gd name="T7" fmla="*/ 95 h 1860"/>
                <a:gd name="T8" fmla="*/ 483 w 2155"/>
                <a:gd name="T9" fmla="*/ 175 h 1860"/>
                <a:gd name="T10" fmla="*/ 316 w 2155"/>
                <a:gd name="T11" fmla="*/ 323 h 1860"/>
                <a:gd name="T12" fmla="*/ 153 w 2155"/>
                <a:gd name="T13" fmla="*/ 464 h 1860"/>
                <a:gd name="T14" fmla="*/ 0 w 2155"/>
                <a:gd name="T15" fmla="*/ 480 h 1860"/>
                <a:gd name="T16" fmla="*/ 21 w 2155"/>
                <a:gd name="T17" fmla="*/ 594 h 1860"/>
                <a:gd name="T18" fmla="*/ 55 w 2155"/>
                <a:gd name="T19" fmla="*/ 753 h 1860"/>
                <a:gd name="T20" fmla="*/ 123 w 2155"/>
                <a:gd name="T21" fmla="*/ 900 h 1860"/>
                <a:gd name="T22" fmla="*/ 217 w 2155"/>
                <a:gd name="T23" fmla="*/ 858 h 1860"/>
                <a:gd name="T24" fmla="*/ 285 w 2155"/>
                <a:gd name="T25" fmla="*/ 900 h 1860"/>
                <a:gd name="T26" fmla="*/ 291 w 2155"/>
                <a:gd name="T27" fmla="*/ 793 h 1860"/>
                <a:gd name="T28" fmla="*/ 390 w 2155"/>
                <a:gd name="T29" fmla="*/ 824 h 1860"/>
                <a:gd name="T30" fmla="*/ 375 w 2155"/>
                <a:gd name="T31" fmla="*/ 947 h 1860"/>
                <a:gd name="T32" fmla="*/ 478 w 2155"/>
                <a:gd name="T33" fmla="*/ 957 h 1860"/>
                <a:gd name="T34" fmla="*/ 557 w 2155"/>
                <a:gd name="T35" fmla="*/ 1007 h 1860"/>
                <a:gd name="T36" fmla="*/ 567 w 2155"/>
                <a:gd name="T37" fmla="*/ 1112 h 1860"/>
                <a:gd name="T38" fmla="*/ 675 w 2155"/>
                <a:gd name="T39" fmla="*/ 1187 h 1860"/>
                <a:gd name="T40" fmla="*/ 892 w 2155"/>
                <a:gd name="T41" fmla="*/ 1152 h 1860"/>
                <a:gd name="T42" fmla="*/ 1315 w 2155"/>
                <a:gd name="T43" fmla="*/ 1394 h 1860"/>
                <a:gd name="T44" fmla="*/ 1659 w 2155"/>
                <a:gd name="T45" fmla="*/ 1690 h 1860"/>
                <a:gd name="T46" fmla="*/ 1873 w 2155"/>
                <a:gd name="T47" fmla="*/ 1860 h 1860"/>
                <a:gd name="T48" fmla="*/ 1968 w 2155"/>
                <a:gd name="T49" fmla="*/ 1814 h 1860"/>
                <a:gd name="T50" fmla="*/ 1909 w 2155"/>
                <a:gd name="T51" fmla="*/ 1718 h 1860"/>
                <a:gd name="T52" fmla="*/ 1900 w 2155"/>
                <a:gd name="T53" fmla="*/ 1591 h 1860"/>
                <a:gd name="T54" fmla="*/ 2033 w 2155"/>
                <a:gd name="T55" fmla="*/ 1591 h 1860"/>
                <a:gd name="T56" fmla="*/ 2043 w 2155"/>
                <a:gd name="T57" fmla="*/ 1421 h 1860"/>
                <a:gd name="T58" fmla="*/ 2155 w 2155"/>
                <a:gd name="T59" fmla="*/ 1364 h 1860"/>
                <a:gd name="T60" fmla="*/ 2049 w 2155"/>
                <a:gd name="T61" fmla="*/ 1332 h 1860"/>
                <a:gd name="T62" fmla="*/ 1705 w 2155"/>
                <a:gd name="T63" fmla="*/ 1091 h 1860"/>
                <a:gd name="T64" fmla="*/ 1483 w 2155"/>
                <a:gd name="T65" fmla="*/ 978 h 1860"/>
                <a:gd name="T66" fmla="*/ 1207 w 2155"/>
                <a:gd name="T67" fmla="*/ 740 h 1860"/>
                <a:gd name="T68" fmla="*/ 807 w 2155"/>
                <a:gd name="T69" fmla="*/ 495 h 1860"/>
                <a:gd name="T70" fmla="*/ 837 w 2155"/>
                <a:gd name="T71" fmla="*/ 269 h 1860"/>
                <a:gd name="T72" fmla="*/ 911 w 2155"/>
                <a:gd name="T73" fmla="*/ 155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55" h="1860">
                  <a:moveTo>
                    <a:pt x="911" y="155"/>
                  </a:moveTo>
                  <a:lnTo>
                    <a:pt x="867" y="75"/>
                  </a:lnTo>
                  <a:lnTo>
                    <a:pt x="760" y="0"/>
                  </a:lnTo>
                  <a:lnTo>
                    <a:pt x="660" y="95"/>
                  </a:lnTo>
                  <a:lnTo>
                    <a:pt x="483" y="175"/>
                  </a:lnTo>
                  <a:lnTo>
                    <a:pt x="316" y="323"/>
                  </a:lnTo>
                  <a:lnTo>
                    <a:pt x="153" y="464"/>
                  </a:lnTo>
                  <a:lnTo>
                    <a:pt x="0" y="480"/>
                  </a:lnTo>
                  <a:lnTo>
                    <a:pt x="21" y="594"/>
                  </a:lnTo>
                  <a:lnTo>
                    <a:pt x="55" y="753"/>
                  </a:lnTo>
                  <a:lnTo>
                    <a:pt x="123" y="900"/>
                  </a:lnTo>
                  <a:lnTo>
                    <a:pt x="217" y="858"/>
                  </a:lnTo>
                  <a:lnTo>
                    <a:pt x="285" y="900"/>
                  </a:lnTo>
                  <a:lnTo>
                    <a:pt x="291" y="793"/>
                  </a:lnTo>
                  <a:lnTo>
                    <a:pt x="390" y="824"/>
                  </a:lnTo>
                  <a:lnTo>
                    <a:pt x="375" y="947"/>
                  </a:lnTo>
                  <a:lnTo>
                    <a:pt x="478" y="957"/>
                  </a:lnTo>
                  <a:lnTo>
                    <a:pt x="557" y="1007"/>
                  </a:lnTo>
                  <a:lnTo>
                    <a:pt x="567" y="1112"/>
                  </a:lnTo>
                  <a:lnTo>
                    <a:pt x="675" y="1187"/>
                  </a:lnTo>
                  <a:lnTo>
                    <a:pt x="892" y="1152"/>
                  </a:lnTo>
                  <a:lnTo>
                    <a:pt x="1315" y="1394"/>
                  </a:lnTo>
                  <a:lnTo>
                    <a:pt x="1659" y="1690"/>
                  </a:lnTo>
                  <a:lnTo>
                    <a:pt x="1873" y="1860"/>
                  </a:lnTo>
                  <a:lnTo>
                    <a:pt x="1968" y="1814"/>
                  </a:lnTo>
                  <a:lnTo>
                    <a:pt x="1909" y="1718"/>
                  </a:lnTo>
                  <a:lnTo>
                    <a:pt x="1900" y="1591"/>
                  </a:lnTo>
                  <a:lnTo>
                    <a:pt x="2033" y="1591"/>
                  </a:lnTo>
                  <a:lnTo>
                    <a:pt x="2043" y="1421"/>
                  </a:lnTo>
                  <a:lnTo>
                    <a:pt x="2155" y="1364"/>
                  </a:lnTo>
                  <a:lnTo>
                    <a:pt x="2049" y="1332"/>
                  </a:lnTo>
                  <a:lnTo>
                    <a:pt x="1705" y="1091"/>
                  </a:lnTo>
                  <a:lnTo>
                    <a:pt x="1483" y="978"/>
                  </a:lnTo>
                  <a:lnTo>
                    <a:pt x="1207" y="740"/>
                  </a:lnTo>
                  <a:lnTo>
                    <a:pt x="807" y="495"/>
                  </a:lnTo>
                  <a:lnTo>
                    <a:pt x="837" y="269"/>
                  </a:lnTo>
                  <a:lnTo>
                    <a:pt x="911" y="15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28" name="Freeform 573"/>
            <p:cNvSpPr>
              <a:spLocks/>
            </p:cNvSpPr>
            <p:nvPr/>
          </p:nvSpPr>
          <p:spPr bwMode="auto">
            <a:xfrm>
              <a:off x="3808413" y="4394200"/>
              <a:ext cx="330200" cy="471488"/>
            </a:xfrm>
            <a:custGeom>
              <a:avLst/>
              <a:gdLst>
                <a:gd name="T0" fmla="*/ 936 w 1123"/>
                <a:gd name="T1" fmla="*/ 508 h 1614"/>
                <a:gd name="T2" fmla="*/ 901 w 1123"/>
                <a:gd name="T3" fmla="*/ 622 h 1614"/>
                <a:gd name="T4" fmla="*/ 946 w 1123"/>
                <a:gd name="T5" fmla="*/ 772 h 1614"/>
                <a:gd name="T6" fmla="*/ 980 w 1123"/>
                <a:gd name="T7" fmla="*/ 1017 h 1614"/>
                <a:gd name="T8" fmla="*/ 1123 w 1123"/>
                <a:gd name="T9" fmla="*/ 1311 h 1614"/>
                <a:gd name="T10" fmla="*/ 1020 w 1123"/>
                <a:gd name="T11" fmla="*/ 1495 h 1614"/>
                <a:gd name="T12" fmla="*/ 891 w 1123"/>
                <a:gd name="T13" fmla="*/ 1614 h 1614"/>
                <a:gd name="T14" fmla="*/ 792 w 1123"/>
                <a:gd name="T15" fmla="*/ 1490 h 1614"/>
                <a:gd name="T16" fmla="*/ 722 w 1123"/>
                <a:gd name="T17" fmla="*/ 1389 h 1614"/>
                <a:gd name="T18" fmla="*/ 681 w 1123"/>
                <a:gd name="T19" fmla="*/ 1268 h 1614"/>
                <a:gd name="T20" fmla="*/ 566 w 1123"/>
                <a:gd name="T21" fmla="*/ 1116 h 1614"/>
                <a:gd name="T22" fmla="*/ 333 w 1123"/>
                <a:gd name="T23" fmla="*/ 933 h 1614"/>
                <a:gd name="T24" fmla="*/ 138 w 1123"/>
                <a:gd name="T25" fmla="*/ 727 h 1614"/>
                <a:gd name="T26" fmla="*/ 104 w 1123"/>
                <a:gd name="T27" fmla="*/ 570 h 1614"/>
                <a:gd name="T28" fmla="*/ 77 w 1123"/>
                <a:gd name="T29" fmla="*/ 473 h 1614"/>
                <a:gd name="T30" fmla="*/ 0 w 1123"/>
                <a:gd name="T31" fmla="*/ 389 h 1614"/>
                <a:gd name="T32" fmla="*/ 237 w 1123"/>
                <a:gd name="T33" fmla="*/ 255 h 1614"/>
                <a:gd name="T34" fmla="*/ 507 w 1123"/>
                <a:gd name="T35" fmla="*/ 138 h 1614"/>
                <a:gd name="T36" fmla="*/ 863 w 1123"/>
                <a:gd name="T37" fmla="*/ 0 h 1614"/>
                <a:gd name="T38" fmla="*/ 1010 w 1123"/>
                <a:gd name="T39" fmla="*/ 237 h 1614"/>
                <a:gd name="T40" fmla="*/ 1040 w 1123"/>
                <a:gd name="T41" fmla="*/ 390 h 1614"/>
                <a:gd name="T42" fmla="*/ 936 w 1123"/>
                <a:gd name="T43" fmla="*/ 508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23" h="1614">
                  <a:moveTo>
                    <a:pt x="936" y="508"/>
                  </a:moveTo>
                  <a:lnTo>
                    <a:pt x="901" y="622"/>
                  </a:lnTo>
                  <a:lnTo>
                    <a:pt x="946" y="772"/>
                  </a:lnTo>
                  <a:lnTo>
                    <a:pt x="980" y="1017"/>
                  </a:lnTo>
                  <a:lnTo>
                    <a:pt x="1123" y="1311"/>
                  </a:lnTo>
                  <a:lnTo>
                    <a:pt x="1020" y="1495"/>
                  </a:lnTo>
                  <a:lnTo>
                    <a:pt x="891" y="1614"/>
                  </a:lnTo>
                  <a:lnTo>
                    <a:pt x="792" y="1490"/>
                  </a:lnTo>
                  <a:lnTo>
                    <a:pt x="722" y="1389"/>
                  </a:lnTo>
                  <a:lnTo>
                    <a:pt x="681" y="1268"/>
                  </a:lnTo>
                  <a:lnTo>
                    <a:pt x="566" y="1116"/>
                  </a:lnTo>
                  <a:lnTo>
                    <a:pt x="333" y="933"/>
                  </a:lnTo>
                  <a:lnTo>
                    <a:pt x="138" y="727"/>
                  </a:lnTo>
                  <a:lnTo>
                    <a:pt x="104" y="570"/>
                  </a:lnTo>
                  <a:lnTo>
                    <a:pt x="77" y="473"/>
                  </a:lnTo>
                  <a:lnTo>
                    <a:pt x="0" y="389"/>
                  </a:lnTo>
                  <a:lnTo>
                    <a:pt x="237" y="255"/>
                  </a:lnTo>
                  <a:lnTo>
                    <a:pt x="507" y="138"/>
                  </a:lnTo>
                  <a:lnTo>
                    <a:pt x="863" y="0"/>
                  </a:lnTo>
                  <a:lnTo>
                    <a:pt x="1010" y="237"/>
                  </a:lnTo>
                  <a:lnTo>
                    <a:pt x="1040" y="390"/>
                  </a:lnTo>
                  <a:lnTo>
                    <a:pt x="936" y="50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29" name="Freeform 574"/>
            <p:cNvSpPr>
              <a:spLocks/>
            </p:cNvSpPr>
            <p:nvPr/>
          </p:nvSpPr>
          <p:spPr bwMode="auto">
            <a:xfrm>
              <a:off x="4070350" y="4541838"/>
              <a:ext cx="168275" cy="358775"/>
            </a:xfrm>
            <a:custGeom>
              <a:avLst/>
              <a:gdLst>
                <a:gd name="T0" fmla="*/ 216 w 571"/>
                <a:gd name="T1" fmla="*/ 1225 h 1225"/>
                <a:gd name="T2" fmla="*/ 86 w 571"/>
                <a:gd name="T3" fmla="*/ 1198 h 1225"/>
                <a:gd name="T4" fmla="*/ 0 w 571"/>
                <a:gd name="T5" fmla="*/ 1107 h 1225"/>
                <a:gd name="T6" fmla="*/ 128 w 571"/>
                <a:gd name="T7" fmla="*/ 988 h 1225"/>
                <a:gd name="T8" fmla="*/ 233 w 571"/>
                <a:gd name="T9" fmla="*/ 805 h 1225"/>
                <a:gd name="T10" fmla="*/ 89 w 571"/>
                <a:gd name="T11" fmla="*/ 508 h 1225"/>
                <a:gd name="T12" fmla="*/ 56 w 571"/>
                <a:gd name="T13" fmla="*/ 269 h 1225"/>
                <a:gd name="T14" fmla="*/ 11 w 571"/>
                <a:gd name="T15" fmla="*/ 112 h 1225"/>
                <a:gd name="T16" fmla="*/ 44 w 571"/>
                <a:gd name="T17" fmla="*/ 0 h 1225"/>
                <a:gd name="T18" fmla="*/ 158 w 571"/>
                <a:gd name="T19" fmla="*/ 105 h 1225"/>
                <a:gd name="T20" fmla="*/ 281 w 571"/>
                <a:gd name="T21" fmla="*/ 160 h 1225"/>
                <a:gd name="T22" fmla="*/ 399 w 571"/>
                <a:gd name="T23" fmla="*/ 180 h 1225"/>
                <a:gd name="T24" fmla="*/ 438 w 571"/>
                <a:gd name="T25" fmla="*/ 314 h 1225"/>
                <a:gd name="T26" fmla="*/ 541 w 571"/>
                <a:gd name="T27" fmla="*/ 404 h 1225"/>
                <a:gd name="T28" fmla="*/ 571 w 571"/>
                <a:gd name="T29" fmla="*/ 609 h 1225"/>
                <a:gd name="T30" fmla="*/ 532 w 571"/>
                <a:gd name="T31" fmla="*/ 793 h 1225"/>
                <a:gd name="T32" fmla="*/ 321 w 571"/>
                <a:gd name="T33" fmla="*/ 1118 h 1225"/>
                <a:gd name="T34" fmla="*/ 216 w 571"/>
                <a:gd name="T35" fmla="*/ 1225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1" h="1225">
                  <a:moveTo>
                    <a:pt x="216" y="1225"/>
                  </a:moveTo>
                  <a:lnTo>
                    <a:pt x="86" y="1198"/>
                  </a:lnTo>
                  <a:lnTo>
                    <a:pt x="0" y="1107"/>
                  </a:lnTo>
                  <a:lnTo>
                    <a:pt x="128" y="988"/>
                  </a:lnTo>
                  <a:lnTo>
                    <a:pt x="233" y="805"/>
                  </a:lnTo>
                  <a:lnTo>
                    <a:pt x="89" y="508"/>
                  </a:lnTo>
                  <a:lnTo>
                    <a:pt x="56" y="269"/>
                  </a:lnTo>
                  <a:lnTo>
                    <a:pt x="11" y="112"/>
                  </a:lnTo>
                  <a:lnTo>
                    <a:pt x="44" y="0"/>
                  </a:lnTo>
                  <a:lnTo>
                    <a:pt x="158" y="105"/>
                  </a:lnTo>
                  <a:lnTo>
                    <a:pt x="281" y="160"/>
                  </a:lnTo>
                  <a:lnTo>
                    <a:pt x="399" y="180"/>
                  </a:lnTo>
                  <a:lnTo>
                    <a:pt x="438" y="314"/>
                  </a:lnTo>
                  <a:lnTo>
                    <a:pt x="541" y="404"/>
                  </a:lnTo>
                  <a:lnTo>
                    <a:pt x="571" y="609"/>
                  </a:lnTo>
                  <a:lnTo>
                    <a:pt x="532" y="793"/>
                  </a:lnTo>
                  <a:lnTo>
                    <a:pt x="321" y="1118"/>
                  </a:lnTo>
                  <a:lnTo>
                    <a:pt x="216" y="122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30" name="Freeform 575"/>
            <p:cNvSpPr>
              <a:spLocks/>
            </p:cNvSpPr>
            <p:nvPr/>
          </p:nvSpPr>
          <p:spPr bwMode="auto">
            <a:xfrm>
              <a:off x="3786188" y="4829175"/>
              <a:ext cx="350837" cy="338138"/>
            </a:xfrm>
            <a:custGeom>
              <a:avLst/>
              <a:gdLst>
                <a:gd name="T0" fmla="*/ 1120 w 1192"/>
                <a:gd name="T1" fmla="*/ 918 h 1150"/>
                <a:gd name="T2" fmla="*/ 1000 w 1192"/>
                <a:gd name="T3" fmla="*/ 1037 h 1150"/>
                <a:gd name="T4" fmla="*/ 867 w 1192"/>
                <a:gd name="T5" fmla="*/ 1032 h 1150"/>
                <a:gd name="T6" fmla="*/ 793 w 1192"/>
                <a:gd name="T7" fmla="*/ 1067 h 1150"/>
                <a:gd name="T8" fmla="*/ 774 w 1192"/>
                <a:gd name="T9" fmla="*/ 1150 h 1150"/>
                <a:gd name="T10" fmla="*/ 611 w 1192"/>
                <a:gd name="T11" fmla="*/ 1122 h 1150"/>
                <a:gd name="T12" fmla="*/ 414 w 1192"/>
                <a:gd name="T13" fmla="*/ 996 h 1150"/>
                <a:gd name="T14" fmla="*/ 246 w 1192"/>
                <a:gd name="T15" fmla="*/ 955 h 1150"/>
                <a:gd name="T16" fmla="*/ 190 w 1192"/>
                <a:gd name="T17" fmla="*/ 777 h 1150"/>
                <a:gd name="T18" fmla="*/ 95 w 1192"/>
                <a:gd name="T19" fmla="*/ 708 h 1150"/>
                <a:gd name="T20" fmla="*/ 0 w 1192"/>
                <a:gd name="T21" fmla="*/ 526 h 1150"/>
                <a:gd name="T22" fmla="*/ 103 w 1192"/>
                <a:gd name="T23" fmla="*/ 528 h 1150"/>
                <a:gd name="T24" fmla="*/ 31 w 1192"/>
                <a:gd name="T25" fmla="*/ 447 h 1150"/>
                <a:gd name="T26" fmla="*/ 103 w 1192"/>
                <a:gd name="T27" fmla="*/ 358 h 1150"/>
                <a:gd name="T28" fmla="*/ 312 w 1192"/>
                <a:gd name="T29" fmla="*/ 274 h 1150"/>
                <a:gd name="T30" fmla="*/ 424 w 1192"/>
                <a:gd name="T31" fmla="*/ 60 h 1150"/>
                <a:gd name="T32" fmla="*/ 610 w 1192"/>
                <a:gd name="T33" fmla="*/ 108 h 1150"/>
                <a:gd name="T34" fmla="*/ 720 w 1192"/>
                <a:gd name="T35" fmla="*/ 95 h 1150"/>
                <a:gd name="T36" fmla="*/ 870 w 1192"/>
                <a:gd name="T37" fmla="*/ 0 h 1150"/>
                <a:gd name="T38" fmla="*/ 971 w 1192"/>
                <a:gd name="T39" fmla="*/ 125 h 1150"/>
                <a:gd name="T40" fmla="*/ 1057 w 1192"/>
                <a:gd name="T41" fmla="*/ 216 h 1150"/>
                <a:gd name="T42" fmla="*/ 1187 w 1192"/>
                <a:gd name="T43" fmla="*/ 244 h 1150"/>
                <a:gd name="T44" fmla="*/ 1192 w 1192"/>
                <a:gd name="T45" fmla="*/ 349 h 1150"/>
                <a:gd name="T46" fmla="*/ 1113 w 1192"/>
                <a:gd name="T47" fmla="*/ 544 h 1150"/>
                <a:gd name="T48" fmla="*/ 1133 w 1192"/>
                <a:gd name="T49" fmla="*/ 708 h 1150"/>
                <a:gd name="T50" fmla="*/ 1120 w 1192"/>
                <a:gd name="T51" fmla="*/ 918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92" h="1150">
                  <a:moveTo>
                    <a:pt x="1120" y="918"/>
                  </a:moveTo>
                  <a:lnTo>
                    <a:pt x="1000" y="1037"/>
                  </a:lnTo>
                  <a:lnTo>
                    <a:pt x="867" y="1032"/>
                  </a:lnTo>
                  <a:lnTo>
                    <a:pt x="793" y="1067"/>
                  </a:lnTo>
                  <a:lnTo>
                    <a:pt x="774" y="1150"/>
                  </a:lnTo>
                  <a:lnTo>
                    <a:pt x="611" y="1122"/>
                  </a:lnTo>
                  <a:lnTo>
                    <a:pt x="414" y="996"/>
                  </a:lnTo>
                  <a:lnTo>
                    <a:pt x="246" y="955"/>
                  </a:lnTo>
                  <a:lnTo>
                    <a:pt x="190" y="777"/>
                  </a:lnTo>
                  <a:lnTo>
                    <a:pt x="95" y="708"/>
                  </a:lnTo>
                  <a:lnTo>
                    <a:pt x="0" y="526"/>
                  </a:lnTo>
                  <a:lnTo>
                    <a:pt x="103" y="528"/>
                  </a:lnTo>
                  <a:lnTo>
                    <a:pt x="31" y="447"/>
                  </a:lnTo>
                  <a:lnTo>
                    <a:pt x="103" y="358"/>
                  </a:lnTo>
                  <a:lnTo>
                    <a:pt x="312" y="274"/>
                  </a:lnTo>
                  <a:lnTo>
                    <a:pt x="424" y="60"/>
                  </a:lnTo>
                  <a:lnTo>
                    <a:pt x="610" y="108"/>
                  </a:lnTo>
                  <a:lnTo>
                    <a:pt x="720" y="95"/>
                  </a:lnTo>
                  <a:lnTo>
                    <a:pt x="870" y="0"/>
                  </a:lnTo>
                  <a:lnTo>
                    <a:pt x="971" y="125"/>
                  </a:lnTo>
                  <a:lnTo>
                    <a:pt x="1057" y="216"/>
                  </a:lnTo>
                  <a:lnTo>
                    <a:pt x="1187" y="244"/>
                  </a:lnTo>
                  <a:lnTo>
                    <a:pt x="1192" y="349"/>
                  </a:lnTo>
                  <a:lnTo>
                    <a:pt x="1113" y="544"/>
                  </a:lnTo>
                  <a:lnTo>
                    <a:pt x="1133" y="708"/>
                  </a:lnTo>
                  <a:lnTo>
                    <a:pt x="1120" y="91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31" name="Freeform 577"/>
            <p:cNvSpPr>
              <a:spLocks/>
            </p:cNvSpPr>
            <p:nvPr/>
          </p:nvSpPr>
          <p:spPr bwMode="auto">
            <a:xfrm>
              <a:off x="3100388" y="4103688"/>
              <a:ext cx="336550" cy="515938"/>
            </a:xfrm>
            <a:custGeom>
              <a:avLst/>
              <a:gdLst>
                <a:gd name="T0" fmla="*/ 0 w 1142"/>
                <a:gd name="T1" fmla="*/ 1018 h 1761"/>
                <a:gd name="T2" fmla="*/ 49 w 1142"/>
                <a:gd name="T3" fmla="*/ 1102 h 1761"/>
                <a:gd name="T4" fmla="*/ 94 w 1142"/>
                <a:gd name="T5" fmla="*/ 1267 h 1761"/>
                <a:gd name="T6" fmla="*/ 49 w 1142"/>
                <a:gd name="T7" fmla="*/ 1447 h 1761"/>
                <a:gd name="T8" fmla="*/ 222 w 1142"/>
                <a:gd name="T9" fmla="*/ 1392 h 1761"/>
                <a:gd name="T10" fmla="*/ 271 w 1142"/>
                <a:gd name="T11" fmla="*/ 1551 h 1761"/>
                <a:gd name="T12" fmla="*/ 345 w 1142"/>
                <a:gd name="T13" fmla="*/ 1527 h 1761"/>
                <a:gd name="T14" fmla="*/ 418 w 1142"/>
                <a:gd name="T15" fmla="*/ 1586 h 1761"/>
                <a:gd name="T16" fmla="*/ 502 w 1142"/>
                <a:gd name="T17" fmla="*/ 1601 h 1761"/>
                <a:gd name="T18" fmla="*/ 477 w 1142"/>
                <a:gd name="T19" fmla="*/ 1716 h 1761"/>
                <a:gd name="T20" fmla="*/ 551 w 1142"/>
                <a:gd name="T21" fmla="*/ 1761 h 1761"/>
                <a:gd name="T22" fmla="*/ 669 w 1142"/>
                <a:gd name="T23" fmla="*/ 1706 h 1761"/>
                <a:gd name="T24" fmla="*/ 758 w 1142"/>
                <a:gd name="T25" fmla="*/ 1646 h 1761"/>
                <a:gd name="T26" fmla="*/ 945 w 1142"/>
                <a:gd name="T27" fmla="*/ 1610 h 1761"/>
                <a:gd name="T28" fmla="*/ 891 w 1142"/>
                <a:gd name="T29" fmla="*/ 1437 h 1761"/>
                <a:gd name="T30" fmla="*/ 944 w 1142"/>
                <a:gd name="T31" fmla="*/ 1151 h 1761"/>
                <a:gd name="T32" fmla="*/ 1093 w 1142"/>
                <a:gd name="T33" fmla="*/ 688 h 1761"/>
                <a:gd name="T34" fmla="*/ 1142 w 1142"/>
                <a:gd name="T35" fmla="*/ 344 h 1761"/>
                <a:gd name="T36" fmla="*/ 1089 w 1142"/>
                <a:gd name="T37" fmla="*/ 236 h 1761"/>
                <a:gd name="T38" fmla="*/ 930 w 1142"/>
                <a:gd name="T39" fmla="*/ 314 h 1761"/>
                <a:gd name="T40" fmla="*/ 738 w 1142"/>
                <a:gd name="T41" fmla="*/ 295 h 1761"/>
                <a:gd name="T42" fmla="*/ 536 w 1142"/>
                <a:gd name="T43" fmla="*/ 209 h 1761"/>
                <a:gd name="T44" fmla="*/ 532 w 1142"/>
                <a:gd name="T45" fmla="*/ 45 h 1761"/>
                <a:gd name="T46" fmla="*/ 399 w 1142"/>
                <a:gd name="T47" fmla="*/ 0 h 1761"/>
                <a:gd name="T48" fmla="*/ 222 w 1142"/>
                <a:gd name="T49" fmla="*/ 220 h 1761"/>
                <a:gd name="T50" fmla="*/ 236 w 1142"/>
                <a:gd name="T51" fmla="*/ 314 h 1761"/>
                <a:gd name="T52" fmla="*/ 167 w 1142"/>
                <a:gd name="T53" fmla="*/ 374 h 1761"/>
                <a:gd name="T54" fmla="*/ 266 w 1142"/>
                <a:gd name="T55" fmla="*/ 399 h 1761"/>
                <a:gd name="T56" fmla="*/ 340 w 1142"/>
                <a:gd name="T57" fmla="*/ 464 h 1761"/>
                <a:gd name="T58" fmla="*/ 338 w 1142"/>
                <a:gd name="T59" fmla="*/ 571 h 1761"/>
                <a:gd name="T60" fmla="*/ 108 w 1142"/>
                <a:gd name="T61" fmla="*/ 743 h 1761"/>
                <a:gd name="T62" fmla="*/ 0 w 1142"/>
                <a:gd name="T63" fmla="*/ 1018 h 1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42" h="1761">
                  <a:moveTo>
                    <a:pt x="0" y="1018"/>
                  </a:moveTo>
                  <a:lnTo>
                    <a:pt x="49" y="1102"/>
                  </a:lnTo>
                  <a:lnTo>
                    <a:pt x="94" y="1267"/>
                  </a:lnTo>
                  <a:lnTo>
                    <a:pt x="49" y="1447"/>
                  </a:lnTo>
                  <a:lnTo>
                    <a:pt x="222" y="1392"/>
                  </a:lnTo>
                  <a:lnTo>
                    <a:pt x="271" y="1551"/>
                  </a:lnTo>
                  <a:lnTo>
                    <a:pt x="345" y="1527"/>
                  </a:lnTo>
                  <a:lnTo>
                    <a:pt x="418" y="1586"/>
                  </a:lnTo>
                  <a:lnTo>
                    <a:pt x="502" y="1601"/>
                  </a:lnTo>
                  <a:lnTo>
                    <a:pt x="477" y="1716"/>
                  </a:lnTo>
                  <a:lnTo>
                    <a:pt x="551" y="1761"/>
                  </a:lnTo>
                  <a:lnTo>
                    <a:pt x="669" y="1706"/>
                  </a:lnTo>
                  <a:lnTo>
                    <a:pt x="758" y="1646"/>
                  </a:lnTo>
                  <a:lnTo>
                    <a:pt x="945" y="1610"/>
                  </a:lnTo>
                  <a:lnTo>
                    <a:pt x="891" y="1437"/>
                  </a:lnTo>
                  <a:lnTo>
                    <a:pt x="944" y="1151"/>
                  </a:lnTo>
                  <a:lnTo>
                    <a:pt x="1093" y="688"/>
                  </a:lnTo>
                  <a:lnTo>
                    <a:pt x="1142" y="344"/>
                  </a:lnTo>
                  <a:lnTo>
                    <a:pt x="1089" y="236"/>
                  </a:lnTo>
                  <a:lnTo>
                    <a:pt x="930" y="314"/>
                  </a:lnTo>
                  <a:lnTo>
                    <a:pt x="738" y="295"/>
                  </a:lnTo>
                  <a:lnTo>
                    <a:pt x="536" y="209"/>
                  </a:lnTo>
                  <a:lnTo>
                    <a:pt x="532" y="45"/>
                  </a:lnTo>
                  <a:lnTo>
                    <a:pt x="399" y="0"/>
                  </a:lnTo>
                  <a:lnTo>
                    <a:pt x="222" y="220"/>
                  </a:lnTo>
                  <a:lnTo>
                    <a:pt x="236" y="314"/>
                  </a:lnTo>
                  <a:lnTo>
                    <a:pt x="167" y="374"/>
                  </a:lnTo>
                  <a:lnTo>
                    <a:pt x="266" y="399"/>
                  </a:lnTo>
                  <a:lnTo>
                    <a:pt x="340" y="464"/>
                  </a:lnTo>
                  <a:lnTo>
                    <a:pt x="338" y="571"/>
                  </a:lnTo>
                  <a:lnTo>
                    <a:pt x="108" y="743"/>
                  </a:lnTo>
                  <a:lnTo>
                    <a:pt x="0" y="101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32" name="Freeform 578"/>
            <p:cNvSpPr>
              <a:spLocks/>
            </p:cNvSpPr>
            <p:nvPr/>
          </p:nvSpPr>
          <p:spPr bwMode="auto">
            <a:xfrm>
              <a:off x="2854325" y="3952875"/>
              <a:ext cx="566737" cy="449263"/>
            </a:xfrm>
            <a:custGeom>
              <a:avLst/>
              <a:gdLst>
                <a:gd name="T0" fmla="*/ 311 w 1925"/>
                <a:gd name="T1" fmla="*/ 108 h 1532"/>
                <a:gd name="T2" fmla="*/ 47 w 1925"/>
                <a:gd name="T3" fmla="*/ 552 h 1532"/>
                <a:gd name="T4" fmla="*/ 0 w 1925"/>
                <a:gd name="T5" fmla="*/ 764 h 1532"/>
                <a:gd name="T6" fmla="*/ 217 w 1925"/>
                <a:gd name="T7" fmla="*/ 958 h 1532"/>
                <a:gd name="T8" fmla="*/ 453 w 1925"/>
                <a:gd name="T9" fmla="*/ 1213 h 1532"/>
                <a:gd name="T10" fmla="*/ 534 w 1925"/>
                <a:gd name="T11" fmla="*/ 1406 h 1532"/>
                <a:gd name="T12" fmla="*/ 659 w 1925"/>
                <a:gd name="T13" fmla="*/ 1451 h 1532"/>
                <a:gd name="T14" fmla="*/ 753 w 1925"/>
                <a:gd name="T15" fmla="*/ 1532 h 1532"/>
                <a:gd name="T16" fmla="*/ 836 w 1925"/>
                <a:gd name="T17" fmla="*/ 1532 h 1532"/>
                <a:gd name="T18" fmla="*/ 945 w 1925"/>
                <a:gd name="T19" fmla="*/ 1258 h 1532"/>
                <a:gd name="T20" fmla="*/ 1176 w 1925"/>
                <a:gd name="T21" fmla="*/ 1083 h 1532"/>
                <a:gd name="T22" fmla="*/ 1176 w 1925"/>
                <a:gd name="T23" fmla="*/ 978 h 1532"/>
                <a:gd name="T24" fmla="*/ 1106 w 1925"/>
                <a:gd name="T25" fmla="*/ 914 h 1532"/>
                <a:gd name="T26" fmla="*/ 1004 w 1925"/>
                <a:gd name="T27" fmla="*/ 889 h 1532"/>
                <a:gd name="T28" fmla="*/ 1073 w 1925"/>
                <a:gd name="T29" fmla="*/ 829 h 1532"/>
                <a:gd name="T30" fmla="*/ 1059 w 1925"/>
                <a:gd name="T31" fmla="*/ 734 h 1532"/>
                <a:gd name="T32" fmla="*/ 1235 w 1925"/>
                <a:gd name="T33" fmla="*/ 515 h 1532"/>
                <a:gd name="T34" fmla="*/ 1368 w 1925"/>
                <a:gd name="T35" fmla="*/ 558 h 1532"/>
                <a:gd name="T36" fmla="*/ 1373 w 1925"/>
                <a:gd name="T37" fmla="*/ 724 h 1532"/>
                <a:gd name="T38" fmla="*/ 1575 w 1925"/>
                <a:gd name="T39" fmla="*/ 809 h 1532"/>
                <a:gd name="T40" fmla="*/ 1767 w 1925"/>
                <a:gd name="T41" fmla="*/ 829 h 1532"/>
                <a:gd name="T42" fmla="*/ 1925 w 1925"/>
                <a:gd name="T43" fmla="*/ 749 h 1532"/>
                <a:gd name="T44" fmla="*/ 1818 w 1925"/>
                <a:gd name="T45" fmla="*/ 621 h 1532"/>
                <a:gd name="T46" fmla="*/ 1562 w 1925"/>
                <a:gd name="T47" fmla="*/ 456 h 1532"/>
                <a:gd name="T48" fmla="*/ 1373 w 1925"/>
                <a:gd name="T49" fmla="*/ 51 h 1532"/>
                <a:gd name="T50" fmla="*/ 1182 w 1925"/>
                <a:gd name="T51" fmla="*/ 60 h 1532"/>
                <a:gd name="T52" fmla="*/ 1049 w 1925"/>
                <a:gd name="T53" fmla="*/ 0 h 1532"/>
                <a:gd name="T54" fmla="*/ 767 w 1925"/>
                <a:gd name="T55" fmla="*/ 123 h 1532"/>
                <a:gd name="T56" fmla="*/ 515 w 1925"/>
                <a:gd name="T57" fmla="*/ 125 h 1532"/>
                <a:gd name="T58" fmla="*/ 311 w 1925"/>
                <a:gd name="T59" fmla="*/ 108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25" h="1532">
                  <a:moveTo>
                    <a:pt x="311" y="108"/>
                  </a:moveTo>
                  <a:lnTo>
                    <a:pt x="47" y="552"/>
                  </a:lnTo>
                  <a:lnTo>
                    <a:pt x="0" y="764"/>
                  </a:lnTo>
                  <a:lnTo>
                    <a:pt x="217" y="958"/>
                  </a:lnTo>
                  <a:lnTo>
                    <a:pt x="453" y="1213"/>
                  </a:lnTo>
                  <a:lnTo>
                    <a:pt x="534" y="1406"/>
                  </a:lnTo>
                  <a:lnTo>
                    <a:pt x="659" y="1451"/>
                  </a:lnTo>
                  <a:lnTo>
                    <a:pt x="753" y="1532"/>
                  </a:lnTo>
                  <a:lnTo>
                    <a:pt x="836" y="1532"/>
                  </a:lnTo>
                  <a:lnTo>
                    <a:pt x="945" y="1258"/>
                  </a:lnTo>
                  <a:lnTo>
                    <a:pt x="1176" y="1083"/>
                  </a:lnTo>
                  <a:lnTo>
                    <a:pt x="1176" y="978"/>
                  </a:lnTo>
                  <a:lnTo>
                    <a:pt x="1106" y="914"/>
                  </a:lnTo>
                  <a:lnTo>
                    <a:pt x="1004" y="889"/>
                  </a:lnTo>
                  <a:lnTo>
                    <a:pt x="1073" y="829"/>
                  </a:lnTo>
                  <a:lnTo>
                    <a:pt x="1059" y="734"/>
                  </a:lnTo>
                  <a:lnTo>
                    <a:pt x="1235" y="515"/>
                  </a:lnTo>
                  <a:lnTo>
                    <a:pt x="1368" y="558"/>
                  </a:lnTo>
                  <a:lnTo>
                    <a:pt x="1373" y="724"/>
                  </a:lnTo>
                  <a:lnTo>
                    <a:pt x="1575" y="809"/>
                  </a:lnTo>
                  <a:lnTo>
                    <a:pt x="1767" y="829"/>
                  </a:lnTo>
                  <a:lnTo>
                    <a:pt x="1925" y="749"/>
                  </a:lnTo>
                  <a:lnTo>
                    <a:pt x="1818" y="621"/>
                  </a:lnTo>
                  <a:lnTo>
                    <a:pt x="1562" y="456"/>
                  </a:lnTo>
                  <a:lnTo>
                    <a:pt x="1373" y="51"/>
                  </a:lnTo>
                  <a:lnTo>
                    <a:pt x="1182" y="60"/>
                  </a:lnTo>
                  <a:lnTo>
                    <a:pt x="1049" y="0"/>
                  </a:lnTo>
                  <a:lnTo>
                    <a:pt x="767" y="123"/>
                  </a:lnTo>
                  <a:lnTo>
                    <a:pt x="515" y="125"/>
                  </a:lnTo>
                  <a:lnTo>
                    <a:pt x="311" y="10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33" name="Freeform 579"/>
            <p:cNvSpPr>
              <a:spLocks/>
            </p:cNvSpPr>
            <p:nvPr/>
          </p:nvSpPr>
          <p:spPr bwMode="auto">
            <a:xfrm>
              <a:off x="2454275" y="3541713"/>
              <a:ext cx="492125" cy="636588"/>
            </a:xfrm>
            <a:custGeom>
              <a:avLst/>
              <a:gdLst>
                <a:gd name="T0" fmla="*/ 1087 w 1669"/>
                <a:gd name="T1" fmla="*/ 135 h 2174"/>
                <a:gd name="T2" fmla="*/ 881 w 1669"/>
                <a:gd name="T3" fmla="*/ 628 h 2174"/>
                <a:gd name="T4" fmla="*/ 998 w 1669"/>
                <a:gd name="T5" fmla="*/ 708 h 2174"/>
                <a:gd name="T6" fmla="*/ 869 w 1669"/>
                <a:gd name="T7" fmla="*/ 994 h 2174"/>
                <a:gd name="T8" fmla="*/ 718 w 1669"/>
                <a:gd name="T9" fmla="*/ 1093 h 2174"/>
                <a:gd name="T10" fmla="*/ 620 w 1669"/>
                <a:gd name="T11" fmla="*/ 1315 h 2174"/>
                <a:gd name="T12" fmla="*/ 512 w 1669"/>
                <a:gd name="T13" fmla="*/ 1315 h 2174"/>
                <a:gd name="T14" fmla="*/ 443 w 1669"/>
                <a:gd name="T15" fmla="*/ 1486 h 2174"/>
                <a:gd name="T16" fmla="*/ 340 w 1669"/>
                <a:gd name="T17" fmla="*/ 1585 h 2174"/>
                <a:gd name="T18" fmla="*/ 157 w 1669"/>
                <a:gd name="T19" fmla="*/ 1665 h 2174"/>
                <a:gd name="T20" fmla="*/ 16 w 1669"/>
                <a:gd name="T21" fmla="*/ 1704 h 2174"/>
                <a:gd name="T22" fmla="*/ 0 w 1669"/>
                <a:gd name="T23" fmla="*/ 1780 h 2174"/>
                <a:gd name="T24" fmla="*/ 157 w 1669"/>
                <a:gd name="T25" fmla="*/ 1860 h 2174"/>
                <a:gd name="T26" fmla="*/ 300 w 1669"/>
                <a:gd name="T27" fmla="*/ 1969 h 2174"/>
                <a:gd name="T28" fmla="*/ 379 w 1669"/>
                <a:gd name="T29" fmla="*/ 1930 h 2174"/>
                <a:gd name="T30" fmla="*/ 497 w 1669"/>
                <a:gd name="T31" fmla="*/ 1974 h 2174"/>
                <a:gd name="T32" fmla="*/ 635 w 1669"/>
                <a:gd name="T33" fmla="*/ 2094 h 2174"/>
                <a:gd name="T34" fmla="*/ 779 w 1669"/>
                <a:gd name="T35" fmla="*/ 2157 h 2174"/>
                <a:gd name="T36" fmla="*/ 1117 w 1669"/>
                <a:gd name="T37" fmla="*/ 2174 h 2174"/>
                <a:gd name="T38" fmla="*/ 1357 w 1669"/>
                <a:gd name="T39" fmla="*/ 2173 h 2174"/>
                <a:gd name="T40" fmla="*/ 1403 w 1669"/>
                <a:gd name="T41" fmla="*/ 1959 h 2174"/>
                <a:gd name="T42" fmla="*/ 1669 w 1669"/>
                <a:gd name="T43" fmla="*/ 1512 h 2174"/>
                <a:gd name="T44" fmla="*/ 1521 w 1669"/>
                <a:gd name="T45" fmla="*/ 1361 h 2174"/>
                <a:gd name="T46" fmla="*/ 1564 w 1669"/>
                <a:gd name="T47" fmla="*/ 934 h 2174"/>
                <a:gd name="T48" fmla="*/ 1549 w 1669"/>
                <a:gd name="T49" fmla="*/ 480 h 2174"/>
                <a:gd name="T50" fmla="*/ 1284 w 1669"/>
                <a:gd name="T51" fmla="*/ 199 h 2174"/>
                <a:gd name="T52" fmla="*/ 1265 w 1669"/>
                <a:gd name="T53" fmla="*/ 93 h 2174"/>
                <a:gd name="T54" fmla="*/ 1177 w 1669"/>
                <a:gd name="T55" fmla="*/ 0 h 2174"/>
                <a:gd name="T56" fmla="*/ 1087 w 1669"/>
                <a:gd name="T57" fmla="*/ 135 h 2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69" h="2174">
                  <a:moveTo>
                    <a:pt x="1087" y="135"/>
                  </a:moveTo>
                  <a:lnTo>
                    <a:pt x="881" y="628"/>
                  </a:lnTo>
                  <a:lnTo>
                    <a:pt x="998" y="708"/>
                  </a:lnTo>
                  <a:lnTo>
                    <a:pt x="869" y="994"/>
                  </a:lnTo>
                  <a:lnTo>
                    <a:pt x="718" y="1093"/>
                  </a:lnTo>
                  <a:lnTo>
                    <a:pt x="620" y="1315"/>
                  </a:lnTo>
                  <a:lnTo>
                    <a:pt x="512" y="1315"/>
                  </a:lnTo>
                  <a:lnTo>
                    <a:pt x="443" y="1486"/>
                  </a:lnTo>
                  <a:lnTo>
                    <a:pt x="340" y="1585"/>
                  </a:lnTo>
                  <a:lnTo>
                    <a:pt x="157" y="1665"/>
                  </a:lnTo>
                  <a:lnTo>
                    <a:pt x="16" y="1704"/>
                  </a:lnTo>
                  <a:lnTo>
                    <a:pt x="0" y="1780"/>
                  </a:lnTo>
                  <a:lnTo>
                    <a:pt x="157" y="1860"/>
                  </a:lnTo>
                  <a:lnTo>
                    <a:pt x="300" y="1969"/>
                  </a:lnTo>
                  <a:lnTo>
                    <a:pt x="379" y="1930"/>
                  </a:lnTo>
                  <a:lnTo>
                    <a:pt x="497" y="1974"/>
                  </a:lnTo>
                  <a:lnTo>
                    <a:pt x="635" y="2094"/>
                  </a:lnTo>
                  <a:lnTo>
                    <a:pt x="779" y="2157"/>
                  </a:lnTo>
                  <a:lnTo>
                    <a:pt x="1117" y="2174"/>
                  </a:lnTo>
                  <a:lnTo>
                    <a:pt x="1357" y="2173"/>
                  </a:lnTo>
                  <a:lnTo>
                    <a:pt x="1403" y="1959"/>
                  </a:lnTo>
                  <a:lnTo>
                    <a:pt x="1669" y="1512"/>
                  </a:lnTo>
                  <a:lnTo>
                    <a:pt x="1521" y="1361"/>
                  </a:lnTo>
                  <a:lnTo>
                    <a:pt x="1564" y="934"/>
                  </a:lnTo>
                  <a:lnTo>
                    <a:pt x="1549" y="480"/>
                  </a:lnTo>
                  <a:lnTo>
                    <a:pt x="1284" y="199"/>
                  </a:lnTo>
                  <a:lnTo>
                    <a:pt x="1265" y="93"/>
                  </a:lnTo>
                  <a:lnTo>
                    <a:pt x="1177" y="0"/>
                  </a:lnTo>
                  <a:lnTo>
                    <a:pt x="1087" y="13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34" name="Freeform 580"/>
            <p:cNvSpPr>
              <a:spLocks/>
            </p:cNvSpPr>
            <p:nvPr/>
          </p:nvSpPr>
          <p:spPr bwMode="auto">
            <a:xfrm>
              <a:off x="2622550" y="4173538"/>
              <a:ext cx="388937" cy="215900"/>
            </a:xfrm>
            <a:custGeom>
              <a:avLst/>
              <a:gdLst>
                <a:gd name="T0" fmla="*/ 181 w 1319"/>
                <a:gd name="T1" fmla="*/ 705 h 735"/>
                <a:gd name="T2" fmla="*/ 191 w 1319"/>
                <a:gd name="T3" fmla="*/ 625 h 735"/>
                <a:gd name="T4" fmla="*/ 131 w 1319"/>
                <a:gd name="T5" fmla="*/ 540 h 735"/>
                <a:gd name="T6" fmla="*/ 0 w 1319"/>
                <a:gd name="T7" fmla="*/ 480 h 735"/>
                <a:gd name="T8" fmla="*/ 204 w 1319"/>
                <a:gd name="T9" fmla="*/ 162 h 735"/>
                <a:gd name="T10" fmla="*/ 204 w 1319"/>
                <a:gd name="T11" fmla="*/ 0 h 735"/>
                <a:gd name="T12" fmla="*/ 536 w 1319"/>
                <a:gd name="T13" fmla="*/ 16 h 735"/>
                <a:gd name="T14" fmla="*/ 788 w 1319"/>
                <a:gd name="T15" fmla="*/ 16 h 735"/>
                <a:gd name="T16" fmla="*/ 1004 w 1319"/>
                <a:gd name="T17" fmla="*/ 207 h 735"/>
                <a:gd name="T18" fmla="*/ 1241 w 1319"/>
                <a:gd name="T19" fmla="*/ 463 h 735"/>
                <a:gd name="T20" fmla="*/ 1319 w 1319"/>
                <a:gd name="T21" fmla="*/ 655 h 735"/>
                <a:gd name="T22" fmla="*/ 1067 w 1319"/>
                <a:gd name="T23" fmla="*/ 715 h 735"/>
                <a:gd name="T24" fmla="*/ 855 w 1319"/>
                <a:gd name="T25" fmla="*/ 735 h 735"/>
                <a:gd name="T26" fmla="*/ 476 w 1319"/>
                <a:gd name="T27" fmla="*/ 705 h 735"/>
                <a:gd name="T28" fmla="*/ 181 w 1319"/>
                <a:gd name="T29" fmla="*/ 70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9" h="735">
                  <a:moveTo>
                    <a:pt x="181" y="705"/>
                  </a:moveTo>
                  <a:lnTo>
                    <a:pt x="191" y="625"/>
                  </a:lnTo>
                  <a:lnTo>
                    <a:pt x="131" y="540"/>
                  </a:lnTo>
                  <a:lnTo>
                    <a:pt x="0" y="480"/>
                  </a:lnTo>
                  <a:lnTo>
                    <a:pt x="204" y="162"/>
                  </a:lnTo>
                  <a:lnTo>
                    <a:pt x="204" y="0"/>
                  </a:lnTo>
                  <a:lnTo>
                    <a:pt x="536" y="16"/>
                  </a:lnTo>
                  <a:lnTo>
                    <a:pt x="788" y="16"/>
                  </a:lnTo>
                  <a:lnTo>
                    <a:pt x="1004" y="207"/>
                  </a:lnTo>
                  <a:lnTo>
                    <a:pt x="1241" y="463"/>
                  </a:lnTo>
                  <a:lnTo>
                    <a:pt x="1319" y="655"/>
                  </a:lnTo>
                  <a:lnTo>
                    <a:pt x="1067" y="715"/>
                  </a:lnTo>
                  <a:lnTo>
                    <a:pt x="855" y="735"/>
                  </a:lnTo>
                  <a:lnTo>
                    <a:pt x="476" y="705"/>
                  </a:lnTo>
                  <a:lnTo>
                    <a:pt x="181" y="70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35" name="Freeform 581"/>
            <p:cNvSpPr>
              <a:spLocks/>
            </p:cNvSpPr>
            <p:nvPr/>
          </p:nvSpPr>
          <p:spPr bwMode="auto">
            <a:xfrm>
              <a:off x="2376488" y="4106863"/>
              <a:ext cx="306387" cy="395288"/>
            </a:xfrm>
            <a:custGeom>
              <a:avLst/>
              <a:gdLst>
                <a:gd name="T0" fmla="*/ 0 w 1043"/>
                <a:gd name="T1" fmla="*/ 1153 h 1348"/>
                <a:gd name="T2" fmla="*/ 172 w 1043"/>
                <a:gd name="T3" fmla="*/ 1257 h 1348"/>
                <a:gd name="T4" fmla="*/ 133 w 1043"/>
                <a:gd name="T5" fmla="*/ 1348 h 1348"/>
                <a:gd name="T6" fmla="*/ 290 w 1043"/>
                <a:gd name="T7" fmla="*/ 1322 h 1348"/>
                <a:gd name="T8" fmla="*/ 325 w 1043"/>
                <a:gd name="T9" fmla="*/ 1172 h 1348"/>
                <a:gd name="T10" fmla="*/ 512 w 1043"/>
                <a:gd name="T11" fmla="*/ 1122 h 1348"/>
                <a:gd name="T12" fmla="*/ 532 w 1043"/>
                <a:gd name="T13" fmla="*/ 915 h 1348"/>
                <a:gd name="T14" fmla="*/ 660 w 1043"/>
                <a:gd name="T15" fmla="*/ 823 h 1348"/>
                <a:gd name="T16" fmla="*/ 895 w 1043"/>
                <a:gd name="T17" fmla="*/ 898 h 1348"/>
                <a:gd name="T18" fmla="*/ 1018 w 1043"/>
                <a:gd name="T19" fmla="*/ 934 h 1348"/>
                <a:gd name="T20" fmla="*/ 1028 w 1043"/>
                <a:gd name="T21" fmla="*/ 853 h 1348"/>
                <a:gd name="T22" fmla="*/ 969 w 1043"/>
                <a:gd name="T23" fmla="*/ 768 h 1348"/>
                <a:gd name="T24" fmla="*/ 838 w 1043"/>
                <a:gd name="T25" fmla="*/ 708 h 1348"/>
                <a:gd name="T26" fmla="*/ 1043 w 1043"/>
                <a:gd name="T27" fmla="*/ 389 h 1348"/>
                <a:gd name="T28" fmla="*/ 1043 w 1043"/>
                <a:gd name="T29" fmla="*/ 229 h 1348"/>
                <a:gd name="T30" fmla="*/ 900 w 1043"/>
                <a:gd name="T31" fmla="*/ 165 h 1348"/>
                <a:gd name="T32" fmla="*/ 765 w 1043"/>
                <a:gd name="T33" fmla="*/ 46 h 1348"/>
                <a:gd name="T34" fmla="*/ 645 w 1043"/>
                <a:gd name="T35" fmla="*/ 0 h 1348"/>
                <a:gd name="T36" fmla="*/ 565 w 1043"/>
                <a:gd name="T37" fmla="*/ 42 h 1348"/>
                <a:gd name="T38" fmla="*/ 606 w 1043"/>
                <a:gd name="T39" fmla="*/ 141 h 1348"/>
                <a:gd name="T40" fmla="*/ 526 w 1043"/>
                <a:gd name="T41" fmla="*/ 229 h 1348"/>
                <a:gd name="T42" fmla="*/ 384 w 1043"/>
                <a:gd name="T43" fmla="*/ 315 h 1348"/>
                <a:gd name="T44" fmla="*/ 289 w 1043"/>
                <a:gd name="T45" fmla="*/ 216 h 1348"/>
                <a:gd name="T46" fmla="*/ 132 w 1043"/>
                <a:gd name="T47" fmla="*/ 274 h 1348"/>
                <a:gd name="T48" fmla="*/ 186 w 1043"/>
                <a:gd name="T49" fmla="*/ 433 h 1348"/>
                <a:gd name="T50" fmla="*/ 355 w 1043"/>
                <a:gd name="T51" fmla="*/ 435 h 1348"/>
                <a:gd name="T52" fmla="*/ 438 w 1043"/>
                <a:gd name="T53" fmla="*/ 499 h 1348"/>
                <a:gd name="T54" fmla="*/ 219 w 1043"/>
                <a:gd name="T55" fmla="*/ 615 h 1348"/>
                <a:gd name="T56" fmla="*/ 142 w 1043"/>
                <a:gd name="T57" fmla="*/ 888 h 1348"/>
                <a:gd name="T58" fmla="*/ 10 w 1043"/>
                <a:gd name="T59" fmla="*/ 1033 h 1348"/>
                <a:gd name="T60" fmla="*/ 0 w 1043"/>
                <a:gd name="T61" fmla="*/ 1153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3" h="1348">
                  <a:moveTo>
                    <a:pt x="0" y="1153"/>
                  </a:moveTo>
                  <a:lnTo>
                    <a:pt x="172" y="1257"/>
                  </a:lnTo>
                  <a:lnTo>
                    <a:pt x="133" y="1348"/>
                  </a:lnTo>
                  <a:lnTo>
                    <a:pt x="290" y="1322"/>
                  </a:lnTo>
                  <a:lnTo>
                    <a:pt x="325" y="1172"/>
                  </a:lnTo>
                  <a:lnTo>
                    <a:pt x="512" y="1122"/>
                  </a:lnTo>
                  <a:lnTo>
                    <a:pt x="532" y="915"/>
                  </a:lnTo>
                  <a:lnTo>
                    <a:pt x="660" y="823"/>
                  </a:lnTo>
                  <a:lnTo>
                    <a:pt x="895" y="898"/>
                  </a:lnTo>
                  <a:lnTo>
                    <a:pt x="1018" y="934"/>
                  </a:lnTo>
                  <a:lnTo>
                    <a:pt x="1028" y="853"/>
                  </a:lnTo>
                  <a:lnTo>
                    <a:pt x="969" y="768"/>
                  </a:lnTo>
                  <a:lnTo>
                    <a:pt x="838" y="708"/>
                  </a:lnTo>
                  <a:lnTo>
                    <a:pt x="1043" y="389"/>
                  </a:lnTo>
                  <a:lnTo>
                    <a:pt x="1043" y="229"/>
                  </a:lnTo>
                  <a:lnTo>
                    <a:pt x="900" y="165"/>
                  </a:lnTo>
                  <a:lnTo>
                    <a:pt x="765" y="46"/>
                  </a:lnTo>
                  <a:lnTo>
                    <a:pt x="645" y="0"/>
                  </a:lnTo>
                  <a:lnTo>
                    <a:pt x="565" y="42"/>
                  </a:lnTo>
                  <a:lnTo>
                    <a:pt x="606" y="141"/>
                  </a:lnTo>
                  <a:lnTo>
                    <a:pt x="526" y="229"/>
                  </a:lnTo>
                  <a:lnTo>
                    <a:pt x="384" y="315"/>
                  </a:lnTo>
                  <a:lnTo>
                    <a:pt x="289" y="216"/>
                  </a:lnTo>
                  <a:lnTo>
                    <a:pt x="132" y="274"/>
                  </a:lnTo>
                  <a:lnTo>
                    <a:pt x="186" y="433"/>
                  </a:lnTo>
                  <a:lnTo>
                    <a:pt x="355" y="435"/>
                  </a:lnTo>
                  <a:lnTo>
                    <a:pt x="438" y="499"/>
                  </a:lnTo>
                  <a:lnTo>
                    <a:pt x="219" y="615"/>
                  </a:lnTo>
                  <a:lnTo>
                    <a:pt x="142" y="888"/>
                  </a:lnTo>
                  <a:lnTo>
                    <a:pt x="10" y="1033"/>
                  </a:lnTo>
                  <a:lnTo>
                    <a:pt x="0" y="1153"/>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36" name="Freeform 582"/>
            <p:cNvSpPr>
              <a:spLocks/>
            </p:cNvSpPr>
            <p:nvPr/>
          </p:nvSpPr>
          <p:spPr bwMode="auto">
            <a:xfrm>
              <a:off x="2319338" y="3581400"/>
              <a:ext cx="455612" cy="460375"/>
            </a:xfrm>
            <a:custGeom>
              <a:avLst/>
              <a:gdLst>
                <a:gd name="T0" fmla="*/ 836 w 1545"/>
                <a:gd name="T1" fmla="*/ 224 h 1571"/>
                <a:gd name="T2" fmla="*/ 797 w 1545"/>
                <a:gd name="T3" fmla="*/ 379 h 1571"/>
                <a:gd name="T4" fmla="*/ 723 w 1545"/>
                <a:gd name="T5" fmla="*/ 524 h 1571"/>
                <a:gd name="T6" fmla="*/ 630 w 1545"/>
                <a:gd name="T7" fmla="*/ 613 h 1571"/>
                <a:gd name="T8" fmla="*/ 517 w 1545"/>
                <a:gd name="T9" fmla="*/ 693 h 1571"/>
                <a:gd name="T10" fmla="*/ 399 w 1545"/>
                <a:gd name="T11" fmla="*/ 703 h 1571"/>
                <a:gd name="T12" fmla="*/ 202 w 1545"/>
                <a:gd name="T13" fmla="*/ 1062 h 1571"/>
                <a:gd name="T14" fmla="*/ 320 w 1545"/>
                <a:gd name="T15" fmla="*/ 1062 h 1571"/>
                <a:gd name="T16" fmla="*/ 325 w 1545"/>
                <a:gd name="T17" fmla="*/ 1127 h 1571"/>
                <a:gd name="T18" fmla="*/ 162 w 1545"/>
                <a:gd name="T19" fmla="*/ 1172 h 1571"/>
                <a:gd name="T20" fmla="*/ 0 w 1545"/>
                <a:gd name="T21" fmla="*/ 1272 h 1571"/>
                <a:gd name="T22" fmla="*/ 25 w 1545"/>
                <a:gd name="T23" fmla="*/ 1362 h 1571"/>
                <a:gd name="T24" fmla="*/ 172 w 1545"/>
                <a:gd name="T25" fmla="*/ 1406 h 1571"/>
                <a:gd name="T26" fmla="*/ 340 w 1545"/>
                <a:gd name="T27" fmla="*/ 1426 h 1571"/>
                <a:gd name="T28" fmla="*/ 408 w 1545"/>
                <a:gd name="T29" fmla="*/ 1486 h 1571"/>
                <a:gd name="T30" fmla="*/ 472 w 1545"/>
                <a:gd name="T31" fmla="*/ 1571 h 1571"/>
                <a:gd name="T32" fmla="*/ 616 w 1545"/>
                <a:gd name="T33" fmla="*/ 1529 h 1571"/>
                <a:gd name="T34" fmla="*/ 797 w 1545"/>
                <a:gd name="T35" fmla="*/ 1451 h 1571"/>
                <a:gd name="T36" fmla="*/ 900 w 1545"/>
                <a:gd name="T37" fmla="*/ 1352 h 1571"/>
                <a:gd name="T38" fmla="*/ 969 w 1545"/>
                <a:gd name="T39" fmla="*/ 1182 h 1571"/>
                <a:gd name="T40" fmla="*/ 1078 w 1545"/>
                <a:gd name="T41" fmla="*/ 1182 h 1571"/>
                <a:gd name="T42" fmla="*/ 1176 w 1545"/>
                <a:gd name="T43" fmla="*/ 958 h 1571"/>
                <a:gd name="T44" fmla="*/ 1329 w 1545"/>
                <a:gd name="T45" fmla="*/ 858 h 1571"/>
                <a:gd name="T46" fmla="*/ 1456 w 1545"/>
                <a:gd name="T47" fmla="*/ 574 h 1571"/>
                <a:gd name="T48" fmla="*/ 1338 w 1545"/>
                <a:gd name="T49" fmla="*/ 494 h 1571"/>
                <a:gd name="T50" fmla="*/ 1545 w 1545"/>
                <a:gd name="T51" fmla="*/ 0 h 1571"/>
                <a:gd name="T52" fmla="*/ 1388 w 1545"/>
                <a:gd name="T53" fmla="*/ 15 h 1571"/>
                <a:gd name="T54" fmla="*/ 1314 w 1545"/>
                <a:gd name="T55" fmla="*/ 140 h 1571"/>
                <a:gd name="T56" fmla="*/ 984 w 1545"/>
                <a:gd name="T57" fmla="*/ 224 h 1571"/>
                <a:gd name="T58" fmla="*/ 836 w 1545"/>
                <a:gd name="T59" fmla="*/ 224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5" h="1571">
                  <a:moveTo>
                    <a:pt x="836" y="224"/>
                  </a:moveTo>
                  <a:lnTo>
                    <a:pt x="797" y="379"/>
                  </a:lnTo>
                  <a:lnTo>
                    <a:pt x="723" y="524"/>
                  </a:lnTo>
                  <a:lnTo>
                    <a:pt x="630" y="613"/>
                  </a:lnTo>
                  <a:lnTo>
                    <a:pt x="517" y="693"/>
                  </a:lnTo>
                  <a:lnTo>
                    <a:pt x="399" y="703"/>
                  </a:lnTo>
                  <a:lnTo>
                    <a:pt x="202" y="1062"/>
                  </a:lnTo>
                  <a:lnTo>
                    <a:pt x="320" y="1062"/>
                  </a:lnTo>
                  <a:lnTo>
                    <a:pt x="325" y="1127"/>
                  </a:lnTo>
                  <a:lnTo>
                    <a:pt x="162" y="1172"/>
                  </a:lnTo>
                  <a:lnTo>
                    <a:pt x="0" y="1272"/>
                  </a:lnTo>
                  <a:lnTo>
                    <a:pt x="25" y="1362"/>
                  </a:lnTo>
                  <a:lnTo>
                    <a:pt x="172" y="1406"/>
                  </a:lnTo>
                  <a:lnTo>
                    <a:pt x="340" y="1426"/>
                  </a:lnTo>
                  <a:lnTo>
                    <a:pt x="408" y="1486"/>
                  </a:lnTo>
                  <a:lnTo>
                    <a:pt x="472" y="1571"/>
                  </a:lnTo>
                  <a:lnTo>
                    <a:pt x="616" y="1529"/>
                  </a:lnTo>
                  <a:lnTo>
                    <a:pt x="797" y="1451"/>
                  </a:lnTo>
                  <a:lnTo>
                    <a:pt x="900" y="1352"/>
                  </a:lnTo>
                  <a:lnTo>
                    <a:pt x="969" y="1182"/>
                  </a:lnTo>
                  <a:lnTo>
                    <a:pt x="1078" y="1182"/>
                  </a:lnTo>
                  <a:lnTo>
                    <a:pt x="1176" y="958"/>
                  </a:lnTo>
                  <a:lnTo>
                    <a:pt x="1329" y="858"/>
                  </a:lnTo>
                  <a:lnTo>
                    <a:pt x="1456" y="574"/>
                  </a:lnTo>
                  <a:lnTo>
                    <a:pt x="1338" y="494"/>
                  </a:lnTo>
                  <a:lnTo>
                    <a:pt x="1545" y="0"/>
                  </a:lnTo>
                  <a:lnTo>
                    <a:pt x="1388" y="15"/>
                  </a:lnTo>
                  <a:lnTo>
                    <a:pt x="1314" y="140"/>
                  </a:lnTo>
                  <a:lnTo>
                    <a:pt x="984" y="224"/>
                  </a:lnTo>
                  <a:lnTo>
                    <a:pt x="836" y="224"/>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37" name="Freeform 583"/>
            <p:cNvSpPr>
              <a:spLocks/>
            </p:cNvSpPr>
            <p:nvPr/>
          </p:nvSpPr>
          <p:spPr bwMode="auto">
            <a:xfrm>
              <a:off x="2967038" y="2284413"/>
              <a:ext cx="658812" cy="490538"/>
            </a:xfrm>
            <a:custGeom>
              <a:avLst/>
              <a:gdLst>
                <a:gd name="T0" fmla="*/ 90 w 455"/>
                <a:gd name="T1" fmla="*/ 336 h 336"/>
                <a:gd name="T2" fmla="*/ 50 w 455"/>
                <a:gd name="T3" fmla="*/ 310 h 336"/>
                <a:gd name="T4" fmla="*/ 20 w 455"/>
                <a:gd name="T5" fmla="*/ 277 h 336"/>
                <a:gd name="T6" fmla="*/ 27 w 455"/>
                <a:gd name="T7" fmla="*/ 259 h 336"/>
                <a:gd name="T8" fmla="*/ 26 w 455"/>
                <a:gd name="T9" fmla="*/ 235 h 336"/>
                <a:gd name="T10" fmla="*/ 8 w 455"/>
                <a:gd name="T11" fmla="*/ 214 h 336"/>
                <a:gd name="T12" fmla="*/ 0 w 455"/>
                <a:gd name="T13" fmla="*/ 193 h 336"/>
                <a:gd name="T14" fmla="*/ 23 w 455"/>
                <a:gd name="T15" fmla="*/ 180 h 336"/>
                <a:gd name="T16" fmla="*/ 36 w 455"/>
                <a:gd name="T17" fmla="*/ 181 h 336"/>
                <a:gd name="T18" fmla="*/ 59 w 455"/>
                <a:gd name="T19" fmla="*/ 168 h 336"/>
                <a:gd name="T20" fmla="*/ 56 w 455"/>
                <a:gd name="T21" fmla="*/ 148 h 336"/>
                <a:gd name="T22" fmla="*/ 115 w 455"/>
                <a:gd name="T23" fmla="*/ 122 h 336"/>
                <a:gd name="T24" fmla="*/ 116 w 455"/>
                <a:gd name="T25" fmla="*/ 100 h 336"/>
                <a:gd name="T26" fmla="*/ 150 w 455"/>
                <a:gd name="T27" fmla="*/ 97 h 336"/>
                <a:gd name="T28" fmla="*/ 188 w 455"/>
                <a:gd name="T29" fmla="*/ 60 h 336"/>
                <a:gd name="T30" fmla="*/ 212 w 455"/>
                <a:gd name="T31" fmla="*/ 39 h 336"/>
                <a:gd name="T32" fmla="*/ 263 w 455"/>
                <a:gd name="T33" fmla="*/ 24 h 336"/>
                <a:gd name="T34" fmla="*/ 321 w 455"/>
                <a:gd name="T35" fmla="*/ 15 h 336"/>
                <a:gd name="T36" fmla="*/ 362 w 455"/>
                <a:gd name="T37" fmla="*/ 25 h 336"/>
                <a:gd name="T38" fmla="*/ 405 w 455"/>
                <a:gd name="T39" fmla="*/ 21 h 336"/>
                <a:gd name="T40" fmla="*/ 443 w 455"/>
                <a:gd name="T41" fmla="*/ 0 h 336"/>
                <a:gd name="T42" fmla="*/ 453 w 455"/>
                <a:gd name="T43" fmla="*/ 10 h 336"/>
                <a:gd name="T44" fmla="*/ 455 w 455"/>
                <a:gd name="T45" fmla="*/ 39 h 336"/>
                <a:gd name="T46" fmla="*/ 440 w 455"/>
                <a:gd name="T47" fmla="*/ 49 h 336"/>
                <a:gd name="T48" fmla="*/ 387 w 455"/>
                <a:gd name="T49" fmla="*/ 66 h 336"/>
                <a:gd name="T50" fmla="*/ 321 w 455"/>
                <a:gd name="T51" fmla="*/ 64 h 336"/>
                <a:gd name="T52" fmla="*/ 276 w 455"/>
                <a:gd name="T53" fmla="*/ 79 h 336"/>
                <a:gd name="T54" fmla="*/ 248 w 455"/>
                <a:gd name="T55" fmla="*/ 103 h 336"/>
                <a:gd name="T56" fmla="*/ 227 w 455"/>
                <a:gd name="T57" fmla="*/ 106 h 336"/>
                <a:gd name="T58" fmla="*/ 206 w 455"/>
                <a:gd name="T59" fmla="*/ 122 h 336"/>
                <a:gd name="T60" fmla="*/ 147 w 455"/>
                <a:gd name="T61" fmla="*/ 166 h 336"/>
                <a:gd name="T62" fmla="*/ 90 w 455"/>
                <a:gd name="T63" fmla="*/ 217 h 336"/>
                <a:gd name="T64" fmla="*/ 81 w 455"/>
                <a:gd name="T65" fmla="*/ 267 h 336"/>
                <a:gd name="T66" fmla="*/ 96 w 455"/>
                <a:gd name="T67" fmla="*/ 321 h 336"/>
                <a:gd name="T68" fmla="*/ 90 w 455"/>
                <a:gd name="T69"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5" h="336">
                  <a:moveTo>
                    <a:pt x="90" y="336"/>
                  </a:moveTo>
                  <a:lnTo>
                    <a:pt x="50" y="310"/>
                  </a:lnTo>
                  <a:lnTo>
                    <a:pt x="20" y="277"/>
                  </a:lnTo>
                  <a:lnTo>
                    <a:pt x="27" y="259"/>
                  </a:lnTo>
                  <a:lnTo>
                    <a:pt x="26" y="235"/>
                  </a:lnTo>
                  <a:lnTo>
                    <a:pt x="8" y="214"/>
                  </a:lnTo>
                  <a:lnTo>
                    <a:pt x="0" y="193"/>
                  </a:lnTo>
                  <a:lnTo>
                    <a:pt x="23" y="180"/>
                  </a:lnTo>
                  <a:lnTo>
                    <a:pt x="36" y="181"/>
                  </a:lnTo>
                  <a:lnTo>
                    <a:pt x="59" y="168"/>
                  </a:lnTo>
                  <a:lnTo>
                    <a:pt x="56" y="148"/>
                  </a:lnTo>
                  <a:lnTo>
                    <a:pt x="115" y="122"/>
                  </a:lnTo>
                  <a:lnTo>
                    <a:pt x="116" y="100"/>
                  </a:lnTo>
                  <a:lnTo>
                    <a:pt x="150" y="97"/>
                  </a:lnTo>
                  <a:lnTo>
                    <a:pt x="188" y="60"/>
                  </a:lnTo>
                  <a:lnTo>
                    <a:pt x="212" y="39"/>
                  </a:lnTo>
                  <a:lnTo>
                    <a:pt x="263" y="24"/>
                  </a:lnTo>
                  <a:lnTo>
                    <a:pt x="321" y="15"/>
                  </a:lnTo>
                  <a:lnTo>
                    <a:pt x="362" y="25"/>
                  </a:lnTo>
                  <a:lnTo>
                    <a:pt x="405" y="21"/>
                  </a:lnTo>
                  <a:lnTo>
                    <a:pt x="443" y="0"/>
                  </a:lnTo>
                  <a:lnTo>
                    <a:pt x="453" y="10"/>
                  </a:lnTo>
                  <a:lnTo>
                    <a:pt x="455" y="39"/>
                  </a:lnTo>
                  <a:lnTo>
                    <a:pt x="440" y="49"/>
                  </a:lnTo>
                  <a:lnTo>
                    <a:pt x="387" y="66"/>
                  </a:lnTo>
                  <a:lnTo>
                    <a:pt x="321" y="64"/>
                  </a:lnTo>
                  <a:lnTo>
                    <a:pt x="276" y="79"/>
                  </a:lnTo>
                  <a:lnTo>
                    <a:pt x="248" y="103"/>
                  </a:lnTo>
                  <a:lnTo>
                    <a:pt x="227" y="106"/>
                  </a:lnTo>
                  <a:lnTo>
                    <a:pt x="206" y="122"/>
                  </a:lnTo>
                  <a:lnTo>
                    <a:pt x="147" y="166"/>
                  </a:lnTo>
                  <a:lnTo>
                    <a:pt x="90" y="217"/>
                  </a:lnTo>
                  <a:lnTo>
                    <a:pt x="81" y="267"/>
                  </a:lnTo>
                  <a:lnTo>
                    <a:pt x="96" y="321"/>
                  </a:lnTo>
                  <a:lnTo>
                    <a:pt x="90" y="336"/>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38" name="Freeform 584"/>
            <p:cNvSpPr>
              <a:spLocks/>
            </p:cNvSpPr>
            <p:nvPr/>
          </p:nvSpPr>
          <p:spPr bwMode="auto">
            <a:xfrm>
              <a:off x="5276850" y="1943100"/>
              <a:ext cx="201612" cy="193675"/>
            </a:xfrm>
            <a:custGeom>
              <a:avLst/>
              <a:gdLst>
                <a:gd name="T0" fmla="*/ 17 w 139"/>
                <a:gd name="T1" fmla="*/ 129 h 133"/>
                <a:gd name="T2" fmla="*/ 19 w 139"/>
                <a:gd name="T3" fmla="*/ 112 h 133"/>
                <a:gd name="T4" fmla="*/ 0 w 139"/>
                <a:gd name="T5" fmla="*/ 82 h 133"/>
                <a:gd name="T6" fmla="*/ 6 w 139"/>
                <a:gd name="T7" fmla="*/ 52 h 133"/>
                <a:gd name="T8" fmla="*/ 33 w 139"/>
                <a:gd name="T9" fmla="*/ 54 h 133"/>
                <a:gd name="T10" fmla="*/ 48 w 139"/>
                <a:gd name="T11" fmla="*/ 55 h 133"/>
                <a:gd name="T12" fmla="*/ 61 w 139"/>
                <a:gd name="T13" fmla="*/ 63 h 133"/>
                <a:gd name="T14" fmla="*/ 67 w 139"/>
                <a:gd name="T15" fmla="*/ 52 h 133"/>
                <a:gd name="T16" fmla="*/ 45 w 139"/>
                <a:gd name="T17" fmla="*/ 36 h 133"/>
                <a:gd name="T18" fmla="*/ 52 w 139"/>
                <a:gd name="T19" fmla="*/ 24 h 133"/>
                <a:gd name="T20" fmla="*/ 72 w 139"/>
                <a:gd name="T21" fmla="*/ 21 h 133"/>
                <a:gd name="T22" fmla="*/ 94 w 139"/>
                <a:gd name="T23" fmla="*/ 7 h 133"/>
                <a:gd name="T24" fmla="*/ 126 w 139"/>
                <a:gd name="T25" fmla="*/ 0 h 133"/>
                <a:gd name="T26" fmla="*/ 124 w 139"/>
                <a:gd name="T27" fmla="*/ 16 h 133"/>
                <a:gd name="T28" fmla="*/ 139 w 139"/>
                <a:gd name="T29" fmla="*/ 36 h 133"/>
                <a:gd name="T30" fmla="*/ 120 w 139"/>
                <a:gd name="T31" fmla="*/ 51 h 133"/>
                <a:gd name="T32" fmla="*/ 100 w 139"/>
                <a:gd name="T33" fmla="*/ 45 h 133"/>
                <a:gd name="T34" fmla="*/ 90 w 139"/>
                <a:gd name="T35" fmla="*/ 30 h 133"/>
                <a:gd name="T36" fmla="*/ 81 w 139"/>
                <a:gd name="T37" fmla="*/ 33 h 133"/>
                <a:gd name="T38" fmla="*/ 82 w 139"/>
                <a:gd name="T39" fmla="*/ 45 h 133"/>
                <a:gd name="T40" fmla="*/ 97 w 139"/>
                <a:gd name="T41" fmla="*/ 61 h 133"/>
                <a:gd name="T42" fmla="*/ 130 w 139"/>
                <a:gd name="T43" fmla="*/ 61 h 133"/>
                <a:gd name="T44" fmla="*/ 127 w 139"/>
                <a:gd name="T45" fmla="*/ 81 h 133"/>
                <a:gd name="T46" fmla="*/ 108 w 139"/>
                <a:gd name="T47" fmla="*/ 79 h 133"/>
                <a:gd name="T48" fmla="*/ 93 w 139"/>
                <a:gd name="T49" fmla="*/ 100 h 133"/>
                <a:gd name="T50" fmla="*/ 75 w 139"/>
                <a:gd name="T51" fmla="*/ 111 h 133"/>
                <a:gd name="T52" fmla="*/ 82 w 139"/>
                <a:gd name="T53" fmla="*/ 129 h 133"/>
                <a:gd name="T54" fmla="*/ 55 w 139"/>
                <a:gd name="T55" fmla="*/ 133 h 133"/>
                <a:gd name="T56" fmla="*/ 17 w 139"/>
                <a:gd name="T57" fmla="*/ 12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33">
                  <a:moveTo>
                    <a:pt x="17" y="129"/>
                  </a:moveTo>
                  <a:lnTo>
                    <a:pt x="19" y="112"/>
                  </a:lnTo>
                  <a:lnTo>
                    <a:pt x="0" y="82"/>
                  </a:lnTo>
                  <a:lnTo>
                    <a:pt x="6" y="52"/>
                  </a:lnTo>
                  <a:lnTo>
                    <a:pt x="33" y="54"/>
                  </a:lnTo>
                  <a:lnTo>
                    <a:pt x="48" y="55"/>
                  </a:lnTo>
                  <a:lnTo>
                    <a:pt x="61" y="63"/>
                  </a:lnTo>
                  <a:lnTo>
                    <a:pt x="67" y="52"/>
                  </a:lnTo>
                  <a:lnTo>
                    <a:pt x="45" y="36"/>
                  </a:lnTo>
                  <a:lnTo>
                    <a:pt x="52" y="24"/>
                  </a:lnTo>
                  <a:lnTo>
                    <a:pt x="72" y="21"/>
                  </a:lnTo>
                  <a:lnTo>
                    <a:pt x="94" y="7"/>
                  </a:lnTo>
                  <a:lnTo>
                    <a:pt x="126" y="0"/>
                  </a:lnTo>
                  <a:lnTo>
                    <a:pt x="124" y="16"/>
                  </a:lnTo>
                  <a:lnTo>
                    <a:pt x="139" y="36"/>
                  </a:lnTo>
                  <a:lnTo>
                    <a:pt x="120" y="51"/>
                  </a:lnTo>
                  <a:lnTo>
                    <a:pt x="100" y="45"/>
                  </a:lnTo>
                  <a:lnTo>
                    <a:pt x="90" y="30"/>
                  </a:lnTo>
                  <a:lnTo>
                    <a:pt x="81" y="33"/>
                  </a:lnTo>
                  <a:lnTo>
                    <a:pt x="82" y="45"/>
                  </a:lnTo>
                  <a:lnTo>
                    <a:pt x="97" y="61"/>
                  </a:lnTo>
                  <a:lnTo>
                    <a:pt x="130" y="61"/>
                  </a:lnTo>
                  <a:lnTo>
                    <a:pt x="127" y="81"/>
                  </a:lnTo>
                  <a:lnTo>
                    <a:pt x="108" y="79"/>
                  </a:lnTo>
                  <a:lnTo>
                    <a:pt x="93" y="100"/>
                  </a:lnTo>
                  <a:lnTo>
                    <a:pt x="75" y="111"/>
                  </a:lnTo>
                  <a:lnTo>
                    <a:pt x="82" y="129"/>
                  </a:lnTo>
                  <a:lnTo>
                    <a:pt x="55" y="133"/>
                  </a:lnTo>
                  <a:lnTo>
                    <a:pt x="17" y="12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39" name="Freeform 585"/>
            <p:cNvSpPr>
              <a:spLocks/>
            </p:cNvSpPr>
            <p:nvPr/>
          </p:nvSpPr>
          <p:spPr bwMode="auto">
            <a:xfrm>
              <a:off x="5481638" y="1865313"/>
              <a:ext cx="119062" cy="96838"/>
            </a:xfrm>
            <a:custGeom>
              <a:avLst/>
              <a:gdLst>
                <a:gd name="T0" fmla="*/ 0 w 82"/>
                <a:gd name="T1" fmla="*/ 42 h 66"/>
                <a:gd name="T2" fmla="*/ 13 w 82"/>
                <a:gd name="T3" fmla="*/ 66 h 66"/>
                <a:gd name="T4" fmla="*/ 42 w 82"/>
                <a:gd name="T5" fmla="*/ 62 h 66"/>
                <a:gd name="T6" fmla="*/ 70 w 82"/>
                <a:gd name="T7" fmla="*/ 47 h 66"/>
                <a:gd name="T8" fmla="*/ 82 w 82"/>
                <a:gd name="T9" fmla="*/ 23 h 66"/>
                <a:gd name="T10" fmla="*/ 75 w 82"/>
                <a:gd name="T11" fmla="*/ 0 h 66"/>
                <a:gd name="T12" fmla="*/ 51 w 82"/>
                <a:gd name="T13" fmla="*/ 11 h 66"/>
                <a:gd name="T14" fmla="*/ 46 w 82"/>
                <a:gd name="T15" fmla="*/ 24 h 66"/>
                <a:gd name="T16" fmla="*/ 31 w 82"/>
                <a:gd name="T17" fmla="*/ 23 h 66"/>
                <a:gd name="T18" fmla="*/ 19 w 82"/>
                <a:gd name="T19" fmla="*/ 39 h 66"/>
                <a:gd name="T20" fmla="*/ 0 w 82"/>
                <a:gd name="T21" fmla="*/ 4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66">
                  <a:moveTo>
                    <a:pt x="0" y="42"/>
                  </a:moveTo>
                  <a:lnTo>
                    <a:pt x="13" y="66"/>
                  </a:lnTo>
                  <a:lnTo>
                    <a:pt x="42" y="62"/>
                  </a:lnTo>
                  <a:lnTo>
                    <a:pt x="70" y="47"/>
                  </a:lnTo>
                  <a:lnTo>
                    <a:pt x="82" y="23"/>
                  </a:lnTo>
                  <a:lnTo>
                    <a:pt x="75" y="0"/>
                  </a:lnTo>
                  <a:lnTo>
                    <a:pt x="51" y="11"/>
                  </a:lnTo>
                  <a:lnTo>
                    <a:pt x="46" y="24"/>
                  </a:lnTo>
                  <a:lnTo>
                    <a:pt x="31" y="23"/>
                  </a:lnTo>
                  <a:lnTo>
                    <a:pt x="19" y="39"/>
                  </a:lnTo>
                  <a:lnTo>
                    <a:pt x="0" y="42"/>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40" name="Freeform 586"/>
            <p:cNvSpPr>
              <a:spLocks/>
            </p:cNvSpPr>
            <p:nvPr/>
          </p:nvSpPr>
          <p:spPr bwMode="auto">
            <a:xfrm>
              <a:off x="5495925" y="2130425"/>
              <a:ext cx="90487" cy="66675"/>
            </a:xfrm>
            <a:custGeom>
              <a:avLst/>
              <a:gdLst>
                <a:gd name="T0" fmla="*/ 2 w 62"/>
                <a:gd name="T1" fmla="*/ 45 h 45"/>
                <a:gd name="T2" fmla="*/ 0 w 62"/>
                <a:gd name="T3" fmla="*/ 15 h 45"/>
                <a:gd name="T4" fmla="*/ 8 w 62"/>
                <a:gd name="T5" fmla="*/ 1 h 45"/>
                <a:gd name="T6" fmla="*/ 47 w 62"/>
                <a:gd name="T7" fmla="*/ 0 h 45"/>
                <a:gd name="T8" fmla="*/ 62 w 62"/>
                <a:gd name="T9" fmla="*/ 16 h 45"/>
                <a:gd name="T10" fmla="*/ 33 w 62"/>
                <a:gd name="T11" fmla="*/ 36 h 45"/>
                <a:gd name="T12" fmla="*/ 2 w 62"/>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62" h="45">
                  <a:moveTo>
                    <a:pt x="2" y="45"/>
                  </a:moveTo>
                  <a:lnTo>
                    <a:pt x="0" y="15"/>
                  </a:lnTo>
                  <a:lnTo>
                    <a:pt x="8" y="1"/>
                  </a:lnTo>
                  <a:lnTo>
                    <a:pt x="47" y="0"/>
                  </a:lnTo>
                  <a:lnTo>
                    <a:pt x="62" y="16"/>
                  </a:lnTo>
                  <a:lnTo>
                    <a:pt x="33" y="36"/>
                  </a:lnTo>
                  <a:lnTo>
                    <a:pt x="2" y="4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41" name="Freeform 587"/>
            <p:cNvSpPr>
              <a:spLocks/>
            </p:cNvSpPr>
            <p:nvPr/>
          </p:nvSpPr>
          <p:spPr bwMode="auto">
            <a:xfrm>
              <a:off x="4205288" y="2057400"/>
              <a:ext cx="144462" cy="127000"/>
            </a:xfrm>
            <a:custGeom>
              <a:avLst/>
              <a:gdLst>
                <a:gd name="T0" fmla="*/ 13 w 99"/>
                <a:gd name="T1" fmla="*/ 52 h 87"/>
                <a:gd name="T2" fmla="*/ 0 w 99"/>
                <a:gd name="T3" fmla="*/ 35 h 87"/>
                <a:gd name="T4" fmla="*/ 19 w 99"/>
                <a:gd name="T5" fmla="*/ 8 h 87"/>
                <a:gd name="T6" fmla="*/ 42 w 99"/>
                <a:gd name="T7" fmla="*/ 2 h 87"/>
                <a:gd name="T8" fmla="*/ 62 w 99"/>
                <a:gd name="T9" fmla="*/ 9 h 87"/>
                <a:gd name="T10" fmla="*/ 80 w 99"/>
                <a:gd name="T11" fmla="*/ 0 h 87"/>
                <a:gd name="T12" fmla="*/ 89 w 99"/>
                <a:gd name="T13" fmla="*/ 24 h 87"/>
                <a:gd name="T14" fmla="*/ 84 w 99"/>
                <a:gd name="T15" fmla="*/ 54 h 87"/>
                <a:gd name="T16" fmla="*/ 99 w 99"/>
                <a:gd name="T17" fmla="*/ 78 h 87"/>
                <a:gd name="T18" fmla="*/ 62 w 99"/>
                <a:gd name="T19" fmla="*/ 87 h 87"/>
                <a:gd name="T20" fmla="*/ 33 w 99"/>
                <a:gd name="T21" fmla="*/ 77 h 87"/>
                <a:gd name="T22" fmla="*/ 13 w 99"/>
                <a:gd name="T23" fmla="*/ 5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87">
                  <a:moveTo>
                    <a:pt x="13" y="52"/>
                  </a:moveTo>
                  <a:lnTo>
                    <a:pt x="0" y="35"/>
                  </a:lnTo>
                  <a:lnTo>
                    <a:pt x="19" y="8"/>
                  </a:lnTo>
                  <a:lnTo>
                    <a:pt x="42" y="2"/>
                  </a:lnTo>
                  <a:lnTo>
                    <a:pt x="62" y="9"/>
                  </a:lnTo>
                  <a:lnTo>
                    <a:pt x="80" y="0"/>
                  </a:lnTo>
                  <a:lnTo>
                    <a:pt x="89" y="24"/>
                  </a:lnTo>
                  <a:lnTo>
                    <a:pt x="84" y="54"/>
                  </a:lnTo>
                  <a:lnTo>
                    <a:pt x="99" y="78"/>
                  </a:lnTo>
                  <a:lnTo>
                    <a:pt x="62" y="87"/>
                  </a:lnTo>
                  <a:lnTo>
                    <a:pt x="33" y="77"/>
                  </a:lnTo>
                  <a:lnTo>
                    <a:pt x="13" y="52"/>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42" name="Freeform 588"/>
            <p:cNvSpPr>
              <a:spLocks/>
            </p:cNvSpPr>
            <p:nvPr/>
          </p:nvSpPr>
          <p:spPr bwMode="auto">
            <a:xfrm>
              <a:off x="4165600" y="1933575"/>
              <a:ext cx="112712" cy="138113"/>
            </a:xfrm>
            <a:custGeom>
              <a:avLst/>
              <a:gdLst>
                <a:gd name="T0" fmla="*/ 0 w 78"/>
                <a:gd name="T1" fmla="*/ 73 h 94"/>
                <a:gd name="T2" fmla="*/ 18 w 78"/>
                <a:gd name="T3" fmla="*/ 55 h 94"/>
                <a:gd name="T4" fmla="*/ 12 w 78"/>
                <a:gd name="T5" fmla="*/ 34 h 94"/>
                <a:gd name="T6" fmla="*/ 20 w 78"/>
                <a:gd name="T7" fmla="*/ 20 h 94"/>
                <a:gd name="T8" fmla="*/ 39 w 78"/>
                <a:gd name="T9" fmla="*/ 19 h 94"/>
                <a:gd name="T10" fmla="*/ 40 w 78"/>
                <a:gd name="T11" fmla="*/ 0 h 94"/>
                <a:gd name="T12" fmla="*/ 59 w 78"/>
                <a:gd name="T13" fmla="*/ 19 h 94"/>
                <a:gd name="T14" fmla="*/ 74 w 78"/>
                <a:gd name="T15" fmla="*/ 35 h 94"/>
                <a:gd name="T16" fmla="*/ 66 w 78"/>
                <a:gd name="T17" fmla="*/ 54 h 94"/>
                <a:gd name="T18" fmla="*/ 78 w 78"/>
                <a:gd name="T19" fmla="*/ 73 h 94"/>
                <a:gd name="T20" fmla="*/ 57 w 78"/>
                <a:gd name="T21" fmla="*/ 76 h 94"/>
                <a:gd name="T22" fmla="*/ 27 w 78"/>
                <a:gd name="T23" fmla="*/ 94 h 94"/>
                <a:gd name="T24" fmla="*/ 0 w 78"/>
                <a:gd name="T25" fmla="*/ 7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4">
                  <a:moveTo>
                    <a:pt x="0" y="73"/>
                  </a:moveTo>
                  <a:lnTo>
                    <a:pt x="18" y="55"/>
                  </a:lnTo>
                  <a:lnTo>
                    <a:pt x="12" y="34"/>
                  </a:lnTo>
                  <a:lnTo>
                    <a:pt x="20" y="20"/>
                  </a:lnTo>
                  <a:lnTo>
                    <a:pt x="39" y="19"/>
                  </a:lnTo>
                  <a:lnTo>
                    <a:pt x="40" y="0"/>
                  </a:lnTo>
                  <a:lnTo>
                    <a:pt x="59" y="19"/>
                  </a:lnTo>
                  <a:lnTo>
                    <a:pt x="74" y="35"/>
                  </a:lnTo>
                  <a:lnTo>
                    <a:pt x="66" y="54"/>
                  </a:lnTo>
                  <a:lnTo>
                    <a:pt x="78" y="73"/>
                  </a:lnTo>
                  <a:lnTo>
                    <a:pt x="57" y="76"/>
                  </a:lnTo>
                  <a:lnTo>
                    <a:pt x="27" y="94"/>
                  </a:lnTo>
                  <a:lnTo>
                    <a:pt x="0" y="73"/>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43" name="Freeform 589"/>
            <p:cNvSpPr>
              <a:spLocks/>
            </p:cNvSpPr>
            <p:nvPr/>
          </p:nvSpPr>
          <p:spPr bwMode="auto">
            <a:xfrm>
              <a:off x="4338638" y="2114550"/>
              <a:ext cx="130175" cy="152400"/>
            </a:xfrm>
            <a:custGeom>
              <a:avLst/>
              <a:gdLst>
                <a:gd name="T0" fmla="*/ 0 w 90"/>
                <a:gd name="T1" fmla="*/ 98 h 104"/>
                <a:gd name="T2" fmla="*/ 15 w 90"/>
                <a:gd name="T3" fmla="*/ 63 h 104"/>
                <a:gd name="T4" fmla="*/ 18 w 90"/>
                <a:gd name="T5" fmla="*/ 24 h 104"/>
                <a:gd name="T6" fmla="*/ 24 w 90"/>
                <a:gd name="T7" fmla="*/ 6 h 104"/>
                <a:gd name="T8" fmla="*/ 36 w 90"/>
                <a:gd name="T9" fmla="*/ 0 h 104"/>
                <a:gd name="T10" fmla="*/ 39 w 90"/>
                <a:gd name="T11" fmla="*/ 38 h 104"/>
                <a:gd name="T12" fmla="*/ 54 w 90"/>
                <a:gd name="T13" fmla="*/ 17 h 104"/>
                <a:gd name="T14" fmla="*/ 67 w 90"/>
                <a:gd name="T15" fmla="*/ 13 h 104"/>
                <a:gd name="T16" fmla="*/ 82 w 90"/>
                <a:gd name="T17" fmla="*/ 29 h 104"/>
                <a:gd name="T18" fmla="*/ 90 w 90"/>
                <a:gd name="T19" fmla="*/ 48 h 104"/>
                <a:gd name="T20" fmla="*/ 76 w 90"/>
                <a:gd name="T21" fmla="*/ 68 h 104"/>
                <a:gd name="T22" fmla="*/ 40 w 90"/>
                <a:gd name="T23" fmla="*/ 78 h 104"/>
                <a:gd name="T24" fmla="*/ 15 w 90"/>
                <a:gd name="T25" fmla="*/ 104 h 104"/>
                <a:gd name="T26" fmla="*/ 0 w 90"/>
                <a:gd name="T27" fmla="*/ 9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4">
                  <a:moveTo>
                    <a:pt x="0" y="98"/>
                  </a:moveTo>
                  <a:lnTo>
                    <a:pt x="15" y="63"/>
                  </a:lnTo>
                  <a:lnTo>
                    <a:pt x="18" y="24"/>
                  </a:lnTo>
                  <a:lnTo>
                    <a:pt x="24" y="6"/>
                  </a:lnTo>
                  <a:lnTo>
                    <a:pt x="36" y="0"/>
                  </a:lnTo>
                  <a:lnTo>
                    <a:pt x="39" y="38"/>
                  </a:lnTo>
                  <a:lnTo>
                    <a:pt x="54" y="17"/>
                  </a:lnTo>
                  <a:lnTo>
                    <a:pt x="67" y="13"/>
                  </a:lnTo>
                  <a:lnTo>
                    <a:pt x="82" y="29"/>
                  </a:lnTo>
                  <a:lnTo>
                    <a:pt x="90" y="48"/>
                  </a:lnTo>
                  <a:lnTo>
                    <a:pt x="76" y="68"/>
                  </a:lnTo>
                  <a:lnTo>
                    <a:pt x="40" y="78"/>
                  </a:lnTo>
                  <a:lnTo>
                    <a:pt x="15" y="104"/>
                  </a:lnTo>
                  <a:lnTo>
                    <a:pt x="0" y="9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44" name="Freeform 590"/>
            <p:cNvSpPr>
              <a:spLocks/>
            </p:cNvSpPr>
            <p:nvPr/>
          </p:nvSpPr>
          <p:spPr bwMode="auto">
            <a:xfrm>
              <a:off x="1673225" y="2470150"/>
              <a:ext cx="485775" cy="582613"/>
            </a:xfrm>
            <a:custGeom>
              <a:avLst/>
              <a:gdLst>
                <a:gd name="T0" fmla="*/ 613 w 1652"/>
                <a:gd name="T1" fmla="*/ 1766 h 1989"/>
                <a:gd name="T2" fmla="*/ 531 w 1652"/>
                <a:gd name="T3" fmla="*/ 1677 h 1989"/>
                <a:gd name="T4" fmla="*/ 432 w 1652"/>
                <a:gd name="T5" fmla="*/ 1647 h 1989"/>
                <a:gd name="T6" fmla="*/ 333 w 1652"/>
                <a:gd name="T7" fmla="*/ 1631 h 1989"/>
                <a:gd name="T8" fmla="*/ 230 w 1652"/>
                <a:gd name="T9" fmla="*/ 1583 h 1989"/>
                <a:gd name="T10" fmla="*/ 200 w 1652"/>
                <a:gd name="T11" fmla="*/ 1372 h 1989"/>
                <a:gd name="T12" fmla="*/ 234 w 1652"/>
                <a:gd name="T13" fmla="*/ 1252 h 1989"/>
                <a:gd name="T14" fmla="*/ 219 w 1652"/>
                <a:gd name="T15" fmla="*/ 1147 h 1989"/>
                <a:gd name="T16" fmla="*/ 13 w 1652"/>
                <a:gd name="T17" fmla="*/ 1147 h 1989"/>
                <a:gd name="T18" fmla="*/ 0 w 1652"/>
                <a:gd name="T19" fmla="*/ 1107 h 1989"/>
                <a:gd name="T20" fmla="*/ 128 w 1652"/>
                <a:gd name="T21" fmla="*/ 1062 h 1989"/>
                <a:gd name="T22" fmla="*/ 451 w 1652"/>
                <a:gd name="T23" fmla="*/ 1047 h 1989"/>
                <a:gd name="T24" fmla="*/ 618 w 1652"/>
                <a:gd name="T25" fmla="*/ 988 h 1989"/>
                <a:gd name="T26" fmla="*/ 663 w 1652"/>
                <a:gd name="T27" fmla="*/ 803 h 1989"/>
                <a:gd name="T28" fmla="*/ 648 w 1652"/>
                <a:gd name="T29" fmla="*/ 658 h 1989"/>
                <a:gd name="T30" fmla="*/ 776 w 1652"/>
                <a:gd name="T31" fmla="*/ 628 h 1989"/>
                <a:gd name="T32" fmla="*/ 825 w 1652"/>
                <a:gd name="T33" fmla="*/ 569 h 1989"/>
                <a:gd name="T34" fmla="*/ 825 w 1652"/>
                <a:gd name="T35" fmla="*/ 474 h 1989"/>
                <a:gd name="T36" fmla="*/ 909 w 1652"/>
                <a:gd name="T37" fmla="*/ 419 h 1989"/>
                <a:gd name="T38" fmla="*/ 928 w 1652"/>
                <a:gd name="T39" fmla="*/ 299 h 1989"/>
                <a:gd name="T40" fmla="*/ 1056 w 1652"/>
                <a:gd name="T41" fmla="*/ 234 h 1989"/>
                <a:gd name="T42" fmla="*/ 1194 w 1652"/>
                <a:gd name="T43" fmla="*/ 180 h 1989"/>
                <a:gd name="T44" fmla="*/ 1293 w 1652"/>
                <a:gd name="T45" fmla="*/ 0 h 1989"/>
                <a:gd name="T46" fmla="*/ 1396 w 1652"/>
                <a:gd name="T47" fmla="*/ 130 h 1989"/>
                <a:gd name="T48" fmla="*/ 1401 w 1652"/>
                <a:gd name="T49" fmla="*/ 234 h 1989"/>
                <a:gd name="T50" fmla="*/ 1519 w 1652"/>
                <a:gd name="T51" fmla="*/ 204 h 1989"/>
                <a:gd name="T52" fmla="*/ 1632 w 1652"/>
                <a:gd name="T53" fmla="*/ 279 h 1989"/>
                <a:gd name="T54" fmla="*/ 1652 w 1652"/>
                <a:gd name="T55" fmla="*/ 464 h 1989"/>
                <a:gd name="T56" fmla="*/ 1618 w 1652"/>
                <a:gd name="T57" fmla="*/ 653 h 1989"/>
                <a:gd name="T58" fmla="*/ 1529 w 1652"/>
                <a:gd name="T59" fmla="*/ 668 h 1989"/>
                <a:gd name="T60" fmla="*/ 1396 w 1652"/>
                <a:gd name="T61" fmla="*/ 758 h 1989"/>
                <a:gd name="T62" fmla="*/ 1391 w 1652"/>
                <a:gd name="T63" fmla="*/ 878 h 1989"/>
                <a:gd name="T64" fmla="*/ 1337 w 1652"/>
                <a:gd name="T65" fmla="*/ 923 h 1989"/>
                <a:gd name="T66" fmla="*/ 1298 w 1652"/>
                <a:gd name="T67" fmla="*/ 1012 h 1989"/>
                <a:gd name="T68" fmla="*/ 1352 w 1652"/>
                <a:gd name="T69" fmla="*/ 1087 h 1989"/>
                <a:gd name="T70" fmla="*/ 1342 w 1652"/>
                <a:gd name="T71" fmla="*/ 1252 h 1989"/>
                <a:gd name="T72" fmla="*/ 1076 w 1652"/>
                <a:gd name="T73" fmla="*/ 1611 h 1989"/>
                <a:gd name="T74" fmla="*/ 1130 w 1652"/>
                <a:gd name="T75" fmla="*/ 1766 h 1989"/>
                <a:gd name="T76" fmla="*/ 927 w 1652"/>
                <a:gd name="T77" fmla="*/ 1989 h 1989"/>
                <a:gd name="T78" fmla="*/ 884 w 1652"/>
                <a:gd name="T79" fmla="*/ 1910 h 1989"/>
                <a:gd name="T80" fmla="*/ 776 w 1652"/>
                <a:gd name="T81" fmla="*/ 1835 h 1989"/>
                <a:gd name="T82" fmla="*/ 781 w 1652"/>
                <a:gd name="T83" fmla="*/ 1716 h 1989"/>
                <a:gd name="T84" fmla="*/ 835 w 1652"/>
                <a:gd name="T85" fmla="*/ 1601 h 1989"/>
                <a:gd name="T86" fmla="*/ 810 w 1652"/>
                <a:gd name="T87" fmla="*/ 1491 h 1989"/>
                <a:gd name="T88" fmla="*/ 805 w 1652"/>
                <a:gd name="T89" fmla="*/ 1386 h 1989"/>
                <a:gd name="T90" fmla="*/ 707 w 1652"/>
                <a:gd name="T91" fmla="*/ 1416 h 1989"/>
                <a:gd name="T92" fmla="*/ 672 w 1652"/>
                <a:gd name="T93" fmla="*/ 1536 h 1989"/>
                <a:gd name="T94" fmla="*/ 628 w 1652"/>
                <a:gd name="T95" fmla="*/ 1626 h 1989"/>
                <a:gd name="T96" fmla="*/ 613 w 1652"/>
                <a:gd name="T97" fmla="*/ 1766 h 1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52" h="1989">
                  <a:moveTo>
                    <a:pt x="613" y="1766"/>
                  </a:moveTo>
                  <a:lnTo>
                    <a:pt x="531" y="1677"/>
                  </a:lnTo>
                  <a:lnTo>
                    <a:pt x="432" y="1647"/>
                  </a:lnTo>
                  <a:lnTo>
                    <a:pt x="333" y="1631"/>
                  </a:lnTo>
                  <a:lnTo>
                    <a:pt x="230" y="1583"/>
                  </a:lnTo>
                  <a:lnTo>
                    <a:pt x="200" y="1372"/>
                  </a:lnTo>
                  <a:lnTo>
                    <a:pt x="234" y="1252"/>
                  </a:lnTo>
                  <a:lnTo>
                    <a:pt x="219" y="1147"/>
                  </a:lnTo>
                  <a:lnTo>
                    <a:pt x="13" y="1147"/>
                  </a:lnTo>
                  <a:lnTo>
                    <a:pt x="0" y="1107"/>
                  </a:lnTo>
                  <a:lnTo>
                    <a:pt x="128" y="1062"/>
                  </a:lnTo>
                  <a:lnTo>
                    <a:pt x="451" y="1047"/>
                  </a:lnTo>
                  <a:lnTo>
                    <a:pt x="618" y="988"/>
                  </a:lnTo>
                  <a:lnTo>
                    <a:pt x="663" y="803"/>
                  </a:lnTo>
                  <a:lnTo>
                    <a:pt x="648" y="658"/>
                  </a:lnTo>
                  <a:lnTo>
                    <a:pt x="776" y="628"/>
                  </a:lnTo>
                  <a:lnTo>
                    <a:pt x="825" y="569"/>
                  </a:lnTo>
                  <a:lnTo>
                    <a:pt x="825" y="474"/>
                  </a:lnTo>
                  <a:lnTo>
                    <a:pt x="909" y="419"/>
                  </a:lnTo>
                  <a:lnTo>
                    <a:pt x="928" y="299"/>
                  </a:lnTo>
                  <a:lnTo>
                    <a:pt x="1056" y="234"/>
                  </a:lnTo>
                  <a:lnTo>
                    <a:pt x="1194" y="180"/>
                  </a:lnTo>
                  <a:lnTo>
                    <a:pt x="1293" y="0"/>
                  </a:lnTo>
                  <a:lnTo>
                    <a:pt x="1396" y="130"/>
                  </a:lnTo>
                  <a:lnTo>
                    <a:pt x="1401" y="234"/>
                  </a:lnTo>
                  <a:lnTo>
                    <a:pt x="1519" y="204"/>
                  </a:lnTo>
                  <a:lnTo>
                    <a:pt x="1632" y="279"/>
                  </a:lnTo>
                  <a:lnTo>
                    <a:pt x="1652" y="464"/>
                  </a:lnTo>
                  <a:lnTo>
                    <a:pt x="1618" y="653"/>
                  </a:lnTo>
                  <a:lnTo>
                    <a:pt x="1529" y="668"/>
                  </a:lnTo>
                  <a:lnTo>
                    <a:pt x="1396" y="758"/>
                  </a:lnTo>
                  <a:lnTo>
                    <a:pt x="1391" y="878"/>
                  </a:lnTo>
                  <a:lnTo>
                    <a:pt x="1337" y="923"/>
                  </a:lnTo>
                  <a:lnTo>
                    <a:pt x="1298" y="1012"/>
                  </a:lnTo>
                  <a:lnTo>
                    <a:pt x="1352" y="1087"/>
                  </a:lnTo>
                  <a:lnTo>
                    <a:pt x="1342" y="1252"/>
                  </a:lnTo>
                  <a:lnTo>
                    <a:pt x="1076" y="1611"/>
                  </a:lnTo>
                  <a:lnTo>
                    <a:pt x="1130" y="1766"/>
                  </a:lnTo>
                  <a:lnTo>
                    <a:pt x="927" y="1989"/>
                  </a:lnTo>
                  <a:lnTo>
                    <a:pt x="884" y="1910"/>
                  </a:lnTo>
                  <a:lnTo>
                    <a:pt x="776" y="1835"/>
                  </a:lnTo>
                  <a:lnTo>
                    <a:pt x="781" y="1716"/>
                  </a:lnTo>
                  <a:lnTo>
                    <a:pt x="835" y="1601"/>
                  </a:lnTo>
                  <a:lnTo>
                    <a:pt x="810" y="1491"/>
                  </a:lnTo>
                  <a:lnTo>
                    <a:pt x="805" y="1386"/>
                  </a:lnTo>
                  <a:lnTo>
                    <a:pt x="707" y="1416"/>
                  </a:lnTo>
                  <a:lnTo>
                    <a:pt x="672" y="1536"/>
                  </a:lnTo>
                  <a:lnTo>
                    <a:pt x="628" y="1626"/>
                  </a:lnTo>
                  <a:lnTo>
                    <a:pt x="613" y="1766"/>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45" name="Freeform 591"/>
            <p:cNvSpPr>
              <a:spLocks/>
            </p:cNvSpPr>
            <p:nvPr/>
          </p:nvSpPr>
          <p:spPr bwMode="auto">
            <a:xfrm>
              <a:off x="2052638" y="2263775"/>
              <a:ext cx="396875" cy="500063"/>
            </a:xfrm>
            <a:custGeom>
              <a:avLst/>
              <a:gdLst>
                <a:gd name="T0" fmla="*/ 758 w 1349"/>
                <a:gd name="T1" fmla="*/ 1646 h 1706"/>
                <a:gd name="T2" fmla="*/ 935 w 1349"/>
                <a:gd name="T3" fmla="*/ 1706 h 1706"/>
                <a:gd name="T4" fmla="*/ 1142 w 1349"/>
                <a:gd name="T5" fmla="*/ 1701 h 1706"/>
                <a:gd name="T6" fmla="*/ 1260 w 1349"/>
                <a:gd name="T7" fmla="*/ 1616 h 1706"/>
                <a:gd name="T8" fmla="*/ 1349 w 1349"/>
                <a:gd name="T9" fmla="*/ 1452 h 1706"/>
                <a:gd name="T10" fmla="*/ 1275 w 1349"/>
                <a:gd name="T11" fmla="*/ 1092 h 1706"/>
                <a:gd name="T12" fmla="*/ 1216 w 1349"/>
                <a:gd name="T13" fmla="*/ 678 h 1706"/>
                <a:gd name="T14" fmla="*/ 1127 w 1349"/>
                <a:gd name="T15" fmla="*/ 479 h 1706"/>
                <a:gd name="T16" fmla="*/ 995 w 1349"/>
                <a:gd name="T17" fmla="*/ 224 h 1706"/>
                <a:gd name="T18" fmla="*/ 1083 w 1349"/>
                <a:gd name="T19" fmla="*/ 190 h 1706"/>
                <a:gd name="T20" fmla="*/ 1068 w 1349"/>
                <a:gd name="T21" fmla="*/ 100 h 1706"/>
                <a:gd name="T22" fmla="*/ 995 w 1349"/>
                <a:gd name="T23" fmla="*/ 75 h 1706"/>
                <a:gd name="T24" fmla="*/ 871 w 1349"/>
                <a:gd name="T25" fmla="*/ 100 h 1706"/>
                <a:gd name="T26" fmla="*/ 768 w 1349"/>
                <a:gd name="T27" fmla="*/ 0 h 1706"/>
                <a:gd name="T28" fmla="*/ 537 w 1349"/>
                <a:gd name="T29" fmla="*/ 60 h 1706"/>
                <a:gd name="T30" fmla="*/ 389 w 1349"/>
                <a:gd name="T31" fmla="*/ 165 h 1706"/>
                <a:gd name="T32" fmla="*/ 418 w 1349"/>
                <a:gd name="T33" fmla="*/ 269 h 1706"/>
                <a:gd name="T34" fmla="*/ 325 w 1349"/>
                <a:gd name="T35" fmla="*/ 444 h 1706"/>
                <a:gd name="T36" fmla="*/ 74 w 1349"/>
                <a:gd name="T37" fmla="*/ 554 h 1706"/>
                <a:gd name="T38" fmla="*/ 0 w 1349"/>
                <a:gd name="T39" fmla="*/ 703 h 1706"/>
                <a:gd name="T40" fmla="*/ 103 w 1349"/>
                <a:gd name="T41" fmla="*/ 834 h 1706"/>
                <a:gd name="T42" fmla="*/ 108 w 1349"/>
                <a:gd name="T43" fmla="*/ 937 h 1706"/>
                <a:gd name="T44" fmla="*/ 228 w 1349"/>
                <a:gd name="T45" fmla="*/ 907 h 1706"/>
                <a:gd name="T46" fmla="*/ 343 w 1349"/>
                <a:gd name="T47" fmla="*/ 984 h 1706"/>
                <a:gd name="T48" fmla="*/ 433 w 1349"/>
                <a:gd name="T49" fmla="*/ 1048 h 1706"/>
                <a:gd name="T50" fmla="*/ 546 w 1349"/>
                <a:gd name="T51" fmla="*/ 1357 h 1706"/>
                <a:gd name="T52" fmla="*/ 758 w 1349"/>
                <a:gd name="T53" fmla="*/ 164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9" h="1706">
                  <a:moveTo>
                    <a:pt x="758" y="1646"/>
                  </a:moveTo>
                  <a:lnTo>
                    <a:pt x="935" y="1706"/>
                  </a:lnTo>
                  <a:lnTo>
                    <a:pt x="1142" y="1701"/>
                  </a:lnTo>
                  <a:lnTo>
                    <a:pt x="1260" y="1616"/>
                  </a:lnTo>
                  <a:lnTo>
                    <a:pt x="1349" y="1452"/>
                  </a:lnTo>
                  <a:lnTo>
                    <a:pt x="1275" y="1092"/>
                  </a:lnTo>
                  <a:lnTo>
                    <a:pt x="1216" y="678"/>
                  </a:lnTo>
                  <a:lnTo>
                    <a:pt x="1127" y="479"/>
                  </a:lnTo>
                  <a:lnTo>
                    <a:pt x="995" y="224"/>
                  </a:lnTo>
                  <a:lnTo>
                    <a:pt x="1083" y="190"/>
                  </a:lnTo>
                  <a:lnTo>
                    <a:pt x="1068" y="100"/>
                  </a:lnTo>
                  <a:lnTo>
                    <a:pt x="995" y="75"/>
                  </a:lnTo>
                  <a:lnTo>
                    <a:pt x="871" y="100"/>
                  </a:lnTo>
                  <a:lnTo>
                    <a:pt x="768" y="0"/>
                  </a:lnTo>
                  <a:lnTo>
                    <a:pt x="537" y="60"/>
                  </a:lnTo>
                  <a:lnTo>
                    <a:pt x="389" y="165"/>
                  </a:lnTo>
                  <a:lnTo>
                    <a:pt x="418" y="269"/>
                  </a:lnTo>
                  <a:lnTo>
                    <a:pt x="325" y="444"/>
                  </a:lnTo>
                  <a:lnTo>
                    <a:pt x="74" y="554"/>
                  </a:lnTo>
                  <a:lnTo>
                    <a:pt x="0" y="703"/>
                  </a:lnTo>
                  <a:lnTo>
                    <a:pt x="103" y="834"/>
                  </a:lnTo>
                  <a:lnTo>
                    <a:pt x="108" y="937"/>
                  </a:lnTo>
                  <a:lnTo>
                    <a:pt x="228" y="907"/>
                  </a:lnTo>
                  <a:lnTo>
                    <a:pt x="343" y="984"/>
                  </a:lnTo>
                  <a:lnTo>
                    <a:pt x="433" y="1048"/>
                  </a:lnTo>
                  <a:lnTo>
                    <a:pt x="546" y="1357"/>
                  </a:lnTo>
                  <a:lnTo>
                    <a:pt x="758" y="1646"/>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46" name="Freeform 592"/>
            <p:cNvSpPr>
              <a:spLocks/>
            </p:cNvSpPr>
            <p:nvPr/>
          </p:nvSpPr>
          <p:spPr bwMode="auto">
            <a:xfrm>
              <a:off x="2209800" y="3979863"/>
              <a:ext cx="344487" cy="512763"/>
            </a:xfrm>
            <a:custGeom>
              <a:avLst/>
              <a:gdLst>
                <a:gd name="T0" fmla="*/ 401 w 1171"/>
                <a:gd name="T1" fmla="*/ 0 h 1749"/>
                <a:gd name="T2" fmla="*/ 266 w 1171"/>
                <a:gd name="T3" fmla="*/ 43 h 1749"/>
                <a:gd name="T4" fmla="*/ 123 w 1171"/>
                <a:gd name="T5" fmla="*/ 73 h 1749"/>
                <a:gd name="T6" fmla="*/ 0 w 1171"/>
                <a:gd name="T7" fmla="*/ 168 h 1749"/>
                <a:gd name="T8" fmla="*/ 15 w 1171"/>
                <a:gd name="T9" fmla="*/ 297 h 1749"/>
                <a:gd name="T10" fmla="*/ 15 w 1171"/>
                <a:gd name="T11" fmla="*/ 472 h 1749"/>
                <a:gd name="T12" fmla="*/ 44 w 1171"/>
                <a:gd name="T13" fmla="*/ 686 h 1749"/>
                <a:gd name="T14" fmla="*/ 49 w 1171"/>
                <a:gd name="T15" fmla="*/ 901 h 1749"/>
                <a:gd name="T16" fmla="*/ 5 w 1171"/>
                <a:gd name="T17" fmla="*/ 1150 h 1749"/>
                <a:gd name="T18" fmla="*/ 30 w 1171"/>
                <a:gd name="T19" fmla="*/ 1290 h 1749"/>
                <a:gd name="T20" fmla="*/ 167 w 1171"/>
                <a:gd name="T21" fmla="*/ 1290 h 1749"/>
                <a:gd name="T22" fmla="*/ 221 w 1171"/>
                <a:gd name="T23" fmla="*/ 1360 h 1749"/>
                <a:gd name="T24" fmla="*/ 192 w 1171"/>
                <a:gd name="T25" fmla="*/ 1525 h 1749"/>
                <a:gd name="T26" fmla="*/ 177 w 1171"/>
                <a:gd name="T27" fmla="*/ 1634 h 1749"/>
                <a:gd name="T28" fmla="*/ 266 w 1171"/>
                <a:gd name="T29" fmla="*/ 1749 h 1749"/>
                <a:gd name="T30" fmla="*/ 477 w 1171"/>
                <a:gd name="T31" fmla="*/ 1664 h 1749"/>
                <a:gd name="T32" fmla="*/ 566 w 1171"/>
                <a:gd name="T33" fmla="*/ 1584 h 1749"/>
                <a:gd name="T34" fmla="*/ 575 w 1171"/>
                <a:gd name="T35" fmla="*/ 1467 h 1749"/>
                <a:gd name="T36" fmla="*/ 709 w 1171"/>
                <a:gd name="T37" fmla="*/ 1320 h 1749"/>
                <a:gd name="T38" fmla="*/ 787 w 1171"/>
                <a:gd name="T39" fmla="*/ 1046 h 1749"/>
                <a:gd name="T40" fmla="*/ 1004 w 1171"/>
                <a:gd name="T41" fmla="*/ 931 h 1749"/>
                <a:gd name="T42" fmla="*/ 920 w 1171"/>
                <a:gd name="T43" fmla="*/ 866 h 1749"/>
                <a:gd name="T44" fmla="*/ 753 w 1171"/>
                <a:gd name="T45" fmla="*/ 866 h 1749"/>
                <a:gd name="T46" fmla="*/ 699 w 1171"/>
                <a:gd name="T47" fmla="*/ 706 h 1749"/>
                <a:gd name="T48" fmla="*/ 856 w 1171"/>
                <a:gd name="T49" fmla="*/ 647 h 1749"/>
                <a:gd name="T50" fmla="*/ 950 w 1171"/>
                <a:gd name="T51" fmla="*/ 746 h 1749"/>
                <a:gd name="T52" fmla="*/ 1092 w 1171"/>
                <a:gd name="T53" fmla="*/ 661 h 1749"/>
                <a:gd name="T54" fmla="*/ 1171 w 1171"/>
                <a:gd name="T55" fmla="*/ 572 h 1749"/>
                <a:gd name="T56" fmla="*/ 1130 w 1171"/>
                <a:gd name="T57" fmla="*/ 471 h 1749"/>
                <a:gd name="T58" fmla="*/ 993 w 1171"/>
                <a:gd name="T59" fmla="*/ 366 h 1749"/>
                <a:gd name="T60" fmla="*/ 833 w 1171"/>
                <a:gd name="T61" fmla="*/ 285 h 1749"/>
                <a:gd name="T62" fmla="*/ 846 w 1171"/>
                <a:gd name="T63" fmla="*/ 208 h 1749"/>
                <a:gd name="T64" fmla="*/ 786 w 1171"/>
                <a:gd name="T65" fmla="*/ 127 h 1749"/>
                <a:gd name="T66" fmla="*/ 714 w 1171"/>
                <a:gd name="T67" fmla="*/ 64 h 1749"/>
                <a:gd name="T68" fmla="*/ 548 w 1171"/>
                <a:gd name="T69" fmla="*/ 45 h 1749"/>
                <a:gd name="T70" fmla="*/ 401 w 1171"/>
                <a:gd name="T71" fmla="*/ 0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1" h="1749">
                  <a:moveTo>
                    <a:pt x="401" y="0"/>
                  </a:moveTo>
                  <a:lnTo>
                    <a:pt x="266" y="43"/>
                  </a:lnTo>
                  <a:lnTo>
                    <a:pt x="123" y="73"/>
                  </a:lnTo>
                  <a:lnTo>
                    <a:pt x="0" y="168"/>
                  </a:lnTo>
                  <a:lnTo>
                    <a:pt x="15" y="297"/>
                  </a:lnTo>
                  <a:lnTo>
                    <a:pt x="15" y="472"/>
                  </a:lnTo>
                  <a:lnTo>
                    <a:pt x="44" y="686"/>
                  </a:lnTo>
                  <a:lnTo>
                    <a:pt x="49" y="901"/>
                  </a:lnTo>
                  <a:lnTo>
                    <a:pt x="5" y="1150"/>
                  </a:lnTo>
                  <a:lnTo>
                    <a:pt x="30" y="1290"/>
                  </a:lnTo>
                  <a:lnTo>
                    <a:pt x="167" y="1290"/>
                  </a:lnTo>
                  <a:lnTo>
                    <a:pt x="221" y="1360"/>
                  </a:lnTo>
                  <a:lnTo>
                    <a:pt x="192" y="1525"/>
                  </a:lnTo>
                  <a:lnTo>
                    <a:pt x="177" y="1634"/>
                  </a:lnTo>
                  <a:lnTo>
                    <a:pt x="266" y="1749"/>
                  </a:lnTo>
                  <a:lnTo>
                    <a:pt x="477" y="1664"/>
                  </a:lnTo>
                  <a:lnTo>
                    <a:pt x="566" y="1584"/>
                  </a:lnTo>
                  <a:lnTo>
                    <a:pt x="575" y="1467"/>
                  </a:lnTo>
                  <a:lnTo>
                    <a:pt x="709" y="1320"/>
                  </a:lnTo>
                  <a:lnTo>
                    <a:pt x="787" y="1046"/>
                  </a:lnTo>
                  <a:lnTo>
                    <a:pt x="1004" y="931"/>
                  </a:lnTo>
                  <a:lnTo>
                    <a:pt x="920" y="866"/>
                  </a:lnTo>
                  <a:lnTo>
                    <a:pt x="753" y="866"/>
                  </a:lnTo>
                  <a:lnTo>
                    <a:pt x="699" y="706"/>
                  </a:lnTo>
                  <a:lnTo>
                    <a:pt x="856" y="647"/>
                  </a:lnTo>
                  <a:lnTo>
                    <a:pt x="950" y="746"/>
                  </a:lnTo>
                  <a:lnTo>
                    <a:pt x="1092" y="661"/>
                  </a:lnTo>
                  <a:lnTo>
                    <a:pt x="1171" y="572"/>
                  </a:lnTo>
                  <a:lnTo>
                    <a:pt x="1130" y="471"/>
                  </a:lnTo>
                  <a:lnTo>
                    <a:pt x="993" y="366"/>
                  </a:lnTo>
                  <a:lnTo>
                    <a:pt x="833" y="285"/>
                  </a:lnTo>
                  <a:lnTo>
                    <a:pt x="846" y="208"/>
                  </a:lnTo>
                  <a:lnTo>
                    <a:pt x="786" y="127"/>
                  </a:lnTo>
                  <a:lnTo>
                    <a:pt x="714" y="64"/>
                  </a:lnTo>
                  <a:lnTo>
                    <a:pt x="548" y="45"/>
                  </a:lnTo>
                  <a:lnTo>
                    <a:pt x="401"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47" name="Freeform 593"/>
            <p:cNvSpPr>
              <a:spLocks/>
            </p:cNvSpPr>
            <p:nvPr/>
          </p:nvSpPr>
          <p:spPr bwMode="auto">
            <a:xfrm>
              <a:off x="1919288" y="4065588"/>
              <a:ext cx="544512" cy="581025"/>
            </a:xfrm>
            <a:custGeom>
              <a:avLst/>
              <a:gdLst>
                <a:gd name="T0" fmla="*/ 675 w 1846"/>
                <a:gd name="T1" fmla="*/ 0 h 1985"/>
                <a:gd name="T2" fmla="*/ 384 w 1846"/>
                <a:gd name="T3" fmla="*/ 180 h 1985"/>
                <a:gd name="T4" fmla="*/ 192 w 1846"/>
                <a:gd name="T5" fmla="*/ 359 h 1985"/>
                <a:gd name="T6" fmla="*/ 0 w 1846"/>
                <a:gd name="T7" fmla="*/ 643 h 1985"/>
                <a:gd name="T8" fmla="*/ 89 w 1846"/>
                <a:gd name="T9" fmla="*/ 713 h 1985"/>
                <a:gd name="T10" fmla="*/ 113 w 1846"/>
                <a:gd name="T11" fmla="*/ 808 h 1985"/>
                <a:gd name="T12" fmla="*/ 207 w 1846"/>
                <a:gd name="T13" fmla="*/ 788 h 1985"/>
                <a:gd name="T14" fmla="*/ 320 w 1846"/>
                <a:gd name="T15" fmla="*/ 808 h 1985"/>
                <a:gd name="T16" fmla="*/ 305 w 1846"/>
                <a:gd name="T17" fmla="*/ 958 h 1985"/>
                <a:gd name="T18" fmla="*/ 423 w 1846"/>
                <a:gd name="T19" fmla="*/ 983 h 1985"/>
                <a:gd name="T20" fmla="*/ 473 w 1846"/>
                <a:gd name="T21" fmla="*/ 1167 h 1985"/>
                <a:gd name="T22" fmla="*/ 517 w 1846"/>
                <a:gd name="T23" fmla="*/ 1282 h 1985"/>
                <a:gd name="T24" fmla="*/ 635 w 1846"/>
                <a:gd name="T25" fmla="*/ 1332 h 1985"/>
                <a:gd name="T26" fmla="*/ 689 w 1846"/>
                <a:gd name="T27" fmla="*/ 1511 h 1985"/>
                <a:gd name="T28" fmla="*/ 881 w 1846"/>
                <a:gd name="T29" fmla="*/ 1476 h 1985"/>
                <a:gd name="T30" fmla="*/ 1049 w 1846"/>
                <a:gd name="T31" fmla="*/ 1506 h 1985"/>
                <a:gd name="T32" fmla="*/ 1058 w 1846"/>
                <a:gd name="T33" fmla="*/ 1586 h 1985"/>
                <a:gd name="T34" fmla="*/ 1162 w 1846"/>
                <a:gd name="T35" fmla="*/ 1556 h 1985"/>
                <a:gd name="T36" fmla="*/ 1300 w 1846"/>
                <a:gd name="T37" fmla="*/ 1611 h 1985"/>
                <a:gd name="T38" fmla="*/ 1324 w 1846"/>
                <a:gd name="T39" fmla="*/ 1701 h 1985"/>
                <a:gd name="T40" fmla="*/ 1314 w 1846"/>
                <a:gd name="T41" fmla="*/ 1805 h 1985"/>
                <a:gd name="T42" fmla="*/ 1457 w 1846"/>
                <a:gd name="T43" fmla="*/ 1910 h 1985"/>
                <a:gd name="T44" fmla="*/ 1487 w 1846"/>
                <a:gd name="T45" fmla="*/ 1850 h 1985"/>
                <a:gd name="T46" fmla="*/ 1551 w 1846"/>
                <a:gd name="T47" fmla="*/ 1850 h 1985"/>
                <a:gd name="T48" fmla="*/ 1634 w 1846"/>
                <a:gd name="T49" fmla="*/ 1940 h 1985"/>
                <a:gd name="T50" fmla="*/ 1772 w 1846"/>
                <a:gd name="T51" fmla="*/ 1985 h 1985"/>
                <a:gd name="T52" fmla="*/ 1846 w 1846"/>
                <a:gd name="T53" fmla="*/ 1880 h 1985"/>
                <a:gd name="T54" fmla="*/ 1782 w 1846"/>
                <a:gd name="T55" fmla="*/ 1766 h 1985"/>
                <a:gd name="T56" fmla="*/ 1698 w 1846"/>
                <a:gd name="T57" fmla="*/ 1701 h 1985"/>
                <a:gd name="T58" fmla="*/ 1693 w 1846"/>
                <a:gd name="T59" fmla="*/ 1601 h 1985"/>
                <a:gd name="T60" fmla="*/ 1624 w 1846"/>
                <a:gd name="T61" fmla="*/ 1551 h 1985"/>
                <a:gd name="T62" fmla="*/ 1684 w 1846"/>
                <a:gd name="T63" fmla="*/ 1491 h 1985"/>
                <a:gd name="T64" fmla="*/ 1723 w 1846"/>
                <a:gd name="T65" fmla="*/ 1401 h 1985"/>
                <a:gd name="T66" fmla="*/ 1551 w 1846"/>
                <a:gd name="T67" fmla="*/ 1296 h 1985"/>
                <a:gd name="T68" fmla="*/ 1465 w 1846"/>
                <a:gd name="T69" fmla="*/ 1374 h 1985"/>
                <a:gd name="T70" fmla="*/ 1252 w 1846"/>
                <a:gd name="T71" fmla="*/ 1461 h 1985"/>
                <a:gd name="T72" fmla="*/ 1162 w 1846"/>
                <a:gd name="T73" fmla="*/ 1347 h 1985"/>
                <a:gd name="T74" fmla="*/ 1177 w 1846"/>
                <a:gd name="T75" fmla="*/ 1237 h 1985"/>
                <a:gd name="T76" fmla="*/ 1206 w 1846"/>
                <a:gd name="T77" fmla="*/ 1074 h 1985"/>
                <a:gd name="T78" fmla="*/ 1153 w 1846"/>
                <a:gd name="T79" fmla="*/ 1002 h 1985"/>
                <a:gd name="T80" fmla="*/ 1014 w 1846"/>
                <a:gd name="T81" fmla="*/ 1002 h 1985"/>
                <a:gd name="T82" fmla="*/ 991 w 1846"/>
                <a:gd name="T83" fmla="*/ 861 h 1985"/>
                <a:gd name="T84" fmla="*/ 1035 w 1846"/>
                <a:gd name="T85" fmla="*/ 607 h 1985"/>
                <a:gd name="T86" fmla="*/ 1027 w 1846"/>
                <a:gd name="T87" fmla="*/ 388 h 1985"/>
                <a:gd name="T88" fmla="*/ 1008 w 1846"/>
                <a:gd name="T89" fmla="*/ 235 h 1985"/>
                <a:gd name="T90" fmla="*/ 896 w 1846"/>
                <a:gd name="T91" fmla="*/ 175 h 1985"/>
                <a:gd name="T92" fmla="*/ 733 w 1846"/>
                <a:gd name="T93" fmla="*/ 85 h 1985"/>
                <a:gd name="T94" fmla="*/ 675 w 1846"/>
                <a:gd name="T95" fmla="*/ 0 h 1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46" h="1985">
                  <a:moveTo>
                    <a:pt x="675" y="0"/>
                  </a:moveTo>
                  <a:lnTo>
                    <a:pt x="384" y="180"/>
                  </a:lnTo>
                  <a:lnTo>
                    <a:pt x="192" y="359"/>
                  </a:lnTo>
                  <a:lnTo>
                    <a:pt x="0" y="643"/>
                  </a:lnTo>
                  <a:lnTo>
                    <a:pt x="89" y="713"/>
                  </a:lnTo>
                  <a:lnTo>
                    <a:pt x="113" y="808"/>
                  </a:lnTo>
                  <a:lnTo>
                    <a:pt x="207" y="788"/>
                  </a:lnTo>
                  <a:lnTo>
                    <a:pt x="320" y="808"/>
                  </a:lnTo>
                  <a:lnTo>
                    <a:pt x="305" y="958"/>
                  </a:lnTo>
                  <a:lnTo>
                    <a:pt x="423" y="983"/>
                  </a:lnTo>
                  <a:lnTo>
                    <a:pt x="473" y="1167"/>
                  </a:lnTo>
                  <a:lnTo>
                    <a:pt x="517" y="1282"/>
                  </a:lnTo>
                  <a:lnTo>
                    <a:pt x="635" y="1332"/>
                  </a:lnTo>
                  <a:lnTo>
                    <a:pt x="689" y="1511"/>
                  </a:lnTo>
                  <a:lnTo>
                    <a:pt x="881" y="1476"/>
                  </a:lnTo>
                  <a:lnTo>
                    <a:pt x="1049" y="1506"/>
                  </a:lnTo>
                  <a:lnTo>
                    <a:pt x="1058" y="1586"/>
                  </a:lnTo>
                  <a:lnTo>
                    <a:pt x="1162" y="1556"/>
                  </a:lnTo>
                  <a:lnTo>
                    <a:pt x="1300" y="1611"/>
                  </a:lnTo>
                  <a:lnTo>
                    <a:pt x="1324" y="1701"/>
                  </a:lnTo>
                  <a:lnTo>
                    <a:pt x="1314" y="1805"/>
                  </a:lnTo>
                  <a:lnTo>
                    <a:pt x="1457" y="1910"/>
                  </a:lnTo>
                  <a:lnTo>
                    <a:pt x="1487" y="1850"/>
                  </a:lnTo>
                  <a:lnTo>
                    <a:pt x="1551" y="1850"/>
                  </a:lnTo>
                  <a:lnTo>
                    <a:pt x="1634" y="1940"/>
                  </a:lnTo>
                  <a:lnTo>
                    <a:pt x="1772" y="1985"/>
                  </a:lnTo>
                  <a:lnTo>
                    <a:pt x="1846" y="1880"/>
                  </a:lnTo>
                  <a:lnTo>
                    <a:pt x="1782" y="1766"/>
                  </a:lnTo>
                  <a:lnTo>
                    <a:pt x="1698" y="1701"/>
                  </a:lnTo>
                  <a:lnTo>
                    <a:pt x="1693" y="1601"/>
                  </a:lnTo>
                  <a:lnTo>
                    <a:pt x="1624" y="1551"/>
                  </a:lnTo>
                  <a:lnTo>
                    <a:pt x="1684" y="1491"/>
                  </a:lnTo>
                  <a:lnTo>
                    <a:pt x="1723" y="1401"/>
                  </a:lnTo>
                  <a:lnTo>
                    <a:pt x="1551" y="1296"/>
                  </a:lnTo>
                  <a:lnTo>
                    <a:pt x="1465" y="1374"/>
                  </a:lnTo>
                  <a:lnTo>
                    <a:pt x="1252" y="1461"/>
                  </a:lnTo>
                  <a:lnTo>
                    <a:pt x="1162" y="1347"/>
                  </a:lnTo>
                  <a:lnTo>
                    <a:pt x="1177" y="1237"/>
                  </a:lnTo>
                  <a:lnTo>
                    <a:pt x="1206" y="1074"/>
                  </a:lnTo>
                  <a:lnTo>
                    <a:pt x="1153" y="1002"/>
                  </a:lnTo>
                  <a:lnTo>
                    <a:pt x="1014" y="1002"/>
                  </a:lnTo>
                  <a:lnTo>
                    <a:pt x="991" y="861"/>
                  </a:lnTo>
                  <a:lnTo>
                    <a:pt x="1035" y="607"/>
                  </a:lnTo>
                  <a:lnTo>
                    <a:pt x="1027" y="388"/>
                  </a:lnTo>
                  <a:lnTo>
                    <a:pt x="1008" y="235"/>
                  </a:lnTo>
                  <a:lnTo>
                    <a:pt x="896" y="175"/>
                  </a:lnTo>
                  <a:lnTo>
                    <a:pt x="733" y="85"/>
                  </a:lnTo>
                  <a:lnTo>
                    <a:pt x="675"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48" name="Freeform 594"/>
            <p:cNvSpPr>
              <a:spLocks/>
            </p:cNvSpPr>
            <p:nvPr/>
          </p:nvSpPr>
          <p:spPr bwMode="auto">
            <a:xfrm>
              <a:off x="2049463" y="3406775"/>
              <a:ext cx="403225" cy="531813"/>
            </a:xfrm>
            <a:custGeom>
              <a:avLst/>
              <a:gdLst>
                <a:gd name="T0" fmla="*/ 605 w 1368"/>
                <a:gd name="T1" fmla="*/ 496 h 1818"/>
                <a:gd name="T2" fmla="*/ 369 w 1368"/>
                <a:gd name="T3" fmla="*/ 690 h 1818"/>
                <a:gd name="T4" fmla="*/ 186 w 1368"/>
                <a:gd name="T5" fmla="*/ 718 h 1818"/>
                <a:gd name="T6" fmla="*/ 0 w 1368"/>
                <a:gd name="T7" fmla="*/ 900 h 1818"/>
                <a:gd name="T8" fmla="*/ 147 w 1368"/>
                <a:gd name="T9" fmla="*/ 1169 h 1818"/>
                <a:gd name="T10" fmla="*/ 161 w 1368"/>
                <a:gd name="T11" fmla="*/ 1364 h 1818"/>
                <a:gd name="T12" fmla="*/ 201 w 1368"/>
                <a:gd name="T13" fmla="*/ 1514 h 1818"/>
                <a:gd name="T14" fmla="*/ 334 w 1368"/>
                <a:gd name="T15" fmla="*/ 1703 h 1818"/>
                <a:gd name="T16" fmla="*/ 505 w 1368"/>
                <a:gd name="T17" fmla="*/ 1818 h 1818"/>
                <a:gd name="T18" fmla="*/ 605 w 1368"/>
                <a:gd name="T19" fmla="*/ 1643 h 1818"/>
                <a:gd name="T20" fmla="*/ 720 w 1368"/>
                <a:gd name="T21" fmla="*/ 1434 h 1818"/>
                <a:gd name="T22" fmla="*/ 797 w 1368"/>
                <a:gd name="T23" fmla="*/ 1149 h 1818"/>
                <a:gd name="T24" fmla="*/ 945 w 1368"/>
                <a:gd name="T25" fmla="*/ 1134 h 1818"/>
                <a:gd name="T26" fmla="*/ 1311 w 1368"/>
                <a:gd name="T27" fmla="*/ 1300 h 1818"/>
                <a:gd name="T28" fmla="*/ 1294 w 1368"/>
                <a:gd name="T29" fmla="*/ 1199 h 1818"/>
                <a:gd name="T30" fmla="*/ 1368 w 1368"/>
                <a:gd name="T31" fmla="*/ 1125 h 1818"/>
                <a:gd name="T32" fmla="*/ 1324 w 1368"/>
                <a:gd name="T33" fmla="*/ 955 h 1818"/>
                <a:gd name="T34" fmla="*/ 1225 w 1368"/>
                <a:gd name="T35" fmla="*/ 915 h 1818"/>
                <a:gd name="T36" fmla="*/ 1210 w 1368"/>
                <a:gd name="T37" fmla="*/ 795 h 1818"/>
                <a:gd name="T38" fmla="*/ 974 w 1368"/>
                <a:gd name="T39" fmla="*/ 626 h 1818"/>
                <a:gd name="T40" fmla="*/ 959 w 1368"/>
                <a:gd name="T41" fmla="*/ 481 h 1818"/>
                <a:gd name="T42" fmla="*/ 1073 w 1368"/>
                <a:gd name="T43" fmla="*/ 281 h 1818"/>
                <a:gd name="T44" fmla="*/ 1113 w 1368"/>
                <a:gd name="T45" fmla="*/ 99 h 1818"/>
                <a:gd name="T46" fmla="*/ 1014 w 1368"/>
                <a:gd name="T47" fmla="*/ 31 h 1818"/>
                <a:gd name="T48" fmla="*/ 889 w 1368"/>
                <a:gd name="T49" fmla="*/ 0 h 1818"/>
                <a:gd name="T50" fmla="*/ 777 w 1368"/>
                <a:gd name="T51" fmla="*/ 57 h 1818"/>
                <a:gd name="T52" fmla="*/ 768 w 1368"/>
                <a:gd name="T53" fmla="*/ 226 h 1818"/>
                <a:gd name="T54" fmla="*/ 634 w 1368"/>
                <a:gd name="T55" fmla="*/ 228 h 1818"/>
                <a:gd name="T56" fmla="*/ 644 w 1368"/>
                <a:gd name="T57" fmla="*/ 356 h 1818"/>
                <a:gd name="T58" fmla="*/ 703 w 1368"/>
                <a:gd name="T59" fmla="*/ 451 h 1818"/>
                <a:gd name="T60" fmla="*/ 605 w 1368"/>
                <a:gd name="T61" fmla="*/ 496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68" h="1818">
                  <a:moveTo>
                    <a:pt x="605" y="496"/>
                  </a:moveTo>
                  <a:lnTo>
                    <a:pt x="369" y="690"/>
                  </a:lnTo>
                  <a:lnTo>
                    <a:pt x="186" y="718"/>
                  </a:lnTo>
                  <a:lnTo>
                    <a:pt x="0" y="900"/>
                  </a:lnTo>
                  <a:lnTo>
                    <a:pt x="147" y="1169"/>
                  </a:lnTo>
                  <a:lnTo>
                    <a:pt x="161" y="1364"/>
                  </a:lnTo>
                  <a:lnTo>
                    <a:pt x="201" y="1514"/>
                  </a:lnTo>
                  <a:lnTo>
                    <a:pt x="334" y="1703"/>
                  </a:lnTo>
                  <a:lnTo>
                    <a:pt x="505" y="1818"/>
                  </a:lnTo>
                  <a:lnTo>
                    <a:pt x="605" y="1643"/>
                  </a:lnTo>
                  <a:lnTo>
                    <a:pt x="720" y="1434"/>
                  </a:lnTo>
                  <a:lnTo>
                    <a:pt x="797" y="1149"/>
                  </a:lnTo>
                  <a:lnTo>
                    <a:pt x="945" y="1134"/>
                  </a:lnTo>
                  <a:lnTo>
                    <a:pt x="1311" y="1300"/>
                  </a:lnTo>
                  <a:lnTo>
                    <a:pt x="1294" y="1199"/>
                  </a:lnTo>
                  <a:lnTo>
                    <a:pt x="1368" y="1125"/>
                  </a:lnTo>
                  <a:lnTo>
                    <a:pt x="1324" y="955"/>
                  </a:lnTo>
                  <a:lnTo>
                    <a:pt x="1225" y="915"/>
                  </a:lnTo>
                  <a:lnTo>
                    <a:pt x="1210" y="795"/>
                  </a:lnTo>
                  <a:lnTo>
                    <a:pt x="974" y="626"/>
                  </a:lnTo>
                  <a:lnTo>
                    <a:pt x="959" y="481"/>
                  </a:lnTo>
                  <a:lnTo>
                    <a:pt x="1073" y="281"/>
                  </a:lnTo>
                  <a:lnTo>
                    <a:pt x="1113" y="99"/>
                  </a:lnTo>
                  <a:lnTo>
                    <a:pt x="1014" y="31"/>
                  </a:lnTo>
                  <a:lnTo>
                    <a:pt x="889" y="0"/>
                  </a:lnTo>
                  <a:lnTo>
                    <a:pt x="777" y="57"/>
                  </a:lnTo>
                  <a:lnTo>
                    <a:pt x="768" y="226"/>
                  </a:lnTo>
                  <a:lnTo>
                    <a:pt x="634" y="228"/>
                  </a:lnTo>
                  <a:lnTo>
                    <a:pt x="644" y="356"/>
                  </a:lnTo>
                  <a:lnTo>
                    <a:pt x="703" y="451"/>
                  </a:lnTo>
                  <a:lnTo>
                    <a:pt x="605" y="496"/>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49" name="Freeform 595"/>
            <p:cNvSpPr>
              <a:spLocks/>
            </p:cNvSpPr>
            <p:nvPr/>
          </p:nvSpPr>
          <p:spPr bwMode="auto">
            <a:xfrm>
              <a:off x="2406650" y="3629025"/>
              <a:ext cx="158750" cy="158750"/>
            </a:xfrm>
            <a:custGeom>
              <a:avLst/>
              <a:gdLst>
                <a:gd name="T0" fmla="*/ 101 w 539"/>
                <a:gd name="T1" fmla="*/ 539 h 539"/>
                <a:gd name="T2" fmla="*/ 84 w 539"/>
                <a:gd name="T3" fmla="*/ 440 h 539"/>
                <a:gd name="T4" fmla="*/ 158 w 539"/>
                <a:gd name="T5" fmla="*/ 364 h 539"/>
                <a:gd name="T6" fmla="*/ 114 w 539"/>
                <a:gd name="T7" fmla="*/ 197 h 539"/>
                <a:gd name="T8" fmla="*/ 15 w 539"/>
                <a:gd name="T9" fmla="*/ 155 h 539"/>
                <a:gd name="T10" fmla="*/ 0 w 539"/>
                <a:gd name="T11" fmla="*/ 35 h 539"/>
                <a:gd name="T12" fmla="*/ 369 w 539"/>
                <a:gd name="T13" fmla="*/ 0 h 539"/>
                <a:gd name="T14" fmla="*/ 539 w 539"/>
                <a:gd name="T15" fmla="*/ 60 h 539"/>
                <a:gd name="T16" fmla="*/ 504 w 539"/>
                <a:gd name="T17" fmla="*/ 212 h 539"/>
                <a:gd name="T18" fmla="*/ 428 w 539"/>
                <a:gd name="T19" fmla="*/ 360 h 539"/>
                <a:gd name="T20" fmla="*/ 338 w 539"/>
                <a:gd name="T21" fmla="*/ 446 h 539"/>
                <a:gd name="T22" fmla="*/ 225 w 539"/>
                <a:gd name="T23" fmla="*/ 527 h 539"/>
                <a:gd name="T24" fmla="*/ 101 w 539"/>
                <a:gd name="T25" fmla="*/ 539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9" h="539">
                  <a:moveTo>
                    <a:pt x="101" y="539"/>
                  </a:moveTo>
                  <a:lnTo>
                    <a:pt x="84" y="440"/>
                  </a:lnTo>
                  <a:lnTo>
                    <a:pt x="158" y="364"/>
                  </a:lnTo>
                  <a:lnTo>
                    <a:pt x="114" y="197"/>
                  </a:lnTo>
                  <a:lnTo>
                    <a:pt x="15" y="155"/>
                  </a:lnTo>
                  <a:lnTo>
                    <a:pt x="0" y="35"/>
                  </a:lnTo>
                  <a:lnTo>
                    <a:pt x="369" y="0"/>
                  </a:lnTo>
                  <a:lnTo>
                    <a:pt x="539" y="60"/>
                  </a:lnTo>
                  <a:lnTo>
                    <a:pt x="504" y="212"/>
                  </a:lnTo>
                  <a:lnTo>
                    <a:pt x="428" y="360"/>
                  </a:lnTo>
                  <a:lnTo>
                    <a:pt x="338" y="446"/>
                  </a:lnTo>
                  <a:lnTo>
                    <a:pt x="225" y="527"/>
                  </a:lnTo>
                  <a:lnTo>
                    <a:pt x="101" y="53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50" name="Freeform 596"/>
            <p:cNvSpPr>
              <a:spLocks/>
            </p:cNvSpPr>
            <p:nvPr/>
          </p:nvSpPr>
          <p:spPr bwMode="auto">
            <a:xfrm>
              <a:off x="1428750" y="2787650"/>
              <a:ext cx="423862" cy="360363"/>
            </a:xfrm>
            <a:custGeom>
              <a:avLst/>
              <a:gdLst>
                <a:gd name="T0" fmla="*/ 517 w 1442"/>
                <a:gd name="T1" fmla="*/ 0 h 1228"/>
                <a:gd name="T2" fmla="*/ 458 w 1442"/>
                <a:gd name="T3" fmla="*/ 90 h 1228"/>
                <a:gd name="T4" fmla="*/ 482 w 1442"/>
                <a:gd name="T5" fmla="*/ 185 h 1228"/>
                <a:gd name="T6" fmla="*/ 556 w 1442"/>
                <a:gd name="T7" fmla="*/ 364 h 1228"/>
                <a:gd name="T8" fmla="*/ 512 w 1442"/>
                <a:gd name="T9" fmla="*/ 439 h 1228"/>
                <a:gd name="T10" fmla="*/ 428 w 1442"/>
                <a:gd name="T11" fmla="*/ 254 h 1228"/>
                <a:gd name="T12" fmla="*/ 325 w 1442"/>
                <a:gd name="T13" fmla="*/ 239 h 1228"/>
                <a:gd name="T14" fmla="*/ 178 w 1442"/>
                <a:gd name="T15" fmla="*/ 199 h 1228"/>
                <a:gd name="T16" fmla="*/ 0 w 1442"/>
                <a:gd name="T17" fmla="*/ 314 h 1228"/>
                <a:gd name="T18" fmla="*/ 222 w 1442"/>
                <a:gd name="T19" fmla="*/ 723 h 1228"/>
                <a:gd name="T20" fmla="*/ 423 w 1442"/>
                <a:gd name="T21" fmla="*/ 783 h 1228"/>
                <a:gd name="T22" fmla="*/ 561 w 1442"/>
                <a:gd name="T23" fmla="*/ 858 h 1228"/>
                <a:gd name="T24" fmla="*/ 733 w 1442"/>
                <a:gd name="T25" fmla="*/ 1107 h 1228"/>
                <a:gd name="T26" fmla="*/ 846 w 1442"/>
                <a:gd name="T27" fmla="*/ 1228 h 1228"/>
                <a:gd name="T28" fmla="*/ 999 w 1442"/>
                <a:gd name="T29" fmla="*/ 1213 h 1228"/>
                <a:gd name="T30" fmla="*/ 1191 w 1442"/>
                <a:gd name="T31" fmla="*/ 1047 h 1228"/>
                <a:gd name="T32" fmla="*/ 1329 w 1442"/>
                <a:gd name="T33" fmla="*/ 923 h 1228"/>
                <a:gd name="T34" fmla="*/ 1442 w 1442"/>
                <a:gd name="T35" fmla="*/ 678 h 1228"/>
                <a:gd name="T36" fmla="*/ 1358 w 1442"/>
                <a:gd name="T37" fmla="*/ 589 h 1228"/>
                <a:gd name="T38" fmla="*/ 1265 w 1442"/>
                <a:gd name="T39" fmla="*/ 559 h 1228"/>
                <a:gd name="T40" fmla="*/ 1161 w 1442"/>
                <a:gd name="T41" fmla="*/ 544 h 1228"/>
                <a:gd name="T42" fmla="*/ 1058 w 1442"/>
                <a:gd name="T43" fmla="*/ 494 h 1228"/>
                <a:gd name="T44" fmla="*/ 955 w 1442"/>
                <a:gd name="T45" fmla="*/ 614 h 1228"/>
                <a:gd name="T46" fmla="*/ 827 w 1442"/>
                <a:gd name="T47" fmla="*/ 599 h 1228"/>
                <a:gd name="T48" fmla="*/ 738 w 1442"/>
                <a:gd name="T49" fmla="*/ 529 h 1228"/>
                <a:gd name="T50" fmla="*/ 704 w 1442"/>
                <a:gd name="T51" fmla="*/ 589 h 1228"/>
                <a:gd name="T52" fmla="*/ 620 w 1442"/>
                <a:gd name="T53" fmla="*/ 529 h 1228"/>
                <a:gd name="T54" fmla="*/ 659 w 1442"/>
                <a:gd name="T55" fmla="*/ 469 h 1228"/>
                <a:gd name="T56" fmla="*/ 792 w 1442"/>
                <a:gd name="T57" fmla="*/ 254 h 1228"/>
                <a:gd name="T58" fmla="*/ 827 w 1442"/>
                <a:gd name="T59" fmla="*/ 20 h 1228"/>
                <a:gd name="T60" fmla="*/ 664 w 1442"/>
                <a:gd name="T61" fmla="*/ 0 h 1228"/>
                <a:gd name="T62" fmla="*/ 517 w 1442"/>
                <a:gd name="T63" fmla="*/ 0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2" h="1228">
                  <a:moveTo>
                    <a:pt x="517" y="0"/>
                  </a:moveTo>
                  <a:lnTo>
                    <a:pt x="458" y="90"/>
                  </a:lnTo>
                  <a:lnTo>
                    <a:pt x="482" y="185"/>
                  </a:lnTo>
                  <a:lnTo>
                    <a:pt x="556" y="364"/>
                  </a:lnTo>
                  <a:lnTo>
                    <a:pt x="512" y="439"/>
                  </a:lnTo>
                  <a:lnTo>
                    <a:pt x="428" y="254"/>
                  </a:lnTo>
                  <a:lnTo>
                    <a:pt x="325" y="239"/>
                  </a:lnTo>
                  <a:lnTo>
                    <a:pt x="178" y="199"/>
                  </a:lnTo>
                  <a:lnTo>
                    <a:pt x="0" y="314"/>
                  </a:lnTo>
                  <a:lnTo>
                    <a:pt x="222" y="723"/>
                  </a:lnTo>
                  <a:lnTo>
                    <a:pt x="423" y="783"/>
                  </a:lnTo>
                  <a:lnTo>
                    <a:pt x="561" y="858"/>
                  </a:lnTo>
                  <a:lnTo>
                    <a:pt x="733" y="1107"/>
                  </a:lnTo>
                  <a:lnTo>
                    <a:pt x="846" y="1228"/>
                  </a:lnTo>
                  <a:lnTo>
                    <a:pt x="999" y="1213"/>
                  </a:lnTo>
                  <a:lnTo>
                    <a:pt x="1191" y="1047"/>
                  </a:lnTo>
                  <a:lnTo>
                    <a:pt x="1329" y="923"/>
                  </a:lnTo>
                  <a:lnTo>
                    <a:pt x="1442" y="678"/>
                  </a:lnTo>
                  <a:lnTo>
                    <a:pt x="1358" y="589"/>
                  </a:lnTo>
                  <a:lnTo>
                    <a:pt x="1265" y="559"/>
                  </a:lnTo>
                  <a:lnTo>
                    <a:pt x="1161" y="544"/>
                  </a:lnTo>
                  <a:lnTo>
                    <a:pt x="1058" y="494"/>
                  </a:lnTo>
                  <a:lnTo>
                    <a:pt x="955" y="614"/>
                  </a:lnTo>
                  <a:lnTo>
                    <a:pt x="827" y="599"/>
                  </a:lnTo>
                  <a:lnTo>
                    <a:pt x="738" y="529"/>
                  </a:lnTo>
                  <a:lnTo>
                    <a:pt x="704" y="589"/>
                  </a:lnTo>
                  <a:lnTo>
                    <a:pt x="620" y="529"/>
                  </a:lnTo>
                  <a:lnTo>
                    <a:pt x="659" y="469"/>
                  </a:lnTo>
                  <a:lnTo>
                    <a:pt x="792" y="254"/>
                  </a:lnTo>
                  <a:lnTo>
                    <a:pt x="827" y="20"/>
                  </a:lnTo>
                  <a:lnTo>
                    <a:pt x="664" y="0"/>
                  </a:lnTo>
                  <a:lnTo>
                    <a:pt x="517"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51" name="Freeform 597"/>
            <p:cNvSpPr>
              <a:spLocks/>
            </p:cNvSpPr>
            <p:nvPr/>
          </p:nvSpPr>
          <p:spPr bwMode="auto">
            <a:xfrm>
              <a:off x="2200275" y="3738563"/>
              <a:ext cx="236537" cy="254000"/>
            </a:xfrm>
            <a:custGeom>
              <a:avLst/>
              <a:gdLst>
                <a:gd name="T0" fmla="*/ 304 w 805"/>
                <a:gd name="T1" fmla="*/ 868 h 868"/>
                <a:gd name="T2" fmla="*/ 166 w 805"/>
                <a:gd name="T3" fmla="*/ 814 h 868"/>
                <a:gd name="T4" fmla="*/ 186 w 805"/>
                <a:gd name="T5" fmla="*/ 673 h 868"/>
                <a:gd name="T6" fmla="*/ 112 w 805"/>
                <a:gd name="T7" fmla="*/ 649 h 868"/>
                <a:gd name="T8" fmla="*/ 82 w 805"/>
                <a:gd name="T9" fmla="*/ 750 h 868"/>
                <a:gd name="T10" fmla="*/ 0 w 805"/>
                <a:gd name="T11" fmla="*/ 684 h 868"/>
                <a:gd name="T12" fmla="*/ 211 w 805"/>
                <a:gd name="T13" fmla="*/ 304 h 868"/>
                <a:gd name="T14" fmla="*/ 290 w 805"/>
                <a:gd name="T15" fmla="*/ 15 h 868"/>
                <a:gd name="T16" fmla="*/ 437 w 805"/>
                <a:gd name="T17" fmla="*/ 0 h 868"/>
                <a:gd name="T18" fmla="*/ 805 w 805"/>
                <a:gd name="T19" fmla="*/ 165 h 868"/>
                <a:gd name="T20" fmla="*/ 610 w 805"/>
                <a:gd name="T21" fmla="*/ 523 h 868"/>
                <a:gd name="T22" fmla="*/ 728 w 805"/>
                <a:gd name="T23" fmla="*/ 524 h 868"/>
                <a:gd name="T24" fmla="*/ 732 w 805"/>
                <a:gd name="T25" fmla="*/ 589 h 868"/>
                <a:gd name="T26" fmla="*/ 571 w 805"/>
                <a:gd name="T27" fmla="*/ 634 h 868"/>
                <a:gd name="T28" fmla="*/ 408 w 805"/>
                <a:gd name="T29" fmla="*/ 733 h 868"/>
                <a:gd name="T30" fmla="*/ 432 w 805"/>
                <a:gd name="T31" fmla="*/ 826 h 868"/>
                <a:gd name="T32" fmla="*/ 304 w 805"/>
                <a:gd name="T33" fmla="*/ 8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5" h="868">
                  <a:moveTo>
                    <a:pt x="304" y="868"/>
                  </a:moveTo>
                  <a:lnTo>
                    <a:pt x="166" y="814"/>
                  </a:lnTo>
                  <a:lnTo>
                    <a:pt x="186" y="673"/>
                  </a:lnTo>
                  <a:lnTo>
                    <a:pt x="112" y="649"/>
                  </a:lnTo>
                  <a:lnTo>
                    <a:pt x="82" y="750"/>
                  </a:lnTo>
                  <a:lnTo>
                    <a:pt x="0" y="684"/>
                  </a:lnTo>
                  <a:lnTo>
                    <a:pt x="211" y="304"/>
                  </a:lnTo>
                  <a:lnTo>
                    <a:pt x="290" y="15"/>
                  </a:lnTo>
                  <a:lnTo>
                    <a:pt x="437" y="0"/>
                  </a:lnTo>
                  <a:lnTo>
                    <a:pt x="805" y="165"/>
                  </a:lnTo>
                  <a:lnTo>
                    <a:pt x="610" y="523"/>
                  </a:lnTo>
                  <a:lnTo>
                    <a:pt x="728" y="524"/>
                  </a:lnTo>
                  <a:lnTo>
                    <a:pt x="732" y="589"/>
                  </a:lnTo>
                  <a:lnTo>
                    <a:pt x="571" y="634"/>
                  </a:lnTo>
                  <a:lnTo>
                    <a:pt x="408" y="733"/>
                  </a:lnTo>
                  <a:lnTo>
                    <a:pt x="432" y="826"/>
                  </a:lnTo>
                  <a:lnTo>
                    <a:pt x="304" y="86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52" name="Freeform 598"/>
            <p:cNvSpPr>
              <a:spLocks/>
            </p:cNvSpPr>
            <p:nvPr/>
          </p:nvSpPr>
          <p:spPr bwMode="auto">
            <a:xfrm>
              <a:off x="1936750" y="3806825"/>
              <a:ext cx="350837" cy="327025"/>
            </a:xfrm>
            <a:custGeom>
              <a:avLst/>
              <a:gdLst>
                <a:gd name="T0" fmla="*/ 0 w 1191"/>
                <a:gd name="T1" fmla="*/ 430 h 1113"/>
                <a:gd name="T2" fmla="*/ 236 w 1191"/>
                <a:gd name="T3" fmla="*/ 161 h 1113"/>
                <a:gd name="T4" fmla="*/ 354 w 1191"/>
                <a:gd name="T5" fmla="*/ 101 h 1113"/>
                <a:gd name="T6" fmla="*/ 546 w 1191"/>
                <a:gd name="T7" fmla="*/ 0 h 1113"/>
                <a:gd name="T8" fmla="*/ 583 w 1191"/>
                <a:gd name="T9" fmla="*/ 144 h 1113"/>
                <a:gd name="T10" fmla="*/ 720 w 1191"/>
                <a:gd name="T11" fmla="*/ 337 h 1113"/>
                <a:gd name="T12" fmla="*/ 896 w 1191"/>
                <a:gd name="T13" fmla="*/ 455 h 1113"/>
                <a:gd name="T14" fmla="*/ 974 w 1191"/>
                <a:gd name="T15" fmla="*/ 515 h 1113"/>
                <a:gd name="T16" fmla="*/ 1004 w 1191"/>
                <a:gd name="T17" fmla="*/ 415 h 1113"/>
                <a:gd name="T18" fmla="*/ 1077 w 1191"/>
                <a:gd name="T19" fmla="*/ 439 h 1113"/>
                <a:gd name="T20" fmla="*/ 1058 w 1191"/>
                <a:gd name="T21" fmla="*/ 579 h 1113"/>
                <a:gd name="T22" fmla="*/ 1191 w 1191"/>
                <a:gd name="T23" fmla="*/ 634 h 1113"/>
                <a:gd name="T24" fmla="*/ 1051 w 1191"/>
                <a:gd name="T25" fmla="*/ 663 h 1113"/>
                <a:gd name="T26" fmla="*/ 925 w 1191"/>
                <a:gd name="T27" fmla="*/ 757 h 1113"/>
                <a:gd name="T28" fmla="*/ 940 w 1191"/>
                <a:gd name="T29" fmla="*/ 889 h 1113"/>
                <a:gd name="T30" fmla="*/ 940 w 1191"/>
                <a:gd name="T31" fmla="*/ 1063 h 1113"/>
                <a:gd name="T32" fmla="*/ 946 w 1191"/>
                <a:gd name="T33" fmla="*/ 1113 h 1113"/>
                <a:gd name="T34" fmla="*/ 672 w 1191"/>
                <a:gd name="T35" fmla="*/ 964 h 1113"/>
                <a:gd name="T36" fmla="*/ 616 w 1191"/>
                <a:gd name="T37" fmla="*/ 879 h 1113"/>
                <a:gd name="T38" fmla="*/ 555 w 1191"/>
                <a:gd name="T39" fmla="*/ 712 h 1113"/>
                <a:gd name="T40" fmla="*/ 384 w 1191"/>
                <a:gd name="T41" fmla="*/ 619 h 1113"/>
                <a:gd name="T42" fmla="*/ 0 w 1191"/>
                <a:gd name="T43" fmla="*/ 430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91" h="1113">
                  <a:moveTo>
                    <a:pt x="0" y="430"/>
                  </a:moveTo>
                  <a:lnTo>
                    <a:pt x="236" y="161"/>
                  </a:lnTo>
                  <a:lnTo>
                    <a:pt x="354" y="101"/>
                  </a:lnTo>
                  <a:lnTo>
                    <a:pt x="546" y="0"/>
                  </a:lnTo>
                  <a:lnTo>
                    <a:pt x="583" y="144"/>
                  </a:lnTo>
                  <a:lnTo>
                    <a:pt x="720" y="337"/>
                  </a:lnTo>
                  <a:lnTo>
                    <a:pt x="896" y="455"/>
                  </a:lnTo>
                  <a:lnTo>
                    <a:pt x="974" y="515"/>
                  </a:lnTo>
                  <a:lnTo>
                    <a:pt x="1004" y="415"/>
                  </a:lnTo>
                  <a:lnTo>
                    <a:pt x="1077" y="439"/>
                  </a:lnTo>
                  <a:lnTo>
                    <a:pt x="1058" y="579"/>
                  </a:lnTo>
                  <a:lnTo>
                    <a:pt x="1191" y="634"/>
                  </a:lnTo>
                  <a:lnTo>
                    <a:pt x="1051" y="663"/>
                  </a:lnTo>
                  <a:lnTo>
                    <a:pt x="925" y="757"/>
                  </a:lnTo>
                  <a:lnTo>
                    <a:pt x="940" y="889"/>
                  </a:lnTo>
                  <a:lnTo>
                    <a:pt x="940" y="1063"/>
                  </a:lnTo>
                  <a:lnTo>
                    <a:pt x="946" y="1113"/>
                  </a:lnTo>
                  <a:lnTo>
                    <a:pt x="672" y="964"/>
                  </a:lnTo>
                  <a:lnTo>
                    <a:pt x="616" y="879"/>
                  </a:lnTo>
                  <a:lnTo>
                    <a:pt x="555" y="712"/>
                  </a:lnTo>
                  <a:lnTo>
                    <a:pt x="384" y="619"/>
                  </a:lnTo>
                  <a:lnTo>
                    <a:pt x="0" y="43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53" name="Freeform 599"/>
            <p:cNvSpPr>
              <a:spLocks/>
            </p:cNvSpPr>
            <p:nvPr/>
          </p:nvSpPr>
          <p:spPr bwMode="auto">
            <a:xfrm>
              <a:off x="1793875" y="3344863"/>
              <a:ext cx="434975" cy="271463"/>
            </a:xfrm>
            <a:custGeom>
              <a:avLst/>
              <a:gdLst>
                <a:gd name="T0" fmla="*/ 1059 w 1477"/>
                <a:gd name="T1" fmla="*/ 929 h 929"/>
                <a:gd name="T2" fmla="*/ 748 w 1477"/>
                <a:gd name="T3" fmla="*/ 748 h 929"/>
                <a:gd name="T4" fmla="*/ 527 w 1477"/>
                <a:gd name="T5" fmla="*/ 733 h 929"/>
                <a:gd name="T6" fmla="*/ 340 w 1477"/>
                <a:gd name="T7" fmla="*/ 614 h 929"/>
                <a:gd name="T8" fmla="*/ 0 w 1477"/>
                <a:gd name="T9" fmla="*/ 449 h 929"/>
                <a:gd name="T10" fmla="*/ 187 w 1477"/>
                <a:gd name="T11" fmla="*/ 254 h 929"/>
                <a:gd name="T12" fmla="*/ 281 w 1477"/>
                <a:gd name="T13" fmla="*/ 35 h 929"/>
                <a:gd name="T14" fmla="*/ 497 w 1477"/>
                <a:gd name="T15" fmla="*/ 0 h 929"/>
                <a:gd name="T16" fmla="*/ 916 w 1477"/>
                <a:gd name="T17" fmla="*/ 239 h 929"/>
                <a:gd name="T18" fmla="*/ 1255 w 1477"/>
                <a:gd name="T19" fmla="*/ 529 h 929"/>
                <a:gd name="T20" fmla="*/ 1477 w 1477"/>
                <a:gd name="T21" fmla="*/ 708 h 929"/>
                <a:gd name="T22" fmla="*/ 1241 w 1477"/>
                <a:gd name="T23" fmla="*/ 903 h 929"/>
                <a:gd name="T24" fmla="*/ 1059 w 1477"/>
                <a:gd name="T25" fmla="*/ 929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7" h="929">
                  <a:moveTo>
                    <a:pt x="1059" y="929"/>
                  </a:moveTo>
                  <a:lnTo>
                    <a:pt x="748" y="748"/>
                  </a:lnTo>
                  <a:lnTo>
                    <a:pt x="527" y="733"/>
                  </a:lnTo>
                  <a:lnTo>
                    <a:pt x="340" y="614"/>
                  </a:lnTo>
                  <a:lnTo>
                    <a:pt x="0" y="449"/>
                  </a:lnTo>
                  <a:lnTo>
                    <a:pt x="187" y="254"/>
                  </a:lnTo>
                  <a:lnTo>
                    <a:pt x="281" y="35"/>
                  </a:lnTo>
                  <a:lnTo>
                    <a:pt x="497" y="0"/>
                  </a:lnTo>
                  <a:lnTo>
                    <a:pt x="916" y="239"/>
                  </a:lnTo>
                  <a:lnTo>
                    <a:pt x="1255" y="529"/>
                  </a:lnTo>
                  <a:lnTo>
                    <a:pt x="1477" y="708"/>
                  </a:lnTo>
                  <a:lnTo>
                    <a:pt x="1241" y="903"/>
                  </a:lnTo>
                  <a:lnTo>
                    <a:pt x="1059" y="92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54" name="Freeform 600"/>
            <p:cNvSpPr>
              <a:spLocks/>
            </p:cNvSpPr>
            <p:nvPr/>
          </p:nvSpPr>
          <p:spPr bwMode="auto">
            <a:xfrm>
              <a:off x="1936750" y="3670300"/>
              <a:ext cx="160337" cy="184150"/>
            </a:xfrm>
            <a:custGeom>
              <a:avLst/>
              <a:gdLst>
                <a:gd name="T0" fmla="*/ 239 w 547"/>
                <a:gd name="T1" fmla="*/ 628 h 628"/>
                <a:gd name="T2" fmla="*/ 136 w 547"/>
                <a:gd name="T3" fmla="*/ 344 h 628"/>
                <a:gd name="T4" fmla="*/ 4 w 547"/>
                <a:gd name="T5" fmla="*/ 310 h 628"/>
                <a:gd name="T6" fmla="*/ 0 w 547"/>
                <a:gd name="T7" fmla="*/ 150 h 628"/>
                <a:gd name="T8" fmla="*/ 72 w 547"/>
                <a:gd name="T9" fmla="*/ 25 h 628"/>
                <a:gd name="T10" fmla="*/ 205 w 547"/>
                <a:gd name="T11" fmla="*/ 0 h 628"/>
                <a:gd name="T12" fmla="*/ 388 w 547"/>
                <a:gd name="T13" fmla="*/ 0 h 628"/>
                <a:gd name="T14" fmla="*/ 534 w 547"/>
                <a:gd name="T15" fmla="*/ 269 h 628"/>
                <a:gd name="T16" fmla="*/ 547 w 547"/>
                <a:gd name="T17" fmla="*/ 469 h 628"/>
                <a:gd name="T18" fmla="*/ 357 w 547"/>
                <a:gd name="T19" fmla="*/ 568 h 628"/>
                <a:gd name="T20" fmla="*/ 239 w 547"/>
                <a:gd name="T21"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7" h="628">
                  <a:moveTo>
                    <a:pt x="239" y="628"/>
                  </a:moveTo>
                  <a:lnTo>
                    <a:pt x="136" y="344"/>
                  </a:lnTo>
                  <a:lnTo>
                    <a:pt x="4" y="310"/>
                  </a:lnTo>
                  <a:lnTo>
                    <a:pt x="0" y="150"/>
                  </a:lnTo>
                  <a:lnTo>
                    <a:pt x="72" y="25"/>
                  </a:lnTo>
                  <a:lnTo>
                    <a:pt x="205" y="0"/>
                  </a:lnTo>
                  <a:lnTo>
                    <a:pt x="388" y="0"/>
                  </a:lnTo>
                  <a:lnTo>
                    <a:pt x="534" y="269"/>
                  </a:lnTo>
                  <a:lnTo>
                    <a:pt x="547" y="469"/>
                  </a:lnTo>
                  <a:lnTo>
                    <a:pt x="357" y="568"/>
                  </a:lnTo>
                  <a:lnTo>
                    <a:pt x="239" y="62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55" name="Freeform 601"/>
            <p:cNvSpPr>
              <a:spLocks/>
            </p:cNvSpPr>
            <p:nvPr/>
          </p:nvSpPr>
          <p:spPr bwMode="auto">
            <a:xfrm>
              <a:off x="1860550" y="3760788"/>
              <a:ext cx="146050" cy="173038"/>
            </a:xfrm>
            <a:custGeom>
              <a:avLst/>
              <a:gdLst>
                <a:gd name="T0" fmla="*/ 263 w 500"/>
                <a:gd name="T1" fmla="*/ 589 h 589"/>
                <a:gd name="T2" fmla="*/ 159 w 500"/>
                <a:gd name="T3" fmla="*/ 499 h 589"/>
                <a:gd name="T4" fmla="*/ 0 w 500"/>
                <a:gd name="T5" fmla="*/ 435 h 589"/>
                <a:gd name="T6" fmla="*/ 105 w 500"/>
                <a:gd name="T7" fmla="*/ 219 h 589"/>
                <a:gd name="T8" fmla="*/ 145 w 500"/>
                <a:gd name="T9" fmla="*/ 60 h 589"/>
                <a:gd name="T10" fmla="*/ 263 w 500"/>
                <a:gd name="T11" fmla="*/ 0 h 589"/>
                <a:gd name="T12" fmla="*/ 396 w 500"/>
                <a:gd name="T13" fmla="*/ 36 h 589"/>
                <a:gd name="T14" fmla="*/ 500 w 500"/>
                <a:gd name="T15" fmla="*/ 318 h 589"/>
                <a:gd name="T16" fmla="*/ 263 w 500"/>
                <a:gd name="T17" fmla="*/ 589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0" h="589">
                  <a:moveTo>
                    <a:pt x="263" y="589"/>
                  </a:moveTo>
                  <a:lnTo>
                    <a:pt x="159" y="499"/>
                  </a:lnTo>
                  <a:lnTo>
                    <a:pt x="0" y="435"/>
                  </a:lnTo>
                  <a:lnTo>
                    <a:pt x="105" y="219"/>
                  </a:lnTo>
                  <a:lnTo>
                    <a:pt x="145" y="60"/>
                  </a:lnTo>
                  <a:lnTo>
                    <a:pt x="263" y="0"/>
                  </a:lnTo>
                  <a:lnTo>
                    <a:pt x="396" y="36"/>
                  </a:lnTo>
                  <a:lnTo>
                    <a:pt x="500" y="318"/>
                  </a:lnTo>
                  <a:lnTo>
                    <a:pt x="263" y="58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56" name="Freeform 602"/>
            <p:cNvSpPr>
              <a:spLocks/>
            </p:cNvSpPr>
            <p:nvPr/>
          </p:nvSpPr>
          <p:spPr bwMode="auto">
            <a:xfrm>
              <a:off x="1863725" y="3989388"/>
              <a:ext cx="254000" cy="263525"/>
            </a:xfrm>
            <a:custGeom>
              <a:avLst/>
              <a:gdLst>
                <a:gd name="T0" fmla="*/ 98 w 866"/>
                <a:gd name="T1" fmla="*/ 105 h 898"/>
                <a:gd name="T2" fmla="*/ 0 w 866"/>
                <a:gd name="T3" fmla="*/ 309 h 898"/>
                <a:gd name="T4" fmla="*/ 123 w 866"/>
                <a:gd name="T5" fmla="*/ 487 h 898"/>
                <a:gd name="T6" fmla="*/ 186 w 866"/>
                <a:gd name="T7" fmla="*/ 630 h 898"/>
                <a:gd name="T8" fmla="*/ 192 w 866"/>
                <a:gd name="T9" fmla="*/ 898 h 898"/>
                <a:gd name="T10" fmla="*/ 384 w 866"/>
                <a:gd name="T11" fmla="*/ 613 h 898"/>
                <a:gd name="T12" fmla="*/ 576 w 866"/>
                <a:gd name="T13" fmla="*/ 433 h 898"/>
                <a:gd name="T14" fmla="*/ 866 w 866"/>
                <a:gd name="T15" fmla="*/ 254 h 898"/>
                <a:gd name="T16" fmla="*/ 807 w 866"/>
                <a:gd name="T17" fmla="*/ 90 h 898"/>
                <a:gd name="T18" fmla="*/ 645 w 866"/>
                <a:gd name="T19" fmla="*/ 0 h 898"/>
                <a:gd name="T20" fmla="*/ 556 w 866"/>
                <a:gd name="T21" fmla="*/ 120 h 898"/>
                <a:gd name="T22" fmla="*/ 428 w 866"/>
                <a:gd name="T23" fmla="*/ 160 h 898"/>
                <a:gd name="T24" fmla="*/ 246 w 866"/>
                <a:gd name="T25" fmla="*/ 150 h 898"/>
                <a:gd name="T26" fmla="*/ 98 w 866"/>
                <a:gd name="T27" fmla="*/ 105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6" h="898">
                  <a:moveTo>
                    <a:pt x="98" y="105"/>
                  </a:moveTo>
                  <a:lnTo>
                    <a:pt x="0" y="309"/>
                  </a:lnTo>
                  <a:lnTo>
                    <a:pt x="123" y="487"/>
                  </a:lnTo>
                  <a:lnTo>
                    <a:pt x="186" y="630"/>
                  </a:lnTo>
                  <a:lnTo>
                    <a:pt x="192" y="898"/>
                  </a:lnTo>
                  <a:lnTo>
                    <a:pt x="384" y="613"/>
                  </a:lnTo>
                  <a:lnTo>
                    <a:pt x="576" y="433"/>
                  </a:lnTo>
                  <a:lnTo>
                    <a:pt x="866" y="254"/>
                  </a:lnTo>
                  <a:lnTo>
                    <a:pt x="807" y="90"/>
                  </a:lnTo>
                  <a:lnTo>
                    <a:pt x="645" y="0"/>
                  </a:lnTo>
                  <a:lnTo>
                    <a:pt x="556" y="120"/>
                  </a:lnTo>
                  <a:lnTo>
                    <a:pt x="428" y="160"/>
                  </a:lnTo>
                  <a:lnTo>
                    <a:pt x="246" y="150"/>
                  </a:lnTo>
                  <a:lnTo>
                    <a:pt x="98" y="10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57" name="Freeform 603"/>
            <p:cNvSpPr>
              <a:spLocks/>
            </p:cNvSpPr>
            <p:nvPr/>
          </p:nvSpPr>
          <p:spPr bwMode="auto">
            <a:xfrm>
              <a:off x="1827213" y="3887788"/>
              <a:ext cx="225425" cy="192088"/>
            </a:xfrm>
            <a:custGeom>
              <a:avLst/>
              <a:gdLst>
                <a:gd name="T0" fmla="*/ 107 w 764"/>
                <a:gd name="T1" fmla="*/ 0 h 657"/>
                <a:gd name="T2" fmla="*/ 0 w 764"/>
                <a:gd name="T3" fmla="*/ 75 h 657"/>
                <a:gd name="T4" fmla="*/ 40 w 764"/>
                <a:gd name="T5" fmla="*/ 407 h 657"/>
                <a:gd name="T6" fmla="*/ 1 w 764"/>
                <a:gd name="T7" fmla="*/ 597 h 657"/>
                <a:gd name="T8" fmla="*/ 120 w 764"/>
                <a:gd name="T9" fmla="*/ 657 h 657"/>
                <a:gd name="T10" fmla="*/ 219 w 764"/>
                <a:gd name="T11" fmla="*/ 452 h 657"/>
                <a:gd name="T12" fmla="*/ 370 w 764"/>
                <a:gd name="T13" fmla="*/ 497 h 657"/>
                <a:gd name="T14" fmla="*/ 549 w 764"/>
                <a:gd name="T15" fmla="*/ 506 h 657"/>
                <a:gd name="T16" fmla="*/ 674 w 764"/>
                <a:gd name="T17" fmla="*/ 468 h 657"/>
                <a:gd name="T18" fmla="*/ 764 w 764"/>
                <a:gd name="T19" fmla="*/ 347 h 657"/>
                <a:gd name="T20" fmla="*/ 372 w 764"/>
                <a:gd name="T21" fmla="*/ 153 h 657"/>
                <a:gd name="T22" fmla="*/ 267 w 764"/>
                <a:gd name="T23" fmla="*/ 63 h 657"/>
                <a:gd name="T24" fmla="*/ 107 w 764"/>
                <a:gd name="T25" fmla="*/ 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4" h="657">
                  <a:moveTo>
                    <a:pt x="107" y="0"/>
                  </a:moveTo>
                  <a:lnTo>
                    <a:pt x="0" y="75"/>
                  </a:lnTo>
                  <a:lnTo>
                    <a:pt x="40" y="407"/>
                  </a:lnTo>
                  <a:lnTo>
                    <a:pt x="1" y="597"/>
                  </a:lnTo>
                  <a:lnTo>
                    <a:pt x="120" y="657"/>
                  </a:lnTo>
                  <a:lnTo>
                    <a:pt x="219" y="452"/>
                  </a:lnTo>
                  <a:lnTo>
                    <a:pt x="370" y="497"/>
                  </a:lnTo>
                  <a:lnTo>
                    <a:pt x="549" y="506"/>
                  </a:lnTo>
                  <a:lnTo>
                    <a:pt x="674" y="468"/>
                  </a:lnTo>
                  <a:lnTo>
                    <a:pt x="764" y="347"/>
                  </a:lnTo>
                  <a:lnTo>
                    <a:pt x="372" y="153"/>
                  </a:lnTo>
                  <a:lnTo>
                    <a:pt x="267" y="63"/>
                  </a:lnTo>
                  <a:lnTo>
                    <a:pt x="107"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58" name="Freeform 604"/>
            <p:cNvSpPr>
              <a:spLocks/>
            </p:cNvSpPr>
            <p:nvPr/>
          </p:nvSpPr>
          <p:spPr bwMode="auto">
            <a:xfrm>
              <a:off x="1503363" y="3941763"/>
              <a:ext cx="417512" cy="388938"/>
            </a:xfrm>
            <a:custGeom>
              <a:avLst/>
              <a:gdLst>
                <a:gd name="T0" fmla="*/ 354 w 1420"/>
                <a:gd name="T1" fmla="*/ 0 h 1326"/>
                <a:gd name="T2" fmla="*/ 207 w 1420"/>
                <a:gd name="T3" fmla="*/ 90 h 1326"/>
                <a:gd name="T4" fmla="*/ 25 w 1420"/>
                <a:gd name="T5" fmla="*/ 75 h 1326"/>
                <a:gd name="T6" fmla="*/ 0 w 1420"/>
                <a:gd name="T7" fmla="*/ 249 h 1326"/>
                <a:gd name="T8" fmla="*/ 83 w 1420"/>
                <a:gd name="T9" fmla="*/ 345 h 1326"/>
                <a:gd name="T10" fmla="*/ 399 w 1420"/>
                <a:gd name="T11" fmla="*/ 518 h 1326"/>
                <a:gd name="T12" fmla="*/ 399 w 1420"/>
                <a:gd name="T13" fmla="*/ 688 h 1326"/>
                <a:gd name="T14" fmla="*/ 546 w 1420"/>
                <a:gd name="T15" fmla="*/ 1047 h 1326"/>
                <a:gd name="T16" fmla="*/ 650 w 1420"/>
                <a:gd name="T17" fmla="*/ 1062 h 1326"/>
                <a:gd name="T18" fmla="*/ 674 w 1420"/>
                <a:gd name="T19" fmla="*/ 1181 h 1326"/>
                <a:gd name="T20" fmla="*/ 679 w 1420"/>
                <a:gd name="T21" fmla="*/ 1326 h 1326"/>
                <a:gd name="T22" fmla="*/ 748 w 1420"/>
                <a:gd name="T23" fmla="*/ 1326 h 1326"/>
                <a:gd name="T24" fmla="*/ 792 w 1420"/>
                <a:gd name="T25" fmla="*/ 1181 h 1326"/>
                <a:gd name="T26" fmla="*/ 837 w 1420"/>
                <a:gd name="T27" fmla="*/ 1117 h 1326"/>
                <a:gd name="T28" fmla="*/ 910 w 1420"/>
                <a:gd name="T29" fmla="*/ 1166 h 1326"/>
                <a:gd name="T30" fmla="*/ 1033 w 1420"/>
                <a:gd name="T31" fmla="*/ 1072 h 1326"/>
                <a:gd name="T32" fmla="*/ 1137 w 1420"/>
                <a:gd name="T33" fmla="*/ 1132 h 1326"/>
                <a:gd name="T34" fmla="*/ 1279 w 1420"/>
                <a:gd name="T35" fmla="*/ 1117 h 1326"/>
                <a:gd name="T36" fmla="*/ 1420 w 1420"/>
                <a:gd name="T37" fmla="*/ 1061 h 1326"/>
                <a:gd name="T38" fmla="*/ 1412 w 1420"/>
                <a:gd name="T39" fmla="*/ 793 h 1326"/>
                <a:gd name="T40" fmla="*/ 1348 w 1420"/>
                <a:gd name="T41" fmla="*/ 648 h 1326"/>
                <a:gd name="T42" fmla="*/ 1225 w 1420"/>
                <a:gd name="T43" fmla="*/ 474 h 1326"/>
                <a:gd name="T44" fmla="*/ 1109 w 1420"/>
                <a:gd name="T45" fmla="*/ 413 h 1326"/>
                <a:gd name="T46" fmla="*/ 844 w 1420"/>
                <a:gd name="T47" fmla="*/ 356 h 1326"/>
                <a:gd name="T48" fmla="*/ 497 w 1420"/>
                <a:gd name="T49" fmla="*/ 68 h 1326"/>
                <a:gd name="T50" fmla="*/ 354 w 1420"/>
                <a:gd name="T51" fmla="*/ 0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20" h="1326">
                  <a:moveTo>
                    <a:pt x="354" y="0"/>
                  </a:moveTo>
                  <a:lnTo>
                    <a:pt x="207" y="90"/>
                  </a:lnTo>
                  <a:lnTo>
                    <a:pt x="25" y="75"/>
                  </a:lnTo>
                  <a:lnTo>
                    <a:pt x="0" y="249"/>
                  </a:lnTo>
                  <a:lnTo>
                    <a:pt x="83" y="345"/>
                  </a:lnTo>
                  <a:lnTo>
                    <a:pt x="399" y="518"/>
                  </a:lnTo>
                  <a:lnTo>
                    <a:pt x="399" y="688"/>
                  </a:lnTo>
                  <a:lnTo>
                    <a:pt x="546" y="1047"/>
                  </a:lnTo>
                  <a:lnTo>
                    <a:pt x="650" y="1062"/>
                  </a:lnTo>
                  <a:lnTo>
                    <a:pt x="674" y="1181"/>
                  </a:lnTo>
                  <a:lnTo>
                    <a:pt x="679" y="1326"/>
                  </a:lnTo>
                  <a:lnTo>
                    <a:pt x="748" y="1326"/>
                  </a:lnTo>
                  <a:lnTo>
                    <a:pt x="792" y="1181"/>
                  </a:lnTo>
                  <a:lnTo>
                    <a:pt x="837" y="1117"/>
                  </a:lnTo>
                  <a:lnTo>
                    <a:pt x="910" y="1166"/>
                  </a:lnTo>
                  <a:lnTo>
                    <a:pt x="1033" y="1072"/>
                  </a:lnTo>
                  <a:lnTo>
                    <a:pt x="1137" y="1132"/>
                  </a:lnTo>
                  <a:lnTo>
                    <a:pt x="1279" y="1117"/>
                  </a:lnTo>
                  <a:lnTo>
                    <a:pt x="1420" y="1061"/>
                  </a:lnTo>
                  <a:lnTo>
                    <a:pt x="1412" y="793"/>
                  </a:lnTo>
                  <a:lnTo>
                    <a:pt x="1348" y="648"/>
                  </a:lnTo>
                  <a:lnTo>
                    <a:pt x="1225" y="474"/>
                  </a:lnTo>
                  <a:lnTo>
                    <a:pt x="1109" y="413"/>
                  </a:lnTo>
                  <a:lnTo>
                    <a:pt x="844" y="356"/>
                  </a:lnTo>
                  <a:lnTo>
                    <a:pt x="497" y="68"/>
                  </a:lnTo>
                  <a:lnTo>
                    <a:pt x="354"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59" name="Freeform 605"/>
            <p:cNvSpPr>
              <a:spLocks/>
            </p:cNvSpPr>
            <p:nvPr/>
          </p:nvSpPr>
          <p:spPr bwMode="auto">
            <a:xfrm>
              <a:off x="1270000" y="4006850"/>
              <a:ext cx="393700" cy="354013"/>
            </a:xfrm>
            <a:custGeom>
              <a:avLst/>
              <a:gdLst>
                <a:gd name="T0" fmla="*/ 786 w 1333"/>
                <a:gd name="T1" fmla="*/ 30 h 1212"/>
                <a:gd name="T2" fmla="*/ 665 w 1333"/>
                <a:gd name="T3" fmla="*/ 0 h 1212"/>
                <a:gd name="T4" fmla="*/ 487 w 1333"/>
                <a:gd name="T5" fmla="*/ 45 h 1212"/>
                <a:gd name="T6" fmla="*/ 328 w 1333"/>
                <a:gd name="T7" fmla="*/ 194 h 1212"/>
                <a:gd name="T8" fmla="*/ 310 w 1333"/>
                <a:gd name="T9" fmla="*/ 419 h 1212"/>
                <a:gd name="T10" fmla="*/ 325 w 1333"/>
                <a:gd name="T11" fmla="*/ 693 h 1212"/>
                <a:gd name="T12" fmla="*/ 162 w 1333"/>
                <a:gd name="T13" fmla="*/ 738 h 1212"/>
                <a:gd name="T14" fmla="*/ 0 w 1333"/>
                <a:gd name="T15" fmla="*/ 883 h 1212"/>
                <a:gd name="T16" fmla="*/ 89 w 1333"/>
                <a:gd name="T17" fmla="*/ 948 h 1212"/>
                <a:gd name="T18" fmla="*/ 79 w 1333"/>
                <a:gd name="T19" fmla="*/ 1062 h 1212"/>
                <a:gd name="T20" fmla="*/ 133 w 1333"/>
                <a:gd name="T21" fmla="*/ 1202 h 1212"/>
                <a:gd name="T22" fmla="*/ 300 w 1333"/>
                <a:gd name="T23" fmla="*/ 1212 h 1212"/>
                <a:gd name="T24" fmla="*/ 389 w 1333"/>
                <a:gd name="T25" fmla="*/ 1142 h 1212"/>
                <a:gd name="T26" fmla="*/ 507 w 1333"/>
                <a:gd name="T27" fmla="*/ 1112 h 1212"/>
                <a:gd name="T28" fmla="*/ 627 w 1333"/>
                <a:gd name="T29" fmla="*/ 1200 h 1212"/>
                <a:gd name="T30" fmla="*/ 699 w 1333"/>
                <a:gd name="T31" fmla="*/ 1142 h 1212"/>
                <a:gd name="T32" fmla="*/ 832 w 1333"/>
                <a:gd name="T33" fmla="*/ 1077 h 1212"/>
                <a:gd name="T34" fmla="*/ 916 w 1333"/>
                <a:gd name="T35" fmla="*/ 1077 h 1212"/>
                <a:gd name="T36" fmla="*/ 979 w 1333"/>
                <a:gd name="T37" fmla="*/ 1167 h 1212"/>
                <a:gd name="T38" fmla="*/ 1047 w 1333"/>
                <a:gd name="T39" fmla="*/ 1026 h 1212"/>
                <a:gd name="T40" fmla="*/ 1231 w 1333"/>
                <a:gd name="T41" fmla="*/ 913 h 1212"/>
                <a:gd name="T42" fmla="*/ 1333 w 1333"/>
                <a:gd name="T43" fmla="*/ 827 h 1212"/>
                <a:gd name="T44" fmla="*/ 1188 w 1333"/>
                <a:gd name="T45" fmla="*/ 471 h 1212"/>
                <a:gd name="T46" fmla="*/ 1186 w 1333"/>
                <a:gd name="T47" fmla="*/ 299 h 1212"/>
                <a:gd name="T48" fmla="*/ 871 w 1333"/>
                <a:gd name="T49" fmla="*/ 125 h 1212"/>
                <a:gd name="T50" fmla="*/ 786 w 1333"/>
                <a:gd name="T51" fmla="*/ 30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3" h="1212">
                  <a:moveTo>
                    <a:pt x="786" y="30"/>
                  </a:moveTo>
                  <a:lnTo>
                    <a:pt x="665" y="0"/>
                  </a:lnTo>
                  <a:lnTo>
                    <a:pt x="487" y="45"/>
                  </a:lnTo>
                  <a:lnTo>
                    <a:pt x="328" y="194"/>
                  </a:lnTo>
                  <a:lnTo>
                    <a:pt x="310" y="419"/>
                  </a:lnTo>
                  <a:lnTo>
                    <a:pt x="325" y="693"/>
                  </a:lnTo>
                  <a:lnTo>
                    <a:pt x="162" y="738"/>
                  </a:lnTo>
                  <a:lnTo>
                    <a:pt x="0" y="883"/>
                  </a:lnTo>
                  <a:lnTo>
                    <a:pt x="89" y="948"/>
                  </a:lnTo>
                  <a:lnTo>
                    <a:pt x="79" y="1062"/>
                  </a:lnTo>
                  <a:lnTo>
                    <a:pt x="133" y="1202"/>
                  </a:lnTo>
                  <a:lnTo>
                    <a:pt x="300" y="1212"/>
                  </a:lnTo>
                  <a:lnTo>
                    <a:pt x="389" y="1142"/>
                  </a:lnTo>
                  <a:lnTo>
                    <a:pt x="507" y="1112"/>
                  </a:lnTo>
                  <a:lnTo>
                    <a:pt x="627" y="1200"/>
                  </a:lnTo>
                  <a:lnTo>
                    <a:pt x="699" y="1142"/>
                  </a:lnTo>
                  <a:lnTo>
                    <a:pt x="832" y="1077"/>
                  </a:lnTo>
                  <a:lnTo>
                    <a:pt x="916" y="1077"/>
                  </a:lnTo>
                  <a:lnTo>
                    <a:pt x="979" y="1167"/>
                  </a:lnTo>
                  <a:lnTo>
                    <a:pt x="1047" y="1026"/>
                  </a:lnTo>
                  <a:lnTo>
                    <a:pt x="1231" y="913"/>
                  </a:lnTo>
                  <a:lnTo>
                    <a:pt x="1333" y="827"/>
                  </a:lnTo>
                  <a:lnTo>
                    <a:pt x="1188" y="471"/>
                  </a:lnTo>
                  <a:lnTo>
                    <a:pt x="1186" y="299"/>
                  </a:lnTo>
                  <a:lnTo>
                    <a:pt x="871" y="125"/>
                  </a:lnTo>
                  <a:lnTo>
                    <a:pt x="786" y="3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60" name="Freeform 606"/>
            <p:cNvSpPr>
              <a:spLocks/>
            </p:cNvSpPr>
            <p:nvPr/>
          </p:nvSpPr>
          <p:spPr bwMode="auto">
            <a:xfrm>
              <a:off x="1598613" y="3787775"/>
              <a:ext cx="241300" cy="276225"/>
            </a:xfrm>
            <a:custGeom>
              <a:avLst/>
              <a:gdLst>
                <a:gd name="T0" fmla="*/ 30 w 822"/>
                <a:gd name="T1" fmla="*/ 529 h 943"/>
                <a:gd name="T2" fmla="*/ 0 w 822"/>
                <a:gd name="T3" fmla="*/ 364 h 943"/>
                <a:gd name="T4" fmla="*/ 15 w 822"/>
                <a:gd name="T5" fmla="*/ 180 h 943"/>
                <a:gd name="T6" fmla="*/ 84 w 822"/>
                <a:gd name="T7" fmla="*/ 0 h 943"/>
                <a:gd name="T8" fmla="*/ 184 w 822"/>
                <a:gd name="T9" fmla="*/ 169 h 943"/>
                <a:gd name="T10" fmla="*/ 324 w 822"/>
                <a:gd name="T11" fmla="*/ 169 h 943"/>
                <a:gd name="T12" fmla="*/ 429 w 822"/>
                <a:gd name="T13" fmla="*/ 244 h 943"/>
                <a:gd name="T14" fmla="*/ 556 w 822"/>
                <a:gd name="T15" fmla="*/ 374 h 943"/>
                <a:gd name="T16" fmla="*/ 689 w 822"/>
                <a:gd name="T17" fmla="*/ 394 h 943"/>
                <a:gd name="T18" fmla="*/ 780 w 822"/>
                <a:gd name="T19" fmla="*/ 420 h 943"/>
                <a:gd name="T20" fmla="*/ 822 w 822"/>
                <a:gd name="T21" fmla="*/ 754 h 943"/>
                <a:gd name="T22" fmla="*/ 783 w 822"/>
                <a:gd name="T23" fmla="*/ 943 h 943"/>
                <a:gd name="T24" fmla="*/ 517 w 822"/>
                <a:gd name="T25" fmla="*/ 883 h 943"/>
                <a:gd name="T26" fmla="*/ 172 w 822"/>
                <a:gd name="T27" fmla="*/ 599 h 943"/>
                <a:gd name="T28" fmla="*/ 30 w 822"/>
                <a:gd name="T29" fmla="*/ 529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2" h="943">
                  <a:moveTo>
                    <a:pt x="30" y="529"/>
                  </a:moveTo>
                  <a:lnTo>
                    <a:pt x="0" y="364"/>
                  </a:lnTo>
                  <a:lnTo>
                    <a:pt x="15" y="180"/>
                  </a:lnTo>
                  <a:lnTo>
                    <a:pt x="84" y="0"/>
                  </a:lnTo>
                  <a:lnTo>
                    <a:pt x="184" y="169"/>
                  </a:lnTo>
                  <a:lnTo>
                    <a:pt x="324" y="169"/>
                  </a:lnTo>
                  <a:lnTo>
                    <a:pt x="429" y="244"/>
                  </a:lnTo>
                  <a:lnTo>
                    <a:pt x="556" y="374"/>
                  </a:lnTo>
                  <a:lnTo>
                    <a:pt x="689" y="394"/>
                  </a:lnTo>
                  <a:lnTo>
                    <a:pt x="780" y="420"/>
                  </a:lnTo>
                  <a:lnTo>
                    <a:pt x="822" y="754"/>
                  </a:lnTo>
                  <a:lnTo>
                    <a:pt x="783" y="943"/>
                  </a:lnTo>
                  <a:lnTo>
                    <a:pt x="517" y="883"/>
                  </a:lnTo>
                  <a:lnTo>
                    <a:pt x="172" y="599"/>
                  </a:lnTo>
                  <a:lnTo>
                    <a:pt x="30" y="52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61" name="Freeform 607"/>
            <p:cNvSpPr>
              <a:spLocks/>
            </p:cNvSpPr>
            <p:nvPr/>
          </p:nvSpPr>
          <p:spPr bwMode="auto">
            <a:xfrm>
              <a:off x="1624013" y="3743325"/>
              <a:ext cx="266700" cy="166688"/>
            </a:xfrm>
            <a:custGeom>
              <a:avLst/>
              <a:gdLst>
                <a:gd name="T0" fmla="*/ 161 w 909"/>
                <a:gd name="T1" fmla="*/ 0 h 570"/>
                <a:gd name="T2" fmla="*/ 0 w 909"/>
                <a:gd name="T3" fmla="*/ 151 h 570"/>
                <a:gd name="T4" fmla="*/ 101 w 909"/>
                <a:gd name="T5" fmla="*/ 319 h 570"/>
                <a:gd name="T6" fmla="*/ 239 w 909"/>
                <a:gd name="T7" fmla="*/ 319 h 570"/>
                <a:gd name="T8" fmla="*/ 343 w 909"/>
                <a:gd name="T9" fmla="*/ 394 h 570"/>
                <a:gd name="T10" fmla="*/ 471 w 909"/>
                <a:gd name="T11" fmla="*/ 524 h 570"/>
                <a:gd name="T12" fmla="*/ 603 w 909"/>
                <a:gd name="T13" fmla="*/ 544 h 570"/>
                <a:gd name="T14" fmla="*/ 695 w 909"/>
                <a:gd name="T15" fmla="*/ 570 h 570"/>
                <a:gd name="T16" fmla="*/ 803 w 909"/>
                <a:gd name="T17" fmla="*/ 498 h 570"/>
                <a:gd name="T18" fmla="*/ 909 w 909"/>
                <a:gd name="T19" fmla="*/ 276 h 570"/>
                <a:gd name="T20" fmla="*/ 633 w 909"/>
                <a:gd name="T21" fmla="*/ 289 h 570"/>
                <a:gd name="T22" fmla="*/ 456 w 909"/>
                <a:gd name="T23" fmla="*/ 195 h 570"/>
                <a:gd name="T24" fmla="*/ 161 w 909"/>
                <a:gd name="T25"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9" h="570">
                  <a:moveTo>
                    <a:pt x="161" y="0"/>
                  </a:moveTo>
                  <a:lnTo>
                    <a:pt x="0" y="151"/>
                  </a:lnTo>
                  <a:lnTo>
                    <a:pt x="101" y="319"/>
                  </a:lnTo>
                  <a:lnTo>
                    <a:pt x="239" y="319"/>
                  </a:lnTo>
                  <a:lnTo>
                    <a:pt x="343" y="394"/>
                  </a:lnTo>
                  <a:lnTo>
                    <a:pt x="471" y="524"/>
                  </a:lnTo>
                  <a:lnTo>
                    <a:pt x="603" y="544"/>
                  </a:lnTo>
                  <a:lnTo>
                    <a:pt x="695" y="570"/>
                  </a:lnTo>
                  <a:lnTo>
                    <a:pt x="803" y="498"/>
                  </a:lnTo>
                  <a:lnTo>
                    <a:pt x="909" y="276"/>
                  </a:lnTo>
                  <a:lnTo>
                    <a:pt x="633" y="289"/>
                  </a:lnTo>
                  <a:lnTo>
                    <a:pt x="456" y="195"/>
                  </a:lnTo>
                  <a:lnTo>
                    <a:pt x="161"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62" name="Freeform 608"/>
            <p:cNvSpPr>
              <a:spLocks/>
            </p:cNvSpPr>
            <p:nvPr/>
          </p:nvSpPr>
          <p:spPr bwMode="auto">
            <a:xfrm>
              <a:off x="1671638" y="3559175"/>
              <a:ext cx="433387" cy="268288"/>
            </a:xfrm>
            <a:custGeom>
              <a:avLst/>
              <a:gdLst>
                <a:gd name="T0" fmla="*/ 471 w 1475"/>
                <a:gd name="T1" fmla="*/ 185 h 917"/>
                <a:gd name="T2" fmla="*/ 404 w 1475"/>
                <a:gd name="T3" fmla="*/ 257 h 917"/>
                <a:gd name="T4" fmla="*/ 34 w 1475"/>
                <a:gd name="T5" fmla="*/ 379 h 917"/>
                <a:gd name="T6" fmla="*/ 0 w 1475"/>
                <a:gd name="T7" fmla="*/ 629 h 917"/>
                <a:gd name="T8" fmla="*/ 296 w 1475"/>
                <a:gd name="T9" fmla="*/ 824 h 917"/>
                <a:gd name="T10" fmla="*/ 470 w 1475"/>
                <a:gd name="T11" fmla="*/ 917 h 917"/>
                <a:gd name="T12" fmla="*/ 749 w 1475"/>
                <a:gd name="T13" fmla="*/ 904 h 917"/>
                <a:gd name="T14" fmla="*/ 786 w 1475"/>
                <a:gd name="T15" fmla="*/ 748 h 917"/>
                <a:gd name="T16" fmla="*/ 906 w 1475"/>
                <a:gd name="T17" fmla="*/ 688 h 917"/>
                <a:gd name="T18" fmla="*/ 903 w 1475"/>
                <a:gd name="T19" fmla="*/ 529 h 917"/>
                <a:gd name="T20" fmla="*/ 973 w 1475"/>
                <a:gd name="T21" fmla="*/ 404 h 917"/>
                <a:gd name="T22" fmla="*/ 1111 w 1475"/>
                <a:gd name="T23" fmla="*/ 379 h 917"/>
                <a:gd name="T24" fmla="*/ 1288 w 1475"/>
                <a:gd name="T25" fmla="*/ 379 h 917"/>
                <a:gd name="T26" fmla="*/ 1475 w 1475"/>
                <a:gd name="T27" fmla="*/ 195 h 917"/>
                <a:gd name="T28" fmla="*/ 1165 w 1475"/>
                <a:gd name="T29" fmla="*/ 15 h 917"/>
                <a:gd name="T30" fmla="*/ 944 w 1475"/>
                <a:gd name="T31" fmla="*/ 0 h 917"/>
                <a:gd name="T32" fmla="*/ 771 w 1475"/>
                <a:gd name="T33" fmla="*/ 30 h 917"/>
                <a:gd name="T34" fmla="*/ 668 w 1475"/>
                <a:gd name="T35" fmla="*/ 165 h 917"/>
                <a:gd name="T36" fmla="*/ 566 w 1475"/>
                <a:gd name="T37" fmla="*/ 149 h 917"/>
                <a:gd name="T38" fmla="*/ 471 w 1475"/>
                <a:gd name="T39" fmla="*/ 185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5" h="917">
                  <a:moveTo>
                    <a:pt x="471" y="185"/>
                  </a:moveTo>
                  <a:lnTo>
                    <a:pt x="404" y="257"/>
                  </a:lnTo>
                  <a:lnTo>
                    <a:pt x="34" y="379"/>
                  </a:lnTo>
                  <a:lnTo>
                    <a:pt x="0" y="629"/>
                  </a:lnTo>
                  <a:lnTo>
                    <a:pt x="296" y="824"/>
                  </a:lnTo>
                  <a:lnTo>
                    <a:pt x="470" y="917"/>
                  </a:lnTo>
                  <a:lnTo>
                    <a:pt x="749" y="904"/>
                  </a:lnTo>
                  <a:lnTo>
                    <a:pt x="786" y="748"/>
                  </a:lnTo>
                  <a:lnTo>
                    <a:pt x="906" y="688"/>
                  </a:lnTo>
                  <a:lnTo>
                    <a:pt x="903" y="529"/>
                  </a:lnTo>
                  <a:lnTo>
                    <a:pt x="973" y="404"/>
                  </a:lnTo>
                  <a:lnTo>
                    <a:pt x="1111" y="379"/>
                  </a:lnTo>
                  <a:lnTo>
                    <a:pt x="1288" y="379"/>
                  </a:lnTo>
                  <a:lnTo>
                    <a:pt x="1475" y="195"/>
                  </a:lnTo>
                  <a:lnTo>
                    <a:pt x="1165" y="15"/>
                  </a:lnTo>
                  <a:lnTo>
                    <a:pt x="944" y="0"/>
                  </a:lnTo>
                  <a:lnTo>
                    <a:pt x="771" y="30"/>
                  </a:lnTo>
                  <a:lnTo>
                    <a:pt x="668" y="165"/>
                  </a:lnTo>
                  <a:lnTo>
                    <a:pt x="566" y="149"/>
                  </a:lnTo>
                  <a:lnTo>
                    <a:pt x="471" y="18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63" name="Freeform 609"/>
            <p:cNvSpPr>
              <a:spLocks/>
            </p:cNvSpPr>
            <p:nvPr/>
          </p:nvSpPr>
          <p:spPr bwMode="auto">
            <a:xfrm>
              <a:off x="1697038" y="3476625"/>
              <a:ext cx="252412" cy="136525"/>
            </a:xfrm>
            <a:custGeom>
              <a:avLst/>
              <a:gdLst>
                <a:gd name="T0" fmla="*/ 0 w 857"/>
                <a:gd name="T1" fmla="*/ 21 h 469"/>
                <a:gd name="T2" fmla="*/ 6 w 857"/>
                <a:gd name="T3" fmla="*/ 187 h 469"/>
                <a:gd name="T4" fmla="*/ 45 w 857"/>
                <a:gd name="T5" fmla="*/ 298 h 469"/>
                <a:gd name="T6" fmla="*/ 192 w 857"/>
                <a:gd name="T7" fmla="*/ 391 h 469"/>
                <a:gd name="T8" fmla="*/ 385 w 857"/>
                <a:gd name="T9" fmla="*/ 469 h 469"/>
                <a:gd name="T10" fmla="*/ 478 w 857"/>
                <a:gd name="T11" fmla="*/ 434 h 469"/>
                <a:gd name="T12" fmla="*/ 582 w 857"/>
                <a:gd name="T13" fmla="*/ 449 h 469"/>
                <a:gd name="T14" fmla="*/ 684 w 857"/>
                <a:gd name="T15" fmla="*/ 313 h 469"/>
                <a:gd name="T16" fmla="*/ 857 w 857"/>
                <a:gd name="T17" fmla="*/ 283 h 469"/>
                <a:gd name="T18" fmla="*/ 678 w 857"/>
                <a:gd name="T19" fmla="*/ 169 h 469"/>
                <a:gd name="T20" fmla="*/ 332 w 857"/>
                <a:gd name="T21" fmla="*/ 0 h 469"/>
                <a:gd name="T22" fmla="*/ 0 w 857"/>
                <a:gd name="T23" fmla="*/ 21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7" h="469">
                  <a:moveTo>
                    <a:pt x="0" y="21"/>
                  </a:moveTo>
                  <a:lnTo>
                    <a:pt x="6" y="187"/>
                  </a:lnTo>
                  <a:lnTo>
                    <a:pt x="45" y="298"/>
                  </a:lnTo>
                  <a:lnTo>
                    <a:pt x="192" y="391"/>
                  </a:lnTo>
                  <a:lnTo>
                    <a:pt x="385" y="469"/>
                  </a:lnTo>
                  <a:lnTo>
                    <a:pt x="478" y="434"/>
                  </a:lnTo>
                  <a:lnTo>
                    <a:pt x="582" y="449"/>
                  </a:lnTo>
                  <a:lnTo>
                    <a:pt x="684" y="313"/>
                  </a:lnTo>
                  <a:lnTo>
                    <a:pt x="857" y="283"/>
                  </a:lnTo>
                  <a:lnTo>
                    <a:pt x="678" y="169"/>
                  </a:lnTo>
                  <a:lnTo>
                    <a:pt x="332" y="0"/>
                  </a:lnTo>
                  <a:lnTo>
                    <a:pt x="0" y="21"/>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64" name="Freeform 610"/>
            <p:cNvSpPr>
              <a:spLocks/>
            </p:cNvSpPr>
            <p:nvPr/>
          </p:nvSpPr>
          <p:spPr bwMode="auto">
            <a:xfrm>
              <a:off x="1620838" y="3240088"/>
              <a:ext cx="255587" cy="242888"/>
            </a:xfrm>
            <a:custGeom>
              <a:avLst/>
              <a:gdLst>
                <a:gd name="T0" fmla="*/ 320 w 871"/>
                <a:gd name="T1" fmla="*/ 105 h 829"/>
                <a:gd name="T2" fmla="*/ 220 w 871"/>
                <a:gd name="T3" fmla="*/ 332 h 829"/>
                <a:gd name="T4" fmla="*/ 53 w 871"/>
                <a:gd name="T5" fmla="*/ 454 h 829"/>
                <a:gd name="T6" fmla="*/ 0 w 871"/>
                <a:gd name="T7" fmla="*/ 619 h 829"/>
                <a:gd name="T8" fmla="*/ 262 w 871"/>
                <a:gd name="T9" fmla="*/ 829 h 829"/>
                <a:gd name="T10" fmla="*/ 590 w 871"/>
                <a:gd name="T11" fmla="*/ 808 h 829"/>
                <a:gd name="T12" fmla="*/ 775 w 871"/>
                <a:gd name="T13" fmla="*/ 614 h 829"/>
                <a:gd name="T14" fmla="*/ 871 w 871"/>
                <a:gd name="T15" fmla="*/ 392 h 829"/>
                <a:gd name="T16" fmla="*/ 763 w 871"/>
                <a:gd name="T17" fmla="*/ 319 h 829"/>
                <a:gd name="T18" fmla="*/ 751 w 871"/>
                <a:gd name="T19" fmla="*/ 211 h 829"/>
                <a:gd name="T20" fmla="*/ 674 w 871"/>
                <a:gd name="T21" fmla="*/ 163 h 829"/>
                <a:gd name="T22" fmla="*/ 571 w 871"/>
                <a:gd name="T23" fmla="*/ 154 h 829"/>
                <a:gd name="T24" fmla="*/ 585 w 871"/>
                <a:gd name="T25" fmla="*/ 30 h 829"/>
                <a:gd name="T26" fmla="*/ 487 w 871"/>
                <a:gd name="T27" fmla="*/ 0 h 829"/>
                <a:gd name="T28" fmla="*/ 481 w 871"/>
                <a:gd name="T29" fmla="*/ 106 h 829"/>
                <a:gd name="T30" fmla="*/ 413 w 871"/>
                <a:gd name="T31" fmla="*/ 65 h 829"/>
                <a:gd name="T32" fmla="*/ 320 w 871"/>
                <a:gd name="T33" fmla="*/ 105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1" h="829">
                  <a:moveTo>
                    <a:pt x="320" y="105"/>
                  </a:moveTo>
                  <a:lnTo>
                    <a:pt x="220" y="332"/>
                  </a:lnTo>
                  <a:lnTo>
                    <a:pt x="53" y="454"/>
                  </a:lnTo>
                  <a:lnTo>
                    <a:pt x="0" y="619"/>
                  </a:lnTo>
                  <a:lnTo>
                    <a:pt x="262" y="829"/>
                  </a:lnTo>
                  <a:lnTo>
                    <a:pt x="590" y="808"/>
                  </a:lnTo>
                  <a:lnTo>
                    <a:pt x="775" y="614"/>
                  </a:lnTo>
                  <a:lnTo>
                    <a:pt x="871" y="392"/>
                  </a:lnTo>
                  <a:lnTo>
                    <a:pt x="763" y="319"/>
                  </a:lnTo>
                  <a:lnTo>
                    <a:pt x="751" y="211"/>
                  </a:lnTo>
                  <a:lnTo>
                    <a:pt x="674" y="163"/>
                  </a:lnTo>
                  <a:lnTo>
                    <a:pt x="571" y="154"/>
                  </a:lnTo>
                  <a:lnTo>
                    <a:pt x="585" y="30"/>
                  </a:lnTo>
                  <a:lnTo>
                    <a:pt x="487" y="0"/>
                  </a:lnTo>
                  <a:lnTo>
                    <a:pt x="481" y="106"/>
                  </a:lnTo>
                  <a:lnTo>
                    <a:pt x="413" y="65"/>
                  </a:lnTo>
                  <a:lnTo>
                    <a:pt x="320" y="10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65" name="Freeform 611"/>
            <p:cNvSpPr>
              <a:spLocks/>
            </p:cNvSpPr>
            <p:nvPr/>
          </p:nvSpPr>
          <p:spPr bwMode="auto">
            <a:xfrm>
              <a:off x="1598613" y="3421063"/>
              <a:ext cx="211137" cy="249238"/>
            </a:xfrm>
            <a:custGeom>
              <a:avLst/>
              <a:gdLst>
                <a:gd name="T0" fmla="*/ 75 w 718"/>
                <a:gd name="T1" fmla="*/ 0 h 852"/>
                <a:gd name="T2" fmla="*/ 0 w 718"/>
                <a:gd name="T3" fmla="*/ 277 h 852"/>
                <a:gd name="T4" fmla="*/ 69 w 718"/>
                <a:gd name="T5" fmla="*/ 442 h 852"/>
                <a:gd name="T6" fmla="*/ 31 w 718"/>
                <a:gd name="T7" fmla="*/ 582 h 852"/>
                <a:gd name="T8" fmla="*/ 283 w 718"/>
                <a:gd name="T9" fmla="*/ 852 h 852"/>
                <a:gd name="T10" fmla="*/ 651 w 718"/>
                <a:gd name="T11" fmla="*/ 729 h 852"/>
                <a:gd name="T12" fmla="*/ 718 w 718"/>
                <a:gd name="T13" fmla="*/ 656 h 852"/>
                <a:gd name="T14" fmla="*/ 525 w 718"/>
                <a:gd name="T15" fmla="*/ 579 h 852"/>
                <a:gd name="T16" fmla="*/ 379 w 718"/>
                <a:gd name="T17" fmla="*/ 487 h 852"/>
                <a:gd name="T18" fmla="*/ 339 w 718"/>
                <a:gd name="T19" fmla="*/ 372 h 852"/>
                <a:gd name="T20" fmla="*/ 334 w 718"/>
                <a:gd name="T21" fmla="*/ 208 h 852"/>
                <a:gd name="T22" fmla="*/ 75 w 718"/>
                <a:gd name="T23" fmla="*/ 0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8" h="852">
                  <a:moveTo>
                    <a:pt x="75" y="0"/>
                  </a:moveTo>
                  <a:lnTo>
                    <a:pt x="0" y="277"/>
                  </a:lnTo>
                  <a:lnTo>
                    <a:pt x="69" y="442"/>
                  </a:lnTo>
                  <a:lnTo>
                    <a:pt x="31" y="582"/>
                  </a:lnTo>
                  <a:lnTo>
                    <a:pt x="283" y="852"/>
                  </a:lnTo>
                  <a:lnTo>
                    <a:pt x="651" y="729"/>
                  </a:lnTo>
                  <a:lnTo>
                    <a:pt x="718" y="656"/>
                  </a:lnTo>
                  <a:lnTo>
                    <a:pt x="525" y="579"/>
                  </a:lnTo>
                  <a:lnTo>
                    <a:pt x="379" y="487"/>
                  </a:lnTo>
                  <a:lnTo>
                    <a:pt x="339" y="372"/>
                  </a:lnTo>
                  <a:lnTo>
                    <a:pt x="334" y="208"/>
                  </a:lnTo>
                  <a:lnTo>
                    <a:pt x="75"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66" name="Freeform 612"/>
            <p:cNvSpPr>
              <a:spLocks/>
            </p:cNvSpPr>
            <p:nvPr/>
          </p:nvSpPr>
          <p:spPr bwMode="auto">
            <a:xfrm>
              <a:off x="1444625" y="3371850"/>
              <a:ext cx="176212" cy="246063"/>
            </a:xfrm>
            <a:custGeom>
              <a:avLst/>
              <a:gdLst>
                <a:gd name="T0" fmla="*/ 596 w 596"/>
                <a:gd name="T1" fmla="*/ 170 h 843"/>
                <a:gd name="T2" fmla="*/ 355 w 596"/>
                <a:gd name="T3" fmla="*/ 5 h 843"/>
                <a:gd name="T4" fmla="*/ 197 w 596"/>
                <a:gd name="T5" fmla="*/ 0 h 843"/>
                <a:gd name="T6" fmla="*/ 123 w 596"/>
                <a:gd name="T7" fmla="*/ 42 h 843"/>
                <a:gd name="T8" fmla="*/ 0 w 596"/>
                <a:gd name="T9" fmla="*/ 269 h 843"/>
                <a:gd name="T10" fmla="*/ 64 w 596"/>
                <a:gd name="T11" fmla="*/ 404 h 843"/>
                <a:gd name="T12" fmla="*/ 89 w 596"/>
                <a:gd name="T13" fmla="*/ 589 h 843"/>
                <a:gd name="T14" fmla="*/ 227 w 596"/>
                <a:gd name="T15" fmla="*/ 718 h 843"/>
                <a:gd name="T16" fmla="*/ 207 w 596"/>
                <a:gd name="T17" fmla="*/ 843 h 843"/>
                <a:gd name="T18" fmla="*/ 389 w 596"/>
                <a:gd name="T19" fmla="*/ 793 h 843"/>
                <a:gd name="T20" fmla="*/ 552 w 596"/>
                <a:gd name="T21" fmla="*/ 752 h 843"/>
                <a:gd name="T22" fmla="*/ 592 w 596"/>
                <a:gd name="T23" fmla="*/ 614 h 843"/>
                <a:gd name="T24" fmla="*/ 522 w 596"/>
                <a:gd name="T25" fmla="*/ 449 h 843"/>
                <a:gd name="T26" fmla="*/ 596 w 596"/>
                <a:gd name="T27" fmla="*/ 170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6" h="843">
                  <a:moveTo>
                    <a:pt x="596" y="170"/>
                  </a:moveTo>
                  <a:lnTo>
                    <a:pt x="355" y="5"/>
                  </a:lnTo>
                  <a:lnTo>
                    <a:pt x="197" y="0"/>
                  </a:lnTo>
                  <a:lnTo>
                    <a:pt x="123" y="42"/>
                  </a:lnTo>
                  <a:lnTo>
                    <a:pt x="0" y="269"/>
                  </a:lnTo>
                  <a:lnTo>
                    <a:pt x="64" y="404"/>
                  </a:lnTo>
                  <a:lnTo>
                    <a:pt x="89" y="589"/>
                  </a:lnTo>
                  <a:lnTo>
                    <a:pt x="227" y="718"/>
                  </a:lnTo>
                  <a:lnTo>
                    <a:pt x="207" y="843"/>
                  </a:lnTo>
                  <a:lnTo>
                    <a:pt x="389" y="793"/>
                  </a:lnTo>
                  <a:lnTo>
                    <a:pt x="552" y="752"/>
                  </a:lnTo>
                  <a:lnTo>
                    <a:pt x="592" y="614"/>
                  </a:lnTo>
                  <a:lnTo>
                    <a:pt x="522" y="449"/>
                  </a:lnTo>
                  <a:lnTo>
                    <a:pt x="596" y="17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67" name="Freeform 613"/>
            <p:cNvSpPr>
              <a:spLocks/>
            </p:cNvSpPr>
            <p:nvPr/>
          </p:nvSpPr>
          <p:spPr bwMode="auto">
            <a:xfrm>
              <a:off x="1470025" y="3590925"/>
              <a:ext cx="211137" cy="196850"/>
            </a:xfrm>
            <a:custGeom>
              <a:avLst/>
              <a:gdLst>
                <a:gd name="T0" fmla="*/ 389 w 716"/>
                <a:gd name="T1" fmla="*/ 623 h 669"/>
                <a:gd name="T2" fmla="*/ 237 w 716"/>
                <a:gd name="T3" fmla="*/ 628 h 669"/>
                <a:gd name="T4" fmla="*/ 65 w 716"/>
                <a:gd name="T5" fmla="*/ 538 h 669"/>
                <a:gd name="T6" fmla="*/ 75 w 716"/>
                <a:gd name="T7" fmla="*/ 449 h 669"/>
                <a:gd name="T8" fmla="*/ 0 w 716"/>
                <a:gd name="T9" fmla="*/ 395 h 669"/>
                <a:gd name="T10" fmla="*/ 119 w 716"/>
                <a:gd name="T11" fmla="*/ 92 h 669"/>
                <a:gd name="T12" fmla="*/ 296 w 716"/>
                <a:gd name="T13" fmla="*/ 41 h 669"/>
                <a:gd name="T14" fmla="*/ 463 w 716"/>
                <a:gd name="T15" fmla="*/ 0 h 669"/>
                <a:gd name="T16" fmla="*/ 716 w 716"/>
                <a:gd name="T17" fmla="*/ 267 h 669"/>
                <a:gd name="T18" fmla="*/ 680 w 716"/>
                <a:gd name="T19" fmla="*/ 519 h 669"/>
                <a:gd name="T20" fmla="*/ 518 w 716"/>
                <a:gd name="T21" fmla="*/ 669 h 669"/>
                <a:gd name="T22" fmla="*/ 389 w 716"/>
                <a:gd name="T23" fmla="*/ 623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6" h="669">
                  <a:moveTo>
                    <a:pt x="389" y="623"/>
                  </a:moveTo>
                  <a:lnTo>
                    <a:pt x="237" y="628"/>
                  </a:lnTo>
                  <a:lnTo>
                    <a:pt x="65" y="538"/>
                  </a:lnTo>
                  <a:lnTo>
                    <a:pt x="75" y="449"/>
                  </a:lnTo>
                  <a:lnTo>
                    <a:pt x="0" y="395"/>
                  </a:lnTo>
                  <a:lnTo>
                    <a:pt x="119" y="92"/>
                  </a:lnTo>
                  <a:lnTo>
                    <a:pt x="296" y="41"/>
                  </a:lnTo>
                  <a:lnTo>
                    <a:pt x="463" y="0"/>
                  </a:lnTo>
                  <a:lnTo>
                    <a:pt x="716" y="267"/>
                  </a:lnTo>
                  <a:lnTo>
                    <a:pt x="680" y="519"/>
                  </a:lnTo>
                  <a:lnTo>
                    <a:pt x="518" y="669"/>
                  </a:lnTo>
                  <a:lnTo>
                    <a:pt x="389" y="623"/>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68" name="Freeform 614"/>
            <p:cNvSpPr>
              <a:spLocks/>
            </p:cNvSpPr>
            <p:nvPr/>
          </p:nvSpPr>
          <p:spPr bwMode="auto">
            <a:xfrm>
              <a:off x="1468438" y="3749675"/>
              <a:ext cx="153987" cy="219075"/>
            </a:xfrm>
            <a:custGeom>
              <a:avLst/>
              <a:gdLst>
                <a:gd name="T0" fmla="*/ 74 w 526"/>
                <a:gd name="T1" fmla="*/ 0 h 747"/>
                <a:gd name="T2" fmla="*/ 29 w 526"/>
                <a:gd name="T3" fmla="*/ 164 h 747"/>
                <a:gd name="T4" fmla="*/ 14 w 526"/>
                <a:gd name="T5" fmla="*/ 458 h 747"/>
                <a:gd name="T6" fmla="*/ 0 w 526"/>
                <a:gd name="T7" fmla="*/ 548 h 747"/>
                <a:gd name="T8" fmla="*/ 141 w 526"/>
                <a:gd name="T9" fmla="*/ 734 h 747"/>
                <a:gd name="T10" fmla="*/ 324 w 526"/>
                <a:gd name="T11" fmla="*/ 747 h 747"/>
                <a:gd name="T12" fmla="*/ 473 w 526"/>
                <a:gd name="T13" fmla="*/ 657 h 747"/>
                <a:gd name="T14" fmla="*/ 443 w 526"/>
                <a:gd name="T15" fmla="*/ 494 h 747"/>
                <a:gd name="T16" fmla="*/ 458 w 526"/>
                <a:gd name="T17" fmla="*/ 308 h 747"/>
                <a:gd name="T18" fmla="*/ 526 w 526"/>
                <a:gd name="T19" fmla="*/ 128 h 747"/>
                <a:gd name="T20" fmla="*/ 404 w 526"/>
                <a:gd name="T21" fmla="*/ 84 h 747"/>
                <a:gd name="T22" fmla="*/ 246 w 526"/>
                <a:gd name="T23" fmla="*/ 87 h 747"/>
                <a:gd name="T24" fmla="*/ 74 w 526"/>
                <a:gd name="T25" fmla="*/ 0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747">
                  <a:moveTo>
                    <a:pt x="74" y="0"/>
                  </a:moveTo>
                  <a:lnTo>
                    <a:pt x="29" y="164"/>
                  </a:lnTo>
                  <a:lnTo>
                    <a:pt x="14" y="458"/>
                  </a:lnTo>
                  <a:lnTo>
                    <a:pt x="0" y="548"/>
                  </a:lnTo>
                  <a:lnTo>
                    <a:pt x="141" y="734"/>
                  </a:lnTo>
                  <a:lnTo>
                    <a:pt x="324" y="747"/>
                  </a:lnTo>
                  <a:lnTo>
                    <a:pt x="473" y="657"/>
                  </a:lnTo>
                  <a:lnTo>
                    <a:pt x="443" y="494"/>
                  </a:lnTo>
                  <a:lnTo>
                    <a:pt x="458" y="308"/>
                  </a:lnTo>
                  <a:lnTo>
                    <a:pt x="526" y="128"/>
                  </a:lnTo>
                  <a:lnTo>
                    <a:pt x="404" y="84"/>
                  </a:lnTo>
                  <a:lnTo>
                    <a:pt x="246" y="87"/>
                  </a:lnTo>
                  <a:lnTo>
                    <a:pt x="74"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69" name="Freeform 615"/>
            <p:cNvSpPr>
              <a:spLocks/>
            </p:cNvSpPr>
            <p:nvPr/>
          </p:nvSpPr>
          <p:spPr bwMode="auto">
            <a:xfrm>
              <a:off x="1241425" y="3829050"/>
              <a:ext cx="268287" cy="233363"/>
            </a:xfrm>
            <a:custGeom>
              <a:avLst/>
              <a:gdLst>
                <a:gd name="T0" fmla="*/ 237 w 913"/>
                <a:gd name="T1" fmla="*/ 0 h 802"/>
                <a:gd name="T2" fmla="*/ 114 w 913"/>
                <a:gd name="T3" fmla="*/ 311 h 802"/>
                <a:gd name="T4" fmla="*/ 0 w 913"/>
                <a:gd name="T5" fmla="*/ 482 h 802"/>
                <a:gd name="T6" fmla="*/ 45 w 913"/>
                <a:gd name="T7" fmla="*/ 646 h 802"/>
                <a:gd name="T8" fmla="*/ 121 w 913"/>
                <a:gd name="T9" fmla="*/ 736 h 802"/>
                <a:gd name="T10" fmla="*/ 426 w 913"/>
                <a:gd name="T11" fmla="*/ 802 h 802"/>
                <a:gd name="T12" fmla="*/ 586 w 913"/>
                <a:gd name="T13" fmla="*/ 653 h 802"/>
                <a:gd name="T14" fmla="*/ 765 w 913"/>
                <a:gd name="T15" fmla="*/ 608 h 802"/>
                <a:gd name="T16" fmla="*/ 885 w 913"/>
                <a:gd name="T17" fmla="*/ 640 h 802"/>
                <a:gd name="T18" fmla="*/ 913 w 913"/>
                <a:gd name="T19" fmla="*/ 467 h 802"/>
                <a:gd name="T20" fmla="*/ 768 w 913"/>
                <a:gd name="T21" fmla="*/ 279 h 802"/>
                <a:gd name="T22" fmla="*/ 784 w 913"/>
                <a:gd name="T23" fmla="*/ 191 h 802"/>
                <a:gd name="T24" fmla="*/ 423 w 913"/>
                <a:gd name="T25" fmla="*/ 13 h 802"/>
                <a:gd name="T26" fmla="*/ 237 w 913"/>
                <a:gd name="T27" fmla="*/ 0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3" h="802">
                  <a:moveTo>
                    <a:pt x="237" y="0"/>
                  </a:moveTo>
                  <a:lnTo>
                    <a:pt x="114" y="311"/>
                  </a:lnTo>
                  <a:lnTo>
                    <a:pt x="0" y="482"/>
                  </a:lnTo>
                  <a:lnTo>
                    <a:pt x="45" y="646"/>
                  </a:lnTo>
                  <a:lnTo>
                    <a:pt x="121" y="736"/>
                  </a:lnTo>
                  <a:lnTo>
                    <a:pt x="426" y="802"/>
                  </a:lnTo>
                  <a:lnTo>
                    <a:pt x="586" y="653"/>
                  </a:lnTo>
                  <a:lnTo>
                    <a:pt x="765" y="608"/>
                  </a:lnTo>
                  <a:lnTo>
                    <a:pt x="885" y="640"/>
                  </a:lnTo>
                  <a:lnTo>
                    <a:pt x="913" y="467"/>
                  </a:lnTo>
                  <a:lnTo>
                    <a:pt x="768" y="279"/>
                  </a:lnTo>
                  <a:lnTo>
                    <a:pt x="784" y="191"/>
                  </a:lnTo>
                  <a:lnTo>
                    <a:pt x="423" y="13"/>
                  </a:lnTo>
                  <a:lnTo>
                    <a:pt x="237"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70" name="Freeform 616"/>
            <p:cNvSpPr>
              <a:spLocks/>
            </p:cNvSpPr>
            <p:nvPr/>
          </p:nvSpPr>
          <p:spPr bwMode="auto">
            <a:xfrm>
              <a:off x="1339850" y="3668713"/>
              <a:ext cx="152400" cy="214313"/>
            </a:xfrm>
            <a:custGeom>
              <a:avLst/>
              <a:gdLst>
                <a:gd name="T0" fmla="*/ 0 w 518"/>
                <a:gd name="T1" fmla="*/ 288 h 733"/>
                <a:gd name="T2" fmla="*/ 207 w 518"/>
                <a:gd name="T3" fmla="*/ 0 h 733"/>
                <a:gd name="T4" fmla="*/ 449 w 518"/>
                <a:gd name="T5" fmla="*/ 135 h 733"/>
                <a:gd name="T6" fmla="*/ 518 w 518"/>
                <a:gd name="T7" fmla="*/ 185 h 733"/>
                <a:gd name="T8" fmla="*/ 508 w 518"/>
                <a:gd name="T9" fmla="*/ 274 h 733"/>
                <a:gd name="T10" fmla="*/ 464 w 518"/>
                <a:gd name="T11" fmla="*/ 439 h 733"/>
                <a:gd name="T12" fmla="*/ 449 w 518"/>
                <a:gd name="T13" fmla="*/ 733 h 733"/>
                <a:gd name="T14" fmla="*/ 90 w 518"/>
                <a:gd name="T15" fmla="*/ 558 h 733"/>
                <a:gd name="T16" fmla="*/ 75 w 518"/>
                <a:gd name="T17" fmla="*/ 453 h 733"/>
                <a:gd name="T18" fmla="*/ 0 w 518"/>
                <a:gd name="T19" fmla="*/ 288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8" h="733">
                  <a:moveTo>
                    <a:pt x="0" y="288"/>
                  </a:moveTo>
                  <a:lnTo>
                    <a:pt x="207" y="0"/>
                  </a:lnTo>
                  <a:lnTo>
                    <a:pt x="449" y="135"/>
                  </a:lnTo>
                  <a:lnTo>
                    <a:pt x="518" y="185"/>
                  </a:lnTo>
                  <a:lnTo>
                    <a:pt x="508" y="274"/>
                  </a:lnTo>
                  <a:lnTo>
                    <a:pt x="464" y="439"/>
                  </a:lnTo>
                  <a:lnTo>
                    <a:pt x="449" y="733"/>
                  </a:lnTo>
                  <a:lnTo>
                    <a:pt x="90" y="558"/>
                  </a:lnTo>
                  <a:lnTo>
                    <a:pt x="75" y="453"/>
                  </a:lnTo>
                  <a:lnTo>
                    <a:pt x="0" y="28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71" name="Freeform 617"/>
            <p:cNvSpPr>
              <a:spLocks/>
            </p:cNvSpPr>
            <p:nvPr/>
          </p:nvSpPr>
          <p:spPr bwMode="auto">
            <a:xfrm>
              <a:off x="1343025" y="3543300"/>
              <a:ext cx="168275" cy="165100"/>
            </a:xfrm>
            <a:custGeom>
              <a:avLst/>
              <a:gdLst>
                <a:gd name="T0" fmla="*/ 200 w 573"/>
                <a:gd name="T1" fmla="*/ 431 h 561"/>
                <a:gd name="T2" fmla="*/ 0 w 573"/>
                <a:gd name="T3" fmla="*/ 104 h 561"/>
                <a:gd name="T4" fmla="*/ 204 w 573"/>
                <a:gd name="T5" fmla="*/ 60 h 561"/>
                <a:gd name="T6" fmla="*/ 435 w 573"/>
                <a:gd name="T7" fmla="*/ 0 h 561"/>
                <a:gd name="T8" fmla="*/ 573 w 573"/>
                <a:gd name="T9" fmla="*/ 130 h 561"/>
                <a:gd name="T10" fmla="*/ 555 w 573"/>
                <a:gd name="T11" fmla="*/ 255 h 561"/>
                <a:gd name="T12" fmla="*/ 435 w 573"/>
                <a:gd name="T13" fmla="*/ 561 h 561"/>
                <a:gd name="T14" fmla="*/ 200 w 573"/>
                <a:gd name="T15" fmla="*/ 431 h 5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3" h="561">
                  <a:moveTo>
                    <a:pt x="200" y="431"/>
                  </a:moveTo>
                  <a:lnTo>
                    <a:pt x="0" y="104"/>
                  </a:lnTo>
                  <a:lnTo>
                    <a:pt x="204" y="60"/>
                  </a:lnTo>
                  <a:lnTo>
                    <a:pt x="435" y="0"/>
                  </a:lnTo>
                  <a:lnTo>
                    <a:pt x="573" y="130"/>
                  </a:lnTo>
                  <a:lnTo>
                    <a:pt x="555" y="255"/>
                  </a:lnTo>
                  <a:lnTo>
                    <a:pt x="435" y="561"/>
                  </a:lnTo>
                  <a:lnTo>
                    <a:pt x="200" y="431"/>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72" name="Freeform 618"/>
            <p:cNvSpPr>
              <a:spLocks/>
            </p:cNvSpPr>
            <p:nvPr/>
          </p:nvSpPr>
          <p:spPr bwMode="auto">
            <a:xfrm>
              <a:off x="1279525" y="3446463"/>
              <a:ext cx="192087" cy="127000"/>
            </a:xfrm>
            <a:custGeom>
              <a:avLst/>
              <a:gdLst>
                <a:gd name="T0" fmla="*/ 0 w 650"/>
                <a:gd name="T1" fmla="*/ 30 h 434"/>
                <a:gd name="T2" fmla="*/ 60 w 650"/>
                <a:gd name="T3" fmla="*/ 388 h 434"/>
                <a:gd name="T4" fmla="*/ 212 w 650"/>
                <a:gd name="T5" fmla="*/ 434 h 434"/>
                <a:gd name="T6" fmla="*/ 443 w 650"/>
                <a:gd name="T7" fmla="*/ 384 h 434"/>
                <a:gd name="T8" fmla="*/ 650 w 650"/>
                <a:gd name="T9" fmla="*/ 329 h 434"/>
                <a:gd name="T10" fmla="*/ 625 w 650"/>
                <a:gd name="T11" fmla="*/ 143 h 434"/>
                <a:gd name="T12" fmla="*/ 561 w 650"/>
                <a:gd name="T13" fmla="*/ 10 h 434"/>
                <a:gd name="T14" fmla="*/ 251 w 650"/>
                <a:gd name="T15" fmla="*/ 0 h 434"/>
                <a:gd name="T16" fmla="*/ 0 w 650"/>
                <a:gd name="T17" fmla="*/ 3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0" h="434">
                  <a:moveTo>
                    <a:pt x="0" y="30"/>
                  </a:moveTo>
                  <a:lnTo>
                    <a:pt x="60" y="388"/>
                  </a:lnTo>
                  <a:lnTo>
                    <a:pt x="212" y="434"/>
                  </a:lnTo>
                  <a:lnTo>
                    <a:pt x="443" y="384"/>
                  </a:lnTo>
                  <a:lnTo>
                    <a:pt x="650" y="329"/>
                  </a:lnTo>
                  <a:lnTo>
                    <a:pt x="625" y="143"/>
                  </a:lnTo>
                  <a:lnTo>
                    <a:pt x="561" y="10"/>
                  </a:lnTo>
                  <a:lnTo>
                    <a:pt x="251" y="0"/>
                  </a:lnTo>
                  <a:lnTo>
                    <a:pt x="0" y="3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73" name="Freeform 619"/>
            <p:cNvSpPr>
              <a:spLocks/>
            </p:cNvSpPr>
            <p:nvPr/>
          </p:nvSpPr>
          <p:spPr bwMode="auto">
            <a:xfrm>
              <a:off x="1360488" y="3162300"/>
              <a:ext cx="354012" cy="258763"/>
            </a:xfrm>
            <a:custGeom>
              <a:avLst/>
              <a:gdLst>
                <a:gd name="T0" fmla="*/ 219 w 1203"/>
                <a:gd name="T1" fmla="*/ 30 h 883"/>
                <a:gd name="T2" fmla="*/ 155 w 1203"/>
                <a:gd name="T3" fmla="*/ 165 h 883"/>
                <a:gd name="T4" fmla="*/ 0 w 1203"/>
                <a:gd name="T5" fmla="*/ 248 h 883"/>
                <a:gd name="T6" fmla="*/ 318 w 1203"/>
                <a:gd name="T7" fmla="*/ 563 h 883"/>
                <a:gd name="T8" fmla="*/ 411 w 1203"/>
                <a:gd name="T9" fmla="*/ 758 h 883"/>
                <a:gd name="T10" fmla="*/ 484 w 1203"/>
                <a:gd name="T11" fmla="*/ 714 h 883"/>
                <a:gd name="T12" fmla="*/ 643 w 1203"/>
                <a:gd name="T13" fmla="*/ 719 h 883"/>
                <a:gd name="T14" fmla="*/ 884 w 1203"/>
                <a:gd name="T15" fmla="*/ 883 h 883"/>
                <a:gd name="T16" fmla="*/ 938 w 1203"/>
                <a:gd name="T17" fmla="*/ 718 h 883"/>
                <a:gd name="T18" fmla="*/ 1106 w 1203"/>
                <a:gd name="T19" fmla="*/ 594 h 883"/>
                <a:gd name="T20" fmla="*/ 1203 w 1203"/>
                <a:gd name="T21" fmla="*/ 374 h 883"/>
                <a:gd name="T22" fmla="*/ 1137 w 1203"/>
                <a:gd name="T23" fmla="*/ 230 h 883"/>
                <a:gd name="T24" fmla="*/ 1101 w 1203"/>
                <a:gd name="T25" fmla="*/ 69 h 883"/>
                <a:gd name="T26" fmla="*/ 589 w 1203"/>
                <a:gd name="T27" fmla="*/ 0 h 883"/>
                <a:gd name="T28" fmla="*/ 436 w 1203"/>
                <a:gd name="T29" fmla="*/ 45 h 883"/>
                <a:gd name="T30" fmla="*/ 219 w 1203"/>
                <a:gd name="T31" fmla="*/ 30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3" h="883">
                  <a:moveTo>
                    <a:pt x="219" y="30"/>
                  </a:moveTo>
                  <a:lnTo>
                    <a:pt x="155" y="165"/>
                  </a:lnTo>
                  <a:lnTo>
                    <a:pt x="0" y="248"/>
                  </a:lnTo>
                  <a:lnTo>
                    <a:pt x="318" y="563"/>
                  </a:lnTo>
                  <a:lnTo>
                    <a:pt x="411" y="758"/>
                  </a:lnTo>
                  <a:lnTo>
                    <a:pt x="484" y="714"/>
                  </a:lnTo>
                  <a:lnTo>
                    <a:pt x="643" y="719"/>
                  </a:lnTo>
                  <a:lnTo>
                    <a:pt x="884" y="883"/>
                  </a:lnTo>
                  <a:lnTo>
                    <a:pt x="938" y="718"/>
                  </a:lnTo>
                  <a:lnTo>
                    <a:pt x="1106" y="594"/>
                  </a:lnTo>
                  <a:lnTo>
                    <a:pt x="1203" y="374"/>
                  </a:lnTo>
                  <a:lnTo>
                    <a:pt x="1137" y="230"/>
                  </a:lnTo>
                  <a:lnTo>
                    <a:pt x="1101" y="69"/>
                  </a:lnTo>
                  <a:lnTo>
                    <a:pt x="589" y="0"/>
                  </a:lnTo>
                  <a:lnTo>
                    <a:pt x="436" y="45"/>
                  </a:lnTo>
                  <a:lnTo>
                    <a:pt x="219" y="3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74" name="Freeform 620"/>
            <p:cNvSpPr>
              <a:spLocks/>
            </p:cNvSpPr>
            <p:nvPr/>
          </p:nvSpPr>
          <p:spPr bwMode="auto">
            <a:xfrm>
              <a:off x="1419225" y="3000375"/>
              <a:ext cx="263525" cy="182563"/>
            </a:xfrm>
            <a:custGeom>
              <a:avLst/>
              <a:gdLst>
                <a:gd name="T0" fmla="*/ 881 w 901"/>
                <a:gd name="T1" fmla="*/ 505 h 623"/>
                <a:gd name="T2" fmla="*/ 901 w 901"/>
                <a:gd name="T3" fmla="*/ 623 h 623"/>
                <a:gd name="T4" fmla="*/ 389 w 901"/>
                <a:gd name="T5" fmla="*/ 553 h 623"/>
                <a:gd name="T6" fmla="*/ 236 w 901"/>
                <a:gd name="T7" fmla="*/ 598 h 623"/>
                <a:gd name="T8" fmla="*/ 20 w 901"/>
                <a:gd name="T9" fmla="*/ 585 h 623"/>
                <a:gd name="T10" fmla="*/ 0 w 901"/>
                <a:gd name="T11" fmla="*/ 329 h 623"/>
                <a:gd name="T12" fmla="*/ 256 w 901"/>
                <a:gd name="T13" fmla="*/ 0 h 623"/>
                <a:gd name="T14" fmla="*/ 459 w 901"/>
                <a:gd name="T15" fmla="*/ 60 h 623"/>
                <a:gd name="T16" fmla="*/ 596 w 901"/>
                <a:gd name="T17" fmla="*/ 133 h 623"/>
                <a:gd name="T18" fmla="*/ 770 w 901"/>
                <a:gd name="T19" fmla="*/ 388 h 623"/>
                <a:gd name="T20" fmla="*/ 881 w 901"/>
                <a:gd name="T21" fmla="*/ 505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623">
                  <a:moveTo>
                    <a:pt x="881" y="505"/>
                  </a:moveTo>
                  <a:lnTo>
                    <a:pt x="901" y="623"/>
                  </a:lnTo>
                  <a:lnTo>
                    <a:pt x="389" y="553"/>
                  </a:lnTo>
                  <a:lnTo>
                    <a:pt x="236" y="598"/>
                  </a:lnTo>
                  <a:lnTo>
                    <a:pt x="20" y="585"/>
                  </a:lnTo>
                  <a:lnTo>
                    <a:pt x="0" y="329"/>
                  </a:lnTo>
                  <a:lnTo>
                    <a:pt x="256" y="0"/>
                  </a:lnTo>
                  <a:lnTo>
                    <a:pt x="459" y="60"/>
                  </a:lnTo>
                  <a:lnTo>
                    <a:pt x="596" y="133"/>
                  </a:lnTo>
                  <a:lnTo>
                    <a:pt x="770" y="388"/>
                  </a:lnTo>
                  <a:lnTo>
                    <a:pt x="881" y="50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75" name="Freeform 621"/>
            <p:cNvSpPr>
              <a:spLocks/>
            </p:cNvSpPr>
            <p:nvPr/>
          </p:nvSpPr>
          <p:spPr bwMode="auto">
            <a:xfrm>
              <a:off x="1211263" y="3230563"/>
              <a:ext cx="269875" cy="225425"/>
            </a:xfrm>
            <a:custGeom>
              <a:avLst/>
              <a:gdLst>
                <a:gd name="T0" fmla="*/ 280 w 915"/>
                <a:gd name="T1" fmla="*/ 0 h 769"/>
                <a:gd name="T2" fmla="*/ 192 w 915"/>
                <a:gd name="T3" fmla="*/ 105 h 769"/>
                <a:gd name="T4" fmla="*/ 89 w 915"/>
                <a:gd name="T5" fmla="*/ 170 h 769"/>
                <a:gd name="T6" fmla="*/ 15 w 915"/>
                <a:gd name="T7" fmla="*/ 349 h 769"/>
                <a:gd name="T8" fmla="*/ 0 w 915"/>
                <a:gd name="T9" fmla="*/ 529 h 769"/>
                <a:gd name="T10" fmla="*/ 0 w 915"/>
                <a:gd name="T11" fmla="*/ 739 h 769"/>
                <a:gd name="T12" fmla="*/ 232 w 915"/>
                <a:gd name="T13" fmla="*/ 769 h 769"/>
                <a:gd name="T14" fmla="*/ 481 w 915"/>
                <a:gd name="T15" fmla="*/ 739 h 769"/>
                <a:gd name="T16" fmla="*/ 792 w 915"/>
                <a:gd name="T17" fmla="*/ 748 h 769"/>
                <a:gd name="T18" fmla="*/ 915 w 915"/>
                <a:gd name="T19" fmla="*/ 524 h 769"/>
                <a:gd name="T20" fmla="*/ 822 w 915"/>
                <a:gd name="T21" fmla="*/ 329 h 769"/>
                <a:gd name="T22" fmla="*/ 505 w 915"/>
                <a:gd name="T23" fmla="*/ 13 h 769"/>
                <a:gd name="T24" fmla="*/ 280 w 915"/>
                <a:gd name="T25"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5" h="769">
                  <a:moveTo>
                    <a:pt x="280" y="0"/>
                  </a:moveTo>
                  <a:lnTo>
                    <a:pt x="192" y="105"/>
                  </a:lnTo>
                  <a:lnTo>
                    <a:pt x="89" y="170"/>
                  </a:lnTo>
                  <a:lnTo>
                    <a:pt x="15" y="349"/>
                  </a:lnTo>
                  <a:lnTo>
                    <a:pt x="0" y="529"/>
                  </a:lnTo>
                  <a:lnTo>
                    <a:pt x="0" y="739"/>
                  </a:lnTo>
                  <a:lnTo>
                    <a:pt x="232" y="769"/>
                  </a:lnTo>
                  <a:lnTo>
                    <a:pt x="481" y="739"/>
                  </a:lnTo>
                  <a:lnTo>
                    <a:pt x="792" y="748"/>
                  </a:lnTo>
                  <a:lnTo>
                    <a:pt x="915" y="524"/>
                  </a:lnTo>
                  <a:lnTo>
                    <a:pt x="822" y="329"/>
                  </a:lnTo>
                  <a:lnTo>
                    <a:pt x="505" y="13"/>
                  </a:lnTo>
                  <a:lnTo>
                    <a:pt x="280"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76" name="Freeform 622"/>
            <p:cNvSpPr>
              <a:spLocks/>
            </p:cNvSpPr>
            <p:nvPr/>
          </p:nvSpPr>
          <p:spPr bwMode="auto">
            <a:xfrm>
              <a:off x="1249363" y="2879725"/>
              <a:ext cx="244475" cy="355600"/>
            </a:xfrm>
            <a:custGeom>
              <a:avLst/>
              <a:gdLst>
                <a:gd name="T0" fmla="*/ 0 w 845"/>
                <a:gd name="T1" fmla="*/ 644 h 1213"/>
                <a:gd name="T2" fmla="*/ 134 w 845"/>
                <a:gd name="T3" fmla="*/ 462 h 1213"/>
                <a:gd name="T4" fmla="*/ 254 w 845"/>
                <a:gd name="T5" fmla="*/ 343 h 1213"/>
                <a:gd name="T6" fmla="*/ 253 w 845"/>
                <a:gd name="T7" fmla="*/ 260 h 1213"/>
                <a:gd name="T8" fmla="*/ 430 w 845"/>
                <a:gd name="T9" fmla="*/ 221 h 1213"/>
                <a:gd name="T10" fmla="*/ 485 w 845"/>
                <a:gd name="T11" fmla="*/ 100 h 1213"/>
                <a:gd name="T12" fmla="*/ 620 w 845"/>
                <a:gd name="T13" fmla="*/ 0 h 1213"/>
                <a:gd name="T14" fmla="*/ 845 w 845"/>
                <a:gd name="T15" fmla="*/ 409 h 1213"/>
                <a:gd name="T16" fmla="*/ 583 w 845"/>
                <a:gd name="T17" fmla="*/ 741 h 1213"/>
                <a:gd name="T18" fmla="*/ 601 w 845"/>
                <a:gd name="T19" fmla="*/ 996 h 1213"/>
                <a:gd name="T20" fmla="*/ 540 w 845"/>
                <a:gd name="T21" fmla="*/ 1130 h 1213"/>
                <a:gd name="T22" fmla="*/ 378 w 845"/>
                <a:gd name="T23" fmla="*/ 1213 h 1213"/>
                <a:gd name="T24" fmla="*/ 153 w 845"/>
                <a:gd name="T25" fmla="*/ 1200 h 1213"/>
                <a:gd name="T26" fmla="*/ 164 w 845"/>
                <a:gd name="T27" fmla="*/ 1110 h 1213"/>
                <a:gd name="T28" fmla="*/ 134 w 845"/>
                <a:gd name="T29" fmla="*/ 1010 h 1213"/>
                <a:gd name="T30" fmla="*/ 51 w 845"/>
                <a:gd name="T31" fmla="*/ 935 h 1213"/>
                <a:gd name="T32" fmla="*/ 59 w 845"/>
                <a:gd name="T33" fmla="*/ 825 h 1213"/>
                <a:gd name="T34" fmla="*/ 0 w 845"/>
                <a:gd name="T35" fmla="*/ 644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5" h="1213">
                  <a:moveTo>
                    <a:pt x="0" y="644"/>
                  </a:moveTo>
                  <a:lnTo>
                    <a:pt x="134" y="462"/>
                  </a:lnTo>
                  <a:lnTo>
                    <a:pt x="254" y="343"/>
                  </a:lnTo>
                  <a:lnTo>
                    <a:pt x="253" y="260"/>
                  </a:lnTo>
                  <a:lnTo>
                    <a:pt x="430" y="221"/>
                  </a:lnTo>
                  <a:lnTo>
                    <a:pt x="485" y="100"/>
                  </a:lnTo>
                  <a:lnTo>
                    <a:pt x="620" y="0"/>
                  </a:lnTo>
                  <a:lnTo>
                    <a:pt x="845" y="409"/>
                  </a:lnTo>
                  <a:lnTo>
                    <a:pt x="583" y="741"/>
                  </a:lnTo>
                  <a:lnTo>
                    <a:pt x="601" y="996"/>
                  </a:lnTo>
                  <a:lnTo>
                    <a:pt x="540" y="1130"/>
                  </a:lnTo>
                  <a:lnTo>
                    <a:pt x="378" y="1213"/>
                  </a:lnTo>
                  <a:lnTo>
                    <a:pt x="153" y="1200"/>
                  </a:lnTo>
                  <a:lnTo>
                    <a:pt x="164" y="1110"/>
                  </a:lnTo>
                  <a:lnTo>
                    <a:pt x="134" y="1010"/>
                  </a:lnTo>
                  <a:lnTo>
                    <a:pt x="51" y="935"/>
                  </a:lnTo>
                  <a:lnTo>
                    <a:pt x="59" y="825"/>
                  </a:lnTo>
                  <a:lnTo>
                    <a:pt x="0" y="644"/>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77" name="Freeform 623"/>
            <p:cNvSpPr>
              <a:spLocks/>
            </p:cNvSpPr>
            <p:nvPr/>
          </p:nvSpPr>
          <p:spPr bwMode="auto">
            <a:xfrm>
              <a:off x="1208088" y="3560763"/>
              <a:ext cx="193675" cy="192088"/>
            </a:xfrm>
            <a:custGeom>
              <a:avLst/>
              <a:gdLst>
                <a:gd name="T0" fmla="*/ 305 w 659"/>
                <a:gd name="T1" fmla="*/ 0 h 658"/>
                <a:gd name="T2" fmla="*/ 187 w 659"/>
                <a:gd name="T3" fmla="*/ 105 h 658"/>
                <a:gd name="T4" fmla="*/ 0 w 659"/>
                <a:gd name="T5" fmla="*/ 179 h 658"/>
                <a:gd name="T6" fmla="*/ 261 w 659"/>
                <a:gd name="T7" fmla="*/ 389 h 658"/>
                <a:gd name="T8" fmla="*/ 452 w 659"/>
                <a:gd name="T9" fmla="*/ 658 h 658"/>
                <a:gd name="T10" fmla="*/ 659 w 659"/>
                <a:gd name="T11" fmla="*/ 369 h 658"/>
                <a:gd name="T12" fmla="*/ 460 w 659"/>
                <a:gd name="T13" fmla="*/ 44 h 658"/>
                <a:gd name="T14" fmla="*/ 305 w 659"/>
                <a:gd name="T15" fmla="*/ 0 h 6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9" h="658">
                  <a:moveTo>
                    <a:pt x="305" y="0"/>
                  </a:moveTo>
                  <a:lnTo>
                    <a:pt x="187" y="105"/>
                  </a:lnTo>
                  <a:lnTo>
                    <a:pt x="0" y="179"/>
                  </a:lnTo>
                  <a:lnTo>
                    <a:pt x="261" y="389"/>
                  </a:lnTo>
                  <a:lnTo>
                    <a:pt x="452" y="658"/>
                  </a:lnTo>
                  <a:lnTo>
                    <a:pt x="659" y="369"/>
                  </a:lnTo>
                  <a:lnTo>
                    <a:pt x="460" y="44"/>
                  </a:lnTo>
                  <a:lnTo>
                    <a:pt x="305"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78" name="Freeform 624"/>
            <p:cNvSpPr>
              <a:spLocks/>
            </p:cNvSpPr>
            <p:nvPr/>
          </p:nvSpPr>
          <p:spPr bwMode="auto">
            <a:xfrm>
              <a:off x="1122363" y="3609975"/>
              <a:ext cx="244475" cy="222250"/>
            </a:xfrm>
            <a:custGeom>
              <a:avLst/>
              <a:gdLst>
                <a:gd name="T0" fmla="*/ 287 w 827"/>
                <a:gd name="T1" fmla="*/ 13 h 761"/>
                <a:gd name="T2" fmla="*/ 148 w 827"/>
                <a:gd name="T3" fmla="*/ 0 h 761"/>
                <a:gd name="T4" fmla="*/ 74 w 827"/>
                <a:gd name="T5" fmla="*/ 88 h 761"/>
                <a:gd name="T6" fmla="*/ 0 w 827"/>
                <a:gd name="T7" fmla="*/ 217 h 761"/>
                <a:gd name="T8" fmla="*/ 74 w 827"/>
                <a:gd name="T9" fmla="*/ 315 h 761"/>
                <a:gd name="T10" fmla="*/ 79 w 827"/>
                <a:gd name="T11" fmla="*/ 403 h 761"/>
                <a:gd name="T12" fmla="*/ 325 w 827"/>
                <a:gd name="T13" fmla="*/ 490 h 761"/>
                <a:gd name="T14" fmla="*/ 428 w 827"/>
                <a:gd name="T15" fmla="*/ 610 h 761"/>
                <a:gd name="T16" fmla="*/ 578 w 827"/>
                <a:gd name="T17" fmla="*/ 666 h 761"/>
                <a:gd name="T18" fmla="*/ 640 w 827"/>
                <a:gd name="T19" fmla="*/ 746 h 761"/>
                <a:gd name="T20" fmla="*/ 827 w 827"/>
                <a:gd name="T21" fmla="*/ 761 h 761"/>
                <a:gd name="T22" fmla="*/ 812 w 827"/>
                <a:gd name="T23" fmla="*/ 656 h 761"/>
                <a:gd name="T24" fmla="*/ 738 w 827"/>
                <a:gd name="T25" fmla="*/ 492 h 761"/>
                <a:gd name="T26" fmla="*/ 547 w 827"/>
                <a:gd name="T27" fmla="*/ 222 h 761"/>
                <a:gd name="T28" fmla="*/ 287 w 827"/>
                <a:gd name="T29" fmla="*/ 1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7" h="761">
                  <a:moveTo>
                    <a:pt x="287" y="13"/>
                  </a:moveTo>
                  <a:lnTo>
                    <a:pt x="148" y="0"/>
                  </a:lnTo>
                  <a:lnTo>
                    <a:pt x="74" y="88"/>
                  </a:lnTo>
                  <a:lnTo>
                    <a:pt x="0" y="217"/>
                  </a:lnTo>
                  <a:lnTo>
                    <a:pt x="74" y="315"/>
                  </a:lnTo>
                  <a:lnTo>
                    <a:pt x="79" y="403"/>
                  </a:lnTo>
                  <a:lnTo>
                    <a:pt x="325" y="490"/>
                  </a:lnTo>
                  <a:lnTo>
                    <a:pt x="428" y="610"/>
                  </a:lnTo>
                  <a:lnTo>
                    <a:pt x="578" y="666"/>
                  </a:lnTo>
                  <a:lnTo>
                    <a:pt x="640" y="746"/>
                  </a:lnTo>
                  <a:lnTo>
                    <a:pt x="827" y="761"/>
                  </a:lnTo>
                  <a:lnTo>
                    <a:pt x="812" y="656"/>
                  </a:lnTo>
                  <a:lnTo>
                    <a:pt x="738" y="492"/>
                  </a:lnTo>
                  <a:lnTo>
                    <a:pt x="547" y="222"/>
                  </a:lnTo>
                  <a:lnTo>
                    <a:pt x="287" y="13"/>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79" name="Freeform 625"/>
            <p:cNvSpPr>
              <a:spLocks/>
            </p:cNvSpPr>
            <p:nvPr/>
          </p:nvSpPr>
          <p:spPr bwMode="auto">
            <a:xfrm>
              <a:off x="1081088" y="3422650"/>
              <a:ext cx="215900" cy="190500"/>
            </a:xfrm>
            <a:custGeom>
              <a:avLst/>
              <a:gdLst>
                <a:gd name="T0" fmla="*/ 148 w 733"/>
                <a:gd name="T1" fmla="*/ 0 h 649"/>
                <a:gd name="T2" fmla="*/ 39 w 733"/>
                <a:gd name="T3" fmla="*/ 135 h 649"/>
                <a:gd name="T4" fmla="*/ 0 w 733"/>
                <a:gd name="T5" fmla="*/ 260 h 649"/>
                <a:gd name="T6" fmla="*/ 113 w 733"/>
                <a:gd name="T7" fmla="*/ 260 h 649"/>
                <a:gd name="T8" fmla="*/ 177 w 733"/>
                <a:gd name="T9" fmla="*/ 374 h 649"/>
                <a:gd name="T10" fmla="*/ 276 w 733"/>
                <a:gd name="T11" fmla="*/ 424 h 649"/>
                <a:gd name="T12" fmla="*/ 339 w 733"/>
                <a:gd name="T13" fmla="*/ 529 h 649"/>
                <a:gd name="T14" fmla="*/ 291 w 733"/>
                <a:gd name="T15" fmla="*/ 637 h 649"/>
                <a:gd name="T16" fmla="*/ 429 w 733"/>
                <a:gd name="T17" fmla="*/ 649 h 649"/>
                <a:gd name="T18" fmla="*/ 618 w 733"/>
                <a:gd name="T19" fmla="*/ 573 h 649"/>
                <a:gd name="T20" fmla="*/ 733 w 733"/>
                <a:gd name="T21" fmla="*/ 468 h 649"/>
                <a:gd name="T22" fmla="*/ 674 w 733"/>
                <a:gd name="T23" fmla="*/ 110 h 649"/>
                <a:gd name="T24" fmla="*/ 441 w 733"/>
                <a:gd name="T25" fmla="*/ 79 h 649"/>
                <a:gd name="T26" fmla="*/ 339 w 733"/>
                <a:gd name="T27" fmla="*/ 106 h 649"/>
                <a:gd name="T28" fmla="*/ 216 w 733"/>
                <a:gd name="T29" fmla="*/ 90 h 649"/>
                <a:gd name="T30" fmla="*/ 148 w 733"/>
                <a:gd name="T31"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3" h="649">
                  <a:moveTo>
                    <a:pt x="148" y="0"/>
                  </a:moveTo>
                  <a:lnTo>
                    <a:pt x="39" y="135"/>
                  </a:lnTo>
                  <a:lnTo>
                    <a:pt x="0" y="260"/>
                  </a:lnTo>
                  <a:lnTo>
                    <a:pt x="113" y="260"/>
                  </a:lnTo>
                  <a:lnTo>
                    <a:pt x="177" y="374"/>
                  </a:lnTo>
                  <a:lnTo>
                    <a:pt x="276" y="424"/>
                  </a:lnTo>
                  <a:lnTo>
                    <a:pt x="339" y="529"/>
                  </a:lnTo>
                  <a:lnTo>
                    <a:pt x="291" y="637"/>
                  </a:lnTo>
                  <a:lnTo>
                    <a:pt x="429" y="649"/>
                  </a:lnTo>
                  <a:lnTo>
                    <a:pt x="618" y="573"/>
                  </a:lnTo>
                  <a:lnTo>
                    <a:pt x="733" y="468"/>
                  </a:lnTo>
                  <a:lnTo>
                    <a:pt x="674" y="110"/>
                  </a:lnTo>
                  <a:lnTo>
                    <a:pt x="441" y="79"/>
                  </a:lnTo>
                  <a:lnTo>
                    <a:pt x="339" y="106"/>
                  </a:lnTo>
                  <a:lnTo>
                    <a:pt x="216" y="90"/>
                  </a:lnTo>
                  <a:lnTo>
                    <a:pt x="148"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80" name="Freeform 626"/>
            <p:cNvSpPr>
              <a:spLocks/>
            </p:cNvSpPr>
            <p:nvPr/>
          </p:nvSpPr>
          <p:spPr bwMode="auto">
            <a:xfrm>
              <a:off x="1096963" y="3727450"/>
              <a:ext cx="214312" cy="241300"/>
            </a:xfrm>
            <a:custGeom>
              <a:avLst/>
              <a:gdLst>
                <a:gd name="T0" fmla="*/ 167 w 728"/>
                <a:gd name="T1" fmla="*/ 0 h 825"/>
                <a:gd name="T2" fmla="*/ 108 w 728"/>
                <a:gd name="T3" fmla="*/ 105 h 825"/>
                <a:gd name="T4" fmla="*/ 0 w 728"/>
                <a:gd name="T5" fmla="*/ 204 h 825"/>
                <a:gd name="T6" fmla="*/ 138 w 728"/>
                <a:gd name="T7" fmla="*/ 234 h 825"/>
                <a:gd name="T8" fmla="*/ 211 w 728"/>
                <a:gd name="T9" fmla="*/ 389 h 825"/>
                <a:gd name="T10" fmla="*/ 310 w 728"/>
                <a:gd name="T11" fmla="*/ 443 h 825"/>
                <a:gd name="T12" fmla="*/ 359 w 728"/>
                <a:gd name="T13" fmla="*/ 583 h 825"/>
                <a:gd name="T14" fmla="*/ 491 w 728"/>
                <a:gd name="T15" fmla="*/ 825 h 825"/>
                <a:gd name="T16" fmla="*/ 605 w 728"/>
                <a:gd name="T17" fmla="*/ 653 h 825"/>
                <a:gd name="T18" fmla="*/ 728 w 728"/>
                <a:gd name="T19" fmla="*/ 342 h 825"/>
                <a:gd name="T20" fmla="*/ 664 w 728"/>
                <a:gd name="T21" fmla="*/ 264 h 825"/>
                <a:gd name="T22" fmla="*/ 516 w 728"/>
                <a:gd name="T23" fmla="*/ 209 h 825"/>
                <a:gd name="T24" fmla="*/ 413 w 728"/>
                <a:gd name="T25" fmla="*/ 90 h 825"/>
                <a:gd name="T26" fmla="*/ 167 w 728"/>
                <a:gd name="T27" fmla="*/ 0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8" h="825">
                  <a:moveTo>
                    <a:pt x="167" y="0"/>
                  </a:moveTo>
                  <a:lnTo>
                    <a:pt x="108" y="105"/>
                  </a:lnTo>
                  <a:lnTo>
                    <a:pt x="0" y="204"/>
                  </a:lnTo>
                  <a:lnTo>
                    <a:pt x="138" y="234"/>
                  </a:lnTo>
                  <a:lnTo>
                    <a:pt x="211" y="389"/>
                  </a:lnTo>
                  <a:lnTo>
                    <a:pt x="310" y="443"/>
                  </a:lnTo>
                  <a:lnTo>
                    <a:pt x="359" y="583"/>
                  </a:lnTo>
                  <a:lnTo>
                    <a:pt x="491" y="825"/>
                  </a:lnTo>
                  <a:lnTo>
                    <a:pt x="605" y="653"/>
                  </a:lnTo>
                  <a:lnTo>
                    <a:pt x="728" y="342"/>
                  </a:lnTo>
                  <a:lnTo>
                    <a:pt x="664" y="264"/>
                  </a:lnTo>
                  <a:lnTo>
                    <a:pt x="516" y="209"/>
                  </a:lnTo>
                  <a:lnTo>
                    <a:pt x="413" y="90"/>
                  </a:lnTo>
                  <a:lnTo>
                    <a:pt x="167"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81" name="Freeform 627"/>
            <p:cNvSpPr>
              <a:spLocks/>
            </p:cNvSpPr>
            <p:nvPr/>
          </p:nvSpPr>
          <p:spPr bwMode="auto">
            <a:xfrm>
              <a:off x="1020763" y="4043363"/>
              <a:ext cx="346075" cy="406400"/>
            </a:xfrm>
            <a:custGeom>
              <a:avLst/>
              <a:gdLst>
                <a:gd name="T0" fmla="*/ 1171 w 1198"/>
                <a:gd name="T1" fmla="*/ 1088 h 1394"/>
                <a:gd name="T2" fmla="*/ 981 w 1198"/>
                <a:gd name="T3" fmla="*/ 1279 h 1394"/>
                <a:gd name="T4" fmla="*/ 775 w 1198"/>
                <a:gd name="T5" fmla="*/ 1394 h 1394"/>
                <a:gd name="T6" fmla="*/ 615 w 1198"/>
                <a:gd name="T7" fmla="*/ 1274 h 1394"/>
                <a:gd name="T8" fmla="*/ 585 w 1198"/>
                <a:gd name="T9" fmla="*/ 1139 h 1394"/>
                <a:gd name="T10" fmla="*/ 510 w 1198"/>
                <a:gd name="T11" fmla="*/ 1134 h 1394"/>
                <a:gd name="T12" fmla="*/ 490 w 1198"/>
                <a:gd name="T13" fmla="*/ 1269 h 1394"/>
                <a:gd name="T14" fmla="*/ 400 w 1198"/>
                <a:gd name="T15" fmla="*/ 1344 h 1394"/>
                <a:gd name="T16" fmla="*/ 270 w 1198"/>
                <a:gd name="T17" fmla="*/ 1389 h 1394"/>
                <a:gd name="T18" fmla="*/ 112 w 1198"/>
                <a:gd name="T19" fmla="*/ 863 h 1394"/>
                <a:gd name="T20" fmla="*/ 27 w 1198"/>
                <a:gd name="T21" fmla="*/ 473 h 1394"/>
                <a:gd name="T22" fmla="*/ 160 w 1198"/>
                <a:gd name="T23" fmla="*/ 479 h 1394"/>
                <a:gd name="T24" fmla="*/ 105 w 1198"/>
                <a:gd name="T25" fmla="*/ 399 h 1394"/>
                <a:gd name="T26" fmla="*/ 0 w 1198"/>
                <a:gd name="T27" fmla="*/ 359 h 1394"/>
                <a:gd name="T28" fmla="*/ 85 w 1198"/>
                <a:gd name="T29" fmla="*/ 294 h 1394"/>
                <a:gd name="T30" fmla="*/ 235 w 1198"/>
                <a:gd name="T31" fmla="*/ 309 h 1394"/>
                <a:gd name="T32" fmla="*/ 400 w 1198"/>
                <a:gd name="T33" fmla="*/ 414 h 1394"/>
                <a:gd name="T34" fmla="*/ 550 w 1198"/>
                <a:gd name="T35" fmla="*/ 309 h 1394"/>
                <a:gd name="T36" fmla="*/ 630 w 1198"/>
                <a:gd name="T37" fmla="*/ 219 h 1394"/>
                <a:gd name="T38" fmla="*/ 685 w 1198"/>
                <a:gd name="T39" fmla="*/ 129 h 1394"/>
                <a:gd name="T40" fmla="*/ 805 w 1198"/>
                <a:gd name="T41" fmla="*/ 114 h 1394"/>
                <a:gd name="T42" fmla="*/ 886 w 1198"/>
                <a:gd name="T43" fmla="*/ 0 h 1394"/>
                <a:gd name="T44" fmla="*/ 1198 w 1198"/>
                <a:gd name="T45" fmla="*/ 69 h 1394"/>
                <a:gd name="T46" fmla="*/ 1180 w 1198"/>
                <a:gd name="T47" fmla="*/ 284 h 1394"/>
                <a:gd name="T48" fmla="*/ 1194 w 1198"/>
                <a:gd name="T49" fmla="*/ 568 h 1394"/>
                <a:gd name="T50" fmla="*/ 1027 w 1198"/>
                <a:gd name="T51" fmla="*/ 614 h 1394"/>
                <a:gd name="T52" fmla="*/ 865 w 1198"/>
                <a:gd name="T53" fmla="*/ 758 h 1394"/>
                <a:gd name="T54" fmla="*/ 956 w 1198"/>
                <a:gd name="T55" fmla="*/ 824 h 1394"/>
                <a:gd name="T56" fmla="*/ 944 w 1198"/>
                <a:gd name="T57" fmla="*/ 942 h 1394"/>
                <a:gd name="T58" fmla="*/ 1002 w 1198"/>
                <a:gd name="T59" fmla="*/ 1080 h 1394"/>
                <a:gd name="T60" fmla="*/ 1171 w 1198"/>
                <a:gd name="T61" fmla="*/ 1088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98" h="1394">
                  <a:moveTo>
                    <a:pt x="1171" y="1088"/>
                  </a:moveTo>
                  <a:lnTo>
                    <a:pt x="981" y="1279"/>
                  </a:lnTo>
                  <a:lnTo>
                    <a:pt x="775" y="1394"/>
                  </a:lnTo>
                  <a:lnTo>
                    <a:pt x="615" y="1274"/>
                  </a:lnTo>
                  <a:lnTo>
                    <a:pt x="585" y="1139"/>
                  </a:lnTo>
                  <a:lnTo>
                    <a:pt x="510" y="1134"/>
                  </a:lnTo>
                  <a:lnTo>
                    <a:pt x="490" y="1269"/>
                  </a:lnTo>
                  <a:lnTo>
                    <a:pt x="400" y="1344"/>
                  </a:lnTo>
                  <a:lnTo>
                    <a:pt x="270" y="1389"/>
                  </a:lnTo>
                  <a:lnTo>
                    <a:pt x="112" y="863"/>
                  </a:lnTo>
                  <a:lnTo>
                    <a:pt x="27" y="473"/>
                  </a:lnTo>
                  <a:lnTo>
                    <a:pt x="160" y="479"/>
                  </a:lnTo>
                  <a:lnTo>
                    <a:pt x="105" y="399"/>
                  </a:lnTo>
                  <a:lnTo>
                    <a:pt x="0" y="359"/>
                  </a:lnTo>
                  <a:lnTo>
                    <a:pt x="85" y="294"/>
                  </a:lnTo>
                  <a:lnTo>
                    <a:pt x="235" y="309"/>
                  </a:lnTo>
                  <a:lnTo>
                    <a:pt x="400" y="414"/>
                  </a:lnTo>
                  <a:lnTo>
                    <a:pt x="550" y="309"/>
                  </a:lnTo>
                  <a:lnTo>
                    <a:pt x="630" y="219"/>
                  </a:lnTo>
                  <a:lnTo>
                    <a:pt x="685" y="129"/>
                  </a:lnTo>
                  <a:lnTo>
                    <a:pt x="805" y="114"/>
                  </a:lnTo>
                  <a:lnTo>
                    <a:pt x="886" y="0"/>
                  </a:lnTo>
                  <a:lnTo>
                    <a:pt x="1198" y="69"/>
                  </a:lnTo>
                  <a:lnTo>
                    <a:pt x="1180" y="284"/>
                  </a:lnTo>
                  <a:lnTo>
                    <a:pt x="1194" y="568"/>
                  </a:lnTo>
                  <a:lnTo>
                    <a:pt x="1027" y="614"/>
                  </a:lnTo>
                  <a:lnTo>
                    <a:pt x="865" y="758"/>
                  </a:lnTo>
                  <a:lnTo>
                    <a:pt x="956" y="824"/>
                  </a:lnTo>
                  <a:lnTo>
                    <a:pt x="944" y="942"/>
                  </a:lnTo>
                  <a:lnTo>
                    <a:pt x="1002" y="1080"/>
                  </a:lnTo>
                  <a:lnTo>
                    <a:pt x="1171" y="108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82" name="Freeform 628"/>
            <p:cNvSpPr>
              <a:spLocks/>
            </p:cNvSpPr>
            <p:nvPr/>
          </p:nvSpPr>
          <p:spPr bwMode="auto">
            <a:xfrm>
              <a:off x="1100138" y="4332288"/>
              <a:ext cx="393700" cy="371475"/>
            </a:xfrm>
            <a:custGeom>
              <a:avLst/>
              <a:gdLst>
                <a:gd name="T0" fmla="*/ 788 w 1337"/>
                <a:gd name="T1" fmla="*/ 1271 h 1271"/>
                <a:gd name="T2" fmla="*/ 582 w 1337"/>
                <a:gd name="T3" fmla="*/ 1012 h 1271"/>
                <a:gd name="T4" fmla="*/ 478 w 1337"/>
                <a:gd name="T5" fmla="*/ 757 h 1271"/>
                <a:gd name="T6" fmla="*/ 380 w 1337"/>
                <a:gd name="T7" fmla="*/ 417 h 1271"/>
                <a:gd name="T8" fmla="*/ 0 w 1337"/>
                <a:gd name="T9" fmla="*/ 398 h 1271"/>
                <a:gd name="T10" fmla="*/ 125 w 1337"/>
                <a:gd name="T11" fmla="*/ 351 h 1271"/>
                <a:gd name="T12" fmla="*/ 213 w 1337"/>
                <a:gd name="T13" fmla="*/ 278 h 1271"/>
                <a:gd name="T14" fmla="*/ 231 w 1337"/>
                <a:gd name="T15" fmla="*/ 144 h 1271"/>
                <a:gd name="T16" fmla="*/ 308 w 1337"/>
                <a:gd name="T17" fmla="*/ 150 h 1271"/>
                <a:gd name="T18" fmla="*/ 333 w 1337"/>
                <a:gd name="T19" fmla="*/ 282 h 1271"/>
                <a:gd name="T20" fmla="*/ 494 w 1337"/>
                <a:gd name="T21" fmla="*/ 404 h 1271"/>
                <a:gd name="T22" fmla="*/ 700 w 1337"/>
                <a:gd name="T23" fmla="*/ 283 h 1271"/>
                <a:gd name="T24" fmla="*/ 877 w 1337"/>
                <a:gd name="T25" fmla="*/ 104 h 1271"/>
                <a:gd name="T26" fmla="*/ 971 w 1337"/>
                <a:gd name="T27" fmla="*/ 27 h 1271"/>
                <a:gd name="T28" fmla="*/ 1091 w 1337"/>
                <a:gd name="T29" fmla="*/ 0 h 1271"/>
                <a:gd name="T30" fmla="*/ 1208 w 1337"/>
                <a:gd name="T31" fmla="*/ 87 h 1271"/>
                <a:gd name="T32" fmla="*/ 1236 w 1337"/>
                <a:gd name="T33" fmla="*/ 398 h 1271"/>
                <a:gd name="T34" fmla="*/ 1337 w 1337"/>
                <a:gd name="T35" fmla="*/ 419 h 1271"/>
                <a:gd name="T36" fmla="*/ 1335 w 1337"/>
                <a:gd name="T37" fmla="*/ 489 h 1271"/>
                <a:gd name="T38" fmla="*/ 1245 w 1337"/>
                <a:gd name="T39" fmla="*/ 518 h 1271"/>
                <a:gd name="T40" fmla="*/ 1221 w 1337"/>
                <a:gd name="T41" fmla="*/ 600 h 1271"/>
                <a:gd name="T42" fmla="*/ 1265 w 1337"/>
                <a:gd name="T43" fmla="*/ 792 h 1271"/>
                <a:gd name="T44" fmla="*/ 1172 w 1337"/>
                <a:gd name="T45" fmla="*/ 862 h 1271"/>
                <a:gd name="T46" fmla="*/ 1142 w 1337"/>
                <a:gd name="T47" fmla="*/ 982 h 1271"/>
                <a:gd name="T48" fmla="*/ 1044 w 1337"/>
                <a:gd name="T49" fmla="*/ 1042 h 1271"/>
                <a:gd name="T50" fmla="*/ 1088 w 1337"/>
                <a:gd name="T51" fmla="*/ 1136 h 1271"/>
                <a:gd name="T52" fmla="*/ 788 w 1337"/>
                <a:gd name="T53" fmla="*/ 1271 h 1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7" h="1271">
                  <a:moveTo>
                    <a:pt x="788" y="1271"/>
                  </a:moveTo>
                  <a:lnTo>
                    <a:pt x="582" y="1012"/>
                  </a:lnTo>
                  <a:lnTo>
                    <a:pt x="478" y="757"/>
                  </a:lnTo>
                  <a:lnTo>
                    <a:pt x="380" y="417"/>
                  </a:lnTo>
                  <a:lnTo>
                    <a:pt x="0" y="398"/>
                  </a:lnTo>
                  <a:lnTo>
                    <a:pt x="125" y="351"/>
                  </a:lnTo>
                  <a:lnTo>
                    <a:pt x="213" y="278"/>
                  </a:lnTo>
                  <a:lnTo>
                    <a:pt x="231" y="144"/>
                  </a:lnTo>
                  <a:lnTo>
                    <a:pt x="308" y="150"/>
                  </a:lnTo>
                  <a:lnTo>
                    <a:pt x="333" y="282"/>
                  </a:lnTo>
                  <a:lnTo>
                    <a:pt x="494" y="404"/>
                  </a:lnTo>
                  <a:lnTo>
                    <a:pt x="700" y="283"/>
                  </a:lnTo>
                  <a:lnTo>
                    <a:pt x="877" y="104"/>
                  </a:lnTo>
                  <a:lnTo>
                    <a:pt x="971" y="27"/>
                  </a:lnTo>
                  <a:lnTo>
                    <a:pt x="1091" y="0"/>
                  </a:lnTo>
                  <a:lnTo>
                    <a:pt x="1208" y="87"/>
                  </a:lnTo>
                  <a:lnTo>
                    <a:pt x="1236" y="398"/>
                  </a:lnTo>
                  <a:lnTo>
                    <a:pt x="1337" y="419"/>
                  </a:lnTo>
                  <a:lnTo>
                    <a:pt x="1335" y="489"/>
                  </a:lnTo>
                  <a:lnTo>
                    <a:pt x="1245" y="518"/>
                  </a:lnTo>
                  <a:lnTo>
                    <a:pt x="1221" y="600"/>
                  </a:lnTo>
                  <a:lnTo>
                    <a:pt x="1265" y="792"/>
                  </a:lnTo>
                  <a:lnTo>
                    <a:pt x="1172" y="862"/>
                  </a:lnTo>
                  <a:lnTo>
                    <a:pt x="1142" y="982"/>
                  </a:lnTo>
                  <a:lnTo>
                    <a:pt x="1044" y="1042"/>
                  </a:lnTo>
                  <a:lnTo>
                    <a:pt x="1088" y="1136"/>
                  </a:lnTo>
                  <a:lnTo>
                    <a:pt x="788" y="1271"/>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83" name="Freeform 629"/>
            <p:cNvSpPr>
              <a:spLocks/>
            </p:cNvSpPr>
            <p:nvPr/>
          </p:nvSpPr>
          <p:spPr bwMode="auto">
            <a:xfrm>
              <a:off x="1406525" y="4321175"/>
              <a:ext cx="152400" cy="355600"/>
            </a:xfrm>
            <a:custGeom>
              <a:avLst/>
              <a:gdLst>
                <a:gd name="T0" fmla="*/ 515 w 515"/>
                <a:gd name="T1" fmla="*/ 92 h 1212"/>
                <a:gd name="T2" fmla="*/ 453 w 515"/>
                <a:gd name="T3" fmla="*/ 0 h 1212"/>
                <a:gd name="T4" fmla="*/ 369 w 515"/>
                <a:gd name="T5" fmla="*/ 0 h 1212"/>
                <a:gd name="T6" fmla="*/ 237 w 515"/>
                <a:gd name="T7" fmla="*/ 63 h 1212"/>
                <a:gd name="T8" fmla="*/ 164 w 515"/>
                <a:gd name="T9" fmla="*/ 123 h 1212"/>
                <a:gd name="T10" fmla="*/ 192 w 515"/>
                <a:gd name="T11" fmla="*/ 434 h 1212"/>
                <a:gd name="T12" fmla="*/ 295 w 515"/>
                <a:gd name="T13" fmla="*/ 454 h 1212"/>
                <a:gd name="T14" fmla="*/ 291 w 515"/>
                <a:gd name="T15" fmla="*/ 524 h 1212"/>
                <a:gd name="T16" fmla="*/ 202 w 515"/>
                <a:gd name="T17" fmla="*/ 554 h 1212"/>
                <a:gd name="T18" fmla="*/ 177 w 515"/>
                <a:gd name="T19" fmla="*/ 633 h 1212"/>
                <a:gd name="T20" fmla="*/ 222 w 515"/>
                <a:gd name="T21" fmla="*/ 828 h 1212"/>
                <a:gd name="T22" fmla="*/ 128 w 515"/>
                <a:gd name="T23" fmla="*/ 900 h 1212"/>
                <a:gd name="T24" fmla="*/ 98 w 515"/>
                <a:gd name="T25" fmla="*/ 1017 h 1212"/>
                <a:gd name="T26" fmla="*/ 0 w 515"/>
                <a:gd name="T27" fmla="*/ 1077 h 1212"/>
                <a:gd name="T28" fmla="*/ 45 w 515"/>
                <a:gd name="T29" fmla="*/ 1170 h 1212"/>
                <a:gd name="T30" fmla="*/ 192 w 515"/>
                <a:gd name="T31" fmla="*/ 1212 h 1212"/>
                <a:gd name="T32" fmla="*/ 295 w 515"/>
                <a:gd name="T33" fmla="*/ 1157 h 1212"/>
                <a:gd name="T34" fmla="*/ 458 w 515"/>
                <a:gd name="T35" fmla="*/ 1212 h 1212"/>
                <a:gd name="T36" fmla="*/ 399 w 515"/>
                <a:gd name="T37" fmla="*/ 1127 h 1212"/>
                <a:gd name="T38" fmla="*/ 369 w 515"/>
                <a:gd name="T39" fmla="*/ 1008 h 1212"/>
                <a:gd name="T40" fmla="*/ 399 w 515"/>
                <a:gd name="T41" fmla="*/ 913 h 1212"/>
                <a:gd name="T42" fmla="*/ 470 w 515"/>
                <a:gd name="T43" fmla="*/ 912 h 1212"/>
                <a:gd name="T44" fmla="*/ 501 w 515"/>
                <a:gd name="T45" fmla="*/ 647 h 1212"/>
                <a:gd name="T46" fmla="*/ 350 w 515"/>
                <a:gd name="T47" fmla="*/ 531 h 1212"/>
                <a:gd name="T48" fmla="*/ 351 w 515"/>
                <a:gd name="T49" fmla="*/ 444 h 1212"/>
                <a:gd name="T50" fmla="*/ 383 w 515"/>
                <a:gd name="T51" fmla="*/ 351 h 1212"/>
                <a:gd name="T52" fmla="*/ 354 w 515"/>
                <a:gd name="T53" fmla="*/ 248 h 1212"/>
                <a:gd name="T54" fmla="*/ 380 w 515"/>
                <a:gd name="T55" fmla="*/ 168 h 1212"/>
                <a:gd name="T56" fmla="*/ 515 w 515"/>
                <a:gd name="T57" fmla="*/ 92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5" h="1212">
                  <a:moveTo>
                    <a:pt x="515" y="92"/>
                  </a:moveTo>
                  <a:lnTo>
                    <a:pt x="453" y="0"/>
                  </a:lnTo>
                  <a:lnTo>
                    <a:pt x="369" y="0"/>
                  </a:lnTo>
                  <a:lnTo>
                    <a:pt x="237" y="63"/>
                  </a:lnTo>
                  <a:lnTo>
                    <a:pt x="164" y="123"/>
                  </a:lnTo>
                  <a:lnTo>
                    <a:pt x="192" y="434"/>
                  </a:lnTo>
                  <a:lnTo>
                    <a:pt x="295" y="454"/>
                  </a:lnTo>
                  <a:lnTo>
                    <a:pt x="291" y="524"/>
                  </a:lnTo>
                  <a:lnTo>
                    <a:pt x="202" y="554"/>
                  </a:lnTo>
                  <a:lnTo>
                    <a:pt x="177" y="633"/>
                  </a:lnTo>
                  <a:lnTo>
                    <a:pt x="222" y="828"/>
                  </a:lnTo>
                  <a:lnTo>
                    <a:pt x="128" y="900"/>
                  </a:lnTo>
                  <a:lnTo>
                    <a:pt x="98" y="1017"/>
                  </a:lnTo>
                  <a:lnTo>
                    <a:pt x="0" y="1077"/>
                  </a:lnTo>
                  <a:lnTo>
                    <a:pt x="45" y="1170"/>
                  </a:lnTo>
                  <a:lnTo>
                    <a:pt x="192" y="1212"/>
                  </a:lnTo>
                  <a:lnTo>
                    <a:pt x="295" y="1157"/>
                  </a:lnTo>
                  <a:lnTo>
                    <a:pt x="458" y="1212"/>
                  </a:lnTo>
                  <a:lnTo>
                    <a:pt x="399" y="1127"/>
                  </a:lnTo>
                  <a:lnTo>
                    <a:pt x="369" y="1008"/>
                  </a:lnTo>
                  <a:lnTo>
                    <a:pt x="399" y="913"/>
                  </a:lnTo>
                  <a:lnTo>
                    <a:pt x="470" y="912"/>
                  </a:lnTo>
                  <a:lnTo>
                    <a:pt x="501" y="647"/>
                  </a:lnTo>
                  <a:lnTo>
                    <a:pt x="350" y="531"/>
                  </a:lnTo>
                  <a:lnTo>
                    <a:pt x="351" y="444"/>
                  </a:lnTo>
                  <a:lnTo>
                    <a:pt x="383" y="351"/>
                  </a:lnTo>
                  <a:lnTo>
                    <a:pt x="354" y="248"/>
                  </a:lnTo>
                  <a:lnTo>
                    <a:pt x="380" y="168"/>
                  </a:lnTo>
                  <a:lnTo>
                    <a:pt x="515" y="92"/>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84" name="Freeform 630"/>
            <p:cNvSpPr>
              <a:spLocks/>
            </p:cNvSpPr>
            <p:nvPr/>
          </p:nvSpPr>
          <p:spPr bwMode="auto">
            <a:xfrm>
              <a:off x="798513" y="4165600"/>
              <a:ext cx="300037" cy="385763"/>
            </a:xfrm>
            <a:custGeom>
              <a:avLst/>
              <a:gdLst>
                <a:gd name="T0" fmla="*/ 0 w 1037"/>
                <a:gd name="T1" fmla="*/ 145 h 1319"/>
                <a:gd name="T2" fmla="*/ 75 w 1037"/>
                <a:gd name="T3" fmla="*/ 385 h 1319"/>
                <a:gd name="T4" fmla="*/ 205 w 1037"/>
                <a:gd name="T5" fmla="*/ 885 h 1319"/>
                <a:gd name="T6" fmla="*/ 190 w 1037"/>
                <a:gd name="T7" fmla="*/ 1135 h 1319"/>
                <a:gd name="T8" fmla="*/ 286 w 1037"/>
                <a:gd name="T9" fmla="*/ 1120 h 1319"/>
                <a:gd name="T10" fmla="*/ 406 w 1037"/>
                <a:gd name="T11" fmla="*/ 1200 h 1319"/>
                <a:gd name="T12" fmla="*/ 481 w 1037"/>
                <a:gd name="T13" fmla="*/ 1319 h 1319"/>
                <a:gd name="T14" fmla="*/ 806 w 1037"/>
                <a:gd name="T15" fmla="*/ 1200 h 1319"/>
                <a:gd name="T16" fmla="*/ 810 w 1037"/>
                <a:gd name="T17" fmla="*/ 1125 h 1319"/>
                <a:gd name="T18" fmla="*/ 893 w 1037"/>
                <a:gd name="T19" fmla="*/ 1060 h 1319"/>
                <a:gd name="T20" fmla="*/ 915 w 1037"/>
                <a:gd name="T21" fmla="*/ 972 h 1319"/>
                <a:gd name="T22" fmla="*/ 1037 w 1037"/>
                <a:gd name="T23" fmla="*/ 969 h 1319"/>
                <a:gd name="T24" fmla="*/ 878 w 1037"/>
                <a:gd name="T25" fmla="*/ 448 h 1319"/>
                <a:gd name="T26" fmla="*/ 791 w 1037"/>
                <a:gd name="T27" fmla="*/ 55 h 1319"/>
                <a:gd name="T28" fmla="*/ 706 w 1037"/>
                <a:gd name="T29" fmla="*/ 60 h 1319"/>
                <a:gd name="T30" fmla="*/ 630 w 1037"/>
                <a:gd name="T31" fmla="*/ 0 h 1319"/>
                <a:gd name="T32" fmla="*/ 541 w 1037"/>
                <a:gd name="T33" fmla="*/ 40 h 1319"/>
                <a:gd name="T34" fmla="*/ 526 w 1037"/>
                <a:gd name="T35" fmla="*/ 225 h 1319"/>
                <a:gd name="T36" fmla="*/ 310 w 1037"/>
                <a:gd name="T37" fmla="*/ 190 h 1319"/>
                <a:gd name="T38" fmla="*/ 226 w 1037"/>
                <a:gd name="T39" fmla="*/ 255 h 1319"/>
                <a:gd name="T40" fmla="*/ 145 w 1037"/>
                <a:gd name="T41" fmla="*/ 225 h 1319"/>
                <a:gd name="T42" fmla="*/ 115 w 1037"/>
                <a:gd name="T43" fmla="*/ 130 h 1319"/>
                <a:gd name="T44" fmla="*/ 0 w 1037"/>
                <a:gd name="T45" fmla="*/ 145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37" h="1319">
                  <a:moveTo>
                    <a:pt x="0" y="145"/>
                  </a:moveTo>
                  <a:lnTo>
                    <a:pt x="75" y="385"/>
                  </a:lnTo>
                  <a:lnTo>
                    <a:pt x="205" y="885"/>
                  </a:lnTo>
                  <a:lnTo>
                    <a:pt x="190" y="1135"/>
                  </a:lnTo>
                  <a:lnTo>
                    <a:pt x="286" y="1120"/>
                  </a:lnTo>
                  <a:lnTo>
                    <a:pt x="406" y="1200"/>
                  </a:lnTo>
                  <a:lnTo>
                    <a:pt x="481" y="1319"/>
                  </a:lnTo>
                  <a:lnTo>
                    <a:pt x="806" y="1200"/>
                  </a:lnTo>
                  <a:lnTo>
                    <a:pt x="810" y="1125"/>
                  </a:lnTo>
                  <a:lnTo>
                    <a:pt x="893" y="1060"/>
                  </a:lnTo>
                  <a:lnTo>
                    <a:pt x="915" y="972"/>
                  </a:lnTo>
                  <a:lnTo>
                    <a:pt x="1037" y="969"/>
                  </a:lnTo>
                  <a:lnTo>
                    <a:pt x="878" y="448"/>
                  </a:lnTo>
                  <a:lnTo>
                    <a:pt x="791" y="55"/>
                  </a:lnTo>
                  <a:lnTo>
                    <a:pt x="706" y="60"/>
                  </a:lnTo>
                  <a:lnTo>
                    <a:pt x="630" y="0"/>
                  </a:lnTo>
                  <a:lnTo>
                    <a:pt x="541" y="40"/>
                  </a:lnTo>
                  <a:lnTo>
                    <a:pt x="526" y="225"/>
                  </a:lnTo>
                  <a:lnTo>
                    <a:pt x="310" y="190"/>
                  </a:lnTo>
                  <a:lnTo>
                    <a:pt x="226" y="255"/>
                  </a:lnTo>
                  <a:lnTo>
                    <a:pt x="145" y="225"/>
                  </a:lnTo>
                  <a:lnTo>
                    <a:pt x="115" y="130"/>
                  </a:lnTo>
                  <a:lnTo>
                    <a:pt x="0" y="14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85" name="Freeform 631"/>
            <p:cNvSpPr>
              <a:spLocks/>
            </p:cNvSpPr>
            <p:nvPr/>
          </p:nvSpPr>
          <p:spPr bwMode="auto">
            <a:xfrm>
              <a:off x="1031875" y="4448175"/>
              <a:ext cx="238125" cy="238125"/>
            </a:xfrm>
            <a:custGeom>
              <a:avLst/>
              <a:gdLst>
                <a:gd name="T0" fmla="*/ 810 w 810"/>
                <a:gd name="T1" fmla="*/ 610 h 810"/>
                <a:gd name="T2" fmla="*/ 561 w 810"/>
                <a:gd name="T3" fmla="*/ 673 h 810"/>
                <a:gd name="T4" fmla="*/ 368 w 810"/>
                <a:gd name="T5" fmla="*/ 810 h 810"/>
                <a:gd name="T6" fmla="*/ 237 w 810"/>
                <a:gd name="T7" fmla="*/ 765 h 810"/>
                <a:gd name="T8" fmla="*/ 309 w 810"/>
                <a:gd name="T9" fmla="*/ 664 h 810"/>
                <a:gd name="T10" fmla="*/ 87 w 810"/>
                <a:gd name="T11" fmla="*/ 544 h 810"/>
                <a:gd name="T12" fmla="*/ 89 w 810"/>
                <a:gd name="T13" fmla="*/ 351 h 810"/>
                <a:gd name="T14" fmla="*/ 0 w 810"/>
                <a:gd name="T15" fmla="*/ 231 h 810"/>
                <a:gd name="T16" fmla="*/ 5 w 810"/>
                <a:gd name="T17" fmla="*/ 157 h 810"/>
                <a:gd name="T18" fmla="*/ 87 w 810"/>
                <a:gd name="T19" fmla="*/ 91 h 810"/>
                <a:gd name="T20" fmla="*/ 108 w 810"/>
                <a:gd name="T21" fmla="*/ 5 h 810"/>
                <a:gd name="T22" fmla="*/ 231 w 810"/>
                <a:gd name="T23" fmla="*/ 0 h 810"/>
                <a:gd name="T24" fmla="*/ 610 w 810"/>
                <a:gd name="T25" fmla="*/ 20 h 810"/>
                <a:gd name="T26" fmla="*/ 707 w 810"/>
                <a:gd name="T27" fmla="*/ 354 h 810"/>
                <a:gd name="T28" fmla="*/ 810 w 810"/>
                <a:gd name="T29" fmla="*/ 61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0" h="810">
                  <a:moveTo>
                    <a:pt x="810" y="610"/>
                  </a:moveTo>
                  <a:lnTo>
                    <a:pt x="561" y="673"/>
                  </a:lnTo>
                  <a:lnTo>
                    <a:pt x="368" y="810"/>
                  </a:lnTo>
                  <a:lnTo>
                    <a:pt x="237" y="765"/>
                  </a:lnTo>
                  <a:lnTo>
                    <a:pt x="309" y="664"/>
                  </a:lnTo>
                  <a:lnTo>
                    <a:pt x="87" y="544"/>
                  </a:lnTo>
                  <a:lnTo>
                    <a:pt x="89" y="351"/>
                  </a:lnTo>
                  <a:lnTo>
                    <a:pt x="0" y="231"/>
                  </a:lnTo>
                  <a:lnTo>
                    <a:pt x="5" y="157"/>
                  </a:lnTo>
                  <a:lnTo>
                    <a:pt x="87" y="91"/>
                  </a:lnTo>
                  <a:lnTo>
                    <a:pt x="108" y="5"/>
                  </a:lnTo>
                  <a:lnTo>
                    <a:pt x="231" y="0"/>
                  </a:lnTo>
                  <a:lnTo>
                    <a:pt x="610" y="20"/>
                  </a:lnTo>
                  <a:lnTo>
                    <a:pt x="707" y="354"/>
                  </a:lnTo>
                  <a:lnTo>
                    <a:pt x="810" y="61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86" name="Freeform 632"/>
            <p:cNvSpPr>
              <a:spLocks/>
            </p:cNvSpPr>
            <p:nvPr/>
          </p:nvSpPr>
          <p:spPr bwMode="auto">
            <a:xfrm>
              <a:off x="938213" y="4516438"/>
              <a:ext cx="119062" cy="130175"/>
            </a:xfrm>
            <a:custGeom>
              <a:avLst/>
              <a:gdLst>
                <a:gd name="T0" fmla="*/ 0 w 409"/>
                <a:gd name="T1" fmla="*/ 120 h 449"/>
                <a:gd name="T2" fmla="*/ 84 w 409"/>
                <a:gd name="T3" fmla="*/ 299 h 449"/>
                <a:gd name="T4" fmla="*/ 237 w 409"/>
                <a:gd name="T5" fmla="*/ 449 h 449"/>
                <a:gd name="T6" fmla="*/ 407 w 409"/>
                <a:gd name="T7" fmla="*/ 313 h 449"/>
                <a:gd name="T8" fmla="*/ 409 w 409"/>
                <a:gd name="T9" fmla="*/ 120 h 449"/>
                <a:gd name="T10" fmla="*/ 320 w 409"/>
                <a:gd name="T11" fmla="*/ 0 h 449"/>
                <a:gd name="T12" fmla="*/ 0 w 409"/>
                <a:gd name="T13" fmla="*/ 120 h 449"/>
              </a:gdLst>
              <a:ahLst/>
              <a:cxnLst>
                <a:cxn ang="0">
                  <a:pos x="T0" y="T1"/>
                </a:cxn>
                <a:cxn ang="0">
                  <a:pos x="T2" y="T3"/>
                </a:cxn>
                <a:cxn ang="0">
                  <a:pos x="T4" y="T5"/>
                </a:cxn>
                <a:cxn ang="0">
                  <a:pos x="T6" y="T7"/>
                </a:cxn>
                <a:cxn ang="0">
                  <a:pos x="T8" y="T9"/>
                </a:cxn>
                <a:cxn ang="0">
                  <a:pos x="T10" y="T11"/>
                </a:cxn>
                <a:cxn ang="0">
                  <a:pos x="T12" y="T13"/>
                </a:cxn>
              </a:cxnLst>
              <a:rect l="0" t="0" r="r" b="b"/>
              <a:pathLst>
                <a:path w="409" h="449">
                  <a:moveTo>
                    <a:pt x="0" y="120"/>
                  </a:moveTo>
                  <a:lnTo>
                    <a:pt x="84" y="299"/>
                  </a:lnTo>
                  <a:lnTo>
                    <a:pt x="237" y="449"/>
                  </a:lnTo>
                  <a:lnTo>
                    <a:pt x="407" y="313"/>
                  </a:lnTo>
                  <a:lnTo>
                    <a:pt x="409" y="120"/>
                  </a:lnTo>
                  <a:lnTo>
                    <a:pt x="320" y="0"/>
                  </a:lnTo>
                  <a:lnTo>
                    <a:pt x="0" y="12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87" name="Freeform 633"/>
            <p:cNvSpPr>
              <a:spLocks/>
            </p:cNvSpPr>
            <p:nvPr/>
          </p:nvSpPr>
          <p:spPr bwMode="auto">
            <a:xfrm>
              <a:off x="1008063" y="4606925"/>
              <a:ext cx="114300" cy="107950"/>
            </a:xfrm>
            <a:custGeom>
              <a:avLst/>
              <a:gdLst>
                <a:gd name="T0" fmla="*/ 0 w 393"/>
                <a:gd name="T1" fmla="*/ 136 h 367"/>
                <a:gd name="T2" fmla="*/ 113 w 393"/>
                <a:gd name="T3" fmla="*/ 367 h 367"/>
                <a:gd name="T4" fmla="*/ 263 w 393"/>
                <a:gd name="T5" fmla="*/ 357 h 367"/>
                <a:gd name="T6" fmla="*/ 319 w 393"/>
                <a:gd name="T7" fmla="*/ 222 h 367"/>
                <a:gd name="T8" fmla="*/ 393 w 393"/>
                <a:gd name="T9" fmla="*/ 121 h 367"/>
                <a:gd name="T10" fmla="*/ 170 w 393"/>
                <a:gd name="T11" fmla="*/ 0 h 367"/>
                <a:gd name="T12" fmla="*/ 0 w 393"/>
                <a:gd name="T13" fmla="*/ 136 h 367"/>
              </a:gdLst>
              <a:ahLst/>
              <a:cxnLst>
                <a:cxn ang="0">
                  <a:pos x="T0" y="T1"/>
                </a:cxn>
                <a:cxn ang="0">
                  <a:pos x="T2" y="T3"/>
                </a:cxn>
                <a:cxn ang="0">
                  <a:pos x="T4" y="T5"/>
                </a:cxn>
                <a:cxn ang="0">
                  <a:pos x="T6" y="T7"/>
                </a:cxn>
                <a:cxn ang="0">
                  <a:pos x="T8" y="T9"/>
                </a:cxn>
                <a:cxn ang="0">
                  <a:pos x="T10" y="T11"/>
                </a:cxn>
                <a:cxn ang="0">
                  <a:pos x="T12" y="T13"/>
                </a:cxn>
              </a:cxnLst>
              <a:rect l="0" t="0" r="r" b="b"/>
              <a:pathLst>
                <a:path w="393" h="367">
                  <a:moveTo>
                    <a:pt x="0" y="136"/>
                  </a:moveTo>
                  <a:lnTo>
                    <a:pt x="113" y="367"/>
                  </a:lnTo>
                  <a:lnTo>
                    <a:pt x="263" y="357"/>
                  </a:lnTo>
                  <a:lnTo>
                    <a:pt x="319" y="222"/>
                  </a:lnTo>
                  <a:lnTo>
                    <a:pt x="393" y="121"/>
                  </a:lnTo>
                  <a:lnTo>
                    <a:pt x="170" y="0"/>
                  </a:lnTo>
                  <a:lnTo>
                    <a:pt x="0" y="136"/>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88" name="Freeform 634"/>
            <p:cNvSpPr>
              <a:spLocks/>
            </p:cNvSpPr>
            <p:nvPr/>
          </p:nvSpPr>
          <p:spPr bwMode="auto">
            <a:xfrm>
              <a:off x="1039813" y="4711700"/>
              <a:ext cx="73025" cy="66675"/>
            </a:xfrm>
            <a:custGeom>
              <a:avLst/>
              <a:gdLst>
                <a:gd name="T0" fmla="*/ 0 w 226"/>
                <a:gd name="T1" fmla="*/ 11 h 209"/>
                <a:gd name="T2" fmla="*/ 27 w 226"/>
                <a:gd name="T3" fmla="*/ 110 h 209"/>
                <a:gd name="T4" fmla="*/ 193 w 226"/>
                <a:gd name="T5" fmla="*/ 209 h 209"/>
                <a:gd name="T6" fmla="*/ 226 w 226"/>
                <a:gd name="T7" fmla="*/ 116 h 209"/>
                <a:gd name="T8" fmla="*/ 225 w 226"/>
                <a:gd name="T9" fmla="*/ 57 h 209"/>
                <a:gd name="T10" fmla="*/ 204 w 226"/>
                <a:gd name="T11" fmla="*/ 20 h 209"/>
                <a:gd name="T12" fmla="*/ 139 w 226"/>
                <a:gd name="T13" fmla="*/ 0 h 209"/>
                <a:gd name="T14" fmla="*/ 0 w 226"/>
                <a:gd name="T15" fmla="*/ 11 h 2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 h="209">
                  <a:moveTo>
                    <a:pt x="0" y="11"/>
                  </a:moveTo>
                  <a:lnTo>
                    <a:pt x="27" y="110"/>
                  </a:lnTo>
                  <a:lnTo>
                    <a:pt x="193" y="209"/>
                  </a:lnTo>
                  <a:lnTo>
                    <a:pt x="226" y="116"/>
                  </a:lnTo>
                  <a:lnTo>
                    <a:pt x="225" y="57"/>
                  </a:lnTo>
                  <a:lnTo>
                    <a:pt x="204" y="20"/>
                  </a:lnTo>
                  <a:lnTo>
                    <a:pt x="139" y="0"/>
                  </a:lnTo>
                  <a:lnTo>
                    <a:pt x="0" y="11"/>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89" name="Freeform 635"/>
            <p:cNvSpPr>
              <a:spLocks/>
            </p:cNvSpPr>
            <p:nvPr/>
          </p:nvSpPr>
          <p:spPr bwMode="auto">
            <a:xfrm>
              <a:off x="1111250" y="4672013"/>
              <a:ext cx="142875" cy="158750"/>
            </a:xfrm>
            <a:custGeom>
              <a:avLst/>
              <a:gdLst>
                <a:gd name="T0" fmla="*/ 0 w 487"/>
                <a:gd name="T1" fmla="*/ 377 h 541"/>
                <a:gd name="T2" fmla="*/ 88 w 487"/>
                <a:gd name="T3" fmla="*/ 541 h 541"/>
                <a:gd name="T4" fmla="*/ 231 w 487"/>
                <a:gd name="T5" fmla="*/ 492 h 541"/>
                <a:gd name="T6" fmla="*/ 339 w 487"/>
                <a:gd name="T7" fmla="*/ 407 h 541"/>
                <a:gd name="T8" fmla="*/ 487 w 487"/>
                <a:gd name="T9" fmla="*/ 297 h 541"/>
                <a:gd name="T10" fmla="*/ 398 w 487"/>
                <a:gd name="T11" fmla="*/ 143 h 541"/>
                <a:gd name="T12" fmla="*/ 164 w 487"/>
                <a:gd name="T13" fmla="*/ 0 h 541"/>
                <a:gd name="T14" fmla="*/ 98 w 487"/>
                <a:gd name="T15" fmla="*/ 43 h 541"/>
                <a:gd name="T16" fmla="*/ 0 w 487"/>
                <a:gd name="T17" fmla="*/ 37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7" h="541">
                  <a:moveTo>
                    <a:pt x="0" y="377"/>
                  </a:moveTo>
                  <a:lnTo>
                    <a:pt x="88" y="541"/>
                  </a:lnTo>
                  <a:lnTo>
                    <a:pt x="231" y="492"/>
                  </a:lnTo>
                  <a:lnTo>
                    <a:pt x="339" y="407"/>
                  </a:lnTo>
                  <a:lnTo>
                    <a:pt x="487" y="297"/>
                  </a:lnTo>
                  <a:lnTo>
                    <a:pt x="398" y="143"/>
                  </a:lnTo>
                  <a:lnTo>
                    <a:pt x="164" y="0"/>
                  </a:lnTo>
                  <a:lnTo>
                    <a:pt x="98" y="43"/>
                  </a:lnTo>
                  <a:lnTo>
                    <a:pt x="0" y="377"/>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90" name="Freeform 636"/>
            <p:cNvSpPr>
              <a:spLocks/>
            </p:cNvSpPr>
            <p:nvPr/>
          </p:nvSpPr>
          <p:spPr bwMode="auto">
            <a:xfrm>
              <a:off x="1131888" y="4627563"/>
              <a:ext cx="200025" cy="403225"/>
            </a:xfrm>
            <a:custGeom>
              <a:avLst/>
              <a:gdLst>
                <a:gd name="T0" fmla="*/ 487 w 680"/>
                <a:gd name="T1" fmla="*/ 1296 h 1380"/>
                <a:gd name="T2" fmla="*/ 315 w 680"/>
                <a:gd name="T3" fmla="*/ 1310 h 1380"/>
                <a:gd name="T4" fmla="*/ 212 w 680"/>
                <a:gd name="T5" fmla="*/ 1380 h 1380"/>
                <a:gd name="T6" fmla="*/ 152 w 680"/>
                <a:gd name="T7" fmla="*/ 1223 h 1380"/>
                <a:gd name="T8" fmla="*/ 83 w 680"/>
                <a:gd name="T9" fmla="*/ 984 h 1380"/>
                <a:gd name="T10" fmla="*/ 0 w 680"/>
                <a:gd name="T11" fmla="*/ 827 h 1380"/>
                <a:gd name="T12" fmla="*/ 19 w 680"/>
                <a:gd name="T13" fmla="*/ 696 h 1380"/>
                <a:gd name="T14" fmla="*/ 166 w 680"/>
                <a:gd name="T15" fmla="*/ 644 h 1380"/>
                <a:gd name="T16" fmla="*/ 271 w 680"/>
                <a:gd name="T17" fmla="*/ 561 h 1380"/>
                <a:gd name="T18" fmla="*/ 418 w 680"/>
                <a:gd name="T19" fmla="*/ 452 h 1380"/>
                <a:gd name="T20" fmla="*/ 329 w 680"/>
                <a:gd name="T21" fmla="*/ 299 h 1380"/>
                <a:gd name="T22" fmla="*/ 93 w 680"/>
                <a:gd name="T23" fmla="*/ 154 h 1380"/>
                <a:gd name="T24" fmla="*/ 220 w 680"/>
                <a:gd name="T25" fmla="*/ 63 h 1380"/>
                <a:gd name="T26" fmla="*/ 469 w 680"/>
                <a:gd name="T27" fmla="*/ 0 h 1380"/>
                <a:gd name="T28" fmla="*/ 680 w 680"/>
                <a:gd name="T29" fmla="*/ 264 h 1380"/>
                <a:gd name="T30" fmla="*/ 605 w 680"/>
                <a:gd name="T31" fmla="*/ 293 h 1380"/>
                <a:gd name="T32" fmla="*/ 595 w 680"/>
                <a:gd name="T33" fmla="*/ 393 h 1380"/>
                <a:gd name="T34" fmla="*/ 625 w 680"/>
                <a:gd name="T35" fmla="*/ 488 h 1380"/>
                <a:gd name="T36" fmla="*/ 625 w 680"/>
                <a:gd name="T37" fmla="*/ 602 h 1380"/>
                <a:gd name="T38" fmla="*/ 433 w 680"/>
                <a:gd name="T39" fmla="*/ 916 h 1380"/>
                <a:gd name="T40" fmla="*/ 433 w 680"/>
                <a:gd name="T41" fmla="*/ 1086 h 1380"/>
                <a:gd name="T42" fmla="*/ 487 w 680"/>
                <a:gd name="T43" fmla="*/ 1296 h 1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0" h="1380">
                  <a:moveTo>
                    <a:pt x="487" y="1296"/>
                  </a:moveTo>
                  <a:lnTo>
                    <a:pt x="315" y="1310"/>
                  </a:lnTo>
                  <a:lnTo>
                    <a:pt x="212" y="1380"/>
                  </a:lnTo>
                  <a:lnTo>
                    <a:pt x="152" y="1223"/>
                  </a:lnTo>
                  <a:lnTo>
                    <a:pt x="83" y="984"/>
                  </a:lnTo>
                  <a:lnTo>
                    <a:pt x="0" y="827"/>
                  </a:lnTo>
                  <a:lnTo>
                    <a:pt x="19" y="696"/>
                  </a:lnTo>
                  <a:lnTo>
                    <a:pt x="166" y="644"/>
                  </a:lnTo>
                  <a:lnTo>
                    <a:pt x="271" y="561"/>
                  </a:lnTo>
                  <a:lnTo>
                    <a:pt x="418" y="452"/>
                  </a:lnTo>
                  <a:lnTo>
                    <a:pt x="329" y="299"/>
                  </a:lnTo>
                  <a:lnTo>
                    <a:pt x="93" y="154"/>
                  </a:lnTo>
                  <a:lnTo>
                    <a:pt x="220" y="63"/>
                  </a:lnTo>
                  <a:lnTo>
                    <a:pt x="469" y="0"/>
                  </a:lnTo>
                  <a:lnTo>
                    <a:pt x="680" y="264"/>
                  </a:lnTo>
                  <a:lnTo>
                    <a:pt x="605" y="293"/>
                  </a:lnTo>
                  <a:lnTo>
                    <a:pt x="595" y="393"/>
                  </a:lnTo>
                  <a:lnTo>
                    <a:pt x="625" y="488"/>
                  </a:lnTo>
                  <a:lnTo>
                    <a:pt x="625" y="602"/>
                  </a:lnTo>
                  <a:lnTo>
                    <a:pt x="433" y="916"/>
                  </a:lnTo>
                  <a:lnTo>
                    <a:pt x="433" y="1086"/>
                  </a:lnTo>
                  <a:lnTo>
                    <a:pt x="487" y="1296"/>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91" name="Freeform 637"/>
            <p:cNvSpPr>
              <a:spLocks/>
            </p:cNvSpPr>
            <p:nvPr/>
          </p:nvSpPr>
          <p:spPr bwMode="auto">
            <a:xfrm>
              <a:off x="2727325" y="2714625"/>
              <a:ext cx="84137" cy="66675"/>
            </a:xfrm>
            <a:custGeom>
              <a:avLst/>
              <a:gdLst>
                <a:gd name="T0" fmla="*/ 6 w 58"/>
                <a:gd name="T1" fmla="*/ 46 h 46"/>
                <a:gd name="T2" fmla="*/ 58 w 58"/>
                <a:gd name="T3" fmla="*/ 43 h 46"/>
                <a:gd name="T4" fmla="*/ 58 w 58"/>
                <a:gd name="T5" fmla="*/ 27 h 46"/>
                <a:gd name="T6" fmla="*/ 43 w 58"/>
                <a:gd name="T7" fmla="*/ 6 h 46"/>
                <a:gd name="T8" fmla="*/ 30 w 58"/>
                <a:gd name="T9" fmla="*/ 0 h 46"/>
                <a:gd name="T10" fmla="*/ 0 w 58"/>
                <a:gd name="T11" fmla="*/ 24 h 46"/>
                <a:gd name="T12" fmla="*/ 6 w 5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58" h="46">
                  <a:moveTo>
                    <a:pt x="6" y="46"/>
                  </a:moveTo>
                  <a:lnTo>
                    <a:pt x="58" y="43"/>
                  </a:lnTo>
                  <a:lnTo>
                    <a:pt x="58" y="27"/>
                  </a:lnTo>
                  <a:lnTo>
                    <a:pt x="43" y="6"/>
                  </a:lnTo>
                  <a:lnTo>
                    <a:pt x="30" y="0"/>
                  </a:lnTo>
                  <a:lnTo>
                    <a:pt x="0" y="24"/>
                  </a:lnTo>
                  <a:lnTo>
                    <a:pt x="6" y="46"/>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92" name="Freeform 638"/>
            <p:cNvSpPr>
              <a:spLocks/>
            </p:cNvSpPr>
            <p:nvPr/>
          </p:nvSpPr>
          <p:spPr bwMode="auto">
            <a:xfrm>
              <a:off x="3106738" y="2794000"/>
              <a:ext cx="47625" cy="92075"/>
            </a:xfrm>
            <a:custGeom>
              <a:avLst/>
              <a:gdLst>
                <a:gd name="T0" fmla="*/ 19 w 33"/>
                <a:gd name="T1" fmla="*/ 0 h 63"/>
                <a:gd name="T2" fmla="*/ 6 w 33"/>
                <a:gd name="T3" fmla="*/ 18 h 63"/>
                <a:gd name="T4" fmla="*/ 0 w 33"/>
                <a:gd name="T5" fmla="*/ 33 h 63"/>
                <a:gd name="T6" fmla="*/ 26 w 33"/>
                <a:gd name="T7" fmla="*/ 63 h 63"/>
                <a:gd name="T8" fmla="*/ 33 w 33"/>
                <a:gd name="T9" fmla="*/ 53 h 63"/>
                <a:gd name="T10" fmla="*/ 26 w 33"/>
                <a:gd name="T11" fmla="*/ 30 h 63"/>
                <a:gd name="T12" fmla="*/ 19 w 33"/>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33" h="63">
                  <a:moveTo>
                    <a:pt x="19" y="0"/>
                  </a:moveTo>
                  <a:lnTo>
                    <a:pt x="6" y="18"/>
                  </a:lnTo>
                  <a:lnTo>
                    <a:pt x="0" y="33"/>
                  </a:lnTo>
                  <a:lnTo>
                    <a:pt x="26" y="63"/>
                  </a:lnTo>
                  <a:lnTo>
                    <a:pt x="33" y="53"/>
                  </a:lnTo>
                  <a:lnTo>
                    <a:pt x="26" y="30"/>
                  </a:lnTo>
                  <a:lnTo>
                    <a:pt x="19"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93" name="Freeform 639"/>
            <p:cNvSpPr>
              <a:spLocks/>
            </p:cNvSpPr>
            <p:nvPr/>
          </p:nvSpPr>
          <p:spPr bwMode="auto">
            <a:xfrm>
              <a:off x="819150" y="2771775"/>
              <a:ext cx="138112" cy="153988"/>
            </a:xfrm>
            <a:custGeom>
              <a:avLst/>
              <a:gdLst>
                <a:gd name="T0" fmla="*/ 0 w 96"/>
                <a:gd name="T1" fmla="*/ 6 h 105"/>
                <a:gd name="T2" fmla="*/ 31 w 96"/>
                <a:gd name="T3" fmla="*/ 66 h 105"/>
                <a:gd name="T4" fmla="*/ 56 w 96"/>
                <a:gd name="T5" fmla="*/ 105 h 105"/>
                <a:gd name="T6" fmla="*/ 96 w 96"/>
                <a:gd name="T7" fmla="*/ 83 h 105"/>
                <a:gd name="T8" fmla="*/ 85 w 96"/>
                <a:gd name="T9" fmla="*/ 53 h 105"/>
                <a:gd name="T10" fmla="*/ 79 w 96"/>
                <a:gd name="T11" fmla="*/ 20 h 105"/>
                <a:gd name="T12" fmla="*/ 51 w 96"/>
                <a:gd name="T13" fmla="*/ 17 h 105"/>
                <a:gd name="T14" fmla="*/ 37 w 96"/>
                <a:gd name="T15" fmla="*/ 0 h 105"/>
                <a:gd name="T16" fmla="*/ 0 w 96"/>
                <a:gd name="T17" fmla="*/ 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105">
                  <a:moveTo>
                    <a:pt x="0" y="6"/>
                  </a:moveTo>
                  <a:lnTo>
                    <a:pt x="31" y="66"/>
                  </a:lnTo>
                  <a:lnTo>
                    <a:pt x="56" y="105"/>
                  </a:lnTo>
                  <a:lnTo>
                    <a:pt x="96" y="83"/>
                  </a:lnTo>
                  <a:lnTo>
                    <a:pt x="85" y="53"/>
                  </a:lnTo>
                  <a:lnTo>
                    <a:pt x="79" y="20"/>
                  </a:lnTo>
                  <a:lnTo>
                    <a:pt x="51" y="17"/>
                  </a:lnTo>
                  <a:lnTo>
                    <a:pt x="37" y="0"/>
                  </a:lnTo>
                  <a:lnTo>
                    <a:pt x="0" y="6"/>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94" name="Freeform 640"/>
            <p:cNvSpPr>
              <a:spLocks/>
            </p:cNvSpPr>
            <p:nvPr/>
          </p:nvSpPr>
          <p:spPr bwMode="auto">
            <a:xfrm>
              <a:off x="4725988" y="1885950"/>
              <a:ext cx="1712912" cy="2157413"/>
            </a:xfrm>
            <a:custGeom>
              <a:avLst/>
              <a:gdLst>
                <a:gd name="T0" fmla="*/ 2672 w 5817"/>
                <a:gd name="T1" fmla="*/ 6644 h 7367"/>
                <a:gd name="T2" fmla="*/ 2352 w 5817"/>
                <a:gd name="T3" fmla="*/ 6783 h 7367"/>
                <a:gd name="T4" fmla="*/ 2012 w 5817"/>
                <a:gd name="T5" fmla="*/ 6674 h 7367"/>
                <a:gd name="T6" fmla="*/ 1879 w 5817"/>
                <a:gd name="T7" fmla="*/ 7242 h 7367"/>
                <a:gd name="T8" fmla="*/ 1594 w 5817"/>
                <a:gd name="T9" fmla="*/ 7158 h 7367"/>
                <a:gd name="T10" fmla="*/ 1166 w 5817"/>
                <a:gd name="T11" fmla="*/ 7277 h 7367"/>
                <a:gd name="T12" fmla="*/ 1136 w 5817"/>
                <a:gd name="T13" fmla="*/ 6559 h 7367"/>
                <a:gd name="T14" fmla="*/ 964 w 5817"/>
                <a:gd name="T15" fmla="*/ 6075 h 7367"/>
                <a:gd name="T16" fmla="*/ 683 w 5817"/>
                <a:gd name="T17" fmla="*/ 5701 h 7367"/>
                <a:gd name="T18" fmla="*/ 353 w 5817"/>
                <a:gd name="T19" fmla="*/ 5522 h 7367"/>
                <a:gd name="T20" fmla="*/ 196 w 5817"/>
                <a:gd name="T21" fmla="*/ 4853 h 7367"/>
                <a:gd name="T22" fmla="*/ 0 w 5817"/>
                <a:gd name="T23" fmla="*/ 4062 h 7367"/>
                <a:gd name="T24" fmla="*/ 442 w 5817"/>
                <a:gd name="T25" fmla="*/ 3561 h 7367"/>
                <a:gd name="T26" fmla="*/ 211 w 5817"/>
                <a:gd name="T27" fmla="*/ 2948 h 7367"/>
                <a:gd name="T28" fmla="*/ 117 w 5817"/>
                <a:gd name="T29" fmla="*/ 2604 h 7367"/>
                <a:gd name="T30" fmla="*/ 137 w 5817"/>
                <a:gd name="T31" fmla="*/ 2429 h 7367"/>
                <a:gd name="T32" fmla="*/ 265 w 5817"/>
                <a:gd name="T33" fmla="*/ 2519 h 7367"/>
                <a:gd name="T34" fmla="*/ 427 w 5817"/>
                <a:gd name="T35" fmla="*/ 2354 h 7367"/>
                <a:gd name="T36" fmla="*/ 846 w 5817"/>
                <a:gd name="T37" fmla="*/ 2384 h 7367"/>
                <a:gd name="T38" fmla="*/ 1156 w 5817"/>
                <a:gd name="T39" fmla="*/ 2294 h 7367"/>
                <a:gd name="T40" fmla="*/ 1254 w 5817"/>
                <a:gd name="T41" fmla="*/ 2145 h 7367"/>
                <a:gd name="T42" fmla="*/ 1254 w 5817"/>
                <a:gd name="T43" fmla="*/ 1915 h 7367"/>
                <a:gd name="T44" fmla="*/ 1609 w 5817"/>
                <a:gd name="T45" fmla="*/ 1841 h 7367"/>
                <a:gd name="T46" fmla="*/ 1820 w 5817"/>
                <a:gd name="T47" fmla="*/ 1950 h 7367"/>
                <a:gd name="T48" fmla="*/ 1909 w 5817"/>
                <a:gd name="T49" fmla="*/ 2070 h 7367"/>
                <a:gd name="T50" fmla="*/ 2155 w 5817"/>
                <a:gd name="T51" fmla="*/ 2409 h 7367"/>
                <a:gd name="T52" fmla="*/ 2317 w 5817"/>
                <a:gd name="T53" fmla="*/ 2025 h 7367"/>
                <a:gd name="T54" fmla="*/ 2618 w 5817"/>
                <a:gd name="T55" fmla="*/ 1890 h 7367"/>
                <a:gd name="T56" fmla="*/ 2913 w 5817"/>
                <a:gd name="T57" fmla="*/ 1796 h 7367"/>
                <a:gd name="T58" fmla="*/ 2997 w 5817"/>
                <a:gd name="T59" fmla="*/ 1691 h 7367"/>
                <a:gd name="T60" fmla="*/ 2883 w 5817"/>
                <a:gd name="T61" fmla="*/ 1441 h 7367"/>
                <a:gd name="T62" fmla="*/ 2869 w 5817"/>
                <a:gd name="T63" fmla="*/ 1272 h 7367"/>
                <a:gd name="T64" fmla="*/ 3233 w 5817"/>
                <a:gd name="T65" fmla="*/ 933 h 7367"/>
                <a:gd name="T66" fmla="*/ 3528 w 5817"/>
                <a:gd name="T67" fmla="*/ 708 h 7367"/>
                <a:gd name="T68" fmla="*/ 3828 w 5817"/>
                <a:gd name="T69" fmla="*/ 783 h 7367"/>
                <a:gd name="T70" fmla="*/ 4252 w 5817"/>
                <a:gd name="T71" fmla="*/ 499 h 7367"/>
                <a:gd name="T72" fmla="*/ 4803 w 5817"/>
                <a:gd name="T73" fmla="*/ 80 h 7367"/>
                <a:gd name="T74" fmla="*/ 5113 w 5817"/>
                <a:gd name="T75" fmla="*/ 120 h 7367"/>
                <a:gd name="T76" fmla="*/ 5566 w 5817"/>
                <a:gd name="T77" fmla="*/ 349 h 7367"/>
                <a:gd name="T78" fmla="*/ 5375 w 5817"/>
                <a:gd name="T79" fmla="*/ 828 h 7367"/>
                <a:gd name="T80" fmla="*/ 5789 w 5817"/>
                <a:gd name="T81" fmla="*/ 1006 h 7367"/>
                <a:gd name="T82" fmla="*/ 5655 w 5817"/>
                <a:gd name="T83" fmla="*/ 1332 h 7367"/>
                <a:gd name="T84" fmla="*/ 5640 w 5817"/>
                <a:gd name="T85" fmla="*/ 2040 h 7367"/>
                <a:gd name="T86" fmla="*/ 5335 w 5817"/>
                <a:gd name="T87" fmla="*/ 2274 h 7367"/>
                <a:gd name="T88" fmla="*/ 5039 w 5817"/>
                <a:gd name="T89" fmla="*/ 2424 h 7367"/>
                <a:gd name="T90" fmla="*/ 5197 w 5817"/>
                <a:gd name="T91" fmla="*/ 3013 h 7367"/>
                <a:gd name="T92" fmla="*/ 5742 w 5817"/>
                <a:gd name="T93" fmla="*/ 3462 h 7367"/>
                <a:gd name="T94" fmla="*/ 5279 w 5817"/>
                <a:gd name="T95" fmla="*/ 3725 h 7367"/>
                <a:gd name="T96" fmla="*/ 5226 w 5817"/>
                <a:gd name="T97" fmla="*/ 4030 h 7367"/>
                <a:gd name="T98" fmla="*/ 5387 w 5817"/>
                <a:gd name="T99" fmla="*/ 4785 h 7367"/>
                <a:gd name="T100" fmla="*/ 5108 w 5817"/>
                <a:gd name="T101" fmla="*/ 5152 h 7367"/>
                <a:gd name="T102" fmla="*/ 4833 w 5817"/>
                <a:gd name="T103" fmla="*/ 5535 h 7367"/>
                <a:gd name="T104" fmla="*/ 4961 w 5817"/>
                <a:gd name="T105" fmla="*/ 6080 h 7367"/>
                <a:gd name="T106" fmla="*/ 5127 w 5817"/>
                <a:gd name="T107" fmla="*/ 6555 h 7367"/>
                <a:gd name="T108" fmla="*/ 4906 w 5817"/>
                <a:gd name="T109" fmla="*/ 7098 h 7367"/>
                <a:gd name="T110" fmla="*/ 3935 w 5817"/>
                <a:gd name="T111" fmla="*/ 7367 h 7367"/>
                <a:gd name="T112" fmla="*/ 3357 w 5817"/>
                <a:gd name="T113" fmla="*/ 7278 h 7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17" h="7367">
                  <a:moveTo>
                    <a:pt x="3218" y="7349"/>
                  </a:moveTo>
                  <a:lnTo>
                    <a:pt x="3075" y="7018"/>
                  </a:lnTo>
                  <a:lnTo>
                    <a:pt x="2672" y="6644"/>
                  </a:lnTo>
                  <a:lnTo>
                    <a:pt x="2583" y="6709"/>
                  </a:lnTo>
                  <a:lnTo>
                    <a:pt x="2524" y="6798"/>
                  </a:lnTo>
                  <a:lnTo>
                    <a:pt x="2352" y="6783"/>
                  </a:lnTo>
                  <a:lnTo>
                    <a:pt x="2278" y="6664"/>
                  </a:lnTo>
                  <a:lnTo>
                    <a:pt x="2145" y="6614"/>
                  </a:lnTo>
                  <a:lnTo>
                    <a:pt x="2012" y="6674"/>
                  </a:lnTo>
                  <a:lnTo>
                    <a:pt x="1924" y="6768"/>
                  </a:lnTo>
                  <a:lnTo>
                    <a:pt x="1865" y="6963"/>
                  </a:lnTo>
                  <a:lnTo>
                    <a:pt x="1879" y="7242"/>
                  </a:lnTo>
                  <a:lnTo>
                    <a:pt x="1771" y="7257"/>
                  </a:lnTo>
                  <a:lnTo>
                    <a:pt x="1702" y="7182"/>
                  </a:lnTo>
                  <a:lnTo>
                    <a:pt x="1594" y="7158"/>
                  </a:lnTo>
                  <a:lnTo>
                    <a:pt x="1407" y="7287"/>
                  </a:lnTo>
                  <a:lnTo>
                    <a:pt x="1254" y="7332"/>
                  </a:lnTo>
                  <a:lnTo>
                    <a:pt x="1166" y="7277"/>
                  </a:lnTo>
                  <a:lnTo>
                    <a:pt x="1180" y="7033"/>
                  </a:lnTo>
                  <a:lnTo>
                    <a:pt x="1166" y="6749"/>
                  </a:lnTo>
                  <a:lnTo>
                    <a:pt x="1136" y="6559"/>
                  </a:lnTo>
                  <a:lnTo>
                    <a:pt x="988" y="6449"/>
                  </a:lnTo>
                  <a:lnTo>
                    <a:pt x="1023" y="6320"/>
                  </a:lnTo>
                  <a:lnTo>
                    <a:pt x="964" y="6075"/>
                  </a:lnTo>
                  <a:lnTo>
                    <a:pt x="885" y="5931"/>
                  </a:lnTo>
                  <a:lnTo>
                    <a:pt x="708" y="5881"/>
                  </a:lnTo>
                  <a:lnTo>
                    <a:pt x="683" y="5701"/>
                  </a:lnTo>
                  <a:lnTo>
                    <a:pt x="590" y="5626"/>
                  </a:lnTo>
                  <a:lnTo>
                    <a:pt x="432" y="5646"/>
                  </a:lnTo>
                  <a:lnTo>
                    <a:pt x="353" y="5522"/>
                  </a:lnTo>
                  <a:lnTo>
                    <a:pt x="373" y="5242"/>
                  </a:lnTo>
                  <a:lnTo>
                    <a:pt x="294" y="4943"/>
                  </a:lnTo>
                  <a:lnTo>
                    <a:pt x="196" y="4853"/>
                  </a:lnTo>
                  <a:lnTo>
                    <a:pt x="255" y="4674"/>
                  </a:lnTo>
                  <a:lnTo>
                    <a:pt x="137" y="4404"/>
                  </a:lnTo>
                  <a:lnTo>
                    <a:pt x="0" y="4062"/>
                  </a:lnTo>
                  <a:lnTo>
                    <a:pt x="210" y="3909"/>
                  </a:lnTo>
                  <a:lnTo>
                    <a:pt x="299" y="3641"/>
                  </a:lnTo>
                  <a:lnTo>
                    <a:pt x="442" y="3561"/>
                  </a:lnTo>
                  <a:lnTo>
                    <a:pt x="432" y="3262"/>
                  </a:lnTo>
                  <a:lnTo>
                    <a:pt x="314" y="3112"/>
                  </a:lnTo>
                  <a:lnTo>
                    <a:pt x="211" y="2948"/>
                  </a:lnTo>
                  <a:lnTo>
                    <a:pt x="78" y="2798"/>
                  </a:lnTo>
                  <a:lnTo>
                    <a:pt x="33" y="2668"/>
                  </a:lnTo>
                  <a:lnTo>
                    <a:pt x="117" y="2604"/>
                  </a:lnTo>
                  <a:lnTo>
                    <a:pt x="152" y="2517"/>
                  </a:lnTo>
                  <a:lnTo>
                    <a:pt x="45" y="2441"/>
                  </a:lnTo>
                  <a:lnTo>
                    <a:pt x="137" y="2429"/>
                  </a:lnTo>
                  <a:lnTo>
                    <a:pt x="176" y="2339"/>
                  </a:lnTo>
                  <a:lnTo>
                    <a:pt x="235" y="2409"/>
                  </a:lnTo>
                  <a:lnTo>
                    <a:pt x="265" y="2519"/>
                  </a:lnTo>
                  <a:lnTo>
                    <a:pt x="339" y="2514"/>
                  </a:lnTo>
                  <a:lnTo>
                    <a:pt x="339" y="2424"/>
                  </a:lnTo>
                  <a:lnTo>
                    <a:pt x="427" y="2354"/>
                  </a:lnTo>
                  <a:lnTo>
                    <a:pt x="782" y="2235"/>
                  </a:lnTo>
                  <a:lnTo>
                    <a:pt x="782" y="2319"/>
                  </a:lnTo>
                  <a:lnTo>
                    <a:pt x="846" y="2384"/>
                  </a:lnTo>
                  <a:lnTo>
                    <a:pt x="934" y="2324"/>
                  </a:lnTo>
                  <a:lnTo>
                    <a:pt x="1052" y="2339"/>
                  </a:lnTo>
                  <a:lnTo>
                    <a:pt x="1156" y="2294"/>
                  </a:lnTo>
                  <a:lnTo>
                    <a:pt x="1180" y="2245"/>
                  </a:lnTo>
                  <a:lnTo>
                    <a:pt x="1259" y="2230"/>
                  </a:lnTo>
                  <a:lnTo>
                    <a:pt x="1254" y="2145"/>
                  </a:lnTo>
                  <a:lnTo>
                    <a:pt x="1215" y="2080"/>
                  </a:lnTo>
                  <a:lnTo>
                    <a:pt x="1180" y="2005"/>
                  </a:lnTo>
                  <a:lnTo>
                    <a:pt x="1254" y="1915"/>
                  </a:lnTo>
                  <a:lnTo>
                    <a:pt x="1431" y="1945"/>
                  </a:lnTo>
                  <a:lnTo>
                    <a:pt x="1520" y="1860"/>
                  </a:lnTo>
                  <a:lnTo>
                    <a:pt x="1609" y="1841"/>
                  </a:lnTo>
                  <a:lnTo>
                    <a:pt x="1801" y="1870"/>
                  </a:lnTo>
                  <a:lnTo>
                    <a:pt x="1786" y="1965"/>
                  </a:lnTo>
                  <a:lnTo>
                    <a:pt x="1820" y="1950"/>
                  </a:lnTo>
                  <a:lnTo>
                    <a:pt x="1865" y="2020"/>
                  </a:lnTo>
                  <a:lnTo>
                    <a:pt x="1860" y="2065"/>
                  </a:lnTo>
                  <a:lnTo>
                    <a:pt x="1909" y="2070"/>
                  </a:lnTo>
                  <a:lnTo>
                    <a:pt x="1992" y="2175"/>
                  </a:lnTo>
                  <a:lnTo>
                    <a:pt x="1879" y="2215"/>
                  </a:lnTo>
                  <a:lnTo>
                    <a:pt x="2155" y="2409"/>
                  </a:lnTo>
                  <a:lnTo>
                    <a:pt x="2288" y="2424"/>
                  </a:lnTo>
                  <a:lnTo>
                    <a:pt x="2435" y="2444"/>
                  </a:lnTo>
                  <a:lnTo>
                    <a:pt x="2317" y="2025"/>
                  </a:lnTo>
                  <a:lnTo>
                    <a:pt x="2465" y="2050"/>
                  </a:lnTo>
                  <a:lnTo>
                    <a:pt x="2613" y="2025"/>
                  </a:lnTo>
                  <a:lnTo>
                    <a:pt x="2618" y="1890"/>
                  </a:lnTo>
                  <a:lnTo>
                    <a:pt x="2790" y="1841"/>
                  </a:lnTo>
                  <a:lnTo>
                    <a:pt x="2957" y="1915"/>
                  </a:lnTo>
                  <a:lnTo>
                    <a:pt x="2913" y="1796"/>
                  </a:lnTo>
                  <a:lnTo>
                    <a:pt x="2790" y="1781"/>
                  </a:lnTo>
                  <a:lnTo>
                    <a:pt x="2883" y="1681"/>
                  </a:lnTo>
                  <a:lnTo>
                    <a:pt x="2997" y="1691"/>
                  </a:lnTo>
                  <a:lnTo>
                    <a:pt x="3011" y="1621"/>
                  </a:lnTo>
                  <a:lnTo>
                    <a:pt x="2938" y="1531"/>
                  </a:lnTo>
                  <a:lnTo>
                    <a:pt x="2883" y="1441"/>
                  </a:lnTo>
                  <a:lnTo>
                    <a:pt x="2795" y="1471"/>
                  </a:lnTo>
                  <a:lnTo>
                    <a:pt x="2775" y="1382"/>
                  </a:lnTo>
                  <a:lnTo>
                    <a:pt x="2869" y="1272"/>
                  </a:lnTo>
                  <a:lnTo>
                    <a:pt x="2780" y="1187"/>
                  </a:lnTo>
                  <a:lnTo>
                    <a:pt x="2938" y="1112"/>
                  </a:lnTo>
                  <a:lnTo>
                    <a:pt x="3233" y="933"/>
                  </a:lnTo>
                  <a:lnTo>
                    <a:pt x="3366" y="898"/>
                  </a:lnTo>
                  <a:lnTo>
                    <a:pt x="3430" y="828"/>
                  </a:lnTo>
                  <a:lnTo>
                    <a:pt x="3528" y="708"/>
                  </a:lnTo>
                  <a:lnTo>
                    <a:pt x="3676" y="688"/>
                  </a:lnTo>
                  <a:lnTo>
                    <a:pt x="3681" y="783"/>
                  </a:lnTo>
                  <a:lnTo>
                    <a:pt x="3828" y="783"/>
                  </a:lnTo>
                  <a:lnTo>
                    <a:pt x="3956" y="703"/>
                  </a:lnTo>
                  <a:lnTo>
                    <a:pt x="4139" y="738"/>
                  </a:lnTo>
                  <a:lnTo>
                    <a:pt x="4252" y="499"/>
                  </a:lnTo>
                  <a:lnTo>
                    <a:pt x="4429" y="214"/>
                  </a:lnTo>
                  <a:lnTo>
                    <a:pt x="4577" y="80"/>
                  </a:lnTo>
                  <a:lnTo>
                    <a:pt x="4803" y="80"/>
                  </a:lnTo>
                  <a:lnTo>
                    <a:pt x="4892" y="214"/>
                  </a:lnTo>
                  <a:lnTo>
                    <a:pt x="5054" y="140"/>
                  </a:lnTo>
                  <a:lnTo>
                    <a:pt x="5113" y="120"/>
                  </a:lnTo>
                  <a:lnTo>
                    <a:pt x="5141" y="0"/>
                  </a:lnTo>
                  <a:lnTo>
                    <a:pt x="5523" y="216"/>
                  </a:lnTo>
                  <a:lnTo>
                    <a:pt x="5566" y="349"/>
                  </a:lnTo>
                  <a:lnTo>
                    <a:pt x="5466" y="540"/>
                  </a:lnTo>
                  <a:lnTo>
                    <a:pt x="5363" y="688"/>
                  </a:lnTo>
                  <a:lnTo>
                    <a:pt x="5375" y="828"/>
                  </a:lnTo>
                  <a:lnTo>
                    <a:pt x="5535" y="902"/>
                  </a:lnTo>
                  <a:lnTo>
                    <a:pt x="5689" y="920"/>
                  </a:lnTo>
                  <a:lnTo>
                    <a:pt x="5789" y="1006"/>
                  </a:lnTo>
                  <a:lnTo>
                    <a:pt x="5817" y="1112"/>
                  </a:lnTo>
                  <a:lnTo>
                    <a:pt x="5778" y="1247"/>
                  </a:lnTo>
                  <a:lnTo>
                    <a:pt x="5655" y="1332"/>
                  </a:lnTo>
                  <a:lnTo>
                    <a:pt x="5541" y="1571"/>
                  </a:lnTo>
                  <a:lnTo>
                    <a:pt x="5571" y="1885"/>
                  </a:lnTo>
                  <a:lnTo>
                    <a:pt x="5640" y="2040"/>
                  </a:lnTo>
                  <a:lnTo>
                    <a:pt x="5536" y="2125"/>
                  </a:lnTo>
                  <a:lnTo>
                    <a:pt x="5438" y="2250"/>
                  </a:lnTo>
                  <a:lnTo>
                    <a:pt x="5335" y="2274"/>
                  </a:lnTo>
                  <a:lnTo>
                    <a:pt x="5212" y="2259"/>
                  </a:lnTo>
                  <a:lnTo>
                    <a:pt x="5138" y="2379"/>
                  </a:lnTo>
                  <a:lnTo>
                    <a:pt x="5039" y="2424"/>
                  </a:lnTo>
                  <a:lnTo>
                    <a:pt x="5049" y="2564"/>
                  </a:lnTo>
                  <a:lnTo>
                    <a:pt x="5197" y="2738"/>
                  </a:lnTo>
                  <a:lnTo>
                    <a:pt x="5197" y="3013"/>
                  </a:lnTo>
                  <a:lnTo>
                    <a:pt x="5527" y="3237"/>
                  </a:lnTo>
                  <a:lnTo>
                    <a:pt x="5684" y="3352"/>
                  </a:lnTo>
                  <a:lnTo>
                    <a:pt x="5742" y="3462"/>
                  </a:lnTo>
                  <a:lnTo>
                    <a:pt x="5699" y="3605"/>
                  </a:lnTo>
                  <a:lnTo>
                    <a:pt x="5574" y="3710"/>
                  </a:lnTo>
                  <a:lnTo>
                    <a:pt x="5279" y="3725"/>
                  </a:lnTo>
                  <a:lnTo>
                    <a:pt x="5216" y="3776"/>
                  </a:lnTo>
                  <a:lnTo>
                    <a:pt x="5270" y="3879"/>
                  </a:lnTo>
                  <a:lnTo>
                    <a:pt x="5226" y="4030"/>
                  </a:lnTo>
                  <a:lnTo>
                    <a:pt x="5141" y="4433"/>
                  </a:lnTo>
                  <a:lnTo>
                    <a:pt x="5181" y="4581"/>
                  </a:lnTo>
                  <a:lnTo>
                    <a:pt x="5387" y="4785"/>
                  </a:lnTo>
                  <a:lnTo>
                    <a:pt x="5336" y="4934"/>
                  </a:lnTo>
                  <a:lnTo>
                    <a:pt x="5300" y="5079"/>
                  </a:lnTo>
                  <a:lnTo>
                    <a:pt x="5108" y="5152"/>
                  </a:lnTo>
                  <a:lnTo>
                    <a:pt x="5121" y="5298"/>
                  </a:lnTo>
                  <a:lnTo>
                    <a:pt x="4946" y="5407"/>
                  </a:lnTo>
                  <a:lnTo>
                    <a:pt x="4833" y="5535"/>
                  </a:lnTo>
                  <a:lnTo>
                    <a:pt x="4842" y="5820"/>
                  </a:lnTo>
                  <a:lnTo>
                    <a:pt x="4965" y="5928"/>
                  </a:lnTo>
                  <a:lnTo>
                    <a:pt x="4961" y="6080"/>
                  </a:lnTo>
                  <a:lnTo>
                    <a:pt x="4906" y="6215"/>
                  </a:lnTo>
                  <a:lnTo>
                    <a:pt x="4931" y="6335"/>
                  </a:lnTo>
                  <a:lnTo>
                    <a:pt x="5127" y="6555"/>
                  </a:lnTo>
                  <a:lnTo>
                    <a:pt x="5114" y="6845"/>
                  </a:lnTo>
                  <a:lnTo>
                    <a:pt x="4997" y="6962"/>
                  </a:lnTo>
                  <a:lnTo>
                    <a:pt x="4906" y="7098"/>
                  </a:lnTo>
                  <a:lnTo>
                    <a:pt x="4532" y="7167"/>
                  </a:lnTo>
                  <a:lnTo>
                    <a:pt x="4245" y="7347"/>
                  </a:lnTo>
                  <a:lnTo>
                    <a:pt x="3935" y="7367"/>
                  </a:lnTo>
                  <a:lnTo>
                    <a:pt x="3759" y="7317"/>
                  </a:lnTo>
                  <a:lnTo>
                    <a:pt x="3572" y="7307"/>
                  </a:lnTo>
                  <a:lnTo>
                    <a:pt x="3357" y="7278"/>
                  </a:lnTo>
                  <a:lnTo>
                    <a:pt x="3218" y="734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95" name="Freeform 641"/>
            <p:cNvSpPr>
              <a:spLocks/>
            </p:cNvSpPr>
            <p:nvPr/>
          </p:nvSpPr>
          <p:spPr bwMode="auto">
            <a:xfrm>
              <a:off x="6238875" y="987425"/>
              <a:ext cx="928687" cy="1214438"/>
            </a:xfrm>
            <a:custGeom>
              <a:avLst/>
              <a:gdLst>
                <a:gd name="T0" fmla="*/ 555 w 3206"/>
                <a:gd name="T1" fmla="*/ 3996 h 4156"/>
                <a:gd name="T2" fmla="*/ 235 w 3206"/>
                <a:gd name="T3" fmla="*/ 3906 h 4156"/>
                <a:gd name="T4" fmla="*/ 325 w 3206"/>
                <a:gd name="T5" fmla="*/ 3621 h 4156"/>
                <a:gd name="T6" fmla="*/ 385 w 3206"/>
                <a:gd name="T7" fmla="*/ 3291 h 4156"/>
                <a:gd name="T8" fmla="*/ 105 w 3206"/>
                <a:gd name="T9" fmla="*/ 2825 h 4156"/>
                <a:gd name="T10" fmla="*/ 300 w 3206"/>
                <a:gd name="T11" fmla="*/ 2586 h 4156"/>
                <a:gd name="T12" fmla="*/ 225 w 3206"/>
                <a:gd name="T13" fmla="*/ 2370 h 4156"/>
                <a:gd name="T14" fmla="*/ 385 w 3206"/>
                <a:gd name="T15" fmla="*/ 2345 h 4156"/>
                <a:gd name="T16" fmla="*/ 420 w 3206"/>
                <a:gd name="T17" fmla="*/ 2461 h 4156"/>
                <a:gd name="T18" fmla="*/ 565 w 3206"/>
                <a:gd name="T19" fmla="*/ 2390 h 4156"/>
                <a:gd name="T20" fmla="*/ 685 w 3206"/>
                <a:gd name="T21" fmla="*/ 2226 h 4156"/>
                <a:gd name="T22" fmla="*/ 390 w 3206"/>
                <a:gd name="T23" fmla="*/ 2191 h 4156"/>
                <a:gd name="T24" fmla="*/ 465 w 3206"/>
                <a:gd name="T25" fmla="*/ 1880 h 4156"/>
                <a:gd name="T26" fmla="*/ 601 w 3206"/>
                <a:gd name="T27" fmla="*/ 1520 h 4156"/>
                <a:gd name="T28" fmla="*/ 1320 w 3206"/>
                <a:gd name="T29" fmla="*/ 905 h 4156"/>
                <a:gd name="T30" fmla="*/ 1936 w 3206"/>
                <a:gd name="T31" fmla="*/ 675 h 4156"/>
                <a:gd name="T32" fmla="*/ 2095 w 3206"/>
                <a:gd name="T33" fmla="*/ 560 h 4156"/>
                <a:gd name="T34" fmla="*/ 1891 w 3206"/>
                <a:gd name="T35" fmla="*/ 545 h 4156"/>
                <a:gd name="T36" fmla="*/ 1951 w 3206"/>
                <a:gd name="T37" fmla="*/ 380 h 4156"/>
                <a:gd name="T38" fmla="*/ 2206 w 3206"/>
                <a:gd name="T39" fmla="*/ 105 h 4156"/>
                <a:gd name="T40" fmla="*/ 2326 w 3206"/>
                <a:gd name="T41" fmla="*/ 105 h 4156"/>
                <a:gd name="T42" fmla="*/ 2470 w 3206"/>
                <a:gd name="T43" fmla="*/ 275 h 4156"/>
                <a:gd name="T44" fmla="*/ 2516 w 3206"/>
                <a:gd name="T45" fmla="*/ 420 h 4156"/>
                <a:gd name="T46" fmla="*/ 2641 w 3206"/>
                <a:gd name="T47" fmla="*/ 530 h 4156"/>
                <a:gd name="T48" fmla="*/ 2806 w 3206"/>
                <a:gd name="T49" fmla="*/ 650 h 4156"/>
                <a:gd name="T50" fmla="*/ 2566 w 3206"/>
                <a:gd name="T51" fmla="*/ 885 h 4156"/>
                <a:gd name="T52" fmla="*/ 2381 w 3206"/>
                <a:gd name="T53" fmla="*/ 946 h 4156"/>
                <a:gd name="T54" fmla="*/ 2311 w 3206"/>
                <a:gd name="T55" fmla="*/ 1155 h 4156"/>
                <a:gd name="T56" fmla="*/ 2071 w 3206"/>
                <a:gd name="T57" fmla="*/ 1265 h 4156"/>
                <a:gd name="T58" fmla="*/ 1996 w 3206"/>
                <a:gd name="T59" fmla="*/ 1386 h 4156"/>
                <a:gd name="T60" fmla="*/ 2336 w 3206"/>
                <a:gd name="T61" fmla="*/ 1500 h 4156"/>
                <a:gd name="T62" fmla="*/ 2355 w 3206"/>
                <a:gd name="T63" fmla="*/ 1846 h 4156"/>
                <a:gd name="T64" fmla="*/ 2276 w 3206"/>
                <a:gd name="T65" fmla="*/ 2030 h 4156"/>
                <a:gd name="T66" fmla="*/ 2535 w 3206"/>
                <a:gd name="T67" fmla="*/ 1846 h 4156"/>
                <a:gd name="T68" fmla="*/ 2801 w 3206"/>
                <a:gd name="T69" fmla="*/ 1890 h 4156"/>
                <a:gd name="T70" fmla="*/ 3091 w 3206"/>
                <a:gd name="T71" fmla="*/ 1821 h 4156"/>
                <a:gd name="T72" fmla="*/ 2985 w 3206"/>
                <a:gd name="T73" fmla="*/ 2206 h 4156"/>
                <a:gd name="T74" fmla="*/ 3091 w 3206"/>
                <a:gd name="T75" fmla="*/ 2656 h 4156"/>
                <a:gd name="T76" fmla="*/ 2878 w 3206"/>
                <a:gd name="T77" fmla="*/ 2843 h 4156"/>
                <a:gd name="T78" fmla="*/ 2490 w 3206"/>
                <a:gd name="T79" fmla="*/ 3351 h 4156"/>
                <a:gd name="T80" fmla="*/ 2095 w 3206"/>
                <a:gd name="T81" fmla="*/ 3241 h 4156"/>
                <a:gd name="T82" fmla="*/ 1780 w 3206"/>
                <a:gd name="T83" fmla="*/ 3526 h 4156"/>
                <a:gd name="T84" fmla="*/ 1561 w 3206"/>
                <a:gd name="T85" fmla="*/ 3976 h 4156"/>
                <a:gd name="T86" fmla="*/ 1035 w 3206"/>
                <a:gd name="T87" fmla="*/ 4101 h 4156"/>
                <a:gd name="T88" fmla="*/ 765 w 3206"/>
                <a:gd name="T89" fmla="*/ 4051 h 4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06" h="4156">
                  <a:moveTo>
                    <a:pt x="661" y="4086"/>
                  </a:moveTo>
                  <a:lnTo>
                    <a:pt x="555" y="3996"/>
                  </a:lnTo>
                  <a:lnTo>
                    <a:pt x="400" y="3981"/>
                  </a:lnTo>
                  <a:lnTo>
                    <a:pt x="235" y="3906"/>
                  </a:lnTo>
                  <a:lnTo>
                    <a:pt x="225" y="3766"/>
                  </a:lnTo>
                  <a:lnTo>
                    <a:pt x="325" y="3621"/>
                  </a:lnTo>
                  <a:lnTo>
                    <a:pt x="430" y="3426"/>
                  </a:lnTo>
                  <a:lnTo>
                    <a:pt x="385" y="3291"/>
                  </a:lnTo>
                  <a:lnTo>
                    <a:pt x="0" y="3076"/>
                  </a:lnTo>
                  <a:lnTo>
                    <a:pt x="105" y="2825"/>
                  </a:lnTo>
                  <a:lnTo>
                    <a:pt x="205" y="2730"/>
                  </a:lnTo>
                  <a:lnTo>
                    <a:pt x="300" y="2586"/>
                  </a:lnTo>
                  <a:lnTo>
                    <a:pt x="250" y="2445"/>
                  </a:lnTo>
                  <a:lnTo>
                    <a:pt x="225" y="2370"/>
                  </a:lnTo>
                  <a:lnTo>
                    <a:pt x="330" y="2281"/>
                  </a:lnTo>
                  <a:lnTo>
                    <a:pt x="385" y="2345"/>
                  </a:lnTo>
                  <a:lnTo>
                    <a:pt x="315" y="2415"/>
                  </a:lnTo>
                  <a:lnTo>
                    <a:pt x="420" y="2461"/>
                  </a:lnTo>
                  <a:lnTo>
                    <a:pt x="490" y="2450"/>
                  </a:lnTo>
                  <a:lnTo>
                    <a:pt x="565" y="2390"/>
                  </a:lnTo>
                  <a:lnTo>
                    <a:pt x="705" y="2390"/>
                  </a:lnTo>
                  <a:lnTo>
                    <a:pt x="685" y="2226"/>
                  </a:lnTo>
                  <a:lnTo>
                    <a:pt x="525" y="2181"/>
                  </a:lnTo>
                  <a:lnTo>
                    <a:pt x="390" y="2191"/>
                  </a:lnTo>
                  <a:lnTo>
                    <a:pt x="330" y="2106"/>
                  </a:lnTo>
                  <a:lnTo>
                    <a:pt x="465" y="1880"/>
                  </a:lnTo>
                  <a:lnTo>
                    <a:pt x="610" y="1665"/>
                  </a:lnTo>
                  <a:lnTo>
                    <a:pt x="601" y="1520"/>
                  </a:lnTo>
                  <a:lnTo>
                    <a:pt x="885" y="1245"/>
                  </a:lnTo>
                  <a:lnTo>
                    <a:pt x="1320" y="905"/>
                  </a:lnTo>
                  <a:lnTo>
                    <a:pt x="1705" y="650"/>
                  </a:lnTo>
                  <a:lnTo>
                    <a:pt x="1936" y="675"/>
                  </a:lnTo>
                  <a:lnTo>
                    <a:pt x="2111" y="630"/>
                  </a:lnTo>
                  <a:lnTo>
                    <a:pt x="2095" y="560"/>
                  </a:lnTo>
                  <a:lnTo>
                    <a:pt x="2006" y="586"/>
                  </a:lnTo>
                  <a:lnTo>
                    <a:pt x="1891" y="545"/>
                  </a:lnTo>
                  <a:lnTo>
                    <a:pt x="1886" y="450"/>
                  </a:lnTo>
                  <a:lnTo>
                    <a:pt x="1951" y="380"/>
                  </a:lnTo>
                  <a:lnTo>
                    <a:pt x="1960" y="270"/>
                  </a:lnTo>
                  <a:lnTo>
                    <a:pt x="2206" y="105"/>
                  </a:lnTo>
                  <a:lnTo>
                    <a:pt x="2311" y="0"/>
                  </a:lnTo>
                  <a:lnTo>
                    <a:pt x="2326" y="105"/>
                  </a:lnTo>
                  <a:lnTo>
                    <a:pt x="2441" y="185"/>
                  </a:lnTo>
                  <a:lnTo>
                    <a:pt x="2470" y="275"/>
                  </a:lnTo>
                  <a:lnTo>
                    <a:pt x="2415" y="410"/>
                  </a:lnTo>
                  <a:lnTo>
                    <a:pt x="2516" y="420"/>
                  </a:lnTo>
                  <a:lnTo>
                    <a:pt x="2596" y="440"/>
                  </a:lnTo>
                  <a:lnTo>
                    <a:pt x="2641" y="530"/>
                  </a:lnTo>
                  <a:lnTo>
                    <a:pt x="2790" y="525"/>
                  </a:lnTo>
                  <a:lnTo>
                    <a:pt x="2806" y="650"/>
                  </a:lnTo>
                  <a:lnTo>
                    <a:pt x="2651" y="755"/>
                  </a:lnTo>
                  <a:lnTo>
                    <a:pt x="2566" y="885"/>
                  </a:lnTo>
                  <a:lnTo>
                    <a:pt x="2486" y="935"/>
                  </a:lnTo>
                  <a:lnTo>
                    <a:pt x="2381" y="946"/>
                  </a:lnTo>
                  <a:lnTo>
                    <a:pt x="2266" y="1040"/>
                  </a:lnTo>
                  <a:lnTo>
                    <a:pt x="2311" y="1155"/>
                  </a:lnTo>
                  <a:lnTo>
                    <a:pt x="2206" y="1235"/>
                  </a:lnTo>
                  <a:lnTo>
                    <a:pt x="2071" y="1265"/>
                  </a:lnTo>
                  <a:lnTo>
                    <a:pt x="1981" y="1215"/>
                  </a:lnTo>
                  <a:lnTo>
                    <a:pt x="1996" y="1386"/>
                  </a:lnTo>
                  <a:lnTo>
                    <a:pt x="2211" y="1421"/>
                  </a:lnTo>
                  <a:lnTo>
                    <a:pt x="2336" y="1500"/>
                  </a:lnTo>
                  <a:lnTo>
                    <a:pt x="2415" y="1771"/>
                  </a:lnTo>
                  <a:lnTo>
                    <a:pt x="2355" y="1846"/>
                  </a:lnTo>
                  <a:lnTo>
                    <a:pt x="2220" y="1910"/>
                  </a:lnTo>
                  <a:lnTo>
                    <a:pt x="2276" y="2030"/>
                  </a:lnTo>
                  <a:lnTo>
                    <a:pt x="2366" y="1925"/>
                  </a:lnTo>
                  <a:lnTo>
                    <a:pt x="2535" y="1846"/>
                  </a:lnTo>
                  <a:lnTo>
                    <a:pt x="2730" y="1806"/>
                  </a:lnTo>
                  <a:lnTo>
                    <a:pt x="2801" y="1890"/>
                  </a:lnTo>
                  <a:lnTo>
                    <a:pt x="2926" y="1821"/>
                  </a:lnTo>
                  <a:lnTo>
                    <a:pt x="3091" y="1821"/>
                  </a:lnTo>
                  <a:lnTo>
                    <a:pt x="3206" y="1940"/>
                  </a:lnTo>
                  <a:lnTo>
                    <a:pt x="2985" y="2206"/>
                  </a:lnTo>
                  <a:lnTo>
                    <a:pt x="3061" y="2315"/>
                  </a:lnTo>
                  <a:lnTo>
                    <a:pt x="3091" y="2656"/>
                  </a:lnTo>
                  <a:lnTo>
                    <a:pt x="3072" y="2818"/>
                  </a:lnTo>
                  <a:lnTo>
                    <a:pt x="2878" y="2843"/>
                  </a:lnTo>
                  <a:lnTo>
                    <a:pt x="2801" y="2991"/>
                  </a:lnTo>
                  <a:lnTo>
                    <a:pt x="2490" y="3351"/>
                  </a:lnTo>
                  <a:lnTo>
                    <a:pt x="2314" y="3346"/>
                  </a:lnTo>
                  <a:lnTo>
                    <a:pt x="2095" y="3241"/>
                  </a:lnTo>
                  <a:lnTo>
                    <a:pt x="1951" y="3291"/>
                  </a:lnTo>
                  <a:lnTo>
                    <a:pt x="1780" y="3526"/>
                  </a:lnTo>
                  <a:lnTo>
                    <a:pt x="1621" y="3742"/>
                  </a:lnTo>
                  <a:lnTo>
                    <a:pt x="1561" y="3976"/>
                  </a:lnTo>
                  <a:lnTo>
                    <a:pt x="1241" y="4066"/>
                  </a:lnTo>
                  <a:lnTo>
                    <a:pt x="1035" y="4101"/>
                  </a:lnTo>
                  <a:lnTo>
                    <a:pt x="856" y="4156"/>
                  </a:lnTo>
                  <a:lnTo>
                    <a:pt x="765" y="4051"/>
                  </a:lnTo>
                  <a:lnTo>
                    <a:pt x="661" y="4086"/>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96" name="Freeform 643"/>
            <p:cNvSpPr>
              <a:spLocks/>
            </p:cNvSpPr>
            <p:nvPr/>
          </p:nvSpPr>
          <p:spPr bwMode="auto">
            <a:xfrm>
              <a:off x="3794125" y="2263775"/>
              <a:ext cx="1108075" cy="2632075"/>
            </a:xfrm>
            <a:custGeom>
              <a:avLst/>
              <a:gdLst>
                <a:gd name="T0" fmla="*/ 368 w 3489"/>
                <a:gd name="T1" fmla="*/ 1832 h 8291"/>
                <a:gd name="T2" fmla="*/ 499 w 3489"/>
                <a:gd name="T3" fmla="*/ 2053 h 8291"/>
                <a:gd name="T4" fmla="*/ 395 w 3489"/>
                <a:gd name="T5" fmla="*/ 2509 h 8291"/>
                <a:gd name="T6" fmla="*/ 381 w 3489"/>
                <a:gd name="T7" fmla="*/ 2264 h 8291"/>
                <a:gd name="T8" fmla="*/ 418 w 3489"/>
                <a:gd name="T9" fmla="*/ 2016 h 8291"/>
                <a:gd name="T10" fmla="*/ 67 w 3489"/>
                <a:gd name="T11" fmla="*/ 1739 h 8291"/>
                <a:gd name="T12" fmla="*/ 211 w 3489"/>
                <a:gd name="T13" fmla="*/ 2121 h 8291"/>
                <a:gd name="T14" fmla="*/ 89 w 3489"/>
                <a:gd name="T15" fmla="*/ 2624 h 8291"/>
                <a:gd name="T16" fmla="*/ 408 w 3489"/>
                <a:gd name="T17" fmla="*/ 2982 h 8291"/>
                <a:gd name="T18" fmla="*/ 602 w 3489"/>
                <a:gd name="T19" fmla="*/ 4074 h 8291"/>
                <a:gd name="T20" fmla="*/ 498 w 3489"/>
                <a:gd name="T21" fmla="*/ 4736 h 8291"/>
                <a:gd name="T22" fmla="*/ 489 w 3489"/>
                <a:gd name="T23" fmla="*/ 5090 h 8291"/>
                <a:gd name="T24" fmla="*/ 614 w 3489"/>
                <a:gd name="T25" fmla="*/ 5786 h 8291"/>
                <a:gd name="T26" fmla="*/ 791 w 3489"/>
                <a:gd name="T27" fmla="*/ 6144 h 8291"/>
                <a:gd name="T28" fmla="*/ 818 w 3489"/>
                <a:gd name="T29" fmla="*/ 6446 h 8291"/>
                <a:gd name="T30" fmla="*/ 983 w 3489"/>
                <a:gd name="T31" fmla="*/ 6929 h 8291"/>
                <a:gd name="T32" fmla="*/ 1002 w 3489"/>
                <a:gd name="T33" fmla="*/ 7263 h 8291"/>
                <a:gd name="T34" fmla="*/ 1278 w 3489"/>
                <a:gd name="T35" fmla="*/ 7464 h 8291"/>
                <a:gd name="T36" fmla="*/ 1362 w 3489"/>
                <a:gd name="T37" fmla="*/ 7908 h 8291"/>
                <a:gd name="T38" fmla="*/ 1532 w 3489"/>
                <a:gd name="T39" fmla="*/ 8291 h 8291"/>
                <a:gd name="T40" fmla="*/ 2019 w 3489"/>
                <a:gd name="T41" fmla="*/ 7917 h 8291"/>
                <a:gd name="T42" fmla="*/ 2390 w 3489"/>
                <a:gd name="T43" fmla="*/ 7715 h 8291"/>
                <a:gd name="T44" fmla="*/ 2238 w 3489"/>
                <a:gd name="T45" fmla="*/ 7287 h 8291"/>
                <a:gd name="T46" fmla="*/ 2292 w 3489"/>
                <a:gd name="T47" fmla="*/ 6482 h 8291"/>
                <a:gd name="T48" fmla="*/ 2673 w 3489"/>
                <a:gd name="T49" fmla="*/ 6278 h 8291"/>
                <a:gd name="T50" fmla="*/ 2879 w 3489"/>
                <a:gd name="T51" fmla="*/ 6390 h 8291"/>
                <a:gd name="T52" fmla="*/ 3299 w 3489"/>
                <a:gd name="T53" fmla="*/ 5937 h 8291"/>
                <a:gd name="T54" fmla="*/ 3330 w 3489"/>
                <a:gd name="T55" fmla="*/ 5630 h 8291"/>
                <a:gd name="T56" fmla="*/ 3360 w 3489"/>
                <a:gd name="T57" fmla="*/ 4956 h 8291"/>
                <a:gd name="T58" fmla="*/ 3489 w 3489"/>
                <a:gd name="T59" fmla="*/ 4125 h 8291"/>
                <a:gd name="T60" fmla="*/ 3263 w 3489"/>
                <a:gd name="T61" fmla="*/ 3903 h 8291"/>
                <a:gd name="T62" fmla="*/ 3119 w 3489"/>
                <a:gd name="T63" fmla="*/ 3285 h 8291"/>
                <a:gd name="T64" fmla="*/ 3130 w 3489"/>
                <a:gd name="T65" fmla="*/ 2415 h 8291"/>
                <a:gd name="T66" fmla="*/ 3336 w 3489"/>
                <a:gd name="T67" fmla="*/ 1819 h 8291"/>
                <a:gd name="T68" fmla="*/ 3007 w 3489"/>
                <a:gd name="T69" fmla="*/ 1388 h 8291"/>
                <a:gd name="T70" fmla="*/ 3076 w 3489"/>
                <a:gd name="T71" fmla="*/ 1132 h 8291"/>
                <a:gd name="T72" fmla="*/ 2816 w 3489"/>
                <a:gd name="T73" fmla="*/ 1105 h 8291"/>
                <a:gd name="T74" fmla="*/ 2816 w 3489"/>
                <a:gd name="T75" fmla="*/ 1238 h 8291"/>
                <a:gd name="T76" fmla="*/ 2529 w 3489"/>
                <a:gd name="T77" fmla="*/ 1505 h 8291"/>
                <a:gd name="T78" fmla="*/ 2730 w 3489"/>
                <a:gd name="T79" fmla="*/ 1128 h 8291"/>
                <a:gd name="T80" fmla="*/ 3030 w 3489"/>
                <a:gd name="T81" fmla="*/ 553 h 8291"/>
                <a:gd name="T82" fmla="*/ 2784 w 3489"/>
                <a:gd name="T83" fmla="*/ 207 h 8291"/>
                <a:gd name="T84" fmla="*/ 2460 w 3489"/>
                <a:gd name="T85" fmla="*/ 276 h 8291"/>
                <a:gd name="T86" fmla="*/ 2374 w 3489"/>
                <a:gd name="T87" fmla="*/ 290 h 8291"/>
                <a:gd name="T88" fmla="*/ 2265 w 3489"/>
                <a:gd name="T89" fmla="*/ 207 h 8291"/>
                <a:gd name="T90" fmla="*/ 2196 w 3489"/>
                <a:gd name="T91" fmla="*/ 55 h 8291"/>
                <a:gd name="T92" fmla="*/ 1913 w 3489"/>
                <a:gd name="T93" fmla="*/ 317 h 8291"/>
                <a:gd name="T94" fmla="*/ 1840 w 3489"/>
                <a:gd name="T95" fmla="*/ 576 h 8291"/>
                <a:gd name="T96" fmla="*/ 1544 w 3489"/>
                <a:gd name="T97" fmla="*/ 676 h 8291"/>
                <a:gd name="T98" fmla="*/ 1311 w 3489"/>
                <a:gd name="T99" fmla="*/ 658 h 8291"/>
                <a:gd name="T100" fmla="*/ 955 w 3489"/>
                <a:gd name="T101" fmla="*/ 935 h 8291"/>
                <a:gd name="T102" fmla="*/ 846 w 3489"/>
                <a:gd name="T103" fmla="*/ 1169 h 8291"/>
                <a:gd name="T104" fmla="*/ 855 w 3489"/>
                <a:gd name="T105" fmla="*/ 1445 h 8291"/>
                <a:gd name="T106" fmla="*/ 637 w 3489"/>
                <a:gd name="T107" fmla="*/ 1390 h 8291"/>
                <a:gd name="T108" fmla="*/ 208 w 3489"/>
                <a:gd name="T109" fmla="*/ 1459 h 8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89" h="8291">
                  <a:moveTo>
                    <a:pt x="249" y="1699"/>
                  </a:moveTo>
                  <a:lnTo>
                    <a:pt x="285" y="1781"/>
                  </a:lnTo>
                  <a:lnTo>
                    <a:pt x="368" y="1832"/>
                  </a:lnTo>
                  <a:lnTo>
                    <a:pt x="395" y="1915"/>
                  </a:lnTo>
                  <a:lnTo>
                    <a:pt x="463" y="1975"/>
                  </a:lnTo>
                  <a:lnTo>
                    <a:pt x="499" y="2053"/>
                  </a:lnTo>
                  <a:lnTo>
                    <a:pt x="445" y="2154"/>
                  </a:lnTo>
                  <a:lnTo>
                    <a:pt x="463" y="2403"/>
                  </a:lnTo>
                  <a:lnTo>
                    <a:pt x="395" y="2509"/>
                  </a:lnTo>
                  <a:lnTo>
                    <a:pt x="363" y="2444"/>
                  </a:lnTo>
                  <a:lnTo>
                    <a:pt x="409" y="2320"/>
                  </a:lnTo>
                  <a:lnTo>
                    <a:pt x="381" y="2264"/>
                  </a:lnTo>
                  <a:lnTo>
                    <a:pt x="299" y="2334"/>
                  </a:lnTo>
                  <a:lnTo>
                    <a:pt x="349" y="2149"/>
                  </a:lnTo>
                  <a:lnTo>
                    <a:pt x="418" y="2016"/>
                  </a:lnTo>
                  <a:lnTo>
                    <a:pt x="271" y="1975"/>
                  </a:lnTo>
                  <a:lnTo>
                    <a:pt x="217" y="1850"/>
                  </a:lnTo>
                  <a:lnTo>
                    <a:pt x="67" y="1739"/>
                  </a:lnTo>
                  <a:lnTo>
                    <a:pt x="0" y="1731"/>
                  </a:lnTo>
                  <a:lnTo>
                    <a:pt x="19" y="1858"/>
                  </a:lnTo>
                  <a:lnTo>
                    <a:pt x="211" y="2121"/>
                  </a:lnTo>
                  <a:lnTo>
                    <a:pt x="130" y="2300"/>
                  </a:lnTo>
                  <a:lnTo>
                    <a:pt x="171" y="2512"/>
                  </a:lnTo>
                  <a:lnTo>
                    <a:pt x="89" y="2624"/>
                  </a:lnTo>
                  <a:lnTo>
                    <a:pt x="61" y="2775"/>
                  </a:lnTo>
                  <a:lnTo>
                    <a:pt x="188" y="2941"/>
                  </a:lnTo>
                  <a:lnTo>
                    <a:pt x="408" y="2982"/>
                  </a:lnTo>
                  <a:lnTo>
                    <a:pt x="480" y="3218"/>
                  </a:lnTo>
                  <a:lnTo>
                    <a:pt x="374" y="3450"/>
                  </a:lnTo>
                  <a:lnTo>
                    <a:pt x="602" y="4074"/>
                  </a:lnTo>
                  <a:lnTo>
                    <a:pt x="594" y="4280"/>
                  </a:lnTo>
                  <a:lnTo>
                    <a:pt x="491" y="4527"/>
                  </a:lnTo>
                  <a:lnTo>
                    <a:pt x="498" y="4736"/>
                  </a:lnTo>
                  <a:lnTo>
                    <a:pt x="296" y="4871"/>
                  </a:lnTo>
                  <a:lnTo>
                    <a:pt x="416" y="4973"/>
                  </a:lnTo>
                  <a:lnTo>
                    <a:pt x="489" y="5090"/>
                  </a:lnTo>
                  <a:lnTo>
                    <a:pt x="434" y="5289"/>
                  </a:lnTo>
                  <a:lnTo>
                    <a:pt x="365" y="5438"/>
                  </a:lnTo>
                  <a:lnTo>
                    <a:pt x="614" y="5786"/>
                  </a:lnTo>
                  <a:lnTo>
                    <a:pt x="845" y="5838"/>
                  </a:lnTo>
                  <a:lnTo>
                    <a:pt x="894" y="5978"/>
                  </a:lnTo>
                  <a:lnTo>
                    <a:pt x="791" y="6144"/>
                  </a:lnTo>
                  <a:lnTo>
                    <a:pt x="798" y="6234"/>
                  </a:lnTo>
                  <a:lnTo>
                    <a:pt x="897" y="6333"/>
                  </a:lnTo>
                  <a:lnTo>
                    <a:pt x="818" y="6446"/>
                  </a:lnTo>
                  <a:lnTo>
                    <a:pt x="812" y="6593"/>
                  </a:lnTo>
                  <a:lnTo>
                    <a:pt x="848" y="6713"/>
                  </a:lnTo>
                  <a:lnTo>
                    <a:pt x="983" y="6929"/>
                  </a:lnTo>
                  <a:lnTo>
                    <a:pt x="1008" y="7070"/>
                  </a:lnTo>
                  <a:lnTo>
                    <a:pt x="912" y="7176"/>
                  </a:lnTo>
                  <a:lnTo>
                    <a:pt x="1002" y="7263"/>
                  </a:lnTo>
                  <a:lnTo>
                    <a:pt x="1133" y="7325"/>
                  </a:lnTo>
                  <a:lnTo>
                    <a:pt x="1238" y="7341"/>
                  </a:lnTo>
                  <a:lnTo>
                    <a:pt x="1278" y="7464"/>
                  </a:lnTo>
                  <a:lnTo>
                    <a:pt x="1374" y="7551"/>
                  </a:lnTo>
                  <a:lnTo>
                    <a:pt x="1398" y="7740"/>
                  </a:lnTo>
                  <a:lnTo>
                    <a:pt x="1362" y="7908"/>
                  </a:lnTo>
                  <a:lnTo>
                    <a:pt x="1167" y="8210"/>
                  </a:lnTo>
                  <a:lnTo>
                    <a:pt x="1257" y="8255"/>
                  </a:lnTo>
                  <a:lnTo>
                    <a:pt x="1532" y="8291"/>
                  </a:lnTo>
                  <a:lnTo>
                    <a:pt x="1703" y="8291"/>
                  </a:lnTo>
                  <a:lnTo>
                    <a:pt x="1856" y="8178"/>
                  </a:lnTo>
                  <a:lnTo>
                    <a:pt x="2019" y="7917"/>
                  </a:lnTo>
                  <a:lnTo>
                    <a:pt x="2163" y="7838"/>
                  </a:lnTo>
                  <a:lnTo>
                    <a:pt x="2289" y="7815"/>
                  </a:lnTo>
                  <a:lnTo>
                    <a:pt x="2390" y="7715"/>
                  </a:lnTo>
                  <a:lnTo>
                    <a:pt x="2255" y="7691"/>
                  </a:lnTo>
                  <a:lnTo>
                    <a:pt x="2180" y="7562"/>
                  </a:lnTo>
                  <a:lnTo>
                    <a:pt x="2238" y="7287"/>
                  </a:lnTo>
                  <a:lnTo>
                    <a:pt x="2267" y="7082"/>
                  </a:lnTo>
                  <a:lnTo>
                    <a:pt x="2387" y="6816"/>
                  </a:lnTo>
                  <a:lnTo>
                    <a:pt x="2292" y="6482"/>
                  </a:lnTo>
                  <a:lnTo>
                    <a:pt x="2355" y="6318"/>
                  </a:lnTo>
                  <a:lnTo>
                    <a:pt x="2610" y="6344"/>
                  </a:lnTo>
                  <a:lnTo>
                    <a:pt x="2673" y="6278"/>
                  </a:lnTo>
                  <a:lnTo>
                    <a:pt x="2720" y="6249"/>
                  </a:lnTo>
                  <a:lnTo>
                    <a:pt x="2805" y="6401"/>
                  </a:lnTo>
                  <a:lnTo>
                    <a:pt x="2879" y="6390"/>
                  </a:lnTo>
                  <a:lnTo>
                    <a:pt x="2838" y="6182"/>
                  </a:lnTo>
                  <a:lnTo>
                    <a:pt x="3042" y="5879"/>
                  </a:lnTo>
                  <a:lnTo>
                    <a:pt x="3299" y="5937"/>
                  </a:lnTo>
                  <a:lnTo>
                    <a:pt x="3390" y="5879"/>
                  </a:lnTo>
                  <a:lnTo>
                    <a:pt x="3416" y="5756"/>
                  </a:lnTo>
                  <a:lnTo>
                    <a:pt x="3330" y="5630"/>
                  </a:lnTo>
                  <a:lnTo>
                    <a:pt x="3185" y="5565"/>
                  </a:lnTo>
                  <a:lnTo>
                    <a:pt x="3186" y="5334"/>
                  </a:lnTo>
                  <a:lnTo>
                    <a:pt x="3360" y="4956"/>
                  </a:lnTo>
                  <a:lnTo>
                    <a:pt x="3428" y="4730"/>
                  </a:lnTo>
                  <a:lnTo>
                    <a:pt x="3390" y="4169"/>
                  </a:lnTo>
                  <a:lnTo>
                    <a:pt x="3489" y="4125"/>
                  </a:lnTo>
                  <a:lnTo>
                    <a:pt x="3480" y="4001"/>
                  </a:lnTo>
                  <a:lnTo>
                    <a:pt x="3335" y="4017"/>
                  </a:lnTo>
                  <a:lnTo>
                    <a:pt x="3263" y="3903"/>
                  </a:lnTo>
                  <a:lnTo>
                    <a:pt x="3281" y="3639"/>
                  </a:lnTo>
                  <a:lnTo>
                    <a:pt x="3207" y="3365"/>
                  </a:lnTo>
                  <a:lnTo>
                    <a:pt x="3119" y="3285"/>
                  </a:lnTo>
                  <a:lnTo>
                    <a:pt x="3171" y="3120"/>
                  </a:lnTo>
                  <a:lnTo>
                    <a:pt x="2934" y="2558"/>
                  </a:lnTo>
                  <a:lnTo>
                    <a:pt x="3130" y="2415"/>
                  </a:lnTo>
                  <a:lnTo>
                    <a:pt x="3212" y="2167"/>
                  </a:lnTo>
                  <a:lnTo>
                    <a:pt x="3345" y="2095"/>
                  </a:lnTo>
                  <a:lnTo>
                    <a:pt x="3336" y="1819"/>
                  </a:lnTo>
                  <a:lnTo>
                    <a:pt x="3215" y="1664"/>
                  </a:lnTo>
                  <a:lnTo>
                    <a:pt x="3129" y="1526"/>
                  </a:lnTo>
                  <a:lnTo>
                    <a:pt x="3007" y="1388"/>
                  </a:lnTo>
                  <a:lnTo>
                    <a:pt x="2966" y="1271"/>
                  </a:lnTo>
                  <a:lnTo>
                    <a:pt x="3044" y="1211"/>
                  </a:lnTo>
                  <a:lnTo>
                    <a:pt x="3076" y="1132"/>
                  </a:lnTo>
                  <a:lnTo>
                    <a:pt x="2975" y="1058"/>
                  </a:lnTo>
                  <a:lnTo>
                    <a:pt x="2844" y="1031"/>
                  </a:lnTo>
                  <a:lnTo>
                    <a:pt x="2816" y="1105"/>
                  </a:lnTo>
                  <a:lnTo>
                    <a:pt x="2939" y="1086"/>
                  </a:lnTo>
                  <a:lnTo>
                    <a:pt x="2894" y="1169"/>
                  </a:lnTo>
                  <a:lnTo>
                    <a:pt x="2816" y="1238"/>
                  </a:lnTo>
                  <a:lnTo>
                    <a:pt x="2775" y="1308"/>
                  </a:lnTo>
                  <a:lnTo>
                    <a:pt x="2611" y="1403"/>
                  </a:lnTo>
                  <a:lnTo>
                    <a:pt x="2529" y="1505"/>
                  </a:lnTo>
                  <a:lnTo>
                    <a:pt x="2552" y="1353"/>
                  </a:lnTo>
                  <a:lnTo>
                    <a:pt x="2661" y="1211"/>
                  </a:lnTo>
                  <a:lnTo>
                    <a:pt x="2730" y="1128"/>
                  </a:lnTo>
                  <a:lnTo>
                    <a:pt x="2797" y="962"/>
                  </a:lnTo>
                  <a:lnTo>
                    <a:pt x="2939" y="741"/>
                  </a:lnTo>
                  <a:lnTo>
                    <a:pt x="3030" y="553"/>
                  </a:lnTo>
                  <a:lnTo>
                    <a:pt x="2994" y="396"/>
                  </a:lnTo>
                  <a:lnTo>
                    <a:pt x="2898" y="327"/>
                  </a:lnTo>
                  <a:lnTo>
                    <a:pt x="2784" y="207"/>
                  </a:lnTo>
                  <a:lnTo>
                    <a:pt x="2680" y="193"/>
                  </a:lnTo>
                  <a:lnTo>
                    <a:pt x="2569" y="216"/>
                  </a:lnTo>
                  <a:lnTo>
                    <a:pt x="2460" y="276"/>
                  </a:lnTo>
                  <a:lnTo>
                    <a:pt x="2474" y="331"/>
                  </a:lnTo>
                  <a:lnTo>
                    <a:pt x="2360" y="368"/>
                  </a:lnTo>
                  <a:lnTo>
                    <a:pt x="2374" y="290"/>
                  </a:lnTo>
                  <a:lnTo>
                    <a:pt x="2388" y="216"/>
                  </a:lnTo>
                  <a:lnTo>
                    <a:pt x="2333" y="166"/>
                  </a:lnTo>
                  <a:lnTo>
                    <a:pt x="2265" y="207"/>
                  </a:lnTo>
                  <a:lnTo>
                    <a:pt x="2201" y="189"/>
                  </a:lnTo>
                  <a:lnTo>
                    <a:pt x="2251" y="69"/>
                  </a:lnTo>
                  <a:lnTo>
                    <a:pt x="2196" y="55"/>
                  </a:lnTo>
                  <a:lnTo>
                    <a:pt x="2068" y="0"/>
                  </a:lnTo>
                  <a:lnTo>
                    <a:pt x="1927" y="180"/>
                  </a:lnTo>
                  <a:lnTo>
                    <a:pt x="1913" y="317"/>
                  </a:lnTo>
                  <a:lnTo>
                    <a:pt x="1909" y="428"/>
                  </a:lnTo>
                  <a:lnTo>
                    <a:pt x="1749" y="484"/>
                  </a:lnTo>
                  <a:lnTo>
                    <a:pt x="1840" y="576"/>
                  </a:lnTo>
                  <a:lnTo>
                    <a:pt x="1717" y="562"/>
                  </a:lnTo>
                  <a:lnTo>
                    <a:pt x="1667" y="649"/>
                  </a:lnTo>
                  <a:lnTo>
                    <a:pt x="1544" y="676"/>
                  </a:lnTo>
                  <a:lnTo>
                    <a:pt x="1553" y="630"/>
                  </a:lnTo>
                  <a:lnTo>
                    <a:pt x="1458" y="616"/>
                  </a:lnTo>
                  <a:lnTo>
                    <a:pt x="1311" y="658"/>
                  </a:lnTo>
                  <a:lnTo>
                    <a:pt x="1380" y="690"/>
                  </a:lnTo>
                  <a:lnTo>
                    <a:pt x="1211" y="769"/>
                  </a:lnTo>
                  <a:lnTo>
                    <a:pt x="955" y="935"/>
                  </a:lnTo>
                  <a:lnTo>
                    <a:pt x="874" y="1072"/>
                  </a:lnTo>
                  <a:lnTo>
                    <a:pt x="777" y="1072"/>
                  </a:lnTo>
                  <a:lnTo>
                    <a:pt x="846" y="1169"/>
                  </a:lnTo>
                  <a:lnTo>
                    <a:pt x="791" y="1215"/>
                  </a:lnTo>
                  <a:lnTo>
                    <a:pt x="915" y="1390"/>
                  </a:lnTo>
                  <a:lnTo>
                    <a:pt x="855" y="1445"/>
                  </a:lnTo>
                  <a:lnTo>
                    <a:pt x="814" y="1367"/>
                  </a:lnTo>
                  <a:lnTo>
                    <a:pt x="746" y="1367"/>
                  </a:lnTo>
                  <a:lnTo>
                    <a:pt x="637" y="1390"/>
                  </a:lnTo>
                  <a:lnTo>
                    <a:pt x="463" y="1408"/>
                  </a:lnTo>
                  <a:lnTo>
                    <a:pt x="285" y="1390"/>
                  </a:lnTo>
                  <a:lnTo>
                    <a:pt x="208" y="1459"/>
                  </a:lnTo>
                  <a:lnTo>
                    <a:pt x="249" y="169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97" name="Freeform 644"/>
            <p:cNvSpPr>
              <a:spLocks/>
            </p:cNvSpPr>
            <p:nvPr/>
          </p:nvSpPr>
          <p:spPr bwMode="auto">
            <a:xfrm>
              <a:off x="865188" y="4327525"/>
              <a:ext cx="115887" cy="165100"/>
            </a:xfrm>
            <a:custGeom>
              <a:avLst/>
              <a:gdLst>
                <a:gd name="T0" fmla="*/ 25 w 73"/>
                <a:gd name="T1" fmla="*/ 104 h 104"/>
                <a:gd name="T2" fmla="*/ 43 w 73"/>
                <a:gd name="T3" fmla="*/ 96 h 104"/>
                <a:gd name="T4" fmla="*/ 46 w 73"/>
                <a:gd name="T5" fmla="*/ 69 h 104"/>
                <a:gd name="T6" fmla="*/ 51 w 73"/>
                <a:gd name="T7" fmla="*/ 42 h 104"/>
                <a:gd name="T8" fmla="*/ 66 w 73"/>
                <a:gd name="T9" fmla="*/ 49 h 104"/>
                <a:gd name="T10" fmla="*/ 73 w 73"/>
                <a:gd name="T11" fmla="*/ 43 h 104"/>
                <a:gd name="T12" fmla="*/ 67 w 73"/>
                <a:gd name="T13" fmla="*/ 24 h 104"/>
                <a:gd name="T14" fmla="*/ 49 w 73"/>
                <a:gd name="T15" fmla="*/ 19 h 104"/>
                <a:gd name="T16" fmla="*/ 30 w 73"/>
                <a:gd name="T17" fmla="*/ 7 h 104"/>
                <a:gd name="T18" fmla="*/ 9 w 73"/>
                <a:gd name="T19" fmla="*/ 0 h 104"/>
                <a:gd name="T20" fmla="*/ 0 w 73"/>
                <a:gd name="T21" fmla="*/ 13 h 104"/>
                <a:gd name="T22" fmla="*/ 12 w 73"/>
                <a:gd name="T23" fmla="*/ 18 h 104"/>
                <a:gd name="T24" fmla="*/ 27 w 73"/>
                <a:gd name="T25" fmla="*/ 28 h 104"/>
                <a:gd name="T26" fmla="*/ 31 w 73"/>
                <a:gd name="T27" fmla="*/ 45 h 104"/>
                <a:gd name="T28" fmla="*/ 28 w 73"/>
                <a:gd name="T29" fmla="*/ 73 h 104"/>
                <a:gd name="T30" fmla="*/ 18 w 73"/>
                <a:gd name="T31" fmla="*/ 85 h 104"/>
                <a:gd name="T32" fmla="*/ 9 w 73"/>
                <a:gd name="T33" fmla="*/ 97 h 104"/>
                <a:gd name="T34" fmla="*/ 25 w 73"/>
                <a:gd name="T3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104">
                  <a:moveTo>
                    <a:pt x="25" y="104"/>
                  </a:moveTo>
                  <a:lnTo>
                    <a:pt x="43" y="96"/>
                  </a:lnTo>
                  <a:lnTo>
                    <a:pt x="46" y="69"/>
                  </a:lnTo>
                  <a:lnTo>
                    <a:pt x="51" y="42"/>
                  </a:lnTo>
                  <a:lnTo>
                    <a:pt x="66" y="49"/>
                  </a:lnTo>
                  <a:lnTo>
                    <a:pt x="73" y="43"/>
                  </a:lnTo>
                  <a:lnTo>
                    <a:pt x="67" y="24"/>
                  </a:lnTo>
                  <a:lnTo>
                    <a:pt x="49" y="19"/>
                  </a:lnTo>
                  <a:lnTo>
                    <a:pt x="30" y="7"/>
                  </a:lnTo>
                  <a:lnTo>
                    <a:pt x="9" y="0"/>
                  </a:lnTo>
                  <a:lnTo>
                    <a:pt x="0" y="13"/>
                  </a:lnTo>
                  <a:lnTo>
                    <a:pt x="12" y="18"/>
                  </a:lnTo>
                  <a:lnTo>
                    <a:pt x="27" y="28"/>
                  </a:lnTo>
                  <a:lnTo>
                    <a:pt x="31" y="45"/>
                  </a:lnTo>
                  <a:lnTo>
                    <a:pt x="28" y="73"/>
                  </a:lnTo>
                  <a:lnTo>
                    <a:pt x="18" y="85"/>
                  </a:lnTo>
                  <a:lnTo>
                    <a:pt x="9" y="97"/>
                  </a:lnTo>
                  <a:lnTo>
                    <a:pt x="25" y="104"/>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98" name="Freeform 645"/>
            <p:cNvSpPr>
              <a:spLocks/>
            </p:cNvSpPr>
            <p:nvPr/>
          </p:nvSpPr>
          <p:spPr bwMode="auto">
            <a:xfrm>
              <a:off x="1084263" y="4672013"/>
              <a:ext cx="55562" cy="111125"/>
            </a:xfrm>
            <a:custGeom>
              <a:avLst/>
              <a:gdLst>
                <a:gd name="T0" fmla="*/ 50 w 170"/>
                <a:gd name="T1" fmla="*/ 0 h 347"/>
                <a:gd name="T2" fmla="*/ 170 w 170"/>
                <a:gd name="T3" fmla="*/ 41 h 347"/>
                <a:gd name="T4" fmla="*/ 117 w 170"/>
                <a:gd name="T5" fmla="*/ 230 h 347"/>
                <a:gd name="T6" fmla="*/ 80 w 170"/>
                <a:gd name="T7" fmla="*/ 347 h 347"/>
                <a:gd name="T8" fmla="*/ 53 w 170"/>
                <a:gd name="T9" fmla="*/ 329 h 347"/>
                <a:gd name="T10" fmla="*/ 87 w 170"/>
                <a:gd name="T11" fmla="*/ 236 h 347"/>
                <a:gd name="T12" fmla="*/ 86 w 170"/>
                <a:gd name="T13" fmla="*/ 180 h 347"/>
                <a:gd name="T14" fmla="*/ 60 w 170"/>
                <a:gd name="T15" fmla="*/ 140 h 347"/>
                <a:gd name="T16" fmla="*/ 0 w 170"/>
                <a:gd name="T17" fmla="*/ 123 h 347"/>
                <a:gd name="T18" fmla="*/ 50 w 170"/>
                <a:gd name="T19"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347">
                  <a:moveTo>
                    <a:pt x="50" y="0"/>
                  </a:moveTo>
                  <a:lnTo>
                    <a:pt x="170" y="41"/>
                  </a:lnTo>
                  <a:lnTo>
                    <a:pt x="117" y="230"/>
                  </a:lnTo>
                  <a:lnTo>
                    <a:pt x="80" y="347"/>
                  </a:lnTo>
                  <a:lnTo>
                    <a:pt x="53" y="329"/>
                  </a:lnTo>
                  <a:lnTo>
                    <a:pt x="87" y="236"/>
                  </a:lnTo>
                  <a:lnTo>
                    <a:pt x="86" y="180"/>
                  </a:lnTo>
                  <a:lnTo>
                    <a:pt x="60" y="140"/>
                  </a:lnTo>
                  <a:lnTo>
                    <a:pt x="0" y="123"/>
                  </a:lnTo>
                  <a:lnTo>
                    <a:pt x="50"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sp>
          <p:nvSpPr>
            <p:cNvPr id="99" name="Freeform 646"/>
            <p:cNvSpPr>
              <a:spLocks/>
            </p:cNvSpPr>
            <p:nvPr/>
          </p:nvSpPr>
          <p:spPr bwMode="auto">
            <a:xfrm>
              <a:off x="6691313" y="1811338"/>
              <a:ext cx="944562" cy="1323975"/>
            </a:xfrm>
            <a:custGeom>
              <a:avLst/>
              <a:gdLst>
                <a:gd name="T0" fmla="*/ 1397 w 2930"/>
                <a:gd name="T1" fmla="*/ 3210 h 4160"/>
                <a:gd name="T2" fmla="*/ 1307 w 2930"/>
                <a:gd name="T3" fmla="*/ 2957 h 4160"/>
                <a:gd name="T4" fmla="*/ 1289 w 2930"/>
                <a:gd name="T5" fmla="*/ 2848 h 4160"/>
                <a:gd name="T6" fmla="*/ 1289 w 2930"/>
                <a:gd name="T7" fmla="*/ 2687 h 4160"/>
                <a:gd name="T8" fmla="*/ 1106 w 2930"/>
                <a:gd name="T9" fmla="*/ 2078 h 4160"/>
                <a:gd name="T10" fmla="*/ 970 w 2930"/>
                <a:gd name="T11" fmla="*/ 1734 h 4160"/>
                <a:gd name="T12" fmla="*/ 939 w 2930"/>
                <a:gd name="T13" fmla="*/ 1445 h 4160"/>
                <a:gd name="T14" fmla="*/ 831 w 2930"/>
                <a:gd name="T15" fmla="*/ 1353 h 4160"/>
                <a:gd name="T16" fmla="*/ 634 w 2930"/>
                <a:gd name="T17" fmla="*/ 1175 h 4160"/>
                <a:gd name="T18" fmla="*/ 552 w 2930"/>
                <a:gd name="T19" fmla="*/ 1088 h 4160"/>
                <a:gd name="T20" fmla="*/ 669 w 2930"/>
                <a:gd name="T21" fmla="*/ 1362 h 4160"/>
                <a:gd name="T22" fmla="*/ 683 w 2930"/>
                <a:gd name="T23" fmla="*/ 1450 h 4160"/>
                <a:gd name="T24" fmla="*/ 332 w 2930"/>
                <a:gd name="T25" fmla="*/ 1267 h 4160"/>
                <a:gd name="T26" fmla="*/ 81 w 2930"/>
                <a:gd name="T27" fmla="*/ 1079 h 4160"/>
                <a:gd name="T28" fmla="*/ 54 w 2930"/>
                <a:gd name="T29" fmla="*/ 845 h 4160"/>
                <a:gd name="T30" fmla="*/ 351 w 2930"/>
                <a:gd name="T31" fmla="*/ 433 h 4160"/>
                <a:gd name="T32" fmla="*/ 674 w 2930"/>
                <a:gd name="T33" fmla="*/ 483 h 4160"/>
                <a:gd name="T34" fmla="*/ 1115 w 2930"/>
                <a:gd name="T35" fmla="*/ 157 h 4160"/>
                <a:gd name="T36" fmla="*/ 1359 w 2930"/>
                <a:gd name="T37" fmla="*/ 0 h 4160"/>
                <a:gd name="T38" fmla="*/ 1452 w 2930"/>
                <a:gd name="T39" fmla="*/ 172 h 4160"/>
                <a:gd name="T40" fmla="*/ 1577 w 2930"/>
                <a:gd name="T41" fmla="*/ 571 h 4160"/>
                <a:gd name="T42" fmla="*/ 1640 w 2930"/>
                <a:gd name="T43" fmla="*/ 717 h 4160"/>
                <a:gd name="T44" fmla="*/ 1397 w 2930"/>
                <a:gd name="T45" fmla="*/ 845 h 4160"/>
                <a:gd name="T46" fmla="*/ 1401 w 2930"/>
                <a:gd name="T47" fmla="*/ 1129 h 4160"/>
                <a:gd name="T48" fmla="*/ 1424 w 2930"/>
                <a:gd name="T49" fmla="*/ 1281 h 4160"/>
                <a:gd name="T50" fmla="*/ 1294 w 2930"/>
                <a:gd name="T51" fmla="*/ 1336 h 4160"/>
                <a:gd name="T52" fmla="*/ 1281 w 2930"/>
                <a:gd name="T53" fmla="*/ 1491 h 4160"/>
                <a:gd name="T54" fmla="*/ 1200 w 2930"/>
                <a:gd name="T55" fmla="*/ 1574 h 4160"/>
                <a:gd name="T56" fmla="*/ 1415 w 2930"/>
                <a:gd name="T57" fmla="*/ 1821 h 4160"/>
                <a:gd name="T58" fmla="*/ 1546 w 2930"/>
                <a:gd name="T59" fmla="*/ 2110 h 4160"/>
                <a:gd name="T60" fmla="*/ 1684 w 2930"/>
                <a:gd name="T61" fmla="*/ 2069 h 4160"/>
                <a:gd name="T62" fmla="*/ 1815 w 2930"/>
                <a:gd name="T63" fmla="*/ 2028 h 4160"/>
                <a:gd name="T64" fmla="*/ 1967 w 2930"/>
                <a:gd name="T65" fmla="*/ 2206 h 4160"/>
                <a:gd name="T66" fmla="*/ 2170 w 2930"/>
                <a:gd name="T67" fmla="*/ 2233 h 4160"/>
                <a:gd name="T68" fmla="*/ 2170 w 2930"/>
                <a:gd name="T69" fmla="*/ 2344 h 4160"/>
                <a:gd name="T70" fmla="*/ 2125 w 2930"/>
                <a:gd name="T71" fmla="*/ 2399 h 4160"/>
                <a:gd name="T72" fmla="*/ 2300 w 2930"/>
                <a:gd name="T73" fmla="*/ 2619 h 4160"/>
                <a:gd name="T74" fmla="*/ 2489 w 2930"/>
                <a:gd name="T75" fmla="*/ 2753 h 4160"/>
                <a:gd name="T76" fmla="*/ 2411 w 2930"/>
                <a:gd name="T77" fmla="*/ 2978 h 4160"/>
                <a:gd name="T78" fmla="*/ 2534 w 2930"/>
                <a:gd name="T79" fmla="*/ 3182 h 4160"/>
                <a:gd name="T80" fmla="*/ 2623 w 2930"/>
                <a:gd name="T81" fmla="*/ 3347 h 4160"/>
                <a:gd name="T82" fmla="*/ 2830 w 2930"/>
                <a:gd name="T83" fmla="*/ 3702 h 4160"/>
                <a:gd name="T84" fmla="*/ 2848 w 2930"/>
                <a:gd name="T85" fmla="*/ 4160 h 4160"/>
                <a:gd name="T86" fmla="*/ 2209 w 2930"/>
                <a:gd name="T87" fmla="*/ 3839 h 4160"/>
                <a:gd name="T88" fmla="*/ 1626 w 2930"/>
                <a:gd name="T89" fmla="*/ 3471 h 4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0" h="4160">
                  <a:moveTo>
                    <a:pt x="1626" y="3471"/>
                  </a:moveTo>
                  <a:lnTo>
                    <a:pt x="1397" y="3210"/>
                  </a:lnTo>
                  <a:lnTo>
                    <a:pt x="1401" y="3081"/>
                  </a:lnTo>
                  <a:lnTo>
                    <a:pt x="1307" y="2957"/>
                  </a:lnTo>
                  <a:lnTo>
                    <a:pt x="1209" y="2902"/>
                  </a:lnTo>
                  <a:lnTo>
                    <a:pt x="1289" y="2848"/>
                  </a:lnTo>
                  <a:lnTo>
                    <a:pt x="1240" y="2752"/>
                  </a:lnTo>
                  <a:lnTo>
                    <a:pt x="1289" y="2687"/>
                  </a:lnTo>
                  <a:lnTo>
                    <a:pt x="1254" y="2468"/>
                  </a:lnTo>
                  <a:lnTo>
                    <a:pt x="1106" y="2078"/>
                  </a:lnTo>
                  <a:lnTo>
                    <a:pt x="1024" y="1803"/>
                  </a:lnTo>
                  <a:lnTo>
                    <a:pt x="970" y="1734"/>
                  </a:lnTo>
                  <a:lnTo>
                    <a:pt x="966" y="1528"/>
                  </a:lnTo>
                  <a:lnTo>
                    <a:pt x="939" y="1445"/>
                  </a:lnTo>
                  <a:lnTo>
                    <a:pt x="903" y="1376"/>
                  </a:lnTo>
                  <a:lnTo>
                    <a:pt x="831" y="1353"/>
                  </a:lnTo>
                  <a:lnTo>
                    <a:pt x="741" y="1272"/>
                  </a:lnTo>
                  <a:lnTo>
                    <a:pt x="634" y="1175"/>
                  </a:lnTo>
                  <a:lnTo>
                    <a:pt x="643" y="1046"/>
                  </a:lnTo>
                  <a:lnTo>
                    <a:pt x="552" y="1088"/>
                  </a:lnTo>
                  <a:lnTo>
                    <a:pt x="526" y="1253"/>
                  </a:lnTo>
                  <a:lnTo>
                    <a:pt x="669" y="1362"/>
                  </a:lnTo>
                  <a:lnTo>
                    <a:pt x="777" y="1431"/>
                  </a:lnTo>
                  <a:lnTo>
                    <a:pt x="683" y="1450"/>
                  </a:lnTo>
                  <a:lnTo>
                    <a:pt x="472" y="1376"/>
                  </a:lnTo>
                  <a:lnTo>
                    <a:pt x="332" y="1267"/>
                  </a:lnTo>
                  <a:lnTo>
                    <a:pt x="171" y="1216"/>
                  </a:lnTo>
                  <a:lnTo>
                    <a:pt x="81" y="1079"/>
                  </a:lnTo>
                  <a:lnTo>
                    <a:pt x="0" y="1060"/>
                  </a:lnTo>
                  <a:lnTo>
                    <a:pt x="54" y="845"/>
                  </a:lnTo>
                  <a:lnTo>
                    <a:pt x="189" y="661"/>
                  </a:lnTo>
                  <a:lnTo>
                    <a:pt x="351" y="433"/>
                  </a:lnTo>
                  <a:lnTo>
                    <a:pt x="481" y="387"/>
                  </a:lnTo>
                  <a:lnTo>
                    <a:pt x="674" y="483"/>
                  </a:lnTo>
                  <a:lnTo>
                    <a:pt x="835" y="488"/>
                  </a:lnTo>
                  <a:lnTo>
                    <a:pt x="1115" y="157"/>
                  </a:lnTo>
                  <a:lnTo>
                    <a:pt x="1183" y="22"/>
                  </a:lnTo>
                  <a:lnTo>
                    <a:pt x="1359" y="0"/>
                  </a:lnTo>
                  <a:lnTo>
                    <a:pt x="1455" y="75"/>
                  </a:lnTo>
                  <a:lnTo>
                    <a:pt x="1452" y="172"/>
                  </a:lnTo>
                  <a:lnTo>
                    <a:pt x="1537" y="373"/>
                  </a:lnTo>
                  <a:lnTo>
                    <a:pt x="1577" y="571"/>
                  </a:lnTo>
                  <a:lnTo>
                    <a:pt x="1684" y="675"/>
                  </a:lnTo>
                  <a:lnTo>
                    <a:pt x="1640" y="717"/>
                  </a:lnTo>
                  <a:lnTo>
                    <a:pt x="1483" y="744"/>
                  </a:lnTo>
                  <a:lnTo>
                    <a:pt x="1397" y="845"/>
                  </a:lnTo>
                  <a:lnTo>
                    <a:pt x="1384" y="991"/>
                  </a:lnTo>
                  <a:lnTo>
                    <a:pt x="1401" y="1129"/>
                  </a:lnTo>
                  <a:lnTo>
                    <a:pt x="1455" y="1226"/>
                  </a:lnTo>
                  <a:lnTo>
                    <a:pt x="1424" y="1281"/>
                  </a:lnTo>
                  <a:lnTo>
                    <a:pt x="1307" y="1226"/>
                  </a:lnTo>
                  <a:lnTo>
                    <a:pt x="1294" y="1336"/>
                  </a:lnTo>
                  <a:lnTo>
                    <a:pt x="1348" y="1464"/>
                  </a:lnTo>
                  <a:lnTo>
                    <a:pt x="1281" y="1491"/>
                  </a:lnTo>
                  <a:lnTo>
                    <a:pt x="1276" y="1542"/>
                  </a:lnTo>
                  <a:lnTo>
                    <a:pt x="1200" y="1574"/>
                  </a:lnTo>
                  <a:lnTo>
                    <a:pt x="1249" y="1666"/>
                  </a:lnTo>
                  <a:lnTo>
                    <a:pt x="1415" y="1821"/>
                  </a:lnTo>
                  <a:lnTo>
                    <a:pt x="1464" y="1982"/>
                  </a:lnTo>
                  <a:lnTo>
                    <a:pt x="1546" y="2110"/>
                  </a:lnTo>
                  <a:lnTo>
                    <a:pt x="1658" y="2146"/>
                  </a:lnTo>
                  <a:lnTo>
                    <a:pt x="1684" y="2069"/>
                  </a:lnTo>
                  <a:lnTo>
                    <a:pt x="1775" y="2037"/>
                  </a:lnTo>
                  <a:lnTo>
                    <a:pt x="1815" y="2028"/>
                  </a:lnTo>
                  <a:lnTo>
                    <a:pt x="1873" y="2160"/>
                  </a:lnTo>
                  <a:lnTo>
                    <a:pt x="1967" y="2206"/>
                  </a:lnTo>
                  <a:lnTo>
                    <a:pt x="2072" y="2178"/>
                  </a:lnTo>
                  <a:lnTo>
                    <a:pt x="2170" y="2233"/>
                  </a:lnTo>
                  <a:lnTo>
                    <a:pt x="2224" y="2298"/>
                  </a:lnTo>
                  <a:lnTo>
                    <a:pt x="2170" y="2344"/>
                  </a:lnTo>
                  <a:lnTo>
                    <a:pt x="2062" y="2312"/>
                  </a:lnTo>
                  <a:lnTo>
                    <a:pt x="2125" y="2399"/>
                  </a:lnTo>
                  <a:lnTo>
                    <a:pt x="2192" y="2534"/>
                  </a:lnTo>
                  <a:lnTo>
                    <a:pt x="2300" y="2619"/>
                  </a:lnTo>
                  <a:lnTo>
                    <a:pt x="2467" y="2657"/>
                  </a:lnTo>
                  <a:lnTo>
                    <a:pt x="2489" y="2753"/>
                  </a:lnTo>
                  <a:lnTo>
                    <a:pt x="2422" y="2865"/>
                  </a:lnTo>
                  <a:lnTo>
                    <a:pt x="2411" y="2978"/>
                  </a:lnTo>
                  <a:lnTo>
                    <a:pt x="2453" y="3089"/>
                  </a:lnTo>
                  <a:lnTo>
                    <a:pt x="2534" y="3182"/>
                  </a:lnTo>
                  <a:lnTo>
                    <a:pt x="2653" y="3248"/>
                  </a:lnTo>
                  <a:lnTo>
                    <a:pt x="2623" y="3347"/>
                  </a:lnTo>
                  <a:lnTo>
                    <a:pt x="2623" y="3510"/>
                  </a:lnTo>
                  <a:lnTo>
                    <a:pt x="2830" y="3702"/>
                  </a:lnTo>
                  <a:lnTo>
                    <a:pt x="2930" y="4143"/>
                  </a:lnTo>
                  <a:lnTo>
                    <a:pt x="2848" y="4160"/>
                  </a:lnTo>
                  <a:lnTo>
                    <a:pt x="2576" y="4010"/>
                  </a:lnTo>
                  <a:lnTo>
                    <a:pt x="2209" y="3839"/>
                  </a:lnTo>
                  <a:lnTo>
                    <a:pt x="1909" y="3648"/>
                  </a:lnTo>
                  <a:lnTo>
                    <a:pt x="1626" y="3471"/>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endParaRPr lang="zh-CN" altLang="en-US" kern="0">
                <a:solidFill>
                  <a:sysClr val="windowText" lastClr="000000"/>
                </a:solidFill>
                <a:latin typeface="Arial Narrow" panose="020B0606020202030204" pitchFamily="34" charset="0"/>
              </a:endParaRPr>
            </a:p>
          </p:txBody>
        </p:sp>
      </p:grpSp>
      <p:sp>
        <p:nvSpPr>
          <p:cNvPr id="100" name="Content Placeholder 2"/>
          <p:cNvSpPr txBox="1">
            <a:spLocks noChangeAspect="1"/>
          </p:cNvSpPr>
          <p:nvPr/>
        </p:nvSpPr>
        <p:spPr bwMode="auto">
          <a:xfrm>
            <a:off x="3484590" y="789710"/>
            <a:ext cx="10795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ru-RU" altLang="ru-RU" sz="3600" dirty="0">
                <a:solidFill>
                  <a:srgbClr val="2AACE2"/>
                </a:solidFill>
                <a:latin typeface="Arial Narrow" panose="020B0606020202030204" pitchFamily="34" charset="0"/>
                <a:cs typeface="Segoe UI Semibold" panose="020B0702040204020203" pitchFamily="34" charset="0"/>
              </a:rPr>
              <a:t>980</a:t>
            </a:r>
            <a:endParaRPr lang="en-US" altLang="ru-RU" sz="3600" dirty="0">
              <a:solidFill>
                <a:srgbClr val="2AACE2"/>
              </a:solidFill>
              <a:latin typeface="Arial Narrow" panose="020B0606020202030204" pitchFamily="34" charset="0"/>
              <a:cs typeface="Segoe UI Semibold" panose="020B0702040204020203" pitchFamily="34" charset="0"/>
            </a:endParaRPr>
          </a:p>
        </p:txBody>
      </p:sp>
      <p:sp>
        <p:nvSpPr>
          <p:cNvPr id="101" name="Прямоугольник 12"/>
          <p:cNvSpPr>
            <a:spLocks noChangeArrowheads="1"/>
          </p:cNvSpPr>
          <p:nvPr/>
        </p:nvSpPr>
        <p:spPr bwMode="auto">
          <a:xfrm>
            <a:off x="2712745" y="1318568"/>
            <a:ext cx="241981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ru-RU" altLang="ru-RU" sz="900" dirty="0">
                <a:solidFill>
                  <a:srgbClr val="00B0F0"/>
                </a:solidFill>
                <a:latin typeface="Arial Narrow" panose="020B0606020202030204" pitchFamily="34" charset="0"/>
              </a:rPr>
              <a:t>системообразующих и оказывающих существенное влияние на развитие отраслей предприятия</a:t>
            </a:r>
            <a:endParaRPr lang="ru-RU" altLang="ru-RU" sz="900" dirty="0">
              <a:solidFill>
                <a:srgbClr val="00B0F0"/>
              </a:solidFill>
              <a:latin typeface="Arial Narrow" panose="020B0606020202030204" pitchFamily="34" charset="0"/>
              <a:cs typeface="Segoe UI" panose="020B0502040204020203" pitchFamily="34" charset="0"/>
            </a:endParaRPr>
          </a:p>
        </p:txBody>
      </p:sp>
      <p:sp>
        <p:nvSpPr>
          <p:cNvPr id="102" name="Content Placeholder 2"/>
          <p:cNvSpPr txBox="1">
            <a:spLocks noChangeAspect="1"/>
          </p:cNvSpPr>
          <p:nvPr/>
        </p:nvSpPr>
        <p:spPr bwMode="auto">
          <a:xfrm>
            <a:off x="5440562" y="2686687"/>
            <a:ext cx="180729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ru-RU" altLang="ru-RU" sz="3600" dirty="0">
                <a:solidFill>
                  <a:srgbClr val="2AACE2"/>
                </a:solidFill>
                <a:latin typeface="Arial Narrow" panose="020B0606020202030204" pitchFamily="34" charset="0"/>
                <a:cs typeface="Segoe UI Semibold" panose="020B0702040204020203" pitchFamily="34" charset="0"/>
              </a:rPr>
              <a:t>105</a:t>
            </a:r>
            <a:r>
              <a:rPr lang="ru-RU" altLang="ru-RU" sz="3600" dirty="0">
                <a:solidFill>
                  <a:srgbClr val="DE2941"/>
                </a:solidFill>
                <a:latin typeface="Arial Narrow" panose="020B0606020202030204" pitchFamily="34" charset="0"/>
                <a:cs typeface="Segoe UI Semibold" panose="020B0702040204020203" pitchFamily="34" charset="0"/>
              </a:rPr>
              <a:t> </a:t>
            </a:r>
            <a:r>
              <a:rPr lang="ru-RU" altLang="ru-RU" sz="3600" dirty="0">
                <a:solidFill>
                  <a:srgbClr val="2AACE2"/>
                </a:solidFill>
                <a:latin typeface="Arial Narrow" panose="020B0606020202030204" pitchFamily="34" charset="0"/>
                <a:cs typeface="Segoe UI Semibold" panose="020B0702040204020203" pitchFamily="34" charset="0"/>
              </a:rPr>
              <a:t>000+</a:t>
            </a:r>
            <a:endParaRPr lang="en-US" altLang="ru-RU" sz="3600" dirty="0">
              <a:solidFill>
                <a:srgbClr val="2AACE2"/>
              </a:solidFill>
              <a:latin typeface="Arial Narrow" panose="020B0606020202030204" pitchFamily="34" charset="0"/>
              <a:cs typeface="Segoe UI Semibold" panose="020B0702040204020203" pitchFamily="34" charset="0"/>
            </a:endParaRPr>
          </a:p>
        </p:txBody>
      </p:sp>
      <p:sp>
        <p:nvSpPr>
          <p:cNvPr id="103" name="Прямоугольник 14"/>
          <p:cNvSpPr>
            <a:spLocks noChangeArrowheads="1"/>
          </p:cNvSpPr>
          <p:nvPr/>
        </p:nvSpPr>
        <p:spPr bwMode="auto">
          <a:xfrm>
            <a:off x="5268162" y="3245403"/>
            <a:ext cx="2074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ru-RU" altLang="ru-RU" sz="900" dirty="0">
                <a:solidFill>
                  <a:srgbClr val="00B0F0"/>
                </a:solidFill>
                <a:latin typeface="Arial Narrow" panose="020B0606020202030204" pitchFamily="34" charset="0"/>
              </a:rPr>
              <a:t>участников сервисов кооперации</a:t>
            </a:r>
          </a:p>
          <a:p>
            <a:pPr algn="ctr">
              <a:lnSpc>
                <a:spcPct val="100000"/>
              </a:lnSpc>
              <a:spcBef>
                <a:spcPct val="0"/>
              </a:spcBef>
              <a:buFontTx/>
              <a:buNone/>
            </a:pPr>
            <a:r>
              <a:rPr lang="ru-RU" altLang="ru-RU" sz="900" dirty="0">
                <a:solidFill>
                  <a:srgbClr val="00B0F0"/>
                </a:solidFill>
                <a:latin typeface="Arial Narrow" panose="020B0606020202030204" pitchFamily="34" charset="0"/>
              </a:rPr>
              <a:t>предприятий</a:t>
            </a:r>
            <a:endParaRPr lang="ru-RU" altLang="ru-RU" sz="900" dirty="0">
              <a:solidFill>
                <a:srgbClr val="00B0F0"/>
              </a:solidFill>
              <a:latin typeface="Arial Narrow" panose="020B0606020202030204" pitchFamily="34" charset="0"/>
              <a:cs typeface="Segoe UI" panose="020B0502040204020203" pitchFamily="34" charset="0"/>
            </a:endParaRPr>
          </a:p>
        </p:txBody>
      </p:sp>
      <p:sp>
        <p:nvSpPr>
          <p:cNvPr id="104" name="Content Placeholder 2"/>
          <p:cNvSpPr txBox="1">
            <a:spLocks noChangeAspect="1"/>
          </p:cNvSpPr>
          <p:nvPr/>
        </p:nvSpPr>
        <p:spPr bwMode="auto">
          <a:xfrm>
            <a:off x="5209500" y="773303"/>
            <a:ext cx="224631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ru-RU" altLang="ru-RU" sz="3600" dirty="0">
                <a:solidFill>
                  <a:srgbClr val="2AACE2"/>
                </a:solidFill>
                <a:latin typeface="Arial Narrow" panose="020B0606020202030204" pitchFamily="34" charset="0"/>
                <a:cs typeface="Segoe UI Semibold" panose="020B0702040204020203" pitchFamily="34" charset="0"/>
              </a:rPr>
              <a:t>290+ </a:t>
            </a:r>
            <a:r>
              <a:rPr lang="ru-RU" altLang="ru-RU" sz="1800" dirty="0">
                <a:solidFill>
                  <a:srgbClr val="2AACE2"/>
                </a:solidFill>
                <a:latin typeface="Arial Narrow" panose="020B0606020202030204" pitchFamily="34" charset="0"/>
                <a:cs typeface="Segoe UI Semibold" panose="020B0702040204020203" pitchFamily="34" charset="0"/>
              </a:rPr>
              <a:t>тыс.</a:t>
            </a:r>
            <a:endParaRPr lang="en-US" altLang="ru-RU" sz="3600" dirty="0">
              <a:solidFill>
                <a:srgbClr val="2AACE2"/>
              </a:solidFill>
              <a:latin typeface="Arial Narrow" panose="020B0606020202030204" pitchFamily="34" charset="0"/>
              <a:cs typeface="Segoe UI Semibold" panose="020B0702040204020203" pitchFamily="34" charset="0"/>
            </a:endParaRPr>
          </a:p>
        </p:txBody>
      </p:sp>
      <p:sp>
        <p:nvSpPr>
          <p:cNvPr id="105" name="Прямоугольник 16"/>
          <p:cNvSpPr>
            <a:spLocks noChangeArrowheads="1"/>
          </p:cNvSpPr>
          <p:nvPr/>
        </p:nvSpPr>
        <p:spPr bwMode="auto">
          <a:xfrm>
            <a:off x="5305985" y="1270048"/>
            <a:ext cx="20764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ru-RU" altLang="ru-RU" sz="900" dirty="0">
                <a:solidFill>
                  <a:srgbClr val="00B0F0"/>
                </a:solidFill>
                <a:latin typeface="Arial Narrow" panose="020B0606020202030204" pitchFamily="34" charset="0"/>
              </a:rPr>
              <a:t>позиций в торговом каталоге</a:t>
            </a:r>
            <a:endParaRPr lang="ru-RU" altLang="ru-RU" sz="900" dirty="0">
              <a:solidFill>
                <a:srgbClr val="00B0F0"/>
              </a:solidFill>
              <a:latin typeface="Arial Narrow" panose="020B0606020202030204" pitchFamily="34" charset="0"/>
              <a:cs typeface="Segoe UI" panose="020B0502040204020203" pitchFamily="34" charset="0"/>
            </a:endParaRPr>
          </a:p>
        </p:txBody>
      </p:sp>
      <p:sp>
        <p:nvSpPr>
          <p:cNvPr id="106" name="Content Placeholder 2"/>
          <p:cNvSpPr txBox="1">
            <a:spLocks noChangeAspect="1"/>
          </p:cNvSpPr>
          <p:nvPr/>
        </p:nvSpPr>
        <p:spPr bwMode="auto">
          <a:xfrm>
            <a:off x="6822205" y="5168883"/>
            <a:ext cx="22447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ru-RU" altLang="ru-RU" sz="3600" dirty="0">
                <a:solidFill>
                  <a:srgbClr val="2AACE2"/>
                </a:solidFill>
                <a:latin typeface="Arial Narrow" panose="020B0606020202030204" pitchFamily="34" charset="0"/>
                <a:cs typeface="Segoe UI Semibold" panose="020B0702040204020203" pitchFamily="34" charset="0"/>
              </a:rPr>
              <a:t>1,22+</a:t>
            </a:r>
            <a:endParaRPr lang="en-US" altLang="ru-RU" sz="3600" dirty="0">
              <a:solidFill>
                <a:srgbClr val="2AACE2"/>
              </a:solidFill>
              <a:latin typeface="Arial Narrow" panose="020B0606020202030204" pitchFamily="34" charset="0"/>
              <a:cs typeface="Segoe UI Semibold" panose="020B0702040204020203" pitchFamily="34" charset="0"/>
            </a:endParaRPr>
          </a:p>
        </p:txBody>
      </p:sp>
      <p:sp>
        <p:nvSpPr>
          <p:cNvPr id="107" name="Прямоугольник 18"/>
          <p:cNvSpPr>
            <a:spLocks noChangeArrowheads="1"/>
          </p:cNvSpPr>
          <p:nvPr/>
        </p:nvSpPr>
        <p:spPr bwMode="auto">
          <a:xfrm>
            <a:off x="6911959" y="5703869"/>
            <a:ext cx="93954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ru-RU" altLang="ru-RU" sz="900" dirty="0">
                <a:solidFill>
                  <a:srgbClr val="00B0F0"/>
                </a:solidFill>
                <a:latin typeface="Arial Narrow" panose="020B0606020202030204" pitchFamily="34" charset="0"/>
              </a:rPr>
              <a:t>объем торгов</a:t>
            </a:r>
          </a:p>
          <a:p>
            <a:pPr algn="ctr">
              <a:lnSpc>
                <a:spcPct val="100000"/>
              </a:lnSpc>
              <a:spcBef>
                <a:spcPct val="0"/>
              </a:spcBef>
              <a:buFontTx/>
              <a:buNone/>
            </a:pPr>
            <a:r>
              <a:rPr lang="ru-RU" altLang="ru-RU" sz="900" dirty="0">
                <a:solidFill>
                  <a:srgbClr val="00B0F0"/>
                </a:solidFill>
                <a:latin typeface="Arial Narrow" panose="020B0606020202030204" pitchFamily="34" charset="0"/>
              </a:rPr>
              <a:t>за 2018 год</a:t>
            </a:r>
            <a:endParaRPr lang="ru-RU" altLang="ru-RU" sz="900" dirty="0">
              <a:solidFill>
                <a:srgbClr val="00B0F0"/>
              </a:solidFill>
              <a:latin typeface="Arial Narrow" panose="020B0606020202030204" pitchFamily="34" charset="0"/>
              <a:cs typeface="Segoe UI" panose="020B0502040204020203" pitchFamily="34" charset="0"/>
            </a:endParaRPr>
          </a:p>
        </p:txBody>
      </p:sp>
      <p:sp>
        <p:nvSpPr>
          <p:cNvPr id="108" name="Content Placeholder 2"/>
          <p:cNvSpPr txBox="1">
            <a:spLocks noChangeAspect="1"/>
          </p:cNvSpPr>
          <p:nvPr/>
        </p:nvSpPr>
        <p:spPr bwMode="auto">
          <a:xfrm>
            <a:off x="1162450" y="903565"/>
            <a:ext cx="186501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None/>
            </a:pPr>
            <a:r>
              <a:rPr lang="ru-RU" altLang="ru-RU" sz="3600" dirty="0">
                <a:solidFill>
                  <a:srgbClr val="2AACE2"/>
                </a:solidFill>
                <a:latin typeface="Arial Narrow" panose="020B0606020202030204" pitchFamily="34" charset="0"/>
                <a:cs typeface="Segoe UI Semibold" panose="020B0702040204020203" pitchFamily="34" charset="0"/>
              </a:rPr>
              <a:t>1 000+ </a:t>
            </a:r>
            <a:r>
              <a:rPr lang="ru-RU" altLang="ru-RU" sz="1800" dirty="0">
                <a:solidFill>
                  <a:srgbClr val="2AACE2"/>
                </a:solidFill>
                <a:latin typeface="Arial Narrow" panose="020B0606020202030204" pitchFamily="34" charset="0"/>
                <a:cs typeface="Segoe UI Semibold" panose="020B0702040204020203" pitchFamily="34" charset="0"/>
              </a:rPr>
              <a:t>тыс.</a:t>
            </a:r>
            <a:endParaRPr lang="ru-RU" altLang="ru-RU" sz="3600" dirty="0">
              <a:solidFill>
                <a:srgbClr val="2AACE2"/>
              </a:solidFill>
              <a:latin typeface="Arial Narrow" panose="020B0606020202030204" pitchFamily="34" charset="0"/>
              <a:cs typeface="Segoe UI Semibold" panose="020B0702040204020203" pitchFamily="34" charset="0"/>
            </a:endParaRPr>
          </a:p>
        </p:txBody>
      </p:sp>
      <p:sp>
        <p:nvSpPr>
          <p:cNvPr id="109" name="Прямоугольник 20"/>
          <p:cNvSpPr>
            <a:spLocks noChangeArrowheads="1"/>
          </p:cNvSpPr>
          <p:nvPr/>
        </p:nvSpPr>
        <p:spPr bwMode="auto">
          <a:xfrm>
            <a:off x="1093137" y="1398630"/>
            <a:ext cx="17100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ru-RU" altLang="ru-RU" sz="900" dirty="0">
                <a:solidFill>
                  <a:srgbClr val="00B0F0"/>
                </a:solidFill>
                <a:latin typeface="Arial Narrow" panose="020B0606020202030204" pitchFamily="34" charset="0"/>
              </a:rPr>
              <a:t>представителей</a:t>
            </a:r>
            <a:r>
              <a:rPr lang="en-US" altLang="ru-RU" sz="900" dirty="0">
                <a:solidFill>
                  <a:srgbClr val="00B0F0"/>
                </a:solidFill>
                <a:latin typeface="Arial Narrow" panose="020B0606020202030204" pitchFamily="34" charset="0"/>
              </a:rPr>
              <a:t> </a:t>
            </a:r>
            <a:r>
              <a:rPr lang="ru-RU" altLang="ru-RU" sz="900" dirty="0">
                <a:solidFill>
                  <a:srgbClr val="00B0F0"/>
                </a:solidFill>
                <a:latin typeface="Arial Narrow" panose="020B0606020202030204" pitchFamily="34" charset="0"/>
              </a:rPr>
              <a:t>органов власти</a:t>
            </a:r>
          </a:p>
          <a:p>
            <a:pPr algn="ctr">
              <a:lnSpc>
                <a:spcPct val="100000"/>
              </a:lnSpc>
              <a:spcBef>
                <a:spcPct val="0"/>
              </a:spcBef>
              <a:buFontTx/>
              <a:buNone/>
            </a:pPr>
            <a:r>
              <a:rPr lang="ru-RU" altLang="ru-RU" sz="900" dirty="0">
                <a:solidFill>
                  <a:srgbClr val="00B0F0"/>
                </a:solidFill>
                <a:latin typeface="Arial Narrow" panose="020B0606020202030204" pitchFamily="34" charset="0"/>
              </a:rPr>
              <a:t>и институтов</a:t>
            </a:r>
            <a:r>
              <a:rPr lang="en-US" altLang="ru-RU" sz="900" dirty="0">
                <a:solidFill>
                  <a:srgbClr val="00B0F0"/>
                </a:solidFill>
                <a:latin typeface="Arial Narrow" panose="020B0606020202030204" pitchFamily="34" charset="0"/>
              </a:rPr>
              <a:t> </a:t>
            </a:r>
            <a:r>
              <a:rPr lang="ru-RU" altLang="ru-RU" sz="900" dirty="0">
                <a:solidFill>
                  <a:srgbClr val="00B0F0"/>
                </a:solidFill>
                <a:latin typeface="Arial Narrow" panose="020B0606020202030204" pitchFamily="34" charset="0"/>
              </a:rPr>
              <a:t>развития</a:t>
            </a:r>
            <a:endParaRPr lang="ru-RU" altLang="ru-RU" sz="900" dirty="0">
              <a:solidFill>
                <a:srgbClr val="00B0F0"/>
              </a:solidFill>
              <a:latin typeface="Arial Narrow" panose="020B0606020202030204" pitchFamily="34" charset="0"/>
              <a:cs typeface="Segoe UI" panose="020B0502040204020203" pitchFamily="34" charset="0"/>
            </a:endParaRPr>
          </a:p>
        </p:txBody>
      </p:sp>
      <p:sp>
        <p:nvSpPr>
          <p:cNvPr id="110" name="Content Placeholder 2"/>
          <p:cNvSpPr txBox="1">
            <a:spLocks noChangeAspect="1"/>
          </p:cNvSpPr>
          <p:nvPr/>
        </p:nvSpPr>
        <p:spPr bwMode="auto">
          <a:xfrm>
            <a:off x="-37442" y="1618123"/>
            <a:ext cx="1236663"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None/>
            </a:pPr>
            <a:r>
              <a:rPr lang="ru-RU" altLang="ru-RU" sz="3600" dirty="0">
                <a:solidFill>
                  <a:srgbClr val="2AACE2"/>
                </a:solidFill>
                <a:latin typeface="Arial Narrow" panose="020B0606020202030204" pitchFamily="34" charset="0"/>
                <a:cs typeface="Segoe UI Semibold" panose="020B0702040204020203" pitchFamily="34" charset="0"/>
              </a:rPr>
              <a:t>1032</a:t>
            </a:r>
          </a:p>
        </p:txBody>
      </p:sp>
      <p:sp>
        <p:nvSpPr>
          <p:cNvPr id="111" name="Прямоугольник 22"/>
          <p:cNvSpPr>
            <a:spLocks noChangeArrowheads="1"/>
          </p:cNvSpPr>
          <p:nvPr/>
        </p:nvSpPr>
        <p:spPr bwMode="auto">
          <a:xfrm>
            <a:off x="28000" y="2160329"/>
            <a:ext cx="1160544"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ru-RU" altLang="ru-RU" sz="900" dirty="0">
                <a:solidFill>
                  <a:srgbClr val="2AACE2"/>
                </a:solidFill>
                <a:latin typeface="Arial Narrow" panose="020B0606020202030204" pitchFamily="34" charset="0"/>
              </a:rPr>
              <a:t>мер государственной поддержки</a:t>
            </a:r>
            <a:endParaRPr lang="ru-RU" altLang="ru-RU" sz="900" dirty="0">
              <a:solidFill>
                <a:srgbClr val="2AACE2"/>
              </a:solidFill>
              <a:latin typeface="Arial Narrow" panose="020B0606020202030204" pitchFamily="34" charset="0"/>
              <a:cs typeface="Segoe UI" panose="020B0502040204020203" pitchFamily="34" charset="0"/>
            </a:endParaRPr>
          </a:p>
        </p:txBody>
      </p:sp>
      <p:sp>
        <p:nvSpPr>
          <p:cNvPr id="112" name="Content Placeholder 2"/>
          <p:cNvSpPr txBox="1">
            <a:spLocks noChangeAspect="1"/>
          </p:cNvSpPr>
          <p:nvPr/>
        </p:nvSpPr>
        <p:spPr bwMode="auto">
          <a:xfrm>
            <a:off x="716375" y="5308407"/>
            <a:ext cx="19891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ru-RU" altLang="ru-RU" sz="3600" dirty="0">
                <a:solidFill>
                  <a:srgbClr val="2AACE2"/>
                </a:solidFill>
                <a:latin typeface="Arial Narrow" panose="020B0606020202030204" pitchFamily="34" charset="0"/>
                <a:cs typeface="Segoe UI Semibold" panose="020B0702040204020203" pitchFamily="34" charset="0"/>
              </a:rPr>
              <a:t>80 000+</a:t>
            </a:r>
            <a:endParaRPr lang="en-US" altLang="ru-RU" sz="3600" dirty="0">
              <a:solidFill>
                <a:srgbClr val="2AACE2"/>
              </a:solidFill>
              <a:latin typeface="Arial Narrow" panose="020B0606020202030204" pitchFamily="34" charset="0"/>
              <a:cs typeface="Segoe UI Semibold" panose="020B0702040204020203" pitchFamily="34" charset="0"/>
            </a:endParaRPr>
          </a:p>
        </p:txBody>
      </p:sp>
      <p:sp>
        <p:nvSpPr>
          <p:cNvPr id="113" name="Прямоугольник 24"/>
          <p:cNvSpPr>
            <a:spLocks noChangeArrowheads="1"/>
          </p:cNvSpPr>
          <p:nvPr/>
        </p:nvSpPr>
        <p:spPr bwMode="auto">
          <a:xfrm>
            <a:off x="548296" y="5847660"/>
            <a:ext cx="19462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900" dirty="0">
                <a:solidFill>
                  <a:srgbClr val="2AACE2"/>
                </a:solidFill>
                <a:latin typeface="Arial Narrow" panose="020B0606020202030204" pitchFamily="34" charset="0"/>
              </a:rPr>
              <a:t>поставщиков промышленной продукции</a:t>
            </a:r>
            <a:endParaRPr lang="ru-RU" altLang="ru-RU" sz="900" dirty="0">
              <a:solidFill>
                <a:srgbClr val="2AACE2"/>
              </a:solidFill>
              <a:latin typeface="Arial Narrow" panose="020B0606020202030204" pitchFamily="34" charset="0"/>
              <a:cs typeface="Segoe UI" panose="020B0502040204020203" pitchFamily="34" charset="0"/>
            </a:endParaRPr>
          </a:p>
        </p:txBody>
      </p:sp>
      <p:sp>
        <p:nvSpPr>
          <p:cNvPr id="114" name="Content Placeholder 2"/>
          <p:cNvSpPr txBox="1">
            <a:spLocks noChangeAspect="1"/>
          </p:cNvSpPr>
          <p:nvPr/>
        </p:nvSpPr>
        <p:spPr bwMode="auto">
          <a:xfrm>
            <a:off x="4744362" y="5618858"/>
            <a:ext cx="19891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ru-RU" altLang="ru-RU" sz="3600" dirty="0">
                <a:solidFill>
                  <a:srgbClr val="2AACE2"/>
                </a:solidFill>
                <a:latin typeface="Arial Narrow" panose="020B0606020202030204" pitchFamily="34" charset="0"/>
                <a:cs typeface="Segoe UI Semibold" panose="020B0702040204020203" pitchFamily="34" charset="0"/>
              </a:rPr>
              <a:t>111</a:t>
            </a:r>
            <a:endParaRPr lang="en-US" altLang="ru-RU" sz="3600" dirty="0">
              <a:solidFill>
                <a:srgbClr val="2AACE2"/>
              </a:solidFill>
              <a:latin typeface="Arial Narrow" panose="020B0606020202030204" pitchFamily="34" charset="0"/>
              <a:cs typeface="Segoe UI Semibold" panose="020B0702040204020203" pitchFamily="34" charset="0"/>
            </a:endParaRPr>
          </a:p>
        </p:txBody>
      </p:sp>
      <p:sp>
        <p:nvSpPr>
          <p:cNvPr id="115" name="Прямоугольник 26"/>
          <p:cNvSpPr>
            <a:spLocks noChangeArrowheads="1"/>
          </p:cNvSpPr>
          <p:nvPr/>
        </p:nvSpPr>
        <p:spPr bwMode="auto">
          <a:xfrm>
            <a:off x="4744362" y="6188770"/>
            <a:ext cx="21597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ru-RU" altLang="ru-RU" sz="900" dirty="0">
                <a:solidFill>
                  <a:srgbClr val="2AACE2"/>
                </a:solidFill>
                <a:latin typeface="Arial Narrow" panose="020B0606020202030204" pitchFamily="34" charset="0"/>
              </a:rPr>
              <a:t>средний объем закупаемой</a:t>
            </a:r>
          </a:p>
          <a:p>
            <a:pPr algn="ctr">
              <a:lnSpc>
                <a:spcPct val="100000"/>
              </a:lnSpc>
              <a:spcBef>
                <a:spcPct val="0"/>
              </a:spcBef>
              <a:buFontTx/>
              <a:buNone/>
            </a:pPr>
            <a:r>
              <a:rPr lang="ru-RU" altLang="ru-RU" sz="900" dirty="0">
                <a:solidFill>
                  <a:srgbClr val="2AACE2"/>
                </a:solidFill>
                <a:latin typeface="Arial Narrow" panose="020B0606020202030204" pitchFamily="34" charset="0"/>
              </a:rPr>
              <a:t>продукции на торговой площадке в месяц</a:t>
            </a:r>
            <a:endParaRPr lang="ru-RU" altLang="ru-RU" sz="900" dirty="0">
              <a:solidFill>
                <a:srgbClr val="2AACE2"/>
              </a:solidFill>
              <a:latin typeface="Arial Narrow" panose="020B0606020202030204" pitchFamily="34" charset="0"/>
              <a:cs typeface="Segoe UI" panose="020B0502040204020203" pitchFamily="34" charset="0"/>
            </a:endParaRPr>
          </a:p>
        </p:txBody>
      </p:sp>
      <p:sp>
        <p:nvSpPr>
          <p:cNvPr id="116" name="Content Placeholder 2"/>
          <p:cNvSpPr txBox="1">
            <a:spLocks noChangeAspect="1"/>
          </p:cNvSpPr>
          <p:nvPr/>
        </p:nvSpPr>
        <p:spPr bwMode="auto">
          <a:xfrm>
            <a:off x="2414993" y="5728011"/>
            <a:ext cx="19891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ru-RU" altLang="ru-RU" sz="3600" dirty="0">
                <a:solidFill>
                  <a:srgbClr val="2AACE2"/>
                </a:solidFill>
                <a:latin typeface="Arial Narrow" panose="020B0606020202030204" pitchFamily="34" charset="0"/>
                <a:cs typeface="Segoe UI Semibold" panose="020B0702040204020203" pitchFamily="34" charset="0"/>
              </a:rPr>
              <a:t>10 706</a:t>
            </a:r>
            <a:endParaRPr lang="en-US" altLang="ru-RU" sz="3600" dirty="0">
              <a:solidFill>
                <a:srgbClr val="2AACE2"/>
              </a:solidFill>
              <a:latin typeface="Arial Narrow" panose="020B0606020202030204" pitchFamily="34" charset="0"/>
              <a:cs typeface="Segoe UI Semibold" panose="020B0702040204020203" pitchFamily="34" charset="0"/>
            </a:endParaRPr>
          </a:p>
        </p:txBody>
      </p:sp>
      <p:sp>
        <p:nvSpPr>
          <p:cNvPr id="117" name="Прямоугольник 28"/>
          <p:cNvSpPr>
            <a:spLocks noChangeArrowheads="1"/>
          </p:cNvSpPr>
          <p:nvPr/>
        </p:nvSpPr>
        <p:spPr bwMode="auto">
          <a:xfrm>
            <a:off x="2471988" y="6253465"/>
            <a:ext cx="19891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ru-RU" altLang="ru-RU" sz="900" dirty="0">
                <a:solidFill>
                  <a:srgbClr val="00B0F0"/>
                </a:solidFill>
                <a:latin typeface="Arial Narrow" panose="020B0606020202030204" pitchFamily="34" charset="0"/>
              </a:rPr>
              <a:t>объектов инжиниринговой</a:t>
            </a:r>
          </a:p>
          <a:p>
            <a:pPr algn="ctr">
              <a:lnSpc>
                <a:spcPct val="100000"/>
              </a:lnSpc>
              <a:spcBef>
                <a:spcPct val="0"/>
              </a:spcBef>
              <a:buFontTx/>
              <a:buNone/>
            </a:pPr>
            <a:r>
              <a:rPr lang="ru-RU" altLang="ru-RU" sz="900" dirty="0">
                <a:solidFill>
                  <a:srgbClr val="00B0F0"/>
                </a:solidFill>
                <a:latin typeface="Arial Narrow" panose="020B0606020202030204" pitchFamily="34" charset="0"/>
              </a:rPr>
              <a:t>деятельности</a:t>
            </a:r>
            <a:endParaRPr lang="ru-RU" altLang="ru-RU" sz="900" dirty="0">
              <a:solidFill>
                <a:srgbClr val="00B0F0"/>
              </a:solidFill>
              <a:latin typeface="Arial Narrow" panose="020B0606020202030204" pitchFamily="34" charset="0"/>
              <a:cs typeface="Segoe UI" panose="020B0502040204020203" pitchFamily="34" charset="0"/>
            </a:endParaRPr>
          </a:p>
        </p:txBody>
      </p:sp>
      <p:sp>
        <p:nvSpPr>
          <p:cNvPr id="118" name="Content Placeholder 2"/>
          <p:cNvSpPr txBox="1">
            <a:spLocks noChangeAspect="1"/>
          </p:cNvSpPr>
          <p:nvPr/>
        </p:nvSpPr>
        <p:spPr bwMode="auto">
          <a:xfrm>
            <a:off x="5890738" y="5848476"/>
            <a:ext cx="1227911"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ru-RU" altLang="ru-RU" sz="1800" dirty="0">
                <a:solidFill>
                  <a:srgbClr val="2AACE2"/>
                </a:solidFill>
                <a:latin typeface="Arial Narrow" panose="020B0606020202030204" pitchFamily="34" charset="0"/>
                <a:cs typeface="Segoe UI Semibold" panose="020B0702040204020203" pitchFamily="34" charset="0"/>
              </a:rPr>
              <a:t>млрд руб.</a:t>
            </a:r>
            <a:endParaRPr lang="en-US" altLang="ru-RU" sz="1800" dirty="0">
              <a:solidFill>
                <a:srgbClr val="2AACE2"/>
              </a:solidFill>
              <a:latin typeface="Arial Narrow" panose="020B0606020202030204" pitchFamily="34" charset="0"/>
              <a:cs typeface="Segoe UI Semibold" panose="020B0702040204020203" pitchFamily="34" charset="0"/>
            </a:endParaRPr>
          </a:p>
        </p:txBody>
      </p:sp>
      <p:sp>
        <p:nvSpPr>
          <p:cNvPr id="119" name="Content Placeholder 2"/>
          <p:cNvSpPr txBox="1">
            <a:spLocks noChangeAspect="1"/>
          </p:cNvSpPr>
          <p:nvPr/>
        </p:nvSpPr>
        <p:spPr bwMode="auto">
          <a:xfrm>
            <a:off x="2565165" y="3439512"/>
            <a:ext cx="19891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ru-RU" altLang="ru-RU" sz="3600" dirty="0">
                <a:solidFill>
                  <a:srgbClr val="2AACE2"/>
                </a:solidFill>
                <a:latin typeface="Arial Narrow" panose="020B0606020202030204" pitchFamily="34" charset="0"/>
                <a:cs typeface="Segoe UI Semibold" panose="020B0702040204020203" pitchFamily="34" charset="0"/>
              </a:rPr>
              <a:t>449</a:t>
            </a:r>
            <a:endParaRPr lang="en-US" altLang="ru-RU" sz="3600" dirty="0">
              <a:solidFill>
                <a:srgbClr val="2AACE2"/>
              </a:solidFill>
              <a:latin typeface="Arial Narrow" panose="020B0606020202030204" pitchFamily="34" charset="0"/>
              <a:cs typeface="Segoe UI Semibold" panose="020B0702040204020203" pitchFamily="34" charset="0"/>
            </a:endParaRPr>
          </a:p>
        </p:txBody>
      </p:sp>
      <p:sp>
        <p:nvSpPr>
          <p:cNvPr id="120" name="Прямоугольник 31"/>
          <p:cNvSpPr>
            <a:spLocks noChangeArrowheads="1"/>
          </p:cNvSpPr>
          <p:nvPr/>
        </p:nvSpPr>
        <p:spPr bwMode="auto">
          <a:xfrm>
            <a:off x="2575679" y="3910835"/>
            <a:ext cx="19891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ru-RU" altLang="ru-RU" sz="900" dirty="0">
                <a:solidFill>
                  <a:srgbClr val="00B0F0"/>
                </a:solidFill>
                <a:latin typeface="Arial Narrow" panose="020B0606020202030204" pitchFamily="34" charset="0"/>
              </a:rPr>
              <a:t>объектов инновационной</a:t>
            </a:r>
          </a:p>
          <a:p>
            <a:pPr algn="ctr">
              <a:lnSpc>
                <a:spcPct val="100000"/>
              </a:lnSpc>
              <a:spcBef>
                <a:spcPct val="0"/>
              </a:spcBef>
              <a:buFontTx/>
              <a:buNone/>
            </a:pPr>
            <a:r>
              <a:rPr lang="ru-RU" altLang="ru-RU" sz="900" dirty="0">
                <a:solidFill>
                  <a:srgbClr val="00B0F0"/>
                </a:solidFill>
                <a:latin typeface="Arial Narrow" panose="020B0606020202030204" pitchFamily="34" charset="0"/>
              </a:rPr>
              <a:t>инфраструктуры</a:t>
            </a:r>
            <a:endParaRPr lang="ru-RU" altLang="ru-RU" sz="900" dirty="0">
              <a:solidFill>
                <a:srgbClr val="00B0F0"/>
              </a:solidFill>
              <a:latin typeface="Arial Narrow" panose="020B0606020202030204" pitchFamily="34" charset="0"/>
              <a:cs typeface="Segoe UI" panose="020B0502040204020203" pitchFamily="34" charset="0"/>
            </a:endParaRPr>
          </a:p>
        </p:txBody>
      </p:sp>
      <p:sp>
        <p:nvSpPr>
          <p:cNvPr id="121" name="Content Placeholder 2"/>
          <p:cNvSpPr txBox="1">
            <a:spLocks noChangeAspect="1"/>
          </p:cNvSpPr>
          <p:nvPr/>
        </p:nvSpPr>
        <p:spPr bwMode="auto">
          <a:xfrm>
            <a:off x="4203706" y="3217558"/>
            <a:ext cx="19891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ru-RU" altLang="ru-RU" sz="3600" dirty="0">
                <a:solidFill>
                  <a:srgbClr val="2AACE2"/>
                </a:solidFill>
                <a:latin typeface="Arial Narrow" panose="020B0606020202030204" pitchFamily="34" charset="0"/>
                <a:cs typeface="Segoe UI Semibold" panose="020B0702040204020203" pitchFamily="34" charset="0"/>
              </a:rPr>
              <a:t>1 288</a:t>
            </a:r>
            <a:endParaRPr lang="en-US" altLang="ru-RU" sz="3600" dirty="0">
              <a:solidFill>
                <a:srgbClr val="2AACE2"/>
              </a:solidFill>
              <a:latin typeface="Arial Narrow" panose="020B0606020202030204" pitchFamily="34" charset="0"/>
              <a:cs typeface="Segoe UI Semibold" panose="020B0702040204020203" pitchFamily="34" charset="0"/>
            </a:endParaRPr>
          </a:p>
        </p:txBody>
      </p:sp>
      <p:sp>
        <p:nvSpPr>
          <p:cNvPr id="122" name="Прямоугольник 33"/>
          <p:cNvSpPr>
            <a:spLocks noChangeArrowheads="1"/>
          </p:cNvSpPr>
          <p:nvPr/>
        </p:nvSpPr>
        <p:spPr bwMode="auto">
          <a:xfrm>
            <a:off x="4114954" y="3700112"/>
            <a:ext cx="140685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ru-RU" altLang="ru-RU" sz="900" dirty="0">
                <a:solidFill>
                  <a:srgbClr val="00B0F0"/>
                </a:solidFill>
                <a:latin typeface="Arial Narrow" panose="020B0606020202030204" pitchFamily="34" charset="0"/>
              </a:rPr>
              <a:t>предприятий-участников</a:t>
            </a:r>
          </a:p>
          <a:p>
            <a:pPr algn="ctr">
              <a:lnSpc>
                <a:spcPct val="100000"/>
              </a:lnSpc>
              <a:spcBef>
                <a:spcPct val="0"/>
              </a:spcBef>
              <a:buFontTx/>
              <a:buNone/>
            </a:pPr>
            <a:r>
              <a:rPr lang="ru-RU" altLang="ru-RU" sz="900" dirty="0">
                <a:solidFill>
                  <a:srgbClr val="00B0F0"/>
                </a:solidFill>
                <a:latin typeface="Arial Narrow" panose="020B0606020202030204" pitchFamily="34" charset="0"/>
              </a:rPr>
              <a:t>проектов </a:t>
            </a:r>
            <a:r>
              <a:rPr lang="ru-RU" altLang="ru-RU" sz="900" dirty="0" err="1">
                <a:solidFill>
                  <a:srgbClr val="00B0F0"/>
                </a:solidFill>
                <a:latin typeface="Arial Narrow" panose="020B0606020202030204" pitchFamily="34" charset="0"/>
              </a:rPr>
              <a:t>импортозамещения</a:t>
            </a:r>
            <a:endParaRPr lang="ru-RU" altLang="ru-RU" sz="900" dirty="0">
              <a:solidFill>
                <a:srgbClr val="00B0F0"/>
              </a:solidFill>
              <a:latin typeface="Arial Narrow" panose="020B0606020202030204" pitchFamily="34" charset="0"/>
              <a:cs typeface="Segoe UI" panose="020B0502040204020203" pitchFamily="34" charset="0"/>
            </a:endParaRPr>
          </a:p>
        </p:txBody>
      </p:sp>
      <p:sp>
        <p:nvSpPr>
          <p:cNvPr id="123" name="Content Placeholder 2"/>
          <p:cNvSpPr txBox="1">
            <a:spLocks noChangeAspect="1"/>
          </p:cNvSpPr>
          <p:nvPr/>
        </p:nvSpPr>
        <p:spPr bwMode="auto">
          <a:xfrm>
            <a:off x="7776854" y="5443591"/>
            <a:ext cx="10287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ru-RU" altLang="ru-RU" sz="1800" dirty="0">
                <a:solidFill>
                  <a:srgbClr val="2AACE2"/>
                </a:solidFill>
                <a:latin typeface="Arial Narrow" panose="020B0606020202030204" pitchFamily="34" charset="0"/>
                <a:cs typeface="Segoe UI Semibold" panose="020B0702040204020203" pitchFamily="34" charset="0"/>
              </a:rPr>
              <a:t>трлн руб.</a:t>
            </a:r>
            <a:endParaRPr lang="en-US" altLang="ru-RU" sz="1800" dirty="0">
              <a:solidFill>
                <a:srgbClr val="2AACE2"/>
              </a:solidFill>
              <a:latin typeface="Arial Narrow" panose="020B0606020202030204" pitchFamily="34" charset="0"/>
              <a:cs typeface="Segoe UI Semibold" panose="020B0702040204020203" pitchFamily="34" charset="0"/>
            </a:endParaRPr>
          </a:p>
        </p:txBody>
      </p:sp>
    </p:spTree>
    <p:extLst>
      <p:ext uri="{BB962C8B-B14F-4D97-AF65-F5344CB8AC3E}">
        <p14:creationId xmlns:p14="http://schemas.microsoft.com/office/powerpoint/2010/main" val="16427670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79"/>
          <p:cNvSpPr txBox="1">
            <a:spLocks/>
          </p:cNvSpPr>
          <p:nvPr/>
        </p:nvSpPr>
        <p:spPr>
          <a:xfrm>
            <a:off x="1808785" y="265244"/>
            <a:ext cx="8666909" cy="287965"/>
          </a:xfrm>
          <a:prstGeom prst="rect">
            <a:avLst/>
          </a:prstGeom>
        </p:spPr>
        <p:txBody>
          <a:bodyPr vert="horz" wrap="square" lIns="0" tIns="10860" rIns="0" bIns="0" rtlCol="0">
            <a:sp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marL="247015" marR="5080" indent="-234950">
              <a:lnSpc>
                <a:spcPct val="100000"/>
              </a:lnSpc>
              <a:spcBef>
                <a:spcPts val="100"/>
              </a:spcBef>
            </a:pPr>
            <a:r>
              <a:rPr lang="ru-RU" sz="1800" spc="175" dirty="0">
                <a:solidFill>
                  <a:srgbClr val="001E31"/>
                </a:solidFill>
                <a:latin typeface="Arial Narrow" panose="020B0606020202030204" pitchFamily="34" charset="0"/>
              </a:rPr>
              <a:t>Спектр основных пользователей</a:t>
            </a:r>
          </a:p>
        </p:txBody>
      </p:sp>
      <p:graphicFrame>
        <p:nvGraphicFramePr>
          <p:cNvPr id="125" name="Схема 124"/>
          <p:cNvGraphicFramePr/>
          <p:nvPr>
            <p:extLst>
              <p:ext uri="{D42A27DB-BD31-4B8C-83A1-F6EECF244321}">
                <p14:modId xmlns:p14="http://schemas.microsoft.com/office/powerpoint/2010/main" val="3228688893"/>
              </p:ext>
            </p:extLst>
          </p:nvPr>
        </p:nvGraphicFramePr>
        <p:xfrm>
          <a:off x="1672070" y="207571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6" name="Рисунок 1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06346" y="1500993"/>
            <a:ext cx="713724" cy="713724"/>
          </a:xfrm>
          <a:prstGeom prst="rect">
            <a:avLst/>
          </a:prstGeom>
        </p:spPr>
      </p:pic>
      <p:pic>
        <p:nvPicPr>
          <p:cNvPr id="127" name="Рисунок 1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97618" y="3624938"/>
            <a:ext cx="931179" cy="965547"/>
          </a:xfrm>
          <a:prstGeom prst="rect">
            <a:avLst/>
          </a:prstGeom>
          <a:effectLst>
            <a:outerShdw blurRad="50800" dist="38100" dir="2700000" algn="tl" rotWithShape="0">
              <a:prstClr val="black">
                <a:alpha val="40000"/>
              </a:prstClr>
            </a:outerShdw>
          </a:effectLst>
        </p:spPr>
      </p:pic>
      <p:pic>
        <p:nvPicPr>
          <p:cNvPr id="128" name="Рисунок 1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88595" y="2568811"/>
            <a:ext cx="713724" cy="713724"/>
          </a:xfrm>
          <a:prstGeom prst="rect">
            <a:avLst/>
          </a:prstGeom>
        </p:spPr>
      </p:pic>
      <p:sp>
        <p:nvSpPr>
          <p:cNvPr id="129" name="TextBox 128"/>
          <p:cNvSpPr txBox="1"/>
          <p:nvPr/>
        </p:nvSpPr>
        <p:spPr>
          <a:xfrm>
            <a:off x="3133617" y="5099709"/>
            <a:ext cx="1146468" cy="461665"/>
          </a:xfrm>
          <a:prstGeom prst="rect">
            <a:avLst/>
          </a:prstGeom>
          <a:noFill/>
        </p:spPr>
        <p:txBody>
          <a:bodyPr wrap="none" rtlCol="0">
            <a:spAutoFit/>
          </a:bodyPr>
          <a:lstStyle/>
          <a:p>
            <a:pPr algn="ctr"/>
            <a:r>
              <a:rPr lang="ru-RU" sz="1200" dirty="0">
                <a:solidFill>
                  <a:schemeClr val="bg1"/>
                </a:solidFill>
                <a:latin typeface="Arial Narrow" panose="020B0606020202030204" pitchFamily="34" charset="0"/>
              </a:rPr>
              <a:t>Промышленные</a:t>
            </a:r>
          </a:p>
          <a:p>
            <a:pPr algn="ctr"/>
            <a:r>
              <a:rPr lang="ru-RU" sz="1200" dirty="0">
                <a:solidFill>
                  <a:schemeClr val="bg1"/>
                </a:solidFill>
                <a:latin typeface="Arial Narrow" panose="020B0606020202030204" pitchFamily="34" charset="0"/>
              </a:rPr>
              <a:t>предприятия</a:t>
            </a:r>
          </a:p>
        </p:txBody>
      </p:sp>
      <p:sp>
        <p:nvSpPr>
          <p:cNvPr id="130" name="TextBox 129"/>
          <p:cNvSpPr txBox="1"/>
          <p:nvPr/>
        </p:nvSpPr>
        <p:spPr>
          <a:xfrm>
            <a:off x="4499956" y="2568811"/>
            <a:ext cx="1040670" cy="461665"/>
          </a:xfrm>
          <a:prstGeom prst="rect">
            <a:avLst/>
          </a:prstGeom>
          <a:noFill/>
        </p:spPr>
        <p:txBody>
          <a:bodyPr wrap="none" rtlCol="0">
            <a:spAutoFit/>
          </a:bodyPr>
          <a:lstStyle/>
          <a:p>
            <a:pPr algn="ctr"/>
            <a:r>
              <a:rPr lang="ru-RU" sz="1200" dirty="0">
                <a:solidFill>
                  <a:schemeClr val="bg1"/>
                </a:solidFill>
                <a:latin typeface="Arial Narrow" panose="020B0606020202030204" pitchFamily="34" charset="0"/>
              </a:rPr>
              <a:t>Региональные</a:t>
            </a:r>
          </a:p>
          <a:p>
            <a:pPr algn="ctr"/>
            <a:r>
              <a:rPr lang="ru-RU" sz="1200" dirty="0">
                <a:solidFill>
                  <a:schemeClr val="bg1"/>
                </a:solidFill>
                <a:latin typeface="Arial Narrow" panose="020B0606020202030204" pitchFamily="34" charset="0"/>
              </a:rPr>
              <a:t>ОГВ</a:t>
            </a:r>
          </a:p>
        </p:txBody>
      </p:sp>
      <p:pic>
        <p:nvPicPr>
          <p:cNvPr id="131" name="Рисунок 1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39274" y="4932885"/>
            <a:ext cx="663045" cy="663045"/>
          </a:xfrm>
          <a:prstGeom prst="rect">
            <a:avLst/>
          </a:prstGeom>
        </p:spPr>
      </p:pic>
      <p:graphicFrame>
        <p:nvGraphicFramePr>
          <p:cNvPr id="15" name="Схема 14"/>
          <p:cNvGraphicFramePr/>
          <p:nvPr>
            <p:extLst>
              <p:ext uri="{D42A27DB-BD31-4B8C-83A1-F6EECF244321}">
                <p14:modId xmlns:p14="http://schemas.microsoft.com/office/powerpoint/2010/main" val="2495106786"/>
              </p:ext>
            </p:extLst>
          </p:nvPr>
        </p:nvGraphicFramePr>
        <p:xfrm>
          <a:off x="-1157064" y="2075710"/>
          <a:ext cx="6096000" cy="40640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32" name="TextBox 131"/>
          <p:cNvSpPr txBox="1"/>
          <p:nvPr/>
        </p:nvSpPr>
        <p:spPr>
          <a:xfrm>
            <a:off x="4387254" y="5155752"/>
            <a:ext cx="1361270" cy="461665"/>
          </a:xfrm>
          <a:prstGeom prst="rect">
            <a:avLst/>
          </a:prstGeom>
          <a:noFill/>
        </p:spPr>
        <p:txBody>
          <a:bodyPr wrap="none" rtlCol="0">
            <a:spAutoFit/>
          </a:bodyPr>
          <a:lstStyle/>
          <a:p>
            <a:pPr algn="ctr"/>
            <a:r>
              <a:rPr lang="ru-RU" sz="1200" dirty="0">
                <a:solidFill>
                  <a:schemeClr val="bg1"/>
                </a:solidFill>
                <a:latin typeface="Arial Narrow" panose="020B0606020202030204" pitchFamily="34" charset="0"/>
              </a:rPr>
              <a:t>Сертификационные</a:t>
            </a:r>
          </a:p>
          <a:p>
            <a:pPr algn="ctr"/>
            <a:r>
              <a:rPr lang="ru-RU" sz="1200" dirty="0">
                <a:solidFill>
                  <a:schemeClr val="bg1"/>
                </a:solidFill>
                <a:latin typeface="Arial Narrow" panose="020B0606020202030204" pitchFamily="34" charset="0"/>
              </a:rPr>
              <a:t>центры</a:t>
            </a:r>
          </a:p>
        </p:txBody>
      </p:sp>
      <p:sp>
        <p:nvSpPr>
          <p:cNvPr id="133" name="Прямоугольник 34"/>
          <p:cNvSpPr>
            <a:spLocks noChangeArrowheads="1"/>
          </p:cNvSpPr>
          <p:nvPr>
            <p:custDataLst>
              <p:tags r:id="rId1"/>
            </p:custDataLst>
          </p:nvPr>
        </p:nvSpPr>
        <p:spPr bwMode="auto">
          <a:xfrm>
            <a:off x="143062" y="573943"/>
            <a:ext cx="87137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20000"/>
              </a:spcBef>
              <a:buNone/>
            </a:pPr>
            <a:r>
              <a:rPr lang="ru-RU" altLang="ru-RU" sz="1800" dirty="0">
                <a:latin typeface="Arial Narrow" panose="020B0606020202030204" pitchFamily="34" charset="0"/>
                <a:sym typeface="Arial" panose="020B0604020202020204" pitchFamily="34" charset="0"/>
              </a:rPr>
              <a:t>ГИС Промышленность – среда эффективного цифрового взаимодействия , учитывающая потребности всех уровней пользователей</a:t>
            </a:r>
          </a:p>
        </p:txBody>
      </p:sp>
      <p:sp>
        <p:nvSpPr>
          <p:cNvPr id="16" name="TextBox 15"/>
          <p:cNvSpPr txBox="1"/>
          <p:nvPr/>
        </p:nvSpPr>
        <p:spPr>
          <a:xfrm>
            <a:off x="2230160" y="3876877"/>
            <a:ext cx="1398140" cy="461665"/>
          </a:xfrm>
          <a:prstGeom prst="rect">
            <a:avLst/>
          </a:prstGeom>
          <a:noFill/>
        </p:spPr>
        <p:txBody>
          <a:bodyPr wrap="none" rtlCol="0">
            <a:spAutoFit/>
          </a:bodyPr>
          <a:lstStyle/>
          <a:p>
            <a:pPr algn="ctr"/>
            <a:r>
              <a:rPr lang="ru-RU" sz="1200" dirty="0">
                <a:solidFill>
                  <a:schemeClr val="bg1"/>
                </a:solidFill>
                <a:latin typeface="Arial Narrow" panose="020B0606020202030204" pitchFamily="34" charset="0"/>
              </a:rPr>
              <a:t>Отраслевые</a:t>
            </a:r>
          </a:p>
          <a:p>
            <a:pPr algn="ctr"/>
            <a:r>
              <a:rPr lang="ru-RU" sz="1200" dirty="0">
                <a:solidFill>
                  <a:schemeClr val="bg1"/>
                </a:solidFill>
                <a:latin typeface="Arial Narrow" panose="020B0606020202030204" pitchFamily="34" charset="0"/>
              </a:rPr>
              <a:t>ассоциации</a:t>
            </a:r>
            <a:r>
              <a:rPr lang="en-US" sz="1200" dirty="0">
                <a:solidFill>
                  <a:schemeClr val="bg1"/>
                </a:solidFill>
                <a:latin typeface="Arial Narrow" panose="020B0606020202030204" pitchFamily="34" charset="0"/>
              </a:rPr>
              <a:t> </a:t>
            </a:r>
            <a:r>
              <a:rPr lang="ru-RU" sz="1200" dirty="0">
                <a:solidFill>
                  <a:schemeClr val="bg1"/>
                </a:solidFill>
                <a:latin typeface="Arial Narrow" panose="020B0606020202030204" pitchFamily="34" charset="0"/>
              </a:rPr>
              <a:t>и союзы</a:t>
            </a:r>
          </a:p>
        </p:txBody>
      </p:sp>
      <p:pic>
        <p:nvPicPr>
          <p:cNvPr id="6" name="Рисунок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091789" y="4887042"/>
            <a:ext cx="662400" cy="662400"/>
          </a:xfrm>
          <a:prstGeom prst="rect">
            <a:avLst/>
          </a:prstGeom>
        </p:spPr>
      </p:pic>
      <p:pic>
        <p:nvPicPr>
          <p:cNvPr id="18" name="Рисунок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91789" y="2568811"/>
            <a:ext cx="713724" cy="713724"/>
          </a:xfrm>
          <a:prstGeom prst="rect">
            <a:avLst/>
          </a:prstGeom>
        </p:spPr>
      </p:pic>
      <p:sp>
        <p:nvSpPr>
          <p:cNvPr id="19" name="Прямоугольник 18"/>
          <p:cNvSpPr/>
          <p:nvPr/>
        </p:nvSpPr>
        <p:spPr>
          <a:xfrm>
            <a:off x="4863931" y="1296586"/>
            <a:ext cx="1769186" cy="646331"/>
          </a:xfrm>
          <a:prstGeom prst="rect">
            <a:avLst/>
          </a:prstGeom>
        </p:spPr>
        <p:txBody>
          <a:bodyPr wrap="square">
            <a:spAutoFit/>
          </a:bodyPr>
          <a:lstStyle/>
          <a:p>
            <a:pPr marL="0" lvl="1" algn="ctr" defTabSz="514899" eaLnBrk="1" fontAlgn="auto">
              <a:spcBef>
                <a:spcPts val="0"/>
              </a:spcBef>
              <a:spcAft>
                <a:spcPts val="169"/>
              </a:spcAft>
              <a:buClr>
                <a:srgbClr val="535353">
                  <a:lumMod val="40000"/>
                  <a:lumOff val="60000"/>
                </a:srgbClr>
              </a:buClr>
              <a:buSzPct val="120000"/>
              <a:defRPr/>
            </a:pPr>
            <a:r>
              <a:rPr lang="ru-RU" sz="1200" kern="0" dirty="0">
                <a:latin typeface="Arial Narrow" panose="020B0606020202030204" pitchFamily="34" charset="0"/>
                <a:cs typeface="Helvetica"/>
                <a:sym typeface="Arial"/>
              </a:rPr>
              <a:t>Мониторинг финансово-экономического состояния предприятий</a:t>
            </a:r>
          </a:p>
        </p:txBody>
      </p:sp>
      <p:sp>
        <p:nvSpPr>
          <p:cNvPr id="20" name="Прямоугольник 19"/>
          <p:cNvSpPr/>
          <p:nvPr/>
        </p:nvSpPr>
        <p:spPr>
          <a:xfrm>
            <a:off x="-136332" y="2279342"/>
            <a:ext cx="2125423" cy="646331"/>
          </a:xfrm>
          <a:prstGeom prst="rect">
            <a:avLst/>
          </a:prstGeom>
        </p:spPr>
        <p:txBody>
          <a:bodyPr wrap="square">
            <a:spAutoFit/>
          </a:bodyPr>
          <a:lstStyle/>
          <a:p>
            <a:pPr marL="0" lvl="1" algn="ctr" defTabSz="514899" eaLnBrk="1" fontAlgn="auto">
              <a:spcBef>
                <a:spcPts val="0"/>
              </a:spcBef>
              <a:spcAft>
                <a:spcPts val="169"/>
              </a:spcAft>
              <a:buClr>
                <a:srgbClr val="535353">
                  <a:lumMod val="40000"/>
                  <a:lumOff val="60000"/>
                </a:srgbClr>
              </a:buClr>
              <a:buSzPct val="120000"/>
              <a:defRPr/>
            </a:pPr>
            <a:r>
              <a:rPr lang="ru-RU" sz="1200" kern="0" dirty="0">
                <a:latin typeface="Arial Narrow" panose="020B0606020202030204" pitchFamily="34" charset="0"/>
                <a:cs typeface="Helvetica"/>
                <a:sym typeface="Arial"/>
              </a:rPr>
              <a:t>Единое информационное пространство взаимодействия предприятий и государства</a:t>
            </a:r>
          </a:p>
        </p:txBody>
      </p:sp>
      <p:sp>
        <p:nvSpPr>
          <p:cNvPr id="21" name="Прямоугольник 20"/>
          <p:cNvSpPr/>
          <p:nvPr/>
        </p:nvSpPr>
        <p:spPr>
          <a:xfrm>
            <a:off x="6935470" y="2162541"/>
            <a:ext cx="1921380" cy="856645"/>
          </a:xfrm>
          <a:prstGeom prst="rect">
            <a:avLst/>
          </a:prstGeom>
        </p:spPr>
        <p:txBody>
          <a:bodyPr wrap="square">
            <a:spAutoFit/>
          </a:bodyPr>
          <a:lstStyle/>
          <a:p>
            <a:pPr marL="0" lvl="1" algn="ctr" defTabSz="514899" eaLnBrk="1" fontAlgn="auto">
              <a:spcBef>
                <a:spcPts val="0"/>
              </a:spcBef>
              <a:spcAft>
                <a:spcPts val="169"/>
              </a:spcAft>
              <a:buClr>
                <a:srgbClr val="535353">
                  <a:lumMod val="40000"/>
                  <a:lumOff val="60000"/>
                </a:srgbClr>
              </a:buClr>
              <a:buSzPct val="120000"/>
              <a:defRPr/>
            </a:pPr>
            <a:r>
              <a:rPr lang="ru-RU" sz="1200" kern="0" dirty="0">
                <a:latin typeface="Arial Narrow" panose="020B0606020202030204" pitchFamily="34" charset="0"/>
                <a:cs typeface="Helvetica"/>
                <a:sym typeface="Arial"/>
              </a:rPr>
              <a:t>Инструменты анализа, мониторинга и прогнозирования</a:t>
            </a:r>
            <a:endParaRPr lang="en-US" sz="1200" kern="0" dirty="0">
              <a:latin typeface="Arial Narrow" panose="020B0606020202030204" pitchFamily="34" charset="0"/>
              <a:cs typeface="Helvetica"/>
              <a:sym typeface="Arial"/>
            </a:endParaRPr>
          </a:p>
          <a:p>
            <a:pPr marL="0" lvl="1" algn="ctr" defTabSz="514899" eaLnBrk="1" fontAlgn="auto">
              <a:spcBef>
                <a:spcPts val="0"/>
              </a:spcBef>
              <a:spcAft>
                <a:spcPts val="169"/>
              </a:spcAft>
              <a:buClr>
                <a:srgbClr val="535353">
                  <a:lumMod val="40000"/>
                  <a:lumOff val="60000"/>
                </a:srgbClr>
              </a:buClr>
              <a:buSzPct val="120000"/>
              <a:defRPr/>
            </a:pPr>
            <a:r>
              <a:rPr lang="ru-RU" sz="1200" kern="0" dirty="0">
                <a:latin typeface="Arial Narrow" panose="020B0606020202030204" pitchFamily="34" charset="0"/>
                <a:cs typeface="Helvetica"/>
                <a:sym typeface="Arial"/>
              </a:rPr>
              <a:t> </a:t>
            </a:r>
          </a:p>
        </p:txBody>
      </p:sp>
      <p:sp>
        <p:nvSpPr>
          <p:cNvPr id="22" name="Прямоугольник 21"/>
          <p:cNvSpPr/>
          <p:nvPr/>
        </p:nvSpPr>
        <p:spPr>
          <a:xfrm>
            <a:off x="1001175" y="1296586"/>
            <a:ext cx="2423371" cy="830997"/>
          </a:xfrm>
          <a:prstGeom prst="rect">
            <a:avLst/>
          </a:prstGeom>
        </p:spPr>
        <p:txBody>
          <a:bodyPr wrap="square">
            <a:spAutoFit/>
          </a:bodyPr>
          <a:lstStyle/>
          <a:p>
            <a:pPr marL="0" lvl="1" algn="ctr" defTabSz="514899" eaLnBrk="1" fontAlgn="auto">
              <a:spcBef>
                <a:spcPts val="0"/>
              </a:spcBef>
              <a:spcAft>
                <a:spcPts val="169"/>
              </a:spcAft>
              <a:buClr>
                <a:srgbClr val="535353">
                  <a:lumMod val="40000"/>
                  <a:lumOff val="60000"/>
                </a:srgbClr>
              </a:buClr>
              <a:buSzPct val="120000"/>
              <a:defRPr/>
            </a:pPr>
            <a:r>
              <a:rPr lang="ru-RU" sz="1200" kern="0" dirty="0">
                <a:latin typeface="Arial Narrow" panose="020B0606020202030204" pitchFamily="34" charset="0"/>
                <a:cs typeface="Helvetica"/>
                <a:sym typeface="Arial"/>
              </a:rPr>
              <a:t>Получение исчерпывающей информации о субъектах деятельности в сфере промышленности</a:t>
            </a:r>
          </a:p>
        </p:txBody>
      </p:sp>
      <p:sp>
        <p:nvSpPr>
          <p:cNvPr id="23" name="TextBox 22"/>
          <p:cNvSpPr txBox="1"/>
          <p:nvPr/>
        </p:nvSpPr>
        <p:spPr>
          <a:xfrm>
            <a:off x="6602319" y="5607724"/>
            <a:ext cx="2297421" cy="461665"/>
          </a:xfrm>
          <a:prstGeom prst="rect">
            <a:avLst/>
          </a:prstGeom>
          <a:noFill/>
        </p:spPr>
        <p:txBody>
          <a:bodyPr wrap="square" rtlCol="0">
            <a:spAutoFit/>
          </a:bodyPr>
          <a:lstStyle/>
          <a:p>
            <a:pPr algn="ctr" defTabSz="514899" eaLnBrk="1" fontAlgn="auto">
              <a:spcBef>
                <a:spcPts val="0"/>
              </a:spcBef>
              <a:spcAft>
                <a:spcPts val="169"/>
              </a:spcAft>
              <a:buClr>
                <a:srgbClr val="2AACE2"/>
              </a:buClr>
              <a:defRPr/>
            </a:pPr>
            <a:r>
              <a:rPr lang="ru-RU" sz="1200" kern="0" dirty="0">
                <a:latin typeface="Arial Narrow" panose="020B0606020202030204" pitchFamily="34" charset="0"/>
                <a:cs typeface="Helvetica"/>
                <a:sym typeface="Arial"/>
              </a:rPr>
              <a:t>Инструменты взаимодействия с предприятиями и ФОИВ</a:t>
            </a:r>
          </a:p>
        </p:txBody>
      </p:sp>
      <p:sp>
        <p:nvSpPr>
          <p:cNvPr id="24" name="Прямоугольник 23"/>
          <p:cNvSpPr/>
          <p:nvPr/>
        </p:nvSpPr>
        <p:spPr>
          <a:xfrm>
            <a:off x="7068759" y="4107711"/>
            <a:ext cx="1983235" cy="276999"/>
          </a:xfrm>
          <a:prstGeom prst="rect">
            <a:avLst/>
          </a:prstGeom>
          <a:ln>
            <a:noFill/>
          </a:ln>
        </p:spPr>
        <p:txBody>
          <a:bodyPr wrap="none">
            <a:spAutoFit/>
          </a:bodyPr>
          <a:lstStyle/>
          <a:p>
            <a:pPr algn="ctr" defTabSz="514899" eaLnBrk="1" fontAlgn="auto">
              <a:spcBef>
                <a:spcPts val="0"/>
              </a:spcBef>
              <a:spcAft>
                <a:spcPts val="169"/>
              </a:spcAft>
              <a:buClr>
                <a:srgbClr val="2AACE2"/>
              </a:buClr>
              <a:defRPr/>
            </a:pPr>
            <a:r>
              <a:rPr lang="ru-RU" sz="1200" kern="0" dirty="0">
                <a:latin typeface="Arial Narrow" panose="020B0606020202030204" pitchFamily="34" charset="0"/>
                <a:cs typeface="Helvetica"/>
                <a:sym typeface="Arial"/>
              </a:rPr>
              <a:t>Мониторинг и анализ данных</a:t>
            </a:r>
          </a:p>
        </p:txBody>
      </p:sp>
      <p:sp>
        <p:nvSpPr>
          <p:cNvPr id="25" name="Прямоугольник 24"/>
          <p:cNvSpPr/>
          <p:nvPr/>
        </p:nvSpPr>
        <p:spPr>
          <a:xfrm>
            <a:off x="7068759" y="4796051"/>
            <a:ext cx="1939774" cy="461665"/>
          </a:xfrm>
          <a:prstGeom prst="rect">
            <a:avLst/>
          </a:prstGeom>
        </p:spPr>
        <p:txBody>
          <a:bodyPr wrap="square">
            <a:spAutoFit/>
          </a:bodyPr>
          <a:lstStyle/>
          <a:p>
            <a:pPr algn="ctr" defTabSz="514899" eaLnBrk="1" fontAlgn="auto">
              <a:spcBef>
                <a:spcPts val="0"/>
              </a:spcBef>
              <a:spcAft>
                <a:spcPts val="169"/>
              </a:spcAft>
              <a:buClr>
                <a:srgbClr val="2AACE2"/>
              </a:buClr>
              <a:defRPr/>
            </a:pPr>
            <a:r>
              <a:rPr lang="ru-RU" sz="1200" kern="0" dirty="0">
                <a:latin typeface="Arial Narrow" panose="020B0606020202030204" pitchFamily="34" charset="0"/>
                <a:cs typeface="Helvetica"/>
                <a:sym typeface="Arial"/>
              </a:rPr>
              <a:t>Ведение и мониторинг региональных проектов</a:t>
            </a:r>
          </a:p>
        </p:txBody>
      </p:sp>
      <p:sp>
        <p:nvSpPr>
          <p:cNvPr id="26" name="Прямоугольник 25"/>
          <p:cNvSpPr/>
          <p:nvPr/>
        </p:nvSpPr>
        <p:spPr>
          <a:xfrm>
            <a:off x="5444887" y="6185674"/>
            <a:ext cx="2691580" cy="461665"/>
          </a:xfrm>
          <a:prstGeom prst="rect">
            <a:avLst/>
          </a:prstGeom>
        </p:spPr>
        <p:txBody>
          <a:bodyPr wrap="square">
            <a:spAutoFit/>
          </a:bodyPr>
          <a:lstStyle/>
          <a:p>
            <a:pPr algn="ctr" defTabSz="514899" eaLnBrk="1" fontAlgn="auto">
              <a:spcBef>
                <a:spcPts val="0"/>
              </a:spcBef>
              <a:spcAft>
                <a:spcPts val="169"/>
              </a:spcAft>
              <a:buClr>
                <a:srgbClr val="2AACE2"/>
              </a:buClr>
              <a:defRPr/>
            </a:pPr>
            <a:r>
              <a:rPr lang="ru-RU" sz="1200" kern="0" dirty="0">
                <a:latin typeface="Arial Narrow" panose="020B0606020202030204" pitchFamily="34" charset="0"/>
                <a:cs typeface="Helvetica"/>
                <a:sym typeface="Arial"/>
              </a:rPr>
              <a:t>Интеграция региональных информационных ресурсов</a:t>
            </a:r>
          </a:p>
        </p:txBody>
      </p:sp>
      <p:sp>
        <p:nvSpPr>
          <p:cNvPr id="27" name="TextBox 26"/>
          <p:cNvSpPr txBox="1"/>
          <p:nvPr/>
        </p:nvSpPr>
        <p:spPr>
          <a:xfrm>
            <a:off x="84012" y="4422640"/>
            <a:ext cx="1684734" cy="461665"/>
          </a:xfrm>
          <a:prstGeom prst="rect">
            <a:avLst/>
          </a:prstGeom>
          <a:noFill/>
        </p:spPr>
        <p:txBody>
          <a:bodyPr wrap="square" rtlCol="0">
            <a:spAutoFit/>
          </a:bodyPr>
          <a:lstStyle/>
          <a:p>
            <a:pPr defTabSz="514899" eaLnBrk="1" fontAlgn="auto">
              <a:spcBef>
                <a:spcPts val="0"/>
              </a:spcBef>
              <a:spcAft>
                <a:spcPts val="169"/>
              </a:spcAft>
              <a:buClr>
                <a:srgbClr val="2AACE2"/>
              </a:buClr>
              <a:defRPr/>
            </a:pPr>
            <a:r>
              <a:rPr lang="ru-RU" sz="1200" kern="0" dirty="0">
                <a:latin typeface="Arial Narrow" panose="020B0606020202030204" pitchFamily="34" charset="0"/>
                <a:cs typeface="Helvetica"/>
                <a:sym typeface="Arial"/>
              </a:rPr>
              <a:t>Юридическая значимость отчетности</a:t>
            </a:r>
          </a:p>
        </p:txBody>
      </p:sp>
      <p:sp>
        <p:nvSpPr>
          <p:cNvPr id="28" name="Прямоугольник 27"/>
          <p:cNvSpPr/>
          <p:nvPr/>
        </p:nvSpPr>
        <p:spPr>
          <a:xfrm>
            <a:off x="94905" y="5449074"/>
            <a:ext cx="2286000" cy="830997"/>
          </a:xfrm>
          <a:prstGeom prst="rect">
            <a:avLst/>
          </a:prstGeom>
        </p:spPr>
        <p:txBody>
          <a:bodyPr>
            <a:spAutoFit/>
          </a:bodyPr>
          <a:lstStyle/>
          <a:p>
            <a:pPr defTabSz="514899" eaLnBrk="1" fontAlgn="auto">
              <a:spcBef>
                <a:spcPts val="0"/>
              </a:spcBef>
              <a:spcAft>
                <a:spcPts val="169"/>
              </a:spcAft>
              <a:buClr>
                <a:srgbClr val="2AACE2"/>
              </a:buClr>
              <a:defRPr/>
            </a:pPr>
            <a:r>
              <a:rPr lang="ru-RU" sz="1200" kern="0" dirty="0">
                <a:latin typeface="Arial Narrow" panose="020B0606020202030204" pitchFamily="34" charset="0"/>
                <a:cs typeface="Helvetica"/>
                <a:sym typeface="Arial"/>
              </a:rPr>
              <a:t>Единое окно взаимодействия с государством по вопросам реализации промышленной политики</a:t>
            </a:r>
          </a:p>
        </p:txBody>
      </p:sp>
      <p:sp>
        <p:nvSpPr>
          <p:cNvPr id="29" name="Прямоугольник 28"/>
          <p:cNvSpPr/>
          <p:nvPr/>
        </p:nvSpPr>
        <p:spPr>
          <a:xfrm>
            <a:off x="1958271" y="6335983"/>
            <a:ext cx="2468946" cy="276999"/>
          </a:xfrm>
          <a:prstGeom prst="rect">
            <a:avLst/>
          </a:prstGeom>
        </p:spPr>
        <p:txBody>
          <a:bodyPr wrap="none">
            <a:spAutoFit/>
          </a:bodyPr>
          <a:lstStyle/>
          <a:p>
            <a:pPr marL="0" lvl="1" defTabSz="514899" eaLnBrk="1" fontAlgn="auto">
              <a:spcBef>
                <a:spcPts val="0"/>
              </a:spcBef>
              <a:spcAft>
                <a:spcPts val="169"/>
              </a:spcAft>
              <a:buClr>
                <a:srgbClr val="2AACE2"/>
              </a:buClr>
              <a:defRPr/>
            </a:pPr>
            <a:r>
              <a:rPr lang="ru-RU" sz="1200" kern="0" dirty="0">
                <a:latin typeface="Arial Narrow" panose="020B0606020202030204" pitchFamily="34" charset="0"/>
                <a:cs typeface="Helvetica"/>
                <a:sym typeface="Arial"/>
              </a:rPr>
              <a:t>Площадка промышленной кооперации</a:t>
            </a:r>
          </a:p>
        </p:txBody>
      </p:sp>
    </p:spTree>
    <p:extLst>
      <p:ext uri="{BB962C8B-B14F-4D97-AF65-F5344CB8AC3E}">
        <p14:creationId xmlns:p14="http://schemas.microsoft.com/office/powerpoint/2010/main" val="838648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Box 84"/>
          <p:cNvSpPr txBox="1"/>
          <p:nvPr/>
        </p:nvSpPr>
        <p:spPr>
          <a:xfrm>
            <a:off x="189959" y="565779"/>
            <a:ext cx="8597935" cy="369332"/>
          </a:xfrm>
          <a:prstGeom prst="rect">
            <a:avLst/>
          </a:prstGeom>
          <a:noFill/>
        </p:spPr>
        <p:txBody>
          <a:bodyPr wrap="square" rtlCol="0">
            <a:spAutoFit/>
          </a:bodyPr>
          <a:lstStyle/>
          <a:p>
            <a:r>
              <a:rPr lang="ru-RU" spc="-50" dirty="0">
                <a:solidFill>
                  <a:srgbClr val="404040"/>
                </a:solidFill>
                <a:latin typeface="Arial Narrow" panose="020B0606020202030204" pitchFamily="34" charset="0"/>
              </a:rPr>
              <a:t>Возможности системы для производителя: сервисные платформы</a:t>
            </a:r>
            <a:r>
              <a:rPr lang="en-US" spc="-50" dirty="0">
                <a:solidFill>
                  <a:srgbClr val="404040"/>
                </a:solidFill>
                <a:latin typeface="Arial Narrow" panose="020B0606020202030204" pitchFamily="34" charset="0"/>
              </a:rPr>
              <a:t> </a:t>
            </a:r>
            <a:r>
              <a:rPr lang="ru-RU" spc="-50" dirty="0">
                <a:solidFill>
                  <a:srgbClr val="404040"/>
                </a:solidFill>
                <a:latin typeface="Arial Narrow" panose="020B0606020202030204" pitchFamily="34" charset="0"/>
              </a:rPr>
              <a:t>ГИСП </a:t>
            </a:r>
          </a:p>
        </p:txBody>
      </p:sp>
      <p:grpSp>
        <p:nvGrpSpPr>
          <p:cNvPr id="7" name="Группа 6"/>
          <p:cNvGrpSpPr/>
          <p:nvPr/>
        </p:nvGrpSpPr>
        <p:grpSpPr>
          <a:xfrm>
            <a:off x="3261315" y="2570013"/>
            <a:ext cx="2715968" cy="2434980"/>
            <a:chOff x="2972496" y="2107183"/>
            <a:chExt cx="2730633" cy="2448128"/>
          </a:xfrm>
        </p:grpSpPr>
        <p:sp>
          <p:nvSpPr>
            <p:cNvPr id="26" name="Shape 1870"/>
            <p:cNvSpPr/>
            <p:nvPr/>
          </p:nvSpPr>
          <p:spPr>
            <a:xfrm>
              <a:off x="4615185" y="3696484"/>
              <a:ext cx="65468" cy="11629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0"/>
                  </a:lnTo>
                  <a:close/>
                </a:path>
              </a:pathLst>
            </a:custGeom>
            <a:solidFill>
              <a:srgbClr val="D9D9D9"/>
            </a:solidFill>
            <a:ln w="12700" cap="flat">
              <a:noFill/>
              <a:miter lim="400000"/>
            </a:ln>
            <a:effectLst/>
          </p:spPr>
          <p:txBody>
            <a:bodyPr wrap="square" lIns="29325" tIns="29325" rIns="29325" bIns="29325"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155"/>
            </a:p>
          </p:txBody>
        </p:sp>
        <p:sp>
          <p:nvSpPr>
            <p:cNvPr id="28" name="Shape 1871"/>
            <p:cNvSpPr/>
            <p:nvPr/>
          </p:nvSpPr>
          <p:spPr>
            <a:xfrm>
              <a:off x="4060439" y="3811755"/>
              <a:ext cx="132658"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lnTo>
                    <a:pt x="21600" y="0"/>
                  </a:lnTo>
                  <a:close/>
                </a:path>
              </a:pathLst>
            </a:custGeom>
            <a:noFill/>
            <a:ln w="12700" cap="flat">
              <a:noFill/>
              <a:miter lim="400000"/>
            </a:ln>
            <a:effectLst/>
          </p:spPr>
          <p:txBody>
            <a:bodyPr wrap="square" lIns="29325" tIns="29325" rIns="29325" bIns="29325"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155"/>
            </a:p>
          </p:txBody>
        </p:sp>
        <p:sp>
          <p:nvSpPr>
            <p:cNvPr id="29" name="Shape 1872"/>
            <p:cNvSpPr/>
            <p:nvPr/>
          </p:nvSpPr>
          <p:spPr>
            <a:xfrm>
              <a:off x="3438500" y="3331246"/>
              <a:ext cx="410032" cy="595234"/>
            </a:xfrm>
            <a:custGeom>
              <a:avLst/>
              <a:gdLst/>
              <a:ahLst/>
              <a:cxnLst>
                <a:cxn ang="0">
                  <a:pos x="wd2" y="hd2"/>
                </a:cxn>
                <a:cxn ang="5400000">
                  <a:pos x="wd2" y="hd2"/>
                </a:cxn>
                <a:cxn ang="10800000">
                  <a:pos x="wd2" y="hd2"/>
                </a:cxn>
                <a:cxn ang="16200000">
                  <a:pos x="wd2" y="hd2"/>
                </a:cxn>
              </a:cxnLst>
              <a:rect l="0" t="0" r="r" b="b"/>
              <a:pathLst>
                <a:path w="21600" h="21600" extrusionOk="0">
                  <a:moveTo>
                    <a:pt x="18151" y="0"/>
                  </a:moveTo>
                  <a:lnTo>
                    <a:pt x="0" y="21600"/>
                  </a:lnTo>
                  <a:lnTo>
                    <a:pt x="18151" y="0"/>
                  </a:lnTo>
                  <a:lnTo>
                    <a:pt x="21600" y="4126"/>
                  </a:lnTo>
                  <a:lnTo>
                    <a:pt x="18151" y="0"/>
                  </a:lnTo>
                  <a:close/>
                </a:path>
              </a:pathLst>
            </a:custGeom>
            <a:solidFill>
              <a:srgbClr val="D9D9D9"/>
            </a:solidFill>
            <a:ln w="12700" cap="flat">
              <a:noFill/>
              <a:miter lim="400000"/>
            </a:ln>
            <a:effectLst/>
          </p:spPr>
          <p:txBody>
            <a:bodyPr wrap="square" lIns="29325" tIns="29325" rIns="29325" bIns="29325"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155"/>
            </a:p>
          </p:txBody>
        </p:sp>
        <p:sp>
          <p:nvSpPr>
            <p:cNvPr id="30" name="Shape 1873"/>
            <p:cNvSpPr/>
            <p:nvPr/>
          </p:nvSpPr>
          <p:spPr>
            <a:xfrm>
              <a:off x="3993248" y="2851441"/>
              <a:ext cx="67191" cy="11456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0"/>
                  </a:lnTo>
                  <a:close/>
                </a:path>
              </a:pathLst>
            </a:custGeom>
            <a:solidFill>
              <a:srgbClr val="D9D9D9"/>
            </a:solidFill>
            <a:ln w="12700" cap="flat">
              <a:noFill/>
              <a:miter lim="400000"/>
            </a:ln>
            <a:effectLst/>
          </p:spPr>
          <p:txBody>
            <a:bodyPr wrap="square" lIns="29325" tIns="29325" rIns="29325" bIns="29325"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155"/>
            </a:p>
          </p:txBody>
        </p:sp>
        <p:sp>
          <p:nvSpPr>
            <p:cNvPr id="31" name="Shape 1874"/>
            <p:cNvSpPr/>
            <p:nvPr/>
          </p:nvSpPr>
          <p:spPr>
            <a:xfrm>
              <a:off x="4482528" y="2850423"/>
              <a:ext cx="13265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noFill/>
            <a:ln w="12700" cap="flat">
              <a:noFill/>
              <a:miter lim="400000"/>
            </a:ln>
            <a:effectLst/>
          </p:spPr>
          <p:txBody>
            <a:bodyPr wrap="square" lIns="29325" tIns="29325" rIns="29325" bIns="29325"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155"/>
            </a:p>
          </p:txBody>
        </p:sp>
        <p:sp>
          <p:nvSpPr>
            <p:cNvPr id="32" name="Shape 1875"/>
            <p:cNvSpPr/>
            <p:nvPr/>
          </p:nvSpPr>
          <p:spPr>
            <a:xfrm>
              <a:off x="2972496" y="2851440"/>
              <a:ext cx="1087944" cy="1380841"/>
            </a:xfrm>
            <a:custGeom>
              <a:avLst/>
              <a:gdLst/>
              <a:ahLst/>
              <a:cxnLst>
                <a:cxn ang="0">
                  <a:pos x="wd2" y="hd2"/>
                </a:cxn>
                <a:cxn ang="5400000">
                  <a:pos x="wd2" y="hd2"/>
                </a:cxn>
                <a:cxn ang="10800000">
                  <a:pos x="wd2" y="hd2"/>
                </a:cxn>
                <a:cxn ang="16200000">
                  <a:pos x="wd2" y="hd2"/>
                </a:cxn>
              </a:cxnLst>
              <a:rect l="0" t="0" r="r" b="b"/>
              <a:pathLst>
                <a:path w="21380" h="21600" extrusionOk="0">
                  <a:moveTo>
                    <a:pt x="7835" y="0"/>
                  </a:moveTo>
                  <a:cubicBezTo>
                    <a:pt x="5791" y="64"/>
                    <a:pt x="3827" y="925"/>
                    <a:pt x="2705" y="2457"/>
                  </a:cubicBezTo>
                  <a:cubicBezTo>
                    <a:pt x="662" y="5296"/>
                    <a:pt x="662" y="5296"/>
                    <a:pt x="662" y="5296"/>
                  </a:cubicBezTo>
                  <a:cubicBezTo>
                    <a:pt x="-220" y="6509"/>
                    <a:pt x="-220" y="8487"/>
                    <a:pt x="662" y="9699"/>
                  </a:cubicBezTo>
                  <a:cubicBezTo>
                    <a:pt x="9278" y="21600"/>
                    <a:pt x="9278" y="21600"/>
                    <a:pt x="9278" y="21600"/>
                  </a:cubicBezTo>
                  <a:cubicBezTo>
                    <a:pt x="8156" y="20069"/>
                    <a:pt x="8196" y="18282"/>
                    <a:pt x="9157" y="16814"/>
                  </a:cubicBezTo>
                  <a:cubicBezTo>
                    <a:pt x="21380" y="0"/>
                    <a:pt x="21380" y="0"/>
                    <a:pt x="21380" y="0"/>
                  </a:cubicBezTo>
                  <a:cubicBezTo>
                    <a:pt x="7835" y="0"/>
                    <a:pt x="7835" y="0"/>
                    <a:pt x="7835" y="0"/>
                  </a:cubicBezTo>
                </a:path>
              </a:pathLst>
            </a:custGeom>
            <a:solidFill>
              <a:srgbClr val="0F4061"/>
            </a:solidFill>
            <a:ln w="12700" cap="flat">
              <a:noFill/>
              <a:miter lim="400000"/>
            </a:ln>
            <a:effectLst/>
          </p:spPr>
          <p:txBody>
            <a:bodyPr wrap="square" lIns="29325" tIns="29325" rIns="29325" bIns="29325"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155">
                <a:solidFill>
                  <a:srgbClr val="0F4061"/>
                </a:solidFill>
              </a:endParaRPr>
            </a:p>
          </p:txBody>
        </p:sp>
        <p:sp>
          <p:nvSpPr>
            <p:cNvPr id="33" name="Shape 1876"/>
            <p:cNvSpPr/>
            <p:nvPr/>
          </p:nvSpPr>
          <p:spPr>
            <a:xfrm>
              <a:off x="3371310" y="2851441"/>
              <a:ext cx="689129" cy="11456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9494" y="21600"/>
                  </a:lnTo>
                  <a:lnTo>
                    <a:pt x="21600" y="0"/>
                  </a:lnTo>
                  <a:close/>
                </a:path>
              </a:pathLst>
            </a:custGeom>
            <a:solidFill>
              <a:srgbClr val="0D0D0D">
                <a:alpha val="10000"/>
              </a:srgbClr>
            </a:solidFill>
            <a:ln w="12700" cap="flat">
              <a:noFill/>
              <a:miter lim="400000"/>
            </a:ln>
            <a:effectLst/>
          </p:spPr>
          <p:txBody>
            <a:bodyPr wrap="square" lIns="29325" tIns="29325" rIns="29325" bIns="29325"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155"/>
            </a:p>
          </p:txBody>
        </p:sp>
        <p:sp>
          <p:nvSpPr>
            <p:cNvPr id="34" name="Shape 1878"/>
            <p:cNvSpPr/>
            <p:nvPr/>
          </p:nvSpPr>
          <p:spPr>
            <a:xfrm>
              <a:off x="3110304" y="2107183"/>
              <a:ext cx="1504883" cy="901036"/>
            </a:xfrm>
            <a:custGeom>
              <a:avLst/>
              <a:gdLst/>
              <a:ahLst/>
              <a:cxnLst>
                <a:cxn ang="0">
                  <a:pos x="wd2" y="hd2"/>
                </a:cxn>
                <a:cxn ang="5400000">
                  <a:pos x="wd2" y="hd2"/>
                </a:cxn>
                <a:cxn ang="10800000">
                  <a:pos x="wd2" y="hd2"/>
                </a:cxn>
                <a:cxn ang="16200000">
                  <a:pos x="wd2" y="hd2"/>
                </a:cxn>
              </a:cxnLst>
              <a:rect l="0" t="0" r="r" b="b"/>
              <a:pathLst>
                <a:path w="21600" h="21600" extrusionOk="0">
                  <a:moveTo>
                    <a:pt x="16654" y="3567"/>
                  </a:moveTo>
                  <a:cubicBezTo>
                    <a:pt x="15863" y="1417"/>
                    <a:pt x="14429" y="0"/>
                    <a:pt x="12820" y="0"/>
                  </a:cubicBezTo>
                  <a:cubicBezTo>
                    <a:pt x="9805" y="0"/>
                    <a:pt x="9805" y="0"/>
                    <a:pt x="9805" y="0"/>
                  </a:cubicBezTo>
                  <a:cubicBezTo>
                    <a:pt x="8517" y="0"/>
                    <a:pt x="6937" y="1515"/>
                    <a:pt x="6293" y="3372"/>
                  </a:cubicBezTo>
                  <a:cubicBezTo>
                    <a:pt x="0" y="21600"/>
                    <a:pt x="0" y="21600"/>
                    <a:pt x="0" y="21600"/>
                  </a:cubicBezTo>
                  <a:cubicBezTo>
                    <a:pt x="820" y="19254"/>
                    <a:pt x="2254" y="17935"/>
                    <a:pt x="3746" y="17837"/>
                  </a:cubicBezTo>
                  <a:cubicBezTo>
                    <a:pt x="21600" y="17837"/>
                    <a:pt x="21600" y="17837"/>
                    <a:pt x="21600" y="17837"/>
                  </a:cubicBezTo>
                  <a:cubicBezTo>
                    <a:pt x="16654" y="3567"/>
                    <a:pt x="16654" y="3567"/>
                    <a:pt x="16654" y="3567"/>
                  </a:cubicBezTo>
                </a:path>
              </a:pathLst>
            </a:custGeom>
            <a:solidFill>
              <a:srgbClr val="0C2634"/>
            </a:solidFill>
            <a:ln w="12700" cap="flat">
              <a:noFill/>
              <a:miter lim="400000"/>
            </a:ln>
            <a:effectLst/>
          </p:spPr>
          <p:txBody>
            <a:bodyPr wrap="square" lIns="29325" tIns="29325" rIns="29325" bIns="29325"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155"/>
            </a:p>
          </p:txBody>
        </p:sp>
        <p:sp>
          <p:nvSpPr>
            <p:cNvPr id="35" name="Shape 1879"/>
            <p:cNvSpPr/>
            <p:nvPr/>
          </p:nvSpPr>
          <p:spPr>
            <a:xfrm>
              <a:off x="4270622" y="2256207"/>
              <a:ext cx="344565" cy="5952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284" y="21600"/>
                  </a:lnTo>
                  <a:lnTo>
                    <a:pt x="21600" y="21600"/>
                  </a:lnTo>
                  <a:lnTo>
                    <a:pt x="9828" y="9847"/>
                  </a:lnTo>
                  <a:lnTo>
                    <a:pt x="0" y="0"/>
                  </a:lnTo>
                  <a:close/>
                </a:path>
              </a:pathLst>
            </a:custGeom>
            <a:solidFill>
              <a:srgbClr val="0D0D0D">
                <a:alpha val="10000"/>
              </a:srgbClr>
            </a:solidFill>
            <a:ln w="12700" cap="flat">
              <a:noFill/>
              <a:miter lim="400000"/>
            </a:ln>
            <a:effectLst/>
          </p:spPr>
          <p:txBody>
            <a:bodyPr wrap="square" lIns="29325" tIns="29325" rIns="29325" bIns="29325"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155"/>
            </a:p>
          </p:txBody>
        </p:sp>
        <p:grpSp>
          <p:nvGrpSpPr>
            <p:cNvPr id="36" name="Group 1883"/>
            <p:cNvGrpSpPr/>
            <p:nvPr/>
          </p:nvGrpSpPr>
          <p:grpSpPr>
            <a:xfrm>
              <a:off x="4060437" y="3653413"/>
              <a:ext cx="1504884" cy="901898"/>
              <a:chOff x="-1" y="0"/>
              <a:chExt cx="2346152" cy="1406080"/>
            </a:xfrm>
          </p:grpSpPr>
          <p:sp>
            <p:nvSpPr>
              <p:cNvPr id="94" name="Shape 1881"/>
              <p:cNvSpPr/>
              <p:nvPr/>
            </p:nvSpPr>
            <p:spPr>
              <a:xfrm>
                <a:off x="0" y="0"/>
                <a:ext cx="2346151" cy="1406080"/>
              </a:xfrm>
              <a:custGeom>
                <a:avLst/>
                <a:gdLst/>
                <a:ahLst/>
                <a:cxnLst>
                  <a:cxn ang="0">
                    <a:pos x="wd2" y="hd2"/>
                  </a:cxn>
                  <a:cxn ang="5400000">
                    <a:pos x="wd2" y="hd2"/>
                  </a:cxn>
                  <a:cxn ang="10800000">
                    <a:pos x="wd2" y="hd2"/>
                  </a:cxn>
                  <a:cxn ang="16200000">
                    <a:pos x="wd2" y="hd2"/>
                  </a:cxn>
                </a:cxnLst>
                <a:rect l="0" t="0" r="r" b="b"/>
                <a:pathLst>
                  <a:path w="21600" h="21600" extrusionOk="0">
                    <a:moveTo>
                      <a:pt x="4917" y="18081"/>
                    </a:moveTo>
                    <a:cubicBezTo>
                      <a:pt x="5737" y="20183"/>
                      <a:pt x="7141" y="21600"/>
                      <a:pt x="8780" y="21600"/>
                    </a:cubicBezTo>
                    <a:cubicBezTo>
                      <a:pt x="11766" y="21600"/>
                      <a:pt x="11766" y="21600"/>
                      <a:pt x="11766" y="21600"/>
                    </a:cubicBezTo>
                    <a:cubicBezTo>
                      <a:pt x="13054" y="21600"/>
                      <a:pt x="14634" y="20085"/>
                      <a:pt x="15278" y="18228"/>
                    </a:cubicBezTo>
                    <a:cubicBezTo>
                      <a:pt x="21600" y="0"/>
                      <a:pt x="21600" y="0"/>
                      <a:pt x="21600" y="0"/>
                    </a:cubicBezTo>
                    <a:cubicBezTo>
                      <a:pt x="20780" y="2346"/>
                      <a:pt x="19346" y="3714"/>
                      <a:pt x="17824" y="3812"/>
                    </a:cubicBezTo>
                    <a:cubicBezTo>
                      <a:pt x="0" y="3812"/>
                      <a:pt x="0" y="3812"/>
                      <a:pt x="0" y="3812"/>
                    </a:cubicBezTo>
                    <a:cubicBezTo>
                      <a:pt x="4917" y="18081"/>
                      <a:pt x="4917" y="18081"/>
                      <a:pt x="4917" y="18081"/>
                    </a:cubicBezTo>
                  </a:path>
                </a:pathLst>
              </a:custGeom>
              <a:solidFill>
                <a:srgbClr val="29ACE3"/>
              </a:solidFill>
              <a:ln w="12700" cap="flat">
                <a:noFill/>
                <a:miter lim="400000"/>
              </a:ln>
              <a:effectLst/>
            </p:spPr>
            <p:txBody>
              <a:bodyPr wrap="square" lIns="29325" tIns="29325" rIns="29325" bIns="29325"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155"/>
              </a:p>
            </p:txBody>
          </p:sp>
          <p:sp>
            <p:nvSpPr>
              <p:cNvPr id="95" name="Shape 1882"/>
              <p:cNvSpPr/>
              <p:nvPr/>
            </p:nvSpPr>
            <p:spPr>
              <a:xfrm>
                <a:off x="-1" y="248447"/>
                <a:ext cx="534500" cy="9279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71" y="219"/>
                    </a:lnTo>
                    <a:lnTo>
                      <a:pt x="21600" y="21600"/>
                    </a:lnTo>
                    <a:lnTo>
                      <a:pt x="8358" y="0"/>
                    </a:lnTo>
                    <a:lnTo>
                      <a:pt x="0" y="0"/>
                    </a:lnTo>
                    <a:close/>
                  </a:path>
                </a:pathLst>
              </a:custGeom>
              <a:solidFill>
                <a:srgbClr val="0D0D0D">
                  <a:alpha val="10000"/>
                </a:srgbClr>
              </a:solidFill>
              <a:ln w="12700" cap="flat">
                <a:noFill/>
                <a:miter lim="400000"/>
              </a:ln>
              <a:effectLst/>
            </p:spPr>
            <p:txBody>
              <a:bodyPr wrap="square" lIns="29325" tIns="29325" rIns="29325" bIns="29325"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155"/>
              </a:p>
            </p:txBody>
          </p:sp>
        </p:grpSp>
        <p:grpSp>
          <p:nvGrpSpPr>
            <p:cNvPr id="37" name="Group 1890"/>
            <p:cNvGrpSpPr/>
            <p:nvPr/>
          </p:nvGrpSpPr>
          <p:grpSpPr>
            <a:xfrm>
              <a:off x="3401933" y="3331246"/>
              <a:ext cx="1270109" cy="1224065"/>
              <a:chOff x="-1" y="0"/>
              <a:chExt cx="1980130" cy="1908349"/>
            </a:xfrm>
          </p:grpSpPr>
          <p:sp>
            <p:nvSpPr>
              <p:cNvPr id="92" name="Shape 1888"/>
              <p:cNvSpPr/>
              <p:nvPr/>
            </p:nvSpPr>
            <p:spPr>
              <a:xfrm>
                <a:off x="-1" y="0"/>
                <a:ext cx="1980130" cy="1908349"/>
              </a:xfrm>
              <a:custGeom>
                <a:avLst/>
                <a:gdLst/>
                <a:ahLst/>
                <a:cxnLst>
                  <a:cxn ang="0">
                    <a:pos x="wd2" y="hd2"/>
                  </a:cxn>
                  <a:cxn ang="5400000">
                    <a:pos x="wd2" y="hd2"/>
                  </a:cxn>
                  <a:cxn ang="10800000">
                    <a:pos x="wd2" y="hd2"/>
                  </a:cxn>
                  <a:cxn ang="16200000">
                    <a:pos x="wd2" y="hd2"/>
                  </a:cxn>
                </a:cxnLst>
                <a:rect l="0" t="0" r="r" b="b"/>
                <a:pathLst>
                  <a:path w="21360" h="21600" extrusionOk="0">
                    <a:moveTo>
                      <a:pt x="617" y="10512"/>
                    </a:moveTo>
                    <a:cubicBezTo>
                      <a:pt x="-206" y="12168"/>
                      <a:pt x="-240" y="14184"/>
                      <a:pt x="720" y="15912"/>
                    </a:cubicBezTo>
                    <a:cubicBezTo>
                      <a:pt x="2469" y="19116"/>
                      <a:pt x="2469" y="19116"/>
                      <a:pt x="2469" y="19116"/>
                    </a:cubicBezTo>
                    <a:cubicBezTo>
                      <a:pt x="3223" y="20484"/>
                      <a:pt x="5074" y="21600"/>
                      <a:pt x="6583" y="21600"/>
                    </a:cubicBezTo>
                    <a:cubicBezTo>
                      <a:pt x="21360" y="21600"/>
                      <a:pt x="21360" y="21600"/>
                      <a:pt x="21360" y="21600"/>
                    </a:cubicBezTo>
                    <a:cubicBezTo>
                      <a:pt x="19440" y="21600"/>
                      <a:pt x="17794" y="20556"/>
                      <a:pt x="16834" y="19008"/>
                    </a:cubicBezTo>
                    <a:cubicBezTo>
                      <a:pt x="6411" y="0"/>
                      <a:pt x="6411" y="0"/>
                      <a:pt x="6411" y="0"/>
                    </a:cubicBezTo>
                    <a:cubicBezTo>
                      <a:pt x="617" y="10512"/>
                      <a:pt x="617" y="10512"/>
                      <a:pt x="617" y="10512"/>
                    </a:cubicBezTo>
                  </a:path>
                </a:pathLst>
              </a:custGeom>
              <a:solidFill>
                <a:srgbClr val="1A5170"/>
              </a:solidFill>
              <a:ln w="12700" cap="flat">
                <a:noFill/>
                <a:miter lim="400000"/>
              </a:ln>
              <a:effectLst/>
            </p:spPr>
            <p:txBody>
              <a:bodyPr wrap="square" lIns="29325" tIns="29325" rIns="29325" bIns="29325"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155"/>
              </a:p>
            </p:txBody>
          </p:sp>
          <p:sp>
            <p:nvSpPr>
              <p:cNvPr id="93" name="Shape 1889"/>
              <p:cNvSpPr/>
              <p:nvPr/>
            </p:nvSpPr>
            <p:spPr>
              <a:xfrm>
                <a:off x="57008" y="0"/>
                <a:ext cx="639250" cy="927986"/>
              </a:xfrm>
              <a:custGeom>
                <a:avLst/>
                <a:gdLst/>
                <a:ahLst/>
                <a:cxnLst>
                  <a:cxn ang="0">
                    <a:pos x="wd2" y="hd2"/>
                  </a:cxn>
                  <a:cxn ang="5400000">
                    <a:pos x="wd2" y="hd2"/>
                  </a:cxn>
                  <a:cxn ang="10800000">
                    <a:pos x="wd2" y="hd2"/>
                  </a:cxn>
                  <a:cxn ang="16200000">
                    <a:pos x="wd2" y="hd2"/>
                  </a:cxn>
                </a:cxnLst>
                <a:rect l="0" t="0" r="r" b="b"/>
                <a:pathLst>
                  <a:path w="21600" h="21600" extrusionOk="0">
                    <a:moveTo>
                      <a:pt x="18151" y="0"/>
                    </a:moveTo>
                    <a:lnTo>
                      <a:pt x="0" y="21600"/>
                    </a:lnTo>
                    <a:lnTo>
                      <a:pt x="21600" y="4126"/>
                    </a:lnTo>
                    <a:lnTo>
                      <a:pt x="18151" y="0"/>
                    </a:lnTo>
                    <a:close/>
                  </a:path>
                </a:pathLst>
              </a:custGeom>
              <a:solidFill>
                <a:srgbClr val="0D0D0D">
                  <a:alpha val="10000"/>
                </a:srgbClr>
              </a:solidFill>
              <a:ln w="12700" cap="flat">
                <a:noFill/>
                <a:miter lim="400000"/>
              </a:ln>
              <a:effectLst/>
            </p:spPr>
            <p:txBody>
              <a:bodyPr wrap="square" lIns="29325" tIns="29325" rIns="29325" bIns="29325"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155"/>
              </a:p>
            </p:txBody>
          </p:sp>
        </p:grpSp>
        <p:sp>
          <p:nvSpPr>
            <p:cNvPr id="38" name="Shape 1893"/>
            <p:cNvSpPr/>
            <p:nvPr/>
          </p:nvSpPr>
          <p:spPr>
            <a:xfrm>
              <a:off x="4003585" y="2107183"/>
              <a:ext cx="1268624" cy="1224065"/>
            </a:xfrm>
            <a:custGeom>
              <a:avLst/>
              <a:gdLst/>
              <a:ahLst/>
              <a:cxnLst>
                <a:cxn ang="0">
                  <a:pos x="wd2" y="hd2"/>
                </a:cxn>
                <a:cxn ang="5400000">
                  <a:pos x="wd2" y="hd2"/>
                </a:cxn>
                <a:cxn ang="10800000">
                  <a:pos x="wd2" y="hd2"/>
                </a:cxn>
                <a:cxn ang="16200000">
                  <a:pos x="wd2" y="hd2"/>
                </a:cxn>
              </a:cxnLst>
              <a:rect l="0" t="0" r="r" b="b"/>
              <a:pathLst>
                <a:path w="21364" h="21600" extrusionOk="0">
                  <a:moveTo>
                    <a:pt x="20741" y="11088"/>
                  </a:moveTo>
                  <a:cubicBezTo>
                    <a:pt x="21566" y="9432"/>
                    <a:pt x="21600" y="7416"/>
                    <a:pt x="20673" y="5688"/>
                  </a:cubicBezTo>
                  <a:cubicBezTo>
                    <a:pt x="18887" y="2484"/>
                    <a:pt x="18887" y="2484"/>
                    <a:pt x="18887" y="2484"/>
                  </a:cubicBezTo>
                  <a:cubicBezTo>
                    <a:pt x="18132" y="1116"/>
                    <a:pt x="16277" y="0"/>
                    <a:pt x="14766" y="0"/>
                  </a:cubicBezTo>
                  <a:cubicBezTo>
                    <a:pt x="0" y="0"/>
                    <a:pt x="0" y="0"/>
                    <a:pt x="0" y="0"/>
                  </a:cubicBezTo>
                  <a:cubicBezTo>
                    <a:pt x="1889" y="0"/>
                    <a:pt x="3571" y="1044"/>
                    <a:pt x="4499" y="2628"/>
                  </a:cubicBezTo>
                  <a:cubicBezTo>
                    <a:pt x="14972" y="21600"/>
                    <a:pt x="14972" y="21600"/>
                    <a:pt x="14972" y="21600"/>
                  </a:cubicBezTo>
                  <a:cubicBezTo>
                    <a:pt x="20741" y="11088"/>
                    <a:pt x="20741" y="11088"/>
                    <a:pt x="20741" y="11088"/>
                  </a:cubicBezTo>
                </a:path>
              </a:pathLst>
            </a:custGeom>
            <a:solidFill>
              <a:srgbClr val="BDBEC0"/>
            </a:solidFill>
            <a:ln w="12700" cap="flat">
              <a:noFill/>
              <a:miter lim="400000"/>
            </a:ln>
            <a:effectLst/>
          </p:spPr>
          <p:txBody>
            <a:bodyPr wrap="square" lIns="29325" tIns="29325" rIns="29325" bIns="29325"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155">
                <a:solidFill>
                  <a:srgbClr val="BDBEC0"/>
                </a:solidFill>
              </a:endParaRPr>
            </a:p>
          </p:txBody>
        </p:sp>
        <p:sp>
          <p:nvSpPr>
            <p:cNvPr id="39" name="Shape 1894"/>
            <p:cNvSpPr/>
            <p:nvPr/>
          </p:nvSpPr>
          <p:spPr>
            <a:xfrm>
              <a:off x="4825370" y="2735151"/>
              <a:ext cx="410032" cy="59609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7449"/>
                  </a:lnTo>
                  <a:lnTo>
                    <a:pt x="3539" y="21600"/>
                  </a:lnTo>
                  <a:lnTo>
                    <a:pt x="21600" y="0"/>
                  </a:lnTo>
                  <a:close/>
                </a:path>
              </a:pathLst>
            </a:custGeom>
            <a:solidFill>
              <a:srgbClr val="0D0D0D">
                <a:alpha val="27000"/>
              </a:srgbClr>
            </a:solidFill>
            <a:ln w="12700" cap="flat">
              <a:noFill/>
              <a:miter lim="400000"/>
            </a:ln>
            <a:effectLst/>
          </p:spPr>
          <p:txBody>
            <a:bodyPr wrap="square" lIns="29325" tIns="29325" rIns="29325" bIns="29325"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155"/>
            </a:p>
          </p:txBody>
        </p:sp>
        <p:sp>
          <p:nvSpPr>
            <p:cNvPr id="40" name="Shape 1896"/>
            <p:cNvSpPr/>
            <p:nvPr/>
          </p:nvSpPr>
          <p:spPr>
            <a:xfrm>
              <a:off x="4615185" y="2429351"/>
              <a:ext cx="1087944" cy="1383424"/>
            </a:xfrm>
            <a:custGeom>
              <a:avLst/>
              <a:gdLst/>
              <a:ahLst/>
              <a:cxnLst>
                <a:cxn ang="0">
                  <a:pos x="wd2" y="hd2"/>
                </a:cxn>
                <a:cxn ang="5400000">
                  <a:pos x="wd2" y="hd2"/>
                </a:cxn>
                <a:cxn ang="10800000">
                  <a:pos x="wd2" y="hd2"/>
                </a:cxn>
                <a:cxn ang="16200000">
                  <a:pos x="wd2" y="hd2"/>
                </a:cxn>
              </a:cxnLst>
              <a:rect l="0" t="0" r="r" b="b"/>
              <a:pathLst>
                <a:path w="21380" h="21600" extrusionOk="0">
                  <a:moveTo>
                    <a:pt x="13505" y="21600"/>
                  </a:moveTo>
                  <a:cubicBezTo>
                    <a:pt x="15589" y="21536"/>
                    <a:pt x="17553" y="20644"/>
                    <a:pt x="18675" y="19115"/>
                  </a:cubicBezTo>
                  <a:cubicBezTo>
                    <a:pt x="20718" y="16280"/>
                    <a:pt x="20718" y="16280"/>
                    <a:pt x="20718" y="16280"/>
                  </a:cubicBezTo>
                  <a:cubicBezTo>
                    <a:pt x="21600" y="15069"/>
                    <a:pt x="21600" y="13094"/>
                    <a:pt x="20718" y="11883"/>
                  </a:cubicBezTo>
                  <a:cubicBezTo>
                    <a:pt x="12102" y="0"/>
                    <a:pt x="12102" y="0"/>
                    <a:pt x="12102" y="0"/>
                  </a:cubicBezTo>
                  <a:cubicBezTo>
                    <a:pt x="13184" y="1529"/>
                    <a:pt x="13144" y="3313"/>
                    <a:pt x="12183" y="4779"/>
                  </a:cubicBezTo>
                  <a:cubicBezTo>
                    <a:pt x="0" y="21600"/>
                    <a:pt x="0" y="21600"/>
                    <a:pt x="0" y="21600"/>
                  </a:cubicBezTo>
                  <a:cubicBezTo>
                    <a:pt x="13505" y="21600"/>
                    <a:pt x="13505" y="21600"/>
                    <a:pt x="13505" y="21600"/>
                  </a:cubicBezTo>
                </a:path>
              </a:pathLst>
            </a:custGeom>
            <a:solidFill>
              <a:srgbClr val="919397"/>
            </a:solidFill>
            <a:ln w="12700" cap="flat">
              <a:noFill/>
              <a:miter lim="400000"/>
            </a:ln>
            <a:effectLst/>
          </p:spPr>
          <p:txBody>
            <a:bodyPr wrap="square" lIns="29325" tIns="29325" rIns="29325" bIns="29325"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155"/>
            </a:p>
          </p:txBody>
        </p:sp>
        <p:sp>
          <p:nvSpPr>
            <p:cNvPr id="41" name="Shape 1897"/>
            <p:cNvSpPr/>
            <p:nvPr/>
          </p:nvSpPr>
          <p:spPr>
            <a:xfrm>
              <a:off x="4615185" y="3696485"/>
              <a:ext cx="687406" cy="116291"/>
            </a:xfrm>
            <a:custGeom>
              <a:avLst/>
              <a:gdLst/>
              <a:ahLst/>
              <a:cxnLst>
                <a:cxn ang="0">
                  <a:pos x="wd2" y="hd2"/>
                </a:cxn>
                <a:cxn ang="5400000">
                  <a:pos x="wd2" y="hd2"/>
                </a:cxn>
                <a:cxn ang="10800000">
                  <a:pos x="wd2" y="hd2"/>
                </a:cxn>
                <a:cxn ang="16200000">
                  <a:pos x="wd2" y="hd2"/>
                </a:cxn>
              </a:cxnLst>
              <a:rect l="0" t="0" r="r" b="b"/>
              <a:pathLst>
                <a:path w="21600" h="21600" extrusionOk="0">
                  <a:moveTo>
                    <a:pt x="2057" y="0"/>
                  </a:moveTo>
                  <a:lnTo>
                    <a:pt x="0" y="21600"/>
                  </a:lnTo>
                  <a:lnTo>
                    <a:pt x="21600" y="21600"/>
                  </a:lnTo>
                  <a:lnTo>
                    <a:pt x="2057" y="0"/>
                  </a:lnTo>
                  <a:close/>
                </a:path>
              </a:pathLst>
            </a:custGeom>
            <a:solidFill>
              <a:srgbClr val="0D0D0D">
                <a:alpha val="10000"/>
              </a:srgbClr>
            </a:solidFill>
            <a:ln w="12700" cap="flat">
              <a:noFill/>
              <a:miter lim="400000"/>
            </a:ln>
            <a:effectLst/>
          </p:spPr>
          <p:txBody>
            <a:bodyPr wrap="square" lIns="29325" tIns="29325" rIns="29325" bIns="29325"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155"/>
            </a:p>
          </p:txBody>
        </p:sp>
        <p:grpSp>
          <p:nvGrpSpPr>
            <p:cNvPr id="42" name="Group 3"/>
            <p:cNvGrpSpPr/>
            <p:nvPr/>
          </p:nvGrpSpPr>
          <p:grpSpPr>
            <a:xfrm>
              <a:off x="3651674" y="4011459"/>
              <a:ext cx="1400605" cy="351912"/>
              <a:chOff x="5026292" y="4684603"/>
              <a:chExt cx="2183582" cy="548640"/>
            </a:xfrm>
          </p:grpSpPr>
          <p:sp>
            <p:nvSpPr>
              <p:cNvPr id="87" name="Oval 72"/>
              <p:cNvSpPr/>
              <p:nvPr/>
            </p:nvSpPr>
            <p:spPr>
              <a:xfrm>
                <a:off x="6661234" y="4684603"/>
                <a:ext cx="548640" cy="548640"/>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52" b="1" dirty="0">
                    <a:solidFill>
                      <a:schemeClr val="bg1"/>
                    </a:solidFill>
                    <a:latin typeface="Arial Narrow" panose="020B0606020202030204" pitchFamily="34" charset="0"/>
                  </a:rPr>
                  <a:t>3</a:t>
                </a:r>
              </a:p>
            </p:txBody>
          </p:sp>
          <p:sp>
            <p:nvSpPr>
              <p:cNvPr id="88" name="Oval 73"/>
              <p:cNvSpPr/>
              <p:nvPr/>
            </p:nvSpPr>
            <p:spPr>
              <a:xfrm>
                <a:off x="5026292" y="4684603"/>
                <a:ext cx="548640" cy="548640"/>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52" b="1" dirty="0">
                    <a:solidFill>
                      <a:schemeClr val="bg1"/>
                    </a:solidFill>
                    <a:latin typeface="Arial Narrow" panose="020B0606020202030204" pitchFamily="34" charset="0"/>
                  </a:rPr>
                  <a:t>4</a:t>
                </a:r>
              </a:p>
            </p:txBody>
          </p:sp>
        </p:grpSp>
        <p:grpSp>
          <p:nvGrpSpPr>
            <p:cNvPr id="43" name="Group 5"/>
            <p:cNvGrpSpPr/>
            <p:nvPr/>
          </p:nvGrpSpPr>
          <p:grpSpPr>
            <a:xfrm>
              <a:off x="3189034" y="3155292"/>
              <a:ext cx="2341227" cy="351912"/>
              <a:chOff x="4305021" y="3292165"/>
              <a:chExt cx="3650039" cy="548640"/>
            </a:xfrm>
          </p:grpSpPr>
          <p:sp>
            <p:nvSpPr>
              <p:cNvPr id="81" name="Oval 71"/>
              <p:cNvSpPr/>
              <p:nvPr/>
            </p:nvSpPr>
            <p:spPr>
              <a:xfrm>
                <a:off x="7406420" y="3292165"/>
                <a:ext cx="548640" cy="548640"/>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52" b="1" dirty="0">
                    <a:solidFill>
                      <a:schemeClr val="bg1"/>
                    </a:solidFill>
                    <a:latin typeface="Arial Narrow" panose="020B0606020202030204" pitchFamily="34" charset="0"/>
                  </a:rPr>
                  <a:t>2</a:t>
                </a:r>
              </a:p>
            </p:txBody>
          </p:sp>
          <p:sp>
            <p:nvSpPr>
              <p:cNvPr id="82" name="Oval 74"/>
              <p:cNvSpPr/>
              <p:nvPr/>
            </p:nvSpPr>
            <p:spPr>
              <a:xfrm>
                <a:off x="4305021" y="3292165"/>
                <a:ext cx="548640" cy="548640"/>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52" b="1" dirty="0">
                    <a:solidFill>
                      <a:schemeClr val="bg1"/>
                    </a:solidFill>
                    <a:latin typeface="Arial Narrow" panose="020B0606020202030204" pitchFamily="34" charset="0"/>
                  </a:rPr>
                  <a:t>5</a:t>
                </a:r>
              </a:p>
            </p:txBody>
          </p:sp>
        </p:grpSp>
        <p:grpSp>
          <p:nvGrpSpPr>
            <p:cNvPr id="44" name="Group 4"/>
            <p:cNvGrpSpPr/>
            <p:nvPr/>
          </p:nvGrpSpPr>
          <p:grpSpPr>
            <a:xfrm>
              <a:off x="3655349" y="2299125"/>
              <a:ext cx="1396930" cy="351912"/>
              <a:chOff x="5032021" y="2015025"/>
              <a:chExt cx="2177853" cy="548641"/>
            </a:xfrm>
          </p:grpSpPr>
          <p:sp>
            <p:nvSpPr>
              <p:cNvPr id="79" name="Oval 70"/>
              <p:cNvSpPr/>
              <p:nvPr/>
            </p:nvSpPr>
            <p:spPr>
              <a:xfrm>
                <a:off x="6661234" y="2015025"/>
                <a:ext cx="548640" cy="548640"/>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52" b="1" dirty="0">
                    <a:solidFill>
                      <a:schemeClr val="bg1"/>
                    </a:solidFill>
                    <a:latin typeface="Arial Narrow" panose="020B0606020202030204" pitchFamily="34" charset="0"/>
                  </a:rPr>
                  <a:t>1</a:t>
                </a:r>
              </a:p>
            </p:txBody>
          </p:sp>
          <p:sp>
            <p:nvSpPr>
              <p:cNvPr id="80" name="Oval 75"/>
              <p:cNvSpPr/>
              <p:nvPr/>
            </p:nvSpPr>
            <p:spPr>
              <a:xfrm>
                <a:off x="5032021" y="2015026"/>
                <a:ext cx="548640" cy="548640"/>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52" b="1" dirty="0">
                    <a:solidFill>
                      <a:schemeClr val="bg1"/>
                    </a:solidFill>
                    <a:latin typeface="Arial Narrow" panose="020B0606020202030204" pitchFamily="34" charset="0"/>
                  </a:rPr>
                  <a:t>6</a:t>
                </a:r>
              </a:p>
            </p:txBody>
          </p:sp>
        </p:grpSp>
      </p:grpSp>
      <p:sp>
        <p:nvSpPr>
          <p:cNvPr id="56" name="TextBox 109"/>
          <p:cNvSpPr txBox="1"/>
          <p:nvPr/>
        </p:nvSpPr>
        <p:spPr>
          <a:xfrm>
            <a:off x="239986" y="1040112"/>
            <a:ext cx="4248941" cy="1934504"/>
          </a:xfrm>
          <a:prstGeom prst="rect">
            <a:avLst/>
          </a:prstGeom>
          <a:noFill/>
        </p:spPr>
        <p:txBody>
          <a:bodyPr wrap="square" lIns="0" r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FF0000"/>
              </a:buClr>
            </a:pPr>
            <a:r>
              <a:rPr lang="ru-RU" sz="1197" b="1" dirty="0">
                <a:latin typeface="Arial Narrow" panose="020B0606020202030204" pitchFamily="34" charset="0"/>
              </a:rPr>
              <a:t>Анализ и прогноз развития производства на базе актуальных статистических данных промышленности :от получения статистических данных до обоснованного распределения производственных сил на территории РФ</a:t>
            </a:r>
          </a:p>
          <a:p>
            <a:pPr indent="-285750">
              <a:buClr>
                <a:srgbClr val="FF0000"/>
              </a:buClr>
              <a:buFont typeface="Arial" panose="020B0604020202020204" pitchFamily="34" charset="0"/>
              <a:buChar char="•"/>
            </a:pPr>
            <a:r>
              <a:rPr lang="ru-RU" sz="1197" dirty="0">
                <a:latin typeface="Arial Narrow" panose="020B0606020202030204" pitchFamily="34" charset="0"/>
              </a:rPr>
              <a:t>Сбор и консолидация статистических данных</a:t>
            </a:r>
          </a:p>
          <a:p>
            <a:pPr indent="-285750">
              <a:buClr>
                <a:srgbClr val="FF0000"/>
              </a:buClr>
              <a:buFont typeface="Arial" panose="020B0604020202020204" pitchFamily="34" charset="0"/>
              <a:buChar char="•"/>
            </a:pPr>
            <a:r>
              <a:rPr lang="ru-RU" sz="1197" dirty="0">
                <a:latin typeface="Arial Narrow" panose="020B0606020202030204" pitchFamily="34" charset="0"/>
              </a:rPr>
              <a:t>Прогноз спроса на отечественные товары </a:t>
            </a:r>
          </a:p>
          <a:p>
            <a:pPr indent="-285750">
              <a:buClr>
                <a:srgbClr val="FF0000"/>
              </a:buClr>
              <a:buFont typeface="Arial" panose="020B0604020202020204" pitchFamily="34" charset="0"/>
              <a:buChar char="•"/>
            </a:pPr>
            <a:r>
              <a:rPr lang="ru-RU" sz="1197" dirty="0">
                <a:latin typeface="Arial Narrow" panose="020B0606020202030204" pitchFamily="34" charset="0"/>
              </a:rPr>
              <a:t>Моделирование и прогноз </a:t>
            </a:r>
          </a:p>
          <a:p>
            <a:pPr indent="-285750">
              <a:buClr>
                <a:srgbClr val="FF0000"/>
              </a:buClr>
              <a:buFont typeface="Arial" panose="020B0604020202020204" pitchFamily="34" charset="0"/>
              <a:buChar char="•"/>
            </a:pPr>
            <a:r>
              <a:rPr lang="ru-RU" sz="1197" dirty="0">
                <a:latin typeface="Arial Narrow" panose="020B0606020202030204" pitchFamily="34" charset="0"/>
              </a:rPr>
              <a:t>Построение онлайн межотраслевых балансов производства и   потребления продукции</a:t>
            </a:r>
          </a:p>
          <a:p>
            <a:pPr indent="-285750">
              <a:buClr>
                <a:srgbClr val="FF0000"/>
              </a:buClr>
              <a:buFont typeface="Arial" panose="020B0604020202020204" pitchFamily="34" charset="0"/>
              <a:buChar char="•"/>
            </a:pPr>
            <a:r>
              <a:rPr lang="ru-RU" sz="1197" dirty="0">
                <a:latin typeface="Arial Narrow" panose="020B0606020202030204" pitchFamily="34" charset="0"/>
              </a:rPr>
              <a:t>Формализация требований к продукции</a:t>
            </a:r>
          </a:p>
        </p:txBody>
      </p:sp>
      <p:sp>
        <p:nvSpPr>
          <p:cNvPr id="96" name="TextBox 109"/>
          <p:cNvSpPr txBox="1"/>
          <p:nvPr/>
        </p:nvSpPr>
        <p:spPr>
          <a:xfrm>
            <a:off x="112414" y="2980188"/>
            <a:ext cx="3124580" cy="2122312"/>
          </a:xfrm>
          <a:prstGeom prst="rect">
            <a:avLst/>
          </a:prstGeom>
          <a:noFill/>
        </p:spPr>
        <p:txBody>
          <a:bodyPr wrap="square" lIns="0" r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FF0000"/>
              </a:buClr>
            </a:pPr>
            <a:r>
              <a:rPr lang="ru-RU" sz="1197" b="1" dirty="0">
                <a:latin typeface="Arial Narrow" panose="020B0606020202030204" pitchFamily="34" charset="0"/>
              </a:rPr>
              <a:t>Продвижение продукции на внешнем рынке: от анализа рынков до </a:t>
            </a:r>
            <a:r>
              <a:rPr lang="ru-RU" sz="1197" b="1" dirty="0" err="1">
                <a:latin typeface="Arial Narrow" panose="020B0606020202030204" pitchFamily="34" charset="0"/>
              </a:rPr>
              <a:t>постпродажного</a:t>
            </a:r>
            <a:r>
              <a:rPr lang="ru-RU" sz="1197" b="1" dirty="0">
                <a:latin typeface="Arial Narrow" panose="020B0606020202030204" pitchFamily="34" charset="0"/>
              </a:rPr>
              <a:t> обслуживания продукции</a:t>
            </a:r>
          </a:p>
          <a:p>
            <a:pPr>
              <a:buClr>
                <a:srgbClr val="FF0000"/>
              </a:buClr>
            </a:pPr>
            <a:r>
              <a:rPr lang="ru-RU" sz="1200" b="1" dirty="0">
                <a:solidFill>
                  <a:schemeClr val="accent1">
                    <a:lumMod val="50000"/>
                  </a:schemeClr>
                </a:solidFill>
              </a:rPr>
              <a:t>64 стран </a:t>
            </a:r>
            <a:r>
              <a:rPr lang="ru-RU" sz="1200" dirty="0"/>
              <a:t>регистраций на торговой площадке</a:t>
            </a:r>
          </a:p>
          <a:p>
            <a:pPr marL="630238" indent="-630238">
              <a:buClr>
                <a:srgbClr val="FF0000"/>
              </a:buClr>
            </a:pPr>
            <a:r>
              <a:rPr lang="ru-RU" sz="1200" b="1" dirty="0">
                <a:solidFill>
                  <a:schemeClr val="accent1">
                    <a:lumMod val="50000"/>
                  </a:schemeClr>
                </a:solidFill>
              </a:rPr>
              <a:t>Более 95 </a:t>
            </a:r>
            <a:r>
              <a:rPr lang="ru-RU" sz="1200" b="1" dirty="0" err="1">
                <a:solidFill>
                  <a:schemeClr val="accent1">
                    <a:lumMod val="50000"/>
                  </a:schemeClr>
                </a:solidFill>
              </a:rPr>
              <a:t>млн.руб</a:t>
            </a:r>
            <a:r>
              <a:rPr lang="ru-RU" sz="1200" b="1" dirty="0">
                <a:solidFill>
                  <a:schemeClr val="accent1">
                    <a:lumMod val="50000"/>
                  </a:schemeClr>
                </a:solidFill>
              </a:rPr>
              <a:t>. </a:t>
            </a:r>
            <a:r>
              <a:rPr lang="ru-RU" sz="1200" dirty="0"/>
              <a:t>объем торгов с нерезидентами в 2018 году</a:t>
            </a:r>
          </a:p>
          <a:p>
            <a:pPr marL="630238" indent="-630238">
              <a:buClr>
                <a:srgbClr val="FF0000"/>
              </a:buClr>
            </a:pPr>
            <a:r>
              <a:rPr lang="ru-RU" sz="1200" b="1" dirty="0">
                <a:solidFill>
                  <a:schemeClr val="accent1">
                    <a:lumMod val="50000"/>
                  </a:schemeClr>
                </a:solidFill>
              </a:rPr>
              <a:t>Более</a:t>
            </a:r>
            <a:r>
              <a:rPr lang="ru-RU" sz="1200" dirty="0"/>
              <a:t> </a:t>
            </a:r>
            <a:r>
              <a:rPr lang="ru-RU" sz="1200" b="1" dirty="0">
                <a:solidFill>
                  <a:schemeClr val="accent1">
                    <a:lumMod val="50000"/>
                  </a:schemeClr>
                </a:solidFill>
              </a:rPr>
              <a:t>4 тыс.</a:t>
            </a:r>
            <a:r>
              <a:rPr lang="ru-RU" sz="1200" dirty="0"/>
              <a:t> публикаций лотов с участием нерезидентов на торговой площадке</a:t>
            </a:r>
          </a:p>
          <a:p>
            <a:pPr marL="630238" indent="-630238">
              <a:buClr>
                <a:srgbClr val="FF0000"/>
              </a:buClr>
            </a:pPr>
            <a:r>
              <a:rPr lang="ru-RU" sz="1200" b="1" dirty="0">
                <a:solidFill>
                  <a:schemeClr val="accent1">
                    <a:lumMod val="50000"/>
                  </a:schemeClr>
                </a:solidFill>
              </a:rPr>
              <a:t>Более</a:t>
            </a:r>
            <a:r>
              <a:rPr lang="ru-RU" sz="1200" dirty="0"/>
              <a:t> </a:t>
            </a:r>
            <a:r>
              <a:rPr lang="ru-RU" sz="1200" b="1" dirty="0">
                <a:solidFill>
                  <a:schemeClr val="accent1">
                    <a:lumMod val="50000"/>
                  </a:schemeClr>
                </a:solidFill>
              </a:rPr>
              <a:t>800</a:t>
            </a:r>
            <a:r>
              <a:rPr lang="ru-RU" sz="1200" dirty="0"/>
              <a:t> уникальных иностранных поставщиков, подавших заявки на торговую площадку</a:t>
            </a:r>
            <a:endParaRPr lang="ru-RU" sz="1197" dirty="0">
              <a:latin typeface="Arial Narrow" panose="020B0606020202030204" pitchFamily="34" charset="0"/>
            </a:endParaRPr>
          </a:p>
        </p:txBody>
      </p:sp>
      <p:sp>
        <p:nvSpPr>
          <p:cNvPr id="97" name="TextBox 109"/>
          <p:cNvSpPr txBox="1"/>
          <p:nvPr/>
        </p:nvSpPr>
        <p:spPr>
          <a:xfrm>
            <a:off x="253884" y="5320498"/>
            <a:ext cx="3521000" cy="1381853"/>
          </a:xfrm>
          <a:prstGeom prst="rect">
            <a:avLst/>
          </a:prstGeom>
          <a:noFill/>
        </p:spPr>
        <p:txBody>
          <a:bodyPr wrap="square" lIns="0" r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FF0000"/>
              </a:buClr>
            </a:pPr>
            <a:r>
              <a:rPr lang="ru-RU" sz="1197" b="1" dirty="0">
                <a:latin typeface="Arial Narrow" panose="020B0606020202030204" pitchFamily="34" charset="0"/>
              </a:rPr>
              <a:t>Увеличение сбыта продукции на внутреннем рынке: от размещения в каталоге ГИСП до получения платежей по поставкам</a:t>
            </a:r>
          </a:p>
          <a:p>
            <a:pPr>
              <a:buClr>
                <a:srgbClr val="FF0000"/>
              </a:buClr>
            </a:pPr>
            <a:r>
              <a:rPr lang="ru-RU" sz="1200" b="1" dirty="0">
                <a:solidFill>
                  <a:schemeClr val="accent1">
                    <a:lumMod val="50000"/>
                  </a:schemeClr>
                </a:solidFill>
              </a:rPr>
              <a:t>20 млрд  </a:t>
            </a:r>
            <a:r>
              <a:rPr lang="ru-RU" sz="1197" dirty="0">
                <a:latin typeface="Arial Narrow" panose="020B0606020202030204" pitchFamily="34" charset="0"/>
              </a:rPr>
              <a:t>- еженедельный объем сделок</a:t>
            </a:r>
          </a:p>
          <a:p>
            <a:pPr>
              <a:buClr>
                <a:srgbClr val="FF0000"/>
              </a:buClr>
            </a:pPr>
            <a:r>
              <a:rPr lang="ru-RU" sz="1200" b="1" dirty="0">
                <a:solidFill>
                  <a:schemeClr val="accent1">
                    <a:lumMod val="50000"/>
                  </a:schemeClr>
                </a:solidFill>
              </a:rPr>
              <a:t>2000+ </a:t>
            </a:r>
            <a:r>
              <a:rPr lang="ru-RU" sz="1197" dirty="0">
                <a:latin typeface="Arial Narrow" panose="020B0606020202030204" pitchFamily="34" charset="0"/>
              </a:rPr>
              <a:t>заказчиков – крупнейших предприятий России</a:t>
            </a:r>
          </a:p>
          <a:p>
            <a:pPr>
              <a:buClr>
                <a:srgbClr val="FF0000"/>
              </a:buClr>
            </a:pPr>
            <a:r>
              <a:rPr lang="ru-RU" sz="1200" b="1" dirty="0">
                <a:solidFill>
                  <a:schemeClr val="accent1">
                    <a:lumMod val="50000"/>
                  </a:schemeClr>
                </a:solidFill>
              </a:rPr>
              <a:t>4000 торгов </a:t>
            </a:r>
            <a:r>
              <a:rPr lang="ru-RU" sz="1197" dirty="0">
                <a:latin typeface="Arial Narrow" panose="020B0606020202030204" pitchFamily="34" charset="0"/>
              </a:rPr>
              <a:t>ежедневно </a:t>
            </a:r>
          </a:p>
          <a:p>
            <a:pPr>
              <a:buClr>
                <a:srgbClr val="FF0000"/>
              </a:buClr>
            </a:pPr>
            <a:r>
              <a:rPr lang="ru-RU" sz="1200" b="1" dirty="0">
                <a:solidFill>
                  <a:schemeClr val="accent1">
                    <a:lumMod val="50000"/>
                  </a:schemeClr>
                </a:solidFill>
              </a:rPr>
              <a:t>200 000+ </a:t>
            </a:r>
            <a:r>
              <a:rPr lang="ru-RU" sz="1197" dirty="0">
                <a:latin typeface="Arial Narrow" panose="020B0606020202030204" pitchFamily="34" charset="0"/>
              </a:rPr>
              <a:t>активных участников закупочных процедур</a:t>
            </a:r>
            <a:endParaRPr lang="ru-RU" sz="1197" b="1" dirty="0">
              <a:latin typeface="Arial Narrow" panose="020B0606020202030204" pitchFamily="34" charset="0"/>
            </a:endParaRPr>
          </a:p>
        </p:txBody>
      </p:sp>
      <p:sp>
        <p:nvSpPr>
          <p:cNvPr id="98" name="TextBox 109"/>
          <p:cNvSpPr txBox="1"/>
          <p:nvPr/>
        </p:nvSpPr>
        <p:spPr>
          <a:xfrm>
            <a:off x="5612219" y="1010233"/>
            <a:ext cx="3256857" cy="1751633"/>
          </a:xfrm>
          <a:prstGeom prst="rect">
            <a:avLst/>
          </a:prstGeom>
          <a:noFill/>
        </p:spPr>
        <p:txBody>
          <a:bodyPr wrap="square" lIns="0" r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FF0000"/>
              </a:buClr>
            </a:pPr>
            <a:r>
              <a:rPr lang="ru-RU" sz="1197" b="1" dirty="0">
                <a:latin typeface="Arial Narrow" panose="020B0606020202030204" pitchFamily="34" charset="0"/>
              </a:rPr>
              <a:t>Эффективные инвестиции в промышленность</a:t>
            </a:r>
            <a:r>
              <a:rPr lang="en-US" sz="1197" b="1" dirty="0">
                <a:latin typeface="Arial Narrow" panose="020B0606020202030204" pitchFamily="34" charset="0"/>
              </a:rPr>
              <a:t> </a:t>
            </a:r>
            <a:r>
              <a:rPr lang="ru-RU" sz="1197" b="1" dirty="0">
                <a:latin typeface="Arial Narrow" panose="020B0606020202030204" pitchFamily="34" charset="0"/>
              </a:rPr>
              <a:t>РФ: от анализа инвестиционных возможностей до вывода продукта на рынок</a:t>
            </a:r>
          </a:p>
          <a:p>
            <a:pPr marL="361950">
              <a:buClr>
                <a:srgbClr val="FF0000"/>
              </a:buClr>
            </a:pPr>
            <a:r>
              <a:rPr lang="ru-RU" sz="1197" dirty="0">
                <a:solidFill>
                  <a:srgbClr val="231F20"/>
                </a:solidFill>
                <a:latin typeface="Arial Narrow" panose="020B0606020202030204" pitchFamily="34" charset="0"/>
              </a:rPr>
              <a:t>Привлечение финансирования </a:t>
            </a:r>
            <a:r>
              <a:rPr lang="ru-RU" sz="1197" b="1" dirty="0">
                <a:solidFill>
                  <a:schemeClr val="accent1">
                    <a:lumMod val="50000"/>
                  </a:schemeClr>
                </a:solidFill>
                <a:latin typeface="Arial Narrow" panose="020B0606020202030204" pitchFamily="34" charset="0"/>
              </a:rPr>
              <a:t>от 50  млн до 5 млрд. рублей</a:t>
            </a:r>
          </a:p>
          <a:p>
            <a:pPr marL="536575" indent="-174625">
              <a:buClr>
                <a:srgbClr val="FF0000"/>
              </a:buClr>
            </a:pPr>
            <a:r>
              <a:rPr lang="ru-RU" sz="1197" b="1" dirty="0">
                <a:solidFill>
                  <a:schemeClr val="accent1">
                    <a:lumMod val="50000"/>
                  </a:schemeClr>
                </a:solidFill>
                <a:latin typeface="Arial Narrow" panose="020B0606020202030204" pitchFamily="34" charset="0"/>
              </a:rPr>
              <a:t>&gt; 600 </a:t>
            </a:r>
            <a:r>
              <a:rPr lang="ru-RU" sz="1197" dirty="0">
                <a:latin typeface="Arial Narrow" panose="020B0606020202030204" pitchFamily="34" charset="0"/>
              </a:rPr>
              <a:t>опубликованных инвестиционных проектов</a:t>
            </a:r>
          </a:p>
          <a:p>
            <a:pPr marL="536575" indent="-174625">
              <a:buClr>
                <a:srgbClr val="FF0000"/>
              </a:buClr>
            </a:pPr>
            <a:r>
              <a:rPr lang="ru-RU" sz="1200" b="1" dirty="0">
                <a:solidFill>
                  <a:schemeClr val="accent1">
                    <a:lumMod val="50000"/>
                  </a:schemeClr>
                </a:solidFill>
              </a:rPr>
              <a:t>29</a:t>
            </a:r>
            <a:r>
              <a:rPr lang="ru-RU" sz="1200" b="1" dirty="0"/>
              <a:t> </a:t>
            </a:r>
            <a:r>
              <a:rPr lang="ru-RU" sz="1200" dirty="0"/>
              <a:t>региона Российской Федерации</a:t>
            </a:r>
          </a:p>
          <a:p>
            <a:pPr marL="536575" indent="-174625">
              <a:buClr>
                <a:srgbClr val="FF0000"/>
              </a:buClr>
            </a:pPr>
            <a:r>
              <a:rPr lang="ru-RU" sz="1200" b="1" dirty="0">
                <a:solidFill>
                  <a:schemeClr val="accent1">
                    <a:lumMod val="50000"/>
                  </a:schemeClr>
                </a:solidFill>
              </a:rPr>
              <a:t>6 </a:t>
            </a:r>
            <a:r>
              <a:rPr lang="ru-RU" sz="1200" dirty="0"/>
              <a:t>сервисов сопровождения портфельного инвестора	</a:t>
            </a:r>
          </a:p>
        </p:txBody>
      </p:sp>
      <p:sp>
        <p:nvSpPr>
          <p:cNvPr id="99" name="TextBox 109"/>
          <p:cNvSpPr txBox="1"/>
          <p:nvPr/>
        </p:nvSpPr>
        <p:spPr>
          <a:xfrm>
            <a:off x="6059171" y="3066468"/>
            <a:ext cx="3040850" cy="1938095"/>
          </a:xfrm>
          <a:prstGeom prst="rect">
            <a:avLst/>
          </a:prstGeom>
          <a:noFill/>
        </p:spPr>
        <p:txBody>
          <a:bodyPr wrap="square" lIns="0" r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FF0000"/>
              </a:buClr>
            </a:pPr>
            <a:r>
              <a:rPr lang="ru-RU" sz="1197" b="1" dirty="0">
                <a:latin typeface="Arial Narrow" panose="020B0606020202030204" pitchFamily="34" charset="0"/>
              </a:rPr>
              <a:t>Запуск/расширение производства: от бизнес-идеи до сдачи производственного объекта </a:t>
            </a:r>
          </a:p>
          <a:p>
            <a:pPr marL="180975"/>
            <a:r>
              <a:rPr lang="ru-RU" sz="1200" b="1" dirty="0">
                <a:solidFill>
                  <a:schemeClr val="accent1">
                    <a:lumMod val="50000"/>
                  </a:schemeClr>
                </a:solidFill>
              </a:rPr>
              <a:t>Более 266 000 позиций </a:t>
            </a:r>
            <a:r>
              <a:rPr lang="ru-RU" sz="1200" dirty="0"/>
              <a:t>в Торговом каталоге ГИСП</a:t>
            </a:r>
          </a:p>
          <a:p>
            <a:pPr marL="180975"/>
            <a:r>
              <a:rPr lang="ru-RU" sz="1200" dirty="0"/>
              <a:t>объем кооперационных сделок </a:t>
            </a:r>
            <a:r>
              <a:rPr lang="ru-RU" sz="1200" b="1" dirty="0">
                <a:solidFill>
                  <a:schemeClr val="accent1">
                    <a:lumMod val="50000"/>
                  </a:schemeClr>
                </a:solidFill>
              </a:rPr>
              <a:t>более 1 млрд </a:t>
            </a:r>
            <a:r>
              <a:rPr lang="ru-RU" sz="1200" b="1" dirty="0" err="1">
                <a:solidFill>
                  <a:schemeClr val="accent1">
                    <a:lumMod val="50000"/>
                  </a:schemeClr>
                </a:solidFill>
              </a:rPr>
              <a:t>руб</a:t>
            </a:r>
            <a:r>
              <a:rPr lang="ru-RU" sz="1200" dirty="0"/>
              <a:t> в 2018 году</a:t>
            </a:r>
          </a:p>
          <a:p>
            <a:pPr marL="180975"/>
            <a:r>
              <a:rPr lang="ru-RU" sz="1200" dirty="0"/>
              <a:t>НИОКР </a:t>
            </a:r>
            <a:r>
              <a:rPr lang="ru-RU" sz="1200" b="1" dirty="0">
                <a:solidFill>
                  <a:schemeClr val="accent1">
                    <a:lumMod val="50000"/>
                  </a:schemeClr>
                </a:solidFill>
              </a:rPr>
              <a:t>более 100 проектов</a:t>
            </a:r>
          </a:p>
          <a:p>
            <a:pPr marL="180975"/>
            <a:r>
              <a:rPr lang="ru-RU" sz="1200" dirty="0"/>
              <a:t>Выстраивание кооперационных цепочек по проектам: </a:t>
            </a:r>
            <a:r>
              <a:rPr lang="ru-RU" sz="1200" b="1" dirty="0" err="1">
                <a:solidFill>
                  <a:schemeClr val="accent1">
                    <a:lumMod val="50000"/>
                  </a:schemeClr>
                </a:solidFill>
              </a:rPr>
              <a:t>Термолит</a:t>
            </a:r>
            <a:r>
              <a:rPr lang="ru-RU" sz="1200" b="1" dirty="0">
                <a:solidFill>
                  <a:schemeClr val="accent1">
                    <a:lumMod val="50000"/>
                  </a:schemeClr>
                </a:solidFill>
              </a:rPr>
              <a:t>, </a:t>
            </a:r>
            <a:r>
              <a:rPr lang="ru-RU" sz="1200" b="1" dirty="0" err="1">
                <a:solidFill>
                  <a:schemeClr val="accent1">
                    <a:lumMod val="50000"/>
                  </a:schemeClr>
                </a:solidFill>
              </a:rPr>
              <a:t>Бетра</a:t>
            </a:r>
            <a:r>
              <a:rPr lang="ru-RU" sz="1200" b="1" dirty="0">
                <a:solidFill>
                  <a:schemeClr val="accent1">
                    <a:lumMod val="50000"/>
                  </a:schemeClr>
                </a:solidFill>
              </a:rPr>
              <a:t>, Сила Сибири…  </a:t>
            </a:r>
          </a:p>
          <a:p>
            <a:pPr marL="180975"/>
            <a:endParaRPr lang="ru-RU" sz="1200" dirty="0"/>
          </a:p>
        </p:txBody>
      </p:sp>
      <p:sp>
        <p:nvSpPr>
          <p:cNvPr id="100" name="TextBox 109"/>
          <p:cNvSpPr txBox="1"/>
          <p:nvPr/>
        </p:nvSpPr>
        <p:spPr>
          <a:xfrm>
            <a:off x="5049749" y="5139678"/>
            <a:ext cx="3968384" cy="1567417"/>
          </a:xfrm>
          <a:prstGeom prst="rect">
            <a:avLst/>
          </a:prstGeom>
          <a:noFill/>
        </p:spPr>
        <p:txBody>
          <a:bodyPr wrap="square" lIns="0" r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FF0000"/>
              </a:buClr>
            </a:pPr>
            <a:r>
              <a:rPr lang="ru-RU" sz="1197" b="1" dirty="0">
                <a:latin typeface="Arial Narrow" panose="020B0606020202030204" pitchFamily="34" charset="0"/>
              </a:rPr>
              <a:t>Получение государственной или частной поддержки для развития бизнеса в сфере промышленности: от подбора комплекса мер до контроля эффективности производства</a:t>
            </a:r>
          </a:p>
          <a:p>
            <a:pPr marL="180975">
              <a:buClr>
                <a:srgbClr val="FF0000"/>
              </a:buClr>
            </a:pPr>
            <a:r>
              <a:rPr lang="ru-RU" sz="1197" b="1" dirty="0">
                <a:solidFill>
                  <a:schemeClr val="accent1">
                    <a:lumMod val="50000"/>
                  </a:schemeClr>
                </a:solidFill>
                <a:latin typeface="Arial Narrow" panose="020B0606020202030204" pitchFamily="34" charset="0"/>
              </a:rPr>
              <a:t>более 1 тыс. </a:t>
            </a:r>
            <a:r>
              <a:rPr lang="ru-RU" sz="1197" dirty="0">
                <a:latin typeface="Arial Narrow" panose="020B0606020202030204" pitchFamily="34" charset="0"/>
              </a:rPr>
              <a:t>мер поддержки в ГИСП</a:t>
            </a:r>
          </a:p>
          <a:p>
            <a:pPr marL="180975">
              <a:buClr>
                <a:srgbClr val="FF0000"/>
              </a:buClr>
            </a:pPr>
            <a:r>
              <a:rPr lang="ru-RU" sz="1200" dirty="0"/>
              <a:t>Лизинг - </a:t>
            </a:r>
            <a:r>
              <a:rPr lang="ru-RU" sz="1197" b="1" dirty="0">
                <a:solidFill>
                  <a:schemeClr val="accent1">
                    <a:lumMod val="50000"/>
                  </a:schemeClr>
                </a:solidFill>
                <a:latin typeface="Arial Narrow" panose="020B0606020202030204" pitchFamily="34" charset="0"/>
              </a:rPr>
              <a:t>срок до 5 лет</a:t>
            </a:r>
          </a:p>
          <a:p>
            <a:pPr marL="180975">
              <a:buClr>
                <a:srgbClr val="FF0000"/>
              </a:buClr>
            </a:pPr>
            <a:r>
              <a:rPr lang="ru-RU" sz="1200" dirty="0"/>
              <a:t>Тендерный кредит - </a:t>
            </a:r>
            <a:r>
              <a:rPr lang="ru-RU" sz="1197" b="1" dirty="0">
                <a:solidFill>
                  <a:schemeClr val="accent1">
                    <a:lumMod val="50000"/>
                  </a:schemeClr>
                </a:solidFill>
                <a:latin typeface="Arial Narrow" panose="020B0606020202030204" pitchFamily="34" charset="0"/>
              </a:rPr>
              <a:t>до 100 млн. рублей без залога сроком до 50 дней</a:t>
            </a:r>
          </a:p>
          <a:p>
            <a:pPr marL="180975">
              <a:buClr>
                <a:srgbClr val="FF0000"/>
              </a:buClr>
            </a:pPr>
            <a:r>
              <a:rPr lang="ru-RU" sz="1200" dirty="0"/>
              <a:t>Банковская гарантия - срок принятия решения </a:t>
            </a:r>
            <a:r>
              <a:rPr lang="mr-IN" sz="1200" dirty="0"/>
              <a:t>–</a:t>
            </a:r>
            <a:r>
              <a:rPr lang="ru-RU" sz="1200" dirty="0"/>
              <a:t> </a:t>
            </a:r>
            <a:r>
              <a:rPr lang="ru-RU" sz="1197" b="1" dirty="0">
                <a:solidFill>
                  <a:schemeClr val="accent1">
                    <a:lumMod val="50000"/>
                  </a:schemeClr>
                </a:solidFill>
                <a:latin typeface="Arial Narrow" panose="020B0606020202030204" pitchFamily="34" charset="0"/>
              </a:rPr>
              <a:t>от 1 дня</a:t>
            </a:r>
            <a:endParaRPr lang="ru-RU" sz="1197" b="1" dirty="0">
              <a:latin typeface="Arial Narrow" panose="020B0606020202030204" pitchFamily="34" charset="0"/>
            </a:endParaRPr>
          </a:p>
        </p:txBody>
      </p:sp>
      <p:cxnSp>
        <p:nvCxnSpPr>
          <p:cNvPr id="4" name="Прямая соединительная линия 3"/>
          <p:cNvCxnSpPr/>
          <p:nvPr/>
        </p:nvCxnSpPr>
        <p:spPr>
          <a:xfrm flipV="1">
            <a:off x="5605065" y="1010233"/>
            <a:ext cx="3256857" cy="8169"/>
          </a:xfrm>
          <a:prstGeom prst="line">
            <a:avLst/>
          </a:prstGeom>
          <a:ln>
            <a:solidFill>
              <a:srgbClr val="BDBEC0"/>
            </a:solidFill>
          </a:ln>
        </p:spPr>
        <p:style>
          <a:lnRef idx="3">
            <a:schemeClr val="dk1"/>
          </a:lnRef>
          <a:fillRef idx="0">
            <a:schemeClr val="dk1"/>
          </a:fillRef>
          <a:effectRef idx="2">
            <a:schemeClr val="dk1"/>
          </a:effectRef>
          <a:fontRef idx="minor">
            <a:schemeClr val="tx1"/>
          </a:fontRef>
        </p:style>
      </p:cxnSp>
      <p:cxnSp>
        <p:nvCxnSpPr>
          <p:cNvPr id="102" name="Прямая соединительная линия 101"/>
          <p:cNvCxnSpPr/>
          <p:nvPr/>
        </p:nvCxnSpPr>
        <p:spPr>
          <a:xfrm>
            <a:off x="5805343" y="3003223"/>
            <a:ext cx="3151573" cy="0"/>
          </a:xfrm>
          <a:prstGeom prst="line">
            <a:avLst/>
          </a:prstGeom>
          <a:ln>
            <a:solidFill>
              <a:srgbClr val="919397"/>
            </a:solidFill>
          </a:ln>
        </p:spPr>
        <p:style>
          <a:lnRef idx="3">
            <a:schemeClr val="dk1"/>
          </a:lnRef>
          <a:fillRef idx="0">
            <a:schemeClr val="dk1"/>
          </a:fillRef>
          <a:effectRef idx="2">
            <a:schemeClr val="dk1"/>
          </a:effectRef>
          <a:fontRef idx="minor">
            <a:schemeClr val="tx1"/>
          </a:fontRef>
        </p:style>
      </p:cxnSp>
      <p:cxnSp>
        <p:nvCxnSpPr>
          <p:cNvPr id="103" name="Прямая соединительная линия 102"/>
          <p:cNvCxnSpPr/>
          <p:nvPr/>
        </p:nvCxnSpPr>
        <p:spPr>
          <a:xfrm flipV="1">
            <a:off x="5154917" y="5109340"/>
            <a:ext cx="3842252" cy="18066"/>
          </a:xfrm>
          <a:prstGeom prst="line">
            <a:avLst/>
          </a:prstGeom>
          <a:ln>
            <a:solidFill>
              <a:srgbClr val="29ACE3"/>
            </a:solidFill>
          </a:ln>
        </p:spPr>
        <p:style>
          <a:lnRef idx="3">
            <a:schemeClr val="dk1"/>
          </a:lnRef>
          <a:fillRef idx="0">
            <a:schemeClr val="dk1"/>
          </a:fillRef>
          <a:effectRef idx="2">
            <a:schemeClr val="dk1"/>
          </a:effectRef>
          <a:fontRef idx="minor">
            <a:schemeClr val="tx1"/>
          </a:fontRef>
        </p:style>
      </p:cxnSp>
      <p:cxnSp>
        <p:nvCxnSpPr>
          <p:cNvPr id="104" name="Прямая соединительная линия 103"/>
          <p:cNvCxnSpPr/>
          <p:nvPr/>
        </p:nvCxnSpPr>
        <p:spPr>
          <a:xfrm flipV="1">
            <a:off x="171772" y="1027076"/>
            <a:ext cx="3940084" cy="13039"/>
          </a:xfrm>
          <a:prstGeom prst="line">
            <a:avLst/>
          </a:prstGeom>
          <a:ln>
            <a:solidFill>
              <a:srgbClr val="0C2634"/>
            </a:solidFill>
          </a:ln>
        </p:spPr>
        <p:style>
          <a:lnRef idx="3">
            <a:schemeClr val="dk1"/>
          </a:lnRef>
          <a:fillRef idx="0">
            <a:schemeClr val="dk1"/>
          </a:fillRef>
          <a:effectRef idx="2">
            <a:schemeClr val="dk1"/>
          </a:effectRef>
          <a:fontRef idx="minor">
            <a:schemeClr val="tx1"/>
          </a:fontRef>
        </p:style>
      </p:cxnSp>
      <p:cxnSp>
        <p:nvCxnSpPr>
          <p:cNvPr id="105" name="Прямая соединительная линия 104"/>
          <p:cNvCxnSpPr/>
          <p:nvPr/>
        </p:nvCxnSpPr>
        <p:spPr>
          <a:xfrm>
            <a:off x="171771" y="3027818"/>
            <a:ext cx="3340124" cy="1393"/>
          </a:xfrm>
          <a:prstGeom prst="line">
            <a:avLst/>
          </a:prstGeom>
          <a:ln>
            <a:solidFill>
              <a:srgbClr val="0F4061"/>
            </a:solidFill>
          </a:ln>
        </p:spPr>
        <p:style>
          <a:lnRef idx="3">
            <a:schemeClr val="dk1"/>
          </a:lnRef>
          <a:fillRef idx="0">
            <a:schemeClr val="dk1"/>
          </a:fillRef>
          <a:effectRef idx="2">
            <a:schemeClr val="dk1"/>
          </a:effectRef>
          <a:fontRef idx="minor">
            <a:schemeClr val="tx1"/>
          </a:fontRef>
        </p:style>
      </p:cxnSp>
      <p:cxnSp>
        <p:nvCxnSpPr>
          <p:cNvPr id="106" name="Прямая соединительная линия 105"/>
          <p:cNvCxnSpPr/>
          <p:nvPr/>
        </p:nvCxnSpPr>
        <p:spPr>
          <a:xfrm>
            <a:off x="232756" y="5122230"/>
            <a:ext cx="3593956" cy="0"/>
          </a:xfrm>
          <a:prstGeom prst="line">
            <a:avLst/>
          </a:prstGeom>
          <a:ln>
            <a:solidFill>
              <a:srgbClr val="1A5170"/>
            </a:solidFill>
          </a:ln>
        </p:spPr>
        <p:style>
          <a:lnRef idx="3">
            <a:schemeClr val="dk1"/>
          </a:lnRef>
          <a:fillRef idx="0">
            <a:schemeClr val="dk1"/>
          </a:fillRef>
          <a:effectRef idx="2">
            <a:schemeClr val="dk1"/>
          </a:effectRef>
          <a:fontRef idx="minor">
            <a:schemeClr val="tx1"/>
          </a:fontRef>
        </p:style>
      </p:cxnSp>
      <p:sp>
        <p:nvSpPr>
          <p:cNvPr id="2" name="Прямоугольник 1"/>
          <p:cNvSpPr/>
          <p:nvPr/>
        </p:nvSpPr>
        <p:spPr>
          <a:xfrm>
            <a:off x="-425217" y="4216697"/>
            <a:ext cx="4572000" cy="369332"/>
          </a:xfrm>
          <a:prstGeom prst="rect">
            <a:avLst/>
          </a:prstGeom>
        </p:spPr>
        <p:txBody>
          <a:bodyPr>
            <a:spAutoFit/>
          </a:bodyPr>
          <a:lstStyle/>
          <a:p>
            <a:endParaRPr lang="ru-RU" dirty="0"/>
          </a:p>
        </p:txBody>
      </p:sp>
    </p:spTree>
    <p:extLst>
      <p:ext uri="{BB962C8B-B14F-4D97-AF65-F5344CB8AC3E}">
        <p14:creationId xmlns:p14="http://schemas.microsoft.com/office/powerpoint/2010/main" val="640230406"/>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79"/>
          <p:cNvSpPr txBox="1">
            <a:spLocks/>
          </p:cNvSpPr>
          <p:nvPr/>
        </p:nvSpPr>
        <p:spPr>
          <a:xfrm>
            <a:off x="277334" y="494404"/>
            <a:ext cx="8666909" cy="287965"/>
          </a:xfrm>
          <a:prstGeom prst="rect">
            <a:avLst/>
          </a:prstGeom>
        </p:spPr>
        <p:txBody>
          <a:bodyPr vert="horz" wrap="square" lIns="0" tIns="10860" rIns="0" bIns="0" rtlCol="0">
            <a:sp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marL="247015" marR="5080" indent="-234950">
              <a:lnSpc>
                <a:spcPct val="100000"/>
              </a:lnSpc>
              <a:spcBef>
                <a:spcPts val="100"/>
              </a:spcBef>
            </a:pPr>
            <a:r>
              <a:rPr lang="ru-RU" sz="1800" spc="175" dirty="0">
                <a:solidFill>
                  <a:srgbClr val="001E31"/>
                </a:solidFill>
                <a:latin typeface="Arial Narrow" panose="020B0606020202030204" pitchFamily="34" charset="0"/>
              </a:rPr>
              <a:t>Навигатор мер поддержки</a:t>
            </a:r>
          </a:p>
        </p:txBody>
      </p:sp>
      <p:graphicFrame>
        <p:nvGraphicFramePr>
          <p:cNvPr id="6" name="Диаграмма 5"/>
          <p:cNvGraphicFramePr/>
          <p:nvPr>
            <p:extLst>
              <p:ext uri="{D42A27DB-BD31-4B8C-83A1-F6EECF244321}">
                <p14:modId xmlns:p14="http://schemas.microsoft.com/office/powerpoint/2010/main" val="3428455618"/>
              </p:ext>
            </p:extLst>
          </p:nvPr>
        </p:nvGraphicFramePr>
        <p:xfrm>
          <a:off x="-1230819" y="956209"/>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7" name="object 63"/>
          <p:cNvSpPr>
            <a:spLocks noChangeArrowheads="1"/>
          </p:cNvSpPr>
          <p:nvPr/>
        </p:nvSpPr>
        <p:spPr bwMode="auto">
          <a:xfrm>
            <a:off x="1877964" y="5054412"/>
            <a:ext cx="869950" cy="909637"/>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latin typeface="Arial Narrow" panose="020B0606020202030204" pitchFamily="34" charset="0"/>
            </a:endParaRPr>
          </a:p>
        </p:txBody>
      </p:sp>
      <p:sp>
        <p:nvSpPr>
          <p:cNvPr id="8" name="object 5"/>
          <p:cNvSpPr txBox="1">
            <a:spLocks noChangeArrowheads="1"/>
          </p:cNvSpPr>
          <p:nvPr/>
        </p:nvSpPr>
        <p:spPr bwMode="auto">
          <a:xfrm>
            <a:off x="3882069" y="1557122"/>
            <a:ext cx="1309918" cy="3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22491" rIns="0" bIns="0">
            <a:spAutoFit/>
          </a:bodyPr>
          <a:lstStyle>
            <a:lvl1pPr marL="95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ts val="1150"/>
              </a:lnSpc>
              <a:spcBef>
                <a:spcPts val="175"/>
              </a:spcBef>
              <a:buFontTx/>
              <a:buNone/>
            </a:pPr>
            <a:r>
              <a:rPr lang="ru-RU" altLang="ru-RU" sz="1200" dirty="0">
                <a:solidFill>
                  <a:srgbClr val="231F20"/>
                </a:solidFill>
                <a:latin typeface="Arial Narrow" panose="020B0606020202030204" pitchFamily="34" charset="0"/>
              </a:rPr>
              <a:t>нормативно-правовая  документация</a:t>
            </a:r>
          </a:p>
        </p:txBody>
      </p:sp>
      <p:sp>
        <p:nvSpPr>
          <p:cNvPr id="9" name="object 6"/>
          <p:cNvSpPr txBox="1"/>
          <p:nvPr/>
        </p:nvSpPr>
        <p:spPr>
          <a:xfrm>
            <a:off x="4410650" y="2420275"/>
            <a:ext cx="654843" cy="380146"/>
          </a:xfrm>
          <a:prstGeom prst="rect">
            <a:avLst/>
          </a:prstGeom>
        </p:spPr>
        <p:txBody>
          <a:bodyPr wrap="square" lIns="0" tIns="10710" rIns="0" bIns="0">
            <a:spAutoFit/>
          </a:bodyPr>
          <a:lstStyle/>
          <a:p>
            <a:pPr marL="10710">
              <a:spcBef>
                <a:spcPts val="84"/>
              </a:spcBef>
              <a:defRPr/>
            </a:pPr>
            <a:r>
              <a:rPr sz="1200" dirty="0">
                <a:solidFill>
                  <a:srgbClr val="231F20"/>
                </a:solidFill>
                <a:latin typeface="Arial Narrow" panose="020B0606020202030204" pitchFamily="34" charset="0"/>
                <a:cs typeface="Arial"/>
              </a:rPr>
              <a:t>бюджеты по</a:t>
            </a:r>
            <a:r>
              <a:rPr sz="1200" spc="-76" dirty="0">
                <a:solidFill>
                  <a:srgbClr val="231F20"/>
                </a:solidFill>
                <a:latin typeface="Arial Narrow" panose="020B0606020202030204" pitchFamily="34" charset="0"/>
                <a:cs typeface="Arial"/>
              </a:rPr>
              <a:t> </a:t>
            </a:r>
            <a:r>
              <a:rPr sz="1200" dirty="0">
                <a:solidFill>
                  <a:srgbClr val="231F20"/>
                </a:solidFill>
                <a:latin typeface="Arial Narrow" panose="020B0606020202030204" pitchFamily="34" charset="0"/>
                <a:cs typeface="Arial"/>
              </a:rPr>
              <a:t>мерам</a:t>
            </a:r>
          </a:p>
        </p:txBody>
      </p:sp>
      <p:sp>
        <p:nvSpPr>
          <p:cNvPr id="10" name="object 7"/>
          <p:cNvSpPr txBox="1">
            <a:spLocks noChangeArrowheads="1"/>
          </p:cNvSpPr>
          <p:nvPr/>
        </p:nvSpPr>
        <p:spPr bwMode="auto">
          <a:xfrm>
            <a:off x="4380382" y="3355955"/>
            <a:ext cx="925513" cy="58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3213" rIns="0" bIns="0">
            <a:spAutoFit/>
          </a:bodyPr>
          <a:lstStyle>
            <a:lvl1pPr marL="95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5000"/>
              </a:lnSpc>
              <a:spcBef>
                <a:spcPts val="25"/>
              </a:spcBef>
              <a:buFontTx/>
              <a:buNone/>
            </a:pPr>
            <a:r>
              <a:rPr lang="ru-RU" altLang="ru-RU" sz="1200" dirty="0">
                <a:solidFill>
                  <a:srgbClr val="231F20"/>
                </a:solidFill>
                <a:latin typeface="Arial Narrow" panose="020B0606020202030204" pitchFamily="34" charset="0"/>
              </a:rPr>
              <a:t>перечень  необходимых  документов</a:t>
            </a:r>
          </a:p>
        </p:txBody>
      </p:sp>
      <p:sp>
        <p:nvSpPr>
          <p:cNvPr id="11" name="object 8"/>
          <p:cNvSpPr txBox="1">
            <a:spLocks noChangeArrowheads="1"/>
          </p:cNvSpPr>
          <p:nvPr/>
        </p:nvSpPr>
        <p:spPr bwMode="auto">
          <a:xfrm>
            <a:off x="3848102" y="4649227"/>
            <a:ext cx="1292903" cy="3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22491" rIns="0" bIns="0">
            <a:spAutoFit/>
          </a:bodyPr>
          <a:lstStyle>
            <a:lvl1pPr marL="95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ts val="1150"/>
              </a:lnSpc>
              <a:spcBef>
                <a:spcPts val="175"/>
              </a:spcBef>
              <a:buFontTx/>
              <a:buNone/>
            </a:pPr>
            <a:r>
              <a:rPr lang="ru-RU" altLang="ru-RU" sz="1200" dirty="0">
                <a:solidFill>
                  <a:srgbClr val="231F20"/>
                </a:solidFill>
                <a:latin typeface="Arial Narrow" panose="020B0606020202030204" pitchFamily="34" charset="0"/>
              </a:rPr>
              <a:t>контактные данные  ответственных лиц</a:t>
            </a:r>
          </a:p>
        </p:txBody>
      </p:sp>
      <p:sp>
        <p:nvSpPr>
          <p:cNvPr id="12" name="object 9"/>
          <p:cNvSpPr txBox="1">
            <a:spLocks noChangeArrowheads="1"/>
          </p:cNvSpPr>
          <p:nvPr/>
        </p:nvSpPr>
        <p:spPr bwMode="auto">
          <a:xfrm>
            <a:off x="2643139" y="5373726"/>
            <a:ext cx="2566242" cy="42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0710" rIns="0" bIns="0">
            <a:spAutoFit/>
          </a:bodyPr>
          <a:lstStyle>
            <a:lvl1pPr marL="95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ts val="1113"/>
              </a:lnSpc>
              <a:spcBef>
                <a:spcPts val="88"/>
              </a:spcBef>
              <a:buFontTx/>
              <a:buNone/>
            </a:pPr>
            <a:r>
              <a:rPr lang="ru-RU" altLang="ru-RU" sz="1200" dirty="0">
                <a:solidFill>
                  <a:srgbClr val="231F20"/>
                </a:solidFill>
                <a:latin typeface="Arial Narrow" panose="020B0606020202030204" pitchFamily="34" charset="0"/>
              </a:rPr>
              <a:t>сведения о сроках и</a:t>
            </a:r>
          </a:p>
          <a:p>
            <a:pPr>
              <a:lnSpc>
                <a:spcPts val="1013"/>
              </a:lnSpc>
              <a:spcBef>
                <a:spcPts val="100"/>
              </a:spcBef>
              <a:buFontTx/>
              <a:buNone/>
            </a:pPr>
            <a:r>
              <a:rPr lang="ru-RU" altLang="ru-RU" sz="1200" dirty="0">
                <a:solidFill>
                  <a:srgbClr val="231F20"/>
                </a:solidFill>
                <a:latin typeface="Arial Narrow" panose="020B0606020202030204" pitchFamily="34" charset="0"/>
              </a:rPr>
              <a:t>периодичности оказания поддержки,  возможность подписаться на обновления</a:t>
            </a:r>
          </a:p>
        </p:txBody>
      </p:sp>
      <p:sp>
        <p:nvSpPr>
          <p:cNvPr id="13" name="object 24"/>
          <p:cNvSpPr>
            <a:spLocks noChangeArrowheads="1"/>
          </p:cNvSpPr>
          <p:nvPr/>
        </p:nvSpPr>
        <p:spPr bwMode="auto">
          <a:xfrm>
            <a:off x="3618941" y="3314206"/>
            <a:ext cx="871537" cy="909637"/>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latin typeface="Arial Narrow" panose="020B0606020202030204" pitchFamily="34" charset="0"/>
            </a:endParaRPr>
          </a:p>
        </p:txBody>
      </p:sp>
      <p:sp>
        <p:nvSpPr>
          <p:cNvPr id="14" name="object 25"/>
          <p:cNvSpPr>
            <a:spLocks/>
          </p:cNvSpPr>
          <p:nvPr/>
        </p:nvSpPr>
        <p:spPr bwMode="auto">
          <a:xfrm>
            <a:off x="3728478" y="3426918"/>
            <a:ext cx="460375" cy="481013"/>
          </a:xfrm>
          <a:custGeom>
            <a:avLst/>
            <a:gdLst>
              <a:gd name="T0" fmla="*/ 130892 w 555625"/>
              <a:gd name="T1" fmla="*/ 0 h 555625"/>
              <a:gd name="T2" fmla="*/ 107363 w 555625"/>
              <a:gd name="T3" fmla="*/ 2513 h 555625"/>
              <a:gd name="T4" fmla="*/ 85219 w 555625"/>
              <a:gd name="T5" fmla="*/ 9758 h 555625"/>
              <a:gd name="T6" fmla="*/ 64827 w 555625"/>
              <a:gd name="T7" fmla="*/ 21297 h 555625"/>
              <a:gd name="T8" fmla="*/ 46560 w 555625"/>
              <a:gd name="T9" fmla="*/ 36686 h 555625"/>
              <a:gd name="T10" fmla="*/ 30783 w 555625"/>
              <a:gd name="T11" fmla="*/ 55486 h 555625"/>
              <a:gd name="T12" fmla="*/ 17871 w 555625"/>
              <a:gd name="T13" fmla="*/ 77257 h 555625"/>
              <a:gd name="T14" fmla="*/ 8189 w 555625"/>
              <a:gd name="T15" fmla="*/ 101558 h 555625"/>
              <a:gd name="T16" fmla="*/ 2109 w 555625"/>
              <a:gd name="T17" fmla="*/ 127949 h 555625"/>
              <a:gd name="T18" fmla="*/ 0 w 555625"/>
              <a:gd name="T19" fmla="*/ 155989 h 555625"/>
              <a:gd name="T20" fmla="*/ 2109 w 555625"/>
              <a:gd name="T21" fmla="*/ 184028 h 555625"/>
              <a:gd name="T22" fmla="*/ 8189 w 555625"/>
              <a:gd name="T23" fmla="*/ 210418 h 555625"/>
              <a:gd name="T24" fmla="*/ 17871 w 555625"/>
              <a:gd name="T25" fmla="*/ 234719 h 555625"/>
              <a:gd name="T26" fmla="*/ 30783 w 555625"/>
              <a:gd name="T27" fmla="*/ 256491 h 555625"/>
              <a:gd name="T28" fmla="*/ 46560 w 555625"/>
              <a:gd name="T29" fmla="*/ 275291 h 555625"/>
              <a:gd name="T30" fmla="*/ 64827 w 555625"/>
              <a:gd name="T31" fmla="*/ 290680 h 555625"/>
              <a:gd name="T32" fmla="*/ 85219 w 555625"/>
              <a:gd name="T33" fmla="*/ 302218 h 555625"/>
              <a:gd name="T34" fmla="*/ 107363 w 555625"/>
              <a:gd name="T35" fmla="*/ 309464 h 555625"/>
              <a:gd name="T36" fmla="*/ 130892 w 555625"/>
              <a:gd name="T37" fmla="*/ 311977 h 555625"/>
              <a:gd name="T38" fmla="*/ 154420 w 555625"/>
              <a:gd name="T39" fmla="*/ 309464 h 555625"/>
              <a:gd name="T40" fmla="*/ 176564 w 555625"/>
              <a:gd name="T41" fmla="*/ 302218 h 555625"/>
              <a:gd name="T42" fmla="*/ 196956 w 555625"/>
              <a:gd name="T43" fmla="*/ 290680 h 555625"/>
              <a:gd name="T44" fmla="*/ 215224 w 555625"/>
              <a:gd name="T45" fmla="*/ 275291 h 555625"/>
              <a:gd name="T46" fmla="*/ 231000 w 555625"/>
              <a:gd name="T47" fmla="*/ 256491 h 555625"/>
              <a:gd name="T48" fmla="*/ 243913 w 555625"/>
              <a:gd name="T49" fmla="*/ 234719 h 555625"/>
              <a:gd name="T50" fmla="*/ 253594 w 555625"/>
              <a:gd name="T51" fmla="*/ 210418 h 555625"/>
              <a:gd name="T52" fmla="*/ 259675 w 555625"/>
              <a:gd name="T53" fmla="*/ 184028 h 555625"/>
              <a:gd name="T54" fmla="*/ 261784 w 555625"/>
              <a:gd name="T55" fmla="*/ 155989 h 555625"/>
              <a:gd name="T56" fmla="*/ 259675 w 555625"/>
              <a:gd name="T57" fmla="*/ 127949 h 555625"/>
              <a:gd name="T58" fmla="*/ 253594 w 555625"/>
              <a:gd name="T59" fmla="*/ 101558 h 555625"/>
              <a:gd name="T60" fmla="*/ 243913 w 555625"/>
              <a:gd name="T61" fmla="*/ 77257 h 555625"/>
              <a:gd name="T62" fmla="*/ 231000 w 555625"/>
              <a:gd name="T63" fmla="*/ 55486 h 555625"/>
              <a:gd name="T64" fmla="*/ 215224 w 555625"/>
              <a:gd name="T65" fmla="*/ 36686 h 555625"/>
              <a:gd name="T66" fmla="*/ 196956 w 555625"/>
              <a:gd name="T67" fmla="*/ 21297 h 555625"/>
              <a:gd name="T68" fmla="*/ 176564 w 555625"/>
              <a:gd name="T69" fmla="*/ 9758 h 555625"/>
              <a:gd name="T70" fmla="*/ 154420 w 555625"/>
              <a:gd name="T71" fmla="*/ 2513 h 555625"/>
              <a:gd name="T72" fmla="*/ 130892 w 555625"/>
              <a:gd name="T73" fmla="*/ 0 h 5556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55625" h="555625">
                <a:moveTo>
                  <a:pt x="277710" y="0"/>
                </a:moveTo>
                <a:lnTo>
                  <a:pt x="227791" y="4474"/>
                </a:lnTo>
                <a:lnTo>
                  <a:pt x="180807" y="17374"/>
                </a:lnTo>
                <a:lnTo>
                  <a:pt x="137543" y="37915"/>
                </a:lnTo>
                <a:lnTo>
                  <a:pt x="98784" y="65313"/>
                </a:lnTo>
                <a:lnTo>
                  <a:pt x="65313" y="98784"/>
                </a:lnTo>
                <a:lnTo>
                  <a:pt x="37915" y="137543"/>
                </a:lnTo>
                <a:lnTo>
                  <a:pt x="17374" y="180807"/>
                </a:lnTo>
                <a:lnTo>
                  <a:pt x="4474" y="227791"/>
                </a:lnTo>
                <a:lnTo>
                  <a:pt x="0" y="277710"/>
                </a:lnTo>
                <a:lnTo>
                  <a:pt x="4474" y="327630"/>
                </a:lnTo>
                <a:lnTo>
                  <a:pt x="17374" y="374614"/>
                </a:lnTo>
                <a:lnTo>
                  <a:pt x="37915" y="417877"/>
                </a:lnTo>
                <a:lnTo>
                  <a:pt x="65313" y="456637"/>
                </a:lnTo>
                <a:lnTo>
                  <a:pt x="98784" y="490108"/>
                </a:lnTo>
                <a:lnTo>
                  <a:pt x="137543" y="517506"/>
                </a:lnTo>
                <a:lnTo>
                  <a:pt x="180807" y="538047"/>
                </a:lnTo>
                <a:lnTo>
                  <a:pt x="227791" y="550947"/>
                </a:lnTo>
                <a:lnTo>
                  <a:pt x="277710" y="555421"/>
                </a:lnTo>
                <a:lnTo>
                  <a:pt x="327630" y="550947"/>
                </a:lnTo>
                <a:lnTo>
                  <a:pt x="374614" y="538047"/>
                </a:lnTo>
                <a:lnTo>
                  <a:pt x="417877" y="517506"/>
                </a:lnTo>
                <a:lnTo>
                  <a:pt x="456637" y="490108"/>
                </a:lnTo>
                <a:lnTo>
                  <a:pt x="490108" y="456637"/>
                </a:lnTo>
                <a:lnTo>
                  <a:pt x="517506" y="417877"/>
                </a:lnTo>
                <a:lnTo>
                  <a:pt x="538047" y="374614"/>
                </a:lnTo>
                <a:lnTo>
                  <a:pt x="550947" y="327630"/>
                </a:lnTo>
                <a:lnTo>
                  <a:pt x="555421" y="277710"/>
                </a:lnTo>
                <a:lnTo>
                  <a:pt x="550947" y="227791"/>
                </a:lnTo>
                <a:lnTo>
                  <a:pt x="538047" y="180807"/>
                </a:lnTo>
                <a:lnTo>
                  <a:pt x="517506" y="137543"/>
                </a:lnTo>
                <a:lnTo>
                  <a:pt x="490108" y="98784"/>
                </a:lnTo>
                <a:lnTo>
                  <a:pt x="456637" y="65313"/>
                </a:lnTo>
                <a:lnTo>
                  <a:pt x="417877" y="37915"/>
                </a:lnTo>
                <a:lnTo>
                  <a:pt x="374614" y="17374"/>
                </a:lnTo>
                <a:lnTo>
                  <a:pt x="327630" y="4474"/>
                </a:lnTo>
                <a:lnTo>
                  <a:pt x="2777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ru-RU">
              <a:latin typeface="Arial Narrow" panose="020B0606020202030204" pitchFamily="34" charset="0"/>
            </a:endParaRPr>
          </a:p>
        </p:txBody>
      </p:sp>
      <p:sp>
        <p:nvSpPr>
          <p:cNvPr id="15" name="object 26"/>
          <p:cNvSpPr>
            <a:spLocks noChangeArrowheads="1"/>
          </p:cNvSpPr>
          <p:nvPr/>
        </p:nvSpPr>
        <p:spPr bwMode="auto">
          <a:xfrm>
            <a:off x="3830078" y="3518993"/>
            <a:ext cx="276225" cy="29845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latin typeface="Arial Narrow" panose="020B0606020202030204" pitchFamily="34" charset="0"/>
            </a:endParaRPr>
          </a:p>
        </p:txBody>
      </p:sp>
      <p:sp>
        <p:nvSpPr>
          <p:cNvPr id="16" name="object 27"/>
          <p:cNvSpPr>
            <a:spLocks/>
          </p:cNvSpPr>
          <p:nvPr/>
        </p:nvSpPr>
        <p:spPr bwMode="auto">
          <a:xfrm>
            <a:off x="3903103" y="3661868"/>
            <a:ext cx="203200" cy="84138"/>
          </a:xfrm>
          <a:custGeom>
            <a:avLst/>
            <a:gdLst>
              <a:gd name="T0" fmla="*/ 111287 w 245110"/>
              <a:gd name="T1" fmla="*/ 0 h 98425"/>
              <a:gd name="T2" fmla="*/ 4463 w 245110"/>
              <a:gd name="T3" fmla="*/ 0 h 98425"/>
              <a:gd name="T4" fmla="*/ 1967 w 245110"/>
              <a:gd name="T5" fmla="*/ 0 h 98425"/>
              <a:gd name="T6" fmla="*/ 0 w 245110"/>
              <a:gd name="T7" fmla="*/ 2170 h 98425"/>
              <a:gd name="T8" fmla="*/ 0 w 245110"/>
              <a:gd name="T9" fmla="*/ 4828 h 98425"/>
              <a:gd name="T10" fmla="*/ 0 w 245110"/>
              <a:gd name="T11" fmla="*/ 24896 h 98425"/>
              <a:gd name="T12" fmla="*/ 0 w 245110"/>
              <a:gd name="T13" fmla="*/ 28097 h 98425"/>
              <a:gd name="T14" fmla="*/ 528 w 245110"/>
              <a:gd name="T15" fmla="*/ 31197 h 98425"/>
              <a:gd name="T16" fmla="*/ 17373 w 245110"/>
              <a:gd name="T17" fmla="*/ 50995 h 98425"/>
              <a:gd name="T18" fmla="*/ 25242 w 245110"/>
              <a:gd name="T19" fmla="*/ 52356 h 98425"/>
              <a:gd name="T20" fmla="*/ 90508 w 245110"/>
              <a:gd name="T21" fmla="*/ 52356 h 98425"/>
              <a:gd name="T22" fmla="*/ 110679 w 245110"/>
              <a:gd name="T23" fmla="*/ 41415 h 98425"/>
              <a:gd name="T24" fmla="*/ 115750 w 245110"/>
              <a:gd name="T25" fmla="*/ 28097 h 98425"/>
              <a:gd name="T26" fmla="*/ 115750 w 245110"/>
              <a:gd name="T27" fmla="*/ 24896 h 98425"/>
              <a:gd name="T28" fmla="*/ 115750 w 245110"/>
              <a:gd name="T29" fmla="*/ 4828 h 98425"/>
              <a:gd name="T30" fmla="*/ 115750 w 245110"/>
              <a:gd name="T31" fmla="*/ 2170 h 98425"/>
              <a:gd name="T32" fmla="*/ 113733 w 245110"/>
              <a:gd name="T33" fmla="*/ 0 h 98425"/>
              <a:gd name="T34" fmla="*/ 111287 w 245110"/>
              <a:gd name="T35" fmla="*/ 0 h 984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5110" h="98425">
                <a:moveTo>
                  <a:pt x="235610" y="0"/>
                </a:moveTo>
                <a:lnTo>
                  <a:pt x="9448" y="0"/>
                </a:lnTo>
                <a:lnTo>
                  <a:pt x="4165" y="0"/>
                </a:lnTo>
                <a:lnTo>
                  <a:pt x="0" y="4064"/>
                </a:lnTo>
                <a:lnTo>
                  <a:pt x="0" y="9042"/>
                </a:lnTo>
                <a:lnTo>
                  <a:pt x="0" y="46621"/>
                </a:lnTo>
                <a:lnTo>
                  <a:pt x="0" y="52616"/>
                </a:lnTo>
                <a:lnTo>
                  <a:pt x="1117" y="58420"/>
                </a:lnTo>
                <a:lnTo>
                  <a:pt x="36780" y="95494"/>
                </a:lnTo>
                <a:lnTo>
                  <a:pt x="53441" y="98044"/>
                </a:lnTo>
                <a:lnTo>
                  <a:pt x="191617" y="98044"/>
                </a:lnTo>
                <a:lnTo>
                  <a:pt x="234322" y="77555"/>
                </a:lnTo>
                <a:lnTo>
                  <a:pt x="245059" y="52616"/>
                </a:lnTo>
                <a:lnTo>
                  <a:pt x="245059" y="46621"/>
                </a:lnTo>
                <a:lnTo>
                  <a:pt x="245059" y="9042"/>
                </a:lnTo>
                <a:lnTo>
                  <a:pt x="245059" y="4064"/>
                </a:lnTo>
                <a:lnTo>
                  <a:pt x="240791" y="0"/>
                </a:lnTo>
                <a:lnTo>
                  <a:pt x="235610" y="0"/>
                </a:lnTo>
                <a:close/>
              </a:path>
            </a:pathLst>
          </a:custGeom>
          <a:noFill/>
          <a:ln w="9525">
            <a:solidFill>
              <a:srgbClr val="E3183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u-RU">
              <a:latin typeface="Arial Narrow" panose="020B0606020202030204" pitchFamily="34" charset="0"/>
            </a:endParaRPr>
          </a:p>
        </p:txBody>
      </p:sp>
      <p:sp>
        <p:nvSpPr>
          <p:cNvPr id="17" name="object 28"/>
          <p:cNvSpPr>
            <a:spLocks/>
          </p:cNvSpPr>
          <p:nvPr/>
        </p:nvSpPr>
        <p:spPr bwMode="auto">
          <a:xfrm>
            <a:off x="3977716" y="3690443"/>
            <a:ext cx="53975" cy="26988"/>
          </a:xfrm>
          <a:custGeom>
            <a:avLst/>
            <a:gdLst>
              <a:gd name="T0" fmla="*/ 26296 w 66039"/>
              <a:gd name="T1" fmla="*/ 0 h 29845"/>
              <a:gd name="T2" fmla="*/ 2992 w 66039"/>
              <a:gd name="T3" fmla="*/ 0 h 29845"/>
              <a:gd name="T4" fmla="*/ 0 w 66039"/>
              <a:gd name="T5" fmla="*/ 4474 h 29845"/>
              <a:gd name="T6" fmla="*/ 0 w 66039"/>
              <a:gd name="T7" fmla="*/ 15412 h 29845"/>
              <a:gd name="T8" fmla="*/ 2992 w 66039"/>
              <a:gd name="T9" fmla="*/ 19837 h 29845"/>
              <a:gd name="T10" fmla="*/ 26296 w 66039"/>
              <a:gd name="T11" fmla="*/ 19837 h 29845"/>
              <a:gd name="T12" fmla="*/ 29243 w 66039"/>
              <a:gd name="T13" fmla="*/ 15412 h 29845"/>
              <a:gd name="T14" fmla="*/ 29243 w 66039"/>
              <a:gd name="T15" fmla="*/ 4474 h 29845"/>
              <a:gd name="T16" fmla="*/ 26296 w 66039"/>
              <a:gd name="T17" fmla="*/ 0 h 298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039" h="29845">
                <a:moveTo>
                  <a:pt x="58928" y="0"/>
                </a:moveTo>
                <a:lnTo>
                  <a:pt x="6705" y="0"/>
                </a:lnTo>
                <a:lnTo>
                  <a:pt x="0" y="6692"/>
                </a:lnTo>
                <a:lnTo>
                  <a:pt x="0" y="23050"/>
                </a:lnTo>
                <a:lnTo>
                  <a:pt x="6705" y="29667"/>
                </a:lnTo>
                <a:lnTo>
                  <a:pt x="58928" y="29667"/>
                </a:lnTo>
                <a:lnTo>
                  <a:pt x="65532" y="23050"/>
                </a:lnTo>
                <a:lnTo>
                  <a:pt x="65532" y="6692"/>
                </a:lnTo>
                <a:lnTo>
                  <a:pt x="589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ru-RU">
              <a:latin typeface="Arial Narrow" panose="020B0606020202030204" pitchFamily="34" charset="0"/>
            </a:endParaRPr>
          </a:p>
        </p:txBody>
      </p:sp>
      <p:sp>
        <p:nvSpPr>
          <p:cNvPr id="18" name="object 29"/>
          <p:cNvSpPr>
            <a:spLocks/>
          </p:cNvSpPr>
          <p:nvPr/>
        </p:nvSpPr>
        <p:spPr bwMode="auto">
          <a:xfrm>
            <a:off x="3977716" y="3690443"/>
            <a:ext cx="53975" cy="26988"/>
          </a:xfrm>
          <a:custGeom>
            <a:avLst/>
            <a:gdLst>
              <a:gd name="T0" fmla="*/ 29243 w 66039"/>
              <a:gd name="T1" fmla="*/ 9918 h 29845"/>
              <a:gd name="T2" fmla="*/ 29243 w 66039"/>
              <a:gd name="T3" fmla="*/ 15412 h 29845"/>
              <a:gd name="T4" fmla="*/ 26296 w 66039"/>
              <a:gd name="T5" fmla="*/ 19837 h 29845"/>
              <a:gd name="T6" fmla="*/ 22623 w 66039"/>
              <a:gd name="T7" fmla="*/ 19837 h 29845"/>
              <a:gd name="T8" fmla="*/ 6619 w 66039"/>
              <a:gd name="T9" fmla="*/ 19837 h 29845"/>
              <a:gd name="T10" fmla="*/ 2992 w 66039"/>
              <a:gd name="T11" fmla="*/ 19837 h 29845"/>
              <a:gd name="T12" fmla="*/ 0 w 66039"/>
              <a:gd name="T13" fmla="*/ 15412 h 29845"/>
              <a:gd name="T14" fmla="*/ 0 w 66039"/>
              <a:gd name="T15" fmla="*/ 9918 h 29845"/>
              <a:gd name="T16" fmla="*/ 0 w 66039"/>
              <a:gd name="T17" fmla="*/ 4474 h 29845"/>
              <a:gd name="T18" fmla="*/ 2992 w 66039"/>
              <a:gd name="T19" fmla="*/ 0 h 29845"/>
              <a:gd name="T20" fmla="*/ 6619 w 66039"/>
              <a:gd name="T21" fmla="*/ 0 h 29845"/>
              <a:gd name="T22" fmla="*/ 22623 w 66039"/>
              <a:gd name="T23" fmla="*/ 0 h 29845"/>
              <a:gd name="T24" fmla="*/ 26296 w 66039"/>
              <a:gd name="T25" fmla="*/ 0 h 29845"/>
              <a:gd name="T26" fmla="*/ 29243 w 66039"/>
              <a:gd name="T27" fmla="*/ 4474 h 29845"/>
              <a:gd name="T28" fmla="*/ 29243 w 66039"/>
              <a:gd name="T29" fmla="*/ 9918 h 298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6039" h="29845">
                <a:moveTo>
                  <a:pt x="65532" y="14833"/>
                </a:moveTo>
                <a:lnTo>
                  <a:pt x="65532" y="23050"/>
                </a:lnTo>
                <a:lnTo>
                  <a:pt x="58928" y="29667"/>
                </a:lnTo>
                <a:lnTo>
                  <a:pt x="50698" y="29667"/>
                </a:lnTo>
                <a:lnTo>
                  <a:pt x="14833" y="29667"/>
                </a:lnTo>
                <a:lnTo>
                  <a:pt x="6705" y="29667"/>
                </a:lnTo>
                <a:lnTo>
                  <a:pt x="0" y="23050"/>
                </a:lnTo>
                <a:lnTo>
                  <a:pt x="0" y="14833"/>
                </a:lnTo>
                <a:lnTo>
                  <a:pt x="0" y="6692"/>
                </a:lnTo>
                <a:lnTo>
                  <a:pt x="6705" y="0"/>
                </a:lnTo>
                <a:lnTo>
                  <a:pt x="14833" y="0"/>
                </a:lnTo>
                <a:lnTo>
                  <a:pt x="50698" y="0"/>
                </a:lnTo>
                <a:lnTo>
                  <a:pt x="58928" y="0"/>
                </a:lnTo>
                <a:lnTo>
                  <a:pt x="65532" y="6692"/>
                </a:lnTo>
                <a:lnTo>
                  <a:pt x="65532" y="14833"/>
                </a:lnTo>
                <a:close/>
              </a:path>
            </a:pathLst>
          </a:custGeom>
          <a:noFill/>
          <a:ln w="9524">
            <a:solidFill>
              <a:srgbClr val="E3183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u-RU">
              <a:latin typeface="Arial Narrow" panose="020B0606020202030204" pitchFamily="34" charset="0"/>
            </a:endParaRPr>
          </a:p>
        </p:txBody>
      </p:sp>
      <p:sp>
        <p:nvSpPr>
          <p:cNvPr id="19" name="object 30"/>
          <p:cNvSpPr>
            <a:spLocks/>
          </p:cNvSpPr>
          <p:nvPr/>
        </p:nvSpPr>
        <p:spPr bwMode="auto">
          <a:xfrm>
            <a:off x="3977716" y="3690443"/>
            <a:ext cx="53975" cy="26988"/>
          </a:xfrm>
          <a:custGeom>
            <a:avLst/>
            <a:gdLst>
              <a:gd name="T0" fmla="*/ 26296 w 66039"/>
              <a:gd name="T1" fmla="*/ 0 h 29845"/>
              <a:gd name="T2" fmla="*/ 2992 w 66039"/>
              <a:gd name="T3" fmla="*/ 0 h 29845"/>
              <a:gd name="T4" fmla="*/ 0 w 66039"/>
              <a:gd name="T5" fmla="*/ 4474 h 29845"/>
              <a:gd name="T6" fmla="*/ 0 w 66039"/>
              <a:gd name="T7" fmla="*/ 15412 h 29845"/>
              <a:gd name="T8" fmla="*/ 2992 w 66039"/>
              <a:gd name="T9" fmla="*/ 19837 h 29845"/>
              <a:gd name="T10" fmla="*/ 26296 w 66039"/>
              <a:gd name="T11" fmla="*/ 19837 h 29845"/>
              <a:gd name="T12" fmla="*/ 29243 w 66039"/>
              <a:gd name="T13" fmla="*/ 15412 h 29845"/>
              <a:gd name="T14" fmla="*/ 29243 w 66039"/>
              <a:gd name="T15" fmla="*/ 4474 h 29845"/>
              <a:gd name="T16" fmla="*/ 26296 w 66039"/>
              <a:gd name="T17" fmla="*/ 0 h 298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039" h="29845">
                <a:moveTo>
                  <a:pt x="58928" y="0"/>
                </a:moveTo>
                <a:lnTo>
                  <a:pt x="6705" y="0"/>
                </a:lnTo>
                <a:lnTo>
                  <a:pt x="0" y="6692"/>
                </a:lnTo>
                <a:lnTo>
                  <a:pt x="0" y="23050"/>
                </a:lnTo>
                <a:lnTo>
                  <a:pt x="6705" y="29667"/>
                </a:lnTo>
                <a:lnTo>
                  <a:pt x="58928" y="29667"/>
                </a:lnTo>
                <a:lnTo>
                  <a:pt x="65532" y="23050"/>
                </a:lnTo>
                <a:lnTo>
                  <a:pt x="65532" y="6692"/>
                </a:lnTo>
                <a:lnTo>
                  <a:pt x="589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ru-RU">
              <a:latin typeface="Arial Narrow" panose="020B0606020202030204" pitchFamily="34" charset="0"/>
            </a:endParaRPr>
          </a:p>
        </p:txBody>
      </p:sp>
      <p:sp>
        <p:nvSpPr>
          <p:cNvPr id="20" name="object 31"/>
          <p:cNvSpPr>
            <a:spLocks/>
          </p:cNvSpPr>
          <p:nvPr/>
        </p:nvSpPr>
        <p:spPr bwMode="auto">
          <a:xfrm>
            <a:off x="3977716" y="3690443"/>
            <a:ext cx="53975" cy="26988"/>
          </a:xfrm>
          <a:custGeom>
            <a:avLst/>
            <a:gdLst>
              <a:gd name="T0" fmla="*/ 29243 w 66039"/>
              <a:gd name="T1" fmla="*/ 9918 h 29845"/>
              <a:gd name="T2" fmla="*/ 29243 w 66039"/>
              <a:gd name="T3" fmla="*/ 15412 h 29845"/>
              <a:gd name="T4" fmla="*/ 26296 w 66039"/>
              <a:gd name="T5" fmla="*/ 19837 h 29845"/>
              <a:gd name="T6" fmla="*/ 22623 w 66039"/>
              <a:gd name="T7" fmla="*/ 19837 h 29845"/>
              <a:gd name="T8" fmla="*/ 6619 w 66039"/>
              <a:gd name="T9" fmla="*/ 19837 h 29845"/>
              <a:gd name="T10" fmla="*/ 2992 w 66039"/>
              <a:gd name="T11" fmla="*/ 19837 h 29845"/>
              <a:gd name="T12" fmla="*/ 0 w 66039"/>
              <a:gd name="T13" fmla="*/ 15412 h 29845"/>
              <a:gd name="T14" fmla="*/ 0 w 66039"/>
              <a:gd name="T15" fmla="*/ 9918 h 29845"/>
              <a:gd name="T16" fmla="*/ 0 w 66039"/>
              <a:gd name="T17" fmla="*/ 4474 h 29845"/>
              <a:gd name="T18" fmla="*/ 2992 w 66039"/>
              <a:gd name="T19" fmla="*/ 0 h 29845"/>
              <a:gd name="T20" fmla="*/ 6619 w 66039"/>
              <a:gd name="T21" fmla="*/ 0 h 29845"/>
              <a:gd name="T22" fmla="*/ 22623 w 66039"/>
              <a:gd name="T23" fmla="*/ 0 h 29845"/>
              <a:gd name="T24" fmla="*/ 26296 w 66039"/>
              <a:gd name="T25" fmla="*/ 0 h 29845"/>
              <a:gd name="T26" fmla="*/ 29243 w 66039"/>
              <a:gd name="T27" fmla="*/ 4474 h 29845"/>
              <a:gd name="T28" fmla="*/ 29243 w 66039"/>
              <a:gd name="T29" fmla="*/ 9918 h 298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6039" h="29845">
                <a:moveTo>
                  <a:pt x="65532" y="14833"/>
                </a:moveTo>
                <a:lnTo>
                  <a:pt x="65532" y="23050"/>
                </a:lnTo>
                <a:lnTo>
                  <a:pt x="58928" y="29667"/>
                </a:lnTo>
                <a:lnTo>
                  <a:pt x="50698" y="29667"/>
                </a:lnTo>
                <a:lnTo>
                  <a:pt x="14833" y="29667"/>
                </a:lnTo>
                <a:lnTo>
                  <a:pt x="6705" y="29667"/>
                </a:lnTo>
                <a:lnTo>
                  <a:pt x="0" y="23050"/>
                </a:lnTo>
                <a:lnTo>
                  <a:pt x="0" y="14833"/>
                </a:lnTo>
                <a:lnTo>
                  <a:pt x="0" y="6692"/>
                </a:lnTo>
                <a:lnTo>
                  <a:pt x="6705" y="0"/>
                </a:lnTo>
                <a:lnTo>
                  <a:pt x="14833" y="0"/>
                </a:lnTo>
                <a:lnTo>
                  <a:pt x="50698" y="0"/>
                </a:lnTo>
                <a:lnTo>
                  <a:pt x="58928" y="0"/>
                </a:lnTo>
                <a:lnTo>
                  <a:pt x="65532" y="6692"/>
                </a:lnTo>
                <a:lnTo>
                  <a:pt x="65532" y="14833"/>
                </a:lnTo>
                <a:close/>
              </a:path>
            </a:pathLst>
          </a:custGeom>
          <a:noFill/>
          <a:ln w="9524">
            <a:solidFill>
              <a:srgbClr val="E3183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u-RU">
              <a:latin typeface="Arial Narrow" panose="020B0606020202030204" pitchFamily="34" charset="0"/>
            </a:endParaRPr>
          </a:p>
        </p:txBody>
      </p:sp>
      <p:sp>
        <p:nvSpPr>
          <p:cNvPr id="21" name="object 32"/>
          <p:cNvSpPr>
            <a:spLocks/>
          </p:cNvSpPr>
          <p:nvPr/>
        </p:nvSpPr>
        <p:spPr bwMode="auto">
          <a:xfrm>
            <a:off x="3979303" y="3644406"/>
            <a:ext cx="50800" cy="12700"/>
          </a:xfrm>
          <a:custGeom>
            <a:avLst/>
            <a:gdLst>
              <a:gd name="T0" fmla="*/ 23119 w 60325"/>
              <a:gd name="T1" fmla="*/ 0 h 13970"/>
              <a:gd name="T2" fmla="*/ 6961 w 60325"/>
              <a:gd name="T3" fmla="*/ 0 h 13970"/>
              <a:gd name="T4" fmla="*/ 4847 w 60325"/>
              <a:gd name="T5" fmla="*/ 1569 h 13970"/>
              <a:gd name="T6" fmla="*/ 2108 w 60325"/>
              <a:gd name="T7" fmla="*/ 7676 h 13970"/>
              <a:gd name="T8" fmla="*/ 0 w 60325"/>
              <a:gd name="T9" fmla="*/ 9255 h 13970"/>
              <a:gd name="T10" fmla="*/ 30081 w 60325"/>
              <a:gd name="T11" fmla="*/ 9255 h 13970"/>
              <a:gd name="T12" fmla="*/ 27966 w 60325"/>
              <a:gd name="T13" fmla="*/ 7676 h 13970"/>
              <a:gd name="T14" fmla="*/ 25227 w 60325"/>
              <a:gd name="T15" fmla="*/ 1569 h 13970"/>
              <a:gd name="T16" fmla="*/ 23119 w 60325"/>
              <a:gd name="T17" fmla="*/ 0 h 139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325" h="13970">
                <a:moveTo>
                  <a:pt x="45974" y="0"/>
                </a:moveTo>
                <a:lnTo>
                  <a:pt x="13843" y="0"/>
                </a:lnTo>
                <a:lnTo>
                  <a:pt x="9639" y="2298"/>
                </a:lnTo>
                <a:lnTo>
                  <a:pt x="4191" y="11239"/>
                </a:lnTo>
                <a:lnTo>
                  <a:pt x="0" y="13550"/>
                </a:lnTo>
                <a:lnTo>
                  <a:pt x="59817" y="13550"/>
                </a:lnTo>
                <a:lnTo>
                  <a:pt x="55613" y="11239"/>
                </a:lnTo>
                <a:lnTo>
                  <a:pt x="50165" y="2298"/>
                </a:lnTo>
                <a:lnTo>
                  <a:pt x="4597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ru-RU">
              <a:latin typeface="Arial Narrow" panose="020B0606020202030204" pitchFamily="34" charset="0"/>
            </a:endParaRPr>
          </a:p>
        </p:txBody>
      </p:sp>
      <p:sp>
        <p:nvSpPr>
          <p:cNvPr id="22" name="object 33"/>
          <p:cNvSpPr>
            <a:spLocks/>
          </p:cNvSpPr>
          <p:nvPr/>
        </p:nvSpPr>
        <p:spPr bwMode="auto">
          <a:xfrm>
            <a:off x="3968191" y="3644406"/>
            <a:ext cx="73025" cy="12700"/>
          </a:xfrm>
          <a:custGeom>
            <a:avLst/>
            <a:gdLst>
              <a:gd name="T0" fmla="*/ 41231 w 88264"/>
              <a:gd name="T1" fmla="*/ 9255 h 13970"/>
              <a:gd name="T2" fmla="*/ 36756 w 88264"/>
              <a:gd name="T3" fmla="*/ 9255 h 13970"/>
              <a:gd name="T4" fmla="*/ 34632 w 88264"/>
              <a:gd name="T5" fmla="*/ 9255 h 13970"/>
              <a:gd name="T6" fmla="*/ 32662 w 88264"/>
              <a:gd name="T7" fmla="*/ 7676 h 13970"/>
              <a:gd name="T8" fmla="*/ 31591 w 88264"/>
              <a:gd name="T9" fmla="*/ 5109 h 13970"/>
              <a:gd name="T10" fmla="*/ 31186 w 88264"/>
              <a:gd name="T11" fmla="*/ 4136 h 13970"/>
              <a:gd name="T12" fmla="*/ 30110 w 88264"/>
              <a:gd name="T13" fmla="*/ 1569 h 13970"/>
              <a:gd name="T14" fmla="*/ 28146 w 88264"/>
              <a:gd name="T15" fmla="*/ 0 h 13970"/>
              <a:gd name="T16" fmla="*/ 26016 w 88264"/>
              <a:gd name="T17" fmla="*/ 0 h 13970"/>
              <a:gd name="T18" fmla="*/ 20618 w 88264"/>
              <a:gd name="T19" fmla="*/ 0 h 13970"/>
              <a:gd name="T20" fmla="*/ 15215 w 88264"/>
              <a:gd name="T21" fmla="*/ 0 h 13970"/>
              <a:gd name="T22" fmla="*/ 13090 w 88264"/>
              <a:gd name="T23" fmla="*/ 0 h 13970"/>
              <a:gd name="T24" fmla="*/ 11121 w 88264"/>
              <a:gd name="T25" fmla="*/ 1569 h 13970"/>
              <a:gd name="T26" fmla="*/ 10051 w 88264"/>
              <a:gd name="T27" fmla="*/ 4136 h 13970"/>
              <a:gd name="T28" fmla="*/ 9645 w 88264"/>
              <a:gd name="T29" fmla="*/ 5109 h 13970"/>
              <a:gd name="T30" fmla="*/ 8569 w 88264"/>
              <a:gd name="T31" fmla="*/ 7676 h 13970"/>
              <a:gd name="T32" fmla="*/ 6605 w 88264"/>
              <a:gd name="T33" fmla="*/ 9255 h 13970"/>
              <a:gd name="T34" fmla="*/ 4481 w 88264"/>
              <a:gd name="T35" fmla="*/ 9255 h 13970"/>
              <a:gd name="T36" fmla="*/ 0 w 88264"/>
              <a:gd name="T37" fmla="*/ 9255 h 139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8264" h="13970">
                <a:moveTo>
                  <a:pt x="87998" y="13550"/>
                </a:moveTo>
                <a:lnTo>
                  <a:pt x="78447" y="13550"/>
                </a:lnTo>
                <a:lnTo>
                  <a:pt x="73913" y="13550"/>
                </a:lnTo>
                <a:lnTo>
                  <a:pt x="69710" y="11239"/>
                </a:lnTo>
                <a:lnTo>
                  <a:pt x="67424" y="7480"/>
                </a:lnTo>
                <a:lnTo>
                  <a:pt x="66560" y="6057"/>
                </a:lnTo>
                <a:lnTo>
                  <a:pt x="64261" y="2298"/>
                </a:lnTo>
                <a:lnTo>
                  <a:pt x="60070" y="0"/>
                </a:lnTo>
                <a:lnTo>
                  <a:pt x="55524" y="0"/>
                </a:lnTo>
                <a:lnTo>
                  <a:pt x="44005" y="0"/>
                </a:lnTo>
                <a:lnTo>
                  <a:pt x="32473" y="0"/>
                </a:lnTo>
                <a:lnTo>
                  <a:pt x="27939" y="0"/>
                </a:lnTo>
                <a:lnTo>
                  <a:pt x="23736" y="2298"/>
                </a:lnTo>
                <a:lnTo>
                  <a:pt x="21450" y="6057"/>
                </a:lnTo>
                <a:lnTo>
                  <a:pt x="20586" y="7480"/>
                </a:lnTo>
                <a:lnTo>
                  <a:pt x="18287" y="11239"/>
                </a:lnTo>
                <a:lnTo>
                  <a:pt x="14096" y="13550"/>
                </a:lnTo>
                <a:lnTo>
                  <a:pt x="9563" y="13550"/>
                </a:lnTo>
                <a:lnTo>
                  <a:pt x="0" y="13550"/>
                </a:lnTo>
              </a:path>
            </a:pathLst>
          </a:custGeom>
          <a:noFill/>
          <a:ln w="9525">
            <a:solidFill>
              <a:srgbClr val="E3183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u-RU">
              <a:latin typeface="Arial Narrow" panose="020B0606020202030204" pitchFamily="34" charset="0"/>
            </a:endParaRPr>
          </a:p>
        </p:txBody>
      </p:sp>
      <p:sp>
        <p:nvSpPr>
          <p:cNvPr id="23" name="object 34"/>
          <p:cNvSpPr>
            <a:spLocks/>
          </p:cNvSpPr>
          <p:nvPr/>
        </p:nvSpPr>
        <p:spPr bwMode="auto">
          <a:xfrm>
            <a:off x="3598303" y="3290393"/>
            <a:ext cx="720725" cy="755650"/>
          </a:xfrm>
          <a:custGeom>
            <a:avLst/>
            <a:gdLst>
              <a:gd name="T0" fmla="*/ 181374 w 871854"/>
              <a:gd name="T1" fmla="*/ 1446 h 871854"/>
              <a:gd name="T2" fmla="*/ 139259 w 871854"/>
              <a:gd name="T3" fmla="*/ 12560 h 871854"/>
              <a:gd name="T4" fmla="*/ 100878 w 871854"/>
              <a:gd name="T5" fmla="*/ 33626 h 871854"/>
              <a:gd name="T6" fmla="*/ 67230 w 871854"/>
              <a:gd name="T7" fmla="*/ 63437 h 871854"/>
              <a:gd name="T8" fmla="*/ 39318 w 871854"/>
              <a:gd name="T9" fmla="*/ 100783 h 871854"/>
              <a:gd name="T10" fmla="*/ 18142 w 871854"/>
              <a:gd name="T11" fmla="*/ 144456 h 871854"/>
              <a:gd name="T12" fmla="*/ 4702 w 871854"/>
              <a:gd name="T13" fmla="*/ 193242 h 871854"/>
              <a:gd name="T14" fmla="*/ 0 w 871854"/>
              <a:gd name="T15" fmla="*/ 245935 h 871854"/>
              <a:gd name="T16" fmla="*/ 4702 w 871854"/>
              <a:gd name="T17" fmla="*/ 298627 h 871854"/>
              <a:gd name="T18" fmla="*/ 18142 w 871854"/>
              <a:gd name="T19" fmla="*/ 347414 h 871854"/>
              <a:gd name="T20" fmla="*/ 39318 w 871854"/>
              <a:gd name="T21" fmla="*/ 391083 h 871854"/>
              <a:gd name="T22" fmla="*/ 67230 w 871854"/>
              <a:gd name="T23" fmla="*/ 428429 h 871854"/>
              <a:gd name="T24" fmla="*/ 100878 w 871854"/>
              <a:gd name="T25" fmla="*/ 458238 h 871854"/>
              <a:gd name="T26" fmla="*/ 139259 w 871854"/>
              <a:gd name="T27" fmla="*/ 479305 h 871854"/>
              <a:gd name="T28" fmla="*/ 181374 w 871854"/>
              <a:gd name="T29" fmla="*/ 490418 h 871854"/>
              <a:gd name="T30" fmla="*/ 225662 w 871854"/>
              <a:gd name="T31" fmla="*/ 490418 h 871854"/>
              <a:gd name="T32" fmla="*/ 267778 w 871854"/>
              <a:gd name="T33" fmla="*/ 479305 h 871854"/>
              <a:gd name="T34" fmla="*/ 306158 w 871854"/>
              <a:gd name="T35" fmla="*/ 458238 h 871854"/>
              <a:gd name="T36" fmla="*/ 203518 w 871854"/>
              <a:gd name="T37" fmla="*/ 451737 h 871854"/>
              <a:gd name="T38" fmla="*/ 158297 w 871854"/>
              <a:gd name="T39" fmla="*/ 444373 h 871854"/>
              <a:gd name="T40" fmla="*/ 117628 w 871854"/>
              <a:gd name="T41" fmla="*/ 423599 h 871854"/>
              <a:gd name="T42" fmla="*/ 83149 w 871854"/>
              <a:gd name="T43" fmla="*/ 391393 h 871854"/>
              <a:gd name="T44" fmla="*/ 56498 w 871854"/>
              <a:gd name="T45" fmla="*/ 349728 h 871854"/>
              <a:gd name="T46" fmla="*/ 39306 w 871854"/>
              <a:gd name="T47" fmla="*/ 300583 h 871854"/>
              <a:gd name="T48" fmla="*/ 33212 w 871854"/>
              <a:gd name="T49" fmla="*/ 245935 h 871854"/>
              <a:gd name="T50" fmla="*/ 39306 w 871854"/>
              <a:gd name="T51" fmla="*/ 191289 h 871854"/>
              <a:gd name="T52" fmla="*/ 56498 w 871854"/>
              <a:gd name="T53" fmla="*/ 142148 h 871854"/>
              <a:gd name="T54" fmla="*/ 83149 w 871854"/>
              <a:gd name="T55" fmla="*/ 100484 h 871854"/>
              <a:gd name="T56" fmla="*/ 117628 w 871854"/>
              <a:gd name="T57" fmla="*/ 68277 h 871854"/>
              <a:gd name="T58" fmla="*/ 158297 w 871854"/>
              <a:gd name="T59" fmla="*/ 47504 h 871854"/>
              <a:gd name="T60" fmla="*/ 203518 w 871854"/>
              <a:gd name="T61" fmla="*/ 40139 h 871854"/>
              <a:gd name="T62" fmla="*/ 306158 w 871854"/>
              <a:gd name="T63" fmla="*/ 33626 h 871854"/>
              <a:gd name="T64" fmla="*/ 267778 w 871854"/>
              <a:gd name="T65" fmla="*/ 12560 h 871854"/>
              <a:gd name="T66" fmla="*/ 225662 w 871854"/>
              <a:gd name="T67" fmla="*/ 1446 h 871854"/>
              <a:gd name="T68" fmla="*/ 314356 w 871854"/>
              <a:gd name="T69" fmla="*/ 40139 h 871854"/>
              <a:gd name="T70" fmla="*/ 226596 w 871854"/>
              <a:gd name="T71" fmla="*/ 42022 h 871854"/>
              <a:gd name="T72" fmla="*/ 269745 w 871854"/>
              <a:gd name="T73" fmla="*/ 56337 h 871854"/>
              <a:gd name="T74" fmla="*/ 307523 w 871854"/>
              <a:gd name="T75" fmla="*/ 83075 h 871854"/>
              <a:gd name="T76" fmla="*/ 338293 w 871854"/>
              <a:gd name="T77" fmla="*/ 120258 h 871854"/>
              <a:gd name="T78" fmla="*/ 360420 w 871854"/>
              <a:gd name="T79" fmla="*/ 165907 h 871854"/>
              <a:gd name="T80" fmla="*/ 372268 w 871854"/>
              <a:gd name="T81" fmla="*/ 218048 h 871854"/>
              <a:gd name="T82" fmla="*/ 372268 w 871854"/>
              <a:gd name="T83" fmla="*/ 273823 h 871854"/>
              <a:gd name="T84" fmla="*/ 360420 w 871854"/>
              <a:gd name="T85" fmla="*/ 325967 h 871854"/>
              <a:gd name="T86" fmla="*/ 338293 w 871854"/>
              <a:gd name="T87" fmla="*/ 371618 h 871854"/>
              <a:gd name="T88" fmla="*/ 307523 w 871854"/>
              <a:gd name="T89" fmla="*/ 408801 h 871854"/>
              <a:gd name="T90" fmla="*/ 269745 w 871854"/>
              <a:gd name="T91" fmla="*/ 435539 h 871854"/>
              <a:gd name="T92" fmla="*/ 226596 w 871854"/>
              <a:gd name="T93" fmla="*/ 449856 h 871854"/>
              <a:gd name="T94" fmla="*/ 314340 w 871854"/>
              <a:gd name="T95" fmla="*/ 451737 h 871854"/>
              <a:gd name="T96" fmla="*/ 354541 w 871854"/>
              <a:gd name="T97" fmla="*/ 410622 h 871854"/>
              <a:gd name="T98" fmla="*/ 379210 w 871854"/>
              <a:gd name="T99" fmla="*/ 369963 h 871854"/>
              <a:gd name="T100" fmla="*/ 396644 w 871854"/>
              <a:gd name="T101" fmla="*/ 323584 h 871854"/>
              <a:gd name="T102" fmla="*/ 405840 w 871854"/>
              <a:gd name="T103" fmla="*/ 272693 h 871854"/>
              <a:gd name="T104" fmla="*/ 405840 w 871854"/>
              <a:gd name="T105" fmla="*/ 219176 h 871854"/>
              <a:gd name="T106" fmla="*/ 396644 w 871854"/>
              <a:gd name="T107" fmla="*/ 168285 h 871854"/>
              <a:gd name="T108" fmla="*/ 379210 w 871854"/>
              <a:gd name="T109" fmla="*/ 121905 h 871854"/>
              <a:gd name="T110" fmla="*/ 354541 w 871854"/>
              <a:gd name="T111" fmla="*/ 81244 h 871854"/>
              <a:gd name="T112" fmla="*/ 323622 w 871854"/>
              <a:gd name="T113" fmla="*/ 47504 h 8718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71854" h="871854">
                <a:moveTo>
                  <a:pt x="435813" y="0"/>
                </a:moveTo>
                <a:lnTo>
                  <a:pt x="388393" y="2562"/>
                </a:lnTo>
                <a:lnTo>
                  <a:pt x="342436" y="10070"/>
                </a:lnTo>
                <a:lnTo>
                  <a:pt x="298209" y="22256"/>
                </a:lnTo>
                <a:lnTo>
                  <a:pt x="255981" y="38852"/>
                </a:lnTo>
                <a:lnTo>
                  <a:pt x="216020" y="59589"/>
                </a:lnTo>
                <a:lnTo>
                  <a:pt x="178593" y="84201"/>
                </a:lnTo>
                <a:lnTo>
                  <a:pt x="143968" y="112419"/>
                </a:lnTo>
                <a:lnTo>
                  <a:pt x="112413" y="143975"/>
                </a:lnTo>
                <a:lnTo>
                  <a:pt x="84197" y="178601"/>
                </a:lnTo>
                <a:lnTo>
                  <a:pt x="59586" y="216029"/>
                </a:lnTo>
                <a:lnTo>
                  <a:pt x="38849" y="255992"/>
                </a:lnTo>
                <a:lnTo>
                  <a:pt x="22254" y="298221"/>
                </a:lnTo>
                <a:lnTo>
                  <a:pt x="10069" y="342448"/>
                </a:lnTo>
                <a:lnTo>
                  <a:pt x="2562" y="388405"/>
                </a:lnTo>
                <a:lnTo>
                  <a:pt x="0" y="435825"/>
                </a:lnTo>
                <a:lnTo>
                  <a:pt x="2562" y="483245"/>
                </a:lnTo>
                <a:lnTo>
                  <a:pt x="10069" y="529202"/>
                </a:lnTo>
                <a:lnTo>
                  <a:pt x="22254" y="573429"/>
                </a:lnTo>
                <a:lnTo>
                  <a:pt x="38849" y="615657"/>
                </a:lnTo>
                <a:lnTo>
                  <a:pt x="59586" y="655618"/>
                </a:lnTo>
                <a:lnTo>
                  <a:pt x="84197" y="693045"/>
                </a:lnTo>
                <a:lnTo>
                  <a:pt x="112413" y="727670"/>
                </a:lnTo>
                <a:lnTo>
                  <a:pt x="143968" y="759225"/>
                </a:lnTo>
                <a:lnTo>
                  <a:pt x="178654" y="787482"/>
                </a:lnTo>
                <a:lnTo>
                  <a:pt x="216020" y="812052"/>
                </a:lnTo>
                <a:lnTo>
                  <a:pt x="255981" y="832789"/>
                </a:lnTo>
                <a:lnTo>
                  <a:pt x="298209" y="849384"/>
                </a:lnTo>
                <a:lnTo>
                  <a:pt x="342436" y="861569"/>
                </a:lnTo>
                <a:lnTo>
                  <a:pt x="388393" y="869077"/>
                </a:lnTo>
                <a:lnTo>
                  <a:pt x="435813" y="871639"/>
                </a:lnTo>
                <a:lnTo>
                  <a:pt x="483233" y="869077"/>
                </a:lnTo>
                <a:lnTo>
                  <a:pt x="529190" y="861569"/>
                </a:lnTo>
                <a:lnTo>
                  <a:pt x="573416" y="849384"/>
                </a:lnTo>
                <a:lnTo>
                  <a:pt x="615644" y="832789"/>
                </a:lnTo>
                <a:lnTo>
                  <a:pt x="655605" y="812052"/>
                </a:lnTo>
                <a:lnTo>
                  <a:pt x="673126" y="800531"/>
                </a:lnTo>
                <a:lnTo>
                  <a:pt x="435813" y="800531"/>
                </a:lnTo>
                <a:lnTo>
                  <a:pt x="386394" y="797196"/>
                </a:lnTo>
                <a:lnTo>
                  <a:pt x="338975" y="787482"/>
                </a:lnTo>
                <a:lnTo>
                  <a:pt x="293994" y="771826"/>
                </a:lnTo>
                <a:lnTo>
                  <a:pt x="251888" y="750668"/>
                </a:lnTo>
                <a:lnTo>
                  <a:pt x="213097" y="724444"/>
                </a:lnTo>
                <a:lnTo>
                  <a:pt x="178057" y="693593"/>
                </a:lnTo>
                <a:lnTo>
                  <a:pt x="147206" y="658551"/>
                </a:lnTo>
                <a:lnTo>
                  <a:pt x="120983" y="619759"/>
                </a:lnTo>
                <a:lnTo>
                  <a:pt x="99824" y="577652"/>
                </a:lnTo>
                <a:lnTo>
                  <a:pt x="84169" y="532669"/>
                </a:lnTo>
                <a:lnTo>
                  <a:pt x="74455" y="485247"/>
                </a:lnTo>
                <a:lnTo>
                  <a:pt x="71120" y="435825"/>
                </a:lnTo>
                <a:lnTo>
                  <a:pt x="74455" y="386406"/>
                </a:lnTo>
                <a:lnTo>
                  <a:pt x="84169" y="338988"/>
                </a:lnTo>
                <a:lnTo>
                  <a:pt x="99824" y="294006"/>
                </a:lnTo>
                <a:lnTo>
                  <a:pt x="120983" y="251901"/>
                </a:lnTo>
                <a:lnTo>
                  <a:pt x="147206" y="213110"/>
                </a:lnTo>
                <a:lnTo>
                  <a:pt x="178057" y="178069"/>
                </a:lnTo>
                <a:lnTo>
                  <a:pt x="213097" y="147219"/>
                </a:lnTo>
                <a:lnTo>
                  <a:pt x="251888" y="120995"/>
                </a:lnTo>
                <a:lnTo>
                  <a:pt x="293994" y="99837"/>
                </a:lnTo>
                <a:lnTo>
                  <a:pt x="338975" y="84182"/>
                </a:lnTo>
                <a:lnTo>
                  <a:pt x="386394" y="74468"/>
                </a:lnTo>
                <a:lnTo>
                  <a:pt x="435813" y="71132"/>
                </a:lnTo>
                <a:lnTo>
                  <a:pt x="673159" y="71132"/>
                </a:lnTo>
                <a:lnTo>
                  <a:pt x="655605" y="59589"/>
                </a:lnTo>
                <a:lnTo>
                  <a:pt x="615644" y="38852"/>
                </a:lnTo>
                <a:lnTo>
                  <a:pt x="573416" y="22256"/>
                </a:lnTo>
                <a:lnTo>
                  <a:pt x="529190" y="10070"/>
                </a:lnTo>
                <a:lnTo>
                  <a:pt x="483233" y="2562"/>
                </a:lnTo>
                <a:lnTo>
                  <a:pt x="435813" y="0"/>
                </a:lnTo>
                <a:close/>
              </a:path>
              <a:path w="871854" h="871854">
                <a:moveTo>
                  <a:pt x="673159" y="71132"/>
                </a:moveTo>
                <a:lnTo>
                  <a:pt x="435813" y="71132"/>
                </a:lnTo>
                <a:lnTo>
                  <a:pt x="485232" y="74468"/>
                </a:lnTo>
                <a:lnTo>
                  <a:pt x="532706" y="84201"/>
                </a:lnTo>
                <a:lnTo>
                  <a:pt x="577632" y="99837"/>
                </a:lnTo>
                <a:lnTo>
                  <a:pt x="619737" y="120995"/>
                </a:lnTo>
                <a:lnTo>
                  <a:pt x="658529" y="147219"/>
                </a:lnTo>
                <a:lnTo>
                  <a:pt x="693569" y="178069"/>
                </a:lnTo>
                <a:lnTo>
                  <a:pt x="724419" y="213110"/>
                </a:lnTo>
                <a:lnTo>
                  <a:pt x="750643" y="251901"/>
                </a:lnTo>
                <a:lnTo>
                  <a:pt x="771801" y="294006"/>
                </a:lnTo>
                <a:lnTo>
                  <a:pt x="787456" y="338988"/>
                </a:lnTo>
                <a:lnTo>
                  <a:pt x="797171" y="386406"/>
                </a:lnTo>
                <a:lnTo>
                  <a:pt x="800506" y="435825"/>
                </a:lnTo>
                <a:lnTo>
                  <a:pt x="797171" y="485247"/>
                </a:lnTo>
                <a:lnTo>
                  <a:pt x="787456" y="532669"/>
                </a:lnTo>
                <a:lnTo>
                  <a:pt x="771801" y="577652"/>
                </a:lnTo>
                <a:lnTo>
                  <a:pt x="750643" y="619759"/>
                </a:lnTo>
                <a:lnTo>
                  <a:pt x="724419" y="658551"/>
                </a:lnTo>
                <a:lnTo>
                  <a:pt x="693569" y="693593"/>
                </a:lnTo>
                <a:lnTo>
                  <a:pt x="658529" y="724444"/>
                </a:lnTo>
                <a:lnTo>
                  <a:pt x="619737" y="750668"/>
                </a:lnTo>
                <a:lnTo>
                  <a:pt x="577632" y="771826"/>
                </a:lnTo>
                <a:lnTo>
                  <a:pt x="532651" y="787482"/>
                </a:lnTo>
                <a:lnTo>
                  <a:pt x="485232" y="797196"/>
                </a:lnTo>
                <a:lnTo>
                  <a:pt x="435813" y="800531"/>
                </a:lnTo>
                <a:lnTo>
                  <a:pt x="673126" y="800531"/>
                </a:lnTo>
                <a:lnTo>
                  <a:pt x="727657" y="759225"/>
                </a:lnTo>
                <a:lnTo>
                  <a:pt x="759212" y="727670"/>
                </a:lnTo>
                <a:lnTo>
                  <a:pt x="787429" y="693045"/>
                </a:lnTo>
                <a:lnTo>
                  <a:pt x="812039" y="655618"/>
                </a:lnTo>
                <a:lnTo>
                  <a:pt x="832776" y="615657"/>
                </a:lnTo>
                <a:lnTo>
                  <a:pt x="849371" y="573429"/>
                </a:lnTo>
                <a:lnTo>
                  <a:pt x="861556" y="529202"/>
                </a:lnTo>
                <a:lnTo>
                  <a:pt x="869064" y="483245"/>
                </a:lnTo>
                <a:lnTo>
                  <a:pt x="871626" y="435825"/>
                </a:lnTo>
                <a:lnTo>
                  <a:pt x="869064" y="388405"/>
                </a:lnTo>
                <a:lnTo>
                  <a:pt x="861556" y="342448"/>
                </a:lnTo>
                <a:lnTo>
                  <a:pt x="849371" y="298221"/>
                </a:lnTo>
                <a:lnTo>
                  <a:pt x="832776" y="255992"/>
                </a:lnTo>
                <a:lnTo>
                  <a:pt x="812039" y="216029"/>
                </a:lnTo>
                <a:lnTo>
                  <a:pt x="787429" y="178601"/>
                </a:lnTo>
                <a:lnTo>
                  <a:pt x="759212" y="143975"/>
                </a:lnTo>
                <a:lnTo>
                  <a:pt x="727657" y="112419"/>
                </a:lnTo>
                <a:lnTo>
                  <a:pt x="693003" y="84182"/>
                </a:lnTo>
                <a:lnTo>
                  <a:pt x="673159" y="71132"/>
                </a:lnTo>
                <a:close/>
              </a:path>
            </a:pathLst>
          </a:custGeom>
          <a:ln>
            <a:solidFill>
              <a:srgbClr val="2AACE2"/>
            </a:solidFill>
            <a:headEnd/>
            <a:tailEnd/>
          </a:ln>
          <a:extLst/>
        </p:spPr>
        <p:style>
          <a:lnRef idx="2">
            <a:schemeClr val="accent5"/>
          </a:lnRef>
          <a:fillRef idx="1">
            <a:schemeClr val="lt1"/>
          </a:fillRef>
          <a:effectRef idx="0">
            <a:schemeClr val="accent5"/>
          </a:effectRef>
          <a:fontRef idx="minor">
            <a:schemeClr val="dk1"/>
          </a:fontRef>
        </p:style>
        <p:txBody>
          <a:bodyPr lIns="0" tIns="0" rIns="0" bIns="0"/>
          <a:lstStyle/>
          <a:p>
            <a:endParaRPr lang="ru-RU">
              <a:latin typeface="Arial Narrow" panose="020B0606020202030204" pitchFamily="34" charset="0"/>
            </a:endParaRPr>
          </a:p>
        </p:txBody>
      </p:sp>
      <p:sp>
        <p:nvSpPr>
          <p:cNvPr id="24" name="object 35"/>
          <p:cNvSpPr>
            <a:spLocks noChangeArrowheads="1"/>
          </p:cNvSpPr>
          <p:nvPr/>
        </p:nvSpPr>
        <p:spPr bwMode="auto">
          <a:xfrm>
            <a:off x="2922080" y="1412806"/>
            <a:ext cx="873125" cy="909637"/>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latin typeface="Arial Narrow" panose="020B0606020202030204" pitchFamily="34" charset="0"/>
            </a:endParaRPr>
          </a:p>
        </p:txBody>
      </p:sp>
      <p:sp>
        <p:nvSpPr>
          <p:cNvPr id="25" name="object 36"/>
          <p:cNvSpPr>
            <a:spLocks/>
          </p:cNvSpPr>
          <p:nvPr/>
        </p:nvSpPr>
        <p:spPr bwMode="auto">
          <a:xfrm>
            <a:off x="3220530" y="1544568"/>
            <a:ext cx="460375" cy="479425"/>
          </a:xfrm>
          <a:custGeom>
            <a:avLst/>
            <a:gdLst>
              <a:gd name="T0" fmla="*/ 130892 w 555625"/>
              <a:gd name="T1" fmla="*/ 0 h 555625"/>
              <a:gd name="T2" fmla="*/ 107363 w 555625"/>
              <a:gd name="T3" fmla="*/ 2480 h 555625"/>
              <a:gd name="T4" fmla="*/ 85219 w 555625"/>
              <a:gd name="T5" fmla="*/ 9630 h 555625"/>
              <a:gd name="T6" fmla="*/ 64827 w 555625"/>
              <a:gd name="T7" fmla="*/ 21017 h 555625"/>
              <a:gd name="T8" fmla="*/ 46560 w 555625"/>
              <a:gd name="T9" fmla="*/ 36204 h 555625"/>
              <a:gd name="T10" fmla="*/ 30783 w 555625"/>
              <a:gd name="T11" fmla="*/ 54757 h 555625"/>
              <a:gd name="T12" fmla="*/ 17871 w 555625"/>
              <a:gd name="T13" fmla="*/ 76242 h 555625"/>
              <a:gd name="T14" fmla="*/ 8189 w 555625"/>
              <a:gd name="T15" fmla="*/ 100224 h 555625"/>
              <a:gd name="T16" fmla="*/ 2109 w 555625"/>
              <a:gd name="T17" fmla="*/ 126267 h 555625"/>
              <a:gd name="T18" fmla="*/ 0 w 555625"/>
              <a:gd name="T19" fmla="*/ 153938 h 555625"/>
              <a:gd name="T20" fmla="*/ 2109 w 555625"/>
              <a:gd name="T21" fmla="*/ 181610 h 555625"/>
              <a:gd name="T22" fmla="*/ 8189 w 555625"/>
              <a:gd name="T23" fmla="*/ 207653 h 555625"/>
              <a:gd name="T24" fmla="*/ 17871 w 555625"/>
              <a:gd name="T25" fmla="*/ 231635 h 555625"/>
              <a:gd name="T26" fmla="*/ 30783 w 555625"/>
              <a:gd name="T27" fmla="*/ 253120 h 555625"/>
              <a:gd name="T28" fmla="*/ 46560 w 555625"/>
              <a:gd name="T29" fmla="*/ 271673 h 555625"/>
              <a:gd name="T30" fmla="*/ 64827 w 555625"/>
              <a:gd name="T31" fmla="*/ 286861 h 555625"/>
              <a:gd name="T32" fmla="*/ 85219 w 555625"/>
              <a:gd name="T33" fmla="*/ 298247 h 555625"/>
              <a:gd name="T34" fmla="*/ 107363 w 555625"/>
              <a:gd name="T35" fmla="*/ 305398 h 555625"/>
              <a:gd name="T36" fmla="*/ 130892 w 555625"/>
              <a:gd name="T37" fmla="*/ 307877 h 555625"/>
              <a:gd name="T38" fmla="*/ 154418 w 555625"/>
              <a:gd name="T39" fmla="*/ 305398 h 555625"/>
              <a:gd name="T40" fmla="*/ 176562 w 555625"/>
              <a:gd name="T41" fmla="*/ 298247 h 555625"/>
              <a:gd name="T42" fmla="*/ 196953 w 555625"/>
              <a:gd name="T43" fmla="*/ 286861 h 555625"/>
              <a:gd name="T44" fmla="*/ 215222 w 555625"/>
              <a:gd name="T45" fmla="*/ 271673 h 555625"/>
              <a:gd name="T46" fmla="*/ 230997 w 555625"/>
              <a:gd name="T47" fmla="*/ 253120 h 555625"/>
              <a:gd name="T48" fmla="*/ 243912 w 555625"/>
              <a:gd name="T49" fmla="*/ 231635 h 555625"/>
              <a:gd name="T50" fmla="*/ 253594 w 555625"/>
              <a:gd name="T51" fmla="*/ 207653 h 555625"/>
              <a:gd name="T52" fmla="*/ 259675 w 555625"/>
              <a:gd name="T53" fmla="*/ 181610 h 555625"/>
              <a:gd name="T54" fmla="*/ 261784 w 555625"/>
              <a:gd name="T55" fmla="*/ 153938 h 555625"/>
              <a:gd name="T56" fmla="*/ 259675 w 555625"/>
              <a:gd name="T57" fmla="*/ 126267 h 555625"/>
              <a:gd name="T58" fmla="*/ 253594 w 555625"/>
              <a:gd name="T59" fmla="*/ 100224 h 555625"/>
              <a:gd name="T60" fmla="*/ 243912 w 555625"/>
              <a:gd name="T61" fmla="*/ 76242 h 555625"/>
              <a:gd name="T62" fmla="*/ 230997 w 555625"/>
              <a:gd name="T63" fmla="*/ 54757 h 555625"/>
              <a:gd name="T64" fmla="*/ 215222 w 555625"/>
              <a:gd name="T65" fmla="*/ 36204 h 555625"/>
              <a:gd name="T66" fmla="*/ 196953 w 555625"/>
              <a:gd name="T67" fmla="*/ 21017 h 555625"/>
              <a:gd name="T68" fmla="*/ 176562 w 555625"/>
              <a:gd name="T69" fmla="*/ 9630 h 555625"/>
              <a:gd name="T70" fmla="*/ 154418 w 555625"/>
              <a:gd name="T71" fmla="*/ 2480 h 555625"/>
              <a:gd name="T72" fmla="*/ 130892 w 555625"/>
              <a:gd name="T73" fmla="*/ 0 h 5556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55625" h="555625">
                <a:moveTo>
                  <a:pt x="277710" y="0"/>
                </a:moveTo>
                <a:lnTo>
                  <a:pt x="227791" y="4474"/>
                </a:lnTo>
                <a:lnTo>
                  <a:pt x="180807" y="17374"/>
                </a:lnTo>
                <a:lnTo>
                  <a:pt x="137543" y="37915"/>
                </a:lnTo>
                <a:lnTo>
                  <a:pt x="98784" y="65313"/>
                </a:lnTo>
                <a:lnTo>
                  <a:pt x="65313" y="98784"/>
                </a:lnTo>
                <a:lnTo>
                  <a:pt x="37915" y="137543"/>
                </a:lnTo>
                <a:lnTo>
                  <a:pt x="17374" y="180807"/>
                </a:lnTo>
                <a:lnTo>
                  <a:pt x="4474" y="227791"/>
                </a:lnTo>
                <a:lnTo>
                  <a:pt x="0" y="277710"/>
                </a:lnTo>
                <a:lnTo>
                  <a:pt x="4474" y="327630"/>
                </a:lnTo>
                <a:lnTo>
                  <a:pt x="17374" y="374614"/>
                </a:lnTo>
                <a:lnTo>
                  <a:pt x="37915" y="417877"/>
                </a:lnTo>
                <a:lnTo>
                  <a:pt x="65313" y="456637"/>
                </a:lnTo>
                <a:lnTo>
                  <a:pt x="98784" y="490108"/>
                </a:lnTo>
                <a:lnTo>
                  <a:pt x="137543" y="517506"/>
                </a:lnTo>
                <a:lnTo>
                  <a:pt x="180807" y="538047"/>
                </a:lnTo>
                <a:lnTo>
                  <a:pt x="227791" y="550947"/>
                </a:lnTo>
                <a:lnTo>
                  <a:pt x="277710" y="555421"/>
                </a:lnTo>
                <a:lnTo>
                  <a:pt x="327627" y="550947"/>
                </a:lnTo>
                <a:lnTo>
                  <a:pt x="374609" y="538047"/>
                </a:lnTo>
                <a:lnTo>
                  <a:pt x="417872" y="517506"/>
                </a:lnTo>
                <a:lnTo>
                  <a:pt x="456632" y="490108"/>
                </a:lnTo>
                <a:lnTo>
                  <a:pt x="490104" y="456637"/>
                </a:lnTo>
                <a:lnTo>
                  <a:pt x="517503" y="417877"/>
                </a:lnTo>
                <a:lnTo>
                  <a:pt x="538046" y="374614"/>
                </a:lnTo>
                <a:lnTo>
                  <a:pt x="550947" y="327630"/>
                </a:lnTo>
                <a:lnTo>
                  <a:pt x="555421" y="277710"/>
                </a:lnTo>
                <a:lnTo>
                  <a:pt x="550947" y="227791"/>
                </a:lnTo>
                <a:lnTo>
                  <a:pt x="538046" y="180807"/>
                </a:lnTo>
                <a:lnTo>
                  <a:pt x="517503" y="137543"/>
                </a:lnTo>
                <a:lnTo>
                  <a:pt x="490104" y="98784"/>
                </a:lnTo>
                <a:lnTo>
                  <a:pt x="456632" y="65313"/>
                </a:lnTo>
                <a:lnTo>
                  <a:pt x="417872" y="37915"/>
                </a:lnTo>
                <a:lnTo>
                  <a:pt x="374609" y="17374"/>
                </a:lnTo>
                <a:lnTo>
                  <a:pt x="327627" y="4474"/>
                </a:lnTo>
                <a:lnTo>
                  <a:pt x="2777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ru-RU">
              <a:latin typeface="Arial Narrow" panose="020B0606020202030204" pitchFamily="34" charset="0"/>
            </a:endParaRPr>
          </a:p>
        </p:txBody>
      </p:sp>
      <p:sp>
        <p:nvSpPr>
          <p:cNvPr id="26" name="object 37"/>
          <p:cNvSpPr>
            <a:spLocks/>
          </p:cNvSpPr>
          <p:nvPr/>
        </p:nvSpPr>
        <p:spPr bwMode="auto">
          <a:xfrm>
            <a:off x="3385630" y="1636643"/>
            <a:ext cx="171450" cy="255588"/>
          </a:xfrm>
          <a:custGeom>
            <a:avLst/>
            <a:gdLst>
              <a:gd name="T0" fmla="*/ 94517 w 207010"/>
              <a:gd name="T1" fmla="*/ 0 h 295275"/>
              <a:gd name="T2" fmla="*/ 2850 w 207010"/>
              <a:gd name="T3" fmla="*/ 0 h 295275"/>
              <a:gd name="T4" fmla="*/ 0 w 207010"/>
              <a:gd name="T5" fmla="*/ 3394 h 295275"/>
              <a:gd name="T6" fmla="*/ 0 w 207010"/>
              <a:gd name="T7" fmla="*/ 162232 h 295275"/>
              <a:gd name="T8" fmla="*/ 2850 w 207010"/>
              <a:gd name="T9" fmla="*/ 165639 h 295275"/>
              <a:gd name="T10" fmla="*/ 94517 w 207010"/>
              <a:gd name="T11" fmla="*/ 165639 h 295275"/>
              <a:gd name="T12" fmla="*/ 97367 w 207010"/>
              <a:gd name="T13" fmla="*/ 162232 h 295275"/>
              <a:gd name="T14" fmla="*/ 97367 w 207010"/>
              <a:gd name="T15" fmla="*/ 3394 h 295275"/>
              <a:gd name="T16" fmla="*/ 94517 w 207010"/>
              <a:gd name="T17" fmla="*/ 0 h 2952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7010" h="295275">
                <a:moveTo>
                  <a:pt x="200875" y="0"/>
                </a:moveTo>
                <a:lnTo>
                  <a:pt x="6057" y="0"/>
                </a:lnTo>
                <a:lnTo>
                  <a:pt x="0" y="6045"/>
                </a:lnTo>
                <a:lnTo>
                  <a:pt x="0" y="288988"/>
                </a:lnTo>
                <a:lnTo>
                  <a:pt x="6057" y="295059"/>
                </a:lnTo>
                <a:lnTo>
                  <a:pt x="200875" y="295059"/>
                </a:lnTo>
                <a:lnTo>
                  <a:pt x="206933" y="288988"/>
                </a:lnTo>
                <a:lnTo>
                  <a:pt x="206933" y="6045"/>
                </a:lnTo>
                <a:lnTo>
                  <a:pt x="20087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ru-RU">
              <a:latin typeface="Arial Narrow" panose="020B0606020202030204" pitchFamily="34" charset="0"/>
            </a:endParaRPr>
          </a:p>
        </p:txBody>
      </p:sp>
      <p:sp>
        <p:nvSpPr>
          <p:cNvPr id="27" name="object 38"/>
          <p:cNvSpPr>
            <a:spLocks/>
          </p:cNvSpPr>
          <p:nvPr/>
        </p:nvSpPr>
        <p:spPr bwMode="auto">
          <a:xfrm>
            <a:off x="3385630" y="1636643"/>
            <a:ext cx="171450" cy="255588"/>
          </a:xfrm>
          <a:custGeom>
            <a:avLst/>
            <a:gdLst>
              <a:gd name="T0" fmla="*/ 90997 w 207010"/>
              <a:gd name="T1" fmla="*/ 165639 h 295275"/>
              <a:gd name="T2" fmla="*/ 6370 w 207010"/>
              <a:gd name="T3" fmla="*/ 165639 h 295275"/>
              <a:gd name="T4" fmla="*/ 2850 w 207010"/>
              <a:gd name="T5" fmla="*/ 165639 h 295275"/>
              <a:gd name="T6" fmla="*/ 0 w 207010"/>
              <a:gd name="T7" fmla="*/ 162232 h 295275"/>
              <a:gd name="T8" fmla="*/ 0 w 207010"/>
              <a:gd name="T9" fmla="*/ 158046 h 295275"/>
              <a:gd name="T10" fmla="*/ 0 w 207010"/>
              <a:gd name="T11" fmla="*/ 7592 h 295275"/>
              <a:gd name="T12" fmla="*/ 0 w 207010"/>
              <a:gd name="T13" fmla="*/ 3394 h 295275"/>
              <a:gd name="T14" fmla="*/ 2850 w 207010"/>
              <a:gd name="T15" fmla="*/ 0 h 295275"/>
              <a:gd name="T16" fmla="*/ 6370 w 207010"/>
              <a:gd name="T17" fmla="*/ 0 h 295275"/>
              <a:gd name="T18" fmla="*/ 90997 w 207010"/>
              <a:gd name="T19" fmla="*/ 0 h 295275"/>
              <a:gd name="T20" fmla="*/ 94517 w 207010"/>
              <a:gd name="T21" fmla="*/ 0 h 295275"/>
              <a:gd name="T22" fmla="*/ 97367 w 207010"/>
              <a:gd name="T23" fmla="*/ 3394 h 295275"/>
              <a:gd name="T24" fmla="*/ 97367 w 207010"/>
              <a:gd name="T25" fmla="*/ 7592 h 295275"/>
              <a:gd name="T26" fmla="*/ 97367 w 207010"/>
              <a:gd name="T27" fmla="*/ 158046 h 295275"/>
              <a:gd name="T28" fmla="*/ 97367 w 207010"/>
              <a:gd name="T29" fmla="*/ 162232 h 295275"/>
              <a:gd name="T30" fmla="*/ 94517 w 207010"/>
              <a:gd name="T31" fmla="*/ 165639 h 295275"/>
              <a:gd name="T32" fmla="*/ 90997 w 207010"/>
              <a:gd name="T33" fmla="*/ 165639 h 2952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7010" h="295275">
                <a:moveTo>
                  <a:pt x="193395" y="295059"/>
                </a:moveTo>
                <a:lnTo>
                  <a:pt x="13538" y="295059"/>
                </a:lnTo>
                <a:lnTo>
                  <a:pt x="6057" y="295059"/>
                </a:lnTo>
                <a:lnTo>
                  <a:pt x="0" y="288988"/>
                </a:lnTo>
                <a:lnTo>
                  <a:pt x="0" y="281533"/>
                </a:lnTo>
                <a:lnTo>
                  <a:pt x="0" y="13525"/>
                </a:lnTo>
                <a:lnTo>
                  <a:pt x="0" y="6045"/>
                </a:lnTo>
                <a:lnTo>
                  <a:pt x="6057" y="0"/>
                </a:lnTo>
                <a:lnTo>
                  <a:pt x="13538" y="0"/>
                </a:lnTo>
                <a:lnTo>
                  <a:pt x="193395" y="0"/>
                </a:lnTo>
                <a:lnTo>
                  <a:pt x="200875" y="0"/>
                </a:lnTo>
                <a:lnTo>
                  <a:pt x="206933" y="6045"/>
                </a:lnTo>
                <a:lnTo>
                  <a:pt x="206933" y="13525"/>
                </a:lnTo>
                <a:lnTo>
                  <a:pt x="206933" y="281533"/>
                </a:lnTo>
                <a:lnTo>
                  <a:pt x="206933" y="288988"/>
                </a:lnTo>
                <a:lnTo>
                  <a:pt x="200875" y="295059"/>
                </a:lnTo>
                <a:lnTo>
                  <a:pt x="193395" y="295059"/>
                </a:lnTo>
                <a:close/>
              </a:path>
            </a:pathLst>
          </a:custGeom>
          <a:noFill/>
          <a:ln w="9525">
            <a:solidFill>
              <a:srgbClr val="E3183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u-RU">
              <a:latin typeface="Arial Narrow" panose="020B0606020202030204" pitchFamily="34" charset="0"/>
            </a:endParaRPr>
          </a:p>
        </p:txBody>
      </p:sp>
      <p:sp>
        <p:nvSpPr>
          <p:cNvPr id="28" name="object 39"/>
          <p:cNvSpPr>
            <a:spLocks/>
          </p:cNvSpPr>
          <p:nvPr/>
        </p:nvSpPr>
        <p:spPr bwMode="auto">
          <a:xfrm>
            <a:off x="3366580" y="1657281"/>
            <a:ext cx="171450" cy="255587"/>
          </a:xfrm>
          <a:custGeom>
            <a:avLst/>
            <a:gdLst>
              <a:gd name="T0" fmla="*/ 94512 w 207010"/>
              <a:gd name="T1" fmla="*/ 0 h 295275"/>
              <a:gd name="T2" fmla="*/ 2850 w 207010"/>
              <a:gd name="T3" fmla="*/ 0 h 295275"/>
              <a:gd name="T4" fmla="*/ 0 w 207010"/>
              <a:gd name="T5" fmla="*/ 3393 h 295275"/>
              <a:gd name="T6" fmla="*/ 0 w 207010"/>
              <a:gd name="T7" fmla="*/ 162229 h 295275"/>
              <a:gd name="T8" fmla="*/ 2850 w 207010"/>
              <a:gd name="T9" fmla="*/ 165638 h 295275"/>
              <a:gd name="T10" fmla="*/ 94512 w 207010"/>
              <a:gd name="T11" fmla="*/ 165638 h 295275"/>
              <a:gd name="T12" fmla="*/ 97362 w 207010"/>
              <a:gd name="T13" fmla="*/ 162229 h 295275"/>
              <a:gd name="T14" fmla="*/ 97362 w 207010"/>
              <a:gd name="T15" fmla="*/ 3393 h 295275"/>
              <a:gd name="T16" fmla="*/ 94512 w 207010"/>
              <a:gd name="T17" fmla="*/ 0 h 2952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7010" h="295275">
                <a:moveTo>
                  <a:pt x="200863" y="0"/>
                </a:moveTo>
                <a:lnTo>
                  <a:pt x="6057" y="0"/>
                </a:lnTo>
                <a:lnTo>
                  <a:pt x="0" y="6045"/>
                </a:lnTo>
                <a:lnTo>
                  <a:pt x="0" y="288988"/>
                </a:lnTo>
                <a:lnTo>
                  <a:pt x="6057" y="295059"/>
                </a:lnTo>
                <a:lnTo>
                  <a:pt x="200863" y="295059"/>
                </a:lnTo>
                <a:lnTo>
                  <a:pt x="206921" y="288988"/>
                </a:lnTo>
                <a:lnTo>
                  <a:pt x="206921" y="6045"/>
                </a:lnTo>
                <a:lnTo>
                  <a:pt x="20086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ru-RU">
              <a:latin typeface="Arial Narrow" panose="020B0606020202030204" pitchFamily="34" charset="0"/>
            </a:endParaRPr>
          </a:p>
        </p:txBody>
      </p:sp>
      <p:sp>
        <p:nvSpPr>
          <p:cNvPr id="29" name="object 40"/>
          <p:cNvSpPr>
            <a:spLocks/>
          </p:cNvSpPr>
          <p:nvPr/>
        </p:nvSpPr>
        <p:spPr bwMode="auto">
          <a:xfrm>
            <a:off x="3366580" y="1657281"/>
            <a:ext cx="171450" cy="255587"/>
          </a:xfrm>
          <a:custGeom>
            <a:avLst/>
            <a:gdLst>
              <a:gd name="T0" fmla="*/ 90997 w 207010"/>
              <a:gd name="T1" fmla="*/ 165638 h 295275"/>
              <a:gd name="T2" fmla="*/ 6364 w 207010"/>
              <a:gd name="T3" fmla="*/ 165638 h 295275"/>
              <a:gd name="T4" fmla="*/ 2850 w 207010"/>
              <a:gd name="T5" fmla="*/ 165638 h 295275"/>
              <a:gd name="T6" fmla="*/ 0 w 207010"/>
              <a:gd name="T7" fmla="*/ 162229 h 295275"/>
              <a:gd name="T8" fmla="*/ 0 w 207010"/>
              <a:gd name="T9" fmla="*/ 158044 h 295275"/>
              <a:gd name="T10" fmla="*/ 0 w 207010"/>
              <a:gd name="T11" fmla="*/ 7592 h 295275"/>
              <a:gd name="T12" fmla="*/ 0 w 207010"/>
              <a:gd name="T13" fmla="*/ 3393 h 295275"/>
              <a:gd name="T14" fmla="*/ 2850 w 207010"/>
              <a:gd name="T15" fmla="*/ 0 h 295275"/>
              <a:gd name="T16" fmla="*/ 6364 w 207010"/>
              <a:gd name="T17" fmla="*/ 0 h 295275"/>
              <a:gd name="T18" fmla="*/ 90997 w 207010"/>
              <a:gd name="T19" fmla="*/ 0 h 295275"/>
              <a:gd name="T20" fmla="*/ 94512 w 207010"/>
              <a:gd name="T21" fmla="*/ 0 h 295275"/>
              <a:gd name="T22" fmla="*/ 97362 w 207010"/>
              <a:gd name="T23" fmla="*/ 3393 h 295275"/>
              <a:gd name="T24" fmla="*/ 97362 w 207010"/>
              <a:gd name="T25" fmla="*/ 7592 h 295275"/>
              <a:gd name="T26" fmla="*/ 97362 w 207010"/>
              <a:gd name="T27" fmla="*/ 158044 h 295275"/>
              <a:gd name="T28" fmla="*/ 97362 w 207010"/>
              <a:gd name="T29" fmla="*/ 162229 h 295275"/>
              <a:gd name="T30" fmla="*/ 94512 w 207010"/>
              <a:gd name="T31" fmla="*/ 165638 h 295275"/>
              <a:gd name="T32" fmla="*/ 90997 w 207010"/>
              <a:gd name="T33" fmla="*/ 165638 h 2952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7010" h="295275">
                <a:moveTo>
                  <a:pt x="193395" y="295059"/>
                </a:moveTo>
                <a:lnTo>
                  <a:pt x="13525" y="295059"/>
                </a:lnTo>
                <a:lnTo>
                  <a:pt x="6057" y="295059"/>
                </a:lnTo>
                <a:lnTo>
                  <a:pt x="0" y="288988"/>
                </a:lnTo>
                <a:lnTo>
                  <a:pt x="0" y="281533"/>
                </a:lnTo>
                <a:lnTo>
                  <a:pt x="0" y="13525"/>
                </a:lnTo>
                <a:lnTo>
                  <a:pt x="0" y="6045"/>
                </a:lnTo>
                <a:lnTo>
                  <a:pt x="6057" y="0"/>
                </a:lnTo>
                <a:lnTo>
                  <a:pt x="13525" y="0"/>
                </a:lnTo>
                <a:lnTo>
                  <a:pt x="193395" y="0"/>
                </a:lnTo>
                <a:lnTo>
                  <a:pt x="200863" y="0"/>
                </a:lnTo>
                <a:lnTo>
                  <a:pt x="206921" y="6045"/>
                </a:lnTo>
                <a:lnTo>
                  <a:pt x="206921" y="13525"/>
                </a:lnTo>
                <a:lnTo>
                  <a:pt x="206921" y="281533"/>
                </a:lnTo>
                <a:lnTo>
                  <a:pt x="206921" y="288988"/>
                </a:lnTo>
                <a:lnTo>
                  <a:pt x="200863" y="295059"/>
                </a:lnTo>
                <a:lnTo>
                  <a:pt x="193395" y="295059"/>
                </a:lnTo>
                <a:close/>
              </a:path>
            </a:pathLst>
          </a:custGeom>
          <a:noFill/>
          <a:ln w="9525">
            <a:solidFill>
              <a:srgbClr val="E3183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u-RU">
              <a:latin typeface="Arial Narrow" panose="020B0606020202030204" pitchFamily="34" charset="0"/>
            </a:endParaRPr>
          </a:p>
        </p:txBody>
      </p:sp>
      <p:sp>
        <p:nvSpPr>
          <p:cNvPr id="30" name="object 41"/>
          <p:cNvSpPr>
            <a:spLocks/>
          </p:cNvSpPr>
          <p:nvPr/>
        </p:nvSpPr>
        <p:spPr bwMode="auto">
          <a:xfrm>
            <a:off x="3347530" y="1676331"/>
            <a:ext cx="171450" cy="255587"/>
          </a:xfrm>
          <a:custGeom>
            <a:avLst/>
            <a:gdLst>
              <a:gd name="T0" fmla="*/ 94512 w 207010"/>
              <a:gd name="T1" fmla="*/ 0 h 295275"/>
              <a:gd name="T2" fmla="*/ 2850 w 207010"/>
              <a:gd name="T3" fmla="*/ 0 h 295275"/>
              <a:gd name="T4" fmla="*/ 0 w 207010"/>
              <a:gd name="T5" fmla="*/ 3393 h 295275"/>
              <a:gd name="T6" fmla="*/ 0 w 207010"/>
              <a:gd name="T7" fmla="*/ 162229 h 295275"/>
              <a:gd name="T8" fmla="*/ 2850 w 207010"/>
              <a:gd name="T9" fmla="*/ 165638 h 295275"/>
              <a:gd name="T10" fmla="*/ 94512 w 207010"/>
              <a:gd name="T11" fmla="*/ 165638 h 295275"/>
              <a:gd name="T12" fmla="*/ 97362 w 207010"/>
              <a:gd name="T13" fmla="*/ 162229 h 295275"/>
              <a:gd name="T14" fmla="*/ 97362 w 207010"/>
              <a:gd name="T15" fmla="*/ 3393 h 295275"/>
              <a:gd name="T16" fmla="*/ 94512 w 207010"/>
              <a:gd name="T17" fmla="*/ 0 h 2952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7010" h="295275">
                <a:moveTo>
                  <a:pt x="200863" y="0"/>
                </a:moveTo>
                <a:lnTo>
                  <a:pt x="6057" y="0"/>
                </a:lnTo>
                <a:lnTo>
                  <a:pt x="0" y="6045"/>
                </a:lnTo>
                <a:lnTo>
                  <a:pt x="0" y="288988"/>
                </a:lnTo>
                <a:lnTo>
                  <a:pt x="6057" y="295059"/>
                </a:lnTo>
                <a:lnTo>
                  <a:pt x="200863" y="295059"/>
                </a:lnTo>
                <a:lnTo>
                  <a:pt x="206921" y="288988"/>
                </a:lnTo>
                <a:lnTo>
                  <a:pt x="206921" y="6045"/>
                </a:lnTo>
                <a:lnTo>
                  <a:pt x="20086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ru-RU">
              <a:latin typeface="Arial Narrow" panose="020B0606020202030204" pitchFamily="34" charset="0"/>
            </a:endParaRPr>
          </a:p>
        </p:txBody>
      </p:sp>
      <p:sp>
        <p:nvSpPr>
          <p:cNvPr id="31" name="object 42"/>
          <p:cNvSpPr>
            <a:spLocks/>
          </p:cNvSpPr>
          <p:nvPr/>
        </p:nvSpPr>
        <p:spPr bwMode="auto">
          <a:xfrm>
            <a:off x="3347530" y="1676331"/>
            <a:ext cx="171450" cy="255587"/>
          </a:xfrm>
          <a:custGeom>
            <a:avLst/>
            <a:gdLst>
              <a:gd name="T0" fmla="*/ 90997 w 207010"/>
              <a:gd name="T1" fmla="*/ 165638 h 295275"/>
              <a:gd name="T2" fmla="*/ 6364 w 207010"/>
              <a:gd name="T3" fmla="*/ 165638 h 295275"/>
              <a:gd name="T4" fmla="*/ 2850 w 207010"/>
              <a:gd name="T5" fmla="*/ 165638 h 295275"/>
              <a:gd name="T6" fmla="*/ 0 w 207010"/>
              <a:gd name="T7" fmla="*/ 162229 h 295275"/>
              <a:gd name="T8" fmla="*/ 0 w 207010"/>
              <a:gd name="T9" fmla="*/ 158044 h 295275"/>
              <a:gd name="T10" fmla="*/ 0 w 207010"/>
              <a:gd name="T11" fmla="*/ 7592 h 295275"/>
              <a:gd name="T12" fmla="*/ 0 w 207010"/>
              <a:gd name="T13" fmla="*/ 3393 h 295275"/>
              <a:gd name="T14" fmla="*/ 2850 w 207010"/>
              <a:gd name="T15" fmla="*/ 0 h 295275"/>
              <a:gd name="T16" fmla="*/ 6364 w 207010"/>
              <a:gd name="T17" fmla="*/ 0 h 295275"/>
              <a:gd name="T18" fmla="*/ 90997 w 207010"/>
              <a:gd name="T19" fmla="*/ 0 h 295275"/>
              <a:gd name="T20" fmla="*/ 94512 w 207010"/>
              <a:gd name="T21" fmla="*/ 0 h 295275"/>
              <a:gd name="T22" fmla="*/ 97362 w 207010"/>
              <a:gd name="T23" fmla="*/ 3393 h 295275"/>
              <a:gd name="T24" fmla="*/ 97362 w 207010"/>
              <a:gd name="T25" fmla="*/ 7592 h 295275"/>
              <a:gd name="T26" fmla="*/ 97362 w 207010"/>
              <a:gd name="T27" fmla="*/ 158044 h 295275"/>
              <a:gd name="T28" fmla="*/ 97362 w 207010"/>
              <a:gd name="T29" fmla="*/ 162229 h 295275"/>
              <a:gd name="T30" fmla="*/ 94512 w 207010"/>
              <a:gd name="T31" fmla="*/ 165638 h 295275"/>
              <a:gd name="T32" fmla="*/ 90997 w 207010"/>
              <a:gd name="T33" fmla="*/ 165638 h 2952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7010" h="295275">
                <a:moveTo>
                  <a:pt x="193395" y="295059"/>
                </a:moveTo>
                <a:lnTo>
                  <a:pt x="13525" y="295059"/>
                </a:lnTo>
                <a:lnTo>
                  <a:pt x="6057" y="295059"/>
                </a:lnTo>
                <a:lnTo>
                  <a:pt x="0" y="288988"/>
                </a:lnTo>
                <a:lnTo>
                  <a:pt x="0" y="281533"/>
                </a:lnTo>
                <a:lnTo>
                  <a:pt x="0" y="13525"/>
                </a:lnTo>
                <a:lnTo>
                  <a:pt x="0" y="6045"/>
                </a:lnTo>
                <a:lnTo>
                  <a:pt x="6057" y="0"/>
                </a:lnTo>
                <a:lnTo>
                  <a:pt x="13525" y="0"/>
                </a:lnTo>
                <a:lnTo>
                  <a:pt x="193395" y="0"/>
                </a:lnTo>
                <a:lnTo>
                  <a:pt x="200863" y="0"/>
                </a:lnTo>
                <a:lnTo>
                  <a:pt x="206921" y="6045"/>
                </a:lnTo>
                <a:lnTo>
                  <a:pt x="206921" y="13525"/>
                </a:lnTo>
                <a:lnTo>
                  <a:pt x="206921" y="281533"/>
                </a:lnTo>
                <a:lnTo>
                  <a:pt x="206921" y="288988"/>
                </a:lnTo>
                <a:lnTo>
                  <a:pt x="200863" y="295059"/>
                </a:lnTo>
                <a:lnTo>
                  <a:pt x="193395" y="295059"/>
                </a:lnTo>
                <a:close/>
              </a:path>
            </a:pathLst>
          </a:custGeom>
          <a:noFill/>
          <a:ln w="9525">
            <a:solidFill>
              <a:srgbClr val="E3183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u-RU">
              <a:latin typeface="Arial Narrow" panose="020B0606020202030204" pitchFamily="34" charset="0"/>
            </a:endParaRPr>
          </a:p>
        </p:txBody>
      </p:sp>
      <p:sp>
        <p:nvSpPr>
          <p:cNvPr id="32" name="object 43"/>
          <p:cNvSpPr>
            <a:spLocks/>
          </p:cNvSpPr>
          <p:nvPr/>
        </p:nvSpPr>
        <p:spPr bwMode="auto">
          <a:xfrm>
            <a:off x="3369755" y="1698556"/>
            <a:ext cx="128588" cy="0"/>
          </a:xfrm>
          <a:custGeom>
            <a:avLst/>
            <a:gdLst>
              <a:gd name="T0" fmla="*/ 0 w 155575"/>
              <a:gd name="T1" fmla="*/ 72430 w 155575"/>
              <a:gd name="T2" fmla="*/ 0 60000 65536"/>
              <a:gd name="T3" fmla="*/ 0 60000 65536"/>
            </a:gdLst>
            <a:ahLst/>
            <a:cxnLst>
              <a:cxn ang="T2">
                <a:pos x="T0" y="0"/>
              </a:cxn>
              <a:cxn ang="T3">
                <a:pos x="T1" y="0"/>
              </a:cxn>
            </a:cxnLst>
            <a:rect l="0" t="0" r="r" b="b"/>
            <a:pathLst>
              <a:path w="155575">
                <a:moveTo>
                  <a:pt x="0" y="0"/>
                </a:moveTo>
                <a:lnTo>
                  <a:pt x="155194" y="0"/>
                </a:lnTo>
              </a:path>
            </a:pathLst>
          </a:custGeom>
          <a:noFill/>
          <a:ln w="9525">
            <a:solidFill>
              <a:srgbClr val="E3183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u-RU">
              <a:latin typeface="Arial Narrow" panose="020B0606020202030204" pitchFamily="34" charset="0"/>
            </a:endParaRPr>
          </a:p>
        </p:txBody>
      </p:sp>
      <p:sp>
        <p:nvSpPr>
          <p:cNvPr id="33" name="object 44"/>
          <p:cNvSpPr>
            <a:spLocks/>
          </p:cNvSpPr>
          <p:nvPr/>
        </p:nvSpPr>
        <p:spPr bwMode="auto">
          <a:xfrm>
            <a:off x="3369755" y="1719193"/>
            <a:ext cx="128588" cy="0"/>
          </a:xfrm>
          <a:custGeom>
            <a:avLst/>
            <a:gdLst>
              <a:gd name="T0" fmla="*/ 0 w 155575"/>
              <a:gd name="T1" fmla="*/ 72430 w 155575"/>
              <a:gd name="T2" fmla="*/ 0 60000 65536"/>
              <a:gd name="T3" fmla="*/ 0 60000 65536"/>
            </a:gdLst>
            <a:ahLst/>
            <a:cxnLst>
              <a:cxn ang="T2">
                <a:pos x="T0" y="0"/>
              </a:cxn>
              <a:cxn ang="T3">
                <a:pos x="T1" y="0"/>
              </a:cxn>
            </a:cxnLst>
            <a:rect l="0" t="0" r="r" b="b"/>
            <a:pathLst>
              <a:path w="155575">
                <a:moveTo>
                  <a:pt x="0" y="0"/>
                </a:moveTo>
                <a:lnTo>
                  <a:pt x="155194" y="0"/>
                </a:lnTo>
              </a:path>
            </a:pathLst>
          </a:custGeom>
          <a:noFill/>
          <a:ln w="9525">
            <a:solidFill>
              <a:srgbClr val="E3183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u-RU">
              <a:latin typeface="Arial Narrow" panose="020B0606020202030204" pitchFamily="34" charset="0"/>
            </a:endParaRPr>
          </a:p>
        </p:txBody>
      </p:sp>
      <p:sp>
        <p:nvSpPr>
          <p:cNvPr id="34" name="object 45"/>
          <p:cNvSpPr>
            <a:spLocks/>
          </p:cNvSpPr>
          <p:nvPr/>
        </p:nvSpPr>
        <p:spPr bwMode="auto">
          <a:xfrm>
            <a:off x="3369755" y="1739831"/>
            <a:ext cx="128588" cy="0"/>
          </a:xfrm>
          <a:custGeom>
            <a:avLst/>
            <a:gdLst>
              <a:gd name="T0" fmla="*/ 0 w 155575"/>
              <a:gd name="T1" fmla="*/ 72430 w 155575"/>
              <a:gd name="T2" fmla="*/ 0 60000 65536"/>
              <a:gd name="T3" fmla="*/ 0 60000 65536"/>
            </a:gdLst>
            <a:ahLst/>
            <a:cxnLst>
              <a:cxn ang="T2">
                <a:pos x="T0" y="0"/>
              </a:cxn>
              <a:cxn ang="T3">
                <a:pos x="T1" y="0"/>
              </a:cxn>
            </a:cxnLst>
            <a:rect l="0" t="0" r="r" b="b"/>
            <a:pathLst>
              <a:path w="155575">
                <a:moveTo>
                  <a:pt x="0" y="0"/>
                </a:moveTo>
                <a:lnTo>
                  <a:pt x="155194" y="0"/>
                </a:lnTo>
              </a:path>
            </a:pathLst>
          </a:custGeom>
          <a:noFill/>
          <a:ln w="9525">
            <a:solidFill>
              <a:srgbClr val="E3183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u-RU">
              <a:latin typeface="Arial Narrow" panose="020B0606020202030204" pitchFamily="34" charset="0"/>
            </a:endParaRPr>
          </a:p>
        </p:txBody>
      </p:sp>
      <p:sp>
        <p:nvSpPr>
          <p:cNvPr id="35" name="object 46"/>
          <p:cNvSpPr>
            <a:spLocks/>
          </p:cNvSpPr>
          <p:nvPr/>
        </p:nvSpPr>
        <p:spPr bwMode="auto">
          <a:xfrm>
            <a:off x="3369755" y="1762056"/>
            <a:ext cx="128588" cy="0"/>
          </a:xfrm>
          <a:custGeom>
            <a:avLst/>
            <a:gdLst>
              <a:gd name="T0" fmla="*/ 0 w 155575"/>
              <a:gd name="T1" fmla="*/ 72430 w 155575"/>
              <a:gd name="T2" fmla="*/ 0 60000 65536"/>
              <a:gd name="T3" fmla="*/ 0 60000 65536"/>
            </a:gdLst>
            <a:ahLst/>
            <a:cxnLst>
              <a:cxn ang="T2">
                <a:pos x="T0" y="0"/>
              </a:cxn>
              <a:cxn ang="T3">
                <a:pos x="T1" y="0"/>
              </a:cxn>
            </a:cxnLst>
            <a:rect l="0" t="0" r="r" b="b"/>
            <a:pathLst>
              <a:path w="155575">
                <a:moveTo>
                  <a:pt x="0" y="0"/>
                </a:moveTo>
                <a:lnTo>
                  <a:pt x="155194" y="0"/>
                </a:lnTo>
              </a:path>
            </a:pathLst>
          </a:custGeom>
          <a:noFill/>
          <a:ln w="9525">
            <a:solidFill>
              <a:srgbClr val="E3183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u-RU">
              <a:latin typeface="Arial Narrow" panose="020B0606020202030204" pitchFamily="34" charset="0"/>
            </a:endParaRPr>
          </a:p>
        </p:txBody>
      </p:sp>
      <p:sp>
        <p:nvSpPr>
          <p:cNvPr id="36" name="object 48"/>
          <p:cNvSpPr>
            <a:spLocks/>
          </p:cNvSpPr>
          <p:nvPr/>
        </p:nvSpPr>
        <p:spPr bwMode="auto">
          <a:xfrm>
            <a:off x="3433255" y="1881118"/>
            <a:ext cx="65088" cy="0"/>
          </a:xfrm>
          <a:custGeom>
            <a:avLst/>
            <a:gdLst>
              <a:gd name="T0" fmla="*/ 0 w 78105"/>
              <a:gd name="T1" fmla="*/ 37423 w 78105"/>
              <a:gd name="T2" fmla="*/ 0 60000 65536"/>
              <a:gd name="T3" fmla="*/ 0 60000 65536"/>
            </a:gdLst>
            <a:ahLst/>
            <a:cxnLst>
              <a:cxn ang="T2">
                <a:pos x="T0" y="0"/>
              </a:cxn>
              <a:cxn ang="T3">
                <a:pos x="T1" y="0"/>
              </a:cxn>
            </a:cxnLst>
            <a:rect l="0" t="0" r="r" b="b"/>
            <a:pathLst>
              <a:path w="78105">
                <a:moveTo>
                  <a:pt x="0" y="0"/>
                </a:moveTo>
                <a:lnTo>
                  <a:pt x="77597" y="0"/>
                </a:lnTo>
              </a:path>
            </a:pathLst>
          </a:custGeom>
          <a:noFill/>
          <a:ln w="9525">
            <a:solidFill>
              <a:srgbClr val="E3183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u-RU">
              <a:latin typeface="Arial Narrow" panose="020B0606020202030204" pitchFamily="34" charset="0"/>
            </a:endParaRPr>
          </a:p>
        </p:txBody>
      </p:sp>
      <p:sp>
        <p:nvSpPr>
          <p:cNvPr id="37" name="object 49"/>
          <p:cNvSpPr>
            <a:spLocks/>
          </p:cNvSpPr>
          <p:nvPr/>
        </p:nvSpPr>
        <p:spPr bwMode="auto">
          <a:xfrm>
            <a:off x="3369755" y="1901756"/>
            <a:ext cx="128588" cy="0"/>
          </a:xfrm>
          <a:custGeom>
            <a:avLst/>
            <a:gdLst>
              <a:gd name="T0" fmla="*/ 0 w 155575"/>
              <a:gd name="T1" fmla="*/ 72430 w 155575"/>
              <a:gd name="T2" fmla="*/ 0 60000 65536"/>
              <a:gd name="T3" fmla="*/ 0 60000 65536"/>
            </a:gdLst>
            <a:ahLst/>
            <a:cxnLst>
              <a:cxn ang="T2">
                <a:pos x="T0" y="0"/>
              </a:cxn>
              <a:cxn ang="T3">
                <a:pos x="T1" y="0"/>
              </a:cxn>
            </a:cxnLst>
            <a:rect l="0" t="0" r="r" b="b"/>
            <a:pathLst>
              <a:path w="155575">
                <a:moveTo>
                  <a:pt x="0" y="0"/>
                </a:moveTo>
                <a:lnTo>
                  <a:pt x="155194" y="0"/>
                </a:lnTo>
              </a:path>
            </a:pathLst>
          </a:custGeom>
          <a:noFill/>
          <a:ln w="9525">
            <a:solidFill>
              <a:srgbClr val="E3183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u-RU">
              <a:latin typeface="Arial Narrow" panose="020B0606020202030204" pitchFamily="34" charset="0"/>
            </a:endParaRPr>
          </a:p>
        </p:txBody>
      </p:sp>
      <p:sp>
        <p:nvSpPr>
          <p:cNvPr id="38" name="object 50"/>
          <p:cNvSpPr>
            <a:spLocks/>
          </p:cNvSpPr>
          <p:nvPr/>
        </p:nvSpPr>
        <p:spPr bwMode="auto">
          <a:xfrm>
            <a:off x="3090355" y="1406456"/>
            <a:ext cx="722313" cy="755650"/>
          </a:xfrm>
          <a:custGeom>
            <a:avLst/>
            <a:gdLst>
              <a:gd name="T0" fmla="*/ 182983 w 871855"/>
              <a:gd name="T1" fmla="*/ 1446 h 871854"/>
              <a:gd name="T2" fmla="*/ 140496 w 871855"/>
              <a:gd name="T3" fmla="*/ 12560 h 871854"/>
              <a:gd name="T4" fmla="*/ 101774 w 871855"/>
              <a:gd name="T5" fmla="*/ 33627 h 871854"/>
              <a:gd name="T6" fmla="*/ 67828 w 871855"/>
              <a:gd name="T7" fmla="*/ 63438 h 871854"/>
              <a:gd name="T8" fmla="*/ 39668 w 871855"/>
              <a:gd name="T9" fmla="*/ 100786 h 871854"/>
              <a:gd name="T10" fmla="*/ 18304 w 871855"/>
              <a:gd name="T11" fmla="*/ 144458 h 871854"/>
              <a:gd name="T12" fmla="*/ 4744 w 871855"/>
              <a:gd name="T13" fmla="*/ 193247 h 871854"/>
              <a:gd name="T14" fmla="*/ 0 w 871855"/>
              <a:gd name="T15" fmla="*/ 245942 h 871854"/>
              <a:gd name="T16" fmla="*/ 4744 w 871855"/>
              <a:gd name="T17" fmla="*/ 298635 h 871854"/>
              <a:gd name="T18" fmla="*/ 18304 w 871855"/>
              <a:gd name="T19" fmla="*/ 347420 h 871854"/>
              <a:gd name="T20" fmla="*/ 39668 w 871855"/>
              <a:gd name="T21" fmla="*/ 391090 h 871854"/>
              <a:gd name="T22" fmla="*/ 67828 w 871855"/>
              <a:gd name="T23" fmla="*/ 428435 h 871854"/>
              <a:gd name="T24" fmla="*/ 101774 w 871855"/>
              <a:gd name="T25" fmla="*/ 458246 h 871854"/>
              <a:gd name="T26" fmla="*/ 140496 w 871855"/>
              <a:gd name="T27" fmla="*/ 479311 h 871854"/>
              <a:gd name="T28" fmla="*/ 182983 w 871855"/>
              <a:gd name="T29" fmla="*/ 490424 h 871854"/>
              <a:gd name="T30" fmla="*/ 227663 w 871855"/>
              <a:gd name="T31" fmla="*/ 490424 h 871854"/>
              <a:gd name="T32" fmla="*/ 270150 w 871855"/>
              <a:gd name="T33" fmla="*/ 479311 h 871854"/>
              <a:gd name="T34" fmla="*/ 308869 w 871855"/>
              <a:gd name="T35" fmla="*/ 458246 h 871854"/>
              <a:gd name="T36" fmla="*/ 205323 w 871855"/>
              <a:gd name="T37" fmla="*/ 451745 h 871854"/>
              <a:gd name="T38" fmla="*/ 159701 w 871855"/>
              <a:gd name="T39" fmla="*/ 444380 h 871854"/>
              <a:gd name="T40" fmla="*/ 118672 w 871855"/>
              <a:gd name="T41" fmla="*/ 423607 h 871854"/>
              <a:gd name="T42" fmla="*/ 83888 w 871855"/>
              <a:gd name="T43" fmla="*/ 391400 h 871854"/>
              <a:gd name="T44" fmla="*/ 56998 w 871855"/>
              <a:gd name="T45" fmla="*/ 349735 h 871854"/>
              <a:gd name="T46" fmla="*/ 39653 w 871855"/>
              <a:gd name="T47" fmla="*/ 300590 h 871854"/>
              <a:gd name="T48" fmla="*/ 33505 w 871855"/>
              <a:gd name="T49" fmla="*/ 245942 h 871854"/>
              <a:gd name="T50" fmla="*/ 39653 w 871855"/>
              <a:gd name="T51" fmla="*/ 191296 h 871854"/>
              <a:gd name="T52" fmla="*/ 56998 w 871855"/>
              <a:gd name="T53" fmla="*/ 142152 h 871854"/>
              <a:gd name="T54" fmla="*/ 83888 w 871855"/>
              <a:gd name="T55" fmla="*/ 100488 h 871854"/>
              <a:gd name="T56" fmla="*/ 118672 w 871855"/>
              <a:gd name="T57" fmla="*/ 68279 h 871854"/>
              <a:gd name="T58" fmla="*/ 159701 w 871855"/>
              <a:gd name="T59" fmla="*/ 47504 h 871854"/>
              <a:gd name="T60" fmla="*/ 205323 w 871855"/>
              <a:gd name="T61" fmla="*/ 40139 h 871854"/>
              <a:gd name="T62" fmla="*/ 308869 w 871855"/>
              <a:gd name="T63" fmla="*/ 33627 h 871854"/>
              <a:gd name="T64" fmla="*/ 270150 w 871855"/>
              <a:gd name="T65" fmla="*/ 12560 h 871854"/>
              <a:gd name="T66" fmla="*/ 227663 w 871855"/>
              <a:gd name="T67" fmla="*/ 1446 h 871854"/>
              <a:gd name="T68" fmla="*/ 317139 w 871855"/>
              <a:gd name="T69" fmla="*/ 40139 h 871854"/>
              <a:gd name="T70" fmla="*/ 228605 w 871855"/>
              <a:gd name="T71" fmla="*/ 42022 h 871854"/>
              <a:gd name="T72" fmla="*/ 272136 w 871855"/>
              <a:gd name="T73" fmla="*/ 56339 h 871854"/>
              <a:gd name="T74" fmla="*/ 310247 w 871855"/>
              <a:gd name="T75" fmla="*/ 83078 h 871854"/>
              <a:gd name="T76" fmla="*/ 341289 w 871855"/>
              <a:gd name="T77" fmla="*/ 120261 h 871854"/>
              <a:gd name="T78" fmla="*/ 363612 w 871855"/>
              <a:gd name="T79" fmla="*/ 165912 h 871854"/>
              <a:gd name="T80" fmla="*/ 375563 w 871855"/>
              <a:gd name="T81" fmla="*/ 218055 h 871854"/>
              <a:gd name="T82" fmla="*/ 375563 w 871855"/>
              <a:gd name="T83" fmla="*/ 273831 h 871854"/>
              <a:gd name="T84" fmla="*/ 363612 w 871855"/>
              <a:gd name="T85" fmla="*/ 325975 h 871854"/>
              <a:gd name="T86" fmla="*/ 341289 w 871855"/>
              <a:gd name="T87" fmla="*/ 371625 h 871854"/>
              <a:gd name="T88" fmla="*/ 310247 w 871855"/>
              <a:gd name="T89" fmla="*/ 408809 h 871854"/>
              <a:gd name="T90" fmla="*/ 272136 w 871855"/>
              <a:gd name="T91" fmla="*/ 435547 h 871854"/>
              <a:gd name="T92" fmla="*/ 228605 w 871855"/>
              <a:gd name="T93" fmla="*/ 449863 h 871854"/>
              <a:gd name="T94" fmla="*/ 317124 w 871855"/>
              <a:gd name="T95" fmla="*/ 451745 h 871854"/>
              <a:gd name="T96" fmla="*/ 357681 w 871855"/>
              <a:gd name="T97" fmla="*/ 410630 h 871854"/>
              <a:gd name="T98" fmla="*/ 382568 w 871855"/>
              <a:gd name="T99" fmla="*/ 369971 h 871854"/>
              <a:gd name="T100" fmla="*/ 400155 w 871855"/>
              <a:gd name="T101" fmla="*/ 323591 h 871854"/>
              <a:gd name="T102" fmla="*/ 409433 w 871855"/>
              <a:gd name="T103" fmla="*/ 272701 h 871854"/>
              <a:gd name="T104" fmla="*/ 409433 w 871855"/>
              <a:gd name="T105" fmla="*/ 219182 h 871854"/>
              <a:gd name="T106" fmla="*/ 400155 w 871855"/>
              <a:gd name="T107" fmla="*/ 168289 h 871854"/>
              <a:gd name="T108" fmla="*/ 382568 w 871855"/>
              <a:gd name="T109" fmla="*/ 121906 h 871854"/>
              <a:gd name="T110" fmla="*/ 357681 w 871855"/>
              <a:gd name="T111" fmla="*/ 81246 h 871854"/>
              <a:gd name="T112" fmla="*/ 326488 w 871855"/>
              <a:gd name="T113" fmla="*/ 47504 h 8718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71855" h="871854">
                <a:moveTo>
                  <a:pt x="435825" y="0"/>
                </a:moveTo>
                <a:lnTo>
                  <a:pt x="388405" y="2562"/>
                </a:lnTo>
                <a:lnTo>
                  <a:pt x="342448" y="10070"/>
                </a:lnTo>
                <a:lnTo>
                  <a:pt x="298221" y="22256"/>
                </a:lnTo>
                <a:lnTo>
                  <a:pt x="255992" y="38852"/>
                </a:lnTo>
                <a:lnTo>
                  <a:pt x="216029" y="59590"/>
                </a:lnTo>
                <a:lnTo>
                  <a:pt x="178601" y="84202"/>
                </a:lnTo>
                <a:lnTo>
                  <a:pt x="143975" y="112420"/>
                </a:lnTo>
                <a:lnTo>
                  <a:pt x="112419" y="143977"/>
                </a:lnTo>
                <a:lnTo>
                  <a:pt x="84201" y="178604"/>
                </a:lnTo>
                <a:lnTo>
                  <a:pt x="59589" y="216033"/>
                </a:lnTo>
                <a:lnTo>
                  <a:pt x="38852" y="255997"/>
                </a:lnTo>
                <a:lnTo>
                  <a:pt x="22256" y="298227"/>
                </a:lnTo>
                <a:lnTo>
                  <a:pt x="10070" y="342456"/>
                </a:lnTo>
                <a:lnTo>
                  <a:pt x="2562" y="388416"/>
                </a:lnTo>
                <a:lnTo>
                  <a:pt x="0" y="435838"/>
                </a:lnTo>
                <a:lnTo>
                  <a:pt x="2562" y="483258"/>
                </a:lnTo>
                <a:lnTo>
                  <a:pt x="10070" y="529215"/>
                </a:lnTo>
                <a:lnTo>
                  <a:pt x="22256" y="573441"/>
                </a:lnTo>
                <a:lnTo>
                  <a:pt x="38852" y="615669"/>
                </a:lnTo>
                <a:lnTo>
                  <a:pt x="59589" y="655631"/>
                </a:lnTo>
                <a:lnTo>
                  <a:pt x="84201" y="693058"/>
                </a:lnTo>
                <a:lnTo>
                  <a:pt x="112419" y="727683"/>
                </a:lnTo>
                <a:lnTo>
                  <a:pt x="143975" y="759238"/>
                </a:lnTo>
                <a:lnTo>
                  <a:pt x="178662" y="787494"/>
                </a:lnTo>
                <a:lnTo>
                  <a:pt x="216029" y="812065"/>
                </a:lnTo>
                <a:lnTo>
                  <a:pt x="255992" y="832802"/>
                </a:lnTo>
                <a:lnTo>
                  <a:pt x="298221" y="849396"/>
                </a:lnTo>
                <a:lnTo>
                  <a:pt x="342448" y="861582"/>
                </a:lnTo>
                <a:lnTo>
                  <a:pt x="388405" y="869089"/>
                </a:lnTo>
                <a:lnTo>
                  <a:pt x="435825" y="871651"/>
                </a:lnTo>
                <a:lnTo>
                  <a:pt x="483245" y="869089"/>
                </a:lnTo>
                <a:lnTo>
                  <a:pt x="529202" y="861582"/>
                </a:lnTo>
                <a:lnTo>
                  <a:pt x="573429" y="849396"/>
                </a:lnTo>
                <a:lnTo>
                  <a:pt x="615657" y="832802"/>
                </a:lnTo>
                <a:lnTo>
                  <a:pt x="655618" y="812065"/>
                </a:lnTo>
                <a:lnTo>
                  <a:pt x="673139" y="800544"/>
                </a:lnTo>
                <a:lnTo>
                  <a:pt x="435825" y="800544"/>
                </a:lnTo>
                <a:lnTo>
                  <a:pt x="386406" y="797209"/>
                </a:lnTo>
                <a:lnTo>
                  <a:pt x="338987" y="787494"/>
                </a:lnTo>
                <a:lnTo>
                  <a:pt x="294005" y="771839"/>
                </a:lnTo>
                <a:lnTo>
                  <a:pt x="251898" y="750681"/>
                </a:lnTo>
                <a:lnTo>
                  <a:pt x="213105" y="724457"/>
                </a:lnTo>
                <a:lnTo>
                  <a:pt x="178063" y="693605"/>
                </a:lnTo>
                <a:lnTo>
                  <a:pt x="147211" y="658564"/>
                </a:lnTo>
                <a:lnTo>
                  <a:pt x="120986" y="619771"/>
                </a:lnTo>
                <a:lnTo>
                  <a:pt x="99826" y="577664"/>
                </a:lnTo>
                <a:lnTo>
                  <a:pt x="84170" y="532681"/>
                </a:lnTo>
                <a:lnTo>
                  <a:pt x="74455" y="485260"/>
                </a:lnTo>
                <a:lnTo>
                  <a:pt x="71120" y="435838"/>
                </a:lnTo>
                <a:lnTo>
                  <a:pt x="74455" y="386419"/>
                </a:lnTo>
                <a:lnTo>
                  <a:pt x="84170" y="338999"/>
                </a:lnTo>
                <a:lnTo>
                  <a:pt x="99826" y="294017"/>
                </a:lnTo>
                <a:lnTo>
                  <a:pt x="120986" y="251911"/>
                </a:lnTo>
                <a:lnTo>
                  <a:pt x="147211" y="213117"/>
                </a:lnTo>
                <a:lnTo>
                  <a:pt x="178063" y="178076"/>
                </a:lnTo>
                <a:lnTo>
                  <a:pt x="213105" y="147223"/>
                </a:lnTo>
                <a:lnTo>
                  <a:pt x="251898" y="120999"/>
                </a:lnTo>
                <a:lnTo>
                  <a:pt x="294005" y="99839"/>
                </a:lnTo>
                <a:lnTo>
                  <a:pt x="338987" y="84183"/>
                </a:lnTo>
                <a:lnTo>
                  <a:pt x="386406" y="74468"/>
                </a:lnTo>
                <a:lnTo>
                  <a:pt x="435825" y="71132"/>
                </a:lnTo>
                <a:lnTo>
                  <a:pt x="673170" y="71132"/>
                </a:lnTo>
                <a:lnTo>
                  <a:pt x="655618" y="59590"/>
                </a:lnTo>
                <a:lnTo>
                  <a:pt x="615657" y="38852"/>
                </a:lnTo>
                <a:lnTo>
                  <a:pt x="573429" y="22256"/>
                </a:lnTo>
                <a:lnTo>
                  <a:pt x="529202" y="10070"/>
                </a:lnTo>
                <a:lnTo>
                  <a:pt x="483245" y="2562"/>
                </a:lnTo>
                <a:lnTo>
                  <a:pt x="435825" y="0"/>
                </a:lnTo>
                <a:close/>
              </a:path>
              <a:path w="871855" h="871854">
                <a:moveTo>
                  <a:pt x="673170" y="71132"/>
                </a:moveTo>
                <a:lnTo>
                  <a:pt x="435825" y="71132"/>
                </a:lnTo>
                <a:lnTo>
                  <a:pt x="485244" y="74468"/>
                </a:lnTo>
                <a:lnTo>
                  <a:pt x="532718" y="84202"/>
                </a:lnTo>
                <a:lnTo>
                  <a:pt x="577644" y="99839"/>
                </a:lnTo>
                <a:lnTo>
                  <a:pt x="619750" y="120999"/>
                </a:lnTo>
                <a:lnTo>
                  <a:pt x="658541" y="147223"/>
                </a:lnTo>
                <a:lnTo>
                  <a:pt x="693581" y="178076"/>
                </a:lnTo>
                <a:lnTo>
                  <a:pt x="724432" y="213117"/>
                </a:lnTo>
                <a:lnTo>
                  <a:pt x="750656" y="251911"/>
                </a:lnTo>
                <a:lnTo>
                  <a:pt x="771814" y="294017"/>
                </a:lnTo>
                <a:lnTo>
                  <a:pt x="787469" y="338999"/>
                </a:lnTo>
                <a:lnTo>
                  <a:pt x="797183" y="386419"/>
                </a:lnTo>
                <a:lnTo>
                  <a:pt x="800519" y="435838"/>
                </a:lnTo>
                <a:lnTo>
                  <a:pt x="797183" y="485260"/>
                </a:lnTo>
                <a:lnTo>
                  <a:pt x="787469" y="532681"/>
                </a:lnTo>
                <a:lnTo>
                  <a:pt x="771814" y="577664"/>
                </a:lnTo>
                <a:lnTo>
                  <a:pt x="750656" y="619771"/>
                </a:lnTo>
                <a:lnTo>
                  <a:pt x="724432" y="658564"/>
                </a:lnTo>
                <a:lnTo>
                  <a:pt x="693581" y="693605"/>
                </a:lnTo>
                <a:lnTo>
                  <a:pt x="658541" y="724457"/>
                </a:lnTo>
                <a:lnTo>
                  <a:pt x="619750" y="750681"/>
                </a:lnTo>
                <a:lnTo>
                  <a:pt x="577644" y="771839"/>
                </a:lnTo>
                <a:lnTo>
                  <a:pt x="532663" y="787494"/>
                </a:lnTo>
                <a:lnTo>
                  <a:pt x="485244" y="797209"/>
                </a:lnTo>
                <a:lnTo>
                  <a:pt x="435825" y="800544"/>
                </a:lnTo>
                <a:lnTo>
                  <a:pt x="673139" y="800544"/>
                </a:lnTo>
                <a:lnTo>
                  <a:pt x="727670" y="759238"/>
                </a:lnTo>
                <a:lnTo>
                  <a:pt x="759225" y="727683"/>
                </a:lnTo>
                <a:lnTo>
                  <a:pt x="787441" y="693058"/>
                </a:lnTo>
                <a:lnTo>
                  <a:pt x="812052" y="655631"/>
                </a:lnTo>
                <a:lnTo>
                  <a:pt x="832789" y="615669"/>
                </a:lnTo>
                <a:lnTo>
                  <a:pt x="849384" y="573441"/>
                </a:lnTo>
                <a:lnTo>
                  <a:pt x="861569" y="529215"/>
                </a:lnTo>
                <a:lnTo>
                  <a:pt x="869077" y="483258"/>
                </a:lnTo>
                <a:lnTo>
                  <a:pt x="871639" y="435838"/>
                </a:lnTo>
                <a:lnTo>
                  <a:pt x="869077" y="388416"/>
                </a:lnTo>
                <a:lnTo>
                  <a:pt x="861569" y="342456"/>
                </a:lnTo>
                <a:lnTo>
                  <a:pt x="849384" y="298227"/>
                </a:lnTo>
                <a:lnTo>
                  <a:pt x="832789" y="255997"/>
                </a:lnTo>
                <a:lnTo>
                  <a:pt x="812052" y="216033"/>
                </a:lnTo>
                <a:lnTo>
                  <a:pt x="787441" y="178604"/>
                </a:lnTo>
                <a:lnTo>
                  <a:pt x="759225" y="143977"/>
                </a:lnTo>
                <a:lnTo>
                  <a:pt x="727670" y="112420"/>
                </a:lnTo>
                <a:lnTo>
                  <a:pt x="693016" y="84183"/>
                </a:lnTo>
                <a:lnTo>
                  <a:pt x="673170" y="71132"/>
                </a:lnTo>
                <a:close/>
              </a:path>
            </a:pathLst>
          </a:custGeom>
          <a:ln>
            <a:solidFill>
              <a:srgbClr val="2AACE2"/>
            </a:solidFill>
          </a:ln>
          <a:extLst/>
        </p:spPr>
        <p:style>
          <a:lnRef idx="2">
            <a:schemeClr val="accent5"/>
          </a:lnRef>
          <a:fillRef idx="1">
            <a:schemeClr val="lt1"/>
          </a:fillRef>
          <a:effectRef idx="0">
            <a:schemeClr val="accent5"/>
          </a:effectRef>
          <a:fontRef idx="minor">
            <a:schemeClr val="dk1"/>
          </a:fontRef>
        </p:style>
        <p:txBody>
          <a:bodyPr lIns="0" tIns="0" rIns="0" bIns="0"/>
          <a:lstStyle/>
          <a:p>
            <a:endParaRPr lang="ru-RU">
              <a:latin typeface="Arial Narrow" panose="020B0606020202030204" pitchFamily="34" charset="0"/>
            </a:endParaRPr>
          </a:p>
        </p:txBody>
      </p:sp>
      <p:sp>
        <p:nvSpPr>
          <p:cNvPr id="39" name="object 51"/>
          <p:cNvSpPr>
            <a:spLocks noChangeArrowheads="1"/>
          </p:cNvSpPr>
          <p:nvPr/>
        </p:nvSpPr>
        <p:spPr bwMode="auto">
          <a:xfrm>
            <a:off x="3647062" y="2290840"/>
            <a:ext cx="869950" cy="912812"/>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latin typeface="Arial Narrow" panose="020B0606020202030204" pitchFamily="34" charset="0"/>
            </a:endParaRPr>
          </a:p>
        </p:txBody>
      </p:sp>
      <p:sp>
        <p:nvSpPr>
          <p:cNvPr id="40" name="object 52"/>
          <p:cNvSpPr>
            <a:spLocks/>
          </p:cNvSpPr>
          <p:nvPr/>
        </p:nvSpPr>
        <p:spPr bwMode="auto">
          <a:xfrm>
            <a:off x="3755012" y="2405140"/>
            <a:ext cx="458787" cy="481012"/>
          </a:xfrm>
          <a:custGeom>
            <a:avLst/>
            <a:gdLst>
              <a:gd name="T0" fmla="*/ 129095 w 555625"/>
              <a:gd name="T1" fmla="*/ 0 h 555625"/>
              <a:gd name="T2" fmla="*/ 105889 w 555625"/>
              <a:gd name="T3" fmla="*/ 2513 h 555625"/>
              <a:gd name="T4" fmla="*/ 84049 w 555625"/>
              <a:gd name="T5" fmla="*/ 9758 h 555625"/>
              <a:gd name="T6" fmla="*/ 63937 w 555625"/>
              <a:gd name="T7" fmla="*/ 21297 h 555625"/>
              <a:gd name="T8" fmla="*/ 45920 w 555625"/>
              <a:gd name="T9" fmla="*/ 36685 h 555625"/>
              <a:gd name="T10" fmla="*/ 30361 w 555625"/>
              <a:gd name="T11" fmla="*/ 55486 h 555625"/>
              <a:gd name="T12" fmla="*/ 17626 w 555625"/>
              <a:gd name="T13" fmla="*/ 77256 h 555625"/>
              <a:gd name="T14" fmla="*/ 8076 w 555625"/>
              <a:gd name="T15" fmla="*/ 101558 h 555625"/>
              <a:gd name="T16" fmla="*/ 2079 w 555625"/>
              <a:gd name="T17" fmla="*/ 127948 h 555625"/>
              <a:gd name="T18" fmla="*/ 0 w 555625"/>
              <a:gd name="T19" fmla="*/ 155987 h 555625"/>
              <a:gd name="T20" fmla="*/ 2079 w 555625"/>
              <a:gd name="T21" fmla="*/ 184026 h 555625"/>
              <a:gd name="T22" fmla="*/ 8076 w 555625"/>
              <a:gd name="T23" fmla="*/ 210417 h 555625"/>
              <a:gd name="T24" fmla="*/ 17626 w 555625"/>
              <a:gd name="T25" fmla="*/ 234717 h 555625"/>
              <a:gd name="T26" fmla="*/ 30361 w 555625"/>
              <a:gd name="T27" fmla="*/ 256488 h 555625"/>
              <a:gd name="T28" fmla="*/ 45920 w 555625"/>
              <a:gd name="T29" fmla="*/ 275288 h 555625"/>
              <a:gd name="T30" fmla="*/ 63937 w 555625"/>
              <a:gd name="T31" fmla="*/ 290678 h 555625"/>
              <a:gd name="T32" fmla="*/ 84049 w 555625"/>
              <a:gd name="T33" fmla="*/ 302215 h 555625"/>
              <a:gd name="T34" fmla="*/ 105889 w 555625"/>
              <a:gd name="T35" fmla="*/ 309461 h 555625"/>
              <a:gd name="T36" fmla="*/ 129095 w 555625"/>
              <a:gd name="T37" fmla="*/ 311974 h 555625"/>
              <a:gd name="T38" fmla="*/ 152299 w 555625"/>
              <a:gd name="T39" fmla="*/ 309461 h 555625"/>
              <a:gd name="T40" fmla="*/ 174139 w 555625"/>
              <a:gd name="T41" fmla="*/ 302215 h 555625"/>
              <a:gd name="T42" fmla="*/ 194251 w 555625"/>
              <a:gd name="T43" fmla="*/ 290678 h 555625"/>
              <a:gd name="T44" fmla="*/ 212268 w 555625"/>
              <a:gd name="T45" fmla="*/ 275288 h 555625"/>
              <a:gd name="T46" fmla="*/ 227827 w 555625"/>
              <a:gd name="T47" fmla="*/ 256488 h 555625"/>
              <a:gd name="T48" fmla="*/ 240564 w 555625"/>
              <a:gd name="T49" fmla="*/ 234717 h 555625"/>
              <a:gd name="T50" fmla="*/ 250114 w 555625"/>
              <a:gd name="T51" fmla="*/ 210417 h 555625"/>
              <a:gd name="T52" fmla="*/ 256110 w 555625"/>
              <a:gd name="T53" fmla="*/ 184026 h 555625"/>
              <a:gd name="T54" fmla="*/ 258191 w 555625"/>
              <a:gd name="T55" fmla="*/ 155987 h 555625"/>
              <a:gd name="T56" fmla="*/ 256110 w 555625"/>
              <a:gd name="T57" fmla="*/ 127948 h 555625"/>
              <a:gd name="T58" fmla="*/ 250114 w 555625"/>
              <a:gd name="T59" fmla="*/ 101558 h 555625"/>
              <a:gd name="T60" fmla="*/ 240564 w 555625"/>
              <a:gd name="T61" fmla="*/ 77256 h 555625"/>
              <a:gd name="T62" fmla="*/ 227827 w 555625"/>
              <a:gd name="T63" fmla="*/ 55486 h 555625"/>
              <a:gd name="T64" fmla="*/ 212268 w 555625"/>
              <a:gd name="T65" fmla="*/ 36685 h 555625"/>
              <a:gd name="T66" fmla="*/ 194251 w 555625"/>
              <a:gd name="T67" fmla="*/ 21297 h 555625"/>
              <a:gd name="T68" fmla="*/ 174139 w 555625"/>
              <a:gd name="T69" fmla="*/ 9758 h 555625"/>
              <a:gd name="T70" fmla="*/ 152299 w 555625"/>
              <a:gd name="T71" fmla="*/ 2513 h 555625"/>
              <a:gd name="T72" fmla="*/ 129095 w 555625"/>
              <a:gd name="T73" fmla="*/ 0 h 5556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55625" h="555625">
                <a:moveTo>
                  <a:pt x="277710" y="0"/>
                </a:moveTo>
                <a:lnTo>
                  <a:pt x="227791" y="4474"/>
                </a:lnTo>
                <a:lnTo>
                  <a:pt x="180807" y="17374"/>
                </a:lnTo>
                <a:lnTo>
                  <a:pt x="137543" y="37915"/>
                </a:lnTo>
                <a:lnTo>
                  <a:pt x="98784" y="65313"/>
                </a:lnTo>
                <a:lnTo>
                  <a:pt x="65313" y="98784"/>
                </a:lnTo>
                <a:lnTo>
                  <a:pt x="37915" y="137543"/>
                </a:lnTo>
                <a:lnTo>
                  <a:pt x="17374" y="180807"/>
                </a:lnTo>
                <a:lnTo>
                  <a:pt x="4474" y="227791"/>
                </a:lnTo>
                <a:lnTo>
                  <a:pt x="0" y="277710"/>
                </a:lnTo>
                <a:lnTo>
                  <a:pt x="4474" y="327630"/>
                </a:lnTo>
                <a:lnTo>
                  <a:pt x="17374" y="374614"/>
                </a:lnTo>
                <a:lnTo>
                  <a:pt x="37915" y="417877"/>
                </a:lnTo>
                <a:lnTo>
                  <a:pt x="65313" y="456637"/>
                </a:lnTo>
                <a:lnTo>
                  <a:pt x="98784" y="490108"/>
                </a:lnTo>
                <a:lnTo>
                  <a:pt x="137543" y="517506"/>
                </a:lnTo>
                <a:lnTo>
                  <a:pt x="180807" y="538047"/>
                </a:lnTo>
                <a:lnTo>
                  <a:pt x="227791" y="550947"/>
                </a:lnTo>
                <a:lnTo>
                  <a:pt x="277710" y="555421"/>
                </a:lnTo>
                <a:lnTo>
                  <a:pt x="327627" y="550947"/>
                </a:lnTo>
                <a:lnTo>
                  <a:pt x="374609" y="538047"/>
                </a:lnTo>
                <a:lnTo>
                  <a:pt x="417872" y="517506"/>
                </a:lnTo>
                <a:lnTo>
                  <a:pt x="456632" y="490108"/>
                </a:lnTo>
                <a:lnTo>
                  <a:pt x="490104" y="456637"/>
                </a:lnTo>
                <a:lnTo>
                  <a:pt x="517503" y="417877"/>
                </a:lnTo>
                <a:lnTo>
                  <a:pt x="538046" y="374614"/>
                </a:lnTo>
                <a:lnTo>
                  <a:pt x="550947" y="327630"/>
                </a:lnTo>
                <a:lnTo>
                  <a:pt x="555421" y="277710"/>
                </a:lnTo>
                <a:lnTo>
                  <a:pt x="550947" y="227791"/>
                </a:lnTo>
                <a:lnTo>
                  <a:pt x="538046" y="180807"/>
                </a:lnTo>
                <a:lnTo>
                  <a:pt x="517503" y="137543"/>
                </a:lnTo>
                <a:lnTo>
                  <a:pt x="490104" y="98784"/>
                </a:lnTo>
                <a:lnTo>
                  <a:pt x="456632" y="65313"/>
                </a:lnTo>
                <a:lnTo>
                  <a:pt x="417872" y="37915"/>
                </a:lnTo>
                <a:lnTo>
                  <a:pt x="374609" y="17374"/>
                </a:lnTo>
                <a:lnTo>
                  <a:pt x="327627" y="4474"/>
                </a:lnTo>
                <a:lnTo>
                  <a:pt x="2777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ru-RU">
              <a:latin typeface="Arial Narrow" panose="020B0606020202030204" pitchFamily="34" charset="0"/>
            </a:endParaRPr>
          </a:p>
        </p:txBody>
      </p:sp>
      <p:sp>
        <p:nvSpPr>
          <p:cNvPr id="41" name="object 53"/>
          <p:cNvSpPr>
            <a:spLocks/>
          </p:cNvSpPr>
          <p:nvPr/>
        </p:nvSpPr>
        <p:spPr bwMode="auto">
          <a:xfrm>
            <a:off x="3891537" y="2675015"/>
            <a:ext cx="241300" cy="93662"/>
          </a:xfrm>
          <a:custGeom>
            <a:avLst/>
            <a:gdLst>
              <a:gd name="T0" fmla="*/ 0 w 290195"/>
              <a:gd name="T1" fmla="*/ 6161 h 109220"/>
              <a:gd name="T2" fmla="*/ 5239 w 290195"/>
              <a:gd name="T3" fmla="*/ 2599 h 109220"/>
              <a:gd name="T4" fmla="*/ 9498 w 290195"/>
              <a:gd name="T5" fmla="*/ 769 h 109220"/>
              <a:gd name="T6" fmla="*/ 15039 w 290195"/>
              <a:gd name="T7" fmla="*/ 95 h 109220"/>
              <a:gd name="T8" fmla="*/ 24120 w 290195"/>
              <a:gd name="T9" fmla="*/ 0 h 109220"/>
              <a:gd name="T10" fmla="*/ 31961 w 290195"/>
              <a:gd name="T11" fmla="*/ 748 h 109220"/>
              <a:gd name="T12" fmla="*/ 38999 w 290195"/>
              <a:gd name="T13" fmla="*/ 2393 h 109220"/>
              <a:gd name="T14" fmla="*/ 45409 w 290195"/>
              <a:gd name="T15" fmla="*/ 4039 h 109220"/>
              <a:gd name="T16" fmla="*/ 51368 w 290195"/>
              <a:gd name="T17" fmla="*/ 4787 h 109220"/>
              <a:gd name="T18" fmla="*/ 70735 w 290195"/>
              <a:gd name="T19" fmla="*/ 4874 h 109220"/>
              <a:gd name="T20" fmla="*/ 91359 w 290195"/>
              <a:gd name="T21" fmla="*/ 5096 h 109220"/>
              <a:gd name="T22" fmla="*/ 99730 w 290195"/>
              <a:gd name="T23" fmla="*/ 14279 h 109220"/>
              <a:gd name="T24" fmla="*/ 97637 w 290195"/>
              <a:gd name="T25" fmla="*/ 17322 h 109220"/>
              <a:gd name="T26" fmla="*/ 54695 w 290195"/>
              <a:gd name="T27" fmla="*/ 25941 h 109220"/>
              <a:gd name="T28" fmla="*/ 52600 w 290195"/>
              <a:gd name="T29" fmla="*/ 26189 h 109220"/>
              <a:gd name="T30" fmla="*/ 51100 w 290195"/>
              <a:gd name="T31" fmla="*/ 28304 h 109220"/>
              <a:gd name="T32" fmla="*/ 51381 w 290195"/>
              <a:gd name="T33" fmla="*/ 30612 h 109220"/>
              <a:gd name="T34" fmla="*/ 51641 w 290195"/>
              <a:gd name="T35" fmla="*/ 32809 h 109220"/>
              <a:gd name="T36" fmla="*/ 53420 w 290195"/>
              <a:gd name="T37" fmla="*/ 34389 h 109220"/>
              <a:gd name="T38" fmla="*/ 55412 w 290195"/>
              <a:gd name="T39" fmla="*/ 34204 h 109220"/>
              <a:gd name="T40" fmla="*/ 68798 w 290195"/>
              <a:gd name="T41" fmla="*/ 35618 h 109220"/>
              <a:gd name="T42" fmla="*/ 76444 w 290195"/>
              <a:gd name="T43" fmla="*/ 36266 h 109220"/>
              <a:gd name="T44" fmla="*/ 99222 w 290195"/>
              <a:gd name="T45" fmla="*/ 32130 h 109220"/>
              <a:gd name="T46" fmla="*/ 124399 w 290195"/>
              <a:gd name="T47" fmla="*/ 18847 h 109220"/>
              <a:gd name="T48" fmla="*/ 128933 w 290195"/>
              <a:gd name="T49" fmla="*/ 15948 h 109220"/>
              <a:gd name="T50" fmla="*/ 134893 w 290195"/>
              <a:gd name="T51" fmla="*/ 15001 h 109220"/>
              <a:gd name="T52" fmla="*/ 138509 w 290195"/>
              <a:gd name="T53" fmla="*/ 17911 h 109220"/>
              <a:gd name="T54" fmla="*/ 138647 w 290195"/>
              <a:gd name="T55" fmla="*/ 22976 h 109220"/>
              <a:gd name="T56" fmla="*/ 134173 w 290195"/>
              <a:gd name="T57" fmla="*/ 28496 h 109220"/>
              <a:gd name="T58" fmla="*/ 104685 w 290195"/>
              <a:gd name="T59" fmla="*/ 49080 h 109220"/>
              <a:gd name="T60" fmla="*/ 87207 w 290195"/>
              <a:gd name="T61" fmla="*/ 57308 h 109220"/>
              <a:gd name="T62" fmla="*/ 68483 w 290195"/>
              <a:gd name="T63" fmla="*/ 58998 h 109220"/>
              <a:gd name="T64" fmla="*/ 2884 w 290195"/>
              <a:gd name="T65" fmla="*/ 55791 h 109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0195" h="109220">
                <a:moveTo>
                  <a:pt x="0" y="11391"/>
                </a:moveTo>
                <a:lnTo>
                  <a:pt x="10961" y="4805"/>
                </a:lnTo>
                <a:lnTo>
                  <a:pt x="19870" y="1423"/>
                </a:lnTo>
                <a:lnTo>
                  <a:pt x="31459" y="177"/>
                </a:lnTo>
                <a:lnTo>
                  <a:pt x="50457" y="0"/>
                </a:lnTo>
                <a:lnTo>
                  <a:pt x="66858" y="1383"/>
                </a:lnTo>
                <a:lnTo>
                  <a:pt x="81580" y="4425"/>
                </a:lnTo>
                <a:lnTo>
                  <a:pt x="94989" y="7468"/>
                </a:lnTo>
                <a:lnTo>
                  <a:pt x="107454" y="8851"/>
                </a:lnTo>
                <a:lnTo>
                  <a:pt x="147967" y="9013"/>
                </a:lnTo>
                <a:lnTo>
                  <a:pt x="191109" y="9423"/>
                </a:lnTo>
                <a:lnTo>
                  <a:pt x="208622" y="26403"/>
                </a:lnTo>
                <a:lnTo>
                  <a:pt x="204241" y="32029"/>
                </a:lnTo>
                <a:lnTo>
                  <a:pt x="114414" y="47967"/>
                </a:lnTo>
                <a:lnTo>
                  <a:pt x="110032" y="48425"/>
                </a:lnTo>
                <a:lnTo>
                  <a:pt x="106895" y="52336"/>
                </a:lnTo>
                <a:lnTo>
                  <a:pt x="107480" y="56603"/>
                </a:lnTo>
                <a:lnTo>
                  <a:pt x="108026" y="60667"/>
                </a:lnTo>
                <a:lnTo>
                  <a:pt x="111747" y="63588"/>
                </a:lnTo>
                <a:lnTo>
                  <a:pt x="115912" y="63245"/>
                </a:lnTo>
                <a:lnTo>
                  <a:pt x="143915" y="65859"/>
                </a:lnTo>
                <a:lnTo>
                  <a:pt x="159910" y="67059"/>
                </a:lnTo>
                <a:lnTo>
                  <a:pt x="207559" y="59412"/>
                </a:lnTo>
                <a:lnTo>
                  <a:pt x="260224" y="34850"/>
                </a:lnTo>
                <a:lnTo>
                  <a:pt x="269709" y="29489"/>
                </a:lnTo>
                <a:lnTo>
                  <a:pt x="282175" y="27739"/>
                </a:lnTo>
                <a:lnTo>
                  <a:pt x="289739" y="33118"/>
                </a:lnTo>
                <a:lnTo>
                  <a:pt x="290028" y="42483"/>
                </a:lnTo>
                <a:lnTo>
                  <a:pt x="280670" y="52692"/>
                </a:lnTo>
                <a:lnTo>
                  <a:pt x="218986" y="90754"/>
                </a:lnTo>
                <a:lnTo>
                  <a:pt x="182425" y="105967"/>
                </a:lnTo>
                <a:lnTo>
                  <a:pt x="143256" y="109092"/>
                </a:lnTo>
                <a:lnTo>
                  <a:pt x="6032" y="103162"/>
                </a:lnTo>
              </a:path>
            </a:pathLst>
          </a:custGeom>
          <a:noFill/>
          <a:ln w="9525">
            <a:solidFill>
              <a:srgbClr val="E3183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u-RU">
              <a:latin typeface="Arial Narrow" panose="020B0606020202030204" pitchFamily="34" charset="0"/>
            </a:endParaRPr>
          </a:p>
        </p:txBody>
      </p:sp>
      <p:sp>
        <p:nvSpPr>
          <p:cNvPr id="42" name="object 54"/>
          <p:cNvSpPr>
            <a:spLocks noChangeArrowheads="1"/>
          </p:cNvSpPr>
          <p:nvPr/>
        </p:nvSpPr>
        <p:spPr bwMode="auto">
          <a:xfrm>
            <a:off x="3831212" y="2673427"/>
            <a:ext cx="69850" cy="106363"/>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latin typeface="Arial Narrow" panose="020B0606020202030204" pitchFamily="34" charset="0"/>
            </a:endParaRPr>
          </a:p>
        </p:txBody>
      </p:sp>
      <p:sp>
        <p:nvSpPr>
          <p:cNvPr id="43" name="object 55"/>
          <p:cNvSpPr>
            <a:spLocks noChangeArrowheads="1"/>
          </p:cNvSpPr>
          <p:nvPr/>
        </p:nvSpPr>
        <p:spPr bwMode="auto">
          <a:xfrm>
            <a:off x="3916937" y="2478165"/>
            <a:ext cx="166687" cy="176212"/>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latin typeface="Arial Narrow" panose="020B0606020202030204" pitchFamily="34" charset="0"/>
            </a:endParaRPr>
          </a:p>
        </p:txBody>
      </p:sp>
      <p:sp>
        <p:nvSpPr>
          <p:cNvPr id="44" name="object 56"/>
          <p:cNvSpPr txBox="1">
            <a:spLocks noChangeArrowheads="1"/>
          </p:cNvSpPr>
          <p:nvPr/>
        </p:nvSpPr>
        <p:spPr bwMode="auto">
          <a:xfrm>
            <a:off x="3958212" y="2478165"/>
            <a:ext cx="8572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1245" rIns="0" bIns="0">
            <a:spAutoFit/>
          </a:bodyPr>
          <a:lstStyle>
            <a:lvl1pPr marL="95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88"/>
              </a:spcBef>
              <a:buFontTx/>
              <a:buNone/>
            </a:pPr>
            <a:r>
              <a:rPr lang="ru-RU" altLang="ru-RU" sz="900">
                <a:solidFill>
                  <a:srgbClr val="E31836"/>
                </a:solidFill>
                <a:latin typeface="Arial Narrow" panose="020B0606020202030204" pitchFamily="34" charset="0"/>
              </a:rPr>
              <a:t>₽</a:t>
            </a:r>
            <a:endParaRPr lang="ru-RU" altLang="ru-RU" sz="900">
              <a:latin typeface="Arial Narrow" panose="020B0606020202030204" pitchFamily="34" charset="0"/>
            </a:endParaRPr>
          </a:p>
        </p:txBody>
      </p:sp>
      <p:sp>
        <p:nvSpPr>
          <p:cNvPr id="45" name="object 57"/>
          <p:cNvSpPr>
            <a:spLocks/>
          </p:cNvSpPr>
          <p:nvPr/>
        </p:nvSpPr>
        <p:spPr bwMode="auto">
          <a:xfrm>
            <a:off x="3623249" y="2267027"/>
            <a:ext cx="722313" cy="755650"/>
          </a:xfrm>
          <a:custGeom>
            <a:avLst/>
            <a:gdLst>
              <a:gd name="T0" fmla="*/ 182978 w 871854"/>
              <a:gd name="T1" fmla="*/ 1446 h 871854"/>
              <a:gd name="T2" fmla="*/ 140490 w 871854"/>
              <a:gd name="T3" fmla="*/ 12560 h 871854"/>
              <a:gd name="T4" fmla="*/ 101770 w 871854"/>
              <a:gd name="T5" fmla="*/ 33626 h 871854"/>
              <a:gd name="T6" fmla="*/ 67826 w 871854"/>
              <a:gd name="T7" fmla="*/ 63437 h 871854"/>
              <a:gd name="T8" fmla="*/ 39667 w 871854"/>
              <a:gd name="T9" fmla="*/ 100783 h 871854"/>
              <a:gd name="T10" fmla="*/ 18302 w 871854"/>
              <a:gd name="T11" fmla="*/ 144456 h 871854"/>
              <a:gd name="T12" fmla="*/ 4744 w 871854"/>
              <a:gd name="T13" fmla="*/ 193242 h 871854"/>
              <a:gd name="T14" fmla="*/ 0 w 871854"/>
              <a:gd name="T15" fmla="*/ 245935 h 871854"/>
              <a:gd name="T16" fmla="*/ 4744 w 871854"/>
              <a:gd name="T17" fmla="*/ 298627 h 871854"/>
              <a:gd name="T18" fmla="*/ 18302 w 871854"/>
              <a:gd name="T19" fmla="*/ 347414 h 871854"/>
              <a:gd name="T20" fmla="*/ 39667 w 871854"/>
              <a:gd name="T21" fmla="*/ 391083 h 871854"/>
              <a:gd name="T22" fmla="*/ 67826 w 871854"/>
              <a:gd name="T23" fmla="*/ 428429 h 871854"/>
              <a:gd name="T24" fmla="*/ 101770 w 871854"/>
              <a:gd name="T25" fmla="*/ 458238 h 871854"/>
              <a:gd name="T26" fmla="*/ 140490 w 871854"/>
              <a:gd name="T27" fmla="*/ 479305 h 871854"/>
              <a:gd name="T28" fmla="*/ 182978 w 871854"/>
              <a:gd name="T29" fmla="*/ 490418 h 871854"/>
              <a:gd name="T30" fmla="*/ 227659 w 871854"/>
              <a:gd name="T31" fmla="*/ 490418 h 871854"/>
              <a:gd name="T32" fmla="*/ 270145 w 871854"/>
              <a:gd name="T33" fmla="*/ 479305 h 871854"/>
              <a:gd name="T34" fmla="*/ 308865 w 871854"/>
              <a:gd name="T35" fmla="*/ 458238 h 871854"/>
              <a:gd name="T36" fmla="*/ 205318 w 871854"/>
              <a:gd name="T37" fmla="*/ 451731 h 871854"/>
              <a:gd name="T38" fmla="*/ 159659 w 871854"/>
              <a:gd name="T39" fmla="*/ 444351 h 871854"/>
              <a:gd name="T40" fmla="*/ 118668 w 871854"/>
              <a:gd name="T41" fmla="*/ 423593 h 871854"/>
              <a:gd name="T42" fmla="*/ 83886 w 871854"/>
              <a:gd name="T43" fmla="*/ 391386 h 871854"/>
              <a:gd name="T44" fmla="*/ 56997 w 871854"/>
              <a:gd name="T45" fmla="*/ 349723 h 871854"/>
              <a:gd name="T46" fmla="*/ 39654 w 871854"/>
              <a:gd name="T47" fmla="*/ 300580 h 871854"/>
              <a:gd name="T48" fmla="*/ 33505 w 871854"/>
              <a:gd name="T49" fmla="*/ 245935 h 871854"/>
              <a:gd name="T50" fmla="*/ 39654 w 871854"/>
              <a:gd name="T51" fmla="*/ 191286 h 871854"/>
              <a:gd name="T52" fmla="*/ 56997 w 871854"/>
              <a:gd name="T53" fmla="*/ 142142 h 871854"/>
              <a:gd name="T54" fmla="*/ 83886 w 871854"/>
              <a:gd name="T55" fmla="*/ 100478 h 871854"/>
              <a:gd name="T56" fmla="*/ 118668 w 871854"/>
              <a:gd name="T57" fmla="*/ 68270 h 871854"/>
              <a:gd name="T58" fmla="*/ 159696 w 871854"/>
              <a:gd name="T59" fmla="*/ 47497 h 871854"/>
              <a:gd name="T60" fmla="*/ 205318 w 871854"/>
              <a:gd name="T61" fmla="*/ 40132 h 871854"/>
              <a:gd name="T62" fmla="*/ 308865 w 871854"/>
              <a:gd name="T63" fmla="*/ 33626 h 871854"/>
              <a:gd name="T64" fmla="*/ 270145 w 871854"/>
              <a:gd name="T65" fmla="*/ 12560 h 871854"/>
              <a:gd name="T66" fmla="*/ 227659 w 871854"/>
              <a:gd name="T67" fmla="*/ 1446 h 871854"/>
              <a:gd name="T68" fmla="*/ 317126 w 871854"/>
              <a:gd name="T69" fmla="*/ 40132 h 871854"/>
              <a:gd name="T70" fmla="*/ 228601 w 871854"/>
              <a:gd name="T71" fmla="*/ 42014 h 871854"/>
              <a:gd name="T72" fmla="*/ 272131 w 871854"/>
              <a:gd name="T73" fmla="*/ 56330 h 871854"/>
              <a:gd name="T74" fmla="*/ 310245 w 871854"/>
              <a:gd name="T75" fmla="*/ 83069 h 871854"/>
              <a:gd name="T76" fmla="*/ 341289 w 871854"/>
              <a:gd name="T77" fmla="*/ 120251 h 871854"/>
              <a:gd name="T78" fmla="*/ 363612 w 871854"/>
              <a:gd name="T79" fmla="*/ 165902 h 871854"/>
              <a:gd name="T80" fmla="*/ 375565 w 871854"/>
              <a:gd name="T81" fmla="*/ 218047 h 871854"/>
              <a:gd name="T82" fmla="*/ 375565 w 871854"/>
              <a:gd name="T83" fmla="*/ 273822 h 871854"/>
              <a:gd name="T84" fmla="*/ 363612 w 871854"/>
              <a:gd name="T85" fmla="*/ 325962 h 871854"/>
              <a:gd name="T86" fmla="*/ 341289 w 871854"/>
              <a:gd name="T87" fmla="*/ 371612 h 871854"/>
              <a:gd name="T88" fmla="*/ 310245 w 871854"/>
              <a:gd name="T89" fmla="*/ 408795 h 871854"/>
              <a:gd name="T90" fmla="*/ 272131 w 871854"/>
              <a:gd name="T91" fmla="*/ 435533 h 871854"/>
              <a:gd name="T92" fmla="*/ 228601 w 871854"/>
              <a:gd name="T93" fmla="*/ 449847 h 871854"/>
              <a:gd name="T94" fmla="*/ 317129 w 871854"/>
              <a:gd name="T95" fmla="*/ 451731 h 871854"/>
              <a:gd name="T96" fmla="*/ 357676 w 871854"/>
              <a:gd name="T97" fmla="*/ 410622 h 871854"/>
              <a:gd name="T98" fmla="*/ 382564 w 871854"/>
              <a:gd name="T99" fmla="*/ 369963 h 871854"/>
              <a:gd name="T100" fmla="*/ 400151 w 871854"/>
              <a:gd name="T101" fmla="*/ 323584 h 871854"/>
              <a:gd name="T102" fmla="*/ 409430 w 871854"/>
              <a:gd name="T103" fmla="*/ 272693 h 871854"/>
              <a:gd name="T104" fmla="*/ 409430 w 871854"/>
              <a:gd name="T105" fmla="*/ 219176 h 871854"/>
              <a:gd name="T106" fmla="*/ 400151 w 871854"/>
              <a:gd name="T107" fmla="*/ 168285 h 871854"/>
              <a:gd name="T108" fmla="*/ 382564 w 871854"/>
              <a:gd name="T109" fmla="*/ 121905 h 871854"/>
              <a:gd name="T110" fmla="*/ 357676 w 871854"/>
              <a:gd name="T111" fmla="*/ 81244 h 871854"/>
              <a:gd name="T112" fmla="*/ 326475 w 871854"/>
              <a:gd name="T113" fmla="*/ 47497 h 8718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71854" h="871854">
                <a:moveTo>
                  <a:pt x="435813" y="0"/>
                </a:moveTo>
                <a:lnTo>
                  <a:pt x="388393" y="2562"/>
                </a:lnTo>
                <a:lnTo>
                  <a:pt x="342436" y="10070"/>
                </a:lnTo>
                <a:lnTo>
                  <a:pt x="298209" y="22256"/>
                </a:lnTo>
                <a:lnTo>
                  <a:pt x="255981" y="38852"/>
                </a:lnTo>
                <a:lnTo>
                  <a:pt x="216020" y="59589"/>
                </a:lnTo>
                <a:lnTo>
                  <a:pt x="178593" y="84201"/>
                </a:lnTo>
                <a:lnTo>
                  <a:pt x="143968" y="112419"/>
                </a:lnTo>
                <a:lnTo>
                  <a:pt x="112413" y="143975"/>
                </a:lnTo>
                <a:lnTo>
                  <a:pt x="84197" y="178601"/>
                </a:lnTo>
                <a:lnTo>
                  <a:pt x="59586" y="216029"/>
                </a:lnTo>
                <a:lnTo>
                  <a:pt x="38849" y="255992"/>
                </a:lnTo>
                <a:lnTo>
                  <a:pt x="22254" y="298221"/>
                </a:lnTo>
                <a:lnTo>
                  <a:pt x="10069" y="342448"/>
                </a:lnTo>
                <a:lnTo>
                  <a:pt x="2562" y="388405"/>
                </a:lnTo>
                <a:lnTo>
                  <a:pt x="0" y="435825"/>
                </a:lnTo>
                <a:lnTo>
                  <a:pt x="2562" y="483245"/>
                </a:lnTo>
                <a:lnTo>
                  <a:pt x="10069" y="529202"/>
                </a:lnTo>
                <a:lnTo>
                  <a:pt x="22254" y="573429"/>
                </a:lnTo>
                <a:lnTo>
                  <a:pt x="38849" y="615657"/>
                </a:lnTo>
                <a:lnTo>
                  <a:pt x="59586" y="655618"/>
                </a:lnTo>
                <a:lnTo>
                  <a:pt x="84197" y="693045"/>
                </a:lnTo>
                <a:lnTo>
                  <a:pt x="112413" y="727670"/>
                </a:lnTo>
                <a:lnTo>
                  <a:pt x="143968" y="759225"/>
                </a:lnTo>
                <a:lnTo>
                  <a:pt x="178635" y="787469"/>
                </a:lnTo>
                <a:lnTo>
                  <a:pt x="216020" y="812052"/>
                </a:lnTo>
                <a:lnTo>
                  <a:pt x="255981" y="832789"/>
                </a:lnTo>
                <a:lnTo>
                  <a:pt x="298209" y="849384"/>
                </a:lnTo>
                <a:lnTo>
                  <a:pt x="342436" y="861569"/>
                </a:lnTo>
                <a:lnTo>
                  <a:pt x="388393" y="869077"/>
                </a:lnTo>
                <a:lnTo>
                  <a:pt x="435813" y="871639"/>
                </a:lnTo>
                <a:lnTo>
                  <a:pt x="483233" y="869077"/>
                </a:lnTo>
                <a:lnTo>
                  <a:pt x="529190" y="861569"/>
                </a:lnTo>
                <a:lnTo>
                  <a:pt x="573416" y="849384"/>
                </a:lnTo>
                <a:lnTo>
                  <a:pt x="615644" y="832789"/>
                </a:lnTo>
                <a:lnTo>
                  <a:pt x="655605" y="812052"/>
                </a:lnTo>
                <a:lnTo>
                  <a:pt x="673145" y="800519"/>
                </a:lnTo>
                <a:lnTo>
                  <a:pt x="435813" y="800519"/>
                </a:lnTo>
                <a:lnTo>
                  <a:pt x="386394" y="797183"/>
                </a:lnTo>
                <a:lnTo>
                  <a:pt x="338896" y="787441"/>
                </a:lnTo>
                <a:lnTo>
                  <a:pt x="293994" y="771814"/>
                </a:lnTo>
                <a:lnTo>
                  <a:pt x="251888" y="750656"/>
                </a:lnTo>
                <a:lnTo>
                  <a:pt x="213097" y="724432"/>
                </a:lnTo>
                <a:lnTo>
                  <a:pt x="178057" y="693581"/>
                </a:lnTo>
                <a:lnTo>
                  <a:pt x="147206" y="658541"/>
                </a:lnTo>
                <a:lnTo>
                  <a:pt x="120983" y="619750"/>
                </a:lnTo>
                <a:lnTo>
                  <a:pt x="99824" y="577644"/>
                </a:lnTo>
                <a:lnTo>
                  <a:pt x="84169" y="532663"/>
                </a:lnTo>
                <a:lnTo>
                  <a:pt x="74455" y="485244"/>
                </a:lnTo>
                <a:lnTo>
                  <a:pt x="71120" y="435825"/>
                </a:lnTo>
                <a:lnTo>
                  <a:pt x="74455" y="386404"/>
                </a:lnTo>
                <a:lnTo>
                  <a:pt x="84169" y="338982"/>
                </a:lnTo>
                <a:lnTo>
                  <a:pt x="99824" y="293999"/>
                </a:lnTo>
                <a:lnTo>
                  <a:pt x="120983" y="251892"/>
                </a:lnTo>
                <a:lnTo>
                  <a:pt x="147206" y="213099"/>
                </a:lnTo>
                <a:lnTo>
                  <a:pt x="178057" y="178058"/>
                </a:lnTo>
                <a:lnTo>
                  <a:pt x="213097" y="147207"/>
                </a:lnTo>
                <a:lnTo>
                  <a:pt x="251888" y="120983"/>
                </a:lnTo>
                <a:lnTo>
                  <a:pt x="293994" y="99824"/>
                </a:lnTo>
                <a:lnTo>
                  <a:pt x="338975" y="84169"/>
                </a:lnTo>
                <a:lnTo>
                  <a:pt x="386394" y="74455"/>
                </a:lnTo>
                <a:lnTo>
                  <a:pt x="435813" y="71120"/>
                </a:lnTo>
                <a:lnTo>
                  <a:pt x="673139" y="71120"/>
                </a:lnTo>
                <a:lnTo>
                  <a:pt x="655605" y="59589"/>
                </a:lnTo>
                <a:lnTo>
                  <a:pt x="615644" y="38852"/>
                </a:lnTo>
                <a:lnTo>
                  <a:pt x="573416" y="22256"/>
                </a:lnTo>
                <a:lnTo>
                  <a:pt x="529190" y="10070"/>
                </a:lnTo>
                <a:lnTo>
                  <a:pt x="483233" y="2562"/>
                </a:lnTo>
                <a:lnTo>
                  <a:pt x="435813" y="0"/>
                </a:lnTo>
                <a:close/>
              </a:path>
              <a:path w="871854" h="871854">
                <a:moveTo>
                  <a:pt x="673139" y="71120"/>
                </a:moveTo>
                <a:lnTo>
                  <a:pt x="435813" y="71120"/>
                </a:lnTo>
                <a:lnTo>
                  <a:pt x="485232" y="74455"/>
                </a:lnTo>
                <a:lnTo>
                  <a:pt x="532651" y="84169"/>
                </a:lnTo>
                <a:lnTo>
                  <a:pt x="577634" y="99824"/>
                </a:lnTo>
                <a:lnTo>
                  <a:pt x="619740" y="120983"/>
                </a:lnTo>
                <a:lnTo>
                  <a:pt x="658533" y="147207"/>
                </a:lnTo>
                <a:lnTo>
                  <a:pt x="693575" y="178058"/>
                </a:lnTo>
                <a:lnTo>
                  <a:pt x="724427" y="213099"/>
                </a:lnTo>
                <a:lnTo>
                  <a:pt x="750652" y="251892"/>
                </a:lnTo>
                <a:lnTo>
                  <a:pt x="771812" y="293999"/>
                </a:lnTo>
                <a:lnTo>
                  <a:pt x="787468" y="338982"/>
                </a:lnTo>
                <a:lnTo>
                  <a:pt x="797183" y="386404"/>
                </a:lnTo>
                <a:lnTo>
                  <a:pt x="800519" y="435825"/>
                </a:lnTo>
                <a:lnTo>
                  <a:pt x="797183" y="485244"/>
                </a:lnTo>
                <a:lnTo>
                  <a:pt x="787468" y="532663"/>
                </a:lnTo>
                <a:lnTo>
                  <a:pt x="771812" y="577644"/>
                </a:lnTo>
                <a:lnTo>
                  <a:pt x="750652" y="619750"/>
                </a:lnTo>
                <a:lnTo>
                  <a:pt x="724427" y="658541"/>
                </a:lnTo>
                <a:lnTo>
                  <a:pt x="693575" y="693581"/>
                </a:lnTo>
                <a:lnTo>
                  <a:pt x="658533" y="724432"/>
                </a:lnTo>
                <a:lnTo>
                  <a:pt x="619740" y="750656"/>
                </a:lnTo>
                <a:lnTo>
                  <a:pt x="577634" y="771814"/>
                </a:lnTo>
                <a:lnTo>
                  <a:pt x="532651" y="787469"/>
                </a:lnTo>
                <a:lnTo>
                  <a:pt x="485232" y="797183"/>
                </a:lnTo>
                <a:lnTo>
                  <a:pt x="435813" y="800519"/>
                </a:lnTo>
                <a:lnTo>
                  <a:pt x="673145" y="800519"/>
                </a:lnTo>
                <a:lnTo>
                  <a:pt x="727657" y="759225"/>
                </a:lnTo>
                <a:lnTo>
                  <a:pt x="759212" y="727670"/>
                </a:lnTo>
                <a:lnTo>
                  <a:pt x="787429" y="693045"/>
                </a:lnTo>
                <a:lnTo>
                  <a:pt x="812039" y="655618"/>
                </a:lnTo>
                <a:lnTo>
                  <a:pt x="832776" y="615657"/>
                </a:lnTo>
                <a:lnTo>
                  <a:pt x="849371" y="573429"/>
                </a:lnTo>
                <a:lnTo>
                  <a:pt x="861556" y="529202"/>
                </a:lnTo>
                <a:lnTo>
                  <a:pt x="869064" y="483245"/>
                </a:lnTo>
                <a:lnTo>
                  <a:pt x="871626" y="435825"/>
                </a:lnTo>
                <a:lnTo>
                  <a:pt x="869064" y="388405"/>
                </a:lnTo>
                <a:lnTo>
                  <a:pt x="861556" y="342448"/>
                </a:lnTo>
                <a:lnTo>
                  <a:pt x="849371" y="298221"/>
                </a:lnTo>
                <a:lnTo>
                  <a:pt x="832776" y="255992"/>
                </a:lnTo>
                <a:lnTo>
                  <a:pt x="812039" y="216029"/>
                </a:lnTo>
                <a:lnTo>
                  <a:pt x="787429" y="178601"/>
                </a:lnTo>
                <a:lnTo>
                  <a:pt x="759212" y="143975"/>
                </a:lnTo>
                <a:lnTo>
                  <a:pt x="727657" y="112419"/>
                </a:lnTo>
                <a:lnTo>
                  <a:pt x="692984" y="84169"/>
                </a:lnTo>
                <a:lnTo>
                  <a:pt x="673139" y="71120"/>
                </a:lnTo>
                <a:close/>
              </a:path>
            </a:pathLst>
          </a:custGeom>
          <a:ln>
            <a:solidFill>
              <a:srgbClr val="2AACE2"/>
            </a:solidFill>
          </a:ln>
          <a:extLst/>
        </p:spPr>
        <p:style>
          <a:lnRef idx="2">
            <a:schemeClr val="accent5"/>
          </a:lnRef>
          <a:fillRef idx="1">
            <a:schemeClr val="lt1"/>
          </a:fillRef>
          <a:effectRef idx="0">
            <a:schemeClr val="accent5"/>
          </a:effectRef>
          <a:fontRef idx="minor">
            <a:schemeClr val="dk1"/>
          </a:fontRef>
        </p:style>
        <p:txBody>
          <a:bodyPr lIns="0" tIns="0" rIns="0" bIns="0"/>
          <a:lstStyle/>
          <a:p>
            <a:endParaRPr lang="ru-RU">
              <a:latin typeface="Arial Narrow" panose="020B0606020202030204" pitchFamily="34" charset="0"/>
            </a:endParaRPr>
          </a:p>
        </p:txBody>
      </p:sp>
      <p:sp>
        <p:nvSpPr>
          <p:cNvPr id="46" name="object 58"/>
          <p:cNvSpPr>
            <a:spLocks noChangeArrowheads="1"/>
          </p:cNvSpPr>
          <p:nvPr/>
        </p:nvSpPr>
        <p:spPr bwMode="auto">
          <a:xfrm>
            <a:off x="3045963" y="4387577"/>
            <a:ext cx="869950" cy="909637"/>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latin typeface="Arial Narrow" panose="020B0606020202030204" pitchFamily="34" charset="0"/>
            </a:endParaRPr>
          </a:p>
        </p:txBody>
      </p:sp>
      <p:sp>
        <p:nvSpPr>
          <p:cNvPr id="47" name="object 59"/>
          <p:cNvSpPr>
            <a:spLocks/>
          </p:cNvSpPr>
          <p:nvPr/>
        </p:nvSpPr>
        <p:spPr bwMode="auto">
          <a:xfrm>
            <a:off x="3155501" y="4498702"/>
            <a:ext cx="458787" cy="481012"/>
          </a:xfrm>
          <a:custGeom>
            <a:avLst/>
            <a:gdLst>
              <a:gd name="T0" fmla="*/ 129095 w 555625"/>
              <a:gd name="T1" fmla="*/ 0 h 555625"/>
              <a:gd name="T2" fmla="*/ 105889 w 555625"/>
              <a:gd name="T3" fmla="*/ 2513 h 555625"/>
              <a:gd name="T4" fmla="*/ 84049 w 555625"/>
              <a:gd name="T5" fmla="*/ 9758 h 555625"/>
              <a:gd name="T6" fmla="*/ 63937 w 555625"/>
              <a:gd name="T7" fmla="*/ 21297 h 555625"/>
              <a:gd name="T8" fmla="*/ 45920 w 555625"/>
              <a:gd name="T9" fmla="*/ 36685 h 555625"/>
              <a:gd name="T10" fmla="*/ 30361 w 555625"/>
              <a:gd name="T11" fmla="*/ 55486 h 555625"/>
              <a:gd name="T12" fmla="*/ 17626 w 555625"/>
              <a:gd name="T13" fmla="*/ 77256 h 555625"/>
              <a:gd name="T14" fmla="*/ 8076 w 555625"/>
              <a:gd name="T15" fmla="*/ 101558 h 555625"/>
              <a:gd name="T16" fmla="*/ 2079 w 555625"/>
              <a:gd name="T17" fmla="*/ 127948 h 555625"/>
              <a:gd name="T18" fmla="*/ 0 w 555625"/>
              <a:gd name="T19" fmla="*/ 155987 h 555625"/>
              <a:gd name="T20" fmla="*/ 2079 w 555625"/>
              <a:gd name="T21" fmla="*/ 184026 h 555625"/>
              <a:gd name="T22" fmla="*/ 8076 w 555625"/>
              <a:gd name="T23" fmla="*/ 210417 h 555625"/>
              <a:gd name="T24" fmla="*/ 17626 w 555625"/>
              <a:gd name="T25" fmla="*/ 234717 h 555625"/>
              <a:gd name="T26" fmla="*/ 30361 w 555625"/>
              <a:gd name="T27" fmla="*/ 256488 h 555625"/>
              <a:gd name="T28" fmla="*/ 45920 w 555625"/>
              <a:gd name="T29" fmla="*/ 275288 h 555625"/>
              <a:gd name="T30" fmla="*/ 63937 w 555625"/>
              <a:gd name="T31" fmla="*/ 290678 h 555625"/>
              <a:gd name="T32" fmla="*/ 84049 w 555625"/>
              <a:gd name="T33" fmla="*/ 302215 h 555625"/>
              <a:gd name="T34" fmla="*/ 105889 w 555625"/>
              <a:gd name="T35" fmla="*/ 309461 h 555625"/>
              <a:gd name="T36" fmla="*/ 129095 w 555625"/>
              <a:gd name="T37" fmla="*/ 311974 h 555625"/>
              <a:gd name="T38" fmla="*/ 152300 w 555625"/>
              <a:gd name="T39" fmla="*/ 309461 h 555625"/>
              <a:gd name="T40" fmla="*/ 174141 w 555625"/>
              <a:gd name="T41" fmla="*/ 302215 h 555625"/>
              <a:gd name="T42" fmla="*/ 194252 w 555625"/>
              <a:gd name="T43" fmla="*/ 290678 h 555625"/>
              <a:gd name="T44" fmla="*/ 212269 w 555625"/>
              <a:gd name="T45" fmla="*/ 275288 h 555625"/>
              <a:gd name="T46" fmla="*/ 227829 w 555625"/>
              <a:gd name="T47" fmla="*/ 256488 h 555625"/>
              <a:gd name="T48" fmla="*/ 240565 w 555625"/>
              <a:gd name="T49" fmla="*/ 234717 h 555625"/>
              <a:gd name="T50" fmla="*/ 250114 w 555625"/>
              <a:gd name="T51" fmla="*/ 210417 h 555625"/>
              <a:gd name="T52" fmla="*/ 256110 w 555625"/>
              <a:gd name="T53" fmla="*/ 184026 h 555625"/>
              <a:gd name="T54" fmla="*/ 258191 w 555625"/>
              <a:gd name="T55" fmla="*/ 155987 h 555625"/>
              <a:gd name="T56" fmla="*/ 256110 w 555625"/>
              <a:gd name="T57" fmla="*/ 127948 h 555625"/>
              <a:gd name="T58" fmla="*/ 250114 w 555625"/>
              <a:gd name="T59" fmla="*/ 101558 h 555625"/>
              <a:gd name="T60" fmla="*/ 240565 w 555625"/>
              <a:gd name="T61" fmla="*/ 77256 h 555625"/>
              <a:gd name="T62" fmla="*/ 227829 w 555625"/>
              <a:gd name="T63" fmla="*/ 55486 h 555625"/>
              <a:gd name="T64" fmla="*/ 212269 w 555625"/>
              <a:gd name="T65" fmla="*/ 36685 h 555625"/>
              <a:gd name="T66" fmla="*/ 194252 w 555625"/>
              <a:gd name="T67" fmla="*/ 21297 h 555625"/>
              <a:gd name="T68" fmla="*/ 174141 w 555625"/>
              <a:gd name="T69" fmla="*/ 9758 h 555625"/>
              <a:gd name="T70" fmla="*/ 152300 w 555625"/>
              <a:gd name="T71" fmla="*/ 2513 h 555625"/>
              <a:gd name="T72" fmla="*/ 129095 w 555625"/>
              <a:gd name="T73" fmla="*/ 0 h 5556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55625" h="555625">
                <a:moveTo>
                  <a:pt x="277710" y="0"/>
                </a:moveTo>
                <a:lnTo>
                  <a:pt x="227791" y="4474"/>
                </a:lnTo>
                <a:lnTo>
                  <a:pt x="180807" y="17374"/>
                </a:lnTo>
                <a:lnTo>
                  <a:pt x="137543" y="37915"/>
                </a:lnTo>
                <a:lnTo>
                  <a:pt x="98784" y="65313"/>
                </a:lnTo>
                <a:lnTo>
                  <a:pt x="65313" y="98784"/>
                </a:lnTo>
                <a:lnTo>
                  <a:pt x="37915" y="137543"/>
                </a:lnTo>
                <a:lnTo>
                  <a:pt x="17374" y="180807"/>
                </a:lnTo>
                <a:lnTo>
                  <a:pt x="4474" y="227791"/>
                </a:lnTo>
                <a:lnTo>
                  <a:pt x="0" y="277710"/>
                </a:lnTo>
                <a:lnTo>
                  <a:pt x="4474" y="327630"/>
                </a:lnTo>
                <a:lnTo>
                  <a:pt x="17374" y="374614"/>
                </a:lnTo>
                <a:lnTo>
                  <a:pt x="37915" y="417877"/>
                </a:lnTo>
                <a:lnTo>
                  <a:pt x="65313" y="456637"/>
                </a:lnTo>
                <a:lnTo>
                  <a:pt x="98784" y="490108"/>
                </a:lnTo>
                <a:lnTo>
                  <a:pt x="137543" y="517506"/>
                </a:lnTo>
                <a:lnTo>
                  <a:pt x="180807" y="538047"/>
                </a:lnTo>
                <a:lnTo>
                  <a:pt x="227791" y="550947"/>
                </a:lnTo>
                <a:lnTo>
                  <a:pt x="277710" y="555421"/>
                </a:lnTo>
                <a:lnTo>
                  <a:pt x="327630" y="550947"/>
                </a:lnTo>
                <a:lnTo>
                  <a:pt x="374614" y="538047"/>
                </a:lnTo>
                <a:lnTo>
                  <a:pt x="417877" y="517506"/>
                </a:lnTo>
                <a:lnTo>
                  <a:pt x="456637" y="490108"/>
                </a:lnTo>
                <a:lnTo>
                  <a:pt x="490108" y="456637"/>
                </a:lnTo>
                <a:lnTo>
                  <a:pt x="517506" y="417877"/>
                </a:lnTo>
                <a:lnTo>
                  <a:pt x="538047" y="374614"/>
                </a:lnTo>
                <a:lnTo>
                  <a:pt x="550947" y="327630"/>
                </a:lnTo>
                <a:lnTo>
                  <a:pt x="555421" y="277710"/>
                </a:lnTo>
                <a:lnTo>
                  <a:pt x="550947" y="227791"/>
                </a:lnTo>
                <a:lnTo>
                  <a:pt x="538047" y="180807"/>
                </a:lnTo>
                <a:lnTo>
                  <a:pt x="517506" y="137543"/>
                </a:lnTo>
                <a:lnTo>
                  <a:pt x="490108" y="98784"/>
                </a:lnTo>
                <a:lnTo>
                  <a:pt x="456637" y="65313"/>
                </a:lnTo>
                <a:lnTo>
                  <a:pt x="417877" y="37915"/>
                </a:lnTo>
                <a:lnTo>
                  <a:pt x="374614" y="17374"/>
                </a:lnTo>
                <a:lnTo>
                  <a:pt x="327630" y="4474"/>
                </a:lnTo>
                <a:lnTo>
                  <a:pt x="2777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ru-RU">
              <a:latin typeface="Arial Narrow" panose="020B0606020202030204" pitchFamily="34" charset="0"/>
            </a:endParaRPr>
          </a:p>
        </p:txBody>
      </p:sp>
      <p:sp>
        <p:nvSpPr>
          <p:cNvPr id="48" name="object 60"/>
          <p:cNvSpPr>
            <a:spLocks noChangeArrowheads="1"/>
          </p:cNvSpPr>
          <p:nvPr/>
        </p:nvSpPr>
        <p:spPr bwMode="auto">
          <a:xfrm>
            <a:off x="3255513" y="4568552"/>
            <a:ext cx="274638" cy="325437"/>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latin typeface="Arial Narrow" panose="020B0606020202030204" pitchFamily="34" charset="0"/>
            </a:endParaRPr>
          </a:p>
        </p:txBody>
      </p:sp>
      <p:sp>
        <p:nvSpPr>
          <p:cNvPr id="49" name="object 61"/>
          <p:cNvSpPr>
            <a:spLocks/>
          </p:cNvSpPr>
          <p:nvPr/>
        </p:nvSpPr>
        <p:spPr bwMode="auto">
          <a:xfrm>
            <a:off x="3023738" y="4362177"/>
            <a:ext cx="722313" cy="755650"/>
          </a:xfrm>
          <a:custGeom>
            <a:avLst/>
            <a:gdLst>
              <a:gd name="T0" fmla="*/ 182983 w 871855"/>
              <a:gd name="T1" fmla="*/ 1446 h 871854"/>
              <a:gd name="T2" fmla="*/ 140496 w 871855"/>
              <a:gd name="T3" fmla="*/ 12560 h 871854"/>
              <a:gd name="T4" fmla="*/ 101774 w 871855"/>
              <a:gd name="T5" fmla="*/ 33626 h 871854"/>
              <a:gd name="T6" fmla="*/ 67828 w 871855"/>
              <a:gd name="T7" fmla="*/ 63437 h 871854"/>
              <a:gd name="T8" fmla="*/ 39668 w 871855"/>
              <a:gd name="T9" fmla="*/ 100783 h 871854"/>
              <a:gd name="T10" fmla="*/ 18304 w 871855"/>
              <a:gd name="T11" fmla="*/ 144456 h 871854"/>
              <a:gd name="T12" fmla="*/ 4744 w 871855"/>
              <a:gd name="T13" fmla="*/ 193242 h 871854"/>
              <a:gd name="T14" fmla="*/ 0 w 871855"/>
              <a:gd name="T15" fmla="*/ 245935 h 871854"/>
              <a:gd name="T16" fmla="*/ 4744 w 871855"/>
              <a:gd name="T17" fmla="*/ 298627 h 871854"/>
              <a:gd name="T18" fmla="*/ 18304 w 871855"/>
              <a:gd name="T19" fmla="*/ 347414 h 871854"/>
              <a:gd name="T20" fmla="*/ 39668 w 871855"/>
              <a:gd name="T21" fmla="*/ 391083 h 871854"/>
              <a:gd name="T22" fmla="*/ 67828 w 871855"/>
              <a:gd name="T23" fmla="*/ 428429 h 871854"/>
              <a:gd name="T24" fmla="*/ 101774 w 871855"/>
              <a:gd name="T25" fmla="*/ 458238 h 871854"/>
              <a:gd name="T26" fmla="*/ 140496 w 871855"/>
              <a:gd name="T27" fmla="*/ 479305 h 871854"/>
              <a:gd name="T28" fmla="*/ 182983 w 871855"/>
              <a:gd name="T29" fmla="*/ 490418 h 871854"/>
              <a:gd name="T30" fmla="*/ 227663 w 871855"/>
              <a:gd name="T31" fmla="*/ 490418 h 871854"/>
              <a:gd name="T32" fmla="*/ 270150 w 871855"/>
              <a:gd name="T33" fmla="*/ 479305 h 871854"/>
              <a:gd name="T34" fmla="*/ 308869 w 871855"/>
              <a:gd name="T35" fmla="*/ 458238 h 871854"/>
              <a:gd name="T36" fmla="*/ 205323 w 871855"/>
              <a:gd name="T37" fmla="*/ 451737 h 871854"/>
              <a:gd name="T38" fmla="*/ 159701 w 871855"/>
              <a:gd name="T39" fmla="*/ 444373 h 871854"/>
              <a:gd name="T40" fmla="*/ 118672 w 871855"/>
              <a:gd name="T41" fmla="*/ 423599 h 871854"/>
              <a:gd name="T42" fmla="*/ 83888 w 871855"/>
              <a:gd name="T43" fmla="*/ 391393 h 871854"/>
              <a:gd name="T44" fmla="*/ 56998 w 871855"/>
              <a:gd name="T45" fmla="*/ 349728 h 871854"/>
              <a:gd name="T46" fmla="*/ 39653 w 871855"/>
              <a:gd name="T47" fmla="*/ 300583 h 871854"/>
              <a:gd name="T48" fmla="*/ 33505 w 871855"/>
              <a:gd name="T49" fmla="*/ 245935 h 871854"/>
              <a:gd name="T50" fmla="*/ 39653 w 871855"/>
              <a:gd name="T51" fmla="*/ 191289 h 871854"/>
              <a:gd name="T52" fmla="*/ 56998 w 871855"/>
              <a:gd name="T53" fmla="*/ 142148 h 871854"/>
              <a:gd name="T54" fmla="*/ 83888 w 871855"/>
              <a:gd name="T55" fmla="*/ 100484 h 871854"/>
              <a:gd name="T56" fmla="*/ 118672 w 871855"/>
              <a:gd name="T57" fmla="*/ 68277 h 871854"/>
              <a:gd name="T58" fmla="*/ 159701 w 871855"/>
              <a:gd name="T59" fmla="*/ 47504 h 871854"/>
              <a:gd name="T60" fmla="*/ 205323 w 871855"/>
              <a:gd name="T61" fmla="*/ 40139 h 871854"/>
              <a:gd name="T62" fmla="*/ 308869 w 871855"/>
              <a:gd name="T63" fmla="*/ 33626 h 871854"/>
              <a:gd name="T64" fmla="*/ 270150 w 871855"/>
              <a:gd name="T65" fmla="*/ 12560 h 871854"/>
              <a:gd name="T66" fmla="*/ 227663 w 871855"/>
              <a:gd name="T67" fmla="*/ 1446 h 871854"/>
              <a:gd name="T68" fmla="*/ 317140 w 871855"/>
              <a:gd name="T69" fmla="*/ 40139 h 871854"/>
              <a:gd name="T70" fmla="*/ 228605 w 871855"/>
              <a:gd name="T71" fmla="*/ 42022 h 871854"/>
              <a:gd name="T72" fmla="*/ 272136 w 871855"/>
              <a:gd name="T73" fmla="*/ 56337 h 871854"/>
              <a:gd name="T74" fmla="*/ 310247 w 871855"/>
              <a:gd name="T75" fmla="*/ 83075 h 871854"/>
              <a:gd name="T76" fmla="*/ 341289 w 871855"/>
              <a:gd name="T77" fmla="*/ 120258 h 871854"/>
              <a:gd name="T78" fmla="*/ 363612 w 871855"/>
              <a:gd name="T79" fmla="*/ 165907 h 871854"/>
              <a:gd name="T80" fmla="*/ 375563 w 871855"/>
              <a:gd name="T81" fmla="*/ 218048 h 871854"/>
              <a:gd name="T82" fmla="*/ 375563 w 871855"/>
              <a:gd name="T83" fmla="*/ 273823 h 871854"/>
              <a:gd name="T84" fmla="*/ 363612 w 871855"/>
              <a:gd name="T85" fmla="*/ 325967 h 871854"/>
              <a:gd name="T86" fmla="*/ 341289 w 871855"/>
              <a:gd name="T87" fmla="*/ 371618 h 871854"/>
              <a:gd name="T88" fmla="*/ 310247 w 871855"/>
              <a:gd name="T89" fmla="*/ 408801 h 871854"/>
              <a:gd name="T90" fmla="*/ 272136 w 871855"/>
              <a:gd name="T91" fmla="*/ 435539 h 871854"/>
              <a:gd name="T92" fmla="*/ 228605 w 871855"/>
              <a:gd name="T93" fmla="*/ 449856 h 871854"/>
              <a:gd name="T94" fmla="*/ 317124 w 871855"/>
              <a:gd name="T95" fmla="*/ 451737 h 871854"/>
              <a:gd name="T96" fmla="*/ 357681 w 871855"/>
              <a:gd name="T97" fmla="*/ 410622 h 871854"/>
              <a:gd name="T98" fmla="*/ 382568 w 871855"/>
              <a:gd name="T99" fmla="*/ 369963 h 871854"/>
              <a:gd name="T100" fmla="*/ 400155 w 871855"/>
              <a:gd name="T101" fmla="*/ 323584 h 871854"/>
              <a:gd name="T102" fmla="*/ 409433 w 871855"/>
              <a:gd name="T103" fmla="*/ 272693 h 871854"/>
              <a:gd name="T104" fmla="*/ 409433 w 871855"/>
              <a:gd name="T105" fmla="*/ 219176 h 871854"/>
              <a:gd name="T106" fmla="*/ 400155 w 871855"/>
              <a:gd name="T107" fmla="*/ 168285 h 871854"/>
              <a:gd name="T108" fmla="*/ 382568 w 871855"/>
              <a:gd name="T109" fmla="*/ 121905 h 871854"/>
              <a:gd name="T110" fmla="*/ 357681 w 871855"/>
              <a:gd name="T111" fmla="*/ 81244 h 871854"/>
              <a:gd name="T112" fmla="*/ 326488 w 871855"/>
              <a:gd name="T113" fmla="*/ 47504 h 8718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71855" h="871854">
                <a:moveTo>
                  <a:pt x="435825" y="0"/>
                </a:moveTo>
                <a:lnTo>
                  <a:pt x="388405" y="2562"/>
                </a:lnTo>
                <a:lnTo>
                  <a:pt x="342448" y="10070"/>
                </a:lnTo>
                <a:lnTo>
                  <a:pt x="298221" y="22256"/>
                </a:lnTo>
                <a:lnTo>
                  <a:pt x="255992" y="38852"/>
                </a:lnTo>
                <a:lnTo>
                  <a:pt x="216029" y="59589"/>
                </a:lnTo>
                <a:lnTo>
                  <a:pt x="178601" y="84201"/>
                </a:lnTo>
                <a:lnTo>
                  <a:pt x="143975" y="112419"/>
                </a:lnTo>
                <a:lnTo>
                  <a:pt x="112419" y="143975"/>
                </a:lnTo>
                <a:lnTo>
                  <a:pt x="84201" y="178601"/>
                </a:lnTo>
                <a:lnTo>
                  <a:pt x="59589" y="216029"/>
                </a:lnTo>
                <a:lnTo>
                  <a:pt x="38852" y="255992"/>
                </a:lnTo>
                <a:lnTo>
                  <a:pt x="22256" y="298221"/>
                </a:lnTo>
                <a:lnTo>
                  <a:pt x="10070" y="342448"/>
                </a:lnTo>
                <a:lnTo>
                  <a:pt x="2562" y="388405"/>
                </a:lnTo>
                <a:lnTo>
                  <a:pt x="0" y="435825"/>
                </a:lnTo>
                <a:lnTo>
                  <a:pt x="2562" y="483245"/>
                </a:lnTo>
                <a:lnTo>
                  <a:pt x="10070" y="529202"/>
                </a:lnTo>
                <a:lnTo>
                  <a:pt x="22256" y="573429"/>
                </a:lnTo>
                <a:lnTo>
                  <a:pt x="38852" y="615657"/>
                </a:lnTo>
                <a:lnTo>
                  <a:pt x="59589" y="655618"/>
                </a:lnTo>
                <a:lnTo>
                  <a:pt x="84201" y="693045"/>
                </a:lnTo>
                <a:lnTo>
                  <a:pt x="112419" y="727670"/>
                </a:lnTo>
                <a:lnTo>
                  <a:pt x="143975" y="759225"/>
                </a:lnTo>
                <a:lnTo>
                  <a:pt x="178662" y="787482"/>
                </a:lnTo>
                <a:lnTo>
                  <a:pt x="216029" y="812052"/>
                </a:lnTo>
                <a:lnTo>
                  <a:pt x="255992" y="832789"/>
                </a:lnTo>
                <a:lnTo>
                  <a:pt x="298221" y="849384"/>
                </a:lnTo>
                <a:lnTo>
                  <a:pt x="342448" y="861569"/>
                </a:lnTo>
                <a:lnTo>
                  <a:pt x="388405" y="869077"/>
                </a:lnTo>
                <a:lnTo>
                  <a:pt x="435825" y="871639"/>
                </a:lnTo>
                <a:lnTo>
                  <a:pt x="483245" y="869077"/>
                </a:lnTo>
                <a:lnTo>
                  <a:pt x="529202" y="861569"/>
                </a:lnTo>
                <a:lnTo>
                  <a:pt x="573429" y="849384"/>
                </a:lnTo>
                <a:lnTo>
                  <a:pt x="615657" y="832789"/>
                </a:lnTo>
                <a:lnTo>
                  <a:pt x="655618" y="812052"/>
                </a:lnTo>
                <a:lnTo>
                  <a:pt x="673139" y="800531"/>
                </a:lnTo>
                <a:lnTo>
                  <a:pt x="435825" y="800531"/>
                </a:lnTo>
                <a:lnTo>
                  <a:pt x="386406" y="797196"/>
                </a:lnTo>
                <a:lnTo>
                  <a:pt x="338987" y="787482"/>
                </a:lnTo>
                <a:lnTo>
                  <a:pt x="294005" y="771826"/>
                </a:lnTo>
                <a:lnTo>
                  <a:pt x="251898" y="750668"/>
                </a:lnTo>
                <a:lnTo>
                  <a:pt x="213105" y="724444"/>
                </a:lnTo>
                <a:lnTo>
                  <a:pt x="178063" y="693593"/>
                </a:lnTo>
                <a:lnTo>
                  <a:pt x="147211" y="658551"/>
                </a:lnTo>
                <a:lnTo>
                  <a:pt x="120986" y="619759"/>
                </a:lnTo>
                <a:lnTo>
                  <a:pt x="99826" y="577652"/>
                </a:lnTo>
                <a:lnTo>
                  <a:pt x="84170" y="532669"/>
                </a:lnTo>
                <a:lnTo>
                  <a:pt x="74455" y="485247"/>
                </a:lnTo>
                <a:lnTo>
                  <a:pt x="71120" y="435825"/>
                </a:lnTo>
                <a:lnTo>
                  <a:pt x="74455" y="386406"/>
                </a:lnTo>
                <a:lnTo>
                  <a:pt x="84170" y="338988"/>
                </a:lnTo>
                <a:lnTo>
                  <a:pt x="99826" y="294006"/>
                </a:lnTo>
                <a:lnTo>
                  <a:pt x="120986" y="251901"/>
                </a:lnTo>
                <a:lnTo>
                  <a:pt x="147211" y="213110"/>
                </a:lnTo>
                <a:lnTo>
                  <a:pt x="178063" y="178069"/>
                </a:lnTo>
                <a:lnTo>
                  <a:pt x="213105" y="147219"/>
                </a:lnTo>
                <a:lnTo>
                  <a:pt x="251898" y="120995"/>
                </a:lnTo>
                <a:lnTo>
                  <a:pt x="294004" y="99837"/>
                </a:lnTo>
                <a:lnTo>
                  <a:pt x="338987" y="84182"/>
                </a:lnTo>
                <a:lnTo>
                  <a:pt x="386406" y="74468"/>
                </a:lnTo>
                <a:lnTo>
                  <a:pt x="435825" y="71132"/>
                </a:lnTo>
                <a:lnTo>
                  <a:pt x="673171" y="71132"/>
                </a:lnTo>
                <a:lnTo>
                  <a:pt x="655618" y="59589"/>
                </a:lnTo>
                <a:lnTo>
                  <a:pt x="615657" y="38852"/>
                </a:lnTo>
                <a:lnTo>
                  <a:pt x="573429" y="22256"/>
                </a:lnTo>
                <a:lnTo>
                  <a:pt x="529202" y="10070"/>
                </a:lnTo>
                <a:lnTo>
                  <a:pt x="483245" y="2562"/>
                </a:lnTo>
                <a:lnTo>
                  <a:pt x="435825" y="0"/>
                </a:lnTo>
                <a:close/>
              </a:path>
              <a:path w="871855" h="871854">
                <a:moveTo>
                  <a:pt x="673171" y="71132"/>
                </a:moveTo>
                <a:lnTo>
                  <a:pt x="435825" y="71132"/>
                </a:lnTo>
                <a:lnTo>
                  <a:pt x="485244" y="74468"/>
                </a:lnTo>
                <a:lnTo>
                  <a:pt x="532719" y="84201"/>
                </a:lnTo>
                <a:lnTo>
                  <a:pt x="577644" y="99837"/>
                </a:lnTo>
                <a:lnTo>
                  <a:pt x="619750" y="120995"/>
                </a:lnTo>
                <a:lnTo>
                  <a:pt x="658541" y="147219"/>
                </a:lnTo>
                <a:lnTo>
                  <a:pt x="693581" y="178069"/>
                </a:lnTo>
                <a:lnTo>
                  <a:pt x="724432" y="213110"/>
                </a:lnTo>
                <a:lnTo>
                  <a:pt x="750656" y="251901"/>
                </a:lnTo>
                <a:lnTo>
                  <a:pt x="771814" y="294006"/>
                </a:lnTo>
                <a:lnTo>
                  <a:pt x="787469" y="338988"/>
                </a:lnTo>
                <a:lnTo>
                  <a:pt x="797183" y="386406"/>
                </a:lnTo>
                <a:lnTo>
                  <a:pt x="800519" y="435825"/>
                </a:lnTo>
                <a:lnTo>
                  <a:pt x="797183" y="485247"/>
                </a:lnTo>
                <a:lnTo>
                  <a:pt x="787469" y="532669"/>
                </a:lnTo>
                <a:lnTo>
                  <a:pt x="771814" y="577652"/>
                </a:lnTo>
                <a:lnTo>
                  <a:pt x="750656" y="619759"/>
                </a:lnTo>
                <a:lnTo>
                  <a:pt x="724432" y="658551"/>
                </a:lnTo>
                <a:lnTo>
                  <a:pt x="693581" y="693593"/>
                </a:lnTo>
                <a:lnTo>
                  <a:pt x="658541" y="724444"/>
                </a:lnTo>
                <a:lnTo>
                  <a:pt x="619750" y="750668"/>
                </a:lnTo>
                <a:lnTo>
                  <a:pt x="577644" y="771826"/>
                </a:lnTo>
                <a:lnTo>
                  <a:pt x="532663" y="787482"/>
                </a:lnTo>
                <a:lnTo>
                  <a:pt x="485244" y="797196"/>
                </a:lnTo>
                <a:lnTo>
                  <a:pt x="435825" y="800531"/>
                </a:lnTo>
                <a:lnTo>
                  <a:pt x="673139" y="800531"/>
                </a:lnTo>
                <a:lnTo>
                  <a:pt x="727670" y="759225"/>
                </a:lnTo>
                <a:lnTo>
                  <a:pt x="759225" y="727670"/>
                </a:lnTo>
                <a:lnTo>
                  <a:pt x="787441" y="693045"/>
                </a:lnTo>
                <a:lnTo>
                  <a:pt x="812052" y="655618"/>
                </a:lnTo>
                <a:lnTo>
                  <a:pt x="832789" y="615657"/>
                </a:lnTo>
                <a:lnTo>
                  <a:pt x="849384" y="573429"/>
                </a:lnTo>
                <a:lnTo>
                  <a:pt x="861569" y="529202"/>
                </a:lnTo>
                <a:lnTo>
                  <a:pt x="869077" y="483245"/>
                </a:lnTo>
                <a:lnTo>
                  <a:pt x="871639" y="435825"/>
                </a:lnTo>
                <a:lnTo>
                  <a:pt x="869077" y="388405"/>
                </a:lnTo>
                <a:lnTo>
                  <a:pt x="861569" y="342448"/>
                </a:lnTo>
                <a:lnTo>
                  <a:pt x="849384" y="298221"/>
                </a:lnTo>
                <a:lnTo>
                  <a:pt x="832789" y="255992"/>
                </a:lnTo>
                <a:lnTo>
                  <a:pt x="812052" y="216029"/>
                </a:lnTo>
                <a:lnTo>
                  <a:pt x="787441" y="178601"/>
                </a:lnTo>
                <a:lnTo>
                  <a:pt x="759225" y="143975"/>
                </a:lnTo>
                <a:lnTo>
                  <a:pt x="727670" y="112419"/>
                </a:lnTo>
                <a:lnTo>
                  <a:pt x="693016" y="84182"/>
                </a:lnTo>
                <a:lnTo>
                  <a:pt x="673171" y="71132"/>
                </a:lnTo>
                <a:close/>
              </a:path>
            </a:pathLst>
          </a:custGeom>
          <a:ln>
            <a:solidFill>
              <a:srgbClr val="2AACE2"/>
            </a:solidFill>
          </a:ln>
          <a:extLst/>
        </p:spPr>
        <p:style>
          <a:lnRef idx="2">
            <a:schemeClr val="accent5"/>
          </a:lnRef>
          <a:fillRef idx="1">
            <a:schemeClr val="lt1"/>
          </a:fillRef>
          <a:effectRef idx="0">
            <a:schemeClr val="accent5"/>
          </a:effectRef>
          <a:fontRef idx="minor">
            <a:schemeClr val="dk1"/>
          </a:fontRef>
        </p:style>
        <p:txBody>
          <a:bodyPr lIns="0" tIns="0" rIns="0" bIns="0"/>
          <a:lstStyle/>
          <a:p>
            <a:endParaRPr lang="ru-RU">
              <a:latin typeface="Arial Narrow" panose="020B0606020202030204" pitchFamily="34" charset="0"/>
            </a:endParaRPr>
          </a:p>
        </p:txBody>
      </p:sp>
      <p:sp>
        <p:nvSpPr>
          <p:cNvPr id="50" name="object 64"/>
          <p:cNvSpPr>
            <a:spLocks/>
          </p:cNvSpPr>
          <p:nvPr/>
        </p:nvSpPr>
        <p:spPr bwMode="auto">
          <a:xfrm>
            <a:off x="1987502" y="5168712"/>
            <a:ext cx="458787" cy="481012"/>
          </a:xfrm>
          <a:custGeom>
            <a:avLst/>
            <a:gdLst>
              <a:gd name="T0" fmla="*/ 129095 w 555625"/>
              <a:gd name="T1" fmla="*/ 0 h 555625"/>
              <a:gd name="T2" fmla="*/ 105889 w 555625"/>
              <a:gd name="T3" fmla="*/ 2513 h 555625"/>
              <a:gd name="T4" fmla="*/ 84049 w 555625"/>
              <a:gd name="T5" fmla="*/ 9759 h 555625"/>
              <a:gd name="T6" fmla="*/ 63937 w 555625"/>
              <a:gd name="T7" fmla="*/ 21297 h 555625"/>
              <a:gd name="T8" fmla="*/ 45920 w 555625"/>
              <a:gd name="T9" fmla="*/ 36688 h 555625"/>
              <a:gd name="T10" fmla="*/ 30361 w 555625"/>
              <a:gd name="T11" fmla="*/ 55489 h 555625"/>
              <a:gd name="T12" fmla="*/ 17626 w 555625"/>
              <a:gd name="T13" fmla="*/ 77260 h 555625"/>
              <a:gd name="T14" fmla="*/ 8076 w 555625"/>
              <a:gd name="T15" fmla="*/ 101560 h 555625"/>
              <a:gd name="T16" fmla="*/ 2079 w 555625"/>
              <a:gd name="T17" fmla="*/ 127949 h 555625"/>
              <a:gd name="T18" fmla="*/ 0 w 555625"/>
              <a:gd name="T19" fmla="*/ 155987 h 555625"/>
              <a:gd name="T20" fmla="*/ 2079 w 555625"/>
              <a:gd name="T21" fmla="*/ 184026 h 555625"/>
              <a:gd name="T22" fmla="*/ 8076 w 555625"/>
              <a:gd name="T23" fmla="*/ 210417 h 555625"/>
              <a:gd name="T24" fmla="*/ 17626 w 555625"/>
              <a:gd name="T25" fmla="*/ 234717 h 555625"/>
              <a:gd name="T26" fmla="*/ 30361 w 555625"/>
              <a:gd name="T27" fmla="*/ 256488 h 555625"/>
              <a:gd name="T28" fmla="*/ 45920 w 555625"/>
              <a:gd name="T29" fmla="*/ 275288 h 555625"/>
              <a:gd name="T30" fmla="*/ 63937 w 555625"/>
              <a:gd name="T31" fmla="*/ 290678 h 555625"/>
              <a:gd name="T32" fmla="*/ 84049 w 555625"/>
              <a:gd name="T33" fmla="*/ 302215 h 555625"/>
              <a:gd name="T34" fmla="*/ 105889 w 555625"/>
              <a:gd name="T35" fmla="*/ 309461 h 555625"/>
              <a:gd name="T36" fmla="*/ 129095 w 555625"/>
              <a:gd name="T37" fmla="*/ 311974 h 555625"/>
              <a:gd name="T38" fmla="*/ 152299 w 555625"/>
              <a:gd name="T39" fmla="*/ 309461 h 555625"/>
              <a:gd name="T40" fmla="*/ 174139 w 555625"/>
              <a:gd name="T41" fmla="*/ 302215 h 555625"/>
              <a:gd name="T42" fmla="*/ 194251 w 555625"/>
              <a:gd name="T43" fmla="*/ 290678 h 555625"/>
              <a:gd name="T44" fmla="*/ 212268 w 555625"/>
              <a:gd name="T45" fmla="*/ 275288 h 555625"/>
              <a:gd name="T46" fmla="*/ 227827 w 555625"/>
              <a:gd name="T47" fmla="*/ 256488 h 555625"/>
              <a:gd name="T48" fmla="*/ 240564 w 555625"/>
              <a:gd name="T49" fmla="*/ 234717 h 555625"/>
              <a:gd name="T50" fmla="*/ 250114 w 555625"/>
              <a:gd name="T51" fmla="*/ 210417 h 555625"/>
              <a:gd name="T52" fmla="*/ 256110 w 555625"/>
              <a:gd name="T53" fmla="*/ 184026 h 555625"/>
              <a:gd name="T54" fmla="*/ 258191 w 555625"/>
              <a:gd name="T55" fmla="*/ 155987 h 555625"/>
              <a:gd name="T56" fmla="*/ 256110 w 555625"/>
              <a:gd name="T57" fmla="*/ 127949 h 555625"/>
              <a:gd name="T58" fmla="*/ 250114 w 555625"/>
              <a:gd name="T59" fmla="*/ 101560 h 555625"/>
              <a:gd name="T60" fmla="*/ 240564 w 555625"/>
              <a:gd name="T61" fmla="*/ 77260 h 555625"/>
              <a:gd name="T62" fmla="*/ 227827 w 555625"/>
              <a:gd name="T63" fmla="*/ 55489 h 555625"/>
              <a:gd name="T64" fmla="*/ 212268 w 555625"/>
              <a:gd name="T65" fmla="*/ 36688 h 555625"/>
              <a:gd name="T66" fmla="*/ 194251 w 555625"/>
              <a:gd name="T67" fmla="*/ 21297 h 555625"/>
              <a:gd name="T68" fmla="*/ 174139 w 555625"/>
              <a:gd name="T69" fmla="*/ 9759 h 555625"/>
              <a:gd name="T70" fmla="*/ 152299 w 555625"/>
              <a:gd name="T71" fmla="*/ 2513 h 555625"/>
              <a:gd name="T72" fmla="*/ 129095 w 555625"/>
              <a:gd name="T73" fmla="*/ 0 h 5556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55625" h="555625">
                <a:moveTo>
                  <a:pt x="277710" y="0"/>
                </a:moveTo>
                <a:lnTo>
                  <a:pt x="227791" y="4474"/>
                </a:lnTo>
                <a:lnTo>
                  <a:pt x="180807" y="17375"/>
                </a:lnTo>
                <a:lnTo>
                  <a:pt x="137543" y="37917"/>
                </a:lnTo>
                <a:lnTo>
                  <a:pt x="98784" y="65317"/>
                </a:lnTo>
                <a:lnTo>
                  <a:pt x="65313" y="98789"/>
                </a:lnTo>
                <a:lnTo>
                  <a:pt x="37915" y="137549"/>
                </a:lnTo>
                <a:lnTo>
                  <a:pt x="17374" y="180812"/>
                </a:lnTo>
                <a:lnTo>
                  <a:pt x="4474" y="227794"/>
                </a:lnTo>
                <a:lnTo>
                  <a:pt x="0" y="277710"/>
                </a:lnTo>
                <a:lnTo>
                  <a:pt x="4474" y="327630"/>
                </a:lnTo>
                <a:lnTo>
                  <a:pt x="17374" y="374614"/>
                </a:lnTo>
                <a:lnTo>
                  <a:pt x="37915" y="417877"/>
                </a:lnTo>
                <a:lnTo>
                  <a:pt x="65313" y="456637"/>
                </a:lnTo>
                <a:lnTo>
                  <a:pt x="98784" y="490108"/>
                </a:lnTo>
                <a:lnTo>
                  <a:pt x="137543" y="517506"/>
                </a:lnTo>
                <a:lnTo>
                  <a:pt x="180807" y="538047"/>
                </a:lnTo>
                <a:lnTo>
                  <a:pt x="227791" y="550947"/>
                </a:lnTo>
                <a:lnTo>
                  <a:pt x="277710" y="555421"/>
                </a:lnTo>
                <a:lnTo>
                  <a:pt x="327627" y="550947"/>
                </a:lnTo>
                <a:lnTo>
                  <a:pt x="374609" y="538047"/>
                </a:lnTo>
                <a:lnTo>
                  <a:pt x="417872" y="517506"/>
                </a:lnTo>
                <a:lnTo>
                  <a:pt x="456632" y="490108"/>
                </a:lnTo>
                <a:lnTo>
                  <a:pt x="490104" y="456637"/>
                </a:lnTo>
                <a:lnTo>
                  <a:pt x="517503" y="417877"/>
                </a:lnTo>
                <a:lnTo>
                  <a:pt x="538046" y="374614"/>
                </a:lnTo>
                <a:lnTo>
                  <a:pt x="550947" y="327630"/>
                </a:lnTo>
                <a:lnTo>
                  <a:pt x="555421" y="277710"/>
                </a:lnTo>
                <a:lnTo>
                  <a:pt x="550947" y="227794"/>
                </a:lnTo>
                <a:lnTo>
                  <a:pt x="538046" y="180812"/>
                </a:lnTo>
                <a:lnTo>
                  <a:pt x="517503" y="137549"/>
                </a:lnTo>
                <a:lnTo>
                  <a:pt x="490104" y="98789"/>
                </a:lnTo>
                <a:lnTo>
                  <a:pt x="456632" y="65317"/>
                </a:lnTo>
                <a:lnTo>
                  <a:pt x="417872" y="37917"/>
                </a:lnTo>
                <a:lnTo>
                  <a:pt x="374609" y="17375"/>
                </a:lnTo>
                <a:lnTo>
                  <a:pt x="327627" y="4474"/>
                </a:lnTo>
                <a:lnTo>
                  <a:pt x="2777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ru-RU">
              <a:latin typeface="Arial Narrow" panose="020B0606020202030204" pitchFamily="34" charset="0"/>
            </a:endParaRPr>
          </a:p>
        </p:txBody>
      </p:sp>
      <p:sp>
        <p:nvSpPr>
          <p:cNvPr id="51" name="object 65"/>
          <p:cNvSpPr>
            <a:spLocks/>
          </p:cNvSpPr>
          <p:nvPr/>
        </p:nvSpPr>
        <p:spPr bwMode="auto">
          <a:xfrm>
            <a:off x="2070052" y="5284599"/>
            <a:ext cx="234950" cy="220663"/>
          </a:xfrm>
          <a:custGeom>
            <a:avLst/>
            <a:gdLst>
              <a:gd name="T0" fmla="*/ 9128 w 283844"/>
              <a:gd name="T1" fmla="*/ 0 h 256539"/>
              <a:gd name="T2" fmla="*/ 123990 w 283844"/>
              <a:gd name="T3" fmla="*/ 0 h 256539"/>
              <a:gd name="T4" fmla="*/ 127542 w 283844"/>
              <a:gd name="T5" fmla="*/ 836 h 256539"/>
              <a:gd name="T6" fmla="*/ 130442 w 283844"/>
              <a:gd name="T7" fmla="*/ 3118 h 256539"/>
              <a:gd name="T8" fmla="*/ 132399 w 283844"/>
              <a:gd name="T9" fmla="*/ 6499 h 256539"/>
              <a:gd name="T10" fmla="*/ 133118 w 283844"/>
              <a:gd name="T11" fmla="*/ 10637 h 256539"/>
              <a:gd name="T12" fmla="*/ 133118 w 283844"/>
              <a:gd name="T13" fmla="*/ 129738 h 256539"/>
              <a:gd name="T14" fmla="*/ 132399 w 283844"/>
              <a:gd name="T15" fmla="*/ 133880 h 256539"/>
              <a:gd name="T16" fmla="*/ 130442 w 283844"/>
              <a:gd name="T17" fmla="*/ 137261 h 256539"/>
              <a:gd name="T18" fmla="*/ 127542 w 283844"/>
              <a:gd name="T19" fmla="*/ 139539 h 256539"/>
              <a:gd name="T20" fmla="*/ 123990 w 283844"/>
              <a:gd name="T21" fmla="*/ 140374 h 256539"/>
              <a:gd name="T22" fmla="*/ 9128 w 283844"/>
              <a:gd name="T23" fmla="*/ 140374 h 256539"/>
              <a:gd name="T24" fmla="*/ 5576 w 283844"/>
              <a:gd name="T25" fmla="*/ 139539 h 256539"/>
              <a:gd name="T26" fmla="*/ 2675 w 283844"/>
              <a:gd name="T27" fmla="*/ 137261 h 256539"/>
              <a:gd name="T28" fmla="*/ 718 w 283844"/>
              <a:gd name="T29" fmla="*/ 133880 h 256539"/>
              <a:gd name="T30" fmla="*/ 0 w 283844"/>
              <a:gd name="T31" fmla="*/ 129738 h 256539"/>
              <a:gd name="T32" fmla="*/ 0 w 283844"/>
              <a:gd name="T33" fmla="*/ 10637 h 256539"/>
              <a:gd name="T34" fmla="*/ 718 w 283844"/>
              <a:gd name="T35" fmla="*/ 6499 h 256539"/>
              <a:gd name="T36" fmla="*/ 2675 w 283844"/>
              <a:gd name="T37" fmla="*/ 3118 h 256539"/>
              <a:gd name="T38" fmla="*/ 5576 w 283844"/>
              <a:gd name="T39" fmla="*/ 836 h 256539"/>
              <a:gd name="T40" fmla="*/ 9128 w 283844"/>
              <a:gd name="T41" fmla="*/ 0 h 2565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3844" h="256539">
                <a:moveTo>
                  <a:pt x="19443" y="0"/>
                </a:moveTo>
                <a:lnTo>
                  <a:pt x="264121" y="0"/>
                </a:lnTo>
                <a:lnTo>
                  <a:pt x="271687" y="1528"/>
                </a:lnTo>
                <a:lnTo>
                  <a:pt x="277868" y="5695"/>
                </a:lnTo>
                <a:lnTo>
                  <a:pt x="282036" y="11872"/>
                </a:lnTo>
                <a:lnTo>
                  <a:pt x="283565" y="19431"/>
                </a:lnTo>
                <a:lnTo>
                  <a:pt x="283565" y="237007"/>
                </a:lnTo>
                <a:lnTo>
                  <a:pt x="282036" y="244576"/>
                </a:lnTo>
                <a:lnTo>
                  <a:pt x="277868" y="250751"/>
                </a:lnTo>
                <a:lnTo>
                  <a:pt x="271687" y="254913"/>
                </a:lnTo>
                <a:lnTo>
                  <a:pt x="264121" y="256438"/>
                </a:lnTo>
                <a:lnTo>
                  <a:pt x="19443" y="256438"/>
                </a:lnTo>
                <a:lnTo>
                  <a:pt x="11878" y="254913"/>
                </a:lnTo>
                <a:lnTo>
                  <a:pt x="5697" y="250751"/>
                </a:lnTo>
                <a:lnTo>
                  <a:pt x="1528" y="244576"/>
                </a:lnTo>
                <a:lnTo>
                  <a:pt x="0" y="237007"/>
                </a:lnTo>
                <a:lnTo>
                  <a:pt x="0" y="19431"/>
                </a:lnTo>
                <a:lnTo>
                  <a:pt x="1528" y="11872"/>
                </a:lnTo>
                <a:lnTo>
                  <a:pt x="5697" y="5695"/>
                </a:lnTo>
                <a:lnTo>
                  <a:pt x="11878" y="1528"/>
                </a:lnTo>
                <a:lnTo>
                  <a:pt x="19443" y="0"/>
                </a:lnTo>
                <a:close/>
              </a:path>
            </a:pathLst>
          </a:custGeom>
          <a:noFill/>
          <a:ln w="9525">
            <a:solidFill>
              <a:srgbClr val="E3183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u-RU">
              <a:latin typeface="Arial Narrow" panose="020B0606020202030204" pitchFamily="34" charset="0"/>
            </a:endParaRPr>
          </a:p>
        </p:txBody>
      </p:sp>
      <p:sp>
        <p:nvSpPr>
          <p:cNvPr id="52" name="object 66"/>
          <p:cNvSpPr>
            <a:spLocks/>
          </p:cNvSpPr>
          <p:nvPr/>
        </p:nvSpPr>
        <p:spPr bwMode="auto">
          <a:xfrm>
            <a:off x="2125614" y="5246499"/>
            <a:ext cx="17463" cy="50800"/>
          </a:xfrm>
          <a:custGeom>
            <a:avLst/>
            <a:gdLst>
              <a:gd name="T0" fmla="*/ 10941 w 20319"/>
              <a:gd name="T1" fmla="*/ 32206 h 59054"/>
              <a:gd name="T2" fmla="*/ 0 w 20319"/>
              <a:gd name="T3" fmla="*/ 32206 h 59054"/>
              <a:gd name="T4" fmla="*/ 0 w 20319"/>
              <a:gd name="T5" fmla="*/ 0 h 59054"/>
              <a:gd name="T6" fmla="*/ 10941 w 20319"/>
              <a:gd name="T7" fmla="*/ 0 h 59054"/>
              <a:gd name="T8" fmla="*/ 10941 w 20319"/>
              <a:gd name="T9" fmla="*/ 32206 h 590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319" h="59054">
                <a:moveTo>
                  <a:pt x="20053" y="58813"/>
                </a:moveTo>
                <a:lnTo>
                  <a:pt x="0" y="58813"/>
                </a:lnTo>
                <a:lnTo>
                  <a:pt x="0" y="0"/>
                </a:lnTo>
                <a:lnTo>
                  <a:pt x="20053" y="0"/>
                </a:lnTo>
                <a:lnTo>
                  <a:pt x="20053" y="588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ru-RU">
              <a:latin typeface="Arial Narrow" panose="020B0606020202030204" pitchFamily="34" charset="0"/>
            </a:endParaRPr>
          </a:p>
        </p:txBody>
      </p:sp>
      <p:sp>
        <p:nvSpPr>
          <p:cNvPr id="53" name="object 67"/>
          <p:cNvSpPr>
            <a:spLocks/>
          </p:cNvSpPr>
          <p:nvPr/>
        </p:nvSpPr>
        <p:spPr bwMode="auto">
          <a:xfrm>
            <a:off x="2133552" y="5251262"/>
            <a:ext cx="0" cy="41275"/>
          </a:xfrm>
          <a:custGeom>
            <a:avLst/>
            <a:gdLst>
              <a:gd name="T0" fmla="*/ 0 h 48260"/>
              <a:gd name="T1" fmla="*/ 25692 h 48260"/>
              <a:gd name="T2" fmla="*/ 0 60000 65536"/>
              <a:gd name="T3" fmla="*/ 0 60000 65536"/>
            </a:gdLst>
            <a:ahLst/>
            <a:cxnLst>
              <a:cxn ang="T2">
                <a:pos x="0" y="T0"/>
              </a:cxn>
              <a:cxn ang="T3">
                <a:pos x="0" y="T1"/>
              </a:cxn>
            </a:cxnLst>
            <a:rect l="0" t="0" r="r" b="b"/>
            <a:pathLst>
              <a:path h="48260">
                <a:moveTo>
                  <a:pt x="0" y="0"/>
                </a:moveTo>
                <a:lnTo>
                  <a:pt x="0" y="48018"/>
                </a:lnTo>
              </a:path>
            </a:pathLst>
          </a:custGeom>
          <a:noFill/>
          <a:ln w="12700">
            <a:solidFill>
              <a:srgbClr val="E3183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u-RU">
              <a:latin typeface="Arial Narrow" panose="020B0606020202030204" pitchFamily="34" charset="0"/>
            </a:endParaRPr>
          </a:p>
        </p:txBody>
      </p:sp>
      <p:sp>
        <p:nvSpPr>
          <p:cNvPr id="54" name="object 68"/>
          <p:cNvSpPr>
            <a:spLocks/>
          </p:cNvSpPr>
          <p:nvPr/>
        </p:nvSpPr>
        <p:spPr bwMode="auto">
          <a:xfrm>
            <a:off x="2231977" y="5246499"/>
            <a:ext cx="17462" cy="50800"/>
          </a:xfrm>
          <a:custGeom>
            <a:avLst/>
            <a:gdLst>
              <a:gd name="T0" fmla="*/ 10938 w 20319"/>
              <a:gd name="T1" fmla="*/ 32206 h 59054"/>
              <a:gd name="T2" fmla="*/ 0 w 20319"/>
              <a:gd name="T3" fmla="*/ 32206 h 59054"/>
              <a:gd name="T4" fmla="*/ 0 w 20319"/>
              <a:gd name="T5" fmla="*/ 0 h 59054"/>
              <a:gd name="T6" fmla="*/ 10938 w 20319"/>
              <a:gd name="T7" fmla="*/ 0 h 59054"/>
              <a:gd name="T8" fmla="*/ 10938 w 20319"/>
              <a:gd name="T9" fmla="*/ 32206 h 590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319" h="59054">
                <a:moveTo>
                  <a:pt x="20053" y="58813"/>
                </a:moveTo>
                <a:lnTo>
                  <a:pt x="0" y="58813"/>
                </a:lnTo>
                <a:lnTo>
                  <a:pt x="0" y="0"/>
                </a:lnTo>
                <a:lnTo>
                  <a:pt x="20053" y="0"/>
                </a:lnTo>
                <a:lnTo>
                  <a:pt x="20053" y="588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ru-RU">
              <a:latin typeface="Arial Narrow" panose="020B0606020202030204" pitchFamily="34" charset="0"/>
            </a:endParaRPr>
          </a:p>
        </p:txBody>
      </p:sp>
      <p:sp>
        <p:nvSpPr>
          <p:cNvPr id="55" name="object 69"/>
          <p:cNvSpPr>
            <a:spLocks/>
          </p:cNvSpPr>
          <p:nvPr/>
        </p:nvSpPr>
        <p:spPr bwMode="auto">
          <a:xfrm>
            <a:off x="2241502" y="5251262"/>
            <a:ext cx="0" cy="41275"/>
          </a:xfrm>
          <a:custGeom>
            <a:avLst/>
            <a:gdLst>
              <a:gd name="T0" fmla="*/ 0 h 48260"/>
              <a:gd name="T1" fmla="*/ 25692 h 48260"/>
              <a:gd name="T2" fmla="*/ 0 60000 65536"/>
              <a:gd name="T3" fmla="*/ 0 60000 65536"/>
            </a:gdLst>
            <a:ahLst/>
            <a:cxnLst>
              <a:cxn ang="T2">
                <a:pos x="0" y="T0"/>
              </a:cxn>
              <a:cxn ang="T3">
                <a:pos x="0" y="T1"/>
              </a:cxn>
            </a:cxnLst>
            <a:rect l="0" t="0" r="r" b="b"/>
            <a:pathLst>
              <a:path h="48260">
                <a:moveTo>
                  <a:pt x="0" y="0"/>
                </a:moveTo>
                <a:lnTo>
                  <a:pt x="0" y="48018"/>
                </a:lnTo>
              </a:path>
            </a:pathLst>
          </a:custGeom>
          <a:noFill/>
          <a:ln w="12700">
            <a:solidFill>
              <a:srgbClr val="E3183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u-RU">
              <a:latin typeface="Arial Narrow" panose="020B0606020202030204" pitchFamily="34" charset="0"/>
            </a:endParaRPr>
          </a:p>
        </p:txBody>
      </p:sp>
      <p:sp>
        <p:nvSpPr>
          <p:cNvPr id="56" name="object 70"/>
          <p:cNvSpPr>
            <a:spLocks/>
          </p:cNvSpPr>
          <p:nvPr/>
        </p:nvSpPr>
        <p:spPr bwMode="auto">
          <a:xfrm>
            <a:off x="2070052" y="5329049"/>
            <a:ext cx="234950" cy="0"/>
          </a:xfrm>
          <a:custGeom>
            <a:avLst/>
            <a:gdLst>
              <a:gd name="T0" fmla="*/ 0 w 283844"/>
              <a:gd name="T1" fmla="*/ 133118 w 283844"/>
              <a:gd name="T2" fmla="*/ 0 60000 65536"/>
              <a:gd name="T3" fmla="*/ 0 60000 65536"/>
            </a:gdLst>
            <a:ahLst/>
            <a:cxnLst>
              <a:cxn ang="T2">
                <a:pos x="T0" y="0"/>
              </a:cxn>
              <a:cxn ang="T3">
                <a:pos x="T1" y="0"/>
              </a:cxn>
            </a:cxnLst>
            <a:rect l="0" t="0" r="r" b="b"/>
            <a:pathLst>
              <a:path w="283844">
                <a:moveTo>
                  <a:pt x="0" y="0"/>
                </a:moveTo>
                <a:lnTo>
                  <a:pt x="283565" y="0"/>
                </a:lnTo>
              </a:path>
            </a:pathLst>
          </a:custGeom>
          <a:noFill/>
          <a:ln w="9525">
            <a:solidFill>
              <a:srgbClr val="E3183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u-RU">
              <a:latin typeface="Arial Narrow" panose="020B0606020202030204" pitchFamily="34" charset="0"/>
            </a:endParaRPr>
          </a:p>
        </p:txBody>
      </p:sp>
      <p:sp>
        <p:nvSpPr>
          <p:cNvPr id="57" name="object 71"/>
          <p:cNvSpPr>
            <a:spLocks/>
          </p:cNvSpPr>
          <p:nvPr/>
        </p:nvSpPr>
        <p:spPr bwMode="auto">
          <a:xfrm>
            <a:off x="2212927" y="5443349"/>
            <a:ext cx="22225" cy="20638"/>
          </a:xfrm>
          <a:custGeom>
            <a:avLst/>
            <a:gdLst>
              <a:gd name="T0" fmla="*/ 14889 w 25400"/>
              <a:gd name="T1" fmla="*/ 0 h 25400"/>
              <a:gd name="T2" fmla="*/ 0 w 25400"/>
              <a:gd name="T3" fmla="*/ 0 h 25400"/>
              <a:gd name="T4" fmla="*/ 0 w 25400"/>
              <a:gd name="T5" fmla="*/ 11071 h 25400"/>
              <a:gd name="T6" fmla="*/ 14889 w 25400"/>
              <a:gd name="T7" fmla="*/ 11071 h 25400"/>
              <a:gd name="T8" fmla="*/ 14889 w 25400"/>
              <a:gd name="T9" fmla="*/ 0 h 25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400" h="25400">
                <a:moveTo>
                  <a:pt x="25400" y="0"/>
                </a:moveTo>
                <a:lnTo>
                  <a:pt x="0" y="0"/>
                </a:lnTo>
                <a:lnTo>
                  <a:pt x="0" y="25400"/>
                </a:lnTo>
                <a:lnTo>
                  <a:pt x="25400" y="25400"/>
                </a:lnTo>
                <a:lnTo>
                  <a:pt x="25400" y="0"/>
                </a:lnTo>
                <a:close/>
              </a:path>
            </a:pathLst>
          </a:custGeom>
          <a:solidFill>
            <a:srgbClr val="E3183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ru-RU">
              <a:latin typeface="Arial Narrow" panose="020B0606020202030204" pitchFamily="34" charset="0"/>
            </a:endParaRPr>
          </a:p>
        </p:txBody>
      </p:sp>
      <p:sp>
        <p:nvSpPr>
          <p:cNvPr id="58" name="object 72"/>
          <p:cNvSpPr>
            <a:spLocks/>
          </p:cNvSpPr>
          <p:nvPr/>
        </p:nvSpPr>
        <p:spPr bwMode="auto">
          <a:xfrm>
            <a:off x="2176414" y="5365562"/>
            <a:ext cx="20638" cy="22225"/>
          </a:xfrm>
          <a:custGeom>
            <a:avLst/>
            <a:gdLst>
              <a:gd name="T0" fmla="*/ 11071 w 25400"/>
              <a:gd name="T1" fmla="*/ 0 h 25400"/>
              <a:gd name="T2" fmla="*/ 0 w 25400"/>
              <a:gd name="T3" fmla="*/ 0 h 25400"/>
              <a:gd name="T4" fmla="*/ 0 w 25400"/>
              <a:gd name="T5" fmla="*/ 14889 h 25400"/>
              <a:gd name="T6" fmla="*/ 11071 w 25400"/>
              <a:gd name="T7" fmla="*/ 14889 h 25400"/>
              <a:gd name="T8" fmla="*/ 11071 w 25400"/>
              <a:gd name="T9" fmla="*/ 0 h 25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400" h="25400">
                <a:moveTo>
                  <a:pt x="25400" y="0"/>
                </a:moveTo>
                <a:lnTo>
                  <a:pt x="0" y="0"/>
                </a:lnTo>
                <a:lnTo>
                  <a:pt x="0" y="25400"/>
                </a:lnTo>
                <a:lnTo>
                  <a:pt x="25400" y="25400"/>
                </a:lnTo>
                <a:lnTo>
                  <a:pt x="25400" y="0"/>
                </a:lnTo>
                <a:close/>
              </a:path>
            </a:pathLst>
          </a:custGeom>
          <a:solidFill>
            <a:srgbClr val="E3183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ru-RU">
              <a:latin typeface="Arial Narrow" panose="020B0606020202030204" pitchFamily="34" charset="0"/>
            </a:endParaRPr>
          </a:p>
        </p:txBody>
      </p:sp>
      <p:sp>
        <p:nvSpPr>
          <p:cNvPr id="59" name="object 73"/>
          <p:cNvSpPr>
            <a:spLocks/>
          </p:cNvSpPr>
          <p:nvPr/>
        </p:nvSpPr>
        <p:spPr bwMode="auto">
          <a:xfrm>
            <a:off x="2212927" y="5403662"/>
            <a:ext cx="22225" cy="22225"/>
          </a:xfrm>
          <a:custGeom>
            <a:avLst/>
            <a:gdLst>
              <a:gd name="T0" fmla="*/ 14889 w 25400"/>
              <a:gd name="T1" fmla="*/ 0 h 26035"/>
              <a:gd name="T2" fmla="*/ 0 w 25400"/>
              <a:gd name="T3" fmla="*/ 0 h 26035"/>
              <a:gd name="T4" fmla="*/ 0 w 25400"/>
              <a:gd name="T5" fmla="*/ 13508 h 26035"/>
              <a:gd name="T6" fmla="*/ 14889 w 25400"/>
              <a:gd name="T7" fmla="*/ 13508 h 26035"/>
              <a:gd name="T8" fmla="*/ 14889 w 25400"/>
              <a:gd name="T9" fmla="*/ 0 h 260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400" h="26035">
                <a:moveTo>
                  <a:pt x="25400" y="0"/>
                </a:moveTo>
                <a:lnTo>
                  <a:pt x="0" y="0"/>
                </a:lnTo>
                <a:lnTo>
                  <a:pt x="0" y="25438"/>
                </a:lnTo>
                <a:lnTo>
                  <a:pt x="25400" y="25438"/>
                </a:lnTo>
                <a:lnTo>
                  <a:pt x="25400" y="0"/>
                </a:lnTo>
                <a:close/>
              </a:path>
            </a:pathLst>
          </a:custGeom>
          <a:solidFill>
            <a:srgbClr val="E3183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ru-RU">
              <a:latin typeface="Arial Narrow" panose="020B0606020202030204" pitchFamily="34" charset="0"/>
            </a:endParaRPr>
          </a:p>
        </p:txBody>
      </p:sp>
      <p:sp>
        <p:nvSpPr>
          <p:cNvPr id="60" name="object 74"/>
          <p:cNvSpPr>
            <a:spLocks/>
          </p:cNvSpPr>
          <p:nvPr/>
        </p:nvSpPr>
        <p:spPr bwMode="auto">
          <a:xfrm>
            <a:off x="2212927" y="5365562"/>
            <a:ext cx="22225" cy="22225"/>
          </a:xfrm>
          <a:custGeom>
            <a:avLst/>
            <a:gdLst>
              <a:gd name="T0" fmla="*/ 14889 w 25400"/>
              <a:gd name="T1" fmla="*/ 0 h 25400"/>
              <a:gd name="T2" fmla="*/ 0 w 25400"/>
              <a:gd name="T3" fmla="*/ 0 h 25400"/>
              <a:gd name="T4" fmla="*/ 0 w 25400"/>
              <a:gd name="T5" fmla="*/ 14889 h 25400"/>
              <a:gd name="T6" fmla="*/ 14889 w 25400"/>
              <a:gd name="T7" fmla="*/ 14889 h 25400"/>
              <a:gd name="T8" fmla="*/ 14889 w 25400"/>
              <a:gd name="T9" fmla="*/ 0 h 25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400" h="25400">
                <a:moveTo>
                  <a:pt x="25400" y="0"/>
                </a:moveTo>
                <a:lnTo>
                  <a:pt x="0" y="0"/>
                </a:lnTo>
                <a:lnTo>
                  <a:pt x="0" y="25400"/>
                </a:lnTo>
                <a:lnTo>
                  <a:pt x="25400" y="25400"/>
                </a:lnTo>
                <a:lnTo>
                  <a:pt x="25400" y="0"/>
                </a:lnTo>
                <a:close/>
              </a:path>
            </a:pathLst>
          </a:custGeom>
          <a:solidFill>
            <a:srgbClr val="E3183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ru-RU">
              <a:latin typeface="Arial Narrow" panose="020B0606020202030204" pitchFamily="34" charset="0"/>
            </a:endParaRPr>
          </a:p>
        </p:txBody>
      </p:sp>
      <p:sp>
        <p:nvSpPr>
          <p:cNvPr id="61" name="object 75"/>
          <p:cNvSpPr>
            <a:spLocks/>
          </p:cNvSpPr>
          <p:nvPr/>
        </p:nvSpPr>
        <p:spPr bwMode="auto">
          <a:xfrm>
            <a:off x="2251027" y="5365562"/>
            <a:ext cx="20637" cy="22225"/>
          </a:xfrm>
          <a:custGeom>
            <a:avLst/>
            <a:gdLst>
              <a:gd name="T0" fmla="*/ 11068 w 25400"/>
              <a:gd name="T1" fmla="*/ 0 h 25400"/>
              <a:gd name="T2" fmla="*/ 0 w 25400"/>
              <a:gd name="T3" fmla="*/ 0 h 25400"/>
              <a:gd name="T4" fmla="*/ 0 w 25400"/>
              <a:gd name="T5" fmla="*/ 14889 h 25400"/>
              <a:gd name="T6" fmla="*/ 11068 w 25400"/>
              <a:gd name="T7" fmla="*/ 14889 h 25400"/>
              <a:gd name="T8" fmla="*/ 11068 w 25400"/>
              <a:gd name="T9" fmla="*/ 0 h 25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400" h="25400">
                <a:moveTo>
                  <a:pt x="25400" y="0"/>
                </a:moveTo>
                <a:lnTo>
                  <a:pt x="0" y="0"/>
                </a:lnTo>
                <a:lnTo>
                  <a:pt x="0" y="25400"/>
                </a:lnTo>
                <a:lnTo>
                  <a:pt x="25400" y="25400"/>
                </a:lnTo>
                <a:lnTo>
                  <a:pt x="25400" y="0"/>
                </a:lnTo>
                <a:close/>
              </a:path>
            </a:pathLst>
          </a:custGeom>
          <a:solidFill>
            <a:srgbClr val="E3183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ru-RU">
              <a:latin typeface="Arial Narrow" panose="020B0606020202030204" pitchFamily="34" charset="0"/>
            </a:endParaRPr>
          </a:p>
        </p:txBody>
      </p:sp>
      <p:sp>
        <p:nvSpPr>
          <p:cNvPr id="62" name="object 76"/>
          <p:cNvSpPr>
            <a:spLocks/>
          </p:cNvSpPr>
          <p:nvPr/>
        </p:nvSpPr>
        <p:spPr bwMode="auto">
          <a:xfrm>
            <a:off x="2251027" y="5403662"/>
            <a:ext cx="20637" cy="22225"/>
          </a:xfrm>
          <a:custGeom>
            <a:avLst/>
            <a:gdLst>
              <a:gd name="T0" fmla="*/ 11068 w 25400"/>
              <a:gd name="T1" fmla="*/ 0 h 26035"/>
              <a:gd name="T2" fmla="*/ 0 w 25400"/>
              <a:gd name="T3" fmla="*/ 0 h 26035"/>
              <a:gd name="T4" fmla="*/ 0 w 25400"/>
              <a:gd name="T5" fmla="*/ 13508 h 26035"/>
              <a:gd name="T6" fmla="*/ 11068 w 25400"/>
              <a:gd name="T7" fmla="*/ 13508 h 26035"/>
              <a:gd name="T8" fmla="*/ 11068 w 25400"/>
              <a:gd name="T9" fmla="*/ 0 h 260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400" h="26035">
                <a:moveTo>
                  <a:pt x="25400" y="0"/>
                </a:moveTo>
                <a:lnTo>
                  <a:pt x="0" y="0"/>
                </a:lnTo>
                <a:lnTo>
                  <a:pt x="0" y="25438"/>
                </a:lnTo>
                <a:lnTo>
                  <a:pt x="25400" y="25438"/>
                </a:lnTo>
                <a:lnTo>
                  <a:pt x="25400" y="0"/>
                </a:lnTo>
                <a:close/>
              </a:path>
            </a:pathLst>
          </a:custGeom>
          <a:solidFill>
            <a:srgbClr val="E3183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ru-RU">
              <a:latin typeface="Arial Narrow" panose="020B0606020202030204" pitchFamily="34" charset="0"/>
            </a:endParaRPr>
          </a:p>
        </p:txBody>
      </p:sp>
      <p:sp>
        <p:nvSpPr>
          <p:cNvPr id="63" name="object 77"/>
          <p:cNvSpPr>
            <a:spLocks/>
          </p:cNvSpPr>
          <p:nvPr/>
        </p:nvSpPr>
        <p:spPr bwMode="auto">
          <a:xfrm>
            <a:off x="2176414" y="5403662"/>
            <a:ext cx="20638" cy="22225"/>
          </a:xfrm>
          <a:custGeom>
            <a:avLst/>
            <a:gdLst>
              <a:gd name="T0" fmla="*/ 11071 w 25400"/>
              <a:gd name="T1" fmla="*/ 0 h 26035"/>
              <a:gd name="T2" fmla="*/ 0 w 25400"/>
              <a:gd name="T3" fmla="*/ 0 h 26035"/>
              <a:gd name="T4" fmla="*/ 0 w 25400"/>
              <a:gd name="T5" fmla="*/ 13508 h 26035"/>
              <a:gd name="T6" fmla="*/ 11071 w 25400"/>
              <a:gd name="T7" fmla="*/ 13508 h 26035"/>
              <a:gd name="T8" fmla="*/ 11071 w 25400"/>
              <a:gd name="T9" fmla="*/ 0 h 260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400" h="26035">
                <a:moveTo>
                  <a:pt x="25400" y="0"/>
                </a:moveTo>
                <a:lnTo>
                  <a:pt x="0" y="0"/>
                </a:lnTo>
                <a:lnTo>
                  <a:pt x="0" y="25438"/>
                </a:lnTo>
                <a:lnTo>
                  <a:pt x="25400" y="25438"/>
                </a:lnTo>
                <a:lnTo>
                  <a:pt x="25400" y="0"/>
                </a:lnTo>
                <a:close/>
              </a:path>
            </a:pathLst>
          </a:custGeom>
          <a:solidFill>
            <a:srgbClr val="E3183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ru-RU">
              <a:latin typeface="Arial Narrow" panose="020B0606020202030204" pitchFamily="34" charset="0"/>
            </a:endParaRPr>
          </a:p>
        </p:txBody>
      </p:sp>
      <p:sp>
        <p:nvSpPr>
          <p:cNvPr id="64" name="object 78"/>
          <p:cNvSpPr>
            <a:spLocks/>
          </p:cNvSpPr>
          <p:nvPr/>
        </p:nvSpPr>
        <p:spPr bwMode="auto">
          <a:xfrm>
            <a:off x="2139902" y="5365562"/>
            <a:ext cx="20637" cy="22225"/>
          </a:xfrm>
          <a:custGeom>
            <a:avLst/>
            <a:gdLst>
              <a:gd name="T0" fmla="*/ 11068 w 25400"/>
              <a:gd name="T1" fmla="*/ 0 h 25400"/>
              <a:gd name="T2" fmla="*/ 0 w 25400"/>
              <a:gd name="T3" fmla="*/ 0 h 25400"/>
              <a:gd name="T4" fmla="*/ 0 w 25400"/>
              <a:gd name="T5" fmla="*/ 14889 h 25400"/>
              <a:gd name="T6" fmla="*/ 11068 w 25400"/>
              <a:gd name="T7" fmla="*/ 14889 h 25400"/>
              <a:gd name="T8" fmla="*/ 11068 w 25400"/>
              <a:gd name="T9" fmla="*/ 0 h 25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400" h="25400">
                <a:moveTo>
                  <a:pt x="25400" y="0"/>
                </a:moveTo>
                <a:lnTo>
                  <a:pt x="0" y="0"/>
                </a:lnTo>
                <a:lnTo>
                  <a:pt x="0" y="25400"/>
                </a:lnTo>
                <a:lnTo>
                  <a:pt x="25400" y="25400"/>
                </a:lnTo>
                <a:lnTo>
                  <a:pt x="25400" y="0"/>
                </a:lnTo>
                <a:close/>
              </a:path>
            </a:pathLst>
          </a:custGeom>
          <a:solidFill>
            <a:srgbClr val="E3183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ru-RU">
              <a:latin typeface="Arial Narrow" panose="020B0606020202030204" pitchFamily="34" charset="0"/>
            </a:endParaRPr>
          </a:p>
        </p:txBody>
      </p:sp>
      <p:sp>
        <p:nvSpPr>
          <p:cNvPr id="65" name="object 79"/>
          <p:cNvSpPr>
            <a:spLocks/>
          </p:cNvSpPr>
          <p:nvPr/>
        </p:nvSpPr>
        <p:spPr bwMode="auto">
          <a:xfrm>
            <a:off x="2103389" y="5403662"/>
            <a:ext cx="20638" cy="22225"/>
          </a:xfrm>
          <a:custGeom>
            <a:avLst/>
            <a:gdLst>
              <a:gd name="T0" fmla="*/ 10046 w 26034"/>
              <a:gd name="T1" fmla="*/ 0 h 26035"/>
              <a:gd name="T2" fmla="*/ 0 w 26034"/>
              <a:gd name="T3" fmla="*/ 0 h 26035"/>
              <a:gd name="T4" fmla="*/ 0 w 26034"/>
              <a:gd name="T5" fmla="*/ 13508 h 26035"/>
              <a:gd name="T6" fmla="*/ 10046 w 26034"/>
              <a:gd name="T7" fmla="*/ 13508 h 26035"/>
              <a:gd name="T8" fmla="*/ 10046 w 26034"/>
              <a:gd name="T9" fmla="*/ 0 h 260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34" h="26035">
                <a:moveTo>
                  <a:pt x="25438" y="0"/>
                </a:moveTo>
                <a:lnTo>
                  <a:pt x="0" y="0"/>
                </a:lnTo>
                <a:lnTo>
                  <a:pt x="0" y="25438"/>
                </a:lnTo>
                <a:lnTo>
                  <a:pt x="25438" y="25438"/>
                </a:lnTo>
                <a:lnTo>
                  <a:pt x="25438" y="0"/>
                </a:lnTo>
                <a:close/>
              </a:path>
            </a:pathLst>
          </a:custGeom>
          <a:solidFill>
            <a:srgbClr val="E3183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ru-RU">
              <a:latin typeface="Arial Narrow" panose="020B0606020202030204" pitchFamily="34" charset="0"/>
            </a:endParaRPr>
          </a:p>
        </p:txBody>
      </p:sp>
      <p:sp>
        <p:nvSpPr>
          <p:cNvPr id="66" name="object 80"/>
          <p:cNvSpPr>
            <a:spLocks/>
          </p:cNvSpPr>
          <p:nvPr/>
        </p:nvSpPr>
        <p:spPr bwMode="auto">
          <a:xfrm>
            <a:off x="2139902" y="5443349"/>
            <a:ext cx="20637" cy="20638"/>
          </a:xfrm>
          <a:custGeom>
            <a:avLst/>
            <a:gdLst>
              <a:gd name="T0" fmla="*/ 11068 w 25400"/>
              <a:gd name="T1" fmla="*/ 0 h 25400"/>
              <a:gd name="T2" fmla="*/ 0 w 25400"/>
              <a:gd name="T3" fmla="*/ 0 h 25400"/>
              <a:gd name="T4" fmla="*/ 0 w 25400"/>
              <a:gd name="T5" fmla="*/ 11071 h 25400"/>
              <a:gd name="T6" fmla="*/ 11068 w 25400"/>
              <a:gd name="T7" fmla="*/ 11071 h 25400"/>
              <a:gd name="T8" fmla="*/ 11068 w 25400"/>
              <a:gd name="T9" fmla="*/ 0 h 25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400" h="25400">
                <a:moveTo>
                  <a:pt x="25400" y="0"/>
                </a:moveTo>
                <a:lnTo>
                  <a:pt x="0" y="0"/>
                </a:lnTo>
                <a:lnTo>
                  <a:pt x="0" y="25400"/>
                </a:lnTo>
                <a:lnTo>
                  <a:pt x="25400" y="25400"/>
                </a:lnTo>
                <a:lnTo>
                  <a:pt x="25400" y="0"/>
                </a:lnTo>
                <a:close/>
              </a:path>
            </a:pathLst>
          </a:custGeom>
          <a:solidFill>
            <a:srgbClr val="E3183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ru-RU">
              <a:latin typeface="Arial Narrow" panose="020B0606020202030204" pitchFamily="34" charset="0"/>
            </a:endParaRPr>
          </a:p>
        </p:txBody>
      </p:sp>
      <p:sp>
        <p:nvSpPr>
          <p:cNvPr id="67" name="object 81"/>
          <p:cNvSpPr>
            <a:spLocks/>
          </p:cNvSpPr>
          <p:nvPr/>
        </p:nvSpPr>
        <p:spPr bwMode="auto">
          <a:xfrm>
            <a:off x="2103389" y="5443349"/>
            <a:ext cx="20638" cy="20638"/>
          </a:xfrm>
          <a:custGeom>
            <a:avLst/>
            <a:gdLst>
              <a:gd name="T0" fmla="*/ 10046 w 26034"/>
              <a:gd name="T1" fmla="*/ 0 h 25400"/>
              <a:gd name="T2" fmla="*/ 0 w 26034"/>
              <a:gd name="T3" fmla="*/ 0 h 25400"/>
              <a:gd name="T4" fmla="*/ 0 w 26034"/>
              <a:gd name="T5" fmla="*/ 11071 h 25400"/>
              <a:gd name="T6" fmla="*/ 10046 w 26034"/>
              <a:gd name="T7" fmla="*/ 11071 h 25400"/>
              <a:gd name="T8" fmla="*/ 10046 w 26034"/>
              <a:gd name="T9" fmla="*/ 0 h 25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34" h="25400">
                <a:moveTo>
                  <a:pt x="25438" y="0"/>
                </a:moveTo>
                <a:lnTo>
                  <a:pt x="0" y="0"/>
                </a:lnTo>
                <a:lnTo>
                  <a:pt x="0" y="25400"/>
                </a:lnTo>
                <a:lnTo>
                  <a:pt x="25438" y="25400"/>
                </a:lnTo>
                <a:lnTo>
                  <a:pt x="25438" y="0"/>
                </a:lnTo>
                <a:close/>
              </a:path>
            </a:pathLst>
          </a:custGeom>
          <a:solidFill>
            <a:srgbClr val="E3183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ru-RU">
              <a:latin typeface="Arial Narrow" panose="020B0606020202030204" pitchFamily="34" charset="0"/>
            </a:endParaRPr>
          </a:p>
        </p:txBody>
      </p:sp>
      <p:sp>
        <p:nvSpPr>
          <p:cNvPr id="68" name="object 82"/>
          <p:cNvSpPr>
            <a:spLocks/>
          </p:cNvSpPr>
          <p:nvPr/>
        </p:nvSpPr>
        <p:spPr bwMode="auto">
          <a:xfrm>
            <a:off x="2139902" y="5403662"/>
            <a:ext cx="20637" cy="22225"/>
          </a:xfrm>
          <a:custGeom>
            <a:avLst/>
            <a:gdLst>
              <a:gd name="T0" fmla="*/ 11068 w 25400"/>
              <a:gd name="T1" fmla="*/ 0 h 26035"/>
              <a:gd name="T2" fmla="*/ 0 w 25400"/>
              <a:gd name="T3" fmla="*/ 0 h 26035"/>
              <a:gd name="T4" fmla="*/ 0 w 25400"/>
              <a:gd name="T5" fmla="*/ 13508 h 26035"/>
              <a:gd name="T6" fmla="*/ 11068 w 25400"/>
              <a:gd name="T7" fmla="*/ 13508 h 26035"/>
              <a:gd name="T8" fmla="*/ 11068 w 25400"/>
              <a:gd name="T9" fmla="*/ 0 h 260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400" h="26035">
                <a:moveTo>
                  <a:pt x="25400" y="0"/>
                </a:moveTo>
                <a:lnTo>
                  <a:pt x="0" y="0"/>
                </a:lnTo>
                <a:lnTo>
                  <a:pt x="0" y="25438"/>
                </a:lnTo>
                <a:lnTo>
                  <a:pt x="25400" y="25438"/>
                </a:lnTo>
                <a:lnTo>
                  <a:pt x="25400" y="0"/>
                </a:lnTo>
                <a:close/>
              </a:path>
            </a:pathLst>
          </a:custGeom>
          <a:solidFill>
            <a:srgbClr val="E3183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ru-RU">
              <a:latin typeface="Arial Narrow" panose="020B0606020202030204" pitchFamily="34" charset="0"/>
            </a:endParaRPr>
          </a:p>
        </p:txBody>
      </p:sp>
      <p:sp>
        <p:nvSpPr>
          <p:cNvPr id="69" name="object 83"/>
          <p:cNvSpPr>
            <a:spLocks/>
          </p:cNvSpPr>
          <p:nvPr/>
        </p:nvSpPr>
        <p:spPr bwMode="auto">
          <a:xfrm>
            <a:off x="2176414" y="5443349"/>
            <a:ext cx="20638" cy="20638"/>
          </a:xfrm>
          <a:custGeom>
            <a:avLst/>
            <a:gdLst>
              <a:gd name="T0" fmla="*/ 11071 w 25400"/>
              <a:gd name="T1" fmla="*/ 0 h 25400"/>
              <a:gd name="T2" fmla="*/ 0 w 25400"/>
              <a:gd name="T3" fmla="*/ 0 h 25400"/>
              <a:gd name="T4" fmla="*/ 0 w 25400"/>
              <a:gd name="T5" fmla="*/ 11071 h 25400"/>
              <a:gd name="T6" fmla="*/ 11071 w 25400"/>
              <a:gd name="T7" fmla="*/ 11071 h 25400"/>
              <a:gd name="T8" fmla="*/ 11071 w 25400"/>
              <a:gd name="T9" fmla="*/ 0 h 25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400" h="25400">
                <a:moveTo>
                  <a:pt x="25400" y="0"/>
                </a:moveTo>
                <a:lnTo>
                  <a:pt x="0" y="0"/>
                </a:lnTo>
                <a:lnTo>
                  <a:pt x="0" y="25400"/>
                </a:lnTo>
                <a:lnTo>
                  <a:pt x="25400" y="25400"/>
                </a:lnTo>
                <a:lnTo>
                  <a:pt x="25400" y="0"/>
                </a:lnTo>
                <a:close/>
              </a:path>
            </a:pathLst>
          </a:custGeom>
          <a:solidFill>
            <a:srgbClr val="E3183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ru-RU">
              <a:latin typeface="Arial Narrow" panose="020B0606020202030204" pitchFamily="34" charset="0"/>
            </a:endParaRPr>
          </a:p>
        </p:txBody>
      </p:sp>
      <p:sp>
        <p:nvSpPr>
          <p:cNvPr id="70" name="object 84"/>
          <p:cNvSpPr>
            <a:spLocks/>
          </p:cNvSpPr>
          <p:nvPr/>
        </p:nvSpPr>
        <p:spPr bwMode="auto">
          <a:xfrm>
            <a:off x="2254202" y="5441762"/>
            <a:ext cx="122237" cy="128587"/>
          </a:xfrm>
          <a:custGeom>
            <a:avLst/>
            <a:gdLst>
              <a:gd name="T0" fmla="*/ 34454 w 147955"/>
              <a:gd name="T1" fmla="*/ 0 h 147954"/>
              <a:gd name="T2" fmla="*/ 21043 w 147955"/>
              <a:gd name="T3" fmla="*/ 3315 h 147954"/>
              <a:gd name="T4" fmla="*/ 10091 w 147955"/>
              <a:gd name="T5" fmla="*/ 12357 h 147954"/>
              <a:gd name="T6" fmla="*/ 2707 w 147955"/>
              <a:gd name="T7" fmla="*/ 25769 h 147954"/>
              <a:gd name="T8" fmla="*/ 0 w 147955"/>
              <a:gd name="T9" fmla="*/ 42192 h 147954"/>
              <a:gd name="T10" fmla="*/ 2707 w 147955"/>
              <a:gd name="T11" fmla="*/ 58619 h 147954"/>
              <a:gd name="T12" fmla="*/ 10091 w 147955"/>
              <a:gd name="T13" fmla="*/ 72033 h 147954"/>
              <a:gd name="T14" fmla="*/ 21043 w 147955"/>
              <a:gd name="T15" fmla="*/ 81076 h 147954"/>
              <a:gd name="T16" fmla="*/ 34454 w 147955"/>
              <a:gd name="T17" fmla="*/ 84391 h 147954"/>
              <a:gd name="T18" fmla="*/ 47870 w 147955"/>
              <a:gd name="T19" fmla="*/ 81076 h 147954"/>
              <a:gd name="T20" fmla="*/ 58822 w 147955"/>
              <a:gd name="T21" fmla="*/ 72033 h 147954"/>
              <a:gd name="T22" fmla="*/ 66207 w 147955"/>
              <a:gd name="T23" fmla="*/ 58619 h 147954"/>
              <a:gd name="T24" fmla="*/ 68914 w 147955"/>
              <a:gd name="T25" fmla="*/ 42192 h 147954"/>
              <a:gd name="T26" fmla="*/ 66207 w 147955"/>
              <a:gd name="T27" fmla="*/ 25769 h 147954"/>
              <a:gd name="T28" fmla="*/ 58822 w 147955"/>
              <a:gd name="T29" fmla="*/ 12357 h 147954"/>
              <a:gd name="T30" fmla="*/ 47870 w 147955"/>
              <a:gd name="T31" fmla="*/ 3315 h 147954"/>
              <a:gd name="T32" fmla="*/ 34454 w 147955"/>
              <a:gd name="T33" fmla="*/ 0 h 1479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7955" h="147954">
                <a:moveTo>
                  <a:pt x="73952" y="0"/>
                </a:moveTo>
                <a:lnTo>
                  <a:pt x="45166" y="5811"/>
                </a:lnTo>
                <a:lnTo>
                  <a:pt x="21659" y="21659"/>
                </a:lnTo>
                <a:lnTo>
                  <a:pt x="5811" y="45166"/>
                </a:lnTo>
                <a:lnTo>
                  <a:pt x="0" y="73952"/>
                </a:lnTo>
                <a:lnTo>
                  <a:pt x="5811" y="102745"/>
                </a:lnTo>
                <a:lnTo>
                  <a:pt x="21659" y="126255"/>
                </a:lnTo>
                <a:lnTo>
                  <a:pt x="45166" y="142105"/>
                </a:lnTo>
                <a:lnTo>
                  <a:pt x="73952" y="147916"/>
                </a:lnTo>
                <a:lnTo>
                  <a:pt x="102745" y="142105"/>
                </a:lnTo>
                <a:lnTo>
                  <a:pt x="126255" y="126255"/>
                </a:lnTo>
                <a:lnTo>
                  <a:pt x="142105" y="102745"/>
                </a:lnTo>
                <a:lnTo>
                  <a:pt x="147916" y="73952"/>
                </a:lnTo>
                <a:lnTo>
                  <a:pt x="142105" y="45166"/>
                </a:lnTo>
                <a:lnTo>
                  <a:pt x="126255" y="21659"/>
                </a:lnTo>
                <a:lnTo>
                  <a:pt x="102745" y="5811"/>
                </a:lnTo>
                <a:lnTo>
                  <a:pt x="739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ru-RU">
              <a:latin typeface="Arial Narrow" panose="020B0606020202030204" pitchFamily="34" charset="0"/>
            </a:endParaRPr>
          </a:p>
        </p:txBody>
      </p:sp>
      <p:sp>
        <p:nvSpPr>
          <p:cNvPr id="71" name="object 85"/>
          <p:cNvSpPr>
            <a:spLocks/>
          </p:cNvSpPr>
          <p:nvPr/>
        </p:nvSpPr>
        <p:spPr bwMode="auto">
          <a:xfrm>
            <a:off x="2254202" y="5441762"/>
            <a:ext cx="122237" cy="128587"/>
          </a:xfrm>
          <a:custGeom>
            <a:avLst/>
            <a:gdLst>
              <a:gd name="T0" fmla="*/ 68914 w 147955"/>
              <a:gd name="T1" fmla="*/ 42192 h 147954"/>
              <a:gd name="T2" fmla="*/ 66207 w 147955"/>
              <a:gd name="T3" fmla="*/ 58619 h 147954"/>
              <a:gd name="T4" fmla="*/ 58822 w 147955"/>
              <a:gd name="T5" fmla="*/ 72033 h 147954"/>
              <a:gd name="T6" fmla="*/ 47870 w 147955"/>
              <a:gd name="T7" fmla="*/ 81076 h 147954"/>
              <a:gd name="T8" fmla="*/ 34454 w 147955"/>
              <a:gd name="T9" fmla="*/ 84391 h 147954"/>
              <a:gd name="T10" fmla="*/ 21043 w 147955"/>
              <a:gd name="T11" fmla="*/ 81076 h 147954"/>
              <a:gd name="T12" fmla="*/ 10091 w 147955"/>
              <a:gd name="T13" fmla="*/ 72033 h 147954"/>
              <a:gd name="T14" fmla="*/ 2707 w 147955"/>
              <a:gd name="T15" fmla="*/ 58619 h 147954"/>
              <a:gd name="T16" fmla="*/ 0 w 147955"/>
              <a:gd name="T17" fmla="*/ 42192 h 147954"/>
              <a:gd name="T18" fmla="*/ 2707 w 147955"/>
              <a:gd name="T19" fmla="*/ 25769 h 147954"/>
              <a:gd name="T20" fmla="*/ 10091 w 147955"/>
              <a:gd name="T21" fmla="*/ 12357 h 147954"/>
              <a:gd name="T22" fmla="*/ 21043 w 147955"/>
              <a:gd name="T23" fmla="*/ 3315 h 147954"/>
              <a:gd name="T24" fmla="*/ 34454 w 147955"/>
              <a:gd name="T25" fmla="*/ 0 h 147954"/>
              <a:gd name="T26" fmla="*/ 47870 w 147955"/>
              <a:gd name="T27" fmla="*/ 3315 h 147954"/>
              <a:gd name="T28" fmla="*/ 58822 w 147955"/>
              <a:gd name="T29" fmla="*/ 12357 h 147954"/>
              <a:gd name="T30" fmla="*/ 66207 w 147955"/>
              <a:gd name="T31" fmla="*/ 25769 h 147954"/>
              <a:gd name="T32" fmla="*/ 68914 w 147955"/>
              <a:gd name="T33" fmla="*/ 42192 h 1479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7955" h="147954">
                <a:moveTo>
                  <a:pt x="147916" y="73952"/>
                </a:moveTo>
                <a:lnTo>
                  <a:pt x="142105" y="102745"/>
                </a:lnTo>
                <a:lnTo>
                  <a:pt x="126255" y="126255"/>
                </a:lnTo>
                <a:lnTo>
                  <a:pt x="102745" y="142105"/>
                </a:lnTo>
                <a:lnTo>
                  <a:pt x="73952" y="147916"/>
                </a:lnTo>
                <a:lnTo>
                  <a:pt x="45166" y="142105"/>
                </a:lnTo>
                <a:lnTo>
                  <a:pt x="21659" y="126255"/>
                </a:lnTo>
                <a:lnTo>
                  <a:pt x="5811" y="102745"/>
                </a:lnTo>
                <a:lnTo>
                  <a:pt x="0" y="73952"/>
                </a:lnTo>
                <a:lnTo>
                  <a:pt x="5811" y="45166"/>
                </a:lnTo>
                <a:lnTo>
                  <a:pt x="21659" y="21659"/>
                </a:lnTo>
                <a:lnTo>
                  <a:pt x="45166" y="5811"/>
                </a:lnTo>
                <a:lnTo>
                  <a:pt x="73952" y="0"/>
                </a:lnTo>
                <a:lnTo>
                  <a:pt x="102745" y="5811"/>
                </a:lnTo>
                <a:lnTo>
                  <a:pt x="126255" y="21659"/>
                </a:lnTo>
                <a:lnTo>
                  <a:pt x="142105" y="45166"/>
                </a:lnTo>
                <a:lnTo>
                  <a:pt x="147916" y="73952"/>
                </a:lnTo>
                <a:close/>
              </a:path>
            </a:pathLst>
          </a:custGeom>
          <a:noFill/>
          <a:ln w="9525">
            <a:solidFill>
              <a:srgbClr val="E3183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u-RU">
              <a:latin typeface="Arial Narrow" panose="020B0606020202030204" pitchFamily="34" charset="0"/>
            </a:endParaRPr>
          </a:p>
        </p:txBody>
      </p:sp>
      <p:sp>
        <p:nvSpPr>
          <p:cNvPr id="72" name="object 86"/>
          <p:cNvSpPr>
            <a:spLocks/>
          </p:cNvSpPr>
          <p:nvPr/>
        </p:nvSpPr>
        <p:spPr bwMode="auto">
          <a:xfrm>
            <a:off x="2314527" y="5505262"/>
            <a:ext cx="26987" cy="0"/>
          </a:xfrm>
          <a:custGeom>
            <a:avLst/>
            <a:gdLst>
              <a:gd name="T0" fmla="*/ 0 w 33019"/>
              <a:gd name="T1" fmla="*/ 14654 w 33019"/>
              <a:gd name="T2" fmla="*/ 0 60000 65536"/>
              <a:gd name="T3" fmla="*/ 0 60000 65536"/>
            </a:gdLst>
            <a:ahLst/>
            <a:cxnLst>
              <a:cxn ang="T2">
                <a:pos x="T0" y="0"/>
              </a:cxn>
              <a:cxn ang="T3">
                <a:pos x="T1" y="0"/>
              </a:cxn>
            </a:cxnLst>
            <a:rect l="0" t="0" r="r" b="b"/>
            <a:pathLst>
              <a:path w="33019">
                <a:moveTo>
                  <a:pt x="0" y="0"/>
                </a:moveTo>
                <a:lnTo>
                  <a:pt x="32842" y="0"/>
                </a:lnTo>
              </a:path>
            </a:pathLst>
          </a:custGeom>
          <a:noFill/>
          <a:ln w="9525">
            <a:solidFill>
              <a:srgbClr val="E3183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u-RU">
              <a:latin typeface="Arial Narrow" panose="020B0606020202030204" pitchFamily="34" charset="0"/>
            </a:endParaRPr>
          </a:p>
        </p:txBody>
      </p:sp>
      <p:sp>
        <p:nvSpPr>
          <p:cNvPr id="73" name="object 87"/>
          <p:cNvSpPr>
            <a:spLocks/>
          </p:cNvSpPr>
          <p:nvPr/>
        </p:nvSpPr>
        <p:spPr bwMode="auto">
          <a:xfrm>
            <a:off x="2314527" y="5463987"/>
            <a:ext cx="0" cy="41275"/>
          </a:xfrm>
          <a:custGeom>
            <a:avLst/>
            <a:gdLst>
              <a:gd name="T0" fmla="*/ 25822 h 48260"/>
              <a:gd name="T1" fmla="*/ 0 h 48260"/>
              <a:gd name="T2" fmla="*/ 0 60000 65536"/>
              <a:gd name="T3" fmla="*/ 0 60000 65536"/>
            </a:gdLst>
            <a:ahLst/>
            <a:cxnLst>
              <a:cxn ang="T2">
                <a:pos x="0" y="T0"/>
              </a:cxn>
              <a:cxn ang="T3">
                <a:pos x="0" y="T1"/>
              </a:cxn>
            </a:cxnLst>
            <a:rect l="0" t="0" r="r" b="b"/>
            <a:pathLst>
              <a:path h="48260">
                <a:moveTo>
                  <a:pt x="0" y="48260"/>
                </a:moveTo>
                <a:lnTo>
                  <a:pt x="0" y="0"/>
                </a:lnTo>
              </a:path>
            </a:pathLst>
          </a:custGeom>
          <a:noFill/>
          <a:ln w="9525">
            <a:solidFill>
              <a:srgbClr val="E3183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u-RU">
              <a:latin typeface="Arial Narrow" panose="020B0606020202030204" pitchFamily="34" charset="0"/>
            </a:endParaRPr>
          </a:p>
        </p:txBody>
      </p:sp>
      <p:sp>
        <p:nvSpPr>
          <p:cNvPr id="74" name="object 61"/>
          <p:cNvSpPr>
            <a:spLocks/>
          </p:cNvSpPr>
          <p:nvPr/>
        </p:nvSpPr>
        <p:spPr bwMode="auto">
          <a:xfrm>
            <a:off x="1870820" y="5039259"/>
            <a:ext cx="722313" cy="755650"/>
          </a:xfrm>
          <a:custGeom>
            <a:avLst/>
            <a:gdLst>
              <a:gd name="T0" fmla="*/ 182983 w 871855"/>
              <a:gd name="T1" fmla="*/ 1446 h 871854"/>
              <a:gd name="T2" fmla="*/ 140496 w 871855"/>
              <a:gd name="T3" fmla="*/ 12560 h 871854"/>
              <a:gd name="T4" fmla="*/ 101774 w 871855"/>
              <a:gd name="T5" fmla="*/ 33626 h 871854"/>
              <a:gd name="T6" fmla="*/ 67828 w 871855"/>
              <a:gd name="T7" fmla="*/ 63437 h 871854"/>
              <a:gd name="T8" fmla="*/ 39668 w 871855"/>
              <a:gd name="T9" fmla="*/ 100783 h 871854"/>
              <a:gd name="T10" fmla="*/ 18304 w 871855"/>
              <a:gd name="T11" fmla="*/ 144456 h 871854"/>
              <a:gd name="T12" fmla="*/ 4744 w 871855"/>
              <a:gd name="T13" fmla="*/ 193242 h 871854"/>
              <a:gd name="T14" fmla="*/ 0 w 871855"/>
              <a:gd name="T15" fmla="*/ 245935 h 871854"/>
              <a:gd name="T16" fmla="*/ 4744 w 871855"/>
              <a:gd name="T17" fmla="*/ 298627 h 871854"/>
              <a:gd name="T18" fmla="*/ 18304 w 871855"/>
              <a:gd name="T19" fmla="*/ 347414 h 871854"/>
              <a:gd name="T20" fmla="*/ 39668 w 871855"/>
              <a:gd name="T21" fmla="*/ 391083 h 871854"/>
              <a:gd name="T22" fmla="*/ 67828 w 871855"/>
              <a:gd name="T23" fmla="*/ 428429 h 871854"/>
              <a:gd name="T24" fmla="*/ 101774 w 871855"/>
              <a:gd name="T25" fmla="*/ 458238 h 871854"/>
              <a:gd name="T26" fmla="*/ 140496 w 871855"/>
              <a:gd name="T27" fmla="*/ 479305 h 871854"/>
              <a:gd name="T28" fmla="*/ 182983 w 871855"/>
              <a:gd name="T29" fmla="*/ 490418 h 871854"/>
              <a:gd name="T30" fmla="*/ 227663 w 871855"/>
              <a:gd name="T31" fmla="*/ 490418 h 871854"/>
              <a:gd name="T32" fmla="*/ 270150 w 871855"/>
              <a:gd name="T33" fmla="*/ 479305 h 871854"/>
              <a:gd name="T34" fmla="*/ 308869 w 871855"/>
              <a:gd name="T35" fmla="*/ 458238 h 871854"/>
              <a:gd name="T36" fmla="*/ 205323 w 871855"/>
              <a:gd name="T37" fmla="*/ 451737 h 871854"/>
              <a:gd name="T38" fmla="*/ 159701 w 871855"/>
              <a:gd name="T39" fmla="*/ 444373 h 871854"/>
              <a:gd name="T40" fmla="*/ 118672 w 871855"/>
              <a:gd name="T41" fmla="*/ 423599 h 871854"/>
              <a:gd name="T42" fmla="*/ 83888 w 871855"/>
              <a:gd name="T43" fmla="*/ 391393 h 871854"/>
              <a:gd name="T44" fmla="*/ 56998 w 871855"/>
              <a:gd name="T45" fmla="*/ 349728 h 871854"/>
              <a:gd name="T46" fmla="*/ 39653 w 871855"/>
              <a:gd name="T47" fmla="*/ 300583 h 871854"/>
              <a:gd name="T48" fmla="*/ 33505 w 871855"/>
              <a:gd name="T49" fmla="*/ 245935 h 871854"/>
              <a:gd name="T50" fmla="*/ 39653 w 871855"/>
              <a:gd name="T51" fmla="*/ 191289 h 871854"/>
              <a:gd name="T52" fmla="*/ 56998 w 871855"/>
              <a:gd name="T53" fmla="*/ 142148 h 871854"/>
              <a:gd name="T54" fmla="*/ 83888 w 871855"/>
              <a:gd name="T55" fmla="*/ 100484 h 871854"/>
              <a:gd name="T56" fmla="*/ 118672 w 871855"/>
              <a:gd name="T57" fmla="*/ 68277 h 871854"/>
              <a:gd name="T58" fmla="*/ 159701 w 871855"/>
              <a:gd name="T59" fmla="*/ 47504 h 871854"/>
              <a:gd name="T60" fmla="*/ 205323 w 871855"/>
              <a:gd name="T61" fmla="*/ 40139 h 871854"/>
              <a:gd name="T62" fmla="*/ 308869 w 871855"/>
              <a:gd name="T63" fmla="*/ 33626 h 871854"/>
              <a:gd name="T64" fmla="*/ 270150 w 871855"/>
              <a:gd name="T65" fmla="*/ 12560 h 871854"/>
              <a:gd name="T66" fmla="*/ 227663 w 871855"/>
              <a:gd name="T67" fmla="*/ 1446 h 871854"/>
              <a:gd name="T68" fmla="*/ 317140 w 871855"/>
              <a:gd name="T69" fmla="*/ 40139 h 871854"/>
              <a:gd name="T70" fmla="*/ 228605 w 871855"/>
              <a:gd name="T71" fmla="*/ 42022 h 871854"/>
              <a:gd name="T72" fmla="*/ 272136 w 871855"/>
              <a:gd name="T73" fmla="*/ 56337 h 871854"/>
              <a:gd name="T74" fmla="*/ 310247 w 871855"/>
              <a:gd name="T75" fmla="*/ 83075 h 871854"/>
              <a:gd name="T76" fmla="*/ 341289 w 871855"/>
              <a:gd name="T77" fmla="*/ 120258 h 871854"/>
              <a:gd name="T78" fmla="*/ 363612 w 871855"/>
              <a:gd name="T79" fmla="*/ 165907 h 871854"/>
              <a:gd name="T80" fmla="*/ 375563 w 871855"/>
              <a:gd name="T81" fmla="*/ 218048 h 871854"/>
              <a:gd name="T82" fmla="*/ 375563 w 871855"/>
              <a:gd name="T83" fmla="*/ 273823 h 871854"/>
              <a:gd name="T84" fmla="*/ 363612 w 871855"/>
              <a:gd name="T85" fmla="*/ 325967 h 871854"/>
              <a:gd name="T86" fmla="*/ 341289 w 871855"/>
              <a:gd name="T87" fmla="*/ 371618 h 871854"/>
              <a:gd name="T88" fmla="*/ 310247 w 871855"/>
              <a:gd name="T89" fmla="*/ 408801 h 871854"/>
              <a:gd name="T90" fmla="*/ 272136 w 871855"/>
              <a:gd name="T91" fmla="*/ 435539 h 871854"/>
              <a:gd name="T92" fmla="*/ 228605 w 871855"/>
              <a:gd name="T93" fmla="*/ 449856 h 871854"/>
              <a:gd name="T94" fmla="*/ 317124 w 871855"/>
              <a:gd name="T95" fmla="*/ 451737 h 871854"/>
              <a:gd name="T96" fmla="*/ 357681 w 871855"/>
              <a:gd name="T97" fmla="*/ 410622 h 871854"/>
              <a:gd name="T98" fmla="*/ 382568 w 871855"/>
              <a:gd name="T99" fmla="*/ 369963 h 871854"/>
              <a:gd name="T100" fmla="*/ 400155 w 871855"/>
              <a:gd name="T101" fmla="*/ 323584 h 871854"/>
              <a:gd name="T102" fmla="*/ 409433 w 871855"/>
              <a:gd name="T103" fmla="*/ 272693 h 871854"/>
              <a:gd name="T104" fmla="*/ 409433 w 871855"/>
              <a:gd name="T105" fmla="*/ 219176 h 871854"/>
              <a:gd name="T106" fmla="*/ 400155 w 871855"/>
              <a:gd name="T107" fmla="*/ 168285 h 871854"/>
              <a:gd name="T108" fmla="*/ 382568 w 871855"/>
              <a:gd name="T109" fmla="*/ 121905 h 871854"/>
              <a:gd name="T110" fmla="*/ 357681 w 871855"/>
              <a:gd name="T111" fmla="*/ 81244 h 871854"/>
              <a:gd name="T112" fmla="*/ 326488 w 871855"/>
              <a:gd name="T113" fmla="*/ 47504 h 8718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71855" h="871854">
                <a:moveTo>
                  <a:pt x="435825" y="0"/>
                </a:moveTo>
                <a:lnTo>
                  <a:pt x="388405" y="2562"/>
                </a:lnTo>
                <a:lnTo>
                  <a:pt x="342448" y="10070"/>
                </a:lnTo>
                <a:lnTo>
                  <a:pt x="298221" y="22256"/>
                </a:lnTo>
                <a:lnTo>
                  <a:pt x="255992" y="38852"/>
                </a:lnTo>
                <a:lnTo>
                  <a:pt x="216029" y="59589"/>
                </a:lnTo>
                <a:lnTo>
                  <a:pt x="178601" y="84201"/>
                </a:lnTo>
                <a:lnTo>
                  <a:pt x="143975" y="112419"/>
                </a:lnTo>
                <a:lnTo>
                  <a:pt x="112419" y="143975"/>
                </a:lnTo>
                <a:lnTo>
                  <a:pt x="84201" y="178601"/>
                </a:lnTo>
                <a:lnTo>
                  <a:pt x="59589" y="216029"/>
                </a:lnTo>
                <a:lnTo>
                  <a:pt x="38852" y="255992"/>
                </a:lnTo>
                <a:lnTo>
                  <a:pt x="22256" y="298221"/>
                </a:lnTo>
                <a:lnTo>
                  <a:pt x="10070" y="342448"/>
                </a:lnTo>
                <a:lnTo>
                  <a:pt x="2562" y="388405"/>
                </a:lnTo>
                <a:lnTo>
                  <a:pt x="0" y="435825"/>
                </a:lnTo>
                <a:lnTo>
                  <a:pt x="2562" y="483245"/>
                </a:lnTo>
                <a:lnTo>
                  <a:pt x="10070" y="529202"/>
                </a:lnTo>
                <a:lnTo>
                  <a:pt x="22256" y="573429"/>
                </a:lnTo>
                <a:lnTo>
                  <a:pt x="38852" y="615657"/>
                </a:lnTo>
                <a:lnTo>
                  <a:pt x="59589" y="655618"/>
                </a:lnTo>
                <a:lnTo>
                  <a:pt x="84201" y="693045"/>
                </a:lnTo>
                <a:lnTo>
                  <a:pt x="112419" y="727670"/>
                </a:lnTo>
                <a:lnTo>
                  <a:pt x="143975" y="759225"/>
                </a:lnTo>
                <a:lnTo>
                  <a:pt x="178662" y="787482"/>
                </a:lnTo>
                <a:lnTo>
                  <a:pt x="216029" y="812052"/>
                </a:lnTo>
                <a:lnTo>
                  <a:pt x="255992" y="832789"/>
                </a:lnTo>
                <a:lnTo>
                  <a:pt x="298221" y="849384"/>
                </a:lnTo>
                <a:lnTo>
                  <a:pt x="342448" y="861569"/>
                </a:lnTo>
                <a:lnTo>
                  <a:pt x="388405" y="869077"/>
                </a:lnTo>
                <a:lnTo>
                  <a:pt x="435825" y="871639"/>
                </a:lnTo>
                <a:lnTo>
                  <a:pt x="483245" y="869077"/>
                </a:lnTo>
                <a:lnTo>
                  <a:pt x="529202" y="861569"/>
                </a:lnTo>
                <a:lnTo>
                  <a:pt x="573429" y="849384"/>
                </a:lnTo>
                <a:lnTo>
                  <a:pt x="615657" y="832789"/>
                </a:lnTo>
                <a:lnTo>
                  <a:pt x="655618" y="812052"/>
                </a:lnTo>
                <a:lnTo>
                  <a:pt x="673139" y="800531"/>
                </a:lnTo>
                <a:lnTo>
                  <a:pt x="435825" y="800531"/>
                </a:lnTo>
                <a:lnTo>
                  <a:pt x="386406" y="797196"/>
                </a:lnTo>
                <a:lnTo>
                  <a:pt x="338987" y="787482"/>
                </a:lnTo>
                <a:lnTo>
                  <a:pt x="294005" y="771826"/>
                </a:lnTo>
                <a:lnTo>
                  <a:pt x="251898" y="750668"/>
                </a:lnTo>
                <a:lnTo>
                  <a:pt x="213105" y="724444"/>
                </a:lnTo>
                <a:lnTo>
                  <a:pt x="178063" y="693593"/>
                </a:lnTo>
                <a:lnTo>
                  <a:pt x="147211" y="658551"/>
                </a:lnTo>
                <a:lnTo>
                  <a:pt x="120986" y="619759"/>
                </a:lnTo>
                <a:lnTo>
                  <a:pt x="99826" y="577652"/>
                </a:lnTo>
                <a:lnTo>
                  <a:pt x="84170" y="532669"/>
                </a:lnTo>
                <a:lnTo>
                  <a:pt x="74455" y="485247"/>
                </a:lnTo>
                <a:lnTo>
                  <a:pt x="71120" y="435825"/>
                </a:lnTo>
                <a:lnTo>
                  <a:pt x="74455" y="386406"/>
                </a:lnTo>
                <a:lnTo>
                  <a:pt x="84170" y="338988"/>
                </a:lnTo>
                <a:lnTo>
                  <a:pt x="99826" y="294006"/>
                </a:lnTo>
                <a:lnTo>
                  <a:pt x="120986" y="251901"/>
                </a:lnTo>
                <a:lnTo>
                  <a:pt x="147211" y="213110"/>
                </a:lnTo>
                <a:lnTo>
                  <a:pt x="178063" y="178069"/>
                </a:lnTo>
                <a:lnTo>
                  <a:pt x="213105" y="147219"/>
                </a:lnTo>
                <a:lnTo>
                  <a:pt x="251898" y="120995"/>
                </a:lnTo>
                <a:lnTo>
                  <a:pt x="294004" y="99837"/>
                </a:lnTo>
                <a:lnTo>
                  <a:pt x="338987" y="84182"/>
                </a:lnTo>
                <a:lnTo>
                  <a:pt x="386406" y="74468"/>
                </a:lnTo>
                <a:lnTo>
                  <a:pt x="435825" y="71132"/>
                </a:lnTo>
                <a:lnTo>
                  <a:pt x="673171" y="71132"/>
                </a:lnTo>
                <a:lnTo>
                  <a:pt x="655618" y="59589"/>
                </a:lnTo>
                <a:lnTo>
                  <a:pt x="615657" y="38852"/>
                </a:lnTo>
                <a:lnTo>
                  <a:pt x="573429" y="22256"/>
                </a:lnTo>
                <a:lnTo>
                  <a:pt x="529202" y="10070"/>
                </a:lnTo>
                <a:lnTo>
                  <a:pt x="483245" y="2562"/>
                </a:lnTo>
                <a:lnTo>
                  <a:pt x="435825" y="0"/>
                </a:lnTo>
                <a:close/>
              </a:path>
              <a:path w="871855" h="871854">
                <a:moveTo>
                  <a:pt x="673171" y="71132"/>
                </a:moveTo>
                <a:lnTo>
                  <a:pt x="435825" y="71132"/>
                </a:lnTo>
                <a:lnTo>
                  <a:pt x="485244" y="74468"/>
                </a:lnTo>
                <a:lnTo>
                  <a:pt x="532719" y="84201"/>
                </a:lnTo>
                <a:lnTo>
                  <a:pt x="577644" y="99837"/>
                </a:lnTo>
                <a:lnTo>
                  <a:pt x="619750" y="120995"/>
                </a:lnTo>
                <a:lnTo>
                  <a:pt x="658541" y="147219"/>
                </a:lnTo>
                <a:lnTo>
                  <a:pt x="693581" y="178069"/>
                </a:lnTo>
                <a:lnTo>
                  <a:pt x="724432" y="213110"/>
                </a:lnTo>
                <a:lnTo>
                  <a:pt x="750656" y="251901"/>
                </a:lnTo>
                <a:lnTo>
                  <a:pt x="771814" y="294006"/>
                </a:lnTo>
                <a:lnTo>
                  <a:pt x="787469" y="338988"/>
                </a:lnTo>
                <a:lnTo>
                  <a:pt x="797183" y="386406"/>
                </a:lnTo>
                <a:lnTo>
                  <a:pt x="800519" y="435825"/>
                </a:lnTo>
                <a:lnTo>
                  <a:pt x="797183" y="485247"/>
                </a:lnTo>
                <a:lnTo>
                  <a:pt x="787469" y="532669"/>
                </a:lnTo>
                <a:lnTo>
                  <a:pt x="771814" y="577652"/>
                </a:lnTo>
                <a:lnTo>
                  <a:pt x="750656" y="619759"/>
                </a:lnTo>
                <a:lnTo>
                  <a:pt x="724432" y="658551"/>
                </a:lnTo>
                <a:lnTo>
                  <a:pt x="693581" y="693593"/>
                </a:lnTo>
                <a:lnTo>
                  <a:pt x="658541" y="724444"/>
                </a:lnTo>
                <a:lnTo>
                  <a:pt x="619750" y="750668"/>
                </a:lnTo>
                <a:lnTo>
                  <a:pt x="577644" y="771826"/>
                </a:lnTo>
                <a:lnTo>
                  <a:pt x="532663" y="787482"/>
                </a:lnTo>
                <a:lnTo>
                  <a:pt x="485244" y="797196"/>
                </a:lnTo>
                <a:lnTo>
                  <a:pt x="435825" y="800531"/>
                </a:lnTo>
                <a:lnTo>
                  <a:pt x="673139" y="800531"/>
                </a:lnTo>
                <a:lnTo>
                  <a:pt x="727670" y="759225"/>
                </a:lnTo>
                <a:lnTo>
                  <a:pt x="759225" y="727670"/>
                </a:lnTo>
                <a:lnTo>
                  <a:pt x="787441" y="693045"/>
                </a:lnTo>
                <a:lnTo>
                  <a:pt x="812052" y="655618"/>
                </a:lnTo>
                <a:lnTo>
                  <a:pt x="832789" y="615657"/>
                </a:lnTo>
                <a:lnTo>
                  <a:pt x="849384" y="573429"/>
                </a:lnTo>
                <a:lnTo>
                  <a:pt x="861569" y="529202"/>
                </a:lnTo>
                <a:lnTo>
                  <a:pt x="869077" y="483245"/>
                </a:lnTo>
                <a:lnTo>
                  <a:pt x="871639" y="435825"/>
                </a:lnTo>
                <a:lnTo>
                  <a:pt x="869077" y="388405"/>
                </a:lnTo>
                <a:lnTo>
                  <a:pt x="861569" y="342448"/>
                </a:lnTo>
                <a:lnTo>
                  <a:pt x="849384" y="298221"/>
                </a:lnTo>
                <a:lnTo>
                  <a:pt x="832789" y="255992"/>
                </a:lnTo>
                <a:lnTo>
                  <a:pt x="812052" y="216029"/>
                </a:lnTo>
                <a:lnTo>
                  <a:pt x="787441" y="178601"/>
                </a:lnTo>
                <a:lnTo>
                  <a:pt x="759225" y="143975"/>
                </a:lnTo>
                <a:lnTo>
                  <a:pt x="727670" y="112419"/>
                </a:lnTo>
                <a:lnTo>
                  <a:pt x="693016" y="84182"/>
                </a:lnTo>
                <a:lnTo>
                  <a:pt x="673171" y="71132"/>
                </a:lnTo>
                <a:close/>
              </a:path>
            </a:pathLst>
          </a:custGeom>
          <a:ln>
            <a:solidFill>
              <a:srgbClr val="2AACE2"/>
            </a:solidFill>
          </a:ln>
          <a:extLst/>
        </p:spPr>
        <p:style>
          <a:lnRef idx="2">
            <a:schemeClr val="accent5"/>
          </a:lnRef>
          <a:fillRef idx="1">
            <a:schemeClr val="lt1"/>
          </a:fillRef>
          <a:effectRef idx="0">
            <a:schemeClr val="accent5"/>
          </a:effectRef>
          <a:fontRef idx="minor">
            <a:schemeClr val="dk1"/>
          </a:fontRef>
        </p:style>
        <p:txBody>
          <a:bodyPr lIns="0" tIns="0" rIns="0" bIns="0"/>
          <a:lstStyle/>
          <a:p>
            <a:endParaRPr lang="ru-RU">
              <a:latin typeface="Arial Narrow" panose="020B0606020202030204" pitchFamily="34" charset="0"/>
            </a:endParaRPr>
          </a:p>
        </p:txBody>
      </p:sp>
      <p:sp>
        <p:nvSpPr>
          <p:cNvPr id="75" name="TextBox 6"/>
          <p:cNvSpPr txBox="1">
            <a:spLocks noChangeArrowheads="1"/>
          </p:cNvSpPr>
          <p:nvPr/>
        </p:nvSpPr>
        <p:spPr bwMode="auto">
          <a:xfrm>
            <a:off x="857616" y="3351932"/>
            <a:ext cx="1919129" cy="218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hangingPunct="1">
              <a:lnSpc>
                <a:spcPts val="1700"/>
              </a:lnSpc>
              <a:spcBef>
                <a:spcPct val="0"/>
              </a:spcBef>
              <a:buFontTx/>
              <a:buNone/>
            </a:pPr>
            <a:r>
              <a:rPr lang="ru-RU" altLang="ru-RU" sz="1600" dirty="0">
                <a:solidFill>
                  <a:srgbClr val="262626"/>
                </a:solidFill>
                <a:latin typeface="Arial Narrow" panose="020B0606020202030204" pitchFamily="34" charset="0"/>
              </a:rPr>
              <a:t>мер поддержки в ГИСП</a:t>
            </a:r>
          </a:p>
        </p:txBody>
      </p:sp>
      <p:sp>
        <p:nvSpPr>
          <p:cNvPr id="76" name="TextBox 7"/>
          <p:cNvSpPr txBox="1">
            <a:spLocks noChangeArrowheads="1"/>
          </p:cNvSpPr>
          <p:nvPr/>
        </p:nvSpPr>
        <p:spPr bwMode="auto">
          <a:xfrm>
            <a:off x="1024761" y="2635139"/>
            <a:ext cx="165210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hangingPunct="1">
              <a:lnSpc>
                <a:spcPct val="100000"/>
              </a:lnSpc>
              <a:spcBef>
                <a:spcPct val="0"/>
              </a:spcBef>
              <a:buFontTx/>
              <a:buNone/>
            </a:pPr>
            <a:r>
              <a:rPr lang="ru-RU" altLang="ru-RU" sz="5000" dirty="0">
                <a:solidFill>
                  <a:srgbClr val="262626"/>
                </a:solidFill>
                <a:latin typeface="Arial Narrow" panose="020B0606020202030204" pitchFamily="34" charset="0"/>
              </a:rPr>
              <a:t>10</a:t>
            </a:r>
            <a:r>
              <a:rPr lang="en-US" altLang="ru-RU" sz="5000" dirty="0">
                <a:solidFill>
                  <a:srgbClr val="262626"/>
                </a:solidFill>
                <a:latin typeface="Arial Narrow" panose="020B0606020202030204" pitchFamily="34" charset="0"/>
              </a:rPr>
              <a:t>3</a:t>
            </a:r>
            <a:r>
              <a:rPr lang="ru-RU" altLang="ru-RU" sz="5000" dirty="0">
                <a:solidFill>
                  <a:srgbClr val="262626"/>
                </a:solidFill>
                <a:latin typeface="Arial Narrow" panose="020B0606020202030204" pitchFamily="34" charset="0"/>
              </a:rPr>
              <a:t>2*</a:t>
            </a:r>
          </a:p>
        </p:txBody>
      </p:sp>
      <p:cxnSp>
        <p:nvCxnSpPr>
          <p:cNvPr id="77" name="Прямая соединительная линия 76"/>
          <p:cNvCxnSpPr/>
          <p:nvPr/>
        </p:nvCxnSpPr>
        <p:spPr>
          <a:xfrm>
            <a:off x="5411145" y="981431"/>
            <a:ext cx="0" cy="547200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1" name="object 4"/>
          <p:cNvSpPr txBox="1">
            <a:spLocks noChangeArrowheads="1"/>
          </p:cNvSpPr>
          <p:nvPr/>
        </p:nvSpPr>
        <p:spPr bwMode="auto">
          <a:xfrm>
            <a:off x="7550675" y="882408"/>
            <a:ext cx="14509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710" rIns="0" bIns="0">
            <a:spAutoFit/>
          </a:bodyPr>
          <a:lstStyle>
            <a:lvl1pPr marL="95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88"/>
              </a:spcBef>
              <a:buFontTx/>
              <a:buNone/>
            </a:pPr>
            <a:r>
              <a:rPr lang="ru-RU" altLang="ru-RU" sz="1300" b="1" dirty="0">
                <a:latin typeface="Arial Narrow" panose="020B0606020202030204" pitchFamily="34" charset="0"/>
              </a:rPr>
              <a:t>Нижегородская </a:t>
            </a:r>
            <a:endParaRPr lang="en-US" altLang="ru-RU" sz="1300" b="1" dirty="0">
              <a:latin typeface="Arial Narrow" panose="020B0606020202030204" pitchFamily="34" charset="0"/>
            </a:endParaRPr>
          </a:p>
          <a:p>
            <a:pPr algn="ctr">
              <a:lnSpc>
                <a:spcPct val="100000"/>
              </a:lnSpc>
              <a:spcBef>
                <a:spcPts val="88"/>
              </a:spcBef>
              <a:buFontTx/>
              <a:buNone/>
            </a:pPr>
            <a:r>
              <a:rPr lang="ru-RU" altLang="ru-RU" sz="1300" b="1" dirty="0">
                <a:latin typeface="Arial Narrow" panose="020B0606020202030204" pitchFamily="34" charset="0"/>
              </a:rPr>
              <a:t>область</a:t>
            </a:r>
            <a:endParaRPr lang="ru-RU" altLang="ru-RU" sz="1300" dirty="0">
              <a:latin typeface="Arial Narrow" panose="020B0606020202030204" pitchFamily="34" charset="0"/>
            </a:endParaRPr>
          </a:p>
        </p:txBody>
      </p:sp>
      <p:sp>
        <p:nvSpPr>
          <p:cNvPr id="82" name="object 14"/>
          <p:cNvSpPr txBox="1"/>
          <p:nvPr/>
        </p:nvSpPr>
        <p:spPr>
          <a:xfrm>
            <a:off x="7855218" y="1132696"/>
            <a:ext cx="1089025" cy="669925"/>
          </a:xfrm>
          <a:prstGeom prst="rect">
            <a:avLst/>
          </a:prstGeom>
        </p:spPr>
        <p:txBody>
          <a:bodyPr lIns="0" tIns="195991" rIns="0" bIns="0">
            <a:spAutoFit/>
          </a:bodyPr>
          <a:lstStyle/>
          <a:p>
            <a:pPr marL="10710" indent="-535">
              <a:spcBef>
                <a:spcPts val="1543"/>
              </a:spcBef>
              <a:defRPr/>
            </a:pPr>
            <a:r>
              <a:rPr lang="ru-RU" sz="3000" b="1" spc="-4" dirty="0">
                <a:solidFill>
                  <a:srgbClr val="00B050"/>
                </a:solidFill>
                <a:latin typeface="Arial Narrow" panose="020B0606020202030204" pitchFamily="34" charset="0"/>
                <a:cs typeface="Arial"/>
              </a:rPr>
              <a:t>55</a:t>
            </a:r>
            <a:r>
              <a:rPr sz="3000" spc="-434" dirty="0">
                <a:solidFill>
                  <a:srgbClr val="E31836"/>
                </a:solidFill>
                <a:latin typeface="Arial Narrow" panose="020B0606020202030204" pitchFamily="34" charset="0"/>
                <a:cs typeface="Arial"/>
              </a:rPr>
              <a:t> </a:t>
            </a:r>
            <a:r>
              <a:rPr lang="ru-RU" sz="1700" dirty="0">
                <a:solidFill>
                  <a:srgbClr val="001E31"/>
                </a:solidFill>
                <a:latin typeface="Arial Narrow" panose="020B0606020202030204" pitchFamily="34" charset="0"/>
                <a:cs typeface="Arial"/>
              </a:rPr>
              <a:t>РМП</a:t>
            </a:r>
            <a:endParaRPr lang="ru-RU" sz="1000" b="1" dirty="0">
              <a:solidFill>
                <a:srgbClr val="FF0000"/>
              </a:solidFill>
              <a:latin typeface="Arial Narrow" panose="020B0606020202030204" pitchFamily="34" charset="0"/>
              <a:cs typeface="Arial"/>
            </a:endParaRPr>
          </a:p>
        </p:txBody>
      </p:sp>
      <p:sp>
        <p:nvSpPr>
          <p:cNvPr id="84" name="Прямоугольник 110"/>
          <p:cNvSpPr>
            <a:spLocks noChangeArrowheads="1"/>
          </p:cNvSpPr>
          <p:nvPr/>
        </p:nvSpPr>
        <p:spPr bwMode="auto">
          <a:xfrm>
            <a:off x="5516396" y="3850835"/>
            <a:ext cx="3485254" cy="55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111" tIns="38556" rIns="77111" bIns="38556">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spcAft>
                <a:spcPts val="675"/>
              </a:spcAft>
              <a:buFontTx/>
              <a:buNone/>
              <a:defRPr/>
            </a:pPr>
            <a:r>
              <a:rPr lang="ru-RU" altLang="ru-RU" sz="1100" dirty="0">
                <a:latin typeface="Arial Narrow" panose="020B0606020202030204" pitchFamily="34" charset="0"/>
              </a:rPr>
              <a:t>Не отражены </a:t>
            </a:r>
            <a:r>
              <a:rPr lang="ru-RU" altLang="ru-RU" sz="1400" b="1" dirty="0">
                <a:solidFill>
                  <a:srgbClr val="FF0000"/>
                </a:solidFill>
                <a:latin typeface="Arial Narrow" panose="020B0606020202030204" pitchFamily="34" charset="0"/>
              </a:rPr>
              <a:t>13</a:t>
            </a:r>
            <a:r>
              <a:rPr lang="ru-RU" altLang="ru-RU" sz="1100" dirty="0">
                <a:latin typeface="Arial Narrow" panose="020B0606020202030204" pitchFamily="34" charset="0"/>
              </a:rPr>
              <a:t> региональных мер поддержки (РМП).</a:t>
            </a:r>
          </a:p>
          <a:p>
            <a:pPr>
              <a:lnSpc>
                <a:spcPct val="100000"/>
              </a:lnSpc>
              <a:spcBef>
                <a:spcPct val="0"/>
              </a:spcBef>
              <a:spcAft>
                <a:spcPts val="675"/>
              </a:spcAft>
              <a:buNone/>
              <a:defRPr/>
            </a:pPr>
            <a:r>
              <a:rPr lang="ru-RU" altLang="ru-RU" sz="1100" dirty="0">
                <a:latin typeface="Arial Narrow" panose="020B0606020202030204" pitchFamily="34" charset="0"/>
              </a:rPr>
              <a:t>Требуется конкретизировать условия предоставления РМП.</a:t>
            </a:r>
            <a:endParaRPr lang="en-US" altLang="ru-RU" sz="1100" dirty="0">
              <a:latin typeface="Arial Narrow" panose="020B0606020202030204" pitchFamily="34" charset="0"/>
            </a:endParaRPr>
          </a:p>
        </p:txBody>
      </p:sp>
      <p:sp>
        <p:nvSpPr>
          <p:cNvPr id="85" name="Прямоугольник 110"/>
          <p:cNvSpPr>
            <a:spLocks noChangeArrowheads="1"/>
          </p:cNvSpPr>
          <p:nvPr/>
        </p:nvSpPr>
        <p:spPr bwMode="auto">
          <a:xfrm>
            <a:off x="5486657" y="4639999"/>
            <a:ext cx="3166563" cy="1678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111" tIns="38556" rIns="77111" bIns="38556">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spcAft>
                <a:spcPts val="675"/>
              </a:spcAft>
              <a:buFontTx/>
              <a:buNone/>
              <a:defRPr/>
            </a:pPr>
            <a:endParaRPr lang="ru-RU" altLang="ru-RU" sz="1100" dirty="0">
              <a:latin typeface="Arial Narrow" panose="020B0606020202030204" pitchFamily="34" charset="0"/>
            </a:endParaRPr>
          </a:p>
          <a:p>
            <a:pPr marL="108000" indent="-108000">
              <a:lnSpc>
                <a:spcPct val="70000"/>
              </a:lnSpc>
              <a:spcBef>
                <a:spcPct val="0"/>
              </a:spcBef>
              <a:spcAft>
                <a:spcPts val="600"/>
              </a:spcAft>
              <a:defRPr/>
            </a:pPr>
            <a:r>
              <a:rPr lang="ru-RU" sz="1200" dirty="0">
                <a:latin typeface="Arial Narrow" panose="020B0606020202030204" pitchFamily="34" charset="0"/>
              </a:rPr>
              <a:t>контактные данные ответственного лица;</a:t>
            </a:r>
          </a:p>
          <a:p>
            <a:pPr marL="108000" indent="-108000">
              <a:lnSpc>
                <a:spcPct val="70000"/>
              </a:lnSpc>
              <a:spcBef>
                <a:spcPct val="0"/>
              </a:spcBef>
              <a:spcAft>
                <a:spcPts val="600"/>
              </a:spcAft>
              <a:defRPr/>
            </a:pPr>
            <a:r>
              <a:rPr lang="ru-RU" sz="1200" dirty="0">
                <a:latin typeface="Arial Narrow" panose="020B0606020202030204" pitchFamily="34" charset="0"/>
              </a:rPr>
              <a:t>поддерживаемые отрасли;</a:t>
            </a:r>
          </a:p>
          <a:p>
            <a:pPr marL="108000" indent="-108000">
              <a:lnSpc>
                <a:spcPct val="70000"/>
              </a:lnSpc>
              <a:spcBef>
                <a:spcPct val="0"/>
              </a:spcBef>
              <a:spcAft>
                <a:spcPts val="600"/>
              </a:spcAft>
              <a:defRPr/>
            </a:pPr>
            <a:r>
              <a:rPr lang="ru-RU" sz="1200" dirty="0">
                <a:latin typeface="Arial Narrow" panose="020B0606020202030204" pitchFamily="34" charset="0"/>
              </a:rPr>
              <a:t>орган исполнительной власти, ответственный за предоставление меры поддержки (наименование, адрес, сайт);</a:t>
            </a:r>
          </a:p>
          <a:p>
            <a:pPr marL="108000" indent="-108000">
              <a:lnSpc>
                <a:spcPct val="70000"/>
              </a:lnSpc>
              <a:spcBef>
                <a:spcPct val="0"/>
              </a:spcBef>
              <a:spcAft>
                <a:spcPts val="600"/>
              </a:spcAft>
              <a:defRPr/>
            </a:pPr>
            <a:r>
              <a:rPr lang="ru-RU" sz="1200" dirty="0">
                <a:latin typeface="Arial Narrow" panose="020B0606020202030204" pitchFamily="34" charset="0"/>
              </a:rPr>
              <a:t>ссылки на нормативно-правовые акты;</a:t>
            </a:r>
          </a:p>
          <a:p>
            <a:pPr marL="108000" indent="-108000">
              <a:lnSpc>
                <a:spcPct val="70000"/>
              </a:lnSpc>
              <a:spcBef>
                <a:spcPct val="0"/>
              </a:spcBef>
              <a:spcAft>
                <a:spcPts val="600"/>
              </a:spcAft>
              <a:defRPr/>
            </a:pPr>
            <a:r>
              <a:rPr lang="ru-RU" sz="1200" dirty="0">
                <a:latin typeface="Arial Narrow" panose="020B0606020202030204" pitchFamily="34" charset="0"/>
              </a:rPr>
              <a:t>необходимые для предоставления меры поддержки документы.</a:t>
            </a:r>
            <a:endParaRPr lang="ru-RU" altLang="ru-RU" sz="1200" dirty="0">
              <a:latin typeface="Arial Narrow" panose="020B0606020202030204" pitchFamily="34" charset="0"/>
            </a:endParaRPr>
          </a:p>
        </p:txBody>
      </p:sp>
      <p:sp>
        <p:nvSpPr>
          <p:cNvPr id="86" name="Прямоугольник 108"/>
          <p:cNvSpPr>
            <a:spLocks noChangeArrowheads="1"/>
          </p:cNvSpPr>
          <p:nvPr/>
        </p:nvSpPr>
        <p:spPr bwMode="auto">
          <a:xfrm>
            <a:off x="5475198" y="3630483"/>
            <a:ext cx="2251432" cy="27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111" tIns="38556" rIns="77111" bIns="38556">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1300" dirty="0">
                <a:solidFill>
                  <a:srgbClr val="2AACE2"/>
                </a:solidFill>
                <a:latin typeface="Arial Narrow" panose="020B0606020202030204" pitchFamily="34" charset="0"/>
              </a:rPr>
              <a:t>Основные замечания:</a:t>
            </a:r>
          </a:p>
        </p:txBody>
      </p:sp>
      <p:sp>
        <p:nvSpPr>
          <p:cNvPr id="87" name="Прямоугольник 108"/>
          <p:cNvSpPr>
            <a:spLocks noChangeArrowheads="1"/>
          </p:cNvSpPr>
          <p:nvPr/>
        </p:nvSpPr>
        <p:spPr bwMode="auto">
          <a:xfrm>
            <a:off x="5411145" y="4592310"/>
            <a:ext cx="3832768" cy="27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111" tIns="38556" rIns="77111" bIns="38556">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spcAft>
                <a:spcPts val="675"/>
              </a:spcAft>
              <a:buNone/>
              <a:defRPr/>
            </a:pPr>
            <a:r>
              <a:rPr lang="ru-RU" sz="1300" dirty="0">
                <a:solidFill>
                  <a:srgbClr val="2AACE2"/>
                </a:solidFill>
                <a:latin typeface="Arial Narrow" panose="020B0606020202030204" pitchFamily="34" charset="0"/>
              </a:rPr>
              <a:t>Требуется доработка карточек мер в следующей части:</a:t>
            </a:r>
          </a:p>
        </p:txBody>
      </p:sp>
      <p:sp>
        <p:nvSpPr>
          <p:cNvPr id="88" name="object 4"/>
          <p:cNvSpPr txBox="1">
            <a:spLocks noChangeArrowheads="1"/>
          </p:cNvSpPr>
          <p:nvPr/>
        </p:nvSpPr>
        <p:spPr bwMode="auto">
          <a:xfrm>
            <a:off x="6227838" y="888084"/>
            <a:ext cx="1284288" cy="410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0710" rIns="0" bIns="0">
            <a:spAutoFit/>
          </a:bodyPr>
          <a:lstStyle>
            <a:lvl1pPr marL="95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88"/>
              </a:spcBef>
              <a:buNone/>
            </a:pPr>
            <a:r>
              <a:rPr lang="ru-RU" altLang="ru-RU" sz="1300" b="1" dirty="0">
                <a:latin typeface="Arial Narrow" panose="020B0606020202030204" pitchFamily="34" charset="0"/>
              </a:rPr>
              <a:t>Чеченская республика</a:t>
            </a:r>
          </a:p>
        </p:txBody>
      </p:sp>
      <p:sp>
        <p:nvSpPr>
          <p:cNvPr id="89" name="Прямоугольник 88"/>
          <p:cNvSpPr/>
          <p:nvPr/>
        </p:nvSpPr>
        <p:spPr>
          <a:xfrm>
            <a:off x="5596338" y="851830"/>
            <a:ext cx="563191" cy="584775"/>
          </a:xfrm>
          <a:prstGeom prst="rect">
            <a:avLst/>
          </a:prstGeom>
        </p:spPr>
        <p:txBody>
          <a:bodyPr wrap="square">
            <a:spAutoFit/>
          </a:bodyPr>
          <a:lstStyle/>
          <a:p>
            <a:r>
              <a:rPr lang="en-US" sz="3200" b="1" dirty="0">
                <a:solidFill>
                  <a:srgbClr val="29ACE3"/>
                </a:solidFill>
                <a:latin typeface="Arial Narrow" panose="020B0606020202030204" pitchFamily="34" charset="0"/>
                <a:ea typeface="Segoe UI" panose="020B0502040204020203" pitchFamily="34" charset="0"/>
                <a:cs typeface="Segoe UI" panose="020B0502040204020203" pitchFamily="34" charset="0"/>
                <a:sym typeface="Wingdings 2" panose="05020102010507070707" pitchFamily="18" charset="2"/>
              </a:rPr>
              <a:t></a:t>
            </a:r>
            <a:endParaRPr lang="en-US" sz="3200" b="1" dirty="0">
              <a:solidFill>
                <a:srgbClr val="29ACE3"/>
              </a:solidFill>
              <a:latin typeface="Arial Narrow" panose="020B0606020202030204" pitchFamily="34" charset="0"/>
              <a:ea typeface="Segoe UI" panose="020B0502040204020203" pitchFamily="34" charset="0"/>
              <a:cs typeface="Segoe UI" panose="020B0502040204020203" pitchFamily="34" charset="0"/>
            </a:endParaRPr>
          </a:p>
        </p:txBody>
      </p:sp>
      <p:sp>
        <p:nvSpPr>
          <p:cNvPr id="90" name="object 14"/>
          <p:cNvSpPr txBox="1"/>
          <p:nvPr/>
        </p:nvSpPr>
        <p:spPr>
          <a:xfrm>
            <a:off x="6541633" y="1125359"/>
            <a:ext cx="885825" cy="660400"/>
          </a:xfrm>
          <a:prstGeom prst="rect">
            <a:avLst/>
          </a:prstGeom>
        </p:spPr>
        <p:txBody>
          <a:bodyPr lIns="0" tIns="195991" rIns="0" bIns="0">
            <a:spAutoFit/>
          </a:bodyPr>
          <a:lstStyle/>
          <a:p>
            <a:pPr marL="10710" indent="-535" algn="ctr">
              <a:spcBef>
                <a:spcPts val="1543"/>
              </a:spcBef>
              <a:defRPr/>
            </a:pPr>
            <a:r>
              <a:rPr lang="en-US" sz="3000" b="1" spc="-4" dirty="0">
                <a:solidFill>
                  <a:srgbClr val="FF0000"/>
                </a:solidFill>
                <a:latin typeface="Arial Narrow" panose="020B0606020202030204" pitchFamily="34" charset="0"/>
                <a:cs typeface="Arial"/>
              </a:rPr>
              <a:t>2</a:t>
            </a:r>
            <a:r>
              <a:rPr lang="ru-RU" sz="3000" b="1" spc="-4" dirty="0">
                <a:solidFill>
                  <a:srgbClr val="FF0000"/>
                </a:solidFill>
                <a:latin typeface="Arial Narrow" panose="020B0606020202030204" pitchFamily="34" charset="0"/>
                <a:cs typeface="Arial"/>
              </a:rPr>
              <a:t> </a:t>
            </a:r>
            <a:r>
              <a:rPr lang="ru-RU" sz="1700" dirty="0">
                <a:latin typeface="Arial Narrow" panose="020B0606020202030204" pitchFamily="34" charset="0"/>
                <a:cs typeface="Arial"/>
              </a:rPr>
              <a:t>РМП</a:t>
            </a:r>
            <a:endParaRPr lang="ru-RU" sz="1000" b="1" dirty="0">
              <a:latin typeface="Arial Narrow" panose="020B0606020202030204" pitchFamily="34" charset="0"/>
              <a:cs typeface="Arial"/>
            </a:endParaRPr>
          </a:p>
        </p:txBody>
      </p:sp>
      <p:graphicFrame>
        <p:nvGraphicFramePr>
          <p:cNvPr id="92" name="Таблица 91"/>
          <p:cNvGraphicFramePr>
            <a:graphicFrameLocks noGrp="1"/>
          </p:cNvGraphicFramePr>
          <p:nvPr>
            <p:extLst>
              <p:ext uri="{D42A27DB-BD31-4B8C-83A1-F6EECF244321}">
                <p14:modId xmlns:p14="http://schemas.microsoft.com/office/powerpoint/2010/main" val="1143791156"/>
              </p:ext>
            </p:extLst>
          </p:nvPr>
        </p:nvGraphicFramePr>
        <p:xfrm>
          <a:off x="5619687" y="1853342"/>
          <a:ext cx="3524313" cy="1767840"/>
        </p:xfrm>
        <a:graphic>
          <a:graphicData uri="http://schemas.openxmlformats.org/drawingml/2006/table">
            <a:tbl>
              <a:tblPr firstRow="1" bandRow="1">
                <a:tableStyleId>{5C22544A-7EE6-4342-B048-85BDC9FD1C3A}</a:tableStyleId>
              </a:tblPr>
              <a:tblGrid>
                <a:gridCol w="946587">
                  <a:extLst>
                    <a:ext uri="{9D8B030D-6E8A-4147-A177-3AD203B41FA5}">
                      <a16:colId xmlns:a16="http://schemas.microsoft.com/office/drawing/2014/main" xmlns="" val="2040779030"/>
                    </a:ext>
                  </a:extLst>
                </a:gridCol>
                <a:gridCol w="1115687">
                  <a:extLst>
                    <a:ext uri="{9D8B030D-6E8A-4147-A177-3AD203B41FA5}">
                      <a16:colId xmlns:a16="http://schemas.microsoft.com/office/drawing/2014/main" xmlns="" val="238111855"/>
                    </a:ext>
                  </a:extLst>
                </a:gridCol>
                <a:gridCol w="1462039">
                  <a:extLst>
                    <a:ext uri="{9D8B030D-6E8A-4147-A177-3AD203B41FA5}">
                      <a16:colId xmlns:a16="http://schemas.microsoft.com/office/drawing/2014/main" xmlns="" val="30736590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dirty="0">
                          <a:solidFill>
                            <a:srgbClr val="231F20"/>
                          </a:solidFill>
                          <a:latin typeface="Arial Narrow" panose="020B0606020202030204" pitchFamily="34" charset="0"/>
                        </a:rPr>
                        <a:t>Меры РФРП</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0" kern="1200" spc="-4" dirty="0">
                          <a:solidFill>
                            <a:srgbClr val="00B050"/>
                          </a:solidFill>
                          <a:latin typeface="Arial Narrow" panose="020B0606020202030204" pitchFamily="34" charset="0"/>
                          <a:ea typeface="+mn-ea"/>
                          <a:cs typeface="Arial"/>
                        </a:rPr>
                        <a:t>РФРП в процессе создания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200" b="0" dirty="0">
                          <a:solidFill>
                            <a:srgbClr val="231F20"/>
                          </a:solidFill>
                          <a:latin typeface="Arial Narrow" panose="020B0606020202030204" pitchFamily="34" charset="0"/>
                        </a:rPr>
                        <a:t>Занесены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49251741"/>
                  </a:ext>
                </a:extLst>
              </a:tr>
              <a:tr h="370840">
                <a:tc>
                  <a:txBody>
                    <a:bodyPr/>
                    <a:lstStyle/>
                    <a:p>
                      <a:r>
                        <a:rPr lang="ru-RU" sz="1200" b="0" dirty="0">
                          <a:solidFill>
                            <a:srgbClr val="231F20"/>
                          </a:solidFill>
                          <a:latin typeface="Arial Narrow" panose="020B0606020202030204" pitchFamily="34" charset="0"/>
                        </a:rPr>
                        <a:t>Меры РГО</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200" b="0" dirty="0">
                          <a:solidFill>
                            <a:srgbClr val="FF0000"/>
                          </a:solidFill>
                          <a:latin typeface="Arial Narrow" panose="020B0606020202030204" pitchFamily="34" charset="0"/>
                        </a:rPr>
                        <a:t>Требуют доработки</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200" b="0" dirty="0">
                          <a:solidFill>
                            <a:srgbClr val="231F20"/>
                          </a:solidFill>
                          <a:latin typeface="Arial Narrow" panose="020B0606020202030204" pitchFamily="34" charset="0"/>
                        </a:rPr>
                        <a:t>Занесены</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03122682"/>
                  </a:ext>
                </a:extLst>
              </a:tr>
              <a:tr h="370840">
                <a:tc>
                  <a:txBody>
                    <a:bodyPr/>
                    <a:lstStyle/>
                    <a:p>
                      <a:r>
                        <a:rPr lang="ru-RU" sz="1200" b="0" dirty="0">
                          <a:solidFill>
                            <a:srgbClr val="231F20"/>
                          </a:solidFill>
                          <a:latin typeface="Arial Narrow" panose="020B0606020202030204" pitchFamily="34" charset="0"/>
                        </a:rPr>
                        <a:t>Меры РОИВ*</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200" b="0" dirty="0">
                          <a:solidFill>
                            <a:srgbClr val="FF0000"/>
                          </a:solidFill>
                          <a:latin typeface="Arial Narrow" panose="020B0606020202030204" pitchFamily="34" charset="0"/>
                        </a:rPr>
                        <a:t>Требуют доработки</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b="0" dirty="0">
                          <a:solidFill>
                            <a:srgbClr val="231F20"/>
                          </a:solidFill>
                          <a:latin typeface="Arial Narrow" panose="020B0606020202030204" pitchFamily="34" charset="0"/>
                        </a:rPr>
                        <a:t>Занесены</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722314110"/>
                  </a:ext>
                </a:extLst>
              </a:tr>
              <a:tr h="370840">
                <a:tc>
                  <a:txBody>
                    <a:bodyPr/>
                    <a:lstStyle/>
                    <a:p>
                      <a:r>
                        <a:rPr lang="ru-RU" sz="1200" b="0" dirty="0">
                          <a:solidFill>
                            <a:srgbClr val="231F20"/>
                          </a:solidFill>
                          <a:latin typeface="Arial Narrow" panose="020B0606020202030204" pitchFamily="34" charset="0"/>
                        </a:rPr>
                        <a:t>Меры РСПИК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0" kern="1200" spc="-4" dirty="0">
                          <a:solidFill>
                            <a:srgbClr val="00B050"/>
                          </a:solidFill>
                          <a:latin typeface="Arial Narrow" panose="020B0606020202030204" pitchFamily="34" charset="0"/>
                          <a:ea typeface="+mn-ea"/>
                          <a:cs typeface="Arial"/>
                        </a:rPr>
                        <a:t>НПА </a:t>
                      </a:r>
                      <a:br>
                        <a:rPr lang="ru-RU" sz="1000" b="0" kern="1200" spc="-4" dirty="0">
                          <a:solidFill>
                            <a:srgbClr val="00B050"/>
                          </a:solidFill>
                          <a:latin typeface="Arial Narrow" panose="020B0606020202030204" pitchFamily="34" charset="0"/>
                          <a:ea typeface="+mn-ea"/>
                          <a:cs typeface="Arial"/>
                        </a:rPr>
                      </a:br>
                      <a:r>
                        <a:rPr lang="ru-RU" sz="1000" b="0" kern="1200" spc="-4" dirty="0">
                          <a:solidFill>
                            <a:srgbClr val="00B050"/>
                          </a:solidFill>
                          <a:latin typeface="Arial Narrow" panose="020B0606020202030204" pitchFamily="34" charset="0"/>
                          <a:ea typeface="+mn-ea"/>
                          <a:cs typeface="Arial"/>
                        </a:rPr>
                        <a:t>в разработке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b="0" dirty="0">
                          <a:solidFill>
                            <a:srgbClr val="231F20"/>
                          </a:solidFill>
                          <a:latin typeface="Arial Narrow" panose="020B0606020202030204" pitchFamily="34" charset="0"/>
                        </a:rPr>
                        <a:t>Занесены</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292454413"/>
                  </a:ext>
                </a:extLst>
              </a:tr>
            </a:tbl>
          </a:graphicData>
        </a:graphic>
      </p:graphicFrame>
      <p:sp>
        <p:nvSpPr>
          <p:cNvPr id="94" name="Прямоугольник 110"/>
          <p:cNvSpPr>
            <a:spLocks noChangeArrowheads="1"/>
          </p:cNvSpPr>
          <p:nvPr/>
        </p:nvSpPr>
        <p:spPr bwMode="auto">
          <a:xfrm>
            <a:off x="161808" y="5862703"/>
            <a:ext cx="3485254" cy="247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111" tIns="38556" rIns="77111" bIns="38556">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spcAft>
                <a:spcPts val="675"/>
              </a:spcAft>
              <a:buNone/>
              <a:defRPr/>
            </a:pPr>
            <a:r>
              <a:rPr lang="en-US" altLang="ru-RU" sz="1100" dirty="0">
                <a:latin typeface="Arial Narrow" panose="020B0606020202030204" pitchFamily="34" charset="0"/>
              </a:rPr>
              <a:t>*</a:t>
            </a:r>
            <a:r>
              <a:rPr lang="ru-RU" altLang="ru-RU" sz="1100" dirty="0">
                <a:latin typeface="Arial Narrow" panose="020B0606020202030204" pitchFamily="34" charset="0"/>
              </a:rPr>
              <a:t>по состоянию на 11.03.2019 г.</a:t>
            </a:r>
            <a:endParaRPr lang="en-US" altLang="ru-RU" sz="1100" dirty="0">
              <a:latin typeface="Arial Narrow" panose="020B0606020202030204" pitchFamily="34" charset="0"/>
            </a:endParaRPr>
          </a:p>
        </p:txBody>
      </p:sp>
    </p:spTree>
    <p:extLst>
      <p:ext uri="{BB962C8B-B14F-4D97-AF65-F5344CB8AC3E}">
        <p14:creationId xmlns:p14="http://schemas.microsoft.com/office/powerpoint/2010/main" val="18896849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30637441"/>
            <a:ext cx="4572000" cy="22729299"/>
          </a:xfrm>
          <a:prstGeom prst="rect">
            <a:avLst/>
          </a:prstGeom>
        </p:spPr>
        <p:txBody>
          <a:bodyPr>
            <a:spAutoFit/>
          </a:bodyPr>
          <a:lstStyle/>
          <a:p>
            <a:pPr algn="just">
              <a:lnSpc>
                <a:spcPct val="107000"/>
              </a:lnSpc>
              <a:spcAft>
                <a:spcPts val="800"/>
              </a:spcAft>
            </a:pPr>
            <a:r>
              <a:rPr lang="ru-RU" sz="1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В части анализа полноты отражения РМП в Навигаторе ГИСП следует отметить следующее.</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ru-RU" sz="1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Не отражены следующие меры поддержки:</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1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В части гарантий защиты инвестиций</a:t>
            </a:r>
            <a:r>
              <a:rPr lang="ru-RU" sz="1000" dirty="0">
                <a:latin typeface="Times New Roman" panose="02020603050405020304" pitchFamily="18" charset="0"/>
                <a:ea typeface="Calibri" panose="020F0502020204030204" pitchFamily="34" charset="0"/>
                <a:cs typeface="Times New Roman" panose="02020603050405020304" pitchFamily="18" charset="0"/>
              </a:rPr>
              <a:t> </a:t>
            </a:r>
            <a:r>
              <a:rPr lang="ru-RU" sz="1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1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Закон Чеченской Республики от 10 июня 2006 г. N 16-рз «Об инвестициях и гарантиях инвесторам в Чеченской Республике»</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1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Статья 14. Государственные гарантии инвестиционной деятельности и защита инвестиций.</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1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Статья 16. Гарантии права инвестора на земельные участки.</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1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1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При осуществлении инвестиционного проекта земельный участок, на котором расположен объект инвестирования, по желанию инвестора, в том числе иностранного, может быть закреплен за ним в соответствии с земельным законодательством.</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1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Статья 18. Защита инвестиций.</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1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Государство гарантирует в соответствии с законодательством защиту инвестиций, в том числе иностранных, независимо от форм собственности. Инвестиции не могут быть безвозмездно национализированы, реквизированы.</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1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1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ru-RU" sz="1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Иные меры:</a:t>
            </a:r>
            <a:r>
              <a:rPr lang="ru-RU" sz="1000" b="1" i="1" dirty="0">
                <a:latin typeface="Times New Roman" panose="02020603050405020304" pitchFamily="18" charset="0"/>
                <a:ea typeface="Calibri" panose="020F0502020204030204" pitchFamily="34" charset="0"/>
                <a:cs typeface="Times New Roman" panose="02020603050405020304" pitchFamily="18" charset="0"/>
              </a:rPr>
              <a:t> </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1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Инвестиционные налоговые кредиты</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1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Налоговый Кодекс Российской Федерации Закон Чеченской Республики от 17.02.2014 г. № 6-РЗ «Об уполномоченном органе на принятие решений о предоставлении инвестиционного налогового кредита в Чеченской Республике</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1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Налоговые льготы </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1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Закон ЧР от 10.07.2006 г. №16-РЗ «Об инвестициях и гарантиях инвесторам в Чеченской Республике» Закон ЧР от 13.10.2006 г.             № 33-РЗ    «О налоге на имущество организаций» </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1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1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Предоставление субсидий на возмещение процентных ставок по кредитам, привлеченным на реализацию приоритетных инвестиционных проектов</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1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Постановление Правительства ЧР  от 03.12.2013 г. № 296 </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1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«Об утверждении Правил субсидирования процентных ставок по кредитам, привлекаемым юридическими лицами, зарегистрированными и осуществляющими свою основную уставную деятельность на территории Чеченской Республики, на реализацию приоритетных инвестиционных проектов, утвержденных Правительством Чеченской Республики»</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1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Предоставление субсидий на возмещение процентных ставок по кредитам, привлеченным на реализацию приоритетных инвестиционных проектов</a:t>
            </a:r>
            <a:r>
              <a:rPr lang="ru-RU" sz="1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1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ЧР  от 03.12.2013 г. № 296 </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1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«Об утверждении Правил субсидирования процентных ставок по кредитам, привлекаемым юридическими лицами, зарегистрированными и осуществляющими свою основную уставную деятельность на территории Чеченской Республики, на реализацию приоритетных инвестиционных проектов, утвержденных Правительством Чеченской Республики»</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1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Постановление Правительства ЧР  от 03.12.2013 г. № 296 </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1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«Об утверждении Правил субсидирования процентных ставок по кредитам, привлекаемым юридическими лицами, зарегистрированными и осуществляющими свою основную уставную деятельность на территории Чеченской Республики, на реализацию приоритетных инвестиционных проектов, утвержденных Правительством Чеченской Республики»</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1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1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Государственные гарантии</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1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Закон ЧР от 11.07.2006 г.                    № 18-РЗ  «О порядке предоставления государственных гарантий для привлечения кредитных ресурсов на нужды Чеченской Республики»</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1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Постановление Правительства РФ  от 04.05.2011 г. № 338                     «О предоставлении в 2011 - 2015 годах государственных гарантий Российской Федерации по кредитам, привлекаемым юридическими лицами, зарегистрированными и осуществляющими свою основную уставную деятельность на территории Северо-Кавказского федерального округа, на реализацию инвестиционных проектов на территории Северо-Кавказского федерального округа»</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1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1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Субсидии для сельскохозяйственных товаропроизводителей </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1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Закон ЧР от 01.07.2011 г. №17-РЗ «О государственной поддержке и стимулировании сельскохозяйственного производства в Чеченской Республике»</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1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Предоставление грантов на развитие семейных животноводческих ферм на базе крестьянских (фермерских) хозяйств</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1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Постановление Правительства ЧР от 02.05.2012 г.  № 113                   «Об утверждении Порядка предоставления грантов на развитие семейных животноводческих ферм на базе крестьянских (фермерских) хозяйств в Чеченской Республике»</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1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Предоставление грантов на создание и развитие крестьянского (фермерского) хозяйства и единовременной помощи на бытовое обустройство начинающим фермерам</a:t>
            </a:r>
            <a:r>
              <a:rPr lang="ru-RU" sz="10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0"/>
              </a:spcAft>
            </a:pPr>
            <a:r>
              <a:rPr lang="ru-RU" sz="1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Постановление Правительства ЧР от 02.05.2012 г.  № 108</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1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«Об утверждении Порядка предоставления грантов на создание и развитие крестьянского (фермерского) хозяйства и единовременной помощи на бытовое обустройство начинающим фермерам»</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1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Предоставления грантов субъектам малого и среднего предпринимательства</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1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Распоряжение Комитета Правительства Чеченской Республики по малому бизнесу и предпринимательству  от 17.01.2011 г.    № 01-п</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1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Предоставление </a:t>
            </a:r>
            <a:r>
              <a:rPr lang="ru-RU" sz="1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микрозаймов</a:t>
            </a:r>
            <a:r>
              <a:rPr lang="ru-RU" sz="1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и поручительств субъектам малого и среднего предпринимательства</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1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Распоряжение Правительства ЧР  от 05.09.2011 г. № 323-р «О создании некоммерческой организации «Гарантийный фонд Чеченской Республики»</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1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1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Распоряжение Правительства ЧР  от 05.09.2011 г. № 322-р   «О создании некоммерческой организации «</a:t>
            </a:r>
            <a:r>
              <a:rPr lang="ru-RU" sz="10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Микрофинансовый</a:t>
            </a:r>
            <a:r>
              <a:rPr lang="ru-RU" sz="1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фонд Чеченской Республики»</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1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Распоряжение Правительства ЧР   от 20.03.2002 г. № 242-р       «О создании Фонда поддержки малого предпринимательства Чеченской Республики» </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1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Создание инфраструктуры поддержки малого и среднего предпринимательства (бизнес-инкубаторы, технопарки)</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1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Постановление Правительства ЧР  от 19.12.2013 г. № 350   «Об утверждении Государственной программы ЧР «Развитие малого и среднего предпринимательства в Чеченской Республике на 2014-2018 годы» </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1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Формирование инвестиционных площадок</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1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Постановление Правительства ЧР  от 03.06.2014 г. № 109   «Об утверждении Положения                 о Порядке формирования инвестиционных площадок на территории Чеченской Республики»</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1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Обеспечение исполнения обязательств субъектов инвестиционной деятельности, привлекающих заемные средства для реализации инвестиционных проектов, за счет залогового фонда Чеченской Республики</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1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Постановление Правительства ЧР от 08.05.2007 г. № 75    «О залоговом   фонде Чеченской Республики»</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1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Включение проекта в перечень приоритетных проектов Чеченской Республики</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1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Постановление Правительства ЧР  от 19.12.2013 г. № 342     «О Порядке отбора и формирования Перечня приоритетных инвестиционных проектов Чеченской Республики»</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1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Сопровождение инвестиционных проектов по принципу "одного окна"</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1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hlinkClick r:id="rId2"/>
              </a:rPr>
              <a:t>Постановление Правительства ЧР от 06.05.2014 г. № 86    «Об утверждении Регламента сопровождения инвестиционных проектов по принципу «одного окна»</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ru-RU" sz="1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Государственное </a:t>
            </a:r>
            <a:r>
              <a:rPr lang="ru-RU" sz="10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софинансирование</a:t>
            </a:r>
            <a:r>
              <a:rPr lang="ru-RU" sz="1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инвестиционных проектов Чеченской Республики в рамках предоставления и распределения субсидий из федерального бюджета бюджетам субъектов</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1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Российской Федерации</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1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Постановление Правительства РФ от 15.04.2014 г. № 316    «Об утверждении государственной программы Российской Федерации «Экономическое развитие и инновационная экономика»</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ru-RU" sz="1000" dirty="0">
                <a:solidFill>
                  <a:srgbClr val="0D0D0D"/>
                </a:solidFill>
                <a:latin typeface="Times New Roman" panose="02020603050405020304" pitchFamily="18" charset="0"/>
                <a:ea typeface="Calibri" panose="020F0502020204030204" pitchFamily="34" charset="0"/>
              </a:rPr>
              <a:t>Приказ </a:t>
            </a:r>
            <a:r>
              <a:rPr lang="ru-RU" sz="1000" dirty="0" err="1">
                <a:solidFill>
                  <a:srgbClr val="0D0D0D"/>
                </a:solidFill>
                <a:latin typeface="Times New Roman" panose="02020603050405020304" pitchFamily="18" charset="0"/>
                <a:ea typeface="Calibri" panose="020F0502020204030204" pitchFamily="34" charset="0"/>
              </a:rPr>
              <a:t>Минкавказа</a:t>
            </a:r>
            <a:r>
              <a:rPr lang="ru-RU" sz="1000" dirty="0">
                <a:solidFill>
                  <a:srgbClr val="0D0D0D"/>
                </a:solidFill>
                <a:latin typeface="Times New Roman" panose="02020603050405020304" pitchFamily="18" charset="0"/>
                <a:ea typeface="Calibri" panose="020F0502020204030204" pitchFamily="34" charset="0"/>
              </a:rPr>
              <a:t> России    от 30.06.2016 г.  № 99    «Об утверждении Правил отбора инвестиционных проектов для включения в подпрограммы по социально-экономическому развитию субъектов Российской Федерации, входящих в состав Северо-Кавказского федерального округа, государственной программы Российской Федерации «Развитие Северо-Кавказского федерального округа» на период до 2025 года»</a:t>
            </a:r>
            <a:r>
              <a:rPr lang="ru-RU" sz="1000" dirty="0"/>
              <a:t> </a:t>
            </a:r>
            <a:r>
              <a:rPr lang="ru-RU" sz="1000" dirty="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3" name="TextBox 2"/>
          <p:cNvSpPr txBox="1"/>
          <p:nvPr/>
        </p:nvSpPr>
        <p:spPr>
          <a:xfrm>
            <a:off x="59821" y="712944"/>
            <a:ext cx="8802239" cy="6124754"/>
          </a:xfrm>
          <a:prstGeom prst="rect">
            <a:avLst/>
          </a:prstGeom>
          <a:noFill/>
        </p:spPr>
        <p:txBody>
          <a:bodyPr wrap="square" rtlCol="0">
            <a:spAutoFit/>
          </a:bodyPr>
          <a:lstStyle/>
          <a:p>
            <a:pPr algn="just"/>
            <a:r>
              <a:rPr lang="ru-RU" sz="800" b="1" dirty="0">
                <a:latin typeface="Arial Narrow" panose="020B0606020202030204" pitchFamily="34" charset="0"/>
                <a:cs typeface="Arial" panose="020B0604020202020204" pitchFamily="34" charset="0"/>
              </a:rPr>
              <a:t>ЗАКОН ЧЕЧЕНСКОЙ РЕСПУБЛИКИ ОТ 10 ИЮНЯ 2006 Г. N 16-РЗ «ОБ ИНВЕСТИЦИЯХ И ГАРАНТИЯХ ИНВЕСТОРАМ В ЧЕЧЕНСКОЙ РЕСПУБЛИКЕ»</a:t>
            </a:r>
            <a:endParaRPr lang="ru-RU" sz="800" dirty="0">
              <a:latin typeface="Arial Narrow" panose="020B0606020202030204" pitchFamily="34" charset="0"/>
              <a:cs typeface="Arial" panose="020B0604020202020204" pitchFamily="34" charset="0"/>
            </a:endParaRPr>
          </a:p>
          <a:p>
            <a:pPr algn="just"/>
            <a:r>
              <a:rPr lang="ru-RU" sz="800" dirty="0">
                <a:latin typeface="Arial Narrow" panose="020B0606020202030204" pitchFamily="34" charset="0"/>
                <a:cs typeface="Arial" panose="020B0604020202020204" pitchFamily="34" charset="0"/>
              </a:rPr>
              <a:t>Статья 14. Государственные гарантии инвестиционной деятельности и защита инвестиций.</a:t>
            </a:r>
          </a:p>
          <a:p>
            <a:pPr algn="just"/>
            <a:r>
              <a:rPr lang="ru-RU" sz="800" dirty="0">
                <a:latin typeface="Arial Narrow" panose="020B0606020202030204" pitchFamily="34" charset="0"/>
                <a:cs typeface="Arial" panose="020B0604020202020204" pitchFamily="34" charset="0"/>
              </a:rPr>
              <a:t>Статья 16. Гарантии права инвестора на земельные участки.</a:t>
            </a:r>
          </a:p>
          <a:p>
            <a:pPr algn="just"/>
            <a:r>
              <a:rPr lang="ru-RU" sz="800" dirty="0">
                <a:latin typeface="Arial Narrow" panose="020B0606020202030204" pitchFamily="34" charset="0"/>
                <a:cs typeface="Arial" panose="020B0604020202020204" pitchFamily="34" charset="0"/>
              </a:rPr>
              <a:t>Статья 18. Защита инвестиций.</a:t>
            </a:r>
          </a:p>
          <a:p>
            <a:pPr algn="just"/>
            <a:r>
              <a:rPr lang="ru-RU" sz="800" dirty="0">
                <a:latin typeface="Arial Narrow" panose="020B0606020202030204" pitchFamily="34" charset="0"/>
                <a:cs typeface="Arial" panose="020B0604020202020204" pitchFamily="34" charset="0"/>
              </a:rPr>
              <a:t> Иные меры:</a:t>
            </a:r>
            <a:r>
              <a:rPr lang="ru-RU" sz="800" b="1" i="1" dirty="0">
                <a:latin typeface="Arial Narrow" panose="020B0606020202030204" pitchFamily="34" charset="0"/>
                <a:cs typeface="Arial" panose="020B0604020202020204" pitchFamily="34" charset="0"/>
              </a:rPr>
              <a:t> </a:t>
            </a:r>
            <a:endParaRPr lang="ru-RU" sz="800" dirty="0">
              <a:latin typeface="Arial Narrow" panose="020B0606020202030204" pitchFamily="34" charset="0"/>
              <a:cs typeface="Arial" panose="020B0604020202020204" pitchFamily="34" charset="0"/>
            </a:endParaRPr>
          </a:p>
          <a:p>
            <a:pPr lvl="0" algn="just"/>
            <a:r>
              <a:rPr lang="ru-RU" sz="800" b="1" dirty="0">
                <a:latin typeface="Arial Narrow" panose="020B0606020202030204" pitchFamily="34" charset="0"/>
                <a:cs typeface="Arial" panose="020B0604020202020204" pitchFamily="34" charset="0"/>
              </a:rPr>
              <a:t>ИНВЕСТИЦИОННЫЕ НАЛОГОВЫЕ КРЕДИТЫ</a:t>
            </a:r>
            <a:endParaRPr lang="ru-RU" sz="800" dirty="0">
              <a:latin typeface="Arial Narrow" panose="020B0606020202030204" pitchFamily="34" charset="0"/>
              <a:cs typeface="Arial" panose="020B0604020202020204" pitchFamily="34" charset="0"/>
            </a:endParaRPr>
          </a:p>
          <a:p>
            <a:pPr algn="just"/>
            <a:r>
              <a:rPr lang="ru-RU" sz="800" dirty="0">
                <a:latin typeface="Arial Narrow" panose="020B0606020202030204" pitchFamily="34" charset="0"/>
                <a:cs typeface="Arial" panose="020B0604020202020204" pitchFamily="34" charset="0"/>
              </a:rPr>
              <a:t>Налоговый Кодекс Российской Федерации Закон Чеченской Республики от 17.02.2014 г. № 6-РЗ «Об уполномоченном органе на принятие решений о предоставлении инвестиционного налогового кредита в Чеченской Республике</a:t>
            </a:r>
          </a:p>
          <a:p>
            <a:pPr algn="just"/>
            <a:endParaRPr lang="ru-RU" sz="800" dirty="0">
              <a:latin typeface="Arial Narrow" panose="020B0606020202030204" pitchFamily="34" charset="0"/>
              <a:cs typeface="Arial" panose="020B0604020202020204" pitchFamily="34" charset="0"/>
            </a:endParaRPr>
          </a:p>
          <a:p>
            <a:pPr lvl="0" algn="just"/>
            <a:r>
              <a:rPr lang="ru-RU" sz="800" b="1" dirty="0">
                <a:latin typeface="Arial Narrow" panose="020B0606020202030204" pitchFamily="34" charset="0"/>
                <a:cs typeface="Arial" panose="020B0604020202020204" pitchFamily="34" charset="0"/>
              </a:rPr>
              <a:t>НАЛОГОВЫЕ ЛЬГОТЫ </a:t>
            </a:r>
            <a:endParaRPr lang="ru-RU" sz="800" dirty="0">
              <a:latin typeface="Arial Narrow" panose="020B0606020202030204" pitchFamily="34" charset="0"/>
              <a:cs typeface="Arial" panose="020B0604020202020204" pitchFamily="34" charset="0"/>
            </a:endParaRPr>
          </a:p>
          <a:p>
            <a:pPr algn="just"/>
            <a:r>
              <a:rPr lang="ru-RU" sz="800" dirty="0">
                <a:latin typeface="Arial Narrow" panose="020B0606020202030204" pitchFamily="34" charset="0"/>
                <a:cs typeface="Arial" panose="020B0604020202020204" pitchFamily="34" charset="0"/>
              </a:rPr>
              <a:t>Закон ЧР от 10.07.2006 г. №16-РЗ «Об инвестициях и гарантиях инвесторам в Чеченской Республике» Закон ЧР от 13.10.2006 г.  № 33-РЗ    «О налоге на имущество организаций» </a:t>
            </a:r>
          </a:p>
          <a:p>
            <a:pPr algn="just"/>
            <a:endParaRPr lang="ru-RU" sz="800" dirty="0">
              <a:latin typeface="Arial Narrow" panose="020B0606020202030204" pitchFamily="34" charset="0"/>
              <a:cs typeface="Arial" panose="020B0604020202020204" pitchFamily="34" charset="0"/>
            </a:endParaRPr>
          </a:p>
          <a:p>
            <a:pPr lvl="0" algn="just"/>
            <a:r>
              <a:rPr lang="ru-RU" sz="800" b="1" dirty="0">
                <a:latin typeface="Arial Narrow" panose="020B0606020202030204" pitchFamily="34" charset="0"/>
                <a:cs typeface="Arial" panose="020B0604020202020204" pitchFamily="34" charset="0"/>
              </a:rPr>
              <a:t>ПРЕДОСТАВЛЕНИЕ СУБСИДИЙ НА ВОЗМЕЩЕНИЕ ПРОЦЕНТНЫХ СТАВОК ПО КРЕДИТАМ, ПРИВЛЕЧЕННЫМ НА РЕАЛИЗАЦИЮ ПРИОРИТЕТНЫХ ИНВЕСТИЦИОННЫХ ПРОЕКТОВ</a:t>
            </a:r>
            <a:endParaRPr lang="ru-RU" sz="800" dirty="0">
              <a:latin typeface="Arial Narrow" panose="020B0606020202030204" pitchFamily="34" charset="0"/>
              <a:cs typeface="Arial" panose="020B0604020202020204" pitchFamily="34" charset="0"/>
            </a:endParaRPr>
          </a:p>
          <a:p>
            <a:pPr algn="just"/>
            <a:r>
              <a:rPr lang="ru-RU" sz="800" dirty="0">
                <a:latin typeface="Arial Narrow" panose="020B0606020202030204" pitchFamily="34" charset="0"/>
                <a:cs typeface="Arial" panose="020B0604020202020204" pitchFamily="34" charset="0"/>
              </a:rPr>
              <a:t>Постановление Правительства ЧР  от 03.12.2013 г. № 296 </a:t>
            </a:r>
          </a:p>
          <a:p>
            <a:pPr algn="just"/>
            <a:r>
              <a:rPr lang="ru-RU" sz="800" dirty="0">
                <a:latin typeface="Arial Narrow" panose="020B0606020202030204" pitchFamily="34" charset="0"/>
                <a:cs typeface="Arial" panose="020B0604020202020204" pitchFamily="34" charset="0"/>
              </a:rPr>
              <a:t>«Об утверждении Правил субсидирования процентных ставок по кредитам, привлекаемым юридическими лицами, зарегистрированными и осуществляющими свою основную уставную деятельность на территории Чеченской Республики, на реализацию приоритетных инвестиционных проектов, утвержденных Правительством Чеченской Республики»</a:t>
            </a:r>
          </a:p>
          <a:p>
            <a:pPr algn="just"/>
            <a:endParaRPr lang="ru-RU" sz="800" dirty="0">
              <a:latin typeface="Arial Narrow" panose="020B0606020202030204" pitchFamily="34" charset="0"/>
              <a:cs typeface="Arial" panose="020B0604020202020204" pitchFamily="34" charset="0"/>
            </a:endParaRPr>
          </a:p>
          <a:p>
            <a:pPr lvl="0" algn="just"/>
            <a:r>
              <a:rPr lang="ru-RU" sz="800" b="1" dirty="0">
                <a:latin typeface="Arial Narrow" panose="020B0606020202030204" pitchFamily="34" charset="0"/>
                <a:cs typeface="Arial" panose="020B0604020202020204" pitchFamily="34" charset="0"/>
              </a:rPr>
              <a:t>ПРЕДОСТАВЛЕНИЕ СУБСИДИЙ НА ВОЗМЕЩЕНИЕ ПРОЦЕНТНЫХ СТАВОК ПО КРЕДИТАМ, ПРИВЛЕЧЕННЫМ НА РЕАЛИЗАЦИЮ ПРИОРИТЕТНЫХ ИНВЕСТИЦИОННЫХ ПРОЕКТОВ</a:t>
            </a:r>
            <a:r>
              <a:rPr lang="ru-RU" sz="800" dirty="0">
                <a:latin typeface="Arial Narrow" panose="020B0606020202030204" pitchFamily="34" charset="0"/>
                <a:cs typeface="Arial" panose="020B0604020202020204" pitchFamily="34" charset="0"/>
              </a:rPr>
              <a:t> </a:t>
            </a:r>
          </a:p>
          <a:p>
            <a:pPr algn="just"/>
            <a:r>
              <a:rPr lang="ru-RU" sz="800" dirty="0">
                <a:latin typeface="Arial Narrow" panose="020B0606020202030204" pitchFamily="34" charset="0"/>
                <a:cs typeface="Arial" panose="020B0604020202020204" pitchFamily="34" charset="0"/>
              </a:rPr>
              <a:t>ЧР  от 03.12.2013 г. № 296  «Об утверждении Правил субсидирования процентных ставок по кредитам, привлекаемым юридическими лицами, зарегистрированными и осуществляющими свою основную уставную деятельность на территории Чеченской Республики, на реализацию приоритетных инвестиционных проектов, утвержденных Правительством Чеченской Республики»</a:t>
            </a:r>
          </a:p>
          <a:p>
            <a:pPr algn="just"/>
            <a:r>
              <a:rPr lang="ru-RU" sz="800" dirty="0">
                <a:latin typeface="Arial Narrow" panose="020B0606020202030204" pitchFamily="34" charset="0"/>
                <a:cs typeface="Arial" panose="020B0604020202020204" pitchFamily="34" charset="0"/>
              </a:rPr>
              <a:t>Постановление Правительства ЧР  от 03.12.2013 г. № 296 </a:t>
            </a:r>
          </a:p>
          <a:p>
            <a:pPr algn="just"/>
            <a:r>
              <a:rPr lang="ru-RU" sz="800" dirty="0">
                <a:latin typeface="Arial Narrow" panose="020B0606020202030204" pitchFamily="34" charset="0"/>
                <a:cs typeface="Arial" panose="020B0604020202020204" pitchFamily="34" charset="0"/>
              </a:rPr>
              <a:t>«Об утверждении Правил субсидирования процентных ставок по кредитам, привлекаемым юридическими лицами, зарегистрированными и осуществляющими свою основную уставную деятельность на территории Чеченской Республики, на реализацию приоритетных инвестиционных проектов, утвержденных Правительством Чеченской Республики»</a:t>
            </a:r>
          </a:p>
          <a:p>
            <a:pPr algn="just"/>
            <a:r>
              <a:rPr lang="ru-RU" sz="800" dirty="0">
                <a:latin typeface="Arial Narrow" panose="020B0606020202030204" pitchFamily="34" charset="0"/>
                <a:cs typeface="Arial" panose="020B0604020202020204" pitchFamily="34" charset="0"/>
              </a:rPr>
              <a:t> </a:t>
            </a:r>
          </a:p>
          <a:p>
            <a:pPr lvl="0" algn="just"/>
            <a:r>
              <a:rPr lang="ru-RU" sz="800" b="1" dirty="0">
                <a:latin typeface="Arial Narrow" panose="020B0606020202030204" pitchFamily="34" charset="0"/>
                <a:cs typeface="Arial" panose="020B0604020202020204" pitchFamily="34" charset="0"/>
              </a:rPr>
              <a:t>ГОСУДАРСТВЕННЫЕ ГАРАНТИИ</a:t>
            </a:r>
            <a:endParaRPr lang="ru-RU" sz="800" dirty="0">
              <a:latin typeface="Arial Narrow" panose="020B0606020202030204" pitchFamily="34" charset="0"/>
              <a:cs typeface="Arial" panose="020B0604020202020204" pitchFamily="34" charset="0"/>
            </a:endParaRPr>
          </a:p>
          <a:p>
            <a:pPr algn="just"/>
            <a:r>
              <a:rPr lang="ru-RU" sz="800" dirty="0">
                <a:latin typeface="Arial Narrow" panose="020B0606020202030204" pitchFamily="34" charset="0"/>
                <a:cs typeface="Arial" panose="020B0604020202020204" pitchFamily="34" charset="0"/>
              </a:rPr>
              <a:t>Закон ЧР от 11.07.2006 г. № 18-РЗ  «О порядке предоставления государственных гарантий для привлечения кредитных ресурсов на нужды Чеченской Республики»</a:t>
            </a:r>
          </a:p>
          <a:p>
            <a:pPr algn="just"/>
            <a:r>
              <a:rPr lang="ru-RU" sz="800" dirty="0">
                <a:latin typeface="Arial Narrow" panose="020B0606020202030204" pitchFamily="34" charset="0"/>
                <a:cs typeface="Arial" panose="020B0604020202020204" pitchFamily="34" charset="0"/>
              </a:rPr>
              <a:t>Постановление Правительства РФ  от 04.05.2011 г. № 338 «О предоставлении в 2011 - 2015 годах государственных гарантий Российской Федерации по кредитам, привлекаемым юридическими лицами, зарегистрированными и осуществляющими свою основную уставную деятельность на территории Северо-Кавказского федерального округа, на реализацию инвестиционных проектов на территории Северо-Кавказского федерального округа»</a:t>
            </a:r>
          </a:p>
          <a:p>
            <a:pPr algn="just"/>
            <a:endParaRPr lang="ru-RU" sz="800" dirty="0">
              <a:latin typeface="Arial Narrow" panose="020B0606020202030204" pitchFamily="34" charset="0"/>
              <a:cs typeface="Arial" panose="020B0604020202020204" pitchFamily="34" charset="0"/>
            </a:endParaRPr>
          </a:p>
          <a:p>
            <a:pPr algn="just"/>
            <a:r>
              <a:rPr lang="ru-RU" sz="800" b="1" dirty="0">
                <a:latin typeface="Arial Narrow" panose="020B0606020202030204" pitchFamily="34" charset="0"/>
                <a:cs typeface="Arial" panose="020B0604020202020204" pitchFamily="34" charset="0"/>
              </a:rPr>
              <a:t>ПРЕДОСТАВЛЕНИЯ ГРАНТОВ СУБЪЕКТАМ МАЛОГО И СРЕДНЕГО ПРЕДПРИНИМАТЕЛЬСТВА</a:t>
            </a:r>
            <a:endParaRPr lang="ru-RU" sz="800" dirty="0">
              <a:latin typeface="Arial Narrow" panose="020B0606020202030204" pitchFamily="34" charset="0"/>
              <a:cs typeface="Arial" panose="020B0604020202020204" pitchFamily="34" charset="0"/>
            </a:endParaRPr>
          </a:p>
          <a:p>
            <a:pPr algn="just"/>
            <a:r>
              <a:rPr lang="ru-RU" sz="800" dirty="0">
                <a:latin typeface="Arial Narrow" panose="020B0606020202030204" pitchFamily="34" charset="0"/>
                <a:cs typeface="Arial" panose="020B0604020202020204" pitchFamily="34" charset="0"/>
              </a:rPr>
              <a:t>Распоряжение Комитета Правительства Чеченской Республики по малому бизнесу и предпринимательству  от 17.01.2011 г.    № 01-п</a:t>
            </a:r>
          </a:p>
          <a:p>
            <a:pPr algn="just"/>
            <a:endParaRPr lang="ru-RU" sz="800" dirty="0">
              <a:latin typeface="Arial Narrow" panose="020B0606020202030204" pitchFamily="34" charset="0"/>
              <a:cs typeface="Arial" panose="020B0604020202020204" pitchFamily="34" charset="0"/>
            </a:endParaRPr>
          </a:p>
          <a:p>
            <a:pPr lvl="0" algn="just"/>
            <a:r>
              <a:rPr lang="ru-RU" sz="800" b="1" dirty="0">
                <a:latin typeface="Arial Narrow" panose="020B0606020202030204" pitchFamily="34" charset="0"/>
                <a:cs typeface="Arial" panose="020B0604020202020204" pitchFamily="34" charset="0"/>
              </a:rPr>
              <a:t>ПРЕДОСТАВЛЕНИЕ МИКРОЗАЙМОВ И ПОРУЧИТЕЛЬСТВ СУБЪЕКТАМ МАЛОГО И СРЕДНЕГО ПРЕДПРИНИМАТЕЛЬСТВА</a:t>
            </a:r>
            <a:endParaRPr lang="ru-RU" sz="800" dirty="0">
              <a:latin typeface="Arial Narrow" panose="020B0606020202030204" pitchFamily="34" charset="0"/>
              <a:cs typeface="Arial" panose="020B0604020202020204" pitchFamily="34" charset="0"/>
            </a:endParaRPr>
          </a:p>
          <a:p>
            <a:pPr algn="just"/>
            <a:r>
              <a:rPr lang="ru-RU" sz="800" dirty="0">
                <a:latin typeface="Arial Narrow" panose="020B0606020202030204" pitchFamily="34" charset="0"/>
                <a:cs typeface="Arial" panose="020B0604020202020204" pitchFamily="34" charset="0"/>
              </a:rPr>
              <a:t>Распоряжение Правительства ЧР  от 05.09.2011 г. № 323-р «О создании некоммерческой организации «Гарантийный фонд Чеченской Республики»</a:t>
            </a:r>
          </a:p>
          <a:p>
            <a:pPr algn="just"/>
            <a:r>
              <a:rPr lang="ru-RU" sz="800" dirty="0">
                <a:latin typeface="Arial Narrow" panose="020B0606020202030204" pitchFamily="34" charset="0"/>
                <a:cs typeface="Arial" panose="020B0604020202020204" pitchFamily="34" charset="0"/>
              </a:rPr>
              <a:t>Распоряжение Правительства ЧР  от 05.09.2011 г. № 322-р   «О создании некоммерческой организации «</a:t>
            </a:r>
            <a:r>
              <a:rPr lang="ru-RU" sz="800" dirty="0" err="1">
                <a:latin typeface="Arial Narrow" panose="020B0606020202030204" pitchFamily="34" charset="0"/>
                <a:cs typeface="Arial" panose="020B0604020202020204" pitchFamily="34" charset="0"/>
              </a:rPr>
              <a:t>Микрофинансовый</a:t>
            </a:r>
            <a:r>
              <a:rPr lang="ru-RU" sz="800" dirty="0">
                <a:latin typeface="Arial Narrow" panose="020B0606020202030204" pitchFamily="34" charset="0"/>
                <a:cs typeface="Arial" panose="020B0604020202020204" pitchFamily="34" charset="0"/>
              </a:rPr>
              <a:t> фонд Чеченской Республики»</a:t>
            </a:r>
          </a:p>
          <a:p>
            <a:pPr algn="just"/>
            <a:r>
              <a:rPr lang="ru-RU" sz="800" dirty="0">
                <a:latin typeface="Arial Narrow" panose="020B0606020202030204" pitchFamily="34" charset="0"/>
                <a:cs typeface="Arial" panose="020B0604020202020204" pitchFamily="34" charset="0"/>
              </a:rPr>
              <a:t>Распоряжение Правительства ЧР   от 20.03.2002 г. № 242-р    «О создании Фонда поддержки малого предпринимательства Чеченской Республики» </a:t>
            </a:r>
          </a:p>
          <a:p>
            <a:pPr algn="just"/>
            <a:endParaRPr lang="ru-RU" sz="800" dirty="0">
              <a:latin typeface="Arial Narrow" panose="020B0606020202030204" pitchFamily="34" charset="0"/>
              <a:cs typeface="Arial" panose="020B0604020202020204" pitchFamily="34" charset="0"/>
            </a:endParaRPr>
          </a:p>
          <a:p>
            <a:pPr lvl="0" algn="just"/>
            <a:r>
              <a:rPr lang="ru-RU" sz="800" b="1" dirty="0">
                <a:latin typeface="Arial Narrow" panose="020B0606020202030204" pitchFamily="34" charset="0"/>
                <a:cs typeface="Arial" panose="020B0604020202020204" pitchFamily="34" charset="0"/>
              </a:rPr>
              <a:t>СОЗДАНИЕ ИНФРАСТРУКТУРЫ ПОДДЕРЖКИ МАЛОГО И СРЕДНЕГО ПРЕДПРИНИМАТЕЛЬСТВА (БИЗНЕС-ИНКУБАТОРЫ, ТЕХНОПАРКИ)</a:t>
            </a:r>
            <a:endParaRPr lang="ru-RU" sz="800" dirty="0">
              <a:latin typeface="Arial Narrow" panose="020B0606020202030204" pitchFamily="34" charset="0"/>
              <a:cs typeface="Arial" panose="020B0604020202020204" pitchFamily="34" charset="0"/>
            </a:endParaRPr>
          </a:p>
          <a:p>
            <a:pPr algn="just"/>
            <a:r>
              <a:rPr lang="ru-RU" sz="800" dirty="0">
                <a:latin typeface="Arial Narrow" panose="020B0606020202030204" pitchFamily="34" charset="0"/>
                <a:cs typeface="Arial" panose="020B0604020202020204" pitchFamily="34" charset="0"/>
              </a:rPr>
              <a:t>Постановление Правительства ЧР  от 19.12.2013 г. № 350   «Об утверждении Государственной программы ЧР «Развитие малого и среднего предпринимательства в Чеченской Республике на 2014-2018 годы» </a:t>
            </a:r>
          </a:p>
          <a:p>
            <a:pPr lvl="0" algn="just"/>
            <a:r>
              <a:rPr lang="ru-RU" sz="800" b="1" dirty="0">
                <a:latin typeface="Arial Narrow" panose="020B0606020202030204" pitchFamily="34" charset="0"/>
                <a:cs typeface="Arial" panose="020B0604020202020204" pitchFamily="34" charset="0"/>
              </a:rPr>
              <a:t>ФОРМИРОВАНИЕ ИНВЕСТИЦИОННЫХ ПЛОЩАДОК</a:t>
            </a:r>
            <a:endParaRPr lang="ru-RU" sz="800" dirty="0">
              <a:latin typeface="Arial Narrow" panose="020B0606020202030204" pitchFamily="34" charset="0"/>
              <a:cs typeface="Arial" panose="020B0604020202020204" pitchFamily="34" charset="0"/>
            </a:endParaRPr>
          </a:p>
          <a:p>
            <a:pPr algn="just"/>
            <a:r>
              <a:rPr lang="ru-RU" sz="800" dirty="0">
                <a:latin typeface="Arial Narrow" panose="020B0606020202030204" pitchFamily="34" charset="0"/>
                <a:cs typeface="Arial" panose="020B0604020202020204" pitchFamily="34" charset="0"/>
              </a:rPr>
              <a:t>Постановление Правительства ЧР  от 03.06.2014 г. № 109   «Об утверждении Положения  о Порядке формирования инвестиционных площадок на территории Чеченской Республики»</a:t>
            </a:r>
          </a:p>
          <a:p>
            <a:pPr algn="just"/>
            <a:r>
              <a:rPr lang="ru-RU" sz="800" b="1" dirty="0">
                <a:latin typeface="Arial Narrow" panose="020B0606020202030204" pitchFamily="34" charset="0"/>
                <a:cs typeface="Arial" panose="020B0604020202020204" pitchFamily="34" charset="0"/>
              </a:rPr>
              <a:t>ОБЕСПЕЧЕНИЕ ИСПОЛНЕНИЯ ОБЯЗАТЕЛЬСТВ СУБЪЕКТОВ ИНВЕСТИЦИОННОЙ ДЕЯТЕЛЬНОСТИ, ПРИВЛЕКАЮЩИХ ЗАЕМНЫЕ СРЕДСТВА ДЛЯ РЕАЛИЗАЦИИ ИНВЕСТИЦИОННЫХ ПРОЕКТОВ, ЗА СЧЕТ ЗАЛОГОВОГО ФОНДА ЧЕЧЕНСКОЙ РЕСПУБЛИКИ</a:t>
            </a:r>
            <a:endParaRPr lang="ru-RU" sz="800" dirty="0">
              <a:latin typeface="Arial Narrow" panose="020B0606020202030204" pitchFamily="34" charset="0"/>
              <a:cs typeface="Arial" panose="020B0604020202020204" pitchFamily="34" charset="0"/>
            </a:endParaRPr>
          </a:p>
          <a:p>
            <a:pPr algn="just"/>
            <a:r>
              <a:rPr lang="ru-RU" sz="800" dirty="0">
                <a:latin typeface="Arial Narrow" panose="020B0606020202030204" pitchFamily="34" charset="0"/>
                <a:cs typeface="Arial" panose="020B0604020202020204" pitchFamily="34" charset="0"/>
              </a:rPr>
              <a:t>Постановление Правительства ЧР от 08.05.2007 г. № 75    «О залоговом   фонде Чеченской Республики»</a:t>
            </a:r>
          </a:p>
          <a:p>
            <a:pPr lvl="0" algn="just"/>
            <a:r>
              <a:rPr lang="ru-RU" sz="800" b="1" dirty="0">
                <a:latin typeface="Arial Narrow" panose="020B0606020202030204" pitchFamily="34" charset="0"/>
                <a:cs typeface="Arial" panose="020B0604020202020204" pitchFamily="34" charset="0"/>
              </a:rPr>
              <a:t>ВКЛЮЧЕНИЕ ПРОЕКТА В ПЕРЕЧЕНЬ ПРИОРИТЕТНЫХ ПРОЕКТОВ ЧЕЧЕНСКОЙ РЕСПУБЛИКИ</a:t>
            </a:r>
            <a:endParaRPr lang="ru-RU" sz="800" dirty="0">
              <a:latin typeface="Arial Narrow" panose="020B0606020202030204" pitchFamily="34" charset="0"/>
              <a:cs typeface="Arial" panose="020B0604020202020204" pitchFamily="34" charset="0"/>
            </a:endParaRPr>
          </a:p>
          <a:p>
            <a:pPr algn="just"/>
            <a:r>
              <a:rPr lang="ru-RU" sz="800" dirty="0">
                <a:latin typeface="Arial Narrow" panose="020B0606020202030204" pitchFamily="34" charset="0"/>
                <a:cs typeface="Arial" panose="020B0604020202020204" pitchFamily="34" charset="0"/>
              </a:rPr>
              <a:t>Постановление Правительства ЧР  от 19.12.2013 г. № 342     «О Порядке отбора и формирования Перечня приоритетных инвестиционных проектов Чеченской Республики»</a:t>
            </a:r>
          </a:p>
          <a:p>
            <a:pPr lvl="0" algn="just"/>
            <a:r>
              <a:rPr lang="ru-RU" sz="800" b="1" dirty="0">
                <a:latin typeface="Arial Narrow" panose="020B0606020202030204" pitchFamily="34" charset="0"/>
                <a:cs typeface="Arial" panose="020B0604020202020204" pitchFamily="34" charset="0"/>
              </a:rPr>
              <a:t>СОПРОВОЖДЕНИЕ ИНВЕСТИЦИОННЫХ ПРОЕКТОВ ПО ПРИНЦИПУ "ОДНОГО ОКНА"</a:t>
            </a:r>
            <a:endParaRPr lang="ru-RU" sz="800" dirty="0">
              <a:latin typeface="Arial Narrow" panose="020B0606020202030204" pitchFamily="34" charset="0"/>
              <a:cs typeface="Arial" panose="020B0604020202020204" pitchFamily="34" charset="0"/>
            </a:endParaRPr>
          </a:p>
          <a:p>
            <a:pPr algn="just"/>
            <a:r>
              <a:rPr lang="ru-RU" sz="800" dirty="0">
                <a:latin typeface="Arial Narrow" panose="020B0606020202030204" pitchFamily="34" charset="0"/>
                <a:cs typeface="Arial" panose="020B0604020202020204" pitchFamily="34" charset="0"/>
              </a:rPr>
              <a:t>Постановление Правительства ЧР от 06.05.2014 г. № 86    «Об утверждении Регламента сопровождения инвестиционных проектов по принципу «одного окна»</a:t>
            </a:r>
          </a:p>
        </p:txBody>
      </p:sp>
      <p:sp>
        <p:nvSpPr>
          <p:cNvPr id="4" name="Прямоугольник 3"/>
          <p:cNvSpPr/>
          <p:nvPr/>
        </p:nvSpPr>
        <p:spPr>
          <a:xfrm>
            <a:off x="132459" y="381555"/>
            <a:ext cx="4772826" cy="369332"/>
          </a:xfrm>
          <a:prstGeom prst="rect">
            <a:avLst/>
          </a:prstGeom>
        </p:spPr>
        <p:txBody>
          <a:bodyPr wrap="square">
            <a:spAutoFit/>
          </a:bodyPr>
          <a:lstStyle/>
          <a:p>
            <a:r>
              <a:rPr lang="ru-RU" spc="175" dirty="0">
                <a:solidFill>
                  <a:srgbClr val="001E31"/>
                </a:solidFill>
                <a:latin typeface="Arial Narrow" panose="020B0606020202030204" pitchFamily="34" charset="0"/>
                <a:ea typeface="+mj-ea"/>
                <a:cs typeface="+mj-cs"/>
              </a:rPr>
              <a:t>НЕ отражены следующие меры поддержки</a:t>
            </a:r>
          </a:p>
        </p:txBody>
      </p:sp>
    </p:spTree>
    <p:extLst>
      <p:ext uri="{BB962C8B-B14F-4D97-AF65-F5344CB8AC3E}">
        <p14:creationId xmlns:p14="http://schemas.microsoft.com/office/powerpoint/2010/main" val="36009644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47625" y="5689600"/>
            <a:ext cx="1755775" cy="253916"/>
          </a:xfrm>
          <a:prstGeom prst="rect">
            <a:avLst/>
          </a:prstGeom>
        </p:spPr>
        <p:txBody>
          <a:bodyPr>
            <a:spAutoFit/>
          </a:bodyPr>
          <a:lstStyle/>
          <a:p>
            <a:pPr>
              <a:defRPr/>
            </a:pPr>
            <a:r>
              <a:rPr lang="ru-RU" sz="1050" dirty="0">
                <a:solidFill>
                  <a:schemeClr val="tx1">
                    <a:lumMod val="65000"/>
                    <a:lumOff val="35000"/>
                  </a:schemeClr>
                </a:solidFill>
                <a:latin typeface="Arial Narrow" panose="020B0606020202030204" pitchFamily="34" charset="0"/>
              </a:rPr>
              <a:t> </a:t>
            </a:r>
          </a:p>
        </p:txBody>
      </p:sp>
      <p:sp>
        <p:nvSpPr>
          <p:cNvPr id="17" name="Прямоугольник 16"/>
          <p:cNvSpPr/>
          <p:nvPr/>
        </p:nvSpPr>
        <p:spPr>
          <a:xfrm>
            <a:off x="47625" y="5961063"/>
            <a:ext cx="1755775" cy="253916"/>
          </a:xfrm>
          <a:prstGeom prst="rect">
            <a:avLst/>
          </a:prstGeom>
        </p:spPr>
        <p:txBody>
          <a:bodyPr>
            <a:spAutoFit/>
          </a:bodyPr>
          <a:lstStyle/>
          <a:p>
            <a:pPr>
              <a:defRPr/>
            </a:pPr>
            <a:r>
              <a:rPr lang="ru-RU" sz="1050" dirty="0">
                <a:solidFill>
                  <a:schemeClr val="tx1">
                    <a:lumMod val="65000"/>
                    <a:lumOff val="35000"/>
                  </a:schemeClr>
                </a:solidFill>
                <a:latin typeface="Arial Narrow" panose="020B0606020202030204" pitchFamily="34" charset="0"/>
              </a:rPr>
              <a:t> </a:t>
            </a:r>
          </a:p>
        </p:txBody>
      </p:sp>
      <p:sp>
        <p:nvSpPr>
          <p:cNvPr id="12" name="TextBox 11"/>
          <p:cNvSpPr txBox="1"/>
          <p:nvPr/>
        </p:nvSpPr>
        <p:spPr>
          <a:xfrm>
            <a:off x="618591" y="111145"/>
            <a:ext cx="8347295" cy="369332"/>
          </a:xfrm>
          <a:prstGeom prst="rect">
            <a:avLst/>
          </a:prstGeom>
          <a:noFill/>
        </p:spPr>
        <p:txBody>
          <a:bodyPr wrap="square" rtlCol="0">
            <a:spAutoFit/>
          </a:bodyPr>
          <a:lstStyle/>
          <a:p>
            <a:pPr defTabSz="816152">
              <a:defRPr/>
            </a:pPr>
            <a:r>
              <a:rPr lang="ru-RU" dirty="0">
                <a:solidFill>
                  <a:srgbClr val="404040"/>
                </a:solidFill>
                <a:latin typeface="Arial Narrow" panose="020B0606020202030204" pitchFamily="34" charset="0"/>
              </a:rPr>
              <a:t>Атлас промышленности</a:t>
            </a:r>
          </a:p>
        </p:txBody>
      </p:sp>
      <p:sp>
        <p:nvSpPr>
          <p:cNvPr id="14" name="Прямоугольник 4"/>
          <p:cNvSpPr>
            <a:spLocks noChangeArrowheads="1"/>
          </p:cNvSpPr>
          <p:nvPr/>
        </p:nvSpPr>
        <p:spPr bwMode="auto">
          <a:xfrm>
            <a:off x="248828" y="601309"/>
            <a:ext cx="8533501" cy="759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ts val="1300"/>
              </a:lnSpc>
              <a:spcBef>
                <a:spcPct val="0"/>
              </a:spcBef>
              <a:buFontTx/>
              <a:buNone/>
            </a:pPr>
            <a:r>
              <a:rPr lang="ru-RU" altLang="ru-RU" sz="1400" dirty="0">
                <a:latin typeface="Arial Narrow" panose="020B0606020202030204" pitchFamily="34" charset="0"/>
              </a:rPr>
              <a:t>На интерактивной карте «Атлас промышленности» представлены сведения о промышленных предприятиях, объектах транспортной инфраструктуры, моногородах, территориальных и индустриальных кластерах, технопарках. Так же, можно получить сведения о поставщиках и производителях сырья, комплектующих и оборудования, статистические данные.</a:t>
            </a:r>
          </a:p>
        </p:txBody>
      </p:sp>
      <p:sp>
        <p:nvSpPr>
          <p:cNvPr id="15" name="Прямоугольник 14"/>
          <p:cNvSpPr/>
          <p:nvPr/>
        </p:nvSpPr>
        <p:spPr bwMode="auto">
          <a:xfrm>
            <a:off x="4320715" y="1186904"/>
            <a:ext cx="1479644" cy="68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defRPr/>
            </a:pPr>
            <a:r>
              <a:rPr lang="ru-RU" altLang="ru-RU" sz="1400" b="1" dirty="0">
                <a:solidFill>
                  <a:srgbClr val="2AACE2"/>
                </a:solidFill>
                <a:latin typeface="Arial Narrow" panose="020B0606020202030204" pitchFamily="34" charset="0"/>
                <a:cs typeface="Segoe UI" pitchFamily="34" charset="0"/>
              </a:rPr>
              <a:t>70</a:t>
            </a:r>
          </a:p>
          <a:p>
            <a:pPr algn="ctr">
              <a:defRPr/>
            </a:pPr>
            <a:r>
              <a:rPr lang="ru-RU" altLang="ru-RU" sz="1200" dirty="0">
                <a:solidFill>
                  <a:srgbClr val="595959"/>
                </a:solidFill>
                <a:latin typeface="Arial Narrow" panose="020B0606020202030204" pitchFamily="34" charset="0"/>
              </a:rPr>
              <a:t>технопарков</a:t>
            </a:r>
            <a:endParaRPr lang="ru-RU" altLang="ru-RU" sz="1200" dirty="0">
              <a:solidFill>
                <a:srgbClr val="FFFFFF"/>
              </a:solidFill>
              <a:latin typeface="Arial Narrow" panose="020B0606020202030204" pitchFamily="34" charset="0"/>
            </a:endParaRPr>
          </a:p>
        </p:txBody>
      </p:sp>
      <p:sp>
        <p:nvSpPr>
          <p:cNvPr id="18" name="Прямоугольник 17"/>
          <p:cNvSpPr/>
          <p:nvPr/>
        </p:nvSpPr>
        <p:spPr bwMode="auto">
          <a:xfrm>
            <a:off x="6822320" y="1136789"/>
            <a:ext cx="2049462" cy="996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defRPr/>
            </a:pPr>
            <a:r>
              <a:rPr lang="ru-RU" altLang="ru-RU" sz="1400" b="1" dirty="0">
                <a:solidFill>
                  <a:srgbClr val="2AACE2"/>
                </a:solidFill>
                <a:latin typeface="Arial Narrow" panose="020B0606020202030204" pitchFamily="34" charset="0"/>
                <a:cs typeface="Segoe UI" pitchFamily="34" charset="0"/>
              </a:rPr>
              <a:t>&gt;16,5 тыс. </a:t>
            </a:r>
          </a:p>
          <a:p>
            <a:pPr algn="ctr">
              <a:defRPr/>
            </a:pPr>
            <a:r>
              <a:rPr lang="ru-RU" altLang="ru-RU" sz="1200" dirty="0">
                <a:solidFill>
                  <a:srgbClr val="595959"/>
                </a:solidFill>
                <a:latin typeface="Arial Narrow" panose="020B0606020202030204" pitchFamily="34" charset="0"/>
              </a:rPr>
              <a:t>объектов транспортной </a:t>
            </a:r>
            <a:r>
              <a:rPr lang="ru-RU" altLang="ru-RU" sz="1200" dirty="0" err="1">
                <a:solidFill>
                  <a:srgbClr val="595959"/>
                </a:solidFill>
                <a:latin typeface="Arial Narrow" panose="020B0606020202030204" pitchFamily="34" charset="0"/>
              </a:rPr>
              <a:t>инифраструктуры</a:t>
            </a:r>
            <a:endParaRPr lang="ru-RU" altLang="ru-RU" sz="1200" dirty="0">
              <a:solidFill>
                <a:srgbClr val="FFFFFF"/>
              </a:solidFill>
              <a:latin typeface="Arial Narrow" panose="020B0606020202030204" pitchFamily="34" charset="0"/>
            </a:endParaRPr>
          </a:p>
        </p:txBody>
      </p:sp>
      <p:sp>
        <p:nvSpPr>
          <p:cNvPr id="19" name="Прямоугольник 18"/>
          <p:cNvSpPr/>
          <p:nvPr/>
        </p:nvSpPr>
        <p:spPr bwMode="auto">
          <a:xfrm>
            <a:off x="5505962" y="1201123"/>
            <a:ext cx="1610755" cy="625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defRPr/>
            </a:pPr>
            <a:r>
              <a:rPr lang="ru-RU" altLang="ru-RU" sz="1400" b="1" dirty="0">
                <a:solidFill>
                  <a:srgbClr val="2AACE2"/>
                </a:solidFill>
                <a:latin typeface="Arial Narrow" panose="020B0606020202030204" pitchFamily="34" charset="0"/>
                <a:cs typeface="Segoe UI" pitchFamily="34" charset="0"/>
              </a:rPr>
              <a:t>65</a:t>
            </a:r>
          </a:p>
          <a:p>
            <a:pPr algn="ctr">
              <a:defRPr/>
            </a:pPr>
            <a:r>
              <a:rPr lang="ru-RU" altLang="ru-RU" sz="1200" dirty="0">
                <a:solidFill>
                  <a:srgbClr val="595959"/>
                </a:solidFill>
                <a:latin typeface="Arial Narrow" panose="020B0606020202030204" pitchFamily="34" charset="0"/>
              </a:rPr>
              <a:t>кластеров</a:t>
            </a:r>
            <a:endParaRPr lang="ru-RU" altLang="ru-RU" sz="1200" dirty="0">
              <a:solidFill>
                <a:srgbClr val="FFFFFF"/>
              </a:solidFill>
              <a:latin typeface="Arial Narrow" panose="020B0606020202030204" pitchFamily="34" charset="0"/>
            </a:endParaRPr>
          </a:p>
        </p:txBody>
      </p:sp>
      <p:sp>
        <p:nvSpPr>
          <p:cNvPr id="20" name="Прямоугольник 19"/>
          <p:cNvSpPr/>
          <p:nvPr/>
        </p:nvSpPr>
        <p:spPr bwMode="auto">
          <a:xfrm>
            <a:off x="1262978" y="1239734"/>
            <a:ext cx="2049462" cy="68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defRPr/>
            </a:pPr>
            <a:r>
              <a:rPr lang="ru-RU" altLang="ru-RU" sz="1400" b="1" dirty="0">
                <a:solidFill>
                  <a:srgbClr val="2AACE2"/>
                </a:solidFill>
                <a:latin typeface="Arial Narrow" panose="020B0606020202030204" pitchFamily="34" charset="0"/>
                <a:cs typeface="Segoe UI" pitchFamily="34" charset="0"/>
              </a:rPr>
              <a:t>&gt;7 тыс.</a:t>
            </a:r>
          </a:p>
          <a:p>
            <a:pPr algn="ctr">
              <a:defRPr/>
            </a:pPr>
            <a:r>
              <a:rPr lang="ru-RU" altLang="ru-RU" sz="1200" dirty="0">
                <a:solidFill>
                  <a:srgbClr val="595959"/>
                </a:solidFill>
                <a:latin typeface="Arial Narrow" panose="020B0606020202030204" pitchFamily="34" charset="0"/>
              </a:rPr>
              <a:t>промышленных</a:t>
            </a:r>
          </a:p>
          <a:p>
            <a:pPr algn="ctr">
              <a:defRPr/>
            </a:pPr>
            <a:r>
              <a:rPr lang="ru-RU" altLang="ru-RU" sz="1200" dirty="0">
                <a:solidFill>
                  <a:srgbClr val="595959"/>
                </a:solidFill>
                <a:latin typeface="Arial Narrow" panose="020B0606020202030204" pitchFamily="34" charset="0"/>
              </a:rPr>
              <a:t>  предприятий</a:t>
            </a:r>
            <a:endParaRPr lang="ru-RU" altLang="ru-RU" sz="1200" dirty="0">
              <a:solidFill>
                <a:srgbClr val="FFFFFF"/>
              </a:solidFill>
              <a:latin typeface="Arial Narrow" panose="020B0606020202030204" pitchFamily="34" charset="0"/>
            </a:endParaRPr>
          </a:p>
        </p:txBody>
      </p:sp>
      <p:sp>
        <p:nvSpPr>
          <p:cNvPr id="21" name="Прямоугольник 20"/>
          <p:cNvSpPr/>
          <p:nvPr/>
        </p:nvSpPr>
        <p:spPr bwMode="auto">
          <a:xfrm>
            <a:off x="2795952" y="1291297"/>
            <a:ext cx="1775606" cy="5950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defRPr/>
            </a:pPr>
            <a:r>
              <a:rPr lang="ru-RU" altLang="ru-RU" sz="1400" b="1" dirty="0">
                <a:solidFill>
                  <a:srgbClr val="2AACE2"/>
                </a:solidFill>
                <a:latin typeface="Arial Narrow" panose="020B0606020202030204" pitchFamily="34" charset="0"/>
                <a:cs typeface="Segoe UI" pitchFamily="34" charset="0"/>
              </a:rPr>
              <a:t>242</a:t>
            </a:r>
          </a:p>
          <a:p>
            <a:pPr algn="ctr">
              <a:defRPr/>
            </a:pPr>
            <a:r>
              <a:rPr lang="ru-RU" altLang="ru-RU" sz="1200" dirty="0">
                <a:solidFill>
                  <a:srgbClr val="595959"/>
                </a:solidFill>
                <a:latin typeface="Arial Narrow" panose="020B0606020202030204" pitchFamily="34" charset="0"/>
              </a:rPr>
              <a:t>индустриальных </a:t>
            </a:r>
          </a:p>
          <a:p>
            <a:pPr algn="ctr">
              <a:defRPr/>
            </a:pPr>
            <a:r>
              <a:rPr lang="ru-RU" altLang="ru-RU" sz="1200" dirty="0">
                <a:solidFill>
                  <a:srgbClr val="595959"/>
                </a:solidFill>
                <a:latin typeface="Arial Narrow" panose="020B0606020202030204" pitchFamily="34" charset="0"/>
              </a:rPr>
              <a:t>парка</a:t>
            </a:r>
            <a:endParaRPr lang="ru-RU" altLang="ru-RU" sz="1200" dirty="0">
              <a:solidFill>
                <a:srgbClr val="FFFFFF"/>
              </a:solidFill>
              <a:latin typeface="Arial Narrow" panose="020B0606020202030204" pitchFamily="34" charset="0"/>
            </a:endParaRPr>
          </a:p>
        </p:txBody>
      </p:sp>
      <p:sp>
        <p:nvSpPr>
          <p:cNvPr id="22" name="Прямоугольник 21"/>
          <p:cNvSpPr/>
          <p:nvPr/>
        </p:nvSpPr>
        <p:spPr bwMode="auto">
          <a:xfrm>
            <a:off x="1395" y="1291297"/>
            <a:ext cx="1802005" cy="592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defRPr/>
            </a:pPr>
            <a:r>
              <a:rPr lang="ru-RU" altLang="ru-RU" sz="1400" b="1" dirty="0">
                <a:solidFill>
                  <a:srgbClr val="2AACE2"/>
                </a:solidFill>
                <a:latin typeface="Arial Narrow" panose="020B0606020202030204" pitchFamily="34" charset="0"/>
                <a:cs typeface="Segoe UI" pitchFamily="34" charset="0"/>
              </a:rPr>
              <a:t>&gt;29 тыс</a:t>
            </a:r>
            <a:r>
              <a:rPr lang="ru-RU" altLang="ru-RU" sz="1200" b="1" dirty="0">
                <a:solidFill>
                  <a:srgbClr val="2AACE2"/>
                </a:solidFill>
                <a:latin typeface="Arial Narrow" panose="020B0606020202030204" pitchFamily="34" charset="0"/>
                <a:cs typeface="Segoe UI" pitchFamily="34" charset="0"/>
              </a:rPr>
              <a:t>. </a:t>
            </a:r>
          </a:p>
          <a:p>
            <a:pPr algn="ctr">
              <a:defRPr/>
            </a:pPr>
            <a:r>
              <a:rPr lang="ru-RU" altLang="ru-RU" sz="1200" dirty="0">
                <a:solidFill>
                  <a:srgbClr val="595959"/>
                </a:solidFill>
                <a:latin typeface="Arial Narrow" panose="020B0606020202030204" pitchFamily="34" charset="0"/>
              </a:rPr>
              <a:t>объектов </a:t>
            </a:r>
          </a:p>
          <a:p>
            <a:pPr algn="ctr">
              <a:defRPr/>
            </a:pPr>
            <a:r>
              <a:rPr lang="ru-RU" altLang="ru-RU" sz="1200" dirty="0">
                <a:solidFill>
                  <a:srgbClr val="595959"/>
                </a:solidFill>
                <a:latin typeface="Arial Narrow" panose="020B0606020202030204" pitchFamily="34" charset="0"/>
              </a:rPr>
              <a:t>промышленности</a:t>
            </a:r>
            <a:endParaRPr lang="ru-RU" altLang="ru-RU" sz="1200" dirty="0">
              <a:solidFill>
                <a:srgbClr val="FFFFFF"/>
              </a:solidFill>
              <a:latin typeface="Arial Narrow" panose="020B0606020202030204" pitchFamily="34" charset="0"/>
            </a:endParaRPr>
          </a:p>
        </p:txBody>
      </p:sp>
      <p:pic>
        <p:nvPicPr>
          <p:cNvPr id="1105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0" y="1952341"/>
            <a:ext cx="9149449" cy="5005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4921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6778" y="455596"/>
            <a:ext cx="8462481" cy="346120"/>
          </a:xfrm>
          <a:prstGeom prst="rect">
            <a:avLst/>
          </a:prstGeom>
          <a:noFill/>
        </p:spPr>
        <p:txBody>
          <a:bodyPr wrap="square" rtlCol="0">
            <a:spAutoFit/>
          </a:bodyPr>
          <a:lstStyle>
            <a:defPPr>
              <a:defRPr lang="ru-RU"/>
            </a:defPPr>
            <a:lvl1pPr>
              <a:defRPr sz="1600" spc="-50">
                <a:solidFill>
                  <a:schemeClr val="tx1">
                    <a:lumMod val="75000"/>
                    <a:lumOff val="25000"/>
                  </a:schemeClr>
                </a:solidFill>
                <a:latin typeface="Akzidenz-Grotesk Pro Med" pitchFamily="50" charset="0"/>
              </a:defRPr>
            </a:lvl1pPr>
          </a:lstStyle>
          <a:p>
            <a:pPr>
              <a:lnSpc>
                <a:spcPts val="1900"/>
              </a:lnSpc>
            </a:pPr>
            <a:r>
              <a:rPr lang="ru-RU" spc="175" dirty="0">
                <a:solidFill>
                  <a:srgbClr val="001E31"/>
                </a:solidFill>
                <a:latin typeface="Arial Narrow" panose="020B0606020202030204" pitchFamily="34" charset="0"/>
                <a:ea typeface="+mj-ea"/>
                <a:cs typeface="+mj-cs"/>
              </a:rPr>
              <a:t>Конструктор опросов промышленности</a:t>
            </a:r>
          </a:p>
        </p:txBody>
      </p:sp>
      <p:sp>
        <p:nvSpPr>
          <p:cNvPr id="9" name="Номер слайда 1"/>
          <p:cNvSpPr>
            <a:spLocks noGrp="1"/>
          </p:cNvSpPr>
          <p:nvPr>
            <p:ph type="sldNum" sz="quarter" idx="4294967295"/>
          </p:nvPr>
        </p:nvSpPr>
        <p:spPr>
          <a:xfrm>
            <a:off x="8643938" y="6916738"/>
            <a:ext cx="500062" cy="395287"/>
          </a:xfrm>
          <a:prstGeom prst="rect">
            <a:avLst/>
          </a:prstGeom>
        </p:spPr>
        <p:txBody>
          <a:bodyPr/>
          <a:lstStyle/>
          <a:p>
            <a:pPr algn="ctr"/>
            <a:fld id="{B27449BE-5A67-4541-A88B-986E5A7DFE68}" type="slidenum">
              <a:rPr lang="ru-RU" sz="1400" smtClean="0">
                <a:solidFill>
                  <a:schemeClr val="tx1"/>
                </a:solidFill>
                <a:latin typeface="Arial" panose="020B0604020202020204" pitchFamily="34" charset="0"/>
                <a:cs typeface="Arial" panose="020B0604020202020204" pitchFamily="34" charset="0"/>
              </a:rPr>
              <a:pPr algn="ctr"/>
              <a:t>37</a:t>
            </a:fld>
            <a:endParaRPr lang="ru-RU" sz="1400" dirty="0">
              <a:solidFill>
                <a:schemeClr val="tx1"/>
              </a:solidFill>
              <a:latin typeface="Arial" panose="020B0604020202020204" pitchFamily="34" charset="0"/>
              <a:cs typeface="Arial" panose="020B0604020202020204" pitchFamily="34" charset="0"/>
            </a:endParaRPr>
          </a:p>
        </p:txBody>
      </p:sp>
      <p:sp>
        <p:nvSpPr>
          <p:cNvPr id="12" name="Прямоугольник 11"/>
          <p:cNvSpPr/>
          <p:nvPr/>
        </p:nvSpPr>
        <p:spPr>
          <a:xfrm>
            <a:off x="175022" y="724804"/>
            <a:ext cx="7237475" cy="523220"/>
          </a:xfrm>
          <a:prstGeom prst="rect">
            <a:avLst/>
          </a:prstGeom>
        </p:spPr>
        <p:txBody>
          <a:bodyPr wrap="square">
            <a:spAutoFit/>
          </a:bodyPr>
          <a:lstStyle/>
          <a:p>
            <a:r>
              <a:rPr lang="ru-RU" sz="1400" dirty="0">
                <a:latin typeface="Akzidenz-Grotesk Pro Light" panose="02000506040000020003" pitchFamily="50" charset="0"/>
                <a:cs typeface="Arial" panose="020B0604020202020204" pitchFamily="34" charset="0"/>
              </a:rPr>
              <a:t>Сервис обеспечивает быстрый и репрезентативный сбор обратной связи от представителей промышленных предприятий по наиболее важным вопросам</a:t>
            </a:r>
          </a:p>
        </p:txBody>
      </p:sp>
      <p:pic>
        <p:nvPicPr>
          <p:cNvPr id="1075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519" y="1310741"/>
            <a:ext cx="8407400" cy="5189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Рисунок 10"/>
          <p:cNvPicPr>
            <a:picLocks noChangeAspect="1"/>
          </p:cNvPicPr>
          <p:nvPr/>
        </p:nvPicPr>
        <p:blipFill rotWithShape="1">
          <a:blip r:embed="rId4" cstate="print">
            <a:extLst>
              <a:ext uri="{28A0092B-C50C-407E-A947-70E740481C1C}">
                <a14:useLocalDpi xmlns:a14="http://schemas.microsoft.com/office/drawing/2010/main" val="0"/>
              </a:ext>
            </a:extLst>
          </a:blip>
          <a:srcRect l="21670" r="20132"/>
          <a:stretch/>
        </p:blipFill>
        <p:spPr>
          <a:xfrm>
            <a:off x="0" y="3243644"/>
            <a:ext cx="3979333" cy="3614356"/>
          </a:xfrm>
          <a:prstGeom prst="rect">
            <a:avLst/>
          </a:prstGeom>
        </p:spPr>
      </p:pic>
    </p:spTree>
    <p:extLst>
      <p:ext uri="{BB962C8B-B14F-4D97-AF65-F5344CB8AC3E}">
        <p14:creationId xmlns:p14="http://schemas.microsoft.com/office/powerpoint/2010/main" val="3088890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Прямоугольник 21"/>
          <p:cNvSpPr>
            <a:spLocks noChangeArrowheads="1"/>
          </p:cNvSpPr>
          <p:nvPr/>
        </p:nvSpPr>
        <p:spPr bwMode="auto">
          <a:xfrm>
            <a:off x="604838" y="2590800"/>
            <a:ext cx="33877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261938" eaLnBrk="0" hangingPunct="0">
              <a:lnSpc>
                <a:spcPct val="90000"/>
              </a:lnSpc>
              <a:spcBef>
                <a:spcPts val="1000"/>
              </a:spcBef>
              <a:buFont typeface="Arial" panose="020B0604020202020204" pitchFamily="34" charset="0"/>
              <a:buChar char="•"/>
              <a:tabLst>
                <a:tab pos="355600" algn="l"/>
              </a:tabLst>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tabLst>
                <a:tab pos="355600" algn="l"/>
              </a:tabLst>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tabLst>
                <a:tab pos="355600" algn="l"/>
              </a:tabLst>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tabLst>
                <a:tab pos="355600" algn="l"/>
              </a:tabLst>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tabLst>
                <a:tab pos="3556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3556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3556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3556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355600" algn="l"/>
              </a:tabLst>
              <a:defRPr>
                <a:solidFill>
                  <a:schemeClr val="tx1"/>
                </a:solidFill>
                <a:latin typeface="Calibri" panose="020F0502020204030204" pitchFamily="34" charset="0"/>
              </a:defRPr>
            </a:lvl9pPr>
          </a:lstStyle>
          <a:p>
            <a:pPr marL="355600" marR="0" lvl="0" indent="-261938" algn="just" defTabSz="914400" rtl="0" eaLnBrk="1" fontAlgn="base" latinLnBrk="0" hangingPunct="1">
              <a:lnSpc>
                <a:spcPct val="100000"/>
              </a:lnSpc>
              <a:spcBef>
                <a:spcPct val="0"/>
              </a:spcBef>
              <a:spcAft>
                <a:spcPct val="0"/>
              </a:spcAft>
              <a:buClr>
                <a:srgbClr val="29ACE3"/>
              </a:buClr>
              <a:buSzPct val="110000"/>
              <a:buFont typeface="Wingdings" panose="05000000000000000000" pitchFamily="2" charset="2"/>
              <a:buChar char="§"/>
              <a:tabLst>
                <a:tab pos="355600" algn="l"/>
              </a:tabLst>
              <a:defRPr/>
            </a:pPr>
            <a:r>
              <a:rPr kumimoji="0" lang="ru-RU" altLang="ru-R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Запрос предложений</a:t>
            </a:r>
          </a:p>
          <a:p>
            <a:pPr marL="355600" marR="0" lvl="0" indent="-261938" algn="just" defTabSz="914400" rtl="0" eaLnBrk="1" fontAlgn="base" latinLnBrk="0" hangingPunct="1">
              <a:lnSpc>
                <a:spcPct val="100000"/>
              </a:lnSpc>
              <a:spcBef>
                <a:spcPct val="0"/>
              </a:spcBef>
              <a:spcAft>
                <a:spcPct val="0"/>
              </a:spcAft>
              <a:buClr>
                <a:srgbClr val="29ACE3"/>
              </a:buClr>
              <a:buSzPct val="110000"/>
              <a:buFont typeface="Wingdings" panose="05000000000000000000" pitchFamily="2" charset="2"/>
              <a:buChar char="§"/>
              <a:tabLst>
                <a:tab pos="355600" algn="l"/>
              </a:tabLst>
              <a:defRPr/>
            </a:pPr>
            <a:r>
              <a:rPr kumimoji="0" lang="ru-RU" altLang="ru-R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Запрос котировок</a:t>
            </a:r>
          </a:p>
          <a:p>
            <a:pPr marL="355600" marR="0" lvl="0" indent="-261938" algn="just" defTabSz="914400" rtl="0" eaLnBrk="1" fontAlgn="base" latinLnBrk="0" hangingPunct="1">
              <a:lnSpc>
                <a:spcPct val="100000"/>
              </a:lnSpc>
              <a:spcBef>
                <a:spcPct val="0"/>
              </a:spcBef>
              <a:spcAft>
                <a:spcPct val="0"/>
              </a:spcAft>
              <a:buClr>
                <a:srgbClr val="29ACE3"/>
              </a:buClr>
              <a:buSzPct val="110000"/>
              <a:buFont typeface="Wingdings" panose="05000000000000000000" pitchFamily="2" charset="2"/>
              <a:buChar char="§"/>
              <a:tabLst>
                <a:tab pos="355600" algn="l"/>
              </a:tabLst>
              <a:defRPr/>
            </a:pPr>
            <a:r>
              <a:rPr kumimoji="0" lang="ru-RU" altLang="ru-R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Конкурс</a:t>
            </a:r>
          </a:p>
          <a:p>
            <a:pPr marL="355600" marR="0" lvl="0" indent="-261938" algn="just" defTabSz="914400" rtl="0" eaLnBrk="1" fontAlgn="base" latinLnBrk="0" hangingPunct="1">
              <a:lnSpc>
                <a:spcPct val="100000"/>
              </a:lnSpc>
              <a:spcBef>
                <a:spcPct val="0"/>
              </a:spcBef>
              <a:spcAft>
                <a:spcPct val="0"/>
              </a:spcAft>
              <a:buClr>
                <a:srgbClr val="29ACE3"/>
              </a:buClr>
              <a:buSzPct val="110000"/>
              <a:buFont typeface="Wingdings" panose="05000000000000000000" pitchFamily="2" charset="2"/>
              <a:buChar char="§"/>
              <a:tabLst>
                <a:tab pos="355600" algn="l"/>
              </a:tabLst>
              <a:defRPr/>
            </a:pPr>
            <a:r>
              <a:rPr kumimoji="0" lang="ru-RU" altLang="ru-R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Аукцион на понижение</a:t>
            </a:r>
          </a:p>
          <a:p>
            <a:pPr marL="355600" marR="0" lvl="0" indent="-261938" algn="just" defTabSz="914400" rtl="0" eaLnBrk="1" fontAlgn="base" latinLnBrk="0" hangingPunct="1">
              <a:lnSpc>
                <a:spcPct val="100000"/>
              </a:lnSpc>
              <a:spcBef>
                <a:spcPct val="0"/>
              </a:spcBef>
              <a:spcAft>
                <a:spcPct val="0"/>
              </a:spcAft>
              <a:buClr>
                <a:srgbClr val="29ACE3"/>
              </a:buClr>
              <a:buSzPct val="110000"/>
              <a:buFont typeface="Wingdings" panose="05000000000000000000" pitchFamily="2" charset="2"/>
              <a:buChar char="§"/>
              <a:tabLst>
                <a:tab pos="355600" algn="l"/>
              </a:tabLst>
              <a:defRPr/>
            </a:pPr>
            <a:r>
              <a:rPr kumimoji="0" lang="ru-RU" altLang="ru-R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Попозиционные торги</a:t>
            </a:r>
          </a:p>
        </p:txBody>
      </p:sp>
      <p:sp>
        <p:nvSpPr>
          <p:cNvPr id="23" name="Пятиугольник 22"/>
          <p:cNvSpPr/>
          <p:nvPr/>
        </p:nvSpPr>
        <p:spPr>
          <a:xfrm>
            <a:off x="477838" y="908050"/>
            <a:ext cx="3450695" cy="1298575"/>
          </a:xfrm>
          <a:prstGeom prst="homePlate">
            <a:avLst>
              <a:gd name="adj" fmla="val 33727"/>
            </a:avLst>
          </a:prstGeom>
          <a:noFill/>
          <a:ln w="28575">
            <a:solidFill>
              <a:schemeClr val="accent5">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4" name="Прямоугольник 23"/>
          <p:cNvSpPr/>
          <p:nvPr/>
        </p:nvSpPr>
        <p:spPr>
          <a:xfrm>
            <a:off x="468313" y="2319338"/>
            <a:ext cx="1944687" cy="369887"/>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
                <a:srgbClr val="2280C0"/>
              </a:buClr>
              <a:buSzPct val="110000"/>
              <a:buFontTx/>
              <a:buNone/>
              <a:tabLst/>
              <a:defRPr/>
            </a:pPr>
            <a:r>
              <a:rPr kumimoji="0" lang="ru-R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ЗАКУПОЧНЫЕ ПРОЦЕДУРЫ</a:t>
            </a:r>
          </a:p>
        </p:txBody>
      </p:sp>
      <p:sp>
        <p:nvSpPr>
          <p:cNvPr id="25" name="Прямоугольник 24"/>
          <p:cNvSpPr/>
          <p:nvPr/>
        </p:nvSpPr>
        <p:spPr>
          <a:xfrm>
            <a:off x="468313" y="909638"/>
            <a:ext cx="1909762" cy="369887"/>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
                <a:srgbClr val="2280C0"/>
              </a:buClr>
              <a:buSzPct val="110000"/>
              <a:buFontTx/>
              <a:buNone/>
              <a:tabLst/>
              <a:defRPr/>
            </a:pPr>
            <a:r>
              <a:rPr kumimoji="0" lang="ru-R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СЕРВИС ПРЯМОГО ЗАКАЗА</a:t>
            </a:r>
          </a:p>
        </p:txBody>
      </p:sp>
      <p:sp>
        <p:nvSpPr>
          <p:cNvPr id="26" name="Прямоугольник 25"/>
          <p:cNvSpPr/>
          <p:nvPr/>
        </p:nvSpPr>
        <p:spPr>
          <a:xfrm>
            <a:off x="7019925" y="933450"/>
            <a:ext cx="1522413" cy="369888"/>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
                <a:srgbClr val="2280C0"/>
              </a:buClr>
              <a:buSzPct val="110000"/>
              <a:buFontTx/>
              <a:buNone/>
              <a:tabLst/>
              <a:defRPr/>
            </a:pPr>
            <a:r>
              <a:rPr kumimoji="0" lang="ru-R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СЕРВИС ЛОГИСТИКИ</a:t>
            </a:r>
          </a:p>
        </p:txBody>
      </p:sp>
      <p:sp>
        <p:nvSpPr>
          <p:cNvPr id="27" name="Прямоугольник 26"/>
          <p:cNvSpPr/>
          <p:nvPr/>
        </p:nvSpPr>
        <p:spPr>
          <a:xfrm>
            <a:off x="5795963" y="2341563"/>
            <a:ext cx="2830512" cy="430212"/>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
                <a:srgbClr val="2280C0"/>
              </a:buClr>
              <a:buSzPct val="110000"/>
              <a:buFontTx/>
              <a:buNone/>
              <a:tabLst/>
              <a:defRPr/>
            </a:pPr>
            <a:r>
              <a:rPr kumimoji="0" lang="ru-RU"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ЮРИДИЧЕСКИ ЗНАЧИМЫЙ ЭЛЕКТРОННЫЙ ДОКУМЕНТООБОРОТ</a:t>
            </a:r>
          </a:p>
        </p:txBody>
      </p:sp>
      <p:sp>
        <p:nvSpPr>
          <p:cNvPr id="38921" name="Прямоугольник 27"/>
          <p:cNvSpPr>
            <a:spLocks noChangeArrowheads="1"/>
          </p:cNvSpPr>
          <p:nvPr/>
        </p:nvSpPr>
        <p:spPr bwMode="auto">
          <a:xfrm>
            <a:off x="5454650" y="2657475"/>
            <a:ext cx="31162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marR="0" lvl="0" indent="-285750" algn="l" defTabSz="914400" rtl="0" eaLnBrk="1" fontAlgn="base" latinLnBrk="0" hangingPunct="1">
              <a:lnSpc>
                <a:spcPct val="100000"/>
              </a:lnSpc>
              <a:spcBef>
                <a:spcPct val="0"/>
              </a:spcBef>
              <a:spcAft>
                <a:spcPct val="0"/>
              </a:spcAft>
              <a:buClr>
                <a:srgbClr val="29ACE3"/>
              </a:buClr>
              <a:buSzPct val="110000"/>
              <a:buFont typeface="Wingdings" panose="05000000000000000000" pitchFamily="2" charset="2"/>
              <a:buChar char="§"/>
              <a:tabLst/>
              <a:defRPr/>
            </a:pPr>
            <a:r>
              <a:rPr kumimoji="0" lang="en-US" altLang="ru-R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EDI </a:t>
            </a:r>
            <a:r>
              <a:rPr kumimoji="0" lang="ru-RU" altLang="ru-R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документооборот</a:t>
            </a:r>
          </a:p>
          <a:p>
            <a:pPr marL="285750" marR="0" lvl="0" indent="-285750" algn="l" defTabSz="914400" rtl="0" eaLnBrk="1" fontAlgn="base" latinLnBrk="0" hangingPunct="1">
              <a:lnSpc>
                <a:spcPct val="100000"/>
              </a:lnSpc>
              <a:spcBef>
                <a:spcPct val="0"/>
              </a:spcBef>
              <a:spcAft>
                <a:spcPct val="0"/>
              </a:spcAft>
              <a:buClr>
                <a:srgbClr val="29ACE3"/>
              </a:buClr>
              <a:buSzPct val="110000"/>
              <a:buFont typeface="Wingdings" panose="05000000000000000000" pitchFamily="2" charset="2"/>
              <a:buChar char="§"/>
              <a:tabLst/>
              <a:defRPr/>
            </a:pPr>
            <a:r>
              <a:rPr kumimoji="0" lang="ru-RU" altLang="ru-R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Оформление электронной подписи</a:t>
            </a:r>
          </a:p>
          <a:p>
            <a:pPr marL="285750" marR="0" lvl="0" indent="-285750" algn="l" defTabSz="914400" rtl="0" eaLnBrk="1" fontAlgn="base" latinLnBrk="0" hangingPunct="1">
              <a:lnSpc>
                <a:spcPct val="100000"/>
              </a:lnSpc>
              <a:spcBef>
                <a:spcPct val="0"/>
              </a:spcBef>
              <a:spcAft>
                <a:spcPct val="0"/>
              </a:spcAft>
              <a:buClr>
                <a:srgbClr val="29ACE3"/>
              </a:buClr>
              <a:buSzPct val="110000"/>
              <a:buFont typeface="Wingdings" panose="05000000000000000000" pitchFamily="2" charset="2"/>
              <a:buChar char="§"/>
              <a:tabLst/>
              <a:defRPr/>
            </a:pPr>
            <a:r>
              <a:rPr kumimoji="0" lang="ru-RU" altLang="ru-R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Согласование и подписание контракта в электронном виде</a:t>
            </a:r>
          </a:p>
        </p:txBody>
      </p:sp>
      <p:sp>
        <p:nvSpPr>
          <p:cNvPr id="38922" name="Прямоугольник 28"/>
          <p:cNvSpPr>
            <a:spLocks noChangeArrowheads="1"/>
          </p:cNvSpPr>
          <p:nvPr/>
        </p:nvSpPr>
        <p:spPr bwMode="auto">
          <a:xfrm>
            <a:off x="703263" y="1201738"/>
            <a:ext cx="28908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1463" indent="-271463"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71463" marR="0" lvl="0" indent="-271463" algn="l" defTabSz="914400" rtl="0" eaLnBrk="1" fontAlgn="base" latinLnBrk="0" hangingPunct="1">
              <a:lnSpc>
                <a:spcPct val="100000"/>
              </a:lnSpc>
              <a:spcBef>
                <a:spcPct val="0"/>
              </a:spcBef>
              <a:spcAft>
                <a:spcPct val="0"/>
              </a:spcAft>
              <a:buClr>
                <a:srgbClr val="29ACE3"/>
              </a:buClr>
              <a:buSzPct val="110000"/>
              <a:buFont typeface="Wingdings" panose="05000000000000000000" pitchFamily="2" charset="2"/>
              <a:buChar char="§"/>
              <a:tabLst/>
              <a:defRPr/>
            </a:pPr>
            <a:r>
              <a:rPr kumimoji="0" lang="ru-RU" altLang="ru-R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Опубликовать прайс-лист</a:t>
            </a:r>
          </a:p>
          <a:p>
            <a:pPr marL="271463" marR="0" lvl="0" indent="-271463" algn="l" defTabSz="914400" rtl="0" eaLnBrk="1" fontAlgn="base" latinLnBrk="0" hangingPunct="1">
              <a:lnSpc>
                <a:spcPct val="100000"/>
              </a:lnSpc>
              <a:spcBef>
                <a:spcPct val="0"/>
              </a:spcBef>
              <a:spcAft>
                <a:spcPct val="0"/>
              </a:spcAft>
              <a:buClr>
                <a:srgbClr val="29ACE3"/>
              </a:buClr>
              <a:buSzPct val="110000"/>
              <a:buFont typeface="Wingdings" panose="05000000000000000000" pitchFamily="2" charset="2"/>
              <a:buChar char="§"/>
              <a:tabLst/>
              <a:defRPr/>
            </a:pPr>
            <a:r>
              <a:rPr kumimoji="0" lang="ru-RU" altLang="ru-R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Продать/сдать в аренду или купить/арендовать имущество</a:t>
            </a:r>
          </a:p>
          <a:p>
            <a:pPr marL="271463" marR="0" lvl="0" indent="-271463" algn="l" defTabSz="914400" rtl="0" eaLnBrk="1" fontAlgn="base" latinLnBrk="0" hangingPunct="1">
              <a:lnSpc>
                <a:spcPct val="100000"/>
              </a:lnSpc>
              <a:spcBef>
                <a:spcPct val="0"/>
              </a:spcBef>
              <a:spcAft>
                <a:spcPct val="0"/>
              </a:spcAft>
              <a:buClr>
                <a:srgbClr val="29ACE3"/>
              </a:buClr>
              <a:buSzPct val="110000"/>
              <a:buFont typeface="Wingdings" panose="05000000000000000000" pitchFamily="2" charset="2"/>
              <a:buChar char="§"/>
              <a:tabLst/>
              <a:defRPr/>
            </a:pPr>
            <a:r>
              <a:rPr kumimoji="0" lang="ru-RU" altLang="ru-R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Закупить/продать товары, работы и услуги</a:t>
            </a:r>
          </a:p>
        </p:txBody>
      </p:sp>
      <p:sp>
        <p:nvSpPr>
          <p:cNvPr id="30" name="Прямоугольник 29"/>
          <p:cNvSpPr/>
          <p:nvPr/>
        </p:nvSpPr>
        <p:spPr>
          <a:xfrm>
            <a:off x="5651500" y="1293813"/>
            <a:ext cx="2698750" cy="646331"/>
          </a:xfrm>
          <a:prstGeom prst="rect">
            <a:avLst/>
          </a:prstGeom>
        </p:spPr>
        <p:txBody>
          <a:bodyPr>
            <a:spAutoFit/>
          </a:bodyPr>
          <a:lstStyle/>
          <a:p>
            <a:pPr marL="285750" marR="0" lvl="0" indent="-285750" algn="l" defTabSz="914400" rtl="0" eaLnBrk="1" fontAlgn="auto" latinLnBrk="0" hangingPunct="1">
              <a:lnSpc>
                <a:spcPct val="100000"/>
              </a:lnSpc>
              <a:spcBef>
                <a:spcPts val="0"/>
              </a:spcBef>
              <a:spcAft>
                <a:spcPts val="0"/>
              </a:spcAft>
              <a:buClr>
                <a:srgbClr val="29ACE3"/>
              </a:buClr>
              <a:buSzPct val="110000"/>
              <a:buFont typeface="Wingdings" panose="05000000000000000000" pitchFamily="2" charset="2"/>
              <a:buChar char="§"/>
              <a:tabLst/>
              <a:defRPr/>
            </a:pPr>
            <a:r>
              <a:rPr kumimoji="0" lang="ru-R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Расчет стоимости </a:t>
            </a: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online</a:t>
            </a:r>
            <a:endParaRPr kumimoji="0" lang="ru-R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a:p>
            <a:pPr marL="292100" marR="0" lvl="0" indent="-292100" algn="l" defTabSz="914400" rtl="0" eaLnBrk="1" fontAlgn="auto" latinLnBrk="0" hangingPunct="1">
              <a:lnSpc>
                <a:spcPct val="100000"/>
              </a:lnSpc>
              <a:spcBef>
                <a:spcPts val="0"/>
              </a:spcBef>
              <a:spcAft>
                <a:spcPts val="0"/>
              </a:spcAft>
              <a:buClr>
                <a:srgbClr val="29ACE3"/>
              </a:buClr>
              <a:buSzPct val="110000"/>
              <a:buFont typeface="Wingdings" panose="05000000000000000000" pitchFamily="2" charset="2"/>
              <a:buChar char="§"/>
              <a:tabLst/>
              <a:defRPr/>
            </a:pPr>
            <a:r>
              <a:rPr kumimoji="0" lang="ru-R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Заявка на  получение логистических услуг в рамках единого окна</a:t>
            </a:r>
          </a:p>
        </p:txBody>
      </p:sp>
      <p:sp>
        <p:nvSpPr>
          <p:cNvPr id="31" name="Пятиугольник 30"/>
          <p:cNvSpPr/>
          <p:nvPr/>
        </p:nvSpPr>
        <p:spPr>
          <a:xfrm>
            <a:off x="477838" y="2327275"/>
            <a:ext cx="3450695" cy="1230313"/>
          </a:xfrm>
          <a:prstGeom prst="homePlate">
            <a:avLst>
              <a:gd name="adj" fmla="val 33727"/>
            </a:avLst>
          </a:prstGeom>
          <a:noFill/>
          <a:ln w="28575">
            <a:solidFill>
              <a:schemeClr val="accent5">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32" name="Пятиугольник 31"/>
          <p:cNvSpPr/>
          <p:nvPr/>
        </p:nvSpPr>
        <p:spPr>
          <a:xfrm rot="10800000">
            <a:off x="5164666" y="908050"/>
            <a:ext cx="3491970" cy="1250950"/>
          </a:xfrm>
          <a:prstGeom prst="homePlate">
            <a:avLst>
              <a:gd name="adj" fmla="val 33727"/>
            </a:avLst>
          </a:prstGeom>
          <a:noFill/>
          <a:ln w="28575">
            <a:solidFill>
              <a:schemeClr val="accent5">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3" name="Пятиугольник 32"/>
          <p:cNvSpPr/>
          <p:nvPr/>
        </p:nvSpPr>
        <p:spPr>
          <a:xfrm rot="10800000">
            <a:off x="5164666" y="2278062"/>
            <a:ext cx="3491972" cy="1246187"/>
          </a:xfrm>
          <a:prstGeom prst="homePlate">
            <a:avLst>
              <a:gd name="adj" fmla="val 33727"/>
            </a:avLst>
          </a:prstGeom>
          <a:noFill/>
          <a:ln w="28575">
            <a:solidFill>
              <a:schemeClr val="accent5">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38928" name="Прямоугольник 34"/>
          <p:cNvSpPr>
            <a:spLocks noChangeArrowheads="1"/>
          </p:cNvSpPr>
          <p:nvPr/>
        </p:nvSpPr>
        <p:spPr bwMode="auto">
          <a:xfrm>
            <a:off x="4581525" y="4508500"/>
            <a:ext cx="444976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177800" marR="0" lvl="0" indent="-177800" algn="l" defTabSz="914400" rtl="0" eaLnBrk="1" fontAlgn="base" latinLnBrk="0" hangingPunct="1">
              <a:lnSpc>
                <a:spcPct val="100000"/>
              </a:lnSpc>
              <a:spcBef>
                <a:spcPct val="0"/>
              </a:spcBef>
              <a:spcAft>
                <a:spcPct val="0"/>
              </a:spcAft>
              <a:buClr>
                <a:srgbClr val="29ACE3"/>
              </a:buClr>
              <a:buSzPct val="110000"/>
              <a:buFont typeface="Wingdings" panose="05000000000000000000" pitchFamily="2" charset="2"/>
              <a:buChar char="§"/>
              <a:tabLst/>
              <a:defRPr/>
            </a:pPr>
            <a:r>
              <a:rPr kumimoji="0" lang="ru-RU" altLang="ru-R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Эффективная система уведомлений по торгам в привязке к сфере деятельности</a:t>
            </a:r>
          </a:p>
          <a:p>
            <a:pPr marL="177800" marR="0" lvl="0" indent="-177800" algn="l" defTabSz="914400" rtl="0" eaLnBrk="1" fontAlgn="base" latinLnBrk="0" hangingPunct="1">
              <a:lnSpc>
                <a:spcPct val="100000"/>
              </a:lnSpc>
              <a:spcBef>
                <a:spcPct val="0"/>
              </a:spcBef>
              <a:spcAft>
                <a:spcPct val="0"/>
              </a:spcAft>
              <a:buClr>
                <a:srgbClr val="29ACE3"/>
              </a:buClr>
              <a:buSzPct val="110000"/>
              <a:buFont typeface="Wingdings" panose="05000000000000000000" pitchFamily="2" charset="2"/>
              <a:buChar char="§"/>
              <a:tabLst/>
              <a:defRPr/>
            </a:pPr>
            <a:r>
              <a:rPr kumimoji="0" lang="ru-RU" altLang="ru-R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Единый ресурс  с консолидированными планами закупок</a:t>
            </a:r>
          </a:p>
          <a:p>
            <a:pPr marL="177800" marR="0" lvl="0" indent="-177800" algn="l" defTabSz="914400" rtl="0" eaLnBrk="1" fontAlgn="base" latinLnBrk="0" hangingPunct="1">
              <a:lnSpc>
                <a:spcPct val="100000"/>
              </a:lnSpc>
              <a:spcBef>
                <a:spcPct val="0"/>
              </a:spcBef>
              <a:spcAft>
                <a:spcPct val="0"/>
              </a:spcAft>
              <a:buClr>
                <a:srgbClr val="29ACE3"/>
              </a:buClr>
              <a:buSzPct val="110000"/>
              <a:buFont typeface="Wingdings" panose="05000000000000000000" pitchFamily="2" charset="2"/>
              <a:buChar char="§"/>
              <a:tabLst/>
              <a:defRPr/>
            </a:pPr>
            <a:r>
              <a:rPr kumimoji="0" lang="ru-RU" altLang="ru-R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Доступный интерфейс  подачи заявки на участие в закупочных процедурах</a:t>
            </a:r>
          </a:p>
          <a:p>
            <a:pPr marL="177800" marR="0" lvl="0" indent="-177800" algn="l" defTabSz="914400" rtl="0" eaLnBrk="1" fontAlgn="base" latinLnBrk="0" hangingPunct="1">
              <a:lnSpc>
                <a:spcPct val="100000"/>
              </a:lnSpc>
              <a:spcBef>
                <a:spcPct val="0"/>
              </a:spcBef>
              <a:spcAft>
                <a:spcPct val="0"/>
              </a:spcAft>
              <a:buClr>
                <a:srgbClr val="29ACE3"/>
              </a:buClr>
              <a:buSzPct val="110000"/>
              <a:buFont typeface="Wingdings" panose="05000000000000000000" pitchFamily="2" charset="2"/>
              <a:buChar char="§"/>
              <a:tabLst/>
              <a:defRPr/>
            </a:pPr>
            <a:r>
              <a:rPr kumimoji="0" lang="ru-RU" altLang="ru-R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Удобный поиск по текущим и планируемым торгам</a:t>
            </a:r>
          </a:p>
          <a:p>
            <a:pPr marL="177800" marR="0" lvl="0" indent="-177800" algn="l" defTabSz="914400" rtl="0" eaLnBrk="1" fontAlgn="base" latinLnBrk="0" hangingPunct="1">
              <a:lnSpc>
                <a:spcPct val="100000"/>
              </a:lnSpc>
              <a:spcBef>
                <a:spcPct val="0"/>
              </a:spcBef>
              <a:spcAft>
                <a:spcPct val="0"/>
              </a:spcAft>
              <a:buClr>
                <a:srgbClr val="29ACE3"/>
              </a:buClr>
              <a:buSzPct val="110000"/>
              <a:buFont typeface="Wingdings" panose="05000000000000000000" pitchFamily="2" charset="2"/>
              <a:buChar char="§"/>
              <a:tabLst/>
              <a:defRPr/>
            </a:pPr>
            <a:r>
              <a:rPr kumimoji="0" lang="ru-RU" altLang="ru-R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Возможность размещения прайс-листов в каталог ГИСП</a:t>
            </a:r>
          </a:p>
          <a:p>
            <a:pPr marL="177800" marR="0" lvl="0" indent="-177800" algn="l" defTabSz="914400" rtl="0" eaLnBrk="1" fontAlgn="base" latinLnBrk="0" hangingPunct="1">
              <a:lnSpc>
                <a:spcPct val="100000"/>
              </a:lnSpc>
              <a:spcBef>
                <a:spcPct val="0"/>
              </a:spcBef>
              <a:spcAft>
                <a:spcPct val="0"/>
              </a:spcAft>
              <a:buClr>
                <a:srgbClr val="29ACE3"/>
              </a:buClr>
              <a:buSzPct val="110000"/>
              <a:buFont typeface="Wingdings" panose="05000000000000000000" pitchFamily="2" charset="2"/>
              <a:buChar char="§"/>
              <a:tabLst/>
              <a:defRPr/>
            </a:pPr>
            <a:r>
              <a:rPr kumimoji="0" lang="ru-RU" altLang="ru-R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Интеграция с внутрикорпоративными ИС участника</a:t>
            </a:r>
          </a:p>
          <a:p>
            <a:pPr marL="177800" marR="0" lvl="0" indent="-177800" algn="l" defTabSz="914400" rtl="0" eaLnBrk="1" fontAlgn="base" latinLnBrk="0" hangingPunct="1">
              <a:lnSpc>
                <a:spcPct val="100000"/>
              </a:lnSpc>
              <a:spcBef>
                <a:spcPct val="0"/>
              </a:spcBef>
              <a:spcAft>
                <a:spcPct val="0"/>
              </a:spcAft>
              <a:buClr>
                <a:srgbClr val="29ACE3"/>
              </a:buClr>
              <a:buSzPct val="110000"/>
              <a:buFont typeface="Wingdings" panose="05000000000000000000" pitchFamily="2" charset="2"/>
              <a:buChar char="§"/>
              <a:tabLst/>
              <a:defRPr/>
            </a:pPr>
            <a:r>
              <a:rPr kumimoji="0" lang="ru-RU" altLang="ru-R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Получение банковской гарантий  </a:t>
            </a:r>
            <a:r>
              <a:rPr kumimoji="0" lang="en-US" altLang="ru-R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online</a:t>
            </a:r>
            <a:endParaRPr kumimoji="0" lang="ru-RU" altLang="ru-R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a:p>
            <a:pPr marL="177800" marR="0" lvl="0" indent="-177800" algn="l" defTabSz="914400" rtl="0" eaLnBrk="1" fontAlgn="base" latinLnBrk="0" hangingPunct="1">
              <a:lnSpc>
                <a:spcPct val="100000"/>
              </a:lnSpc>
              <a:spcBef>
                <a:spcPct val="0"/>
              </a:spcBef>
              <a:spcAft>
                <a:spcPct val="0"/>
              </a:spcAft>
              <a:buClr>
                <a:srgbClr val="29ACE3"/>
              </a:buClr>
              <a:buSzPct val="110000"/>
              <a:buFont typeface="Wingdings" panose="05000000000000000000" pitchFamily="2" charset="2"/>
              <a:buChar char="§"/>
              <a:tabLst/>
              <a:defRPr/>
            </a:pPr>
            <a:r>
              <a:rPr kumimoji="0" lang="ru-RU" altLang="ru-R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Расчет логистики </a:t>
            </a:r>
            <a:r>
              <a:rPr kumimoji="0" lang="en-US" altLang="ru-R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online</a:t>
            </a:r>
            <a:endParaRPr kumimoji="0" lang="ru-RU" altLang="ru-R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p:txBody>
      </p:sp>
      <p:sp>
        <p:nvSpPr>
          <p:cNvPr id="38929" name="Прямоугольник 35"/>
          <p:cNvSpPr>
            <a:spLocks noChangeArrowheads="1"/>
          </p:cNvSpPr>
          <p:nvPr/>
        </p:nvSpPr>
        <p:spPr bwMode="auto">
          <a:xfrm>
            <a:off x="104775" y="4581525"/>
            <a:ext cx="44354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177800" marR="0" lvl="0" indent="-177800" algn="l" defTabSz="914400" rtl="0" eaLnBrk="1" fontAlgn="base" latinLnBrk="0" hangingPunct="1">
              <a:lnSpc>
                <a:spcPct val="100000"/>
              </a:lnSpc>
              <a:spcBef>
                <a:spcPct val="0"/>
              </a:spcBef>
              <a:spcAft>
                <a:spcPct val="0"/>
              </a:spcAft>
              <a:buClr>
                <a:srgbClr val="29ACE3"/>
              </a:buClr>
              <a:buSzPct val="110000"/>
              <a:buFont typeface="Wingdings" panose="05000000000000000000" pitchFamily="2" charset="2"/>
              <a:buChar char="§"/>
              <a:tabLst/>
              <a:defRPr/>
            </a:pPr>
            <a:r>
              <a:rPr kumimoji="0" lang="ru-RU" altLang="ru-R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Собственный маркетинговый центр</a:t>
            </a:r>
          </a:p>
          <a:p>
            <a:pPr marL="177800" marR="0" lvl="0" indent="-177800" algn="l" defTabSz="914400" rtl="0" eaLnBrk="1" fontAlgn="base" latinLnBrk="0" hangingPunct="1">
              <a:lnSpc>
                <a:spcPct val="100000"/>
              </a:lnSpc>
              <a:spcBef>
                <a:spcPct val="0"/>
              </a:spcBef>
              <a:spcAft>
                <a:spcPct val="0"/>
              </a:spcAft>
              <a:buClr>
                <a:srgbClr val="29ACE3"/>
              </a:buClr>
              <a:buSzPct val="110000"/>
              <a:buFont typeface="Wingdings" panose="05000000000000000000" pitchFamily="2" charset="2"/>
              <a:buChar char="§"/>
              <a:tabLst/>
              <a:defRPr/>
            </a:pPr>
            <a:r>
              <a:rPr kumimoji="0" lang="ru-RU" altLang="ru-R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Сервис консолидации планов закупок с возможностью  расшивки позиций плана до товарных позиций</a:t>
            </a:r>
          </a:p>
          <a:p>
            <a:pPr marL="177800" marR="0" lvl="0" indent="-177800" algn="l" defTabSz="914400" rtl="0" eaLnBrk="1" fontAlgn="base" latinLnBrk="0" hangingPunct="1">
              <a:lnSpc>
                <a:spcPct val="100000"/>
              </a:lnSpc>
              <a:spcBef>
                <a:spcPct val="0"/>
              </a:spcBef>
              <a:spcAft>
                <a:spcPct val="0"/>
              </a:spcAft>
              <a:buClr>
                <a:srgbClr val="29ACE3"/>
              </a:buClr>
              <a:buSzPct val="110000"/>
              <a:buFont typeface="Wingdings" panose="05000000000000000000" pitchFamily="2" charset="2"/>
              <a:buChar char="§"/>
              <a:tabLst/>
              <a:defRPr/>
            </a:pPr>
            <a:r>
              <a:rPr kumimoji="0" lang="ru-RU" altLang="ru-R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Функционал согласования закупок/документации в рамках одной организации или группы</a:t>
            </a:r>
          </a:p>
          <a:p>
            <a:pPr marL="177800" marR="0" lvl="0" indent="-177800" algn="l" defTabSz="914400" rtl="0" eaLnBrk="1" fontAlgn="base" latinLnBrk="0" hangingPunct="1">
              <a:lnSpc>
                <a:spcPct val="100000"/>
              </a:lnSpc>
              <a:spcBef>
                <a:spcPct val="0"/>
              </a:spcBef>
              <a:spcAft>
                <a:spcPct val="0"/>
              </a:spcAft>
              <a:buClr>
                <a:srgbClr val="29ACE3"/>
              </a:buClr>
              <a:buSzPct val="110000"/>
              <a:buFont typeface="Wingdings" panose="05000000000000000000" pitchFamily="2" charset="2"/>
              <a:buChar char="§"/>
              <a:tabLst/>
              <a:defRPr/>
            </a:pPr>
            <a:r>
              <a:rPr kumimoji="0" lang="ru-RU" altLang="ru-R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Гибкая настройка аналитических функций</a:t>
            </a:r>
          </a:p>
          <a:p>
            <a:pPr marL="177800" marR="0" lvl="0" indent="-177800" algn="l" defTabSz="914400" rtl="0" eaLnBrk="1" fontAlgn="base" latinLnBrk="0" hangingPunct="1">
              <a:lnSpc>
                <a:spcPct val="100000"/>
              </a:lnSpc>
              <a:spcBef>
                <a:spcPct val="0"/>
              </a:spcBef>
              <a:spcAft>
                <a:spcPct val="0"/>
              </a:spcAft>
              <a:buClr>
                <a:srgbClr val="29ACE3"/>
              </a:buClr>
              <a:buSzPct val="110000"/>
              <a:buFont typeface="Wingdings" panose="05000000000000000000" pitchFamily="2" charset="2"/>
              <a:buChar char="§"/>
              <a:tabLst/>
              <a:defRPr/>
            </a:pPr>
            <a:r>
              <a:rPr kumimoji="0" lang="ru-RU" altLang="ru-R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Эффективная система уведомлений</a:t>
            </a:r>
          </a:p>
          <a:p>
            <a:pPr marL="177800" marR="0" lvl="0" indent="-177800" algn="l" defTabSz="914400" rtl="0" eaLnBrk="1" fontAlgn="base" latinLnBrk="0" hangingPunct="1">
              <a:lnSpc>
                <a:spcPct val="100000"/>
              </a:lnSpc>
              <a:spcBef>
                <a:spcPct val="0"/>
              </a:spcBef>
              <a:spcAft>
                <a:spcPct val="0"/>
              </a:spcAft>
              <a:buClr>
                <a:srgbClr val="29ACE3"/>
              </a:buClr>
              <a:buSzPct val="110000"/>
              <a:buFont typeface="Wingdings" panose="05000000000000000000" pitchFamily="2" charset="2"/>
              <a:buChar char="§"/>
              <a:tabLst/>
              <a:defRPr/>
            </a:pPr>
            <a:r>
              <a:rPr kumimoji="0" lang="ru-RU" altLang="ru-R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Сервис банковского сопровождения контрактов</a:t>
            </a:r>
          </a:p>
        </p:txBody>
      </p:sp>
      <p:sp>
        <p:nvSpPr>
          <p:cNvPr id="37" name="TextBox 36"/>
          <p:cNvSpPr txBox="1"/>
          <p:nvPr/>
        </p:nvSpPr>
        <p:spPr>
          <a:xfrm>
            <a:off x="3435350" y="3751263"/>
            <a:ext cx="2271713" cy="33972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ПРЕИМУЩЕСТВА</a:t>
            </a:r>
          </a:p>
        </p:txBody>
      </p:sp>
      <p:sp>
        <p:nvSpPr>
          <p:cNvPr id="38" name="TextBox 37"/>
          <p:cNvSpPr txBox="1"/>
          <p:nvPr/>
        </p:nvSpPr>
        <p:spPr>
          <a:xfrm>
            <a:off x="1300163" y="4081463"/>
            <a:ext cx="1697037" cy="338137"/>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Для заказчика</a:t>
            </a:r>
            <a:endParaRPr kumimoji="0" lang="ru-RU" sz="105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p:txBody>
      </p:sp>
      <p:sp>
        <p:nvSpPr>
          <p:cNvPr id="71698" name="TextBox 38"/>
          <p:cNvSpPr txBox="1">
            <a:spLocks noChangeArrowheads="1"/>
          </p:cNvSpPr>
          <p:nvPr/>
        </p:nvSpPr>
        <p:spPr bwMode="auto">
          <a:xfrm>
            <a:off x="5059363" y="4095750"/>
            <a:ext cx="3702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altLang="ru-RU" sz="1600" b="1" i="0" u="none" strike="noStrike" kern="1200" cap="none" spc="0" normalizeH="0" baseline="0" noProof="0">
                <a:ln>
                  <a:noFill/>
                </a:ln>
                <a:solidFill>
                  <a:prstClr val="black"/>
                </a:solidFill>
                <a:effectLst/>
                <a:uLnTx/>
                <a:uFillTx/>
                <a:latin typeface="Arial Narrow" panose="020B0606020202030204" pitchFamily="34" charset="0"/>
                <a:ea typeface="+mn-ea"/>
                <a:cs typeface="Arial" panose="020B0604020202020204" pitchFamily="34" charset="0"/>
              </a:rPr>
              <a:t>Для производителя / поставщика</a:t>
            </a:r>
          </a:p>
        </p:txBody>
      </p:sp>
      <p:sp>
        <p:nvSpPr>
          <p:cNvPr id="21" name="Прямоугольник 20"/>
          <p:cNvSpPr/>
          <p:nvPr/>
        </p:nvSpPr>
        <p:spPr>
          <a:xfrm>
            <a:off x="104775" y="538717"/>
            <a:ext cx="70409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spc="-50" dirty="0">
                <a:solidFill>
                  <a:schemeClr val="tx1">
                    <a:lumMod val="65000"/>
                    <a:lumOff val="35000"/>
                  </a:schemeClr>
                </a:solidFill>
                <a:latin typeface="Arial Narrow" panose="020B0606020202030204" pitchFamily="34" charset="0"/>
              </a:rPr>
              <a:t>Торгово-закупочная экосистема ГИСП: потенциалы основных субъектов  </a:t>
            </a:r>
          </a:p>
        </p:txBody>
      </p:sp>
      <p:pic>
        <p:nvPicPr>
          <p:cNvPr id="109570" name="Picture 2" descr="C:\Users\ivlev\Desktop\Логотипы\Gisp_sign-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646" y="1475006"/>
            <a:ext cx="1438274" cy="1494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4119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attach, attachment, document, file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2212975"/>
            <a:ext cx="99695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TextBox 11"/>
          <p:cNvSpPr txBox="1">
            <a:spLocks noChangeArrowheads="1"/>
          </p:cNvSpPr>
          <p:nvPr/>
        </p:nvSpPr>
        <p:spPr bwMode="auto">
          <a:xfrm>
            <a:off x="0" y="1925638"/>
            <a:ext cx="1227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altLang="ru-RU"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ЗАКАЗЧИК</a:t>
            </a:r>
          </a:p>
        </p:txBody>
      </p:sp>
      <p:sp>
        <p:nvSpPr>
          <p:cNvPr id="72708" name="TextBox 12"/>
          <p:cNvSpPr txBox="1">
            <a:spLocks noChangeArrowheads="1"/>
          </p:cNvSpPr>
          <p:nvPr/>
        </p:nvSpPr>
        <p:spPr bwMode="auto">
          <a:xfrm>
            <a:off x="2339975" y="1925638"/>
            <a:ext cx="1760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altLang="ru-RU" sz="1400" b="1" i="0" u="none" strike="noStrike" kern="1200" cap="none" spc="0" normalizeH="0" baseline="0" noProof="0">
                <a:ln>
                  <a:noFill/>
                </a:ln>
                <a:solidFill>
                  <a:prstClr val="black"/>
                </a:solidFill>
                <a:effectLst/>
                <a:uLnTx/>
                <a:uFillTx/>
                <a:latin typeface="Arial Narrow" panose="020B0606020202030204" pitchFamily="34" charset="0"/>
                <a:ea typeface="+mn-ea"/>
                <a:cs typeface="Arial" panose="020B0604020202020204" pitchFamily="34" charset="0"/>
              </a:rPr>
              <a:t>ЛОТ ЗАКУПКИ</a:t>
            </a:r>
          </a:p>
        </p:txBody>
      </p:sp>
      <p:sp>
        <p:nvSpPr>
          <p:cNvPr id="15" name="Скругленный прямоугольник 14"/>
          <p:cNvSpPr/>
          <p:nvPr/>
        </p:nvSpPr>
        <p:spPr>
          <a:xfrm>
            <a:off x="5148263" y="1781175"/>
            <a:ext cx="1565275" cy="320675"/>
          </a:xfrm>
          <a:prstGeom prst="roundRect">
            <a:avLst/>
          </a:prstGeom>
          <a:solidFill>
            <a:srgbClr val="2AACE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Позиция 1</a:t>
            </a:r>
          </a:p>
        </p:txBody>
      </p:sp>
      <p:sp>
        <p:nvSpPr>
          <p:cNvPr id="16" name="Скругленный прямоугольник 15"/>
          <p:cNvSpPr/>
          <p:nvPr/>
        </p:nvSpPr>
        <p:spPr>
          <a:xfrm>
            <a:off x="5148263" y="2357438"/>
            <a:ext cx="1565275" cy="320675"/>
          </a:xfrm>
          <a:prstGeom prst="roundRect">
            <a:avLst/>
          </a:prstGeom>
          <a:solidFill>
            <a:srgbClr val="2AACE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Позиция 2</a:t>
            </a:r>
          </a:p>
        </p:txBody>
      </p:sp>
      <p:sp>
        <p:nvSpPr>
          <p:cNvPr id="17" name="Скругленный прямоугольник 16"/>
          <p:cNvSpPr/>
          <p:nvPr/>
        </p:nvSpPr>
        <p:spPr>
          <a:xfrm>
            <a:off x="5148263" y="2860675"/>
            <a:ext cx="1565275" cy="320675"/>
          </a:xfrm>
          <a:prstGeom prst="roundRect">
            <a:avLst/>
          </a:prstGeom>
          <a:solidFill>
            <a:srgbClr val="2AACE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Позиция 3</a:t>
            </a:r>
          </a:p>
        </p:txBody>
      </p:sp>
      <p:sp>
        <p:nvSpPr>
          <p:cNvPr id="18" name="Скругленный прямоугольник 17"/>
          <p:cNvSpPr/>
          <p:nvPr/>
        </p:nvSpPr>
        <p:spPr>
          <a:xfrm>
            <a:off x="5148263" y="3365500"/>
            <a:ext cx="1565275" cy="320675"/>
          </a:xfrm>
          <a:prstGeom prst="roundRect">
            <a:avLst/>
          </a:prstGeom>
          <a:solidFill>
            <a:srgbClr val="2AACE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Позиция </a:t>
            </a:r>
            <a:r>
              <a:rPr kumimoji="0" lang="en-US" sz="18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n…</a:t>
            </a:r>
            <a:endParaRPr kumimoji="0" lang="ru-RU" sz="18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19" name="Фигура"/>
          <p:cNvSpPr>
            <a:spLocks noChangeAspect="1"/>
          </p:cNvSpPr>
          <p:nvPr/>
        </p:nvSpPr>
        <p:spPr>
          <a:xfrm>
            <a:off x="8316913" y="1565275"/>
            <a:ext cx="498475" cy="560388"/>
          </a:xfrm>
          <a:custGeom>
            <a:avLst/>
            <a:gdLst/>
            <a:ahLst/>
            <a:cxnLst>
              <a:cxn ang="0">
                <a:pos x="wd2" y="hd2"/>
              </a:cxn>
              <a:cxn ang="5400000">
                <a:pos x="wd2" y="hd2"/>
              </a:cxn>
              <a:cxn ang="10800000">
                <a:pos x="wd2" y="hd2"/>
              </a:cxn>
              <a:cxn ang="16200000">
                <a:pos x="wd2" y="hd2"/>
              </a:cxn>
            </a:cxnLst>
            <a:rect l="0" t="0" r="r" b="b"/>
            <a:pathLst>
              <a:path w="21600" h="21600" extrusionOk="0">
                <a:moveTo>
                  <a:pt x="16512" y="6378"/>
                </a:moveTo>
                <a:cubicBezTo>
                  <a:pt x="16378" y="6194"/>
                  <a:pt x="16215" y="6068"/>
                  <a:pt x="16063" y="5982"/>
                </a:cubicBezTo>
                <a:cubicBezTo>
                  <a:pt x="16063" y="5753"/>
                  <a:pt x="16046" y="5429"/>
                  <a:pt x="15985" y="5055"/>
                </a:cubicBezTo>
                <a:cubicBezTo>
                  <a:pt x="16026" y="4609"/>
                  <a:pt x="16171" y="2152"/>
                  <a:pt x="14484" y="1044"/>
                </a:cubicBezTo>
                <a:cubicBezTo>
                  <a:pt x="13443" y="361"/>
                  <a:pt x="12285" y="0"/>
                  <a:pt x="11133" y="0"/>
                </a:cubicBezTo>
                <a:cubicBezTo>
                  <a:pt x="10197" y="0"/>
                  <a:pt x="9306" y="237"/>
                  <a:pt x="8624" y="668"/>
                </a:cubicBezTo>
                <a:cubicBezTo>
                  <a:pt x="8009" y="1055"/>
                  <a:pt x="7670" y="1477"/>
                  <a:pt x="7491" y="1774"/>
                </a:cubicBezTo>
                <a:cubicBezTo>
                  <a:pt x="6961" y="1790"/>
                  <a:pt x="5863" y="1982"/>
                  <a:pt x="5376" y="3230"/>
                </a:cubicBezTo>
                <a:cubicBezTo>
                  <a:pt x="4917" y="4411"/>
                  <a:pt x="5288" y="5140"/>
                  <a:pt x="5561" y="5478"/>
                </a:cubicBezTo>
                <a:cubicBezTo>
                  <a:pt x="5543" y="5673"/>
                  <a:pt x="5537" y="5845"/>
                  <a:pt x="5536" y="5982"/>
                </a:cubicBezTo>
                <a:cubicBezTo>
                  <a:pt x="5384" y="6068"/>
                  <a:pt x="5222" y="6193"/>
                  <a:pt x="5088" y="6378"/>
                </a:cubicBezTo>
                <a:cubicBezTo>
                  <a:pt x="4784" y="6796"/>
                  <a:pt x="4732" y="7356"/>
                  <a:pt x="4934" y="8044"/>
                </a:cubicBezTo>
                <a:cubicBezTo>
                  <a:pt x="5311" y="9330"/>
                  <a:pt x="6192" y="9613"/>
                  <a:pt x="6662" y="9670"/>
                </a:cubicBezTo>
                <a:cubicBezTo>
                  <a:pt x="6951" y="10185"/>
                  <a:pt x="7587" y="11239"/>
                  <a:pt x="8224" y="11769"/>
                </a:cubicBezTo>
                <a:cubicBezTo>
                  <a:pt x="8478" y="11980"/>
                  <a:pt x="8809" y="12158"/>
                  <a:pt x="9207" y="12299"/>
                </a:cubicBezTo>
                <a:cubicBezTo>
                  <a:pt x="9715" y="12479"/>
                  <a:pt x="10251" y="12570"/>
                  <a:pt x="10800" y="12570"/>
                </a:cubicBezTo>
                <a:cubicBezTo>
                  <a:pt x="11349" y="12570"/>
                  <a:pt x="11886" y="12479"/>
                  <a:pt x="12394" y="12299"/>
                </a:cubicBezTo>
                <a:cubicBezTo>
                  <a:pt x="12791" y="12158"/>
                  <a:pt x="13122" y="11980"/>
                  <a:pt x="13376" y="11769"/>
                </a:cubicBezTo>
                <a:cubicBezTo>
                  <a:pt x="14013" y="11239"/>
                  <a:pt x="14648" y="10185"/>
                  <a:pt x="14938" y="9670"/>
                </a:cubicBezTo>
                <a:cubicBezTo>
                  <a:pt x="15408" y="9613"/>
                  <a:pt x="16289" y="9330"/>
                  <a:pt x="16666" y="8044"/>
                </a:cubicBezTo>
                <a:cubicBezTo>
                  <a:pt x="16868" y="7356"/>
                  <a:pt x="16816" y="6796"/>
                  <a:pt x="16512" y="6378"/>
                </a:cubicBezTo>
                <a:moveTo>
                  <a:pt x="15593" y="7794"/>
                </a:moveTo>
                <a:cubicBezTo>
                  <a:pt x="15363" y="8578"/>
                  <a:pt x="14952" y="8695"/>
                  <a:pt x="14728" y="8695"/>
                </a:cubicBezTo>
                <a:cubicBezTo>
                  <a:pt x="14711" y="8695"/>
                  <a:pt x="14699" y="8694"/>
                  <a:pt x="14692" y="8694"/>
                </a:cubicBezTo>
                <a:cubicBezTo>
                  <a:pt x="14435" y="8636"/>
                  <a:pt x="14199" y="8756"/>
                  <a:pt x="14086" y="8971"/>
                </a:cubicBezTo>
                <a:cubicBezTo>
                  <a:pt x="13866" y="9392"/>
                  <a:pt x="13174" y="10585"/>
                  <a:pt x="12619" y="11046"/>
                </a:cubicBezTo>
                <a:cubicBezTo>
                  <a:pt x="12467" y="11173"/>
                  <a:pt x="12253" y="11286"/>
                  <a:pt x="11984" y="11381"/>
                </a:cubicBezTo>
                <a:cubicBezTo>
                  <a:pt x="11230" y="11648"/>
                  <a:pt x="10369" y="11648"/>
                  <a:pt x="9616" y="11381"/>
                </a:cubicBezTo>
                <a:cubicBezTo>
                  <a:pt x="9347" y="11286"/>
                  <a:pt x="9134" y="11173"/>
                  <a:pt x="8981" y="11046"/>
                </a:cubicBezTo>
                <a:cubicBezTo>
                  <a:pt x="8425" y="10585"/>
                  <a:pt x="7734" y="9392"/>
                  <a:pt x="7514" y="8971"/>
                </a:cubicBezTo>
                <a:cubicBezTo>
                  <a:pt x="7421" y="8792"/>
                  <a:pt x="7241" y="8679"/>
                  <a:pt x="7036" y="8679"/>
                </a:cubicBezTo>
                <a:cubicBezTo>
                  <a:pt x="6994" y="8679"/>
                  <a:pt x="6951" y="8684"/>
                  <a:pt x="6908" y="8694"/>
                </a:cubicBezTo>
                <a:cubicBezTo>
                  <a:pt x="6901" y="8694"/>
                  <a:pt x="6889" y="8695"/>
                  <a:pt x="6872" y="8695"/>
                </a:cubicBezTo>
                <a:cubicBezTo>
                  <a:pt x="6648" y="8695"/>
                  <a:pt x="6237" y="8578"/>
                  <a:pt x="6007" y="7794"/>
                </a:cubicBezTo>
                <a:cubicBezTo>
                  <a:pt x="5894" y="7409"/>
                  <a:pt x="5895" y="7101"/>
                  <a:pt x="6010" y="6928"/>
                </a:cubicBezTo>
                <a:cubicBezTo>
                  <a:pt x="6077" y="6828"/>
                  <a:pt x="6172" y="6794"/>
                  <a:pt x="6202" y="6785"/>
                </a:cubicBezTo>
                <a:cubicBezTo>
                  <a:pt x="6500" y="6757"/>
                  <a:pt x="6680" y="6525"/>
                  <a:pt x="6654" y="6257"/>
                </a:cubicBezTo>
                <a:cubicBezTo>
                  <a:pt x="6654" y="6251"/>
                  <a:pt x="6634" y="6021"/>
                  <a:pt x="6660" y="5671"/>
                </a:cubicBezTo>
                <a:cubicBezTo>
                  <a:pt x="7041" y="5525"/>
                  <a:pt x="7650" y="5237"/>
                  <a:pt x="8165" y="4742"/>
                </a:cubicBezTo>
                <a:cubicBezTo>
                  <a:pt x="8426" y="4490"/>
                  <a:pt x="8618" y="4181"/>
                  <a:pt x="8754" y="3898"/>
                </a:cubicBezTo>
                <a:cubicBezTo>
                  <a:pt x="9126" y="4169"/>
                  <a:pt x="9652" y="4487"/>
                  <a:pt x="10348" y="4761"/>
                </a:cubicBezTo>
                <a:cubicBezTo>
                  <a:pt x="11540" y="5231"/>
                  <a:pt x="13923" y="5455"/>
                  <a:pt x="14929" y="5531"/>
                </a:cubicBezTo>
                <a:cubicBezTo>
                  <a:pt x="14971" y="5958"/>
                  <a:pt x="14946" y="6249"/>
                  <a:pt x="14946" y="6256"/>
                </a:cubicBezTo>
                <a:cubicBezTo>
                  <a:pt x="14919" y="6524"/>
                  <a:pt x="15099" y="6757"/>
                  <a:pt x="15397" y="6785"/>
                </a:cubicBezTo>
                <a:cubicBezTo>
                  <a:pt x="15429" y="6794"/>
                  <a:pt x="15524" y="6828"/>
                  <a:pt x="15590" y="6928"/>
                </a:cubicBezTo>
                <a:cubicBezTo>
                  <a:pt x="15705" y="7101"/>
                  <a:pt x="15707" y="7409"/>
                  <a:pt x="15593" y="7794"/>
                </a:cubicBezTo>
                <a:moveTo>
                  <a:pt x="19149" y="14393"/>
                </a:moveTo>
                <a:lnTo>
                  <a:pt x="14301" y="12665"/>
                </a:lnTo>
                <a:cubicBezTo>
                  <a:pt x="14161" y="12615"/>
                  <a:pt x="14006" y="12618"/>
                  <a:pt x="13868" y="12673"/>
                </a:cubicBezTo>
                <a:cubicBezTo>
                  <a:pt x="13731" y="12728"/>
                  <a:pt x="13624" y="12830"/>
                  <a:pt x="13573" y="12956"/>
                </a:cubicBezTo>
                <a:lnTo>
                  <a:pt x="12355" y="15958"/>
                </a:lnTo>
                <a:lnTo>
                  <a:pt x="12114" y="15340"/>
                </a:lnTo>
                <a:lnTo>
                  <a:pt x="12498" y="14503"/>
                </a:lnTo>
                <a:cubicBezTo>
                  <a:pt x="12567" y="14351"/>
                  <a:pt x="12548" y="14178"/>
                  <a:pt x="12445" y="14041"/>
                </a:cubicBezTo>
                <a:cubicBezTo>
                  <a:pt x="12342" y="13905"/>
                  <a:pt x="12169" y="13823"/>
                  <a:pt x="11984" y="13823"/>
                </a:cubicBezTo>
                <a:lnTo>
                  <a:pt x="9616" y="13823"/>
                </a:lnTo>
                <a:cubicBezTo>
                  <a:pt x="9431" y="13823"/>
                  <a:pt x="9258" y="13905"/>
                  <a:pt x="9156" y="14041"/>
                </a:cubicBezTo>
                <a:cubicBezTo>
                  <a:pt x="9052" y="14178"/>
                  <a:pt x="9033" y="14351"/>
                  <a:pt x="9103" y="14503"/>
                </a:cubicBezTo>
                <a:lnTo>
                  <a:pt x="9487" y="15340"/>
                </a:lnTo>
                <a:lnTo>
                  <a:pt x="9245" y="15958"/>
                </a:lnTo>
                <a:lnTo>
                  <a:pt x="8027" y="12956"/>
                </a:lnTo>
                <a:cubicBezTo>
                  <a:pt x="7976" y="12830"/>
                  <a:pt x="7869" y="12728"/>
                  <a:pt x="7732" y="12673"/>
                </a:cubicBezTo>
                <a:cubicBezTo>
                  <a:pt x="7595" y="12618"/>
                  <a:pt x="7439" y="12615"/>
                  <a:pt x="7299" y="12665"/>
                </a:cubicBezTo>
                <a:lnTo>
                  <a:pt x="2451" y="14393"/>
                </a:lnTo>
                <a:cubicBezTo>
                  <a:pt x="962" y="14924"/>
                  <a:pt x="0" y="16190"/>
                  <a:pt x="0" y="17619"/>
                </a:cubicBezTo>
                <a:lnTo>
                  <a:pt x="0" y="21106"/>
                </a:lnTo>
                <a:cubicBezTo>
                  <a:pt x="0" y="21379"/>
                  <a:pt x="249" y="21600"/>
                  <a:pt x="555" y="21600"/>
                </a:cubicBezTo>
                <a:lnTo>
                  <a:pt x="21045" y="21600"/>
                </a:lnTo>
                <a:cubicBezTo>
                  <a:pt x="21352" y="21600"/>
                  <a:pt x="21600" y="21379"/>
                  <a:pt x="21600" y="21106"/>
                </a:cubicBezTo>
                <a:lnTo>
                  <a:pt x="21600" y="17619"/>
                </a:lnTo>
                <a:cubicBezTo>
                  <a:pt x="21600" y="16190"/>
                  <a:pt x="20638" y="14924"/>
                  <a:pt x="19149" y="14393"/>
                </a:cubicBezTo>
                <a:moveTo>
                  <a:pt x="18980" y="19044"/>
                </a:moveTo>
                <a:cubicBezTo>
                  <a:pt x="18980" y="19317"/>
                  <a:pt x="18732" y="19538"/>
                  <a:pt x="18426" y="19538"/>
                </a:cubicBezTo>
                <a:lnTo>
                  <a:pt x="14703" y="19538"/>
                </a:lnTo>
                <a:cubicBezTo>
                  <a:pt x="14397" y="19538"/>
                  <a:pt x="14149" y="19317"/>
                  <a:pt x="14149" y="19044"/>
                </a:cubicBezTo>
                <a:lnTo>
                  <a:pt x="14149" y="17503"/>
                </a:lnTo>
                <a:cubicBezTo>
                  <a:pt x="14149" y="17231"/>
                  <a:pt x="14397" y="17010"/>
                  <a:pt x="14703" y="17010"/>
                </a:cubicBezTo>
                <a:lnTo>
                  <a:pt x="18426" y="17010"/>
                </a:lnTo>
                <a:cubicBezTo>
                  <a:pt x="18732" y="17010"/>
                  <a:pt x="18980" y="17231"/>
                  <a:pt x="18980" y="17503"/>
                </a:cubicBezTo>
                <a:cubicBezTo>
                  <a:pt x="18980" y="17503"/>
                  <a:pt x="18980" y="19044"/>
                  <a:pt x="18980" y="19044"/>
                </a:cubicBezTo>
                <a:close/>
              </a:path>
            </a:pathLst>
          </a:custGeom>
          <a:solidFill>
            <a:schemeClr val="accent3"/>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Narrow" panose="020B0606020202030204" pitchFamily="34" charset="0"/>
              <a:ea typeface="+mn-ea"/>
              <a:cs typeface="Arial" panose="020B0604020202020204" pitchFamily="34" charset="0"/>
            </a:endParaRPr>
          </a:p>
        </p:txBody>
      </p:sp>
      <p:sp>
        <p:nvSpPr>
          <p:cNvPr id="20" name="Фигура"/>
          <p:cNvSpPr>
            <a:spLocks noChangeAspect="1"/>
          </p:cNvSpPr>
          <p:nvPr/>
        </p:nvSpPr>
        <p:spPr>
          <a:xfrm>
            <a:off x="8316913" y="2286000"/>
            <a:ext cx="498475" cy="565150"/>
          </a:xfrm>
          <a:custGeom>
            <a:avLst/>
            <a:gdLst/>
            <a:ahLst/>
            <a:cxnLst>
              <a:cxn ang="0">
                <a:pos x="wd2" y="hd2"/>
              </a:cxn>
              <a:cxn ang="5400000">
                <a:pos x="wd2" y="hd2"/>
              </a:cxn>
              <a:cxn ang="10800000">
                <a:pos x="wd2" y="hd2"/>
              </a:cxn>
              <a:cxn ang="16200000">
                <a:pos x="wd2" y="hd2"/>
              </a:cxn>
            </a:cxnLst>
            <a:rect l="0" t="0" r="r" b="b"/>
            <a:pathLst>
              <a:path w="21499" h="21598" extrusionOk="0">
                <a:moveTo>
                  <a:pt x="21206" y="18372"/>
                </a:moveTo>
                <a:cubicBezTo>
                  <a:pt x="20795" y="17630"/>
                  <a:pt x="19995" y="17170"/>
                  <a:pt x="19164" y="16836"/>
                </a:cubicBezTo>
                <a:cubicBezTo>
                  <a:pt x="19406" y="16189"/>
                  <a:pt x="19464" y="15504"/>
                  <a:pt x="19239" y="14816"/>
                </a:cubicBezTo>
                <a:cubicBezTo>
                  <a:pt x="18956" y="13947"/>
                  <a:pt x="18158" y="13239"/>
                  <a:pt x="17989" y="12342"/>
                </a:cubicBezTo>
                <a:cubicBezTo>
                  <a:pt x="17816" y="11428"/>
                  <a:pt x="18546" y="10625"/>
                  <a:pt x="18899" y="9817"/>
                </a:cubicBezTo>
                <a:cubicBezTo>
                  <a:pt x="19051" y="9468"/>
                  <a:pt x="19144" y="9113"/>
                  <a:pt x="19166" y="8764"/>
                </a:cubicBezTo>
                <a:cubicBezTo>
                  <a:pt x="19529" y="8323"/>
                  <a:pt x="19713" y="7561"/>
                  <a:pt x="19785" y="7214"/>
                </a:cubicBezTo>
                <a:cubicBezTo>
                  <a:pt x="19985" y="6251"/>
                  <a:pt x="19926" y="5277"/>
                  <a:pt x="19513" y="4365"/>
                </a:cubicBezTo>
                <a:cubicBezTo>
                  <a:pt x="18722" y="2620"/>
                  <a:pt x="17292" y="1534"/>
                  <a:pt x="15403" y="782"/>
                </a:cubicBezTo>
                <a:cubicBezTo>
                  <a:pt x="14404" y="385"/>
                  <a:pt x="13344" y="-2"/>
                  <a:pt x="12230" y="0"/>
                </a:cubicBezTo>
                <a:cubicBezTo>
                  <a:pt x="11004" y="2"/>
                  <a:pt x="10063" y="544"/>
                  <a:pt x="9162" y="1227"/>
                </a:cubicBezTo>
                <a:lnTo>
                  <a:pt x="8984" y="1543"/>
                </a:lnTo>
                <a:cubicBezTo>
                  <a:pt x="8970" y="1534"/>
                  <a:pt x="8955" y="1528"/>
                  <a:pt x="8942" y="1519"/>
                </a:cubicBezTo>
                <a:lnTo>
                  <a:pt x="8979" y="1551"/>
                </a:lnTo>
                <a:lnTo>
                  <a:pt x="8961" y="1584"/>
                </a:lnTo>
                <a:cubicBezTo>
                  <a:pt x="8381" y="1195"/>
                  <a:pt x="7764" y="997"/>
                  <a:pt x="6983" y="1155"/>
                </a:cubicBezTo>
                <a:cubicBezTo>
                  <a:pt x="6079" y="1337"/>
                  <a:pt x="5245" y="1828"/>
                  <a:pt x="4558" y="2366"/>
                </a:cubicBezTo>
                <a:cubicBezTo>
                  <a:pt x="3311" y="3344"/>
                  <a:pt x="2421" y="4798"/>
                  <a:pt x="2323" y="6284"/>
                </a:cubicBezTo>
                <a:cubicBezTo>
                  <a:pt x="2274" y="7032"/>
                  <a:pt x="2384" y="7812"/>
                  <a:pt x="2706" y="8508"/>
                </a:cubicBezTo>
                <a:cubicBezTo>
                  <a:pt x="2985" y="9112"/>
                  <a:pt x="3573" y="9701"/>
                  <a:pt x="3604" y="10375"/>
                </a:cubicBezTo>
                <a:cubicBezTo>
                  <a:pt x="3637" y="11063"/>
                  <a:pt x="2922" y="11483"/>
                  <a:pt x="2441" y="11923"/>
                </a:cubicBezTo>
                <a:cubicBezTo>
                  <a:pt x="1818" y="12490"/>
                  <a:pt x="1360" y="13206"/>
                  <a:pt x="1229" y="13998"/>
                </a:cubicBezTo>
                <a:cubicBezTo>
                  <a:pt x="1059" y="15026"/>
                  <a:pt x="1496" y="16032"/>
                  <a:pt x="2189" y="16900"/>
                </a:cubicBezTo>
                <a:cubicBezTo>
                  <a:pt x="2178" y="16905"/>
                  <a:pt x="2164" y="16908"/>
                  <a:pt x="2152" y="16914"/>
                </a:cubicBezTo>
                <a:cubicBezTo>
                  <a:pt x="1551" y="17172"/>
                  <a:pt x="970" y="17508"/>
                  <a:pt x="566" y="17989"/>
                </a:cubicBezTo>
                <a:cubicBezTo>
                  <a:pt x="129" y="18509"/>
                  <a:pt x="-41" y="19165"/>
                  <a:pt x="8" y="19806"/>
                </a:cubicBezTo>
                <a:cubicBezTo>
                  <a:pt x="9" y="19819"/>
                  <a:pt x="13" y="19831"/>
                  <a:pt x="14" y="19844"/>
                </a:cubicBezTo>
                <a:lnTo>
                  <a:pt x="14" y="21556"/>
                </a:lnTo>
                <a:lnTo>
                  <a:pt x="687" y="21556"/>
                </a:lnTo>
                <a:cubicBezTo>
                  <a:pt x="704" y="21576"/>
                  <a:pt x="722" y="21598"/>
                  <a:pt x="734" y="21598"/>
                </a:cubicBezTo>
                <a:lnTo>
                  <a:pt x="828" y="21598"/>
                </a:lnTo>
                <a:lnTo>
                  <a:pt x="20489" y="21598"/>
                </a:lnTo>
                <a:lnTo>
                  <a:pt x="20769" y="21598"/>
                </a:lnTo>
                <a:cubicBezTo>
                  <a:pt x="20783" y="21598"/>
                  <a:pt x="20802" y="21580"/>
                  <a:pt x="20821" y="21556"/>
                </a:cubicBezTo>
                <a:lnTo>
                  <a:pt x="21442" y="21556"/>
                </a:lnTo>
                <a:lnTo>
                  <a:pt x="21442" y="20114"/>
                </a:lnTo>
                <a:cubicBezTo>
                  <a:pt x="21559" y="19527"/>
                  <a:pt x="21502" y="18908"/>
                  <a:pt x="21206" y="18372"/>
                </a:cubicBezTo>
                <a:moveTo>
                  <a:pt x="7796" y="12687"/>
                </a:moveTo>
                <a:cubicBezTo>
                  <a:pt x="7419" y="12319"/>
                  <a:pt x="7107" y="11896"/>
                  <a:pt x="6854" y="11451"/>
                </a:cubicBezTo>
                <a:cubicBezTo>
                  <a:pt x="6794" y="11346"/>
                  <a:pt x="6738" y="11238"/>
                  <a:pt x="6685" y="11131"/>
                </a:cubicBezTo>
                <a:cubicBezTo>
                  <a:pt x="6659" y="11080"/>
                  <a:pt x="6634" y="11029"/>
                  <a:pt x="6610" y="10976"/>
                </a:cubicBezTo>
                <a:cubicBezTo>
                  <a:pt x="6568" y="10970"/>
                  <a:pt x="6527" y="10960"/>
                  <a:pt x="6486" y="10950"/>
                </a:cubicBezTo>
                <a:cubicBezTo>
                  <a:pt x="6307" y="10898"/>
                  <a:pt x="6147" y="10803"/>
                  <a:pt x="6014" y="10683"/>
                </a:cubicBezTo>
                <a:cubicBezTo>
                  <a:pt x="5396" y="10133"/>
                  <a:pt x="5251" y="9192"/>
                  <a:pt x="5335" y="8443"/>
                </a:cubicBezTo>
                <a:cubicBezTo>
                  <a:pt x="5340" y="8408"/>
                  <a:pt x="5346" y="8368"/>
                  <a:pt x="5351" y="8328"/>
                </a:cubicBezTo>
                <a:cubicBezTo>
                  <a:pt x="5600" y="8336"/>
                  <a:pt x="5800" y="8594"/>
                  <a:pt x="5983" y="8706"/>
                </a:cubicBezTo>
                <a:cubicBezTo>
                  <a:pt x="6392" y="8955"/>
                  <a:pt x="6765" y="8846"/>
                  <a:pt x="7002" y="8481"/>
                </a:cubicBezTo>
                <a:cubicBezTo>
                  <a:pt x="7423" y="7832"/>
                  <a:pt x="7132" y="6985"/>
                  <a:pt x="6995" y="6302"/>
                </a:cubicBezTo>
                <a:cubicBezTo>
                  <a:pt x="6963" y="6137"/>
                  <a:pt x="6960" y="5963"/>
                  <a:pt x="6983" y="5791"/>
                </a:cubicBezTo>
                <a:cubicBezTo>
                  <a:pt x="7265" y="5088"/>
                  <a:pt x="7795" y="4437"/>
                  <a:pt x="8676" y="4445"/>
                </a:cubicBezTo>
                <a:cubicBezTo>
                  <a:pt x="8877" y="4447"/>
                  <a:pt x="9074" y="4481"/>
                  <a:pt x="9269" y="4523"/>
                </a:cubicBezTo>
                <a:lnTo>
                  <a:pt x="9162" y="4637"/>
                </a:lnTo>
                <a:cubicBezTo>
                  <a:pt x="9141" y="5832"/>
                  <a:pt x="9673" y="7491"/>
                  <a:pt x="10921" y="8166"/>
                </a:cubicBezTo>
                <a:cubicBezTo>
                  <a:pt x="12206" y="8862"/>
                  <a:pt x="14121" y="9219"/>
                  <a:pt x="15485" y="8551"/>
                </a:cubicBezTo>
                <a:cubicBezTo>
                  <a:pt x="15563" y="8513"/>
                  <a:pt x="15629" y="8469"/>
                  <a:pt x="15697" y="8426"/>
                </a:cubicBezTo>
                <a:cubicBezTo>
                  <a:pt x="15871" y="8534"/>
                  <a:pt x="16017" y="8697"/>
                  <a:pt x="16120" y="8964"/>
                </a:cubicBezTo>
                <a:cubicBezTo>
                  <a:pt x="16278" y="9375"/>
                  <a:pt x="16094" y="9626"/>
                  <a:pt x="16025" y="10025"/>
                </a:cubicBezTo>
                <a:cubicBezTo>
                  <a:pt x="15983" y="10120"/>
                  <a:pt x="15935" y="10212"/>
                  <a:pt x="15882" y="10301"/>
                </a:cubicBezTo>
                <a:cubicBezTo>
                  <a:pt x="15701" y="10597"/>
                  <a:pt x="15426" y="10871"/>
                  <a:pt x="15055" y="10959"/>
                </a:cubicBezTo>
                <a:cubicBezTo>
                  <a:pt x="14932" y="10988"/>
                  <a:pt x="14923" y="11081"/>
                  <a:pt x="14870" y="11185"/>
                </a:cubicBezTo>
                <a:cubicBezTo>
                  <a:pt x="14815" y="11292"/>
                  <a:pt x="14759" y="11397"/>
                  <a:pt x="14698" y="11502"/>
                </a:cubicBezTo>
                <a:cubicBezTo>
                  <a:pt x="14565" y="11732"/>
                  <a:pt x="14416" y="11955"/>
                  <a:pt x="14250" y="12166"/>
                </a:cubicBezTo>
                <a:cubicBezTo>
                  <a:pt x="14190" y="12243"/>
                  <a:pt x="14126" y="12316"/>
                  <a:pt x="14062" y="12389"/>
                </a:cubicBezTo>
                <a:cubicBezTo>
                  <a:pt x="13833" y="12587"/>
                  <a:pt x="13595" y="12796"/>
                  <a:pt x="13392" y="13024"/>
                </a:cubicBezTo>
                <a:cubicBezTo>
                  <a:pt x="12875" y="13424"/>
                  <a:pt x="12271" y="13721"/>
                  <a:pt x="11594" y="13848"/>
                </a:cubicBezTo>
                <a:cubicBezTo>
                  <a:pt x="10494" y="14056"/>
                  <a:pt x="9345" y="13821"/>
                  <a:pt x="8442" y="13213"/>
                </a:cubicBezTo>
                <a:cubicBezTo>
                  <a:pt x="8209" y="13056"/>
                  <a:pt x="7994" y="12879"/>
                  <a:pt x="7796" y="12687"/>
                </a:cubicBezTo>
                <a:moveTo>
                  <a:pt x="13895" y="16062"/>
                </a:moveTo>
                <a:cubicBezTo>
                  <a:pt x="13657" y="16346"/>
                  <a:pt x="13666" y="16318"/>
                  <a:pt x="13730" y="16232"/>
                </a:cubicBezTo>
                <a:cubicBezTo>
                  <a:pt x="12781" y="17231"/>
                  <a:pt x="11825" y="19282"/>
                  <a:pt x="10371" y="18961"/>
                </a:cubicBezTo>
                <a:cubicBezTo>
                  <a:pt x="9619" y="18795"/>
                  <a:pt x="8410" y="16835"/>
                  <a:pt x="7942" y="16285"/>
                </a:cubicBezTo>
                <a:cubicBezTo>
                  <a:pt x="7828" y="16150"/>
                  <a:pt x="7727" y="16007"/>
                  <a:pt x="7641" y="15858"/>
                </a:cubicBezTo>
                <a:cubicBezTo>
                  <a:pt x="7620" y="15821"/>
                  <a:pt x="7593" y="15782"/>
                  <a:pt x="7572" y="15745"/>
                </a:cubicBezTo>
                <a:cubicBezTo>
                  <a:pt x="7670" y="15613"/>
                  <a:pt x="7745" y="15478"/>
                  <a:pt x="7799" y="15339"/>
                </a:cubicBezTo>
                <a:cubicBezTo>
                  <a:pt x="7801" y="15337"/>
                  <a:pt x="7802" y="15336"/>
                  <a:pt x="7804" y="15335"/>
                </a:cubicBezTo>
                <a:cubicBezTo>
                  <a:pt x="8081" y="14967"/>
                  <a:pt x="8266" y="14547"/>
                  <a:pt x="8397" y="14122"/>
                </a:cubicBezTo>
                <a:cubicBezTo>
                  <a:pt x="9762" y="14831"/>
                  <a:pt x="11477" y="14859"/>
                  <a:pt x="12879" y="14224"/>
                </a:cubicBezTo>
                <a:cubicBezTo>
                  <a:pt x="12919" y="14894"/>
                  <a:pt x="13588" y="15180"/>
                  <a:pt x="13972" y="15768"/>
                </a:cubicBezTo>
                <a:cubicBezTo>
                  <a:pt x="13972" y="15773"/>
                  <a:pt x="13975" y="15776"/>
                  <a:pt x="13973" y="15782"/>
                </a:cubicBezTo>
                <a:cubicBezTo>
                  <a:pt x="13951" y="15876"/>
                  <a:pt x="13924" y="15968"/>
                  <a:pt x="13895" y="16062"/>
                </a:cubicBezTo>
              </a:path>
            </a:pathLst>
          </a:custGeom>
          <a:solidFill>
            <a:schemeClr val="accent3"/>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Narrow" panose="020B0606020202030204" pitchFamily="34" charset="0"/>
              <a:ea typeface="+mn-ea"/>
              <a:cs typeface="Arial" panose="020B0604020202020204" pitchFamily="34" charset="0"/>
            </a:endParaRPr>
          </a:p>
        </p:txBody>
      </p:sp>
      <p:sp>
        <p:nvSpPr>
          <p:cNvPr id="21" name="Фигура"/>
          <p:cNvSpPr>
            <a:spLocks noChangeAspect="1"/>
          </p:cNvSpPr>
          <p:nvPr/>
        </p:nvSpPr>
        <p:spPr>
          <a:xfrm>
            <a:off x="8316913" y="3005138"/>
            <a:ext cx="492125" cy="560387"/>
          </a:xfrm>
          <a:custGeom>
            <a:avLst/>
            <a:gdLst/>
            <a:ahLst/>
            <a:cxnLst>
              <a:cxn ang="0">
                <a:pos x="wd2" y="hd2"/>
              </a:cxn>
              <a:cxn ang="5400000">
                <a:pos x="wd2" y="hd2"/>
              </a:cxn>
              <a:cxn ang="10800000">
                <a:pos x="wd2" y="hd2"/>
              </a:cxn>
              <a:cxn ang="16200000">
                <a:pos x="wd2" y="hd2"/>
              </a:cxn>
            </a:cxnLst>
            <a:rect l="0" t="0" r="r" b="b"/>
            <a:pathLst>
              <a:path w="21585" h="20832" extrusionOk="0">
                <a:moveTo>
                  <a:pt x="21583" y="17280"/>
                </a:moveTo>
                <a:cubicBezTo>
                  <a:pt x="21551" y="17010"/>
                  <a:pt x="21478" y="16768"/>
                  <a:pt x="21369" y="16547"/>
                </a:cubicBezTo>
                <a:cubicBezTo>
                  <a:pt x="20667" y="15134"/>
                  <a:pt x="18489" y="14655"/>
                  <a:pt x="16558" y="14039"/>
                </a:cubicBezTo>
                <a:cubicBezTo>
                  <a:pt x="16236" y="13935"/>
                  <a:pt x="15921" y="13828"/>
                  <a:pt x="15620" y="13712"/>
                </a:cubicBezTo>
                <a:cubicBezTo>
                  <a:pt x="14630" y="13330"/>
                  <a:pt x="14217" y="12758"/>
                  <a:pt x="14091" y="12076"/>
                </a:cubicBezTo>
                <a:cubicBezTo>
                  <a:pt x="20131" y="3841"/>
                  <a:pt x="14753" y="-768"/>
                  <a:pt x="10497" y="105"/>
                </a:cubicBezTo>
                <a:cubicBezTo>
                  <a:pt x="10163" y="140"/>
                  <a:pt x="9841" y="197"/>
                  <a:pt x="9531" y="274"/>
                </a:cubicBezTo>
                <a:cubicBezTo>
                  <a:pt x="6565" y="292"/>
                  <a:pt x="5345" y="2971"/>
                  <a:pt x="5500" y="5862"/>
                </a:cubicBezTo>
                <a:cubicBezTo>
                  <a:pt x="5881" y="8528"/>
                  <a:pt x="6441" y="9924"/>
                  <a:pt x="6563" y="10116"/>
                </a:cubicBezTo>
                <a:cubicBezTo>
                  <a:pt x="6648" y="10253"/>
                  <a:pt x="6739" y="10385"/>
                  <a:pt x="6836" y="10514"/>
                </a:cubicBezTo>
                <a:cubicBezTo>
                  <a:pt x="6927" y="10701"/>
                  <a:pt x="7037" y="10885"/>
                  <a:pt x="7163" y="11063"/>
                </a:cubicBezTo>
                <a:cubicBezTo>
                  <a:pt x="7375" y="11363"/>
                  <a:pt x="7630" y="11645"/>
                  <a:pt x="7909" y="11901"/>
                </a:cubicBezTo>
                <a:cubicBezTo>
                  <a:pt x="7733" y="12580"/>
                  <a:pt x="7281" y="13133"/>
                  <a:pt x="6259" y="13463"/>
                </a:cubicBezTo>
                <a:cubicBezTo>
                  <a:pt x="4288" y="14101"/>
                  <a:pt x="1735" y="14345"/>
                  <a:pt x="595" y="15606"/>
                </a:cubicBezTo>
                <a:cubicBezTo>
                  <a:pt x="228" y="16011"/>
                  <a:pt x="9" y="16523"/>
                  <a:pt x="0" y="17185"/>
                </a:cubicBezTo>
                <a:lnTo>
                  <a:pt x="2" y="20832"/>
                </a:lnTo>
                <a:lnTo>
                  <a:pt x="21528" y="20799"/>
                </a:lnTo>
                <a:cubicBezTo>
                  <a:pt x="21528" y="20799"/>
                  <a:pt x="21600" y="17435"/>
                  <a:pt x="21583" y="17280"/>
                </a:cubicBezTo>
                <a:moveTo>
                  <a:pt x="7165" y="8774"/>
                </a:moveTo>
                <a:cubicBezTo>
                  <a:pt x="7056" y="8454"/>
                  <a:pt x="6906" y="7812"/>
                  <a:pt x="6857" y="7405"/>
                </a:cubicBezTo>
                <a:cubicBezTo>
                  <a:pt x="6184" y="4604"/>
                  <a:pt x="7311" y="3933"/>
                  <a:pt x="7616" y="3544"/>
                </a:cubicBezTo>
                <a:cubicBezTo>
                  <a:pt x="8019" y="3024"/>
                  <a:pt x="9042" y="3113"/>
                  <a:pt x="10093" y="3548"/>
                </a:cubicBezTo>
                <a:cubicBezTo>
                  <a:pt x="11868" y="4282"/>
                  <a:pt x="12932" y="5720"/>
                  <a:pt x="15440" y="5906"/>
                </a:cubicBezTo>
                <a:lnTo>
                  <a:pt x="15436" y="5967"/>
                </a:lnTo>
                <a:cubicBezTo>
                  <a:pt x="15414" y="6360"/>
                  <a:pt x="15369" y="6794"/>
                  <a:pt x="15295" y="7224"/>
                </a:cubicBezTo>
                <a:cubicBezTo>
                  <a:pt x="15188" y="7948"/>
                  <a:pt x="14923" y="9025"/>
                  <a:pt x="14282" y="10113"/>
                </a:cubicBezTo>
                <a:cubicBezTo>
                  <a:pt x="13690" y="11114"/>
                  <a:pt x="13328" y="11615"/>
                  <a:pt x="12101" y="12155"/>
                </a:cubicBezTo>
                <a:cubicBezTo>
                  <a:pt x="10529" y="12846"/>
                  <a:pt x="8919" y="11846"/>
                  <a:pt x="8375" y="11076"/>
                </a:cubicBezTo>
                <a:cubicBezTo>
                  <a:pt x="7886" y="10385"/>
                  <a:pt x="7390" y="9673"/>
                  <a:pt x="7165" y="8774"/>
                </a:cubicBezTo>
                <a:moveTo>
                  <a:pt x="10782" y="16085"/>
                </a:moveTo>
                <a:cubicBezTo>
                  <a:pt x="8873" y="15853"/>
                  <a:pt x="8279" y="15735"/>
                  <a:pt x="7553" y="14923"/>
                </a:cubicBezTo>
                <a:cubicBezTo>
                  <a:pt x="7313" y="14655"/>
                  <a:pt x="7075" y="14352"/>
                  <a:pt x="6827" y="14012"/>
                </a:cubicBezTo>
                <a:cubicBezTo>
                  <a:pt x="7653" y="13775"/>
                  <a:pt x="8192" y="13155"/>
                  <a:pt x="8530" y="12401"/>
                </a:cubicBezTo>
                <a:cubicBezTo>
                  <a:pt x="9306" y="12949"/>
                  <a:pt x="10164" y="13298"/>
                  <a:pt x="10818" y="13315"/>
                </a:cubicBezTo>
                <a:cubicBezTo>
                  <a:pt x="10866" y="13316"/>
                  <a:pt x="10912" y="13316"/>
                  <a:pt x="10957" y="13315"/>
                </a:cubicBezTo>
                <a:cubicBezTo>
                  <a:pt x="11002" y="13319"/>
                  <a:pt x="11047" y="13321"/>
                  <a:pt x="11095" y="13322"/>
                </a:cubicBezTo>
                <a:cubicBezTo>
                  <a:pt x="11761" y="13340"/>
                  <a:pt x="12664" y="13026"/>
                  <a:pt x="13490" y="12503"/>
                </a:cubicBezTo>
                <a:cubicBezTo>
                  <a:pt x="13759" y="13254"/>
                  <a:pt x="14224" y="13891"/>
                  <a:pt x="14982" y="14193"/>
                </a:cubicBezTo>
                <a:cubicBezTo>
                  <a:pt x="15014" y="14207"/>
                  <a:pt x="15048" y="14218"/>
                  <a:pt x="15083" y="14231"/>
                </a:cubicBezTo>
                <a:cubicBezTo>
                  <a:pt x="13595" y="15752"/>
                  <a:pt x="12873" y="16008"/>
                  <a:pt x="10782" y="16085"/>
                </a:cubicBezTo>
              </a:path>
            </a:pathLst>
          </a:custGeom>
          <a:solidFill>
            <a:schemeClr val="accent3"/>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Narrow" panose="020B0606020202030204" pitchFamily="34" charset="0"/>
              <a:ea typeface="+mn-ea"/>
              <a:cs typeface="Arial" panose="020B0604020202020204" pitchFamily="34" charset="0"/>
            </a:endParaRPr>
          </a:p>
        </p:txBody>
      </p:sp>
      <p:sp>
        <p:nvSpPr>
          <p:cNvPr id="25" name="Стрелка вправо 24"/>
          <p:cNvSpPr/>
          <p:nvPr/>
        </p:nvSpPr>
        <p:spPr>
          <a:xfrm>
            <a:off x="1403350" y="2501900"/>
            <a:ext cx="619125" cy="323850"/>
          </a:xfrm>
          <a:prstGeom prst="rightArrow">
            <a:avLst/>
          </a:prstGeom>
          <a:solidFill>
            <a:srgbClr val="2AACE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Arial Narrow" panose="020B0606020202030204" pitchFamily="34" charset="0"/>
              <a:ea typeface="+mn-ea"/>
              <a:cs typeface="+mn-cs"/>
            </a:endParaRPr>
          </a:p>
        </p:txBody>
      </p:sp>
      <p:sp>
        <p:nvSpPr>
          <p:cNvPr id="33" name="Фигура"/>
          <p:cNvSpPr>
            <a:spLocks noChangeAspect="1"/>
          </p:cNvSpPr>
          <p:nvPr/>
        </p:nvSpPr>
        <p:spPr>
          <a:xfrm>
            <a:off x="8316913" y="3725863"/>
            <a:ext cx="498475" cy="560387"/>
          </a:xfrm>
          <a:custGeom>
            <a:avLst/>
            <a:gdLst/>
            <a:ahLst/>
            <a:cxnLst>
              <a:cxn ang="0">
                <a:pos x="wd2" y="hd2"/>
              </a:cxn>
              <a:cxn ang="5400000">
                <a:pos x="wd2" y="hd2"/>
              </a:cxn>
              <a:cxn ang="10800000">
                <a:pos x="wd2" y="hd2"/>
              </a:cxn>
              <a:cxn ang="16200000">
                <a:pos x="wd2" y="hd2"/>
              </a:cxn>
            </a:cxnLst>
            <a:rect l="0" t="0" r="r" b="b"/>
            <a:pathLst>
              <a:path w="21600" h="21600" extrusionOk="0">
                <a:moveTo>
                  <a:pt x="16512" y="6378"/>
                </a:moveTo>
                <a:cubicBezTo>
                  <a:pt x="16378" y="6194"/>
                  <a:pt x="16215" y="6068"/>
                  <a:pt x="16063" y="5982"/>
                </a:cubicBezTo>
                <a:cubicBezTo>
                  <a:pt x="16063" y="5753"/>
                  <a:pt x="16046" y="5429"/>
                  <a:pt x="15985" y="5055"/>
                </a:cubicBezTo>
                <a:cubicBezTo>
                  <a:pt x="16026" y="4609"/>
                  <a:pt x="16171" y="2152"/>
                  <a:pt x="14484" y="1044"/>
                </a:cubicBezTo>
                <a:cubicBezTo>
                  <a:pt x="13443" y="361"/>
                  <a:pt x="12285" y="0"/>
                  <a:pt x="11133" y="0"/>
                </a:cubicBezTo>
                <a:cubicBezTo>
                  <a:pt x="10197" y="0"/>
                  <a:pt x="9306" y="237"/>
                  <a:pt x="8624" y="668"/>
                </a:cubicBezTo>
                <a:cubicBezTo>
                  <a:pt x="8009" y="1055"/>
                  <a:pt x="7670" y="1477"/>
                  <a:pt x="7491" y="1774"/>
                </a:cubicBezTo>
                <a:cubicBezTo>
                  <a:pt x="6961" y="1790"/>
                  <a:pt x="5863" y="1982"/>
                  <a:pt x="5376" y="3230"/>
                </a:cubicBezTo>
                <a:cubicBezTo>
                  <a:pt x="4917" y="4411"/>
                  <a:pt x="5288" y="5140"/>
                  <a:pt x="5561" y="5478"/>
                </a:cubicBezTo>
                <a:cubicBezTo>
                  <a:pt x="5543" y="5673"/>
                  <a:pt x="5537" y="5845"/>
                  <a:pt x="5536" y="5982"/>
                </a:cubicBezTo>
                <a:cubicBezTo>
                  <a:pt x="5384" y="6068"/>
                  <a:pt x="5222" y="6193"/>
                  <a:pt x="5088" y="6378"/>
                </a:cubicBezTo>
                <a:cubicBezTo>
                  <a:pt x="4784" y="6796"/>
                  <a:pt x="4732" y="7356"/>
                  <a:pt x="4934" y="8044"/>
                </a:cubicBezTo>
                <a:cubicBezTo>
                  <a:pt x="5311" y="9330"/>
                  <a:pt x="6192" y="9613"/>
                  <a:pt x="6662" y="9670"/>
                </a:cubicBezTo>
                <a:cubicBezTo>
                  <a:pt x="6951" y="10185"/>
                  <a:pt x="7587" y="11239"/>
                  <a:pt x="8224" y="11769"/>
                </a:cubicBezTo>
                <a:cubicBezTo>
                  <a:pt x="8478" y="11980"/>
                  <a:pt x="8809" y="12158"/>
                  <a:pt x="9207" y="12299"/>
                </a:cubicBezTo>
                <a:cubicBezTo>
                  <a:pt x="9715" y="12479"/>
                  <a:pt x="10251" y="12570"/>
                  <a:pt x="10800" y="12570"/>
                </a:cubicBezTo>
                <a:cubicBezTo>
                  <a:pt x="11349" y="12570"/>
                  <a:pt x="11886" y="12479"/>
                  <a:pt x="12394" y="12299"/>
                </a:cubicBezTo>
                <a:cubicBezTo>
                  <a:pt x="12791" y="12158"/>
                  <a:pt x="13122" y="11980"/>
                  <a:pt x="13376" y="11769"/>
                </a:cubicBezTo>
                <a:cubicBezTo>
                  <a:pt x="14013" y="11239"/>
                  <a:pt x="14648" y="10185"/>
                  <a:pt x="14938" y="9670"/>
                </a:cubicBezTo>
                <a:cubicBezTo>
                  <a:pt x="15408" y="9613"/>
                  <a:pt x="16289" y="9330"/>
                  <a:pt x="16666" y="8044"/>
                </a:cubicBezTo>
                <a:cubicBezTo>
                  <a:pt x="16868" y="7356"/>
                  <a:pt x="16816" y="6796"/>
                  <a:pt x="16512" y="6378"/>
                </a:cubicBezTo>
                <a:moveTo>
                  <a:pt x="15593" y="7794"/>
                </a:moveTo>
                <a:cubicBezTo>
                  <a:pt x="15363" y="8578"/>
                  <a:pt x="14952" y="8695"/>
                  <a:pt x="14728" y="8695"/>
                </a:cubicBezTo>
                <a:cubicBezTo>
                  <a:pt x="14711" y="8695"/>
                  <a:pt x="14699" y="8694"/>
                  <a:pt x="14692" y="8694"/>
                </a:cubicBezTo>
                <a:cubicBezTo>
                  <a:pt x="14435" y="8636"/>
                  <a:pt x="14199" y="8756"/>
                  <a:pt x="14086" y="8971"/>
                </a:cubicBezTo>
                <a:cubicBezTo>
                  <a:pt x="13866" y="9392"/>
                  <a:pt x="13174" y="10585"/>
                  <a:pt x="12619" y="11046"/>
                </a:cubicBezTo>
                <a:cubicBezTo>
                  <a:pt x="12467" y="11173"/>
                  <a:pt x="12253" y="11286"/>
                  <a:pt x="11984" y="11381"/>
                </a:cubicBezTo>
                <a:cubicBezTo>
                  <a:pt x="11230" y="11648"/>
                  <a:pt x="10369" y="11648"/>
                  <a:pt x="9616" y="11381"/>
                </a:cubicBezTo>
                <a:cubicBezTo>
                  <a:pt x="9347" y="11286"/>
                  <a:pt x="9134" y="11173"/>
                  <a:pt x="8981" y="11046"/>
                </a:cubicBezTo>
                <a:cubicBezTo>
                  <a:pt x="8425" y="10585"/>
                  <a:pt x="7734" y="9392"/>
                  <a:pt x="7514" y="8971"/>
                </a:cubicBezTo>
                <a:cubicBezTo>
                  <a:pt x="7421" y="8792"/>
                  <a:pt x="7241" y="8679"/>
                  <a:pt x="7036" y="8679"/>
                </a:cubicBezTo>
                <a:cubicBezTo>
                  <a:pt x="6994" y="8679"/>
                  <a:pt x="6951" y="8684"/>
                  <a:pt x="6908" y="8694"/>
                </a:cubicBezTo>
                <a:cubicBezTo>
                  <a:pt x="6901" y="8694"/>
                  <a:pt x="6889" y="8695"/>
                  <a:pt x="6872" y="8695"/>
                </a:cubicBezTo>
                <a:cubicBezTo>
                  <a:pt x="6648" y="8695"/>
                  <a:pt x="6237" y="8578"/>
                  <a:pt x="6007" y="7794"/>
                </a:cubicBezTo>
                <a:cubicBezTo>
                  <a:pt x="5894" y="7409"/>
                  <a:pt x="5895" y="7101"/>
                  <a:pt x="6010" y="6928"/>
                </a:cubicBezTo>
                <a:cubicBezTo>
                  <a:pt x="6077" y="6828"/>
                  <a:pt x="6172" y="6794"/>
                  <a:pt x="6202" y="6785"/>
                </a:cubicBezTo>
                <a:cubicBezTo>
                  <a:pt x="6500" y="6757"/>
                  <a:pt x="6680" y="6525"/>
                  <a:pt x="6654" y="6257"/>
                </a:cubicBezTo>
                <a:cubicBezTo>
                  <a:pt x="6654" y="6251"/>
                  <a:pt x="6634" y="6021"/>
                  <a:pt x="6660" y="5671"/>
                </a:cubicBezTo>
                <a:cubicBezTo>
                  <a:pt x="7041" y="5525"/>
                  <a:pt x="7650" y="5237"/>
                  <a:pt x="8165" y="4742"/>
                </a:cubicBezTo>
                <a:cubicBezTo>
                  <a:pt x="8426" y="4490"/>
                  <a:pt x="8618" y="4181"/>
                  <a:pt x="8754" y="3898"/>
                </a:cubicBezTo>
                <a:cubicBezTo>
                  <a:pt x="9126" y="4169"/>
                  <a:pt x="9652" y="4487"/>
                  <a:pt x="10348" y="4761"/>
                </a:cubicBezTo>
                <a:cubicBezTo>
                  <a:pt x="11540" y="5231"/>
                  <a:pt x="13923" y="5455"/>
                  <a:pt x="14929" y="5531"/>
                </a:cubicBezTo>
                <a:cubicBezTo>
                  <a:pt x="14971" y="5958"/>
                  <a:pt x="14946" y="6249"/>
                  <a:pt x="14946" y="6256"/>
                </a:cubicBezTo>
                <a:cubicBezTo>
                  <a:pt x="14919" y="6524"/>
                  <a:pt x="15099" y="6757"/>
                  <a:pt x="15397" y="6785"/>
                </a:cubicBezTo>
                <a:cubicBezTo>
                  <a:pt x="15429" y="6794"/>
                  <a:pt x="15524" y="6828"/>
                  <a:pt x="15590" y="6928"/>
                </a:cubicBezTo>
                <a:cubicBezTo>
                  <a:pt x="15705" y="7101"/>
                  <a:pt x="15707" y="7409"/>
                  <a:pt x="15593" y="7794"/>
                </a:cubicBezTo>
                <a:moveTo>
                  <a:pt x="19149" y="14393"/>
                </a:moveTo>
                <a:lnTo>
                  <a:pt x="14301" y="12665"/>
                </a:lnTo>
                <a:cubicBezTo>
                  <a:pt x="14161" y="12615"/>
                  <a:pt x="14006" y="12618"/>
                  <a:pt x="13868" y="12673"/>
                </a:cubicBezTo>
                <a:cubicBezTo>
                  <a:pt x="13731" y="12728"/>
                  <a:pt x="13624" y="12830"/>
                  <a:pt x="13573" y="12956"/>
                </a:cubicBezTo>
                <a:lnTo>
                  <a:pt x="12355" y="15958"/>
                </a:lnTo>
                <a:lnTo>
                  <a:pt x="12114" y="15340"/>
                </a:lnTo>
                <a:lnTo>
                  <a:pt x="12498" y="14503"/>
                </a:lnTo>
                <a:cubicBezTo>
                  <a:pt x="12567" y="14351"/>
                  <a:pt x="12548" y="14178"/>
                  <a:pt x="12445" y="14041"/>
                </a:cubicBezTo>
                <a:cubicBezTo>
                  <a:pt x="12342" y="13905"/>
                  <a:pt x="12169" y="13823"/>
                  <a:pt x="11984" y="13823"/>
                </a:cubicBezTo>
                <a:lnTo>
                  <a:pt x="9616" y="13823"/>
                </a:lnTo>
                <a:cubicBezTo>
                  <a:pt x="9431" y="13823"/>
                  <a:pt x="9258" y="13905"/>
                  <a:pt x="9156" y="14041"/>
                </a:cubicBezTo>
                <a:cubicBezTo>
                  <a:pt x="9052" y="14178"/>
                  <a:pt x="9033" y="14351"/>
                  <a:pt x="9103" y="14503"/>
                </a:cubicBezTo>
                <a:lnTo>
                  <a:pt x="9487" y="15340"/>
                </a:lnTo>
                <a:lnTo>
                  <a:pt x="9245" y="15958"/>
                </a:lnTo>
                <a:lnTo>
                  <a:pt x="8027" y="12956"/>
                </a:lnTo>
                <a:cubicBezTo>
                  <a:pt x="7976" y="12830"/>
                  <a:pt x="7869" y="12728"/>
                  <a:pt x="7732" y="12673"/>
                </a:cubicBezTo>
                <a:cubicBezTo>
                  <a:pt x="7595" y="12618"/>
                  <a:pt x="7439" y="12615"/>
                  <a:pt x="7299" y="12665"/>
                </a:cubicBezTo>
                <a:lnTo>
                  <a:pt x="2451" y="14393"/>
                </a:lnTo>
                <a:cubicBezTo>
                  <a:pt x="962" y="14924"/>
                  <a:pt x="0" y="16190"/>
                  <a:pt x="0" y="17619"/>
                </a:cubicBezTo>
                <a:lnTo>
                  <a:pt x="0" y="21106"/>
                </a:lnTo>
                <a:cubicBezTo>
                  <a:pt x="0" y="21379"/>
                  <a:pt x="249" y="21600"/>
                  <a:pt x="555" y="21600"/>
                </a:cubicBezTo>
                <a:lnTo>
                  <a:pt x="21045" y="21600"/>
                </a:lnTo>
                <a:cubicBezTo>
                  <a:pt x="21352" y="21600"/>
                  <a:pt x="21600" y="21379"/>
                  <a:pt x="21600" y="21106"/>
                </a:cubicBezTo>
                <a:lnTo>
                  <a:pt x="21600" y="17619"/>
                </a:lnTo>
                <a:cubicBezTo>
                  <a:pt x="21600" y="16190"/>
                  <a:pt x="20638" y="14924"/>
                  <a:pt x="19149" y="14393"/>
                </a:cubicBezTo>
                <a:moveTo>
                  <a:pt x="18980" y="19044"/>
                </a:moveTo>
                <a:cubicBezTo>
                  <a:pt x="18980" y="19317"/>
                  <a:pt x="18732" y="19538"/>
                  <a:pt x="18426" y="19538"/>
                </a:cubicBezTo>
                <a:lnTo>
                  <a:pt x="14703" y="19538"/>
                </a:lnTo>
                <a:cubicBezTo>
                  <a:pt x="14397" y="19538"/>
                  <a:pt x="14149" y="19317"/>
                  <a:pt x="14149" y="19044"/>
                </a:cubicBezTo>
                <a:lnTo>
                  <a:pt x="14149" y="17503"/>
                </a:lnTo>
                <a:cubicBezTo>
                  <a:pt x="14149" y="17231"/>
                  <a:pt x="14397" y="17010"/>
                  <a:pt x="14703" y="17010"/>
                </a:cubicBezTo>
                <a:lnTo>
                  <a:pt x="18426" y="17010"/>
                </a:lnTo>
                <a:cubicBezTo>
                  <a:pt x="18732" y="17010"/>
                  <a:pt x="18980" y="17231"/>
                  <a:pt x="18980" y="17503"/>
                </a:cubicBezTo>
                <a:cubicBezTo>
                  <a:pt x="18980" y="17503"/>
                  <a:pt x="18980" y="19044"/>
                  <a:pt x="18980" y="19044"/>
                </a:cubicBezTo>
                <a:close/>
              </a:path>
            </a:pathLst>
          </a:custGeom>
          <a:solidFill>
            <a:schemeClr val="accent3"/>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Narrow" panose="020B0606020202030204" pitchFamily="34" charset="0"/>
              <a:ea typeface="+mn-ea"/>
              <a:cs typeface="Arial" panose="020B0604020202020204" pitchFamily="34" charset="0"/>
            </a:endParaRPr>
          </a:p>
        </p:txBody>
      </p:sp>
      <p:sp>
        <p:nvSpPr>
          <p:cNvPr id="37" name="Выгнутая вправо стрелка 36"/>
          <p:cNvSpPr/>
          <p:nvPr/>
        </p:nvSpPr>
        <p:spPr>
          <a:xfrm rot="10800000" flipV="1">
            <a:off x="2124075" y="917575"/>
            <a:ext cx="1368425" cy="3455988"/>
          </a:xfrm>
          <a:prstGeom prst="curvedLeftArrow">
            <a:avLst/>
          </a:prstGeom>
          <a:solidFill>
            <a:srgbClr val="2AACE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72719" name="TextBox 49"/>
          <p:cNvSpPr txBox="1">
            <a:spLocks noChangeArrowheads="1"/>
          </p:cNvSpPr>
          <p:nvPr/>
        </p:nvSpPr>
        <p:spPr bwMode="auto">
          <a:xfrm>
            <a:off x="7380288" y="989013"/>
            <a:ext cx="1585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400" b="1" i="0" u="none" strike="noStrike" kern="1200" cap="none" spc="0" normalizeH="0" baseline="0" noProof="0">
                <a:ln>
                  <a:noFill/>
                </a:ln>
                <a:solidFill>
                  <a:prstClr val="black"/>
                </a:solidFill>
                <a:effectLst/>
                <a:uLnTx/>
                <a:uFillTx/>
                <a:latin typeface="Arial Narrow" panose="020B0606020202030204" pitchFamily="34" charset="0"/>
                <a:ea typeface="+mn-ea"/>
                <a:cs typeface="Arial" panose="020B0604020202020204" pitchFamily="34" charset="0"/>
              </a:rPr>
              <a:t>Производители (поставщики)</a:t>
            </a:r>
          </a:p>
        </p:txBody>
      </p:sp>
      <p:pic>
        <p:nvPicPr>
          <p:cNvPr id="72720" name="Picture 8" descr="http://cdn.findicons.ru/ico/0712/SuperVistaGeneralIcons/w400h4001341690835administrat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286000"/>
            <a:ext cx="7905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Выгнутая вправо стрелка 51"/>
          <p:cNvSpPr/>
          <p:nvPr/>
        </p:nvSpPr>
        <p:spPr>
          <a:xfrm flipV="1">
            <a:off x="6011863" y="844550"/>
            <a:ext cx="1335087" cy="3457575"/>
          </a:xfrm>
          <a:prstGeom prst="curvedLeftArrow">
            <a:avLst/>
          </a:prstGeom>
          <a:solidFill>
            <a:srgbClr val="2AACE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72722" name="TextBox 52"/>
          <p:cNvSpPr txBox="1">
            <a:spLocks noChangeArrowheads="1"/>
          </p:cNvSpPr>
          <p:nvPr/>
        </p:nvSpPr>
        <p:spPr bwMode="auto">
          <a:xfrm rot="-5400000">
            <a:off x="872331" y="1448921"/>
            <a:ext cx="15859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400" b="0" i="0" u="none" strike="noStrike" kern="1200" cap="none" spc="0" normalizeH="0" baseline="0" noProof="0">
                <a:ln>
                  <a:noFill/>
                </a:ln>
                <a:solidFill>
                  <a:prstClr val="black"/>
                </a:solidFill>
                <a:effectLst/>
                <a:uLnTx/>
                <a:uFillTx/>
                <a:latin typeface="Arial Narrow" panose="020B0606020202030204" pitchFamily="34" charset="0"/>
                <a:ea typeface="+mn-ea"/>
                <a:cs typeface="Arial" panose="020B0604020202020204" pitchFamily="34" charset="0"/>
              </a:rPr>
              <a:t>Публикация плана-графика закупок</a:t>
            </a:r>
          </a:p>
        </p:txBody>
      </p:sp>
      <p:sp>
        <p:nvSpPr>
          <p:cNvPr id="72723" name="TextBox 53"/>
          <p:cNvSpPr txBox="1">
            <a:spLocks noChangeArrowheads="1"/>
          </p:cNvSpPr>
          <p:nvPr/>
        </p:nvSpPr>
        <p:spPr bwMode="auto">
          <a:xfrm rot="-5400000">
            <a:off x="2888456" y="2396332"/>
            <a:ext cx="28098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400" b="0" i="0" u="none" strike="noStrike" kern="1200" cap="none" spc="0" normalizeH="0" baseline="0" noProof="0">
                <a:ln>
                  <a:noFill/>
                </a:ln>
                <a:solidFill>
                  <a:prstClr val="black"/>
                </a:solidFill>
                <a:effectLst/>
                <a:uLnTx/>
                <a:uFillTx/>
                <a:latin typeface="Arial Narrow" panose="020B0606020202030204" pitchFamily="34" charset="0"/>
                <a:ea typeface="+mn-ea"/>
                <a:cs typeface="Arial" panose="020B0604020202020204" pitchFamily="34" charset="0"/>
              </a:rPr>
              <a:t>Расшитие лота закупки по конкретным номенклатурным позициям</a:t>
            </a:r>
          </a:p>
        </p:txBody>
      </p:sp>
      <p:cxnSp>
        <p:nvCxnSpPr>
          <p:cNvPr id="55" name="Прямая со стрелкой 54"/>
          <p:cNvCxnSpPr/>
          <p:nvPr/>
        </p:nvCxnSpPr>
        <p:spPr>
          <a:xfrm>
            <a:off x="3492500" y="2428875"/>
            <a:ext cx="431800"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6" name="Прямая со стрелкой 55"/>
          <p:cNvCxnSpPr/>
          <p:nvPr/>
        </p:nvCxnSpPr>
        <p:spPr>
          <a:xfrm>
            <a:off x="3492500" y="2644775"/>
            <a:ext cx="431800"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7" name="Прямая со стрелкой 56"/>
          <p:cNvCxnSpPr/>
          <p:nvPr/>
        </p:nvCxnSpPr>
        <p:spPr>
          <a:xfrm>
            <a:off x="3492500" y="2860675"/>
            <a:ext cx="431800"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8" name="Прямая со стрелкой 57"/>
          <p:cNvCxnSpPr>
            <a:stCxn id="72723" idx="2"/>
          </p:cNvCxnSpPr>
          <p:nvPr/>
        </p:nvCxnSpPr>
        <p:spPr>
          <a:xfrm flipV="1">
            <a:off x="4662488" y="2586038"/>
            <a:ext cx="414337" cy="179387"/>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9" name="Прямая со стрелкой 58"/>
          <p:cNvCxnSpPr>
            <a:stCxn id="72723" idx="2"/>
          </p:cNvCxnSpPr>
          <p:nvPr/>
        </p:nvCxnSpPr>
        <p:spPr>
          <a:xfrm flipV="1">
            <a:off x="4662488" y="2152650"/>
            <a:ext cx="414337" cy="612775"/>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0" name="Прямая со стрелкой 59"/>
          <p:cNvCxnSpPr>
            <a:stCxn id="72723" idx="2"/>
          </p:cNvCxnSpPr>
          <p:nvPr/>
        </p:nvCxnSpPr>
        <p:spPr>
          <a:xfrm>
            <a:off x="4662488" y="2765425"/>
            <a:ext cx="376237" cy="271463"/>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1" name="Прямая со стрелкой 60"/>
          <p:cNvCxnSpPr>
            <a:stCxn id="72723" idx="2"/>
          </p:cNvCxnSpPr>
          <p:nvPr/>
        </p:nvCxnSpPr>
        <p:spPr>
          <a:xfrm>
            <a:off x="4662488" y="2765425"/>
            <a:ext cx="414337" cy="684213"/>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8" name="Прямая со стрелкой 67"/>
          <p:cNvCxnSpPr/>
          <p:nvPr/>
        </p:nvCxnSpPr>
        <p:spPr>
          <a:xfrm flipH="1">
            <a:off x="6804025" y="2141538"/>
            <a:ext cx="1512888" cy="360362"/>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9" name="Прямая со стрелкой 68"/>
          <p:cNvCxnSpPr/>
          <p:nvPr/>
        </p:nvCxnSpPr>
        <p:spPr>
          <a:xfrm flipH="1">
            <a:off x="6804025" y="2789238"/>
            <a:ext cx="1439863" cy="720725"/>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0" name="Прямая со стрелкой 69"/>
          <p:cNvCxnSpPr/>
          <p:nvPr/>
        </p:nvCxnSpPr>
        <p:spPr>
          <a:xfrm flipH="1" flipV="1">
            <a:off x="6804025" y="3005138"/>
            <a:ext cx="1439863" cy="504825"/>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9" name="Прямая со стрелкой 78"/>
          <p:cNvCxnSpPr/>
          <p:nvPr/>
        </p:nvCxnSpPr>
        <p:spPr>
          <a:xfrm flipH="1" flipV="1">
            <a:off x="6804025" y="2068513"/>
            <a:ext cx="1439863" cy="2160587"/>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39969" name="Текст 2"/>
          <p:cNvSpPr txBox="1">
            <a:spLocks/>
          </p:cNvSpPr>
          <p:nvPr/>
        </p:nvSpPr>
        <p:spPr bwMode="auto">
          <a:xfrm>
            <a:off x="114300" y="4489450"/>
            <a:ext cx="44640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539750">
              <a:lnSpc>
                <a:spcPct val="90000"/>
              </a:lnSpc>
              <a:spcBef>
                <a:spcPts val="1000"/>
              </a:spcBef>
              <a:buFont typeface="Arial" pitchFamily="34" charset="0"/>
              <a:buChar char="•"/>
              <a:defRPr sz="2800">
                <a:solidFill>
                  <a:schemeClr val="tx1"/>
                </a:solidFill>
                <a:latin typeface="Calibri" pitchFamily="34" charset="0"/>
              </a:defRPr>
            </a:lvl1pPr>
            <a:lvl2pPr marL="719138" indent="-342900" defTabSz="539750">
              <a:lnSpc>
                <a:spcPct val="90000"/>
              </a:lnSpc>
              <a:spcBef>
                <a:spcPts val="500"/>
              </a:spcBef>
              <a:buFont typeface="Arial" pitchFamily="34" charset="0"/>
              <a:buChar char="•"/>
              <a:defRPr sz="2400">
                <a:solidFill>
                  <a:schemeClr val="tx1"/>
                </a:solidFill>
                <a:latin typeface="Calibri" pitchFamily="34" charset="0"/>
              </a:defRPr>
            </a:lvl2pPr>
            <a:lvl3pPr marL="885825" indent="-228600" defTabSz="539750">
              <a:lnSpc>
                <a:spcPct val="90000"/>
              </a:lnSpc>
              <a:spcBef>
                <a:spcPts val="500"/>
              </a:spcBef>
              <a:buFont typeface="Arial" pitchFamily="34" charset="0"/>
              <a:buChar char="•"/>
              <a:defRPr sz="2000">
                <a:solidFill>
                  <a:schemeClr val="tx1"/>
                </a:solidFill>
                <a:latin typeface="Calibri" pitchFamily="34" charset="0"/>
              </a:defRPr>
            </a:lvl3pPr>
            <a:lvl4pPr marL="1096963" indent="-173038" defTabSz="539750">
              <a:lnSpc>
                <a:spcPct val="90000"/>
              </a:lnSpc>
              <a:spcBef>
                <a:spcPts val="500"/>
              </a:spcBef>
              <a:buFont typeface="Arial" pitchFamily="34" charset="0"/>
              <a:buChar char="•"/>
              <a:defRPr>
                <a:solidFill>
                  <a:schemeClr val="tx1"/>
                </a:solidFill>
                <a:latin typeface="Calibri" pitchFamily="34" charset="0"/>
              </a:defRPr>
            </a:lvl4pPr>
            <a:lvl5pPr marL="1296988" indent="-182563" defTabSz="539750">
              <a:lnSpc>
                <a:spcPct val="90000"/>
              </a:lnSpc>
              <a:spcBef>
                <a:spcPts val="500"/>
              </a:spcBef>
              <a:buFont typeface="Arial" pitchFamily="34" charset="0"/>
              <a:buChar char="•"/>
              <a:defRPr>
                <a:solidFill>
                  <a:schemeClr val="tx1"/>
                </a:solidFill>
                <a:latin typeface="Calibri" pitchFamily="34" charset="0"/>
              </a:defRPr>
            </a:lvl5pPr>
            <a:lvl6pPr marL="1754188" indent="-182563" defTabSz="53975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211388" indent="-182563" defTabSz="53975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2668588" indent="-182563" defTabSz="53975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125788" indent="-182563" defTabSz="53975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marL="719138" marR="0" lvl="0" indent="-719138" algn="l" defTabSz="539750" rtl="0" eaLnBrk="1" fontAlgn="base" latinLnBrk="0" hangingPunct="1">
              <a:lnSpc>
                <a:spcPct val="100000"/>
              </a:lnSpc>
              <a:spcBef>
                <a:spcPct val="0"/>
              </a:spcBef>
              <a:spcAft>
                <a:spcPct val="0"/>
              </a:spcAft>
              <a:buClr>
                <a:srgbClr val="ED7D31"/>
              </a:buClr>
              <a:buSzTx/>
              <a:buFont typeface="Arial" pitchFamily="34" charset="0"/>
              <a:buNone/>
              <a:tabLst/>
              <a:defRPr/>
            </a:pPr>
            <a:r>
              <a:rPr kumimoji="0" lang="ru-RU" altLang="ru-RU" sz="1600" b="1" i="0" u="none" strike="noStrike" kern="1200" cap="none" spc="0" normalizeH="0" baseline="0" noProof="0" dirty="0">
                <a:ln>
                  <a:noFill/>
                </a:ln>
                <a:solidFill>
                  <a:srgbClr val="29ACE3"/>
                </a:solidFill>
                <a:effectLst/>
                <a:uLnTx/>
                <a:uFillTx/>
                <a:latin typeface="Arial Narrow" panose="020B0606020202030204" pitchFamily="34" charset="0"/>
                <a:ea typeface="+mn-ea"/>
                <a:cs typeface="Arial" panose="020B0604020202020204" pitchFamily="34" charset="0"/>
              </a:rPr>
              <a:t>20 млрд</a:t>
            </a:r>
            <a:r>
              <a:rPr kumimoji="0" lang="ru-RU" altLang="ru-RU" sz="1600" b="1" i="0" u="none" strike="noStrike" kern="1200" cap="none" spc="0" normalizeH="0" baseline="0" noProof="0" dirty="0">
                <a:ln>
                  <a:noFill/>
                </a:ln>
                <a:solidFill>
                  <a:srgbClr val="FF0000"/>
                </a:solidFill>
                <a:effectLst/>
                <a:uLnTx/>
                <a:uFillTx/>
                <a:latin typeface="Arial Narrow" panose="020B0606020202030204" pitchFamily="34" charset="0"/>
                <a:ea typeface="+mn-ea"/>
                <a:cs typeface="Arial" panose="020B0604020202020204" pitchFamily="34" charset="0"/>
              </a:rPr>
              <a:t>		</a:t>
            </a:r>
            <a:r>
              <a:rPr kumimoji="0" lang="ru-RU" altLang="ru-RU" sz="1600" b="0" i="0" u="none" strike="noStrike" kern="1200" cap="none" spc="0" normalizeH="0" baseline="0" noProof="0" dirty="0">
                <a:ln>
                  <a:noFill/>
                </a:ln>
                <a:solidFill>
                  <a:srgbClr val="181717"/>
                </a:solidFill>
                <a:effectLst/>
                <a:uLnTx/>
                <a:uFillTx/>
                <a:latin typeface="Arial Narrow" panose="020B0606020202030204" pitchFamily="34" charset="0"/>
                <a:ea typeface="+mn-ea"/>
                <a:cs typeface="Arial" panose="020B0604020202020204" pitchFamily="34" charset="0"/>
              </a:rPr>
              <a:t>еженедельный объем сделок</a:t>
            </a:r>
          </a:p>
          <a:p>
            <a:pPr marL="719138" marR="0" lvl="0" indent="-719138" algn="l" defTabSz="539750" rtl="0" eaLnBrk="1" fontAlgn="base" latinLnBrk="0" hangingPunct="1">
              <a:lnSpc>
                <a:spcPct val="100000"/>
              </a:lnSpc>
              <a:spcBef>
                <a:spcPct val="0"/>
              </a:spcBef>
              <a:spcAft>
                <a:spcPct val="0"/>
              </a:spcAft>
              <a:buClr>
                <a:srgbClr val="ED7D31"/>
              </a:buClr>
              <a:buSzTx/>
              <a:buFont typeface="Arial" pitchFamily="34" charset="0"/>
              <a:buNone/>
              <a:tabLst/>
              <a:defRPr/>
            </a:pPr>
            <a:r>
              <a:rPr kumimoji="0" lang="ru-RU" altLang="ru-RU" sz="1600" b="1" i="0" u="none" strike="noStrike" kern="1200" cap="none" spc="0" normalizeH="0" baseline="0" noProof="0" dirty="0">
                <a:ln>
                  <a:noFill/>
                </a:ln>
                <a:solidFill>
                  <a:srgbClr val="29ACE3"/>
                </a:solidFill>
                <a:effectLst/>
                <a:uLnTx/>
                <a:uFillTx/>
                <a:latin typeface="Arial Narrow" panose="020B0606020202030204" pitchFamily="34" charset="0"/>
                <a:ea typeface="+mn-ea"/>
                <a:cs typeface="Arial" panose="020B0604020202020204" pitchFamily="34" charset="0"/>
              </a:rPr>
              <a:t>4 000 </a:t>
            </a:r>
            <a:r>
              <a:rPr kumimoji="0" lang="ru-RU" altLang="ru-RU" sz="1600" b="1" i="0" u="none" strike="noStrike" kern="1200" cap="none" spc="0" normalizeH="0" baseline="0" noProof="0" dirty="0">
                <a:ln>
                  <a:noFill/>
                </a:ln>
                <a:solidFill>
                  <a:srgbClr val="FF0000"/>
                </a:solidFill>
                <a:effectLst/>
                <a:uLnTx/>
                <a:uFillTx/>
                <a:latin typeface="Arial Narrow" panose="020B0606020202030204" pitchFamily="34" charset="0"/>
                <a:ea typeface="+mn-ea"/>
                <a:cs typeface="Arial" panose="020B0604020202020204" pitchFamily="34" charset="0"/>
              </a:rPr>
              <a:t>		</a:t>
            </a:r>
            <a:r>
              <a:rPr kumimoji="0" lang="ru-RU" altLang="ru-RU" sz="1600" b="0" i="0" u="none" strike="noStrike" kern="1200" cap="none" spc="0" normalizeH="0" baseline="0" noProof="0" dirty="0">
                <a:ln>
                  <a:noFill/>
                </a:ln>
                <a:solidFill>
                  <a:srgbClr val="181717"/>
                </a:solidFill>
                <a:effectLst/>
                <a:uLnTx/>
                <a:uFillTx/>
                <a:latin typeface="Arial Narrow" panose="020B0606020202030204" pitchFamily="34" charset="0"/>
                <a:ea typeface="+mn-ea"/>
                <a:cs typeface="Arial" panose="020B0604020202020204" pitchFamily="34" charset="0"/>
              </a:rPr>
              <a:t>торгов ежедневно</a:t>
            </a:r>
          </a:p>
          <a:p>
            <a:pPr marL="1074738" marR="0" lvl="0" indent="-1074738" algn="l" defTabSz="539750" rtl="0" eaLnBrk="1" fontAlgn="base" latinLnBrk="0" hangingPunct="1">
              <a:lnSpc>
                <a:spcPct val="100000"/>
              </a:lnSpc>
              <a:spcBef>
                <a:spcPct val="0"/>
              </a:spcBef>
              <a:spcAft>
                <a:spcPct val="0"/>
              </a:spcAft>
              <a:buClr>
                <a:srgbClr val="ED7D31"/>
              </a:buClr>
              <a:buSzTx/>
              <a:buFont typeface="Arial" pitchFamily="34" charset="0"/>
              <a:buNone/>
              <a:tabLst/>
              <a:defRPr/>
            </a:pPr>
            <a:r>
              <a:rPr kumimoji="0" lang="en-US" altLang="ru-RU" sz="1600" b="1" i="0" u="none" strike="noStrike" kern="1200" cap="none" spc="0" normalizeH="0" baseline="0" noProof="0" dirty="0">
                <a:ln>
                  <a:noFill/>
                </a:ln>
                <a:solidFill>
                  <a:srgbClr val="29ACE3"/>
                </a:solidFill>
                <a:effectLst/>
                <a:uLnTx/>
                <a:uFillTx/>
                <a:latin typeface="Arial Narrow" panose="020B0606020202030204" pitchFamily="34" charset="0"/>
                <a:ea typeface="+mn-ea"/>
                <a:cs typeface="Arial" panose="020B0604020202020204" pitchFamily="34" charset="0"/>
              </a:rPr>
              <a:t>&gt; </a:t>
            </a:r>
            <a:r>
              <a:rPr kumimoji="0" lang="ru-RU" altLang="ru-RU" sz="1600" b="1" i="0" u="none" strike="noStrike" kern="1200" cap="none" spc="0" normalizeH="0" baseline="0" noProof="0" dirty="0">
                <a:ln>
                  <a:noFill/>
                </a:ln>
                <a:solidFill>
                  <a:srgbClr val="29ACE3"/>
                </a:solidFill>
                <a:effectLst/>
                <a:uLnTx/>
                <a:uFillTx/>
                <a:latin typeface="Arial Narrow" panose="020B0606020202030204" pitchFamily="34" charset="0"/>
                <a:ea typeface="+mn-ea"/>
                <a:cs typeface="Arial" panose="020B0604020202020204" pitchFamily="34" charset="0"/>
              </a:rPr>
              <a:t>2 000 </a:t>
            </a:r>
            <a:r>
              <a:rPr kumimoji="0" lang="ru-RU" altLang="ru-RU" sz="1600" b="1" i="0" u="none" strike="noStrike" kern="1200" cap="none" spc="0" normalizeH="0" baseline="0" noProof="0" dirty="0">
                <a:ln>
                  <a:noFill/>
                </a:ln>
                <a:solidFill>
                  <a:srgbClr val="FF0000"/>
                </a:solidFill>
                <a:effectLst/>
                <a:uLnTx/>
                <a:uFillTx/>
                <a:latin typeface="Arial Narrow" panose="020B0606020202030204" pitchFamily="34" charset="0"/>
                <a:ea typeface="+mn-ea"/>
                <a:cs typeface="Arial" panose="020B0604020202020204" pitchFamily="34" charset="0"/>
              </a:rPr>
              <a:t>		</a:t>
            </a:r>
            <a:r>
              <a:rPr kumimoji="0" lang="ru-RU" altLang="ru-RU" sz="1600" b="0" i="0" u="none" strike="noStrike" kern="1200" cap="none" spc="0" normalizeH="0" baseline="0" noProof="0" dirty="0">
                <a:ln>
                  <a:noFill/>
                </a:ln>
                <a:solidFill>
                  <a:srgbClr val="181717"/>
                </a:solidFill>
                <a:effectLst/>
                <a:uLnTx/>
                <a:uFillTx/>
                <a:latin typeface="Arial Narrow" panose="020B0606020202030204" pitchFamily="34" charset="0"/>
                <a:ea typeface="+mn-ea"/>
                <a:cs typeface="Arial" panose="020B0604020202020204" pitchFamily="34" charset="0"/>
              </a:rPr>
              <a:t>заказчиков-крупнейших предприятий России</a:t>
            </a:r>
          </a:p>
          <a:p>
            <a:pPr marL="1074738" marR="0" lvl="0" indent="-1074738" algn="l" defTabSz="539750" rtl="0" eaLnBrk="1" fontAlgn="base" latinLnBrk="0" hangingPunct="1">
              <a:lnSpc>
                <a:spcPct val="100000"/>
              </a:lnSpc>
              <a:spcBef>
                <a:spcPct val="0"/>
              </a:spcBef>
              <a:spcAft>
                <a:spcPct val="0"/>
              </a:spcAft>
              <a:buClr>
                <a:srgbClr val="ED7D31"/>
              </a:buClr>
              <a:buSzTx/>
              <a:buFont typeface="Arial" pitchFamily="34" charset="0"/>
              <a:buNone/>
              <a:tabLst/>
              <a:defRPr/>
            </a:pPr>
            <a:r>
              <a:rPr kumimoji="0" lang="en-US" altLang="ru-RU" sz="1600" b="1" i="0" u="none" strike="noStrike" kern="1200" cap="none" spc="0" normalizeH="0" baseline="0" noProof="0" dirty="0">
                <a:ln>
                  <a:noFill/>
                </a:ln>
                <a:solidFill>
                  <a:srgbClr val="29ACE3"/>
                </a:solidFill>
                <a:effectLst/>
                <a:uLnTx/>
                <a:uFillTx/>
                <a:latin typeface="Arial Narrow" panose="020B0606020202030204" pitchFamily="34" charset="0"/>
                <a:ea typeface="+mn-ea"/>
                <a:cs typeface="Arial" panose="020B0604020202020204" pitchFamily="34" charset="0"/>
              </a:rPr>
              <a:t>&gt; </a:t>
            </a:r>
            <a:r>
              <a:rPr kumimoji="0" lang="ru-RU" altLang="ru-RU" sz="1600" b="1" i="0" u="none" strike="noStrike" kern="1200" cap="none" spc="0" normalizeH="0" baseline="0" noProof="0" dirty="0">
                <a:ln>
                  <a:noFill/>
                </a:ln>
                <a:solidFill>
                  <a:srgbClr val="29ACE3"/>
                </a:solidFill>
                <a:effectLst/>
                <a:uLnTx/>
                <a:uFillTx/>
                <a:latin typeface="Arial Narrow" panose="020B0606020202030204" pitchFamily="34" charset="0"/>
                <a:ea typeface="+mn-ea"/>
                <a:cs typeface="Arial" panose="020B0604020202020204" pitchFamily="34" charset="0"/>
              </a:rPr>
              <a:t>200 000 </a:t>
            </a:r>
            <a:r>
              <a:rPr kumimoji="0" lang="ru-RU" altLang="ru-RU" sz="1600" b="1" i="0" u="none" strike="noStrike" kern="1200" cap="none" spc="0" normalizeH="0" baseline="0" noProof="0" dirty="0">
                <a:ln>
                  <a:noFill/>
                </a:ln>
                <a:solidFill>
                  <a:srgbClr val="FF0000"/>
                </a:solidFill>
                <a:effectLst/>
                <a:uLnTx/>
                <a:uFillTx/>
                <a:latin typeface="Arial Narrow" panose="020B0606020202030204" pitchFamily="34" charset="0"/>
                <a:ea typeface="+mn-ea"/>
                <a:cs typeface="Arial" panose="020B0604020202020204" pitchFamily="34" charset="0"/>
              </a:rPr>
              <a:t>	</a:t>
            </a:r>
            <a:r>
              <a:rPr kumimoji="0" lang="ru-RU" altLang="ru-RU" sz="1600" b="0" i="0" u="none" strike="noStrike" kern="1200" cap="none" spc="0" normalizeH="0" baseline="0" noProof="0" dirty="0">
                <a:ln>
                  <a:noFill/>
                </a:ln>
                <a:solidFill>
                  <a:srgbClr val="181717"/>
                </a:solidFill>
                <a:effectLst/>
                <a:uLnTx/>
                <a:uFillTx/>
                <a:latin typeface="Arial Narrow" panose="020B0606020202030204" pitchFamily="34" charset="0"/>
                <a:ea typeface="+mn-ea"/>
                <a:cs typeface="Arial" panose="020B0604020202020204" pitchFamily="34" charset="0"/>
              </a:rPr>
              <a:t>аккредитованных участников закупочных процедур</a:t>
            </a:r>
          </a:p>
          <a:p>
            <a:pPr marL="719138" marR="0" lvl="0" indent="-719138" algn="l" defTabSz="539750" rtl="0" eaLnBrk="1" fontAlgn="base" latinLnBrk="0" hangingPunct="1">
              <a:lnSpc>
                <a:spcPct val="100000"/>
              </a:lnSpc>
              <a:spcBef>
                <a:spcPct val="0"/>
              </a:spcBef>
              <a:spcAft>
                <a:spcPct val="0"/>
              </a:spcAft>
              <a:buClr>
                <a:srgbClr val="ED7D31"/>
              </a:buClr>
              <a:buSzTx/>
              <a:buFont typeface="Arial" pitchFamily="34" charset="0"/>
              <a:buNone/>
              <a:tabLst/>
              <a:defRPr/>
            </a:pPr>
            <a:r>
              <a:rPr kumimoji="0" lang="en-US" altLang="ru-RU" sz="1600" b="1" i="0" u="none" strike="noStrike" kern="1200" cap="none" spc="0" normalizeH="0" baseline="0" noProof="0" dirty="0">
                <a:ln>
                  <a:noFill/>
                </a:ln>
                <a:solidFill>
                  <a:srgbClr val="29ACE3"/>
                </a:solidFill>
                <a:effectLst/>
                <a:uLnTx/>
                <a:uFillTx/>
                <a:latin typeface="Arial Narrow" panose="020B0606020202030204" pitchFamily="34" charset="0"/>
                <a:ea typeface="+mn-ea"/>
                <a:cs typeface="Arial" panose="020B0604020202020204" pitchFamily="34" charset="0"/>
              </a:rPr>
              <a:t>&gt; </a:t>
            </a:r>
            <a:r>
              <a:rPr kumimoji="0" lang="ru-RU" altLang="ru-RU" sz="1600" b="1" i="0" u="none" strike="noStrike" kern="1200" cap="none" spc="0" normalizeH="0" baseline="0" noProof="0" dirty="0">
                <a:ln>
                  <a:noFill/>
                </a:ln>
                <a:solidFill>
                  <a:srgbClr val="29ACE3"/>
                </a:solidFill>
                <a:effectLst/>
                <a:uLnTx/>
                <a:uFillTx/>
                <a:latin typeface="Arial Narrow" panose="020B0606020202030204" pitchFamily="34" charset="0"/>
                <a:ea typeface="+mn-ea"/>
                <a:cs typeface="Arial" panose="020B0604020202020204" pitchFamily="34" charset="0"/>
              </a:rPr>
              <a:t>5</a:t>
            </a:r>
            <a:r>
              <a:rPr kumimoji="0" lang="en-US" altLang="ru-RU" sz="1600" b="1" i="0" u="none" strike="noStrike" kern="1200" cap="none" spc="0" normalizeH="0" baseline="0" noProof="0" dirty="0">
                <a:ln>
                  <a:noFill/>
                </a:ln>
                <a:solidFill>
                  <a:srgbClr val="29ACE3"/>
                </a:solidFill>
                <a:effectLst/>
                <a:uLnTx/>
                <a:uFillTx/>
                <a:latin typeface="Arial Narrow" panose="020B0606020202030204" pitchFamily="34" charset="0"/>
                <a:ea typeface="+mn-ea"/>
                <a:cs typeface="Arial" panose="020B0604020202020204" pitchFamily="34" charset="0"/>
              </a:rPr>
              <a:t>5</a:t>
            </a:r>
            <a:r>
              <a:rPr kumimoji="0" lang="ru-RU" altLang="ru-RU" sz="1600" b="1" i="0" u="none" strike="noStrike" kern="1200" cap="none" spc="0" normalizeH="0" baseline="0" noProof="0" dirty="0">
                <a:ln>
                  <a:noFill/>
                </a:ln>
                <a:solidFill>
                  <a:srgbClr val="29ACE3"/>
                </a:solidFill>
                <a:effectLst/>
                <a:uLnTx/>
                <a:uFillTx/>
                <a:latin typeface="Arial Narrow" panose="020B0606020202030204" pitchFamily="34" charset="0"/>
                <a:ea typeface="+mn-ea"/>
                <a:cs typeface="Arial" panose="020B0604020202020204" pitchFamily="34" charset="0"/>
              </a:rPr>
              <a:t> тыс.</a:t>
            </a:r>
            <a:r>
              <a:rPr kumimoji="0" lang="ru-RU" altLang="ru-RU" sz="1600" b="0" i="0" u="none" strike="noStrike" kern="1200" cap="none" spc="0" normalizeH="0" baseline="0" noProof="0" dirty="0">
                <a:ln>
                  <a:noFill/>
                </a:ln>
                <a:solidFill>
                  <a:srgbClr val="29ACE3"/>
                </a:solidFill>
                <a:effectLst/>
                <a:uLnTx/>
                <a:uFillTx/>
                <a:latin typeface="Arial Narrow" panose="020B0606020202030204" pitchFamily="34" charset="0"/>
                <a:ea typeface="+mn-ea"/>
                <a:cs typeface="Arial" panose="020B0604020202020204" pitchFamily="34" charset="0"/>
              </a:rPr>
              <a:t>  </a:t>
            </a:r>
            <a:r>
              <a:rPr kumimoji="0" lang="ru-RU" altLang="ru-RU" sz="1600" b="0" i="0" u="none" strike="noStrike" kern="1200" cap="none" spc="0" normalizeH="0" baseline="0" noProof="0" dirty="0">
                <a:ln>
                  <a:noFill/>
                </a:ln>
                <a:solidFill>
                  <a:srgbClr val="181717"/>
                </a:solidFill>
                <a:effectLst/>
                <a:uLnTx/>
                <a:uFillTx/>
                <a:latin typeface="Arial Narrow" panose="020B0606020202030204" pitchFamily="34" charset="0"/>
                <a:ea typeface="+mn-ea"/>
                <a:cs typeface="Arial" panose="020B0604020202020204" pitchFamily="34" charset="0"/>
              </a:rPr>
              <a:t>	сделок на торговом портале</a:t>
            </a:r>
          </a:p>
          <a:p>
            <a:pPr marL="719138" marR="0" lvl="0" indent="-719138" algn="l" defTabSz="539750" rtl="0" eaLnBrk="1" fontAlgn="base" latinLnBrk="0" hangingPunct="1">
              <a:lnSpc>
                <a:spcPct val="100000"/>
              </a:lnSpc>
              <a:spcBef>
                <a:spcPct val="0"/>
              </a:spcBef>
              <a:spcAft>
                <a:spcPct val="0"/>
              </a:spcAft>
              <a:buClr>
                <a:srgbClr val="ED7D31"/>
              </a:buClr>
              <a:buSzTx/>
              <a:buFont typeface="Arial" pitchFamily="34" charset="0"/>
              <a:buNone/>
              <a:tabLst/>
              <a:defRPr/>
            </a:pPr>
            <a:r>
              <a:rPr kumimoji="0" lang="en-US" altLang="ru-RU" sz="1600" b="1" i="0" u="none" strike="noStrike" kern="1200" cap="none" spc="0" normalizeH="0" baseline="0" noProof="0" dirty="0">
                <a:ln>
                  <a:noFill/>
                </a:ln>
                <a:solidFill>
                  <a:srgbClr val="29ACE3"/>
                </a:solidFill>
                <a:effectLst/>
                <a:uLnTx/>
                <a:uFillTx/>
                <a:latin typeface="Arial Narrow" panose="020B0606020202030204" pitchFamily="34" charset="0"/>
                <a:ea typeface="+mn-ea"/>
                <a:cs typeface="Arial" panose="020B0604020202020204" pitchFamily="34" charset="0"/>
              </a:rPr>
              <a:t>&gt; </a:t>
            </a:r>
            <a:r>
              <a:rPr kumimoji="0" lang="ru-RU" altLang="ru-RU" sz="1600" b="1" i="0" u="none" strike="noStrike" kern="1200" cap="none" spc="0" normalizeH="0" baseline="0" noProof="0" dirty="0">
                <a:ln>
                  <a:noFill/>
                </a:ln>
                <a:solidFill>
                  <a:srgbClr val="29ACE3"/>
                </a:solidFill>
                <a:effectLst/>
                <a:uLnTx/>
                <a:uFillTx/>
                <a:latin typeface="Arial Narrow" panose="020B0606020202030204" pitchFamily="34" charset="0"/>
                <a:ea typeface="+mn-ea"/>
                <a:cs typeface="Arial" panose="020B0604020202020204" pitchFamily="34" charset="0"/>
              </a:rPr>
              <a:t>48 тыс. </a:t>
            </a:r>
            <a:r>
              <a:rPr kumimoji="0" lang="ru-RU" altLang="ru-RU" sz="1600" b="0" i="0" u="none" strike="noStrike" kern="1200" cap="none" spc="0" normalizeH="0" baseline="0" noProof="0" dirty="0">
                <a:ln>
                  <a:noFill/>
                </a:ln>
                <a:solidFill>
                  <a:srgbClr val="29ACE3"/>
                </a:solidFill>
                <a:effectLst/>
                <a:uLnTx/>
                <a:uFillTx/>
                <a:latin typeface="Arial Narrow" panose="020B0606020202030204" pitchFamily="34" charset="0"/>
                <a:ea typeface="+mn-ea"/>
                <a:cs typeface="Arial" panose="020B0604020202020204" pitchFamily="34" charset="0"/>
              </a:rPr>
              <a:t> </a:t>
            </a:r>
            <a:r>
              <a:rPr kumimoji="0" lang="ru-RU" altLang="ru-RU" sz="1600" b="0" i="0" u="none" strike="noStrike" kern="1200" cap="none" spc="0" normalizeH="0" baseline="0" noProof="0" dirty="0">
                <a:ln>
                  <a:noFill/>
                </a:ln>
                <a:solidFill>
                  <a:srgbClr val="181717"/>
                </a:solidFill>
                <a:effectLst/>
                <a:uLnTx/>
                <a:uFillTx/>
                <a:latin typeface="Arial Narrow" panose="020B0606020202030204" pitchFamily="34" charset="0"/>
                <a:ea typeface="+mn-ea"/>
                <a:cs typeface="Arial" panose="020B0604020202020204" pitchFamily="34" charset="0"/>
              </a:rPr>
              <a:t>	сделок на торговой площадке</a:t>
            </a:r>
            <a:endParaRPr kumimoji="0" lang="en-US" altLang="ru-RU" sz="1800" b="0" i="0" u="none" strike="noStrike" kern="1200" cap="none" spc="0" normalizeH="0" baseline="0" noProof="0" dirty="0">
              <a:ln>
                <a:noFill/>
              </a:ln>
              <a:solidFill>
                <a:srgbClr val="181717"/>
              </a:solidFill>
              <a:effectLst/>
              <a:uLnTx/>
              <a:uFillTx/>
              <a:latin typeface="Arial Narrow" panose="020B0606020202030204" pitchFamily="34" charset="0"/>
              <a:ea typeface="+mn-ea"/>
              <a:cs typeface="Arial" panose="020B0604020202020204" pitchFamily="34" charset="0"/>
            </a:endParaRPr>
          </a:p>
        </p:txBody>
      </p:sp>
      <p:graphicFrame>
        <p:nvGraphicFramePr>
          <p:cNvPr id="86" name="Диаграмма 85"/>
          <p:cNvGraphicFramePr>
            <a:graphicFrameLocks/>
          </p:cNvGraphicFramePr>
          <p:nvPr>
            <p:extLst>
              <p:ext uri="{D42A27DB-BD31-4B8C-83A1-F6EECF244321}">
                <p14:modId xmlns:p14="http://schemas.microsoft.com/office/powerpoint/2010/main" val="3684769674"/>
              </p:ext>
            </p:extLst>
          </p:nvPr>
        </p:nvGraphicFramePr>
        <p:xfrm>
          <a:off x="4706563" y="4263498"/>
          <a:ext cx="4410824" cy="2044191"/>
        </p:xfrm>
        <a:graphic>
          <a:graphicData uri="http://schemas.openxmlformats.org/drawingml/2006/chart">
            <c:chart xmlns:c="http://schemas.openxmlformats.org/drawingml/2006/chart" xmlns:r="http://schemas.openxmlformats.org/officeDocument/2006/relationships" r:id="rId4"/>
          </a:graphicData>
        </a:graphic>
      </p:graphicFrame>
      <p:sp>
        <p:nvSpPr>
          <p:cNvPr id="72737" name="Прямоугольник 86"/>
          <p:cNvSpPr>
            <a:spLocks noChangeArrowheads="1"/>
          </p:cNvSpPr>
          <p:nvPr/>
        </p:nvSpPr>
        <p:spPr bwMode="auto">
          <a:xfrm>
            <a:off x="5219700" y="6275388"/>
            <a:ext cx="3384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200" b="0" i="0" u="none" strike="noStrike" kern="1200" cap="none" spc="0" normalizeH="0" baseline="0" noProof="0" dirty="0">
                <a:ln>
                  <a:noFill/>
                </a:ln>
                <a:solidFill>
                  <a:srgbClr val="58595B"/>
                </a:solidFill>
                <a:effectLst/>
                <a:uLnTx/>
                <a:uFillTx/>
                <a:latin typeface="Arial Narrow" panose="020B0606020202030204" pitchFamily="34" charset="0"/>
                <a:ea typeface="+mn-ea"/>
                <a:cs typeface="Arial" panose="020B0604020202020204" pitchFamily="34" charset="0"/>
              </a:rPr>
              <a:t>ТОП-10 ЭТП по объему закупок по 223-ФЗ за 2012—17 гг., (трлн руб.)</a:t>
            </a:r>
            <a:endParaRPr kumimoji="0" lang="ru-RU" altLang="ru-R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p:txBody>
      </p:sp>
      <p:sp>
        <p:nvSpPr>
          <p:cNvPr id="36" name="Прямоугольник 35"/>
          <p:cNvSpPr/>
          <p:nvPr/>
        </p:nvSpPr>
        <p:spPr>
          <a:xfrm>
            <a:off x="101986" y="439819"/>
            <a:ext cx="6395893" cy="369332"/>
          </a:xfrm>
          <a:prstGeom prst="rect">
            <a:avLst/>
          </a:prstGeom>
        </p:spPr>
        <p:txBody>
          <a:bodyPr wrap="square">
            <a:spAutoFit/>
          </a:bodyP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r>
              <a:rPr lang="ru-RU" spc="-50" dirty="0">
                <a:solidFill>
                  <a:schemeClr val="tx1">
                    <a:lumMod val="65000"/>
                    <a:lumOff val="35000"/>
                  </a:schemeClr>
                </a:solidFill>
                <a:latin typeface="Arial Narrow" panose="020B0606020202030204" pitchFamily="34" charset="0"/>
              </a:rPr>
              <a:t>Торгово-закупочная экосистема ГИСП: попозиционная закупка</a:t>
            </a:r>
          </a:p>
        </p:txBody>
      </p:sp>
      <p:pic>
        <p:nvPicPr>
          <p:cNvPr id="38" name="Picture 2" descr="C:\Users\ivlev\Desktop\Логотипы\Gisp_sign-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2608" y="818233"/>
            <a:ext cx="867049" cy="900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519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160" cy="6858000"/>
          </a:xfrm>
          <a:prstGeom prst="rect">
            <a:avLst/>
          </a:prstGeom>
        </p:spPr>
      </p:pic>
      <p:sp>
        <p:nvSpPr>
          <p:cNvPr id="4" name="Заголовок 2"/>
          <p:cNvSpPr txBox="1">
            <a:spLocks/>
          </p:cNvSpPr>
          <p:nvPr/>
        </p:nvSpPr>
        <p:spPr>
          <a:xfrm>
            <a:off x="0" y="2982482"/>
            <a:ext cx="5118931" cy="2367185"/>
          </a:xfrm>
          <a:prstGeom prst="rect">
            <a:avLst/>
          </a:prstGeom>
        </p:spPr>
        <p:txBody>
          <a:bodyPr vert="horz" lIns="78203" tIns="39101" rIns="78203" bIns="39101"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ru-RU" altLang="ru-RU" sz="2400" dirty="0">
                <a:solidFill>
                  <a:schemeClr val="bg1"/>
                </a:solidFill>
                <a:latin typeface="Arial Narrow" panose="020B0606020202030204" pitchFamily="34" charset="0"/>
              </a:rPr>
              <a:t>Формирование потребностей государственных заказчиков в рамках реализации национальных проектов и политики </a:t>
            </a:r>
            <a:r>
              <a:rPr lang="ru-RU" altLang="ru-RU" sz="2400" dirty="0" err="1">
                <a:solidFill>
                  <a:schemeClr val="bg1"/>
                </a:solidFill>
                <a:latin typeface="Arial Narrow" panose="020B0606020202030204" pitchFamily="34" charset="0"/>
              </a:rPr>
              <a:t>импортозамещения</a:t>
            </a:r>
            <a:r>
              <a:rPr lang="ru-RU" altLang="ru-RU" sz="2400" dirty="0">
                <a:solidFill>
                  <a:schemeClr val="bg1"/>
                </a:solidFill>
                <a:latin typeface="Arial Narrow" panose="020B0606020202030204" pitchFamily="34" charset="0"/>
              </a:rPr>
              <a:t> в интересах ТЭК</a:t>
            </a:r>
          </a:p>
        </p:txBody>
      </p:sp>
      <p:sp>
        <p:nvSpPr>
          <p:cNvPr id="5" name="Заголовок 2"/>
          <p:cNvSpPr txBox="1">
            <a:spLocks/>
          </p:cNvSpPr>
          <p:nvPr/>
        </p:nvSpPr>
        <p:spPr>
          <a:xfrm>
            <a:off x="139901" y="1341690"/>
            <a:ext cx="1723082" cy="1383408"/>
          </a:xfrm>
          <a:prstGeom prst="rect">
            <a:avLst/>
          </a:prstGeom>
          <a:effectLst>
            <a:outerShdw blurRad="50800" dist="38100" dir="2700000" algn="tl" rotWithShape="0">
              <a:prstClr val="black">
                <a:alpha val="40000"/>
              </a:prstClr>
            </a:outerShdw>
          </a:effectLst>
        </p:spPr>
        <p:txBody>
          <a:bodyPr>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ru-RU" sz="9600" dirty="0">
                <a:solidFill>
                  <a:srgbClr val="2AACE2"/>
                </a:solidFill>
                <a:latin typeface="Arial Narrow" panose="020B0606020202030204" pitchFamily="34" charset="0"/>
              </a:rPr>
              <a:t>0</a:t>
            </a:r>
            <a:r>
              <a:rPr lang="en-US" sz="9600" dirty="0">
                <a:solidFill>
                  <a:srgbClr val="2AACE2"/>
                </a:solidFill>
                <a:latin typeface="Arial Narrow" panose="020B0606020202030204" pitchFamily="34" charset="0"/>
              </a:rPr>
              <a:t>2</a:t>
            </a:r>
            <a:endParaRPr lang="ru-RU" sz="9600" dirty="0">
              <a:solidFill>
                <a:srgbClr val="2AACE2"/>
              </a:solidFill>
              <a:latin typeface="Arial Narrow" panose="020B0606020202030204" pitchFamily="34" charset="0"/>
            </a:endParaRPr>
          </a:p>
        </p:txBody>
      </p:sp>
      <p:pic>
        <p:nvPicPr>
          <p:cNvPr id="8" name="Picture 2" descr="C:\Users\ivlev\Desktop\Логотипы\Gisp_sign-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9479" y="5656661"/>
            <a:ext cx="867590" cy="901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1771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160" cy="6858000"/>
          </a:xfrm>
          <a:prstGeom prst="rect">
            <a:avLst/>
          </a:prstGeom>
        </p:spPr>
      </p:pic>
      <p:sp>
        <p:nvSpPr>
          <p:cNvPr id="4" name="Заголовок 2"/>
          <p:cNvSpPr txBox="1">
            <a:spLocks/>
          </p:cNvSpPr>
          <p:nvPr/>
        </p:nvSpPr>
        <p:spPr>
          <a:xfrm>
            <a:off x="139900" y="3490567"/>
            <a:ext cx="4192817" cy="731443"/>
          </a:xfrm>
          <a:prstGeom prst="rect">
            <a:avLst/>
          </a:prstGeom>
        </p:spPr>
        <p:txBody>
          <a:bodyPr vert="horz" lIns="78203" tIns="39101" rIns="78203" bIns="39101" rtlCol="0" anchor="ctr">
            <a:normAutofit fontScale="92500" lnSpcReduction="20000"/>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ru-RU" altLang="ru-RU" sz="3200" dirty="0">
                <a:solidFill>
                  <a:schemeClr val="bg1"/>
                </a:solidFill>
                <a:latin typeface="Arial Narrow" panose="020B0606020202030204" pitchFamily="34" charset="0"/>
              </a:rPr>
              <a:t>Меры поддержки для промышленности от ФРП</a:t>
            </a:r>
          </a:p>
        </p:txBody>
      </p:sp>
      <p:sp>
        <p:nvSpPr>
          <p:cNvPr id="5" name="Заголовок 2"/>
          <p:cNvSpPr txBox="1">
            <a:spLocks/>
          </p:cNvSpPr>
          <p:nvPr/>
        </p:nvSpPr>
        <p:spPr>
          <a:xfrm>
            <a:off x="139901" y="1341690"/>
            <a:ext cx="1723082" cy="1383408"/>
          </a:xfrm>
          <a:prstGeom prst="rect">
            <a:avLst/>
          </a:prstGeom>
          <a:effectLst>
            <a:outerShdw blurRad="50800" dist="38100" dir="2700000" algn="tl" rotWithShape="0">
              <a:prstClr val="black">
                <a:alpha val="40000"/>
              </a:prstClr>
            </a:outerShdw>
          </a:effectLst>
        </p:spPr>
        <p:txBody>
          <a:bodyPr>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ru-RU" sz="9600" dirty="0">
                <a:solidFill>
                  <a:srgbClr val="2AACE2"/>
                </a:solidFill>
                <a:latin typeface="Arial Narrow" panose="020B0606020202030204" pitchFamily="34" charset="0"/>
              </a:rPr>
              <a:t>08</a:t>
            </a:r>
          </a:p>
        </p:txBody>
      </p:sp>
      <p:pic>
        <p:nvPicPr>
          <p:cNvPr id="107522" name="Picture 2" descr="ÐÐ°ÑÑÐ¸Ð½ÐºÐ¸ Ð¿Ð¾ Ð·Ð°Ð¿ÑÐ¾ÑÑ Ð¤Ð Ð Ð»Ð¾Ð³Ð¾ÑÐ¸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4761" y="5918307"/>
            <a:ext cx="1681212" cy="499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5297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print">
            <a:extLst>
              <a:ext uri="{28A0092B-C50C-407E-A947-70E740481C1C}">
                <a14:useLocalDpi xmlns:a14="http://schemas.microsoft.com/office/drawing/2010/main" val="0"/>
              </a:ext>
            </a:extLst>
          </a:blip>
          <a:srcRect l="127" t="178" r="-1"/>
          <a:stretch/>
        </p:blipFill>
        <p:spPr>
          <a:xfrm>
            <a:off x="23022" y="-47954"/>
            <a:ext cx="9144001" cy="6840394"/>
          </a:xfrm>
          <a:prstGeom prst="rect">
            <a:avLst/>
          </a:prstGeom>
        </p:spPr>
      </p:pic>
      <p:sp>
        <p:nvSpPr>
          <p:cNvPr id="17" name="object 30"/>
          <p:cNvSpPr/>
          <p:nvPr/>
        </p:nvSpPr>
        <p:spPr>
          <a:xfrm>
            <a:off x="4670129" y="1774390"/>
            <a:ext cx="3584409" cy="471242"/>
          </a:xfrm>
          <a:custGeom>
            <a:avLst/>
            <a:gdLst/>
            <a:ahLst/>
            <a:cxnLst/>
            <a:rect l="l" t="t" r="r" b="b"/>
            <a:pathLst>
              <a:path w="3481070" h="763904">
                <a:moveTo>
                  <a:pt x="3480917" y="763816"/>
                </a:moveTo>
                <a:lnTo>
                  <a:pt x="0" y="763816"/>
                </a:lnTo>
                <a:lnTo>
                  <a:pt x="0" y="0"/>
                </a:lnTo>
                <a:lnTo>
                  <a:pt x="3480917" y="0"/>
                </a:lnTo>
                <a:lnTo>
                  <a:pt x="3480917" y="763816"/>
                </a:lnTo>
                <a:close/>
              </a:path>
            </a:pathLst>
          </a:custGeom>
          <a:solidFill>
            <a:srgbClr val="FFFFFF"/>
          </a:solidFill>
          <a:effectLst>
            <a:outerShdw blurRad="50800" dist="38100" dir="13500000" algn="br" rotWithShape="0">
              <a:prstClr val="black">
                <a:alpha val="40000"/>
              </a:prstClr>
            </a:outerShdw>
          </a:effectLst>
        </p:spPr>
        <p:txBody>
          <a:bodyPr wrap="square" lIns="0" tIns="0" rIns="0" bIns="0" rtlCol="0"/>
          <a:lstStyle/>
          <a:p>
            <a:pPr eaLnBrk="1" fontAlgn="auto" hangingPunct="1">
              <a:spcBef>
                <a:spcPts val="0"/>
              </a:spcBef>
              <a:spcAft>
                <a:spcPts val="0"/>
              </a:spcAft>
            </a:pPr>
            <a:endParaRPr sz="2000">
              <a:solidFill>
                <a:prstClr val="black"/>
              </a:solidFill>
              <a:latin typeface="Arial Narrow" panose="020B0606020202030204" pitchFamily="34" charset="0"/>
              <a:cs typeface="+mn-cs"/>
            </a:endParaRPr>
          </a:p>
        </p:txBody>
      </p:sp>
      <p:sp>
        <p:nvSpPr>
          <p:cNvPr id="3" name="Заголовок 2"/>
          <p:cNvSpPr>
            <a:spLocks noGrp="1"/>
          </p:cNvSpPr>
          <p:nvPr>
            <p:ph type="title"/>
          </p:nvPr>
        </p:nvSpPr>
        <p:spPr>
          <a:xfrm>
            <a:off x="4607557" y="1769239"/>
            <a:ext cx="411062" cy="421292"/>
          </a:xfrm>
        </p:spPr>
        <p:txBody>
          <a:bodyPr>
            <a:normAutofit/>
          </a:bodyPr>
          <a:lstStyle/>
          <a:p>
            <a:pPr algn="ctr"/>
            <a:r>
              <a:rPr lang="ru-RU" sz="2000" dirty="0">
                <a:solidFill>
                  <a:srgbClr val="2AACE2"/>
                </a:solidFill>
                <a:latin typeface="Arial Narrow" panose="020B0606020202030204" pitchFamily="34" charset="0"/>
              </a:rPr>
              <a:t>1</a:t>
            </a:r>
          </a:p>
        </p:txBody>
      </p:sp>
      <p:sp>
        <p:nvSpPr>
          <p:cNvPr id="5" name="Текст 4"/>
          <p:cNvSpPr>
            <a:spLocks noGrp="1"/>
          </p:cNvSpPr>
          <p:nvPr>
            <p:ph type="body" sz="half" idx="2"/>
          </p:nvPr>
        </p:nvSpPr>
        <p:spPr>
          <a:xfrm>
            <a:off x="4865856" y="1774390"/>
            <a:ext cx="3717896" cy="742700"/>
          </a:xfrm>
        </p:spPr>
        <p:txBody>
          <a:bodyPr>
            <a:normAutofit/>
          </a:bodyPr>
          <a:lstStyle/>
          <a:p>
            <a:r>
              <a:rPr lang="ru-RU" sz="2000" dirty="0">
                <a:latin typeface="Arial Narrow" panose="020B0606020202030204" pitchFamily="34" charset="0"/>
              </a:rPr>
              <a:t>Проект развития</a:t>
            </a:r>
          </a:p>
        </p:txBody>
      </p:sp>
      <p:sp>
        <p:nvSpPr>
          <p:cNvPr id="12" name="Текст 4"/>
          <p:cNvSpPr txBox="1">
            <a:spLocks/>
          </p:cNvSpPr>
          <p:nvPr/>
        </p:nvSpPr>
        <p:spPr bwMode="auto">
          <a:xfrm>
            <a:off x="5760341" y="852455"/>
            <a:ext cx="3258203" cy="74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lvl1pPr marL="0" indent="0" algn="l" rtl="0" eaLnBrk="0" fontAlgn="base" hangingPunct="0">
              <a:lnSpc>
                <a:spcPct val="90000"/>
              </a:lnSpc>
              <a:spcBef>
                <a:spcPts val="1000"/>
              </a:spcBef>
              <a:spcAft>
                <a:spcPct val="0"/>
              </a:spcAft>
              <a:buFont typeface="Arial" panose="020B0604020202020204" pitchFamily="34" charset="0"/>
              <a:buNone/>
              <a:defRPr sz="1600" kern="120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panose="020B0604020202020204" pitchFamily="34" charset="0"/>
              <a:buNone/>
              <a:defRPr sz="1400"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panose="020B0604020202020204" pitchFamily="34" charset="0"/>
              <a:buNone/>
              <a:defRPr sz="1200"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panose="020B0604020202020204" pitchFamily="34" charset="0"/>
              <a:buNone/>
              <a:defRPr sz="1000"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ru-RU" sz="3079" dirty="0">
                <a:solidFill>
                  <a:prstClr val="black"/>
                </a:solidFill>
                <a:latin typeface="Arial Narrow" panose="020B0606020202030204" pitchFamily="34" charset="0"/>
              </a:rPr>
              <a:t>Меры </a:t>
            </a:r>
            <a:r>
              <a:rPr lang="ru-RU" sz="3000" dirty="0">
                <a:solidFill>
                  <a:prstClr val="black"/>
                </a:solidFill>
                <a:latin typeface="Arial Narrow" panose="020B0606020202030204" pitchFamily="34" charset="0"/>
              </a:rPr>
              <a:t>поддержки для промышленности</a:t>
            </a:r>
          </a:p>
        </p:txBody>
      </p:sp>
      <p:sp>
        <p:nvSpPr>
          <p:cNvPr id="13" name="Заголовок 2"/>
          <p:cNvSpPr txBox="1">
            <a:spLocks/>
          </p:cNvSpPr>
          <p:nvPr/>
        </p:nvSpPr>
        <p:spPr bwMode="auto">
          <a:xfrm>
            <a:off x="374848" y="1493529"/>
            <a:ext cx="1112296" cy="1149818"/>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lnSpcReduction="10000"/>
          </a:bodyPr>
          <a:lstStyle>
            <a:lvl1pPr algn="l" rtl="0" eaLnBrk="0" fontAlgn="base" hangingPunct="0">
              <a:lnSpc>
                <a:spcPct val="90000"/>
              </a:lnSpc>
              <a:spcBef>
                <a:spcPct val="0"/>
              </a:spcBef>
              <a:spcAft>
                <a:spcPct val="0"/>
              </a:spcAft>
              <a:defRPr sz="32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ru-RU" sz="8210" b="1" dirty="0">
                <a:solidFill>
                  <a:srgbClr val="2AACE2"/>
                </a:solidFill>
                <a:latin typeface="Arial Narrow" panose="020B0606020202030204" pitchFamily="34" charset="0"/>
              </a:rPr>
              <a:t>8</a:t>
            </a:r>
          </a:p>
        </p:txBody>
      </p:sp>
      <p:sp>
        <p:nvSpPr>
          <p:cNvPr id="14" name="Текст 4"/>
          <p:cNvSpPr txBox="1">
            <a:spLocks/>
          </p:cNvSpPr>
          <p:nvPr/>
        </p:nvSpPr>
        <p:spPr bwMode="auto">
          <a:xfrm>
            <a:off x="573782" y="2507066"/>
            <a:ext cx="2988091" cy="91745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0" indent="0" algn="l" rtl="0" eaLnBrk="0" fontAlgn="base" hangingPunct="0">
              <a:lnSpc>
                <a:spcPct val="90000"/>
              </a:lnSpc>
              <a:spcBef>
                <a:spcPts val="1000"/>
              </a:spcBef>
              <a:spcAft>
                <a:spcPct val="0"/>
              </a:spcAft>
              <a:buFont typeface="Arial" panose="020B0604020202020204" pitchFamily="34" charset="0"/>
              <a:buNone/>
              <a:defRPr sz="1600" kern="120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panose="020B0604020202020204" pitchFamily="34" charset="0"/>
              <a:buNone/>
              <a:defRPr sz="1400"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panose="020B0604020202020204" pitchFamily="34" charset="0"/>
              <a:buNone/>
              <a:defRPr sz="1200"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panose="020B0604020202020204" pitchFamily="34" charset="0"/>
              <a:buNone/>
              <a:defRPr sz="1000"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ru-RU" sz="3079" dirty="0">
                <a:solidFill>
                  <a:srgbClr val="2AACE2"/>
                </a:solidFill>
                <a:latin typeface="Arial Narrow" panose="020B0606020202030204" pitchFamily="34" charset="0"/>
              </a:rPr>
              <a:t>программ финансирования</a:t>
            </a:r>
          </a:p>
        </p:txBody>
      </p:sp>
      <p:cxnSp>
        <p:nvCxnSpPr>
          <p:cNvPr id="15" name="Прямая соединительная линия 14"/>
          <p:cNvCxnSpPr/>
          <p:nvPr/>
        </p:nvCxnSpPr>
        <p:spPr>
          <a:xfrm>
            <a:off x="661503" y="2579958"/>
            <a:ext cx="1495236" cy="11102"/>
          </a:xfrm>
          <a:prstGeom prst="line">
            <a:avLst/>
          </a:prstGeom>
        </p:spPr>
        <p:style>
          <a:lnRef idx="1">
            <a:schemeClr val="accent1"/>
          </a:lnRef>
          <a:fillRef idx="0">
            <a:schemeClr val="accent1"/>
          </a:fillRef>
          <a:effectRef idx="0">
            <a:schemeClr val="accent1"/>
          </a:effectRef>
          <a:fontRef idx="minor">
            <a:schemeClr val="tx1"/>
          </a:fontRef>
        </p:style>
      </p:cxnSp>
      <p:sp>
        <p:nvSpPr>
          <p:cNvPr id="18" name="object 30"/>
          <p:cNvSpPr/>
          <p:nvPr/>
        </p:nvSpPr>
        <p:spPr>
          <a:xfrm>
            <a:off x="4670128" y="2371202"/>
            <a:ext cx="3584410" cy="471242"/>
          </a:xfrm>
          <a:custGeom>
            <a:avLst/>
            <a:gdLst/>
            <a:ahLst/>
            <a:cxnLst/>
            <a:rect l="l" t="t" r="r" b="b"/>
            <a:pathLst>
              <a:path w="3481070" h="763904">
                <a:moveTo>
                  <a:pt x="3480917" y="763816"/>
                </a:moveTo>
                <a:lnTo>
                  <a:pt x="0" y="763816"/>
                </a:lnTo>
                <a:lnTo>
                  <a:pt x="0" y="0"/>
                </a:lnTo>
                <a:lnTo>
                  <a:pt x="3480917" y="0"/>
                </a:lnTo>
                <a:lnTo>
                  <a:pt x="3480917" y="763816"/>
                </a:lnTo>
                <a:close/>
              </a:path>
            </a:pathLst>
          </a:custGeom>
          <a:solidFill>
            <a:srgbClr val="FFFFFF"/>
          </a:solidFill>
          <a:effectLst>
            <a:outerShdw blurRad="50800" dist="38100" dir="13500000" algn="br" rotWithShape="0">
              <a:prstClr val="black">
                <a:alpha val="40000"/>
              </a:prstClr>
            </a:outerShdw>
          </a:effectLst>
        </p:spPr>
        <p:txBody>
          <a:bodyPr wrap="square" lIns="0" tIns="0" rIns="0" bIns="0" rtlCol="0"/>
          <a:lstStyle/>
          <a:p>
            <a:pPr eaLnBrk="1" fontAlgn="auto" hangingPunct="1">
              <a:spcBef>
                <a:spcPts val="0"/>
              </a:spcBef>
              <a:spcAft>
                <a:spcPts val="0"/>
              </a:spcAft>
            </a:pPr>
            <a:endParaRPr sz="2000">
              <a:solidFill>
                <a:prstClr val="black"/>
              </a:solidFill>
              <a:latin typeface="Arial Narrow" panose="020B0606020202030204" pitchFamily="34" charset="0"/>
              <a:cs typeface="+mn-cs"/>
            </a:endParaRPr>
          </a:p>
        </p:txBody>
      </p:sp>
      <p:sp>
        <p:nvSpPr>
          <p:cNvPr id="26" name="Текст 4"/>
          <p:cNvSpPr txBox="1">
            <a:spLocks/>
          </p:cNvSpPr>
          <p:nvPr/>
        </p:nvSpPr>
        <p:spPr bwMode="auto">
          <a:xfrm>
            <a:off x="4860452" y="2387146"/>
            <a:ext cx="2528991" cy="434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lnSpc>
                <a:spcPct val="90000"/>
              </a:lnSpc>
              <a:spcBef>
                <a:spcPts val="1000"/>
              </a:spcBef>
              <a:spcAft>
                <a:spcPct val="0"/>
              </a:spcAft>
              <a:buFont typeface="Arial" panose="020B0604020202020204" pitchFamily="34" charset="0"/>
              <a:buNone/>
              <a:defRPr sz="1600" kern="120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panose="020B0604020202020204" pitchFamily="34" charset="0"/>
              <a:buNone/>
              <a:defRPr sz="1400"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panose="020B0604020202020204" pitchFamily="34" charset="0"/>
              <a:buNone/>
              <a:defRPr sz="1200"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panose="020B0604020202020204" pitchFamily="34" charset="0"/>
              <a:buNone/>
              <a:defRPr sz="1000"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ru-RU" sz="2000" dirty="0">
                <a:solidFill>
                  <a:prstClr val="black"/>
                </a:solidFill>
                <a:latin typeface="Arial Narrow" panose="020B0606020202030204" pitchFamily="34" charset="0"/>
              </a:rPr>
              <a:t>Станкостроение</a:t>
            </a:r>
          </a:p>
        </p:txBody>
      </p:sp>
      <p:sp>
        <p:nvSpPr>
          <p:cNvPr id="43" name="object 30"/>
          <p:cNvSpPr/>
          <p:nvPr/>
        </p:nvSpPr>
        <p:spPr>
          <a:xfrm>
            <a:off x="4670129" y="2964720"/>
            <a:ext cx="3584409" cy="471242"/>
          </a:xfrm>
          <a:custGeom>
            <a:avLst/>
            <a:gdLst/>
            <a:ahLst/>
            <a:cxnLst/>
            <a:rect l="l" t="t" r="r" b="b"/>
            <a:pathLst>
              <a:path w="3481070" h="763904">
                <a:moveTo>
                  <a:pt x="3480917" y="763816"/>
                </a:moveTo>
                <a:lnTo>
                  <a:pt x="0" y="763816"/>
                </a:lnTo>
                <a:lnTo>
                  <a:pt x="0" y="0"/>
                </a:lnTo>
                <a:lnTo>
                  <a:pt x="3480917" y="0"/>
                </a:lnTo>
                <a:lnTo>
                  <a:pt x="3480917" y="763816"/>
                </a:lnTo>
                <a:close/>
              </a:path>
            </a:pathLst>
          </a:custGeom>
          <a:solidFill>
            <a:srgbClr val="FFFFFF"/>
          </a:solidFill>
          <a:effectLst>
            <a:outerShdw blurRad="50800" dist="38100" dir="13500000" algn="br" rotWithShape="0">
              <a:prstClr val="black">
                <a:alpha val="40000"/>
              </a:prstClr>
            </a:outerShdw>
          </a:effectLst>
        </p:spPr>
        <p:txBody>
          <a:bodyPr wrap="square" lIns="0" tIns="0" rIns="0" bIns="0" rtlCol="0"/>
          <a:lstStyle/>
          <a:p>
            <a:pPr eaLnBrk="1" fontAlgn="auto" hangingPunct="1">
              <a:spcBef>
                <a:spcPts val="0"/>
              </a:spcBef>
              <a:spcAft>
                <a:spcPts val="0"/>
              </a:spcAft>
            </a:pPr>
            <a:endParaRPr sz="2000">
              <a:solidFill>
                <a:prstClr val="black"/>
              </a:solidFill>
              <a:latin typeface="Arial Narrow" panose="020B0606020202030204" pitchFamily="34" charset="0"/>
              <a:cs typeface="+mn-cs"/>
            </a:endParaRPr>
          </a:p>
        </p:txBody>
      </p:sp>
      <p:sp>
        <p:nvSpPr>
          <p:cNvPr id="44" name="Текст 4"/>
          <p:cNvSpPr txBox="1">
            <a:spLocks/>
          </p:cNvSpPr>
          <p:nvPr/>
        </p:nvSpPr>
        <p:spPr bwMode="auto">
          <a:xfrm>
            <a:off x="4865856" y="2963615"/>
            <a:ext cx="3717896" cy="74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lnSpc>
                <a:spcPct val="90000"/>
              </a:lnSpc>
              <a:spcBef>
                <a:spcPts val="1000"/>
              </a:spcBef>
              <a:spcAft>
                <a:spcPct val="0"/>
              </a:spcAft>
              <a:buFont typeface="Arial" panose="020B0604020202020204" pitchFamily="34" charset="0"/>
              <a:buNone/>
              <a:defRPr sz="1600" kern="120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panose="020B0604020202020204" pitchFamily="34" charset="0"/>
              <a:buNone/>
              <a:defRPr sz="1400"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panose="020B0604020202020204" pitchFamily="34" charset="0"/>
              <a:buNone/>
              <a:defRPr sz="1200"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panose="020B0604020202020204" pitchFamily="34" charset="0"/>
              <a:buNone/>
              <a:defRPr sz="1000"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ru-RU" sz="2000" dirty="0">
                <a:solidFill>
                  <a:prstClr val="black"/>
                </a:solidFill>
                <a:latin typeface="Arial Narrow" panose="020B0606020202030204" pitchFamily="34" charset="0"/>
              </a:rPr>
              <a:t>Комплектующие изделия</a:t>
            </a:r>
          </a:p>
        </p:txBody>
      </p:sp>
      <p:sp>
        <p:nvSpPr>
          <p:cNvPr id="45" name="object 30"/>
          <p:cNvSpPr/>
          <p:nvPr/>
        </p:nvSpPr>
        <p:spPr>
          <a:xfrm>
            <a:off x="4670128" y="3561532"/>
            <a:ext cx="3584410" cy="471242"/>
          </a:xfrm>
          <a:custGeom>
            <a:avLst/>
            <a:gdLst/>
            <a:ahLst/>
            <a:cxnLst/>
            <a:rect l="l" t="t" r="r" b="b"/>
            <a:pathLst>
              <a:path w="3481070" h="763904">
                <a:moveTo>
                  <a:pt x="3480917" y="763816"/>
                </a:moveTo>
                <a:lnTo>
                  <a:pt x="0" y="763816"/>
                </a:lnTo>
                <a:lnTo>
                  <a:pt x="0" y="0"/>
                </a:lnTo>
                <a:lnTo>
                  <a:pt x="3480917" y="0"/>
                </a:lnTo>
                <a:lnTo>
                  <a:pt x="3480917" y="763816"/>
                </a:lnTo>
                <a:close/>
              </a:path>
            </a:pathLst>
          </a:custGeom>
          <a:solidFill>
            <a:srgbClr val="FFFFFF"/>
          </a:solidFill>
          <a:effectLst>
            <a:outerShdw blurRad="50800" dist="38100" dir="13500000" algn="br" rotWithShape="0">
              <a:prstClr val="black">
                <a:alpha val="40000"/>
              </a:prstClr>
            </a:outerShdw>
          </a:effectLst>
        </p:spPr>
        <p:txBody>
          <a:bodyPr wrap="square" lIns="0" tIns="0" rIns="0" bIns="0" rtlCol="0"/>
          <a:lstStyle/>
          <a:p>
            <a:pPr eaLnBrk="1" fontAlgn="auto" hangingPunct="1">
              <a:spcBef>
                <a:spcPts val="0"/>
              </a:spcBef>
              <a:spcAft>
                <a:spcPts val="0"/>
              </a:spcAft>
            </a:pPr>
            <a:endParaRPr sz="2000">
              <a:solidFill>
                <a:prstClr val="black"/>
              </a:solidFill>
              <a:latin typeface="Arial Narrow" panose="020B0606020202030204" pitchFamily="34" charset="0"/>
              <a:cs typeface="+mn-cs"/>
            </a:endParaRPr>
          </a:p>
        </p:txBody>
      </p:sp>
      <p:sp>
        <p:nvSpPr>
          <p:cNvPr id="47" name="Текст 4"/>
          <p:cNvSpPr txBox="1">
            <a:spLocks/>
          </p:cNvSpPr>
          <p:nvPr/>
        </p:nvSpPr>
        <p:spPr bwMode="auto">
          <a:xfrm>
            <a:off x="4860452" y="3569473"/>
            <a:ext cx="2528991" cy="434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lnSpc>
                <a:spcPct val="90000"/>
              </a:lnSpc>
              <a:spcBef>
                <a:spcPts val="1000"/>
              </a:spcBef>
              <a:spcAft>
                <a:spcPct val="0"/>
              </a:spcAft>
              <a:buFont typeface="Arial" panose="020B0604020202020204" pitchFamily="34" charset="0"/>
              <a:buNone/>
              <a:defRPr sz="1600" kern="120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panose="020B0604020202020204" pitchFamily="34" charset="0"/>
              <a:buNone/>
              <a:defRPr sz="1400"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panose="020B0604020202020204" pitchFamily="34" charset="0"/>
              <a:buNone/>
              <a:defRPr sz="1200"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panose="020B0604020202020204" pitchFamily="34" charset="0"/>
              <a:buNone/>
              <a:defRPr sz="1000"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ru-RU" sz="2000" dirty="0">
                <a:solidFill>
                  <a:prstClr val="black"/>
                </a:solidFill>
                <a:latin typeface="Arial Narrow" panose="020B0606020202030204" pitchFamily="34" charset="0"/>
              </a:rPr>
              <a:t>Конверсия</a:t>
            </a:r>
          </a:p>
        </p:txBody>
      </p:sp>
      <p:sp>
        <p:nvSpPr>
          <p:cNvPr id="48" name="object 30"/>
          <p:cNvSpPr/>
          <p:nvPr/>
        </p:nvSpPr>
        <p:spPr>
          <a:xfrm>
            <a:off x="4670129" y="4137123"/>
            <a:ext cx="3584409" cy="471242"/>
          </a:xfrm>
          <a:custGeom>
            <a:avLst/>
            <a:gdLst/>
            <a:ahLst/>
            <a:cxnLst/>
            <a:rect l="l" t="t" r="r" b="b"/>
            <a:pathLst>
              <a:path w="3481070" h="763904">
                <a:moveTo>
                  <a:pt x="3480917" y="763816"/>
                </a:moveTo>
                <a:lnTo>
                  <a:pt x="0" y="763816"/>
                </a:lnTo>
                <a:lnTo>
                  <a:pt x="0" y="0"/>
                </a:lnTo>
                <a:lnTo>
                  <a:pt x="3480917" y="0"/>
                </a:lnTo>
                <a:lnTo>
                  <a:pt x="3480917" y="763816"/>
                </a:lnTo>
                <a:close/>
              </a:path>
            </a:pathLst>
          </a:custGeom>
          <a:solidFill>
            <a:srgbClr val="FFFFFF"/>
          </a:solidFill>
          <a:effectLst>
            <a:outerShdw blurRad="50800" dist="38100" dir="13500000" algn="br" rotWithShape="0">
              <a:prstClr val="black">
                <a:alpha val="40000"/>
              </a:prstClr>
            </a:outerShdw>
          </a:effectLst>
        </p:spPr>
        <p:txBody>
          <a:bodyPr wrap="square" lIns="0" tIns="0" rIns="0" bIns="0" rtlCol="0"/>
          <a:lstStyle/>
          <a:p>
            <a:pPr eaLnBrk="1" fontAlgn="auto" hangingPunct="1">
              <a:spcBef>
                <a:spcPts val="0"/>
              </a:spcBef>
              <a:spcAft>
                <a:spcPts val="0"/>
              </a:spcAft>
            </a:pPr>
            <a:endParaRPr sz="2000">
              <a:solidFill>
                <a:prstClr val="black"/>
              </a:solidFill>
              <a:latin typeface="Arial Narrow" panose="020B0606020202030204" pitchFamily="34" charset="0"/>
              <a:cs typeface="+mn-cs"/>
            </a:endParaRPr>
          </a:p>
        </p:txBody>
      </p:sp>
      <p:sp>
        <p:nvSpPr>
          <p:cNvPr id="49" name="Текст 4"/>
          <p:cNvSpPr txBox="1">
            <a:spLocks/>
          </p:cNvSpPr>
          <p:nvPr/>
        </p:nvSpPr>
        <p:spPr bwMode="auto">
          <a:xfrm>
            <a:off x="4865856" y="4137123"/>
            <a:ext cx="3717896" cy="74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lnSpc>
                <a:spcPct val="90000"/>
              </a:lnSpc>
              <a:spcBef>
                <a:spcPts val="1000"/>
              </a:spcBef>
              <a:spcAft>
                <a:spcPct val="0"/>
              </a:spcAft>
              <a:buFont typeface="Arial" panose="020B0604020202020204" pitchFamily="34" charset="0"/>
              <a:buNone/>
              <a:defRPr sz="1600" kern="120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panose="020B0604020202020204" pitchFamily="34" charset="0"/>
              <a:buNone/>
              <a:defRPr sz="1400"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panose="020B0604020202020204" pitchFamily="34" charset="0"/>
              <a:buNone/>
              <a:defRPr sz="1200"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panose="020B0604020202020204" pitchFamily="34" charset="0"/>
              <a:buNone/>
              <a:defRPr sz="1000"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ru-RU" sz="2000" dirty="0">
                <a:solidFill>
                  <a:prstClr val="black"/>
                </a:solidFill>
                <a:latin typeface="Arial Narrow" panose="020B0606020202030204" pitchFamily="34" charset="0"/>
              </a:rPr>
              <a:t>Лизинговые проекты</a:t>
            </a:r>
          </a:p>
        </p:txBody>
      </p:sp>
      <p:sp>
        <p:nvSpPr>
          <p:cNvPr id="50" name="object 30"/>
          <p:cNvSpPr/>
          <p:nvPr/>
        </p:nvSpPr>
        <p:spPr>
          <a:xfrm>
            <a:off x="4670128" y="4733935"/>
            <a:ext cx="3584410" cy="471242"/>
          </a:xfrm>
          <a:custGeom>
            <a:avLst/>
            <a:gdLst/>
            <a:ahLst/>
            <a:cxnLst/>
            <a:rect l="l" t="t" r="r" b="b"/>
            <a:pathLst>
              <a:path w="3481070" h="763904">
                <a:moveTo>
                  <a:pt x="3480917" y="763816"/>
                </a:moveTo>
                <a:lnTo>
                  <a:pt x="0" y="763816"/>
                </a:lnTo>
                <a:lnTo>
                  <a:pt x="0" y="0"/>
                </a:lnTo>
                <a:lnTo>
                  <a:pt x="3480917" y="0"/>
                </a:lnTo>
                <a:lnTo>
                  <a:pt x="3480917" y="763816"/>
                </a:lnTo>
                <a:close/>
              </a:path>
            </a:pathLst>
          </a:custGeom>
          <a:solidFill>
            <a:srgbClr val="FFFFFF"/>
          </a:solidFill>
          <a:effectLst>
            <a:outerShdw blurRad="50800" dist="38100" dir="13500000" algn="br" rotWithShape="0">
              <a:prstClr val="black">
                <a:alpha val="40000"/>
              </a:prstClr>
            </a:outerShdw>
          </a:effectLst>
        </p:spPr>
        <p:txBody>
          <a:bodyPr wrap="square" lIns="0" tIns="0" rIns="0" bIns="0" rtlCol="0"/>
          <a:lstStyle/>
          <a:p>
            <a:pPr eaLnBrk="1" fontAlgn="auto" hangingPunct="1">
              <a:spcBef>
                <a:spcPts val="0"/>
              </a:spcBef>
              <a:spcAft>
                <a:spcPts val="0"/>
              </a:spcAft>
            </a:pPr>
            <a:endParaRPr sz="2000">
              <a:solidFill>
                <a:prstClr val="black"/>
              </a:solidFill>
              <a:latin typeface="Arial Narrow" panose="020B0606020202030204" pitchFamily="34" charset="0"/>
              <a:cs typeface="+mn-cs"/>
            </a:endParaRPr>
          </a:p>
        </p:txBody>
      </p:sp>
      <p:sp>
        <p:nvSpPr>
          <p:cNvPr id="52" name="Текст 4"/>
          <p:cNvSpPr txBox="1">
            <a:spLocks/>
          </p:cNvSpPr>
          <p:nvPr/>
        </p:nvSpPr>
        <p:spPr bwMode="auto">
          <a:xfrm>
            <a:off x="4869517" y="4739538"/>
            <a:ext cx="2759073" cy="434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lnSpc>
                <a:spcPct val="90000"/>
              </a:lnSpc>
              <a:spcBef>
                <a:spcPts val="1000"/>
              </a:spcBef>
              <a:spcAft>
                <a:spcPct val="0"/>
              </a:spcAft>
              <a:buFont typeface="Arial" panose="020B0604020202020204" pitchFamily="34" charset="0"/>
              <a:buNone/>
              <a:defRPr sz="1600" kern="120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panose="020B0604020202020204" pitchFamily="34" charset="0"/>
              <a:buNone/>
              <a:defRPr sz="1400"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panose="020B0604020202020204" pitchFamily="34" charset="0"/>
              <a:buNone/>
              <a:defRPr sz="1200"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panose="020B0604020202020204" pitchFamily="34" charset="0"/>
              <a:buNone/>
              <a:defRPr sz="1000"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ru-RU" sz="2000" dirty="0">
                <a:solidFill>
                  <a:prstClr val="black"/>
                </a:solidFill>
                <a:latin typeface="Arial Narrow" panose="020B0606020202030204" pitchFamily="34" charset="0"/>
              </a:rPr>
              <a:t>Маркировка лекарств</a:t>
            </a:r>
          </a:p>
        </p:txBody>
      </p:sp>
      <p:sp>
        <p:nvSpPr>
          <p:cNvPr id="53" name="object 30"/>
          <p:cNvSpPr/>
          <p:nvPr/>
        </p:nvSpPr>
        <p:spPr>
          <a:xfrm>
            <a:off x="4670129" y="5299602"/>
            <a:ext cx="3584409" cy="471242"/>
          </a:xfrm>
          <a:custGeom>
            <a:avLst/>
            <a:gdLst/>
            <a:ahLst/>
            <a:cxnLst/>
            <a:rect l="l" t="t" r="r" b="b"/>
            <a:pathLst>
              <a:path w="3481070" h="763904">
                <a:moveTo>
                  <a:pt x="3480917" y="763816"/>
                </a:moveTo>
                <a:lnTo>
                  <a:pt x="0" y="763816"/>
                </a:lnTo>
                <a:lnTo>
                  <a:pt x="0" y="0"/>
                </a:lnTo>
                <a:lnTo>
                  <a:pt x="3480917" y="0"/>
                </a:lnTo>
                <a:lnTo>
                  <a:pt x="3480917" y="763816"/>
                </a:lnTo>
                <a:close/>
              </a:path>
            </a:pathLst>
          </a:custGeom>
          <a:solidFill>
            <a:srgbClr val="FFFFFF"/>
          </a:solidFill>
          <a:effectLst>
            <a:outerShdw blurRad="50800" dist="38100" dir="13500000" algn="br" rotWithShape="0">
              <a:prstClr val="black">
                <a:alpha val="40000"/>
              </a:prstClr>
            </a:outerShdw>
          </a:effectLst>
        </p:spPr>
        <p:txBody>
          <a:bodyPr wrap="square" lIns="0" tIns="0" rIns="0" bIns="0" rtlCol="0"/>
          <a:lstStyle/>
          <a:p>
            <a:pPr eaLnBrk="1" fontAlgn="auto" hangingPunct="1">
              <a:spcBef>
                <a:spcPts val="0"/>
              </a:spcBef>
              <a:spcAft>
                <a:spcPts val="0"/>
              </a:spcAft>
            </a:pPr>
            <a:endParaRPr sz="2000">
              <a:solidFill>
                <a:prstClr val="black"/>
              </a:solidFill>
              <a:latin typeface="Arial Narrow" panose="020B0606020202030204" pitchFamily="34" charset="0"/>
              <a:cs typeface="+mn-cs"/>
            </a:endParaRPr>
          </a:p>
        </p:txBody>
      </p:sp>
      <p:sp>
        <p:nvSpPr>
          <p:cNvPr id="54" name="Текст 4"/>
          <p:cNvSpPr txBox="1">
            <a:spLocks/>
          </p:cNvSpPr>
          <p:nvPr/>
        </p:nvSpPr>
        <p:spPr bwMode="auto">
          <a:xfrm>
            <a:off x="4860452" y="5306491"/>
            <a:ext cx="3717896" cy="74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lnSpc>
                <a:spcPct val="90000"/>
              </a:lnSpc>
              <a:spcBef>
                <a:spcPts val="1000"/>
              </a:spcBef>
              <a:spcAft>
                <a:spcPct val="0"/>
              </a:spcAft>
              <a:buFont typeface="Arial" panose="020B0604020202020204" pitchFamily="34" charset="0"/>
              <a:buNone/>
              <a:defRPr sz="1600" kern="120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panose="020B0604020202020204" pitchFamily="34" charset="0"/>
              <a:buNone/>
              <a:defRPr sz="1400"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panose="020B0604020202020204" pitchFamily="34" charset="0"/>
              <a:buNone/>
              <a:defRPr sz="1200"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panose="020B0604020202020204" pitchFamily="34" charset="0"/>
              <a:buNone/>
              <a:defRPr sz="1000"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ru-RU" sz="2000" dirty="0">
                <a:solidFill>
                  <a:prstClr val="black"/>
                </a:solidFill>
                <a:latin typeface="Arial Narrow" panose="020B0606020202030204" pitchFamily="34" charset="0"/>
              </a:rPr>
              <a:t>Производительность труда</a:t>
            </a:r>
          </a:p>
        </p:txBody>
      </p:sp>
      <p:sp>
        <p:nvSpPr>
          <p:cNvPr id="55" name="object 30"/>
          <p:cNvSpPr/>
          <p:nvPr/>
        </p:nvSpPr>
        <p:spPr>
          <a:xfrm>
            <a:off x="4670128" y="5896414"/>
            <a:ext cx="3584410" cy="471242"/>
          </a:xfrm>
          <a:custGeom>
            <a:avLst/>
            <a:gdLst/>
            <a:ahLst/>
            <a:cxnLst/>
            <a:rect l="l" t="t" r="r" b="b"/>
            <a:pathLst>
              <a:path w="3481070" h="763904">
                <a:moveTo>
                  <a:pt x="3480917" y="763816"/>
                </a:moveTo>
                <a:lnTo>
                  <a:pt x="0" y="763816"/>
                </a:lnTo>
                <a:lnTo>
                  <a:pt x="0" y="0"/>
                </a:lnTo>
                <a:lnTo>
                  <a:pt x="3480917" y="0"/>
                </a:lnTo>
                <a:lnTo>
                  <a:pt x="3480917" y="763816"/>
                </a:lnTo>
                <a:close/>
              </a:path>
            </a:pathLst>
          </a:custGeom>
          <a:solidFill>
            <a:srgbClr val="FFFFFF"/>
          </a:solidFill>
          <a:effectLst>
            <a:outerShdw blurRad="50800" dist="38100" dir="13500000" algn="br" rotWithShape="0">
              <a:prstClr val="black">
                <a:alpha val="40000"/>
              </a:prstClr>
            </a:outerShdw>
          </a:effectLst>
        </p:spPr>
        <p:txBody>
          <a:bodyPr wrap="square" lIns="0" tIns="0" rIns="0" bIns="0" rtlCol="0"/>
          <a:lstStyle/>
          <a:p>
            <a:pPr eaLnBrk="1" fontAlgn="auto" hangingPunct="1">
              <a:spcBef>
                <a:spcPts val="0"/>
              </a:spcBef>
              <a:spcAft>
                <a:spcPts val="0"/>
              </a:spcAft>
            </a:pPr>
            <a:endParaRPr sz="2000">
              <a:solidFill>
                <a:prstClr val="black"/>
              </a:solidFill>
              <a:latin typeface="Arial Narrow" panose="020B0606020202030204" pitchFamily="34" charset="0"/>
              <a:cs typeface="+mn-cs"/>
            </a:endParaRPr>
          </a:p>
        </p:txBody>
      </p:sp>
      <p:sp>
        <p:nvSpPr>
          <p:cNvPr id="57" name="Текст 4"/>
          <p:cNvSpPr txBox="1">
            <a:spLocks/>
          </p:cNvSpPr>
          <p:nvPr/>
        </p:nvSpPr>
        <p:spPr bwMode="auto">
          <a:xfrm>
            <a:off x="4869517" y="5893257"/>
            <a:ext cx="3565408" cy="434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panose="020B0604020202020204" pitchFamily="34" charset="0"/>
              <a:buNone/>
              <a:defRPr sz="1600" kern="120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panose="020B0604020202020204" pitchFamily="34" charset="0"/>
              <a:buNone/>
              <a:defRPr sz="1400"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panose="020B0604020202020204" pitchFamily="34" charset="0"/>
              <a:buNone/>
              <a:defRPr sz="1200"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panose="020B0604020202020204" pitchFamily="34" charset="0"/>
              <a:buNone/>
              <a:defRPr sz="1000"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ru-RU" sz="2000" dirty="0" err="1">
                <a:solidFill>
                  <a:prstClr val="black"/>
                </a:solidFill>
                <a:latin typeface="Arial Narrow" panose="020B0606020202030204" pitchFamily="34" charset="0"/>
              </a:rPr>
              <a:t>Цифровизация</a:t>
            </a:r>
            <a:r>
              <a:rPr lang="ru-RU" sz="2000" dirty="0">
                <a:solidFill>
                  <a:prstClr val="black"/>
                </a:solidFill>
                <a:latin typeface="Arial Narrow" panose="020B0606020202030204" pitchFamily="34" charset="0"/>
              </a:rPr>
              <a:t> промышленности</a:t>
            </a:r>
          </a:p>
        </p:txBody>
      </p:sp>
      <p:sp>
        <p:nvSpPr>
          <p:cNvPr id="61" name="Заголовок 2"/>
          <p:cNvSpPr txBox="1">
            <a:spLocks/>
          </p:cNvSpPr>
          <p:nvPr/>
        </p:nvSpPr>
        <p:spPr bwMode="auto">
          <a:xfrm>
            <a:off x="4607557" y="2376574"/>
            <a:ext cx="411062" cy="421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l" rtl="0" eaLnBrk="0" fontAlgn="base" hangingPunct="0">
              <a:lnSpc>
                <a:spcPct val="90000"/>
              </a:lnSpc>
              <a:spcBef>
                <a:spcPct val="0"/>
              </a:spcBef>
              <a:spcAft>
                <a:spcPct val="0"/>
              </a:spcAft>
              <a:defRPr sz="32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ru-RU" sz="2000" dirty="0">
                <a:solidFill>
                  <a:srgbClr val="2AACE2"/>
                </a:solidFill>
                <a:latin typeface="Arial Narrow" panose="020B0606020202030204" pitchFamily="34" charset="0"/>
              </a:rPr>
              <a:t>2</a:t>
            </a:r>
          </a:p>
        </p:txBody>
      </p:sp>
      <p:sp>
        <p:nvSpPr>
          <p:cNvPr id="62" name="Заголовок 2"/>
          <p:cNvSpPr txBox="1">
            <a:spLocks/>
          </p:cNvSpPr>
          <p:nvPr/>
        </p:nvSpPr>
        <p:spPr bwMode="auto">
          <a:xfrm>
            <a:off x="4612624" y="2950951"/>
            <a:ext cx="411062" cy="421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l" rtl="0" eaLnBrk="0" fontAlgn="base" hangingPunct="0">
              <a:lnSpc>
                <a:spcPct val="90000"/>
              </a:lnSpc>
              <a:spcBef>
                <a:spcPct val="0"/>
              </a:spcBef>
              <a:spcAft>
                <a:spcPct val="0"/>
              </a:spcAft>
              <a:defRPr sz="32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ru-RU" sz="2000" dirty="0">
                <a:solidFill>
                  <a:srgbClr val="2AACE2"/>
                </a:solidFill>
                <a:latin typeface="Arial Narrow" panose="020B0606020202030204" pitchFamily="34" charset="0"/>
              </a:rPr>
              <a:t>3</a:t>
            </a:r>
          </a:p>
        </p:txBody>
      </p:sp>
      <p:sp>
        <p:nvSpPr>
          <p:cNvPr id="63" name="Заголовок 2"/>
          <p:cNvSpPr txBox="1">
            <a:spLocks/>
          </p:cNvSpPr>
          <p:nvPr/>
        </p:nvSpPr>
        <p:spPr bwMode="auto">
          <a:xfrm>
            <a:off x="4607576" y="3560069"/>
            <a:ext cx="411062" cy="421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l" rtl="0" eaLnBrk="0" fontAlgn="base" hangingPunct="0">
              <a:lnSpc>
                <a:spcPct val="90000"/>
              </a:lnSpc>
              <a:spcBef>
                <a:spcPct val="0"/>
              </a:spcBef>
              <a:spcAft>
                <a:spcPct val="0"/>
              </a:spcAft>
              <a:defRPr sz="32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ru-RU" sz="2000" dirty="0">
                <a:solidFill>
                  <a:srgbClr val="2AACE2"/>
                </a:solidFill>
                <a:latin typeface="Arial Narrow" panose="020B0606020202030204" pitchFamily="34" charset="0"/>
              </a:rPr>
              <a:t>4</a:t>
            </a:r>
          </a:p>
        </p:txBody>
      </p:sp>
      <p:sp>
        <p:nvSpPr>
          <p:cNvPr id="64" name="Заголовок 2"/>
          <p:cNvSpPr txBox="1">
            <a:spLocks/>
          </p:cNvSpPr>
          <p:nvPr/>
        </p:nvSpPr>
        <p:spPr bwMode="auto">
          <a:xfrm>
            <a:off x="4598492" y="4125301"/>
            <a:ext cx="411062" cy="421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l" rtl="0" eaLnBrk="0" fontAlgn="base" hangingPunct="0">
              <a:lnSpc>
                <a:spcPct val="90000"/>
              </a:lnSpc>
              <a:spcBef>
                <a:spcPct val="0"/>
              </a:spcBef>
              <a:spcAft>
                <a:spcPct val="0"/>
              </a:spcAft>
              <a:defRPr sz="32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ru-RU" sz="2000" dirty="0">
                <a:solidFill>
                  <a:srgbClr val="2AACE2"/>
                </a:solidFill>
                <a:latin typeface="Arial Narrow" panose="020B0606020202030204" pitchFamily="34" charset="0"/>
              </a:rPr>
              <a:t>5</a:t>
            </a:r>
          </a:p>
        </p:txBody>
      </p:sp>
      <p:sp>
        <p:nvSpPr>
          <p:cNvPr id="65" name="Заголовок 2"/>
          <p:cNvSpPr txBox="1">
            <a:spLocks/>
          </p:cNvSpPr>
          <p:nvPr/>
        </p:nvSpPr>
        <p:spPr bwMode="auto">
          <a:xfrm>
            <a:off x="4595023" y="4737855"/>
            <a:ext cx="411062" cy="421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l" rtl="0" eaLnBrk="0" fontAlgn="base" hangingPunct="0">
              <a:lnSpc>
                <a:spcPct val="90000"/>
              </a:lnSpc>
              <a:spcBef>
                <a:spcPct val="0"/>
              </a:spcBef>
              <a:spcAft>
                <a:spcPct val="0"/>
              </a:spcAft>
              <a:defRPr sz="32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ru-RU" sz="2000" dirty="0">
                <a:solidFill>
                  <a:srgbClr val="2AACE2"/>
                </a:solidFill>
                <a:latin typeface="Arial Narrow" panose="020B0606020202030204" pitchFamily="34" charset="0"/>
              </a:rPr>
              <a:t>6</a:t>
            </a:r>
          </a:p>
        </p:txBody>
      </p:sp>
      <p:sp>
        <p:nvSpPr>
          <p:cNvPr id="66" name="Заголовок 2"/>
          <p:cNvSpPr txBox="1">
            <a:spLocks/>
          </p:cNvSpPr>
          <p:nvPr/>
        </p:nvSpPr>
        <p:spPr bwMode="auto">
          <a:xfrm>
            <a:off x="4641675" y="5288637"/>
            <a:ext cx="411062" cy="421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l" rtl="0" eaLnBrk="0" fontAlgn="base" hangingPunct="0">
              <a:lnSpc>
                <a:spcPct val="90000"/>
              </a:lnSpc>
              <a:spcBef>
                <a:spcPct val="0"/>
              </a:spcBef>
              <a:spcAft>
                <a:spcPct val="0"/>
              </a:spcAft>
              <a:defRPr sz="32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ru-RU" sz="2000" dirty="0">
                <a:solidFill>
                  <a:srgbClr val="2AACE2"/>
                </a:solidFill>
                <a:latin typeface="Arial Narrow" panose="020B0606020202030204" pitchFamily="34" charset="0"/>
              </a:rPr>
              <a:t>7</a:t>
            </a:r>
          </a:p>
        </p:txBody>
      </p:sp>
      <p:sp>
        <p:nvSpPr>
          <p:cNvPr id="67" name="Заголовок 2"/>
          <p:cNvSpPr txBox="1">
            <a:spLocks/>
          </p:cNvSpPr>
          <p:nvPr/>
        </p:nvSpPr>
        <p:spPr bwMode="auto">
          <a:xfrm>
            <a:off x="4654921" y="5865269"/>
            <a:ext cx="411062" cy="421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l" rtl="0" eaLnBrk="0" fontAlgn="base" hangingPunct="0">
              <a:lnSpc>
                <a:spcPct val="90000"/>
              </a:lnSpc>
              <a:spcBef>
                <a:spcPct val="0"/>
              </a:spcBef>
              <a:spcAft>
                <a:spcPct val="0"/>
              </a:spcAft>
              <a:defRPr sz="32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ru-RU" sz="2000" dirty="0">
                <a:solidFill>
                  <a:srgbClr val="2AACE2"/>
                </a:solidFill>
                <a:latin typeface="Arial Narrow" panose="020B0606020202030204" pitchFamily="34" charset="0"/>
              </a:rPr>
              <a:t>8</a:t>
            </a:r>
          </a:p>
        </p:txBody>
      </p:sp>
    </p:spTree>
    <p:extLst>
      <p:ext uri="{BB962C8B-B14F-4D97-AF65-F5344CB8AC3E}">
        <p14:creationId xmlns:p14="http://schemas.microsoft.com/office/powerpoint/2010/main" val="24976186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04" t="9958"/>
          <a:stretch/>
        </p:blipFill>
        <p:spPr bwMode="auto">
          <a:xfrm>
            <a:off x="0" y="964275"/>
            <a:ext cx="9010650" cy="5336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343360" y="1665083"/>
            <a:ext cx="88670" cy="684000"/>
          </a:xfrm>
          <a:prstGeom prst="rect">
            <a:avLst/>
          </a:prstGeom>
          <a:solidFill>
            <a:srgbClr val="2AACE2"/>
          </a:solidFill>
          <a:ln>
            <a:solidFill>
              <a:srgbClr val="2AAC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5" name="Прямоугольник 4"/>
          <p:cNvSpPr/>
          <p:nvPr/>
        </p:nvSpPr>
        <p:spPr>
          <a:xfrm>
            <a:off x="432029" y="1665083"/>
            <a:ext cx="141316" cy="684000"/>
          </a:xfrm>
          <a:prstGeom prst="rect">
            <a:avLst/>
          </a:prstGeom>
          <a:solidFill>
            <a:srgbClr val="2AACE2"/>
          </a:solidFill>
          <a:ln>
            <a:solidFill>
              <a:srgbClr val="2AAC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6" name="Прямоугольник 5"/>
          <p:cNvSpPr/>
          <p:nvPr/>
        </p:nvSpPr>
        <p:spPr>
          <a:xfrm>
            <a:off x="351906" y="2449482"/>
            <a:ext cx="229985" cy="343593"/>
          </a:xfrm>
          <a:prstGeom prst="rect">
            <a:avLst/>
          </a:prstGeom>
          <a:solidFill>
            <a:srgbClr val="2AACE2"/>
          </a:solidFill>
          <a:ln>
            <a:solidFill>
              <a:srgbClr val="2AAC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7" name="Прямоугольник 6"/>
          <p:cNvSpPr/>
          <p:nvPr/>
        </p:nvSpPr>
        <p:spPr>
          <a:xfrm>
            <a:off x="351906" y="2898368"/>
            <a:ext cx="229985" cy="343593"/>
          </a:xfrm>
          <a:prstGeom prst="rect">
            <a:avLst/>
          </a:prstGeom>
          <a:solidFill>
            <a:srgbClr val="2AACE2"/>
          </a:solidFill>
          <a:ln>
            <a:solidFill>
              <a:srgbClr val="2AAC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8" name="Прямоугольник 7"/>
          <p:cNvSpPr/>
          <p:nvPr/>
        </p:nvSpPr>
        <p:spPr>
          <a:xfrm>
            <a:off x="326967" y="3321616"/>
            <a:ext cx="243148" cy="432000"/>
          </a:xfrm>
          <a:prstGeom prst="rect">
            <a:avLst/>
          </a:prstGeom>
          <a:solidFill>
            <a:srgbClr val="2AACE2"/>
          </a:solidFill>
          <a:ln>
            <a:solidFill>
              <a:srgbClr val="2AAC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9" name="Прямоугольник 8"/>
          <p:cNvSpPr/>
          <p:nvPr/>
        </p:nvSpPr>
        <p:spPr>
          <a:xfrm>
            <a:off x="331584" y="3779280"/>
            <a:ext cx="229985" cy="343593"/>
          </a:xfrm>
          <a:prstGeom prst="rect">
            <a:avLst/>
          </a:prstGeom>
          <a:solidFill>
            <a:srgbClr val="2AACE2"/>
          </a:solidFill>
          <a:ln>
            <a:solidFill>
              <a:srgbClr val="2AAC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0" name="Прямоугольник 9"/>
          <p:cNvSpPr/>
          <p:nvPr/>
        </p:nvSpPr>
        <p:spPr>
          <a:xfrm>
            <a:off x="331583" y="4211769"/>
            <a:ext cx="229985" cy="343593"/>
          </a:xfrm>
          <a:prstGeom prst="rect">
            <a:avLst/>
          </a:prstGeom>
          <a:solidFill>
            <a:srgbClr val="2AACE2"/>
          </a:solidFill>
          <a:ln>
            <a:solidFill>
              <a:srgbClr val="2AAC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1" name="Прямоугольник 10"/>
          <p:cNvSpPr/>
          <p:nvPr/>
        </p:nvSpPr>
        <p:spPr>
          <a:xfrm>
            <a:off x="331582" y="4660668"/>
            <a:ext cx="229986" cy="343593"/>
          </a:xfrm>
          <a:prstGeom prst="rect">
            <a:avLst/>
          </a:prstGeom>
          <a:solidFill>
            <a:srgbClr val="2AACE2"/>
          </a:solidFill>
          <a:ln>
            <a:solidFill>
              <a:srgbClr val="2AAC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2" name="Прямоугольник 11"/>
          <p:cNvSpPr/>
          <p:nvPr/>
        </p:nvSpPr>
        <p:spPr>
          <a:xfrm>
            <a:off x="325581" y="5084628"/>
            <a:ext cx="256309" cy="742594"/>
          </a:xfrm>
          <a:prstGeom prst="rect">
            <a:avLst/>
          </a:prstGeom>
          <a:solidFill>
            <a:srgbClr val="2AACE2"/>
          </a:solidFill>
          <a:ln>
            <a:solidFill>
              <a:srgbClr val="2AAC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5" name="object 49"/>
          <p:cNvSpPr txBox="1">
            <a:spLocks/>
          </p:cNvSpPr>
          <p:nvPr/>
        </p:nvSpPr>
        <p:spPr>
          <a:xfrm>
            <a:off x="1905711" y="123489"/>
            <a:ext cx="4902955" cy="509564"/>
          </a:xfrm>
          <a:prstGeom prst="rect">
            <a:avLst/>
          </a:prstGeom>
        </p:spPr>
        <p:txBody>
          <a:bodyPr vert="horz" wrap="square" lIns="0" tIns="10860" rIns="0" bIns="0" rtlCol="0">
            <a:sp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marL="10860">
              <a:spcBef>
                <a:spcPts val="86"/>
              </a:spcBef>
            </a:pPr>
            <a:r>
              <a:rPr lang="ru-RU" sz="1800" spc="162" dirty="0">
                <a:solidFill>
                  <a:prstClr val="black"/>
                </a:solidFill>
                <a:latin typeface="Arial Narrow" panose="020B0606020202030204" pitchFamily="34" charset="0"/>
              </a:rPr>
              <a:t>Основные условия программ финансирования</a:t>
            </a:r>
            <a:endParaRPr lang="ru-RU" sz="1800" spc="145"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35853519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79"/>
          <p:cNvSpPr txBox="1">
            <a:spLocks noGrp="1"/>
          </p:cNvSpPr>
          <p:nvPr>
            <p:ph type="title" idx="4294967295"/>
          </p:nvPr>
        </p:nvSpPr>
        <p:spPr>
          <a:xfrm>
            <a:off x="309084" y="631572"/>
            <a:ext cx="7715250" cy="287337"/>
          </a:xfrm>
          <a:prstGeom prst="rect">
            <a:avLst/>
          </a:prstGeom>
        </p:spPr>
        <p:txBody>
          <a:bodyPr vert="horz" wrap="square" lIns="0" tIns="10860" rIns="0" bIns="0" rtlCol="0">
            <a:spAutoFit/>
          </a:bodyPr>
          <a:lstStyle/>
          <a:p>
            <a:pPr marL="10860" algn="l">
              <a:spcBef>
                <a:spcPts val="86"/>
              </a:spcBef>
            </a:pPr>
            <a:r>
              <a:rPr lang="ru-RU" sz="1800" spc="162" dirty="0">
                <a:latin typeface="Arial Narrow" panose="020B0606020202030204" pitchFamily="34" charset="0"/>
              </a:rPr>
              <a:t>Программа </a:t>
            </a:r>
            <a:r>
              <a:rPr lang="ru-RU" sz="1800" spc="145" dirty="0">
                <a:latin typeface="Arial Narrow" panose="020B0606020202030204" pitchFamily="34" charset="0"/>
              </a:rPr>
              <a:t>"</a:t>
            </a:r>
            <a:r>
              <a:rPr lang="ru-RU" sz="1800" spc="137" dirty="0">
                <a:latin typeface="Arial Narrow" panose="020B0606020202030204" pitchFamily="34" charset="0"/>
              </a:rPr>
              <a:t>Проекты</a:t>
            </a:r>
            <a:r>
              <a:rPr lang="ru-RU" sz="1800" spc="-171" dirty="0">
                <a:latin typeface="Arial Narrow" panose="020B0606020202030204" pitchFamily="34" charset="0"/>
              </a:rPr>
              <a:t> </a:t>
            </a:r>
            <a:r>
              <a:rPr lang="ru-RU" sz="1800" spc="145" dirty="0">
                <a:latin typeface="Arial Narrow" panose="020B0606020202030204" pitchFamily="34" charset="0"/>
              </a:rPr>
              <a:t>развития"</a:t>
            </a:r>
          </a:p>
        </p:txBody>
      </p:sp>
      <p:sp>
        <p:nvSpPr>
          <p:cNvPr id="7" name="object 2"/>
          <p:cNvSpPr/>
          <p:nvPr/>
        </p:nvSpPr>
        <p:spPr>
          <a:xfrm>
            <a:off x="312188" y="1124201"/>
            <a:ext cx="4077333" cy="1315129"/>
          </a:xfrm>
          <a:custGeom>
            <a:avLst/>
            <a:gdLst/>
            <a:ahLst/>
            <a:cxnLst/>
            <a:rect l="l" t="t" r="r" b="b"/>
            <a:pathLst>
              <a:path w="4768215" h="1537970">
                <a:moveTo>
                  <a:pt x="4768075" y="1537614"/>
                </a:moveTo>
                <a:lnTo>
                  <a:pt x="0" y="1537614"/>
                </a:lnTo>
                <a:lnTo>
                  <a:pt x="0" y="0"/>
                </a:lnTo>
                <a:lnTo>
                  <a:pt x="4768075" y="0"/>
                </a:lnTo>
                <a:lnTo>
                  <a:pt x="4768075" y="1537614"/>
                </a:lnTo>
                <a:close/>
              </a:path>
            </a:pathLst>
          </a:custGeom>
          <a:solidFill>
            <a:srgbClr val="FFFFFF"/>
          </a:solidFill>
          <a:effectLst>
            <a:outerShdw blurRad="50800" dist="38100" dir="2700000" algn="tl" rotWithShape="0">
              <a:prstClr val="black">
                <a:alpha val="40000"/>
              </a:prstClr>
            </a:outerShdw>
          </a:effectLst>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8" name="object 4"/>
          <p:cNvSpPr/>
          <p:nvPr/>
        </p:nvSpPr>
        <p:spPr>
          <a:xfrm>
            <a:off x="4702319" y="1122313"/>
            <a:ext cx="4077333" cy="1315129"/>
          </a:xfrm>
          <a:custGeom>
            <a:avLst/>
            <a:gdLst/>
            <a:ahLst/>
            <a:cxnLst/>
            <a:rect l="l" t="t" r="r" b="b"/>
            <a:pathLst>
              <a:path w="4768215" h="1537970">
                <a:moveTo>
                  <a:pt x="4768075" y="1537614"/>
                </a:moveTo>
                <a:lnTo>
                  <a:pt x="0" y="1537614"/>
                </a:lnTo>
                <a:lnTo>
                  <a:pt x="0" y="0"/>
                </a:lnTo>
                <a:lnTo>
                  <a:pt x="4768075" y="0"/>
                </a:lnTo>
                <a:lnTo>
                  <a:pt x="4768075" y="1537614"/>
                </a:lnTo>
                <a:close/>
              </a:path>
            </a:pathLst>
          </a:custGeom>
          <a:solidFill>
            <a:srgbClr val="FFFFFF"/>
          </a:solidFill>
          <a:ln>
            <a:noFill/>
          </a:ln>
          <a:effectLst>
            <a:outerShdw blurRad="50800" dist="38100" dir="2700000" algn="tl" rotWithShape="0">
              <a:prstClr val="black">
                <a:alpha val="40000"/>
              </a:prstClr>
            </a:outerShdw>
          </a:effectLst>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9" name="object 6"/>
          <p:cNvSpPr txBox="1"/>
          <p:nvPr/>
        </p:nvSpPr>
        <p:spPr>
          <a:xfrm>
            <a:off x="312188" y="2725315"/>
            <a:ext cx="8467464" cy="185279"/>
          </a:xfrm>
          <a:prstGeom prst="rect">
            <a:avLst/>
          </a:prstGeom>
          <a:solidFill>
            <a:srgbClr val="092332"/>
          </a:solidFill>
        </p:spPr>
        <p:txBody>
          <a:bodyPr vert="horz" wrap="square" lIns="0" tIns="27150" rIns="0" bIns="0" rtlCol="0">
            <a:spAutoFit/>
          </a:bodyPr>
          <a:lstStyle/>
          <a:p>
            <a:pPr algn="ctr" defTabSz="781903" eaLnBrk="1" fontAlgn="auto" hangingPunct="1">
              <a:spcBef>
                <a:spcPts val="214"/>
              </a:spcBef>
              <a:spcAft>
                <a:spcPts val="0"/>
              </a:spcAft>
            </a:pPr>
            <a:r>
              <a:rPr sz="1026" spc="77" dirty="0">
                <a:solidFill>
                  <a:srgbClr val="FFFFFF"/>
                </a:solidFill>
                <a:latin typeface="Arial Narrow" panose="020B0606020202030204" pitchFamily="34" charset="0"/>
                <a:cs typeface="Calibri"/>
              </a:rPr>
              <a:t>ДОПОЛНИТЕЛЬНЫЕ</a:t>
            </a:r>
            <a:r>
              <a:rPr sz="1026" spc="9" dirty="0">
                <a:solidFill>
                  <a:srgbClr val="FFFFFF"/>
                </a:solidFill>
                <a:latin typeface="Arial Narrow" panose="020B0606020202030204" pitchFamily="34" charset="0"/>
                <a:cs typeface="Calibri"/>
              </a:rPr>
              <a:t> </a:t>
            </a:r>
            <a:r>
              <a:rPr sz="1026" spc="77" dirty="0">
                <a:solidFill>
                  <a:srgbClr val="FFFFFF"/>
                </a:solidFill>
                <a:latin typeface="Arial Narrow" panose="020B0606020202030204" pitchFamily="34" charset="0"/>
                <a:cs typeface="Calibri"/>
              </a:rPr>
              <a:t>УСЛОВИЯ</a:t>
            </a:r>
            <a:endParaRPr sz="1026">
              <a:solidFill>
                <a:prstClr val="black"/>
              </a:solidFill>
              <a:latin typeface="Arial Narrow" panose="020B0606020202030204" pitchFamily="34" charset="0"/>
              <a:cs typeface="Calibri"/>
            </a:endParaRPr>
          </a:p>
        </p:txBody>
      </p:sp>
      <p:sp>
        <p:nvSpPr>
          <p:cNvPr id="10" name="object 7"/>
          <p:cNvSpPr/>
          <p:nvPr/>
        </p:nvSpPr>
        <p:spPr>
          <a:xfrm>
            <a:off x="434039" y="1952539"/>
            <a:ext cx="946106" cy="388346"/>
          </a:xfrm>
          <a:prstGeom prst="rect">
            <a:avLst/>
          </a:prstGeom>
          <a:blipFill>
            <a:blip r:embed="rId2" cstate="print"/>
            <a:stretch>
              <a:fillRect/>
            </a:stretch>
          </a:blip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11" name="object 8"/>
          <p:cNvSpPr/>
          <p:nvPr/>
        </p:nvSpPr>
        <p:spPr>
          <a:xfrm>
            <a:off x="498542" y="2018563"/>
            <a:ext cx="754760" cy="195477"/>
          </a:xfrm>
          <a:custGeom>
            <a:avLst/>
            <a:gdLst/>
            <a:ahLst/>
            <a:cxnLst/>
            <a:rect l="l" t="t" r="r" b="b"/>
            <a:pathLst>
              <a:path w="882650" h="228600">
                <a:moveTo>
                  <a:pt x="804329" y="0"/>
                </a:moveTo>
                <a:lnTo>
                  <a:pt x="78308" y="0"/>
                </a:lnTo>
                <a:lnTo>
                  <a:pt x="47823" y="6154"/>
                </a:lnTo>
                <a:lnTo>
                  <a:pt x="22933" y="22939"/>
                </a:lnTo>
                <a:lnTo>
                  <a:pt x="6152" y="47834"/>
                </a:lnTo>
                <a:lnTo>
                  <a:pt x="0" y="78320"/>
                </a:lnTo>
                <a:lnTo>
                  <a:pt x="0" y="150279"/>
                </a:lnTo>
                <a:lnTo>
                  <a:pt x="6152" y="180765"/>
                </a:lnTo>
                <a:lnTo>
                  <a:pt x="22933" y="205660"/>
                </a:lnTo>
                <a:lnTo>
                  <a:pt x="47823" y="222445"/>
                </a:lnTo>
                <a:lnTo>
                  <a:pt x="78308" y="228600"/>
                </a:lnTo>
                <a:lnTo>
                  <a:pt x="804329" y="228600"/>
                </a:lnTo>
                <a:lnTo>
                  <a:pt x="834815" y="222445"/>
                </a:lnTo>
                <a:lnTo>
                  <a:pt x="859710" y="205660"/>
                </a:lnTo>
                <a:lnTo>
                  <a:pt x="876495" y="180765"/>
                </a:lnTo>
                <a:lnTo>
                  <a:pt x="882650" y="150279"/>
                </a:lnTo>
                <a:lnTo>
                  <a:pt x="882650" y="78320"/>
                </a:lnTo>
                <a:lnTo>
                  <a:pt x="876495" y="47834"/>
                </a:lnTo>
                <a:lnTo>
                  <a:pt x="859710" y="22939"/>
                </a:lnTo>
                <a:lnTo>
                  <a:pt x="834815" y="6154"/>
                </a:lnTo>
                <a:lnTo>
                  <a:pt x="804329" y="0"/>
                </a:lnTo>
                <a:close/>
              </a:path>
            </a:pathLst>
          </a:custGeom>
          <a:solidFill>
            <a:srgbClr val="FFFFFF"/>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12" name="object 9"/>
          <p:cNvSpPr/>
          <p:nvPr/>
        </p:nvSpPr>
        <p:spPr>
          <a:xfrm>
            <a:off x="498542" y="2018563"/>
            <a:ext cx="754760" cy="195477"/>
          </a:xfrm>
          <a:custGeom>
            <a:avLst/>
            <a:gdLst/>
            <a:ahLst/>
            <a:cxnLst/>
            <a:rect l="l" t="t" r="r" b="b"/>
            <a:pathLst>
              <a:path w="882650" h="228600">
                <a:moveTo>
                  <a:pt x="804329" y="228600"/>
                </a:moveTo>
                <a:lnTo>
                  <a:pt x="78308" y="228600"/>
                </a:lnTo>
                <a:lnTo>
                  <a:pt x="47823" y="222445"/>
                </a:lnTo>
                <a:lnTo>
                  <a:pt x="22933" y="205660"/>
                </a:lnTo>
                <a:lnTo>
                  <a:pt x="6152" y="180765"/>
                </a:lnTo>
                <a:lnTo>
                  <a:pt x="0" y="150279"/>
                </a:lnTo>
                <a:lnTo>
                  <a:pt x="0" y="78320"/>
                </a:lnTo>
                <a:lnTo>
                  <a:pt x="6152" y="47834"/>
                </a:lnTo>
                <a:lnTo>
                  <a:pt x="22933" y="22939"/>
                </a:lnTo>
                <a:lnTo>
                  <a:pt x="47823" y="6154"/>
                </a:lnTo>
                <a:lnTo>
                  <a:pt x="78308" y="0"/>
                </a:lnTo>
                <a:lnTo>
                  <a:pt x="804329" y="0"/>
                </a:lnTo>
                <a:lnTo>
                  <a:pt x="834815" y="6154"/>
                </a:lnTo>
                <a:lnTo>
                  <a:pt x="859710" y="22939"/>
                </a:lnTo>
                <a:lnTo>
                  <a:pt x="876495" y="47834"/>
                </a:lnTo>
                <a:lnTo>
                  <a:pt x="882650" y="78320"/>
                </a:lnTo>
                <a:lnTo>
                  <a:pt x="882650" y="150279"/>
                </a:lnTo>
                <a:lnTo>
                  <a:pt x="876495" y="180765"/>
                </a:lnTo>
                <a:lnTo>
                  <a:pt x="859710" y="205660"/>
                </a:lnTo>
                <a:lnTo>
                  <a:pt x="834815" y="222445"/>
                </a:lnTo>
                <a:lnTo>
                  <a:pt x="804329" y="228600"/>
                </a:lnTo>
                <a:close/>
              </a:path>
            </a:pathLst>
          </a:custGeom>
          <a:ln w="6350">
            <a:solidFill>
              <a:srgbClr val="09233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13" name="object 10"/>
          <p:cNvSpPr txBox="1"/>
          <p:nvPr/>
        </p:nvSpPr>
        <p:spPr>
          <a:xfrm>
            <a:off x="1280041" y="1960848"/>
            <a:ext cx="152038" cy="104815"/>
          </a:xfrm>
          <a:prstGeom prst="rect">
            <a:avLst/>
          </a:prstGeom>
        </p:spPr>
        <p:txBody>
          <a:bodyPr vert="horz" wrap="square" lIns="0" tIns="12488" rIns="0" bIns="0" rtlCol="0">
            <a:spAutoFit/>
          </a:bodyPr>
          <a:lstStyle/>
          <a:p>
            <a:pPr defTabSz="781903" eaLnBrk="1" fontAlgn="auto" hangingPunct="1">
              <a:spcBef>
                <a:spcPts val="97"/>
              </a:spcBef>
              <a:spcAft>
                <a:spcPts val="0"/>
              </a:spcAft>
            </a:pPr>
            <a:r>
              <a:rPr sz="599" spc="21" dirty="0">
                <a:solidFill>
                  <a:srgbClr val="2AACE2"/>
                </a:solidFill>
                <a:latin typeface="Arial Narrow" panose="020B0606020202030204" pitchFamily="34" charset="0"/>
                <a:cs typeface="Calibri"/>
              </a:rPr>
              <a:t>new</a:t>
            </a:r>
            <a:endParaRPr sz="599" dirty="0">
              <a:solidFill>
                <a:srgbClr val="2AACE2"/>
              </a:solidFill>
              <a:latin typeface="Arial Narrow" panose="020B0606020202030204" pitchFamily="34" charset="0"/>
              <a:cs typeface="Calibri"/>
            </a:endParaRPr>
          </a:p>
        </p:txBody>
      </p:sp>
      <p:sp>
        <p:nvSpPr>
          <p:cNvPr id="14" name="object 11"/>
          <p:cNvSpPr/>
          <p:nvPr/>
        </p:nvSpPr>
        <p:spPr>
          <a:xfrm>
            <a:off x="897412" y="4063845"/>
            <a:ext cx="2827902" cy="578610"/>
          </a:xfrm>
          <a:prstGeom prst="rect">
            <a:avLst/>
          </a:prstGeom>
          <a:blipFill>
            <a:blip r:embed="rId3" cstate="print"/>
            <a:stretch>
              <a:fillRect/>
            </a:stretch>
          </a:blip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15" name="object 12"/>
          <p:cNvSpPr/>
          <p:nvPr/>
        </p:nvSpPr>
        <p:spPr>
          <a:xfrm>
            <a:off x="962774" y="4128398"/>
            <a:ext cx="2635687" cy="385525"/>
          </a:xfrm>
          <a:custGeom>
            <a:avLst/>
            <a:gdLst/>
            <a:ahLst/>
            <a:cxnLst/>
            <a:rect l="l" t="t" r="r" b="b"/>
            <a:pathLst>
              <a:path w="3082290" h="450850">
                <a:moveTo>
                  <a:pt x="3003524" y="0"/>
                </a:moveTo>
                <a:lnTo>
                  <a:pt x="78320" y="0"/>
                </a:lnTo>
                <a:lnTo>
                  <a:pt x="47834" y="6154"/>
                </a:lnTo>
                <a:lnTo>
                  <a:pt x="22939" y="22939"/>
                </a:lnTo>
                <a:lnTo>
                  <a:pt x="6154" y="47834"/>
                </a:lnTo>
                <a:lnTo>
                  <a:pt x="0" y="78320"/>
                </a:lnTo>
                <a:lnTo>
                  <a:pt x="0" y="372427"/>
                </a:lnTo>
                <a:lnTo>
                  <a:pt x="6154" y="402913"/>
                </a:lnTo>
                <a:lnTo>
                  <a:pt x="22939" y="427809"/>
                </a:lnTo>
                <a:lnTo>
                  <a:pt x="47834" y="444593"/>
                </a:lnTo>
                <a:lnTo>
                  <a:pt x="78320" y="450748"/>
                </a:lnTo>
                <a:lnTo>
                  <a:pt x="3003524" y="450748"/>
                </a:lnTo>
                <a:lnTo>
                  <a:pt x="3034010" y="444593"/>
                </a:lnTo>
                <a:lnTo>
                  <a:pt x="3058906" y="427809"/>
                </a:lnTo>
                <a:lnTo>
                  <a:pt x="3075690" y="402913"/>
                </a:lnTo>
                <a:lnTo>
                  <a:pt x="3081845" y="372427"/>
                </a:lnTo>
                <a:lnTo>
                  <a:pt x="3081845" y="78320"/>
                </a:lnTo>
                <a:lnTo>
                  <a:pt x="3075690" y="47834"/>
                </a:lnTo>
                <a:lnTo>
                  <a:pt x="3058906" y="22939"/>
                </a:lnTo>
                <a:lnTo>
                  <a:pt x="3034010" y="6154"/>
                </a:lnTo>
                <a:lnTo>
                  <a:pt x="3003524" y="0"/>
                </a:lnTo>
                <a:close/>
              </a:path>
            </a:pathLst>
          </a:custGeom>
          <a:solidFill>
            <a:srgbClr val="FFFFFF"/>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16" name="object 13"/>
          <p:cNvSpPr/>
          <p:nvPr/>
        </p:nvSpPr>
        <p:spPr>
          <a:xfrm>
            <a:off x="962774" y="4128398"/>
            <a:ext cx="2635687" cy="385525"/>
          </a:xfrm>
          <a:custGeom>
            <a:avLst/>
            <a:gdLst/>
            <a:ahLst/>
            <a:cxnLst/>
            <a:rect l="l" t="t" r="r" b="b"/>
            <a:pathLst>
              <a:path w="3082290" h="450850">
                <a:moveTo>
                  <a:pt x="3003524" y="450748"/>
                </a:moveTo>
                <a:lnTo>
                  <a:pt x="78320" y="450748"/>
                </a:lnTo>
                <a:lnTo>
                  <a:pt x="47834" y="444593"/>
                </a:lnTo>
                <a:lnTo>
                  <a:pt x="22939" y="427809"/>
                </a:lnTo>
                <a:lnTo>
                  <a:pt x="6154" y="402913"/>
                </a:lnTo>
                <a:lnTo>
                  <a:pt x="0" y="372427"/>
                </a:lnTo>
                <a:lnTo>
                  <a:pt x="0" y="78320"/>
                </a:lnTo>
                <a:lnTo>
                  <a:pt x="6154" y="47834"/>
                </a:lnTo>
                <a:lnTo>
                  <a:pt x="22939" y="22939"/>
                </a:lnTo>
                <a:lnTo>
                  <a:pt x="47834" y="6154"/>
                </a:lnTo>
                <a:lnTo>
                  <a:pt x="78320" y="0"/>
                </a:lnTo>
                <a:lnTo>
                  <a:pt x="3003524" y="0"/>
                </a:lnTo>
                <a:lnTo>
                  <a:pt x="3034010" y="6154"/>
                </a:lnTo>
                <a:lnTo>
                  <a:pt x="3058906" y="22939"/>
                </a:lnTo>
                <a:lnTo>
                  <a:pt x="3075690" y="47834"/>
                </a:lnTo>
                <a:lnTo>
                  <a:pt x="3081845" y="78320"/>
                </a:lnTo>
                <a:lnTo>
                  <a:pt x="3081845" y="372427"/>
                </a:lnTo>
                <a:lnTo>
                  <a:pt x="3075690" y="402913"/>
                </a:lnTo>
                <a:lnTo>
                  <a:pt x="3058906" y="427809"/>
                </a:lnTo>
                <a:lnTo>
                  <a:pt x="3034010" y="444593"/>
                </a:lnTo>
                <a:lnTo>
                  <a:pt x="3003524" y="450748"/>
                </a:lnTo>
                <a:close/>
              </a:path>
            </a:pathLst>
          </a:custGeom>
          <a:ln w="6350">
            <a:solidFill>
              <a:srgbClr val="09233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17" name="object 14"/>
          <p:cNvSpPr/>
          <p:nvPr/>
        </p:nvSpPr>
        <p:spPr>
          <a:xfrm>
            <a:off x="657627" y="4556013"/>
            <a:ext cx="3078114" cy="602067"/>
          </a:xfrm>
          <a:prstGeom prst="rect">
            <a:avLst/>
          </a:prstGeom>
          <a:blipFill>
            <a:blip r:embed="rId4" cstate="print"/>
            <a:stretch>
              <a:fillRect/>
            </a:stretch>
          </a:blip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18" name="object 15"/>
          <p:cNvSpPr/>
          <p:nvPr/>
        </p:nvSpPr>
        <p:spPr>
          <a:xfrm>
            <a:off x="724100" y="4622649"/>
            <a:ext cx="2885464" cy="409417"/>
          </a:xfrm>
          <a:custGeom>
            <a:avLst/>
            <a:gdLst/>
            <a:ahLst/>
            <a:cxnLst/>
            <a:rect l="l" t="t" r="r" b="b"/>
            <a:pathLst>
              <a:path w="3374390" h="478789">
                <a:moveTo>
                  <a:pt x="3295624" y="0"/>
                </a:moveTo>
                <a:lnTo>
                  <a:pt x="78320" y="0"/>
                </a:lnTo>
                <a:lnTo>
                  <a:pt x="47834" y="6154"/>
                </a:lnTo>
                <a:lnTo>
                  <a:pt x="22939" y="22939"/>
                </a:lnTo>
                <a:lnTo>
                  <a:pt x="6154" y="47834"/>
                </a:lnTo>
                <a:lnTo>
                  <a:pt x="0" y="78320"/>
                </a:lnTo>
                <a:lnTo>
                  <a:pt x="0" y="399872"/>
                </a:lnTo>
                <a:lnTo>
                  <a:pt x="6154" y="430358"/>
                </a:lnTo>
                <a:lnTo>
                  <a:pt x="22939" y="455253"/>
                </a:lnTo>
                <a:lnTo>
                  <a:pt x="47834" y="472038"/>
                </a:lnTo>
                <a:lnTo>
                  <a:pt x="78320" y="478193"/>
                </a:lnTo>
                <a:lnTo>
                  <a:pt x="3295624" y="478193"/>
                </a:lnTo>
                <a:lnTo>
                  <a:pt x="3326110" y="472038"/>
                </a:lnTo>
                <a:lnTo>
                  <a:pt x="3351006" y="455253"/>
                </a:lnTo>
                <a:lnTo>
                  <a:pt x="3367790" y="430358"/>
                </a:lnTo>
                <a:lnTo>
                  <a:pt x="3373945" y="399872"/>
                </a:lnTo>
                <a:lnTo>
                  <a:pt x="3373945" y="78320"/>
                </a:lnTo>
                <a:lnTo>
                  <a:pt x="3367790" y="47834"/>
                </a:lnTo>
                <a:lnTo>
                  <a:pt x="3351006" y="22939"/>
                </a:lnTo>
                <a:lnTo>
                  <a:pt x="3326110" y="6154"/>
                </a:lnTo>
                <a:lnTo>
                  <a:pt x="3295624" y="0"/>
                </a:lnTo>
                <a:close/>
              </a:path>
            </a:pathLst>
          </a:custGeom>
          <a:solidFill>
            <a:srgbClr val="FFFFFF"/>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19" name="object 16"/>
          <p:cNvSpPr/>
          <p:nvPr/>
        </p:nvSpPr>
        <p:spPr>
          <a:xfrm>
            <a:off x="724100" y="4622649"/>
            <a:ext cx="2885464" cy="409417"/>
          </a:xfrm>
          <a:custGeom>
            <a:avLst/>
            <a:gdLst/>
            <a:ahLst/>
            <a:cxnLst/>
            <a:rect l="l" t="t" r="r" b="b"/>
            <a:pathLst>
              <a:path w="3374390" h="478789">
                <a:moveTo>
                  <a:pt x="3295624" y="478193"/>
                </a:moveTo>
                <a:lnTo>
                  <a:pt x="78320" y="478193"/>
                </a:lnTo>
                <a:lnTo>
                  <a:pt x="47834" y="472038"/>
                </a:lnTo>
                <a:lnTo>
                  <a:pt x="22939" y="455253"/>
                </a:lnTo>
                <a:lnTo>
                  <a:pt x="6154" y="430358"/>
                </a:lnTo>
                <a:lnTo>
                  <a:pt x="0" y="399872"/>
                </a:lnTo>
                <a:lnTo>
                  <a:pt x="0" y="78320"/>
                </a:lnTo>
                <a:lnTo>
                  <a:pt x="6154" y="47834"/>
                </a:lnTo>
                <a:lnTo>
                  <a:pt x="22939" y="22939"/>
                </a:lnTo>
                <a:lnTo>
                  <a:pt x="47834" y="6154"/>
                </a:lnTo>
                <a:lnTo>
                  <a:pt x="78320" y="0"/>
                </a:lnTo>
                <a:lnTo>
                  <a:pt x="3295624" y="0"/>
                </a:lnTo>
                <a:lnTo>
                  <a:pt x="3326110" y="6154"/>
                </a:lnTo>
                <a:lnTo>
                  <a:pt x="3351006" y="22939"/>
                </a:lnTo>
                <a:lnTo>
                  <a:pt x="3367790" y="47834"/>
                </a:lnTo>
                <a:lnTo>
                  <a:pt x="3373945" y="78320"/>
                </a:lnTo>
                <a:lnTo>
                  <a:pt x="3373945" y="399872"/>
                </a:lnTo>
                <a:lnTo>
                  <a:pt x="3367790" y="430358"/>
                </a:lnTo>
                <a:lnTo>
                  <a:pt x="3351006" y="455253"/>
                </a:lnTo>
                <a:lnTo>
                  <a:pt x="3326110" y="472038"/>
                </a:lnTo>
                <a:lnTo>
                  <a:pt x="3295624" y="478193"/>
                </a:lnTo>
                <a:close/>
              </a:path>
            </a:pathLst>
          </a:custGeom>
          <a:ln w="6349">
            <a:solidFill>
              <a:srgbClr val="09233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20" name="object 17"/>
          <p:cNvSpPr txBox="1"/>
          <p:nvPr/>
        </p:nvSpPr>
        <p:spPr>
          <a:xfrm>
            <a:off x="3623441" y="4070685"/>
            <a:ext cx="162898" cy="104815"/>
          </a:xfrm>
          <a:prstGeom prst="rect">
            <a:avLst/>
          </a:prstGeom>
        </p:spPr>
        <p:txBody>
          <a:bodyPr vert="horz" wrap="square" lIns="0" tIns="12488" rIns="0" bIns="0" rtlCol="0">
            <a:spAutoFit/>
          </a:bodyPr>
          <a:lstStyle/>
          <a:p>
            <a:pPr marL="10860" defTabSz="781903" eaLnBrk="1" fontAlgn="auto" hangingPunct="1">
              <a:spcBef>
                <a:spcPts val="97"/>
              </a:spcBef>
              <a:spcAft>
                <a:spcPts val="0"/>
              </a:spcAft>
            </a:pPr>
            <a:r>
              <a:rPr sz="599" spc="21" dirty="0">
                <a:solidFill>
                  <a:srgbClr val="2AACE2"/>
                </a:solidFill>
                <a:latin typeface="Arial Narrow" panose="020B0606020202030204" pitchFamily="34" charset="0"/>
                <a:cs typeface="Calibri"/>
              </a:rPr>
              <a:t>new</a:t>
            </a:r>
            <a:endParaRPr sz="599" dirty="0">
              <a:solidFill>
                <a:srgbClr val="2AACE2"/>
              </a:solidFill>
              <a:latin typeface="Arial Narrow" panose="020B0606020202030204" pitchFamily="34" charset="0"/>
              <a:cs typeface="Calibri"/>
            </a:endParaRPr>
          </a:p>
        </p:txBody>
      </p:sp>
      <p:sp>
        <p:nvSpPr>
          <p:cNvPr id="21" name="object 18"/>
          <p:cNvSpPr txBox="1"/>
          <p:nvPr/>
        </p:nvSpPr>
        <p:spPr>
          <a:xfrm>
            <a:off x="3634565" y="4567461"/>
            <a:ext cx="162898" cy="104815"/>
          </a:xfrm>
          <a:prstGeom prst="rect">
            <a:avLst/>
          </a:prstGeom>
        </p:spPr>
        <p:txBody>
          <a:bodyPr vert="horz" wrap="square" lIns="0" tIns="12488" rIns="0" bIns="0" rtlCol="0">
            <a:spAutoFit/>
          </a:bodyPr>
          <a:lstStyle/>
          <a:p>
            <a:pPr marL="10860" defTabSz="781903" eaLnBrk="1" fontAlgn="auto" hangingPunct="1">
              <a:spcBef>
                <a:spcPts val="97"/>
              </a:spcBef>
              <a:spcAft>
                <a:spcPts val="0"/>
              </a:spcAft>
            </a:pPr>
            <a:r>
              <a:rPr sz="599" spc="21" dirty="0">
                <a:solidFill>
                  <a:srgbClr val="2AACE2"/>
                </a:solidFill>
                <a:latin typeface="Arial Narrow" panose="020B0606020202030204" pitchFamily="34" charset="0"/>
                <a:cs typeface="Calibri"/>
              </a:rPr>
              <a:t>new</a:t>
            </a:r>
            <a:endParaRPr sz="599" dirty="0">
              <a:solidFill>
                <a:srgbClr val="2AACE2"/>
              </a:solidFill>
              <a:latin typeface="Arial Narrow" panose="020B0606020202030204" pitchFamily="34" charset="0"/>
              <a:cs typeface="Calibri"/>
            </a:endParaRPr>
          </a:p>
        </p:txBody>
      </p:sp>
      <p:sp>
        <p:nvSpPr>
          <p:cNvPr id="22" name="object 19"/>
          <p:cNvSpPr txBox="1"/>
          <p:nvPr/>
        </p:nvSpPr>
        <p:spPr>
          <a:xfrm>
            <a:off x="4819362" y="1162987"/>
            <a:ext cx="1626807" cy="195184"/>
          </a:xfrm>
          <a:prstGeom prst="rect">
            <a:avLst/>
          </a:prstGeom>
        </p:spPr>
        <p:txBody>
          <a:bodyPr vert="horz" wrap="square" lIns="0" tIns="10860" rIns="0" bIns="0" rtlCol="0">
            <a:spAutoFit/>
          </a:bodyPr>
          <a:lstStyle/>
          <a:p>
            <a:pPr defTabSz="781903" eaLnBrk="1" fontAlgn="auto" hangingPunct="1">
              <a:spcBef>
                <a:spcPts val="86"/>
              </a:spcBef>
              <a:spcAft>
                <a:spcPts val="0"/>
              </a:spcAft>
            </a:pPr>
            <a:r>
              <a:rPr sz="1197" spc="94" dirty="0">
                <a:solidFill>
                  <a:srgbClr val="2AACE2"/>
                </a:solidFill>
                <a:latin typeface="Arial Narrow" panose="020B0606020202030204" pitchFamily="34" charset="0"/>
                <a:cs typeface="Calibri"/>
              </a:rPr>
              <a:t>ОСНОВНЫЕ</a:t>
            </a:r>
            <a:r>
              <a:rPr sz="1197" spc="-17" dirty="0">
                <a:solidFill>
                  <a:srgbClr val="2AACE2"/>
                </a:solidFill>
                <a:latin typeface="Arial Narrow" panose="020B0606020202030204" pitchFamily="34" charset="0"/>
                <a:cs typeface="Calibri"/>
              </a:rPr>
              <a:t> </a:t>
            </a:r>
            <a:r>
              <a:rPr sz="1197" spc="73" dirty="0">
                <a:solidFill>
                  <a:srgbClr val="2AACE2"/>
                </a:solidFill>
                <a:latin typeface="Arial Narrow" panose="020B0606020202030204" pitchFamily="34" charset="0"/>
                <a:cs typeface="Calibri"/>
              </a:rPr>
              <a:t>УСЛОВИЯ:</a:t>
            </a:r>
            <a:endParaRPr sz="1197" dirty="0">
              <a:solidFill>
                <a:srgbClr val="2AACE2"/>
              </a:solidFill>
              <a:latin typeface="Arial Narrow" panose="020B0606020202030204" pitchFamily="34" charset="0"/>
              <a:cs typeface="Calibri"/>
            </a:endParaRPr>
          </a:p>
        </p:txBody>
      </p:sp>
      <p:sp>
        <p:nvSpPr>
          <p:cNvPr id="23" name="object 20"/>
          <p:cNvSpPr txBox="1"/>
          <p:nvPr/>
        </p:nvSpPr>
        <p:spPr>
          <a:xfrm>
            <a:off x="408273" y="1072408"/>
            <a:ext cx="3683121" cy="916281"/>
          </a:xfrm>
          <a:prstGeom prst="rect">
            <a:avLst/>
          </a:prstGeom>
        </p:spPr>
        <p:txBody>
          <a:bodyPr vert="horz" wrap="square" lIns="0" tIns="101540" rIns="0" bIns="0" rtlCol="0">
            <a:spAutoFit/>
          </a:bodyPr>
          <a:lstStyle/>
          <a:p>
            <a:pPr defTabSz="781903" eaLnBrk="1" fontAlgn="auto" hangingPunct="1">
              <a:spcBef>
                <a:spcPts val="800"/>
              </a:spcBef>
              <a:spcAft>
                <a:spcPts val="0"/>
              </a:spcAft>
            </a:pPr>
            <a:r>
              <a:rPr sz="1197" spc="94" dirty="0">
                <a:solidFill>
                  <a:srgbClr val="2AACE2"/>
                </a:solidFill>
                <a:latin typeface="Arial Narrow" panose="020B0606020202030204" pitchFamily="34" charset="0"/>
                <a:cs typeface="Calibri"/>
              </a:rPr>
              <a:t>ОБЛАСТЬ</a:t>
            </a:r>
            <a:r>
              <a:rPr sz="1197" spc="21" dirty="0">
                <a:solidFill>
                  <a:srgbClr val="2AACE2"/>
                </a:solidFill>
                <a:latin typeface="Arial Narrow" panose="020B0606020202030204" pitchFamily="34" charset="0"/>
                <a:cs typeface="Calibri"/>
              </a:rPr>
              <a:t> </a:t>
            </a:r>
            <a:r>
              <a:rPr sz="1197" spc="73" dirty="0">
                <a:solidFill>
                  <a:srgbClr val="2AACE2"/>
                </a:solidFill>
                <a:latin typeface="Arial Narrow" panose="020B0606020202030204" pitchFamily="34" charset="0"/>
                <a:cs typeface="Calibri"/>
              </a:rPr>
              <a:t>ПРИМЕНЕНИЯ:</a:t>
            </a:r>
            <a:endParaRPr sz="1197" dirty="0">
              <a:solidFill>
                <a:srgbClr val="2AACE2"/>
              </a:solidFill>
              <a:latin typeface="Arial Narrow" panose="020B0606020202030204" pitchFamily="34" charset="0"/>
              <a:cs typeface="Calibri"/>
            </a:endParaRPr>
          </a:p>
          <a:p>
            <a:pPr marL="130317" marR="4344" indent="-130317" defTabSz="781903" eaLnBrk="1" fontAlgn="auto" hangingPunct="1">
              <a:lnSpc>
                <a:spcPct val="125000"/>
              </a:lnSpc>
              <a:spcBef>
                <a:spcPts val="299"/>
              </a:spcBef>
              <a:spcAft>
                <a:spcPts val="0"/>
              </a:spcAft>
            </a:pPr>
            <a:r>
              <a:rPr sz="1026" spc="43" dirty="0">
                <a:solidFill>
                  <a:srgbClr val="092332"/>
                </a:solidFill>
                <a:latin typeface="Arial Narrow" panose="020B0606020202030204" pitchFamily="34" charset="0"/>
                <a:cs typeface="Calibri"/>
              </a:rPr>
              <a:t>Программа </a:t>
            </a:r>
            <a:r>
              <a:rPr sz="1026" spc="56" dirty="0">
                <a:solidFill>
                  <a:srgbClr val="092332"/>
                </a:solidFill>
                <a:latin typeface="Arial Narrow" panose="020B0606020202030204" pitchFamily="34" charset="0"/>
                <a:cs typeface="Calibri"/>
              </a:rPr>
              <a:t>предназначена </a:t>
            </a:r>
            <a:r>
              <a:rPr sz="1026" spc="60" dirty="0">
                <a:solidFill>
                  <a:srgbClr val="092332"/>
                </a:solidFill>
                <a:latin typeface="Arial Narrow" panose="020B0606020202030204" pitchFamily="34" charset="0"/>
                <a:cs typeface="Calibri"/>
              </a:rPr>
              <a:t>для </a:t>
            </a:r>
            <a:r>
              <a:rPr sz="1026" spc="34" dirty="0">
                <a:solidFill>
                  <a:srgbClr val="092332"/>
                </a:solidFill>
                <a:latin typeface="Arial Narrow" panose="020B0606020202030204" pitchFamily="34" charset="0"/>
                <a:cs typeface="Calibri"/>
              </a:rPr>
              <a:t>проектов, </a:t>
            </a:r>
            <a:r>
              <a:rPr sz="1026" spc="51" dirty="0">
                <a:solidFill>
                  <a:srgbClr val="092332"/>
                </a:solidFill>
                <a:latin typeface="Arial Narrow" panose="020B0606020202030204" pitchFamily="34" charset="0"/>
                <a:cs typeface="Calibri"/>
              </a:rPr>
              <a:t>направленных</a:t>
            </a:r>
            <a:r>
              <a:rPr sz="1026" spc="-26" dirty="0">
                <a:solidFill>
                  <a:srgbClr val="092332"/>
                </a:solidFill>
                <a:latin typeface="Arial Narrow" panose="020B0606020202030204" pitchFamily="34" charset="0"/>
                <a:cs typeface="Calibri"/>
              </a:rPr>
              <a:t> </a:t>
            </a:r>
            <a:r>
              <a:rPr sz="1026" spc="17" dirty="0">
                <a:solidFill>
                  <a:srgbClr val="092332"/>
                </a:solidFill>
                <a:latin typeface="Arial Narrow" panose="020B0606020202030204" pitchFamily="34" charset="0"/>
                <a:cs typeface="Calibri"/>
              </a:rPr>
              <a:t>на:  </a:t>
            </a:r>
            <a:r>
              <a:rPr sz="1026" spc="26" dirty="0">
                <a:solidFill>
                  <a:srgbClr val="092332"/>
                </a:solidFill>
                <a:latin typeface="Arial Narrow" panose="020B0606020202030204" pitchFamily="34" charset="0"/>
                <a:cs typeface="Calibri"/>
              </a:rPr>
              <a:t>а) </a:t>
            </a:r>
            <a:r>
              <a:rPr sz="1026" spc="38" dirty="0">
                <a:solidFill>
                  <a:srgbClr val="092332"/>
                </a:solidFill>
                <a:latin typeface="Arial Narrow" panose="020B0606020202030204" pitchFamily="34" charset="0"/>
                <a:cs typeface="Calibri"/>
              </a:rPr>
              <a:t>импортозамещение</a:t>
            </a:r>
            <a:endParaRPr sz="1026" dirty="0">
              <a:solidFill>
                <a:prstClr val="black"/>
              </a:solidFill>
              <a:latin typeface="Arial Narrow" panose="020B0606020202030204" pitchFamily="34" charset="0"/>
              <a:cs typeface="Calibri"/>
            </a:endParaRPr>
          </a:p>
          <a:p>
            <a:pPr marL="130317" defTabSz="781903" eaLnBrk="1" fontAlgn="auto" hangingPunct="1">
              <a:spcBef>
                <a:spcPts val="308"/>
              </a:spcBef>
              <a:spcAft>
                <a:spcPts val="0"/>
              </a:spcAft>
            </a:pPr>
            <a:r>
              <a:rPr sz="1026" spc="4" dirty="0">
                <a:solidFill>
                  <a:srgbClr val="092332"/>
                </a:solidFill>
                <a:latin typeface="Arial Narrow" panose="020B0606020202030204" pitchFamily="34" charset="0"/>
                <a:cs typeface="Calibri"/>
              </a:rPr>
              <a:t>б) </a:t>
            </a:r>
            <a:r>
              <a:rPr sz="1026" spc="47" dirty="0">
                <a:solidFill>
                  <a:srgbClr val="092332"/>
                </a:solidFill>
                <a:latin typeface="Arial Narrow" panose="020B0606020202030204" pitchFamily="34" charset="0"/>
                <a:cs typeface="Calibri"/>
              </a:rPr>
              <a:t>внедрение</a:t>
            </a:r>
            <a:r>
              <a:rPr sz="1026" spc="51" dirty="0">
                <a:solidFill>
                  <a:srgbClr val="092332"/>
                </a:solidFill>
                <a:latin typeface="Arial Narrow" panose="020B0606020202030204" pitchFamily="34" charset="0"/>
                <a:cs typeface="Calibri"/>
              </a:rPr>
              <a:t> </a:t>
            </a:r>
            <a:r>
              <a:rPr sz="1026" spc="64" dirty="0">
                <a:solidFill>
                  <a:srgbClr val="092332"/>
                </a:solidFill>
                <a:latin typeface="Arial Narrow" panose="020B0606020202030204" pitchFamily="34" charset="0"/>
                <a:cs typeface="Calibri"/>
              </a:rPr>
              <a:t>НДТ</a:t>
            </a:r>
            <a:endParaRPr sz="1026" dirty="0">
              <a:solidFill>
                <a:prstClr val="black"/>
              </a:solidFill>
              <a:latin typeface="Arial Narrow" panose="020B0606020202030204" pitchFamily="34" charset="0"/>
              <a:cs typeface="Calibri"/>
            </a:endParaRPr>
          </a:p>
        </p:txBody>
      </p:sp>
      <p:sp>
        <p:nvSpPr>
          <p:cNvPr id="24" name="object 21"/>
          <p:cNvSpPr txBox="1"/>
          <p:nvPr/>
        </p:nvSpPr>
        <p:spPr>
          <a:xfrm>
            <a:off x="538591" y="2009505"/>
            <a:ext cx="639646" cy="168830"/>
          </a:xfrm>
          <a:prstGeom prst="rect">
            <a:avLst/>
          </a:prstGeom>
        </p:spPr>
        <p:txBody>
          <a:bodyPr vert="horz" wrap="square" lIns="0" tIns="10860" rIns="0" bIns="0" rtlCol="0">
            <a:spAutoFit/>
          </a:bodyPr>
          <a:lstStyle/>
          <a:p>
            <a:pPr defTabSz="781903" eaLnBrk="1" fontAlgn="auto" hangingPunct="1">
              <a:spcBef>
                <a:spcPts val="86"/>
              </a:spcBef>
              <a:spcAft>
                <a:spcPts val="0"/>
              </a:spcAft>
            </a:pPr>
            <a:r>
              <a:rPr sz="1026" spc="30" dirty="0">
                <a:solidFill>
                  <a:srgbClr val="092332"/>
                </a:solidFill>
                <a:latin typeface="Arial Narrow" panose="020B0606020202030204" pitchFamily="34" charset="0"/>
                <a:cs typeface="Calibri"/>
              </a:rPr>
              <a:t>в)</a:t>
            </a:r>
            <a:r>
              <a:rPr sz="1026" spc="-17" dirty="0">
                <a:solidFill>
                  <a:srgbClr val="092332"/>
                </a:solidFill>
                <a:latin typeface="Arial Narrow" panose="020B0606020202030204" pitchFamily="34" charset="0"/>
                <a:cs typeface="Calibri"/>
              </a:rPr>
              <a:t> </a:t>
            </a:r>
            <a:r>
              <a:rPr sz="1026" spc="60" dirty="0">
                <a:solidFill>
                  <a:srgbClr val="092332"/>
                </a:solidFill>
                <a:latin typeface="Arial Narrow" panose="020B0606020202030204" pitchFamily="34" charset="0"/>
                <a:cs typeface="Calibri"/>
              </a:rPr>
              <a:t>экспорт</a:t>
            </a:r>
            <a:endParaRPr sz="1026" dirty="0">
              <a:solidFill>
                <a:prstClr val="black"/>
              </a:solidFill>
              <a:latin typeface="Arial Narrow" panose="020B0606020202030204" pitchFamily="34" charset="0"/>
              <a:cs typeface="Calibri"/>
            </a:endParaRPr>
          </a:p>
        </p:txBody>
      </p:sp>
      <p:sp>
        <p:nvSpPr>
          <p:cNvPr id="25" name="object 23"/>
          <p:cNvSpPr txBox="1"/>
          <p:nvPr/>
        </p:nvSpPr>
        <p:spPr>
          <a:xfrm>
            <a:off x="7346635" y="1602482"/>
            <a:ext cx="1000193" cy="458076"/>
          </a:xfrm>
          <a:prstGeom prst="rect">
            <a:avLst/>
          </a:prstGeom>
        </p:spPr>
        <p:txBody>
          <a:bodyPr vert="horz" wrap="square" lIns="0" tIns="64073" rIns="0" bIns="0" rtlCol="0">
            <a:spAutoFit/>
          </a:bodyPr>
          <a:lstStyle/>
          <a:p>
            <a:pPr defTabSz="781903" eaLnBrk="1" fontAlgn="auto" hangingPunct="1">
              <a:spcBef>
                <a:spcPts val="505"/>
              </a:spcBef>
              <a:spcAft>
                <a:spcPts val="0"/>
              </a:spcAft>
            </a:pPr>
            <a:r>
              <a:rPr sz="1197" spc="94" dirty="0">
                <a:solidFill>
                  <a:srgbClr val="092332"/>
                </a:solidFill>
                <a:latin typeface="Arial Narrow" panose="020B0606020202030204" pitchFamily="34" charset="0"/>
                <a:cs typeface="Calibri"/>
              </a:rPr>
              <a:t>СРОК</a:t>
            </a:r>
            <a:r>
              <a:rPr sz="1197" spc="-30" dirty="0">
                <a:solidFill>
                  <a:srgbClr val="092332"/>
                </a:solidFill>
                <a:latin typeface="Arial Narrow" panose="020B0606020202030204" pitchFamily="34" charset="0"/>
                <a:cs typeface="Calibri"/>
              </a:rPr>
              <a:t> </a:t>
            </a:r>
            <a:r>
              <a:rPr sz="1197" spc="56" dirty="0">
                <a:solidFill>
                  <a:srgbClr val="092332"/>
                </a:solidFill>
                <a:latin typeface="Arial Narrow" panose="020B0606020202030204" pitchFamily="34" charset="0"/>
                <a:cs typeface="Calibri"/>
              </a:rPr>
              <a:t>ЗАЙМА:</a:t>
            </a:r>
            <a:endParaRPr sz="1197" dirty="0">
              <a:solidFill>
                <a:prstClr val="black"/>
              </a:solidFill>
              <a:latin typeface="Arial Narrow" panose="020B0606020202030204" pitchFamily="34" charset="0"/>
              <a:cs typeface="Calibri"/>
            </a:endParaRPr>
          </a:p>
          <a:p>
            <a:pPr defTabSz="781903" eaLnBrk="1" fontAlgn="auto" hangingPunct="1">
              <a:spcBef>
                <a:spcPts val="359"/>
              </a:spcBef>
              <a:spcAft>
                <a:spcPts val="0"/>
              </a:spcAft>
            </a:pPr>
            <a:r>
              <a:rPr sz="1026" spc="34" dirty="0">
                <a:solidFill>
                  <a:srgbClr val="092332"/>
                </a:solidFill>
                <a:latin typeface="Arial Narrow" panose="020B0606020202030204" pitchFamily="34" charset="0"/>
                <a:cs typeface="Calibri"/>
              </a:rPr>
              <a:t>до </a:t>
            </a:r>
            <a:r>
              <a:rPr sz="1026" spc="77" dirty="0">
                <a:solidFill>
                  <a:srgbClr val="2AACE2"/>
                </a:solidFill>
                <a:latin typeface="Arial Narrow" panose="020B0606020202030204" pitchFamily="34" charset="0"/>
                <a:cs typeface="Calibri"/>
              </a:rPr>
              <a:t>60</a:t>
            </a:r>
            <a:r>
              <a:rPr sz="1026" spc="13" dirty="0">
                <a:solidFill>
                  <a:srgbClr val="DD052B"/>
                </a:solidFill>
                <a:latin typeface="Arial Narrow" panose="020B0606020202030204" pitchFamily="34" charset="0"/>
                <a:cs typeface="Calibri"/>
              </a:rPr>
              <a:t> </a:t>
            </a:r>
            <a:r>
              <a:rPr sz="1026" spc="26" dirty="0">
                <a:solidFill>
                  <a:srgbClr val="092332"/>
                </a:solidFill>
                <a:latin typeface="Arial Narrow" panose="020B0606020202030204" pitchFamily="34" charset="0"/>
                <a:cs typeface="Calibri"/>
              </a:rPr>
              <a:t>мес.</a:t>
            </a:r>
            <a:endParaRPr sz="1026" dirty="0">
              <a:solidFill>
                <a:prstClr val="black"/>
              </a:solidFill>
              <a:latin typeface="Arial Narrow" panose="020B0606020202030204" pitchFamily="34" charset="0"/>
              <a:cs typeface="Calibri"/>
            </a:endParaRPr>
          </a:p>
        </p:txBody>
      </p:sp>
      <p:sp>
        <p:nvSpPr>
          <p:cNvPr id="26" name="object 24"/>
          <p:cNvSpPr/>
          <p:nvPr/>
        </p:nvSpPr>
        <p:spPr>
          <a:xfrm>
            <a:off x="7240201" y="1694308"/>
            <a:ext cx="0" cy="345343"/>
          </a:xfrm>
          <a:custGeom>
            <a:avLst/>
            <a:gdLst/>
            <a:ahLst/>
            <a:cxnLst/>
            <a:rect l="l" t="t" r="r" b="b"/>
            <a:pathLst>
              <a:path h="403860">
                <a:moveTo>
                  <a:pt x="0" y="0"/>
                </a:moveTo>
                <a:lnTo>
                  <a:pt x="0" y="403669"/>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27" name="object 25"/>
          <p:cNvSpPr/>
          <p:nvPr/>
        </p:nvSpPr>
        <p:spPr>
          <a:xfrm>
            <a:off x="4970173" y="1827598"/>
            <a:ext cx="0" cy="109685"/>
          </a:xfrm>
          <a:custGeom>
            <a:avLst/>
            <a:gdLst/>
            <a:ahLst/>
            <a:cxnLst/>
            <a:rect l="l" t="t" r="r" b="b"/>
            <a:pathLst>
              <a:path h="128269">
                <a:moveTo>
                  <a:pt x="0" y="0"/>
                </a:moveTo>
                <a:lnTo>
                  <a:pt x="0" y="127723"/>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28" name="object 26"/>
          <p:cNvSpPr/>
          <p:nvPr/>
        </p:nvSpPr>
        <p:spPr>
          <a:xfrm>
            <a:off x="5112911" y="1827598"/>
            <a:ext cx="0" cy="109685"/>
          </a:xfrm>
          <a:custGeom>
            <a:avLst/>
            <a:gdLst/>
            <a:ahLst/>
            <a:cxnLst/>
            <a:rect l="l" t="t" r="r" b="b"/>
            <a:pathLst>
              <a:path h="128269">
                <a:moveTo>
                  <a:pt x="0" y="0"/>
                </a:moveTo>
                <a:lnTo>
                  <a:pt x="0" y="127723"/>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29" name="object 28"/>
          <p:cNvSpPr/>
          <p:nvPr/>
        </p:nvSpPr>
        <p:spPr>
          <a:xfrm>
            <a:off x="4932243" y="1827594"/>
            <a:ext cx="219369" cy="109685"/>
          </a:xfrm>
          <a:custGeom>
            <a:avLst/>
            <a:gdLst/>
            <a:ahLst/>
            <a:cxnLst/>
            <a:rect l="l" t="t" r="r" b="b"/>
            <a:pathLst>
              <a:path w="256539" h="128269">
                <a:moveTo>
                  <a:pt x="256032" y="127723"/>
                </a:moveTo>
                <a:lnTo>
                  <a:pt x="0" y="127723"/>
                </a:lnTo>
                <a:lnTo>
                  <a:pt x="0" y="0"/>
                </a:lnTo>
                <a:lnTo>
                  <a:pt x="256032" y="0"/>
                </a:lnTo>
                <a:lnTo>
                  <a:pt x="256032" y="127723"/>
                </a:lnTo>
                <a:close/>
              </a:path>
            </a:pathLst>
          </a:custGeom>
          <a:ln w="762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30" name="object 29"/>
          <p:cNvSpPr/>
          <p:nvPr/>
        </p:nvSpPr>
        <p:spPr>
          <a:xfrm>
            <a:off x="4947865" y="1811970"/>
            <a:ext cx="219369" cy="109685"/>
          </a:xfrm>
          <a:custGeom>
            <a:avLst/>
            <a:gdLst/>
            <a:ahLst/>
            <a:cxnLst/>
            <a:rect l="l" t="t" r="r" b="b"/>
            <a:pathLst>
              <a:path w="256539" h="128269">
                <a:moveTo>
                  <a:pt x="0" y="18275"/>
                </a:moveTo>
                <a:lnTo>
                  <a:pt x="0" y="0"/>
                </a:lnTo>
                <a:lnTo>
                  <a:pt x="256032" y="0"/>
                </a:lnTo>
                <a:lnTo>
                  <a:pt x="256032" y="127723"/>
                </a:lnTo>
                <a:lnTo>
                  <a:pt x="237756" y="127723"/>
                </a:lnTo>
              </a:path>
            </a:pathLst>
          </a:custGeom>
          <a:ln w="762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31" name="object 30"/>
          <p:cNvSpPr/>
          <p:nvPr/>
        </p:nvSpPr>
        <p:spPr>
          <a:xfrm>
            <a:off x="4962856" y="1796986"/>
            <a:ext cx="219369" cy="109685"/>
          </a:xfrm>
          <a:custGeom>
            <a:avLst/>
            <a:gdLst/>
            <a:ahLst/>
            <a:cxnLst/>
            <a:rect l="l" t="t" r="r" b="b"/>
            <a:pathLst>
              <a:path w="256539" h="128269">
                <a:moveTo>
                  <a:pt x="0" y="17525"/>
                </a:moveTo>
                <a:lnTo>
                  <a:pt x="0" y="0"/>
                </a:lnTo>
                <a:lnTo>
                  <a:pt x="256032" y="0"/>
                </a:lnTo>
                <a:lnTo>
                  <a:pt x="256032" y="127723"/>
                </a:lnTo>
                <a:lnTo>
                  <a:pt x="238506" y="127723"/>
                </a:lnTo>
              </a:path>
            </a:pathLst>
          </a:custGeom>
          <a:ln w="7620">
            <a:solidFill>
              <a:srgbClr val="2AACE2"/>
            </a:solidFill>
          </a:ln>
        </p:spPr>
        <p:txBody>
          <a:bodyPr wrap="square" lIns="0" tIns="0" rIns="0" bIns="0" rtlCol="0"/>
          <a:lstStyle/>
          <a:p>
            <a:pPr defTabSz="781903" eaLnBrk="1" fontAlgn="auto" hangingPunct="1">
              <a:spcBef>
                <a:spcPts val="0"/>
              </a:spcBef>
              <a:spcAft>
                <a:spcPts val="0"/>
              </a:spcAft>
            </a:pPr>
            <a:endParaRPr sz="1539">
              <a:solidFill>
                <a:srgbClr val="2AACE2"/>
              </a:solidFill>
              <a:latin typeface="Arial Narrow" panose="020B0606020202030204" pitchFamily="34" charset="0"/>
              <a:cs typeface="+mn-cs"/>
            </a:endParaRPr>
          </a:p>
        </p:txBody>
      </p:sp>
      <p:sp>
        <p:nvSpPr>
          <p:cNvPr id="32" name="object 31"/>
          <p:cNvSpPr/>
          <p:nvPr/>
        </p:nvSpPr>
        <p:spPr>
          <a:xfrm>
            <a:off x="5028031" y="1863675"/>
            <a:ext cx="31494" cy="39638"/>
          </a:xfrm>
          <a:custGeom>
            <a:avLst/>
            <a:gdLst/>
            <a:ahLst/>
            <a:cxnLst/>
            <a:rect l="l" t="t" r="r" b="b"/>
            <a:pathLst>
              <a:path w="36829" h="46355">
                <a:moveTo>
                  <a:pt x="11061" y="38087"/>
                </a:moveTo>
                <a:lnTo>
                  <a:pt x="5816" y="38087"/>
                </a:lnTo>
                <a:lnTo>
                  <a:pt x="5816" y="45808"/>
                </a:lnTo>
                <a:lnTo>
                  <a:pt x="11061" y="45808"/>
                </a:lnTo>
                <a:lnTo>
                  <a:pt x="11061" y="38087"/>
                </a:lnTo>
                <a:close/>
              </a:path>
              <a:path w="36829" h="46355">
                <a:moveTo>
                  <a:pt x="23812" y="33312"/>
                </a:moveTo>
                <a:lnTo>
                  <a:pt x="0" y="33312"/>
                </a:lnTo>
                <a:lnTo>
                  <a:pt x="0" y="38087"/>
                </a:lnTo>
                <a:lnTo>
                  <a:pt x="23812" y="38087"/>
                </a:lnTo>
                <a:lnTo>
                  <a:pt x="23812" y="33312"/>
                </a:lnTo>
                <a:close/>
              </a:path>
              <a:path w="36829" h="46355">
                <a:moveTo>
                  <a:pt x="11061" y="27025"/>
                </a:moveTo>
                <a:lnTo>
                  <a:pt x="5816" y="27025"/>
                </a:lnTo>
                <a:lnTo>
                  <a:pt x="5816" y="33312"/>
                </a:lnTo>
                <a:lnTo>
                  <a:pt x="11061" y="33312"/>
                </a:lnTo>
                <a:lnTo>
                  <a:pt x="11061" y="27025"/>
                </a:lnTo>
                <a:close/>
              </a:path>
              <a:path w="36829" h="46355">
                <a:moveTo>
                  <a:pt x="35973" y="4775"/>
                </a:moveTo>
                <a:lnTo>
                  <a:pt x="27736" y="4775"/>
                </a:lnTo>
                <a:lnTo>
                  <a:pt x="31153" y="7924"/>
                </a:lnTo>
                <a:lnTo>
                  <a:pt x="31153" y="19240"/>
                </a:lnTo>
                <a:lnTo>
                  <a:pt x="27736" y="22250"/>
                </a:lnTo>
                <a:lnTo>
                  <a:pt x="0" y="22250"/>
                </a:lnTo>
                <a:lnTo>
                  <a:pt x="0" y="27025"/>
                </a:lnTo>
                <a:lnTo>
                  <a:pt x="31673" y="27025"/>
                </a:lnTo>
                <a:lnTo>
                  <a:pt x="36385" y="21666"/>
                </a:lnTo>
                <a:lnTo>
                  <a:pt x="36385" y="5232"/>
                </a:lnTo>
                <a:lnTo>
                  <a:pt x="35973" y="4775"/>
                </a:lnTo>
                <a:close/>
              </a:path>
              <a:path w="36829" h="46355">
                <a:moveTo>
                  <a:pt x="31673" y="0"/>
                </a:moveTo>
                <a:lnTo>
                  <a:pt x="5816" y="0"/>
                </a:lnTo>
                <a:lnTo>
                  <a:pt x="5816" y="22250"/>
                </a:lnTo>
                <a:lnTo>
                  <a:pt x="11061" y="22250"/>
                </a:lnTo>
                <a:lnTo>
                  <a:pt x="11061" y="4775"/>
                </a:lnTo>
                <a:lnTo>
                  <a:pt x="35973" y="4775"/>
                </a:lnTo>
                <a:lnTo>
                  <a:pt x="31673" y="0"/>
                </a:lnTo>
                <a:close/>
              </a:path>
            </a:pathLst>
          </a:custGeom>
          <a:solidFill>
            <a:srgbClr val="DD052B"/>
          </a:solidFill>
          <a:ln>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33" name="object 32"/>
          <p:cNvSpPr txBox="1"/>
          <p:nvPr/>
        </p:nvSpPr>
        <p:spPr>
          <a:xfrm>
            <a:off x="5393887" y="1602875"/>
            <a:ext cx="1139742" cy="458076"/>
          </a:xfrm>
          <a:prstGeom prst="rect">
            <a:avLst/>
          </a:prstGeom>
        </p:spPr>
        <p:txBody>
          <a:bodyPr vert="horz" wrap="square" lIns="0" tIns="64073" rIns="0" bIns="0" rtlCol="0">
            <a:spAutoFit/>
          </a:bodyPr>
          <a:lstStyle/>
          <a:p>
            <a:pPr defTabSz="781903" eaLnBrk="1" fontAlgn="auto" hangingPunct="1">
              <a:spcBef>
                <a:spcPts val="505"/>
              </a:spcBef>
              <a:spcAft>
                <a:spcPts val="0"/>
              </a:spcAft>
            </a:pPr>
            <a:r>
              <a:rPr sz="1197" spc="34" dirty="0">
                <a:solidFill>
                  <a:srgbClr val="092332"/>
                </a:solidFill>
                <a:latin typeface="Arial Narrow" panose="020B0606020202030204" pitchFamily="34" charset="0"/>
                <a:cs typeface="Calibri"/>
              </a:rPr>
              <a:t>СУММА</a:t>
            </a:r>
            <a:r>
              <a:rPr sz="1197" spc="-34" dirty="0">
                <a:solidFill>
                  <a:srgbClr val="092332"/>
                </a:solidFill>
                <a:latin typeface="Arial Narrow" panose="020B0606020202030204" pitchFamily="34" charset="0"/>
                <a:cs typeface="Calibri"/>
              </a:rPr>
              <a:t> </a:t>
            </a:r>
            <a:r>
              <a:rPr sz="1197" spc="56" dirty="0">
                <a:solidFill>
                  <a:srgbClr val="092332"/>
                </a:solidFill>
                <a:latin typeface="Arial Narrow" panose="020B0606020202030204" pitchFamily="34" charset="0"/>
                <a:cs typeface="Calibri"/>
              </a:rPr>
              <a:t>ЗАЙМА:</a:t>
            </a:r>
            <a:endParaRPr sz="1197" dirty="0">
              <a:solidFill>
                <a:prstClr val="black"/>
              </a:solidFill>
              <a:latin typeface="Arial Narrow" panose="020B0606020202030204" pitchFamily="34" charset="0"/>
              <a:cs typeface="Calibri"/>
            </a:endParaRPr>
          </a:p>
          <a:p>
            <a:pPr defTabSz="781903" eaLnBrk="1" fontAlgn="auto" hangingPunct="1">
              <a:spcBef>
                <a:spcPts val="359"/>
              </a:spcBef>
              <a:spcAft>
                <a:spcPts val="0"/>
              </a:spcAft>
            </a:pPr>
            <a:r>
              <a:rPr sz="1026" spc="81" dirty="0">
                <a:solidFill>
                  <a:srgbClr val="2AACE2"/>
                </a:solidFill>
                <a:latin typeface="Arial Narrow" panose="020B0606020202030204" pitchFamily="34" charset="0"/>
                <a:cs typeface="Calibri"/>
              </a:rPr>
              <a:t>50–500</a:t>
            </a:r>
            <a:r>
              <a:rPr sz="1026" spc="81" dirty="0">
                <a:solidFill>
                  <a:srgbClr val="DD052B"/>
                </a:solidFill>
                <a:latin typeface="Arial Narrow" panose="020B0606020202030204" pitchFamily="34" charset="0"/>
                <a:cs typeface="Calibri"/>
              </a:rPr>
              <a:t> </a:t>
            </a:r>
            <a:r>
              <a:rPr sz="1026" spc="34" dirty="0">
                <a:solidFill>
                  <a:srgbClr val="092332"/>
                </a:solidFill>
                <a:latin typeface="Arial Narrow" panose="020B0606020202030204" pitchFamily="34" charset="0"/>
                <a:cs typeface="Calibri"/>
              </a:rPr>
              <a:t>млн</a:t>
            </a:r>
            <a:r>
              <a:rPr sz="1026" spc="-34" dirty="0">
                <a:solidFill>
                  <a:srgbClr val="092332"/>
                </a:solidFill>
                <a:latin typeface="Arial Narrow" panose="020B0606020202030204" pitchFamily="34" charset="0"/>
                <a:cs typeface="Calibri"/>
              </a:rPr>
              <a:t> </a:t>
            </a:r>
            <a:r>
              <a:rPr sz="1026" spc="120" dirty="0">
                <a:solidFill>
                  <a:srgbClr val="092332"/>
                </a:solidFill>
                <a:latin typeface="Arial Narrow" panose="020B0606020202030204" pitchFamily="34" charset="0"/>
                <a:cs typeface="Calibri"/>
              </a:rPr>
              <a:t>Р</a:t>
            </a:r>
            <a:endParaRPr sz="1026" dirty="0">
              <a:solidFill>
                <a:prstClr val="black"/>
              </a:solidFill>
              <a:latin typeface="Arial Narrow" panose="020B0606020202030204" pitchFamily="34" charset="0"/>
              <a:cs typeface="Calibri"/>
            </a:endParaRPr>
          </a:p>
        </p:txBody>
      </p:sp>
      <p:sp>
        <p:nvSpPr>
          <p:cNvPr id="34" name="object 33"/>
          <p:cNvSpPr/>
          <p:nvPr/>
        </p:nvSpPr>
        <p:spPr>
          <a:xfrm>
            <a:off x="5288810" y="1694308"/>
            <a:ext cx="0" cy="345343"/>
          </a:xfrm>
          <a:custGeom>
            <a:avLst/>
            <a:gdLst/>
            <a:ahLst/>
            <a:cxnLst/>
            <a:rect l="l" t="t" r="r" b="b"/>
            <a:pathLst>
              <a:path h="403860">
                <a:moveTo>
                  <a:pt x="0" y="0"/>
                </a:moveTo>
                <a:lnTo>
                  <a:pt x="0" y="403669"/>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35" name="object 35"/>
          <p:cNvSpPr txBox="1"/>
          <p:nvPr/>
        </p:nvSpPr>
        <p:spPr>
          <a:xfrm>
            <a:off x="5167234" y="5483997"/>
            <a:ext cx="2034594" cy="458076"/>
          </a:xfrm>
          <a:prstGeom prst="rect">
            <a:avLst/>
          </a:prstGeom>
        </p:spPr>
        <p:txBody>
          <a:bodyPr vert="horz" wrap="square" lIns="0" tIns="64073" rIns="0" bIns="0" rtlCol="0">
            <a:spAutoFit/>
          </a:bodyPr>
          <a:lstStyle/>
          <a:p>
            <a:pPr marL="10860" defTabSz="781903" eaLnBrk="1" fontAlgn="auto" hangingPunct="1">
              <a:spcBef>
                <a:spcPts val="505"/>
              </a:spcBef>
              <a:spcAft>
                <a:spcPts val="0"/>
              </a:spcAft>
            </a:pPr>
            <a:r>
              <a:rPr sz="1197" spc="90" dirty="0">
                <a:solidFill>
                  <a:srgbClr val="092332"/>
                </a:solidFill>
                <a:latin typeface="Arial Narrow" panose="020B0606020202030204" pitchFamily="34" charset="0"/>
                <a:cs typeface="Calibri"/>
              </a:rPr>
              <a:t>ОБЩИЙ </a:t>
            </a:r>
            <a:r>
              <a:rPr sz="1197" spc="94" dirty="0">
                <a:solidFill>
                  <a:srgbClr val="092332"/>
                </a:solidFill>
                <a:latin typeface="Arial Narrow" panose="020B0606020202030204" pitchFamily="34" charset="0"/>
                <a:cs typeface="Calibri"/>
              </a:rPr>
              <a:t>БЮДЖЕТ</a:t>
            </a:r>
            <a:r>
              <a:rPr sz="1197" spc="-81" dirty="0">
                <a:solidFill>
                  <a:srgbClr val="092332"/>
                </a:solidFill>
                <a:latin typeface="Arial Narrow" panose="020B0606020202030204" pitchFamily="34" charset="0"/>
                <a:cs typeface="Calibri"/>
              </a:rPr>
              <a:t> </a:t>
            </a:r>
            <a:r>
              <a:rPr sz="1197" spc="73" dirty="0">
                <a:solidFill>
                  <a:srgbClr val="092332"/>
                </a:solidFill>
                <a:latin typeface="Arial Narrow" panose="020B0606020202030204" pitchFamily="34" charset="0"/>
                <a:cs typeface="Calibri"/>
              </a:rPr>
              <a:t>ПРОЕКТА:</a:t>
            </a:r>
            <a:endParaRPr sz="1197" dirty="0">
              <a:solidFill>
                <a:prstClr val="black"/>
              </a:solidFill>
              <a:latin typeface="Arial Narrow" panose="020B0606020202030204" pitchFamily="34" charset="0"/>
              <a:cs typeface="Calibri"/>
            </a:endParaRPr>
          </a:p>
          <a:p>
            <a:pPr marL="10860" defTabSz="781903" eaLnBrk="1" fontAlgn="auto" hangingPunct="1">
              <a:spcBef>
                <a:spcPts val="359"/>
              </a:spcBef>
              <a:spcAft>
                <a:spcPts val="0"/>
              </a:spcAft>
            </a:pPr>
            <a:r>
              <a:rPr sz="1026" spc="43" dirty="0">
                <a:solidFill>
                  <a:srgbClr val="092332"/>
                </a:solidFill>
                <a:latin typeface="Arial Narrow" panose="020B0606020202030204" pitchFamily="34" charset="0"/>
                <a:cs typeface="Calibri"/>
              </a:rPr>
              <a:t>от </a:t>
            </a:r>
            <a:r>
              <a:rPr sz="1026" spc="-26" dirty="0">
                <a:solidFill>
                  <a:srgbClr val="2AACE2"/>
                </a:solidFill>
                <a:latin typeface="Arial Narrow" panose="020B0606020202030204" pitchFamily="34" charset="0"/>
                <a:cs typeface="Calibri"/>
              </a:rPr>
              <a:t>100</a:t>
            </a:r>
            <a:r>
              <a:rPr sz="1026" spc="-26" dirty="0">
                <a:solidFill>
                  <a:srgbClr val="DD052B"/>
                </a:solidFill>
                <a:latin typeface="Arial Narrow" panose="020B0606020202030204" pitchFamily="34" charset="0"/>
                <a:cs typeface="Calibri"/>
              </a:rPr>
              <a:t> </a:t>
            </a:r>
            <a:r>
              <a:rPr sz="1026" spc="34" dirty="0">
                <a:solidFill>
                  <a:srgbClr val="092332"/>
                </a:solidFill>
                <a:latin typeface="Arial Narrow" panose="020B0606020202030204" pitchFamily="34" charset="0"/>
                <a:cs typeface="Calibri"/>
              </a:rPr>
              <a:t>млн</a:t>
            </a:r>
            <a:r>
              <a:rPr sz="1026" spc="64" dirty="0">
                <a:solidFill>
                  <a:srgbClr val="092332"/>
                </a:solidFill>
                <a:latin typeface="Arial Narrow" panose="020B0606020202030204" pitchFamily="34" charset="0"/>
                <a:cs typeface="Calibri"/>
              </a:rPr>
              <a:t> </a:t>
            </a:r>
            <a:r>
              <a:rPr sz="1026" spc="120" dirty="0">
                <a:solidFill>
                  <a:srgbClr val="092332"/>
                </a:solidFill>
                <a:latin typeface="Arial Narrow" panose="020B0606020202030204" pitchFamily="34" charset="0"/>
                <a:cs typeface="Calibri"/>
              </a:rPr>
              <a:t>Р</a:t>
            </a:r>
            <a:endParaRPr sz="1026" dirty="0">
              <a:solidFill>
                <a:prstClr val="black"/>
              </a:solidFill>
              <a:latin typeface="Arial Narrow" panose="020B0606020202030204" pitchFamily="34" charset="0"/>
              <a:cs typeface="Calibri"/>
            </a:endParaRPr>
          </a:p>
        </p:txBody>
      </p:sp>
      <p:sp>
        <p:nvSpPr>
          <p:cNvPr id="36" name="object 36"/>
          <p:cNvSpPr/>
          <p:nvPr/>
        </p:nvSpPr>
        <p:spPr>
          <a:xfrm>
            <a:off x="5029556" y="5570392"/>
            <a:ext cx="0" cy="368692"/>
          </a:xfrm>
          <a:custGeom>
            <a:avLst/>
            <a:gdLst/>
            <a:ahLst/>
            <a:cxnLst/>
            <a:rect l="l" t="t" r="r" b="b"/>
            <a:pathLst>
              <a:path h="431165">
                <a:moveTo>
                  <a:pt x="0" y="430644"/>
                </a:moveTo>
                <a:lnTo>
                  <a:pt x="0" y="0"/>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37" name="object 38"/>
          <p:cNvSpPr txBox="1"/>
          <p:nvPr/>
        </p:nvSpPr>
        <p:spPr>
          <a:xfrm>
            <a:off x="770162" y="3373637"/>
            <a:ext cx="2737770" cy="628764"/>
          </a:xfrm>
          <a:prstGeom prst="rect">
            <a:avLst/>
          </a:prstGeom>
        </p:spPr>
        <p:txBody>
          <a:bodyPr vert="horz" wrap="square" lIns="0" tIns="64073" rIns="0" bIns="0" rtlCol="0">
            <a:spAutoFit/>
          </a:bodyPr>
          <a:lstStyle/>
          <a:p>
            <a:pPr marL="10860" defTabSz="781903" eaLnBrk="1" fontAlgn="auto" hangingPunct="1">
              <a:spcBef>
                <a:spcPts val="505"/>
              </a:spcBef>
              <a:spcAft>
                <a:spcPts val="0"/>
              </a:spcAft>
            </a:pPr>
            <a:r>
              <a:rPr sz="1197" spc="90" dirty="0">
                <a:solidFill>
                  <a:srgbClr val="092332"/>
                </a:solidFill>
                <a:latin typeface="Arial Narrow" panose="020B0606020202030204" pitchFamily="34" charset="0"/>
                <a:cs typeface="Calibri"/>
              </a:rPr>
              <a:t>ПРОЦЕНТНАЯ</a:t>
            </a:r>
            <a:r>
              <a:rPr sz="1197" spc="21" dirty="0">
                <a:solidFill>
                  <a:srgbClr val="092332"/>
                </a:solidFill>
                <a:latin typeface="Arial Narrow" panose="020B0606020202030204" pitchFamily="34" charset="0"/>
                <a:cs typeface="Calibri"/>
              </a:rPr>
              <a:t> </a:t>
            </a:r>
            <a:r>
              <a:rPr sz="1197" spc="86" dirty="0">
                <a:solidFill>
                  <a:srgbClr val="092332"/>
                </a:solidFill>
                <a:latin typeface="Arial Narrow" panose="020B0606020202030204" pitchFamily="34" charset="0"/>
                <a:cs typeface="Calibri"/>
              </a:rPr>
              <a:t>СТАВКА:</a:t>
            </a:r>
            <a:endParaRPr sz="1197" dirty="0">
              <a:solidFill>
                <a:prstClr val="black"/>
              </a:solidFill>
              <a:latin typeface="Arial Narrow" panose="020B0606020202030204" pitchFamily="34" charset="0"/>
              <a:cs typeface="Calibri"/>
            </a:endParaRPr>
          </a:p>
          <a:p>
            <a:pPr marL="10860" defTabSz="781903" eaLnBrk="1" fontAlgn="auto" hangingPunct="1">
              <a:spcBef>
                <a:spcPts val="359"/>
              </a:spcBef>
              <a:spcAft>
                <a:spcPts val="0"/>
              </a:spcAft>
            </a:pPr>
            <a:r>
              <a:rPr sz="1026" spc="73" dirty="0">
                <a:solidFill>
                  <a:srgbClr val="2AACE2"/>
                </a:solidFill>
                <a:latin typeface="Arial Narrow" panose="020B0606020202030204" pitchFamily="34" charset="0"/>
                <a:cs typeface="Calibri"/>
              </a:rPr>
              <a:t>5 </a:t>
            </a:r>
            <a:r>
              <a:rPr sz="1026" spc="47" dirty="0">
                <a:solidFill>
                  <a:srgbClr val="2AACE2"/>
                </a:solidFill>
                <a:latin typeface="Arial Narrow" panose="020B0606020202030204" pitchFamily="34" charset="0"/>
                <a:cs typeface="Calibri"/>
              </a:rPr>
              <a:t>% </a:t>
            </a:r>
            <a:r>
              <a:rPr sz="1026" spc="128" dirty="0">
                <a:solidFill>
                  <a:srgbClr val="092332"/>
                </a:solidFill>
                <a:latin typeface="Arial Narrow" panose="020B0606020202030204" pitchFamily="34" charset="0"/>
                <a:cs typeface="Calibri"/>
              </a:rPr>
              <a:t>-</a:t>
            </a:r>
            <a:r>
              <a:rPr sz="1026" spc="-103" dirty="0">
                <a:solidFill>
                  <a:srgbClr val="092332"/>
                </a:solidFill>
                <a:latin typeface="Arial Narrow" panose="020B0606020202030204" pitchFamily="34" charset="0"/>
                <a:cs typeface="Calibri"/>
              </a:rPr>
              <a:t> </a:t>
            </a:r>
            <a:r>
              <a:rPr sz="1026" spc="51" dirty="0">
                <a:solidFill>
                  <a:srgbClr val="092332"/>
                </a:solidFill>
                <a:latin typeface="Arial Narrow" panose="020B0606020202030204" pitchFamily="34" charset="0"/>
                <a:cs typeface="Calibri"/>
              </a:rPr>
              <a:t>базовая </a:t>
            </a:r>
            <a:r>
              <a:rPr sz="1026" spc="73" dirty="0">
                <a:solidFill>
                  <a:srgbClr val="092332"/>
                </a:solidFill>
                <a:latin typeface="Arial Narrow" panose="020B0606020202030204" pitchFamily="34" charset="0"/>
                <a:cs typeface="Calibri"/>
              </a:rPr>
              <a:t>ставка </a:t>
            </a:r>
            <a:r>
              <a:rPr sz="1026" spc="30" dirty="0">
                <a:solidFill>
                  <a:srgbClr val="092332"/>
                </a:solidFill>
                <a:latin typeface="Arial Narrow" panose="020B0606020202030204" pitchFamily="34" charset="0"/>
                <a:cs typeface="Calibri"/>
              </a:rPr>
              <a:t>по </a:t>
            </a:r>
            <a:r>
              <a:rPr sz="1026" spc="38" dirty="0">
                <a:solidFill>
                  <a:srgbClr val="092332"/>
                </a:solidFill>
                <a:latin typeface="Arial Narrow" panose="020B0606020202030204" pitchFamily="34" charset="0"/>
                <a:cs typeface="Calibri"/>
              </a:rPr>
              <a:t>программе</a:t>
            </a:r>
            <a:endParaRPr sz="1026" dirty="0">
              <a:solidFill>
                <a:prstClr val="black"/>
              </a:solidFill>
              <a:latin typeface="Arial Narrow" panose="020B0606020202030204" pitchFamily="34" charset="0"/>
              <a:cs typeface="Calibri"/>
            </a:endParaRPr>
          </a:p>
          <a:p>
            <a:pPr marL="10860" defTabSz="781903" eaLnBrk="1" fontAlgn="auto" hangingPunct="1">
              <a:spcBef>
                <a:spcPts val="51"/>
              </a:spcBef>
              <a:spcAft>
                <a:spcPts val="0"/>
              </a:spcAft>
            </a:pPr>
            <a:r>
              <a:rPr sz="1026" spc="60" dirty="0">
                <a:solidFill>
                  <a:srgbClr val="2AACE2"/>
                </a:solidFill>
                <a:latin typeface="Arial Narrow" panose="020B0606020202030204" pitchFamily="34" charset="0"/>
                <a:cs typeface="Calibri"/>
              </a:rPr>
              <a:t>3 </a:t>
            </a:r>
            <a:r>
              <a:rPr sz="1026" spc="47" dirty="0">
                <a:solidFill>
                  <a:srgbClr val="2AACE2"/>
                </a:solidFill>
                <a:latin typeface="Arial Narrow" panose="020B0606020202030204" pitchFamily="34" charset="0"/>
                <a:cs typeface="Calibri"/>
              </a:rPr>
              <a:t>% </a:t>
            </a:r>
            <a:r>
              <a:rPr sz="1026" spc="47" dirty="0">
                <a:solidFill>
                  <a:srgbClr val="092332"/>
                </a:solidFill>
                <a:latin typeface="Arial Narrow" panose="020B0606020202030204" pitchFamily="34" charset="0"/>
                <a:cs typeface="Calibri"/>
              </a:rPr>
              <a:t>первые </a:t>
            </a:r>
            <a:r>
              <a:rPr sz="1026" spc="60" dirty="0">
                <a:solidFill>
                  <a:srgbClr val="092332"/>
                </a:solidFill>
                <a:latin typeface="Arial Narrow" panose="020B0606020202030204" pitchFamily="34" charset="0"/>
                <a:cs typeface="Calibri"/>
              </a:rPr>
              <a:t>3 года </a:t>
            </a:r>
            <a:r>
              <a:rPr sz="1026" spc="47" dirty="0">
                <a:solidFill>
                  <a:srgbClr val="092332"/>
                </a:solidFill>
                <a:latin typeface="Arial Narrow" panose="020B0606020202030204" pitchFamily="34" charset="0"/>
                <a:cs typeface="Calibri"/>
              </a:rPr>
              <a:t>при банковской</a:t>
            </a:r>
            <a:r>
              <a:rPr sz="1026" spc="-107" dirty="0">
                <a:solidFill>
                  <a:srgbClr val="092332"/>
                </a:solidFill>
                <a:latin typeface="Arial Narrow" panose="020B0606020202030204" pitchFamily="34" charset="0"/>
                <a:cs typeface="Calibri"/>
              </a:rPr>
              <a:t> </a:t>
            </a:r>
            <a:r>
              <a:rPr sz="1026" spc="60" dirty="0">
                <a:solidFill>
                  <a:srgbClr val="092332"/>
                </a:solidFill>
                <a:latin typeface="Arial Narrow" panose="020B0606020202030204" pitchFamily="34" charset="0"/>
                <a:cs typeface="Calibri"/>
              </a:rPr>
              <a:t>гарантии</a:t>
            </a:r>
            <a:endParaRPr sz="1026" dirty="0">
              <a:solidFill>
                <a:prstClr val="black"/>
              </a:solidFill>
              <a:latin typeface="Arial Narrow" panose="020B0606020202030204" pitchFamily="34" charset="0"/>
              <a:cs typeface="Calibri"/>
            </a:endParaRPr>
          </a:p>
        </p:txBody>
      </p:sp>
      <p:sp>
        <p:nvSpPr>
          <p:cNvPr id="38" name="object 39"/>
          <p:cNvSpPr txBox="1"/>
          <p:nvPr/>
        </p:nvSpPr>
        <p:spPr>
          <a:xfrm>
            <a:off x="781239" y="4612095"/>
            <a:ext cx="2671525" cy="361447"/>
          </a:xfrm>
          <a:prstGeom prst="rect">
            <a:avLst/>
          </a:prstGeom>
        </p:spPr>
        <p:txBody>
          <a:bodyPr vert="horz" wrap="square" lIns="0" tIns="10860" rIns="0" bIns="0" rtlCol="0">
            <a:spAutoFit/>
          </a:bodyPr>
          <a:lstStyle/>
          <a:p>
            <a:pPr marL="10860" marR="4344" defTabSz="781903" eaLnBrk="1" fontAlgn="auto" hangingPunct="1">
              <a:lnSpc>
                <a:spcPct val="111100"/>
              </a:lnSpc>
              <a:spcBef>
                <a:spcPts val="86"/>
              </a:spcBef>
              <a:spcAft>
                <a:spcPts val="0"/>
              </a:spcAft>
            </a:pPr>
            <a:r>
              <a:rPr sz="1026" spc="-257" dirty="0">
                <a:solidFill>
                  <a:srgbClr val="2AACE2"/>
                </a:solidFill>
                <a:latin typeface="Arial Narrow" panose="020B0606020202030204" pitchFamily="34" charset="0"/>
                <a:cs typeface="Calibri"/>
              </a:rPr>
              <a:t>1</a:t>
            </a:r>
            <a:r>
              <a:rPr sz="1026" spc="26" dirty="0">
                <a:solidFill>
                  <a:srgbClr val="2AACE2"/>
                </a:solidFill>
                <a:latin typeface="Arial Narrow" panose="020B0606020202030204" pitchFamily="34" charset="0"/>
                <a:cs typeface="Calibri"/>
              </a:rPr>
              <a:t> </a:t>
            </a:r>
            <a:r>
              <a:rPr sz="1026" spc="47" dirty="0">
                <a:solidFill>
                  <a:srgbClr val="2AACE2"/>
                </a:solidFill>
                <a:latin typeface="Arial Narrow" panose="020B0606020202030204" pitchFamily="34" charset="0"/>
                <a:cs typeface="Calibri"/>
              </a:rPr>
              <a:t>% </a:t>
            </a:r>
            <a:r>
              <a:rPr sz="1026" spc="47" dirty="0">
                <a:solidFill>
                  <a:srgbClr val="040304"/>
                </a:solidFill>
                <a:latin typeface="Arial Narrow" panose="020B0606020202030204" pitchFamily="34" charset="0"/>
                <a:cs typeface="Calibri"/>
              </a:rPr>
              <a:t>п</a:t>
            </a:r>
            <a:r>
              <a:rPr sz="1026" spc="47" dirty="0">
                <a:solidFill>
                  <a:srgbClr val="092332"/>
                </a:solidFill>
                <a:latin typeface="Arial Narrow" panose="020B0606020202030204" pitchFamily="34" charset="0"/>
                <a:cs typeface="Calibri"/>
              </a:rPr>
              <a:t>ри </a:t>
            </a:r>
            <a:r>
              <a:rPr sz="1026" spc="56" dirty="0">
                <a:solidFill>
                  <a:srgbClr val="092332"/>
                </a:solidFill>
                <a:latin typeface="Arial Narrow" panose="020B0606020202030204" pitchFamily="34" charset="0"/>
                <a:cs typeface="Calibri"/>
              </a:rPr>
              <a:t>условии </a:t>
            </a:r>
            <a:r>
              <a:rPr sz="1026" spc="64" dirty="0">
                <a:solidFill>
                  <a:srgbClr val="092332"/>
                </a:solidFill>
                <a:latin typeface="Arial Narrow" panose="020B0606020202030204" pitchFamily="34" charset="0"/>
                <a:cs typeface="Calibri"/>
              </a:rPr>
              <a:t>экспорта </a:t>
            </a:r>
            <a:r>
              <a:rPr sz="1026" spc="34" dirty="0">
                <a:solidFill>
                  <a:srgbClr val="092332"/>
                </a:solidFill>
                <a:latin typeface="Arial Narrow" panose="020B0606020202030204" pitchFamily="34" charset="0"/>
                <a:cs typeface="Calibri"/>
              </a:rPr>
              <a:t>новой</a:t>
            </a:r>
            <a:r>
              <a:rPr sz="1026" spc="-77" dirty="0">
                <a:solidFill>
                  <a:srgbClr val="092332"/>
                </a:solidFill>
                <a:latin typeface="Arial Narrow" panose="020B0606020202030204" pitchFamily="34" charset="0"/>
                <a:cs typeface="Calibri"/>
              </a:rPr>
              <a:t> </a:t>
            </a:r>
            <a:r>
              <a:rPr sz="1026" spc="47" dirty="0">
                <a:solidFill>
                  <a:srgbClr val="092332"/>
                </a:solidFill>
                <a:latin typeface="Arial Narrow" panose="020B0606020202030204" pitchFamily="34" charset="0"/>
                <a:cs typeface="Calibri"/>
              </a:rPr>
              <a:t>продукции  </a:t>
            </a:r>
            <a:r>
              <a:rPr sz="1026" spc="51" dirty="0">
                <a:solidFill>
                  <a:srgbClr val="092332"/>
                </a:solidFill>
                <a:latin typeface="Arial Narrow" panose="020B0606020202030204" pitchFamily="34" charset="0"/>
                <a:cs typeface="Calibri"/>
              </a:rPr>
              <a:t>на </a:t>
            </a:r>
            <a:r>
              <a:rPr sz="1026" spc="38" dirty="0">
                <a:solidFill>
                  <a:srgbClr val="092332"/>
                </a:solidFill>
                <a:latin typeface="Arial Narrow" panose="020B0606020202030204" pitchFamily="34" charset="0"/>
                <a:cs typeface="Calibri"/>
              </a:rPr>
              <a:t>сумму </a:t>
            </a:r>
            <a:r>
              <a:rPr sz="1026" spc="-13" dirty="0">
                <a:solidFill>
                  <a:srgbClr val="2AACE2"/>
                </a:solidFill>
                <a:latin typeface="Arial Narrow" panose="020B0606020202030204" pitchFamily="34" charset="0"/>
                <a:cs typeface="Calibri"/>
              </a:rPr>
              <a:t>≥ </a:t>
            </a:r>
            <a:r>
              <a:rPr sz="1026" spc="81" dirty="0">
                <a:solidFill>
                  <a:srgbClr val="2AACE2"/>
                </a:solidFill>
                <a:latin typeface="Arial Narrow" panose="020B0606020202030204" pitchFamily="34" charset="0"/>
                <a:cs typeface="Calibri"/>
              </a:rPr>
              <a:t>50 </a:t>
            </a:r>
            <a:r>
              <a:rPr sz="1026" spc="47" dirty="0">
                <a:solidFill>
                  <a:srgbClr val="2AACE2"/>
                </a:solidFill>
                <a:latin typeface="Arial Narrow" panose="020B0606020202030204" pitchFamily="34" charset="0"/>
                <a:cs typeface="Calibri"/>
              </a:rPr>
              <a:t>% </a:t>
            </a:r>
            <a:r>
              <a:rPr sz="1026" spc="43" dirty="0">
                <a:solidFill>
                  <a:srgbClr val="092332"/>
                </a:solidFill>
                <a:latin typeface="Arial Narrow" panose="020B0606020202030204" pitchFamily="34" charset="0"/>
                <a:cs typeface="Calibri"/>
              </a:rPr>
              <a:t>от </a:t>
            </a:r>
            <a:r>
              <a:rPr sz="1026" spc="38" dirty="0">
                <a:solidFill>
                  <a:srgbClr val="092332"/>
                </a:solidFill>
                <a:latin typeface="Arial Narrow" panose="020B0606020202030204" pitchFamily="34" charset="0"/>
                <a:cs typeface="Calibri"/>
              </a:rPr>
              <a:t>суммы </a:t>
            </a:r>
            <a:r>
              <a:rPr sz="1026" spc="51" dirty="0">
                <a:solidFill>
                  <a:srgbClr val="092332"/>
                </a:solidFill>
                <a:latin typeface="Arial Narrow" panose="020B0606020202030204" pitchFamily="34" charset="0"/>
                <a:cs typeface="Calibri"/>
              </a:rPr>
              <a:t>займа </a:t>
            </a:r>
            <a:r>
              <a:rPr sz="1026" spc="68" dirty="0">
                <a:solidFill>
                  <a:srgbClr val="092332"/>
                </a:solidFill>
                <a:latin typeface="Arial Narrow" panose="020B0606020202030204" pitchFamily="34" charset="0"/>
                <a:cs typeface="Calibri"/>
              </a:rPr>
              <a:t>в</a:t>
            </a:r>
            <a:r>
              <a:rPr sz="1026" spc="-77" dirty="0">
                <a:solidFill>
                  <a:srgbClr val="092332"/>
                </a:solidFill>
                <a:latin typeface="Arial Narrow" panose="020B0606020202030204" pitchFamily="34" charset="0"/>
                <a:cs typeface="Calibri"/>
              </a:rPr>
              <a:t> </a:t>
            </a:r>
            <a:r>
              <a:rPr sz="1026" spc="60" dirty="0">
                <a:solidFill>
                  <a:srgbClr val="092332"/>
                </a:solidFill>
                <a:latin typeface="Arial Narrow" panose="020B0606020202030204" pitchFamily="34" charset="0"/>
                <a:cs typeface="Calibri"/>
              </a:rPr>
              <a:t>год</a:t>
            </a:r>
            <a:endParaRPr sz="1026" dirty="0">
              <a:solidFill>
                <a:prstClr val="black"/>
              </a:solidFill>
              <a:latin typeface="Arial Narrow" panose="020B0606020202030204" pitchFamily="34" charset="0"/>
              <a:cs typeface="Calibri"/>
            </a:endParaRPr>
          </a:p>
        </p:txBody>
      </p:sp>
      <p:sp>
        <p:nvSpPr>
          <p:cNvPr id="39" name="object 40"/>
          <p:cNvSpPr txBox="1"/>
          <p:nvPr/>
        </p:nvSpPr>
        <p:spPr>
          <a:xfrm>
            <a:off x="1021471" y="4120890"/>
            <a:ext cx="2493423" cy="370373"/>
          </a:xfrm>
          <a:prstGeom prst="rect">
            <a:avLst/>
          </a:prstGeom>
        </p:spPr>
        <p:txBody>
          <a:bodyPr vert="horz" wrap="square" lIns="0" tIns="23891" rIns="0" bIns="0" rtlCol="0">
            <a:spAutoFit/>
          </a:bodyPr>
          <a:lstStyle/>
          <a:p>
            <a:pPr marL="10860" marR="4344" defTabSz="781903" eaLnBrk="1" fontAlgn="auto" hangingPunct="1">
              <a:lnSpc>
                <a:spcPts val="941"/>
              </a:lnSpc>
              <a:spcBef>
                <a:spcPts val="187"/>
              </a:spcBef>
              <a:spcAft>
                <a:spcPts val="0"/>
              </a:spcAft>
            </a:pPr>
            <a:r>
              <a:rPr sz="855" spc="60" dirty="0">
                <a:solidFill>
                  <a:srgbClr val="706F6F"/>
                </a:solidFill>
                <a:latin typeface="Arial Narrow" panose="020B0606020202030204" pitchFamily="34" charset="0"/>
                <a:cs typeface="Calibri"/>
              </a:rPr>
              <a:t>Ставки </a:t>
            </a:r>
            <a:r>
              <a:rPr sz="855" spc="38" dirty="0">
                <a:solidFill>
                  <a:srgbClr val="706F6F"/>
                </a:solidFill>
                <a:latin typeface="Arial Narrow" panose="020B0606020202030204" pitchFamily="34" charset="0"/>
                <a:cs typeface="Calibri"/>
              </a:rPr>
              <a:t>могут быть </a:t>
            </a:r>
            <a:r>
              <a:rPr sz="855" spc="47" dirty="0">
                <a:solidFill>
                  <a:srgbClr val="706F6F"/>
                </a:solidFill>
                <a:latin typeface="Arial Narrow" panose="020B0606020202030204" pitchFamily="34" charset="0"/>
                <a:cs typeface="Calibri"/>
              </a:rPr>
              <a:t>снижены </a:t>
            </a:r>
            <a:r>
              <a:rPr sz="855" spc="43" dirty="0">
                <a:solidFill>
                  <a:srgbClr val="2AACE2"/>
                </a:solidFill>
                <a:latin typeface="Arial Narrow" panose="020B0606020202030204" pitchFamily="34" charset="0"/>
                <a:cs typeface="Calibri"/>
              </a:rPr>
              <a:t>на 2 </a:t>
            </a:r>
            <a:r>
              <a:rPr sz="855" spc="38" dirty="0">
                <a:solidFill>
                  <a:srgbClr val="2AACE2"/>
                </a:solidFill>
                <a:latin typeface="Arial Narrow" panose="020B0606020202030204" pitchFamily="34" charset="0"/>
                <a:cs typeface="Calibri"/>
              </a:rPr>
              <a:t>% </a:t>
            </a:r>
            <a:r>
              <a:rPr sz="855" spc="47" dirty="0">
                <a:solidFill>
                  <a:srgbClr val="706F6F"/>
                </a:solidFill>
                <a:latin typeface="Arial Narrow" panose="020B0606020202030204" pitchFamily="34" charset="0"/>
                <a:cs typeface="Calibri"/>
              </a:rPr>
              <a:t>годовых</a:t>
            </a:r>
            <a:r>
              <a:rPr sz="855" spc="-94" dirty="0">
                <a:solidFill>
                  <a:srgbClr val="706F6F"/>
                </a:solidFill>
                <a:latin typeface="Arial Narrow" panose="020B0606020202030204" pitchFamily="34" charset="0"/>
                <a:cs typeface="Calibri"/>
              </a:rPr>
              <a:t> </a:t>
            </a:r>
            <a:r>
              <a:rPr sz="855" spc="38" dirty="0">
                <a:solidFill>
                  <a:srgbClr val="706F6F"/>
                </a:solidFill>
                <a:latin typeface="Arial Narrow" panose="020B0606020202030204" pitchFamily="34" charset="0"/>
                <a:cs typeface="Calibri"/>
              </a:rPr>
              <a:t>при  </a:t>
            </a:r>
            <a:r>
              <a:rPr sz="855" spc="47" dirty="0">
                <a:solidFill>
                  <a:srgbClr val="706F6F"/>
                </a:solidFill>
                <a:latin typeface="Arial Narrow" panose="020B0606020202030204" pitchFamily="34" charset="0"/>
                <a:cs typeface="Calibri"/>
              </a:rPr>
              <a:t>закупке </a:t>
            </a:r>
            <a:r>
              <a:rPr sz="855" spc="43" dirty="0">
                <a:solidFill>
                  <a:srgbClr val="706F6F"/>
                </a:solidFill>
                <a:latin typeface="Arial Narrow" panose="020B0606020202030204" pitchFamily="34" charset="0"/>
                <a:cs typeface="Calibri"/>
              </a:rPr>
              <a:t>отечественного </a:t>
            </a:r>
            <a:r>
              <a:rPr sz="855" spc="34" dirty="0">
                <a:solidFill>
                  <a:srgbClr val="706F6F"/>
                </a:solidFill>
                <a:latin typeface="Arial Narrow" panose="020B0606020202030204" pitchFamily="34" charset="0"/>
                <a:cs typeface="Calibri"/>
              </a:rPr>
              <a:t>оборудования </a:t>
            </a:r>
            <a:r>
              <a:rPr sz="855" spc="43" dirty="0">
                <a:solidFill>
                  <a:srgbClr val="706F6F"/>
                </a:solidFill>
                <a:latin typeface="Arial Narrow" panose="020B0606020202030204" pitchFamily="34" charset="0"/>
                <a:cs typeface="Calibri"/>
              </a:rPr>
              <a:t>на</a:t>
            </a:r>
            <a:r>
              <a:rPr sz="855" spc="-21" dirty="0">
                <a:solidFill>
                  <a:srgbClr val="706F6F"/>
                </a:solidFill>
                <a:latin typeface="Arial Narrow" panose="020B0606020202030204" pitchFamily="34" charset="0"/>
                <a:cs typeface="Calibri"/>
              </a:rPr>
              <a:t> </a:t>
            </a:r>
            <a:r>
              <a:rPr sz="855" spc="30" dirty="0">
                <a:solidFill>
                  <a:srgbClr val="706F6F"/>
                </a:solidFill>
                <a:latin typeface="Arial Narrow" panose="020B0606020202030204" pitchFamily="34" charset="0"/>
                <a:cs typeface="Calibri"/>
              </a:rPr>
              <a:t>сумму</a:t>
            </a:r>
            <a:endParaRPr sz="855" dirty="0">
              <a:solidFill>
                <a:prstClr val="black"/>
              </a:solidFill>
              <a:latin typeface="Arial Narrow" panose="020B0606020202030204" pitchFamily="34" charset="0"/>
              <a:cs typeface="Calibri"/>
            </a:endParaRPr>
          </a:p>
          <a:p>
            <a:pPr marL="10860" defTabSz="781903" eaLnBrk="1" fontAlgn="auto" hangingPunct="1">
              <a:lnSpc>
                <a:spcPts val="924"/>
              </a:lnSpc>
              <a:spcBef>
                <a:spcPts val="0"/>
              </a:spcBef>
              <a:spcAft>
                <a:spcPts val="0"/>
              </a:spcAft>
            </a:pPr>
            <a:r>
              <a:rPr sz="855" spc="-13" dirty="0">
                <a:solidFill>
                  <a:srgbClr val="2AACE2"/>
                </a:solidFill>
                <a:latin typeface="Arial Narrow" panose="020B0606020202030204" pitchFamily="34" charset="0"/>
                <a:cs typeface="Calibri"/>
              </a:rPr>
              <a:t>≥ </a:t>
            </a:r>
            <a:r>
              <a:rPr sz="855" spc="68" dirty="0">
                <a:solidFill>
                  <a:srgbClr val="2AACE2"/>
                </a:solidFill>
                <a:latin typeface="Arial Narrow" panose="020B0606020202030204" pitchFamily="34" charset="0"/>
                <a:cs typeface="Calibri"/>
              </a:rPr>
              <a:t>50 </a:t>
            </a:r>
            <a:r>
              <a:rPr sz="855" spc="38" dirty="0">
                <a:solidFill>
                  <a:srgbClr val="2AACE2"/>
                </a:solidFill>
                <a:latin typeface="Arial Narrow" panose="020B0606020202030204" pitchFamily="34" charset="0"/>
                <a:cs typeface="Calibri"/>
              </a:rPr>
              <a:t>% </a:t>
            </a:r>
            <a:r>
              <a:rPr sz="855" spc="38" dirty="0">
                <a:solidFill>
                  <a:srgbClr val="706F6F"/>
                </a:solidFill>
                <a:latin typeface="Arial Narrow" panose="020B0606020202030204" pitchFamily="34" charset="0"/>
                <a:cs typeface="Calibri"/>
              </a:rPr>
              <a:t>от </a:t>
            </a:r>
            <a:r>
              <a:rPr sz="855" spc="34" dirty="0">
                <a:solidFill>
                  <a:srgbClr val="706F6F"/>
                </a:solidFill>
                <a:latin typeface="Arial Narrow" panose="020B0606020202030204" pitchFamily="34" charset="0"/>
                <a:cs typeface="Calibri"/>
              </a:rPr>
              <a:t>суммы</a:t>
            </a:r>
            <a:r>
              <a:rPr sz="855" spc="-13" dirty="0">
                <a:solidFill>
                  <a:srgbClr val="706F6F"/>
                </a:solidFill>
                <a:latin typeface="Arial Narrow" panose="020B0606020202030204" pitchFamily="34" charset="0"/>
                <a:cs typeface="Calibri"/>
              </a:rPr>
              <a:t> </a:t>
            </a:r>
            <a:r>
              <a:rPr sz="855" spc="43" dirty="0">
                <a:solidFill>
                  <a:srgbClr val="706F6F"/>
                </a:solidFill>
                <a:latin typeface="Arial Narrow" panose="020B0606020202030204" pitchFamily="34" charset="0"/>
                <a:cs typeface="Calibri"/>
              </a:rPr>
              <a:t>займа</a:t>
            </a:r>
            <a:endParaRPr sz="855" dirty="0">
              <a:solidFill>
                <a:prstClr val="black"/>
              </a:solidFill>
              <a:latin typeface="Arial Narrow" panose="020B0606020202030204" pitchFamily="34" charset="0"/>
              <a:cs typeface="Calibri"/>
            </a:endParaRPr>
          </a:p>
        </p:txBody>
      </p:sp>
      <p:sp>
        <p:nvSpPr>
          <p:cNvPr id="40" name="object 41"/>
          <p:cNvSpPr/>
          <p:nvPr/>
        </p:nvSpPr>
        <p:spPr>
          <a:xfrm>
            <a:off x="632603" y="3426400"/>
            <a:ext cx="0" cy="1633323"/>
          </a:xfrm>
          <a:custGeom>
            <a:avLst/>
            <a:gdLst/>
            <a:ahLst/>
            <a:cxnLst/>
            <a:rect l="l" t="t" r="r" b="b"/>
            <a:pathLst>
              <a:path h="1910079">
                <a:moveTo>
                  <a:pt x="0" y="0"/>
                </a:moveTo>
                <a:lnTo>
                  <a:pt x="0" y="1909876"/>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41" name="object 42"/>
          <p:cNvSpPr txBox="1"/>
          <p:nvPr/>
        </p:nvSpPr>
        <p:spPr>
          <a:xfrm>
            <a:off x="4738020" y="3738216"/>
            <a:ext cx="95024" cy="150242"/>
          </a:xfrm>
          <a:prstGeom prst="rect">
            <a:avLst/>
          </a:prstGeom>
        </p:spPr>
        <p:txBody>
          <a:bodyPr vert="horz" wrap="square" lIns="0" tIns="11946" rIns="0" bIns="0" rtlCol="0">
            <a:spAutoFit/>
          </a:bodyPr>
          <a:lstStyle/>
          <a:p>
            <a:pPr marL="10860" defTabSz="781903" eaLnBrk="1" fontAlgn="auto" hangingPunct="1">
              <a:spcBef>
                <a:spcPts val="94"/>
              </a:spcBef>
              <a:spcAft>
                <a:spcPts val="0"/>
              </a:spcAft>
            </a:pPr>
            <a:r>
              <a:rPr sz="898" spc="371" dirty="0">
                <a:solidFill>
                  <a:srgbClr val="DD052B"/>
                </a:solidFill>
                <a:latin typeface="Arial Narrow" panose="020B0606020202030204" pitchFamily="34" charset="0"/>
                <a:cs typeface="Calibri"/>
              </a:rPr>
              <a:t> </a:t>
            </a:r>
            <a:endParaRPr sz="898">
              <a:solidFill>
                <a:prstClr val="black"/>
              </a:solidFill>
              <a:latin typeface="Arial Narrow" panose="020B0606020202030204" pitchFamily="34" charset="0"/>
              <a:cs typeface="Calibri"/>
            </a:endParaRPr>
          </a:p>
        </p:txBody>
      </p:sp>
      <p:sp>
        <p:nvSpPr>
          <p:cNvPr id="42" name="object 44"/>
          <p:cNvSpPr txBox="1"/>
          <p:nvPr/>
        </p:nvSpPr>
        <p:spPr>
          <a:xfrm>
            <a:off x="5177091" y="3360635"/>
            <a:ext cx="2490708" cy="786371"/>
          </a:xfrm>
          <a:prstGeom prst="rect">
            <a:avLst/>
          </a:prstGeom>
        </p:spPr>
        <p:txBody>
          <a:bodyPr vert="horz" wrap="square" lIns="0" tIns="64073" rIns="0" bIns="0" rtlCol="0">
            <a:spAutoFit/>
          </a:bodyPr>
          <a:lstStyle/>
          <a:p>
            <a:pPr marL="10860" defTabSz="781903" eaLnBrk="1" fontAlgn="auto" hangingPunct="1">
              <a:spcBef>
                <a:spcPts val="505"/>
              </a:spcBef>
              <a:spcAft>
                <a:spcPts val="0"/>
              </a:spcAft>
            </a:pPr>
            <a:r>
              <a:rPr sz="1197" spc="90" dirty="0">
                <a:solidFill>
                  <a:srgbClr val="092332"/>
                </a:solidFill>
                <a:latin typeface="Arial Narrow" panose="020B0606020202030204" pitchFamily="34" charset="0"/>
                <a:cs typeface="Calibri"/>
              </a:rPr>
              <a:t>СОФИНАНСИРОВАНИЕ:</a:t>
            </a:r>
            <a:endParaRPr sz="1197" dirty="0">
              <a:solidFill>
                <a:prstClr val="black"/>
              </a:solidFill>
              <a:latin typeface="Arial Narrow" panose="020B0606020202030204" pitchFamily="34" charset="0"/>
              <a:cs typeface="Calibri"/>
            </a:endParaRPr>
          </a:p>
          <a:p>
            <a:pPr marL="10860" defTabSz="781903" eaLnBrk="1" fontAlgn="auto" hangingPunct="1">
              <a:spcBef>
                <a:spcPts val="359"/>
              </a:spcBef>
              <a:spcAft>
                <a:spcPts val="0"/>
              </a:spcAft>
            </a:pPr>
            <a:r>
              <a:rPr sz="1026" spc="-13" dirty="0">
                <a:solidFill>
                  <a:srgbClr val="2AACE2"/>
                </a:solidFill>
                <a:latin typeface="Arial Narrow" panose="020B0606020202030204" pitchFamily="34" charset="0"/>
                <a:cs typeface="Calibri"/>
              </a:rPr>
              <a:t>≥ </a:t>
            </a:r>
            <a:r>
              <a:rPr sz="1026" spc="81" dirty="0">
                <a:solidFill>
                  <a:srgbClr val="2AACE2"/>
                </a:solidFill>
                <a:latin typeface="Arial Narrow" panose="020B0606020202030204" pitchFamily="34" charset="0"/>
                <a:cs typeface="Calibri"/>
              </a:rPr>
              <a:t>50 </a:t>
            </a:r>
            <a:r>
              <a:rPr sz="1026" spc="47" dirty="0">
                <a:solidFill>
                  <a:srgbClr val="2AACE2"/>
                </a:solidFill>
                <a:latin typeface="Arial Narrow" panose="020B0606020202030204" pitchFamily="34" charset="0"/>
                <a:cs typeface="Calibri"/>
              </a:rPr>
              <a:t>% </a:t>
            </a:r>
            <a:r>
              <a:rPr sz="1026" spc="51" dirty="0">
                <a:solidFill>
                  <a:srgbClr val="092332"/>
                </a:solidFill>
                <a:latin typeface="Arial Narrow" panose="020B0606020202030204" pitchFamily="34" charset="0"/>
                <a:cs typeface="Calibri"/>
              </a:rPr>
              <a:t>бюджета</a:t>
            </a:r>
            <a:r>
              <a:rPr sz="1026" spc="-4" dirty="0">
                <a:solidFill>
                  <a:srgbClr val="092332"/>
                </a:solidFill>
                <a:latin typeface="Arial Narrow" panose="020B0606020202030204" pitchFamily="34" charset="0"/>
                <a:cs typeface="Calibri"/>
              </a:rPr>
              <a:t> </a:t>
            </a:r>
            <a:r>
              <a:rPr sz="1026" spc="38" dirty="0">
                <a:solidFill>
                  <a:srgbClr val="092332"/>
                </a:solidFill>
                <a:latin typeface="Arial Narrow" panose="020B0606020202030204" pitchFamily="34" charset="0"/>
                <a:cs typeface="Calibri"/>
              </a:rPr>
              <a:t>проекта,</a:t>
            </a:r>
            <a:endParaRPr sz="1026" dirty="0">
              <a:solidFill>
                <a:prstClr val="black"/>
              </a:solidFill>
              <a:latin typeface="Arial Narrow" panose="020B0606020202030204" pitchFamily="34" charset="0"/>
              <a:cs typeface="Calibri"/>
            </a:endParaRPr>
          </a:p>
          <a:p>
            <a:pPr marL="10860" marR="4344" defTabSz="781903" eaLnBrk="1" fontAlgn="auto" hangingPunct="1">
              <a:lnSpc>
                <a:spcPct val="104200"/>
              </a:lnSpc>
              <a:spcBef>
                <a:spcPts val="0"/>
              </a:spcBef>
              <a:spcAft>
                <a:spcPts val="0"/>
              </a:spcAft>
            </a:pPr>
            <a:r>
              <a:rPr sz="1026" spc="68" dirty="0">
                <a:solidFill>
                  <a:srgbClr val="092332"/>
                </a:solidFill>
                <a:latin typeface="Arial Narrow" panose="020B0606020202030204" pitchFamily="34" charset="0"/>
                <a:cs typeface="Calibri"/>
              </a:rPr>
              <a:t>в </a:t>
            </a:r>
            <a:r>
              <a:rPr sz="1026" spc="17" dirty="0">
                <a:solidFill>
                  <a:srgbClr val="092332"/>
                </a:solidFill>
                <a:latin typeface="Arial Narrow" panose="020B0606020202030204" pitchFamily="34" charset="0"/>
                <a:cs typeface="Calibri"/>
              </a:rPr>
              <a:t>т.ч. </a:t>
            </a:r>
            <a:r>
              <a:rPr sz="1026" spc="81" dirty="0">
                <a:solidFill>
                  <a:srgbClr val="092332"/>
                </a:solidFill>
                <a:latin typeface="Arial Narrow" panose="020B0606020202030204" pitchFamily="34" charset="0"/>
                <a:cs typeface="Calibri"/>
              </a:rPr>
              <a:t>за </a:t>
            </a:r>
            <a:r>
              <a:rPr sz="1026" spc="73" dirty="0">
                <a:solidFill>
                  <a:srgbClr val="092332"/>
                </a:solidFill>
                <a:latin typeface="Arial Narrow" panose="020B0606020202030204" pitchFamily="34" charset="0"/>
                <a:cs typeface="Calibri"/>
              </a:rPr>
              <a:t>счет </a:t>
            </a:r>
            <a:r>
              <a:rPr sz="1026" spc="56" dirty="0">
                <a:solidFill>
                  <a:srgbClr val="092332"/>
                </a:solidFill>
                <a:latin typeface="Arial Narrow" panose="020B0606020202030204" pitchFamily="34" charset="0"/>
                <a:cs typeface="Calibri"/>
              </a:rPr>
              <a:t>собственных </a:t>
            </a:r>
            <a:r>
              <a:rPr sz="1026" spc="73" dirty="0">
                <a:solidFill>
                  <a:srgbClr val="092332"/>
                </a:solidFill>
                <a:latin typeface="Arial Narrow" panose="020B0606020202030204" pitchFamily="34" charset="0"/>
                <a:cs typeface="Calibri"/>
              </a:rPr>
              <a:t>средств </a:t>
            </a:r>
            <a:r>
              <a:rPr sz="1026" spc="68" dirty="0">
                <a:solidFill>
                  <a:srgbClr val="092332"/>
                </a:solidFill>
                <a:latin typeface="Arial Narrow" panose="020B0606020202030204" pitchFamily="34" charset="0"/>
                <a:cs typeface="Calibri"/>
              </a:rPr>
              <a:t>/  </a:t>
            </a:r>
            <a:r>
              <a:rPr sz="1026" spc="73" dirty="0">
                <a:solidFill>
                  <a:srgbClr val="092332"/>
                </a:solidFill>
                <a:latin typeface="Arial Narrow" panose="020B0606020202030204" pitchFamily="34" charset="0"/>
                <a:cs typeface="Calibri"/>
              </a:rPr>
              <a:t>средств </a:t>
            </a:r>
            <a:r>
              <a:rPr sz="1026" spc="43" dirty="0">
                <a:solidFill>
                  <a:srgbClr val="092332"/>
                </a:solidFill>
                <a:latin typeface="Arial Narrow" panose="020B0606020202030204" pitchFamily="34" charset="0"/>
                <a:cs typeface="Calibri"/>
              </a:rPr>
              <a:t>акционеров </a:t>
            </a:r>
            <a:r>
              <a:rPr sz="1026" spc="-13" dirty="0">
                <a:solidFill>
                  <a:srgbClr val="2AACE2"/>
                </a:solidFill>
                <a:latin typeface="Arial Narrow" panose="020B0606020202030204" pitchFamily="34" charset="0"/>
                <a:cs typeface="Calibri"/>
              </a:rPr>
              <a:t>≥ </a:t>
            </a:r>
            <a:r>
              <a:rPr sz="1026" spc="-94" dirty="0">
                <a:solidFill>
                  <a:srgbClr val="2AACE2"/>
                </a:solidFill>
                <a:latin typeface="Arial Narrow" panose="020B0606020202030204" pitchFamily="34" charset="0"/>
                <a:cs typeface="Calibri"/>
              </a:rPr>
              <a:t>15 </a:t>
            </a:r>
            <a:r>
              <a:rPr sz="1026" spc="47" dirty="0">
                <a:solidFill>
                  <a:srgbClr val="2AACE2"/>
                </a:solidFill>
                <a:latin typeface="Arial Narrow" panose="020B0606020202030204" pitchFamily="34" charset="0"/>
                <a:cs typeface="Calibri"/>
              </a:rPr>
              <a:t>% </a:t>
            </a:r>
            <a:r>
              <a:rPr sz="1026" spc="38" dirty="0">
                <a:solidFill>
                  <a:srgbClr val="092332"/>
                </a:solidFill>
                <a:latin typeface="Arial Narrow" panose="020B0606020202030204" pitchFamily="34" charset="0"/>
                <a:cs typeface="Calibri"/>
              </a:rPr>
              <a:t>суммы</a:t>
            </a:r>
            <a:r>
              <a:rPr sz="1026" spc="-26" dirty="0">
                <a:solidFill>
                  <a:srgbClr val="092332"/>
                </a:solidFill>
                <a:latin typeface="Arial Narrow" panose="020B0606020202030204" pitchFamily="34" charset="0"/>
                <a:cs typeface="Calibri"/>
              </a:rPr>
              <a:t> </a:t>
            </a:r>
            <a:r>
              <a:rPr sz="1026" spc="51" dirty="0">
                <a:solidFill>
                  <a:srgbClr val="092332"/>
                </a:solidFill>
                <a:latin typeface="Arial Narrow" panose="020B0606020202030204" pitchFamily="34" charset="0"/>
                <a:cs typeface="Calibri"/>
              </a:rPr>
              <a:t>займа</a:t>
            </a:r>
            <a:endParaRPr sz="1026" dirty="0">
              <a:solidFill>
                <a:prstClr val="black"/>
              </a:solidFill>
              <a:latin typeface="Arial Narrow" panose="020B0606020202030204" pitchFamily="34" charset="0"/>
              <a:cs typeface="Calibri"/>
            </a:endParaRPr>
          </a:p>
        </p:txBody>
      </p:sp>
      <p:sp>
        <p:nvSpPr>
          <p:cNvPr id="43" name="object 45"/>
          <p:cNvSpPr/>
          <p:nvPr/>
        </p:nvSpPr>
        <p:spPr>
          <a:xfrm>
            <a:off x="5042898" y="3449981"/>
            <a:ext cx="0" cy="695574"/>
          </a:xfrm>
          <a:custGeom>
            <a:avLst/>
            <a:gdLst/>
            <a:ahLst/>
            <a:cxnLst/>
            <a:rect l="l" t="t" r="r" b="b"/>
            <a:pathLst>
              <a:path h="813435">
                <a:moveTo>
                  <a:pt x="0" y="0"/>
                </a:moveTo>
                <a:lnTo>
                  <a:pt x="0" y="813231"/>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44" name="object 46"/>
          <p:cNvSpPr txBox="1"/>
          <p:nvPr/>
        </p:nvSpPr>
        <p:spPr>
          <a:xfrm>
            <a:off x="772463" y="5514657"/>
            <a:ext cx="2504283" cy="733090"/>
          </a:xfrm>
          <a:prstGeom prst="rect">
            <a:avLst/>
          </a:prstGeom>
        </p:spPr>
        <p:txBody>
          <a:bodyPr vert="horz" wrap="square" lIns="0" tIns="32580" rIns="0" bIns="0" rtlCol="0">
            <a:spAutoFit/>
          </a:bodyPr>
          <a:lstStyle/>
          <a:p>
            <a:pPr marL="10860" marR="539188" defTabSz="781903" eaLnBrk="1" fontAlgn="auto" hangingPunct="1">
              <a:lnSpc>
                <a:spcPts val="1283"/>
              </a:lnSpc>
              <a:spcBef>
                <a:spcPts val="257"/>
              </a:spcBef>
              <a:spcAft>
                <a:spcPts val="0"/>
              </a:spcAft>
            </a:pPr>
            <a:r>
              <a:rPr sz="1197" spc="90" dirty="0">
                <a:solidFill>
                  <a:srgbClr val="092332"/>
                </a:solidFill>
                <a:latin typeface="Arial Narrow" panose="020B0606020202030204" pitchFamily="34" charset="0"/>
                <a:cs typeface="Calibri"/>
              </a:rPr>
              <a:t>ЦЕЛЕВОЙ </a:t>
            </a:r>
            <a:r>
              <a:rPr sz="1197" spc="64" dirty="0">
                <a:solidFill>
                  <a:srgbClr val="092332"/>
                </a:solidFill>
                <a:latin typeface="Arial Narrow" panose="020B0606020202030204" pitchFamily="34" charset="0"/>
                <a:cs typeface="Calibri"/>
              </a:rPr>
              <a:t>ОБЪЁМ</a:t>
            </a:r>
            <a:r>
              <a:rPr sz="1197" spc="-86" dirty="0">
                <a:solidFill>
                  <a:srgbClr val="092332"/>
                </a:solidFill>
                <a:latin typeface="Arial Narrow" panose="020B0606020202030204" pitchFamily="34" charset="0"/>
                <a:cs typeface="Calibri"/>
              </a:rPr>
              <a:t> </a:t>
            </a:r>
            <a:r>
              <a:rPr sz="1197" spc="86" dirty="0">
                <a:solidFill>
                  <a:srgbClr val="092332"/>
                </a:solidFill>
                <a:latin typeface="Arial Narrow" panose="020B0606020202030204" pitchFamily="34" charset="0"/>
                <a:cs typeface="Calibri"/>
              </a:rPr>
              <a:t>ПРОДАЖ  </a:t>
            </a:r>
            <a:r>
              <a:rPr sz="1197" spc="68" dirty="0">
                <a:solidFill>
                  <a:srgbClr val="092332"/>
                </a:solidFill>
                <a:latin typeface="Arial Narrow" panose="020B0606020202030204" pitchFamily="34" charset="0"/>
                <a:cs typeface="Calibri"/>
              </a:rPr>
              <a:t>НОВОЙ</a:t>
            </a:r>
            <a:r>
              <a:rPr sz="1197" spc="21" dirty="0">
                <a:solidFill>
                  <a:srgbClr val="092332"/>
                </a:solidFill>
                <a:latin typeface="Arial Narrow" panose="020B0606020202030204" pitchFamily="34" charset="0"/>
                <a:cs typeface="Calibri"/>
              </a:rPr>
              <a:t> </a:t>
            </a:r>
            <a:r>
              <a:rPr sz="1197" spc="64" dirty="0">
                <a:solidFill>
                  <a:srgbClr val="092332"/>
                </a:solidFill>
                <a:latin typeface="Arial Narrow" panose="020B0606020202030204" pitchFamily="34" charset="0"/>
                <a:cs typeface="Calibri"/>
              </a:rPr>
              <a:t>ПРОДУКЦИИ:</a:t>
            </a:r>
            <a:endParaRPr sz="1197" dirty="0">
              <a:solidFill>
                <a:prstClr val="black"/>
              </a:solidFill>
              <a:latin typeface="Arial Narrow" panose="020B0606020202030204" pitchFamily="34" charset="0"/>
              <a:cs typeface="Calibri"/>
            </a:endParaRPr>
          </a:p>
          <a:p>
            <a:pPr marL="10860" marR="4344" defTabSz="781903" eaLnBrk="1" fontAlgn="auto" hangingPunct="1">
              <a:lnSpc>
                <a:spcPct val="104200"/>
              </a:lnSpc>
              <a:spcBef>
                <a:spcPts val="291"/>
              </a:spcBef>
              <a:spcAft>
                <a:spcPts val="0"/>
              </a:spcAft>
            </a:pPr>
            <a:r>
              <a:rPr sz="1026" spc="-13" dirty="0">
                <a:solidFill>
                  <a:srgbClr val="2AACE2"/>
                </a:solidFill>
                <a:latin typeface="Arial Narrow" panose="020B0606020202030204" pitchFamily="34" charset="0"/>
                <a:cs typeface="Calibri"/>
              </a:rPr>
              <a:t>≥ </a:t>
            </a:r>
            <a:r>
              <a:rPr sz="1026" spc="81" dirty="0">
                <a:solidFill>
                  <a:srgbClr val="2AACE2"/>
                </a:solidFill>
                <a:latin typeface="Arial Narrow" panose="020B0606020202030204" pitchFamily="34" charset="0"/>
                <a:cs typeface="Calibri"/>
              </a:rPr>
              <a:t>50 </a:t>
            </a:r>
            <a:r>
              <a:rPr sz="1026" spc="47" dirty="0">
                <a:solidFill>
                  <a:srgbClr val="2AACE2"/>
                </a:solidFill>
                <a:latin typeface="Arial Narrow" panose="020B0606020202030204" pitchFamily="34" charset="0"/>
                <a:cs typeface="Calibri"/>
              </a:rPr>
              <a:t>% </a:t>
            </a:r>
            <a:r>
              <a:rPr sz="1026" spc="43" dirty="0">
                <a:solidFill>
                  <a:srgbClr val="092332"/>
                </a:solidFill>
                <a:latin typeface="Arial Narrow" panose="020B0606020202030204" pitchFamily="34" charset="0"/>
                <a:cs typeface="Calibri"/>
              </a:rPr>
              <a:t>от </a:t>
            </a:r>
            <a:r>
              <a:rPr sz="1026" spc="38" dirty="0">
                <a:solidFill>
                  <a:srgbClr val="092332"/>
                </a:solidFill>
                <a:latin typeface="Arial Narrow" panose="020B0606020202030204" pitchFamily="34" charset="0"/>
                <a:cs typeface="Calibri"/>
              </a:rPr>
              <a:t>суммы </a:t>
            </a:r>
            <a:r>
              <a:rPr sz="1026" spc="51" dirty="0">
                <a:solidFill>
                  <a:srgbClr val="092332"/>
                </a:solidFill>
                <a:latin typeface="Arial Narrow" panose="020B0606020202030204" pitchFamily="34" charset="0"/>
                <a:cs typeface="Calibri"/>
              </a:rPr>
              <a:t>займа </a:t>
            </a:r>
            <a:r>
              <a:rPr sz="1026" spc="68" dirty="0">
                <a:solidFill>
                  <a:srgbClr val="092332"/>
                </a:solidFill>
                <a:latin typeface="Arial Narrow" panose="020B0606020202030204" pitchFamily="34" charset="0"/>
                <a:cs typeface="Calibri"/>
              </a:rPr>
              <a:t>в </a:t>
            </a:r>
            <a:r>
              <a:rPr sz="1026" spc="38" dirty="0">
                <a:solidFill>
                  <a:srgbClr val="092332"/>
                </a:solidFill>
                <a:latin typeface="Arial Narrow" panose="020B0606020202030204" pitchFamily="34" charset="0"/>
                <a:cs typeface="Calibri"/>
              </a:rPr>
              <a:t>год, </a:t>
            </a:r>
            <a:r>
              <a:rPr sz="1026" spc="56" dirty="0">
                <a:solidFill>
                  <a:srgbClr val="092332"/>
                </a:solidFill>
                <a:latin typeface="Arial Narrow" panose="020B0606020202030204" pitchFamily="34" charset="0"/>
                <a:cs typeface="Calibri"/>
              </a:rPr>
              <a:t>начиная</a:t>
            </a:r>
            <a:r>
              <a:rPr sz="1026" spc="-107" dirty="0">
                <a:solidFill>
                  <a:srgbClr val="092332"/>
                </a:solidFill>
                <a:latin typeface="Arial Narrow" panose="020B0606020202030204" pitchFamily="34" charset="0"/>
                <a:cs typeface="Calibri"/>
              </a:rPr>
              <a:t> </a:t>
            </a:r>
            <a:r>
              <a:rPr sz="1026" spc="56" dirty="0">
                <a:solidFill>
                  <a:srgbClr val="092332"/>
                </a:solidFill>
                <a:latin typeface="Arial Narrow" panose="020B0606020202030204" pitchFamily="34" charset="0"/>
                <a:cs typeface="Calibri"/>
              </a:rPr>
              <a:t>со  </a:t>
            </a:r>
            <a:r>
              <a:rPr sz="1026" spc="51" dirty="0">
                <a:solidFill>
                  <a:srgbClr val="092332"/>
                </a:solidFill>
                <a:latin typeface="Arial Narrow" panose="020B0606020202030204" pitchFamily="34" charset="0"/>
                <a:cs typeface="Calibri"/>
              </a:rPr>
              <a:t>2 </a:t>
            </a:r>
            <a:r>
              <a:rPr sz="1026" spc="60" dirty="0">
                <a:solidFill>
                  <a:srgbClr val="092332"/>
                </a:solidFill>
                <a:latin typeface="Arial Narrow" panose="020B0606020202030204" pitchFamily="34" charset="0"/>
                <a:cs typeface="Calibri"/>
              </a:rPr>
              <a:t>года </a:t>
            </a:r>
            <a:r>
              <a:rPr sz="1026" spc="51" dirty="0">
                <a:solidFill>
                  <a:srgbClr val="092332"/>
                </a:solidFill>
                <a:latin typeface="Arial Narrow" panose="020B0606020202030204" pitchFamily="34" charset="0"/>
                <a:cs typeface="Calibri"/>
              </a:rPr>
              <a:t>серийного</a:t>
            </a:r>
            <a:r>
              <a:rPr sz="1026" spc="-30" dirty="0">
                <a:solidFill>
                  <a:srgbClr val="092332"/>
                </a:solidFill>
                <a:latin typeface="Arial Narrow" panose="020B0606020202030204" pitchFamily="34" charset="0"/>
                <a:cs typeface="Calibri"/>
              </a:rPr>
              <a:t> </a:t>
            </a:r>
            <a:r>
              <a:rPr sz="1026" spc="60" dirty="0">
                <a:solidFill>
                  <a:srgbClr val="092332"/>
                </a:solidFill>
                <a:latin typeface="Arial Narrow" panose="020B0606020202030204" pitchFamily="34" charset="0"/>
                <a:cs typeface="Calibri"/>
              </a:rPr>
              <a:t>производства</a:t>
            </a:r>
            <a:endParaRPr sz="1026" dirty="0">
              <a:solidFill>
                <a:prstClr val="black"/>
              </a:solidFill>
              <a:latin typeface="Arial Narrow" panose="020B0606020202030204" pitchFamily="34" charset="0"/>
              <a:cs typeface="Calibri"/>
            </a:endParaRPr>
          </a:p>
        </p:txBody>
      </p:sp>
      <p:sp>
        <p:nvSpPr>
          <p:cNvPr id="45" name="object 47"/>
          <p:cNvSpPr/>
          <p:nvPr/>
        </p:nvSpPr>
        <p:spPr>
          <a:xfrm>
            <a:off x="634788" y="5551029"/>
            <a:ext cx="0" cy="681456"/>
          </a:xfrm>
          <a:custGeom>
            <a:avLst/>
            <a:gdLst/>
            <a:ahLst/>
            <a:cxnLst/>
            <a:rect l="l" t="t" r="r" b="b"/>
            <a:pathLst>
              <a:path h="796925">
                <a:moveTo>
                  <a:pt x="0" y="0"/>
                </a:moveTo>
                <a:lnTo>
                  <a:pt x="0" y="796493"/>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46" name="Овал 45"/>
          <p:cNvSpPr/>
          <p:nvPr/>
        </p:nvSpPr>
        <p:spPr>
          <a:xfrm>
            <a:off x="4996061" y="1836050"/>
            <a:ext cx="85423" cy="94057"/>
          </a:xfrm>
          <a:prstGeom prst="ellipse">
            <a:avLst/>
          </a:prstGeom>
          <a:noFill/>
          <a:ln w="9525">
            <a:solidFill>
              <a:srgbClr val="2AAC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1903" eaLnBrk="1" fontAlgn="auto" hangingPunct="1">
              <a:spcBef>
                <a:spcPts val="0"/>
              </a:spcBef>
              <a:spcAft>
                <a:spcPts val="0"/>
              </a:spcAft>
            </a:pPr>
            <a:endParaRPr lang="ru-RU" sz="1539">
              <a:solidFill>
                <a:prstClr val="white"/>
              </a:solidFill>
              <a:latin typeface="Arial Narrow" panose="020B0606020202030204" pitchFamily="34" charset="0"/>
            </a:endParaRPr>
          </a:p>
        </p:txBody>
      </p:sp>
      <p:sp>
        <p:nvSpPr>
          <p:cNvPr id="47" name="Прямоугольник 46"/>
          <p:cNvSpPr/>
          <p:nvPr/>
        </p:nvSpPr>
        <p:spPr>
          <a:xfrm>
            <a:off x="6960772" y="1781766"/>
            <a:ext cx="197684" cy="207968"/>
          </a:xfrm>
          <a:prstGeom prst="rect">
            <a:avLst/>
          </a:prstGeom>
          <a:noFill/>
          <a:ln w="9525">
            <a:solidFill>
              <a:srgbClr val="2AAC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1903" eaLnBrk="1" fontAlgn="auto" hangingPunct="1">
              <a:spcBef>
                <a:spcPts val="0"/>
              </a:spcBef>
              <a:spcAft>
                <a:spcPts val="0"/>
              </a:spcAft>
            </a:pPr>
            <a:endParaRPr lang="ru-RU" sz="1539">
              <a:solidFill>
                <a:prstClr val="white"/>
              </a:solidFill>
              <a:latin typeface="Arial Narrow" panose="020B0606020202030204" pitchFamily="34" charset="0"/>
            </a:endParaRPr>
          </a:p>
        </p:txBody>
      </p:sp>
      <p:sp>
        <p:nvSpPr>
          <p:cNvPr id="48" name="Овал 47"/>
          <p:cNvSpPr/>
          <p:nvPr/>
        </p:nvSpPr>
        <p:spPr>
          <a:xfrm>
            <a:off x="6965478" y="1790639"/>
            <a:ext cx="188272" cy="184699"/>
          </a:xfrm>
          <a:prstGeom prst="ellipse">
            <a:avLst/>
          </a:prstGeom>
          <a:noFill/>
          <a:ln w="9525">
            <a:solidFill>
              <a:srgbClr val="2AAC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1903" eaLnBrk="1" fontAlgn="auto" hangingPunct="1">
              <a:spcBef>
                <a:spcPts val="0"/>
              </a:spcBef>
              <a:spcAft>
                <a:spcPts val="0"/>
              </a:spcAft>
            </a:pPr>
            <a:endParaRPr lang="ru-RU" sz="1539">
              <a:solidFill>
                <a:prstClr val="white"/>
              </a:solidFill>
              <a:latin typeface="Arial Narrow" panose="020B0606020202030204" pitchFamily="34" charset="0"/>
            </a:endParaRPr>
          </a:p>
        </p:txBody>
      </p:sp>
      <p:cxnSp>
        <p:nvCxnSpPr>
          <p:cNvPr id="49" name="Прямая соединительная линия 48"/>
          <p:cNvCxnSpPr/>
          <p:nvPr/>
        </p:nvCxnSpPr>
        <p:spPr>
          <a:xfrm>
            <a:off x="7048048" y="1831179"/>
            <a:ext cx="0" cy="65159"/>
          </a:xfrm>
          <a:prstGeom prst="line">
            <a:avLst/>
          </a:prstGeom>
          <a:ln>
            <a:solidFill>
              <a:srgbClr val="2AACE2"/>
            </a:solidFill>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7040818" y="1896338"/>
            <a:ext cx="65159" cy="0"/>
          </a:xfrm>
          <a:prstGeom prst="line">
            <a:avLst/>
          </a:prstGeom>
          <a:ln>
            <a:solidFill>
              <a:srgbClr val="2AACE2"/>
            </a:solidFill>
          </a:ln>
        </p:spPr>
        <p:style>
          <a:lnRef idx="1">
            <a:schemeClr val="accent1"/>
          </a:lnRef>
          <a:fillRef idx="0">
            <a:schemeClr val="accent1"/>
          </a:fillRef>
          <a:effectRef idx="0">
            <a:schemeClr val="accent1"/>
          </a:effectRef>
          <a:fontRef idx="minor">
            <a:schemeClr val="tx1"/>
          </a:fontRef>
        </p:style>
      </p:cxnSp>
      <p:pic>
        <p:nvPicPr>
          <p:cNvPr id="51" name="Рисунок 50"/>
          <p:cNvPicPr>
            <a:picLocks noChangeAspect="1"/>
          </p:cNvPicPr>
          <p:nvPr/>
        </p:nvPicPr>
        <p:blipFill rotWithShape="1">
          <a:blip r:embed="rId5" cstate="print">
            <a:extLst>
              <a:ext uri="{28A0092B-C50C-407E-A947-70E740481C1C}">
                <a14:useLocalDpi xmlns:a14="http://schemas.microsoft.com/office/drawing/2010/main" val="0"/>
              </a:ext>
            </a:extLst>
          </a:blip>
          <a:srcRect l="54718" t="19837" r="29034" b="68672"/>
          <a:stretch/>
        </p:blipFill>
        <p:spPr>
          <a:xfrm>
            <a:off x="4587347" y="3642157"/>
            <a:ext cx="301345" cy="301345"/>
          </a:xfrm>
          <a:prstGeom prst="rect">
            <a:avLst/>
          </a:prstGeom>
        </p:spPr>
      </p:pic>
      <p:pic>
        <p:nvPicPr>
          <p:cNvPr id="52" name="Рисунок 5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4837" y="5597843"/>
            <a:ext cx="361613" cy="361613"/>
          </a:xfrm>
          <a:prstGeom prst="rect">
            <a:avLst/>
          </a:prstGeom>
        </p:spPr>
      </p:pic>
      <p:pic>
        <p:nvPicPr>
          <p:cNvPr id="53" name="Рисунок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9084" y="5814617"/>
            <a:ext cx="235341" cy="176156"/>
          </a:xfrm>
          <a:prstGeom prst="rect">
            <a:avLst/>
          </a:prstGeom>
        </p:spPr>
      </p:pic>
      <p:pic>
        <p:nvPicPr>
          <p:cNvPr id="54" name="Рисунок 5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9084" y="3978221"/>
            <a:ext cx="223115" cy="311325"/>
          </a:xfrm>
          <a:prstGeom prst="rect">
            <a:avLst/>
          </a:prstGeom>
        </p:spPr>
      </p:pic>
    </p:spTree>
    <p:extLst>
      <p:ext uri="{BB962C8B-B14F-4D97-AF65-F5344CB8AC3E}">
        <p14:creationId xmlns:p14="http://schemas.microsoft.com/office/powerpoint/2010/main" val="41185598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06741" y="3876960"/>
            <a:ext cx="362719" cy="104815"/>
          </a:xfrm>
          <a:prstGeom prst="rect">
            <a:avLst/>
          </a:prstGeom>
        </p:spPr>
        <p:txBody>
          <a:bodyPr vert="horz" wrap="square" lIns="0" tIns="12488" rIns="0" bIns="0" rtlCol="0">
            <a:spAutoFit/>
          </a:bodyPr>
          <a:lstStyle/>
          <a:p>
            <a:pPr marL="10860" defTabSz="781903" eaLnBrk="1" fontAlgn="auto" hangingPunct="1">
              <a:spcBef>
                <a:spcPts val="97"/>
              </a:spcBef>
              <a:spcAft>
                <a:spcPts val="0"/>
              </a:spcAft>
            </a:pPr>
            <a:r>
              <a:rPr sz="599" spc="34" dirty="0">
                <a:solidFill>
                  <a:srgbClr val="2AACE2"/>
                </a:solidFill>
                <a:latin typeface="Arial Narrow" panose="020B0606020202030204" pitchFamily="34" charset="0"/>
                <a:cs typeface="Calibri"/>
              </a:rPr>
              <a:t>отменить</a:t>
            </a:r>
            <a:endParaRPr sz="599" dirty="0">
              <a:solidFill>
                <a:srgbClr val="2AACE2"/>
              </a:solidFill>
              <a:latin typeface="Arial Narrow" panose="020B0606020202030204" pitchFamily="34" charset="0"/>
              <a:cs typeface="Calibri"/>
            </a:endParaRPr>
          </a:p>
        </p:txBody>
      </p:sp>
      <p:sp>
        <p:nvSpPr>
          <p:cNvPr id="3" name="object 3"/>
          <p:cNvSpPr/>
          <p:nvPr/>
        </p:nvSpPr>
        <p:spPr>
          <a:xfrm>
            <a:off x="3008830" y="3903333"/>
            <a:ext cx="87291" cy="87291"/>
          </a:xfrm>
          <a:prstGeom prst="rect">
            <a:avLst/>
          </a:prstGeom>
          <a:blipFill>
            <a:blip r:embed="rId2" cstate="print"/>
            <a:stretch>
              <a:fillRect/>
            </a:stretch>
          </a:blip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4" name="object 4"/>
          <p:cNvSpPr/>
          <p:nvPr/>
        </p:nvSpPr>
        <p:spPr>
          <a:xfrm>
            <a:off x="222749" y="1035477"/>
            <a:ext cx="4407361" cy="1644616"/>
          </a:xfrm>
          <a:prstGeom prst="rect">
            <a:avLst/>
          </a:prstGeom>
          <a:blipFill>
            <a:blip r:embed="rId3" cstate="print"/>
            <a:stretch>
              <a:fillRect/>
            </a:stretch>
          </a:blip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5" name="object 5"/>
          <p:cNvSpPr/>
          <p:nvPr/>
        </p:nvSpPr>
        <p:spPr>
          <a:xfrm>
            <a:off x="4619689" y="1035477"/>
            <a:ext cx="4407361" cy="1644616"/>
          </a:xfrm>
          <a:prstGeom prst="rect">
            <a:avLst/>
          </a:prstGeom>
          <a:blipFill>
            <a:blip r:embed="rId3" cstate="print"/>
            <a:stretch>
              <a:fillRect/>
            </a:stretch>
          </a:blip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6" name="object 6"/>
          <p:cNvSpPr/>
          <p:nvPr/>
        </p:nvSpPr>
        <p:spPr>
          <a:xfrm>
            <a:off x="4719549" y="1142810"/>
            <a:ext cx="4077333" cy="1315129"/>
          </a:xfrm>
          <a:custGeom>
            <a:avLst/>
            <a:gdLst/>
            <a:ahLst/>
            <a:cxnLst/>
            <a:rect l="l" t="t" r="r" b="b"/>
            <a:pathLst>
              <a:path w="4768215" h="1537970">
                <a:moveTo>
                  <a:pt x="4768075" y="1537614"/>
                </a:moveTo>
                <a:lnTo>
                  <a:pt x="0" y="1537614"/>
                </a:lnTo>
                <a:lnTo>
                  <a:pt x="0" y="0"/>
                </a:lnTo>
                <a:lnTo>
                  <a:pt x="4768075" y="0"/>
                </a:lnTo>
                <a:lnTo>
                  <a:pt x="4768075" y="1537614"/>
                </a:lnTo>
                <a:close/>
              </a:path>
            </a:pathLst>
          </a:custGeom>
          <a:solidFill>
            <a:srgbClr val="FFFFFF"/>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9" name="object 9"/>
          <p:cNvSpPr/>
          <p:nvPr/>
        </p:nvSpPr>
        <p:spPr>
          <a:xfrm>
            <a:off x="1449850" y="4216858"/>
            <a:ext cx="1485624" cy="388348"/>
          </a:xfrm>
          <a:prstGeom prst="rect">
            <a:avLst/>
          </a:prstGeom>
          <a:blipFill>
            <a:blip r:embed="rId4" cstate="print"/>
            <a:stretch>
              <a:fillRect/>
            </a:stretch>
          </a:blip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10" name="object 10"/>
          <p:cNvSpPr/>
          <p:nvPr/>
        </p:nvSpPr>
        <p:spPr>
          <a:xfrm>
            <a:off x="1516711" y="4282627"/>
            <a:ext cx="1291780" cy="195477"/>
          </a:xfrm>
          <a:custGeom>
            <a:avLst/>
            <a:gdLst/>
            <a:ahLst/>
            <a:cxnLst/>
            <a:rect l="l" t="t" r="r" b="b"/>
            <a:pathLst>
              <a:path w="1510664" h="228600">
                <a:moveTo>
                  <a:pt x="1432267" y="0"/>
                </a:moveTo>
                <a:lnTo>
                  <a:pt x="78308" y="0"/>
                </a:lnTo>
                <a:lnTo>
                  <a:pt x="47823" y="6154"/>
                </a:lnTo>
                <a:lnTo>
                  <a:pt x="22933" y="22939"/>
                </a:lnTo>
                <a:lnTo>
                  <a:pt x="6152" y="47834"/>
                </a:lnTo>
                <a:lnTo>
                  <a:pt x="0" y="78320"/>
                </a:lnTo>
                <a:lnTo>
                  <a:pt x="0" y="150279"/>
                </a:lnTo>
                <a:lnTo>
                  <a:pt x="6152" y="180765"/>
                </a:lnTo>
                <a:lnTo>
                  <a:pt x="22933" y="205660"/>
                </a:lnTo>
                <a:lnTo>
                  <a:pt x="47823" y="222445"/>
                </a:lnTo>
                <a:lnTo>
                  <a:pt x="78308" y="228599"/>
                </a:lnTo>
                <a:lnTo>
                  <a:pt x="1432267" y="228599"/>
                </a:lnTo>
                <a:lnTo>
                  <a:pt x="1462754" y="222445"/>
                </a:lnTo>
                <a:lnTo>
                  <a:pt x="1487649" y="205660"/>
                </a:lnTo>
                <a:lnTo>
                  <a:pt x="1504434" y="180765"/>
                </a:lnTo>
                <a:lnTo>
                  <a:pt x="1510588" y="150279"/>
                </a:lnTo>
                <a:lnTo>
                  <a:pt x="1510588" y="78320"/>
                </a:lnTo>
                <a:lnTo>
                  <a:pt x="1504434" y="47834"/>
                </a:lnTo>
                <a:lnTo>
                  <a:pt x="1487649" y="22939"/>
                </a:lnTo>
                <a:lnTo>
                  <a:pt x="1462754" y="6154"/>
                </a:lnTo>
                <a:lnTo>
                  <a:pt x="1432267" y="0"/>
                </a:lnTo>
                <a:close/>
              </a:path>
            </a:pathLst>
          </a:custGeom>
          <a:solidFill>
            <a:srgbClr val="FFFFFF"/>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11" name="object 11"/>
          <p:cNvSpPr/>
          <p:nvPr/>
        </p:nvSpPr>
        <p:spPr>
          <a:xfrm>
            <a:off x="1516711" y="4282627"/>
            <a:ext cx="1291780" cy="195477"/>
          </a:xfrm>
          <a:custGeom>
            <a:avLst/>
            <a:gdLst/>
            <a:ahLst/>
            <a:cxnLst/>
            <a:rect l="l" t="t" r="r" b="b"/>
            <a:pathLst>
              <a:path w="1510664" h="228600">
                <a:moveTo>
                  <a:pt x="1432267" y="228599"/>
                </a:moveTo>
                <a:lnTo>
                  <a:pt x="78308" y="228599"/>
                </a:lnTo>
                <a:lnTo>
                  <a:pt x="47823" y="222445"/>
                </a:lnTo>
                <a:lnTo>
                  <a:pt x="22933" y="205660"/>
                </a:lnTo>
                <a:lnTo>
                  <a:pt x="6152" y="180765"/>
                </a:lnTo>
                <a:lnTo>
                  <a:pt x="0" y="150279"/>
                </a:lnTo>
                <a:lnTo>
                  <a:pt x="0" y="78320"/>
                </a:lnTo>
                <a:lnTo>
                  <a:pt x="6152" y="47834"/>
                </a:lnTo>
                <a:lnTo>
                  <a:pt x="22933" y="22939"/>
                </a:lnTo>
                <a:lnTo>
                  <a:pt x="47823" y="6154"/>
                </a:lnTo>
                <a:lnTo>
                  <a:pt x="78308" y="0"/>
                </a:lnTo>
                <a:lnTo>
                  <a:pt x="1432267" y="0"/>
                </a:lnTo>
                <a:lnTo>
                  <a:pt x="1462754" y="6154"/>
                </a:lnTo>
                <a:lnTo>
                  <a:pt x="1487649" y="22939"/>
                </a:lnTo>
                <a:lnTo>
                  <a:pt x="1504434" y="47834"/>
                </a:lnTo>
                <a:lnTo>
                  <a:pt x="1510588" y="78320"/>
                </a:lnTo>
                <a:lnTo>
                  <a:pt x="1510588" y="150279"/>
                </a:lnTo>
                <a:lnTo>
                  <a:pt x="1504434" y="180765"/>
                </a:lnTo>
                <a:lnTo>
                  <a:pt x="1487649" y="205660"/>
                </a:lnTo>
                <a:lnTo>
                  <a:pt x="1462754" y="222445"/>
                </a:lnTo>
                <a:lnTo>
                  <a:pt x="1432267" y="228599"/>
                </a:lnTo>
                <a:close/>
              </a:path>
            </a:pathLst>
          </a:custGeom>
          <a:ln w="6350">
            <a:solidFill>
              <a:srgbClr val="09233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12" name="object 12"/>
          <p:cNvSpPr txBox="1"/>
          <p:nvPr/>
        </p:nvSpPr>
        <p:spPr>
          <a:xfrm>
            <a:off x="783081" y="3429651"/>
            <a:ext cx="2737770" cy="458076"/>
          </a:xfrm>
          <a:prstGeom prst="rect">
            <a:avLst/>
          </a:prstGeom>
        </p:spPr>
        <p:txBody>
          <a:bodyPr vert="horz" wrap="square" lIns="0" tIns="64073" rIns="0" bIns="0" rtlCol="0">
            <a:spAutoFit/>
          </a:bodyPr>
          <a:lstStyle/>
          <a:p>
            <a:pPr marL="10860" defTabSz="781903" eaLnBrk="1" fontAlgn="auto" hangingPunct="1">
              <a:spcBef>
                <a:spcPts val="505"/>
              </a:spcBef>
              <a:spcAft>
                <a:spcPts val="0"/>
              </a:spcAft>
            </a:pPr>
            <a:r>
              <a:rPr sz="1197" spc="90" dirty="0">
                <a:solidFill>
                  <a:srgbClr val="092332"/>
                </a:solidFill>
                <a:latin typeface="Arial Narrow" panose="020B0606020202030204" pitchFamily="34" charset="0"/>
                <a:cs typeface="Calibri"/>
              </a:rPr>
              <a:t>ПРОЦЕНТНАЯ</a:t>
            </a:r>
            <a:r>
              <a:rPr sz="1197" spc="21" dirty="0">
                <a:solidFill>
                  <a:srgbClr val="092332"/>
                </a:solidFill>
                <a:latin typeface="Arial Narrow" panose="020B0606020202030204" pitchFamily="34" charset="0"/>
                <a:cs typeface="Calibri"/>
              </a:rPr>
              <a:t> </a:t>
            </a:r>
            <a:r>
              <a:rPr sz="1197" spc="86" dirty="0">
                <a:solidFill>
                  <a:srgbClr val="092332"/>
                </a:solidFill>
                <a:latin typeface="Arial Narrow" panose="020B0606020202030204" pitchFamily="34" charset="0"/>
                <a:cs typeface="Calibri"/>
              </a:rPr>
              <a:t>СТАВКА:</a:t>
            </a:r>
            <a:endParaRPr sz="1197" dirty="0">
              <a:solidFill>
                <a:prstClr val="black"/>
              </a:solidFill>
              <a:latin typeface="Arial Narrow" panose="020B0606020202030204" pitchFamily="34" charset="0"/>
              <a:cs typeface="Calibri"/>
            </a:endParaRPr>
          </a:p>
          <a:p>
            <a:pPr marL="10860" defTabSz="781903" eaLnBrk="1" fontAlgn="auto" hangingPunct="1">
              <a:spcBef>
                <a:spcPts val="359"/>
              </a:spcBef>
              <a:spcAft>
                <a:spcPts val="0"/>
              </a:spcAft>
            </a:pPr>
            <a:r>
              <a:rPr sz="1026" spc="60" dirty="0">
                <a:solidFill>
                  <a:srgbClr val="2AACE2"/>
                </a:solidFill>
                <a:latin typeface="Arial Narrow" panose="020B0606020202030204" pitchFamily="34" charset="0"/>
                <a:cs typeface="Calibri"/>
              </a:rPr>
              <a:t>3 </a:t>
            </a:r>
            <a:r>
              <a:rPr sz="1026" spc="47" dirty="0">
                <a:solidFill>
                  <a:srgbClr val="2AACE2"/>
                </a:solidFill>
                <a:latin typeface="Arial Narrow" panose="020B0606020202030204" pitchFamily="34" charset="0"/>
                <a:cs typeface="Calibri"/>
              </a:rPr>
              <a:t>% </a:t>
            </a:r>
            <a:r>
              <a:rPr sz="1026" spc="47" dirty="0">
                <a:solidFill>
                  <a:srgbClr val="092332"/>
                </a:solidFill>
                <a:latin typeface="Arial Narrow" panose="020B0606020202030204" pitchFamily="34" charset="0"/>
                <a:cs typeface="Calibri"/>
              </a:rPr>
              <a:t>п</a:t>
            </a:r>
            <a:r>
              <a:rPr sz="1026" u="heavy" spc="47" dirty="0">
                <a:solidFill>
                  <a:srgbClr val="092332"/>
                </a:solidFill>
                <a:uFill>
                  <a:solidFill>
                    <a:srgbClr val="706F6F"/>
                  </a:solidFill>
                </a:uFill>
                <a:latin typeface="Arial Narrow" panose="020B0606020202030204" pitchFamily="34" charset="0"/>
                <a:cs typeface="Calibri"/>
              </a:rPr>
              <a:t>ервые </a:t>
            </a:r>
            <a:r>
              <a:rPr sz="1026" u="heavy" spc="60" dirty="0">
                <a:solidFill>
                  <a:srgbClr val="092332"/>
                </a:solidFill>
                <a:uFill>
                  <a:solidFill>
                    <a:srgbClr val="706F6F"/>
                  </a:solidFill>
                </a:uFill>
                <a:latin typeface="Arial Narrow" panose="020B0606020202030204" pitchFamily="34" charset="0"/>
                <a:cs typeface="Calibri"/>
              </a:rPr>
              <a:t>3 года </a:t>
            </a:r>
            <a:r>
              <a:rPr sz="1026" u="heavy" spc="47" dirty="0">
                <a:solidFill>
                  <a:srgbClr val="092332"/>
                </a:solidFill>
                <a:uFill>
                  <a:solidFill>
                    <a:srgbClr val="706F6F"/>
                  </a:solidFill>
                </a:uFill>
                <a:latin typeface="Arial Narrow" panose="020B0606020202030204" pitchFamily="34" charset="0"/>
                <a:cs typeface="Calibri"/>
              </a:rPr>
              <a:t>при банковской</a:t>
            </a:r>
            <a:r>
              <a:rPr sz="1026" u="heavy" spc="-107" dirty="0">
                <a:solidFill>
                  <a:srgbClr val="092332"/>
                </a:solidFill>
                <a:uFill>
                  <a:solidFill>
                    <a:srgbClr val="706F6F"/>
                  </a:solidFill>
                </a:uFill>
                <a:latin typeface="Arial Narrow" panose="020B0606020202030204" pitchFamily="34" charset="0"/>
                <a:cs typeface="Calibri"/>
              </a:rPr>
              <a:t> </a:t>
            </a:r>
            <a:r>
              <a:rPr sz="1026" u="heavy" spc="60" dirty="0">
                <a:solidFill>
                  <a:srgbClr val="092332"/>
                </a:solidFill>
                <a:uFill>
                  <a:solidFill>
                    <a:srgbClr val="706F6F"/>
                  </a:solidFill>
                </a:uFill>
                <a:latin typeface="Arial Narrow" panose="020B0606020202030204" pitchFamily="34" charset="0"/>
                <a:cs typeface="Calibri"/>
              </a:rPr>
              <a:t>гарантии</a:t>
            </a:r>
            <a:endParaRPr sz="1026" dirty="0">
              <a:solidFill>
                <a:prstClr val="black"/>
              </a:solidFill>
              <a:latin typeface="Arial Narrow" panose="020B0606020202030204" pitchFamily="34" charset="0"/>
              <a:cs typeface="Calibri"/>
            </a:endParaRPr>
          </a:p>
        </p:txBody>
      </p:sp>
      <p:sp>
        <p:nvSpPr>
          <p:cNvPr id="13" name="object 13"/>
          <p:cNvSpPr txBox="1"/>
          <p:nvPr/>
        </p:nvSpPr>
        <p:spPr>
          <a:xfrm>
            <a:off x="783081" y="3873819"/>
            <a:ext cx="2232787" cy="168830"/>
          </a:xfrm>
          <a:prstGeom prst="rect">
            <a:avLst/>
          </a:prstGeom>
        </p:spPr>
        <p:txBody>
          <a:bodyPr vert="horz" wrap="square" lIns="0" tIns="10860" rIns="0" bIns="0" rtlCol="0">
            <a:spAutoFit/>
          </a:bodyPr>
          <a:lstStyle/>
          <a:p>
            <a:pPr marL="10860" defTabSz="781903" eaLnBrk="1" fontAlgn="auto" hangingPunct="1">
              <a:spcBef>
                <a:spcPts val="86"/>
              </a:spcBef>
              <a:spcAft>
                <a:spcPts val="0"/>
              </a:spcAft>
            </a:pPr>
            <a:r>
              <a:rPr sz="1026" spc="73" dirty="0">
                <a:solidFill>
                  <a:srgbClr val="2AACE2"/>
                </a:solidFill>
                <a:latin typeface="Arial Narrow" panose="020B0606020202030204" pitchFamily="34" charset="0"/>
                <a:cs typeface="Calibri"/>
              </a:rPr>
              <a:t>5 </a:t>
            </a:r>
            <a:r>
              <a:rPr sz="1026" spc="47" dirty="0">
                <a:solidFill>
                  <a:srgbClr val="2AACE2"/>
                </a:solidFill>
                <a:latin typeface="Arial Narrow" panose="020B0606020202030204" pitchFamily="34" charset="0"/>
                <a:cs typeface="Calibri"/>
              </a:rPr>
              <a:t>%</a:t>
            </a:r>
            <a:r>
              <a:rPr sz="1026" u="sng" spc="325" dirty="0">
                <a:solidFill>
                  <a:srgbClr val="2AACE2"/>
                </a:solidFill>
                <a:uFill>
                  <a:solidFill>
                    <a:srgbClr val="706F6F"/>
                  </a:solidFill>
                </a:uFill>
                <a:latin typeface="Arial Narrow" panose="020B0606020202030204" pitchFamily="34" charset="0"/>
                <a:cs typeface="Calibri"/>
              </a:rPr>
              <a:t> </a:t>
            </a:r>
            <a:r>
              <a:rPr sz="1026" u="sng" spc="47" dirty="0">
                <a:solidFill>
                  <a:srgbClr val="092332"/>
                </a:solidFill>
                <a:uFill>
                  <a:solidFill>
                    <a:srgbClr val="706F6F"/>
                  </a:solidFill>
                </a:uFill>
                <a:latin typeface="Arial Narrow" panose="020B0606020202030204" pitchFamily="34" charset="0"/>
                <a:cs typeface="Calibri"/>
              </a:rPr>
              <a:t>при </a:t>
            </a:r>
            <a:r>
              <a:rPr sz="1026" u="sng" spc="64" dirty="0">
                <a:solidFill>
                  <a:srgbClr val="092332"/>
                </a:solidFill>
                <a:uFill>
                  <a:solidFill>
                    <a:srgbClr val="706F6F"/>
                  </a:solidFill>
                </a:uFill>
                <a:latin typeface="Arial Narrow" panose="020B0606020202030204" pitchFamily="34" charset="0"/>
                <a:cs typeface="Calibri"/>
              </a:rPr>
              <a:t>других видах</a:t>
            </a:r>
            <a:r>
              <a:rPr sz="1026" u="sng" spc="-145" dirty="0">
                <a:solidFill>
                  <a:srgbClr val="092332"/>
                </a:solidFill>
                <a:uFill>
                  <a:solidFill>
                    <a:srgbClr val="706F6F"/>
                  </a:solidFill>
                </a:uFill>
                <a:latin typeface="Arial Narrow" panose="020B0606020202030204" pitchFamily="34" charset="0"/>
                <a:cs typeface="Calibri"/>
              </a:rPr>
              <a:t> </a:t>
            </a:r>
            <a:r>
              <a:rPr sz="1026" u="sng" spc="47" dirty="0">
                <a:solidFill>
                  <a:srgbClr val="092332"/>
                </a:solidFill>
                <a:uFill>
                  <a:solidFill>
                    <a:srgbClr val="706F6F"/>
                  </a:solidFill>
                </a:uFill>
                <a:latin typeface="Arial Narrow" panose="020B0606020202030204" pitchFamily="34" charset="0"/>
                <a:cs typeface="Calibri"/>
              </a:rPr>
              <a:t>обеспечения</a:t>
            </a:r>
            <a:endParaRPr sz="1026" dirty="0">
              <a:solidFill>
                <a:prstClr val="black"/>
              </a:solidFill>
              <a:latin typeface="Arial Narrow" panose="020B0606020202030204" pitchFamily="34" charset="0"/>
              <a:cs typeface="Calibri"/>
            </a:endParaRPr>
          </a:p>
        </p:txBody>
      </p:sp>
      <p:sp>
        <p:nvSpPr>
          <p:cNvPr id="14" name="object 14"/>
          <p:cNvSpPr/>
          <p:nvPr/>
        </p:nvSpPr>
        <p:spPr>
          <a:xfrm>
            <a:off x="3502640" y="3695241"/>
            <a:ext cx="87291" cy="87291"/>
          </a:xfrm>
          <a:prstGeom prst="rect">
            <a:avLst/>
          </a:prstGeom>
          <a:blipFill>
            <a:blip r:embed="rId5" cstate="print"/>
            <a:stretch>
              <a:fillRect/>
            </a:stretch>
          </a:blip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15" name="object 15"/>
          <p:cNvSpPr txBox="1"/>
          <p:nvPr/>
        </p:nvSpPr>
        <p:spPr>
          <a:xfrm>
            <a:off x="4819351" y="1162987"/>
            <a:ext cx="1626807" cy="195184"/>
          </a:xfrm>
          <a:prstGeom prst="rect">
            <a:avLst/>
          </a:prstGeom>
        </p:spPr>
        <p:txBody>
          <a:bodyPr vert="horz" wrap="square" lIns="0" tIns="10860" rIns="0" bIns="0" rtlCol="0">
            <a:spAutoFit/>
          </a:bodyPr>
          <a:lstStyle/>
          <a:p>
            <a:pPr defTabSz="781903" eaLnBrk="1" fontAlgn="auto" hangingPunct="1">
              <a:spcBef>
                <a:spcPts val="86"/>
              </a:spcBef>
              <a:spcAft>
                <a:spcPts val="0"/>
              </a:spcAft>
            </a:pPr>
            <a:r>
              <a:rPr sz="1197" spc="94" dirty="0">
                <a:solidFill>
                  <a:srgbClr val="2AACE2"/>
                </a:solidFill>
                <a:latin typeface="Arial Narrow" panose="020B0606020202030204" pitchFamily="34" charset="0"/>
                <a:cs typeface="Calibri"/>
              </a:rPr>
              <a:t>ОСНОВНЫЕ</a:t>
            </a:r>
            <a:r>
              <a:rPr sz="1197" spc="-17" dirty="0">
                <a:solidFill>
                  <a:srgbClr val="2AACE2"/>
                </a:solidFill>
                <a:latin typeface="Arial Narrow" panose="020B0606020202030204" pitchFamily="34" charset="0"/>
                <a:cs typeface="Calibri"/>
              </a:rPr>
              <a:t> </a:t>
            </a:r>
            <a:r>
              <a:rPr sz="1197" spc="73" dirty="0">
                <a:solidFill>
                  <a:srgbClr val="2AACE2"/>
                </a:solidFill>
                <a:latin typeface="Arial Narrow" panose="020B0606020202030204" pitchFamily="34" charset="0"/>
                <a:cs typeface="Calibri"/>
              </a:rPr>
              <a:t>УСЛОВИЯ:</a:t>
            </a:r>
            <a:endParaRPr sz="1197" dirty="0">
              <a:solidFill>
                <a:srgbClr val="2AACE2"/>
              </a:solidFill>
              <a:latin typeface="Arial Narrow" panose="020B0606020202030204" pitchFamily="34" charset="0"/>
              <a:cs typeface="Calibri"/>
            </a:endParaRPr>
          </a:p>
        </p:txBody>
      </p:sp>
      <p:sp>
        <p:nvSpPr>
          <p:cNvPr id="16" name="object 16"/>
          <p:cNvSpPr txBox="1"/>
          <p:nvPr/>
        </p:nvSpPr>
        <p:spPr>
          <a:xfrm>
            <a:off x="312188" y="1124202"/>
            <a:ext cx="4077333" cy="1336978"/>
          </a:xfrm>
          <a:prstGeom prst="rect">
            <a:avLst/>
          </a:prstGeom>
          <a:solidFill>
            <a:srgbClr val="FFFFFF"/>
          </a:solidFill>
          <a:effectLst>
            <a:outerShdw blurRad="50800" dist="38100" dir="2700000" algn="tl" rotWithShape="0">
              <a:prstClr val="black">
                <a:alpha val="40000"/>
              </a:prstClr>
            </a:outerShdw>
          </a:effectLst>
        </p:spPr>
        <p:txBody>
          <a:bodyPr vert="horz" wrap="square" lIns="0" tIns="49412" rIns="0" bIns="0" rtlCol="0">
            <a:spAutoFit/>
          </a:bodyPr>
          <a:lstStyle/>
          <a:p>
            <a:pPr marL="95566" defTabSz="781903" eaLnBrk="1" fontAlgn="auto" hangingPunct="1">
              <a:spcBef>
                <a:spcPts val="389"/>
              </a:spcBef>
              <a:spcAft>
                <a:spcPts val="0"/>
              </a:spcAft>
            </a:pPr>
            <a:r>
              <a:rPr sz="1197" spc="94" dirty="0">
                <a:solidFill>
                  <a:srgbClr val="2AACE2"/>
                </a:solidFill>
                <a:latin typeface="Arial Narrow" panose="020B0606020202030204" pitchFamily="34" charset="0"/>
                <a:cs typeface="Calibri"/>
              </a:rPr>
              <a:t>ОБЛАСТЬ</a:t>
            </a:r>
            <a:r>
              <a:rPr sz="1197" spc="21" dirty="0">
                <a:solidFill>
                  <a:srgbClr val="2AACE2"/>
                </a:solidFill>
                <a:latin typeface="Arial Narrow" panose="020B0606020202030204" pitchFamily="34" charset="0"/>
                <a:cs typeface="Calibri"/>
              </a:rPr>
              <a:t> </a:t>
            </a:r>
            <a:r>
              <a:rPr sz="1197" spc="73" dirty="0">
                <a:solidFill>
                  <a:srgbClr val="2AACE2"/>
                </a:solidFill>
                <a:latin typeface="Arial Narrow" panose="020B0606020202030204" pitchFamily="34" charset="0"/>
                <a:cs typeface="Calibri"/>
              </a:rPr>
              <a:t>ПРИМЕНЕНИЯ:</a:t>
            </a:r>
            <a:endParaRPr sz="1197" dirty="0">
              <a:solidFill>
                <a:srgbClr val="2AACE2"/>
              </a:solidFill>
              <a:latin typeface="Arial Narrow" panose="020B0606020202030204" pitchFamily="34" charset="0"/>
              <a:cs typeface="Calibri"/>
            </a:endParaRPr>
          </a:p>
          <a:p>
            <a:pPr marL="95566" marR="330680" defTabSz="781903" eaLnBrk="1" fontAlgn="auto" hangingPunct="1">
              <a:lnSpc>
                <a:spcPts val="1197"/>
              </a:lnSpc>
              <a:spcBef>
                <a:spcPts val="680"/>
              </a:spcBef>
              <a:spcAft>
                <a:spcPts val="0"/>
              </a:spcAft>
            </a:pPr>
            <a:r>
              <a:rPr sz="1026" spc="43" dirty="0">
                <a:solidFill>
                  <a:srgbClr val="092332"/>
                </a:solidFill>
                <a:latin typeface="Arial Narrow" panose="020B0606020202030204" pitchFamily="34" charset="0"/>
                <a:cs typeface="Calibri"/>
              </a:rPr>
              <a:t>Программа </a:t>
            </a:r>
            <a:r>
              <a:rPr sz="1026" spc="56" dirty="0">
                <a:solidFill>
                  <a:srgbClr val="092332"/>
                </a:solidFill>
                <a:latin typeface="Arial Narrow" panose="020B0606020202030204" pitchFamily="34" charset="0"/>
                <a:cs typeface="Calibri"/>
              </a:rPr>
              <a:t>предназначена </a:t>
            </a:r>
            <a:r>
              <a:rPr sz="1026" spc="60" dirty="0">
                <a:solidFill>
                  <a:srgbClr val="092332"/>
                </a:solidFill>
                <a:latin typeface="Arial Narrow" panose="020B0606020202030204" pitchFamily="34" charset="0"/>
                <a:cs typeface="Calibri"/>
              </a:rPr>
              <a:t>для </a:t>
            </a:r>
            <a:r>
              <a:rPr sz="1026" spc="34" dirty="0">
                <a:solidFill>
                  <a:srgbClr val="092332"/>
                </a:solidFill>
                <a:latin typeface="Arial Narrow" panose="020B0606020202030204" pitchFamily="34" charset="0"/>
                <a:cs typeface="Calibri"/>
              </a:rPr>
              <a:t>проектов, </a:t>
            </a:r>
            <a:r>
              <a:rPr sz="1026" spc="51" dirty="0">
                <a:solidFill>
                  <a:srgbClr val="092332"/>
                </a:solidFill>
                <a:latin typeface="Arial Narrow" panose="020B0606020202030204" pitchFamily="34" charset="0"/>
                <a:cs typeface="Calibri"/>
              </a:rPr>
              <a:t>направленных</a:t>
            </a:r>
            <a:r>
              <a:rPr sz="1026" spc="-26" dirty="0">
                <a:solidFill>
                  <a:srgbClr val="092332"/>
                </a:solidFill>
                <a:latin typeface="Arial Narrow" panose="020B0606020202030204" pitchFamily="34" charset="0"/>
                <a:cs typeface="Calibri"/>
              </a:rPr>
              <a:t> </a:t>
            </a:r>
            <a:r>
              <a:rPr sz="1026" spc="51" dirty="0">
                <a:solidFill>
                  <a:srgbClr val="092332"/>
                </a:solidFill>
                <a:latin typeface="Arial Narrow" panose="020B0606020202030204" pitchFamily="34" charset="0"/>
                <a:cs typeface="Calibri"/>
              </a:rPr>
              <a:t>на  </a:t>
            </a:r>
            <a:r>
              <a:rPr sz="1026" spc="56" dirty="0">
                <a:solidFill>
                  <a:srgbClr val="092332"/>
                </a:solidFill>
                <a:latin typeface="Arial Narrow" panose="020B0606020202030204" pitchFamily="34" charset="0"/>
                <a:cs typeface="Calibri"/>
              </a:rPr>
              <a:t>производство </a:t>
            </a:r>
            <a:r>
              <a:rPr sz="1026" spc="51" dirty="0">
                <a:solidFill>
                  <a:srgbClr val="092332"/>
                </a:solidFill>
                <a:latin typeface="Arial Narrow" panose="020B0606020202030204" pitchFamily="34" charset="0"/>
                <a:cs typeface="Calibri"/>
              </a:rPr>
              <a:t>станкоинструментальной </a:t>
            </a:r>
            <a:r>
              <a:rPr sz="1026" spc="47" dirty="0">
                <a:solidFill>
                  <a:srgbClr val="092332"/>
                </a:solidFill>
                <a:latin typeface="Arial Narrow" panose="020B0606020202030204" pitchFamily="34" charset="0"/>
                <a:cs typeface="Calibri"/>
              </a:rPr>
              <a:t>продукции  </a:t>
            </a:r>
            <a:r>
              <a:rPr sz="1026" spc="60" dirty="0">
                <a:solidFill>
                  <a:srgbClr val="092332"/>
                </a:solidFill>
                <a:latin typeface="Arial Narrow" panose="020B0606020202030204" pitchFamily="34" charset="0"/>
                <a:cs typeface="Calibri"/>
              </a:rPr>
              <a:t>гражданского </a:t>
            </a:r>
            <a:r>
              <a:rPr sz="1026" spc="47" dirty="0">
                <a:solidFill>
                  <a:srgbClr val="092332"/>
                </a:solidFill>
                <a:latin typeface="Arial Narrow" panose="020B0606020202030204" pitchFamily="34" charset="0"/>
                <a:cs typeface="Calibri"/>
              </a:rPr>
              <a:t>назначения, </a:t>
            </a:r>
            <a:r>
              <a:rPr sz="1026" spc="56" dirty="0">
                <a:solidFill>
                  <a:srgbClr val="092332"/>
                </a:solidFill>
                <a:latin typeface="Arial Narrow" panose="020B0606020202030204" pitchFamily="34" charset="0"/>
                <a:cs typeface="Calibri"/>
              </a:rPr>
              <a:t>соответствующей </a:t>
            </a:r>
            <a:r>
              <a:rPr sz="1026" spc="47" dirty="0">
                <a:solidFill>
                  <a:srgbClr val="092332"/>
                </a:solidFill>
                <a:latin typeface="Arial Narrow" panose="020B0606020202030204" pitchFamily="34" charset="0"/>
                <a:cs typeface="Calibri"/>
              </a:rPr>
              <a:t>принципам  </a:t>
            </a:r>
            <a:r>
              <a:rPr sz="1026" spc="56" dirty="0">
                <a:solidFill>
                  <a:srgbClr val="092332"/>
                </a:solidFill>
                <a:latin typeface="Arial Narrow" panose="020B0606020202030204" pitchFamily="34" charset="0"/>
                <a:cs typeface="Calibri"/>
              </a:rPr>
              <a:t>наилучших </a:t>
            </a:r>
            <a:r>
              <a:rPr sz="1026" spc="60" dirty="0">
                <a:solidFill>
                  <a:srgbClr val="092332"/>
                </a:solidFill>
                <a:latin typeface="Arial Narrow" panose="020B0606020202030204" pitchFamily="34" charset="0"/>
                <a:cs typeface="Calibri"/>
              </a:rPr>
              <a:t>доступных </a:t>
            </a:r>
            <a:r>
              <a:rPr sz="1026" spc="43" dirty="0">
                <a:solidFill>
                  <a:srgbClr val="092332"/>
                </a:solidFill>
                <a:latin typeface="Arial Narrow" panose="020B0606020202030204" pitchFamily="34" charset="0"/>
                <a:cs typeface="Calibri"/>
              </a:rPr>
              <a:t>технологий, </a:t>
            </a:r>
            <a:r>
              <a:rPr sz="1026" spc="107" dirty="0">
                <a:solidFill>
                  <a:srgbClr val="092332"/>
                </a:solidFill>
                <a:latin typeface="Arial Narrow" panose="020B0606020202030204" pitchFamily="34" charset="0"/>
                <a:cs typeface="Calibri"/>
              </a:rPr>
              <a:t>с </a:t>
            </a:r>
            <a:r>
              <a:rPr sz="1026" spc="38" dirty="0">
                <a:solidFill>
                  <a:srgbClr val="092332"/>
                </a:solidFill>
                <a:latin typeface="Arial Narrow" panose="020B0606020202030204" pitchFamily="34" charset="0"/>
                <a:cs typeface="Calibri"/>
              </a:rPr>
              <a:t>импортозамещающим  </a:t>
            </a:r>
            <a:r>
              <a:rPr sz="1026" spc="51" dirty="0">
                <a:solidFill>
                  <a:srgbClr val="092332"/>
                </a:solidFill>
                <a:latin typeface="Arial Narrow" panose="020B0606020202030204" pitchFamily="34" charset="0"/>
                <a:cs typeface="Calibri"/>
              </a:rPr>
              <a:t>или экспортным</a:t>
            </a:r>
            <a:r>
              <a:rPr sz="1026" spc="4" dirty="0">
                <a:solidFill>
                  <a:srgbClr val="092332"/>
                </a:solidFill>
                <a:latin typeface="Arial Narrow" panose="020B0606020202030204" pitchFamily="34" charset="0"/>
                <a:cs typeface="Calibri"/>
              </a:rPr>
              <a:t> </a:t>
            </a:r>
            <a:r>
              <a:rPr sz="1026" spc="34" dirty="0" err="1">
                <a:solidFill>
                  <a:srgbClr val="092332"/>
                </a:solidFill>
                <a:latin typeface="Arial Narrow" panose="020B0606020202030204" pitchFamily="34" charset="0"/>
                <a:cs typeface="Calibri"/>
              </a:rPr>
              <a:t>потенциалом</a:t>
            </a:r>
            <a:r>
              <a:rPr sz="1026" spc="34" dirty="0">
                <a:solidFill>
                  <a:srgbClr val="092332"/>
                </a:solidFill>
                <a:latin typeface="Arial Narrow" panose="020B0606020202030204" pitchFamily="34" charset="0"/>
                <a:cs typeface="Calibri"/>
              </a:rPr>
              <a:t>.</a:t>
            </a:r>
            <a:endParaRPr lang="en-US" sz="1026" spc="34" dirty="0">
              <a:solidFill>
                <a:srgbClr val="092332"/>
              </a:solidFill>
              <a:latin typeface="Arial Narrow" panose="020B0606020202030204" pitchFamily="34" charset="0"/>
              <a:cs typeface="Calibri"/>
            </a:endParaRPr>
          </a:p>
          <a:p>
            <a:pPr marL="95566" marR="330680" defTabSz="781903" eaLnBrk="1" fontAlgn="auto" hangingPunct="1">
              <a:lnSpc>
                <a:spcPts val="1197"/>
              </a:lnSpc>
              <a:spcBef>
                <a:spcPts val="680"/>
              </a:spcBef>
              <a:spcAft>
                <a:spcPts val="0"/>
              </a:spcAft>
            </a:pPr>
            <a:endParaRPr sz="1026" dirty="0">
              <a:solidFill>
                <a:prstClr val="black"/>
              </a:solidFill>
              <a:latin typeface="Arial Narrow" panose="020B0606020202030204" pitchFamily="34" charset="0"/>
              <a:cs typeface="Calibri"/>
            </a:endParaRPr>
          </a:p>
        </p:txBody>
      </p:sp>
      <p:sp>
        <p:nvSpPr>
          <p:cNvPr id="18" name="object 18"/>
          <p:cNvSpPr txBox="1"/>
          <p:nvPr/>
        </p:nvSpPr>
        <p:spPr>
          <a:xfrm>
            <a:off x="7346629" y="1602492"/>
            <a:ext cx="1000193" cy="458076"/>
          </a:xfrm>
          <a:prstGeom prst="rect">
            <a:avLst/>
          </a:prstGeom>
        </p:spPr>
        <p:txBody>
          <a:bodyPr vert="horz" wrap="square" lIns="0" tIns="64073" rIns="0" bIns="0" rtlCol="0">
            <a:spAutoFit/>
          </a:bodyPr>
          <a:lstStyle/>
          <a:p>
            <a:pPr defTabSz="781903" eaLnBrk="1" fontAlgn="auto" hangingPunct="1">
              <a:spcBef>
                <a:spcPts val="505"/>
              </a:spcBef>
              <a:spcAft>
                <a:spcPts val="0"/>
              </a:spcAft>
            </a:pPr>
            <a:r>
              <a:rPr sz="1197" spc="94" dirty="0">
                <a:solidFill>
                  <a:srgbClr val="092332"/>
                </a:solidFill>
                <a:latin typeface="Arial Narrow" panose="020B0606020202030204" pitchFamily="34" charset="0"/>
                <a:cs typeface="Calibri"/>
              </a:rPr>
              <a:t>СРОК</a:t>
            </a:r>
            <a:r>
              <a:rPr sz="1197" spc="-30" dirty="0">
                <a:solidFill>
                  <a:srgbClr val="092332"/>
                </a:solidFill>
                <a:latin typeface="Arial Narrow" panose="020B0606020202030204" pitchFamily="34" charset="0"/>
                <a:cs typeface="Calibri"/>
              </a:rPr>
              <a:t> </a:t>
            </a:r>
            <a:r>
              <a:rPr sz="1197" spc="56" dirty="0">
                <a:solidFill>
                  <a:srgbClr val="092332"/>
                </a:solidFill>
                <a:latin typeface="Arial Narrow" panose="020B0606020202030204" pitchFamily="34" charset="0"/>
                <a:cs typeface="Calibri"/>
              </a:rPr>
              <a:t>ЗАЙМА:</a:t>
            </a:r>
            <a:endParaRPr sz="1197" dirty="0">
              <a:solidFill>
                <a:prstClr val="black"/>
              </a:solidFill>
              <a:latin typeface="Arial Narrow" panose="020B0606020202030204" pitchFamily="34" charset="0"/>
              <a:cs typeface="Calibri"/>
            </a:endParaRPr>
          </a:p>
          <a:p>
            <a:pPr defTabSz="781903" eaLnBrk="1" fontAlgn="auto" hangingPunct="1">
              <a:spcBef>
                <a:spcPts val="359"/>
              </a:spcBef>
              <a:spcAft>
                <a:spcPts val="0"/>
              </a:spcAft>
            </a:pPr>
            <a:r>
              <a:rPr sz="1026" spc="34" dirty="0">
                <a:solidFill>
                  <a:srgbClr val="092332"/>
                </a:solidFill>
                <a:latin typeface="Arial Narrow" panose="020B0606020202030204" pitchFamily="34" charset="0"/>
                <a:cs typeface="Calibri"/>
              </a:rPr>
              <a:t>до </a:t>
            </a:r>
            <a:r>
              <a:rPr sz="1026" spc="64" dirty="0">
                <a:solidFill>
                  <a:srgbClr val="2AACE2"/>
                </a:solidFill>
                <a:latin typeface="Arial Narrow" panose="020B0606020202030204" pitchFamily="34" charset="0"/>
                <a:cs typeface="Calibri"/>
              </a:rPr>
              <a:t>84</a:t>
            </a:r>
            <a:r>
              <a:rPr sz="1026" spc="13" dirty="0">
                <a:solidFill>
                  <a:srgbClr val="DD052B"/>
                </a:solidFill>
                <a:latin typeface="Arial Narrow" panose="020B0606020202030204" pitchFamily="34" charset="0"/>
                <a:cs typeface="Calibri"/>
              </a:rPr>
              <a:t> </a:t>
            </a:r>
            <a:r>
              <a:rPr sz="1026" spc="26" dirty="0">
                <a:solidFill>
                  <a:srgbClr val="092332"/>
                </a:solidFill>
                <a:latin typeface="Arial Narrow" panose="020B0606020202030204" pitchFamily="34" charset="0"/>
                <a:cs typeface="Calibri"/>
              </a:rPr>
              <a:t>мес.</a:t>
            </a:r>
            <a:endParaRPr sz="1026" dirty="0">
              <a:solidFill>
                <a:prstClr val="black"/>
              </a:solidFill>
              <a:latin typeface="Arial Narrow" panose="020B0606020202030204" pitchFamily="34" charset="0"/>
              <a:cs typeface="Calibri"/>
            </a:endParaRPr>
          </a:p>
        </p:txBody>
      </p:sp>
      <p:sp>
        <p:nvSpPr>
          <p:cNvPr id="19" name="object 19"/>
          <p:cNvSpPr/>
          <p:nvPr/>
        </p:nvSpPr>
        <p:spPr>
          <a:xfrm>
            <a:off x="7240201" y="1694309"/>
            <a:ext cx="0" cy="345343"/>
          </a:xfrm>
          <a:custGeom>
            <a:avLst/>
            <a:gdLst/>
            <a:ahLst/>
            <a:cxnLst/>
            <a:rect l="l" t="t" r="r" b="b"/>
            <a:pathLst>
              <a:path h="403860">
                <a:moveTo>
                  <a:pt x="0" y="0"/>
                </a:moveTo>
                <a:lnTo>
                  <a:pt x="0" y="403669"/>
                </a:lnTo>
              </a:path>
            </a:pathLst>
          </a:custGeom>
          <a:ln w="6350">
            <a:solidFill>
              <a:srgbClr val="DD052B"/>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27" name="object 27"/>
          <p:cNvSpPr txBox="1"/>
          <p:nvPr/>
        </p:nvSpPr>
        <p:spPr>
          <a:xfrm>
            <a:off x="5393881" y="1602885"/>
            <a:ext cx="1139742" cy="458076"/>
          </a:xfrm>
          <a:prstGeom prst="rect">
            <a:avLst/>
          </a:prstGeom>
        </p:spPr>
        <p:txBody>
          <a:bodyPr vert="horz" wrap="square" lIns="0" tIns="64073" rIns="0" bIns="0" rtlCol="0">
            <a:spAutoFit/>
          </a:bodyPr>
          <a:lstStyle/>
          <a:p>
            <a:pPr defTabSz="781903" eaLnBrk="1" fontAlgn="auto" hangingPunct="1">
              <a:spcBef>
                <a:spcPts val="505"/>
              </a:spcBef>
              <a:spcAft>
                <a:spcPts val="0"/>
              </a:spcAft>
            </a:pPr>
            <a:r>
              <a:rPr sz="1197" spc="34" dirty="0">
                <a:solidFill>
                  <a:srgbClr val="092332"/>
                </a:solidFill>
                <a:latin typeface="Arial Narrow" panose="020B0606020202030204" pitchFamily="34" charset="0"/>
                <a:cs typeface="Calibri"/>
              </a:rPr>
              <a:t>СУММА</a:t>
            </a:r>
            <a:r>
              <a:rPr sz="1197" spc="-34" dirty="0">
                <a:solidFill>
                  <a:srgbClr val="092332"/>
                </a:solidFill>
                <a:latin typeface="Arial Narrow" panose="020B0606020202030204" pitchFamily="34" charset="0"/>
                <a:cs typeface="Calibri"/>
              </a:rPr>
              <a:t> </a:t>
            </a:r>
            <a:r>
              <a:rPr sz="1197" spc="56" dirty="0">
                <a:solidFill>
                  <a:srgbClr val="092332"/>
                </a:solidFill>
                <a:latin typeface="Arial Narrow" panose="020B0606020202030204" pitchFamily="34" charset="0"/>
                <a:cs typeface="Calibri"/>
              </a:rPr>
              <a:t>ЗАЙМА:</a:t>
            </a:r>
            <a:endParaRPr sz="1197" dirty="0">
              <a:solidFill>
                <a:prstClr val="black"/>
              </a:solidFill>
              <a:latin typeface="Arial Narrow" panose="020B0606020202030204" pitchFamily="34" charset="0"/>
              <a:cs typeface="Calibri"/>
            </a:endParaRPr>
          </a:p>
          <a:p>
            <a:pPr defTabSz="781903" eaLnBrk="1" fontAlgn="auto" hangingPunct="1">
              <a:spcBef>
                <a:spcPts val="359"/>
              </a:spcBef>
              <a:spcAft>
                <a:spcPts val="0"/>
              </a:spcAft>
            </a:pPr>
            <a:r>
              <a:rPr sz="1026" spc="81" dirty="0">
                <a:solidFill>
                  <a:srgbClr val="2AACE2"/>
                </a:solidFill>
                <a:latin typeface="Arial Narrow" panose="020B0606020202030204" pitchFamily="34" charset="0"/>
                <a:cs typeface="Calibri"/>
              </a:rPr>
              <a:t>50–500</a:t>
            </a:r>
            <a:r>
              <a:rPr sz="1026" spc="81" dirty="0">
                <a:solidFill>
                  <a:srgbClr val="DD052B"/>
                </a:solidFill>
                <a:latin typeface="Arial Narrow" panose="020B0606020202030204" pitchFamily="34" charset="0"/>
                <a:cs typeface="Calibri"/>
              </a:rPr>
              <a:t> </a:t>
            </a:r>
            <a:r>
              <a:rPr sz="1026" spc="34" dirty="0">
                <a:solidFill>
                  <a:srgbClr val="092332"/>
                </a:solidFill>
                <a:latin typeface="Arial Narrow" panose="020B0606020202030204" pitchFamily="34" charset="0"/>
                <a:cs typeface="Calibri"/>
              </a:rPr>
              <a:t>млн</a:t>
            </a:r>
            <a:r>
              <a:rPr sz="1026" spc="-34" dirty="0">
                <a:solidFill>
                  <a:srgbClr val="092332"/>
                </a:solidFill>
                <a:latin typeface="Arial Narrow" panose="020B0606020202030204" pitchFamily="34" charset="0"/>
                <a:cs typeface="Calibri"/>
              </a:rPr>
              <a:t> </a:t>
            </a:r>
            <a:r>
              <a:rPr sz="1026" spc="120" dirty="0">
                <a:solidFill>
                  <a:srgbClr val="092332"/>
                </a:solidFill>
                <a:latin typeface="Arial Narrow" panose="020B0606020202030204" pitchFamily="34" charset="0"/>
                <a:cs typeface="Calibri"/>
              </a:rPr>
              <a:t>Р</a:t>
            </a:r>
            <a:endParaRPr sz="1026" dirty="0">
              <a:solidFill>
                <a:prstClr val="black"/>
              </a:solidFill>
              <a:latin typeface="Arial Narrow" panose="020B0606020202030204" pitchFamily="34" charset="0"/>
              <a:cs typeface="Calibri"/>
            </a:endParaRPr>
          </a:p>
        </p:txBody>
      </p:sp>
      <p:sp>
        <p:nvSpPr>
          <p:cNvPr id="28" name="object 28"/>
          <p:cNvSpPr/>
          <p:nvPr/>
        </p:nvSpPr>
        <p:spPr>
          <a:xfrm>
            <a:off x="5288810" y="1694309"/>
            <a:ext cx="0" cy="345343"/>
          </a:xfrm>
          <a:custGeom>
            <a:avLst/>
            <a:gdLst/>
            <a:ahLst/>
            <a:cxnLst/>
            <a:rect l="l" t="t" r="r" b="b"/>
            <a:pathLst>
              <a:path h="403860">
                <a:moveTo>
                  <a:pt x="0" y="0"/>
                </a:moveTo>
                <a:lnTo>
                  <a:pt x="0" y="403669"/>
                </a:lnTo>
              </a:path>
            </a:pathLst>
          </a:custGeom>
          <a:ln w="6350">
            <a:solidFill>
              <a:srgbClr val="DD052B"/>
            </a:solidFill>
          </a:ln>
        </p:spPr>
        <p:txBody>
          <a:bodyPr wrap="square" lIns="0" tIns="0" rIns="0" bIns="0" rtlCol="0"/>
          <a:lstStyle/>
          <a:p>
            <a:pPr defTabSz="781903" eaLnBrk="1" fontAlgn="auto" hangingPunct="1">
              <a:spcBef>
                <a:spcPts val="0"/>
              </a:spcBef>
              <a:spcAft>
                <a:spcPts val="0"/>
              </a:spcAft>
            </a:pPr>
            <a:endParaRPr sz="1539">
              <a:ln w="0"/>
              <a:solidFill>
                <a:srgbClr val="4F81BD"/>
              </a:solidFill>
              <a:effectLst>
                <a:outerShdw blurRad="38100" dist="25400" dir="5400000" algn="ctr" rotWithShape="0">
                  <a:srgbClr val="6E747A">
                    <a:alpha val="43000"/>
                  </a:srgbClr>
                </a:outerShdw>
              </a:effectLst>
              <a:latin typeface="Arial Narrow" panose="020B0606020202030204" pitchFamily="34" charset="0"/>
              <a:cs typeface="+mn-cs"/>
            </a:endParaRPr>
          </a:p>
        </p:txBody>
      </p:sp>
      <p:sp>
        <p:nvSpPr>
          <p:cNvPr id="30" name="object 30"/>
          <p:cNvSpPr txBox="1"/>
          <p:nvPr/>
        </p:nvSpPr>
        <p:spPr>
          <a:xfrm>
            <a:off x="5180147" y="4696046"/>
            <a:ext cx="2034594" cy="458076"/>
          </a:xfrm>
          <a:prstGeom prst="rect">
            <a:avLst/>
          </a:prstGeom>
        </p:spPr>
        <p:txBody>
          <a:bodyPr vert="horz" wrap="square" lIns="0" tIns="64073" rIns="0" bIns="0" rtlCol="0">
            <a:spAutoFit/>
          </a:bodyPr>
          <a:lstStyle/>
          <a:p>
            <a:pPr marL="10860" defTabSz="781903" eaLnBrk="1" fontAlgn="auto" hangingPunct="1">
              <a:spcBef>
                <a:spcPts val="505"/>
              </a:spcBef>
              <a:spcAft>
                <a:spcPts val="0"/>
              </a:spcAft>
            </a:pPr>
            <a:r>
              <a:rPr sz="1197" spc="90" dirty="0">
                <a:solidFill>
                  <a:srgbClr val="092332"/>
                </a:solidFill>
                <a:latin typeface="Arial Narrow" panose="020B0606020202030204" pitchFamily="34" charset="0"/>
                <a:cs typeface="Calibri"/>
              </a:rPr>
              <a:t>ОБЩИЙ </a:t>
            </a:r>
            <a:r>
              <a:rPr sz="1197" spc="94" dirty="0">
                <a:solidFill>
                  <a:srgbClr val="092332"/>
                </a:solidFill>
                <a:latin typeface="Arial Narrow" panose="020B0606020202030204" pitchFamily="34" charset="0"/>
                <a:cs typeface="Calibri"/>
              </a:rPr>
              <a:t>БЮДЖЕТ</a:t>
            </a:r>
            <a:r>
              <a:rPr sz="1197" spc="-81" dirty="0">
                <a:solidFill>
                  <a:srgbClr val="092332"/>
                </a:solidFill>
                <a:latin typeface="Arial Narrow" panose="020B0606020202030204" pitchFamily="34" charset="0"/>
                <a:cs typeface="Calibri"/>
              </a:rPr>
              <a:t> </a:t>
            </a:r>
            <a:r>
              <a:rPr sz="1197" spc="73" dirty="0">
                <a:solidFill>
                  <a:srgbClr val="092332"/>
                </a:solidFill>
                <a:latin typeface="Arial Narrow" panose="020B0606020202030204" pitchFamily="34" charset="0"/>
                <a:cs typeface="Calibri"/>
              </a:rPr>
              <a:t>ПРОЕКТА:</a:t>
            </a:r>
            <a:endParaRPr sz="1197" dirty="0">
              <a:solidFill>
                <a:prstClr val="black"/>
              </a:solidFill>
              <a:latin typeface="Arial Narrow" panose="020B0606020202030204" pitchFamily="34" charset="0"/>
              <a:cs typeface="Calibri"/>
            </a:endParaRPr>
          </a:p>
          <a:p>
            <a:pPr marL="10860" defTabSz="781903" eaLnBrk="1" fontAlgn="auto" hangingPunct="1">
              <a:spcBef>
                <a:spcPts val="359"/>
              </a:spcBef>
              <a:spcAft>
                <a:spcPts val="0"/>
              </a:spcAft>
            </a:pPr>
            <a:r>
              <a:rPr sz="1026" spc="43" dirty="0">
                <a:solidFill>
                  <a:srgbClr val="092332"/>
                </a:solidFill>
                <a:latin typeface="Arial Narrow" panose="020B0606020202030204" pitchFamily="34" charset="0"/>
                <a:cs typeface="Calibri"/>
              </a:rPr>
              <a:t>от </a:t>
            </a:r>
            <a:r>
              <a:rPr sz="1026" spc="-51" dirty="0">
                <a:solidFill>
                  <a:srgbClr val="2AACE2"/>
                </a:solidFill>
                <a:latin typeface="Arial Narrow" panose="020B0606020202030204" pitchFamily="34" charset="0"/>
                <a:cs typeface="Calibri"/>
              </a:rPr>
              <a:t>71,5</a:t>
            </a:r>
            <a:r>
              <a:rPr sz="1026" spc="-51" dirty="0">
                <a:solidFill>
                  <a:srgbClr val="DD052B"/>
                </a:solidFill>
                <a:latin typeface="Arial Narrow" panose="020B0606020202030204" pitchFamily="34" charset="0"/>
                <a:cs typeface="Calibri"/>
              </a:rPr>
              <a:t> </a:t>
            </a:r>
            <a:r>
              <a:rPr sz="1026" spc="34" dirty="0">
                <a:solidFill>
                  <a:srgbClr val="092332"/>
                </a:solidFill>
                <a:latin typeface="Arial Narrow" panose="020B0606020202030204" pitchFamily="34" charset="0"/>
                <a:cs typeface="Calibri"/>
              </a:rPr>
              <a:t>млн</a:t>
            </a:r>
            <a:r>
              <a:rPr sz="1026" spc="-90" dirty="0">
                <a:solidFill>
                  <a:srgbClr val="092332"/>
                </a:solidFill>
                <a:latin typeface="Arial Narrow" panose="020B0606020202030204" pitchFamily="34" charset="0"/>
                <a:cs typeface="Calibri"/>
              </a:rPr>
              <a:t> </a:t>
            </a:r>
            <a:r>
              <a:rPr sz="1026" spc="120" dirty="0">
                <a:solidFill>
                  <a:srgbClr val="092332"/>
                </a:solidFill>
                <a:latin typeface="Arial Narrow" panose="020B0606020202030204" pitchFamily="34" charset="0"/>
                <a:cs typeface="Calibri"/>
              </a:rPr>
              <a:t>Р</a:t>
            </a:r>
            <a:endParaRPr sz="1026" dirty="0">
              <a:solidFill>
                <a:prstClr val="black"/>
              </a:solidFill>
              <a:latin typeface="Arial Narrow" panose="020B0606020202030204" pitchFamily="34" charset="0"/>
              <a:cs typeface="Calibri"/>
            </a:endParaRPr>
          </a:p>
        </p:txBody>
      </p:sp>
      <p:sp>
        <p:nvSpPr>
          <p:cNvPr id="31" name="object 31"/>
          <p:cNvSpPr/>
          <p:nvPr/>
        </p:nvSpPr>
        <p:spPr>
          <a:xfrm>
            <a:off x="5042475" y="4782431"/>
            <a:ext cx="0" cy="368692"/>
          </a:xfrm>
          <a:custGeom>
            <a:avLst/>
            <a:gdLst/>
            <a:ahLst/>
            <a:cxnLst/>
            <a:rect l="l" t="t" r="r" b="b"/>
            <a:pathLst>
              <a:path h="431164">
                <a:moveTo>
                  <a:pt x="0" y="430644"/>
                </a:moveTo>
                <a:lnTo>
                  <a:pt x="0" y="0"/>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33" name="object 33"/>
          <p:cNvSpPr/>
          <p:nvPr/>
        </p:nvSpPr>
        <p:spPr>
          <a:xfrm>
            <a:off x="645522" y="3515005"/>
            <a:ext cx="0" cy="532133"/>
          </a:xfrm>
          <a:custGeom>
            <a:avLst/>
            <a:gdLst/>
            <a:ahLst/>
            <a:cxnLst/>
            <a:rect l="l" t="t" r="r" b="b"/>
            <a:pathLst>
              <a:path h="622300">
                <a:moveTo>
                  <a:pt x="0" y="0"/>
                </a:moveTo>
                <a:lnTo>
                  <a:pt x="0" y="622134"/>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34" name="object 34"/>
          <p:cNvSpPr txBox="1"/>
          <p:nvPr/>
        </p:nvSpPr>
        <p:spPr>
          <a:xfrm>
            <a:off x="4750939" y="3826842"/>
            <a:ext cx="95024" cy="150242"/>
          </a:xfrm>
          <a:prstGeom prst="rect">
            <a:avLst/>
          </a:prstGeom>
        </p:spPr>
        <p:txBody>
          <a:bodyPr vert="horz" wrap="square" lIns="0" tIns="11946" rIns="0" bIns="0" rtlCol="0">
            <a:spAutoFit/>
          </a:bodyPr>
          <a:lstStyle/>
          <a:p>
            <a:pPr marL="10860" defTabSz="781903" eaLnBrk="1" fontAlgn="auto" hangingPunct="1">
              <a:spcBef>
                <a:spcPts val="94"/>
              </a:spcBef>
              <a:spcAft>
                <a:spcPts val="0"/>
              </a:spcAft>
            </a:pPr>
            <a:r>
              <a:rPr sz="898" spc="371" dirty="0">
                <a:solidFill>
                  <a:srgbClr val="DD052B"/>
                </a:solidFill>
                <a:latin typeface="Arial Narrow" panose="020B0606020202030204" pitchFamily="34" charset="0"/>
                <a:cs typeface="Calibri"/>
              </a:rPr>
              <a:t> </a:t>
            </a:r>
            <a:endParaRPr sz="898">
              <a:solidFill>
                <a:prstClr val="black"/>
              </a:solidFill>
              <a:latin typeface="Arial Narrow" panose="020B0606020202030204" pitchFamily="34" charset="0"/>
              <a:cs typeface="Calibri"/>
            </a:endParaRPr>
          </a:p>
        </p:txBody>
      </p:sp>
      <p:sp>
        <p:nvSpPr>
          <p:cNvPr id="36" name="object 36"/>
          <p:cNvSpPr txBox="1"/>
          <p:nvPr/>
        </p:nvSpPr>
        <p:spPr>
          <a:xfrm>
            <a:off x="5190004" y="3449261"/>
            <a:ext cx="1718572" cy="458076"/>
          </a:xfrm>
          <a:prstGeom prst="rect">
            <a:avLst/>
          </a:prstGeom>
        </p:spPr>
        <p:txBody>
          <a:bodyPr vert="horz" wrap="square" lIns="0" tIns="64073" rIns="0" bIns="0" rtlCol="0">
            <a:spAutoFit/>
          </a:bodyPr>
          <a:lstStyle/>
          <a:p>
            <a:pPr marL="10860" defTabSz="781903" eaLnBrk="1" fontAlgn="auto" hangingPunct="1">
              <a:spcBef>
                <a:spcPts val="505"/>
              </a:spcBef>
              <a:spcAft>
                <a:spcPts val="0"/>
              </a:spcAft>
            </a:pPr>
            <a:r>
              <a:rPr sz="1197" spc="90" dirty="0">
                <a:solidFill>
                  <a:srgbClr val="092332"/>
                </a:solidFill>
                <a:latin typeface="Arial Narrow" panose="020B0606020202030204" pitchFamily="34" charset="0"/>
                <a:cs typeface="Calibri"/>
              </a:rPr>
              <a:t>СОФИНАНСИРОВАНИЕ:</a:t>
            </a:r>
            <a:endParaRPr sz="1197" dirty="0">
              <a:solidFill>
                <a:prstClr val="black"/>
              </a:solidFill>
              <a:latin typeface="Arial Narrow" panose="020B0606020202030204" pitchFamily="34" charset="0"/>
              <a:cs typeface="Calibri"/>
            </a:endParaRPr>
          </a:p>
          <a:p>
            <a:pPr marL="10860" defTabSz="781903" eaLnBrk="1" fontAlgn="auto" hangingPunct="1">
              <a:spcBef>
                <a:spcPts val="359"/>
              </a:spcBef>
              <a:spcAft>
                <a:spcPts val="0"/>
              </a:spcAft>
            </a:pPr>
            <a:r>
              <a:rPr sz="1026" spc="-13" dirty="0">
                <a:solidFill>
                  <a:srgbClr val="2AACE2"/>
                </a:solidFill>
                <a:latin typeface="Arial Narrow" panose="020B0606020202030204" pitchFamily="34" charset="0"/>
                <a:cs typeface="Calibri"/>
              </a:rPr>
              <a:t>≥ </a:t>
            </a:r>
            <a:r>
              <a:rPr sz="1026" spc="77" dirty="0">
                <a:solidFill>
                  <a:srgbClr val="2AACE2"/>
                </a:solidFill>
                <a:latin typeface="Arial Narrow" panose="020B0606020202030204" pitchFamily="34" charset="0"/>
                <a:cs typeface="Calibri"/>
              </a:rPr>
              <a:t>30 </a:t>
            </a:r>
            <a:r>
              <a:rPr sz="1026" spc="47" dirty="0">
                <a:solidFill>
                  <a:srgbClr val="2AACE2"/>
                </a:solidFill>
                <a:latin typeface="Arial Narrow" panose="020B0606020202030204" pitchFamily="34" charset="0"/>
                <a:cs typeface="Calibri"/>
              </a:rPr>
              <a:t>% </a:t>
            </a:r>
            <a:r>
              <a:rPr sz="1026" spc="51" dirty="0">
                <a:solidFill>
                  <a:srgbClr val="092332"/>
                </a:solidFill>
                <a:latin typeface="Arial Narrow" panose="020B0606020202030204" pitchFamily="34" charset="0"/>
                <a:cs typeface="Calibri"/>
              </a:rPr>
              <a:t>бюджета</a:t>
            </a:r>
            <a:r>
              <a:rPr sz="1026" spc="-13" dirty="0">
                <a:solidFill>
                  <a:srgbClr val="092332"/>
                </a:solidFill>
                <a:latin typeface="Arial Narrow" panose="020B0606020202030204" pitchFamily="34" charset="0"/>
                <a:cs typeface="Calibri"/>
              </a:rPr>
              <a:t> </a:t>
            </a:r>
            <a:r>
              <a:rPr sz="1026" spc="47" dirty="0">
                <a:solidFill>
                  <a:srgbClr val="092332"/>
                </a:solidFill>
                <a:latin typeface="Arial Narrow" panose="020B0606020202030204" pitchFamily="34" charset="0"/>
                <a:cs typeface="Calibri"/>
              </a:rPr>
              <a:t>проекта</a:t>
            </a:r>
            <a:endParaRPr sz="1026" dirty="0">
              <a:solidFill>
                <a:prstClr val="black"/>
              </a:solidFill>
              <a:latin typeface="Arial Narrow" panose="020B0606020202030204" pitchFamily="34" charset="0"/>
              <a:cs typeface="Calibri"/>
            </a:endParaRPr>
          </a:p>
        </p:txBody>
      </p:sp>
      <p:sp>
        <p:nvSpPr>
          <p:cNvPr id="37" name="object 37"/>
          <p:cNvSpPr/>
          <p:nvPr/>
        </p:nvSpPr>
        <p:spPr>
          <a:xfrm>
            <a:off x="5055817" y="3538586"/>
            <a:ext cx="0" cy="374665"/>
          </a:xfrm>
          <a:custGeom>
            <a:avLst/>
            <a:gdLst/>
            <a:ahLst/>
            <a:cxnLst/>
            <a:rect l="l" t="t" r="r" b="b"/>
            <a:pathLst>
              <a:path h="438150">
                <a:moveTo>
                  <a:pt x="0" y="0"/>
                </a:moveTo>
                <a:lnTo>
                  <a:pt x="0" y="437730"/>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38" name="object 38"/>
          <p:cNvSpPr txBox="1"/>
          <p:nvPr/>
        </p:nvSpPr>
        <p:spPr>
          <a:xfrm>
            <a:off x="785377" y="4690000"/>
            <a:ext cx="2503197" cy="733090"/>
          </a:xfrm>
          <a:prstGeom prst="rect">
            <a:avLst/>
          </a:prstGeom>
        </p:spPr>
        <p:txBody>
          <a:bodyPr vert="horz" wrap="square" lIns="0" tIns="32580" rIns="0" bIns="0" rtlCol="0">
            <a:spAutoFit/>
          </a:bodyPr>
          <a:lstStyle/>
          <a:p>
            <a:pPr marL="10860" marR="538102" defTabSz="781903" eaLnBrk="1" fontAlgn="auto" hangingPunct="1">
              <a:lnSpc>
                <a:spcPts val="1283"/>
              </a:lnSpc>
              <a:spcBef>
                <a:spcPts val="257"/>
              </a:spcBef>
              <a:spcAft>
                <a:spcPts val="0"/>
              </a:spcAft>
            </a:pPr>
            <a:r>
              <a:rPr sz="1197" spc="90" dirty="0">
                <a:solidFill>
                  <a:srgbClr val="092332"/>
                </a:solidFill>
                <a:latin typeface="Arial Narrow" panose="020B0606020202030204" pitchFamily="34" charset="0"/>
                <a:cs typeface="Calibri"/>
              </a:rPr>
              <a:t>ЦЕЛЕВОЙ </a:t>
            </a:r>
            <a:r>
              <a:rPr sz="1197" spc="64" dirty="0">
                <a:solidFill>
                  <a:srgbClr val="092332"/>
                </a:solidFill>
                <a:latin typeface="Arial Narrow" panose="020B0606020202030204" pitchFamily="34" charset="0"/>
                <a:cs typeface="Calibri"/>
              </a:rPr>
              <a:t>ОБЪЁМ</a:t>
            </a:r>
            <a:r>
              <a:rPr sz="1197" spc="-86" dirty="0">
                <a:solidFill>
                  <a:srgbClr val="092332"/>
                </a:solidFill>
                <a:latin typeface="Arial Narrow" panose="020B0606020202030204" pitchFamily="34" charset="0"/>
                <a:cs typeface="Calibri"/>
              </a:rPr>
              <a:t> </a:t>
            </a:r>
            <a:r>
              <a:rPr sz="1197" spc="86" dirty="0">
                <a:solidFill>
                  <a:srgbClr val="092332"/>
                </a:solidFill>
                <a:latin typeface="Arial Narrow" panose="020B0606020202030204" pitchFamily="34" charset="0"/>
                <a:cs typeface="Calibri"/>
              </a:rPr>
              <a:t>ПРОДАЖ  </a:t>
            </a:r>
            <a:r>
              <a:rPr sz="1197" spc="68" dirty="0">
                <a:solidFill>
                  <a:srgbClr val="092332"/>
                </a:solidFill>
                <a:latin typeface="Arial Narrow" panose="020B0606020202030204" pitchFamily="34" charset="0"/>
                <a:cs typeface="Calibri"/>
              </a:rPr>
              <a:t>НОВОЙ</a:t>
            </a:r>
            <a:r>
              <a:rPr sz="1197" spc="21" dirty="0">
                <a:solidFill>
                  <a:srgbClr val="092332"/>
                </a:solidFill>
                <a:latin typeface="Arial Narrow" panose="020B0606020202030204" pitchFamily="34" charset="0"/>
                <a:cs typeface="Calibri"/>
              </a:rPr>
              <a:t> </a:t>
            </a:r>
            <a:r>
              <a:rPr sz="1197" spc="64" dirty="0">
                <a:solidFill>
                  <a:srgbClr val="092332"/>
                </a:solidFill>
                <a:latin typeface="Arial Narrow" panose="020B0606020202030204" pitchFamily="34" charset="0"/>
                <a:cs typeface="Calibri"/>
              </a:rPr>
              <a:t>ПРОДУКЦИИ:</a:t>
            </a:r>
            <a:endParaRPr sz="1197" dirty="0">
              <a:solidFill>
                <a:prstClr val="black"/>
              </a:solidFill>
              <a:latin typeface="Arial Narrow" panose="020B0606020202030204" pitchFamily="34" charset="0"/>
              <a:cs typeface="Calibri"/>
            </a:endParaRPr>
          </a:p>
          <a:p>
            <a:pPr marL="10860" marR="4344" defTabSz="781903" eaLnBrk="1" fontAlgn="auto" hangingPunct="1">
              <a:lnSpc>
                <a:spcPct val="104200"/>
              </a:lnSpc>
              <a:spcBef>
                <a:spcPts val="291"/>
              </a:spcBef>
              <a:spcAft>
                <a:spcPts val="0"/>
              </a:spcAft>
            </a:pPr>
            <a:r>
              <a:rPr sz="1026" spc="-13" dirty="0">
                <a:solidFill>
                  <a:srgbClr val="2AACE2"/>
                </a:solidFill>
                <a:latin typeface="Arial Narrow" panose="020B0606020202030204" pitchFamily="34" charset="0"/>
                <a:cs typeface="Calibri"/>
              </a:rPr>
              <a:t>≥ </a:t>
            </a:r>
            <a:r>
              <a:rPr sz="1026" spc="77" dirty="0">
                <a:solidFill>
                  <a:srgbClr val="2AACE2"/>
                </a:solidFill>
                <a:latin typeface="Arial Narrow" panose="020B0606020202030204" pitchFamily="34" charset="0"/>
                <a:cs typeface="Calibri"/>
              </a:rPr>
              <a:t>30 </a:t>
            </a:r>
            <a:r>
              <a:rPr sz="1026" spc="47" dirty="0">
                <a:solidFill>
                  <a:srgbClr val="2AACE2"/>
                </a:solidFill>
                <a:latin typeface="Arial Narrow" panose="020B0606020202030204" pitchFamily="34" charset="0"/>
                <a:cs typeface="Calibri"/>
              </a:rPr>
              <a:t>% </a:t>
            </a:r>
            <a:r>
              <a:rPr sz="1026" spc="43" dirty="0">
                <a:solidFill>
                  <a:srgbClr val="092332"/>
                </a:solidFill>
                <a:latin typeface="Arial Narrow" panose="020B0606020202030204" pitchFamily="34" charset="0"/>
                <a:cs typeface="Calibri"/>
              </a:rPr>
              <a:t>от </a:t>
            </a:r>
            <a:r>
              <a:rPr sz="1026" spc="38" dirty="0">
                <a:solidFill>
                  <a:srgbClr val="092332"/>
                </a:solidFill>
                <a:latin typeface="Arial Narrow" panose="020B0606020202030204" pitchFamily="34" charset="0"/>
                <a:cs typeface="Calibri"/>
              </a:rPr>
              <a:t>суммы </a:t>
            </a:r>
            <a:r>
              <a:rPr sz="1026" spc="51" dirty="0">
                <a:solidFill>
                  <a:srgbClr val="092332"/>
                </a:solidFill>
                <a:latin typeface="Arial Narrow" panose="020B0606020202030204" pitchFamily="34" charset="0"/>
                <a:cs typeface="Calibri"/>
              </a:rPr>
              <a:t>займа </a:t>
            </a:r>
            <a:r>
              <a:rPr sz="1026" spc="68" dirty="0">
                <a:solidFill>
                  <a:srgbClr val="092332"/>
                </a:solidFill>
                <a:latin typeface="Arial Narrow" panose="020B0606020202030204" pitchFamily="34" charset="0"/>
                <a:cs typeface="Calibri"/>
              </a:rPr>
              <a:t>в </a:t>
            </a:r>
            <a:r>
              <a:rPr sz="1026" spc="38" dirty="0">
                <a:solidFill>
                  <a:srgbClr val="092332"/>
                </a:solidFill>
                <a:latin typeface="Arial Narrow" panose="020B0606020202030204" pitchFamily="34" charset="0"/>
                <a:cs typeface="Calibri"/>
              </a:rPr>
              <a:t>год, </a:t>
            </a:r>
            <a:r>
              <a:rPr sz="1026" spc="56" dirty="0">
                <a:solidFill>
                  <a:srgbClr val="092332"/>
                </a:solidFill>
                <a:latin typeface="Arial Narrow" panose="020B0606020202030204" pitchFamily="34" charset="0"/>
                <a:cs typeface="Calibri"/>
              </a:rPr>
              <a:t>начиная</a:t>
            </a:r>
            <a:r>
              <a:rPr sz="1026" spc="-103" dirty="0">
                <a:solidFill>
                  <a:srgbClr val="092332"/>
                </a:solidFill>
                <a:latin typeface="Arial Narrow" panose="020B0606020202030204" pitchFamily="34" charset="0"/>
                <a:cs typeface="Calibri"/>
              </a:rPr>
              <a:t> </a:t>
            </a:r>
            <a:r>
              <a:rPr sz="1026" spc="56" dirty="0">
                <a:solidFill>
                  <a:srgbClr val="092332"/>
                </a:solidFill>
                <a:latin typeface="Arial Narrow" panose="020B0606020202030204" pitchFamily="34" charset="0"/>
                <a:cs typeface="Calibri"/>
              </a:rPr>
              <a:t>со  </a:t>
            </a:r>
            <a:r>
              <a:rPr sz="1026" spc="51" dirty="0">
                <a:solidFill>
                  <a:srgbClr val="092332"/>
                </a:solidFill>
                <a:latin typeface="Arial Narrow" panose="020B0606020202030204" pitchFamily="34" charset="0"/>
                <a:cs typeface="Calibri"/>
              </a:rPr>
              <a:t>2 </a:t>
            </a:r>
            <a:r>
              <a:rPr sz="1026" spc="60" dirty="0">
                <a:solidFill>
                  <a:srgbClr val="092332"/>
                </a:solidFill>
                <a:latin typeface="Arial Narrow" panose="020B0606020202030204" pitchFamily="34" charset="0"/>
                <a:cs typeface="Calibri"/>
              </a:rPr>
              <a:t>года </a:t>
            </a:r>
            <a:r>
              <a:rPr sz="1026" spc="51" dirty="0">
                <a:solidFill>
                  <a:srgbClr val="092332"/>
                </a:solidFill>
                <a:latin typeface="Arial Narrow" panose="020B0606020202030204" pitchFamily="34" charset="0"/>
                <a:cs typeface="Calibri"/>
              </a:rPr>
              <a:t>серийного</a:t>
            </a:r>
            <a:r>
              <a:rPr sz="1026" spc="-30" dirty="0">
                <a:solidFill>
                  <a:srgbClr val="092332"/>
                </a:solidFill>
                <a:latin typeface="Arial Narrow" panose="020B0606020202030204" pitchFamily="34" charset="0"/>
                <a:cs typeface="Calibri"/>
              </a:rPr>
              <a:t> </a:t>
            </a:r>
            <a:r>
              <a:rPr sz="1026" spc="60" dirty="0">
                <a:solidFill>
                  <a:srgbClr val="092332"/>
                </a:solidFill>
                <a:latin typeface="Arial Narrow" panose="020B0606020202030204" pitchFamily="34" charset="0"/>
                <a:cs typeface="Calibri"/>
              </a:rPr>
              <a:t>производства</a:t>
            </a:r>
            <a:endParaRPr sz="1026" dirty="0">
              <a:solidFill>
                <a:prstClr val="black"/>
              </a:solidFill>
              <a:latin typeface="Arial Narrow" panose="020B0606020202030204" pitchFamily="34" charset="0"/>
              <a:cs typeface="Calibri"/>
            </a:endParaRPr>
          </a:p>
        </p:txBody>
      </p:sp>
      <p:sp>
        <p:nvSpPr>
          <p:cNvPr id="39" name="object 39"/>
          <p:cNvSpPr/>
          <p:nvPr/>
        </p:nvSpPr>
        <p:spPr>
          <a:xfrm>
            <a:off x="647707" y="4726470"/>
            <a:ext cx="0" cy="681456"/>
          </a:xfrm>
          <a:custGeom>
            <a:avLst/>
            <a:gdLst/>
            <a:ahLst/>
            <a:cxnLst/>
            <a:rect l="l" t="t" r="r" b="b"/>
            <a:pathLst>
              <a:path h="796925">
                <a:moveTo>
                  <a:pt x="0" y="0"/>
                </a:moveTo>
                <a:lnTo>
                  <a:pt x="0" y="796493"/>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41" name="object 41"/>
          <p:cNvSpPr/>
          <p:nvPr/>
        </p:nvSpPr>
        <p:spPr>
          <a:xfrm>
            <a:off x="5205623" y="4069164"/>
            <a:ext cx="664619" cy="388348"/>
          </a:xfrm>
          <a:prstGeom prst="rect">
            <a:avLst/>
          </a:prstGeom>
          <a:blipFill>
            <a:blip r:embed="rId6" cstate="print"/>
            <a:stretch>
              <a:fillRect/>
            </a:stretch>
          </a:blip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42" name="object 42"/>
          <p:cNvSpPr/>
          <p:nvPr/>
        </p:nvSpPr>
        <p:spPr>
          <a:xfrm>
            <a:off x="5272410" y="4134090"/>
            <a:ext cx="469689" cy="195477"/>
          </a:xfrm>
          <a:custGeom>
            <a:avLst/>
            <a:gdLst/>
            <a:ahLst/>
            <a:cxnLst/>
            <a:rect l="l" t="t" r="r" b="b"/>
            <a:pathLst>
              <a:path w="549275" h="228600">
                <a:moveTo>
                  <a:pt x="470954" y="0"/>
                </a:moveTo>
                <a:lnTo>
                  <a:pt x="78320" y="0"/>
                </a:lnTo>
                <a:lnTo>
                  <a:pt x="47834" y="6154"/>
                </a:lnTo>
                <a:lnTo>
                  <a:pt x="22939" y="22939"/>
                </a:lnTo>
                <a:lnTo>
                  <a:pt x="6154" y="47834"/>
                </a:lnTo>
                <a:lnTo>
                  <a:pt x="0" y="78320"/>
                </a:lnTo>
                <a:lnTo>
                  <a:pt x="0" y="150279"/>
                </a:lnTo>
                <a:lnTo>
                  <a:pt x="6154" y="180765"/>
                </a:lnTo>
                <a:lnTo>
                  <a:pt x="22939" y="205660"/>
                </a:lnTo>
                <a:lnTo>
                  <a:pt x="47834" y="222445"/>
                </a:lnTo>
                <a:lnTo>
                  <a:pt x="78320" y="228599"/>
                </a:lnTo>
                <a:lnTo>
                  <a:pt x="470954" y="228599"/>
                </a:lnTo>
                <a:lnTo>
                  <a:pt x="501440" y="222445"/>
                </a:lnTo>
                <a:lnTo>
                  <a:pt x="526335" y="205660"/>
                </a:lnTo>
                <a:lnTo>
                  <a:pt x="543120" y="180765"/>
                </a:lnTo>
                <a:lnTo>
                  <a:pt x="549274" y="150279"/>
                </a:lnTo>
                <a:lnTo>
                  <a:pt x="549274" y="78320"/>
                </a:lnTo>
                <a:lnTo>
                  <a:pt x="543120" y="47834"/>
                </a:lnTo>
                <a:lnTo>
                  <a:pt x="526335" y="22939"/>
                </a:lnTo>
                <a:lnTo>
                  <a:pt x="501440" y="6154"/>
                </a:lnTo>
                <a:lnTo>
                  <a:pt x="470954" y="0"/>
                </a:lnTo>
                <a:close/>
              </a:path>
            </a:pathLst>
          </a:custGeom>
          <a:solidFill>
            <a:srgbClr val="FFFFFF"/>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43" name="object 43"/>
          <p:cNvSpPr/>
          <p:nvPr/>
        </p:nvSpPr>
        <p:spPr>
          <a:xfrm>
            <a:off x="5272410" y="4134090"/>
            <a:ext cx="469689" cy="195477"/>
          </a:xfrm>
          <a:custGeom>
            <a:avLst/>
            <a:gdLst/>
            <a:ahLst/>
            <a:cxnLst/>
            <a:rect l="l" t="t" r="r" b="b"/>
            <a:pathLst>
              <a:path w="549275" h="228600">
                <a:moveTo>
                  <a:pt x="470954" y="228599"/>
                </a:moveTo>
                <a:lnTo>
                  <a:pt x="78320" y="228599"/>
                </a:lnTo>
                <a:lnTo>
                  <a:pt x="47834" y="222445"/>
                </a:lnTo>
                <a:lnTo>
                  <a:pt x="22939" y="205660"/>
                </a:lnTo>
                <a:lnTo>
                  <a:pt x="6154" y="180765"/>
                </a:lnTo>
                <a:lnTo>
                  <a:pt x="0" y="150279"/>
                </a:lnTo>
                <a:lnTo>
                  <a:pt x="0" y="78320"/>
                </a:lnTo>
                <a:lnTo>
                  <a:pt x="6154" y="47834"/>
                </a:lnTo>
                <a:lnTo>
                  <a:pt x="22939" y="22939"/>
                </a:lnTo>
                <a:lnTo>
                  <a:pt x="47834" y="6154"/>
                </a:lnTo>
                <a:lnTo>
                  <a:pt x="78320" y="0"/>
                </a:lnTo>
                <a:lnTo>
                  <a:pt x="470954" y="0"/>
                </a:lnTo>
                <a:lnTo>
                  <a:pt x="501440" y="6154"/>
                </a:lnTo>
                <a:lnTo>
                  <a:pt x="526335" y="22939"/>
                </a:lnTo>
                <a:lnTo>
                  <a:pt x="543120" y="47834"/>
                </a:lnTo>
                <a:lnTo>
                  <a:pt x="549274" y="78320"/>
                </a:lnTo>
                <a:lnTo>
                  <a:pt x="549274" y="150279"/>
                </a:lnTo>
                <a:lnTo>
                  <a:pt x="543120" y="180765"/>
                </a:lnTo>
                <a:lnTo>
                  <a:pt x="526335" y="205660"/>
                </a:lnTo>
                <a:lnTo>
                  <a:pt x="501440" y="222445"/>
                </a:lnTo>
                <a:lnTo>
                  <a:pt x="470954" y="228599"/>
                </a:lnTo>
                <a:close/>
              </a:path>
            </a:pathLst>
          </a:custGeom>
          <a:ln w="6350">
            <a:solidFill>
              <a:srgbClr val="09233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44" name="object 44"/>
          <p:cNvSpPr/>
          <p:nvPr/>
        </p:nvSpPr>
        <p:spPr>
          <a:xfrm>
            <a:off x="5114673" y="3832036"/>
            <a:ext cx="10317" cy="4887"/>
          </a:xfrm>
          <a:custGeom>
            <a:avLst/>
            <a:gdLst/>
            <a:ahLst/>
            <a:cxnLst/>
            <a:rect l="l" t="t" r="r" b="b"/>
            <a:pathLst>
              <a:path w="12064" h="5714">
                <a:moveTo>
                  <a:pt x="11557" y="0"/>
                </a:moveTo>
                <a:lnTo>
                  <a:pt x="7658" y="1727"/>
                </a:lnTo>
                <a:lnTo>
                  <a:pt x="3797" y="3505"/>
                </a:lnTo>
                <a:lnTo>
                  <a:pt x="0" y="5308"/>
                </a:lnTo>
              </a:path>
            </a:pathLst>
          </a:custGeom>
          <a:ln w="6350">
            <a:solidFill>
              <a:srgbClr val="09233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45" name="object 45"/>
          <p:cNvSpPr/>
          <p:nvPr/>
        </p:nvSpPr>
        <p:spPr>
          <a:xfrm>
            <a:off x="4959178" y="3846633"/>
            <a:ext cx="174301" cy="374665"/>
          </a:xfrm>
          <a:custGeom>
            <a:avLst/>
            <a:gdLst/>
            <a:ahLst/>
            <a:cxnLst/>
            <a:rect l="l" t="t" r="r" b="b"/>
            <a:pathLst>
              <a:path w="203835" h="438150">
                <a:moveTo>
                  <a:pt x="158902" y="0"/>
                </a:moveTo>
                <a:lnTo>
                  <a:pt x="120176" y="24161"/>
                </a:lnTo>
                <a:lnTo>
                  <a:pt x="86407" y="51082"/>
                </a:lnTo>
                <a:lnTo>
                  <a:pt x="57827" y="80293"/>
                </a:lnTo>
                <a:lnTo>
                  <a:pt x="34665" y="111323"/>
                </a:lnTo>
                <a:lnTo>
                  <a:pt x="5521" y="176953"/>
                </a:lnTo>
                <a:lnTo>
                  <a:pt x="0" y="210611"/>
                </a:lnTo>
                <a:lnTo>
                  <a:pt x="819" y="244204"/>
                </a:lnTo>
                <a:lnTo>
                  <a:pt x="22406" y="309308"/>
                </a:lnTo>
                <a:lnTo>
                  <a:pt x="72125" y="368497"/>
                </a:lnTo>
                <a:lnTo>
                  <a:pt x="108112" y="394696"/>
                </a:lnTo>
                <a:lnTo>
                  <a:pt x="151824" y="418003"/>
                </a:lnTo>
                <a:lnTo>
                  <a:pt x="203491" y="437946"/>
                </a:lnTo>
              </a:path>
            </a:pathLst>
          </a:custGeom>
          <a:ln w="6350">
            <a:solidFill>
              <a:srgbClr val="092332"/>
            </a:solidFill>
            <a:prstDash val="dash"/>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46" name="object 46"/>
          <p:cNvSpPr/>
          <p:nvPr/>
        </p:nvSpPr>
        <p:spPr>
          <a:xfrm>
            <a:off x="5143598" y="4224376"/>
            <a:ext cx="10860" cy="3258"/>
          </a:xfrm>
          <a:custGeom>
            <a:avLst/>
            <a:gdLst/>
            <a:ahLst/>
            <a:cxnLst/>
            <a:rect l="l" t="t" r="r" b="b"/>
            <a:pathLst>
              <a:path w="12700" h="3810">
                <a:moveTo>
                  <a:pt x="0" y="0"/>
                </a:moveTo>
                <a:lnTo>
                  <a:pt x="4013" y="1206"/>
                </a:lnTo>
                <a:lnTo>
                  <a:pt x="8077" y="2374"/>
                </a:lnTo>
                <a:lnTo>
                  <a:pt x="12204" y="3530"/>
                </a:lnTo>
              </a:path>
            </a:pathLst>
          </a:custGeom>
          <a:ln w="6350">
            <a:solidFill>
              <a:srgbClr val="09233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47" name="object 47"/>
          <p:cNvSpPr/>
          <p:nvPr/>
        </p:nvSpPr>
        <p:spPr>
          <a:xfrm>
            <a:off x="5103505" y="3812622"/>
            <a:ext cx="41267" cy="41267"/>
          </a:xfrm>
          <a:custGeom>
            <a:avLst/>
            <a:gdLst/>
            <a:ahLst/>
            <a:cxnLst/>
            <a:rect l="l" t="t" r="r" b="b"/>
            <a:pathLst>
              <a:path w="48260" h="48260">
                <a:moveTo>
                  <a:pt x="23230" y="0"/>
                </a:moveTo>
                <a:lnTo>
                  <a:pt x="13994" y="2132"/>
                </a:lnTo>
                <a:lnTo>
                  <a:pt x="6311" y="7682"/>
                </a:lnTo>
                <a:lnTo>
                  <a:pt x="1520" y="15480"/>
                </a:lnTo>
                <a:lnTo>
                  <a:pt x="0" y="24507"/>
                </a:lnTo>
                <a:lnTo>
                  <a:pt x="2132" y="33743"/>
                </a:lnTo>
                <a:lnTo>
                  <a:pt x="7688" y="41425"/>
                </a:lnTo>
                <a:lnTo>
                  <a:pt x="15486" y="46217"/>
                </a:lnTo>
                <a:lnTo>
                  <a:pt x="24514" y="47737"/>
                </a:lnTo>
                <a:lnTo>
                  <a:pt x="33755" y="45604"/>
                </a:lnTo>
                <a:lnTo>
                  <a:pt x="41432" y="40049"/>
                </a:lnTo>
                <a:lnTo>
                  <a:pt x="46224" y="32252"/>
                </a:lnTo>
                <a:lnTo>
                  <a:pt x="47743" y="23228"/>
                </a:lnTo>
                <a:lnTo>
                  <a:pt x="45604" y="13994"/>
                </a:lnTo>
                <a:lnTo>
                  <a:pt x="40055" y="6311"/>
                </a:lnTo>
                <a:lnTo>
                  <a:pt x="32257" y="1520"/>
                </a:lnTo>
                <a:lnTo>
                  <a:pt x="23230" y="0"/>
                </a:lnTo>
                <a:close/>
              </a:path>
            </a:pathLst>
          </a:custGeom>
          <a:solidFill>
            <a:srgbClr val="092332"/>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48" name="object 48"/>
          <p:cNvSpPr/>
          <p:nvPr/>
        </p:nvSpPr>
        <p:spPr>
          <a:xfrm>
            <a:off x="5139939" y="4209017"/>
            <a:ext cx="61358" cy="30951"/>
          </a:xfrm>
          <a:custGeom>
            <a:avLst/>
            <a:gdLst/>
            <a:ahLst/>
            <a:cxnLst/>
            <a:rect l="l" t="t" r="r" b="b"/>
            <a:pathLst>
              <a:path w="71754" h="36195">
                <a:moveTo>
                  <a:pt x="8737" y="0"/>
                </a:moveTo>
                <a:lnTo>
                  <a:pt x="0" y="35852"/>
                </a:lnTo>
                <a:lnTo>
                  <a:pt x="71247" y="34239"/>
                </a:lnTo>
                <a:lnTo>
                  <a:pt x="8737" y="0"/>
                </a:lnTo>
                <a:close/>
              </a:path>
            </a:pathLst>
          </a:custGeom>
          <a:solidFill>
            <a:srgbClr val="092332"/>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49" name="object 49"/>
          <p:cNvSpPr txBox="1"/>
          <p:nvPr/>
        </p:nvSpPr>
        <p:spPr>
          <a:xfrm>
            <a:off x="5304306" y="4136365"/>
            <a:ext cx="402357" cy="168830"/>
          </a:xfrm>
          <a:prstGeom prst="rect">
            <a:avLst/>
          </a:prstGeom>
        </p:spPr>
        <p:txBody>
          <a:bodyPr vert="horz" wrap="square" lIns="0" tIns="10860" rIns="0" bIns="0" rtlCol="0">
            <a:spAutoFit/>
          </a:bodyPr>
          <a:lstStyle/>
          <a:p>
            <a:pPr marL="10860" defTabSz="781903" eaLnBrk="1" fontAlgn="auto" hangingPunct="1">
              <a:spcBef>
                <a:spcPts val="86"/>
              </a:spcBef>
              <a:spcAft>
                <a:spcPts val="0"/>
              </a:spcAft>
            </a:pPr>
            <a:r>
              <a:rPr sz="1026" spc="-13" dirty="0">
                <a:solidFill>
                  <a:srgbClr val="2AACE2"/>
                </a:solidFill>
                <a:latin typeface="Arial Narrow" panose="020B0606020202030204" pitchFamily="34" charset="0"/>
                <a:cs typeface="Calibri"/>
              </a:rPr>
              <a:t>≥ </a:t>
            </a:r>
            <a:r>
              <a:rPr sz="1026" spc="73" dirty="0">
                <a:solidFill>
                  <a:srgbClr val="2AACE2"/>
                </a:solidFill>
                <a:latin typeface="Arial Narrow" panose="020B0606020202030204" pitchFamily="34" charset="0"/>
                <a:cs typeface="Calibri"/>
              </a:rPr>
              <a:t>20</a:t>
            </a:r>
            <a:r>
              <a:rPr sz="1026" dirty="0">
                <a:solidFill>
                  <a:srgbClr val="2AACE2"/>
                </a:solidFill>
                <a:latin typeface="Arial Narrow" panose="020B0606020202030204" pitchFamily="34" charset="0"/>
                <a:cs typeface="Calibri"/>
              </a:rPr>
              <a:t> </a:t>
            </a:r>
            <a:r>
              <a:rPr sz="1026" spc="47" dirty="0">
                <a:solidFill>
                  <a:srgbClr val="2AACE2"/>
                </a:solidFill>
                <a:latin typeface="Arial Narrow" panose="020B0606020202030204" pitchFamily="34" charset="0"/>
                <a:cs typeface="Calibri"/>
              </a:rPr>
              <a:t>%</a:t>
            </a:r>
            <a:endParaRPr sz="1026" dirty="0">
              <a:solidFill>
                <a:srgbClr val="2AACE2"/>
              </a:solidFill>
              <a:latin typeface="Arial Narrow" panose="020B0606020202030204" pitchFamily="34" charset="0"/>
              <a:cs typeface="Calibri"/>
            </a:endParaRPr>
          </a:p>
        </p:txBody>
      </p:sp>
      <p:sp>
        <p:nvSpPr>
          <p:cNvPr id="50" name="object 50"/>
          <p:cNvSpPr txBox="1"/>
          <p:nvPr/>
        </p:nvSpPr>
        <p:spPr>
          <a:xfrm>
            <a:off x="5756344" y="4076380"/>
            <a:ext cx="162898" cy="104815"/>
          </a:xfrm>
          <a:prstGeom prst="rect">
            <a:avLst/>
          </a:prstGeom>
        </p:spPr>
        <p:txBody>
          <a:bodyPr vert="horz" wrap="square" lIns="0" tIns="12488" rIns="0" bIns="0" rtlCol="0">
            <a:spAutoFit/>
          </a:bodyPr>
          <a:lstStyle/>
          <a:p>
            <a:pPr marL="10860" defTabSz="781903" eaLnBrk="1" fontAlgn="auto" hangingPunct="1">
              <a:spcBef>
                <a:spcPts val="97"/>
              </a:spcBef>
              <a:spcAft>
                <a:spcPts val="0"/>
              </a:spcAft>
            </a:pPr>
            <a:r>
              <a:rPr sz="599" spc="21" dirty="0">
                <a:solidFill>
                  <a:srgbClr val="2AACE2"/>
                </a:solidFill>
                <a:latin typeface="Arial Narrow" panose="020B0606020202030204" pitchFamily="34" charset="0"/>
                <a:cs typeface="Calibri"/>
              </a:rPr>
              <a:t>new</a:t>
            </a:r>
            <a:endParaRPr sz="599" dirty="0">
              <a:solidFill>
                <a:srgbClr val="2AACE2"/>
              </a:solidFill>
              <a:latin typeface="Arial Narrow" panose="020B0606020202030204" pitchFamily="34" charset="0"/>
              <a:cs typeface="Calibri"/>
            </a:endParaRPr>
          </a:p>
        </p:txBody>
      </p:sp>
      <p:sp>
        <p:nvSpPr>
          <p:cNvPr id="51" name="object 51"/>
          <p:cNvSpPr txBox="1"/>
          <p:nvPr/>
        </p:nvSpPr>
        <p:spPr>
          <a:xfrm>
            <a:off x="1539558" y="4272093"/>
            <a:ext cx="1249427" cy="168830"/>
          </a:xfrm>
          <a:prstGeom prst="rect">
            <a:avLst/>
          </a:prstGeom>
        </p:spPr>
        <p:txBody>
          <a:bodyPr vert="horz" wrap="square" lIns="0" tIns="10860" rIns="0" bIns="0" rtlCol="0">
            <a:spAutoFit/>
          </a:bodyPr>
          <a:lstStyle/>
          <a:p>
            <a:pPr marL="10860" defTabSz="781903" eaLnBrk="1" fontAlgn="auto" hangingPunct="1">
              <a:spcBef>
                <a:spcPts val="86"/>
              </a:spcBef>
              <a:spcAft>
                <a:spcPts val="0"/>
              </a:spcAft>
            </a:pPr>
            <a:r>
              <a:rPr sz="1026" spc="51" dirty="0">
                <a:solidFill>
                  <a:srgbClr val="2AACE2"/>
                </a:solidFill>
                <a:latin typeface="Arial Narrow" panose="020B0606020202030204" pitchFamily="34" charset="0"/>
                <a:cs typeface="Calibri"/>
              </a:rPr>
              <a:t>на </a:t>
            </a:r>
            <a:r>
              <a:rPr sz="1026" spc="64" dirty="0">
                <a:solidFill>
                  <a:srgbClr val="2AACE2"/>
                </a:solidFill>
                <a:latin typeface="Arial Narrow" panose="020B0606020202030204" pitchFamily="34" charset="0"/>
                <a:cs typeface="Calibri"/>
              </a:rPr>
              <a:t>оставшийся</a:t>
            </a:r>
            <a:r>
              <a:rPr sz="1026" spc="-43" dirty="0">
                <a:solidFill>
                  <a:srgbClr val="2AACE2"/>
                </a:solidFill>
                <a:latin typeface="Arial Narrow" panose="020B0606020202030204" pitchFamily="34" charset="0"/>
                <a:cs typeface="Calibri"/>
              </a:rPr>
              <a:t> </a:t>
            </a:r>
            <a:r>
              <a:rPr sz="1026" spc="51" dirty="0">
                <a:solidFill>
                  <a:srgbClr val="2AACE2"/>
                </a:solidFill>
                <a:latin typeface="Arial Narrow" panose="020B0606020202030204" pitchFamily="34" charset="0"/>
                <a:cs typeface="Calibri"/>
              </a:rPr>
              <a:t>срок</a:t>
            </a:r>
            <a:endParaRPr sz="1026" dirty="0">
              <a:solidFill>
                <a:srgbClr val="2AACE2"/>
              </a:solidFill>
              <a:latin typeface="Arial Narrow" panose="020B0606020202030204" pitchFamily="34" charset="0"/>
              <a:cs typeface="Calibri"/>
            </a:endParaRPr>
          </a:p>
        </p:txBody>
      </p:sp>
      <p:sp>
        <p:nvSpPr>
          <p:cNvPr id="52" name="object 52"/>
          <p:cNvSpPr txBox="1"/>
          <p:nvPr/>
        </p:nvSpPr>
        <p:spPr>
          <a:xfrm>
            <a:off x="2797564" y="4172101"/>
            <a:ext cx="162898" cy="104815"/>
          </a:xfrm>
          <a:prstGeom prst="rect">
            <a:avLst/>
          </a:prstGeom>
        </p:spPr>
        <p:txBody>
          <a:bodyPr vert="horz" wrap="square" lIns="0" tIns="12488" rIns="0" bIns="0" rtlCol="0">
            <a:spAutoFit/>
          </a:bodyPr>
          <a:lstStyle/>
          <a:p>
            <a:pPr marL="10860" defTabSz="781903" eaLnBrk="1" fontAlgn="auto" hangingPunct="1">
              <a:spcBef>
                <a:spcPts val="97"/>
              </a:spcBef>
              <a:spcAft>
                <a:spcPts val="0"/>
              </a:spcAft>
            </a:pPr>
            <a:r>
              <a:rPr sz="599" spc="21" dirty="0">
                <a:solidFill>
                  <a:srgbClr val="2AACE2"/>
                </a:solidFill>
                <a:latin typeface="Arial Narrow" panose="020B0606020202030204" pitchFamily="34" charset="0"/>
                <a:cs typeface="Calibri"/>
              </a:rPr>
              <a:t>new</a:t>
            </a:r>
            <a:endParaRPr sz="599" dirty="0">
              <a:solidFill>
                <a:srgbClr val="2AACE2"/>
              </a:solidFill>
              <a:latin typeface="Arial Narrow" panose="020B0606020202030204" pitchFamily="34" charset="0"/>
              <a:cs typeface="Calibri"/>
            </a:endParaRPr>
          </a:p>
        </p:txBody>
      </p:sp>
      <p:sp>
        <p:nvSpPr>
          <p:cNvPr id="53" name="object 53"/>
          <p:cNvSpPr/>
          <p:nvPr/>
        </p:nvSpPr>
        <p:spPr>
          <a:xfrm>
            <a:off x="5315090" y="5259404"/>
            <a:ext cx="552545" cy="388349"/>
          </a:xfrm>
          <a:prstGeom prst="rect">
            <a:avLst/>
          </a:prstGeom>
          <a:blipFill>
            <a:blip r:embed="rId7" cstate="print"/>
            <a:stretch>
              <a:fillRect/>
            </a:stretch>
          </a:blip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54" name="object 54"/>
          <p:cNvSpPr/>
          <p:nvPr/>
        </p:nvSpPr>
        <p:spPr>
          <a:xfrm>
            <a:off x="5381003" y="5325057"/>
            <a:ext cx="359461" cy="195477"/>
          </a:xfrm>
          <a:custGeom>
            <a:avLst/>
            <a:gdLst/>
            <a:ahLst/>
            <a:cxnLst/>
            <a:rect l="l" t="t" r="r" b="b"/>
            <a:pathLst>
              <a:path w="420370" h="228600">
                <a:moveTo>
                  <a:pt x="341845" y="0"/>
                </a:moveTo>
                <a:lnTo>
                  <a:pt x="78320" y="0"/>
                </a:lnTo>
                <a:lnTo>
                  <a:pt x="47834" y="6154"/>
                </a:lnTo>
                <a:lnTo>
                  <a:pt x="22939" y="22939"/>
                </a:lnTo>
                <a:lnTo>
                  <a:pt x="6154" y="47834"/>
                </a:lnTo>
                <a:lnTo>
                  <a:pt x="0" y="78320"/>
                </a:lnTo>
                <a:lnTo>
                  <a:pt x="0" y="150279"/>
                </a:lnTo>
                <a:lnTo>
                  <a:pt x="6154" y="180765"/>
                </a:lnTo>
                <a:lnTo>
                  <a:pt x="22939" y="205660"/>
                </a:lnTo>
                <a:lnTo>
                  <a:pt x="47834" y="222445"/>
                </a:lnTo>
                <a:lnTo>
                  <a:pt x="78320" y="228600"/>
                </a:lnTo>
                <a:lnTo>
                  <a:pt x="341845" y="228600"/>
                </a:lnTo>
                <a:lnTo>
                  <a:pt x="372332" y="222445"/>
                </a:lnTo>
                <a:lnTo>
                  <a:pt x="397227" y="205660"/>
                </a:lnTo>
                <a:lnTo>
                  <a:pt x="414012" y="180765"/>
                </a:lnTo>
                <a:lnTo>
                  <a:pt x="420166" y="150279"/>
                </a:lnTo>
                <a:lnTo>
                  <a:pt x="420166" y="78320"/>
                </a:lnTo>
                <a:lnTo>
                  <a:pt x="414012" y="47834"/>
                </a:lnTo>
                <a:lnTo>
                  <a:pt x="397227" y="22939"/>
                </a:lnTo>
                <a:lnTo>
                  <a:pt x="372332" y="6154"/>
                </a:lnTo>
                <a:lnTo>
                  <a:pt x="341845" y="0"/>
                </a:lnTo>
                <a:close/>
              </a:path>
            </a:pathLst>
          </a:custGeom>
          <a:solidFill>
            <a:srgbClr val="FFFFFF"/>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55" name="object 55"/>
          <p:cNvSpPr/>
          <p:nvPr/>
        </p:nvSpPr>
        <p:spPr>
          <a:xfrm>
            <a:off x="5381003" y="5325057"/>
            <a:ext cx="359461" cy="195477"/>
          </a:xfrm>
          <a:custGeom>
            <a:avLst/>
            <a:gdLst/>
            <a:ahLst/>
            <a:cxnLst/>
            <a:rect l="l" t="t" r="r" b="b"/>
            <a:pathLst>
              <a:path w="420370" h="228600">
                <a:moveTo>
                  <a:pt x="341845" y="228600"/>
                </a:moveTo>
                <a:lnTo>
                  <a:pt x="78320" y="228600"/>
                </a:lnTo>
                <a:lnTo>
                  <a:pt x="47834" y="222445"/>
                </a:lnTo>
                <a:lnTo>
                  <a:pt x="22939" y="205660"/>
                </a:lnTo>
                <a:lnTo>
                  <a:pt x="6154" y="180765"/>
                </a:lnTo>
                <a:lnTo>
                  <a:pt x="0" y="150279"/>
                </a:lnTo>
                <a:lnTo>
                  <a:pt x="0" y="78320"/>
                </a:lnTo>
                <a:lnTo>
                  <a:pt x="6154" y="47834"/>
                </a:lnTo>
                <a:lnTo>
                  <a:pt x="22939" y="22939"/>
                </a:lnTo>
                <a:lnTo>
                  <a:pt x="47834" y="6154"/>
                </a:lnTo>
                <a:lnTo>
                  <a:pt x="78320" y="0"/>
                </a:lnTo>
                <a:lnTo>
                  <a:pt x="341845" y="0"/>
                </a:lnTo>
                <a:lnTo>
                  <a:pt x="372332" y="6154"/>
                </a:lnTo>
                <a:lnTo>
                  <a:pt x="397227" y="22939"/>
                </a:lnTo>
                <a:lnTo>
                  <a:pt x="414012" y="47834"/>
                </a:lnTo>
                <a:lnTo>
                  <a:pt x="420166" y="78320"/>
                </a:lnTo>
                <a:lnTo>
                  <a:pt x="420166" y="150279"/>
                </a:lnTo>
                <a:lnTo>
                  <a:pt x="414012" y="180765"/>
                </a:lnTo>
                <a:lnTo>
                  <a:pt x="397227" y="205660"/>
                </a:lnTo>
                <a:lnTo>
                  <a:pt x="372332" y="222445"/>
                </a:lnTo>
                <a:lnTo>
                  <a:pt x="341845" y="228600"/>
                </a:lnTo>
                <a:close/>
              </a:path>
            </a:pathLst>
          </a:custGeom>
          <a:ln w="6350">
            <a:solidFill>
              <a:srgbClr val="09233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56" name="object 56"/>
          <p:cNvSpPr/>
          <p:nvPr/>
        </p:nvSpPr>
        <p:spPr>
          <a:xfrm>
            <a:off x="5100837" y="5076480"/>
            <a:ext cx="9774" cy="5430"/>
          </a:xfrm>
          <a:custGeom>
            <a:avLst/>
            <a:gdLst/>
            <a:ahLst/>
            <a:cxnLst/>
            <a:rect l="l" t="t" r="r" b="b"/>
            <a:pathLst>
              <a:path w="11429" h="6350">
                <a:moveTo>
                  <a:pt x="11328" y="0"/>
                </a:moveTo>
                <a:lnTo>
                  <a:pt x="7467" y="1905"/>
                </a:lnTo>
                <a:lnTo>
                  <a:pt x="3695" y="3835"/>
                </a:lnTo>
                <a:lnTo>
                  <a:pt x="0" y="5816"/>
                </a:lnTo>
              </a:path>
            </a:pathLst>
          </a:custGeom>
          <a:ln w="6350">
            <a:solidFill>
              <a:srgbClr val="09233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57" name="object 57"/>
          <p:cNvSpPr/>
          <p:nvPr/>
        </p:nvSpPr>
        <p:spPr>
          <a:xfrm>
            <a:off x="4996447" y="5092120"/>
            <a:ext cx="232944" cy="326339"/>
          </a:xfrm>
          <a:custGeom>
            <a:avLst/>
            <a:gdLst/>
            <a:ahLst/>
            <a:cxnLst/>
            <a:rect l="l" t="t" r="r" b="b"/>
            <a:pathLst>
              <a:path w="272414" h="381635">
                <a:moveTo>
                  <a:pt x="100745" y="0"/>
                </a:moveTo>
                <a:lnTo>
                  <a:pt x="67179" y="24940"/>
                </a:lnTo>
                <a:lnTo>
                  <a:pt x="40448" y="52258"/>
                </a:lnTo>
                <a:lnTo>
                  <a:pt x="7117" y="111901"/>
                </a:lnTo>
                <a:lnTo>
                  <a:pt x="0" y="174668"/>
                </a:lnTo>
                <a:lnTo>
                  <a:pt x="6036" y="205894"/>
                </a:lnTo>
                <a:lnTo>
                  <a:pt x="36830" y="265365"/>
                </a:lnTo>
                <a:lnTo>
                  <a:pt x="91958" y="317315"/>
                </a:lnTo>
                <a:lnTo>
                  <a:pt x="128412" y="339140"/>
                </a:lnTo>
                <a:lnTo>
                  <a:pt x="170668" y="357487"/>
                </a:lnTo>
                <a:lnTo>
                  <a:pt x="218631" y="371825"/>
                </a:lnTo>
                <a:lnTo>
                  <a:pt x="272208" y="381622"/>
                </a:lnTo>
              </a:path>
            </a:pathLst>
          </a:custGeom>
          <a:ln w="6350">
            <a:solidFill>
              <a:srgbClr val="092332"/>
            </a:solidFill>
            <a:prstDash val="sysDot"/>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58" name="object 58"/>
          <p:cNvSpPr/>
          <p:nvPr/>
        </p:nvSpPr>
        <p:spPr>
          <a:xfrm>
            <a:off x="5239703" y="5419706"/>
            <a:ext cx="10860" cy="1086"/>
          </a:xfrm>
          <a:custGeom>
            <a:avLst/>
            <a:gdLst/>
            <a:ahLst/>
            <a:cxnLst/>
            <a:rect l="l" t="t" r="r" b="b"/>
            <a:pathLst>
              <a:path w="12700" h="1270">
                <a:moveTo>
                  <a:pt x="0" y="0"/>
                </a:moveTo>
                <a:lnTo>
                  <a:pt x="4191" y="457"/>
                </a:lnTo>
                <a:lnTo>
                  <a:pt x="8420" y="863"/>
                </a:lnTo>
                <a:lnTo>
                  <a:pt x="12700" y="1231"/>
                </a:lnTo>
              </a:path>
            </a:pathLst>
          </a:custGeom>
          <a:ln w="6350">
            <a:solidFill>
              <a:srgbClr val="09233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59" name="object 59"/>
          <p:cNvSpPr/>
          <p:nvPr/>
        </p:nvSpPr>
        <p:spPr>
          <a:xfrm>
            <a:off x="5089233" y="5056592"/>
            <a:ext cx="41267" cy="41267"/>
          </a:xfrm>
          <a:custGeom>
            <a:avLst/>
            <a:gdLst/>
            <a:ahLst/>
            <a:cxnLst/>
            <a:rect l="l" t="t" r="r" b="b"/>
            <a:pathLst>
              <a:path w="48260" h="48260">
                <a:moveTo>
                  <a:pt x="23076" y="0"/>
                </a:moveTo>
                <a:lnTo>
                  <a:pt x="13855" y="2196"/>
                </a:lnTo>
                <a:lnTo>
                  <a:pt x="6207" y="7801"/>
                </a:lnTo>
                <a:lnTo>
                  <a:pt x="1463" y="15630"/>
                </a:lnTo>
                <a:lnTo>
                  <a:pt x="0" y="24663"/>
                </a:lnTo>
                <a:lnTo>
                  <a:pt x="2196" y="33883"/>
                </a:lnTo>
                <a:lnTo>
                  <a:pt x="7801" y="41534"/>
                </a:lnTo>
                <a:lnTo>
                  <a:pt x="15630" y="46275"/>
                </a:lnTo>
                <a:lnTo>
                  <a:pt x="24663" y="47734"/>
                </a:lnTo>
                <a:lnTo>
                  <a:pt x="33883" y="45541"/>
                </a:lnTo>
                <a:lnTo>
                  <a:pt x="41535" y="39942"/>
                </a:lnTo>
                <a:lnTo>
                  <a:pt x="46279" y="32113"/>
                </a:lnTo>
                <a:lnTo>
                  <a:pt x="47740" y="23076"/>
                </a:lnTo>
                <a:lnTo>
                  <a:pt x="45541" y="13855"/>
                </a:lnTo>
                <a:lnTo>
                  <a:pt x="39942" y="6207"/>
                </a:lnTo>
                <a:lnTo>
                  <a:pt x="32113" y="1463"/>
                </a:lnTo>
                <a:lnTo>
                  <a:pt x="23076" y="0"/>
                </a:lnTo>
                <a:close/>
              </a:path>
            </a:pathLst>
          </a:custGeom>
          <a:solidFill>
            <a:srgbClr val="092332"/>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60" name="object 60"/>
          <p:cNvSpPr/>
          <p:nvPr/>
        </p:nvSpPr>
        <p:spPr>
          <a:xfrm>
            <a:off x="5239061" y="5404048"/>
            <a:ext cx="59729" cy="32037"/>
          </a:xfrm>
          <a:custGeom>
            <a:avLst/>
            <a:gdLst/>
            <a:ahLst/>
            <a:cxnLst/>
            <a:rect l="l" t="t" r="r" b="b"/>
            <a:pathLst>
              <a:path w="69850" h="37464">
                <a:moveTo>
                  <a:pt x="1866" y="0"/>
                </a:moveTo>
                <a:lnTo>
                  <a:pt x="0" y="36855"/>
                </a:lnTo>
                <a:lnTo>
                  <a:pt x="69684" y="21932"/>
                </a:lnTo>
                <a:lnTo>
                  <a:pt x="1866" y="0"/>
                </a:lnTo>
                <a:close/>
              </a:path>
            </a:pathLst>
          </a:custGeom>
          <a:solidFill>
            <a:srgbClr val="092332"/>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61" name="object 61"/>
          <p:cNvSpPr/>
          <p:nvPr/>
        </p:nvSpPr>
        <p:spPr>
          <a:xfrm>
            <a:off x="1063268" y="3995336"/>
            <a:ext cx="3801" cy="10317"/>
          </a:xfrm>
          <a:custGeom>
            <a:avLst/>
            <a:gdLst/>
            <a:ahLst/>
            <a:cxnLst/>
            <a:rect l="l" t="t" r="r" b="b"/>
            <a:pathLst>
              <a:path w="4444" h="12064">
                <a:moveTo>
                  <a:pt x="3886" y="0"/>
                </a:moveTo>
                <a:lnTo>
                  <a:pt x="2514" y="4013"/>
                </a:lnTo>
                <a:lnTo>
                  <a:pt x="1219" y="8039"/>
                </a:lnTo>
                <a:lnTo>
                  <a:pt x="0" y="12052"/>
                </a:lnTo>
              </a:path>
            </a:pathLst>
          </a:custGeom>
          <a:ln w="6350">
            <a:solidFill>
              <a:srgbClr val="09233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62" name="object 62"/>
          <p:cNvSpPr/>
          <p:nvPr/>
        </p:nvSpPr>
        <p:spPr>
          <a:xfrm>
            <a:off x="1051612" y="4026537"/>
            <a:ext cx="339371" cy="350773"/>
          </a:xfrm>
          <a:custGeom>
            <a:avLst/>
            <a:gdLst/>
            <a:ahLst/>
            <a:cxnLst/>
            <a:rect l="l" t="t" r="r" b="b"/>
            <a:pathLst>
              <a:path w="396875" h="410210">
                <a:moveTo>
                  <a:pt x="7228" y="0"/>
                </a:moveTo>
                <a:lnTo>
                  <a:pt x="804" y="41495"/>
                </a:lnTo>
                <a:lnTo>
                  <a:pt x="0" y="82404"/>
                </a:lnTo>
                <a:lnTo>
                  <a:pt x="4726" y="122402"/>
                </a:lnTo>
                <a:lnTo>
                  <a:pt x="14896" y="161166"/>
                </a:lnTo>
                <a:lnTo>
                  <a:pt x="30421" y="198372"/>
                </a:lnTo>
                <a:lnTo>
                  <a:pt x="51211" y="233698"/>
                </a:lnTo>
                <a:lnTo>
                  <a:pt x="77178" y="266819"/>
                </a:lnTo>
                <a:lnTo>
                  <a:pt x="108235" y="297411"/>
                </a:lnTo>
                <a:lnTo>
                  <a:pt x="144291" y="325153"/>
                </a:lnTo>
                <a:lnTo>
                  <a:pt x="185260" y="349719"/>
                </a:lnTo>
                <a:lnTo>
                  <a:pt x="231052" y="370787"/>
                </a:lnTo>
                <a:lnTo>
                  <a:pt x="281579" y="388033"/>
                </a:lnTo>
                <a:lnTo>
                  <a:pt x="336752" y="401133"/>
                </a:lnTo>
                <a:lnTo>
                  <a:pt x="396483" y="409765"/>
                </a:lnTo>
              </a:path>
            </a:pathLst>
          </a:custGeom>
          <a:ln w="6350">
            <a:solidFill>
              <a:srgbClr val="092332"/>
            </a:solidFill>
            <a:prstDash val="sysDot"/>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63" name="object 63"/>
          <p:cNvSpPr/>
          <p:nvPr/>
        </p:nvSpPr>
        <p:spPr>
          <a:xfrm>
            <a:off x="1401522" y="4377942"/>
            <a:ext cx="10860" cy="1086"/>
          </a:xfrm>
          <a:custGeom>
            <a:avLst/>
            <a:gdLst/>
            <a:ahLst/>
            <a:cxnLst/>
            <a:rect l="l" t="t" r="r" b="b"/>
            <a:pathLst>
              <a:path w="12700" h="1270">
                <a:moveTo>
                  <a:pt x="0" y="0"/>
                </a:moveTo>
                <a:lnTo>
                  <a:pt x="4203" y="355"/>
                </a:lnTo>
                <a:lnTo>
                  <a:pt x="8432" y="673"/>
                </a:lnTo>
                <a:lnTo>
                  <a:pt x="12700" y="965"/>
                </a:lnTo>
              </a:path>
            </a:pathLst>
          </a:custGeom>
          <a:ln w="6350">
            <a:solidFill>
              <a:srgbClr val="09233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64" name="object 64"/>
          <p:cNvSpPr/>
          <p:nvPr/>
        </p:nvSpPr>
        <p:spPr>
          <a:xfrm>
            <a:off x="1045873" y="3975907"/>
            <a:ext cx="41267" cy="41267"/>
          </a:xfrm>
          <a:custGeom>
            <a:avLst/>
            <a:gdLst/>
            <a:ahLst/>
            <a:cxnLst/>
            <a:rect l="l" t="t" r="r" b="b"/>
            <a:pathLst>
              <a:path w="48259" h="48260">
                <a:moveTo>
                  <a:pt x="22875" y="0"/>
                </a:moveTo>
                <a:lnTo>
                  <a:pt x="13972" y="2134"/>
                </a:lnTo>
                <a:lnTo>
                  <a:pt x="6517" y="7450"/>
                </a:lnTo>
                <a:lnTo>
                  <a:pt x="1501" y="15494"/>
                </a:lnTo>
                <a:lnTo>
                  <a:pt x="0" y="24854"/>
                </a:lnTo>
                <a:lnTo>
                  <a:pt x="2131" y="33757"/>
                </a:lnTo>
                <a:lnTo>
                  <a:pt x="7446" y="41212"/>
                </a:lnTo>
                <a:lnTo>
                  <a:pt x="15496" y="46228"/>
                </a:lnTo>
                <a:lnTo>
                  <a:pt x="24854" y="47722"/>
                </a:lnTo>
                <a:lnTo>
                  <a:pt x="33752" y="45589"/>
                </a:lnTo>
                <a:lnTo>
                  <a:pt x="41203" y="40276"/>
                </a:lnTo>
                <a:lnTo>
                  <a:pt x="46217" y="32233"/>
                </a:lnTo>
                <a:lnTo>
                  <a:pt x="47719" y="22873"/>
                </a:lnTo>
                <a:lnTo>
                  <a:pt x="45589" y="13970"/>
                </a:lnTo>
                <a:lnTo>
                  <a:pt x="40277" y="6515"/>
                </a:lnTo>
                <a:lnTo>
                  <a:pt x="32235" y="1499"/>
                </a:lnTo>
                <a:lnTo>
                  <a:pt x="22875" y="0"/>
                </a:lnTo>
                <a:close/>
              </a:path>
            </a:pathLst>
          </a:custGeom>
          <a:solidFill>
            <a:srgbClr val="092332"/>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65" name="object 65"/>
          <p:cNvSpPr/>
          <p:nvPr/>
        </p:nvSpPr>
        <p:spPr>
          <a:xfrm>
            <a:off x="1400939" y="4362217"/>
            <a:ext cx="59729" cy="32037"/>
          </a:xfrm>
          <a:custGeom>
            <a:avLst/>
            <a:gdLst/>
            <a:ahLst/>
            <a:cxnLst/>
            <a:rect l="l" t="t" r="r" b="b"/>
            <a:pathLst>
              <a:path w="69850" h="37464">
                <a:moveTo>
                  <a:pt x="1498" y="0"/>
                </a:moveTo>
                <a:lnTo>
                  <a:pt x="0" y="36868"/>
                </a:lnTo>
                <a:lnTo>
                  <a:pt x="69532" y="21234"/>
                </a:lnTo>
                <a:lnTo>
                  <a:pt x="1498" y="0"/>
                </a:lnTo>
                <a:close/>
              </a:path>
            </a:pathLst>
          </a:custGeom>
          <a:solidFill>
            <a:srgbClr val="092332"/>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66" name="object 66"/>
          <p:cNvSpPr txBox="1"/>
          <p:nvPr/>
        </p:nvSpPr>
        <p:spPr>
          <a:xfrm>
            <a:off x="5412905" y="5327333"/>
            <a:ext cx="273125" cy="168830"/>
          </a:xfrm>
          <a:prstGeom prst="rect">
            <a:avLst/>
          </a:prstGeom>
        </p:spPr>
        <p:txBody>
          <a:bodyPr vert="horz" wrap="square" lIns="0" tIns="10860" rIns="0" bIns="0" rtlCol="0">
            <a:spAutoFit/>
          </a:bodyPr>
          <a:lstStyle/>
          <a:p>
            <a:pPr marL="10860" defTabSz="781903" eaLnBrk="1" fontAlgn="auto" hangingPunct="1">
              <a:spcBef>
                <a:spcPts val="86"/>
              </a:spcBef>
              <a:spcAft>
                <a:spcPts val="0"/>
              </a:spcAft>
            </a:pPr>
            <a:r>
              <a:rPr sz="1026" spc="38" dirty="0">
                <a:solidFill>
                  <a:srgbClr val="2AACE2"/>
                </a:solidFill>
                <a:latin typeface="Arial Narrow" panose="020B0606020202030204" pitchFamily="34" charset="0"/>
                <a:cs typeface="Calibri"/>
              </a:rPr>
              <a:t>62,5</a:t>
            </a:r>
            <a:endParaRPr sz="1026" dirty="0">
              <a:solidFill>
                <a:srgbClr val="2AACE2"/>
              </a:solidFill>
              <a:latin typeface="Arial Narrow" panose="020B0606020202030204" pitchFamily="34" charset="0"/>
              <a:cs typeface="Calibri"/>
            </a:endParaRPr>
          </a:p>
        </p:txBody>
      </p:sp>
      <p:sp>
        <p:nvSpPr>
          <p:cNvPr id="67" name="object 67"/>
          <p:cNvSpPr txBox="1"/>
          <p:nvPr/>
        </p:nvSpPr>
        <p:spPr>
          <a:xfrm>
            <a:off x="5767204" y="5267345"/>
            <a:ext cx="162898" cy="104815"/>
          </a:xfrm>
          <a:prstGeom prst="rect">
            <a:avLst/>
          </a:prstGeom>
        </p:spPr>
        <p:txBody>
          <a:bodyPr vert="horz" wrap="square" lIns="0" tIns="12488" rIns="0" bIns="0" rtlCol="0">
            <a:spAutoFit/>
          </a:bodyPr>
          <a:lstStyle/>
          <a:p>
            <a:pPr marL="10860" defTabSz="781903" eaLnBrk="1" fontAlgn="auto" hangingPunct="1">
              <a:spcBef>
                <a:spcPts val="97"/>
              </a:spcBef>
              <a:spcAft>
                <a:spcPts val="0"/>
              </a:spcAft>
            </a:pPr>
            <a:r>
              <a:rPr sz="599" spc="21" dirty="0">
                <a:solidFill>
                  <a:srgbClr val="2AACE2"/>
                </a:solidFill>
                <a:latin typeface="Arial Narrow" panose="020B0606020202030204" pitchFamily="34" charset="0"/>
                <a:cs typeface="Calibri"/>
              </a:rPr>
              <a:t>new</a:t>
            </a:r>
            <a:endParaRPr sz="599" dirty="0">
              <a:solidFill>
                <a:srgbClr val="2AACE2"/>
              </a:solidFill>
              <a:latin typeface="Arial Narrow" panose="020B0606020202030204" pitchFamily="34" charset="0"/>
              <a:cs typeface="Calibri"/>
            </a:endParaRPr>
          </a:p>
        </p:txBody>
      </p:sp>
      <p:sp>
        <p:nvSpPr>
          <p:cNvPr id="68" name="object 68"/>
          <p:cNvSpPr txBox="1"/>
          <p:nvPr/>
        </p:nvSpPr>
        <p:spPr>
          <a:xfrm>
            <a:off x="3586869" y="3609300"/>
            <a:ext cx="362719" cy="104815"/>
          </a:xfrm>
          <a:prstGeom prst="rect">
            <a:avLst/>
          </a:prstGeom>
        </p:spPr>
        <p:txBody>
          <a:bodyPr vert="horz" wrap="square" lIns="0" tIns="12488" rIns="0" bIns="0" rtlCol="0">
            <a:spAutoFit/>
          </a:bodyPr>
          <a:lstStyle/>
          <a:p>
            <a:pPr marL="10860" defTabSz="781903" eaLnBrk="1" fontAlgn="auto" hangingPunct="1">
              <a:spcBef>
                <a:spcPts val="97"/>
              </a:spcBef>
              <a:spcAft>
                <a:spcPts val="0"/>
              </a:spcAft>
            </a:pPr>
            <a:r>
              <a:rPr sz="599" spc="34" dirty="0">
                <a:solidFill>
                  <a:srgbClr val="2AACE2"/>
                </a:solidFill>
                <a:latin typeface="Arial Narrow" panose="020B0606020202030204" pitchFamily="34" charset="0"/>
                <a:cs typeface="Calibri"/>
              </a:rPr>
              <a:t>отменить</a:t>
            </a:r>
            <a:endParaRPr sz="599" dirty="0">
              <a:solidFill>
                <a:srgbClr val="2AACE2"/>
              </a:solidFill>
              <a:latin typeface="Arial Narrow" panose="020B0606020202030204" pitchFamily="34" charset="0"/>
              <a:cs typeface="Calibri"/>
            </a:endParaRPr>
          </a:p>
        </p:txBody>
      </p:sp>
      <p:sp>
        <p:nvSpPr>
          <p:cNvPr id="69" name="object 69"/>
          <p:cNvSpPr/>
          <p:nvPr/>
        </p:nvSpPr>
        <p:spPr>
          <a:xfrm>
            <a:off x="829535" y="4149092"/>
            <a:ext cx="448290" cy="388348"/>
          </a:xfrm>
          <a:prstGeom prst="rect">
            <a:avLst/>
          </a:prstGeom>
          <a:blipFill>
            <a:blip r:embed="rId8" cstate="print"/>
            <a:stretch>
              <a:fillRect/>
            </a:stretch>
          </a:blip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70" name="object 70"/>
          <p:cNvSpPr/>
          <p:nvPr/>
        </p:nvSpPr>
        <p:spPr>
          <a:xfrm>
            <a:off x="895882" y="4214198"/>
            <a:ext cx="254664" cy="195477"/>
          </a:xfrm>
          <a:custGeom>
            <a:avLst/>
            <a:gdLst/>
            <a:ahLst/>
            <a:cxnLst/>
            <a:rect l="l" t="t" r="r" b="b"/>
            <a:pathLst>
              <a:path w="297815" h="228600">
                <a:moveTo>
                  <a:pt x="219075" y="0"/>
                </a:moveTo>
                <a:lnTo>
                  <a:pt x="78320" y="0"/>
                </a:lnTo>
                <a:lnTo>
                  <a:pt x="47834" y="6154"/>
                </a:lnTo>
                <a:lnTo>
                  <a:pt x="22939" y="22939"/>
                </a:lnTo>
                <a:lnTo>
                  <a:pt x="6154" y="47834"/>
                </a:lnTo>
                <a:lnTo>
                  <a:pt x="0" y="78320"/>
                </a:lnTo>
                <a:lnTo>
                  <a:pt x="0" y="150279"/>
                </a:lnTo>
                <a:lnTo>
                  <a:pt x="6154" y="180765"/>
                </a:lnTo>
                <a:lnTo>
                  <a:pt x="22939" y="205660"/>
                </a:lnTo>
                <a:lnTo>
                  <a:pt x="47834" y="222445"/>
                </a:lnTo>
                <a:lnTo>
                  <a:pt x="78320" y="228600"/>
                </a:lnTo>
                <a:lnTo>
                  <a:pt x="219075" y="228600"/>
                </a:lnTo>
                <a:lnTo>
                  <a:pt x="249561" y="222445"/>
                </a:lnTo>
                <a:lnTo>
                  <a:pt x="274456" y="205660"/>
                </a:lnTo>
                <a:lnTo>
                  <a:pt x="291241" y="180765"/>
                </a:lnTo>
                <a:lnTo>
                  <a:pt x="297395" y="150279"/>
                </a:lnTo>
                <a:lnTo>
                  <a:pt x="297395" y="78320"/>
                </a:lnTo>
                <a:lnTo>
                  <a:pt x="291241" y="47834"/>
                </a:lnTo>
                <a:lnTo>
                  <a:pt x="274456" y="22939"/>
                </a:lnTo>
                <a:lnTo>
                  <a:pt x="249561" y="6154"/>
                </a:lnTo>
                <a:lnTo>
                  <a:pt x="219075" y="0"/>
                </a:lnTo>
                <a:close/>
              </a:path>
            </a:pathLst>
          </a:custGeom>
          <a:solidFill>
            <a:srgbClr val="FFFFFF"/>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71" name="object 71"/>
          <p:cNvSpPr/>
          <p:nvPr/>
        </p:nvSpPr>
        <p:spPr>
          <a:xfrm>
            <a:off x="895882" y="4214198"/>
            <a:ext cx="254664" cy="195477"/>
          </a:xfrm>
          <a:custGeom>
            <a:avLst/>
            <a:gdLst/>
            <a:ahLst/>
            <a:cxnLst/>
            <a:rect l="l" t="t" r="r" b="b"/>
            <a:pathLst>
              <a:path w="297815" h="228600">
                <a:moveTo>
                  <a:pt x="219075" y="228600"/>
                </a:moveTo>
                <a:lnTo>
                  <a:pt x="78320" y="228600"/>
                </a:lnTo>
                <a:lnTo>
                  <a:pt x="47834" y="222445"/>
                </a:lnTo>
                <a:lnTo>
                  <a:pt x="22939" y="205660"/>
                </a:lnTo>
                <a:lnTo>
                  <a:pt x="6154" y="180765"/>
                </a:lnTo>
                <a:lnTo>
                  <a:pt x="0" y="150279"/>
                </a:lnTo>
                <a:lnTo>
                  <a:pt x="0" y="78320"/>
                </a:lnTo>
                <a:lnTo>
                  <a:pt x="6154" y="47834"/>
                </a:lnTo>
                <a:lnTo>
                  <a:pt x="22939" y="22939"/>
                </a:lnTo>
                <a:lnTo>
                  <a:pt x="47834" y="6154"/>
                </a:lnTo>
                <a:lnTo>
                  <a:pt x="78320" y="0"/>
                </a:lnTo>
                <a:lnTo>
                  <a:pt x="219075" y="0"/>
                </a:lnTo>
                <a:lnTo>
                  <a:pt x="249561" y="6154"/>
                </a:lnTo>
                <a:lnTo>
                  <a:pt x="274456" y="22939"/>
                </a:lnTo>
                <a:lnTo>
                  <a:pt x="291241" y="47834"/>
                </a:lnTo>
                <a:lnTo>
                  <a:pt x="297395" y="78320"/>
                </a:lnTo>
                <a:lnTo>
                  <a:pt x="297395" y="150279"/>
                </a:lnTo>
                <a:lnTo>
                  <a:pt x="291241" y="180765"/>
                </a:lnTo>
                <a:lnTo>
                  <a:pt x="274456" y="205660"/>
                </a:lnTo>
                <a:lnTo>
                  <a:pt x="249561" y="222445"/>
                </a:lnTo>
                <a:lnTo>
                  <a:pt x="219075" y="228600"/>
                </a:lnTo>
                <a:close/>
              </a:path>
            </a:pathLst>
          </a:custGeom>
          <a:ln w="6350">
            <a:solidFill>
              <a:srgbClr val="09233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72" name="object 72"/>
          <p:cNvSpPr/>
          <p:nvPr/>
        </p:nvSpPr>
        <p:spPr>
          <a:xfrm>
            <a:off x="709816" y="3814426"/>
            <a:ext cx="10317" cy="4887"/>
          </a:xfrm>
          <a:custGeom>
            <a:avLst/>
            <a:gdLst/>
            <a:ahLst/>
            <a:cxnLst/>
            <a:rect l="l" t="t" r="r" b="b"/>
            <a:pathLst>
              <a:path w="12065" h="5714">
                <a:moveTo>
                  <a:pt x="11442" y="0"/>
                </a:moveTo>
                <a:lnTo>
                  <a:pt x="7556" y="1778"/>
                </a:lnTo>
                <a:lnTo>
                  <a:pt x="3759" y="3619"/>
                </a:lnTo>
                <a:lnTo>
                  <a:pt x="0" y="5524"/>
                </a:lnTo>
              </a:path>
            </a:pathLst>
          </a:custGeom>
          <a:ln w="6350">
            <a:solidFill>
              <a:srgbClr val="09233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73" name="object 73"/>
          <p:cNvSpPr/>
          <p:nvPr/>
        </p:nvSpPr>
        <p:spPr>
          <a:xfrm>
            <a:off x="576697" y="3829643"/>
            <a:ext cx="200364" cy="456657"/>
          </a:xfrm>
          <a:custGeom>
            <a:avLst/>
            <a:gdLst/>
            <a:ahLst/>
            <a:cxnLst/>
            <a:rect l="l" t="t" r="r" b="b"/>
            <a:pathLst>
              <a:path w="234315" h="534035">
                <a:moveTo>
                  <a:pt x="133799" y="0"/>
                </a:moveTo>
                <a:lnTo>
                  <a:pt x="100753" y="23650"/>
                </a:lnTo>
                <a:lnTo>
                  <a:pt x="72240" y="50761"/>
                </a:lnTo>
                <a:lnTo>
                  <a:pt x="48327" y="80836"/>
                </a:lnTo>
                <a:lnTo>
                  <a:pt x="14565" y="147880"/>
                </a:lnTo>
                <a:lnTo>
                  <a:pt x="0" y="220791"/>
                </a:lnTo>
                <a:lnTo>
                  <a:pt x="83" y="258200"/>
                </a:lnTo>
                <a:lnTo>
                  <a:pt x="15313" y="332431"/>
                </a:lnTo>
                <a:lnTo>
                  <a:pt x="30594" y="368255"/>
                </a:lnTo>
                <a:lnTo>
                  <a:pt x="51075" y="402553"/>
                </a:lnTo>
                <a:lnTo>
                  <a:pt x="76821" y="434828"/>
                </a:lnTo>
                <a:lnTo>
                  <a:pt x="107900" y="464578"/>
                </a:lnTo>
                <a:lnTo>
                  <a:pt x="144378" y="491307"/>
                </a:lnTo>
                <a:lnTo>
                  <a:pt x="186322" y="514516"/>
                </a:lnTo>
                <a:lnTo>
                  <a:pt x="233798" y="533704"/>
                </a:lnTo>
              </a:path>
            </a:pathLst>
          </a:custGeom>
          <a:ln w="6350">
            <a:solidFill>
              <a:srgbClr val="092332"/>
            </a:solidFill>
            <a:prstDash val="sysDot"/>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74" name="object 74"/>
          <p:cNvSpPr/>
          <p:nvPr/>
        </p:nvSpPr>
        <p:spPr>
          <a:xfrm>
            <a:off x="786849" y="4289331"/>
            <a:ext cx="10860" cy="3258"/>
          </a:xfrm>
          <a:custGeom>
            <a:avLst/>
            <a:gdLst/>
            <a:ahLst/>
            <a:cxnLst/>
            <a:rect l="l" t="t" r="r" b="b"/>
            <a:pathLst>
              <a:path w="12700" h="3810">
                <a:moveTo>
                  <a:pt x="0" y="0"/>
                </a:moveTo>
                <a:lnTo>
                  <a:pt x="4025" y="1244"/>
                </a:lnTo>
                <a:lnTo>
                  <a:pt x="8102" y="2438"/>
                </a:lnTo>
                <a:lnTo>
                  <a:pt x="12217" y="3594"/>
                </a:lnTo>
              </a:path>
            </a:pathLst>
          </a:custGeom>
          <a:ln w="6349">
            <a:solidFill>
              <a:srgbClr val="09233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75" name="object 75"/>
          <p:cNvSpPr/>
          <p:nvPr/>
        </p:nvSpPr>
        <p:spPr>
          <a:xfrm>
            <a:off x="698297" y="3794523"/>
            <a:ext cx="41267" cy="41267"/>
          </a:xfrm>
          <a:custGeom>
            <a:avLst/>
            <a:gdLst/>
            <a:ahLst/>
            <a:cxnLst/>
            <a:rect l="l" t="t" r="r" b="b"/>
            <a:pathLst>
              <a:path w="48259" h="48260">
                <a:moveTo>
                  <a:pt x="23829" y="0"/>
                </a:moveTo>
                <a:lnTo>
                  <a:pt x="14544" y="1908"/>
                </a:lnTo>
                <a:lnTo>
                  <a:pt x="6723" y="7269"/>
                </a:lnTo>
                <a:lnTo>
                  <a:pt x="1739" y="14946"/>
                </a:lnTo>
                <a:lnTo>
                  <a:pt x="0" y="23930"/>
                </a:lnTo>
                <a:lnTo>
                  <a:pt x="1908" y="33213"/>
                </a:lnTo>
                <a:lnTo>
                  <a:pt x="7276" y="41035"/>
                </a:lnTo>
                <a:lnTo>
                  <a:pt x="14957" y="46018"/>
                </a:lnTo>
                <a:lnTo>
                  <a:pt x="23943" y="47758"/>
                </a:lnTo>
                <a:lnTo>
                  <a:pt x="33226" y="45850"/>
                </a:lnTo>
                <a:lnTo>
                  <a:pt x="41042" y="40488"/>
                </a:lnTo>
                <a:lnTo>
                  <a:pt x="46024" y="32810"/>
                </a:lnTo>
                <a:lnTo>
                  <a:pt x="47763" y="23822"/>
                </a:lnTo>
                <a:lnTo>
                  <a:pt x="45850" y="14532"/>
                </a:lnTo>
                <a:lnTo>
                  <a:pt x="40494" y="6717"/>
                </a:lnTo>
                <a:lnTo>
                  <a:pt x="32816" y="1738"/>
                </a:lnTo>
                <a:lnTo>
                  <a:pt x="23829" y="0"/>
                </a:lnTo>
                <a:close/>
              </a:path>
            </a:pathLst>
          </a:custGeom>
          <a:solidFill>
            <a:srgbClr val="092332"/>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76" name="object 76"/>
          <p:cNvSpPr/>
          <p:nvPr/>
        </p:nvSpPr>
        <p:spPr>
          <a:xfrm>
            <a:off x="783391" y="4274196"/>
            <a:ext cx="61358" cy="30951"/>
          </a:xfrm>
          <a:custGeom>
            <a:avLst/>
            <a:gdLst/>
            <a:ahLst/>
            <a:cxnLst/>
            <a:rect l="l" t="t" r="r" b="b"/>
            <a:pathLst>
              <a:path w="71755" h="36195">
                <a:moveTo>
                  <a:pt x="8343" y="0"/>
                </a:moveTo>
                <a:lnTo>
                  <a:pt x="0" y="35941"/>
                </a:lnTo>
                <a:lnTo>
                  <a:pt x="71221" y="33566"/>
                </a:lnTo>
                <a:lnTo>
                  <a:pt x="8343" y="0"/>
                </a:lnTo>
                <a:close/>
              </a:path>
            </a:pathLst>
          </a:custGeom>
          <a:solidFill>
            <a:srgbClr val="092332"/>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77" name="object 77"/>
          <p:cNvSpPr txBox="1"/>
          <p:nvPr/>
        </p:nvSpPr>
        <p:spPr>
          <a:xfrm>
            <a:off x="927783" y="4216478"/>
            <a:ext cx="188419" cy="168830"/>
          </a:xfrm>
          <a:prstGeom prst="rect">
            <a:avLst/>
          </a:prstGeom>
        </p:spPr>
        <p:txBody>
          <a:bodyPr vert="horz" wrap="square" lIns="0" tIns="10860" rIns="0" bIns="0" rtlCol="0">
            <a:spAutoFit/>
          </a:bodyPr>
          <a:lstStyle/>
          <a:p>
            <a:pPr marL="10860" defTabSz="781903" eaLnBrk="1" fontAlgn="auto" hangingPunct="1">
              <a:spcBef>
                <a:spcPts val="86"/>
              </a:spcBef>
              <a:spcAft>
                <a:spcPts val="0"/>
              </a:spcAft>
            </a:pPr>
            <a:r>
              <a:rPr sz="1026" spc="-257" dirty="0">
                <a:solidFill>
                  <a:srgbClr val="2AACE2"/>
                </a:solidFill>
                <a:latin typeface="Arial Narrow" panose="020B0606020202030204" pitchFamily="34" charset="0"/>
                <a:cs typeface="Calibri"/>
              </a:rPr>
              <a:t>1</a:t>
            </a:r>
            <a:r>
              <a:rPr sz="1026" spc="-34" dirty="0">
                <a:solidFill>
                  <a:srgbClr val="2AACE2"/>
                </a:solidFill>
                <a:latin typeface="Arial Narrow" panose="020B0606020202030204" pitchFamily="34" charset="0"/>
                <a:cs typeface="Calibri"/>
              </a:rPr>
              <a:t> </a:t>
            </a:r>
            <a:r>
              <a:rPr sz="1026" spc="47" dirty="0">
                <a:solidFill>
                  <a:srgbClr val="2AACE2"/>
                </a:solidFill>
                <a:latin typeface="Arial Narrow" panose="020B0606020202030204" pitchFamily="34" charset="0"/>
                <a:cs typeface="Calibri"/>
              </a:rPr>
              <a:t>%</a:t>
            </a:r>
            <a:endParaRPr sz="1026" dirty="0">
              <a:solidFill>
                <a:srgbClr val="2AACE2"/>
              </a:solidFill>
              <a:latin typeface="Arial Narrow" panose="020B0606020202030204" pitchFamily="34" charset="0"/>
              <a:cs typeface="Calibri"/>
            </a:endParaRPr>
          </a:p>
        </p:txBody>
      </p:sp>
      <p:sp>
        <p:nvSpPr>
          <p:cNvPr id="78" name="object 78"/>
          <p:cNvSpPr txBox="1"/>
          <p:nvPr/>
        </p:nvSpPr>
        <p:spPr>
          <a:xfrm>
            <a:off x="1171671" y="4156485"/>
            <a:ext cx="162898" cy="104815"/>
          </a:xfrm>
          <a:prstGeom prst="rect">
            <a:avLst/>
          </a:prstGeom>
        </p:spPr>
        <p:txBody>
          <a:bodyPr vert="horz" wrap="square" lIns="0" tIns="12488" rIns="0" bIns="0" rtlCol="0">
            <a:spAutoFit/>
          </a:bodyPr>
          <a:lstStyle/>
          <a:p>
            <a:pPr marL="10860" defTabSz="781903" eaLnBrk="1" fontAlgn="auto" hangingPunct="1">
              <a:spcBef>
                <a:spcPts val="97"/>
              </a:spcBef>
              <a:spcAft>
                <a:spcPts val="0"/>
              </a:spcAft>
            </a:pPr>
            <a:r>
              <a:rPr sz="599" spc="21" dirty="0">
                <a:solidFill>
                  <a:srgbClr val="2AACE2"/>
                </a:solidFill>
                <a:latin typeface="Arial Narrow" panose="020B0606020202030204" pitchFamily="34" charset="0"/>
                <a:cs typeface="Calibri"/>
              </a:rPr>
              <a:t>new</a:t>
            </a:r>
            <a:endParaRPr sz="599" dirty="0">
              <a:solidFill>
                <a:srgbClr val="2AACE2"/>
              </a:solidFill>
              <a:latin typeface="Arial Narrow" panose="020B0606020202030204" pitchFamily="34" charset="0"/>
              <a:cs typeface="Calibri"/>
            </a:endParaRPr>
          </a:p>
        </p:txBody>
      </p:sp>
      <p:sp>
        <p:nvSpPr>
          <p:cNvPr id="79" name="object 79"/>
          <p:cNvSpPr txBox="1">
            <a:spLocks noGrp="1"/>
          </p:cNvSpPr>
          <p:nvPr>
            <p:ph type="title" idx="4294967295"/>
          </p:nvPr>
        </p:nvSpPr>
        <p:spPr>
          <a:xfrm>
            <a:off x="222749" y="619472"/>
            <a:ext cx="7683500" cy="260265"/>
          </a:xfrm>
          <a:prstGeom prst="rect">
            <a:avLst/>
          </a:prstGeom>
        </p:spPr>
        <p:txBody>
          <a:bodyPr vert="horz" wrap="square" lIns="0" tIns="10860" rIns="0" bIns="0" rtlCol="0">
            <a:spAutoFit/>
          </a:bodyPr>
          <a:lstStyle/>
          <a:p>
            <a:pPr>
              <a:spcBef>
                <a:spcPts val="86"/>
              </a:spcBef>
            </a:pPr>
            <a:r>
              <a:rPr lang="ru-RU" sz="1800" kern="1200" spc="162" dirty="0">
                <a:solidFill>
                  <a:schemeClr val="tx1"/>
                </a:solidFill>
                <a:latin typeface="Arial Narrow" panose="020B0606020202030204" pitchFamily="34" charset="0"/>
                <a:cs typeface="+mj-cs"/>
              </a:rPr>
              <a:t>Программа </a:t>
            </a:r>
            <a:r>
              <a:rPr lang="ru-RU" sz="1800" spc="133" dirty="0">
                <a:latin typeface="Arial Narrow" panose="020B0606020202030204" pitchFamily="34" charset="0"/>
              </a:rPr>
              <a:t>"</a:t>
            </a:r>
            <a:r>
              <a:rPr lang="ru-RU" sz="1800" kern="1200" spc="162" dirty="0">
                <a:solidFill>
                  <a:schemeClr val="tx1"/>
                </a:solidFill>
                <a:latin typeface="Arial Narrow" panose="020B0606020202030204" pitchFamily="34" charset="0"/>
                <a:cs typeface="+mj-cs"/>
              </a:rPr>
              <a:t>Станкостроение</a:t>
            </a:r>
            <a:r>
              <a:rPr lang="ru-RU" sz="1800" spc="133" dirty="0">
                <a:latin typeface="Arial Narrow" panose="020B0606020202030204" pitchFamily="34" charset="0"/>
              </a:rPr>
              <a:t>"</a:t>
            </a:r>
            <a:endParaRPr lang="ru-RU" spc="124" dirty="0">
              <a:solidFill>
                <a:schemeClr val="tx1"/>
              </a:solidFill>
              <a:latin typeface="Arial Narrow" panose="020B0606020202030204" pitchFamily="34" charset="0"/>
            </a:endParaRPr>
          </a:p>
        </p:txBody>
      </p:sp>
      <p:sp>
        <p:nvSpPr>
          <p:cNvPr id="81" name="object 25"/>
          <p:cNvSpPr/>
          <p:nvPr/>
        </p:nvSpPr>
        <p:spPr>
          <a:xfrm>
            <a:off x="5018615" y="1848748"/>
            <a:ext cx="0" cy="109685"/>
          </a:xfrm>
          <a:custGeom>
            <a:avLst/>
            <a:gdLst/>
            <a:ahLst/>
            <a:cxnLst/>
            <a:rect l="l" t="t" r="r" b="b"/>
            <a:pathLst>
              <a:path h="128269">
                <a:moveTo>
                  <a:pt x="0" y="0"/>
                </a:moveTo>
                <a:lnTo>
                  <a:pt x="0" y="127723"/>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82" name="object 26"/>
          <p:cNvSpPr/>
          <p:nvPr/>
        </p:nvSpPr>
        <p:spPr>
          <a:xfrm>
            <a:off x="5161353" y="1848748"/>
            <a:ext cx="0" cy="109685"/>
          </a:xfrm>
          <a:custGeom>
            <a:avLst/>
            <a:gdLst/>
            <a:ahLst/>
            <a:cxnLst/>
            <a:rect l="l" t="t" r="r" b="b"/>
            <a:pathLst>
              <a:path h="128269">
                <a:moveTo>
                  <a:pt x="0" y="0"/>
                </a:moveTo>
                <a:lnTo>
                  <a:pt x="0" y="127723"/>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83" name="object 28"/>
          <p:cNvSpPr/>
          <p:nvPr/>
        </p:nvSpPr>
        <p:spPr>
          <a:xfrm>
            <a:off x="4980686" y="1848744"/>
            <a:ext cx="219369" cy="109685"/>
          </a:xfrm>
          <a:custGeom>
            <a:avLst/>
            <a:gdLst/>
            <a:ahLst/>
            <a:cxnLst/>
            <a:rect l="l" t="t" r="r" b="b"/>
            <a:pathLst>
              <a:path w="256539" h="128269">
                <a:moveTo>
                  <a:pt x="256032" y="127723"/>
                </a:moveTo>
                <a:lnTo>
                  <a:pt x="0" y="127723"/>
                </a:lnTo>
                <a:lnTo>
                  <a:pt x="0" y="0"/>
                </a:lnTo>
                <a:lnTo>
                  <a:pt x="256032" y="0"/>
                </a:lnTo>
                <a:lnTo>
                  <a:pt x="256032" y="127723"/>
                </a:lnTo>
                <a:close/>
              </a:path>
            </a:pathLst>
          </a:custGeom>
          <a:ln w="762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84" name="object 29"/>
          <p:cNvSpPr/>
          <p:nvPr/>
        </p:nvSpPr>
        <p:spPr>
          <a:xfrm>
            <a:off x="4996308" y="1833120"/>
            <a:ext cx="219369" cy="109685"/>
          </a:xfrm>
          <a:custGeom>
            <a:avLst/>
            <a:gdLst/>
            <a:ahLst/>
            <a:cxnLst/>
            <a:rect l="l" t="t" r="r" b="b"/>
            <a:pathLst>
              <a:path w="256539" h="128269">
                <a:moveTo>
                  <a:pt x="0" y="18275"/>
                </a:moveTo>
                <a:lnTo>
                  <a:pt x="0" y="0"/>
                </a:lnTo>
                <a:lnTo>
                  <a:pt x="256032" y="0"/>
                </a:lnTo>
                <a:lnTo>
                  <a:pt x="256032" y="127723"/>
                </a:lnTo>
                <a:lnTo>
                  <a:pt x="237756" y="127723"/>
                </a:lnTo>
              </a:path>
            </a:pathLst>
          </a:custGeom>
          <a:ln w="762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85" name="object 30"/>
          <p:cNvSpPr/>
          <p:nvPr/>
        </p:nvSpPr>
        <p:spPr>
          <a:xfrm>
            <a:off x="5011298" y="1818136"/>
            <a:ext cx="219369" cy="109685"/>
          </a:xfrm>
          <a:custGeom>
            <a:avLst/>
            <a:gdLst/>
            <a:ahLst/>
            <a:cxnLst/>
            <a:rect l="l" t="t" r="r" b="b"/>
            <a:pathLst>
              <a:path w="256539" h="128269">
                <a:moveTo>
                  <a:pt x="0" y="17525"/>
                </a:moveTo>
                <a:lnTo>
                  <a:pt x="0" y="0"/>
                </a:lnTo>
                <a:lnTo>
                  <a:pt x="256032" y="0"/>
                </a:lnTo>
                <a:lnTo>
                  <a:pt x="256032" y="127723"/>
                </a:lnTo>
                <a:lnTo>
                  <a:pt x="238506" y="127723"/>
                </a:lnTo>
              </a:path>
            </a:pathLst>
          </a:custGeom>
          <a:ln w="7620">
            <a:solidFill>
              <a:srgbClr val="2AACE2"/>
            </a:solidFill>
          </a:ln>
        </p:spPr>
        <p:txBody>
          <a:bodyPr wrap="square" lIns="0" tIns="0" rIns="0" bIns="0" rtlCol="0"/>
          <a:lstStyle/>
          <a:p>
            <a:pPr defTabSz="781903" eaLnBrk="1" fontAlgn="auto" hangingPunct="1">
              <a:spcBef>
                <a:spcPts val="0"/>
              </a:spcBef>
              <a:spcAft>
                <a:spcPts val="0"/>
              </a:spcAft>
            </a:pPr>
            <a:endParaRPr sz="1539">
              <a:solidFill>
                <a:srgbClr val="2AACE2"/>
              </a:solidFill>
              <a:latin typeface="Arial Narrow" panose="020B0606020202030204" pitchFamily="34" charset="0"/>
              <a:cs typeface="+mn-cs"/>
            </a:endParaRPr>
          </a:p>
        </p:txBody>
      </p:sp>
      <p:sp>
        <p:nvSpPr>
          <p:cNvPr id="86" name="object 31"/>
          <p:cNvSpPr/>
          <p:nvPr/>
        </p:nvSpPr>
        <p:spPr>
          <a:xfrm>
            <a:off x="5076474" y="1884826"/>
            <a:ext cx="31494" cy="39638"/>
          </a:xfrm>
          <a:custGeom>
            <a:avLst/>
            <a:gdLst/>
            <a:ahLst/>
            <a:cxnLst/>
            <a:rect l="l" t="t" r="r" b="b"/>
            <a:pathLst>
              <a:path w="36829" h="46355">
                <a:moveTo>
                  <a:pt x="11061" y="38087"/>
                </a:moveTo>
                <a:lnTo>
                  <a:pt x="5816" y="38087"/>
                </a:lnTo>
                <a:lnTo>
                  <a:pt x="5816" y="45808"/>
                </a:lnTo>
                <a:lnTo>
                  <a:pt x="11061" y="45808"/>
                </a:lnTo>
                <a:lnTo>
                  <a:pt x="11061" y="38087"/>
                </a:lnTo>
                <a:close/>
              </a:path>
              <a:path w="36829" h="46355">
                <a:moveTo>
                  <a:pt x="23812" y="33312"/>
                </a:moveTo>
                <a:lnTo>
                  <a:pt x="0" y="33312"/>
                </a:lnTo>
                <a:lnTo>
                  <a:pt x="0" y="38087"/>
                </a:lnTo>
                <a:lnTo>
                  <a:pt x="23812" y="38087"/>
                </a:lnTo>
                <a:lnTo>
                  <a:pt x="23812" y="33312"/>
                </a:lnTo>
                <a:close/>
              </a:path>
              <a:path w="36829" h="46355">
                <a:moveTo>
                  <a:pt x="11061" y="27025"/>
                </a:moveTo>
                <a:lnTo>
                  <a:pt x="5816" y="27025"/>
                </a:lnTo>
                <a:lnTo>
                  <a:pt x="5816" y="33312"/>
                </a:lnTo>
                <a:lnTo>
                  <a:pt x="11061" y="33312"/>
                </a:lnTo>
                <a:lnTo>
                  <a:pt x="11061" y="27025"/>
                </a:lnTo>
                <a:close/>
              </a:path>
              <a:path w="36829" h="46355">
                <a:moveTo>
                  <a:pt x="35973" y="4775"/>
                </a:moveTo>
                <a:lnTo>
                  <a:pt x="27736" y="4775"/>
                </a:lnTo>
                <a:lnTo>
                  <a:pt x="31153" y="7924"/>
                </a:lnTo>
                <a:lnTo>
                  <a:pt x="31153" y="19240"/>
                </a:lnTo>
                <a:lnTo>
                  <a:pt x="27736" y="22250"/>
                </a:lnTo>
                <a:lnTo>
                  <a:pt x="0" y="22250"/>
                </a:lnTo>
                <a:lnTo>
                  <a:pt x="0" y="27025"/>
                </a:lnTo>
                <a:lnTo>
                  <a:pt x="31673" y="27025"/>
                </a:lnTo>
                <a:lnTo>
                  <a:pt x="36385" y="21666"/>
                </a:lnTo>
                <a:lnTo>
                  <a:pt x="36385" y="5232"/>
                </a:lnTo>
                <a:lnTo>
                  <a:pt x="35973" y="4775"/>
                </a:lnTo>
                <a:close/>
              </a:path>
              <a:path w="36829" h="46355">
                <a:moveTo>
                  <a:pt x="31673" y="0"/>
                </a:moveTo>
                <a:lnTo>
                  <a:pt x="5816" y="0"/>
                </a:lnTo>
                <a:lnTo>
                  <a:pt x="5816" y="22250"/>
                </a:lnTo>
                <a:lnTo>
                  <a:pt x="11061" y="22250"/>
                </a:lnTo>
                <a:lnTo>
                  <a:pt x="11061" y="4775"/>
                </a:lnTo>
                <a:lnTo>
                  <a:pt x="35973" y="4775"/>
                </a:lnTo>
                <a:lnTo>
                  <a:pt x="31673" y="0"/>
                </a:lnTo>
                <a:close/>
              </a:path>
            </a:pathLst>
          </a:custGeom>
          <a:solidFill>
            <a:srgbClr val="DD052B"/>
          </a:solidFill>
          <a:ln>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87" name="Овал 86"/>
          <p:cNvSpPr/>
          <p:nvPr/>
        </p:nvSpPr>
        <p:spPr>
          <a:xfrm>
            <a:off x="5044503" y="1857200"/>
            <a:ext cx="85423" cy="94057"/>
          </a:xfrm>
          <a:prstGeom prst="ellipse">
            <a:avLst/>
          </a:prstGeom>
          <a:noFill/>
          <a:ln w="9525">
            <a:solidFill>
              <a:srgbClr val="2AAC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1903" eaLnBrk="1" fontAlgn="auto" hangingPunct="1">
              <a:spcBef>
                <a:spcPts val="0"/>
              </a:spcBef>
              <a:spcAft>
                <a:spcPts val="0"/>
              </a:spcAft>
            </a:pPr>
            <a:endParaRPr lang="ru-RU" sz="1539">
              <a:solidFill>
                <a:prstClr val="white"/>
              </a:solidFill>
              <a:latin typeface="Arial Narrow" panose="020B0606020202030204" pitchFamily="34" charset="0"/>
            </a:endParaRPr>
          </a:p>
        </p:txBody>
      </p:sp>
      <p:sp>
        <p:nvSpPr>
          <p:cNvPr id="88" name="object 33"/>
          <p:cNvSpPr/>
          <p:nvPr/>
        </p:nvSpPr>
        <p:spPr>
          <a:xfrm>
            <a:off x="5288810" y="1694308"/>
            <a:ext cx="0" cy="345343"/>
          </a:xfrm>
          <a:custGeom>
            <a:avLst/>
            <a:gdLst/>
            <a:ahLst/>
            <a:cxnLst/>
            <a:rect l="l" t="t" r="r" b="b"/>
            <a:pathLst>
              <a:path h="403860">
                <a:moveTo>
                  <a:pt x="0" y="0"/>
                </a:moveTo>
                <a:lnTo>
                  <a:pt x="0" y="403669"/>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89" name="object 33"/>
          <p:cNvSpPr/>
          <p:nvPr/>
        </p:nvSpPr>
        <p:spPr>
          <a:xfrm>
            <a:off x="7240201" y="1694308"/>
            <a:ext cx="0" cy="345343"/>
          </a:xfrm>
          <a:custGeom>
            <a:avLst/>
            <a:gdLst/>
            <a:ahLst/>
            <a:cxnLst/>
            <a:rect l="l" t="t" r="r" b="b"/>
            <a:pathLst>
              <a:path h="403860">
                <a:moveTo>
                  <a:pt x="0" y="0"/>
                </a:moveTo>
                <a:lnTo>
                  <a:pt x="0" y="403669"/>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91" name="Прямоугольник 90"/>
          <p:cNvSpPr/>
          <p:nvPr/>
        </p:nvSpPr>
        <p:spPr>
          <a:xfrm>
            <a:off x="6960772" y="1781766"/>
            <a:ext cx="197684" cy="207968"/>
          </a:xfrm>
          <a:prstGeom prst="rect">
            <a:avLst/>
          </a:prstGeom>
          <a:noFill/>
          <a:ln w="9525">
            <a:solidFill>
              <a:srgbClr val="2AAC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1903" eaLnBrk="1" fontAlgn="auto" hangingPunct="1">
              <a:spcBef>
                <a:spcPts val="0"/>
              </a:spcBef>
              <a:spcAft>
                <a:spcPts val="0"/>
              </a:spcAft>
            </a:pPr>
            <a:endParaRPr lang="ru-RU" sz="1539">
              <a:solidFill>
                <a:prstClr val="white"/>
              </a:solidFill>
              <a:latin typeface="Arial Narrow" panose="020B0606020202030204" pitchFamily="34" charset="0"/>
            </a:endParaRPr>
          </a:p>
        </p:txBody>
      </p:sp>
      <p:sp>
        <p:nvSpPr>
          <p:cNvPr id="92" name="Овал 91"/>
          <p:cNvSpPr/>
          <p:nvPr/>
        </p:nvSpPr>
        <p:spPr>
          <a:xfrm>
            <a:off x="6965478" y="1790639"/>
            <a:ext cx="188272" cy="184699"/>
          </a:xfrm>
          <a:prstGeom prst="ellipse">
            <a:avLst/>
          </a:prstGeom>
          <a:noFill/>
          <a:ln w="9525">
            <a:solidFill>
              <a:srgbClr val="2AAC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1903" eaLnBrk="1" fontAlgn="auto" hangingPunct="1">
              <a:spcBef>
                <a:spcPts val="0"/>
              </a:spcBef>
              <a:spcAft>
                <a:spcPts val="0"/>
              </a:spcAft>
            </a:pPr>
            <a:endParaRPr lang="ru-RU" sz="1539">
              <a:solidFill>
                <a:prstClr val="white"/>
              </a:solidFill>
              <a:latin typeface="Arial Narrow" panose="020B0606020202030204" pitchFamily="34" charset="0"/>
            </a:endParaRPr>
          </a:p>
        </p:txBody>
      </p:sp>
      <p:cxnSp>
        <p:nvCxnSpPr>
          <p:cNvPr id="93" name="Прямая соединительная линия 92"/>
          <p:cNvCxnSpPr/>
          <p:nvPr/>
        </p:nvCxnSpPr>
        <p:spPr>
          <a:xfrm>
            <a:off x="7048048" y="1831179"/>
            <a:ext cx="0" cy="65159"/>
          </a:xfrm>
          <a:prstGeom prst="line">
            <a:avLst/>
          </a:prstGeom>
          <a:ln>
            <a:solidFill>
              <a:srgbClr val="2AACE2"/>
            </a:solidFill>
          </a:ln>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93"/>
          <p:cNvCxnSpPr/>
          <p:nvPr/>
        </p:nvCxnSpPr>
        <p:spPr>
          <a:xfrm>
            <a:off x="7040818" y="1896338"/>
            <a:ext cx="65159" cy="0"/>
          </a:xfrm>
          <a:prstGeom prst="line">
            <a:avLst/>
          </a:prstGeom>
          <a:ln>
            <a:solidFill>
              <a:srgbClr val="2AACE2"/>
            </a:solidFill>
          </a:ln>
        </p:spPr>
        <p:style>
          <a:lnRef idx="1">
            <a:schemeClr val="accent1"/>
          </a:lnRef>
          <a:fillRef idx="0">
            <a:schemeClr val="accent1"/>
          </a:fillRef>
          <a:effectRef idx="0">
            <a:schemeClr val="accent1"/>
          </a:effectRef>
          <a:fontRef idx="minor">
            <a:schemeClr val="tx1"/>
          </a:fontRef>
        </p:style>
      </p:cxnSp>
      <p:pic>
        <p:nvPicPr>
          <p:cNvPr id="95" name="Рисунок 94"/>
          <p:cNvPicPr>
            <a:picLocks noChangeAspect="1"/>
          </p:cNvPicPr>
          <p:nvPr/>
        </p:nvPicPr>
        <p:blipFill rotWithShape="1">
          <a:blip r:embed="rId9" cstate="print">
            <a:extLst>
              <a:ext uri="{28A0092B-C50C-407E-A947-70E740481C1C}">
                <a14:useLocalDpi xmlns:a14="http://schemas.microsoft.com/office/drawing/2010/main" val="0"/>
              </a:ext>
            </a:extLst>
          </a:blip>
          <a:srcRect l="54718" t="19837" r="29034" b="68672"/>
          <a:stretch/>
        </p:blipFill>
        <p:spPr>
          <a:xfrm>
            <a:off x="4567109" y="3611906"/>
            <a:ext cx="301345" cy="301345"/>
          </a:xfrm>
          <a:prstGeom prst="rect">
            <a:avLst/>
          </a:prstGeom>
        </p:spPr>
      </p:pic>
      <p:pic>
        <p:nvPicPr>
          <p:cNvPr id="96" name="Рисунок 9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33447" y="4865999"/>
            <a:ext cx="361613" cy="361613"/>
          </a:xfrm>
          <a:prstGeom prst="rect">
            <a:avLst/>
          </a:prstGeom>
        </p:spPr>
      </p:pic>
      <p:pic>
        <p:nvPicPr>
          <p:cNvPr id="97" name="Рисунок 9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7829" y="4958728"/>
            <a:ext cx="235341" cy="176156"/>
          </a:xfrm>
          <a:prstGeom prst="rect">
            <a:avLst/>
          </a:prstGeom>
        </p:spPr>
      </p:pic>
      <p:pic>
        <p:nvPicPr>
          <p:cNvPr id="98" name="Рисунок 9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2188" y="3601927"/>
            <a:ext cx="223115" cy="311325"/>
          </a:xfrm>
          <a:prstGeom prst="rect">
            <a:avLst/>
          </a:prstGeom>
        </p:spPr>
      </p:pic>
      <p:sp>
        <p:nvSpPr>
          <p:cNvPr id="102" name="object 6"/>
          <p:cNvSpPr txBox="1"/>
          <p:nvPr/>
        </p:nvSpPr>
        <p:spPr>
          <a:xfrm>
            <a:off x="312188" y="2725315"/>
            <a:ext cx="8467464" cy="185279"/>
          </a:xfrm>
          <a:prstGeom prst="rect">
            <a:avLst/>
          </a:prstGeom>
          <a:solidFill>
            <a:srgbClr val="092332"/>
          </a:solidFill>
        </p:spPr>
        <p:txBody>
          <a:bodyPr vert="horz" wrap="square" lIns="0" tIns="27150" rIns="0" bIns="0" rtlCol="0">
            <a:spAutoFit/>
          </a:bodyPr>
          <a:lstStyle/>
          <a:p>
            <a:pPr algn="ctr" defTabSz="781903" eaLnBrk="1" fontAlgn="auto" hangingPunct="1">
              <a:spcBef>
                <a:spcPts val="214"/>
              </a:spcBef>
              <a:spcAft>
                <a:spcPts val="0"/>
              </a:spcAft>
            </a:pPr>
            <a:r>
              <a:rPr sz="1026" spc="77" dirty="0">
                <a:solidFill>
                  <a:srgbClr val="FFFFFF"/>
                </a:solidFill>
                <a:latin typeface="Arial Narrow" panose="020B0606020202030204" pitchFamily="34" charset="0"/>
                <a:cs typeface="Calibri"/>
              </a:rPr>
              <a:t>ДОПОЛНИТЕЛЬНЫЕ</a:t>
            </a:r>
            <a:r>
              <a:rPr sz="1026" spc="9" dirty="0">
                <a:solidFill>
                  <a:srgbClr val="FFFFFF"/>
                </a:solidFill>
                <a:latin typeface="Arial Narrow" panose="020B0606020202030204" pitchFamily="34" charset="0"/>
                <a:cs typeface="Calibri"/>
              </a:rPr>
              <a:t> </a:t>
            </a:r>
            <a:r>
              <a:rPr sz="1026" spc="77" dirty="0">
                <a:solidFill>
                  <a:srgbClr val="FFFFFF"/>
                </a:solidFill>
                <a:latin typeface="Arial Narrow" panose="020B0606020202030204" pitchFamily="34" charset="0"/>
                <a:cs typeface="Calibri"/>
              </a:rPr>
              <a:t>УСЛОВИЯ</a:t>
            </a:r>
            <a:endParaRPr sz="1026">
              <a:solidFill>
                <a:prstClr val="black"/>
              </a:solidFill>
              <a:latin typeface="Arial Narrow" panose="020B0606020202030204" pitchFamily="34" charset="0"/>
              <a:cs typeface="Calibri"/>
            </a:endParaRPr>
          </a:p>
        </p:txBody>
      </p:sp>
    </p:spTree>
    <p:extLst>
      <p:ext uri="{BB962C8B-B14F-4D97-AF65-F5344CB8AC3E}">
        <p14:creationId xmlns:p14="http://schemas.microsoft.com/office/powerpoint/2010/main" val="4161285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79"/>
          <p:cNvSpPr txBox="1">
            <a:spLocks noGrp="1"/>
          </p:cNvSpPr>
          <p:nvPr>
            <p:ph type="title" idx="4294967295"/>
          </p:nvPr>
        </p:nvSpPr>
        <p:spPr>
          <a:xfrm>
            <a:off x="285898" y="640727"/>
            <a:ext cx="7685088" cy="287338"/>
          </a:xfrm>
          <a:prstGeom prst="rect">
            <a:avLst/>
          </a:prstGeom>
        </p:spPr>
        <p:txBody>
          <a:bodyPr vert="horz" wrap="square" lIns="0" tIns="10860" rIns="0" bIns="0" rtlCol="0">
            <a:spAutoFit/>
          </a:bodyPr>
          <a:lstStyle/>
          <a:p>
            <a:pPr algn="l" eaLnBrk="1" fontAlgn="auto" hangingPunct="1">
              <a:spcBef>
                <a:spcPts val="86"/>
              </a:spcBef>
              <a:spcAft>
                <a:spcPts val="0"/>
              </a:spcAft>
            </a:pPr>
            <a:r>
              <a:rPr lang="ru-RU" sz="1800" spc="162" dirty="0">
                <a:latin typeface="Arial Narrow" panose="020B0606020202030204" pitchFamily="34" charset="0"/>
              </a:rPr>
              <a:t>Программа </a:t>
            </a:r>
            <a:r>
              <a:rPr lang="ru-RU" sz="1800" spc="133" dirty="0">
                <a:latin typeface="Arial Narrow" panose="020B0606020202030204" pitchFamily="34" charset="0"/>
              </a:rPr>
              <a:t>"</a:t>
            </a:r>
            <a:r>
              <a:rPr lang="ru-RU" sz="1800" spc="111" dirty="0">
                <a:latin typeface="Arial Narrow" panose="020B0606020202030204" pitchFamily="34" charset="0"/>
              </a:rPr>
              <a:t>Комплектующие</a:t>
            </a:r>
            <a:r>
              <a:rPr lang="ru-RU" sz="1800" spc="-141" dirty="0">
                <a:latin typeface="Arial Narrow" panose="020B0606020202030204" pitchFamily="34" charset="0"/>
              </a:rPr>
              <a:t> </a:t>
            </a:r>
            <a:r>
              <a:rPr lang="ru-RU" sz="1800" spc="133" dirty="0">
                <a:latin typeface="Arial Narrow" panose="020B0606020202030204" pitchFamily="34" charset="0"/>
              </a:rPr>
              <a:t>изделия"</a:t>
            </a:r>
            <a:endParaRPr lang="ru-RU" sz="1800" spc="145" dirty="0">
              <a:latin typeface="Arial Narrow" panose="020B0606020202030204" pitchFamily="34" charset="0"/>
            </a:endParaRPr>
          </a:p>
        </p:txBody>
      </p:sp>
      <p:sp>
        <p:nvSpPr>
          <p:cNvPr id="7" name="object 8"/>
          <p:cNvSpPr txBox="1"/>
          <p:nvPr/>
        </p:nvSpPr>
        <p:spPr>
          <a:xfrm>
            <a:off x="312188" y="1124202"/>
            <a:ext cx="4094145" cy="1247210"/>
          </a:xfrm>
          <a:prstGeom prst="rect">
            <a:avLst/>
          </a:prstGeom>
          <a:solidFill>
            <a:srgbClr val="FFFFFF"/>
          </a:solidFill>
          <a:effectLst>
            <a:outerShdw blurRad="50800" dist="38100" dir="2700000" algn="tl" rotWithShape="0">
              <a:prstClr val="black">
                <a:alpha val="40000"/>
              </a:prstClr>
            </a:outerShdw>
          </a:effectLst>
        </p:spPr>
        <p:txBody>
          <a:bodyPr vert="horz" wrap="square" lIns="0" tIns="49412" rIns="0" bIns="0" rtlCol="0">
            <a:spAutoFit/>
          </a:bodyPr>
          <a:lstStyle/>
          <a:p>
            <a:pPr marL="95566" defTabSz="781903" eaLnBrk="1" fontAlgn="auto" hangingPunct="1">
              <a:spcBef>
                <a:spcPts val="389"/>
              </a:spcBef>
              <a:spcAft>
                <a:spcPts val="0"/>
              </a:spcAft>
            </a:pPr>
            <a:r>
              <a:rPr sz="1197" spc="94" dirty="0">
                <a:solidFill>
                  <a:srgbClr val="2AACE2"/>
                </a:solidFill>
                <a:latin typeface="Arial Narrow" panose="020B0606020202030204" pitchFamily="34" charset="0"/>
                <a:cs typeface="Calibri"/>
              </a:rPr>
              <a:t>ОБЛАСТЬ</a:t>
            </a:r>
            <a:r>
              <a:rPr sz="1197" spc="21" dirty="0">
                <a:solidFill>
                  <a:srgbClr val="2AACE2"/>
                </a:solidFill>
                <a:latin typeface="Arial Narrow" panose="020B0606020202030204" pitchFamily="34" charset="0"/>
                <a:cs typeface="Calibri"/>
              </a:rPr>
              <a:t> </a:t>
            </a:r>
            <a:r>
              <a:rPr sz="1197" spc="73" dirty="0">
                <a:solidFill>
                  <a:srgbClr val="2AACE2"/>
                </a:solidFill>
                <a:latin typeface="Arial Narrow" panose="020B0606020202030204" pitchFamily="34" charset="0"/>
                <a:cs typeface="Calibri"/>
              </a:rPr>
              <a:t>ПРИМЕНЕНИЯ:</a:t>
            </a:r>
            <a:endParaRPr sz="1197" dirty="0">
              <a:solidFill>
                <a:srgbClr val="2AACE2"/>
              </a:solidFill>
              <a:latin typeface="Arial Narrow" panose="020B0606020202030204" pitchFamily="34" charset="0"/>
              <a:cs typeface="Calibri"/>
            </a:endParaRPr>
          </a:p>
          <a:p>
            <a:pPr marL="95566" marR="509866" defTabSz="781903" eaLnBrk="1" fontAlgn="auto" hangingPunct="1">
              <a:lnSpc>
                <a:spcPts val="1197"/>
              </a:lnSpc>
              <a:spcBef>
                <a:spcPts val="680"/>
              </a:spcBef>
              <a:spcAft>
                <a:spcPts val="0"/>
              </a:spcAft>
            </a:pPr>
            <a:r>
              <a:rPr sz="1026" spc="43" dirty="0">
                <a:solidFill>
                  <a:srgbClr val="092332"/>
                </a:solidFill>
                <a:latin typeface="Arial Narrow" panose="020B0606020202030204" pitchFamily="34" charset="0"/>
                <a:cs typeface="Calibri"/>
              </a:rPr>
              <a:t>Программа </a:t>
            </a:r>
            <a:r>
              <a:rPr sz="1026" spc="56" dirty="0">
                <a:solidFill>
                  <a:srgbClr val="092332"/>
                </a:solidFill>
                <a:latin typeface="Arial Narrow" panose="020B0606020202030204" pitchFamily="34" charset="0"/>
                <a:cs typeface="Calibri"/>
              </a:rPr>
              <a:t>предназначена </a:t>
            </a:r>
            <a:r>
              <a:rPr sz="1026" spc="60" dirty="0">
                <a:solidFill>
                  <a:srgbClr val="092332"/>
                </a:solidFill>
                <a:latin typeface="Arial Narrow" panose="020B0606020202030204" pitchFamily="34" charset="0"/>
                <a:cs typeface="Calibri"/>
              </a:rPr>
              <a:t>для </a:t>
            </a:r>
            <a:r>
              <a:rPr sz="1026" spc="34" dirty="0">
                <a:solidFill>
                  <a:srgbClr val="092332"/>
                </a:solidFill>
                <a:latin typeface="Arial Narrow" panose="020B0606020202030204" pitchFamily="34" charset="0"/>
                <a:cs typeface="Calibri"/>
              </a:rPr>
              <a:t>проектов,</a:t>
            </a:r>
            <a:r>
              <a:rPr sz="1026" spc="-26" dirty="0">
                <a:solidFill>
                  <a:srgbClr val="092332"/>
                </a:solidFill>
                <a:latin typeface="Arial Narrow" panose="020B0606020202030204" pitchFamily="34" charset="0"/>
                <a:cs typeface="Calibri"/>
              </a:rPr>
              <a:t> </a:t>
            </a:r>
            <a:r>
              <a:rPr sz="1026" spc="51" dirty="0">
                <a:solidFill>
                  <a:srgbClr val="092332"/>
                </a:solidFill>
                <a:latin typeface="Arial Narrow" panose="020B0606020202030204" pitchFamily="34" charset="0"/>
                <a:cs typeface="Calibri"/>
              </a:rPr>
              <a:t>направленных  на организацию </a:t>
            </a:r>
            <a:r>
              <a:rPr sz="1026" spc="56" dirty="0">
                <a:solidFill>
                  <a:srgbClr val="092332"/>
                </a:solidFill>
                <a:latin typeface="Arial Narrow" panose="020B0606020202030204" pitchFamily="34" charset="0"/>
                <a:cs typeface="Calibri"/>
              </a:rPr>
              <a:t>и/или </a:t>
            </a:r>
            <a:r>
              <a:rPr sz="1026" spc="43" dirty="0">
                <a:solidFill>
                  <a:srgbClr val="092332"/>
                </a:solidFill>
                <a:latin typeface="Arial Narrow" panose="020B0606020202030204" pitchFamily="34" charset="0"/>
                <a:cs typeface="Calibri"/>
              </a:rPr>
              <a:t>модернизацию </a:t>
            </a:r>
            <a:r>
              <a:rPr sz="1026" spc="60" dirty="0">
                <a:solidFill>
                  <a:srgbClr val="092332"/>
                </a:solidFill>
                <a:latin typeface="Arial Narrow" panose="020B0606020202030204" pitchFamily="34" charset="0"/>
                <a:cs typeface="Calibri"/>
              </a:rPr>
              <a:t>производства  </a:t>
            </a:r>
            <a:r>
              <a:rPr sz="1026" spc="43" dirty="0">
                <a:solidFill>
                  <a:srgbClr val="092332"/>
                </a:solidFill>
                <a:latin typeface="Arial Narrow" panose="020B0606020202030204" pitchFamily="34" charset="0"/>
                <a:cs typeface="Calibri"/>
              </a:rPr>
              <a:t>комплектующих </a:t>
            </a:r>
            <a:r>
              <a:rPr sz="1026" spc="47" dirty="0">
                <a:solidFill>
                  <a:srgbClr val="092332"/>
                </a:solidFill>
                <a:latin typeface="Arial Narrow" panose="020B0606020202030204" pitchFamily="34" charset="0"/>
                <a:cs typeface="Calibri"/>
              </a:rPr>
              <a:t>изделий, </a:t>
            </a:r>
            <a:r>
              <a:rPr sz="1026" spc="38" dirty="0">
                <a:solidFill>
                  <a:srgbClr val="092332"/>
                </a:solidFill>
                <a:latin typeface="Arial Narrow" panose="020B0606020202030204" pitchFamily="34" charset="0"/>
                <a:cs typeface="Calibri"/>
              </a:rPr>
              <a:t>применяемых </a:t>
            </a:r>
            <a:r>
              <a:rPr sz="1026" spc="68" dirty="0">
                <a:solidFill>
                  <a:srgbClr val="092332"/>
                </a:solidFill>
                <a:latin typeface="Arial Narrow" panose="020B0606020202030204" pitchFamily="34" charset="0"/>
                <a:cs typeface="Calibri"/>
              </a:rPr>
              <a:t>в</a:t>
            </a:r>
            <a:r>
              <a:rPr sz="1026" dirty="0">
                <a:solidFill>
                  <a:srgbClr val="092332"/>
                </a:solidFill>
                <a:latin typeface="Arial Narrow" panose="020B0606020202030204" pitchFamily="34" charset="0"/>
                <a:cs typeface="Calibri"/>
              </a:rPr>
              <a:t> </a:t>
            </a:r>
            <a:r>
              <a:rPr sz="1026" spc="64" dirty="0">
                <a:solidFill>
                  <a:srgbClr val="092332"/>
                </a:solidFill>
                <a:latin typeface="Arial Narrow" panose="020B0606020202030204" pitchFamily="34" charset="0"/>
                <a:cs typeface="Calibri"/>
              </a:rPr>
              <a:t>составе</a:t>
            </a:r>
            <a:endParaRPr sz="1026" dirty="0">
              <a:solidFill>
                <a:prstClr val="black"/>
              </a:solidFill>
              <a:latin typeface="Arial Narrow" panose="020B0606020202030204" pitchFamily="34" charset="0"/>
              <a:cs typeface="Calibri"/>
            </a:endParaRPr>
          </a:p>
          <a:p>
            <a:pPr marL="95566" marR="316562" defTabSz="781903" eaLnBrk="1" fontAlgn="auto" hangingPunct="1">
              <a:lnSpc>
                <a:spcPts val="1197"/>
              </a:lnSpc>
              <a:spcBef>
                <a:spcPts val="0"/>
              </a:spcBef>
              <a:spcAft>
                <a:spcPts val="0"/>
              </a:spcAft>
            </a:pPr>
            <a:r>
              <a:rPr sz="1026" spc="38" dirty="0">
                <a:solidFill>
                  <a:srgbClr val="092332"/>
                </a:solidFill>
                <a:latin typeface="Arial Narrow" panose="020B0606020202030204" pitchFamily="34" charset="0"/>
                <a:cs typeface="Calibri"/>
              </a:rPr>
              <a:t>промышленной продукции, </a:t>
            </a:r>
            <a:r>
              <a:rPr sz="1026" spc="47" dirty="0">
                <a:solidFill>
                  <a:srgbClr val="092332"/>
                </a:solidFill>
                <a:latin typeface="Arial Narrow" panose="020B0606020202030204" pitchFamily="34" charset="0"/>
                <a:cs typeface="Calibri"/>
              </a:rPr>
              <a:t>перечисленной </a:t>
            </a:r>
            <a:r>
              <a:rPr sz="1026" spc="68" dirty="0">
                <a:solidFill>
                  <a:srgbClr val="092332"/>
                </a:solidFill>
                <a:latin typeface="Arial Narrow" panose="020B0606020202030204" pitchFamily="34" charset="0"/>
                <a:cs typeface="Calibri"/>
              </a:rPr>
              <a:t>в </a:t>
            </a:r>
            <a:r>
              <a:rPr sz="1026" spc="47" dirty="0">
                <a:solidFill>
                  <a:srgbClr val="092332"/>
                </a:solidFill>
                <a:latin typeface="Arial Narrow" panose="020B0606020202030204" pitchFamily="34" charset="0"/>
                <a:cs typeface="Calibri"/>
              </a:rPr>
              <a:t>приложении</a:t>
            </a:r>
            <a:r>
              <a:rPr sz="1026" spc="-47" dirty="0">
                <a:solidFill>
                  <a:srgbClr val="092332"/>
                </a:solidFill>
                <a:latin typeface="Arial Narrow" panose="020B0606020202030204" pitchFamily="34" charset="0"/>
                <a:cs typeface="Calibri"/>
              </a:rPr>
              <a:t> </a:t>
            </a:r>
            <a:r>
              <a:rPr sz="1026" spc="56" dirty="0">
                <a:solidFill>
                  <a:srgbClr val="092332"/>
                </a:solidFill>
                <a:latin typeface="Arial Narrow" panose="020B0606020202030204" pitchFamily="34" charset="0"/>
                <a:cs typeface="Calibri"/>
              </a:rPr>
              <a:t>к  </a:t>
            </a:r>
            <a:r>
              <a:rPr sz="1026" spc="47" dirty="0">
                <a:solidFill>
                  <a:srgbClr val="092332"/>
                </a:solidFill>
                <a:latin typeface="Arial Narrow" panose="020B0606020202030204" pitchFamily="34" charset="0"/>
                <a:cs typeface="Calibri"/>
              </a:rPr>
              <a:t>постановлению </a:t>
            </a:r>
            <a:r>
              <a:rPr sz="1026" spc="64" dirty="0">
                <a:solidFill>
                  <a:srgbClr val="092332"/>
                </a:solidFill>
                <a:latin typeface="Arial Narrow" panose="020B0606020202030204" pitchFamily="34" charset="0"/>
                <a:cs typeface="Calibri"/>
              </a:rPr>
              <a:t>Правительства </a:t>
            </a:r>
            <a:r>
              <a:rPr sz="1026" spc="111" dirty="0">
                <a:solidFill>
                  <a:srgbClr val="092332"/>
                </a:solidFill>
                <a:latin typeface="Arial Narrow" panose="020B0606020202030204" pitchFamily="34" charset="0"/>
                <a:cs typeface="Calibri"/>
              </a:rPr>
              <a:t>РФ </a:t>
            </a:r>
            <a:r>
              <a:rPr sz="1026" spc="43" dirty="0">
                <a:solidFill>
                  <a:srgbClr val="092332"/>
                </a:solidFill>
                <a:latin typeface="Arial Narrow" panose="020B0606020202030204" pitchFamily="34" charset="0"/>
                <a:cs typeface="Calibri"/>
              </a:rPr>
              <a:t>от </a:t>
            </a:r>
            <a:r>
              <a:rPr sz="1026" spc="-115" dirty="0">
                <a:solidFill>
                  <a:srgbClr val="092332"/>
                </a:solidFill>
                <a:latin typeface="Arial Narrow" panose="020B0606020202030204" pitchFamily="34" charset="0"/>
                <a:cs typeface="Calibri"/>
              </a:rPr>
              <a:t>17 </a:t>
            </a:r>
            <a:r>
              <a:rPr sz="1026" spc="47" dirty="0">
                <a:solidFill>
                  <a:srgbClr val="092332"/>
                </a:solidFill>
                <a:latin typeface="Arial Narrow" panose="020B0606020202030204" pitchFamily="34" charset="0"/>
                <a:cs typeface="Calibri"/>
              </a:rPr>
              <a:t>июля </a:t>
            </a:r>
            <a:r>
              <a:rPr sz="1026" spc="-13" dirty="0">
                <a:solidFill>
                  <a:srgbClr val="092332"/>
                </a:solidFill>
                <a:latin typeface="Arial Narrow" panose="020B0606020202030204" pitchFamily="34" charset="0"/>
                <a:cs typeface="Calibri"/>
              </a:rPr>
              <a:t>2015 г. </a:t>
            </a:r>
            <a:r>
              <a:rPr sz="1026" spc="-30" dirty="0">
                <a:solidFill>
                  <a:srgbClr val="092332"/>
                </a:solidFill>
                <a:latin typeface="Arial Narrow" panose="020B0606020202030204" pitchFamily="34" charset="0"/>
                <a:cs typeface="Calibri"/>
              </a:rPr>
              <a:t>№ </a:t>
            </a:r>
            <a:r>
              <a:rPr sz="1026" spc="-73" dirty="0">
                <a:solidFill>
                  <a:srgbClr val="092332"/>
                </a:solidFill>
                <a:latin typeface="Arial Narrow" panose="020B0606020202030204" pitchFamily="34" charset="0"/>
                <a:cs typeface="Calibri"/>
              </a:rPr>
              <a:t>719</a:t>
            </a:r>
            <a:r>
              <a:rPr sz="898" spc="-109" baseline="31746" dirty="0">
                <a:solidFill>
                  <a:srgbClr val="092332"/>
                </a:solidFill>
                <a:latin typeface="Arial Narrow" panose="020B0606020202030204" pitchFamily="34" charset="0"/>
                <a:cs typeface="Calibri"/>
              </a:rPr>
              <a:t>1</a:t>
            </a:r>
            <a:r>
              <a:rPr sz="1026" spc="-73" dirty="0">
                <a:solidFill>
                  <a:srgbClr val="092332"/>
                </a:solidFill>
                <a:latin typeface="Arial Narrow" panose="020B0606020202030204" pitchFamily="34" charset="0"/>
                <a:cs typeface="Calibri"/>
              </a:rPr>
              <a:t>.</a:t>
            </a:r>
            <a:endParaRPr lang="en-US" sz="1026" spc="-73" dirty="0">
              <a:solidFill>
                <a:srgbClr val="092332"/>
              </a:solidFill>
              <a:latin typeface="Arial Narrow" panose="020B0606020202030204" pitchFamily="34" charset="0"/>
              <a:cs typeface="Calibri"/>
            </a:endParaRPr>
          </a:p>
          <a:p>
            <a:pPr marL="95566" marR="316562" defTabSz="781903" eaLnBrk="1" fontAlgn="auto" hangingPunct="1">
              <a:lnSpc>
                <a:spcPts val="1197"/>
              </a:lnSpc>
              <a:spcBef>
                <a:spcPts val="0"/>
              </a:spcBef>
              <a:spcAft>
                <a:spcPts val="0"/>
              </a:spcAft>
            </a:pPr>
            <a:endParaRPr sz="1026" dirty="0">
              <a:solidFill>
                <a:prstClr val="black"/>
              </a:solidFill>
              <a:latin typeface="Arial Narrow" panose="020B0606020202030204" pitchFamily="34" charset="0"/>
              <a:cs typeface="Calibri"/>
            </a:endParaRPr>
          </a:p>
        </p:txBody>
      </p:sp>
      <p:sp>
        <p:nvSpPr>
          <p:cNvPr id="8" name="object 2"/>
          <p:cNvSpPr/>
          <p:nvPr/>
        </p:nvSpPr>
        <p:spPr>
          <a:xfrm>
            <a:off x="4619689" y="1035107"/>
            <a:ext cx="4407361" cy="1644615"/>
          </a:xfrm>
          <a:prstGeom prst="rect">
            <a:avLst/>
          </a:prstGeom>
          <a:blipFill>
            <a:blip r:embed="rId2" cstate="print"/>
            <a:stretch>
              <a:fillRect/>
            </a:stretch>
          </a:blip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9" name="object 3"/>
          <p:cNvSpPr/>
          <p:nvPr/>
        </p:nvSpPr>
        <p:spPr>
          <a:xfrm>
            <a:off x="4709084" y="1124201"/>
            <a:ext cx="4077333" cy="1315129"/>
          </a:xfrm>
          <a:custGeom>
            <a:avLst/>
            <a:gdLst/>
            <a:ahLst/>
            <a:cxnLst/>
            <a:rect l="l" t="t" r="r" b="b"/>
            <a:pathLst>
              <a:path w="4768215" h="1537970">
                <a:moveTo>
                  <a:pt x="4768075" y="1537614"/>
                </a:moveTo>
                <a:lnTo>
                  <a:pt x="0" y="1537614"/>
                </a:lnTo>
                <a:lnTo>
                  <a:pt x="0" y="0"/>
                </a:lnTo>
                <a:lnTo>
                  <a:pt x="4768075" y="0"/>
                </a:lnTo>
                <a:lnTo>
                  <a:pt x="4768075" y="1537614"/>
                </a:lnTo>
                <a:close/>
              </a:path>
            </a:pathLst>
          </a:custGeom>
          <a:solidFill>
            <a:srgbClr val="FFFFFF"/>
          </a:solidFill>
          <a:ln>
            <a:noFill/>
          </a:ln>
        </p:spPr>
        <p:txBody>
          <a:bodyPr wrap="square" lIns="0" tIns="0" rIns="0" bIns="0" rtlCol="0"/>
          <a:lstStyle/>
          <a:p>
            <a:pPr defTabSz="781903" eaLnBrk="1" fontAlgn="auto" hangingPunct="1">
              <a:spcBef>
                <a:spcPts val="0"/>
              </a:spcBef>
              <a:spcAft>
                <a:spcPts val="0"/>
              </a:spcAft>
            </a:pPr>
            <a:endParaRPr sz="1539">
              <a:ln>
                <a:solidFill>
                  <a:srgbClr val="2AACE2"/>
                </a:solidFill>
              </a:ln>
              <a:solidFill>
                <a:prstClr val="black"/>
              </a:solidFill>
              <a:latin typeface="Arial Narrow" panose="020B0606020202030204" pitchFamily="34" charset="0"/>
              <a:cs typeface="+mn-cs"/>
            </a:endParaRPr>
          </a:p>
        </p:txBody>
      </p:sp>
      <p:sp>
        <p:nvSpPr>
          <p:cNvPr id="10" name="object 6"/>
          <p:cNvSpPr txBox="1"/>
          <p:nvPr/>
        </p:nvSpPr>
        <p:spPr>
          <a:xfrm>
            <a:off x="150193" y="6380714"/>
            <a:ext cx="8699832" cy="129460"/>
          </a:xfrm>
          <a:prstGeom prst="rect">
            <a:avLst/>
          </a:prstGeom>
        </p:spPr>
        <p:txBody>
          <a:bodyPr vert="horz" wrap="square" lIns="0" tIns="10860" rIns="0" bIns="0" rtlCol="0">
            <a:spAutoFit/>
          </a:bodyPr>
          <a:lstStyle/>
          <a:p>
            <a:pPr marL="10860" defTabSz="781903" eaLnBrk="1" fontAlgn="auto" hangingPunct="1">
              <a:spcBef>
                <a:spcPts val="86"/>
              </a:spcBef>
              <a:spcAft>
                <a:spcPts val="0"/>
              </a:spcAft>
            </a:pPr>
            <a:r>
              <a:rPr sz="641" spc="76" baseline="33333" dirty="0">
                <a:solidFill>
                  <a:srgbClr val="092332"/>
                </a:solidFill>
                <a:latin typeface="Arial Narrow" panose="020B0606020202030204" pitchFamily="34" charset="0"/>
                <a:cs typeface="Calibri"/>
              </a:rPr>
              <a:t>1 </a:t>
            </a:r>
            <a:r>
              <a:rPr sz="770" spc="38" dirty="0">
                <a:solidFill>
                  <a:srgbClr val="092332"/>
                </a:solidFill>
                <a:latin typeface="Arial Narrow" panose="020B0606020202030204" pitchFamily="34" charset="0"/>
                <a:cs typeface="Calibri"/>
              </a:rPr>
              <a:t>Постановление </a:t>
            </a:r>
            <a:r>
              <a:rPr sz="770" spc="47" dirty="0">
                <a:solidFill>
                  <a:srgbClr val="092332"/>
                </a:solidFill>
                <a:latin typeface="Arial Narrow" panose="020B0606020202030204" pitchFamily="34" charset="0"/>
                <a:cs typeface="Calibri"/>
              </a:rPr>
              <a:t>Правительства </a:t>
            </a:r>
            <a:r>
              <a:rPr sz="770" spc="81" dirty="0">
                <a:solidFill>
                  <a:srgbClr val="092332"/>
                </a:solidFill>
                <a:latin typeface="Arial Narrow" panose="020B0606020202030204" pitchFamily="34" charset="0"/>
                <a:cs typeface="Calibri"/>
              </a:rPr>
              <a:t>РФ </a:t>
            </a:r>
            <a:r>
              <a:rPr sz="770" spc="34" dirty="0">
                <a:solidFill>
                  <a:srgbClr val="092332"/>
                </a:solidFill>
                <a:latin typeface="Arial Narrow" panose="020B0606020202030204" pitchFamily="34" charset="0"/>
                <a:cs typeface="Calibri"/>
              </a:rPr>
              <a:t>от </a:t>
            </a:r>
            <a:r>
              <a:rPr sz="770" spc="68" dirty="0">
                <a:solidFill>
                  <a:srgbClr val="092332"/>
                </a:solidFill>
                <a:latin typeface="Arial Narrow" panose="020B0606020202030204" pitchFamily="34" charset="0"/>
                <a:cs typeface="Calibri"/>
              </a:rPr>
              <a:t>17 </a:t>
            </a:r>
            <a:r>
              <a:rPr sz="770" spc="34" dirty="0">
                <a:solidFill>
                  <a:srgbClr val="092332"/>
                </a:solidFill>
                <a:latin typeface="Arial Narrow" panose="020B0606020202030204" pitchFamily="34" charset="0"/>
                <a:cs typeface="Calibri"/>
              </a:rPr>
              <a:t>июля </a:t>
            </a:r>
            <a:r>
              <a:rPr sz="770" spc="68" dirty="0">
                <a:solidFill>
                  <a:srgbClr val="092332"/>
                </a:solidFill>
                <a:latin typeface="Arial Narrow" panose="020B0606020202030204" pitchFamily="34" charset="0"/>
                <a:cs typeface="Calibri"/>
              </a:rPr>
              <a:t>2015 </a:t>
            </a:r>
            <a:r>
              <a:rPr sz="770" spc="-9" dirty="0">
                <a:solidFill>
                  <a:srgbClr val="092332"/>
                </a:solidFill>
                <a:latin typeface="Arial Narrow" panose="020B0606020202030204" pitchFamily="34" charset="0"/>
                <a:cs typeface="Calibri"/>
              </a:rPr>
              <a:t>г. </a:t>
            </a:r>
            <a:r>
              <a:rPr sz="770" spc="-21" dirty="0">
                <a:solidFill>
                  <a:srgbClr val="092332"/>
                </a:solidFill>
                <a:latin typeface="Arial Narrow" panose="020B0606020202030204" pitchFamily="34" charset="0"/>
                <a:cs typeface="Calibri"/>
              </a:rPr>
              <a:t>№ </a:t>
            </a:r>
            <a:r>
              <a:rPr sz="770" spc="68" dirty="0">
                <a:solidFill>
                  <a:srgbClr val="092332"/>
                </a:solidFill>
                <a:latin typeface="Arial Narrow" panose="020B0606020202030204" pitchFamily="34" charset="0"/>
                <a:cs typeface="Calibri"/>
              </a:rPr>
              <a:t>719 </a:t>
            </a:r>
            <a:r>
              <a:rPr sz="770" spc="-21" dirty="0">
                <a:solidFill>
                  <a:srgbClr val="092332"/>
                </a:solidFill>
                <a:latin typeface="Arial Narrow" panose="020B0606020202030204" pitchFamily="34" charset="0"/>
                <a:cs typeface="Calibri"/>
              </a:rPr>
              <a:t>"О </a:t>
            </a:r>
            <a:r>
              <a:rPr sz="770" spc="38" dirty="0">
                <a:solidFill>
                  <a:srgbClr val="092332"/>
                </a:solidFill>
                <a:latin typeface="Arial Narrow" panose="020B0606020202030204" pitchFamily="34" charset="0"/>
                <a:cs typeface="Calibri"/>
              </a:rPr>
              <a:t>критериях отнесения </a:t>
            </a:r>
            <a:r>
              <a:rPr sz="770" spc="26" dirty="0">
                <a:solidFill>
                  <a:srgbClr val="092332"/>
                </a:solidFill>
                <a:latin typeface="Arial Narrow" panose="020B0606020202030204" pitchFamily="34" charset="0"/>
                <a:cs typeface="Calibri"/>
              </a:rPr>
              <a:t>промышленной </a:t>
            </a:r>
            <a:r>
              <a:rPr sz="770" spc="34" dirty="0">
                <a:solidFill>
                  <a:srgbClr val="092332"/>
                </a:solidFill>
                <a:latin typeface="Arial Narrow" panose="020B0606020202030204" pitchFamily="34" charset="0"/>
                <a:cs typeface="Calibri"/>
              </a:rPr>
              <a:t>продукции </a:t>
            </a:r>
            <a:r>
              <a:rPr sz="770" spc="43" dirty="0">
                <a:solidFill>
                  <a:srgbClr val="092332"/>
                </a:solidFill>
                <a:latin typeface="Arial Narrow" panose="020B0606020202030204" pitchFamily="34" charset="0"/>
                <a:cs typeface="Calibri"/>
              </a:rPr>
              <a:t>к </a:t>
            </a:r>
            <a:r>
              <a:rPr sz="770" spc="26" dirty="0">
                <a:solidFill>
                  <a:srgbClr val="092332"/>
                </a:solidFill>
                <a:latin typeface="Arial Narrow" panose="020B0606020202030204" pitchFamily="34" charset="0"/>
                <a:cs typeface="Calibri"/>
              </a:rPr>
              <a:t>промышленной </a:t>
            </a:r>
            <a:r>
              <a:rPr sz="770" spc="30" dirty="0">
                <a:solidFill>
                  <a:srgbClr val="092332"/>
                </a:solidFill>
                <a:latin typeface="Arial Narrow" panose="020B0606020202030204" pitchFamily="34" charset="0"/>
                <a:cs typeface="Calibri"/>
              </a:rPr>
              <a:t>продукции, не </a:t>
            </a:r>
            <a:r>
              <a:rPr sz="770" spc="26" dirty="0">
                <a:solidFill>
                  <a:srgbClr val="092332"/>
                </a:solidFill>
                <a:latin typeface="Arial Narrow" panose="020B0606020202030204" pitchFamily="34" charset="0"/>
                <a:cs typeface="Calibri"/>
              </a:rPr>
              <a:t>имеющей </a:t>
            </a:r>
            <a:r>
              <a:rPr sz="770" spc="30" dirty="0">
                <a:solidFill>
                  <a:srgbClr val="092332"/>
                </a:solidFill>
                <a:latin typeface="Arial Narrow" panose="020B0606020202030204" pitchFamily="34" charset="0"/>
                <a:cs typeface="Calibri"/>
              </a:rPr>
              <a:t>аналогов, </a:t>
            </a:r>
            <a:r>
              <a:rPr sz="770" spc="38" dirty="0">
                <a:solidFill>
                  <a:srgbClr val="092332"/>
                </a:solidFill>
                <a:latin typeface="Arial Narrow" panose="020B0606020202030204" pitchFamily="34" charset="0"/>
                <a:cs typeface="Calibri"/>
              </a:rPr>
              <a:t>произведенных </a:t>
            </a:r>
            <a:r>
              <a:rPr sz="770" spc="51" dirty="0">
                <a:solidFill>
                  <a:srgbClr val="092332"/>
                </a:solidFill>
                <a:latin typeface="Arial Narrow" panose="020B0606020202030204" pitchFamily="34" charset="0"/>
                <a:cs typeface="Calibri"/>
              </a:rPr>
              <a:t>в</a:t>
            </a:r>
            <a:r>
              <a:rPr sz="770" spc="-115" dirty="0">
                <a:solidFill>
                  <a:srgbClr val="092332"/>
                </a:solidFill>
                <a:latin typeface="Arial Narrow" panose="020B0606020202030204" pitchFamily="34" charset="0"/>
                <a:cs typeface="Calibri"/>
              </a:rPr>
              <a:t> </a:t>
            </a:r>
            <a:r>
              <a:rPr sz="770" spc="21" dirty="0">
                <a:solidFill>
                  <a:srgbClr val="092332"/>
                </a:solidFill>
                <a:latin typeface="Arial Narrow" panose="020B0606020202030204" pitchFamily="34" charset="0"/>
                <a:cs typeface="Calibri"/>
              </a:rPr>
              <a:t>РФ".</a:t>
            </a:r>
            <a:endParaRPr sz="770">
              <a:solidFill>
                <a:prstClr val="black"/>
              </a:solidFill>
              <a:latin typeface="Arial Narrow" panose="020B0606020202030204" pitchFamily="34" charset="0"/>
              <a:cs typeface="Calibri"/>
            </a:endParaRPr>
          </a:p>
        </p:txBody>
      </p:sp>
      <p:sp>
        <p:nvSpPr>
          <p:cNvPr id="11" name="object 7"/>
          <p:cNvSpPr txBox="1"/>
          <p:nvPr/>
        </p:nvSpPr>
        <p:spPr>
          <a:xfrm>
            <a:off x="4819351" y="1162987"/>
            <a:ext cx="1626807" cy="195184"/>
          </a:xfrm>
          <a:prstGeom prst="rect">
            <a:avLst/>
          </a:prstGeom>
        </p:spPr>
        <p:txBody>
          <a:bodyPr vert="horz" wrap="square" lIns="0" tIns="10860" rIns="0" bIns="0" rtlCol="0">
            <a:spAutoFit/>
          </a:bodyPr>
          <a:lstStyle/>
          <a:p>
            <a:pPr defTabSz="781903" eaLnBrk="1" fontAlgn="auto" hangingPunct="1">
              <a:spcBef>
                <a:spcPts val="86"/>
              </a:spcBef>
              <a:spcAft>
                <a:spcPts val="0"/>
              </a:spcAft>
            </a:pPr>
            <a:r>
              <a:rPr sz="1197" spc="94" dirty="0">
                <a:solidFill>
                  <a:srgbClr val="2AACE2"/>
                </a:solidFill>
                <a:latin typeface="Arial Narrow" panose="020B0606020202030204" pitchFamily="34" charset="0"/>
                <a:cs typeface="Calibri"/>
              </a:rPr>
              <a:t>ОСНОВНЫЕ</a:t>
            </a:r>
            <a:r>
              <a:rPr sz="1197" spc="-17" dirty="0">
                <a:solidFill>
                  <a:srgbClr val="2AACE2"/>
                </a:solidFill>
                <a:latin typeface="Arial Narrow" panose="020B0606020202030204" pitchFamily="34" charset="0"/>
                <a:cs typeface="Calibri"/>
              </a:rPr>
              <a:t> </a:t>
            </a:r>
            <a:r>
              <a:rPr sz="1197" spc="73" dirty="0">
                <a:solidFill>
                  <a:srgbClr val="2AACE2"/>
                </a:solidFill>
                <a:latin typeface="Arial Narrow" panose="020B0606020202030204" pitchFamily="34" charset="0"/>
                <a:cs typeface="Calibri"/>
              </a:rPr>
              <a:t>УСЛОВИЯ:</a:t>
            </a:r>
            <a:endParaRPr sz="1197" dirty="0">
              <a:solidFill>
                <a:srgbClr val="2AACE2"/>
              </a:solidFill>
              <a:latin typeface="Arial Narrow" panose="020B0606020202030204" pitchFamily="34" charset="0"/>
              <a:cs typeface="Calibri"/>
            </a:endParaRPr>
          </a:p>
        </p:txBody>
      </p:sp>
      <p:sp>
        <p:nvSpPr>
          <p:cNvPr id="12" name="object 10"/>
          <p:cNvSpPr/>
          <p:nvPr/>
        </p:nvSpPr>
        <p:spPr>
          <a:xfrm>
            <a:off x="5166804" y="4086082"/>
            <a:ext cx="2568899" cy="321452"/>
          </a:xfrm>
          <a:custGeom>
            <a:avLst/>
            <a:gdLst/>
            <a:ahLst/>
            <a:cxnLst/>
            <a:rect l="l" t="t" r="r" b="b"/>
            <a:pathLst>
              <a:path w="3004184" h="375920">
                <a:moveTo>
                  <a:pt x="2925368" y="375462"/>
                </a:moveTo>
                <a:lnTo>
                  <a:pt x="78308" y="375462"/>
                </a:lnTo>
                <a:lnTo>
                  <a:pt x="47829" y="369308"/>
                </a:lnTo>
                <a:lnTo>
                  <a:pt x="22937" y="352523"/>
                </a:lnTo>
                <a:lnTo>
                  <a:pt x="6154" y="327628"/>
                </a:lnTo>
                <a:lnTo>
                  <a:pt x="0" y="297141"/>
                </a:lnTo>
                <a:lnTo>
                  <a:pt x="0" y="78308"/>
                </a:lnTo>
                <a:lnTo>
                  <a:pt x="6154" y="47829"/>
                </a:lnTo>
                <a:lnTo>
                  <a:pt x="22937" y="22937"/>
                </a:lnTo>
                <a:lnTo>
                  <a:pt x="47829" y="6154"/>
                </a:lnTo>
                <a:lnTo>
                  <a:pt x="78308" y="0"/>
                </a:lnTo>
                <a:lnTo>
                  <a:pt x="2925368" y="0"/>
                </a:lnTo>
                <a:lnTo>
                  <a:pt x="2955855" y="6154"/>
                </a:lnTo>
                <a:lnTo>
                  <a:pt x="2980750" y="22937"/>
                </a:lnTo>
                <a:lnTo>
                  <a:pt x="2997534" y="47829"/>
                </a:lnTo>
                <a:lnTo>
                  <a:pt x="3003689" y="78308"/>
                </a:lnTo>
                <a:lnTo>
                  <a:pt x="3003689" y="297141"/>
                </a:lnTo>
                <a:lnTo>
                  <a:pt x="2997534" y="327628"/>
                </a:lnTo>
                <a:lnTo>
                  <a:pt x="2980750" y="352523"/>
                </a:lnTo>
                <a:lnTo>
                  <a:pt x="2955855" y="369308"/>
                </a:lnTo>
                <a:lnTo>
                  <a:pt x="2925368" y="375462"/>
                </a:lnTo>
                <a:close/>
              </a:path>
            </a:pathLst>
          </a:custGeom>
          <a:ln w="6349">
            <a:solidFill>
              <a:srgbClr val="706F6F"/>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13" name="object 11"/>
          <p:cNvSpPr txBox="1"/>
          <p:nvPr/>
        </p:nvSpPr>
        <p:spPr>
          <a:xfrm>
            <a:off x="7346629" y="1602487"/>
            <a:ext cx="1000193" cy="458076"/>
          </a:xfrm>
          <a:prstGeom prst="rect">
            <a:avLst/>
          </a:prstGeom>
        </p:spPr>
        <p:txBody>
          <a:bodyPr vert="horz" wrap="square" lIns="0" tIns="64073" rIns="0" bIns="0" rtlCol="0">
            <a:spAutoFit/>
          </a:bodyPr>
          <a:lstStyle/>
          <a:p>
            <a:pPr defTabSz="781903" eaLnBrk="1" fontAlgn="auto" hangingPunct="1">
              <a:spcBef>
                <a:spcPts val="505"/>
              </a:spcBef>
              <a:spcAft>
                <a:spcPts val="0"/>
              </a:spcAft>
            </a:pPr>
            <a:r>
              <a:rPr sz="1197" spc="94" dirty="0">
                <a:solidFill>
                  <a:srgbClr val="092332"/>
                </a:solidFill>
                <a:latin typeface="Arial Narrow" panose="020B0606020202030204" pitchFamily="34" charset="0"/>
                <a:cs typeface="Calibri"/>
              </a:rPr>
              <a:t>СРОК</a:t>
            </a:r>
            <a:r>
              <a:rPr sz="1197" spc="-30" dirty="0">
                <a:solidFill>
                  <a:srgbClr val="092332"/>
                </a:solidFill>
                <a:latin typeface="Arial Narrow" panose="020B0606020202030204" pitchFamily="34" charset="0"/>
                <a:cs typeface="Calibri"/>
              </a:rPr>
              <a:t> </a:t>
            </a:r>
            <a:r>
              <a:rPr sz="1197" spc="56" dirty="0">
                <a:solidFill>
                  <a:srgbClr val="092332"/>
                </a:solidFill>
                <a:latin typeface="Arial Narrow" panose="020B0606020202030204" pitchFamily="34" charset="0"/>
                <a:cs typeface="Calibri"/>
              </a:rPr>
              <a:t>ЗАЙМА:</a:t>
            </a:r>
            <a:endParaRPr sz="1197" dirty="0">
              <a:solidFill>
                <a:prstClr val="black"/>
              </a:solidFill>
              <a:latin typeface="Arial Narrow" panose="020B0606020202030204" pitchFamily="34" charset="0"/>
              <a:cs typeface="Calibri"/>
            </a:endParaRPr>
          </a:p>
          <a:p>
            <a:pPr defTabSz="781903" eaLnBrk="1" fontAlgn="auto" hangingPunct="1">
              <a:spcBef>
                <a:spcPts val="359"/>
              </a:spcBef>
              <a:spcAft>
                <a:spcPts val="0"/>
              </a:spcAft>
            </a:pPr>
            <a:r>
              <a:rPr sz="1026" spc="34" dirty="0">
                <a:solidFill>
                  <a:srgbClr val="092332"/>
                </a:solidFill>
                <a:latin typeface="Arial Narrow" panose="020B0606020202030204" pitchFamily="34" charset="0"/>
                <a:cs typeface="Calibri"/>
              </a:rPr>
              <a:t>до </a:t>
            </a:r>
            <a:r>
              <a:rPr sz="1026" spc="77" dirty="0">
                <a:solidFill>
                  <a:srgbClr val="2AACE2"/>
                </a:solidFill>
                <a:latin typeface="Arial Narrow" panose="020B0606020202030204" pitchFamily="34" charset="0"/>
                <a:cs typeface="Calibri"/>
              </a:rPr>
              <a:t>60</a:t>
            </a:r>
            <a:r>
              <a:rPr sz="1026" spc="13" dirty="0">
                <a:solidFill>
                  <a:srgbClr val="DD052B"/>
                </a:solidFill>
                <a:latin typeface="Arial Narrow" panose="020B0606020202030204" pitchFamily="34" charset="0"/>
                <a:cs typeface="Calibri"/>
              </a:rPr>
              <a:t> </a:t>
            </a:r>
            <a:r>
              <a:rPr sz="1026" spc="26" dirty="0">
                <a:solidFill>
                  <a:srgbClr val="092332"/>
                </a:solidFill>
                <a:latin typeface="Arial Narrow" panose="020B0606020202030204" pitchFamily="34" charset="0"/>
                <a:cs typeface="Calibri"/>
              </a:rPr>
              <a:t>мес.</a:t>
            </a:r>
            <a:endParaRPr sz="1026" dirty="0">
              <a:solidFill>
                <a:prstClr val="black"/>
              </a:solidFill>
              <a:latin typeface="Arial Narrow" panose="020B0606020202030204" pitchFamily="34" charset="0"/>
              <a:cs typeface="Calibri"/>
            </a:endParaRPr>
          </a:p>
        </p:txBody>
      </p:sp>
      <p:sp>
        <p:nvSpPr>
          <p:cNvPr id="14" name="object 12"/>
          <p:cNvSpPr/>
          <p:nvPr/>
        </p:nvSpPr>
        <p:spPr>
          <a:xfrm>
            <a:off x="7240201" y="1694308"/>
            <a:ext cx="0" cy="345343"/>
          </a:xfrm>
          <a:custGeom>
            <a:avLst/>
            <a:gdLst/>
            <a:ahLst/>
            <a:cxnLst/>
            <a:rect l="l" t="t" r="r" b="b"/>
            <a:pathLst>
              <a:path h="403860">
                <a:moveTo>
                  <a:pt x="0" y="0"/>
                </a:moveTo>
                <a:lnTo>
                  <a:pt x="0" y="403669"/>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15" name="object 20"/>
          <p:cNvSpPr txBox="1"/>
          <p:nvPr/>
        </p:nvSpPr>
        <p:spPr>
          <a:xfrm>
            <a:off x="5393881" y="1602875"/>
            <a:ext cx="1139742" cy="458076"/>
          </a:xfrm>
          <a:prstGeom prst="rect">
            <a:avLst/>
          </a:prstGeom>
        </p:spPr>
        <p:txBody>
          <a:bodyPr vert="horz" wrap="square" lIns="0" tIns="64073" rIns="0" bIns="0" rtlCol="0">
            <a:spAutoFit/>
          </a:bodyPr>
          <a:lstStyle/>
          <a:p>
            <a:pPr defTabSz="781903" eaLnBrk="1" fontAlgn="auto" hangingPunct="1">
              <a:spcBef>
                <a:spcPts val="505"/>
              </a:spcBef>
              <a:spcAft>
                <a:spcPts val="0"/>
              </a:spcAft>
            </a:pPr>
            <a:r>
              <a:rPr sz="1197" spc="34" dirty="0">
                <a:solidFill>
                  <a:srgbClr val="092332"/>
                </a:solidFill>
                <a:latin typeface="Arial Narrow" panose="020B0606020202030204" pitchFamily="34" charset="0"/>
                <a:cs typeface="Calibri"/>
              </a:rPr>
              <a:t>СУММА</a:t>
            </a:r>
            <a:r>
              <a:rPr sz="1197" spc="-34" dirty="0">
                <a:solidFill>
                  <a:srgbClr val="092332"/>
                </a:solidFill>
                <a:latin typeface="Arial Narrow" panose="020B0606020202030204" pitchFamily="34" charset="0"/>
                <a:cs typeface="Calibri"/>
              </a:rPr>
              <a:t> </a:t>
            </a:r>
            <a:r>
              <a:rPr sz="1197" spc="56" dirty="0">
                <a:solidFill>
                  <a:srgbClr val="092332"/>
                </a:solidFill>
                <a:latin typeface="Arial Narrow" panose="020B0606020202030204" pitchFamily="34" charset="0"/>
                <a:cs typeface="Calibri"/>
              </a:rPr>
              <a:t>ЗАЙМА:</a:t>
            </a:r>
            <a:endParaRPr sz="1197" dirty="0">
              <a:solidFill>
                <a:prstClr val="black"/>
              </a:solidFill>
              <a:latin typeface="Arial Narrow" panose="020B0606020202030204" pitchFamily="34" charset="0"/>
              <a:cs typeface="Calibri"/>
            </a:endParaRPr>
          </a:p>
          <a:p>
            <a:pPr defTabSz="781903" eaLnBrk="1" fontAlgn="auto" hangingPunct="1">
              <a:spcBef>
                <a:spcPts val="359"/>
              </a:spcBef>
              <a:spcAft>
                <a:spcPts val="0"/>
              </a:spcAft>
            </a:pPr>
            <a:r>
              <a:rPr sz="1026" spc="81" dirty="0">
                <a:solidFill>
                  <a:srgbClr val="2AACE2"/>
                </a:solidFill>
                <a:latin typeface="Arial Narrow" panose="020B0606020202030204" pitchFamily="34" charset="0"/>
                <a:cs typeface="Calibri"/>
              </a:rPr>
              <a:t>50–500</a:t>
            </a:r>
            <a:r>
              <a:rPr sz="1026" spc="81" dirty="0">
                <a:solidFill>
                  <a:srgbClr val="DD052B"/>
                </a:solidFill>
                <a:latin typeface="Arial Narrow" panose="020B0606020202030204" pitchFamily="34" charset="0"/>
                <a:cs typeface="Calibri"/>
              </a:rPr>
              <a:t> </a:t>
            </a:r>
            <a:r>
              <a:rPr sz="1026" spc="34" dirty="0">
                <a:solidFill>
                  <a:srgbClr val="092332"/>
                </a:solidFill>
                <a:latin typeface="Arial Narrow" panose="020B0606020202030204" pitchFamily="34" charset="0"/>
                <a:cs typeface="Calibri"/>
              </a:rPr>
              <a:t>млн</a:t>
            </a:r>
            <a:r>
              <a:rPr sz="1026" spc="-34" dirty="0">
                <a:solidFill>
                  <a:srgbClr val="092332"/>
                </a:solidFill>
                <a:latin typeface="Arial Narrow" panose="020B0606020202030204" pitchFamily="34" charset="0"/>
                <a:cs typeface="Calibri"/>
              </a:rPr>
              <a:t> </a:t>
            </a:r>
            <a:r>
              <a:rPr sz="1026" spc="120" dirty="0">
                <a:solidFill>
                  <a:srgbClr val="092332"/>
                </a:solidFill>
                <a:latin typeface="Arial Narrow" panose="020B0606020202030204" pitchFamily="34" charset="0"/>
                <a:cs typeface="Calibri"/>
              </a:rPr>
              <a:t>Р</a:t>
            </a:r>
            <a:endParaRPr sz="1026" dirty="0">
              <a:solidFill>
                <a:prstClr val="black"/>
              </a:solidFill>
              <a:latin typeface="Arial Narrow" panose="020B0606020202030204" pitchFamily="34" charset="0"/>
              <a:cs typeface="Calibri"/>
            </a:endParaRPr>
          </a:p>
        </p:txBody>
      </p:sp>
      <p:sp>
        <p:nvSpPr>
          <p:cNvPr id="16" name="object 21"/>
          <p:cNvSpPr/>
          <p:nvPr/>
        </p:nvSpPr>
        <p:spPr>
          <a:xfrm>
            <a:off x="5288810" y="1694308"/>
            <a:ext cx="0" cy="345343"/>
          </a:xfrm>
          <a:custGeom>
            <a:avLst/>
            <a:gdLst/>
            <a:ahLst/>
            <a:cxnLst/>
            <a:rect l="l" t="t" r="r" b="b"/>
            <a:pathLst>
              <a:path h="403860">
                <a:moveTo>
                  <a:pt x="0" y="0"/>
                </a:moveTo>
                <a:lnTo>
                  <a:pt x="0" y="403669"/>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ln>
                <a:solidFill>
                  <a:srgbClr val="2AACE2"/>
                </a:solidFill>
              </a:ln>
              <a:solidFill>
                <a:prstClr val="black"/>
              </a:solidFill>
              <a:latin typeface="Arial Narrow" panose="020B0606020202030204" pitchFamily="34" charset="0"/>
              <a:cs typeface="+mn-cs"/>
            </a:endParaRPr>
          </a:p>
        </p:txBody>
      </p:sp>
      <p:sp>
        <p:nvSpPr>
          <p:cNvPr id="17" name="object 23"/>
          <p:cNvSpPr txBox="1"/>
          <p:nvPr/>
        </p:nvSpPr>
        <p:spPr>
          <a:xfrm>
            <a:off x="5180820" y="4869232"/>
            <a:ext cx="2034594" cy="458076"/>
          </a:xfrm>
          <a:prstGeom prst="rect">
            <a:avLst/>
          </a:prstGeom>
        </p:spPr>
        <p:txBody>
          <a:bodyPr vert="horz" wrap="square" lIns="0" tIns="64073" rIns="0" bIns="0" rtlCol="0">
            <a:spAutoFit/>
          </a:bodyPr>
          <a:lstStyle/>
          <a:p>
            <a:pPr marL="10860" defTabSz="781903" eaLnBrk="1" fontAlgn="auto" hangingPunct="1">
              <a:spcBef>
                <a:spcPts val="505"/>
              </a:spcBef>
              <a:spcAft>
                <a:spcPts val="0"/>
              </a:spcAft>
            </a:pPr>
            <a:r>
              <a:rPr sz="1197" spc="90" dirty="0">
                <a:solidFill>
                  <a:srgbClr val="092332"/>
                </a:solidFill>
                <a:latin typeface="Arial Narrow" panose="020B0606020202030204" pitchFamily="34" charset="0"/>
                <a:cs typeface="Calibri"/>
              </a:rPr>
              <a:t>ОБЩИЙ </a:t>
            </a:r>
            <a:r>
              <a:rPr sz="1197" spc="94" dirty="0">
                <a:solidFill>
                  <a:srgbClr val="092332"/>
                </a:solidFill>
                <a:latin typeface="Arial Narrow" panose="020B0606020202030204" pitchFamily="34" charset="0"/>
                <a:cs typeface="Calibri"/>
              </a:rPr>
              <a:t>БЮДЖЕТ</a:t>
            </a:r>
            <a:r>
              <a:rPr sz="1197" spc="-81" dirty="0">
                <a:solidFill>
                  <a:srgbClr val="092332"/>
                </a:solidFill>
                <a:latin typeface="Arial Narrow" panose="020B0606020202030204" pitchFamily="34" charset="0"/>
                <a:cs typeface="Calibri"/>
              </a:rPr>
              <a:t> </a:t>
            </a:r>
            <a:r>
              <a:rPr sz="1197" spc="73" dirty="0">
                <a:solidFill>
                  <a:srgbClr val="092332"/>
                </a:solidFill>
                <a:latin typeface="Arial Narrow" panose="020B0606020202030204" pitchFamily="34" charset="0"/>
                <a:cs typeface="Calibri"/>
              </a:rPr>
              <a:t>ПРОЕКТА:</a:t>
            </a:r>
            <a:endParaRPr sz="1197" dirty="0">
              <a:solidFill>
                <a:prstClr val="black"/>
              </a:solidFill>
              <a:latin typeface="Arial Narrow" panose="020B0606020202030204" pitchFamily="34" charset="0"/>
              <a:cs typeface="Calibri"/>
            </a:endParaRPr>
          </a:p>
          <a:p>
            <a:pPr marL="10860" defTabSz="781903" eaLnBrk="1" fontAlgn="auto" hangingPunct="1">
              <a:spcBef>
                <a:spcPts val="359"/>
              </a:spcBef>
              <a:spcAft>
                <a:spcPts val="0"/>
              </a:spcAft>
            </a:pPr>
            <a:r>
              <a:rPr sz="1026" spc="43" dirty="0">
                <a:solidFill>
                  <a:srgbClr val="092332"/>
                </a:solidFill>
                <a:latin typeface="Arial Narrow" panose="020B0606020202030204" pitchFamily="34" charset="0"/>
                <a:cs typeface="Calibri"/>
              </a:rPr>
              <a:t>от </a:t>
            </a:r>
            <a:r>
              <a:rPr sz="1026" spc="-51" dirty="0">
                <a:solidFill>
                  <a:srgbClr val="2AACE2"/>
                </a:solidFill>
                <a:latin typeface="Arial Narrow" panose="020B0606020202030204" pitchFamily="34" charset="0"/>
                <a:cs typeface="Calibri"/>
              </a:rPr>
              <a:t>71,5</a:t>
            </a:r>
            <a:r>
              <a:rPr sz="1026" spc="-51" dirty="0">
                <a:solidFill>
                  <a:srgbClr val="DD052B"/>
                </a:solidFill>
                <a:latin typeface="Arial Narrow" panose="020B0606020202030204" pitchFamily="34" charset="0"/>
                <a:cs typeface="Calibri"/>
              </a:rPr>
              <a:t> </a:t>
            </a:r>
            <a:r>
              <a:rPr sz="1026" spc="34" dirty="0">
                <a:solidFill>
                  <a:srgbClr val="092332"/>
                </a:solidFill>
                <a:latin typeface="Arial Narrow" panose="020B0606020202030204" pitchFamily="34" charset="0"/>
                <a:cs typeface="Calibri"/>
              </a:rPr>
              <a:t>млн</a:t>
            </a:r>
            <a:r>
              <a:rPr sz="1026" spc="-90" dirty="0">
                <a:solidFill>
                  <a:srgbClr val="092332"/>
                </a:solidFill>
                <a:latin typeface="Arial Narrow" panose="020B0606020202030204" pitchFamily="34" charset="0"/>
                <a:cs typeface="Calibri"/>
              </a:rPr>
              <a:t> </a:t>
            </a:r>
            <a:r>
              <a:rPr sz="1026" spc="120" dirty="0">
                <a:solidFill>
                  <a:srgbClr val="092332"/>
                </a:solidFill>
                <a:latin typeface="Arial Narrow" panose="020B0606020202030204" pitchFamily="34" charset="0"/>
                <a:cs typeface="Calibri"/>
              </a:rPr>
              <a:t>Р</a:t>
            </a:r>
            <a:endParaRPr sz="1026" dirty="0">
              <a:solidFill>
                <a:prstClr val="black"/>
              </a:solidFill>
              <a:latin typeface="Arial Narrow" panose="020B0606020202030204" pitchFamily="34" charset="0"/>
              <a:cs typeface="Calibri"/>
            </a:endParaRPr>
          </a:p>
        </p:txBody>
      </p:sp>
      <p:sp>
        <p:nvSpPr>
          <p:cNvPr id="18" name="object 24"/>
          <p:cNvSpPr/>
          <p:nvPr/>
        </p:nvSpPr>
        <p:spPr>
          <a:xfrm>
            <a:off x="5043148" y="4955618"/>
            <a:ext cx="0" cy="368692"/>
          </a:xfrm>
          <a:custGeom>
            <a:avLst/>
            <a:gdLst/>
            <a:ahLst/>
            <a:cxnLst/>
            <a:rect l="l" t="t" r="r" b="b"/>
            <a:pathLst>
              <a:path h="431164">
                <a:moveTo>
                  <a:pt x="0" y="430644"/>
                </a:moveTo>
                <a:lnTo>
                  <a:pt x="0" y="0"/>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19" name="object 26"/>
          <p:cNvSpPr txBox="1"/>
          <p:nvPr/>
        </p:nvSpPr>
        <p:spPr>
          <a:xfrm>
            <a:off x="783755" y="3602837"/>
            <a:ext cx="1672961" cy="628764"/>
          </a:xfrm>
          <a:prstGeom prst="rect">
            <a:avLst/>
          </a:prstGeom>
        </p:spPr>
        <p:txBody>
          <a:bodyPr vert="horz" wrap="square" lIns="0" tIns="64073" rIns="0" bIns="0" rtlCol="0">
            <a:spAutoFit/>
          </a:bodyPr>
          <a:lstStyle/>
          <a:p>
            <a:pPr marL="10860" defTabSz="781903" eaLnBrk="1" fontAlgn="auto" hangingPunct="1">
              <a:spcBef>
                <a:spcPts val="505"/>
              </a:spcBef>
              <a:spcAft>
                <a:spcPts val="0"/>
              </a:spcAft>
            </a:pPr>
            <a:r>
              <a:rPr sz="1197" spc="90" dirty="0">
                <a:solidFill>
                  <a:srgbClr val="092332"/>
                </a:solidFill>
                <a:latin typeface="Arial Narrow" panose="020B0606020202030204" pitchFamily="34" charset="0"/>
                <a:cs typeface="Calibri"/>
              </a:rPr>
              <a:t>ПРОЦЕНТНАЯ</a:t>
            </a:r>
            <a:r>
              <a:rPr sz="1197" spc="-13" dirty="0">
                <a:solidFill>
                  <a:srgbClr val="092332"/>
                </a:solidFill>
                <a:latin typeface="Arial Narrow" panose="020B0606020202030204" pitchFamily="34" charset="0"/>
                <a:cs typeface="Calibri"/>
              </a:rPr>
              <a:t> </a:t>
            </a:r>
            <a:r>
              <a:rPr sz="1197" spc="86" dirty="0">
                <a:solidFill>
                  <a:srgbClr val="092332"/>
                </a:solidFill>
                <a:latin typeface="Arial Narrow" panose="020B0606020202030204" pitchFamily="34" charset="0"/>
                <a:cs typeface="Calibri"/>
              </a:rPr>
              <a:t>СТАВКА:</a:t>
            </a:r>
            <a:endParaRPr sz="1197" dirty="0">
              <a:solidFill>
                <a:prstClr val="black"/>
              </a:solidFill>
              <a:latin typeface="Arial Narrow" panose="020B0606020202030204" pitchFamily="34" charset="0"/>
              <a:cs typeface="Calibri"/>
            </a:endParaRPr>
          </a:p>
          <a:p>
            <a:pPr marL="10860" defTabSz="781903" eaLnBrk="1" fontAlgn="auto" hangingPunct="1">
              <a:spcBef>
                <a:spcPts val="359"/>
              </a:spcBef>
              <a:spcAft>
                <a:spcPts val="0"/>
              </a:spcAft>
            </a:pPr>
            <a:r>
              <a:rPr sz="1026" spc="-257" dirty="0">
                <a:solidFill>
                  <a:srgbClr val="2AACE2"/>
                </a:solidFill>
                <a:latin typeface="Arial Narrow" panose="020B0606020202030204" pitchFamily="34" charset="0"/>
                <a:cs typeface="Calibri"/>
              </a:rPr>
              <a:t>1</a:t>
            </a:r>
            <a:r>
              <a:rPr sz="1026" spc="26" dirty="0">
                <a:solidFill>
                  <a:srgbClr val="2AACE2"/>
                </a:solidFill>
                <a:latin typeface="Arial Narrow" panose="020B0606020202030204" pitchFamily="34" charset="0"/>
                <a:cs typeface="Calibri"/>
              </a:rPr>
              <a:t> </a:t>
            </a:r>
            <a:r>
              <a:rPr sz="1026" spc="47" dirty="0">
                <a:solidFill>
                  <a:srgbClr val="2AACE2"/>
                </a:solidFill>
                <a:latin typeface="Arial Narrow" panose="020B0606020202030204" pitchFamily="34" charset="0"/>
                <a:cs typeface="Calibri"/>
              </a:rPr>
              <a:t>% </a:t>
            </a:r>
            <a:r>
              <a:rPr sz="1026" spc="47" dirty="0">
                <a:solidFill>
                  <a:srgbClr val="092332"/>
                </a:solidFill>
                <a:latin typeface="Arial Narrow" panose="020B0606020202030204" pitchFamily="34" charset="0"/>
                <a:cs typeface="Calibri"/>
              </a:rPr>
              <a:t>первые </a:t>
            </a:r>
            <a:r>
              <a:rPr sz="1026" spc="60" dirty="0">
                <a:solidFill>
                  <a:srgbClr val="092332"/>
                </a:solidFill>
                <a:latin typeface="Arial Narrow" panose="020B0606020202030204" pitchFamily="34" charset="0"/>
                <a:cs typeface="Calibri"/>
              </a:rPr>
              <a:t>3</a:t>
            </a:r>
            <a:r>
              <a:rPr sz="1026" spc="-13" dirty="0">
                <a:solidFill>
                  <a:srgbClr val="092332"/>
                </a:solidFill>
                <a:latin typeface="Arial Narrow" panose="020B0606020202030204" pitchFamily="34" charset="0"/>
                <a:cs typeface="Calibri"/>
              </a:rPr>
              <a:t> </a:t>
            </a:r>
            <a:r>
              <a:rPr sz="1026" spc="60" dirty="0">
                <a:solidFill>
                  <a:srgbClr val="092332"/>
                </a:solidFill>
                <a:latin typeface="Arial Narrow" panose="020B0606020202030204" pitchFamily="34" charset="0"/>
                <a:cs typeface="Calibri"/>
              </a:rPr>
              <a:t>года</a:t>
            </a:r>
            <a:endParaRPr sz="1026" dirty="0">
              <a:solidFill>
                <a:prstClr val="black"/>
              </a:solidFill>
              <a:latin typeface="Arial Narrow" panose="020B0606020202030204" pitchFamily="34" charset="0"/>
              <a:cs typeface="Calibri"/>
            </a:endParaRPr>
          </a:p>
          <a:p>
            <a:pPr marL="10860" defTabSz="781903" eaLnBrk="1" fontAlgn="auto" hangingPunct="1">
              <a:spcBef>
                <a:spcPts val="51"/>
              </a:spcBef>
              <a:spcAft>
                <a:spcPts val="0"/>
              </a:spcAft>
            </a:pPr>
            <a:r>
              <a:rPr sz="1026" spc="73" dirty="0">
                <a:solidFill>
                  <a:srgbClr val="2AACE2"/>
                </a:solidFill>
                <a:latin typeface="Arial Narrow" panose="020B0606020202030204" pitchFamily="34" charset="0"/>
                <a:cs typeface="Calibri"/>
              </a:rPr>
              <a:t>5 </a:t>
            </a:r>
            <a:r>
              <a:rPr sz="1026" spc="47" dirty="0">
                <a:solidFill>
                  <a:srgbClr val="2AACE2"/>
                </a:solidFill>
                <a:latin typeface="Arial Narrow" panose="020B0606020202030204" pitchFamily="34" charset="0"/>
                <a:cs typeface="Calibri"/>
              </a:rPr>
              <a:t>% </a:t>
            </a:r>
            <a:r>
              <a:rPr sz="1026" spc="51" dirty="0">
                <a:solidFill>
                  <a:srgbClr val="092332"/>
                </a:solidFill>
                <a:latin typeface="Arial Narrow" panose="020B0606020202030204" pitchFamily="34" charset="0"/>
                <a:cs typeface="Calibri"/>
              </a:rPr>
              <a:t>на </a:t>
            </a:r>
            <a:r>
              <a:rPr sz="1026" spc="64" dirty="0">
                <a:solidFill>
                  <a:srgbClr val="092332"/>
                </a:solidFill>
                <a:latin typeface="Arial Narrow" panose="020B0606020202030204" pitchFamily="34" charset="0"/>
                <a:cs typeface="Calibri"/>
              </a:rPr>
              <a:t>оставшийся</a:t>
            </a:r>
            <a:r>
              <a:rPr sz="1026" spc="-77" dirty="0">
                <a:solidFill>
                  <a:srgbClr val="092332"/>
                </a:solidFill>
                <a:latin typeface="Arial Narrow" panose="020B0606020202030204" pitchFamily="34" charset="0"/>
                <a:cs typeface="Calibri"/>
              </a:rPr>
              <a:t> </a:t>
            </a:r>
            <a:r>
              <a:rPr sz="1026" spc="51" dirty="0">
                <a:solidFill>
                  <a:srgbClr val="092332"/>
                </a:solidFill>
                <a:latin typeface="Arial Narrow" panose="020B0606020202030204" pitchFamily="34" charset="0"/>
                <a:cs typeface="Calibri"/>
              </a:rPr>
              <a:t>срок</a:t>
            </a:r>
            <a:endParaRPr sz="1026" dirty="0">
              <a:solidFill>
                <a:prstClr val="black"/>
              </a:solidFill>
              <a:latin typeface="Arial Narrow" panose="020B0606020202030204" pitchFamily="34" charset="0"/>
              <a:cs typeface="Calibri"/>
            </a:endParaRPr>
          </a:p>
        </p:txBody>
      </p:sp>
      <p:sp>
        <p:nvSpPr>
          <p:cNvPr id="20" name="object 27"/>
          <p:cNvSpPr/>
          <p:nvPr/>
        </p:nvSpPr>
        <p:spPr>
          <a:xfrm>
            <a:off x="646195" y="3688189"/>
            <a:ext cx="0" cy="532133"/>
          </a:xfrm>
          <a:custGeom>
            <a:avLst/>
            <a:gdLst/>
            <a:ahLst/>
            <a:cxnLst/>
            <a:rect l="l" t="t" r="r" b="b"/>
            <a:pathLst>
              <a:path h="622300">
                <a:moveTo>
                  <a:pt x="0" y="0"/>
                </a:moveTo>
                <a:lnTo>
                  <a:pt x="0" y="622134"/>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21" name="object 28"/>
          <p:cNvSpPr txBox="1"/>
          <p:nvPr/>
        </p:nvSpPr>
        <p:spPr>
          <a:xfrm>
            <a:off x="4751612" y="4000017"/>
            <a:ext cx="95024" cy="150242"/>
          </a:xfrm>
          <a:prstGeom prst="rect">
            <a:avLst/>
          </a:prstGeom>
        </p:spPr>
        <p:txBody>
          <a:bodyPr vert="horz" wrap="square" lIns="0" tIns="11946" rIns="0" bIns="0" rtlCol="0">
            <a:spAutoFit/>
          </a:bodyPr>
          <a:lstStyle/>
          <a:p>
            <a:pPr marL="10860" defTabSz="781903" eaLnBrk="1" fontAlgn="auto" hangingPunct="1">
              <a:spcBef>
                <a:spcPts val="94"/>
              </a:spcBef>
              <a:spcAft>
                <a:spcPts val="0"/>
              </a:spcAft>
            </a:pPr>
            <a:r>
              <a:rPr sz="898" spc="371" dirty="0">
                <a:solidFill>
                  <a:srgbClr val="DD052B"/>
                </a:solidFill>
                <a:latin typeface="Arial Narrow" panose="020B0606020202030204" pitchFamily="34" charset="0"/>
                <a:cs typeface="Calibri"/>
              </a:rPr>
              <a:t> </a:t>
            </a:r>
            <a:endParaRPr sz="898">
              <a:solidFill>
                <a:prstClr val="black"/>
              </a:solidFill>
              <a:latin typeface="Arial Narrow" panose="020B0606020202030204" pitchFamily="34" charset="0"/>
              <a:cs typeface="Calibri"/>
            </a:endParaRPr>
          </a:p>
        </p:txBody>
      </p:sp>
      <p:sp>
        <p:nvSpPr>
          <p:cNvPr id="22" name="object 30"/>
          <p:cNvSpPr/>
          <p:nvPr/>
        </p:nvSpPr>
        <p:spPr>
          <a:xfrm>
            <a:off x="5056490" y="3711773"/>
            <a:ext cx="0" cy="695574"/>
          </a:xfrm>
          <a:custGeom>
            <a:avLst/>
            <a:gdLst/>
            <a:ahLst/>
            <a:cxnLst/>
            <a:rect l="l" t="t" r="r" b="b"/>
            <a:pathLst>
              <a:path h="813435">
                <a:moveTo>
                  <a:pt x="0" y="0"/>
                </a:moveTo>
                <a:lnTo>
                  <a:pt x="0" y="813231"/>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23" name="object 31"/>
          <p:cNvSpPr txBox="1"/>
          <p:nvPr/>
        </p:nvSpPr>
        <p:spPr>
          <a:xfrm>
            <a:off x="786050" y="4747859"/>
            <a:ext cx="2503197" cy="733090"/>
          </a:xfrm>
          <a:prstGeom prst="rect">
            <a:avLst/>
          </a:prstGeom>
        </p:spPr>
        <p:txBody>
          <a:bodyPr vert="horz" wrap="square" lIns="0" tIns="32580" rIns="0" bIns="0" rtlCol="0">
            <a:spAutoFit/>
          </a:bodyPr>
          <a:lstStyle/>
          <a:p>
            <a:pPr marL="10860" marR="538102" defTabSz="781903" eaLnBrk="1" fontAlgn="auto" hangingPunct="1">
              <a:lnSpc>
                <a:spcPts val="1283"/>
              </a:lnSpc>
              <a:spcBef>
                <a:spcPts val="257"/>
              </a:spcBef>
              <a:spcAft>
                <a:spcPts val="0"/>
              </a:spcAft>
            </a:pPr>
            <a:r>
              <a:rPr sz="1197" spc="90" dirty="0">
                <a:solidFill>
                  <a:srgbClr val="092332"/>
                </a:solidFill>
                <a:latin typeface="Arial Narrow" panose="020B0606020202030204" pitchFamily="34" charset="0"/>
                <a:cs typeface="Calibri"/>
              </a:rPr>
              <a:t>ЦЕЛЕВОЙ </a:t>
            </a:r>
            <a:r>
              <a:rPr sz="1197" spc="64" dirty="0">
                <a:solidFill>
                  <a:srgbClr val="092332"/>
                </a:solidFill>
                <a:latin typeface="Arial Narrow" panose="020B0606020202030204" pitchFamily="34" charset="0"/>
                <a:cs typeface="Calibri"/>
              </a:rPr>
              <a:t>ОБЪЁМ</a:t>
            </a:r>
            <a:r>
              <a:rPr sz="1197" spc="-86" dirty="0">
                <a:solidFill>
                  <a:srgbClr val="092332"/>
                </a:solidFill>
                <a:latin typeface="Arial Narrow" panose="020B0606020202030204" pitchFamily="34" charset="0"/>
                <a:cs typeface="Calibri"/>
              </a:rPr>
              <a:t> </a:t>
            </a:r>
            <a:r>
              <a:rPr sz="1197" spc="86" dirty="0">
                <a:solidFill>
                  <a:srgbClr val="092332"/>
                </a:solidFill>
                <a:latin typeface="Arial Narrow" panose="020B0606020202030204" pitchFamily="34" charset="0"/>
                <a:cs typeface="Calibri"/>
              </a:rPr>
              <a:t>ПРОДАЖ  </a:t>
            </a:r>
            <a:r>
              <a:rPr sz="1197" spc="68" dirty="0">
                <a:solidFill>
                  <a:srgbClr val="092332"/>
                </a:solidFill>
                <a:latin typeface="Arial Narrow" panose="020B0606020202030204" pitchFamily="34" charset="0"/>
                <a:cs typeface="Calibri"/>
              </a:rPr>
              <a:t>НОВОЙ</a:t>
            </a:r>
            <a:r>
              <a:rPr sz="1197" spc="21" dirty="0">
                <a:solidFill>
                  <a:srgbClr val="092332"/>
                </a:solidFill>
                <a:latin typeface="Arial Narrow" panose="020B0606020202030204" pitchFamily="34" charset="0"/>
                <a:cs typeface="Calibri"/>
              </a:rPr>
              <a:t> </a:t>
            </a:r>
            <a:r>
              <a:rPr sz="1197" spc="64" dirty="0">
                <a:solidFill>
                  <a:srgbClr val="092332"/>
                </a:solidFill>
                <a:latin typeface="Arial Narrow" panose="020B0606020202030204" pitchFamily="34" charset="0"/>
                <a:cs typeface="Calibri"/>
              </a:rPr>
              <a:t>ПРОДУКЦИИ:</a:t>
            </a:r>
            <a:endParaRPr sz="1197" dirty="0">
              <a:solidFill>
                <a:prstClr val="black"/>
              </a:solidFill>
              <a:latin typeface="Arial Narrow" panose="020B0606020202030204" pitchFamily="34" charset="0"/>
              <a:cs typeface="Calibri"/>
            </a:endParaRPr>
          </a:p>
          <a:p>
            <a:pPr marL="10860" marR="4344" defTabSz="781903" eaLnBrk="1" fontAlgn="auto" hangingPunct="1">
              <a:lnSpc>
                <a:spcPct val="104200"/>
              </a:lnSpc>
              <a:spcBef>
                <a:spcPts val="291"/>
              </a:spcBef>
              <a:spcAft>
                <a:spcPts val="0"/>
              </a:spcAft>
            </a:pPr>
            <a:r>
              <a:rPr sz="1026" spc="-13" dirty="0">
                <a:solidFill>
                  <a:srgbClr val="2AACE2"/>
                </a:solidFill>
                <a:latin typeface="Arial Narrow" panose="020B0606020202030204" pitchFamily="34" charset="0"/>
                <a:cs typeface="Calibri"/>
              </a:rPr>
              <a:t>≥ </a:t>
            </a:r>
            <a:r>
              <a:rPr sz="1026" spc="77" dirty="0">
                <a:solidFill>
                  <a:srgbClr val="2AACE2"/>
                </a:solidFill>
                <a:latin typeface="Arial Narrow" panose="020B0606020202030204" pitchFamily="34" charset="0"/>
                <a:cs typeface="Calibri"/>
              </a:rPr>
              <a:t>30 </a:t>
            </a:r>
            <a:r>
              <a:rPr sz="1026" spc="47" dirty="0">
                <a:solidFill>
                  <a:srgbClr val="2AACE2"/>
                </a:solidFill>
                <a:latin typeface="Arial Narrow" panose="020B0606020202030204" pitchFamily="34" charset="0"/>
                <a:cs typeface="Calibri"/>
              </a:rPr>
              <a:t>% </a:t>
            </a:r>
            <a:r>
              <a:rPr sz="1026" spc="43" dirty="0">
                <a:solidFill>
                  <a:srgbClr val="092332"/>
                </a:solidFill>
                <a:latin typeface="Arial Narrow" panose="020B0606020202030204" pitchFamily="34" charset="0"/>
                <a:cs typeface="Calibri"/>
              </a:rPr>
              <a:t>от </a:t>
            </a:r>
            <a:r>
              <a:rPr sz="1026" spc="38" dirty="0">
                <a:solidFill>
                  <a:srgbClr val="092332"/>
                </a:solidFill>
                <a:latin typeface="Arial Narrow" panose="020B0606020202030204" pitchFamily="34" charset="0"/>
                <a:cs typeface="Calibri"/>
              </a:rPr>
              <a:t>суммы </a:t>
            </a:r>
            <a:r>
              <a:rPr sz="1026" spc="51" dirty="0">
                <a:solidFill>
                  <a:srgbClr val="092332"/>
                </a:solidFill>
                <a:latin typeface="Arial Narrow" panose="020B0606020202030204" pitchFamily="34" charset="0"/>
                <a:cs typeface="Calibri"/>
              </a:rPr>
              <a:t>займа </a:t>
            </a:r>
            <a:r>
              <a:rPr sz="1026" spc="68" dirty="0">
                <a:solidFill>
                  <a:srgbClr val="092332"/>
                </a:solidFill>
                <a:latin typeface="Arial Narrow" panose="020B0606020202030204" pitchFamily="34" charset="0"/>
                <a:cs typeface="Calibri"/>
              </a:rPr>
              <a:t>в </a:t>
            </a:r>
            <a:r>
              <a:rPr sz="1026" spc="38" dirty="0">
                <a:solidFill>
                  <a:srgbClr val="092332"/>
                </a:solidFill>
                <a:latin typeface="Arial Narrow" panose="020B0606020202030204" pitchFamily="34" charset="0"/>
                <a:cs typeface="Calibri"/>
              </a:rPr>
              <a:t>год, </a:t>
            </a:r>
            <a:r>
              <a:rPr sz="1026" spc="56" dirty="0">
                <a:solidFill>
                  <a:srgbClr val="092332"/>
                </a:solidFill>
                <a:latin typeface="Arial Narrow" panose="020B0606020202030204" pitchFamily="34" charset="0"/>
                <a:cs typeface="Calibri"/>
              </a:rPr>
              <a:t>начиная</a:t>
            </a:r>
            <a:r>
              <a:rPr sz="1026" spc="-103" dirty="0">
                <a:solidFill>
                  <a:srgbClr val="092332"/>
                </a:solidFill>
                <a:latin typeface="Arial Narrow" panose="020B0606020202030204" pitchFamily="34" charset="0"/>
                <a:cs typeface="Calibri"/>
              </a:rPr>
              <a:t> </a:t>
            </a:r>
            <a:r>
              <a:rPr sz="1026" spc="56" dirty="0">
                <a:solidFill>
                  <a:srgbClr val="092332"/>
                </a:solidFill>
                <a:latin typeface="Arial Narrow" panose="020B0606020202030204" pitchFamily="34" charset="0"/>
                <a:cs typeface="Calibri"/>
              </a:rPr>
              <a:t>со  </a:t>
            </a:r>
            <a:r>
              <a:rPr sz="1026" spc="51" dirty="0">
                <a:solidFill>
                  <a:srgbClr val="092332"/>
                </a:solidFill>
                <a:latin typeface="Arial Narrow" panose="020B0606020202030204" pitchFamily="34" charset="0"/>
                <a:cs typeface="Calibri"/>
              </a:rPr>
              <a:t>2 </a:t>
            </a:r>
            <a:r>
              <a:rPr sz="1026" spc="60" dirty="0">
                <a:solidFill>
                  <a:srgbClr val="092332"/>
                </a:solidFill>
                <a:latin typeface="Arial Narrow" panose="020B0606020202030204" pitchFamily="34" charset="0"/>
                <a:cs typeface="Calibri"/>
              </a:rPr>
              <a:t>года </a:t>
            </a:r>
            <a:r>
              <a:rPr sz="1026" spc="51" dirty="0">
                <a:solidFill>
                  <a:srgbClr val="092332"/>
                </a:solidFill>
                <a:latin typeface="Arial Narrow" panose="020B0606020202030204" pitchFamily="34" charset="0"/>
                <a:cs typeface="Calibri"/>
              </a:rPr>
              <a:t>серийного</a:t>
            </a:r>
            <a:r>
              <a:rPr sz="1026" spc="-30" dirty="0">
                <a:solidFill>
                  <a:srgbClr val="092332"/>
                </a:solidFill>
                <a:latin typeface="Arial Narrow" panose="020B0606020202030204" pitchFamily="34" charset="0"/>
                <a:cs typeface="Calibri"/>
              </a:rPr>
              <a:t> </a:t>
            </a:r>
            <a:r>
              <a:rPr sz="1026" spc="60" dirty="0">
                <a:solidFill>
                  <a:srgbClr val="092332"/>
                </a:solidFill>
                <a:latin typeface="Arial Narrow" panose="020B0606020202030204" pitchFamily="34" charset="0"/>
                <a:cs typeface="Calibri"/>
              </a:rPr>
              <a:t>производства</a:t>
            </a:r>
            <a:endParaRPr sz="1026" dirty="0">
              <a:solidFill>
                <a:prstClr val="black"/>
              </a:solidFill>
              <a:latin typeface="Arial Narrow" panose="020B0606020202030204" pitchFamily="34" charset="0"/>
              <a:cs typeface="Calibri"/>
            </a:endParaRPr>
          </a:p>
        </p:txBody>
      </p:sp>
      <p:sp>
        <p:nvSpPr>
          <p:cNvPr id="24" name="object 32"/>
          <p:cNvSpPr/>
          <p:nvPr/>
        </p:nvSpPr>
        <p:spPr>
          <a:xfrm>
            <a:off x="648380" y="4784216"/>
            <a:ext cx="0" cy="681456"/>
          </a:xfrm>
          <a:custGeom>
            <a:avLst/>
            <a:gdLst/>
            <a:ahLst/>
            <a:cxnLst/>
            <a:rect l="l" t="t" r="r" b="b"/>
            <a:pathLst>
              <a:path h="796925">
                <a:moveTo>
                  <a:pt x="0" y="0"/>
                </a:moveTo>
                <a:lnTo>
                  <a:pt x="0" y="796493"/>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25" name="object 34"/>
          <p:cNvSpPr/>
          <p:nvPr/>
        </p:nvSpPr>
        <p:spPr>
          <a:xfrm>
            <a:off x="5206296" y="4441801"/>
            <a:ext cx="664619" cy="388348"/>
          </a:xfrm>
          <a:prstGeom prst="rect">
            <a:avLst/>
          </a:prstGeom>
          <a:blipFill>
            <a:blip r:embed="rId3" cstate="print"/>
            <a:stretch>
              <a:fillRect/>
            </a:stretch>
          </a:blip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26" name="object 35"/>
          <p:cNvSpPr/>
          <p:nvPr/>
        </p:nvSpPr>
        <p:spPr>
          <a:xfrm>
            <a:off x="5273083" y="4508450"/>
            <a:ext cx="469689" cy="195477"/>
          </a:xfrm>
          <a:custGeom>
            <a:avLst/>
            <a:gdLst/>
            <a:ahLst/>
            <a:cxnLst/>
            <a:rect l="l" t="t" r="r" b="b"/>
            <a:pathLst>
              <a:path w="549275" h="228600">
                <a:moveTo>
                  <a:pt x="470954" y="0"/>
                </a:moveTo>
                <a:lnTo>
                  <a:pt x="78320" y="0"/>
                </a:lnTo>
                <a:lnTo>
                  <a:pt x="47834" y="6154"/>
                </a:lnTo>
                <a:lnTo>
                  <a:pt x="22939" y="22939"/>
                </a:lnTo>
                <a:lnTo>
                  <a:pt x="6154" y="47834"/>
                </a:lnTo>
                <a:lnTo>
                  <a:pt x="0" y="78320"/>
                </a:lnTo>
                <a:lnTo>
                  <a:pt x="0" y="150279"/>
                </a:lnTo>
                <a:lnTo>
                  <a:pt x="6154" y="180765"/>
                </a:lnTo>
                <a:lnTo>
                  <a:pt x="22939" y="205660"/>
                </a:lnTo>
                <a:lnTo>
                  <a:pt x="47834" y="222445"/>
                </a:lnTo>
                <a:lnTo>
                  <a:pt x="78320" y="228599"/>
                </a:lnTo>
                <a:lnTo>
                  <a:pt x="470954" y="228599"/>
                </a:lnTo>
                <a:lnTo>
                  <a:pt x="501440" y="222445"/>
                </a:lnTo>
                <a:lnTo>
                  <a:pt x="526335" y="205660"/>
                </a:lnTo>
                <a:lnTo>
                  <a:pt x="543120" y="180765"/>
                </a:lnTo>
                <a:lnTo>
                  <a:pt x="549274" y="150279"/>
                </a:lnTo>
                <a:lnTo>
                  <a:pt x="549274" y="78320"/>
                </a:lnTo>
                <a:lnTo>
                  <a:pt x="543120" y="47834"/>
                </a:lnTo>
                <a:lnTo>
                  <a:pt x="526335" y="22939"/>
                </a:lnTo>
                <a:lnTo>
                  <a:pt x="501440" y="6154"/>
                </a:lnTo>
                <a:lnTo>
                  <a:pt x="470954" y="0"/>
                </a:lnTo>
                <a:close/>
              </a:path>
            </a:pathLst>
          </a:custGeom>
          <a:solidFill>
            <a:srgbClr val="FFFFFF"/>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27" name="object 36"/>
          <p:cNvSpPr/>
          <p:nvPr/>
        </p:nvSpPr>
        <p:spPr>
          <a:xfrm>
            <a:off x="5273083" y="4508450"/>
            <a:ext cx="469689" cy="195477"/>
          </a:xfrm>
          <a:custGeom>
            <a:avLst/>
            <a:gdLst/>
            <a:ahLst/>
            <a:cxnLst/>
            <a:rect l="l" t="t" r="r" b="b"/>
            <a:pathLst>
              <a:path w="549275" h="228600">
                <a:moveTo>
                  <a:pt x="470954" y="228599"/>
                </a:moveTo>
                <a:lnTo>
                  <a:pt x="78320" y="228599"/>
                </a:lnTo>
                <a:lnTo>
                  <a:pt x="47834" y="222445"/>
                </a:lnTo>
                <a:lnTo>
                  <a:pt x="22939" y="205660"/>
                </a:lnTo>
                <a:lnTo>
                  <a:pt x="6154" y="180765"/>
                </a:lnTo>
                <a:lnTo>
                  <a:pt x="0" y="150279"/>
                </a:lnTo>
                <a:lnTo>
                  <a:pt x="0" y="78320"/>
                </a:lnTo>
                <a:lnTo>
                  <a:pt x="6154" y="47834"/>
                </a:lnTo>
                <a:lnTo>
                  <a:pt x="22939" y="22939"/>
                </a:lnTo>
                <a:lnTo>
                  <a:pt x="47834" y="6154"/>
                </a:lnTo>
                <a:lnTo>
                  <a:pt x="78320" y="0"/>
                </a:lnTo>
                <a:lnTo>
                  <a:pt x="470954" y="0"/>
                </a:lnTo>
                <a:lnTo>
                  <a:pt x="501440" y="6154"/>
                </a:lnTo>
                <a:lnTo>
                  <a:pt x="526335" y="22939"/>
                </a:lnTo>
                <a:lnTo>
                  <a:pt x="543120" y="47834"/>
                </a:lnTo>
                <a:lnTo>
                  <a:pt x="549274" y="78320"/>
                </a:lnTo>
                <a:lnTo>
                  <a:pt x="549274" y="150279"/>
                </a:lnTo>
                <a:lnTo>
                  <a:pt x="543120" y="180765"/>
                </a:lnTo>
                <a:lnTo>
                  <a:pt x="526335" y="205660"/>
                </a:lnTo>
                <a:lnTo>
                  <a:pt x="501440" y="222445"/>
                </a:lnTo>
                <a:lnTo>
                  <a:pt x="470954" y="228599"/>
                </a:lnTo>
                <a:close/>
              </a:path>
            </a:pathLst>
          </a:custGeom>
          <a:ln w="6350">
            <a:solidFill>
              <a:srgbClr val="09233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28" name="object 37"/>
          <p:cNvSpPr/>
          <p:nvPr/>
        </p:nvSpPr>
        <p:spPr>
          <a:xfrm>
            <a:off x="4972241" y="4048685"/>
            <a:ext cx="188961" cy="513671"/>
          </a:xfrm>
          <a:custGeom>
            <a:avLst/>
            <a:gdLst/>
            <a:ahLst/>
            <a:cxnLst/>
            <a:rect l="l" t="t" r="r" b="b"/>
            <a:pathLst>
              <a:path w="220979" h="600710">
                <a:moveTo>
                  <a:pt x="146020" y="0"/>
                </a:moveTo>
                <a:lnTo>
                  <a:pt x="113952" y="23958"/>
                </a:lnTo>
                <a:lnTo>
                  <a:pt x="85643" y="51638"/>
                </a:lnTo>
                <a:lnTo>
                  <a:pt x="61187" y="82548"/>
                </a:lnTo>
                <a:lnTo>
                  <a:pt x="40678" y="116197"/>
                </a:lnTo>
                <a:lnTo>
                  <a:pt x="24210" y="152096"/>
                </a:lnTo>
                <a:lnTo>
                  <a:pt x="11878" y="189753"/>
                </a:lnTo>
                <a:lnTo>
                  <a:pt x="3777" y="228678"/>
                </a:lnTo>
                <a:lnTo>
                  <a:pt x="0" y="268380"/>
                </a:lnTo>
                <a:lnTo>
                  <a:pt x="641" y="308370"/>
                </a:lnTo>
                <a:lnTo>
                  <a:pt x="5796" y="348156"/>
                </a:lnTo>
                <a:lnTo>
                  <a:pt x="15558" y="387248"/>
                </a:lnTo>
                <a:lnTo>
                  <a:pt x="30021" y="425155"/>
                </a:lnTo>
                <a:lnTo>
                  <a:pt x="49281" y="461387"/>
                </a:lnTo>
                <a:lnTo>
                  <a:pt x="73432" y="495454"/>
                </a:lnTo>
                <a:lnTo>
                  <a:pt x="102566" y="526864"/>
                </a:lnTo>
                <a:lnTo>
                  <a:pt x="136780" y="555128"/>
                </a:lnTo>
                <a:lnTo>
                  <a:pt x="176168" y="579754"/>
                </a:lnTo>
                <a:lnTo>
                  <a:pt x="220823" y="600252"/>
                </a:lnTo>
              </a:path>
            </a:pathLst>
          </a:custGeom>
          <a:ln w="6350">
            <a:solidFill>
              <a:srgbClr val="092332"/>
            </a:solidFill>
            <a:prstDash val="sysDot"/>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29" name="object 38"/>
          <p:cNvSpPr/>
          <p:nvPr/>
        </p:nvSpPr>
        <p:spPr>
          <a:xfrm>
            <a:off x="5104086" y="4013007"/>
            <a:ext cx="41267" cy="41267"/>
          </a:xfrm>
          <a:custGeom>
            <a:avLst/>
            <a:gdLst/>
            <a:ahLst/>
            <a:cxnLst/>
            <a:rect l="l" t="t" r="r" b="b"/>
            <a:pathLst>
              <a:path w="48260" h="48260">
                <a:moveTo>
                  <a:pt x="23500" y="0"/>
                </a:moveTo>
                <a:lnTo>
                  <a:pt x="14239" y="2032"/>
                </a:lnTo>
                <a:lnTo>
                  <a:pt x="6494" y="7500"/>
                </a:lnTo>
                <a:lnTo>
                  <a:pt x="1617" y="15245"/>
                </a:lnTo>
                <a:lnTo>
                  <a:pt x="0" y="24255"/>
                </a:lnTo>
                <a:lnTo>
                  <a:pt x="2034" y="33516"/>
                </a:lnTo>
                <a:lnTo>
                  <a:pt x="7500" y="41255"/>
                </a:lnTo>
                <a:lnTo>
                  <a:pt x="15240" y="46133"/>
                </a:lnTo>
                <a:lnTo>
                  <a:pt x="24246" y="47753"/>
                </a:lnTo>
                <a:lnTo>
                  <a:pt x="33505" y="45720"/>
                </a:lnTo>
                <a:lnTo>
                  <a:pt x="41250" y="40253"/>
                </a:lnTo>
                <a:lnTo>
                  <a:pt x="46128" y="32508"/>
                </a:lnTo>
                <a:lnTo>
                  <a:pt x="47749" y="23498"/>
                </a:lnTo>
                <a:lnTo>
                  <a:pt x="45722" y="14237"/>
                </a:lnTo>
                <a:lnTo>
                  <a:pt x="40255" y="6497"/>
                </a:lnTo>
                <a:lnTo>
                  <a:pt x="32509" y="1620"/>
                </a:lnTo>
                <a:lnTo>
                  <a:pt x="23500" y="0"/>
                </a:lnTo>
                <a:close/>
              </a:path>
            </a:pathLst>
          </a:custGeom>
          <a:solidFill>
            <a:srgbClr val="092332"/>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30" name="object 39"/>
          <p:cNvSpPr/>
          <p:nvPr/>
        </p:nvSpPr>
        <p:spPr>
          <a:xfrm>
            <a:off x="5167263" y="4550697"/>
            <a:ext cx="61358" cy="30951"/>
          </a:xfrm>
          <a:custGeom>
            <a:avLst/>
            <a:gdLst/>
            <a:ahLst/>
            <a:cxnLst/>
            <a:rect l="l" t="t" r="r" b="b"/>
            <a:pathLst>
              <a:path w="71754" h="36195">
                <a:moveTo>
                  <a:pt x="9410" y="0"/>
                </a:moveTo>
                <a:lnTo>
                  <a:pt x="0" y="35674"/>
                </a:lnTo>
                <a:lnTo>
                  <a:pt x="71259" y="35407"/>
                </a:lnTo>
                <a:lnTo>
                  <a:pt x="9410" y="0"/>
                </a:lnTo>
                <a:close/>
              </a:path>
            </a:pathLst>
          </a:custGeom>
          <a:solidFill>
            <a:srgbClr val="092332"/>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31" name="object 40"/>
          <p:cNvSpPr txBox="1"/>
          <p:nvPr/>
        </p:nvSpPr>
        <p:spPr>
          <a:xfrm>
            <a:off x="5190677" y="3622447"/>
            <a:ext cx="2523831" cy="1068500"/>
          </a:xfrm>
          <a:prstGeom prst="rect">
            <a:avLst/>
          </a:prstGeom>
        </p:spPr>
        <p:txBody>
          <a:bodyPr vert="horz" wrap="square" lIns="0" tIns="64073" rIns="0" bIns="0" rtlCol="0">
            <a:spAutoFit/>
          </a:bodyPr>
          <a:lstStyle/>
          <a:p>
            <a:pPr marL="10860" defTabSz="781903" eaLnBrk="1" fontAlgn="auto" hangingPunct="1">
              <a:spcBef>
                <a:spcPts val="505"/>
              </a:spcBef>
              <a:spcAft>
                <a:spcPts val="0"/>
              </a:spcAft>
            </a:pPr>
            <a:r>
              <a:rPr sz="1197" spc="90" dirty="0">
                <a:solidFill>
                  <a:srgbClr val="092332"/>
                </a:solidFill>
                <a:latin typeface="Arial Narrow" panose="020B0606020202030204" pitchFamily="34" charset="0"/>
                <a:cs typeface="Calibri"/>
              </a:rPr>
              <a:t>СОФИНАНСИРОВАНИЕ:</a:t>
            </a:r>
            <a:endParaRPr sz="1197" dirty="0">
              <a:solidFill>
                <a:prstClr val="black"/>
              </a:solidFill>
              <a:latin typeface="Arial Narrow" panose="020B0606020202030204" pitchFamily="34" charset="0"/>
              <a:cs typeface="Calibri"/>
            </a:endParaRPr>
          </a:p>
          <a:p>
            <a:pPr marL="10860" defTabSz="781903" eaLnBrk="1" fontAlgn="auto" hangingPunct="1">
              <a:spcBef>
                <a:spcPts val="359"/>
              </a:spcBef>
              <a:spcAft>
                <a:spcPts val="0"/>
              </a:spcAft>
            </a:pPr>
            <a:r>
              <a:rPr sz="1026" spc="-13" dirty="0">
                <a:solidFill>
                  <a:srgbClr val="2AACE2"/>
                </a:solidFill>
                <a:latin typeface="Arial Narrow" panose="020B0606020202030204" pitchFamily="34" charset="0"/>
                <a:cs typeface="Calibri"/>
              </a:rPr>
              <a:t>≥ </a:t>
            </a:r>
            <a:r>
              <a:rPr sz="1026" spc="77" dirty="0">
                <a:solidFill>
                  <a:srgbClr val="2AACE2"/>
                </a:solidFill>
                <a:latin typeface="Arial Narrow" panose="020B0606020202030204" pitchFamily="34" charset="0"/>
                <a:cs typeface="Calibri"/>
              </a:rPr>
              <a:t>30 </a:t>
            </a:r>
            <a:r>
              <a:rPr sz="1026" spc="47" dirty="0">
                <a:solidFill>
                  <a:srgbClr val="2AACE2"/>
                </a:solidFill>
                <a:latin typeface="Arial Narrow" panose="020B0606020202030204" pitchFamily="34" charset="0"/>
                <a:cs typeface="Calibri"/>
              </a:rPr>
              <a:t>% </a:t>
            </a:r>
            <a:r>
              <a:rPr sz="1026" spc="51" dirty="0">
                <a:solidFill>
                  <a:srgbClr val="092332"/>
                </a:solidFill>
                <a:latin typeface="Arial Narrow" panose="020B0606020202030204" pitchFamily="34" charset="0"/>
                <a:cs typeface="Calibri"/>
              </a:rPr>
              <a:t>бюджета</a:t>
            </a:r>
            <a:r>
              <a:rPr sz="1026" dirty="0">
                <a:solidFill>
                  <a:srgbClr val="092332"/>
                </a:solidFill>
                <a:latin typeface="Arial Narrow" panose="020B0606020202030204" pitchFamily="34" charset="0"/>
                <a:cs typeface="Calibri"/>
              </a:rPr>
              <a:t> </a:t>
            </a:r>
            <a:r>
              <a:rPr sz="1026" spc="38" dirty="0">
                <a:solidFill>
                  <a:srgbClr val="092332"/>
                </a:solidFill>
                <a:latin typeface="Arial Narrow" panose="020B0606020202030204" pitchFamily="34" charset="0"/>
                <a:cs typeface="Calibri"/>
              </a:rPr>
              <a:t>проекта,</a:t>
            </a:r>
            <a:endParaRPr sz="1026" dirty="0">
              <a:solidFill>
                <a:prstClr val="black"/>
              </a:solidFill>
              <a:latin typeface="Arial Narrow" panose="020B0606020202030204" pitchFamily="34" charset="0"/>
              <a:cs typeface="Calibri"/>
            </a:endParaRPr>
          </a:p>
          <a:p>
            <a:pPr marL="10860" marR="4344" defTabSz="781903" eaLnBrk="1" fontAlgn="auto" hangingPunct="1">
              <a:lnSpc>
                <a:spcPct val="104200"/>
              </a:lnSpc>
              <a:spcBef>
                <a:spcPts val="0"/>
              </a:spcBef>
              <a:spcAft>
                <a:spcPts val="0"/>
              </a:spcAft>
            </a:pPr>
            <a:r>
              <a:rPr sz="1026" spc="68" dirty="0">
                <a:solidFill>
                  <a:srgbClr val="092332"/>
                </a:solidFill>
                <a:latin typeface="Arial Narrow" panose="020B0606020202030204" pitchFamily="34" charset="0"/>
                <a:cs typeface="Calibri"/>
              </a:rPr>
              <a:t>в </a:t>
            </a:r>
            <a:r>
              <a:rPr sz="1026" spc="17" dirty="0">
                <a:solidFill>
                  <a:srgbClr val="092332"/>
                </a:solidFill>
                <a:latin typeface="Arial Narrow" panose="020B0606020202030204" pitchFamily="34" charset="0"/>
                <a:cs typeface="Calibri"/>
              </a:rPr>
              <a:t>т.ч. </a:t>
            </a:r>
            <a:r>
              <a:rPr sz="1026" spc="81" dirty="0">
                <a:solidFill>
                  <a:srgbClr val="092332"/>
                </a:solidFill>
                <a:latin typeface="Arial Narrow" panose="020B0606020202030204" pitchFamily="34" charset="0"/>
                <a:cs typeface="Calibri"/>
              </a:rPr>
              <a:t>за </a:t>
            </a:r>
            <a:r>
              <a:rPr sz="1026" spc="73" dirty="0">
                <a:solidFill>
                  <a:srgbClr val="092332"/>
                </a:solidFill>
                <a:latin typeface="Arial Narrow" panose="020B0606020202030204" pitchFamily="34" charset="0"/>
                <a:cs typeface="Calibri"/>
              </a:rPr>
              <a:t>счет </a:t>
            </a:r>
            <a:r>
              <a:rPr sz="1026" spc="56" dirty="0">
                <a:solidFill>
                  <a:srgbClr val="092332"/>
                </a:solidFill>
                <a:latin typeface="Arial Narrow" panose="020B0606020202030204" pitchFamily="34" charset="0"/>
                <a:cs typeface="Calibri"/>
              </a:rPr>
              <a:t>собственных </a:t>
            </a:r>
            <a:r>
              <a:rPr sz="1026" spc="60" dirty="0">
                <a:solidFill>
                  <a:srgbClr val="092332"/>
                </a:solidFill>
                <a:latin typeface="Arial Narrow" panose="020B0606020202030204" pitchFamily="34" charset="0"/>
                <a:cs typeface="Calibri"/>
              </a:rPr>
              <a:t>средств,  </a:t>
            </a:r>
            <a:r>
              <a:rPr sz="1026" spc="73" dirty="0">
                <a:solidFill>
                  <a:srgbClr val="092332"/>
                </a:solidFill>
                <a:latin typeface="Arial Narrow" panose="020B0606020202030204" pitchFamily="34" charset="0"/>
                <a:cs typeface="Calibri"/>
              </a:rPr>
              <a:t>средств </a:t>
            </a:r>
            <a:r>
              <a:rPr sz="1026" spc="43" dirty="0">
                <a:solidFill>
                  <a:srgbClr val="092332"/>
                </a:solidFill>
                <a:latin typeface="Arial Narrow" panose="020B0606020202030204" pitchFamily="34" charset="0"/>
                <a:cs typeface="Calibri"/>
              </a:rPr>
              <a:t>акционеров </a:t>
            </a:r>
            <a:r>
              <a:rPr sz="1026" spc="-13" dirty="0">
                <a:solidFill>
                  <a:srgbClr val="2AACE2"/>
                </a:solidFill>
                <a:latin typeface="Arial Narrow" panose="020B0606020202030204" pitchFamily="34" charset="0"/>
                <a:cs typeface="Calibri"/>
              </a:rPr>
              <a:t>≥ </a:t>
            </a:r>
            <a:r>
              <a:rPr sz="1026" spc="-94" dirty="0">
                <a:solidFill>
                  <a:srgbClr val="2AACE2"/>
                </a:solidFill>
                <a:latin typeface="Arial Narrow" panose="020B0606020202030204" pitchFamily="34" charset="0"/>
                <a:cs typeface="Calibri"/>
              </a:rPr>
              <a:t>15 </a:t>
            </a:r>
            <a:r>
              <a:rPr sz="1026" spc="47" dirty="0">
                <a:solidFill>
                  <a:srgbClr val="2AACE2"/>
                </a:solidFill>
                <a:latin typeface="Arial Narrow" panose="020B0606020202030204" pitchFamily="34" charset="0"/>
                <a:cs typeface="Calibri"/>
              </a:rPr>
              <a:t>% </a:t>
            </a:r>
            <a:r>
              <a:rPr sz="1026" spc="38" dirty="0">
                <a:solidFill>
                  <a:srgbClr val="092332"/>
                </a:solidFill>
                <a:latin typeface="Arial Narrow" panose="020B0606020202030204" pitchFamily="34" charset="0"/>
                <a:cs typeface="Calibri"/>
              </a:rPr>
              <a:t>суммы</a:t>
            </a:r>
            <a:r>
              <a:rPr sz="1026" spc="-38" dirty="0">
                <a:solidFill>
                  <a:srgbClr val="092332"/>
                </a:solidFill>
                <a:latin typeface="Arial Narrow" panose="020B0606020202030204" pitchFamily="34" charset="0"/>
                <a:cs typeface="Calibri"/>
              </a:rPr>
              <a:t> </a:t>
            </a:r>
            <a:r>
              <a:rPr sz="1026" spc="51" dirty="0">
                <a:solidFill>
                  <a:srgbClr val="092332"/>
                </a:solidFill>
                <a:latin typeface="Arial Narrow" panose="020B0606020202030204" pitchFamily="34" charset="0"/>
                <a:cs typeface="Calibri"/>
              </a:rPr>
              <a:t>займа</a:t>
            </a:r>
            <a:endParaRPr sz="1026" dirty="0">
              <a:solidFill>
                <a:prstClr val="black"/>
              </a:solidFill>
              <a:latin typeface="Arial Narrow" panose="020B0606020202030204" pitchFamily="34" charset="0"/>
              <a:cs typeface="Calibri"/>
            </a:endParaRPr>
          </a:p>
          <a:p>
            <a:pPr marL="576654" defTabSz="781903" eaLnBrk="1" fontAlgn="auto" hangingPunct="1">
              <a:lnSpc>
                <a:spcPts val="590"/>
              </a:lnSpc>
              <a:spcBef>
                <a:spcPts val="522"/>
              </a:spcBef>
              <a:spcAft>
                <a:spcPts val="0"/>
              </a:spcAft>
            </a:pPr>
            <a:r>
              <a:rPr sz="599" spc="21" dirty="0">
                <a:solidFill>
                  <a:srgbClr val="2AACE2"/>
                </a:solidFill>
                <a:latin typeface="Arial Narrow" panose="020B0606020202030204" pitchFamily="34" charset="0"/>
                <a:cs typeface="Calibri"/>
              </a:rPr>
              <a:t>new</a:t>
            </a:r>
            <a:endParaRPr sz="599" dirty="0">
              <a:solidFill>
                <a:srgbClr val="2AACE2"/>
              </a:solidFill>
              <a:latin typeface="Arial Narrow" panose="020B0606020202030204" pitchFamily="34" charset="0"/>
              <a:cs typeface="Calibri"/>
            </a:endParaRPr>
          </a:p>
          <a:p>
            <a:pPr marL="124887" defTabSz="781903" eaLnBrk="1" fontAlgn="auto" hangingPunct="1">
              <a:lnSpc>
                <a:spcPts val="1103"/>
              </a:lnSpc>
              <a:spcBef>
                <a:spcPts val="0"/>
              </a:spcBef>
              <a:spcAft>
                <a:spcPts val="0"/>
              </a:spcAft>
            </a:pPr>
            <a:r>
              <a:rPr sz="1026" spc="-13" dirty="0">
                <a:solidFill>
                  <a:srgbClr val="2AACE2"/>
                </a:solidFill>
                <a:latin typeface="Arial Narrow" panose="020B0606020202030204" pitchFamily="34" charset="0"/>
                <a:cs typeface="Calibri"/>
              </a:rPr>
              <a:t>≥ </a:t>
            </a:r>
            <a:r>
              <a:rPr sz="1026" spc="73" dirty="0">
                <a:solidFill>
                  <a:srgbClr val="2AACE2"/>
                </a:solidFill>
                <a:latin typeface="Arial Narrow" panose="020B0606020202030204" pitchFamily="34" charset="0"/>
                <a:cs typeface="Calibri"/>
              </a:rPr>
              <a:t>20</a:t>
            </a:r>
            <a:r>
              <a:rPr sz="1026" spc="68" dirty="0">
                <a:solidFill>
                  <a:srgbClr val="2AACE2"/>
                </a:solidFill>
                <a:latin typeface="Arial Narrow" panose="020B0606020202030204" pitchFamily="34" charset="0"/>
                <a:cs typeface="Calibri"/>
              </a:rPr>
              <a:t> </a:t>
            </a:r>
            <a:r>
              <a:rPr sz="1026" spc="47" dirty="0">
                <a:solidFill>
                  <a:srgbClr val="2AACE2"/>
                </a:solidFill>
                <a:latin typeface="Arial Narrow" panose="020B0606020202030204" pitchFamily="34" charset="0"/>
                <a:cs typeface="Calibri"/>
              </a:rPr>
              <a:t>%</a:t>
            </a:r>
            <a:endParaRPr sz="1026" dirty="0">
              <a:solidFill>
                <a:srgbClr val="2AACE2"/>
              </a:solidFill>
              <a:latin typeface="Arial Narrow" panose="020B0606020202030204" pitchFamily="34" charset="0"/>
              <a:cs typeface="Calibri"/>
            </a:endParaRPr>
          </a:p>
        </p:txBody>
      </p:sp>
      <p:sp>
        <p:nvSpPr>
          <p:cNvPr id="32" name="object 41"/>
          <p:cNvSpPr txBox="1"/>
          <p:nvPr/>
        </p:nvSpPr>
        <p:spPr>
          <a:xfrm>
            <a:off x="7789627" y="4084030"/>
            <a:ext cx="362719" cy="104815"/>
          </a:xfrm>
          <a:prstGeom prst="rect">
            <a:avLst/>
          </a:prstGeom>
        </p:spPr>
        <p:txBody>
          <a:bodyPr vert="horz" wrap="square" lIns="0" tIns="12488" rIns="0" bIns="0" rtlCol="0">
            <a:spAutoFit/>
          </a:bodyPr>
          <a:lstStyle/>
          <a:p>
            <a:pPr marL="10860" defTabSz="781903" eaLnBrk="1" fontAlgn="auto" hangingPunct="1">
              <a:spcBef>
                <a:spcPts val="97"/>
              </a:spcBef>
              <a:spcAft>
                <a:spcPts val="0"/>
              </a:spcAft>
            </a:pPr>
            <a:r>
              <a:rPr sz="599" spc="34" dirty="0">
                <a:solidFill>
                  <a:srgbClr val="2AACE2"/>
                </a:solidFill>
                <a:latin typeface="Arial Narrow" panose="020B0606020202030204" pitchFamily="34" charset="0"/>
                <a:cs typeface="Calibri"/>
              </a:rPr>
              <a:t>отменить</a:t>
            </a:r>
            <a:endParaRPr sz="599" dirty="0">
              <a:solidFill>
                <a:srgbClr val="2AACE2"/>
              </a:solidFill>
              <a:latin typeface="Arial Narrow" panose="020B0606020202030204" pitchFamily="34" charset="0"/>
              <a:cs typeface="Calibri"/>
            </a:endParaRPr>
          </a:p>
        </p:txBody>
      </p:sp>
      <p:sp>
        <p:nvSpPr>
          <p:cNvPr id="33" name="object 42"/>
          <p:cNvSpPr/>
          <p:nvPr/>
        </p:nvSpPr>
        <p:spPr>
          <a:xfrm>
            <a:off x="5315763" y="5437433"/>
            <a:ext cx="552545" cy="388348"/>
          </a:xfrm>
          <a:prstGeom prst="rect">
            <a:avLst/>
          </a:prstGeom>
          <a:blipFill>
            <a:blip r:embed="rId4" cstate="print"/>
            <a:stretch>
              <a:fillRect/>
            </a:stretch>
          </a:blip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34" name="object 43"/>
          <p:cNvSpPr/>
          <p:nvPr/>
        </p:nvSpPr>
        <p:spPr>
          <a:xfrm>
            <a:off x="5365567" y="5487301"/>
            <a:ext cx="359461" cy="195477"/>
          </a:xfrm>
          <a:custGeom>
            <a:avLst/>
            <a:gdLst/>
            <a:ahLst/>
            <a:cxnLst/>
            <a:rect l="l" t="t" r="r" b="b"/>
            <a:pathLst>
              <a:path w="420370" h="228600">
                <a:moveTo>
                  <a:pt x="341845" y="0"/>
                </a:moveTo>
                <a:lnTo>
                  <a:pt x="78320" y="0"/>
                </a:lnTo>
                <a:lnTo>
                  <a:pt x="47834" y="6154"/>
                </a:lnTo>
                <a:lnTo>
                  <a:pt x="22939" y="22939"/>
                </a:lnTo>
                <a:lnTo>
                  <a:pt x="6154" y="47834"/>
                </a:lnTo>
                <a:lnTo>
                  <a:pt x="0" y="78320"/>
                </a:lnTo>
                <a:lnTo>
                  <a:pt x="0" y="150279"/>
                </a:lnTo>
                <a:lnTo>
                  <a:pt x="6154" y="180765"/>
                </a:lnTo>
                <a:lnTo>
                  <a:pt x="22939" y="205660"/>
                </a:lnTo>
                <a:lnTo>
                  <a:pt x="47834" y="222445"/>
                </a:lnTo>
                <a:lnTo>
                  <a:pt x="78320" y="228600"/>
                </a:lnTo>
                <a:lnTo>
                  <a:pt x="341845" y="228600"/>
                </a:lnTo>
                <a:lnTo>
                  <a:pt x="372332" y="222445"/>
                </a:lnTo>
                <a:lnTo>
                  <a:pt x="397227" y="205660"/>
                </a:lnTo>
                <a:lnTo>
                  <a:pt x="414012" y="180765"/>
                </a:lnTo>
                <a:lnTo>
                  <a:pt x="420166" y="150279"/>
                </a:lnTo>
                <a:lnTo>
                  <a:pt x="420166" y="78320"/>
                </a:lnTo>
                <a:lnTo>
                  <a:pt x="414012" y="47834"/>
                </a:lnTo>
                <a:lnTo>
                  <a:pt x="397227" y="22939"/>
                </a:lnTo>
                <a:lnTo>
                  <a:pt x="372332" y="6154"/>
                </a:lnTo>
                <a:lnTo>
                  <a:pt x="341845" y="0"/>
                </a:lnTo>
                <a:close/>
              </a:path>
            </a:pathLst>
          </a:custGeom>
          <a:solidFill>
            <a:srgbClr val="FFFFFF"/>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35" name="object 44"/>
          <p:cNvSpPr/>
          <p:nvPr/>
        </p:nvSpPr>
        <p:spPr>
          <a:xfrm>
            <a:off x="5381676" y="5503935"/>
            <a:ext cx="359461" cy="195477"/>
          </a:xfrm>
          <a:custGeom>
            <a:avLst/>
            <a:gdLst/>
            <a:ahLst/>
            <a:cxnLst/>
            <a:rect l="l" t="t" r="r" b="b"/>
            <a:pathLst>
              <a:path w="420370" h="228600">
                <a:moveTo>
                  <a:pt x="341845" y="228600"/>
                </a:moveTo>
                <a:lnTo>
                  <a:pt x="78320" y="228600"/>
                </a:lnTo>
                <a:lnTo>
                  <a:pt x="47834" y="222445"/>
                </a:lnTo>
                <a:lnTo>
                  <a:pt x="22939" y="205660"/>
                </a:lnTo>
                <a:lnTo>
                  <a:pt x="6154" y="180765"/>
                </a:lnTo>
                <a:lnTo>
                  <a:pt x="0" y="150279"/>
                </a:lnTo>
                <a:lnTo>
                  <a:pt x="0" y="78320"/>
                </a:lnTo>
                <a:lnTo>
                  <a:pt x="6154" y="47834"/>
                </a:lnTo>
                <a:lnTo>
                  <a:pt x="22939" y="22939"/>
                </a:lnTo>
                <a:lnTo>
                  <a:pt x="47834" y="6154"/>
                </a:lnTo>
                <a:lnTo>
                  <a:pt x="78320" y="0"/>
                </a:lnTo>
                <a:lnTo>
                  <a:pt x="341845" y="0"/>
                </a:lnTo>
                <a:lnTo>
                  <a:pt x="372332" y="6154"/>
                </a:lnTo>
                <a:lnTo>
                  <a:pt x="397227" y="22939"/>
                </a:lnTo>
                <a:lnTo>
                  <a:pt x="414012" y="47834"/>
                </a:lnTo>
                <a:lnTo>
                  <a:pt x="420166" y="78320"/>
                </a:lnTo>
                <a:lnTo>
                  <a:pt x="420166" y="150279"/>
                </a:lnTo>
                <a:lnTo>
                  <a:pt x="414012" y="180765"/>
                </a:lnTo>
                <a:lnTo>
                  <a:pt x="397227" y="205660"/>
                </a:lnTo>
                <a:lnTo>
                  <a:pt x="372332" y="222445"/>
                </a:lnTo>
                <a:lnTo>
                  <a:pt x="341845" y="228600"/>
                </a:lnTo>
                <a:close/>
              </a:path>
            </a:pathLst>
          </a:custGeom>
          <a:ln w="6350">
            <a:solidFill>
              <a:srgbClr val="09233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36" name="object 45"/>
          <p:cNvSpPr/>
          <p:nvPr/>
        </p:nvSpPr>
        <p:spPr>
          <a:xfrm>
            <a:off x="4997120" y="5271002"/>
            <a:ext cx="232944" cy="326339"/>
          </a:xfrm>
          <a:custGeom>
            <a:avLst/>
            <a:gdLst/>
            <a:ahLst/>
            <a:cxnLst/>
            <a:rect l="l" t="t" r="r" b="b"/>
            <a:pathLst>
              <a:path w="272414" h="381635">
                <a:moveTo>
                  <a:pt x="100745" y="0"/>
                </a:moveTo>
                <a:lnTo>
                  <a:pt x="67179" y="24940"/>
                </a:lnTo>
                <a:lnTo>
                  <a:pt x="40448" y="52258"/>
                </a:lnTo>
                <a:lnTo>
                  <a:pt x="7117" y="111901"/>
                </a:lnTo>
                <a:lnTo>
                  <a:pt x="0" y="174668"/>
                </a:lnTo>
                <a:lnTo>
                  <a:pt x="6036" y="205894"/>
                </a:lnTo>
                <a:lnTo>
                  <a:pt x="36830" y="265365"/>
                </a:lnTo>
                <a:lnTo>
                  <a:pt x="91958" y="317315"/>
                </a:lnTo>
                <a:lnTo>
                  <a:pt x="128412" y="339140"/>
                </a:lnTo>
                <a:lnTo>
                  <a:pt x="170668" y="357487"/>
                </a:lnTo>
                <a:lnTo>
                  <a:pt x="218631" y="371825"/>
                </a:lnTo>
                <a:lnTo>
                  <a:pt x="272208" y="381622"/>
                </a:lnTo>
              </a:path>
            </a:pathLst>
          </a:custGeom>
          <a:ln w="6350">
            <a:solidFill>
              <a:srgbClr val="092332"/>
            </a:solidFill>
            <a:prstDash val="sysDot"/>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37" name="object 46"/>
          <p:cNvSpPr/>
          <p:nvPr/>
        </p:nvSpPr>
        <p:spPr>
          <a:xfrm>
            <a:off x="5240376" y="5598585"/>
            <a:ext cx="10860" cy="1086"/>
          </a:xfrm>
          <a:custGeom>
            <a:avLst/>
            <a:gdLst/>
            <a:ahLst/>
            <a:cxnLst/>
            <a:rect l="l" t="t" r="r" b="b"/>
            <a:pathLst>
              <a:path w="12700" h="1270">
                <a:moveTo>
                  <a:pt x="0" y="0"/>
                </a:moveTo>
                <a:lnTo>
                  <a:pt x="4191" y="457"/>
                </a:lnTo>
                <a:lnTo>
                  <a:pt x="8420" y="863"/>
                </a:lnTo>
                <a:lnTo>
                  <a:pt x="12700" y="1244"/>
                </a:lnTo>
              </a:path>
            </a:pathLst>
          </a:custGeom>
          <a:ln w="6350">
            <a:solidFill>
              <a:srgbClr val="09233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38" name="object 47"/>
          <p:cNvSpPr/>
          <p:nvPr/>
        </p:nvSpPr>
        <p:spPr>
          <a:xfrm>
            <a:off x="5089906" y="5235472"/>
            <a:ext cx="41267" cy="41267"/>
          </a:xfrm>
          <a:custGeom>
            <a:avLst/>
            <a:gdLst/>
            <a:ahLst/>
            <a:cxnLst/>
            <a:rect l="l" t="t" r="r" b="b"/>
            <a:pathLst>
              <a:path w="48260" h="48260">
                <a:moveTo>
                  <a:pt x="23076" y="0"/>
                </a:moveTo>
                <a:lnTo>
                  <a:pt x="13855" y="2198"/>
                </a:lnTo>
                <a:lnTo>
                  <a:pt x="6207" y="7796"/>
                </a:lnTo>
                <a:lnTo>
                  <a:pt x="1463" y="15622"/>
                </a:lnTo>
                <a:lnTo>
                  <a:pt x="0" y="24658"/>
                </a:lnTo>
                <a:lnTo>
                  <a:pt x="2196" y="33884"/>
                </a:lnTo>
                <a:lnTo>
                  <a:pt x="7801" y="41530"/>
                </a:lnTo>
                <a:lnTo>
                  <a:pt x="15630" y="46272"/>
                </a:lnTo>
                <a:lnTo>
                  <a:pt x="24663" y="47734"/>
                </a:lnTo>
                <a:lnTo>
                  <a:pt x="33883" y="45543"/>
                </a:lnTo>
                <a:lnTo>
                  <a:pt x="41535" y="39938"/>
                </a:lnTo>
                <a:lnTo>
                  <a:pt x="46279" y="32110"/>
                </a:lnTo>
                <a:lnTo>
                  <a:pt x="47740" y="23076"/>
                </a:lnTo>
                <a:lnTo>
                  <a:pt x="45541" y="13857"/>
                </a:lnTo>
                <a:lnTo>
                  <a:pt x="39942" y="6204"/>
                </a:lnTo>
                <a:lnTo>
                  <a:pt x="32113" y="1460"/>
                </a:lnTo>
                <a:lnTo>
                  <a:pt x="23076" y="0"/>
                </a:lnTo>
                <a:close/>
              </a:path>
            </a:pathLst>
          </a:custGeom>
          <a:solidFill>
            <a:srgbClr val="092332"/>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39" name="object 48"/>
          <p:cNvSpPr/>
          <p:nvPr/>
        </p:nvSpPr>
        <p:spPr>
          <a:xfrm>
            <a:off x="5239734" y="5582938"/>
            <a:ext cx="59729" cy="32037"/>
          </a:xfrm>
          <a:custGeom>
            <a:avLst/>
            <a:gdLst/>
            <a:ahLst/>
            <a:cxnLst/>
            <a:rect l="l" t="t" r="r" b="b"/>
            <a:pathLst>
              <a:path w="69850" h="37464">
                <a:moveTo>
                  <a:pt x="1866" y="0"/>
                </a:moveTo>
                <a:lnTo>
                  <a:pt x="0" y="36842"/>
                </a:lnTo>
                <a:lnTo>
                  <a:pt x="69684" y="21920"/>
                </a:lnTo>
                <a:lnTo>
                  <a:pt x="1866" y="0"/>
                </a:lnTo>
                <a:close/>
              </a:path>
            </a:pathLst>
          </a:custGeom>
          <a:solidFill>
            <a:srgbClr val="092332"/>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40" name="object 49"/>
          <p:cNvSpPr txBox="1"/>
          <p:nvPr/>
        </p:nvSpPr>
        <p:spPr>
          <a:xfrm>
            <a:off x="5413578" y="5506214"/>
            <a:ext cx="273125" cy="168830"/>
          </a:xfrm>
          <a:prstGeom prst="rect">
            <a:avLst/>
          </a:prstGeom>
        </p:spPr>
        <p:txBody>
          <a:bodyPr vert="horz" wrap="square" lIns="0" tIns="10860" rIns="0" bIns="0" rtlCol="0">
            <a:spAutoFit/>
          </a:bodyPr>
          <a:lstStyle/>
          <a:p>
            <a:pPr marL="10860" defTabSz="781903" eaLnBrk="1" fontAlgn="auto" hangingPunct="1">
              <a:spcBef>
                <a:spcPts val="86"/>
              </a:spcBef>
              <a:spcAft>
                <a:spcPts val="0"/>
              </a:spcAft>
            </a:pPr>
            <a:r>
              <a:rPr sz="1026" spc="38" dirty="0">
                <a:solidFill>
                  <a:srgbClr val="2AACE2"/>
                </a:solidFill>
                <a:latin typeface="Arial Narrow" panose="020B0606020202030204" pitchFamily="34" charset="0"/>
                <a:cs typeface="Calibri"/>
              </a:rPr>
              <a:t>62,5</a:t>
            </a:r>
            <a:endParaRPr sz="1026" dirty="0">
              <a:solidFill>
                <a:srgbClr val="2AACE2"/>
              </a:solidFill>
              <a:latin typeface="Arial Narrow" panose="020B0606020202030204" pitchFamily="34" charset="0"/>
              <a:cs typeface="Calibri"/>
            </a:endParaRPr>
          </a:p>
        </p:txBody>
      </p:sp>
      <p:sp>
        <p:nvSpPr>
          <p:cNvPr id="41" name="object 50"/>
          <p:cNvSpPr txBox="1"/>
          <p:nvPr/>
        </p:nvSpPr>
        <p:spPr>
          <a:xfrm>
            <a:off x="5767877" y="5446226"/>
            <a:ext cx="162898" cy="104815"/>
          </a:xfrm>
          <a:prstGeom prst="rect">
            <a:avLst/>
          </a:prstGeom>
        </p:spPr>
        <p:txBody>
          <a:bodyPr vert="horz" wrap="square" lIns="0" tIns="12488" rIns="0" bIns="0" rtlCol="0">
            <a:spAutoFit/>
          </a:bodyPr>
          <a:lstStyle/>
          <a:p>
            <a:pPr marL="10860" defTabSz="781903" eaLnBrk="1" fontAlgn="auto" hangingPunct="1">
              <a:spcBef>
                <a:spcPts val="97"/>
              </a:spcBef>
              <a:spcAft>
                <a:spcPts val="0"/>
              </a:spcAft>
            </a:pPr>
            <a:r>
              <a:rPr sz="599" spc="21" dirty="0">
                <a:solidFill>
                  <a:srgbClr val="2AACE2"/>
                </a:solidFill>
                <a:latin typeface="Arial Narrow" panose="020B0606020202030204" pitchFamily="34" charset="0"/>
                <a:cs typeface="Calibri"/>
              </a:rPr>
              <a:t>new</a:t>
            </a:r>
            <a:endParaRPr sz="599" dirty="0">
              <a:solidFill>
                <a:srgbClr val="2AACE2"/>
              </a:solidFill>
              <a:latin typeface="Arial Narrow" panose="020B0606020202030204" pitchFamily="34" charset="0"/>
              <a:cs typeface="Calibri"/>
            </a:endParaRPr>
          </a:p>
        </p:txBody>
      </p:sp>
      <p:sp>
        <p:nvSpPr>
          <p:cNvPr id="42" name="object 51"/>
          <p:cNvSpPr/>
          <p:nvPr/>
        </p:nvSpPr>
        <p:spPr>
          <a:xfrm>
            <a:off x="7691708" y="4110364"/>
            <a:ext cx="87291" cy="87291"/>
          </a:xfrm>
          <a:prstGeom prst="rect">
            <a:avLst/>
          </a:prstGeom>
          <a:blipFill>
            <a:blip r:embed="rId5" cstate="print"/>
            <a:stretch>
              <a:fillRect/>
            </a:stretch>
          </a:blip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pic>
        <p:nvPicPr>
          <p:cNvPr id="43" name="Рисунок 42"/>
          <p:cNvPicPr>
            <a:picLocks noChangeAspect="1"/>
          </p:cNvPicPr>
          <p:nvPr/>
        </p:nvPicPr>
        <p:blipFill rotWithShape="1">
          <a:blip r:embed="rId6" cstate="print">
            <a:extLst>
              <a:ext uri="{28A0092B-C50C-407E-A947-70E740481C1C}">
                <a14:useLocalDpi xmlns:a14="http://schemas.microsoft.com/office/drawing/2010/main" val="0"/>
              </a:ext>
            </a:extLst>
          </a:blip>
          <a:srcRect l="54718" t="19837" r="29034" b="68672"/>
          <a:stretch/>
        </p:blipFill>
        <p:spPr>
          <a:xfrm>
            <a:off x="4609788" y="3838208"/>
            <a:ext cx="301345" cy="301345"/>
          </a:xfrm>
          <a:prstGeom prst="rect">
            <a:avLst/>
          </a:prstGeom>
        </p:spPr>
      </p:pic>
      <p:pic>
        <p:nvPicPr>
          <p:cNvPr id="44" name="Рисунок 4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66672" y="4989162"/>
            <a:ext cx="361613" cy="361613"/>
          </a:xfrm>
          <a:prstGeom prst="rect">
            <a:avLst/>
          </a:prstGeom>
        </p:spPr>
      </p:pic>
      <p:pic>
        <p:nvPicPr>
          <p:cNvPr id="45" name="Рисунок 4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0791" y="5046072"/>
            <a:ext cx="235341" cy="176156"/>
          </a:xfrm>
          <a:prstGeom prst="rect">
            <a:avLst/>
          </a:prstGeom>
        </p:spPr>
      </p:pic>
      <p:pic>
        <p:nvPicPr>
          <p:cNvPr id="46" name="Рисунок 4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3017" y="3770715"/>
            <a:ext cx="223115" cy="311325"/>
          </a:xfrm>
          <a:prstGeom prst="rect">
            <a:avLst/>
          </a:prstGeom>
        </p:spPr>
      </p:pic>
      <p:sp>
        <p:nvSpPr>
          <p:cNvPr id="47" name="object 25"/>
          <p:cNvSpPr/>
          <p:nvPr/>
        </p:nvSpPr>
        <p:spPr>
          <a:xfrm>
            <a:off x="4970173" y="1827598"/>
            <a:ext cx="0" cy="109685"/>
          </a:xfrm>
          <a:custGeom>
            <a:avLst/>
            <a:gdLst/>
            <a:ahLst/>
            <a:cxnLst/>
            <a:rect l="l" t="t" r="r" b="b"/>
            <a:pathLst>
              <a:path h="128269">
                <a:moveTo>
                  <a:pt x="0" y="0"/>
                </a:moveTo>
                <a:lnTo>
                  <a:pt x="0" y="127723"/>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48" name="object 26"/>
          <p:cNvSpPr/>
          <p:nvPr/>
        </p:nvSpPr>
        <p:spPr>
          <a:xfrm>
            <a:off x="5112911" y="1827598"/>
            <a:ext cx="0" cy="109685"/>
          </a:xfrm>
          <a:custGeom>
            <a:avLst/>
            <a:gdLst/>
            <a:ahLst/>
            <a:cxnLst/>
            <a:rect l="l" t="t" r="r" b="b"/>
            <a:pathLst>
              <a:path h="128269">
                <a:moveTo>
                  <a:pt x="0" y="0"/>
                </a:moveTo>
                <a:lnTo>
                  <a:pt x="0" y="127723"/>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49" name="object 28"/>
          <p:cNvSpPr/>
          <p:nvPr/>
        </p:nvSpPr>
        <p:spPr>
          <a:xfrm>
            <a:off x="4932243" y="1827594"/>
            <a:ext cx="219369" cy="109685"/>
          </a:xfrm>
          <a:custGeom>
            <a:avLst/>
            <a:gdLst/>
            <a:ahLst/>
            <a:cxnLst/>
            <a:rect l="l" t="t" r="r" b="b"/>
            <a:pathLst>
              <a:path w="256539" h="128269">
                <a:moveTo>
                  <a:pt x="256032" y="127723"/>
                </a:moveTo>
                <a:lnTo>
                  <a:pt x="0" y="127723"/>
                </a:lnTo>
                <a:lnTo>
                  <a:pt x="0" y="0"/>
                </a:lnTo>
                <a:lnTo>
                  <a:pt x="256032" y="0"/>
                </a:lnTo>
                <a:lnTo>
                  <a:pt x="256032" y="127723"/>
                </a:lnTo>
                <a:close/>
              </a:path>
            </a:pathLst>
          </a:custGeom>
          <a:ln w="762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50" name="object 29"/>
          <p:cNvSpPr/>
          <p:nvPr/>
        </p:nvSpPr>
        <p:spPr>
          <a:xfrm>
            <a:off x="4947865" y="1811970"/>
            <a:ext cx="219369" cy="109685"/>
          </a:xfrm>
          <a:custGeom>
            <a:avLst/>
            <a:gdLst/>
            <a:ahLst/>
            <a:cxnLst/>
            <a:rect l="l" t="t" r="r" b="b"/>
            <a:pathLst>
              <a:path w="256539" h="128269">
                <a:moveTo>
                  <a:pt x="0" y="18275"/>
                </a:moveTo>
                <a:lnTo>
                  <a:pt x="0" y="0"/>
                </a:lnTo>
                <a:lnTo>
                  <a:pt x="256032" y="0"/>
                </a:lnTo>
                <a:lnTo>
                  <a:pt x="256032" y="127723"/>
                </a:lnTo>
                <a:lnTo>
                  <a:pt x="237756" y="127723"/>
                </a:lnTo>
              </a:path>
            </a:pathLst>
          </a:custGeom>
          <a:ln w="762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51" name="object 30"/>
          <p:cNvSpPr/>
          <p:nvPr/>
        </p:nvSpPr>
        <p:spPr>
          <a:xfrm>
            <a:off x="4962856" y="1796986"/>
            <a:ext cx="219369" cy="109685"/>
          </a:xfrm>
          <a:custGeom>
            <a:avLst/>
            <a:gdLst/>
            <a:ahLst/>
            <a:cxnLst/>
            <a:rect l="l" t="t" r="r" b="b"/>
            <a:pathLst>
              <a:path w="256539" h="128269">
                <a:moveTo>
                  <a:pt x="0" y="17525"/>
                </a:moveTo>
                <a:lnTo>
                  <a:pt x="0" y="0"/>
                </a:lnTo>
                <a:lnTo>
                  <a:pt x="256032" y="0"/>
                </a:lnTo>
                <a:lnTo>
                  <a:pt x="256032" y="127723"/>
                </a:lnTo>
                <a:lnTo>
                  <a:pt x="238506" y="127723"/>
                </a:lnTo>
              </a:path>
            </a:pathLst>
          </a:custGeom>
          <a:ln w="7620">
            <a:solidFill>
              <a:srgbClr val="2AACE2"/>
            </a:solidFill>
          </a:ln>
        </p:spPr>
        <p:txBody>
          <a:bodyPr wrap="square" lIns="0" tIns="0" rIns="0" bIns="0" rtlCol="0"/>
          <a:lstStyle/>
          <a:p>
            <a:pPr defTabSz="781903" eaLnBrk="1" fontAlgn="auto" hangingPunct="1">
              <a:spcBef>
                <a:spcPts val="0"/>
              </a:spcBef>
              <a:spcAft>
                <a:spcPts val="0"/>
              </a:spcAft>
            </a:pPr>
            <a:endParaRPr sz="1539">
              <a:solidFill>
                <a:srgbClr val="2AACE2"/>
              </a:solidFill>
              <a:latin typeface="Arial Narrow" panose="020B0606020202030204" pitchFamily="34" charset="0"/>
              <a:cs typeface="+mn-cs"/>
            </a:endParaRPr>
          </a:p>
        </p:txBody>
      </p:sp>
      <p:sp>
        <p:nvSpPr>
          <p:cNvPr id="52" name="object 31"/>
          <p:cNvSpPr/>
          <p:nvPr/>
        </p:nvSpPr>
        <p:spPr>
          <a:xfrm>
            <a:off x="5028031" y="1863675"/>
            <a:ext cx="31494" cy="39638"/>
          </a:xfrm>
          <a:custGeom>
            <a:avLst/>
            <a:gdLst/>
            <a:ahLst/>
            <a:cxnLst/>
            <a:rect l="l" t="t" r="r" b="b"/>
            <a:pathLst>
              <a:path w="36829" h="46355">
                <a:moveTo>
                  <a:pt x="11061" y="38087"/>
                </a:moveTo>
                <a:lnTo>
                  <a:pt x="5816" y="38087"/>
                </a:lnTo>
                <a:lnTo>
                  <a:pt x="5816" y="45808"/>
                </a:lnTo>
                <a:lnTo>
                  <a:pt x="11061" y="45808"/>
                </a:lnTo>
                <a:lnTo>
                  <a:pt x="11061" y="38087"/>
                </a:lnTo>
                <a:close/>
              </a:path>
              <a:path w="36829" h="46355">
                <a:moveTo>
                  <a:pt x="23812" y="33312"/>
                </a:moveTo>
                <a:lnTo>
                  <a:pt x="0" y="33312"/>
                </a:lnTo>
                <a:lnTo>
                  <a:pt x="0" y="38087"/>
                </a:lnTo>
                <a:lnTo>
                  <a:pt x="23812" y="38087"/>
                </a:lnTo>
                <a:lnTo>
                  <a:pt x="23812" y="33312"/>
                </a:lnTo>
                <a:close/>
              </a:path>
              <a:path w="36829" h="46355">
                <a:moveTo>
                  <a:pt x="11061" y="27025"/>
                </a:moveTo>
                <a:lnTo>
                  <a:pt x="5816" y="27025"/>
                </a:lnTo>
                <a:lnTo>
                  <a:pt x="5816" y="33312"/>
                </a:lnTo>
                <a:lnTo>
                  <a:pt x="11061" y="33312"/>
                </a:lnTo>
                <a:lnTo>
                  <a:pt x="11061" y="27025"/>
                </a:lnTo>
                <a:close/>
              </a:path>
              <a:path w="36829" h="46355">
                <a:moveTo>
                  <a:pt x="35973" y="4775"/>
                </a:moveTo>
                <a:lnTo>
                  <a:pt x="27736" y="4775"/>
                </a:lnTo>
                <a:lnTo>
                  <a:pt x="31153" y="7924"/>
                </a:lnTo>
                <a:lnTo>
                  <a:pt x="31153" y="19240"/>
                </a:lnTo>
                <a:lnTo>
                  <a:pt x="27736" y="22250"/>
                </a:lnTo>
                <a:lnTo>
                  <a:pt x="0" y="22250"/>
                </a:lnTo>
                <a:lnTo>
                  <a:pt x="0" y="27025"/>
                </a:lnTo>
                <a:lnTo>
                  <a:pt x="31673" y="27025"/>
                </a:lnTo>
                <a:lnTo>
                  <a:pt x="36385" y="21666"/>
                </a:lnTo>
                <a:lnTo>
                  <a:pt x="36385" y="5232"/>
                </a:lnTo>
                <a:lnTo>
                  <a:pt x="35973" y="4775"/>
                </a:lnTo>
                <a:close/>
              </a:path>
              <a:path w="36829" h="46355">
                <a:moveTo>
                  <a:pt x="31673" y="0"/>
                </a:moveTo>
                <a:lnTo>
                  <a:pt x="5816" y="0"/>
                </a:lnTo>
                <a:lnTo>
                  <a:pt x="5816" y="22250"/>
                </a:lnTo>
                <a:lnTo>
                  <a:pt x="11061" y="22250"/>
                </a:lnTo>
                <a:lnTo>
                  <a:pt x="11061" y="4775"/>
                </a:lnTo>
                <a:lnTo>
                  <a:pt x="35973" y="4775"/>
                </a:lnTo>
                <a:lnTo>
                  <a:pt x="31673" y="0"/>
                </a:lnTo>
                <a:close/>
              </a:path>
            </a:pathLst>
          </a:custGeom>
          <a:solidFill>
            <a:srgbClr val="DD052B"/>
          </a:solidFill>
          <a:ln>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53" name="Овал 52"/>
          <p:cNvSpPr/>
          <p:nvPr/>
        </p:nvSpPr>
        <p:spPr>
          <a:xfrm>
            <a:off x="4996061" y="1836050"/>
            <a:ext cx="85423" cy="94057"/>
          </a:xfrm>
          <a:prstGeom prst="ellipse">
            <a:avLst/>
          </a:prstGeom>
          <a:noFill/>
          <a:ln w="9525">
            <a:solidFill>
              <a:srgbClr val="2AAC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1903" eaLnBrk="1" fontAlgn="auto" hangingPunct="1">
              <a:spcBef>
                <a:spcPts val="0"/>
              </a:spcBef>
              <a:spcAft>
                <a:spcPts val="0"/>
              </a:spcAft>
            </a:pPr>
            <a:endParaRPr lang="ru-RU" sz="1539">
              <a:solidFill>
                <a:prstClr val="white"/>
              </a:solidFill>
              <a:latin typeface="Arial Narrow" panose="020B0606020202030204" pitchFamily="34" charset="0"/>
            </a:endParaRPr>
          </a:p>
        </p:txBody>
      </p:sp>
      <p:sp>
        <p:nvSpPr>
          <p:cNvPr id="54" name="Прямоугольник 53"/>
          <p:cNvSpPr/>
          <p:nvPr/>
        </p:nvSpPr>
        <p:spPr>
          <a:xfrm>
            <a:off x="6960772" y="1781766"/>
            <a:ext cx="197684" cy="207968"/>
          </a:xfrm>
          <a:prstGeom prst="rect">
            <a:avLst/>
          </a:prstGeom>
          <a:noFill/>
          <a:ln w="9525">
            <a:solidFill>
              <a:srgbClr val="2AAC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1903" eaLnBrk="1" fontAlgn="auto" hangingPunct="1">
              <a:spcBef>
                <a:spcPts val="0"/>
              </a:spcBef>
              <a:spcAft>
                <a:spcPts val="0"/>
              </a:spcAft>
            </a:pPr>
            <a:endParaRPr lang="ru-RU" sz="1539">
              <a:solidFill>
                <a:prstClr val="white"/>
              </a:solidFill>
              <a:latin typeface="Arial Narrow" panose="020B0606020202030204" pitchFamily="34" charset="0"/>
            </a:endParaRPr>
          </a:p>
        </p:txBody>
      </p:sp>
      <p:sp>
        <p:nvSpPr>
          <p:cNvPr id="55" name="Овал 54"/>
          <p:cNvSpPr/>
          <p:nvPr/>
        </p:nvSpPr>
        <p:spPr>
          <a:xfrm>
            <a:off x="6965478" y="1790639"/>
            <a:ext cx="188272" cy="184699"/>
          </a:xfrm>
          <a:prstGeom prst="ellipse">
            <a:avLst/>
          </a:prstGeom>
          <a:noFill/>
          <a:ln w="9525">
            <a:solidFill>
              <a:srgbClr val="2AAC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1903" eaLnBrk="1" fontAlgn="auto" hangingPunct="1">
              <a:spcBef>
                <a:spcPts val="0"/>
              </a:spcBef>
              <a:spcAft>
                <a:spcPts val="0"/>
              </a:spcAft>
            </a:pPr>
            <a:endParaRPr lang="ru-RU" sz="1539">
              <a:solidFill>
                <a:prstClr val="white"/>
              </a:solidFill>
              <a:latin typeface="Arial Narrow" panose="020B0606020202030204" pitchFamily="34" charset="0"/>
            </a:endParaRPr>
          </a:p>
        </p:txBody>
      </p:sp>
      <p:cxnSp>
        <p:nvCxnSpPr>
          <p:cNvPr id="56" name="Прямая соединительная линия 55"/>
          <p:cNvCxnSpPr/>
          <p:nvPr/>
        </p:nvCxnSpPr>
        <p:spPr>
          <a:xfrm>
            <a:off x="7048048" y="1831179"/>
            <a:ext cx="0" cy="65159"/>
          </a:xfrm>
          <a:prstGeom prst="line">
            <a:avLst/>
          </a:prstGeom>
          <a:ln>
            <a:solidFill>
              <a:srgbClr val="2AACE2"/>
            </a:solidFill>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a:off x="7040818" y="1896338"/>
            <a:ext cx="65159" cy="0"/>
          </a:xfrm>
          <a:prstGeom prst="line">
            <a:avLst/>
          </a:prstGeom>
          <a:ln>
            <a:solidFill>
              <a:srgbClr val="2AACE2"/>
            </a:solidFill>
          </a:ln>
        </p:spPr>
        <p:style>
          <a:lnRef idx="1">
            <a:schemeClr val="accent1"/>
          </a:lnRef>
          <a:fillRef idx="0">
            <a:schemeClr val="accent1"/>
          </a:fillRef>
          <a:effectRef idx="0">
            <a:schemeClr val="accent1"/>
          </a:effectRef>
          <a:fontRef idx="minor">
            <a:schemeClr val="tx1"/>
          </a:fontRef>
        </p:style>
      </p:cxnSp>
      <p:sp>
        <p:nvSpPr>
          <p:cNvPr id="58" name="object 6"/>
          <p:cNvSpPr txBox="1"/>
          <p:nvPr/>
        </p:nvSpPr>
        <p:spPr>
          <a:xfrm>
            <a:off x="312188" y="2725315"/>
            <a:ext cx="8467464" cy="185279"/>
          </a:xfrm>
          <a:prstGeom prst="rect">
            <a:avLst/>
          </a:prstGeom>
          <a:solidFill>
            <a:srgbClr val="092332"/>
          </a:solidFill>
        </p:spPr>
        <p:txBody>
          <a:bodyPr vert="horz" wrap="square" lIns="0" tIns="27150" rIns="0" bIns="0" rtlCol="0">
            <a:spAutoFit/>
          </a:bodyPr>
          <a:lstStyle/>
          <a:p>
            <a:pPr algn="ctr" defTabSz="781903" eaLnBrk="1" fontAlgn="auto" hangingPunct="1">
              <a:spcBef>
                <a:spcPts val="214"/>
              </a:spcBef>
              <a:spcAft>
                <a:spcPts val="0"/>
              </a:spcAft>
            </a:pPr>
            <a:r>
              <a:rPr sz="1026" spc="77" dirty="0">
                <a:solidFill>
                  <a:srgbClr val="FFFFFF"/>
                </a:solidFill>
                <a:latin typeface="Arial Narrow" panose="020B0606020202030204" pitchFamily="34" charset="0"/>
                <a:cs typeface="Calibri"/>
              </a:rPr>
              <a:t>ДОПОЛНИТЕЛЬНЫЕ</a:t>
            </a:r>
            <a:r>
              <a:rPr sz="1026" spc="9" dirty="0">
                <a:solidFill>
                  <a:srgbClr val="FFFFFF"/>
                </a:solidFill>
                <a:latin typeface="Arial Narrow" panose="020B0606020202030204" pitchFamily="34" charset="0"/>
                <a:cs typeface="Calibri"/>
              </a:rPr>
              <a:t> </a:t>
            </a:r>
            <a:r>
              <a:rPr sz="1026" spc="77" dirty="0">
                <a:solidFill>
                  <a:srgbClr val="FFFFFF"/>
                </a:solidFill>
                <a:latin typeface="Arial Narrow" panose="020B0606020202030204" pitchFamily="34" charset="0"/>
                <a:cs typeface="Calibri"/>
              </a:rPr>
              <a:t>УСЛОВИЯ</a:t>
            </a:r>
            <a:endParaRPr sz="1026">
              <a:solidFill>
                <a:prstClr val="black"/>
              </a:solidFill>
              <a:latin typeface="Arial Narrow" panose="020B0606020202030204" pitchFamily="34" charset="0"/>
              <a:cs typeface="Calibri"/>
            </a:endParaRPr>
          </a:p>
        </p:txBody>
      </p:sp>
    </p:spTree>
    <p:extLst>
      <p:ext uri="{BB962C8B-B14F-4D97-AF65-F5344CB8AC3E}">
        <p14:creationId xmlns:p14="http://schemas.microsoft.com/office/powerpoint/2010/main" val="41864575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79"/>
          <p:cNvSpPr txBox="1">
            <a:spLocks noGrp="1"/>
          </p:cNvSpPr>
          <p:nvPr>
            <p:ph type="title" idx="4294967295"/>
          </p:nvPr>
        </p:nvSpPr>
        <p:spPr>
          <a:xfrm>
            <a:off x="161637" y="602760"/>
            <a:ext cx="7685088" cy="287337"/>
          </a:xfrm>
          <a:prstGeom prst="rect">
            <a:avLst/>
          </a:prstGeom>
        </p:spPr>
        <p:txBody>
          <a:bodyPr vert="horz" wrap="square" lIns="0" tIns="10860" rIns="0" bIns="0" rtlCol="0">
            <a:spAutoFit/>
          </a:bodyPr>
          <a:lstStyle/>
          <a:p>
            <a:pPr marL="10860" algn="l" eaLnBrk="1" fontAlgn="auto" hangingPunct="1">
              <a:spcBef>
                <a:spcPts val="86"/>
              </a:spcBef>
              <a:spcAft>
                <a:spcPts val="0"/>
              </a:spcAft>
            </a:pPr>
            <a:r>
              <a:rPr lang="ru-RU" sz="1800" spc="162" dirty="0">
                <a:latin typeface="Arial Narrow" panose="020B0606020202030204" pitchFamily="34" charset="0"/>
              </a:rPr>
              <a:t>Программа</a:t>
            </a:r>
            <a:r>
              <a:rPr lang="ru-RU" sz="1800" spc="-38" dirty="0">
                <a:latin typeface="Arial Narrow" panose="020B0606020202030204" pitchFamily="34" charset="0"/>
              </a:rPr>
              <a:t> </a:t>
            </a:r>
            <a:r>
              <a:rPr lang="ru-RU" sz="1800" spc="133" dirty="0">
                <a:latin typeface="Arial Narrow" panose="020B0606020202030204" pitchFamily="34" charset="0"/>
              </a:rPr>
              <a:t>"Конверсия"</a:t>
            </a:r>
            <a:endParaRPr lang="ru-RU" sz="1800" spc="145" dirty="0">
              <a:latin typeface="Arial Narrow" panose="020B0606020202030204" pitchFamily="34" charset="0"/>
            </a:endParaRPr>
          </a:p>
        </p:txBody>
      </p:sp>
      <p:sp>
        <p:nvSpPr>
          <p:cNvPr id="7" name="object 6"/>
          <p:cNvSpPr txBox="1"/>
          <p:nvPr/>
        </p:nvSpPr>
        <p:spPr>
          <a:xfrm>
            <a:off x="312188" y="2725315"/>
            <a:ext cx="8467464" cy="185279"/>
          </a:xfrm>
          <a:prstGeom prst="rect">
            <a:avLst/>
          </a:prstGeom>
          <a:solidFill>
            <a:srgbClr val="092332"/>
          </a:solidFill>
        </p:spPr>
        <p:txBody>
          <a:bodyPr vert="horz" wrap="square" lIns="0" tIns="27150" rIns="0" bIns="0" rtlCol="0">
            <a:spAutoFit/>
          </a:bodyPr>
          <a:lstStyle/>
          <a:p>
            <a:pPr algn="ctr" defTabSz="781903" eaLnBrk="1" fontAlgn="auto" hangingPunct="1">
              <a:spcBef>
                <a:spcPts val="214"/>
              </a:spcBef>
              <a:spcAft>
                <a:spcPts val="0"/>
              </a:spcAft>
            </a:pPr>
            <a:r>
              <a:rPr sz="1026" spc="77" dirty="0">
                <a:solidFill>
                  <a:srgbClr val="FFFFFF"/>
                </a:solidFill>
                <a:latin typeface="Arial Narrow" panose="020B0606020202030204" pitchFamily="34" charset="0"/>
                <a:cs typeface="Calibri"/>
              </a:rPr>
              <a:t>ДОПОЛНИТЕЛЬНЫЕ</a:t>
            </a:r>
            <a:r>
              <a:rPr sz="1026" spc="9" dirty="0">
                <a:solidFill>
                  <a:srgbClr val="FFFFFF"/>
                </a:solidFill>
                <a:latin typeface="Arial Narrow" panose="020B0606020202030204" pitchFamily="34" charset="0"/>
                <a:cs typeface="Calibri"/>
              </a:rPr>
              <a:t> </a:t>
            </a:r>
            <a:r>
              <a:rPr sz="1026" spc="77" dirty="0">
                <a:solidFill>
                  <a:srgbClr val="FFFFFF"/>
                </a:solidFill>
                <a:latin typeface="Arial Narrow" panose="020B0606020202030204" pitchFamily="34" charset="0"/>
                <a:cs typeface="Calibri"/>
              </a:rPr>
              <a:t>УСЛОВИЯ</a:t>
            </a:r>
            <a:endParaRPr sz="1026">
              <a:solidFill>
                <a:prstClr val="black"/>
              </a:solidFill>
              <a:latin typeface="Arial Narrow" panose="020B0606020202030204" pitchFamily="34" charset="0"/>
              <a:cs typeface="Calibri"/>
            </a:endParaRPr>
          </a:p>
        </p:txBody>
      </p:sp>
      <p:sp>
        <p:nvSpPr>
          <p:cNvPr id="8" name="object 4"/>
          <p:cNvSpPr/>
          <p:nvPr/>
        </p:nvSpPr>
        <p:spPr>
          <a:xfrm>
            <a:off x="4709084" y="1124201"/>
            <a:ext cx="4077333" cy="1315129"/>
          </a:xfrm>
          <a:custGeom>
            <a:avLst/>
            <a:gdLst/>
            <a:ahLst/>
            <a:cxnLst/>
            <a:rect l="l" t="t" r="r" b="b"/>
            <a:pathLst>
              <a:path w="4768215" h="1537970">
                <a:moveTo>
                  <a:pt x="4768075" y="1537614"/>
                </a:moveTo>
                <a:lnTo>
                  <a:pt x="0" y="1537614"/>
                </a:lnTo>
                <a:lnTo>
                  <a:pt x="0" y="0"/>
                </a:lnTo>
                <a:lnTo>
                  <a:pt x="4768075" y="0"/>
                </a:lnTo>
                <a:lnTo>
                  <a:pt x="4768075" y="1537614"/>
                </a:lnTo>
                <a:close/>
              </a:path>
            </a:pathLst>
          </a:custGeom>
          <a:solidFill>
            <a:srgbClr val="FFFFFF"/>
          </a:solidFill>
          <a:effectLst>
            <a:outerShdw blurRad="50800" dist="38100" dir="2700000" algn="tl" rotWithShape="0">
              <a:prstClr val="black">
                <a:alpha val="40000"/>
              </a:prstClr>
            </a:outerShdw>
          </a:effectLst>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9" name="object 7"/>
          <p:cNvSpPr txBox="1"/>
          <p:nvPr/>
        </p:nvSpPr>
        <p:spPr>
          <a:xfrm>
            <a:off x="150193" y="6390439"/>
            <a:ext cx="7684978" cy="129460"/>
          </a:xfrm>
          <a:prstGeom prst="rect">
            <a:avLst/>
          </a:prstGeom>
        </p:spPr>
        <p:txBody>
          <a:bodyPr vert="horz" wrap="square" lIns="0" tIns="10860" rIns="0" bIns="0" rtlCol="0">
            <a:spAutoFit/>
          </a:bodyPr>
          <a:lstStyle/>
          <a:p>
            <a:pPr marL="10860" defTabSz="781903" eaLnBrk="1" fontAlgn="auto" hangingPunct="1">
              <a:spcBef>
                <a:spcPts val="86"/>
              </a:spcBef>
              <a:spcAft>
                <a:spcPts val="0"/>
              </a:spcAft>
            </a:pPr>
            <a:r>
              <a:rPr sz="641" spc="76" baseline="33333" dirty="0">
                <a:solidFill>
                  <a:srgbClr val="092332"/>
                </a:solidFill>
                <a:latin typeface="Arial Narrow" panose="020B0606020202030204" pitchFamily="34" charset="0"/>
                <a:cs typeface="Calibri"/>
              </a:rPr>
              <a:t>1</a:t>
            </a:r>
            <a:r>
              <a:rPr sz="641" spc="32" baseline="33333" dirty="0">
                <a:solidFill>
                  <a:srgbClr val="092332"/>
                </a:solidFill>
                <a:latin typeface="Arial Narrow" panose="020B0606020202030204" pitchFamily="34" charset="0"/>
                <a:cs typeface="Calibri"/>
              </a:rPr>
              <a:t> </a:t>
            </a:r>
            <a:r>
              <a:rPr sz="770" spc="43" dirty="0">
                <a:solidFill>
                  <a:srgbClr val="092332"/>
                </a:solidFill>
                <a:latin typeface="Arial Narrow" panose="020B0606020202030204" pitchFamily="34" charset="0"/>
                <a:cs typeface="Calibri"/>
              </a:rPr>
              <a:t>Приказ</a:t>
            </a:r>
            <a:r>
              <a:rPr sz="770" spc="26" dirty="0">
                <a:solidFill>
                  <a:srgbClr val="092332"/>
                </a:solidFill>
                <a:latin typeface="Arial Narrow" panose="020B0606020202030204" pitchFamily="34" charset="0"/>
                <a:cs typeface="Calibri"/>
              </a:rPr>
              <a:t> </a:t>
            </a:r>
            <a:r>
              <a:rPr sz="770" spc="38" dirty="0">
                <a:solidFill>
                  <a:srgbClr val="092332"/>
                </a:solidFill>
                <a:latin typeface="Arial Narrow" panose="020B0606020202030204" pitchFamily="34" charset="0"/>
                <a:cs typeface="Calibri"/>
              </a:rPr>
              <a:t>Министерства</a:t>
            </a:r>
            <a:r>
              <a:rPr sz="770" spc="30" dirty="0">
                <a:solidFill>
                  <a:srgbClr val="092332"/>
                </a:solidFill>
                <a:latin typeface="Arial Narrow" panose="020B0606020202030204" pitchFamily="34" charset="0"/>
                <a:cs typeface="Calibri"/>
              </a:rPr>
              <a:t> </a:t>
            </a:r>
            <a:r>
              <a:rPr sz="770" spc="34" dirty="0">
                <a:solidFill>
                  <a:srgbClr val="092332"/>
                </a:solidFill>
                <a:latin typeface="Arial Narrow" panose="020B0606020202030204" pitchFamily="34" charset="0"/>
                <a:cs typeface="Calibri"/>
              </a:rPr>
              <a:t>промышленности</a:t>
            </a:r>
            <a:r>
              <a:rPr sz="770" spc="30" dirty="0">
                <a:solidFill>
                  <a:srgbClr val="092332"/>
                </a:solidFill>
                <a:latin typeface="Arial Narrow" panose="020B0606020202030204" pitchFamily="34" charset="0"/>
                <a:cs typeface="Calibri"/>
              </a:rPr>
              <a:t> </a:t>
            </a:r>
            <a:r>
              <a:rPr sz="770" spc="34" dirty="0">
                <a:solidFill>
                  <a:srgbClr val="092332"/>
                </a:solidFill>
                <a:latin typeface="Arial Narrow" panose="020B0606020202030204" pitchFamily="34" charset="0"/>
                <a:cs typeface="Calibri"/>
              </a:rPr>
              <a:t>и</a:t>
            </a:r>
            <a:r>
              <a:rPr sz="770" spc="4" dirty="0">
                <a:solidFill>
                  <a:srgbClr val="092332"/>
                </a:solidFill>
                <a:latin typeface="Arial Narrow" panose="020B0606020202030204" pitchFamily="34" charset="0"/>
                <a:cs typeface="Calibri"/>
              </a:rPr>
              <a:t> </a:t>
            </a:r>
            <a:r>
              <a:rPr sz="770" spc="38" dirty="0">
                <a:solidFill>
                  <a:srgbClr val="092332"/>
                </a:solidFill>
                <a:latin typeface="Arial Narrow" panose="020B0606020202030204" pitchFamily="34" charset="0"/>
                <a:cs typeface="Calibri"/>
              </a:rPr>
              <a:t>торговли</a:t>
            </a:r>
            <a:r>
              <a:rPr sz="770" spc="30" dirty="0">
                <a:solidFill>
                  <a:srgbClr val="092332"/>
                </a:solidFill>
                <a:latin typeface="Arial Narrow" panose="020B0606020202030204" pitchFamily="34" charset="0"/>
                <a:cs typeface="Calibri"/>
              </a:rPr>
              <a:t> </a:t>
            </a:r>
            <a:r>
              <a:rPr sz="770" spc="81" dirty="0">
                <a:solidFill>
                  <a:srgbClr val="092332"/>
                </a:solidFill>
                <a:latin typeface="Arial Narrow" panose="020B0606020202030204" pitchFamily="34" charset="0"/>
                <a:cs typeface="Calibri"/>
              </a:rPr>
              <a:t>РФ</a:t>
            </a:r>
            <a:r>
              <a:rPr sz="770" spc="30" dirty="0">
                <a:solidFill>
                  <a:srgbClr val="092332"/>
                </a:solidFill>
                <a:latin typeface="Arial Narrow" panose="020B0606020202030204" pitchFamily="34" charset="0"/>
                <a:cs typeface="Calibri"/>
              </a:rPr>
              <a:t> </a:t>
            </a:r>
            <a:r>
              <a:rPr sz="770" spc="34" dirty="0">
                <a:solidFill>
                  <a:srgbClr val="092332"/>
                </a:solidFill>
                <a:latin typeface="Arial Narrow" panose="020B0606020202030204" pitchFamily="34" charset="0"/>
                <a:cs typeface="Calibri"/>
              </a:rPr>
              <a:t>от</a:t>
            </a:r>
            <a:r>
              <a:rPr sz="770" spc="9" dirty="0">
                <a:solidFill>
                  <a:srgbClr val="092332"/>
                </a:solidFill>
                <a:latin typeface="Arial Narrow" panose="020B0606020202030204" pitchFamily="34" charset="0"/>
                <a:cs typeface="Calibri"/>
              </a:rPr>
              <a:t> </a:t>
            </a:r>
            <a:r>
              <a:rPr sz="770" spc="68" dirty="0">
                <a:solidFill>
                  <a:srgbClr val="092332"/>
                </a:solidFill>
                <a:latin typeface="Arial Narrow" panose="020B0606020202030204" pitchFamily="34" charset="0"/>
                <a:cs typeface="Calibri"/>
              </a:rPr>
              <a:t>14</a:t>
            </a:r>
            <a:r>
              <a:rPr sz="770" spc="26" dirty="0">
                <a:solidFill>
                  <a:srgbClr val="092332"/>
                </a:solidFill>
                <a:latin typeface="Arial Narrow" panose="020B0606020202030204" pitchFamily="34" charset="0"/>
                <a:cs typeface="Calibri"/>
              </a:rPr>
              <a:t> </a:t>
            </a:r>
            <a:r>
              <a:rPr sz="770" spc="38" dirty="0">
                <a:solidFill>
                  <a:srgbClr val="092332"/>
                </a:solidFill>
                <a:latin typeface="Arial Narrow" panose="020B0606020202030204" pitchFamily="34" charset="0"/>
                <a:cs typeface="Calibri"/>
              </a:rPr>
              <a:t>апреля</a:t>
            </a:r>
            <a:r>
              <a:rPr sz="770" spc="30" dirty="0">
                <a:solidFill>
                  <a:srgbClr val="092332"/>
                </a:solidFill>
                <a:latin typeface="Arial Narrow" panose="020B0606020202030204" pitchFamily="34" charset="0"/>
                <a:cs typeface="Calibri"/>
              </a:rPr>
              <a:t> </a:t>
            </a:r>
            <a:r>
              <a:rPr sz="770" spc="68" dirty="0">
                <a:solidFill>
                  <a:srgbClr val="092332"/>
                </a:solidFill>
                <a:latin typeface="Arial Narrow" panose="020B0606020202030204" pitchFamily="34" charset="0"/>
                <a:cs typeface="Calibri"/>
              </a:rPr>
              <a:t>2015</a:t>
            </a:r>
            <a:r>
              <a:rPr sz="770" spc="30" dirty="0">
                <a:solidFill>
                  <a:srgbClr val="092332"/>
                </a:solidFill>
                <a:latin typeface="Arial Narrow" panose="020B0606020202030204" pitchFamily="34" charset="0"/>
                <a:cs typeface="Calibri"/>
              </a:rPr>
              <a:t> </a:t>
            </a:r>
            <a:r>
              <a:rPr sz="770" spc="-9" dirty="0">
                <a:solidFill>
                  <a:srgbClr val="092332"/>
                </a:solidFill>
                <a:latin typeface="Arial Narrow" panose="020B0606020202030204" pitchFamily="34" charset="0"/>
                <a:cs typeface="Calibri"/>
              </a:rPr>
              <a:t>г.</a:t>
            </a:r>
            <a:r>
              <a:rPr sz="770" spc="30" dirty="0">
                <a:solidFill>
                  <a:srgbClr val="092332"/>
                </a:solidFill>
                <a:latin typeface="Arial Narrow" panose="020B0606020202030204" pitchFamily="34" charset="0"/>
                <a:cs typeface="Calibri"/>
              </a:rPr>
              <a:t> </a:t>
            </a:r>
            <a:r>
              <a:rPr sz="770" spc="-21" dirty="0">
                <a:solidFill>
                  <a:srgbClr val="092332"/>
                </a:solidFill>
                <a:latin typeface="Arial Narrow" panose="020B0606020202030204" pitchFamily="34" charset="0"/>
                <a:cs typeface="Calibri"/>
              </a:rPr>
              <a:t>№</a:t>
            </a:r>
            <a:r>
              <a:rPr sz="770" spc="26" dirty="0">
                <a:solidFill>
                  <a:srgbClr val="092332"/>
                </a:solidFill>
                <a:latin typeface="Arial Narrow" panose="020B0606020202030204" pitchFamily="34" charset="0"/>
                <a:cs typeface="Calibri"/>
              </a:rPr>
              <a:t> </a:t>
            </a:r>
            <a:r>
              <a:rPr sz="770" spc="68" dirty="0">
                <a:solidFill>
                  <a:srgbClr val="092332"/>
                </a:solidFill>
                <a:latin typeface="Arial Narrow" panose="020B0606020202030204" pitchFamily="34" charset="0"/>
                <a:cs typeface="Calibri"/>
              </a:rPr>
              <a:t>815</a:t>
            </a:r>
            <a:r>
              <a:rPr sz="770" spc="30" dirty="0">
                <a:solidFill>
                  <a:srgbClr val="092332"/>
                </a:solidFill>
                <a:latin typeface="Arial Narrow" panose="020B0606020202030204" pitchFamily="34" charset="0"/>
                <a:cs typeface="Calibri"/>
              </a:rPr>
              <a:t> </a:t>
            </a:r>
            <a:r>
              <a:rPr sz="770" spc="-13" dirty="0">
                <a:solidFill>
                  <a:srgbClr val="092332"/>
                </a:solidFill>
                <a:latin typeface="Arial Narrow" panose="020B0606020202030204" pitchFamily="34" charset="0"/>
                <a:cs typeface="Calibri"/>
              </a:rPr>
              <a:t>"Об</a:t>
            </a:r>
            <a:r>
              <a:rPr sz="770" spc="30" dirty="0">
                <a:solidFill>
                  <a:srgbClr val="092332"/>
                </a:solidFill>
                <a:latin typeface="Arial Narrow" panose="020B0606020202030204" pitchFamily="34" charset="0"/>
                <a:cs typeface="Calibri"/>
              </a:rPr>
              <a:t> </a:t>
            </a:r>
            <a:r>
              <a:rPr sz="770" spc="38" dirty="0">
                <a:solidFill>
                  <a:srgbClr val="092332"/>
                </a:solidFill>
                <a:latin typeface="Arial Narrow" panose="020B0606020202030204" pitchFamily="34" charset="0"/>
                <a:cs typeface="Calibri"/>
              </a:rPr>
              <a:t>утверждении</a:t>
            </a:r>
            <a:r>
              <a:rPr sz="770" spc="30" dirty="0">
                <a:solidFill>
                  <a:srgbClr val="092332"/>
                </a:solidFill>
                <a:latin typeface="Arial Narrow" panose="020B0606020202030204" pitchFamily="34" charset="0"/>
                <a:cs typeface="Calibri"/>
              </a:rPr>
              <a:t> </a:t>
            </a:r>
            <a:r>
              <a:rPr sz="770" spc="34" dirty="0">
                <a:solidFill>
                  <a:srgbClr val="092332"/>
                </a:solidFill>
                <a:latin typeface="Arial Narrow" panose="020B0606020202030204" pitchFamily="34" charset="0"/>
                <a:cs typeface="Calibri"/>
              </a:rPr>
              <a:t>перечня</a:t>
            </a:r>
            <a:r>
              <a:rPr sz="770" spc="30" dirty="0">
                <a:solidFill>
                  <a:srgbClr val="092332"/>
                </a:solidFill>
                <a:latin typeface="Arial Narrow" panose="020B0606020202030204" pitchFamily="34" charset="0"/>
                <a:cs typeface="Calibri"/>
              </a:rPr>
              <a:t> </a:t>
            </a:r>
            <a:r>
              <a:rPr sz="770" spc="34" dirty="0">
                <a:solidFill>
                  <a:srgbClr val="092332"/>
                </a:solidFill>
                <a:latin typeface="Arial Narrow" panose="020B0606020202030204" pitchFamily="34" charset="0"/>
                <a:cs typeface="Calibri"/>
              </a:rPr>
              <a:t>организаций,</a:t>
            </a:r>
            <a:r>
              <a:rPr sz="770" spc="26" dirty="0">
                <a:solidFill>
                  <a:srgbClr val="092332"/>
                </a:solidFill>
                <a:latin typeface="Arial Narrow" panose="020B0606020202030204" pitchFamily="34" charset="0"/>
                <a:cs typeface="Calibri"/>
              </a:rPr>
              <a:t> вкл.</a:t>
            </a:r>
            <a:r>
              <a:rPr sz="770" spc="30" dirty="0">
                <a:solidFill>
                  <a:srgbClr val="092332"/>
                </a:solidFill>
                <a:latin typeface="Arial Narrow" panose="020B0606020202030204" pitchFamily="34" charset="0"/>
                <a:cs typeface="Calibri"/>
              </a:rPr>
              <a:t> </a:t>
            </a:r>
            <a:r>
              <a:rPr sz="770" spc="51" dirty="0">
                <a:solidFill>
                  <a:srgbClr val="092332"/>
                </a:solidFill>
                <a:latin typeface="Arial Narrow" panose="020B0606020202030204" pitchFamily="34" charset="0"/>
                <a:cs typeface="Calibri"/>
              </a:rPr>
              <a:t>в</a:t>
            </a:r>
            <a:r>
              <a:rPr sz="770" spc="30" dirty="0">
                <a:solidFill>
                  <a:srgbClr val="092332"/>
                </a:solidFill>
                <a:latin typeface="Arial Narrow" panose="020B0606020202030204" pitchFamily="34" charset="0"/>
                <a:cs typeface="Calibri"/>
              </a:rPr>
              <a:t> </a:t>
            </a:r>
            <a:r>
              <a:rPr sz="770" spc="43" dirty="0">
                <a:solidFill>
                  <a:srgbClr val="092332"/>
                </a:solidFill>
                <a:latin typeface="Arial Narrow" panose="020B0606020202030204" pitchFamily="34" charset="0"/>
                <a:cs typeface="Calibri"/>
              </a:rPr>
              <a:t>сводный</a:t>
            </a:r>
            <a:r>
              <a:rPr sz="770" spc="30" dirty="0">
                <a:solidFill>
                  <a:srgbClr val="092332"/>
                </a:solidFill>
                <a:latin typeface="Arial Narrow" panose="020B0606020202030204" pitchFamily="34" charset="0"/>
                <a:cs typeface="Calibri"/>
              </a:rPr>
              <a:t> </a:t>
            </a:r>
            <a:r>
              <a:rPr sz="770" spc="43" dirty="0">
                <a:solidFill>
                  <a:srgbClr val="092332"/>
                </a:solidFill>
                <a:latin typeface="Arial Narrow" panose="020B0606020202030204" pitchFamily="34" charset="0"/>
                <a:cs typeface="Calibri"/>
              </a:rPr>
              <a:t>реестр</a:t>
            </a:r>
            <a:r>
              <a:rPr sz="770" spc="26" dirty="0">
                <a:solidFill>
                  <a:srgbClr val="092332"/>
                </a:solidFill>
                <a:latin typeface="Arial Narrow" panose="020B0606020202030204" pitchFamily="34" charset="0"/>
                <a:cs typeface="Calibri"/>
              </a:rPr>
              <a:t> </a:t>
            </a:r>
            <a:r>
              <a:rPr sz="770" spc="43" dirty="0">
                <a:solidFill>
                  <a:srgbClr val="092332"/>
                </a:solidFill>
                <a:latin typeface="Arial Narrow" panose="020B0606020202030204" pitchFamily="34" charset="0"/>
                <a:cs typeface="Calibri"/>
              </a:rPr>
              <a:t>организаций</a:t>
            </a:r>
            <a:r>
              <a:rPr sz="770" spc="30" dirty="0">
                <a:solidFill>
                  <a:srgbClr val="092332"/>
                </a:solidFill>
                <a:latin typeface="Arial Narrow" panose="020B0606020202030204" pitchFamily="34" charset="0"/>
                <a:cs typeface="Calibri"/>
              </a:rPr>
              <a:t> </a:t>
            </a:r>
            <a:r>
              <a:rPr sz="770" spc="4" dirty="0">
                <a:solidFill>
                  <a:srgbClr val="092332"/>
                </a:solidFill>
                <a:latin typeface="Arial Narrow" panose="020B0606020202030204" pitchFamily="34" charset="0"/>
                <a:cs typeface="Calibri"/>
              </a:rPr>
              <a:t>ОПК".</a:t>
            </a:r>
            <a:endParaRPr sz="770" dirty="0">
              <a:solidFill>
                <a:prstClr val="black"/>
              </a:solidFill>
              <a:latin typeface="Arial Narrow" panose="020B0606020202030204" pitchFamily="34" charset="0"/>
              <a:cs typeface="Calibri"/>
            </a:endParaRPr>
          </a:p>
        </p:txBody>
      </p:sp>
      <p:sp>
        <p:nvSpPr>
          <p:cNvPr id="10" name="object 8"/>
          <p:cNvSpPr txBox="1"/>
          <p:nvPr/>
        </p:nvSpPr>
        <p:spPr>
          <a:xfrm>
            <a:off x="4819351" y="1162987"/>
            <a:ext cx="1626807" cy="195184"/>
          </a:xfrm>
          <a:prstGeom prst="rect">
            <a:avLst/>
          </a:prstGeom>
        </p:spPr>
        <p:txBody>
          <a:bodyPr vert="horz" wrap="square" lIns="0" tIns="10860" rIns="0" bIns="0" rtlCol="0">
            <a:spAutoFit/>
          </a:bodyPr>
          <a:lstStyle/>
          <a:p>
            <a:pPr defTabSz="781903" eaLnBrk="1" fontAlgn="auto" hangingPunct="1">
              <a:spcBef>
                <a:spcPts val="86"/>
              </a:spcBef>
              <a:spcAft>
                <a:spcPts val="0"/>
              </a:spcAft>
            </a:pPr>
            <a:r>
              <a:rPr sz="1197" spc="94" dirty="0">
                <a:solidFill>
                  <a:srgbClr val="2AACE2"/>
                </a:solidFill>
                <a:latin typeface="Arial Narrow" panose="020B0606020202030204" pitchFamily="34" charset="0"/>
                <a:cs typeface="Calibri"/>
              </a:rPr>
              <a:t>ОСНОВНЫЕ</a:t>
            </a:r>
            <a:r>
              <a:rPr sz="1197" spc="-17" dirty="0">
                <a:solidFill>
                  <a:srgbClr val="2AACE2"/>
                </a:solidFill>
                <a:latin typeface="Arial Narrow" panose="020B0606020202030204" pitchFamily="34" charset="0"/>
                <a:cs typeface="Calibri"/>
              </a:rPr>
              <a:t> </a:t>
            </a:r>
            <a:r>
              <a:rPr sz="1197" spc="73" dirty="0">
                <a:solidFill>
                  <a:srgbClr val="2AACE2"/>
                </a:solidFill>
                <a:latin typeface="Arial Narrow" panose="020B0606020202030204" pitchFamily="34" charset="0"/>
                <a:cs typeface="Calibri"/>
              </a:rPr>
              <a:t>УСЛОВИЯ:</a:t>
            </a:r>
            <a:endParaRPr sz="1197" dirty="0">
              <a:solidFill>
                <a:srgbClr val="2AACE2"/>
              </a:solidFill>
              <a:latin typeface="Arial Narrow" panose="020B0606020202030204" pitchFamily="34" charset="0"/>
              <a:cs typeface="Calibri"/>
            </a:endParaRPr>
          </a:p>
        </p:txBody>
      </p:sp>
      <p:sp>
        <p:nvSpPr>
          <p:cNvPr id="11" name="object 9"/>
          <p:cNvSpPr txBox="1"/>
          <p:nvPr/>
        </p:nvSpPr>
        <p:spPr>
          <a:xfrm>
            <a:off x="312189" y="1124200"/>
            <a:ext cx="4067568" cy="1029202"/>
          </a:xfrm>
          <a:prstGeom prst="rect">
            <a:avLst/>
          </a:prstGeom>
          <a:solidFill>
            <a:srgbClr val="FFFFFF"/>
          </a:solidFill>
          <a:effectLst>
            <a:outerShdw blurRad="50800" dist="38100" dir="2700000" algn="tl" rotWithShape="0">
              <a:prstClr val="black">
                <a:alpha val="40000"/>
              </a:prstClr>
            </a:outerShdw>
          </a:effectLst>
        </p:spPr>
        <p:txBody>
          <a:bodyPr vert="horz" wrap="square" lIns="0" tIns="49412" rIns="0" bIns="0" rtlCol="0">
            <a:spAutoFit/>
          </a:bodyPr>
          <a:lstStyle/>
          <a:p>
            <a:pPr marL="95566" defTabSz="781903" eaLnBrk="1" fontAlgn="auto" hangingPunct="1">
              <a:spcBef>
                <a:spcPts val="389"/>
              </a:spcBef>
              <a:spcAft>
                <a:spcPts val="0"/>
              </a:spcAft>
            </a:pPr>
            <a:r>
              <a:rPr sz="1197" spc="94" dirty="0">
                <a:solidFill>
                  <a:srgbClr val="2AACE2"/>
                </a:solidFill>
                <a:latin typeface="Arial Narrow" panose="020B0606020202030204" pitchFamily="34" charset="0"/>
                <a:cs typeface="Calibri"/>
              </a:rPr>
              <a:t>ОБЛАСТЬ</a:t>
            </a:r>
            <a:r>
              <a:rPr sz="1197" spc="21" dirty="0">
                <a:solidFill>
                  <a:srgbClr val="2AACE2"/>
                </a:solidFill>
                <a:latin typeface="Arial Narrow" panose="020B0606020202030204" pitchFamily="34" charset="0"/>
                <a:cs typeface="Calibri"/>
              </a:rPr>
              <a:t> </a:t>
            </a:r>
            <a:r>
              <a:rPr sz="1197" spc="73" dirty="0">
                <a:solidFill>
                  <a:srgbClr val="2AACE2"/>
                </a:solidFill>
                <a:latin typeface="Arial Narrow" panose="020B0606020202030204" pitchFamily="34" charset="0"/>
                <a:cs typeface="Calibri"/>
              </a:rPr>
              <a:t>ПРИМЕНЕНИЯ:</a:t>
            </a:r>
            <a:endParaRPr sz="1197" dirty="0">
              <a:solidFill>
                <a:srgbClr val="2AACE2"/>
              </a:solidFill>
              <a:latin typeface="Arial Narrow" panose="020B0606020202030204" pitchFamily="34" charset="0"/>
              <a:cs typeface="Calibri"/>
            </a:endParaRPr>
          </a:p>
          <a:p>
            <a:pPr marL="95566" marR="214480" defTabSz="781903" eaLnBrk="1" fontAlgn="auto" hangingPunct="1">
              <a:lnSpc>
                <a:spcPts val="1197"/>
              </a:lnSpc>
              <a:spcBef>
                <a:spcPts val="680"/>
              </a:spcBef>
              <a:spcAft>
                <a:spcPts val="0"/>
              </a:spcAft>
            </a:pPr>
            <a:r>
              <a:rPr sz="1026" spc="43" dirty="0">
                <a:solidFill>
                  <a:srgbClr val="092332"/>
                </a:solidFill>
                <a:latin typeface="Arial Narrow" panose="020B0606020202030204" pitchFamily="34" charset="0"/>
                <a:cs typeface="Calibri"/>
              </a:rPr>
              <a:t>Программа </a:t>
            </a:r>
            <a:r>
              <a:rPr sz="1026" spc="56" dirty="0">
                <a:solidFill>
                  <a:srgbClr val="092332"/>
                </a:solidFill>
                <a:latin typeface="Arial Narrow" panose="020B0606020202030204" pitchFamily="34" charset="0"/>
                <a:cs typeface="Calibri"/>
              </a:rPr>
              <a:t>предназначена </a:t>
            </a:r>
            <a:r>
              <a:rPr sz="1026" spc="60" dirty="0">
                <a:solidFill>
                  <a:srgbClr val="092332"/>
                </a:solidFill>
                <a:latin typeface="Arial Narrow" panose="020B0606020202030204" pitchFamily="34" charset="0"/>
                <a:cs typeface="Calibri"/>
              </a:rPr>
              <a:t>для </a:t>
            </a:r>
            <a:r>
              <a:rPr sz="1026" spc="43" dirty="0">
                <a:solidFill>
                  <a:srgbClr val="092332"/>
                </a:solidFill>
                <a:latin typeface="Arial Narrow" panose="020B0606020202030204" pitchFamily="34" charset="0"/>
                <a:cs typeface="Calibri"/>
              </a:rPr>
              <a:t>проектов </a:t>
            </a:r>
            <a:r>
              <a:rPr sz="1026" spc="30" dirty="0">
                <a:solidFill>
                  <a:srgbClr val="092332"/>
                </a:solidFill>
                <a:latin typeface="Arial Narrow" panose="020B0606020202030204" pitchFamily="34" charset="0"/>
                <a:cs typeface="Calibri"/>
              </a:rPr>
              <a:t>по </a:t>
            </a:r>
            <a:r>
              <a:rPr sz="1026" spc="60" dirty="0">
                <a:solidFill>
                  <a:srgbClr val="092332"/>
                </a:solidFill>
                <a:latin typeface="Arial Narrow" panose="020B0606020202030204" pitchFamily="34" charset="0"/>
                <a:cs typeface="Calibri"/>
              </a:rPr>
              <a:t>выпуску</a:t>
            </a:r>
            <a:r>
              <a:rPr sz="1026" spc="-51" dirty="0">
                <a:solidFill>
                  <a:srgbClr val="092332"/>
                </a:solidFill>
                <a:latin typeface="Arial Narrow" panose="020B0606020202030204" pitchFamily="34" charset="0"/>
                <a:cs typeface="Calibri"/>
              </a:rPr>
              <a:t> </a:t>
            </a:r>
            <a:r>
              <a:rPr sz="1026" spc="60" dirty="0">
                <a:solidFill>
                  <a:srgbClr val="092332"/>
                </a:solidFill>
                <a:latin typeface="Arial Narrow" panose="020B0606020202030204" pitchFamily="34" charset="0"/>
                <a:cs typeface="Calibri"/>
              </a:rPr>
              <a:t>высоко-  </a:t>
            </a:r>
            <a:r>
              <a:rPr sz="1026" spc="47" dirty="0">
                <a:solidFill>
                  <a:srgbClr val="092332"/>
                </a:solidFill>
                <a:latin typeface="Arial Narrow" panose="020B0606020202030204" pitchFamily="34" charset="0"/>
                <a:cs typeface="Calibri"/>
              </a:rPr>
              <a:t>технологичной продукции </a:t>
            </a:r>
            <a:r>
              <a:rPr sz="1026" spc="60" dirty="0">
                <a:solidFill>
                  <a:srgbClr val="092332"/>
                </a:solidFill>
                <a:latin typeface="Arial Narrow" panose="020B0606020202030204" pitchFamily="34" charset="0"/>
                <a:cs typeface="Calibri"/>
              </a:rPr>
              <a:t>гражданского </a:t>
            </a:r>
            <a:r>
              <a:rPr sz="1026" spc="56" dirty="0">
                <a:solidFill>
                  <a:srgbClr val="092332"/>
                </a:solidFill>
                <a:latin typeface="Arial Narrow" panose="020B0606020202030204" pitchFamily="34" charset="0"/>
                <a:cs typeface="Calibri"/>
              </a:rPr>
              <a:t>и/или </a:t>
            </a:r>
            <a:r>
              <a:rPr sz="1026" spc="43" dirty="0">
                <a:solidFill>
                  <a:srgbClr val="092332"/>
                </a:solidFill>
                <a:latin typeface="Arial Narrow" panose="020B0606020202030204" pitchFamily="34" charset="0"/>
                <a:cs typeface="Calibri"/>
              </a:rPr>
              <a:t>двойного  </a:t>
            </a:r>
            <a:r>
              <a:rPr sz="1026" spc="56" dirty="0">
                <a:solidFill>
                  <a:srgbClr val="092332"/>
                </a:solidFill>
                <a:latin typeface="Arial Narrow" panose="020B0606020202030204" pitchFamily="34" charset="0"/>
                <a:cs typeface="Calibri"/>
              </a:rPr>
              <a:t>назначения </a:t>
            </a:r>
            <a:r>
              <a:rPr sz="1026" spc="47" dirty="0">
                <a:solidFill>
                  <a:srgbClr val="092332"/>
                </a:solidFill>
                <a:latin typeface="Arial Narrow" panose="020B0606020202030204" pitchFamily="34" charset="0"/>
                <a:cs typeface="Calibri"/>
              </a:rPr>
              <a:t>предприятиями </a:t>
            </a:r>
            <a:r>
              <a:rPr sz="1026" spc="34" dirty="0">
                <a:solidFill>
                  <a:srgbClr val="092332"/>
                </a:solidFill>
                <a:latin typeface="Arial Narrow" panose="020B0606020202030204" pitchFamily="34" charset="0"/>
                <a:cs typeface="Calibri"/>
              </a:rPr>
              <a:t>оборонно-промышленного  </a:t>
            </a:r>
            <a:r>
              <a:rPr sz="1026" spc="17" dirty="0">
                <a:solidFill>
                  <a:srgbClr val="092332"/>
                </a:solidFill>
                <a:latin typeface="Arial Narrow" panose="020B0606020202030204" pitchFamily="34" charset="0"/>
                <a:cs typeface="Calibri"/>
              </a:rPr>
              <a:t>комплекса</a:t>
            </a:r>
            <a:r>
              <a:rPr sz="898" spc="26" baseline="31746" dirty="0">
                <a:solidFill>
                  <a:srgbClr val="092332"/>
                </a:solidFill>
                <a:latin typeface="Arial Narrow" panose="020B0606020202030204" pitchFamily="34" charset="0"/>
                <a:cs typeface="Calibri"/>
              </a:rPr>
              <a:t>1</a:t>
            </a:r>
            <a:r>
              <a:rPr sz="1026" spc="17" dirty="0">
                <a:solidFill>
                  <a:srgbClr val="092332"/>
                </a:solidFill>
                <a:latin typeface="Arial Narrow" panose="020B0606020202030204" pitchFamily="34" charset="0"/>
                <a:cs typeface="Calibri"/>
              </a:rPr>
              <a:t>.</a:t>
            </a:r>
            <a:endParaRPr lang="en-US" sz="1026" spc="17" dirty="0">
              <a:solidFill>
                <a:srgbClr val="092332"/>
              </a:solidFill>
              <a:latin typeface="Arial Narrow" panose="020B0606020202030204" pitchFamily="34" charset="0"/>
              <a:cs typeface="Calibri"/>
            </a:endParaRPr>
          </a:p>
          <a:p>
            <a:pPr marL="95566" marR="214480" defTabSz="781903" eaLnBrk="1" fontAlgn="auto" hangingPunct="1">
              <a:lnSpc>
                <a:spcPts val="1197"/>
              </a:lnSpc>
              <a:spcBef>
                <a:spcPts val="680"/>
              </a:spcBef>
              <a:spcAft>
                <a:spcPts val="0"/>
              </a:spcAft>
            </a:pPr>
            <a:endParaRPr sz="1026" dirty="0">
              <a:solidFill>
                <a:prstClr val="black"/>
              </a:solidFill>
              <a:latin typeface="Arial Narrow" panose="020B0606020202030204" pitchFamily="34" charset="0"/>
              <a:cs typeface="Calibri"/>
            </a:endParaRPr>
          </a:p>
        </p:txBody>
      </p:sp>
      <p:sp>
        <p:nvSpPr>
          <p:cNvPr id="12" name="object 11"/>
          <p:cNvSpPr txBox="1"/>
          <p:nvPr/>
        </p:nvSpPr>
        <p:spPr>
          <a:xfrm>
            <a:off x="7346629" y="1602482"/>
            <a:ext cx="1000193" cy="458076"/>
          </a:xfrm>
          <a:prstGeom prst="rect">
            <a:avLst/>
          </a:prstGeom>
        </p:spPr>
        <p:txBody>
          <a:bodyPr vert="horz" wrap="square" lIns="0" tIns="64073" rIns="0" bIns="0" rtlCol="0">
            <a:spAutoFit/>
          </a:bodyPr>
          <a:lstStyle/>
          <a:p>
            <a:pPr defTabSz="781903" eaLnBrk="1" fontAlgn="auto" hangingPunct="1">
              <a:spcBef>
                <a:spcPts val="505"/>
              </a:spcBef>
              <a:spcAft>
                <a:spcPts val="0"/>
              </a:spcAft>
            </a:pPr>
            <a:r>
              <a:rPr sz="1197" spc="94" dirty="0">
                <a:solidFill>
                  <a:srgbClr val="092332"/>
                </a:solidFill>
                <a:latin typeface="Arial Narrow" panose="020B0606020202030204" pitchFamily="34" charset="0"/>
                <a:cs typeface="Calibri"/>
              </a:rPr>
              <a:t>СРОК</a:t>
            </a:r>
            <a:r>
              <a:rPr sz="1197" spc="-30" dirty="0">
                <a:solidFill>
                  <a:srgbClr val="092332"/>
                </a:solidFill>
                <a:latin typeface="Arial Narrow" panose="020B0606020202030204" pitchFamily="34" charset="0"/>
                <a:cs typeface="Calibri"/>
              </a:rPr>
              <a:t> </a:t>
            </a:r>
            <a:r>
              <a:rPr sz="1197" spc="56" dirty="0">
                <a:solidFill>
                  <a:srgbClr val="092332"/>
                </a:solidFill>
                <a:latin typeface="Arial Narrow" panose="020B0606020202030204" pitchFamily="34" charset="0"/>
                <a:cs typeface="Calibri"/>
              </a:rPr>
              <a:t>ЗАЙМА:</a:t>
            </a:r>
            <a:endParaRPr sz="1197" dirty="0">
              <a:solidFill>
                <a:prstClr val="black"/>
              </a:solidFill>
              <a:latin typeface="Arial Narrow" panose="020B0606020202030204" pitchFamily="34" charset="0"/>
              <a:cs typeface="Calibri"/>
            </a:endParaRPr>
          </a:p>
          <a:p>
            <a:pPr defTabSz="781903" eaLnBrk="1" fontAlgn="auto" hangingPunct="1">
              <a:spcBef>
                <a:spcPts val="359"/>
              </a:spcBef>
              <a:spcAft>
                <a:spcPts val="0"/>
              </a:spcAft>
            </a:pPr>
            <a:r>
              <a:rPr sz="1026" spc="34" dirty="0">
                <a:solidFill>
                  <a:srgbClr val="092332"/>
                </a:solidFill>
                <a:latin typeface="Arial Narrow" panose="020B0606020202030204" pitchFamily="34" charset="0"/>
                <a:cs typeface="Calibri"/>
              </a:rPr>
              <a:t>до </a:t>
            </a:r>
            <a:r>
              <a:rPr sz="1026" spc="77" dirty="0">
                <a:solidFill>
                  <a:srgbClr val="2AACE2"/>
                </a:solidFill>
                <a:latin typeface="Arial Narrow" panose="020B0606020202030204" pitchFamily="34" charset="0"/>
                <a:cs typeface="Calibri"/>
              </a:rPr>
              <a:t>60</a:t>
            </a:r>
            <a:r>
              <a:rPr sz="1026" spc="13" dirty="0">
                <a:solidFill>
                  <a:srgbClr val="DD052B"/>
                </a:solidFill>
                <a:latin typeface="Arial Narrow" panose="020B0606020202030204" pitchFamily="34" charset="0"/>
                <a:cs typeface="Calibri"/>
              </a:rPr>
              <a:t> </a:t>
            </a:r>
            <a:r>
              <a:rPr sz="1026" spc="26" dirty="0">
                <a:solidFill>
                  <a:srgbClr val="092332"/>
                </a:solidFill>
                <a:latin typeface="Arial Narrow" panose="020B0606020202030204" pitchFamily="34" charset="0"/>
                <a:cs typeface="Calibri"/>
              </a:rPr>
              <a:t>мес.</a:t>
            </a:r>
            <a:endParaRPr sz="1026" dirty="0">
              <a:solidFill>
                <a:prstClr val="black"/>
              </a:solidFill>
              <a:latin typeface="Arial Narrow" panose="020B0606020202030204" pitchFamily="34" charset="0"/>
              <a:cs typeface="Calibri"/>
            </a:endParaRPr>
          </a:p>
        </p:txBody>
      </p:sp>
      <p:sp>
        <p:nvSpPr>
          <p:cNvPr id="13" name="object 12"/>
          <p:cNvSpPr/>
          <p:nvPr/>
        </p:nvSpPr>
        <p:spPr>
          <a:xfrm>
            <a:off x="7240201" y="1694307"/>
            <a:ext cx="0" cy="345343"/>
          </a:xfrm>
          <a:custGeom>
            <a:avLst/>
            <a:gdLst/>
            <a:ahLst/>
            <a:cxnLst/>
            <a:rect l="l" t="t" r="r" b="b"/>
            <a:pathLst>
              <a:path h="403860">
                <a:moveTo>
                  <a:pt x="0" y="0"/>
                </a:moveTo>
                <a:lnTo>
                  <a:pt x="0" y="403669"/>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14" name="object 20"/>
          <p:cNvSpPr txBox="1"/>
          <p:nvPr/>
        </p:nvSpPr>
        <p:spPr>
          <a:xfrm>
            <a:off x="5393881" y="1602869"/>
            <a:ext cx="1139742" cy="458076"/>
          </a:xfrm>
          <a:prstGeom prst="rect">
            <a:avLst/>
          </a:prstGeom>
        </p:spPr>
        <p:txBody>
          <a:bodyPr vert="horz" wrap="square" lIns="0" tIns="64073" rIns="0" bIns="0" rtlCol="0">
            <a:spAutoFit/>
          </a:bodyPr>
          <a:lstStyle/>
          <a:p>
            <a:pPr defTabSz="781903" eaLnBrk="1" fontAlgn="auto" hangingPunct="1">
              <a:spcBef>
                <a:spcPts val="505"/>
              </a:spcBef>
              <a:spcAft>
                <a:spcPts val="0"/>
              </a:spcAft>
            </a:pPr>
            <a:r>
              <a:rPr sz="1197" spc="34" dirty="0">
                <a:solidFill>
                  <a:srgbClr val="092332"/>
                </a:solidFill>
                <a:latin typeface="Arial Narrow" panose="020B0606020202030204" pitchFamily="34" charset="0"/>
                <a:cs typeface="Calibri"/>
              </a:rPr>
              <a:t>СУММА</a:t>
            </a:r>
            <a:r>
              <a:rPr sz="1197" spc="-34" dirty="0">
                <a:solidFill>
                  <a:srgbClr val="092332"/>
                </a:solidFill>
                <a:latin typeface="Arial Narrow" panose="020B0606020202030204" pitchFamily="34" charset="0"/>
                <a:cs typeface="Calibri"/>
              </a:rPr>
              <a:t> </a:t>
            </a:r>
            <a:r>
              <a:rPr sz="1197" spc="56" dirty="0">
                <a:solidFill>
                  <a:srgbClr val="092332"/>
                </a:solidFill>
                <a:latin typeface="Arial Narrow" panose="020B0606020202030204" pitchFamily="34" charset="0"/>
                <a:cs typeface="Calibri"/>
              </a:rPr>
              <a:t>ЗАЙМА:</a:t>
            </a:r>
            <a:endParaRPr sz="1197" dirty="0">
              <a:solidFill>
                <a:prstClr val="black"/>
              </a:solidFill>
              <a:latin typeface="Arial Narrow" panose="020B0606020202030204" pitchFamily="34" charset="0"/>
              <a:cs typeface="Calibri"/>
            </a:endParaRPr>
          </a:p>
          <a:p>
            <a:pPr defTabSz="781903" eaLnBrk="1" fontAlgn="auto" hangingPunct="1">
              <a:spcBef>
                <a:spcPts val="359"/>
              </a:spcBef>
              <a:spcAft>
                <a:spcPts val="0"/>
              </a:spcAft>
            </a:pPr>
            <a:r>
              <a:rPr sz="1026" spc="73" dirty="0">
                <a:solidFill>
                  <a:srgbClr val="2AACE2"/>
                </a:solidFill>
                <a:latin typeface="Arial Narrow" panose="020B0606020202030204" pitchFamily="34" charset="0"/>
                <a:cs typeface="Calibri"/>
              </a:rPr>
              <a:t>200–750</a:t>
            </a:r>
            <a:r>
              <a:rPr sz="1026" spc="73" dirty="0">
                <a:solidFill>
                  <a:srgbClr val="DD052B"/>
                </a:solidFill>
                <a:latin typeface="Arial Narrow" panose="020B0606020202030204" pitchFamily="34" charset="0"/>
                <a:cs typeface="Calibri"/>
              </a:rPr>
              <a:t> </a:t>
            </a:r>
            <a:r>
              <a:rPr sz="1026" spc="34" dirty="0">
                <a:solidFill>
                  <a:srgbClr val="092332"/>
                </a:solidFill>
                <a:latin typeface="Arial Narrow" panose="020B0606020202030204" pitchFamily="34" charset="0"/>
                <a:cs typeface="Calibri"/>
              </a:rPr>
              <a:t>млн</a:t>
            </a:r>
            <a:r>
              <a:rPr sz="1026" spc="-30" dirty="0">
                <a:solidFill>
                  <a:srgbClr val="092332"/>
                </a:solidFill>
                <a:latin typeface="Arial Narrow" panose="020B0606020202030204" pitchFamily="34" charset="0"/>
                <a:cs typeface="Calibri"/>
              </a:rPr>
              <a:t> </a:t>
            </a:r>
            <a:r>
              <a:rPr sz="1026" spc="120" dirty="0">
                <a:solidFill>
                  <a:srgbClr val="092332"/>
                </a:solidFill>
                <a:latin typeface="Arial Narrow" panose="020B0606020202030204" pitchFamily="34" charset="0"/>
                <a:cs typeface="Calibri"/>
              </a:rPr>
              <a:t>Р</a:t>
            </a:r>
            <a:endParaRPr sz="1026" dirty="0">
              <a:solidFill>
                <a:prstClr val="black"/>
              </a:solidFill>
              <a:latin typeface="Arial Narrow" panose="020B0606020202030204" pitchFamily="34" charset="0"/>
              <a:cs typeface="Calibri"/>
            </a:endParaRPr>
          </a:p>
        </p:txBody>
      </p:sp>
      <p:sp>
        <p:nvSpPr>
          <p:cNvPr id="15" name="object 21"/>
          <p:cNvSpPr/>
          <p:nvPr/>
        </p:nvSpPr>
        <p:spPr>
          <a:xfrm>
            <a:off x="5288810" y="1694307"/>
            <a:ext cx="0" cy="345343"/>
          </a:xfrm>
          <a:custGeom>
            <a:avLst/>
            <a:gdLst/>
            <a:ahLst/>
            <a:cxnLst/>
            <a:rect l="l" t="t" r="r" b="b"/>
            <a:pathLst>
              <a:path h="403860">
                <a:moveTo>
                  <a:pt x="0" y="0"/>
                </a:moveTo>
                <a:lnTo>
                  <a:pt x="0" y="403669"/>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16" name="object 23"/>
          <p:cNvSpPr txBox="1"/>
          <p:nvPr/>
        </p:nvSpPr>
        <p:spPr>
          <a:xfrm>
            <a:off x="5180820" y="4869220"/>
            <a:ext cx="2034594" cy="458076"/>
          </a:xfrm>
          <a:prstGeom prst="rect">
            <a:avLst/>
          </a:prstGeom>
        </p:spPr>
        <p:txBody>
          <a:bodyPr vert="horz" wrap="square" lIns="0" tIns="64073" rIns="0" bIns="0" rtlCol="0">
            <a:spAutoFit/>
          </a:bodyPr>
          <a:lstStyle/>
          <a:p>
            <a:pPr marL="10860" defTabSz="781903" eaLnBrk="1" fontAlgn="auto" hangingPunct="1">
              <a:spcBef>
                <a:spcPts val="505"/>
              </a:spcBef>
              <a:spcAft>
                <a:spcPts val="0"/>
              </a:spcAft>
            </a:pPr>
            <a:r>
              <a:rPr sz="1197" spc="90" dirty="0">
                <a:solidFill>
                  <a:srgbClr val="092332"/>
                </a:solidFill>
                <a:latin typeface="Arial Narrow" panose="020B0606020202030204" pitchFamily="34" charset="0"/>
                <a:cs typeface="Calibri"/>
              </a:rPr>
              <a:t>ОБЩИЙ </a:t>
            </a:r>
            <a:r>
              <a:rPr sz="1197" spc="94" dirty="0">
                <a:solidFill>
                  <a:srgbClr val="092332"/>
                </a:solidFill>
                <a:latin typeface="Arial Narrow" panose="020B0606020202030204" pitchFamily="34" charset="0"/>
                <a:cs typeface="Calibri"/>
              </a:rPr>
              <a:t>БЮДЖЕТ</a:t>
            </a:r>
            <a:r>
              <a:rPr sz="1197" spc="-81" dirty="0">
                <a:solidFill>
                  <a:srgbClr val="092332"/>
                </a:solidFill>
                <a:latin typeface="Arial Narrow" panose="020B0606020202030204" pitchFamily="34" charset="0"/>
                <a:cs typeface="Calibri"/>
              </a:rPr>
              <a:t> </a:t>
            </a:r>
            <a:r>
              <a:rPr sz="1197" spc="73" dirty="0">
                <a:solidFill>
                  <a:srgbClr val="092332"/>
                </a:solidFill>
                <a:latin typeface="Arial Narrow" panose="020B0606020202030204" pitchFamily="34" charset="0"/>
                <a:cs typeface="Calibri"/>
              </a:rPr>
              <a:t>ПРОЕКТА:</a:t>
            </a:r>
            <a:endParaRPr sz="1197" dirty="0">
              <a:solidFill>
                <a:prstClr val="black"/>
              </a:solidFill>
              <a:latin typeface="Arial Narrow" panose="020B0606020202030204" pitchFamily="34" charset="0"/>
              <a:cs typeface="Calibri"/>
            </a:endParaRPr>
          </a:p>
          <a:p>
            <a:pPr marL="10860" defTabSz="781903" eaLnBrk="1" fontAlgn="auto" hangingPunct="1">
              <a:spcBef>
                <a:spcPts val="359"/>
              </a:spcBef>
              <a:spcAft>
                <a:spcPts val="0"/>
              </a:spcAft>
            </a:pPr>
            <a:r>
              <a:rPr sz="1026" spc="43" dirty="0">
                <a:solidFill>
                  <a:srgbClr val="092332"/>
                </a:solidFill>
                <a:latin typeface="Arial Narrow" panose="020B0606020202030204" pitchFamily="34" charset="0"/>
                <a:cs typeface="Calibri"/>
              </a:rPr>
              <a:t>от </a:t>
            </a:r>
            <a:r>
              <a:rPr sz="1026" spc="73" dirty="0">
                <a:solidFill>
                  <a:srgbClr val="2AACE2"/>
                </a:solidFill>
                <a:latin typeface="Arial Narrow" panose="020B0606020202030204" pitchFamily="34" charset="0"/>
                <a:cs typeface="Calibri"/>
              </a:rPr>
              <a:t>400</a:t>
            </a:r>
            <a:r>
              <a:rPr sz="1026" spc="73" dirty="0">
                <a:solidFill>
                  <a:srgbClr val="DD052B"/>
                </a:solidFill>
                <a:latin typeface="Arial Narrow" panose="020B0606020202030204" pitchFamily="34" charset="0"/>
                <a:cs typeface="Calibri"/>
              </a:rPr>
              <a:t> </a:t>
            </a:r>
            <a:r>
              <a:rPr sz="1026" spc="34" dirty="0">
                <a:solidFill>
                  <a:srgbClr val="092332"/>
                </a:solidFill>
                <a:latin typeface="Arial Narrow" panose="020B0606020202030204" pitchFamily="34" charset="0"/>
                <a:cs typeface="Calibri"/>
              </a:rPr>
              <a:t>млн</a:t>
            </a:r>
            <a:r>
              <a:rPr sz="1026" spc="-34" dirty="0">
                <a:solidFill>
                  <a:srgbClr val="092332"/>
                </a:solidFill>
                <a:latin typeface="Arial Narrow" panose="020B0606020202030204" pitchFamily="34" charset="0"/>
                <a:cs typeface="Calibri"/>
              </a:rPr>
              <a:t> </a:t>
            </a:r>
            <a:r>
              <a:rPr sz="1026" spc="120" dirty="0">
                <a:solidFill>
                  <a:srgbClr val="092332"/>
                </a:solidFill>
                <a:latin typeface="Arial Narrow" panose="020B0606020202030204" pitchFamily="34" charset="0"/>
                <a:cs typeface="Calibri"/>
              </a:rPr>
              <a:t>Р</a:t>
            </a:r>
            <a:endParaRPr sz="1026" dirty="0">
              <a:solidFill>
                <a:prstClr val="black"/>
              </a:solidFill>
              <a:latin typeface="Arial Narrow" panose="020B0606020202030204" pitchFamily="34" charset="0"/>
              <a:cs typeface="Calibri"/>
            </a:endParaRPr>
          </a:p>
        </p:txBody>
      </p:sp>
      <p:sp>
        <p:nvSpPr>
          <p:cNvPr id="17" name="object 24"/>
          <p:cNvSpPr/>
          <p:nvPr/>
        </p:nvSpPr>
        <p:spPr>
          <a:xfrm>
            <a:off x="5043148" y="4955618"/>
            <a:ext cx="0" cy="368692"/>
          </a:xfrm>
          <a:custGeom>
            <a:avLst/>
            <a:gdLst/>
            <a:ahLst/>
            <a:cxnLst/>
            <a:rect l="l" t="t" r="r" b="b"/>
            <a:pathLst>
              <a:path h="431164">
                <a:moveTo>
                  <a:pt x="0" y="430644"/>
                </a:moveTo>
                <a:lnTo>
                  <a:pt x="0" y="0"/>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18" name="object 26"/>
          <p:cNvSpPr txBox="1"/>
          <p:nvPr/>
        </p:nvSpPr>
        <p:spPr>
          <a:xfrm>
            <a:off x="783755" y="3602833"/>
            <a:ext cx="1672961" cy="628764"/>
          </a:xfrm>
          <a:prstGeom prst="rect">
            <a:avLst/>
          </a:prstGeom>
        </p:spPr>
        <p:txBody>
          <a:bodyPr vert="horz" wrap="square" lIns="0" tIns="64073" rIns="0" bIns="0" rtlCol="0">
            <a:spAutoFit/>
          </a:bodyPr>
          <a:lstStyle/>
          <a:p>
            <a:pPr marL="10860" defTabSz="781903" eaLnBrk="1" fontAlgn="auto" hangingPunct="1">
              <a:spcBef>
                <a:spcPts val="505"/>
              </a:spcBef>
              <a:spcAft>
                <a:spcPts val="0"/>
              </a:spcAft>
            </a:pPr>
            <a:r>
              <a:rPr sz="1197" spc="90" dirty="0">
                <a:solidFill>
                  <a:srgbClr val="092332"/>
                </a:solidFill>
                <a:latin typeface="Arial Narrow" panose="020B0606020202030204" pitchFamily="34" charset="0"/>
                <a:cs typeface="Calibri"/>
              </a:rPr>
              <a:t>ПРОЦЕНТНАЯ</a:t>
            </a:r>
            <a:r>
              <a:rPr sz="1197" spc="-13" dirty="0">
                <a:solidFill>
                  <a:srgbClr val="092332"/>
                </a:solidFill>
                <a:latin typeface="Arial Narrow" panose="020B0606020202030204" pitchFamily="34" charset="0"/>
                <a:cs typeface="Calibri"/>
              </a:rPr>
              <a:t> </a:t>
            </a:r>
            <a:r>
              <a:rPr sz="1197" spc="86" dirty="0">
                <a:solidFill>
                  <a:srgbClr val="092332"/>
                </a:solidFill>
                <a:latin typeface="Arial Narrow" panose="020B0606020202030204" pitchFamily="34" charset="0"/>
                <a:cs typeface="Calibri"/>
              </a:rPr>
              <a:t>СТАВКА:</a:t>
            </a:r>
            <a:endParaRPr sz="1197" dirty="0">
              <a:solidFill>
                <a:prstClr val="black"/>
              </a:solidFill>
              <a:latin typeface="Arial Narrow" panose="020B0606020202030204" pitchFamily="34" charset="0"/>
              <a:cs typeface="Calibri"/>
            </a:endParaRPr>
          </a:p>
          <a:p>
            <a:pPr marL="10860" defTabSz="781903" eaLnBrk="1" fontAlgn="auto" hangingPunct="1">
              <a:spcBef>
                <a:spcPts val="359"/>
              </a:spcBef>
              <a:spcAft>
                <a:spcPts val="0"/>
              </a:spcAft>
            </a:pPr>
            <a:r>
              <a:rPr sz="1026" spc="-257" dirty="0">
                <a:solidFill>
                  <a:srgbClr val="2AACE2"/>
                </a:solidFill>
                <a:latin typeface="Arial Narrow" panose="020B0606020202030204" pitchFamily="34" charset="0"/>
                <a:cs typeface="Calibri"/>
              </a:rPr>
              <a:t>1</a:t>
            </a:r>
            <a:r>
              <a:rPr sz="1026" spc="26" dirty="0">
                <a:solidFill>
                  <a:srgbClr val="2AACE2"/>
                </a:solidFill>
                <a:latin typeface="Arial Narrow" panose="020B0606020202030204" pitchFamily="34" charset="0"/>
                <a:cs typeface="Calibri"/>
              </a:rPr>
              <a:t> </a:t>
            </a:r>
            <a:r>
              <a:rPr sz="1026" spc="47" dirty="0">
                <a:solidFill>
                  <a:srgbClr val="2AACE2"/>
                </a:solidFill>
                <a:latin typeface="Arial Narrow" panose="020B0606020202030204" pitchFamily="34" charset="0"/>
                <a:cs typeface="Calibri"/>
              </a:rPr>
              <a:t>% </a:t>
            </a:r>
            <a:r>
              <a:rPr sz="1026" spc="47" dirty="0">
                <a:solidFill>
                  <a:srgbClr val="092332"/>
                </a:solidFill>
                <a:latin typeface="Arial Narrow" panose="020B0606020202030204" pitchFamily="34" charset="0"/>
                <a:cs typeface="Calibri"/>
              </a:rPr>
              <a:t>первые </a:t>
            </a:r>
            <a:r>
              <a:rPr sz="1026" spc="60" dirty="0">
                <a:solidFill>
                  <a:srgbClr val="092332"/>
                </a:solidFill>
                <a:latin typeface="Arial Narrow" panose="020B0606020202030204" pitchFamily="34" charset="0"/>
                <a:cs typeface="Calibri"/>
              </a:rPr>
              <a:t>3</a:t>
            </a:r>
            <a:r>
              <a:rPr sz="1026" spc="-13" dirty="0">
                <a:solidFill>
                  <a:srgbClr val="092332"/>
                </a:solidFill>
                <a:latin typeface="Arial Narrow" panose="020B0606020202030204" pitchFamily="34" charset="0"/>
                <a:cs typeface="Calibri"/>
              </a:rPr>
              <a:t> </a:t>
            </a:r>
            <a:r>
              <a:rPr sz="1026" spc="60" dirty="0">
                <a:solidFill>
                  <a:srgbClr val="092332"/>
                </a:solidFill>
                <a:latin typeface="Arial Narrow" panose="020B0606020202030204" pitchFamily="34" charset="0"/>
                <a:cs typeface="Calibri"/>
              </a:rPr>
              <a:t>года</a:t>
            </a:r>
            <a:endParaRPr sz="1026" dirty="0">
              <a:solidFill>
                <a:prstClr val="black"/>
              </a:solidFill>
              <a:latin typeface="Arial Narrow" panose="020B0606020202030204" pitchFamily="34" charset="0"/>
              <a:cs typeface="Calibri"/>
            </a:endParaRPr>
          </a:p>
          <a:p>
            <a:pPr marL="10860" defTabSz="781903" eaLnBrk="1" fontAlgn="auto" hangingPunct="1">
              <a:spcBef>
                <a:spcPts val="51"/>
              </a:spcBef>
              <a:spcAft>
                <a:spcPts val="0"/>
              </a:spcAft>
            </a:pPr>
            <a:r>
              <a:rPr sz="1026" spc="73" dirty="0">
                <a:solidFill>
                  <a:srgbClr val="2AACE2"/>
                </a:solidFill>
                <a:latin typeface="Arial Narrow" panose="020B0606020202030204" pitchFamily="34" charset="0"/>
                <a:cs typeface="Calibri"/>
              </a:rPr>
              <a:t>5 </a:t>
            </a:r>
            <a:r>
              <a:rPr sz="1026" spc="47" dirty="0">
                <a:solidFill>
                  <a:srgbClr val="2AACE2"/>
                </a:solidFill>
                <a:latin typeface="Arial Narrow" panose="020B0606020202030204" pitchFamily="34" charset="0"/>
                <a:cs typeface="Calibri"/>
              </a:rPr>
              <a:t>% </a:t>
            </a:r>
            <a:r>
              <a:rPr sz="1026" spc="51" dirty="0">
                <a:solidFill>
                  <a:srgbClr val="092332"/>
                </a:solidFill>
                <a:latin typeface="Arial Narrow" panose="020B0606020202030204" pitchFamily="34" charset="0"/>
                <a:cs typeface="Calibri"/>
              </a:rPr>
              <a:t>на </a:t>
            </a:r>
            <a:r>
              <a:rPr sz="1026" spc="64" dirty="0">
                <a:solidFill>
                  <a:srgbClr val="092332"/>
                </a:solidFill>
                <a:latin typeface="Arial Narrow" panose="020B0606020202030204" pitchFamily="34" charset="0"/>
                <a:cs typeface="Calibri"/>
              </a:rPr>
              <a:t>оставшийся</a:t>
            </a:r>
            <a:r>
              <a:rPr sz="1026" spc="-77" dirty="0">
                <a:solidFill>
                  <a:srgbClr val="092332"/>
                </a:solidFill>
                <a:latin typeface="Arial Narrow" panose="020B0606020202030204" pitchFamily="34" charset="0"/>
                <a:cs typeface="Calibri"/>
              </a:rPr>
              <a:t> </a:t>
            </a:r>
            <a:r>
              <a:rPr sz="1026" spc="51" dirty="0">
                <a:solidFill>
                  <a:srgbClr val="092332"/>
                </a:solidFill>
                <a:latin typeface="Arial Narrow" panose="020B0606020202030204" pitchFamily="34" charset="0"/>
                <a:cs typeface="Calibri"/>
              </a:rPr>
              <a:t>срок</a:t>
            </a:r>
            <a:endParaRPr sz="1026" dirty="0">
              <a:solidFill>
                <a:prstClr val="black"/>
              </a:solidFill>
              <a:latin typeface="Arial Narrow" panose="020B0606020202030204" pitchFamily="34" charset="0"/>
              <a:cs typeface="Calibri"/>
            </a:endParaRPr>
          </a:p>
        </p:txBody>
      </p:sp>
      <p:sp>
        <p:nvSpPr>
          <p:cNvPr id="19" name="object 27"/>
          <p:cNvSpPr/>
          <p:nvPr/>
        </p:nvSpPr>
        <p:spPr>
          <a:xfrm>
            <a:off x="646195" y="3688191"/>
            <a:ext cx="0" cy="532133"/>
          </a:xfrm>
          <a:custGeom>
            <a:avLst/>
            <a:gdLst/>
            <a:ahLst/>
            <a:cxnLst/>
            <a:rect l="l" t="t" r="r" b="b"/>
            <a:pathLst>
              <a:path h="622300">
                <a:moveTo>
                  <a:pt x="0" y="0"/>
                </a:moveTo>
                <a:lnTo>
                  <a:pt x="0" y="622134"/>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20" name="object 28"/>
          <p:cNvSpPr txBox="1"/>
          <p:nvPr/>
        </p:nvSpPr>
        <p:spPr>
          <a:xfrm>
            <a:off x="4751612" y="4000017"/>
            <a:ext cx="95024" cy="150242"/>
          </a:xfrm>
          <a:prstGeom prst="rect">
            <a:avLst/>
          </a:prstGeom>
        </p:spPr>
        <p:txBody>
          <a:bodyPr vert="horz" wrap="square" lIns="0" tIns="11946" rIns="0" bIns="0" rtlCol="0">
            <a:spAutoFit/>
          </a:bodyPr>
          <a:lstStyle/>
          <a:p>
            <a:pPr marL="10860" defTabSz="781903" eaLnBrk="1" fontAlgn="auto" hangingPunct="1">
              <a:spcBef>
                <a:spcPts val="94"/>
              </a:spcBef>
              <a:spcAft>
                <a:spcPts val="0"/>
              </a:spcAft>
            </a:pPr>
            <a:r>
              <a:rPr sz="898" spc="371" dirty="0">
                <a:solidFill>
                  <a:srgbClr val="DD052B"/>
                </a:solidFill>
                <a:latin typeface="Arial Narrow" panose="020B0606020202030204" pitchFamily="34" charset="0"/>
                <a:cs typeface="Calibri"/>
              </a:rPr>
              <a:t> </a:t>
            </a:r>
            <a:endParaRPr sz="898">
              <a:solidFill>
                <a:prstClr val="black"/>
              </a:solidFill>
              <a:latin typeface="Arial Narrow" panose="020B0606020202030204" pitchFamily="34" charset="0"/>
              <a:cs typeface="Calibri"/>
            </a:endParaRPr>
          </a:p>
        </p:txBody>
      </p:sp>
      <p:sp>
        <p:nvSpPr>
          <p:cNvPr id="21" name="object 30"/>
          <p:cNvSpPr/>
          <p:nvPr/>
        </p:nvSpPr>
        <p:spPr>
          <a:xfrm>
            <a:off x="5056490" y="3711772"/>
            <a:ext cx="0" cy="695574"/>
          </a:xfrm>
          <a:custGeom>
            <a:avLst/>
            <a:gdLst/>
            <a:ahLst/>
            <a:cxnLst/>
            <a:rect l="l" t="t" r="r" b="b"/>
            <a:pathLst>
              <a:path h="813435">
                <a:moveTo>
                  <a:pt x="0" y="0"/>
                </a:moveTo>
                <a:lnTo>
                  <a:pt x="0" y="813231"/>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22" name="object 31"/>
          <p:cNvSpPr txBox="1"/>
          <p:nvPr/>
        </p:nvSpPr>
        <p:spPr>
          <a:xfrm>
            <a:off x="786050" y="4747864"/>
            <a:ext cx="2504283" cy="733090"/>
          </a:xfrm>
          <a:prstGeom prst="rect">
            <a:avLst/>
          </a:prstGeom>
        </p:spPr>
        <p:txBody>
          <a:bodyPr vert="horz" wrap="square" lIns="0" tIns="32580" rIns="0" bIns="0" rtlCol="0">
            <a:spAutoFit/>
          </a:bodyPr>
          <a:lstStyle/>
          <a:p>
            <a:pPr marL="10860" marR="539188" defTabSz="781903" eaLnBrk="1" fontAlgn="auto" hangingPunct="1">
              <a:lnSpc>
                <a:spcPts val="1283"/>
              </a:lnSpc>
              <a:spcBef>
                <a:spcPts val="257"/>
              </a:spcBef>
              <a:spcAft>
                <a:spcPts val="0"/>
              </a:spcAft>
            </a:pPr>
            <a:r>
              <a:rPr sz="1197" spc="90" dirty="0">
                <a:solidFill>
                  <a:srgbClr val="092332"/>
                </a:solidFill>
                <a:latin typeface="Arial Narrow" panose="020B0606020202030204" pitchFamily="34" charset="0"/>
                <a:cs typeface="Calibri"/>
              </a:rPr>
              <a:t>ЦЕЛЕВОЙ </a:t>
            </a:r>
            <a:r>
              <a:rPr sz="1197" spc="64" dirty="0">
                <a:solidFill>
                  <a:srgbClr val="092332"/>
                </a:solidFill>
                <a:latin typeface="Arial Narrow" panose="020B0606020202030204" pitchFamily="34" charset="0"/>
                <a:cs typeface="Calibri"/>
              </a:rPr>
              <a:t>ОБЪЁМ</a:t>
            </a:r>
            <a:r>
              <a:rPr sz="1197" spc="-86" dirty="0">
                <a:solidFill>
                  <a:srgbClr val="092332"/>
                </a:solidFill>
                <a:latin typeface="Arial Narrow" panose="020B0606020202030204" pitchFamily="34" charset="0"/>
                <a:cs typeface="Calibri"/>
              </a:rPr>
              <a:t> </a:t>
            </a:r>
            <a:r>
              <a:rPr sz="1197" spc="86" dirty="0">
                <a:solidFill>
                  <a:srgbClr val="092332"/>
                </a:solidFill>
                <a:latin typeface="Arial Narrow" panose="020B0606020202030204" pitchFamily="34" charset="0"/>
                <a:cs typeface="Calibri"/>
              </a:rPr>
              <a:t>ПРОДАЖ  </a:t>
            </a:r>
            <a:r>
              <a:rPr sz="1197" spc="68" dirty="0">
                <a:solidFill>
                  <a:srgbClr val="092332"/>
                </a:solidFill>
                <a:latin typeface="Arial Narrow" panose="020B0606020202030204" pitchFamily="34" charset="0"/>
                <a:cs typeface="Calibri"/>
              </a:rPr>
              <a:t>НОВОЙ</a:t>
            </a:r>
            <a:r>
              <a:rPr sz="1197" spc="21" dirty="0">
                <a:solidFill>
                  <a:srgbClr val="092332"/>
                </a:solidFill>
                <a:latin typeface="Arial Narrow" panose="020B0606020202030204" pitchFamily="34" charset="0"/>
                <a:cs typeface="Calibri"/>
              </a:rPr>
              <a:t> </a:t>
            </a:r>
            <a:r>
              <a:rPr sz="1197" spc="64" dirty="0">
                <a:solidFill>
                  <a:srgbClr val="092332"/>
                </a:solidFill>
                <a:latin typeface="Arial Narrow" panose="020B0606020202030204" pitchFamily="34" charset="0"/>
                <a:cs typeface="Calibri"/>
              </a:rPr>
              <a:t>ПРОДУКЦИИ:</a:t>
            </a:r>
            <a:endParaRPr sz="1197" dirty="0">
              <a:solidFill>
                <a:prstClr val="black"/>
              </a:solidFill>
              <a:latin typeface="Arial Narrow" panose="020B0606020202030204" pitchFamily="34" charset="0"/>
              <a:cs typeface="Calibri"/>
            </a:endParaRPr>
          </a:p>
          <a:p>
            <a:pPr marL="10860" marR="4344" defTabSz="781903" eaLnBrk="1" fontAlgn="auto" hangingPunct="1">
              <a:lnSpc>
                <a:spcPct val="104200"/>
              </a:lnSpc>
              <a:spcBef>
                <a:spcPts val="291"/>
              </a:spcBef>
              <a:spcAft>
                <a:spcPts val="0"/>
              </a:spcAft>
            </a:pPr>
            <a:r>
              <a:rPr sz="1026" spc="-13" dirty="0">
                <a:solidFill>
                  <a:srgbClr val="2AACE2"/>
                </a:solidFill>
                <a:latin typeface="Arial Narrow" panose="020B0606020202030204" pitchFamily="34" charset="0"/>
                <a:cs typeface="Calibri"/>
              </a:rPr>
              <a:t>≥ </a:t>
            </a:r>
            <a:r>
              <a:rPr sz="1026" spc="81" dirty="0">
                <a:solidFill>
                  <a:srgbClr val="2AACE2"/>
                </a:solidFill>
                <a:latin typeface="Arial Narrow" panose="020B0606020202030204" pitchFamily="34" charset="0"/>
                <a:cs typeface="Calibri"/>
              </a:rPr>
              <a:t>50 </a:t>
            </a:r>
            <a:r>
              <a:rPr sz="1026" spc="47" dirty="0">
                <a:solidFill>
                  <a:srgbClr val="2AACE2"/>
                </a:solidFill>
                <a:latin typeface="Arial Narrow" panose="020B0606020202030204" pitchFamily="34" charset="0"/>
                <a:cs typeface="Calibri"/>
              </a:rPr>
              <a:t>% </a:t>
            </a:r>
            <a:r>
              <a:rPr sz="1026" spc="43" dirty="0">
                <a:solidFill>
                  <a:srgbClr val="092332"/>
                </a:solidFill>
                <a:latin typeface="Arial Narrow" panose="020B0606020202030204" pitchFamily="34" charset="0"/>
                <a:cs typeface="Calibri"/>
              </a:rPr>
              <a:t>от </a:t>
            </a:r>
            <a:r>
              <a:rPr sz="1026" spc="38" dirty="0">
                <a:solidFill>
                  <a:srgbClr val="092332"/>
                </a:solidFill>
                <a:latin typeface="Arial Narrow" panose="020B0606020202030204" pitchFamily="34" charset="0"/>
                <a:cs typeface="Calibri"/>
              </a:rPr>
              <a:t>суммы </a:t>
            </a:r>
            <a:r>
              <a:rPr sz="1026" spc="51" dirty="0">
                <a:solidFill>
                  <a:srgbClr val="092332"/>
                </a:solidFill>
                <a:latin typeface="Arial Narrow" panose="020B0606020202030204" pitchFamily="34" charset="0"/>
                <a:cs typeface="Calibri"/>
              </a:rPr>
              <a:t>займа </a:t>
            </a:r>
            <a:r>
              <a:rPr sz="1026" spc="68" dirty="0">
                <a:solidFill>
                  <a:srgbClr val="092332"/>
                </a:solidFill>
                <a:latin typeface="Arial Narrow" panose="020B0606020202030204" pitchFamily="34" charset="0"/>
                <a:cs typeface="Calibri"/>
              </a:rPr>
              <a:t>в </a:t>
            </a:r>
            <a:r>
              <a:rPr sz="1026" spc="38" dirty="0">
                <a:solidFill>
                  <a:srgbClr val="092332"/>
                </a:solidFill>
                <a:latin typeface="Arial Narrow" panose="020B0606020202030204" pitchFamily="34" charset="0"/>
                <a:cs typeface="Calibri"/>
              </a:rPr>
              <a:t>год, </a:t>
            </a:r>
            <a:r>
              <a:rPr sz="1026" spc="56" dirty="0">
                <a:solidFill>
                  <a:srgbClr val="092332"/>
                </a:solidFill>
                <a:latin typeface="Arial Narrow" panose="020B0606020202030204" pitchFamily="34" charset="0"/>
                <a:cs typeface="Calibri"/>
              </a:rPr>
              <a:t>начиная</a:t>
            </a:r>
            <a:r>
              <a:rPr sz="1026" spc="-107" dirty="0">
                <a:solidFill>
                  <a:srgbClr val="092332"/>
                </a:solidFill>
                <a:latin typeface="Arial Narrow" panose="020B0606020202030204" pitchFamily="34" charset="0"/>
                <a:cs typeface="Calibri"/>
              </a:rPr>
              <a:t> </a:t>
            </a:r>
            <a:r>
              <a:rPr sz="1026" spc="56" dirty="0">
                <a:solidFill>
                  <a:srgbClr val="092332"/>
                </a:solidFill>
                <a:latin typeface="Arial Narrow" panose="020B0606020202030204" pitchFamily="34" charset="0"/>
                <a:cs typeface="Calibri"/>
              </a:rPr>
              <a:t>со  </a:t>
            </a:r>
            <a:r>
              <a:rPr sz="1026" spc="51" dirty="0">
                <a:solidFill>
                  <a:srgbClr val="092332"/>
                </a:solidFill>
                <a:latin typeface="Arial Narrow" panose="020B0606020202030204" pitchFamily="34" charset="0"/>
                <a:cs typeface="Calibri"/>
              </a:rPr>
              <a:t>2 </a:t>
            </a:r>
            <a:r>
              <a:rPr sz="1026" spc="60" dirty="0">
                <a:solidFill>
                  <a:srgbClr val="092332"/>
                </a:solidFill>
                <a:latin typeface="Arial Narrow" panose="020B0606020202030204" pitchFamily="34" charset="0"/>
                <a:cs typeface="Calibri"/>
              </a:rPr>
              <a:t>года </a:t>
            </a:r>
            <a:r>
              <a:rPr sz="1026" spc="51" dirty="0">
                <a:solidFill>
                  <a:srgbClr val="092332"/>
                </a:solidFill>
                <a:latin typeface="Arial Narrow" panose="020B0606020202030204" pitchFamily="34" charset="0"/>
                <a:cs typeface="Calibri"/>
              </a:rPr>
              <a:t>серийного</a:t>
            </a:r>
            <a:r>
              <a:rPr sz="1026" spc="-30" dirty="0">
                <a:solidFill>
                  <a:srgbClr val="092332"/>
                </a:solidFill>
                <a:latin typeface="Arial Narrow" panose="020B0606020202030204" pitchFamily="34" charset="0"/>
                <a:cs typeface="Calibri"/>
              </a:rPr>
              <a:t> </a:t>
            </a:r>
            <a:r>
              <a:rPr sz="1026" spc="60" dirty="0">
                <a:solidFill>
                  <a:srgbClr val="092332"/>
                </a:solidFill>
                <a:latin typeface="Arial Narrow" panose="020B0606020202030204" pitchFamily="34" charset="0"/>
                <a:cs typeface="Calibri"/>
              </a:rPr>
              <a:t>производства</a:t>
            </a:r>
            <a:endParaRPr sz="1026" dirty="0">
              <a:solidFill>
                <a:prstClr val="black"/>
              </a:solidFill>
              <a:latin typeface="Arial Narrow" panose="020B0606020202030204" pitchFamily="34" charset="0"/>
              <a:cs typeface="Calibri"/>
            </a:endParaRPr>
          </a:p>
        </p:txBody>
      </p:sp>
      <p:sp>
        <p:nvSpPr>
          <p:cNvPr id="23" name="object 32"/>
          <p:cNvSpPr/>
          <p:nvPr/>
        </p:nvSpPr>
        <p:spPr>
          <a:xfrm>
            <a:off x="648380" y="4784218"/>
            <a:ext cx="0" cy="681456"/>
          </a:xfrm>
          <a:custGeom>
            <a:avLst/>
            <a:gdLst/>
            <a:ahLst/>
            <a:cxnLst/>
            <a:rect l="l" t="t" r="r" b="b"/>
            <a:pathLst>
              <a:path h="796925">
                <a:moveTo>
                  <a:pt x="0" y="0"/>
                </a:moveTo>
                <a:lnTo>
                  <a:pt x="0" y="796493"/>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24" name="object 34"/>
          <p:cNvSpPr/>
          <p:nvPr/>
        </p:nvSpPr>
        <p:spPr>
          <a:xfrm>
            <a:off x="5206296" y="4415042"/>
            <a:ext cx="664619" cy="388344"/>
          </a:xfrm>
          <a:prstGeom prst="rect">
            <a:avLst/>
          </a:prstGeom>
          <a:blipFill>
            <a:blip r:embed="rId2" cstate="print"/>
            <a:stretch>
              <a:fillRect/>
            </a:stretch>
          </a:blip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25" name="object 35"/>
          <p:cNvSpPr/>
          <p:nvPr/>
        </p:nvSpPr>
        <p:spPr>
          <a:xfrm>
            <a:off x="5273083" y="4479770"/>
            <a:ext cx="469689" cy="195477"/>
          </a:xfrm>
          <a:custGeom>
            <a:avLst/>
            <a:gdLst/>
            <a:ahLst/>
            <a:cxnLst/>
            <a:rect l="l" t="t" r="r" b="b"/>
            <a:pathLst>
              <a:path w="549275" h="228600">
                <a:moveTo>
                  <a:pt x="470954" y="0"/>
                </a:moveTo>
                <a:lnTo>
                  <a:pt x="78320" y="0"/>
                </a:lnTo>
                <a:lnTo>
                  <a:pt x="47834" y="6154"/>
                </a:lnTo>
                <a:lnTo>
                  <a:pt x="22939" y="22939"/>
                </a:lnTo>
                <a:lnTo>
                  <a:pt x="6154" y="47834"/>
                </a:lnTo>
                <a:lnTo>
                  <a:pt x="0" y="78320"/>
                </a:lnTo>
                <a:lnTo>
                  <a:pt x="0" y="150279"/>
                </a:lnTo>
                <a:lnTo>
                  <a:pt x="6154" y="180765"/>
                </a:lnTo>
                <a:lnTo>
                  <a:pt x="22939" y="205660"/>
                </a:lnTo>
                <a:lnTo>
                  <a:pt x="47834" y="222445"/>
                </a:lnTo>
                <a:lnTo>
                  <a:pt x="78320" y="228599"/>
                </a:lnTo>
                <a:lnTo>
                  <a:pt x="470954" y="228599"/>
                </a:lnTo>
                <a:lnTo>
                  <a:pt x="501440" y="222445"/>
                </a:lnTo>
                <a:lnTo>
                  <a:pt x="526335" y="205660"/>
                </a:lnTo>
                <a:lnTo>
                  <a:pt x="543120" y="180765"/>
                </a:lnTo>
                <a:lnTo>
                  <a:pt x="549274" y="150279"/>
                </a:lnTo>
                <a:lnTo>
                  <a:pt x="549274" y="78320"/>
                </a:lnTo>
                <a:lnTo>
                  <a:pt x="543120" y="47834"/>
                </a:lnTo>
                <a:lnTo>
                  <a:pt x="526335" y="22939"/>
                </a:lnTo>
                <a:lnTo>
                  <a:pt x="501440" y="6154"/>
                </a:lnTo>
                <a:lnTo>
                  <a:pt x="470954" y="0"/>
                </a:lnTo>
                <a:close/>
              </a:path>
            </a:pathLst>
          </a:custGeom>
          <a:solidFill>
            <a:srgbClr val="FFFFFF"/>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26" name="object 36"/>
          <p:cNvSpPr/>
          <p:nvPr/>
        </p:nvSpPr>
        <p:spPr>
          <a:xfrm>
            <a:off x="5273083" y="4479770"/>
            <a:ext cx="469689" cy="195477"/>
          </a:xfrm>
          <a:custGeom>
            <a:avLst/>
            <a:gdLst/>
            <a:ahLst/>
            <a:cxnLst/>
            <a:rect l="l" t="t" r="r" b="b"/>
            <a:pathLst>
              <a:path w="549275" h="228600">
                <a:moveTo>
                  <a:pt x="470954" y="228599"/>
                </a:moveTo>
                <a:lnTo>
                  <a:pt x="78320" y="228599"/>
                </a:lnTo>
                <a:lnTo>
                  <a:pt x="47834" y="222445"/>
                </a:lnTo>
                <a:lnTo>
                  <a:pt x="22939" y="205660"/>
                </a:lnTo>
                <a:lnTo>
                  <a:pt x="6154" y="180765"/>
                </a:lnTo>
                <a:lnTo>
                  <a:pt x="0" y="150279"/>
                </a:lnTo>
                <a:lnTo>
                  <a:pt x="0" y="78320"/>
                </a:lnTo>
                <a:lnTo>
                  <a:pt x="6154" y="47834"/>
                </a:lnTo>
                <a:lnTo>
                  <a:pt x="22939" y="22939"/>
                </a:lnTo>
                <a:lnTo>
                  <a:pt x="47834" y="6154"/>
                </a:lnTo>
                <a:lnTo>
                  <a:pt x="78320" y="0"/>
                </a:lnTo>
                <a:lnTo>
                  <a:pt x="470954" y="0"/>
                </a:lnTo>
                <a:lnTo>
                  <a:pt x="501440" y="6154"/>
                </a:lnTo>
                <a:lnTo>
                  <a:pt x="526335" y="22939"/>
                </a:lnTo>
                <a:lnTo>
                  <a:pt x="543120" y="47834"/>
                </a:lnTo>
                <a:lnTo>
                  <a:pt x="549274" y="78320"/>
                </a:lnTo>
                <a:lnTo>
                  <a:pt x="549274" y="150279"/>
                </a:lnTo>
                <a:lnTo>
                  <a:pt x="543120" y="180765"/>
                </a:lnTo>
                <a:lnTo>
                  <a:pt x="526335" y="205660"/>
                </a:lnTo>
                <a:lnTo>
                  <a:pt x="501440" y="222445"/>
                </a:lnTo>
                <a:lnTo>
                  <a:pt x="470954" y="228599"/>
                </a:lnTo>
                <a:close/>
              </a:path>
            </a:pathLst>
          </a:custGeom>
          <a:ln w="6350">
            <a:solidFill>
              <a:srgbClr val="09233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27" name="object 37"/>
          <p:cNvSpPr/>
          <p:nvPr/>
        </p:nvSpPr>
        <p:spPr>
          <a:xfrm>
            <a:off x="5115679" y="4004196"/>
            <a:ext cx="9774" cy="4887"/>
          </a:xfrm>
          <a:custGeom>
            <a:avLst/>
            <a:gdLst/>
            <a:ahLst/>
            <a:cxnLst/>
            <a:rect l="l" t="t" r="r" b="b"/>
            <a:pathLst>
              <a:path w="11429" h="5714">
                <a:moveTo>
                  <a:pt x="11341" y="0"/>
                </a:moveTo>
                <a:lnTo>
                  <a:pt x="7505" y="1828"/>
                </a:lnTo>
                <a:lnTo>
                  <a:pt x="3721" y="3733"/>
                </a:lnTo>
                <a:lnTo>
                  <a:pt x="0" y="5715"/>
                </a:lnTo>
              </a:path>
            </a:pathLst>
          </a:custGeom>
          <a:ln w="6350">
            <a:solidFill>
              <a:srgbClr val="09233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28" name="object 38"/>
          <p:cNvSpPr/>
          <p:nvPr/>
        </p:nvSpPr>
        <p:spPr>
          <a:xfrm>
            <a:off x="4972241" y="4020008"/>
            <a:ext cx="188961" cy="513671"/>
          </a:xfrm>
          <a:custGeom>
            <a:avLst/>
            <a:gdLst/>
            <a:ahLst/>
            <a:cxnLst/>
            <a:rect l="l" t="t" r="r" b="b"/>
            <a:pathLst>
              <a:path w="220979" h="600710">
                <a:moveTo>
                  <a:pt x="146020" y="0"/>
                </a:moveTo>
                <a:lnTo>
                  <a:pt x="113952" y="23958"/>
                </a:lnTo>
                <a:lnTo>
                  <a:pt x="85643" y="51638"/>
                </a:lnTo>
                <a:lnTo>
                  <a:pt x="61187" y="82548"/>
                </a:lnTo>
                <a:lnTo>
                  <a:pt x="40678" y="116197"/>
                </a:lnTo>
                <a:lnTo>
                  <a:pt x="24210" y="152096"/>
                </a:lnTo>
                <a:lnTo>
                  <a:pt x="11878" y="189753"/>
                </a:lnTo>
                <a:lnTo>
                  <a:pt x="3777" y="228678"/>
                </a:lnTo>
                <a:lnTo>
                  <a:pt x="0" y="268380"/>
                </a:lnTo>
                <a:lnTo>
                  <a:pt x="641" y="308370"/>
                </a:lnTo>
                <a:lnTo>
                  <a:pt x="5796" y="348156"/>
                </a:lnTo>
                <a:lnTo>
                  <a:pt x="15558" y="387248"/>
                </a:lnTo>
                <a:lnTo>
                  <a:pt x="30021" y="425155"/>
                </a:lnTo>
                <a:lnTo>
                  <a:pt x="49281" y="461387"/>
                </a:lnTo>
                <a:lnTo>
                  <a:pt x="73432" y="495454"/>
                </a:lnTo>
                <a:lnTo>
                  <a:pt x="102566" y="526864"/>
                </a:lnTo>
                <a:lnTo>
                  <a:pt x="136780" y="555128"/>
                </a:lnTo>
                <a:lnTo>
                  <a:pt x="176168" y="579754"/>
                </a:lnTo>
                <a:lnTo>
                  <a:pt x="220823" y="600252"/>
                </a:lnTo>
              </a:path>
            </a:pathLst>
          </a:custGeom>
          <a:ln w="6350">
            <a:solidFill>
              <a:srgbClr val="092332"/>
            </a:solidFill>
            <a:prstDash val="sysDot"/>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29" name="object 39"/>
          <p:cNvSpPr/>
          <p:nvPr/>
        </p:nvSpPr>
        <p:spPr>
          <a:xfrm>
            <a:off x="5171202" y="4537029"/>
            <a:ext cx="10317" cy="3801"/>
          </a:xfrm>
          <a:custGeom>
            <a:avLst/>
            <a:gdLst/>
            <a:ahLst/>
            <a:cxnLst/>
            <a:rect l="l" t="t" r="r" b="b"/>
            <a:pathLst>
              <a:path w="12064" h="4445">
                <a:moveTo>
                  <a:pt x="0" y="0"/>
                </a:moveTo>
                <a:lnTo>
                  <a:pt x="3962" y="1397"/>
                </a:lnTo>
                <a:lnTo>
                  <a:pt x="7988" y="2743"/>
                </a:lnTo>
                <a:lnTo>
                  <a:pt x="12065" y="4051"/>
                </a:lnTo>
              </a:path>
            </a:pathLst>
          </a:custGeom>
          <a:ln w="6349">
            <a:solidFill>
              <a:srgbClr val="09233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30" name="object 40"/>
          <p:cNvSpPr/>
          <p:nvPr/>
        </p:nvSpPr>
        <p:spPr>
          <a:xfrm>
            <a:off x="5104086" y="3984328"/>
            <a:ext cx="41267" cy="41267"/>
          </a:xfrm>
          <a:custGeom>
            <a:avLst/>
            <a:gdLst/>
            <a:ahLst/>
            <a:cxnLst/>
            <a:rect l="l" t="t" r="r" b="b"/>
            <a:pathLst>
              <a:path w="48260" h="48260">
                <a:moveTo>
                  <a:pt x="23500" y="0"/>
                </a:moveTo>
                <a:lnTo>
                  <a:pt x="14239" y="2034"/>
                </a:lnTo>
                <a:lnTo>
                  <a:pt x="6494" y="7502"/>
                </a:lnTo>
                <a:lnTo>
                  <a:pt x="1617" y="15247"/>
                </a:lnTo>
                <a:lnTo>
                  <a:pt x="0" y="24257"/>
                </a:lnTo>
                <a:lnTo>
                  <a:pt x="2034" y="33517"/>
                </a:lnTo>
                <a:lnTo>
                  <a:pt x="7500" y="41257"/>
                </a:lnTo>
                <a:lnTo>
                  <a:pt x="15240" y="46135"/>
                </a:lnTo>
                <a:lnTo>
                  <a:pt x="24246" y="47755"/>
                </a:lnTo>
                <a:lnTo>
                  <a:pt x="33505" y="45722"/>
                </a:lnTo>
                <a:lnTo>
                  <a:pt x="41250" y="40255"/>
                </a:lnTo>
                <a:lnTo>
                  <a:pt x="46128" y="32509"/>
                </a:lnTo>
                <a:lnTo>
                  <a:pt x="47749" y="23500"/>
                </a:lnTo>
                <a:lnTo>
                  <a:pt x="45722" y="14239"/>
                </a:lnTo>
                <a:lnTo>
                  <a:pt x="40255" y="6494"/>
                </a:lnTo>
                <a:lnTo>
                  <a:pt x="32509" y="1617"/>
                </a:lnTo>
                <a:lnTo>
                  <a:pt x="23500" y="0"/>
                </a:lnTo>
                <a:close/>
              </a:path>
            </a:pathLst>
          </a:custGeom>
          <a:solidFill>
            <a:srgbClr val="092332"/>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31" name="object 41"/>
          <p:cNvSpPr/>
          <p:nvPr/>
        </p:nvSpPr>
        <p:spPr>
          <a:xfrm>
            <a:off x="5167263" y="4522021"/>
            <a:ext cx="61358" cy="30951"/>
          </a:xfrm>
          <a:custGeom>
            <a:avLst/>
            <a:gdLst/>
            <a:ahLst/>
            <a:cxnLst/>
            <a:rect l="l" t="t" r="r" b="b"/>
            <a:pathLst>
              <a:path w="71754" h="36195">
                <a:moveTo>
                  <a:pt x="9410" y="0"/>
                </a:moveTo>
                <a:lnTo>
                  <a:pt x="0" y="35674"/>
                </a:lnTo>
                <a:lnTo>
                  <a:pt x="71259" y="35407"/>
                </a:lnTo>
                <a:lnTo>
                  <a:pt x="9410" y="0"/>
                </a:lnTo>
                <a:close/>
              </a:path>
            </a:pathLst>
          </a:custGeom>
          <a:solidFill>
            <a:srgbClr val="092332"/>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32" name="object 42"/>
          <p:cNvSpPr txBox="1"/>
          <p:nvPr/>
        </p:nvSpPr>
        <p:spPr>
          <a:xfrm>
            <a:off x="5190677" y="3622441"/>
            <a:ext cx="2523831" cy="1042852"/>
          </a:xfrm>
          <a:prstGeom prst="rect">
            <a:avLst/>
          </a:prstGeom>
        </p:spPr>
        <p:txBody>
          <a:bodyPr vert="horz" wrap="square" lIns="0" tIns="64073" rIns="0" bIns="0" rtlCol="0">
            <a:spAutoFit/>
          </a:bodyPr>
          <a:lstStyle/>
          <a:p>
            <a:pPr marL="10860" defTabSz="781903" eaLnBrk="1" fontAlgn="auto" hangingPunct="1">
              <a:spcBef>
                <a:spcPts val="505"/>
              </a:spcBef>
              <a:spcAft>
                <a:spcPts val="0"/>
              </a:spcAft>
            </a:pPr>
            <a:r>
              <a:rPr sz="1197" spc="90" dirty="0">
                <a:solidFill>
                  <a:srgbClr val="092332"/>
                </a:solidFill>
                <a:latin typeface="Arial Narrow" panose="020B0606020202030204" pitchFamily="34" charset="0"/>
                <a:cs typeface="Calibri"/>
              </a:rPr>
              <a:t>СОФИНАНСИРОВАНИЕ:</a:t>
            </a:r>
            <a:endParaRPr sz="1197" dirty="0">
              <a:solidFill>
                <a:prstClr val="black"/>
              </a:solidFill>
              <a:latin typeface="Arial Narrow" panose="020B0606020202030204" pitchFamily="34" charset="0"/>
              <a:cs typeface="Calibri"/>
            </a:endParaRPr>
          </a:p>
          <a:p>
            <a:pPr marL="10860" defTabSz="781903" eaLnBrk="1" fontAlgn="auto" hangingPunct="1">
              <a:spcBef>
                <a:spcPts val="359"/>
              </a:spcBef>
              <a:spcAft>
                <a:spcPts val="0"/>
              </a:spcAft>
            </a:pPr>
            <a:r>
              <a:rPr sz="1026" spc="-13" dirty="0">
                <a:solidFill>
                  <a:srgbClr val="2AACE2"/>
                </a:solidFill>
                <a:latin typeface="Arial Narrow" panose="020B0606020202030204" pitchFamily="34" charset="0"/>
                <a:cs typeface="Calibri"/>
              </a:rPr>
              <a:t>≥ </a:t>
            </a:r>
            <a:r>
              <a:rPr sz="1026" spc="81" dirty="0">
                <a:solidFill>
                  <a:srgbClr val="2AACE2"/>
                </a:solidFill>
                <a:latin typeface="Arial Narrow" panose="020B0606020202030204" pitchFamily="34" charset="0"/>
                <a:cs typeface="Calibri"/>
              </a:rPr>
              <a:t>50 </a:t>
            </a:r>
            <a:r>
              <a:rPr sz="1026" spc="47" dirty="0">
                <a:solidFill>
                  <a:srgbClr val="2AACE2"/>
                </a:solidFill>
                <a:latin typeface="Arial Narrow" panose="020B0606020202030204" pitchFamily="34" charset="0"/>
                <a:cs typeface="Calibri"/>
              </a:rPr>
              <a:t>% </a:t>
            </a:r>
            <a:r>
              <a:rPr sz="1026" spc="51" dirty="0">
                <a:solidFill>
                  <a:srgbClr val="092332"/>
                </a:solidFill>
                <a:latin typeface="Arial Narrow" panose="020B0606020202030204" pitchFamily="34" charset="0"/>
                <a:cs typeface="Calibri"/>
              </a:rPr>
              <a:t>бюджета</a:t>
            </a:r>
            <a:r>
              <a:rPr sz="1026" spc="-4" dirty="0">
                <a:solidFill>
                  <a:srgbClr val="092332"/>
                </a:solidFill>
                <a:latin typeface="Arial Narrow" panose="020B0606020202030204" pitchFamily="34" charset="0"/>
                <a:cs typeface="Calibri"/>
              </a:rPr>
              <a:t> </a:t>
            </a:r>
            <a:r>
              <a:rPr sz="1026" spc="38" dirty="0">
                <a:solidFill>
                  <a:srgbClr val="092332"/>
                </a:solidFill>
                <a:latin typeface="Arial Narrow" panose="020B0606020202030204" pitchFamily="34" charset="0"/>
                <a:cs typeface="Calibri"/>
              </a:rPr>
              <a:t>проекта,</a:t>
            </a:r>
            <a:endParaRPr sz="1026" dirty="0">
              <a:solidFill>
                <a:prstClr val="black"/>
              </a:solidFill>
              <a:latin typeface="Arial Narrow" panose="020B0606020202030204" pitchFamily="34" charset="0"/>
              <a:cs typeface="Calibri"/>
            </a:endParaRPr>
          </a:p>
          <a:p>
            <a:pPr marL="10860" marR="4344" defTabSz="781903" eaLnBrk="1" fontAlgn="auto" hangingPunct="1">
              <a:lnSpc>
                <a:spcPct val="104200"/>
              </a:lnSpc>
              <a:spcBef>
                <a:spcPts val="0"/>
              </a:spcBef>
              <a:spcAft>
                <a:spcPts val="0"/>
              </a:spcAft>
            </a:pPr>
            <a:r>
              <a:rPr sz="1026" spc="68" dirty="0">
                <a:solidFill>
                  <a:srgbClr val="092332"/>
                </a:solidFill>
                <a:latin typeface="Arial Narrow" panose="020B0606020202030204" pitchFamily="34" charset="0"/>
                <a:cs typeface="Calibri"/>
              </a:rPr>
              <a:t>в </a:t>
            </a:r>
            <a:r>
              <a:rPr sz="1026" spc="17" dirty="0">
                <a:solidFill>
                  <a:srgbClr val="092332"/>
                </a:solidFill>
                <a:latin typeface="Arial Narrow" panose="020B0606020202030204" pitchFamily="34" charset="0"/>
                <a:cs typeface="Calibri"/>
              </a:rPr>
              <a:t>т.ч. </a:t>
            </a:r>
            <a:r>
              <a:rPr sz="1026" spc="81" dirty="0">
                <a:solidFill>
                  <a:srgbClr val="092332"/>
                </a:solidFill>
                <a:latin typeface="Arial Narrow" panose="020B0606020202030204" pitchFamily="34" charset="0"/>
                <a:cs typeface="Calibri"/>
              </a:rPr>
              <a:t>за </a:t>
            </a:r>
            <a:r>
              <a:rPr sz="1026" spc="73" dirty="0">
                <a:solidFill>
                  <a:srgbClr val="092332"/>
                </a:solidFill>
                <a:latin typeface="Arial Narrow" panose="020B0606020202030204" pitchFamily="34" charset="0"/>
                <a:cs typeface="Calibri"/>
              </a:rPr>
              <a:t>счет </a:t>
            </a:r>
            <a:r>
              <a:rPr sz="1026" spc="56" dirty="0">
                <a:solidFill>
                  <a:srgbClr val="092332"/>
                </a:solidFill>
                <a:latin typeface="Arial Narrow" panose="020B0606020202030204" pitchFamily="34" charset="0"/>
                <a:cs typeface="Calibri"/>
              </a:rPr>
              <a:t>собственных </a:t>
            </a:r>
            <a:r>
              <a:rPr sz="1026" spc="60" dirty="0">
                <a:solidFill>
                  <a:srgbClr val="092332"/>
                </a:solidFill>
                <a:latin typeface="Arial Narrow" panose="020B0606020202030204" pitchFamily="34" charset="0"/>
                <a:cs typeface="Calibri"/>
              </a:rPr>
              <a:t>средств,  </a:t>
            </a:r>
            <a:r>
              <a:rPr sz="1026" spc="73" dirty="0">
                <a:solidFill>
                  <a:srgbClr val="092332"/>
                </a:solidFill>
                <a:latin typeface="Arial Narrow" panose="020B0606020202030204" pitchFamily="34" charset="0"/>
                <a:cs typeface="Calibri"/>
              </a:rPr>
              <a:t>средств </a:t>
            </a:r>
            <a:r>
              <a:rPr sz="1026" spc="43" dirty="0">
                <a:solidFill>
                  <a:srgbClr val="092332"/>
                </a:solidFill>
                <a:latin typeface="Arial Narrow" panose="020B0606020202030204" pitchFamily="34" charset="0"/>
                <a:cs typeface="Calibri"/>
              </a:rPr>
              <a:t>акционеров </a:t>
            </a:r>
            <a:r>
              <a:rPr sz="1026" spc="-13" dirty="0">
                <a:solidFill>
                  <a:srgbClr val="2AACE2"/>
                </a:solidFill>
                <a:latin typeface="Arial Narrow" panose="020B0606020202030204" pitchFamily="34" charset="0"/>
                <a:cs typeface="Calibri"/>
              </a:rPr>
              <a:t>≥ </a:t>
            </a:r>
            <a:r>
              <a:rPr sz="1026" spc="-94" dirty="0">
                <a:solidFill>
                  <a:srgbClr val="2AACE2"/>
                </a:solidFill>
                <a:latin typeface="Arial Narrow" panose="020B0606020202030204" pitchFamily="34" charset="0"/>
                <a:cs typeface="Calibri"/>
              </a:rPr>
              <a:t>15 </a:t>
            </a:r>
            <a:r>
              <a:rPr sz="1026" spc="47" dirty="0">
                <a:solidFill>
                  <a:srgbClr val="2AACE2"/>
                </a:solidFill>
                <a:latin typeface="Arial Narrow" panose="020B0606020202030204" pitchFamily="34" charset="0"/>
                <a:cs typeface="Calibri"/>
              </a:rPr>
              <a:t>% </a:t>
            </a:r>
            <a:r>
              <a:rPr sz="1026" spc="38" dirty="0">
                <a:solidFill>
                  <a:srgbClr val="092332"/>
                </a:solidFill>
                <a:latin typeface="Arial Narrow" panose="020B0606020202030204" pitchFamily="34" charset="0"/>
                <a:cs typeface="Calibri"/>
              </a:rPr>
              <a:t>суммы</a:t>
            </a:r>
            <a:r>
              <a:rPr sz="1026" spc="-38" dirty="0">
                <a:solidFill>
                  <a:srgbClr val="092332"/>
                </a:solidFill>
                <a:latin typeface="Arial Narrow" panose="020B0606020202030204" pitchFamily="34" charset="0"/>
                <a:cs typeface="Calibri"/>
              </a:rPr>
              <a:t> </a:t>
            </a:r>
            <a:r>
              <a:rPr sz="1026" spc="51" dirty="0">
                <a:solidFill>
                  <a:srgbClr val="092332"/>
                </a:solidFill>
                <a:latin typeface="Arial Narrow" panose="020B0606020202030204" pitchFamily="34" charset="0"/>
                <a:cs typeface="Calibri"/>
              </a:rPr>
              <a:t>займа</a:t>
            </a:r>
            <a:endParaRPr sz="1026" dirty="0">
              <a:solidFill>
                <a:prstClr val="black"/>
              </a:solidFill>
              <a:latin typeface="Arial Narrow" panose="020B0606020202030204" pitchFamily="34" charset="0"/>
              <a:cs typeface="Calibri"/>
            </a:endParaRPr>
          </a:p>
          <a:p>
            <a:pPr marL="576654" defTabSz="781903" eaLnBrk="1" fontAlgn="auto" hangingPunct="1">
              <a:lnSpc>
                <a:spcPts val="590"/>
              </a:lnSpc>
              <a:spcBef>
                <a:spcPts val="295"/>
              </a:spcBef>
              <a:spcAft>
                <a:spcPts val="0"/>
              </a:spcAft>
            </a:pPr>
            <a:r>
              <a:rPr sz="599" spc="21" dirty="0">
                <a:solidFill>
                  <a:srgbClr val="2AACE2"/>
                </a:solidFill>
                <a:latin typeface="Arial Narrow" panose="020B0606020202030204" pitchFamily="34" charset="0"/>
                <a:cs typeface="Calibri"/>
              </a:rPr>
              <a:t>new</a:t>
            </a:r>
            <a:endParaRPr sz="599" dirty="0">
              <a:solidFill>
                <a:srgbClr val="2AACE2"/>
              </a:solidFill>
              <a:latin typeface="Arial Narrow" panose="020B0606020202030204" pitchFamily="34" charset="0"/>
              <a:cs typeface="Calibri"/>
            </a:endParaRPr>
          </a:p>
          <a:p>
            <a:pPr marL="124887" defTabSz="781903" eaLnBrk="1" fontAlgn="auto" hangingPunct="1">
              <a:lnSpc>
                <a:spcPts val="1103"/>
              </a:lnSpc>
              <a:spcBef>
                <a:spcPts val="0"/>
              </a:spcBef>
              <a:spcAft>
                <a:spcPts val="0"/>
              </a:spcAft>
            </a:pPr>
            <a:r>
              <a:rPr sz="1026" spc="-13" dirty="0">
                <a:solidFill>
                  <a:srgbClr val="2AACE2"/>
                </a:solidFill>
                <a:latin typeface="Arial Narrow" panose="020B0606020202030204" pitchFamily="34" charset="0"/>
                <a:cs typeface="Calibri"/>
              </a:rPr>
              <a:t>≥ </a:t>
            </a:r>
            <a:r>
              <a:rPr sz="1026" spc="73" dirty="0">
                <a:solidFill>
                  <a:srgbClr val="2AACE2"/>
                </a:solidFill>
                <a:latin typeface="Arial Narrow" panose="020B0606020202030204" pitchFamily="34" charset="0"/>
                <a:cs typeface="Calibri"/>
              </a:rPr>
              <a:t>20</a:t>
            </a:r>
            <a:r>
              <a:rPr sz="1026" spc="68" dirty="0">
                <a:solidFill>
                  <a:srgbClr val="2AACE2"/>
                </a:solidFill>
                <a:latin typeface="Arial Narrow" panose="020B0606020202030204" pitchFamily="34" charset="0"/>
                <a:cs typeface="Calibri"/>
              </a:rPr>
              <a:t> </a:t>
            </a:r>
            <a:r>
              <a:rPr sz="1026" spc="47" dirty="0">
                <a:solidFill>
                  <a:srgbClr val="2AACE2"/>
                </a:solidFill>
                <a:latin typeface="Arial Narrow" panose="020B0606020202030204" pitchFamily="34" charset="0"/>
                <a:cs typeface="Calibri"/>
              </a:rPr>
              <a:t>%</a:t>
            </a:r>
            <a:endParaRPr sz="1026" dirty="0">
              <a:solidFill>
                <a:srgbClr val="2AACE2"/>
              </a:solidFill>
              <a:latin typeface="Arial Narrow" panose="020B0606020202030204" pitchFamily="34" charset="0"/>
              <a:cs typeface="Calibri"/>
            </a:endParaRPr>
          </a:p>
        </p:txBody>
      </p:sp>
      <p:sp>
        <p:nvSpPr>
          <p:cNvPr id="33" name="object 43"/>
          <p:cNvSpPr/>
          <p:nvPr/>
        </p:nvSpPr>
        <p:spPr>
          <a:xfrm>
            <a:off x="5315763" y="5441950"/>
            <a:ext cx="552545" cy="388344"/>
          </a:xfrm>
          <a:prstGeom prst="rect">
            <a:avLst/>
          </a:prstGeom>
          <a:blipFill>
            <a:blip r:embed="rId3" cstate="print"/>
            <a:stretch>
              <a:fillRect/>
            </a:stretch>
          </a:blip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34" name="object 44"/>
          <p:cNvSpPr/>
          <p:nvPr/>
        </p:nvSpPr>
        <p:spPr>
          <a:xfrm>
            <a:off x="5381676" y="5506731"/>
            <a:ext cx="359461" cy="195477"/>
          </a:xfrm>
          <a:custGeom>
            <a:avLst/>
            <a:gdLst/>
            <a:ahLst/>
            <a:cxnLst/>
            <a:rect l="l" t="t" r="r" b="b"/>
            <a:pathLst>
              <a:path w="420370" h="228600">
                <a:moveTo>
                  <a:pt x="341845" y="0"/>
                </a:moveTo>
                <a:lnTo>
                  <a:pt x="78320" y="0"/>
                </a:lnTo>
                <a:lnTo>
                  <a:pt x="47834" y="6154"/>
                </a:lnTo>
                <a:lnTo>
                  <a:pt x="22939" y="22939"/>
                </a:lnTo>
                <a:lnTo>
                  <a:pt x="6154" y="47834"/>
                </a:lnTo>
                <a:lnTo>
                  <a:pt x="0" y="78320"/>
                </a:lnTo>
                <a:lnTo>
                  <a:pt x="0" y="150279"/>
                </a:lnTo>
                <a:lnTo>
                  <a:pt x="6154" y="180765"/>
                </a:lnTo>
                <a:lnTo>
                  <a:pt x="22939" y="205660"/>
                </a:lnTo>
                <a:lnTo>
                  <a:pt x="47834" y="222445"/>
                </a:lnTo>
                <a:lnTo>
                  <a:pt x="78320" y="228600"/>
                </a:lnTo>
                <a:lnTo>
                  <a:pt x="341845" y="228600"/>
                </a:lnTo>
                <a:lnTo>
                  <a:pt x="372332" y="222445"/>
                </a:lnTo>
                <a:lnTo>
                  <a:pt x="397227" y="205660"/>
                </a:lnTo>
                <a:lnTo>
                  <a:pt x="414012" y="180765"/>
                </a:lnTo>
                <a:lnTo>
                  <a:pt x="420166" y="150279"/>
                </a:lnTo>
                <a:lnTo>
                  <a:pt x="420166" y="78320"/>
                </a:lnTo>
                <a:lnTo>
                  <a:pt x="414012" y="47834"/>
                </a:lnTo>
                <a:lnTo>
                  <a:pt x="397227" y="22939"/>
                </a:lnTo>
                <a:lnTo>
                  <a:pt x="372332" y="6154"/>
                </a:lnTo>
                <a:lnTo>
                  <a:pt x="341845" y="0"/>
                </a:lnTo>
                <a:close/>
              </a:path>
            </a:pathLst>
          </a:custGeom>
          <a:solidFill>
            <a:srgbClr val="FFFFFF"/>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35" name="object 45"/>
          <p:cNvSpPr/>
          <p:nvPr/>
        </p:nvSpPr>
        <p:spPr>
          <a:xfrm>
            <a:off x="5381676" y="5506731"/>
            <a:ext cx="359461" cy="195477"/>
          </a:xfrm>
          <a:custGeom>
            <a:avLst/>
            <a:gdLst/>
            <a:ahLst/>
            <a:cxnLst/>
            <a:rect l="l" t="t" r="r" b="b"/>
            <a:pathLst>
              <a:path w="420370" h="228600">
                <a:moveTo>
                  <a:pt x="341845" y="228600"/>
                </a:moveTo>
                <a:lnTo>
                  <a:pt x="78320" y="228600"/>
                </a:lnTo>
                <a:lnTo>
                  <a:pt x="47834" y="222445"/>
                </a:lnTo>
                <a:lnTo>
                  <a:pt x="22939" y="205660"/>
                </a:lnTo>
                <a:lnTo>
                  <a:pt x="6154" y="180765"/>
                </a:lnTo>
                <a:lnTo>
                  <a:pt x="0" y="150279"/>
                </a:lnTo>
                <a:lnTo>
                  <a:pt x="0" y="78320"/>
                </a:lnTo>
                <a:lnTo>
                  <a:pt x="6154" y="47834"/>
                </a:lnTo>
                <a:lnTo>
                  <a:pt x="22939" y="22939"/>
                </a:lnTo>
                <a:lnTo>
                  <a:pt x="47834" y="6154"/>
                </a:lnTo>
                <a:lnTo>
                  <a:pt x="78320" y="0"/>
                </a:lnTo>
                <a:lnTo>
                  <a:pt x="341845" y="0"/>
                </a:lnTo>
                <a:lnTo>
                  <a:pt x="372332" y="6154"/>
                </a:lnTo>
                <a:lnTo>
                  <a:pt x="397227" y="22939"/>
                </a:lnTo>
                <a:lnTo>
                  <a:pt x="414012" y="47834"/>
                </a:lnTo>
                <a:lnTo>
                  <a:pt x="420166" y="78320"/>
                </a:lnTo>
                <a:lnTo>
                  <a:pt x="420166" y="150279"/>
                </a:lnTo>
                <a:lnTo>
                  <a:pt x="414012" y="180765"/>
                </a:lnTo>
                <a:lnTo>
                  <a:pt x="397227" y="205660"/>
                </a:lnTo>
                <a:lnTo>
                  <a:pt x="372332" y="222445"/>
                </a:lnTo>
                <a:lnTo>
                  <a:pt x="341845" y="228600"/>
                </a:lnTo>
                <a:close/>
              </a:path>
            </a:pathLst>
          </a:custGeom>
          <a:ln w="6350">
            <a:solidFill>
              <a:srgbClr val="09233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36" name="object 46"/>
          <p:cNvSpPr/>
          <p:nvPr/>
        </p:nvSpPr>
        <p:spPr>
          <a:xfrm>
            <a:off x="5101510" y="5258159"/>
            <a:ext cx="9774" cy="5430"/>
          </a:xfrm>
          <a:custGeom>
            <a:avLst/>
            <a:gdLst/>
            <a:ahLst/>
            <a:cxnLst/>
            <a:rect l="l" t="t" r="r" b="b"/>
            <a:pathLst>
              <a:path w="11429" h="6350">
                <a:moveTo>
                  <a:pt x="11328" y="0"/>
                </a:moveTo>
                <a:lnTo>
                  <a:pt x="7467" y="1892"/>
                </a:lnTo>
                <a:lnTo>
                  <a:pt x="3695" y="3835"/>
                </a:lnTo>
                <a:lnTo>
                  <a:pt x="0" y="5816"/>
                </a:lnTo>
              </a:path>
            </a:pathLst>
          </a:custGeom>
          <a:ln w="6350">
            <a:solidFill>
              <a:srgbClr val="09233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37" name="object 47"/>
          <p:cNvSpPr/>
          <p:nvPr/>
        </p:nvSpPr>
        <p:spPr>
          <a:xfrm>
            <a:off x="4997120" y="5273799"/>
            <a:ext cx="232944" cy="326339"/>
          </a:xfrm>
          <a:custGeom>
            <a:avLst/>
            <a:gdLst/>
            <a:ahLst/>
            <a:cxnLst/>
            <a:rect l="l" t="t" r="r" b="b"/>
            <a:pathLst>
              <a:path w="272414" h="381635">
                <a:moveTo>
                  <a:pt x="100745" y="0"/>
                </a:moveTo>
                <a:lnTo>
                  <a:pt x="67179" y="24940"/>
                </a:lnTo>
                <a:lnTo>
                  <a:pt x="40448" y="52258"/>
                </a:lnTo>
                <a:lnTo>
                  <a:pt x="7117" y="111901"/>
                </a:lnTo>
                <a:lnTo>
                  <a:pt x="0" y="174668"/>
                </a:lnTo>
                <a:lnTo>
                  <a:pt x="6036" y="205894"/>
                </a:lnTo>
                <a:lnTo>
                  <a:pt x="36830" y="265365"/>
                </a:lnTo>
                <a:lnTo>
                  <a:pt x="91958" y="317315"/>
                </a:lnTo>
                <a:lnTo>
                  <a:pt x="128412" y="339140"/>
                </a:lnTo>
                <a:lnTo>
                  <a:pt x="170668" y="357487"/>
                </a:lnTo>
                <a:lnTo>
                  <a:pt x="218631" y="371825"/>
                </a:lnTo>
                <a:lnTo>
                  <a:pt x="272208" y="381622"/>
                </a:lnTo>
              </a:path>
            </a:pathLst>
          </a:custGeom>
          <a:ln w="6349">
            <a:solidFill>
              <a:srgbClr val="092332"/>
            </a:solidFill>
            <a:prstDash val="sysDot"/>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38" name="object 48"/>
          <p:cNvSpPr/>
          <p:nvPr/>
        </p:nvSpPr>
        <p:spPr>
          <a:xfrm>
            <a:off x="5240376" y="5601382"/>
            <a:ext cx="10860" cy="1086"/>
          </a:xfrm>
          <a:custGeom>
            <a:avLst/>
            <a:gdLst/>
            <a:ahLst/>
            <a:cxnLst/>
            <a:rect l="l" t="t" r="r" b="b"/>
            <a:pathLst>
              <a:path w="12700" h="1270">
                <a:moveTo>
                  <a:pt x="0" y="0"/>
                </a:moveTo>
                <a:lnTo>
                  <a:pt x="4191" y="457"/>
                </a:lnTo>
                <a:lnTo>
                  <a:pt x="8420" y="863"/>
                </a:lnTo>
                <a:lnTo>
                  <a:pt x="12700" y="1244"/>
                </a:lnTo>
              </a:path>
            </a:pathLst>
          </a:custGeom>
          <a:ln w="6350">
            <a:solidFill>
              <a:srgbClr val="09233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39" name="object 49"/>
          <p:cNvSpPr/>
          <p:nvPr/>
        </p:nvSpPr>
        <p:spPr>
          <a:xfrm>
            <a:off x="5089906" y="5238270"/>
            <a:ext cx="41267" cy="41267"/>
          </a:xfrm>
          <a:custGeom>
            <a:avLst/>
            <a:gdLst/>
            <a:ahLst/>
            <a:cxnLst/>
            <a:rect l="l" t="t" r="r" b="b"/>
            <a:pathLst>
              <a:path w="48260" h="48260">
                <a:moveTo>
                  <a:pt x="23076" y="0"/>
                </a:moveTo>
                <a:lnTo>
                  <a:pt x="13855" y="2196"/>
                </a:lnTo>
                <a:lnTo>
                  <a:pt x="6207" y="7796"/>
                </a:lnTo>
                <a:lnTo>
                  <a:pt x="1463" y="15625"/>
                </a:lnTo>
                <a:lnTo>
                  <a:pt x="0" y="24662"/>
                </a:lnTo>
                <a:lnTo>
                  <a:pt x="2196" y="33883"/>
                </a:lnTo>
                <a:lnTo>
                  <a:pt x="7801" y="41528"/>
                </a:lnTo>
                <a:lnTo>
                  <a:pt x="15630" y="46270"/>
                </a:lnTo>
                <a:lnTo>
                  <a:pt x="24663" y="47733"/>
                </a:lnTo>
                <a:lnTo>
                  <a:pt x="33883" y="45541"/>
                </a:lnTo>
                <a:lnTo>
                  <a:pt x="41535" y="39942"/>
                </a:lnTo>
                <a:lnTo>
                  <a:pt x="46279" y="32113"/>
                </a:lnTo>
                <a:lnTo>
                  <a:pt x="47740" y="23076"/>
                </a:lnTo>
                <a:lnTo>
                  <a:pt x="45541" y="13855"/>
                </a:lnTo>
                <a:lnTo>
                  <a:pt x="39942" y="6207"/>
                </a:lnTo>
                <a:lnTo>
                  <a:pt x="32113" y="1463"/>
                </a:lnTo>
                <a:lnTo>
                  <a:pt x="23076" y="0"/>
                </a:lnTo>
                <a:close/>
              </a:path>
            </a:pathLst>
          </a:custGeom>
          <a:solidFill>
            <a:srgbClr val="092332"/>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40" name="object 50"/>
          <p:cNvSpPr/>
          <p:nvPr/>
        </p:nvSpPr>
        <p:spPr>
          <a:xfrm>
            <a:off x="5239734" y="5585735"/>
            <a:ext cx="59729" cy="32037"/>
          </a:xfrm>
          <a:custGeom>
            <a:avLst/>
            <a:gdLst/>
            <a:ahLst/>
            <a:cxnLst/>
            <a:rect l="l" t="t" r="r" b="b"/>
            <a:pathLst>
              <a:path w="69850" h="37464">
                <a:moveTo>
                  <a:pt x="1866" y="0"/>
                </a:moveTo>
                <a:lnTo>
                  <a:pt x="0" y="36842"/>
                </a:lnTo>
                <a:lnTo>
                  <a:pt x="69684" y="21920"/>
                </a:lnTo>
                <a:lnTo>
                  <a:pt x="1866" y="0"/>
                </a:lnTo>
                <a:close/>
              </a:path>
            </a:pathLst>
          </a:custGeom>
          <a:solidFill>
            <a:srgbClr val="092332"/>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41" name="object 51"/>
          <p:cNvSpPr txBox="1"/>
          <p:nvPr/>
        </p:nvSpPr>
        <p:spPr>
          <a:xfrm>
            <a:off x="5452495" y="5509014"/>
            <a:ext cx="211224" cy="168830"/>
          </a:xfrm>
          <a:prstGeom prst="rect">
            <a:avLst/>
          </a:prstGeom>
        </p:spPr>
        <p:txBody>
          <a:bodyPr vert="horz" wrap="square" lIns="0" tIns="10860" rIns="0" bIns="0" rtlCol="0">
            <a:spAutoFit/>
          </a:bodyPr>
          <a:lstStyle/>
          <a:p>
            <a:pPr marL="10860" defTabSz="781903" eaLnBrk="1" fontAlgn="auto" hangingPunct="1">
              <a:spcBef>
                <a:spcPts val="86"/>
              </a:spcBef>
              <a:spcAft>
                <a:spcPts val="0"/>
              </a:spcAft>
            </a:pPr>
            <a:r>
              <a:rPr sz="1026" spc="-26" dirty="0">
                <a:solidFill>
                  <a:srgbClr val="2AACE2"/>
                </a:solidFill>
                <a:latin typeface="Arial Narrow" panose="020B0606020202030204" pitchFamily="34" charset="0"/>
                <a:cs typeface="Calibri"/>
              </a:rPr>
              <a:t>100</a:t>
            </a:r>
            <a:endParaRPr sz="1026" dirty="0">
              <a:solidFill>
                <a:srgbClr val="2AACE2"/>
              </a:solidFill>
              <a:latin typeface="Arial Narrow" panose="020B0606020202030204" pitchFamily="34" charset="0"/>
              <a:cs typeface="Calibri"/>
            </a:endParaRPr>
          </a:p>
        </p:txBody>
      </p:sp>
      <p:sp>
        <p:nvSpPr>
          <p:cNvPr id="42" name="object 52"/>
          <p:cNvSpPr txBox="1"/>
          <p:nvPr/>
        </p:nvSpPr>
        <p:spPr>
          <a:xfrm>
            <a:off x="5767877" y="5449022"/>
            <a:ext cx="162898" cy="104815"/>
          </a:xfrm>
          <a:prstGeom prst="rect">
            <a:avLst/>
          </a:prstGeom>
        </p:spPr>
        <p:txBody>
          <a:bodyPr vert="horz" wrap="square" lIns="0" tIns="12488" rIns="0" bIns="0" rtlCol="0">
            <a:spAutoFit/>
          </a:bodyPr>
          <a:lstStyle/>
          <a:p>
            <a:pPr marL="10860" defTabSz="781903" eaLnBrk="1" fontAlgn="auto" hangingPunct="1">
              <a:spcBef>
                <a:spcPts val="97"/>
              </a:spcBef>
              <a:spcAft>
                <a:spcPts val="0"/>
              </a:spcAft>
            </a:pPr>
            <a:r>
              <a:rPr sz="599" spc="21" dirty="0">
                <a:solidFill>
                  <a:srgbClr val="2AACE2"/>
                </a:solidFill>
                <a:latin typeface="Arial Narrow" panose="020B0606020202030204" pitchFamily="34" charset="0"/>
                <a:cs typeface="Calibri"/>
              </a:rPr>
              <a:t>new</a:t>
            </a:r>
            <a:endParaRPr sz="599" dirty="0">
              <a:solidFill>
                <a:srgbClr val="2AACE2"/>
              </a:solidFill>
              <a:latin typeface="Arial Narrow" panose="020B0606020202030204" pitchFamily="34" charset="0"/>
              <a:cs typeface="Calibri"/>
            </a:endParaRPr>
          </a:p>
        </p:txBody>
      </p:sp>
      <p:sp>
        <p:nvSpPr>
          <p:cNvPr id="43" name="object 53"/>
          <p:cNvSpPr/>
          <p:nvPr/>
        </p:nvSpPr>
        <p:spPr>
          <a:xfrm>
            <a:off x="5521666" y="2077132"/>
            <a:ext cx="724565" cy="388344"/>
          </a:xfrm>
          <a:prstGeom prst="rect">
            <a:avLst/>
          </a:prstGeom>
          <a:blipFill>
            <a:blip r:embed="rId4" cstate="print"/>
            <a:stretch>
              <a:fillRect/>
            </a:stretch>
          </a:blip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44" name="object 54"/>
          <p:cNvSpPr/>
          <p:nvPr/>
        </p:nvSpPr>
        <p:spPr>
          <a:xfrm>
            <a:off x="5587917" y="2143798"/>
            <a:ext cx="531047" cy="195477"/>
          </a:xfrm>
          <a:custGeom>
            <a:avLst/>
            <a:gdLst/>
            <a:ahLst/>
            <a:cxnLst/>
            <a:rect l="l" t="t" r="r" b="b"/>
            <a:pathLst>
              <a:path w="621029" h="228600">
                <a:moveTo>
                  <a:pt x="542188" y="0"/>
                </a:moveTo>
                <a:lnTo>
                  <a:pt x="78320" y="0"/>
                </a:lnTo>
                <a:lnTo>
                  <a:pt x="47834" y="6154"/>
                </a:lnTo>
                <a:lnTo>
                  <a:pt x="22939" y="22939"/>
                </a:lnTo>
                <a:lnTo>
                  <a:pt x="6154" y="47834"/>
                </a:lnTo>
                <a:lnTo>
                  <a:pt x="0" y="78320"/>
                </a:lnTo>
                <a:lnTo>
                  <a:pt x="0" y="150279"/>
                </a:lnTo>
                <a:lnTo>
                  <a:pt x="6154" y="180765"/>
                </a:lnTo>
                <a:lnTo>
                  <a:pt x="22939" y="205660"/>
                </a:lnTo>
                <a:lnTo>
                  <a:pt x="47834" y="222445"/>
                </a:lnTo>
                <a:lnTo>
                  <a:pt x="78320" y="228600"/>
                </a:lnTo>
                <a:lnTo>
                  <a:pt x="542188" y="228600"/>
                </a:lnTo>
                <a:lnTo>
                  <a:pt x="572674" y="222445"/>
                </a:lnTo>
                <a:lnTo>
                  <a:pt x="597569" y="205660"/>
                </a:lnTo>
                <a:lnTo>
                  <a:pt x="614354" y="180765"/>
                </a:lnTo>
                <a:lnTo>
                  <a:pt x="620509" y="150279"/>
                </a:lnTo>
                <a:lnTo>
                  <a:pt x="620509" y="78320"/>
                </a:lnTo>
                <a:lnTo>
                  <a:pt x="614354" y="47834"/>
                </a:lnTo>
                <a:lnTo>
                  <a:pt x="597569" y="22939"/>
                </a:lnTo>
                <a:lnTo>
                  <a:pt x="572674" y="6154"/>
                </a:lnTo>
                <a:lnTo>
                  <a:pt x="542188" y="0"/>
                </a:lnTo>
                <a:close/>
              </a:path>
            </a:pathLst>
          </a:custGeom>
          <a:solidFill>
            <a:srgbClr val="FFFFFF"/>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45" name="object 55"/>
          <p:cNvSpPr/>
          <p:nvPr/>
        </p:nvSpPr>
        <p:spPr>
          <a:xfrm>
            <a:off x="5587917" y="2143798"/>
            <a:ext cx="531047" cy="195477"/>
          </a:xfrm>
          <a:custGeom>
            <a:avLst/>
            <a:gdLst/>
            <a:ahLst/>
            <a:cxnLst/>
            <a:rect l="l" t="t" r="r" b="b"/>
            <a:pathLst>
              <a:path w="621029" h="228600">
                <a:moveTo>
                  <a:pt x="542188" y="228600"/>
                </a:moveTo>
                <a:lnTo>
                  <a:pt x="78320" y="228600"/>
                </a:lnTo>
                <a:lnTo>
                  <a:pt x="47834" y="222445"/>
                </a:lnTo>
                <a:lnTo>
                  <a:pt x="22939" y="205660"/>
                </a:lnTo>
                <a:lnTo>
                  <a:pt x="6154" y="180765"/>
                </a:lnTo>
                <a:lnTo>
                  <a:pt x="0" y="150279"/>
                </a:lnTo>
                <a:lnTo>
                  <a:pt x="0" y="78320"/>
                </a:lnTo>
                <a:lnTo>
                  <a:pt x="6154" y="47834"/>
                </a:lnTo>
                <a:lnTo>
                  <a:pt x="22939" y="22939"/>
                </a:lnTo>
                <a:lnTo>
                  <a:pt x="47834" y="6154"/>
                </a:lnTo>
                <a:lnTo>
                  <a:pt x="78320" y="0"/>
                </a:lnTo>
                <a:lnTo>
                  <a:pt x="542188" y="0"/>
                </a:lnTo>
                <a:lnTo>
                  <a:pt x="572674" y="6154"/>
                </a:lnTo>
                <a:lnTo>
                  <a:pt x="597569" y="22939"/>
                </a:lnTo>
                <a:lnTo>
                  <a:pt x="614354" y="47834"/>
                </a:lnTo>
                <a:lnTo>
                  <a:pt x="620509" y="78320"/>
                </a:lnTo>
                <a:lnTo>
                  <a:pt x="620509" y="150279"/>
                </a:lnTo>
                <a:lnTo>
                  <a:pt x="614354" y="180765"/>
                </a:lnTo>
                <a:lnTo>
                  <a:pt x="597569" y="205660"/>
                </a:lnTo>
                <a:lnTo>
                  <a:pt x="572674" y="222445"/>
                </a:lnTo>
                <a:lnTo>
                  <a:pt x="542188" y="228600"/>
                </a:lnTo>
                <a:close/>
              </a:path>
            </a:pathLst>
          </a:custGeom>
          <a:ln w="6350">
            <a:solidFill>
              <a:srgbClr val="09233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46" name="object 56"/>
          <p:cNvSpPr/>
          <p:nvPr/>
        </p:nvSpPr>
        <p:spPr>
          <a:xfrm>
            <a:off x="5326474" y="1989122"/>
            <a:ext cx="10317" cy="3801"/>
          </a:xfrm>
          <a:custGeom>
            <a:avLst/>
            <a:gdLst/>
            <a:ahLst/>
            <a:cxnLst/>
            <a:rect l="l" t="t" r="r" b="b"/>
            <a:pathLst>
              <a:path w="12064" h="4444">
                <a:moveTo>
                  <a:pt x="11950" y="0"/>
                </a:moveTo>
                <a:lnTo>
                  <a:pt x="7835" y="1384"/>
                </a:lnTo>
                <a:lnTo>
                  <a:pt x="3848" y="2819"/>
                </a:lnTo>
                <a:lnTo>
                  <a:pt x="0" y="4305"/>
                </a:lnTo>
              </a:path>
            </a:pathLst>
          </a:custGeom>
          <a:ln w="6350">
            <a:solidFill>
              <a:srgbClr val="09233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47" name="object 57"/>
          <p:cNvSpPr/>
          <p:nvPr/>
        </p:nvSpPr>
        <p:spPr>
          <a:xfrm>
            <a:off x="5248532" y="2001295"/>
            <a:ext cx="187876" cy="234030"/>
          </a:xfrm>
          <a:custGeom>
            <a:avLst/>
            <a:gdLst/>
            <a:ahLst/>
            <a:cxnLst/>
            <a:rect l="l" t="t" r="r" b="b"/>
            <a:pathLst>
              <a:path w="219710" h="273685">
                <a:moveTo>
                  <a:pt x="68782" y="0"/>
                </a:moveTo>
                <a:lnTo>
                  <a:pt x="34934" y="22321"/>
                </a:lnTo>
                <a:lnTo>
                  <a:pt x="12641" y="48059"/>
                </a:lnTo>
                <a:lnTo>
                  <a:pt x="1223" y="76246"/>
                </a:lnTo>
                <a:lnTo>
                  <a:pt x="0" y="105912"/>
                </a:lnTo>
                <a:lnTo>
                  <a:pt x="8289" y="136089"/>
                </a:lnTo>
                <a:lnTo>
                  <a:pt x="50684" y="194101"/>
                </a:lnTo>
                <a:lnTo>
                  <a:pt x="83429" y="219998"/>
                </a:lnTo>
                <a:lnTo>
                  <a:pt x="122964" y="242532"/>
                </a:lnTo>
                <a:lnTo>
                  <a:pt x="168609" y="260733"/>
                </a:lnTo>
                <a:lnTo>
                  <a:pt x="219683" y="273634"/>
                </a:lnTo>
              </a:path>
            </a:pathLst>
          </a:custGeom>
          <a:ln w="6350">
            <a:solidFill>
              <a:srgbClr val="092332"/>
            </a:solidFill>
            <a:prstDash val="sysDot"/>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48" name="object 58"/>
          <p:cNvSpPr/>
          <p:nvPr/>
        </p:nvSpPr>
        <p:spPr>
          <a:xfrm>
            <a:off x="5446728" y="2237046"/>
            <a:ext cx="10860" cy="1629"/>
          </a:xfrm>
          <a:custGeom>
            <a:avLst/>
            <a:gdLst/>
            <a:ahLst/>
            <a:cxnLst/>
            <a:rect l="l" t="t" r="r" b="b"/>
            <a:pathLst>
              <a:path w="12700" h="1905">
                <a:moveTo>
                  <a:pt x="0" y="0"/>
                </a:moveTo>
                <a:lnTo>
                  <a:pt x="4165" y="647"/>
                </a:lnTo>
                <a:lnTo>
                  <a:pt x="8369" y="1244"/>
                </a:lnTo>
                <a:lnTo>
                  <a:pt x="12611" y="1778"/>
                </a:lnTo>
              </a:path>
            </a:pathLst>
          </a:custGeom>
          <a:ln w="6349">
            <a:solidFill>
              <a:srgbClr val="09233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49" name="object 59"/>
          <p:cNvSpPr/>
          <p:nvPr/>
        </p:nvSpPr>
        <p:spPr>
          <a:xfrm>
            <a:off x="5315438" y="1969167"/>
            <a:ext cx="40724" cy="40724"/>
          </a:xfrm>
          <a:custGeom>
            <a:avLst/>
            <a:gdLst/>
            <a:ahLst/>
            <a:cxnLst/>
            <a:rect l="l" t="t" r="r" b="b"/>
            <a:pathLst>
              <a:path w="47625" h="47625">
                <a:moveTo>
                  <a:pt x="26296" y="0"/>
                </a:moveTo>
                <a:lnTo>
                  <a:pt x="16857" y="880"/>
                </a:lnTo>
                <a:lnTo>
                  <a:pt x="8501" y="5355"/>
                </a:lnTo>
                <a:lnTo>
                  <a:pt x="2711" y="12442"/>
                </a:lnTo>
                <a:lnTo>
                  <a:pt x="0" y="21185"/>
                </a:lnTo>
                <a:lnTo>
                  <a:pt x="880" y="30624"/>
                </a:lnTo>
                <a:lnTo>
                  <a:pt x="5360" y="38980"/>
                </a:lnTo>
                <a:lnTo>
                  <a:pt x="12447" y="44770"/>
                </a:lnTo>
                <a:lnTo>
                  <a:pt x="21186" y="47481"/>
                </a:lnTo>
                <a:lnTo>
                  <a:pt x="30624" y="46600"/>
                </a:lnTo>
                <a:lnTo>
                  <a:pt x="38982" y="42126"/>
                </a:lnTo>
                <a:lnTo>
                  <a:pt x="44775" y="35039"/>
                </a:lnTo>
                <a:lnTo>
                  <a:pt x="47487" y="26296"/>
                </a:lnTo>
                <a:lnTo>
                  <a:pt x="46600" y="16857"/>
                </a:lnTo>
                <a:lnTo>
                  <a:pt x="42126" y="8501"/>
                </a:lnTo>
                <a:lnTo>
                  <a:pt x="35039" y="2711"/>
                </a:lnTo>
                <a:lnTo>
                  <a:pt x="26296" y="0"/>
                </a:lnTo>
                <a:close/>
              </a:path>
            </a:pathLst>
          </a:custGeom>
          <a:solidFill>
            <a:srgbClr val="092332"/>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50" name="object 60"/>
          <p:cNvSpPr/>
          <p:nvPr/>
        </p:nvSpPr>
        <p:spPr>
          <a:xfrm>
            <a:off x="5445669" y="2221312"/>
            <a:ext cx="60272" cy="31494"/>
          </a:xfrm>
          <a:custGeom>
            <a:avLst/>
            <a:gdLst/>
            <a:ahLst/>
            <a:cxnLst/>
            <a:rect l="l" t="t" r="r" b="b"/>
            <a:pathLst>
              <a:path w="70485" h="36830">
                <a:moveTo>
                  <a:pt x="2819" y="0"/>
                </a:moveTo>
                <a:lnTo>
                  <a:pt x="0" y="36791"/>
                </a:lnTo>
                <a:lnTo>
                  <a:pt x="70040" y="23660"/>
                </a:lnTo>
                <a:lnTo>
                  <a:pt x="2819" y="0"/>
                </a:lnTo>
                <a:close/>
              </a:path>
            </a:pathLst>
          </a:custGeom>
          <a:solidFill>
            <a:srgbClr val="092332"/>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51" name="object 61"/>
          <p:cNvSpPr txBox="1"/>
          <p:nvPr/>
        </p:nvSpPr>
        <p:spPr>
          <a:xfrm>
            <a:off x="5630680" y="2146075"/>
            <a:ext cx="446883" cy="168830"/>
          </a:xfrm>
          <a:prstGeom prst="rect">
            <a:avLst/>
          </a:prstGeom>
        </p:spPr>
        <p:txBody>
          <a:bodyPr vert="horz" wrap="square" lIns="0" tIns="10860" rIns="0" bIns="0" rtlCol="0">
            <a:spAutoFit/>
          </a:bodyPr>
          <a:lstStyle/>
          <a:p>
            <a:pPr defTabSz="781903" eaLnBrk="1" fontAlgn="auto" hangingPunct="1">
              <a:spcBef>
                <a:spcPts val="86"/>
              </a:spcBef>
              <a:spcAft>
                <a:spcPts val="0"/>
              </a:spcAft>
            </a:pPr>
            <a:r>
              <a:rPr sz="1026" spc="86" dirty="0">
                <a:solidFill>
                  <a:srgbClr val="2AACE2"/>
                </a:solidFill>
                <a:latin typeface="Arial Narrow" panose="020B0606020202030204" pitchFamily="34" charset="0"/>
                <a:cs typeface="Calibri"/>
              </a:rPr>
              <a:t>80-750</a:t>
            </a:r>
            <a:endParaRPr sz="1026" dirty="0">
              <a:solidFill>
                <a:srgbClr val="2AACE2"/>
              </a:solidFill>
              <a:latin typeface="Arial Narrow" panose="020B0606020202030204" pitchFamily="34" charset="0"/>
              <a:cs typeface="Calibri"/>
            </a:endParaRPr>
          </a:p>
        </p:txBody>
      </p:sp>
      <p:sp>
        <p:nvSpPr>
          <p:cNvPr id="52" name="object 62"/>
          <p:cNvSpPr txBox="1"/>
          <p:nvPr/>
        </p:nvSpPr>
        <p:spPr>
          <a:xfrm>
            <a:off x="6169593" y="2086087"/>
            <a:ext cx="152038" cy="104815"/>
          </a:xfrm>
          <a:prstGeom prst="rect">
            <a:avLst/>
          </a:prstGeom>
        </p:spPr>
        <p:txBody>
          <a:bodyPr vert="horz" wrap="square" lIns="0" tIns="12488" rIns="0" bIns="0" rtlCol="0">
            <a:spAutoFit/>
          </a:bodyPr>
          <a:lstStyle/>
          <a:p>
            <a:pPr defTabSz="781903" eaLnBrk="1" fontAlgn="auto" hangingPunct="1">
              <a:spcBef>
                <a:spcPts val="97"/>
              </a:spcBef>
              <a:spcAft>
                <a:spcPts val="0"/>
              </a:spcAft>
            </a:pPr>
            <a:r>
              <a:rPr sz="599" spc="21" dirty="0">
                <a:solidFill>
                  <a:srgbClr val="2AACE2"/>
                </a:solidFill>
                <a:latin typeface="Arial Narrow" panose="020B0606020202030204" pitchFamily="34" charset="0"/>
                <a:cs typeface="Calibri"/>
              </a:rPr>
              <a:t>new</a:t>
            </a:r>
            <a:endParaRPr sz="599" dirty="0">
              <a:solidFill>
                <a:srgbClr val="2AACE2"/>
              </a:solidFill>
              <a:latin typeface="Arial Narrow" panose="020B0606020202030204" pitchFamily="34" charset="0"/>
              <a:cs typeface="Calibri"/>
            </a:endParaRPr>
          </a:p>
        </p:txBody>
      </p:sp>
      <p:sp>
        <p:nvSpPr>
          <p:cNvPr id="53" name="object 63"/>
          <p:cNvSpPr/>
          <p:nvPr/>
        </p:nvSpPr>
        <p:spPr>
          <a:xfrm>
            <a:off x="5181791" y="4086084"/>
            <a:ext cx="2564555" cy="319280"/>
          </a:xfrm>
          <a:custGeom>
            <a:avLst/>
            <a:gdLst/>
            <a:ahLst/>
            <a:cxnLst/>
            <a:rect l="l" t="t" r="r" b="b"/>
            <a:pathLst>
              <a:path w="2999104" h="373379">
                <a:moveTo>
                  <a:pt x="2920542" y="373341"/>
                </a:moveTo>
                <a:lnTo>
                  <a:pt x="78320" y="373341"/>
                </a:lnTo>
                <a:lnTo>
                  <a:pt x="47834" y="367187"/>
                </a:lnTo>
                <a:lnTo>
                  <a:pt x="22939" y="350402"/>
                </a:lnTo>
                <a:lnTo>
                  <a:pt x="6154" y="325507"/>
                </a:lnTo>
                <a:lnTo>
                  <a:pt x="0" y="295020"/>
                </a:lnTo>
                <a:lnTo>
                  <a:pt x="0" y="78308"/>
                </a:lnTo>
                <a:lnTo>
                  <a:pt x="6154" y="47823"/>
                </a:lnTo>
                <a:lnTo>
                  <a:pt x="22939" y="22933"/>
                </a:lnTo>
                <a:lnTo>
                  <a:pt x="47834" y="6152"/>
                </a:lnTo>
                <a:lnTo>
                  <a:pt x="78320" y="0"/>
                </a:lnTo>
                <a:lnTo>
                  <a:pt x="2920542" y="0"/>
                </a:lnTo>
                <a:lnTo>
                  <a:pt x="2951029" y="6152"/>
                </a:lnTo>
                <a:lnTo>
                  <a:pt x="2975924" y="22933"/>
                </a:lnTo>
                <a:lnTo>
                  <a:pt x="2992708" y="47823"/>
                </a:lnTo>
                <a:lnTo>
                  <a:pt x="2998863" y="78308"/>
                </a:lnTo>
                <a:lnTo>
                  <a:pt x="2998863" y="295020"/>
                </a:lnTo>
                <a:lnTo>
                  <a:pt x="2992708" y="325507"/>
                </a:lnTo>
                <a:lnTo>
                  <a:pt x="2975924" y="350402"/>
                </a:lnTo>
                <a:lnTo>
                  <a:pt x="2951029" y="367187"/>
                </a:lnTo>
                <a:lnTo>
                  <a:pt x="2920542" y="373341"/>
                </a:lnTo>
                <a:close/>
              </a:path>
            </a:pathLst>
          </a:custGeom>
          <a:ln w="6350">
            <a:solidFill>
              <a:srgbClr val="706F6F"/>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54" name="object 64"/>
          <p:cNvSpPr txBox="1"/>
          <p:nvPr/>
        </p:nvSpPr>
        <p:spPr>
          <a:xfrm>
            <a:off x="7800478" y="4082179"/>
            <a:ext cx="362719" cy="104815"/>
          </a:xfrm>
          <a:prstGeom prst="rect">
            <a:avLst/>
          </a:prstGeom>
        </p:spPr>
        <p:txBody>
          <a:bodyPr vert="horz" wrap="square" lIns="0" tIns="12488" rIns="0" bIns="0" rtlCol="0">
            <a:spAutoFit/>
          </a:bodyPr>
          <a:lstStyle/>
          <a:p>
            <a:pPr marL="10860" defTabSz="781903" eaLnBrk="1" fontAlgn="auto" hangingPunct="1">
              <a:spcBef>
                <a:spcPts val="97"/>
              </a:spcBef>
              <a:spcAft>
                <a:spcPts val="0"/>
              </a:spcAft>
            </a:pPr>
            <a:r>
              <a:rPr sz="599" spc="34" dirty="0">
                <a:solidFill>
                  <a:srgbClr val="2AACE2"/>
                </a:solidFill>
                <a:latin typeface="Arial Narrow" panose="020B0606020202030204" pitchFamily="34" charset="0"/>
                <a:cs typeface="Calibri"/>
              </a:rPr>
              <a:t>отменить</a:t>
            </a:r>
            <a:endParaRPr sz="599" dirty="0">
              <a:solidFill>
                <a:srgbClr val="2AACE2"/>
              </a:solidFill>
              <a:latin typeface="Arial Narrow" panose="020B0606020202030204" pitchFamily="34" charset="0"/>
              <a:cs typeface="Calibri"/>
            </a:endParaRPr>
          </a:p>
        </p:txBody>
      </p:sp>
      <p:sp>
        <p:nvSpPr>
          <p:cNvPr id="55" name="object 65"/>
          <p:cNvSpPr/>
          <p:nvPr/>
        </p:nvSpPr>
        <p:spPr>
          <a:xfrm>
            <a:off x="7702568" y="4108552"/>
            <a:ext cx="87291" cy="87291"/>
          </a:xfrm>
          <a:prstGeom prst="rect">
            <a:avLst/>
          </a:prstGeom>
          <a:blipFill>
            <a:blip r:embed="rId5" cstate="print"/>
            <a:stretch>
              <a:fillRect/>
            </a:stretch>
          </a:blip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56" name="object 25"/>
          <p:cNvSpPr/>
          <p:nvPr/>
        </p:nvSpPr>
        <p:spPr>
          <a:xfrm>
            <a:off x="4970173" y="1827598"/>
            <a:ext cx="0" cy="109685"/>
          </a:xfrm>
          <a:custGeom>
            <a:avLst/>
            <a:gdLst/>
            <a:ahLst/>
            <a:cxnLst/>
            <a:rect l="l" t="t" r="r" b="b"/>
            <a:pathLst>
              <a:path h="128269">
                <a:moveTo>
                  <a:pt x="0" y="0"/>
                </a:moveTo>
                <a:lnTo>
                  <a:pt x="0" y="127723"/>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57" name="object 26"/>
          <p:cNvSpPr/>
          <p:nvPr/>
        </p:nvSpPr>
        <p:spPr>
          <a:xfrm>
            <a:off x="5112911" y="1827598"/>
            <a:ext cx="0" cy="109685"/>
          </a:xfrm>
          <a:custGeom>
            <a:avLst/>
            <a:gdLst/>
            <a:ahLst/>
            <a:cxnLst/>
            <a:rect l="l" t="t" r="r" b="b"/>
            <a:pathLst>
              <a:path h="128269">
                <a:moveTo>
                  <a:pt x="0" y="0"/>
                </a:moveTo>
                <a:lnTo>
                  <a:pt x="0" y="127723"/>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58" name="object 28"/>
          <p:cNvSpPr/>
          <p:nvPr/>
        </p:nvSpPr>
        <p:spPr>
          <a:xfrm>
            <a:off x="4932243" y="1827594"/>
            <a:ext cx="219369" cy="109685"/>
          </a:xfrm>
          <a:custGeom>
            <a:avLst/>
            <a:gdLst/>
            <a:ahLst/>
            <a:cxnLst/>
            <a:rect l="l" t="t" r="r" b="b"/>
            <a:pathLst>
              <a:path w="256539" h="128269">
                <a:moveTo>
                  <a:pt x="256032" y="127723"/>
                </a:moveTo>
                <a:lnTo>
                  <a:pt x="0" y="127723"/>
                </a:lnTo>
                <a:lnTo>
                  <a:pt x="0" y="0"/>
                </a:lnTo>
                <a:lnTo>
                  <a:pt x="256032" y="0"/>
                </a:lnTo>
                <a:lnTo>
                  <a:pt x="256032" y="127723"/>
                </a:lnTo>
                <a:close/>
              </a:path>
            </a:pathLst>
          </a:custGeom>
          <a:ln w="762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59" name="object 29"/>
          <p:cNvSpPr/>
          <p:nvPr/>
        </p:nvSpPr>
        <p:spPr>
          <a:xfrm>
            <a:off x="4947865" y="1811970"/>
            <a:ext cx="219369" cy="109685"/>
          </a:xfrm>
          <a:custGeom>
            <a:avLst/>
            <a:gdLst/>
            <a:ahLst/>
            <a:cxnLst/>
            <a:rect l="l" t="t" r="r" b="b"/>
            <a:pathLst>
              <a:path w="256539" h="128269">
                <a:moveTo>
                  <a:pt x="0" y="18275"/>
                </a:moveTo>
                <a:lnTo>
                  <a:pt x="0" y="0"/>
                </a:lnTo>
                <a:lnTo>
                  <a:pt x="256032" y="0"/>
                </a:lnTo>
                <a:lnTo>
                  <a:pt x="256032" y="127723"/>
                </a:lnTo>
                <a:lnTo>
                  <a:pt x="237756" y="127723"/>
                </a:lnTo>
              </a:path>
            </a:pathLst>
          </a:custGeom>
          <a:ln w="762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60" name="object 30"/>
          <p:cNvSpPr/>
          <p:nvPr/>
        </p:nvSpPr>
        <p:spPr>
          <a:xfrm>
            <a:off x="4962856" y="1796986"/>
            <a:ext cx="219369" cy="109685"/>
          </a:xfrm>
          <a:custGeom>
            <a:avLst/>
            <a:gdLst/>
            <a:ahLst/>
            <a:cxnLst/>
            <a:rect l="l" t="t" r="r" b="b"/>
            <a:pathLst>
              <a:path w="256539" h="128269">
                <a:moveTo>
                  <a:pt x="0" y="17525"/>
                </a:moveTo>
                <a:lnTo>
                  <a:pt x="0" y="0"/>
                </a:lnTo>
                <a:lnTo>
                  <a:pt x="256032" y="0"/>
                </a:lnTo>
                <a:lnTo>
                  <a:pt x="256032" y="127723"/>
                </a:lnTo>
                <a:lnTo>
                  <a:pt x="238506" y="127723"/>
                </a:lnTo>
              </a:path>
            </a:pathLst>
          </a:custGeom>
          <a:ln w="7620">
            <a:solidFill>
              <a:srgbClr val="2AACE2"/>
            </a:solidFill>
          </a:ln>
        </p:spPr>
        <p:txBody>
          <a:bodyPr wrap="square" lIns="0" tIns="0" rIns="0" bIns="0" rtlCol="0"/>
          <a:lstStyle/>
          <a:p>
            <a:pPr defTabSz="781903" eaLnBrk="1" fontAlgn="auto" hangingPunct="1">
              <a:spcBef>
                <a:spcPts val="0"/>
              </a:spcBef>
              <a:spcAft>
                <a:spcPts val="0"/>
              </a:spcAft>
            </a:pPr>
            <a:endParaRPr sz="1539">
              <a:solidFill>
                <a:srgbClr val="2AACE2"/>
              </a:solidFill>
              <a:latin typeface="Arial Narrow" panose="020B0606020202030204" pitchFamily="34" charset="0"/>
              <a:cs typeface="+mn-cs"/>
            </a:endParaRPr>
          </a:p>
        </p:txBody>
      </p:sp>
      <p:sp>
        <p:nvSpPr>
          <p:cNvPr id="61" name="object 31"/>
          <p:cNvSpPr/>
          <p:nvPr/>
        </p:nvSpPr>
        <p:spPr>
          <a:xfrm>
            <a:off x="5028031" y="1863675"/>
            <a:ext cx="31494" cy="39638"/>
          </a:xfrm>
          <a:custGeom>
            <a:avLst/>
            <a:gdLst/>
            <a:ahLst/>
            <a:cxnLst/>
            <a:rect l="l" t="t" r="r" b="b"/>
            <a:pathLst>
              <a:path w="36829" h="46355">
                <a:moveTo>
                  <a:pt x="11061" y="38087"/>
                </a:moveTo>
                <a:lnTo>
                  <a:pt x="5816" y="38087"/>
                </a:lnTo>
                <a:lnTo>
                  <a:pt x="5816" y="45808"/>
                </a:lnTo>
                <a:lnTo>
                  <a:pt x="11061" y="45808"/>
                </a:lnTo>
                <a:lnTo>
                  <a:pt x="11061" y="38087"/>
                </a:lnTo>
                <a:close/>
              </a:path>
              <a:path w="36829" h="46355">
                <a:moveTo>
                  <a:pt x="23812" y="33312"/>
                </a:moveTo>
                <a:lnTo>
                  <a:pt x="0" y="33312"/>
                </a:lnTo>
                <a:lnTo>
                  <a:pt x="0" y="38087"/>
                </a:lnTo>
                <a:lnTo>
                  <a:pt x="23812" y="38087"/>
                </a:lnTo>
                <a:lnTo>
                  <a:pt x="23812" y="33312"/>
                </a:lnTo>
                <a:close/>
              </a:path>
              <a:path w="36829" h="46355">
                <a:moveTo>
                  <a:pt x="11061" y="27025"/>
                </a:moveTo>
                <a:lnTo>
                  <a:pt x="5816" y="27025"/>
                </a:lnTo>
                <a:lnTo>
                  <a:pt x="5816" y="33312"/>
                </a:lnTo>
                <a:lnTo>
                  <a:pt x="11061" y="33312"/>
                </a:lnTo>
                <a:lnTo>
                  <a:pt x="11061" y="27025"/>
                </a:lnTo>
                <a:close/>
              </a:path>
              <a:path w="36829" h="46355">
                <a:moveTo>
                  <a:pt x="35973" y="4775"/>
                </a:moveTo>
                <a:lnTo>
                  <a:pt x="27736" y="4775"/>
                </a:lnTo>
                <a:lnTo>
                  <a:pt x="31153" y="7924"/>
                </a:lnTo>
                <a:lnTo>
                  <a:pt x="31153" y="19240"/>
                </a:lnTo>
                <a:lnTo>
                  <a:pt x="27736" y="22250"/>
                </a:lnTo>
                <a:lnTo>
                  <a:pt x="0" y="22250"/>
                </a:lnTo>
                <a:lnTo>
                  <a:pt x="0" y="27025"/>
                </a:lnTo>
                <a:lnTo>
                  <a:pt x="31673" y="27025"/>
                </a:lnTo>
                <a:lnTo>
                  <a:pt x="36385" y="21666"/>
                </a:lnTo>
                <a:lnTo>
                  <a:pt x="36385" y="5232"/>
                </a:lnTo>
                <a:lnTo>
                  <a:pt x="35973" y="4775"/>
                </a:lnTo>
                <a:close/>
              </a:path>
              <a:path w="36829" h="46355">
                <a:moveTo>
                  <a:pt x="31673" y="0"/>
                </a:moveTo>
                <a:lnTo>
                  <a:pt x="5816" y="0"/>
                </a:lnTo>
                <a:lnTo>
                  <a:pt x="5816" y="22250"/>
                </a:lnTo>
                <a:lnTo>
                  <a:pt x="11061" y="22250"/>
                </a:lnTo>
                <a:lnTo>
                  <a:pt x="11061" y="4775"/>
                </a:lnTo>
                <a:lnTo>
                  <a:pt x="35973" y="4775"/>
                </a:lnTo>
                <a:lnTo>
                  <a:pt x="31673" y="0"/>
                </a:lnTo>
                <a:close/>
              </a:path>
            </a:pathLst>
          </a:custGeom>
          <a:solidFill>
            <a:srgbClr val="DD052B"/>
          </a:solidFill>
          <a:ln>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62" name="Овал 61"/>
          <p:cNvSpPr/>
          <p:nvPr/>
        </p:nvSpPr>
        <p:spPr>
          <a:xfrm>
            <a:off x="4996061" y="1836050"/>
            <a:ext cx="85423" cy="94057"/>
          </a:xfrm>
          <a:prstGeom prst="ellipse">
            <a:avLst/>
          </a:prstGeom>
          <a:noFill/>
          <a:ln w="9525">
            <a:solidFill>
              <a:srgbClr val="2AAC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1903" eaLnBrk="1" fontAlgn="auto" hangingPunct="1">
              <a:spcBef>
                <a:spcPts val="0"/>
              </a:spcBef>
              <a:spcAft>
                <a:spcPts val="0"/>
              </a:spcAft>
            </a:pPr>
            <a:endParaRPr lang="ru-RU" sz="1539">
              <a:solidFill>
                <a:prstClr val="white"/>
              </a:solidFill>
              <a:latin typeface="Arial Narrow" panose="020B0606020202030204" pitchFamily="34" charset="0"/>
            </a:endParaRPr>
          </a:p>
        </p:txBody>
      </p:sp>
      <p:sp>
        <p:nvSpPr>
          <p:cNvPr id="63" name="Прямоугольник 62"/>
          <p:cNvSpPr/>
          <p:nvPr/>
        </p:nvSpPr>
        <p:spPr>
          <a:xfrm>
            <a:off x="6960772" y="1781766"/>
            <a:ext cx="197684" cy="207968"/>
          </a:xfrm>
          <a:prstGeom prst="rect">
            <a:avLst/>
          </a:prstGeom>
          <a:noFill/>
          <a:ln w="9525">
            <a:solidFill>
              <a:srgbClr val="2AAC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1903" eaLnBrk="1" fontAlgn="auto" hangingPunct="1">
              <a:spcBef>
                <a:spcPts val="0"/>
              </a:spcBef>
              <a:spcAft>
                <a:spcPts val="0"/>
              </a:spcAft>
            </a:pPr>
            <a:endParaRPr lang="ru-RU" sz="1539">
              <a:solidFill>
                <a:prstClr val="white"/>
              </a:solidFill>
              <a:latin typeface="Arial Narrow" panose="020B0606020202030204" pitchFamily="34" charset="0"/>
            </a:endParaRPr>
          </a:p>
        </p:txBody>
      </p:sp>
      <p:sp>
        <p:nvSpPr>
          <p:cNvPr id="64" name="Овал 63"/>
          <p:cNvSpPr/>
          <p:nvPr/>
        </p:nvSpPr>
        <p:spPr>
          <a:xfrm>
            <a:off x="6965478" y="1790639"/>
            <a:ext cx="188272" cy="184699"/>
          </a:xfrm>
          <a:prstGeom prst="ellipse">
            <a:avLst/>
          </a:prstGeom>
          <a:noFill/>
          <a:ln w="9525">
            <a:solidFill>
              <a:srgbClr val="2AAC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1903" eaLnBrk="1" fontAlgn="auto" hangingPunct="1">
              <a:spcBef>
                <a:spcPts val="0"/>
              </a:spcBef>
              <a:spcAft>
                <a:spcPts val="0"/>
              </a:spcAft>
            </a:pPr>
            <a:endParaRPr lang="ru-RU" sz="1539">
              <a:solidFill>
                <a:prstClr val="white"/>
              </a:solidFill>
              <a:latin typeface="Arial Narrow" panose="020B0606020202030204" pitchFamily="34" charset="0"/>
            </a:endParaRPr>
          </a:p>
        </p:txBody>
      </p:sp>
      <p:cxnSp>
        <p:nvCxnSpPr>
          <p:cNvPr id="65" name="Прямая соединительная линия 64"/>
          <p:cNvCxnSpPr/>
          <p:nvPr/>
        </p:nvCxnSpPr>
        <p:spPr>
          <a:xfrm>
            <a:off x="7048048" y="1831179"/>
            <a:ext cx="0" cy="65159"/>
          </a:xfrm>
          <a:prstGeom prst="line">
            <a:avLst/>
          </a:prstGeom>
          <a:ln>
            <a:solidFill>
              <a:srgbClr val="2AACE2"/>
            </a:solidFill>
          </a:ln>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p:cNvCxnSpPr/>
          <p:nvPr/>
        </p:nvCxnSpPr>
        <p:spPr>
          <a:xfrm>
            <a:off x="7040818" y="1896338"/>
            <a:ext cx="65159" cy="0"/>
          </a:xfrm>
          <a:prstGeom prst="line">
            <a:avLst/>
          </a:prstGeom>
          <a:ln>
            <a:solidFill>
              <a:srgbClr val="2AACE2"/>
            </a:solidFill>
          </a:ln>
        </p:spPr>
        <p:style>
          <a:lnRef idx="1">
            <a:schemeClr val="accent1"/>
          </a:lnRef>
          <a:fillRef idx="0">
            <a:schemeClr val="accent1"/>
          </a:fillRef>
          <a:effectRef idx="0">
            <a:schemeClr val="accent1"/>
          </a:effectRef>
          <a:fontRef idx="minor">
            <a:schemeClr val="tx1"/>
          </a:fontRef>
        </p:style>
      </p:cxnSp>
      <p:pic>
        <p:nvPicPr>
          <p:cNvPr id="67" name="Рисунок 66"/>
          <p:cNvPicPr>
            <a:picLocks noChangeAspect="1"/>
          </p:cNvPicPr>
          <p:nvPr/>
        </p:nvPicPr>
        <p:blipFill rotWithShape="1">
          <a:blip r:embed="rId6" cstate="print">
            <a:extLst>
              <a:ext uri="{28A0092B-C50C-407E-A947-70E740481C1C}">
                <a14:useLocalDpi xmlns:a14="http://schemas.microsoft.com/office/drawing/2010/main" val="0"/>
              </a:ext>
            </a:extLst>
          </a:blip>
          <a:srcRect l="54718" t="19837" r="29034" b="68672"/>
          <a:stretch/>
        </p:blipFill>
        <p:spPr>
          <a:xfrm>
            <a:off x="4609788" y="3838208"/>
            <a:ext cx="301345" cy="301345"/>
          </a:xfrm>
          <a:prstGeom prst="rect">
            <a:avLst/>
          </a:prstGeom>
        </p:spPr>
      </p:pic>
      <p:pic>
        <p:nvPicPr>
          <p:cNvPr id="68" name="Рисунок 6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66672" y="4989162"/>
            <a:ext cx="361613" cy="361613"/>
          </a:xfrm>
          <a:prstGeom prst="rect">
            <a:avLst/>
          </a:prstGeom>
        </p:spPr>
      </p:pic>
      <p:pic>
        <p:nvPicPr>
          <p:cNvPr id="69" name="Рисунок 6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0791" y="5046072"/>
            <a:ext cx="235341" cy="176156"/>
          </a:xfrm>
          <a:prstGeom prst="rect">
            <a:avLst/>
          </a:prstGeom>
        </p:spPr>
      </p:pic>
      <p:pic>
        <p:nvPicPr>
          <p:cNvPr id="70" name="Рисунок 6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3017" y="3770715"/>
            <a:ext cx="223115" cy="311325"/>
          </a:xfrm>
          <a:prstGeom prst="rect">
            <a:avLst/>
          </a:prstGeom>
        </p:spPr>
      </p:pic>
    </p:spTree>
    <p:extLst>
      <p:ext uri="{BB962C8B-B14F-4D97-AF65-F5344CB8AC3E}">
        <p14:creationId xmlns:p14="http://schemas.microsoft.com/office/powerpoint/2010/main" val="19567077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bject 3"/>
          <p:cNvSpPr/>
          <p:nvPr/>
        </p:nvSpPr>
        <p:spPr>
          <a:xfrm>
            <a:off x="307482" y="1154405"/>
            <a:ext cx="4077333" cy="1315129"/>
          </a:xfrm>
          <a:custGeom>
            <a:avLst/>
            <a:gdLst/>
            <a:ahLst/>
            <a:cxnLst/>
            <a:rect l="l" t="t" r="r" b="b"/>
            <a:pathLst>
              <a:path w="4768215" h="1537970">
                <a:moveTo>
                  <a:pt x="4768075" y="1537614"/>
                </a:moveTo>
                <a:lnTo>
                  <a:pt x="0" y="1537614"/>
                </a:lnTo>
                <a:lnTo>
                  <a:pt x="0" y="0"/>
                </a:lnTo>
                <a:lnTo>
                  <a:pt x="4768075" y="0"/>
                </a:lnTo>
                <a:lnTo>
                  <a:pt x="4768075" y="1537614"/>
                </a:lnTo>
                <a:close/>
              </a:path>
            </a:pathLst>
          </a:custGeom>
          <a:solidFill>
            <a:srgbClr val="FFFFFF"/>
          </a:solidFill>
          <a:ln>
            <a:noFill/>
          </a:ln>
          <a:effectLst>
            <a:outerShdw blurRad="50800" dist="38100" dir="2700000" algn="tl" rotWithShape="0">
              <a:prstClr val="black">
                <a:alpha val="40000"/>
              </a:prstClr>
            </a:outerShdw>
          </a:effectLst>
        </p:spPr>
        <p:txBody>
          <a:bodyPr wrap="square" lIns="0" tIns="0" rIns="0" bIns="0" rtlCol="0"/>
          <a:lstStyle/>
          <a:p>
            <a:pPr defTabSz="781903" eaLnBrk="1" fontAlgn="auto" hangingPunct="1">
              <a:spcBef>
                <a:spcPts val="0"/>
              </a:spcBef>
              <a:spcAft>
                <a:spcPts val="0"/>
              </a:spcAft>
            </a:pPr>
            <a:endParaRPr sz="1539">
              <a:ln>
                <a:solidFill>
                  <a:srgbClr val="2AACE2"/>
                </a:solidFill>
              </a:ln>
              <a:solidFill>
                <a:prstClr val="black"/>
              </a:solidFill>
              <a:latin typeface="Arial Narrow" panose="020B0606020202030204" pitchFamily="34" charset="0"/>
              <a:cs typeface="+mn-cs"/>
            </a:endParaRPr>
          </a:p>
        </p:txBody>
      </p:sp>
      <p:sp>
        <p:nvSpPr>
          <p:cNvPr id="24" name="object 3"/>
          <p:cNvSpPr/>
          <p:nvPr/>
        </p:nvSpPr>
        <p:spPr>
          <a:xfrm>
            <a:off x="4709084" y="1124201"/>
            <a:ext cx="4077333" cy="1315129"/>
          </a:xfrm>
          <a:custGeom>
            <a:avLst/>
            <a:gdLst/>
            <a:ahLst/>
            <a:cxnLst/>
            <a:rect l="l" t="t" r="r" b="b"/>
            <a:pathLst>
              <a:path w="4768215" h="1537970">
                <a:moveTo>
                  <a:pt x="4768075" y="1537614"/>
                </a:moveTo>
                <a:lnTo>
                  <a:pt x="0" y="1537614"/>
                </a:lnTo>
                <a:lnTo>
                  <a:pt x="0" y="0"/>
                </a:lnTo>
                <a:lnTo>
                  <a:pt x="4768075" y="0"/>
                </a:lnTo>
                <a:lnTo>
                  <a:pt x="4768075" y="1537614"/>
                </a:lnTo>
                <a:close/>
              </a:path>
            </a:pathLst>
          </a:custGeom>
          <a:solidFill>
            <a:srgbClr val="FFFFFF"/>
          </a:solidFill>
          <a:ln>
            <a:noFill/>
          </a:ln>
          <a:effectLst>
            <a:outerShdw blurRad="50800" dist="38100" dir="2700000" algn="tl" rotWithShape="0">
              <a:prstClr val="black">
                <a:alpha val="40000"/>
              </a:prstClr>
            </a:outerShdw>
          </a:effectLst>
        </p:spPr>
        <p:txBody>
          <a:bodyPr wrap="square" lIns="0" tIns="0" rIns="0" bIns="0" rtlCol="0"/>
          <a:lstStyle/>
          <a:p>
            <a:pPr defTabSz="781903" eaLnBrk="1" fontAlgn="auto" hangingPunct="1">
              <a:spcBef>
                <a:spcPts val="0"/>
              </a:spcBef>
              <a:spcAft>
                <a:spcPts val="0"/>
              </a:spcAft>
            </a:pPr>
            <a:endParaRPr sz="1539">
              <a:ln>
                <a:solidFill>
                  <a:srgbClr val="2AACE2"/>
                </a:solidFill>
              </a:ln>
              <a:solidFill>
                <a:prstClr val="black"/>
              </a:solidFill>
              <a:latin typeface="Arial Narrow" panose="020B0606020202030204" pitchFamily="34" charset="0"/>
              <a:cs typeface="+mn-cs"/>
            </a:endParaRPr>
          </a:p>
        </p:txBody>
      </p:sp>
      <p:sp>
        <p:nvSpPr>
          <p:cNvPr id="3" name="object 79"/>
          <p:cNvSpPr txBox="1">
            <a:spLocks noGrp="1"/>
          </p:cNvSpPr>
          <p:nvPr>
            <p:ph type="title" idx="4294967295"/>
          </p:nvPr>
        </p:nvSpPr>
        <p:spPr>
          <a:xfrm>
            <a:off x="226006" y="563815"/>
            <a:ext cx="7685088" cy="288925"/>
          </a:xfrm>
          <a:prstGeom prst="rect">
            <a:avLst/>
          </a:prstGeom>
        </p:spPr>
        <p:txBody>
          <a:bodyPr vert="horz" wrap="square" lIns="0" tIns="10860" rIns="0" bIns="0" rtlCol="0">
            <a:spAutoFit/>
          </a:bodyPr>
          <a:lstStyle/>
          <a:p>
            <a:pPr marL="10860" algn="l" defTabSz="781903" eaLnBrk="1" fontAlgn="auto" hangingPunct="1">
              <a:spcBef>
                <a:spcPts val="86"/>
              </a:spcBef>
              <a:spcAft>
                <a:spcPts val="0"/>
              </a:spcAft>
            </a:pPr>
            <a:r>
              <a:rPr lang="ru-RU" sz="1800" spc="162" dirty="0">
                <a:latin typeface="Arial Narrow" panose="020B0606020202030204" pitchFamily="34" charset="0"/>
              </a:rPr>
              <a:t>Программа </a:t>
            </a:r>
            <a:r>
              <a:rPr lang="ru-RU" sz="1800" spc="150" dirty="0">
                <a:latin typeface="Arial Narrow" panose="020B0606020202030204" pitchFamily="34" charset="0"/>
              </a:rPr>
              <a:t>"Лизинговые</a:t>
            </a:r>
            <a:r>
              <a:rPr lang="ru-RU" sz="1800" spc="-171" dirty="0">
                <a:latin typeface="Arial Narrow" panose="020B0606020202030204" pitchFamily="34" charset="0"/>
              </a:rPr>
              <a:t> </a:t>
            </a:r>
            <a:r>
              <a:rPr lang="ru-RU" sz="1800" spc="137" dirty="0">
                <a:latin typeface="Arial Narrow" panose="020B0606020202030204" pitchFamily="34" charset="0"/>
              </a:rPr>
              <a:t>проекты"</a:t>
            </a:r>
            <a:endParaRPr lang="ru-RU" sz="1800" dirty="0">
              <a:solidFill>
                <a:prstClr val="black"/>
              </a:solidFill>
              <a:latin typeface="Arial Narrow" panose="020B0606020202030204" pitchFamily="34" charset="0"/>
            </a:endParaRPr>
          </a:p>
        </p:txBody>
      </p:sp>
      <p:sp>
        <p:nvSpPr>
          <p:cNvPr id="7" name="object 33"/>
          <p:cNvSpPr txBox="1"/>
          <p:nvPr/>
        </p:nvSpPr>
        <p:spPr>
          <a:xfrm>
            <a:off x="4819362" y="1162997"/>
            <a:ext cx="1626807" cy="195184"/>
          </a:xfrm>
          <a:prstGeom prst="rect">
            <a:avLst/>
          </a:prstGeom>
        </p:spPr>
        <p:txBody>
          <a:bodyPr vert="horz" wrap="square" lIns="0" tIns="10860" rIns="0" bIns="0" rtlCol="0">
            <a:spAutoFit/>
          </a:bodyPr>
          <a:lstStyle/>
          <a:p>
            <a:pPr defTabSz="781903" eaLnBrk="1" fontAlgn="auto" hangingPunct="1">
              <a:spcBef>
                <a:spcPts val="86"/>
              </a:spcBef>
              <a:spcAft>
                <a:spcPts val="0"/>
              </a:spcAft>
            </a:pPr>
            <a:r>
              <a:rPr sz="1197" spc="94" dirty="0">
                <a:solidFill>
                  <a:srgbClr val="2AACE2"/>
                </a:solidFill>
                <a:latin typeface="Arial Narrow" panose="020B0606020202030204" pitchFamily="34" charset="0"/>
                <a:cs typeface="Calibri"/>
              </a:rPr>
              <a:t>ОСНОВНЫЕ</a:t>
            </a:r>
            <a:r>
              <a:rPr sz="1197" spc="-17" dirty="0">
                <a:solidFill>
                  <a:srgbClr val="2AACE2"/>
                </a:solidFill>
                <a:latin typeface="Arial Narrow" panose="020B0606020202030204" pitchFamily="34" charset="0"/>
                <a:cs typeface="Calibri"/>
              </a:rPr>
              <a:t> </a:t>
            </a:r>
            <a:r>
              <a:rPr sz="1197" spc="73" dirty="0">
                <a:solidFill>
                  <a:srgbClr val="2AACE2"/>
                </a:solidFill>
                <a:latin typeface="Arial Narrow" panose="020B0606020202030204" pitchFamily="34" charset="0"/>
                <a:cs typeface="Calibri"/>
              </a:rPr>
              <a:t>УСЛОВИЯ:</a:t>
            </a:r>
            <a:endParaRPr sz="1197" dirty="0">
              <a:solidFill>
                <a:srgbClr val="2AACE2"/>
              </a:solidFill>
              <a:latin typeface="Arial Narrow" panose="020B0606020202030204" pitchFamily="34" charset="0"/>
              <a:cs typeface="Calibri"/>
            </a:endParaRPr>
          </a:p>
        </p:txBody>
      </p:sp>
      <p:sp>
        <p:nvSpPr>
          <p:cNvPr id="8" name="object 34"/>
          <p:cNvSpPr txBox="1"/>
          <p:nvPr/>
        </p:nvSpPr>
        <p:spPr>
          <a:xfrm>
            <a:off x="312188" y="1072442"/>
            <a:ext cx="4077333" cy="1299299"/>
          </a:xfrm>
          <a:prstGeom prst="rect">
            <a:avLst/>
          </a:prstGeom>
        </p:spPr>
        <p:txBody>
          <a:bodyPr vert="horz" wrap="square" lIns="0" tIns="100997" rIns="0" bIns="0" rtlCol="0">
            <a:spAutoFit/>
          </a:bodyPr>
          <a:lstStyle/>
          <a:p>
            <a:pPr marL="95566" defTabSz="781903" eaLnBrk="1" fontAlgn="auto" hangingPunct="1">
              <a:spcBef>
                <a:spcPts val="795"/>
              </a:spcBef>
              <a:spcAft>
                <a:spcPts val="0"/>
              </a:spcAft>
            </a:pPr>
            <a:r>
              <a:rPr sz="1197" spc="94" dirty="0">
                <a:solidFill>
                  <a:srgbClr val="2AACE2"/>
                </a:solidFill>
                <a:latin typeface="Arial Narrow" panose="020B0606020202030204" pitchFamily="34" charset="0"/>
                <a:cs typeface="Calibri"/>
              </a:rPr>
              <a:t>ОБЛАСТЬ</a:t>
            </a:r>
            <a:r>
              <a:rPr sz="1197" spc="21" dirty="0">
                <a:solidFill>
                  <a:srgbClr val="2AACE2"/>
                </a:solidFill>
                <a:latin typeface="Arial Narrow" panose="020B0606020202030204" pitchFamily="34" charset="0"/>
                <a:cs typeface="Calibri"/>
              </a:rPr>
              <a:t> </a:t>
            </a:r>
            <a:r>
              <a:rPr sz="1197" spc="73" dirty="0">
                <a:solidFill>
                  <a:srgbClr val="2AACE2"/>
                </a:solidFill>
                <a:latin typeface="Arial Narrow" panose="020B0606020202030204" pitchFamily="34" charset="0"/>
                <a:cs typeface="Calibri"/>
              </a:rPr>
              <a:t>ПРИМЕНЕНИЯ:</a:t>
            </a:r>
            <a:endParaRPr sz="1197" dirty="0">
              <a:solidFill>
                <a:srgbClr val="2AACE2"/>
              </a:solidFill>
              <a:latin typeface="Arial Narrow" panose="020B0606020202030204" pitchFamily="34" charset="0"/>
              <a:cs typeface="Calibri"/>
            </a:endParaRPr>
          </a:p>
          <a:p>
            <a:pPr marL="95566" marR="154752" defTabSz="781903" eaLnBrk="1" fontAlgn="auto" hangingPunct="1">
              <a:lnSpc>
                <a:spcPts val="1197"/>
              </a:lnSpc>
              <a:spcBef>
                <a:spcPts val="680"/>
              </a:spcBef>
              <a:spcAft>
                <a:spcPts val="0"/>
              </a:spcAft>
            </a:pPr>
            <a:r>
              <a:rPr sz="1026" spc="43" dirty="0">
                <a:solidFill>
                  <a:srgbClr val="092332"/>
                </a:solidFill>
                <a:latin typeface="Arial Narrow" panose="020B0606020202030204" pitchFamily="34" charset="0"/>
                <a:cs typeface="Calibri"/>
              </a:rPr>
              <a:t>Программа </a:t>
            </a:r>
            <a:r>
              <a:rPr sz="1026" spc="56" dirty="0">
                <a:solidFill>
                  <a:srgbClr val="092332"/>
                </a:solidFill>
                <a:latin typeface="Arial Narrow" panose="020B0606020202030204" pitchFamily="34" charset="0"/>
                <a:cs typeface="Calibri"/>
              </a:rPr>
              <a:t>предназначена </a:t>
            </a:r>
            <a:r>
              <a:rPr sz="1026" spc="60" dirty="0">
                <a:solidFill>
                  <a:srgbClr val="092332"/>
                </a:solidFill>
                <a:latin typeface="Arial Narrow" panose="020B0606020202030204" pitchFamily="34" charset="0"/>
                <a:cs typeface="Calibri"/>
              </a:rPr>
              <a:t>для финансирования лизинговых  </a:t>
            </a:r>
            <a:r>
              <a:rPr sz="1026" spc="34" dirty="0">
                <a:solidFill>
                  <a:srgbClr val="092332"/>
                </a:solidFill>
                <a:latin typeface="Arial Narrow" panose="020B0606020202030204" pitchFamily="34" charset="0"/>
                <a:cs typeface="Calibri"/>
              </a:rPr>
              <a:t>проектов, </a:t>
            </a:r>
            <a:r>
              <a:rPr sz="1026" spc="51" dirty="0">
                <a:solidFill>
                  <a:srgbClr val="092332"/>
                </a:solidFill>
                <a:latin typeface="Arial Narrow" panose="020B0606020202030204" pitchFamily="34" charset="0"/>
                <a:cs typeface="Calibri"/>
              </a:rPr>
              <a:t>направленных на технологическое</a:t>
            </a:r>
            <a:r>
              <a:rPr sz="1026" spc="-43" dirty="0">
                <a:solidFill>
                  <a:srgbClr val="092332"/>
                </a:solidFill>
                <a:latin typeface="Arial Narrow" panose="020B0606020202030204" pitchFamily="34" charset="0"/>
                <a:cs typeface="Calibri"/>
              </a:rPr>
              <a:t> </a:t>
            </a:r>
            <a:r>
              <a:rPr sz="1026" spc="43" dirty="0">
                <a:solidFill>
                  <a:srgbClr val="092332"/>
                </a:solidFill>
                <a:latin typeface="Arial Narrow" panose="020B0606020202030204" pitchFamily="34" charset="0"/>
                <a:cs typeface="Calibri"/>
              </a:rPr>
              <a:t>перевооружение  </a:t>
            </a:r>
            <a:r>
              <a:rPr sz="1026" spc="56" dirty="0">
                <a:solidFill>
                  <a:srgbClr val="092332"/>
                </a:solidFill>
                <a:latin typeface="Arial Narrow" panose="020B0606020202030204" pitchFamily="34" charset="0"/>
                <a:cs typeface="Calibri"/>
              </a:rPr>
              <a:t>и/или </a:t>
            </a:r>
            <a:r>
              <a:rPr sz="1026" spc="43" dirty="0">
                <a:solidFill>
                  <a:srgbClr val="092332"/>
                </a:solidFill>
                <a:latin typeface="Arial Narrow" panose="020B0606020202030204" pitchFamily="34" charset="0"/>
                <a:cs typeface="Calibri"/>
              </a:rPr>
              <a:t>модернизацию </a:t>
            </a:r>
            <a:r>
              <a:rPr sz="1026" spc="51" dirty="0">
                <a:solidFill>
                  <a:srgbClr val="092332"/>
                </a:solidFill>
                <a:latin typeface="Arial Narrow" panose="020B0606020202030204" pitchFamily="34" charset="0"/>
                <a:cs typeface="Calibri"/>
              </a:rPr>
              <a:t>основных </a:t>
            </a:r>
            <a:r>
              <a:rPr sz="1026" spc="56" dirty="0">
                <a:solidFill>
                  <a:srgbClr val="092332"/>
                </a:solidFill>
                <a:latin typeface="Arial Narrow" panose="020B0606020202030204" pitchFamily="34" charset="0"/>
                <a:cs typeface="Calibri"/>
              </a:rPr>
              <a:t>производственных фондов  </a:t>
            </a:r>
            <a:r>
              <a:rPr sz="1026" spc="64" dirty="0">
                <a:solidFill>
                  <a:srgbClr val="092332"/>
                </a:solidFill>
                <a:latin typeface="Arial Narrow" panose="020B0606020202030204" pitchFamily="34" charset="0"/>
                <a:cs typeface="Calibri"/>
              </a:rPr>
              <a:t>российских </a:t>
            </a:r>
            <a:r>
              <a:rPr sz="1026" spc="43" dirty="0">
                <a:solidFill>
                  <a:srgbClr val="092332"/>
                </a:solidFill>
                <a:latin typeface="Arial Narrow" panose="020B0606020202030204" pitchFamily="34" charset="0"/>
                <a:cs typeface="Calibri"/>
              </a:rPr>
              <a:t>промышленных </a:t>
            </a:r>
            <a:r>
              <a:rPr sz="1026" spc="30" dirty="0">
                <a:solidFill>
                  <a:srgbClr val="092332"/>
                </a:solidFill>
                <a:latin typeface="Arial Narrow" panose="020B0606020202030204" pitchFamily="34" charset="0"/>
                <a:cs typeface="Calibri"/>
              </a:rPr>
              <a:t>компаний. </a:t>
            </a:r>
            <a:r>
              <a:rPr sz="1026" spc="73" dirty="0">
                <a:solidFill>
                  <a:srgbClr val="092332"/>
                </a:solidFill>
                <a:latin typeface="Arial Narrow" panose="020B0606020202030204" pitchFamily="34" charset="0"/>
                <a:cs typeface="Calibri"/>
              </a:rPr>
              <a:t>Размер займа </a:t>
            </a:r>
            <a:r>
              <a:rPr sz="1026" spc="124" dirty="0">
                <a:solidFill>
                  <a:srgbClr val="092332"/>
                </a:solidFill>
                <a:latin typeface="Arial Narrow" panose="020B0606020202030204" pitchFamily="34" charset="0"/>
                <a:cs typeface="Calibri"/>
              </a:rPr>
              <a:t>ФРП  </a:t>
            </a:r>
            <a:r>
              <a:rPr sz="1026" spc="38" dirty="0">
                <a:solidFill>
                  <a:srgbClr val="092332"/>
                </a:solidFill>
                <a:latin typeface="Arial Narrow" panose="020B0606020202030204" pitchFamily="34" charset="0"/>
                <a:cs typeface="Calibri"/>
              </a:rPr>
              <a:t>может</a:t>
            </a:r>
            <a:r>
              <a:rPr sz="1026" spc="-4" dirty="0">
                <a:solidFill>
                  <a:srgbClr val="092332"/>
                </a:solidFill>
                <a:latin typeface="Arial Narrow" panose="020B0606020202030204" pitchFamily="34" charset="0"/>
                <a:cs typeface="Calibri"/>
              </a:rPr>
              <a:t> </a:t>
            </a:r>
            <a:r>
              <a:rPr sz="1026" spc="68" dirty="0">
                <a:solidFill>
                  <a:srgbClr val="092332"/>
                </a:solidFill>
                <a:latin typeface="Arial Narrow" panose="020B0606020202030204" pitchFamily="34" charset="0"/>
                <a:cs typeface="Calibri"/>
              </a:rPr>
              <a:t>составлять</a:t>
            </a:r>
            <a:r>
              <a:rPr sz="1026" spc="26" dirty="0">
                <a:solidFill>
                  <a:srgbClr val="092332"/>
                </a:solidFill>
                <a:latin typeface="Arial Narrow" panose="020B0606020202030204" pitchFamily="34" charset="0"/>
                <a:cs typeface="Calibri"/>
              </a:rPr>
              <a:t> </a:t>
            </a:r>
            <a:r>
              <a:rPr sz="1026" spc="64" dirty="0">
                <a:solidFill>
                  <a:srgbClr val="092332"/>
                </a:solidFill>
                <a:latin typeface="Arial Narrow" panose="020B0606020202030204" pitchFamily="34" charset="0"/>
                <a:cs typeface="Calibri"/>
              </a:rPr>
              <a:t>от</a:t>
            </a:r>
            <a:r>
              <a:rPr sz="1026" spc="-9" dirty="0">
                <a:solidFill>
                  <a:srgbClr val="092332"/>
                </a:solidFill>
                <a:latin typeface="Arial Narrow" panose="020B0606020202030204" pitchFamily="34" charset="0"/>
                <a:cs typeface="Calibri"/>
              </a:rPr>
              <a:t> </a:t>
            </a:r>
            <a:r>
              <a:rPr sz="1026" spc="-47" dirty="0">
                <a:solidFill>
                  <a:srgbClr val="092332"/>
                </a:solidFill>
                <a:latin typeface="Arial Narrow" panose="020B0606020202030204" pitchFamily="34" charset="0"/>
                <a:cs typeface="Calibri"/>
              </a:rPr>
              <a:t>10</a:t>
            </a:r>
            <a:r>
              <a:rPr sz="1026" spc="9" dirty="0">
                <a:solidFill>
                  <a:srgbClr val="092332"/>
                </a:solidFill>
                <a:latin typeface="Arial Narrow" panose="020B0606020202030204" pitchFamily="34" charset="0"/>
                <a:cs typeface="Calibri"/>
              </a:rPr>
              <a:t> </a:t>
            </a:r>
            <a:r>
              <a:rPr sz="1026" spc="56" dirty="0">
                <a:solidFill>
                  <a:srgbClr val="092332"/>
                </a:solidFill>
                <a:latin typeface="Arial Narrow" panose="020B0606020202030204" pitchFamily="34" charset="0"/>
                <a:cs typeface="Calibri"/>
              </a:rPr>
              <a:t>до</a:t>
            </a:r>
            <a:r>
              <a:rPr sz="1026" spc="13" dirty="0">
                <a:solidFill>
                  <a:srgbClr val="092332"/>
                </a:solidFill>
                <a:latin typeface="Arial Narrow" panose="020B0606020202030204" pitchFamily="34" charset="0"/>
                <a:cs typeface="Calibri"/>
              </a:rPr>
              <a:t> </a:t>
            </a:r>
            <a:r>
              <a:rPr sz="1026" spc="94" dirty="0">
                <a:solidFill>
                  <a:srgbClr val="092332"/>
                </a:solidFill>
                <a:latin typeface="Arial Narrow" panose="020B0606020202030204" pitchFamily="34" charset="0"/>
                <a:cs typeface="Calibri"/>
              </a:rPr>
              <a:t>90</a:t>
            </a:r>
            <a:r>
              <a:rPr sz="1026" spc="9" dirty="0">
                <a:solidFill>
                  <a:srgbClr val="092332"/>
                </a:solidFill>
                <a:latin typeface="Arial Narrow" panose="020B0606020202030204" pitchFamily="34" charset="0"/>
                <a:cs typeface="Calibri"/>
              </a:rPr>
              <a:t> </a:t>
            </a:r>
            <a:r>
              <a:rPr sz="1026" spc="77" dirty="0">
                <a:solidFill>
                  <a:srgbClr val="092332"/>
                </a:solidFill>
                <a:latin typeface="Arial Narrow" panose="020B0606020202030204" pitchFamily="34" charset="0"/>
                <a:cs typeface="Calibri"/>
              </a:rPr>
              <a:t>%</a:t>
            </a:r>
            <a:r>
              <a:rPr sz="1026" spc="13" dirty="0">
                <a:solidFill>
                  <a:srgbClr val="092332"/>
                </a:solidFill>
                <a:latin typeface="Arial Narrow" panose="020B0606020202030204" pitchFamily="34" charset="0"/>
                <a:cs typeface="Calibri"/>
              </a:rPr>
              <a:t> </a:t>
            </a:r>
            <a:r>
              <a:rPr sz="1026" spc="86" dirty="0">
                <a:solidFill>
                  <a:srgbClr val="092332"/>
                </a:solidFill>
                <a:latin typeface="Arial Narrow" panose="020B0606020202030204" pitchFamily="34" charset="0"/>
                <a:cs typeface="Calibri"/>
              </a:rPr>
              <a:t>аванса</a:t>
            </a:r>
            <a:r>
              <a:rPr sz="1026" spc="9" dirty="0">
                <a:solidFill>
                  <a:srgbClr val="092332"/>
                </a:solidFill>
                <a:latin typeface="Arial Narrow" panose="020B0606020202030204" pitchFamily="34" charset="0"/>
                <a:cs typeface="Calibri"/>
              </a:rPr>
              <a:t> </a:t>
            </a:r>
            <a:r>
              <a:rPr sz="1026" spc="51" dirty="0">
                <a:solidFill>
                  <a:srgbClr val="092332"/>
                </a:solidFill>
                <a:latin typeface="Arial Narrow" panose="020B0606020202030204" pitchFamily="34" charset="0"/>
                <a:cs typeface="Calibri"/>
              </a:rPr>
              <a:t>по</a:t>
            </a:r>
            <a:r>
              <a:rPr sz="1026" spc="13" dirty="0">
                <a:solidFill>
                  <a:srgbClr val="092332"/>
                </a:solidFill>
                <a:latin typeface="Arial Narrow" panose="020B0606020202030204" pitchFamily="34" charset="0"/>
                <a:cs typeface="Calibri"/>
              </a:rPr>
              <a:t> </a:t>
            </a:r>
            <a:r>
              <a:rPr sz="1026" spc="60" dirty="0">
                <a:solidFill>
                  <a:srgbClr val="092332"/>
                </a:solidFill>
                <a:latin typeface="Arial Narrow" panose="020B0606020202030204" pitchFamily="34" charset="0"/>
                <a:cs typeface="Calibri"/>
              </a:rPr>
              <a:t>договору</a:t>
            </a:r>
            <a:r>
              <a:rPr sz="1026" spc="9" dirty="0">
                <a:solidFill>
                  <a:srgbClr val="092332"/>
                </a:solidFill>
                <a:latin typeface="Arial Narrow" panose="020B0606020202030204" pitchFamily="34" charset="0"/>
                <a:cs typeface="Calibri"/>
              </a:rPr>
              <a:t> </a:t>
            </a:r>
            <a:r>
              <a:rPr sz="1026" spc="73" dirty="0">
                <a:solidFill>
                  <a:srgbClr val="092332"/>
                </a:solidFill>
                <a:latin typeface="Arial Narrow" panose="020B0606020202030204" pitchFamily="34" charset="0"/>
                <a:cs typeface="Calibri"/>
              </a:rPr>
              <a:t>лизинга,  </a:t>
            </a:r>
            <a:r>
              <a:rPr sz="1026" spc="26" dirty="0">
                <a:solidFill>
                  <a:srgbClr val="092332"/>
                </a:solidFill>
                <a:latin typeface="Arial Narrow" panose="020B0606020202030204" pitchFamily="34" charset="0"/>
                <a:cs typeface="Calibri"/>
              </a:rPr>
              <a:t>но </a:t>
            </a:r>
            <a:r>
              <a:rPr sz="1026" spc="38" dirty="0">
                <a:solidFill>
                  <a:srgbClr val="092332"/>
                </a:solidFill>
                <a:latin typeface="Arial Narrow" panose="020B0606020202030204" pitchFamily="34" charset="0"/>
                <a:cs typeface="Calibri"/>
              </a:rPr>
              <a:t>не </a:t>
            </a:r>
            <a:r>
              <a:rPr sz="1026" spc="30" dirty="0">
                <a:solidFill>
                  <a:srgbClr val="092332"/>
                </a:solidFill>
                <a:latin typeface="Arial Narrow" panose="020B0606020202030204" pitchFamily="34" charset="0"/>
                <a:cs typeface="Calibri"/>
              </a:rPr>
              <a:t>более </a:t>
            </a:r>
            <a:r>
              <a:rPr sz="1026" spc="38" dirty="0">
                <a:solidFill>
                  <a:srgbClr val="092332"/>
                </a:solidFill>
                <a:latin typeface="Arial Narrow" panose="020B0606020202030204" pitchFamily="34" charset="0"/>
                <a:cs typeface="Calibri"/>
              </a:rPr>
              <a:t>27 </a:t>
            </a:r>
            <a:r>
              <a:rPr sz="1026" spc="47" dirty="0">
                <a:solidFill>
                  <a:srgbClr val="092332"/>
                </a:solidFill>
                <a:latin typeface="Arial Narrow" panose="020B0606020202030204" pitchFamily="34" charset="0"/>
                <a:cs typeface="Calibri"/>
              </a:rPr>
              <a:t>% </a:t>
            </a:r>
            <a:r>
              <a:rPr sz="1026" spc="43" dirty="0">
                <a:solidFill>
                  <a:srgbClr val="092332"/>
                </a:solidFill>
                <a:latin typeface="Arial Narrow" panose="020B0606020202030204" pitchFamily="34" charset="0"/>
                <a:cs typeface="Calibri"/>
              </a:rPr>
              <a:t>от </a:t>
            </a:r>
            <a:r>
              <a:rPr sz="1026" spc="30" dirty="0">
                <a:solidFill>
                  <a:srgbClr val="092332"/>
                </a:solidFill>
                <a:latin typeface="Arial Narrow" panose="020B0606020202030204" pitchFamily="34" charset="0"/>
                <a:cs typeface="Calibri"/>
              </a:rPr>
              <a:t>общей </a:t>
            </a:r>
            <a:r>
              <a:rPr sz="1026" spc="51" dirty="0">
                <a:solidFill>
                  <a:srgbClr val="092332"/>
                </a:solidFill>
                <a:latin typeface="Arial Narrow" panose="020B0606020202030204" pitchFamily="34" charset="0"/>
                <a:cs typeface="Calibri"/>
              </a:rPr>
              <a:t>стоимости</a:t>
            </a:r>
            <a:r>
              <a:rPr sz="1026" spc="-43" dirty="0">
                <a:solidFill>
                  <a:srgbClr val="092332"/>
                </a:solidFill>
                <a:latin typeface="Arial Narrow" panose="020B0606020202030204" pitchFamily="34" charset="0"/>
                <a:cs typeface="Calibri"/>
              </a:rPr>
              <a:t> </a:t>
            </a:r>
            <a:r>
              <a:rPr sz="1026" spc="34" dirty="0">
                <a:solidFill>
                  <a:srgbClr val="092332"/>
                </a:solidFill>
                <a:latin typeface="Arial Narrow" panose="020B0606020202030204" pitchFamily="34" charset="0"/>
                <a:cs typeface="Calibri"/>
              </a:rPr>
              <a:t>оборудования.</a:t>
            </a:r>
            <a:endParaRPr sz="1026" dirty="0">
              <a:solidFill>
                <a:prstClr val="black"/>
              </a:solidFill>
              <a:latin typeface="Arial Narrow" panose="020B0606020202030204" pitchFamily="34" charset="0"/>
              <a:cs typeface="Calibri"/>
            </a:endParaRPr>
          </a:p>
        </p:txBody>
      </p:sp>
      <p:sp>
        <p:nvSpPr>
          <p:cNvPr id="9" name="object 36"/>
          <p:cNvSpPr txBox="1"/>
          <p:nvPr/>
        </p:nvSpPr>
        <p:spPr>
          <a:xfrm>
            <a:off x="7346625" y="1602487"/>
            <a:ext cx="1000193" cy="458076"/>
          </a:xfrm>
          <a:prstGeom prst="rect">
            <a:avLst/>
          </a:prstGeom>
        </p:spPr>
        <p:txBody>
          <a:bodyPr vert="horz" wrap="square" lIns="0" tIns="64073" rIns="0" bIns="0" rtlCol="0">
            <a:spAutoFit/>
          </a:bodyPr>
          <a:lstStyle/>
          <a:p>
            <a:pPr defTabSz="781903" eaLnBrk="1" fontAlgn="auto" hangingPunct="1">
              <a:spcBef>
                <a:spcPts val="505"/>
              </a:spcBef>
              <a:spcAft>
                <a:spcPts val="0"/>
              </a:spcAft>
            </a:pPr>
            <a:r>
              <a:rPr sz="1197" spc="94" dirty="0">
                <a:solidFill>
                  <a:srgbClr val="092332"/>
                </a:solidFill>
                <a:latin typeface="Arial Narrow" panose="020B0606020202030204" pitchFamily="34" charset="0"/>
                <a:cs typeface="Calibri"/>
              </a:rPr>
              <a:t>СРОК</a:t>
            </a:r>
            <a:r>
              <a:rPr sz="1197" spc="-30" dirty="0">
                <a:solidFill>
                  <a:srgbClr val="092332"/>
                </a:solidFill>
                <a:latin typeface="Arial Narrow" panose="020B0606020202030204" pitchFamily="34" charset="0"/>
                <a:cs typeface="Calibri"/>
              </a:rPr>
              <a:t> </a:t>
            </a:r>
            <a:r>
              <a:rPr sz="1197" spc="56" dirty="0">
                <a:solidFill>
                  <a:srgbClr val="092332"/>
                </a:solidFill>
                <a:latin typeface="Arial Narrow" panose="020B0606020202030204" pitchFamily="34" charset="0"/>
                <a:cs typeface="Calibri"/>
              </a:rPr>
              <a:t>ЗАЙМА:</a:t>
            </a:r>
            <a:endParaRPr sz="1197" dirty="0">
              <a:solidFill>
                <a:prstClr val="black"/>
              </a:solidFill>
              <a:latin typeface="Arial Narrow" panose="020B0606020202030204" pitchFamily="34" charset="0"/>
              <a:cs typeface="Calibri"/>
            </a:endParaRPr>
          </a:p>
          <a:p>
            <a:pPr defTabSz="781903" eaLnBrk="1" fontAlgn="auto" hangingPunct="1">
              <a:spcBef>
                <a:spcPts val="359"/>
              </a:spcBef>
              <a:spcAft>
                <a:spcPts val="0"/>
              </a:spcAft>
            </a:pPr>
            <a:r>
              <a:rPr sz="1026" spc="34" dirty="0">
                <a:solidFill>
                  <a:srgbClr val="092332"/>
                </a:solidFill>
                <a:latin typeface="Arial Narrow" panose="020B0606020202030204" pitchFamily="34" charset="0"/>
                <a:cs typeface="Calibri"/>
              </a:rPr>
              <a:t>до </a:t>
            </a:r>
            <a:r>
              <a:rPr sz="1026" spc="77" dirty="0">
                <a:solidFill>
                  <a:srgbClr val="2AACE2"/>
                </a:solidFill>
                <a:latin typeface="Arial Narrow" panose="020B0606020202030204" pitchFamily="34" charset="0"/>
                <a:cs typeface="Calibri"/>
              </a:rPr>
              <a:t>60</a:t>
            </a:r>
            <a:r>
              <a:rPr sz="1026" spc="13" dirty="0">
                <a:solidFill>
                  <a:srgbClr val="DD052B"/>
                </a:solidFill>
                <a:latin typeface="Arial Narrow" panose="020B0606020202030204" pitchFamily="34" charset="0"/>
                <a:cs typeface="Calibri"/>
              </a:rPr>
              <a:t> </a:t>
            </a:r>
            <a:r>
              <a:rPr sz="1026" spc="26" dirty="0">
                <a:solidFill>
                  <a:srgbClr val="092332"/>
                </a:solidFill>
                <a:latin typeface="Arial Narrow" panose="020B0606020202030204" pitchFamily="34" charset="0"/>
                <a:cs typeface="Calibri"/>
              </a:rPr>
              <a:t>мес.</a:t>
            </a:r>
            <a:endParaRPr sz="1026" dirty="0">
              <a:solidFill>
                <a:prstClr val="black"/>
              </a:solidFill>
              <a:latin typeface="Arial Narrow" panose="020B0606020202030204" pitchFamily="34" charset="0"/>
              <a:cs typeface="Calibri"/>
            </a:endParaRPr>
          </a:p>
        </p:txBody>
      </p:sp>
      <p:sp>
        <p:nvSpPr>
          <p:cNvPr id="10" name="object 37"/>
          <p:cNvSpPr txBox="1"/>
          <p:nvPr/>
        </p:nvSpPr>
        <p:spPr>
          <a:xfrm>
            <a:off x="5393876" y="1602880"/>
            <a:ext cx="1139742" cy="458076"/>
          </a:xfrm>
          <a:prstGeom prst="rect">
            <a:avLst/>
          </a:prstGeom>
        </p:spPr>
        <p:txBody>
          <a:bodyPr vert="horz" wrap="square" lIns="0" tIns="64073" rIns="0" bIns="0" rtlCol="0">
            <a:spAutoFit/>
          </a:bodyPr>
          <a:lstStyle/>
          <a:p>
            <a:pPr defTabSz="781903" eaLnBrk="1" fontAlgn="auto" hangingPunct="1">
              <a:spcBef>
                <a:spcPts val="505"/>
              </a:spcBef>
              <a:spcAft>
                <a:spcPts val="0"/>
              </a:spcAft>
            </a:pPr>
            <a:r>
              <a:rPr sz="1197" spc="34" dirty="0">
                <a:solidFill>
                  <a:srgbClr val="092332"/>
                </a:solidFill>
                <a:latin typeface="Arial Narrow" panose="020B0606020202030204" pitchFamily="34" charset="0"/>
                <a:cs typeface="Calibri"/>
              </a:rPr>
              <a:t>СУММА</a:t>
            </a:r>
            <a:r>
              <a:rPr sz="1197" spc="-34" dirty="0">
                <a:solidFill>
                  <a:srgbClr val="092332"/>
                </a:solidFill>
                <a:latin typeface="Arial Narrow" panose="020B0606020202030204" pitchFamily="34" charset="0"/>
                <a:cs typeface="Calibri"/>
              </a:rPr>
              <a:t> </a:t>
            </a:r>
            <a:r>
              <a:rPr sz="1197" spc="56" dirty="0">
                <a:solidFill>
                  <a:srgbClr val="092332"/>
                </a:solidFill>
                <a:latin typeface="Arial Narrow" panose="020B0606020202030204" pitchFamily="34" charset="0"/>
                <a:cs typeface="Calibri"/>
              </a:rPr>
              <a:t>ЗАЙМА:</a:t>
            </a:r>
            <a:endParaRPr sz="1197" dirty="0">
              <a:solidFill>
                <a:prstClr val="black"/>
              </a:solidFill>
              <a:latin typeface="Arial Narrow" panose="020B0606020202030204" pitchFamily="34" charset="0"/>
              <a:cs typeface="Calibri"/>
            </a:endParaRPr>
          </a:p>
          <a:p>
            <a:pPr defTabSz="781903" eaLnBrk="1" fontAlgn="auto" hangingPunct="1">
              <a:spcBef>
                <a:spcPts val="359"/>
              </a:spcBef>
              <a:spcAft>
                <a:spcPts val="0"/>
              </a:spcAft>
            </a:pPr>
            <a:r>
              <a:rPr sz="1026" spc="81" dirty="0">
                <a:solidFill>
                  <a:srgbClr val="2AACE2"/>
                </a:solidFill>
                <a:latin typeface="Arial Narrow" panose="020B0606020202030204" pitchFamily="34" charset="0"/>
                <a:cs typeface="Calibri"/>
              </a:rPr>
              <a:t>5–500</a:t>
            </a:r>
            <a:r>
              <a:rPr sz="1026" spc="81" dirty="0">
                <a:solidFill>
                  <a:srgbClr val="DD052B"/>
                </a:solidFill>
                <a:latin typeface="Arial Narrow" panose="020B0606020202030204" pitchFamily="34" charset="0"/>
                <a:cs typeface="Calibri"/>
              </a:rPr>
              <a:t> </a:t>
            </a:r>
            <a:r>
              <a:rPr sz="1026" spc="34" dirty="0">
                <a:solidFill>
                  <a:srgbClr val="092332"/>
                </a:solidFill>
                <a:latin typeface="Arial Narrow" panose="020B0606020202030204" pitchFamily="34" charset="0"/>
                <a:cs typeface="Calibri"/>
              </a:rPr>
              <a:t>млн</a:t>
            </a:r>
            <a:r>
              <a:rPr sz="1026" spc="-34" dirty="0">
                <a:solidFill>
                  <a:srgbClr val="092332"/>
                </a:solidFill>
                <a:latin typeface="Arial Narrow" panose="020B0606020202030204" pitchFamily="34" charset="0"/>
                <a:cs typeface="Calibri"/>
              </a:rPr>
              <a:t> </a:t>
            </a:r>
            <a:r>
              <a:rPr sz="1026" spc="120" dirty="0">
                <a:solidFill>
                  <a:srgbClr val="092332"/>
                </a:solidFill>
                <a:latin typeface="Arial Narrow" panose="020B0606020202030204" pitchFamily="34" charset="0"/>
                <a:cs typeface="Calibri"/>
              </a:rPr>
              <a:t>Р</a:t>
            </a:r>
            <a:endParaRPr sz="1026" dirty="0">
              <a:solidFill>
                <a:prstClr val="black"/>
              </a:solidFill>
              <a:latin typeface="Arial Narrow" panose="020B0606020202030204" pitchFamily="34" charset="0"/>
              <a:cs typeface="Calibri"/>
            </a:endParaRPr>
          </a:p>
        </p:txBody>
      </p:sp>
      <p:sp>
        <p:nvSpPr>
          <p:cNvPr id="11" name="object 25"/>
          <p:cNvSpPr/>
          <p:nvPr/>
        </p:nvSpPr>
        <p:spPr>
          <a:xfrm>
            <a:off x="4970173" y="1827598"/>
            <a:ext cx="0" cy="109685"/>
          </a:xfrm>
          <a:custGeom>
            <a:avLst/>
            <a:gdLst/>
            <a:ahLst/>
            <a:cxnLst/>
            <a:rect l="l" t="t" r="r" b="b"/>
            <a:pathLst>
              <a:path h="128269">
                <a:moveTo>
                  <a:pt x="0" y="0"/>
                </a:moveTo>
                <a:lnTo>
                  <a:pt x="0" y="127723"/>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12" name="object 26"/>
          <p:cNvSpPr/>
          <p:nvPr/>
        </p:nvSpPr>
        <p:spPr>
          <a:xfrm>
            <a:off x="5112911" y="1827598"/>
            <a:ext cx="0" cy="109685"/>
          </a:xfrm>
          <a:custGeom>
            <a:avLst/>
            <a:gdLst/>
            <a:ahLst/>
            <a:cxnLst/>
            <a:rect l="l" t="t" r="r" b="b"/>
            <a:pathLst>
              <a:path h="128269">
                <a:moveTo>
                  <a:pt x="0" y="0"/>
                </a:moveTo>
                <a:lnTo>
                  <a:pt x="0" y="127723"/>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13" name="object 28"/>
          <p:cNvSpPr/>
          <p:nvPr/>
        </p:nvSpPr>
        <p:spPr>
          <a:xfrm>
            <a:off x="4932243" y="1827594"/>
            <a:ext cx="219369" cy="109685"/>
          </a:xfrm>
          <a:custGeom>
            <a:avLst/>
            <a:gdLst/>
            <a:ahLst/>
            <a:cxnLst/>
            <a:rect l="l" t="t" r="r" b="b"/>
            <a:pathLst>
              <a:path w="256539" h="128269">
                <a:moveTo>
                  <a:pt x="256032" y="127723"/>
                </a:moveTo>
                <a:lnTo>
                  <a:pt x="0" y="127723"/>
                </a:lnTo>
                <a:lnTo>
                  <a:pt x="0" y="0"/>
                </a:lnTo>
                <a:lnTo>
                  <a:pt x="256032" y="0"/>
                </a:lnTo>
                <a:lnTo>
                  <a:pt x="256032" y="127723"/>
                </a:lnTo>
                <a:close/>
              </a:path>
            </a:pathLst>
          </a:custGeom>
          <a:ln w="762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14" name="object 29"/>
          <p:cNvSpPr/>
          <p:nvPr/>
        </p:nvSpPr>
        <p:spPr>
          <a:xfrm>
            <a:off x="4947865" y="1811970"/>
            <a:ext cx="219369" cy="109685"/>
          </a:xfrm>
          <a:custGeom>
            <a:avLst/>
            <a:gdLst/>
            <a:ahLst/>
            <a:cxnLst/>
            <a:rect l="l" t="t" r="r" b="b"/>
            <a:pathLst>
              <a:path w="256539" h="128269">
                <a:moveTo>
                  <a:pt x="0" y="18275"/>
                </a:moveTo>
                <a:lnTo>
                  <a:pt x="0" y="0"/>
                </a:lnTo>
                <a:lnTo>
                  <a:pt x="256032" y="0"/>
                </a:lnTo>
                <a:lnTo>
                  <a:pt x="256032" y="127723"/>
                </a:lnTo>
                <a:lnTo>
                  <a:pt x="237756" y="127723"/>
                </a:lnTo>
              </a:path>
            </a:pathLst>
          </a:custGeom>
          <a:ln w="762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15" name="object 30"/>
          <p:cNvSpPr/>
          <p:nvPr/>
        </p:nvSpPr>
        <p:spPr>
          <a:xfrm>
            <a:off x="4962856" y="1796986"/>
            <a:ext cx="219369" cy="109685"/>
          </a:xfrm>
          <a:custGeom>
            <a:avLst/>
            <a:gdLst/>
            <a:ahLst/>
            <a:cxnLst/>
            <a:rect l="l" t="t" r="r" b="b"/>
            <a:pathLst>
              <a:path w="256539" h="128269">
                <a:moveTo>
                  <a:pt x="0" y="17525"/>
                </a:moveTo>
                <a:lnTo>
                  <a:pt x="0" y="0"/>
                </a:lnTo>
                <a:lnTo>
                  <a:pt x="256032" y="0"/>
                </a:lnTo>
                <a:lnTo>
                  <a:pt x="256032" y="127723"/>
                </a:lnTo>
                <a:lnTo>
                  <a:pt x="238506" y="127723"/>
                </a:lnTo>
              </a:path>
            </a:pathLst>
          </a:custGeom>
          <a:ln w="7620">
            <a:solidFill>
              <a:srgbClr val="2AACE2"/>
            </a:solidFill>
          </a:ln>
        </p:spPr>
        <p:txBody>
          <a:bodyPr wrap="square" lIns="0" tIns="0" rIns="0" bIns="0" rtlCol="0"/>
          <a:lstStyle/>
          <a:p>
            <a:pPr defTabSz="781903" eaLnBrk="1" fontAlgn="auto" hangingPunct="1">
              <a:spcBef>
                <a:spcPts val="0"/>
              </a:spcBef>
              <a:spcAft>
                <a:spcPts val="0"/>
              </a:spcAft>
            </a:pPr>
            <a:endParaRPr sz="1539">
              <a:solidFill>
                <a:srgbClr val="2AACE2"/>
              </a:solidFill>
              <a:latin typeface="Arial Narrow" panose="020B0606020202030204" pitchFamily="34" charset="0"/>
              <a:cs typeface="+mn-cs"/>
            </a:endParaRPr>
          </a:p>
        </p:txBody>
      </p:sp>
      <p:sp>
        <p:nvSpPr>
          <p:cNvPr id="16" name="object 31"/>
          <p:cNvSpPr/>
          <p:nvPr/>
        </p:nvSpPr>
        <p:spPr>
          <a:xfrm>
            <a:off x="5028031" y="1863675"/>
            <a:ext cx="31494" cy="39638"/>
          </a:xfrm>
          <a:custGeom>
            <a:avLst/>
            <a:gdLst/>
            <a:ahLst/>
            <a:cxnLst/>
            <a:rect l="l" t="t" r="r" b="b"/>
            <a:pathLst>
              <a:path w="36829" h="46355">
                <a:moveTo>
                  <a:pt x="11061" y="38087"/>
                </a:moveTo>
                <a:lnTo>
                  <a:pt x="5816" y="38087"/>
                </a:lnTo>
                <a:lnTo>
                  <a:pt x="5816" y="45808"/>
                </a:lnTo>
                <a:lnTo>
                  <a:pt x="11061" y="45808"/>
                </a:lnTo>
                <a:lnTo>
                  <a:pt x="11061" y="38087"/>
                </a:lnTo>
                <a:close/>
              </a:path>
              <a:path w="36829" h="46355">
                <a:moveTo>
                  <a:pt x="23812" y="33312"/>
                </a:moveTo>
                <a:lnTo>
                  <a:pt x="0" y="33312"/>
                </a:lnTo>
                <a:lnTo>
                  <a:pt x="0" y="38087"/>
                </a:lnTo>
                <a:lnTo>
                  <a:pt x="23812" y="38087"/>
                </a:lnTo>
                <a:lnTo>
                  <a:pt x="23812" y="33312"/>
                </a:lnTo>
                <a:close/>
              </a:path>
              <a:path w="36829" h="46355">
                <a:moveTo>
                  <a:pt x="11061" y="27025"/>
                </a:moveTo>
                <a:lnTo>
                  <a:pt x="5816" y="27025"/>
                </a:lnTo>
                <a:lnTo>
                  <a:pt x="5816" y="33312"/>
                </a:lnTo>
                <a:lnTo>
                  <a:pt x="11061" y="33312"/>
                </a:lnTo>
                <a:lnTo>
                  <a:pt x="11061" y="27025"/>
                </a:lnTo>
                <a:close/>
              </a:path>
              <a:path w="36829" h="46355">
                <a:moveTo>
                  <a:pt x="35973" y="4775"/>
                </a:moveTo>
                <a:lnTo>
                  <a:pt x="27736" y="4775"/>
                </a:lnTo>
                <a:lnTo>
                  <a:pt x="31153" y="7924"/>
                </a:lnTo>
                <a:lnTo>
                  <a:pt x="31153" y="19240"/>
                </a:lnTo>
                <a:lnTo>
                  <a:pt x="27736" y="22250"/>
                </a:lnTo>
                <a:lnTo>
                  <a:pt x="0" y="22250"/>
                </a:lnTo>
                <a:lnTo>
                  <a:pt x="0" y="27025"/>
                </a:lnTo>
                <a:lnTo>
                  <a:pt x="31673" y="27025"/>
                </a:lnTo>
                <a:lnTo>
                  <a:pt x="36385" y="21666"/>
                </a:lnTo>
                <a:lnTo>
                  <a:pt x="36385" y="5232"/>
                </a:lnTo>
                <a:lnTo>
                  <a:pt x="35973" y="4775"/>
                </a:lnTo>
                <a:close/>
              </a:path>
              <a:path w="36829" h="46355">
                <a:moveTo>
                  <a:pt x="31673" y="0"/>
                </a:moveTo>
                <a:lnTo>
                  <a:pt x="5816" y="0"/>
                </a:lnTo>
                <a:lnTo>
                  <a:pt x="5816" y="22250"/>
                </a:lnTo>
                <a:lnTo>
                  <a:pt x="11061" y="22250"/>
                </a:lnTo>
                <a:lnTo>
                  <a:pt x="11061" y="4775"/>
                </a:lnTo>
                <a:lnTo>
                  <a:pt x="35973" y="4775"/>
                </a:lnTo>
                <a:lnTo>
                  <a:pt x="31673" y="0"/>
                </a:lnTo>
                <a:close/>
              </a:path>
            </a:pathLst>
          </a:custGeom>
          <a:solidFill>
            <a:srgbClr val="DD052B"/>
          </a:solidFill>
          <a:ln>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17" name="Овал 16"/>
          <p:cNvSpPr/>
          <p:nvPr/>
        </p:nvSpPr>
        <p:spPr>
          <a:xfrm>
            <a:off x="4996061" y="1836050"/>
            <a:ext cx="85423" cy="94057"/>
          </a:xfrm>
          <a:prstGeom prst="ellipse">
            <a:avLst/>
          </a:prstGeom>
          <a:noFill/>
          <a:ln w="9525">
            <a:solidFill>
              <a:srgbClr val="2AAC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1903" eaLnBrk="1" fontAlgn="auto" hangingPunct="1">
              <a:spcBef>
                <a:spcPts val="0"/>
              </a:spcBef>
              <a:spcAft>
                <a:spcPts val="0"/>
              </a:spcAft>
            </a:pPr>
            <a:endParaRPr lang="ru-RU" sz="1539">
              <a:solidFill>
                <a:prstClr val="white"/>
              </a:solidFill>
              <a:latin typeface="Arial Narrow" panose="020B0606020202030204" pitchFamily="34" charset="0"/>
            </a:endParaRPr>
          </a:p>
        </p:txBody>
      </p:sp>
      <p:sp>
        <p:nvSpPr>
          <p:cNvPr id="18" name="Прямоугольник 17"/>
          <p:cNvSpPr/>
          <p:nvPr/>
        </p:nvSpPr>
        <p:spPr>
          <a:xfrm>
            <a:off x="6960772" y="1781766"/>
            <a:ext cx="197684" cy="207968"/>
          </a:xfrm>
          <a:prstGeom prst="rect">
            <a:avLst/>
          </a:prstGeom>
          <a:noFill/>
          <a:ln w="9525">
            <a:solidFill>
              <a:srgbClr val="2AAC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1903" eaLnBrk="1" fontAlgn="auto" hangingPunct="1">
              <a:spcBef>
                <a:spcPts val="0"/>
              </a:spcBef>
              <a:spcAft>
                <a:spcPts val="0"/>
              </a:spcAft>
            </a:pPr>
            <a:endParaRPr lang="ru-RU" sz="1539">
              <a:solidFill>
                <a:prstClr val="white"/>
              </a:solidFill>
              <a:latin typeface="Arial Narrow" panose="020B0606020202030204" pitchFamily="34" charset="0"/>
            </a:endParaRPr>
          </a:p>
        </p:txBody>
      </p:sp>
      <p:sp>
        <p:nvSpPr>
          <p:cNvPr id="19" name="Овал 18"/>
          <p:cNvSpPr/>
          <p:nvPr/>
        </p:nvSpPr>
        <p:spPr>
          <a:xfrm>
            <a:off x="6965478" y="1790639"/>
            <a:ext cx="188272" cy="184699"/>
          </a:xfrm>
          <a:prstGeom prst="ellipse">
            <a:avLst/>
          </a:prstGeom>
          <a:noFill/>
          <a:ln w="9525">
            <a:solidFill>
              <a:srgbClr val="2AAC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1903" eaLnBrk="1" fontAlgn="auto" hangingPunct="1">
              <a:spcBef>
                <a:spcPts val="0"/>
              </a:spcBef>
              <a:spcAft>
                <a:spcPts val="0"/>
              </a:spcAft>
            </a:pPr>
            <a:endParaRPr lang="ru-RU" sz="1539">
              <a:solidFill>
                <a:prstClr val="white"/>
              </a:solidFill>
              <a:latin typeface="Arial Narrow" panose="020B0606020202030204" pitchFamily="34" charset="0"/>
            </a:endParaRPr>
          </a:p>
        </p:txBody>
      </p:sp>
      <p:cxnSp>
        <p:nvCxnSpPr>
          <p:cNvPr id="20" name="Прямая соединительная линия 19"/>
          <p:cNvCxnSpPr/>
          <p:nvPr/>
        </p:nvCxnSpPr>
        <p:spPr>
          <a:xfrm>
            <a:off x="7048048" y="1831179"/>
            <a:ext cx="0" cy="65159"/>
          </a:xfrm>
          <a:prstGeom prst="line">
            <a:avLst/>
          </a:prstGeom>
          <a:ln>
            <a:solidFill>
              <a:srgbClr val="2AACE2"/>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7040818" y="1896338"/>
            <a:ext cx="65159" cy="0"/>
          </a:xfrm>
          <a:prstGeom prst="line">
            <a:avLst/>
          </a:prstGeom>
          <a:ln>
            <a:solidFill>
              <a:srgbClr val="2AACE2"/>
            </a:solidFill>
          </a:ln>
        </p:spPr>
        <p:style>
          <a:lnRef idx="1">
            <a:schemeClr val="accent1"/>
          </a:lnRef>
          <a:fillRef idx="0">
            <a:schemeClr val="accent1"/>
          </a:fillRef>
          <a:effectRef idx="0">
            <a:schemeClr val="accent1"/>
          </a:effectRef>
          <a:fontRef idx="minor">
            <a:schemeClr val="tx1"/>
          </a:fontRef>
        </p:style>
      </p:cxnSp>
      <p:sp>
        <p:nvSpPr>
          <p:cNvPr id="22" name="object 12"/>
          <p:cNvSpPr/>
          <p:nvPr/>
        </p:nvSpPr>
        <p:spPr>
          <a:xfrm>
            <a:off x="7240201" y="1694307"/>
            <a:ext cx="0" cy="345343"/>
          </a:xfrm>
          <a:custGeom>
            <a:avLst/>
            <a:gdLst/>
            <a:ahLst/>
            <a:cxnLst/>
            <a:rect l="l" t="t" r="r" b="b"/>
            <a:pathLst>
              <a:path h="403860">
                <a:moveTo>
                  <a:pt x="0" y="0"/>
                </a:moveTo>
                <a:lnTo>
                  <a:pt x="0" y="403669"/>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23" name="object 21"/>
          <p:cNvSpPr/>
          <p:nvPr/>
        </p:nvSpPr>
        <p:spPr>
          <a:xfrm>
            <a:off x="5288810" y="1694307"/>
            <a:ext cx="0" cy="345343"/>
          </a:xfrm>
          <a:custGeom>
            <a:avLst/>
            <a:gdLst/>
            <a:ahLst/>
            <a:cxnLst/>
            <a:rect l="l" t="t" r="r" b="b"/>
            <a:pathLst>
              <a:path h="403860">
                <a:moveTo>
                  <a:pt x="0" y="0"/>
                </a:moveTo>
                <a:lnTo>
                  <a:pt x="0" y="403669"/>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26" name="object 3"/>
          <p:cNvSpPr txBox="1"/>
          <p:nvPr/>
        </p:nvSpPr>
        <p:spPr>
          <a:xfrm>
            <a:off x="4813081" y="3286581"/>
            <a:ext cx="3299768" cy="168830"/>
          </a:xfrm>
          <a:prstGeom prst="rect">
            <a:avLst/>
          </a:prstGeom>
        </p:spPr>
        <p:txBody>
          <a:bodyPr vert="horz" wrap="square" lIns="0" tIns="10860" rIns="0" bIns="0" rtlCol="0">
            <a:spAutoFit/>
          </a:bodyPr>
          <a:lstStyle/>
          <a:p>
            <a:pPr marL="10860" defTabSz="781903" eaLnBrk="1" fontAlgn="auto" hangingPunct="1">
              <a:spcBef>
                <a:spcPts val="86"/>
              </a:spcBef>
              <a:spcAft>
                <a:spcPts val="0"/>
              </a:spcAft>
            </a:pPr>
            <a:r>
              <a:rPr sz="1026" spc="60" dirty="0">
                <a:solidFill>
                  <a:srgbClr val="172732"/>
                </a:solidFill>
                <a:latin typeface="Arial Narrow" panose="020B0606020202030204" pitchFamily="34" charset="0"/>
                <a:cs typeface="Calibri"/>
              </a:rPr>
              <a:t>При </a:t>
            </a:r>
            <a:r>
              <a:rPr sz="1026" spc="64" dirty="0">
                <a:solidFill>
                  <a:srgbClr val="172732"/>
                </a:solidFill>
                <a:latin typeface="Arial Narrow" panose="020B0606020202030204" pitchFamily="34" charset="0"/>
                <a:cs typeface="Calibri"/>
              </a:rPr>
              <a:t>условии </a:t>
            </a:r>
            <a:r>
              <a:rPr sz="1026" spc="60" dirty="0">
                <a:solidFill>
                  <a:srgbClr val="172732"/>
                </a:solidFill>
                <a:latin typeface="Arial Narrow" panose="020B0606020202030204" pitchFamily="34" charset="0"/>
                <a:cs typeface="Calibri"/>
              </a:rPr>
              <a:t>стоимости </a:t>
            </a:r>
            <a:r>
              <a:rPr sz="1026" spc="47" dirty="0">
                <a:solidFill>
                  <a:srgbClr val="172732"/>
                </a:solidFill>
                <a:latin typeface="Arial Narrow" panose="020B0606020202030204" pitchFamily="34" charset="0"/>
                <a:cs typeface="Calibri"/>
              </a:rPr>
              <a:t>оборудования </a:t>
            </a:r>
            <a:r>
              <a:rPr sz="1026" spc="133" dirty="0">
                <a:solidFill>
                  <a:srgbClr val="172732"/>
                </a:solidFill>
                <a:latin typeface="Arial Narrow" panose="020B0606020202030204" pitchFamily="34" charset="0"/>
                <a:cs typeface="Calibri"/>
              </a:rPr>
              <a:t>-</a:t>
            </a:r>
            <a:r>
              <a:rPr sz="1026" spc="-94" dirty="0">
                <a:solidFill>
                  <a:srgbClr val="172732"/>
                </a:solidFill>
                <a:latin typeface="Arial Narrow" panose="020B0606020202030204" pitchFamily="34" charset="0"/>
                <a:cs typeface="Calibri"/>
              </a:rPr>
              <a:t> </a:t>
            </a:r>
            <a:r>
              <a:rPr sz="1026" spc="-13" dirty="0">
                <a:solidFill>
                  <a:srgbClr val="172732"/>
                </a:solidFill>
                <a:latin typeface="Arial Narrow" panose="020B0606020202030204" pitchFamily="34" charset="0"/>
                <a:cs typeface="Calibri"/>
              </a:rPr>
              <a:t>100 </a:t>
            </a:r>
            <a:r>
              <a:rPr sz="1026" spc="43" dirty="0">
                <a:solidFill>
                  <a:srgbClr val="172732"/>
                </a:solidFill>
                <a:latin typeface="Arial Narrow" panose="020B0606020202030204" pitchFamily="34" charset="0"/>
                <a:cs typeface="Calibri"/>
              </a:rPr>
              <a:t>млн </a:t>
            </a:r>
            <a:r>
              <a:rPr sz="1026" spc="13" dirty="0">
                <a:solidFill>
                  <a:srgbClr val="172732"/>
                </a:solidFill>
                <a:latin typeface="Arial Narrow" panose="020B0606020202030204" pitchFamily="34" charset="0"/>
                <a:cs typeface="Calibri"/>
              </a:rPr>
              <a:t>руб.:</a:t>
            </a:r>
            <a:endParaRPr sz="1026">
              <a:solidFill>
                <a:prstClr val="black"/>
              </a:solidFill>
              <a:latin typeface="Arial Narrow" panose="020B0606020202030204" pitchFamily="34" charset="0"/>
              <a:cs typeface="Calibri"/>
            </a:endParaRPr>
          </a:p>
        </p:txBody>
      </p:sp>
      <p:sp>
        <p:nvSpPr>
          <p:cNvPr id="27" name="object 4"/>
          <p:cNvSpPr txBox="1"/>
          <p:nvPr/>
        </p:nvSpPr>
        <p:spPr>
          <a:xfrm>
            <a:off x="6542093" y="4129765"/>
            <a:ext cx="613039" cy="274115"/>
          </a:xfrm>
          <a:prstGeom prst="rect">
            <a:avLst/>
          </a:prstGeom>
        </p:spPr>
        <p:txBody>
          <a:bodyPr vert="horz" wrap="square" lIns="0" tIns="10860" rIns="0" bIns="0" rtlCol="0">
            <a:spAutoFit/>
          </a:bodyPr>
          <a:lstStyle/>
          <a:p>
            <a:pPr marL="10860" defTabSz="781903" eaLnBrk="1" fontAlgn="auto" hangingPunct="1">
              <a:spcBef>
                <a:spcPts val="86"/>
              </a:spcBef>
              <a:spcAft>
                <a:spcPts val="0"/>
              </a:spcAft>
            </a:pPr>
            <a:r>
              <a:rPr sz="855" spc="47" dirty="0">
                <a:solidFill>
                  <a:srgbClr val="172732"/>
                </a:solidFill>
                <a:latin typeface="Arial Narrow" panose="020B0606020202030204" pitchFamily="34" charset="0"/>
                <a:cs typeface="Calibri"/>
              </a:rPr>
              <a:t>Заём</a:t>
            </a:r>
            <a:r>
              <a:rPr sz="855" spc="9" dirty="0">
                <a:solidFill>
                  <a:srgbClr val="172732"/>
                </a:solidFill>
                <a:latin typeface="Arial Narrow" panose="020B0606020202030204" pitchFamily="34" charset="0"/>
                <a:cs typeface="Calibri"/>
              </a:rPr>
              <a:t> </a:t>
            </a:r>
            <a:r>
              <a:rPr sz="855" spc="77" dirty="0">
                <a:solidFill>
                  <a:srgbClr val="172732"/>
                </a:solidFill>
                <a:latin typeface="Arial Narrow" panose="020B0606020202030204" pitchFamily="34" charset="0"/>
                <a:cs typeface="Calibri"/>
              </a:rPr>
              <a:t>ФРП</a:t>
            </a:r>
            <a:endParaRPr sz="855" dirty="0">
              <a:solidFill>
                <a:prstClr val="black"/>
              </a:solidFill>
              <a:latin typeface="Arial Narrow" panose="020B0606020202030204" pitchFamily="34" charset="0"/>
              <a:cs typeface="Calibri"/>
            </a:endParaRPr>
          </a:p>
          <a:p>
            <a:pPr marL="10860" defTabSz="781903" eaLnBrk="1" fontAlgn="auto" hangingPunct="1">
              <a:spcBef>
                <a:spcPts val="34"/>
              </a:spcBef>
              <a:spcAft>
                <a:spcPts val="0"/>
              </a:spcAft>
            </a:pPr>
            <a:r>
              <a:rPr sz="855" spc="-214" dirty="0">
                <a:solidFill>
                  <a:srgbClr val="2AACE2"/>
                </a:solidFill>
                <a:latin typeface="Arial Narrow" panose="020B0606020202030204" pitchFamily="34" charset="0"/>
                <a:cs typeface="Calibri"/>
              </a:rPr>
              <a:t>1</a:t>
            </a:r>
            <a:r>
              <a:rPr sz="855" spc="-4" dirty="0">
                <a:solidFill>
                  <a:srgbClr val="2AACE2"/>
                </a:solidFill>
                <a:latin typeface="Arial Narrow" panose="020B0606020202030204" pitchFamily="34" charset="0"/>
                <a:cs typeface="Calibri"/>
              </a:rPr>
              <a:t> </a:t>
            </a:r>
            <a:r>
              <a:rPr sz="855" spc="38" dirty="0">
                <a:solidFill>
                  <a:srgbClr val="2AACE2"/>
                </a:solidFill>
                <a:latin typeface="Arial Narrow" panose="020B0606020202030204" pitchFamily="34" charset="0"/>
                <a:cs typeface="Calibri"/>
              </a:rPr>
              <a:t>%</a:t>
            </a:r>
            <a:r>
              <a:rPr sz="855" dirty="0">
                <a:solidFill>
                  <a:srgbClr val="2AACE2"/>
                </a:solidFill>
                <a:latin typeface="Arial Narrow" panose="020B0606020202030204" pitchFamily="34" charset="0"/>
                <a:cs typeface="Calibri"/>
              </a:rPr>
              <a:t> </a:t>
            </a:r>
            <a:r>
              <a:rPr sz="855" spc="43" dirty="0">
                <a:solidFill>
                  <a:srgbClr val="2AACE2"/>
                </a:solidFill>
                <a:latin typeface="Arial Narrow" panose="020B0606020202030204" pitchFamily="34" charset="0"/>
                <a:cs typeface="Calibri"/>
              </a:rPr>
              <a:t>годовых</a:t>
            </a:r>
            <a:endParaRPr sz="855" dirty="0">
              <a:solidFill>
                <a:srgbClr val="2AACE2"/>
              </a:solidFill>
              <a:latin typeface="Arial Narrow" panose="020B0606020202030204" pitchFamily="34" charset="0"/>
              <a:cs typeface="Calibri"/>
            </a:endParaRPr>
          </a:p>
        </p:txBody>
      </p:sp>
      <p:sp>
        <p:nvSpPr>
          <p:cNvPr id="28" name="object 5"/>
          <p:cNvSpPr txBox="1"/>
          <p:nvPr/>
        </p:nvSpPr>
        <p:spPr>
          <a:xfrm>
            <a:off x="6531233" y="4927530"/>
            <a:ext cx="1029514" cy="142541"/>
          </a:xfrm>
          <a:prstGeom prst="rect">
            <a:avLst/>
          </a:prstGeom>
        </p:spPr>
        <p:txBody>
          <a:bodyPr vert="horz" wrap="square" lIns="0" tIns="10860" rIns="0" bIns="0" rtlCol="0">
            <a:spAutoFit/>
          </a:bodyPr>
          <a:lstStyle/>
          <a:p>
            <a:pPr marL="10860" defTabSz="781903" eaLnBrk="1" fontAlgn="auto" hangingPunct="1">
              <a:spcBef>
                <a:spcPts val="86"/>
              </a:spcBef>
              <a:spcAft>
                <a:spcPts val="0"/>
              </a:spcAft>
            </a:pPr>
            <a:r>
              <a:rPr sz="855" spc="43" dirty="0">
                <a:solidFill>
                  <a:srgbClr val="172732"/>
                </a:solidFill>
                <a:latin typeface="Arial Narrow" panose="020B0606020202030204" pitchFamily="34" charset="0"/>
                <a:cs typeface="Calibri"/>
              </a:rPr>
              <a:t>Лизингополучатель</a:t>
            </a:r>
            <a:endParaRPr sz="855">
              <a:solidFill>
                <a:prstClr val="black"/>
              </a:solidFill>
              <a:latin typeface="Arial Narrow" panose="020B0606020202030204" pitchFamily="34" charset="0"/>
              <a:cs typeface="Calibri"/>
            </a:endParaRPr>
          </a:p>
        </p:txBody>
      </p:sp>
      <p:sp>
        <p:nvSpPr>
          <p:cNvPr id="29" name="object 6"/>
          <p:cNvSpPr txBox="1"/>
          <p:nvPr/>
        </p:nvSpPr>
        <p:spPr>
          <a:xfrm>
            <a:off x="7924878" y="4558295"/>
            <a:ext cx="331226" cy="142541"/>
          </a:xfrm>
          <a:prstGeom prst="rect">
            <a:avLst/>
          </a:prstGeom>
        </p:spPr>
        <p:txBody>
          <a:bodyPr vert="horz" wrap="square" lIns="0" tIns="10860" rIns="0" bIns="0" rtlCol="0">
            <a:spAutoFit/>
          </a:bodyPr>
          <a:lstStyle/>
          <a:p>
            <a:pPr marL="10860" defTabSz="781903" eaLnBrk="1" fontAlgn="auto" hangingPunct="1">
              <a:spcBef>
                <a:spcPts val="86"/>
              </a:spcBef>
              <a:spcAft>
                <a:spcPts val="0"/>
              </a:spcAft>
            </a:pPr>
            <a:r>
              <a:rPr sz="855" spc="60" dirty="0">
                <a:solidFill>
                  <a:srgbClr val="172732"/>
                </a:solidFill>
                <a:latin typeface="Arial Narrow" panose="020B0606020202030204" pitchFamily="34" charset="0"/>
                <a:cs typeface="Calibri"/>
              </a:rPr>
              <a:t>Аванс</a:t>
            </a:r>
            <a:endParaRPr sz="855">
              <a:solidFill>
                <a:prstClr val="black"/>
              </a:solidFill>
              <a:latin typeface="Arial Narrow" panose="020B0606020202030204" pitchFamily="34" charset="0"/>
              <a:cs typeface="Calibri"/>
            </a:endParaRPr>
          </a:p>
        </p:txBody>
      </p:sp>
      <p:sp>
        <p:nvSpPr>
          <p:cNvPr id="30" name="object 7"/>
          <p:cNvSpPr txBox="1"/>
          <p:nvPr/>
        </p:nvSpPr>
        <p:spPr>
          <a:xfrm>
            <a:off x="4813312" y="4054180"/>
            <a:ext cx="445796" cy="142541"/>
          </a:xfrm>
          <a:prstGeom prst="rect">
            <a:avLst/>
          </a:prstGeom>
        </p:spPr>
        <p:txBody>
          <a:bodyPr vert="horz" wrap="square" lIns="0" tIns="10860" rIns="0" bIns="0" rtlCol="0">
            <a:spAutoFit/>
          </a:bodyPr>
          <a:lstStyle/>
          <a:p>
            <a:pPr marL="10860" defTabSz="781903" eaLnBrk="1" fontAlgn="auto" hangingPunct="1">
              <a:spcBef>
                <a:spcPts val="86"/>
              </a:spcBef>
              <a:spcAft>
                <a:spcPts val="0"/>
              </a:spcAft>
            </a:pPr>
            <a:r>
              <a:rPr sz="855" spc="26" dirty="0">
                <a:solidFill>
                  <a:srgbClr val="172732"/>
                </a:solidFill>
                <a:latin typeface="Arial Narrow" panose="020B0606020202030204" pitchFamily="34" charset="0"/>
                <a:cs typeface="Calibri"/>
              </a:rPr>
              <a:t>млн</a:t>
            </a:r>
            <a:r>
              <a:rPr sz="855" spc="-17" dirty="0">
                <a:solidFill>
                  <a:srgbClr val="172732"/>
                </a:solidFill>
                <a:latin typeface="Arial Narrow" panose="020B0606020202030204" pitchFamily="34" charset="0"/>
                <a:cs typeface="Calibri"/>
              </a:rPr>
              <a:t> </a:t>
            </a:r>
            <a:r>
              <a:rPr sz="855" spc="9" dirty="0">
                <a:solidFill>
                  <a:srgbClr val="172732"/>
                </a:solidFill>
                <a:latin typeface="Arial Narrow" panose="020B0606020202030204" pitchFamily="34" charset="0"/>
                <a:cs typeface="Calibri"/>
              </a:rPr>
              <a:t>руб.</a:t>
            </a:r>
            <a:endParaRPr sz="855">
              <a:solidFill>
                <a:prstClr val="black"/>
              </a:solidFill>
              <a:latin typeface="Arial Narrow" panose="020B0606020202030204" pitchFamily="34" charset="0"/>
              <a:cs typeface="Calibri"/>
            </a:endParaRPr>
          </a:p>
        </p:txBody>
      </p:sp>
      <p:sp>
        <p:nvSpPr>
          <p:cNvPr id="31" name="object 8"/>
          <p:cNvSpPr txBox="1"/>
          <p:nvPr/>
        </p:nvSpPr>
        <p:spPr>
          <a:xfrm>
            <a:off x="5746724" y="5445763"/>
            <a:ext cx="2164370" cy="274115"/>
          </a:xfrm>
          <a:prstGeom prst="rect">
            <a:avLst/>
          </a:prstGeom>
        </p:spPr>
        <p:txBody>
          <a:bodyPr vert="horz" wrap="square" lIns="0" tIns="10860" rIns="0" bIns="0" rtlCol="0">
            <a:spAutoFit/>
          </a:bodyPr>
          <a:lstStyle/>
          <a:p>
            <a:pPr marL="10860" defTabSz="781903" eaLnBrk="1" fontAlgn="auto" hangingPunct="1">
              <a:spcBef>
                <a:spcPts val="86"/>
              </a:spcBef>
              <a:spcAft>
                <a:spcPts val="0"/>
              </a:spcAft>
              <a:tabLst>
                <a:tab pos="490319" algn="l"/>
              </a:tabLst>
            </a:pPr>
            <a:r>
              <a:rPr sz="855" u="dash" spc="26" dirty="0">
                <a:solidFill>
                  <a:srgbClr val="172732"/>
                </a:solidFill>
                <a:uFill>
                  <a:solidFill>
                    <a:srgbClr val="100E00"/>
                  </a:solidFill>
                </a:uFill>
                <a:latin typeface="Arial Narrow" panose="020B0606020202030204" pitchFamily="34" charset="0"/>
                <a:cs typeface="Calibri"/>
              </a:rPr>
              <a:t> 	</a:t>
            </a:r>
            <a:r>
              <a:rPr sz="855" spc="26" dirty="0">
                <a:solidFill>
                  <a:srgbClr val="172732"/>
                </a:solidFill>
                <a:latin typeface="Arial Narrow" panose="020B0606020202030204" pitchFamily="34" charset="0"/>
                <a:cs typeface="Calibri"/>
              </a:rPr>
              <a:t>  </a:t>
            </a:r>
            <a:r>
              <a:rPr sz="855" spc="94" dirty="0">
                <a:solidFill>
                  <a:srgbClr val="172732"/>
                </a:solidFill>
                <a:latin typeface="Arial Narrow" panose="020B0606020202030204" pitchFamily="34" charset="0"/>
                <a:cs typeface="Calibri"/>
              </a:rPr>
              <a:t> </a:t>
            </a:r>
            <a:r>
              <a:rPr sz="855" spc="47" dirty="0">
                <a:solidFill>
                  <a:srgbClr val="172732"/>
                </a:solidFill>
                <a:latin typeface="Arial Narrow" panose="020B0606020202030204" pitchFamily="34" charset="0"/>
                <a:cs typeface="Calibri"/>
              </a:rPr>
              <a:t>Лизинговая</a:t>
            </a:r>
            <a:r>
              <a:rPr sz="855" spc="21" dirty="0">
                <a:solidFill>
                  <a:srgbClr val="172732"/>
                </a:solidFill>
                <a:latin typeface="Arial Narrow" panose="020B0606020202030204" pitchFamily="34" charset="0"/>
                <a:cs typeface="Calibri"/>
              </a:rPr>
              <a:t> </a:t>
            </a:r>
            <a:r>
              <a:rPr sz="855" spc="34" dirty="0">
                <a:solidFill>
                  <a:srgbClr val="172732"/>
                </a:solidFill>
                <a:latin typeface="Arial Narrow" panose="020B0606020202030204" pitchFamily="34" charset="0"/>
                <a:cs typeface="Calibri"/>
              </a:rPr>
              <a:t>компания</a:t>
            </a:r>
            <a:endParaRPr sz="855" dirty="0">
              <a:solidFill>
                <a:prstClr val="black"/>
              </a:solidFill>
              <a:latin typeface="Arial Narrow" panose="020B0606020202030204" pitchFamily="34" charset="0"/>
              <a:cs typeface="Calibri"/>
            </a:endParaRPr>
          </a:p>
          <a:p>
            <a:pPr marL="576111" defTabSz="781903" eaLnBrk="1" fontAlgn="auto" hangingPunct="1">
              <a:spcBef>
                <a:spcPts val="34"/>
              </a:spcBef>
              <a:spcAft>
                <a:spcPts val="0"/>
              </a:spcAft>
            </a:pPr>
            <a:r>
              <a:rPr sz="855" spc="64" dirty="0">
                <a:solidFill>
                  <a:srgbClr val="2AACE2"/>
                </a:solidFill>
                <a:latin typeface="Arial Narrow" panose="020B0606020202030204" pitchFamily="34" charset="0"/>
                <a:cs typeface="Calibri"/>
              </a:rPr>
              <a:t>x </a:t>
            </a:r>
            <a:r>
              <a:rPr sz="855" spc="38" dirty="0">
                <a:solidFill>
                  <a:srgbClr val="2AACE2"/>
                </a:solidFill>
                <a:latin typeface="Arial Narrow" panose="020B0606020202030204" pitchFamily="34" charset="0"/>
                <a:cs typeface="Calibri"/>
              </a:rPr>
              <a:t>% </a:t>
            </a:r>
            <a:r>
              <a:rPr sz="855" spc="43" dirty="0">
                <a:solidFill>
                  <a:srgbClr val="2AACE2"/>
                </a:solidFill>
                <a:latin typeface="Arial Narrow" panose="020B0606020202030204" pitchFamily="34" charset="0"/>
                <a:cs typeface="Calibri"/>
              </a:rPr>
              <a:t>годовых </a:t>
            </a:r>
            <a:r>
              <a:rPr sz="855" spc="34" dirty="0">
                <a:solidFill>
                  <a:srgbClr val="2AACE2"/>
                </a:solidFill>
                <a:latin typeface="Arial Narrow" panose="020B0606020202030204" pitchFamily="34" charset="0"/>
                <a:cs typeface="Calibri"/>
              </a:rPr>
              <a:t>(рыночная</a:t>
            </a:r>
            <a:r>
              <a:rPr sz="855" spc="-73" dirty="0">
                <a:solidFill>
                  <a:srgbClr val="2AACE2"/>
                </a:solidFill>
                <a:latin typeface="Arial Narrow" panose="020B0606020202030204" pitchFamily="34" charset="0"/>
                <a:cs typeface="Calibri"/>
              </a:rPr>
              <a:t> </a:t>
            </a:r>
            <a:r>
              <a:rPr sz="855" spc="47" dirty="0">
                <a:solidFill>
                  <a:srgbClr val="2AACE2"/>
                </a:solidFill>
                <a:latin typeface="Arial Narrow" panose="020B0606020202030204" pitchFamily="34" charset="0"/>
                <a:cs typeface="Calibri"/>
              </a:rPr>
              <a:t>ставка)</a:t>
            </a:r>
            <a:endParaRPr sz="855" dirty="0">
              <a:solidFill>
                <a:srgbClr val="2AACE2"/>
              </a:solidFill>
              <a:latin typeface="Arial Narrow" panose="020B0606020202030204" pitchFamily="34" charset="0"/>
              <a:cs typeface="Calibri"/>
            </a:endParaRPr>
          </a:p>
        </p:txBody>
      </p:sp>
      <p:sp>
        <p:nvSpPr>
          <p:cNvPr id="32" name="object 9"/>
          <p:cNvSpPr/>
          <p:nvPr/>
        </p:nvSpPr>
        <p:spPr>
          <a:xfrm>
            <a:off x="4736976" y="4260239"/>
            <a:ext cx="1493443" cy="1522117"/>
          </a:xfrm>
          <a:prstGeom prst="rect">
            <a:avLst/>
          </a:prstGeom>
          <a:blipFill>
            <a:blip r:embed="rId2" cstate="print"/>
            <a:stretch>
              <a:fillRect/>
            </a:stretch>
          </a:blip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33" name="object 10"/>
          <p:cNvSpPr/>
          <p:nvPr/>
        </p:nvSpPr>
        <p:spPr>
          <a:xfrm>
            <a:off x="4824337" y="4348639"/>
            <a:ext cx="1165806" cy="1195127"/>
          </a:xfrm>
          <a:custGeom>
            <a:avLst/>
            <a:gdLst/>
            <a:ahLst/>
            <a:cxnLst/>
            <a:rect l="l" t="t" r="r" b="b"/>
            <a:pathLst>
              <a:path w="1363345" h="1397635">
                <a:moveTo>
                  <a:pt x="698539" y="0"/>
                </a:moveTo>
                <a:lnTo>
                  <a:pt x="647571" y="1736"/>
                </a:lnTo>
                <a:lnTo>
                  <a:pt x="597617" y="6888"/>
                </a:lnTo>
                <a:lnTo>
                  <a:pt x="548798" y="15369"/>
                </a:lnTo>
                <a:lnTo>
                  <a:pt x="501232" y="27090"/>
                </a:lnTo>
                <a:lnTo>
                  <a:pt x="455041" y="41965"/>
                </a:lnTo>
                <a:lnTo>
                  <a:pt x="410345" y="59906"/>
                </a:lnTo>
                <a:lnTo>
                  <a:pt x="367262" y="80827"/>
                </a:lnTo>
                <a:lnTo>
                  <a:pt x="325914" y="104640"/>
                </a:lnTo>
                <a:lnTo>
                  <a:pt x="286421" y="131257"/>
                </a:lnTo>
                <a:lnTo>
                  <a:pt x="248901" y="160592"/>
                </a:lnTo>
                <a:lnTo>
                  <a:pt x="213476" y="192558"/>
                </a:lnTo>
                <a:lnTo>
                  <a:pt x="180266" y="227066"/>
                </a:lnTo>
                <a:lnTo>
                  <a:pt x="149390" y="264030"/>
                </a:lnTo>
                <a:lnTo>
                  <a:pt x="120968" y="303363"/>
                </a:lnTo>
                <a:lnTo>
                  <a:pt x="95121" y="344978"/>
                </a:lnTo>
                <a:lnTo>
                  <a:pt x="71969" y="388787"/>
                </a:lnTo>
                <a:lnTo>
                  <a:pt x="51631" y="434702"/>
                </a:lnTo>
                <a:lnTo>
                  <a:pt x="34227" y="482638"/>
                </a:lnTo>
                <a:lnTo>
                  <a:pt x="20982" y="528619"/>
                </a:lnTo>
                <a:lnTo>
                  <a:pt x="11004" y="574751"/>
                </a:lnTo>
                <a:lnTo>
                  <a:pt x="4225" y="620905"/>
                </a:lnTo>
                <a:lnTo>
                  <a:pt x="579" y="666948"/>
                </a:lnTo>
                <a:lnTo>
                  <a:pt x="0" y="712750"/>
                </a:lnTo>
                <a:lnTo>
                  <a:pt x="2419" y="758180"/>
                </a:lnTo>
                <a:lnTo>
                  <a:pt x="7771" y="803106"/>
                </a:lnTo>
                <a:lnTo>
                  <a:pt x="15988" y="847398"/>
                </a:lnTo>
                <a:lnTo>
                  <a:pt x="27004" y="890923"/>
                </a:lnTo>
                <a:lnTo>
                  <a:pt x="40753" y="933553"/>
                </a:lnTo>
                <a:lnTo>
                  <a:pt x="57166" y="975154"/>
                </a:lnTo>
                <a:lnTo>
                  <a:pt x="76178" y="1015596"/>
                </a:lnTo>
                <a:lnTo>
                  <a:pt x="97722" y="1054749"/>
                </a:lnTo>
                <a:lnTo>
                  <a:pt x="121731" y="1092480"/>
                </a:lnTo>
                <a:lnTo>
                  <a:pt x="148138" y="1128659"/>
                </a:lnTo>
                <a:lnTo>
                  <a:pt x="176875" y="1163155"/>
                </a:lnTo>
                <a:lnTo>
                  <a:pt x="207878" y="1195837"/>
                </a:lnTo>
                <a:lnTo>
                  <a:pt x="241078" y="1226573"/>
                </a:lnTo>
                <a:lnTo>
                  <a:pt x="276409" y="1255233"/>
                </a:lnTo>
                <a:lnTo>
                  <a:pt x="313804" y="1281686"/>
                </a:lnTo>
                <a:lnTo>
                  <a:pt x="353197" y="1305800"/>
                </a:lnTo>
                <a:lnTo>
                  <a:pt x="394519" y="1327444"/>
                </a:lnTo>
                <a:lnTo>
                  <a:pt x="437706" y="1346487"/>
                </a:lnTo>
                <a:lnTo>
                  <a:pt x="482690" y="1362798"/>
                </a:lnTo>
                <a:lnTo>
                  <a:pt x="528670" y="1376043"/>
                </a:lnTo>
                <a:lnTo>
                  <a:pt x="574803" y="1386022"/>
                </a:lnTo>
                <a:lnTo>
                  <a:pt x="620956" y="1392800"/>
                </a:lnTo>
                <a:lnTo>
                  <a:pt x="666999" y="1396446"/>
                </a:lnTo>
                <a:lnTo>
                  <a:pt x="712801" y="1397026"/>
                </a:lnTo>
                <a:lnTo>
                  <a:pt x="758230" y="1394607"/>
                </a:lnTo>
                <a:lnTo>
                  <a:pt x="803155" y="1389255"/>
                </a:lnTo>
                <a:lnTo>
                  <a:pt x="847446" y="1381037"/>
                </a:lnTo>
                <a:lnTo>
                  <a:pt x="890971" y="1370021"/>
                </a:lnTo>
                <a:lnTo>
                  <a:pt x="933600" y="1356273"/>
                </a:lnTo>
                <a:lnTo>
                  <a:pt x="975200" y="1339859"/>
                </a:lnTo>
                <a:lnTo>
                  <a:pt x="1015642" y="1320847"/>
                </a:lnTo>
                <a:lnTo>
                  <a:pt x="1054794" y="1299303"/>
                </a:lnTo>
                <a:lnTo>
                  <a:pt x="1092524" y="1275295"/>
                </a:lnTo>
                <a:lnTo>
                  <a:pt x="1128703" y="1248888"/>
                </a:lnTo>
                <a:lnTo>
                  <a:pt x="1163198" y="1220150"/>
                </a:lnTo>
                <a:lnTo>
                  <a:pt x="1195879" y="1189148"/>
                </a:lnTo>
                <a:lnTo>
                  <a:pt x="1226615" y="1155948"/>
                </a:lnTo>
                <a:lnTo>
                  <a:pt x="1255274" y="1120617"/>
                </a:lnTo>
                <a:lnTo>
                  <a:pt x="1281726" y="1083221"/>
                </a:lnTo>
                <a:lnTo>
                  <a:pt x="1305839" y="1043829"/>
                </a:lnTo>
                <a:lnTo>
                  <a:pt x="1327483" y="1002506"/>
                </a:lnTo>
                <a:lnTo>
                  <a:pt x="1346526" y="959320"/>
                </a:lnTo>
                <a:lnTo>
                  <a:pt x="1362838" y="914336"/>
                </a:lnTo>
                <a:lnTo>
                  <a:pt x="698539" y="698487"/>
                </a:lnTo>
                <a:lnTo>
                  <a:pt x="698539" y="0"/>
                </a:lnTo>
                <a:close/>
              </a:path>
            </a:pathLst>
          </a:custGeom>
          <a:solidFill>
            <a:schemeClr val="bg1">
              <a:lumMod val="65000"/>
            </a:schemeClr>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34" name="object 11"/>
          <p:cNvSpPr/>
          <p:nvPr/>
        </p:nvSpPr>
        <p:spPr>
          <a:xfrm>
            <a:off x="5479789" y="4085613"/>
            <a:ext cx="938288" cy="1011265"/>
          </a:xfrm>
          <a:prstGeom prst="rect">
            <a:avLst/>
          </a:prstGeom>
          <a:blipFill>
            <a:blip r:embed="rId3" cstate="print"/>
            <a:stretch>
              <a:fillRect/>
            </a:stretch>
          </a:blip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35" name="object 12"/>
          <p:cNvSpPr/>
          <p:nvPr/>
        </p:nvSpPr>
        <p:spPr>
          <a:xfrm>
            <a:off x="5568283" y="4173681"/>
            <a:ext cx="608695" cy="683085"/>
          </a:xfrm>
          <a:custGeom>
            <a:avLst/>
            <a:gdLst/>
            <a:ahLst/>
            <a:cxnLst/>
            <a:rect l="l" t="t" r="r" b="b"/>
            <a:pathLst>
              <a:path w="711834" h="798829">
                <a:moveTo>
                  <a:pt x="0" y="0"/>
                </a:moveTo>
                <a:lnTo>
                  <a:pt x="0" y="711581"/>
                </a:lnTo>
                <a:lnTo>
                  <a:pt x="706272" y="798309"/>
                </a:lnTo>
                <a:lnTo>
                  <a:pt x="708719" y="776010"/>
                </a:lnTo>
                <a:lnTo>
                  <a:pt x="710364" y="755030"/>
                </a:lnTo>
                <a:lnTo>
                  <a:pt x="711290" y="734008"/>
                </a:lnTo>
                <a:lnTo>
                  <a:pt x="711581" y="711581"/>
                </a:lnTo>
                <a:lnTo>
                  <a:pt x="709939" y="662862"/>
                </a:lnTo>
                <a:lnTo>
                  <a:pt x="705084" y="615025"/>
                </a:lnTo>
                <a:lnTo>
                  <a:pt x="697123" y="568174"/>
                </a:lnTo>
                <a:lnTo>
                  <a:pt x="686162" y="522416"/>
                </a:lnTo>
                <a:lnTo>
                  <a:pt x="672305" y="477858"/>
                </a:lnTo>
                <a:lnTo>
                  <a:pt x="655660" y="434604"/>
                </a:lnTo>
                <a:lnTo>
                  <a:pt x="636332" y="392761"/>
                </a:lnTo>
                <a:lnTo>
                  <a:pt x="614427" y="352435"/>
                </a:lnTo>
                <a:lnTo>
                  <a:pt x="590052" y="313732"/>
                </a:lnTo>
                <a:lnTo>
                  <a:pt x="563312" y="276757"/>
                </a:lnTo>
                <a:lnTo>
                  <a:pt x="534313" y="241618"/>
                </a:lnTo>
                <a:lnTo>
                  <a:pt x="503161" y="208419"/>
                </a:lnTo>
                <a:lnTo>
                  <a:pt x="469962" y="177267"/>
                </a:lnTo>
                <a:lnTo>
                  <a:pt x="434823" y="148268"/>
                </a:lnTo>
                <a:lnTo>
                  <a:pt x="397848" y="121528"/>
                </a:lnTo>
                <a:lnTo>
                  <a:pt x="359145" y="97153"/>
                </a:lnTo>
                <a:lnTo>
                  <a:pt x="318819" y="75248"/>
                </a:lnTo>
                <a:lnTo>
                  <a:pt x="276976" y="55920"/>
                </a:lnTo>
                <a:lnTo>
                  <a:pt x="233722" y="39275"/>
                </a:lnTo>
                <a:lnTo>
                  <a:pt x="189164" y="25418"/>
                </a:lnTo>
                <a:lnTo>
                  <a:pt x="143406" y="14457"/>
                </a:lnTo>
                <a:lnTo>
                  <a:pt x="96555" y="6496"/>
                </a:lnTo>
                <a:lnTo>
                  <a:pt x="48718" y="1641"/>
                </a:lnTo>
                <a:lnTo>
                  <a:pt x="0" y="0"/>
                </a:lnTo>
                <a:close/>
              </a:path>
            </a:pathLst>
          </a:custGeom>
          <a:solidFill>
            <a:srgbClr val="2AACE2"/>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36" name="object 13"/>
          <p:cNvSpPr/>
          <p:nvPr/>
        </p:nvSpPr>
        <p:spPr>
          <a:xfrm>
            <a:off x="5479789" y="4768481"/>
            <a:ext cx="1024298" cy="544725"/>
          </a:xfrm>
          <a:prstGeom prst="rect">
            <a:avLst/>
          </a:prstGeom>
          <a:blipFill>
            <a:blip r:embed="rId4" cstate="print"/>
            <a:stretch>
              <a:fillRect/>
            </a:stretch>
          </a:blip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37" name="object 14"/>
          <p:cNvSpPr/>
          <p:nvPr/>
        </p:nvSpPr>
        <p:spPr>
          <a:xfrm>
            <a:off x="5568283" y="4855484"/>
            <a:ext cx="695574" cy="216654"/>
          </a:xfrm>
          <a:custGeom>
            <a:avLst/>
            <a:gdLst/>
            <a:ahLst/>
            <a:cxnLst/>
            <a:rect l="l" t="t" r="r" b="b"/>
            <a:pathLst>
              <a:path w="813434" h="253364">
                <a:moveTo>
                  <a:pt x="0" y="0"/>
                </a:moveTo>
                <a:lnTo>
                  <a:pt x="779030" y="253123"/>
                </a:lnTo>
                <a:lnTo>
                  <a:pt x="790488" y="214968"/>
                </a:lnTo>
                <a:lnTo>
                  <a:pt x="799833" y="177320"/>
                </a:lnTo>
                <a:lnTo>
                  <a:pt x="807273" y="139248"/>
                </a:lnTo>
                <a:lnTo>
                  <a:pt x="813015" y="99821"/>
                </a:lnTo>
                <a:lnTo>
                  <a:pt x="0" y="0"/>
                </a:lnTo>
                <a:close/>
              </a:path>
            </a:pathLst>
          </a:custGeom>
          <a:solidFill>
            <a:srgbClr val="092332"/>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38" name="object 15"/>
          <p:cNvSpPr txBox="1"/>
          <p:nvPr/>
        </p:nvSpPr>
        <p:spPr>
          <a:xfrm>
            <a:off x="4936182" y="4829544"/>
            <a:ext cx="467517" cy="484622"/>
          </a:xfrm>
          <a:prstGeom prst="rect">
            <a:avLst/>
          </a:prstGeom>
        </p:spPr>
        <p:txBody>
          <a:bodyPr vert="horz" wrap="square" lIns="0" tIns="10860" rIns="0" bIns="0" rtlCol="0">
            <a:spAutoFit/>
          </a:bodyPr>
          <a:lstStyle/>
          <a:p>
            <a:pPr marL="10860" defTabSz="781903" eaLnBrk="1" fontAlgn="auto" hangingPunct="1">
              <a:spcBef>
                <a:spcPts val="86"/>
              </a:spcBef>
              <a:spcAft>
                <a:spcPts val="0"/>
              </a:spcAft>
            </a:pPr>
            <a:r>
              <a:rPr sz="3078" spc="192" dirty="0">
                <a:solidFill>
                  <a:srgbClr val="FFFFFF"/>
                </a:solidFill>
                <a:latin typeface="Arial Narrow" panose="020B0606020202030204" pitchFamily="34" charset="0"/>
                <a:cs typeface="Calibri"/>
              </a:rPr>
              <a:t>70</a:t>
            </a:r>
            <a:endParaRPr sz="3078">
              <a:solidFill>
                <a:prstClr val="black"/>
              </a:solidFill>
              <a:latin typeface="Arial Narrow" panose="020B0606020202030204" pitchFamily="34" charset="0"/>
              <a:cs typeface="Calibri"/>
            </a:endParaRPr>
          </a:p>
        </p:txBody>
      </p:sp>
      <p:sp>
        <p:nvSpPr>
          <p:cNvPr id="39" name="object 16"/>
          <p:cNvSpPr txBox="1"/>
          <p:nvPr/>
        </p:nvSpPr>
        <p:spPr>
          <a:xfrm>
            <a:off x="5658549" y="4404473"/>
            <a:ext cx="307877" cy="326758"/>
          </a:xfrm>
          <a:prstGeom prst="rect">
            <a:avLst/>
          </a:prstGeom>
        </p:spPr>
        <p:txBody>
          <a:bodyPr vert="horz" wrap="square" lIns="0" tIns="10860" rIns="0" bIns="0" rtlCol="0">
            <a:spAutoFit/>
          </a:bodyPr>
          <a:lstStyle/>
          <a:p>
            <a:pPr marL="10860" defTabSz="781903" eaLnBrk="1" fontAlgn="auto" hangingPunct="1">
              <a:spcBef>
                <a:spcPts val="86"/>
              </a:spcBef>
              <a:spcAft>
                <a:spcPts val="0"/>
              </a:spcAft>
            </a:pPr>
            <a:r>
              <a:rPr sz="2052" spc="81" dirty="0">
                <a:solidFill>
                  <a:srgbClr val="FFFFFF"/>
                </a:solidFill>
                <a:latin typeface="Arial Narrow" panose="020B0606020202030204" pitchFamily="34" charset="0"/>
                <a:cs typeface="Calibri"/>
              </a:rPr>
              <a:t>27</a:t>
            </a:r>
            <a:endParaRPr sz="2052" dirty="0">
              <a:solidFill>
                <a:prstClr val="black"/>
              </a:solidFill>
              <a:latin typeface="Arial Narrow" panose="020B0606020202030204" pitchFamily="34" charset="0"/>
              <a:cs typeface="Calibri"/>
            </a:endParaRPr>
          </a:p>
        </p:txBody>
      </p:sp>
      <p:sp>
        <p:nvSpPr>
          <p:cNvPr id="40" name="object 17"/>
          <p:cNvSpPr/>
          <p:nvPr/>
        </p:nvSpPr>
        <p:spPr>
          <a:xfrm>
            <a:off x="6248369" y="5599331"/>
            <a:ext cx="5430" cy="0"/>
          </a:xfrm>
          <a:custGeom>
            <a:avLst/>
            <a:gdLst/>
            <a:ahLst/>
            <a:cxnLst/>
            <a:rect l="l" t="t" r="r" b="b"/>
            <a:pathLst>
              <a:path w="6350">
                <a:moveTo>
                  <a:pt x="6350" y="0"/>
                </a:moveTo>
                <a:lnTo>
                  <a:pt x="0" y="0"/>
                </a:lnTo>
              </a:path>
            </a:pathLst>
          </a:custGeom>
          <a:ln w="6350">
            <a:solidFill>
              <a:srgbClr val="100E00"/>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41" name="object 18"/>
          <p:cNvSpPr txBox="1"/>
          <p:nvPr/>
        </p:nvSpPr>
        <p:spPr>
          <a:xfrm>
            <a:off x="6154426" y="4912329"/>
            <a:ext cx="318737" cy="142541"/>
          </a:xfrm>
          <a:prstGeom prst="rect">
            <a:avLst/>
          </a:prstGeom>
        </p:spPr>
        <p:txBody>
          <a:bodyPr vert="horz" wrap="square" lIns="0" tIns="10860" rIns="0" bIns="0" rtlCol="0">
            <a:spAutoFit/>
          </a:bodyPr>
          <a:lstStyle/>
          <a:p>
            <a:pPr marL="10860" defTabSz="781903" eaLnBrk="1" fontAlgn="auto" hangingPunct="1">
              <a:spcBef>
                <a:spcPts val="86"/>
              </a:spcBef>
              <a:spcAft>
                <a:spcPts val="0"/>
              </a:spcAft>
            </a:pPr>
            <a:r>
              <a:rPr sz="855" spc="56" dirty="0">
                <a:solidFill>
                  <a:srgbClr val="FFFFFF"/>
                </a:solidFill>
                <a:latin typeface="Arial Narrow" panose="020B0606020202030204" pitchFamily="34" charset="0"/>
                <a:cs typeface="Calibri"/>
              </a:rPr>
              <a:t>3   </a:t>
            </a:r>
            <a:r>
              <a:rPr sz="855" spc="60" dirty="0">
                <a:solidFill>
                  <a:srgbClr val="FFFFFF"/>
                </a:solidFill>
                <a:latin typeface="Arial Narrow" panose="020B0606020202030204" pitchFamily="34" charset="0"/>
                <a:cs typeface="Calibri"/>
              </a:rPr>
              <a:t> </a:t>
            </a:r>
            <a:r>
              <a:rPr sz="855" u="dash" spc="17" dirty="0">
                <a:solidFill>
                  <a:srgbClr val="FFFFFF"/>
                </a:solidFill>
                <a:uFill>
                  <a:solidFill>
                    <a:srgbClr val="100E00"/>
                  </a:solidFill>
                </a:uFill>
                <a:latin typeface="Arial Narrow" panose="020B0606020202030204" pitchFamily="34" charset="0"/>
                <a:cs typeface="Calibri"/>
              </a:rPr>
              <a:t> </a:t>
            </a:r>
            <a:r>
              <a:rPr sz="855" u="dash" spc="21" dirty="0">
                <a:solidFill>
                  <a:srgbClr val="FFFFFF"/>
                </a:solidFill>
                <a:uFill>
                  <a:solidFill>
                    <a:srgbClr val="100E00"/>
                  </a:solidFill>
                </a:uFill>
                <a:latin typeface="Arial Narrow" panose="020B0606020202030204" pitchFamily="34" charset="0"/>
                <a:cs typeface="Calibri"/>
              </a:rPr>
              <a:t> </a:t>
            </a:r>
            <a:endParaRPr sz="855">
              <a:solidFill>
                <a:prstClr val="black"/>
              </a:solidFill>
              <a:latin typeface="Arial Narrow" panose="020B0606020202030204" pitchFamily="34" charset="0"/>
              <a:cs typeface="Calibri"/>
            </a:endParaRPr>
          </a:p>
        </p:txBody>
      </p:sp>
      <p:sp>
        <p:nvSpPr>
          <p:cNvPr id="42" name="object 19"/>
          <p:cNvSpPr/>
          <p:nvPr/>
        </p:nvSpPr>
        <p:spPr>
          <a:xfrm>
            <a:off x="5743835" y="5594683"/>
            <a:ext cx="8688" cy="4887"/>
          </a:xfrm>
          <a:custGeom>
            <a:avLst/>
            <a:gdLst/>
            <a:ahLst/>
            <a:cxnLst/>
            <a:rect l="l" t="t" r="r" b="b"/>
            <a:pathLst>
              <a:path w="10159" h="5714">
                <a:moveTo>
                  <a:pt x="9626" y="5435"/>
                </a:moveTo>
                <a:lnTo>
                  <a:pt x="3276" y="5435"/>
                </a:lnTo>
                <a:lnTo>
                  <a:pt x="0" y="0"/>
                </a:lnTo>
              </a:path>
            </a:pathLst>
          </a:custGeom>
          <a:ln w="6350">
            <a:solidFill>
              <a:srgbClr val="100E00"/>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43" name="object 20"/>
          <p:cNvSpPr/>
          <p:nvPr/>
        </p:nvSpPr>
        <p:spPr>
          <a:xfrm>
            <a:off x="5718505" y="5552681"/>
            <a:ext cx="20091" cy="33123"/>
          </a:xfrm>
          <a:custGeom>
            <a:avLst/>
            <a:gdLst/>
            <a:ahLst/>
            <a:cxnLst/>
            <a:rect l="l" t="t" r="r" b="b"/>
            <a:pathLst>
              <a:path w="23495" h="38735">
                <a:moveTo>
                  <a:pt x="23037" y="38201"/>
                </a:moveTo>
                <a:lnTo>
                  <a:pt x="0" y="0"/>
                </a:lnTo>
              </a:path>
            </a:pathLst>
          </a:custGeom>
          <a:ln w="6350">
            <a:solidFill>
              <a:srgbClr val="100E00"/>
            </a:solidFill>
            <a:prstDash val="sysDot"/>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44" name="object 21"/>
          <p:cNvSpPr/>
          <p:nvPr/>
        </p:nvSpPr>
        <p:spPr>
          <a:xfrm>
            <a:off x="5712889" y="5543368"/>
            <a:ext cx="3258" cy="4887"/>
          </a:xfrm>
          <a:custGeom>
            <a:avLst/>
            <a:gdLst/>
            <a:ahLst/>
            <a:cxnLst/>
            <a:rect l="l" t="t" r="r" b="b"/>
            <a:pathLst>
              <a:path w="3809" h="5714">
                <a:moveTo>
                  <a:pt x="3276" y="5435"/>
                </a:moveTo>
                <a:lnTo>
                  <a:pt x="0" y="0"/>
                </a:lnTo>
              </a:path>
            </a:pathLst>
          </a:custGeom>
          <a:ln w="6350">
            <a:solidFill>
              <a:srgbClr val="100E00"/>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45" name="object 22"/>
          <p:cNvSpPr/>
          <p:nvPr/>
        </p:nvSpPr>
        <p:spPr>
          <a:xfrm>
            <a:off x="6243082" y="5589123"/>
            <a:ext cx="20634" cy="20634"/>
          </a:xfrm>
          <a:custGeom>
            <a:avLst/>
            <a:gdLst/>
            <a:ahLst/>
            <a:cxnLst/>
            <a:rect l="l" t="t" r="r" b="b"/>
            <a:pathLst>
              <a:path w="24129" h="24129">
                <a:moveTo>
                  <a:pt x="18529" y="0"/>
                </a:moveTo>
                <a:lnTo>
                  <a:pt x="5346" y="0"/>
                </a:lnTo>
                <a:lnTo>
                  <a:pt x="0" y="5346"/>
                </a:lnTo>
                <a:lnTo>
                  <a:pt x="0" y="18529"/>
                </a:lnTo>
                <a:lnTo>
                  <a:pt x="5346" y="23876"/>
                </a:lnTo>
                <a:lnTo>
                  <a:pt x="18529" y="23876"/>
                </a:lnTo>
                <a:lnTo>
                  <a:pt x="23876" y="18529"/>
                </a:lnTo>
                <a:lnTo>
                  <a:pt x="23876" y="5346"/>
                </a:lnTo>
                <a:lnTo>
                  <a:pt x="18529" y="0"/>
                </a:lnTo>
                <a:close/>
              </a:path>
            </a:pathLst>
          </a:custGeom>
          <a:solidFill>
            <a:srgbClr val="100E00"/>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46" name="object 23"/>
          <p:cNvSpPr/>
          <p:nvPr/>
        </p:nvSpPr>
        <p:spPr>
          <a:xfrm>
            <a:off x="6452691" y="4284369"/>
            <a:ext cx="5430" cy="0"/>
          </a:xfrm>
          <a:custGeom>
            <a:avLst/>
            <a:gdLst/>
            <a:ahLst/>
            <a:cxnLst/>
            <a:rect l="l" t="t" r="r" b="b"/>
            <a:pathLst>
              <a:path w="6350">
                <a:moveTo>
                  <a:pt x="6350" y="0"/>
                </a:moveTo>
                <a:lnTo>
                  <a:pt x="0" y="0"/>
                </a:lnTo>
              </a:path>
            </a:pathLst>
          </a:custGeom>
          <a:ln w="6350">
            <a:solidFill>
              <a:srgbClr val="100E00"/>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47" name="object 24"/>
          <p:cNvSpPr/>
          <p:nvPr/>
        </p:nvSpPr>
        <p:spPr>
          <a:xfrm>
            <a:off x="6066265" y="4284370"/>
            <a:ext cx="375751" cy="33123"/>
          </a:xfrm>
          <a:custGeom>
            <a:avLst/>
            <a:gdLst/>
            <a:ahLst/>
            <a:cxnLst/>
            <a:rect l="l" t="t" r="r" b="b"/>
            <a:pathLst>
              <a:path w="439420" h="38735">
                <a:moveTo>
                  <a:pt x="439216" y="0"/>
                </a:moveTo>
                <a:lnTo>
                  <a:pt x="61912" y="0"/>
                </a:lnTo>
                <a:lnTo>
                  <a:pt x="0" y="38595"/>
                </a:lnTo>
              </a:path>
            </a:pathLst>
          </a:custGeom>
          <a:ln w="6350">
            <a:solidFill>
              <a:srgbClr val="100E00"/>
            </a:solidFill>
            <a:prstDash val="sysDot"/>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48" name="object 25"/>
          <p:cNvSpPr/>
          <p:nvPr/>
        </p:nvSpPr>
        <p:spPr>
          <a:xfrm>
            <a:off x="6057053" y="4320243"/>
            <a:ext cx="4887" cy="3258"/>
          </a:xfrm>
          <a:custGeom>
            <a:avLst/>
            <a:gdLst/>
            <a:ahLst/>
            <a:cxnLst/>
            <a:rect l="l" t="t" r="r" b="b"/>
            <a:pathLst>
              <a:path w="5715" h="3810">
                <a:moveTo>
                  <a:pt x="5384" y="0"/>
                </a:moveTo>
                <a:lnTo>
                  <a:pt x="0" y="3365"/>
                </a:lnTo>
              </a:path>
            </a:pathLst>
          </a:custGeom>
          <a:ln w="6349">
            <a:solidFill>
              <a:srgbClr val="100E00"/>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49" name="object 26"/>
          <p:cNvSpPr/>
          <p:nvPr/>
        </p:nvSpPr>
        <p:spPr>
          <a:xfrm>
            <a:off x="6447399" y="4274163"/>
            <a:ext cx="20634" cy="20634"/>
          </a:xfrm>
          <a:custGeom>
            <a:avLst/>
            <a:gdLst/>
            <a:ahLst/>
            <a:cxnLst/>
            <a:rect l="l" t="t" r="r" b="b"/>
            <a:pathLst>
              <a:path w="24129" h="24129">
                <a:moveTo>
                  <a:pt x="18529" y="0"/>
                </a:moveTo>
                <a:lnTo>
                  <a:pt x="5346" y="0"/>
                </a:lnTo>
                <a:lnTo>
                  <a:pt x="0" y="5346"/>
                </a:lnTo>
                <a:lnTo>
                  <a:pt x="0" y="18529"/>
                </a:lnTo>
                <a:lnTo>
                  <a:pt x="5346" y="23876"/>
                </a:lnTo>
                <a:lnTo>
                  <a:pt x="18529" y="23876"/>
                </a:lnTo>
                <a:lnTo>
                  <a:pt x="23876" y="18529"/>
                </a:lnTo>
                <a:lnTo>
                  <a:pt x="23876" y="5346"/>
                </a:lnTo>
                <a:lnTo>
                  <a:pt x="18529" y="0"/>
                </a:lnTo>
                <a:close/>
              </a:path>
            </a:pathLst>
          </a:custGeom>
          <a:solidFill>
            <a:srgbClr val="100E00"/>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50" name="object 27"/>
          <p:cNvSpPr/>
          <p:nvPr/>
        </p:nvSpPr>
        <p:spPr>
          <a:xfrm>
            <a:off x="6473414" y="5002144"/>
            <a:ext cx="5430" cy="0"/>
          </a:xfrm>
          <a:custGeom>
            <a:avLst/>
            <a:gdLst/>
            <a:ahLst/>
            <a:cxnLst/>
            <a:rect l="l" t="t" r="r" b="b"/>
            <a:pathLst>
              <a:path w="6350">
                <a:moveTo>
                  <a:pt x="6350" y="0"/>
                </a:moveTo>
                <a:lnTo>
                  <a:pt x="0" y="0"/>
                </a:lnTo>
              </a:path>
            </a:pathLst>
          </a:custGeom>
          <a:ln w="6350">
            <a:solidFill>
              <a:srgbClr val="100E00"/>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51" name="object 28"/>
          <p:cNvSpPr/>
          <p:nvPr/>
        </p:nvSpPr>
        <p:spPr>
          <a:xfrm>
            <a:off x="6323126" y="5002144"/>
            <a:ext cx="5430" cy="0"/>
          </a:xfrm>
          <a:custGeom>
            <a:avLst/>
            <a:gdLst/>
            <a:ahLst/>
            <a:cxnLst/>
            <a:rect l="l" t="t" r="r" b="b"/>
            <a:pathLst>
              <a:path w="6350">
                <a:moveTo>
                  <a:pt x="6350" y="0"/>
                </a:moveTo>
                <a:lnTo>
                  <a:pt x="0" y="0"/>
                </a:lnTo>
              </a:path>
            </a:pathLst>
          </a:custGeom>
          <a:ln w="6350">
            <a:solidFill>
              <a:srgbClr val="100E00"/>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52" name="object 29"/>
          <p:cNvSpPr/>
          <p:nvPr/>
        </p:nvSpPr>
        <p:spPr>
          <a:xfrm>
            <a:off x="6468122" y="4991936"/>
            <a:ext cx="20634" cy="20634"/>
          </a:xfrm>
          <a:custGeom>
            <a:avLst/>
            <a:gdLst/>
            <a:ahLst/>
            <a:cxnLst/>
            <a:rect l="l" t="t" r="r" b="b"/>
            <a:pathLst>
              <a:path w="24129" h="24129">
                <a:moveTo>
                  <a:pt x="18529" y="0"/>
                </a:moveTo>
                <a:lnTo>
                  <a:pt x="5346" y="0"/>
                </a:lnTo>
                <a:lnTo>
                  <a:pt x="0" y="5346"/>
                </a:lnTo>
                <a:lnTo>
                  <a:pt x="0" y="18529"/>
                </a:lnTo>
                <a:lnTo>
                  <a:pt x="5346" y="23876"/>
                </a:lnTo>
                <a:lnTo>
                  <a:pt x="18529" y="23876"/>
                </a:lnTo>
                <a:lnTo>
                  <a:pt x="23876" y="18529"/>
                </a:lnTo>
                <a:lnTo>
                  <a:pt x="23876" y="5346"/>
                </a:lnTo>
                <a:lnTo>
                  <a:pt x="18529" y="0"/>
                </a:lnTo>
                <a:close/>
              </a:path>
            </a:pathLst>
          </a:custGeom>
          <a:solidFill>
            <a:srgbClr val="100E00"/>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53" name="object 30"/>
          <p:cNvSpPr/>
          <p:nvPr/>
        </p:nvSpPr>
        <p:spPr>
          <a:xfrm>
            <a:off x="7215347" y="4284370"/>
            <a:ext cx="549509" cy="734126"/>
          </a:xfrm>
          <a:custGeom>
            <a:avLst/>
            <a:gdLst/>
            <a:ahLst/>
            <a:cxnLst/>
            <a:rect l="l" t="t" r="r" b="b"/>
            <a:pathLst>
              <a:path w="642620" h="858520">
                <a:moveTo>
                  <a:pt x="0" y="0"/>
                </a:moveTo>
                <a:lnTo>
                  <a:pt x="642518" y="0"/>
                </a:lnTo>
                <a:lnTo>
                  <a:pt x="642518" y="858380"/>
                </a:lnTo>
                <a:lnTo>
                  <a:pt x="444500" y="858380"/>
                </a:lnTo>
              </a:path>
            </a:pathLst>
          </a:custGeom>
          <a:ln w="6350">
            <a:solidFill>
              <a:srgbClr val="100E00"/>
            </a:solidFill>
            <a:prstDash val="sysDot"/>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54" name="object 31"/>
          <p:cNvSpPr/>
          <p:nvPr/>
        </p:nvSpPr>
        <p:spPr>
          <a:xfrm>
            <a:off x="7764772" y="4651374"/>
            <a:ext cx="114029" cy="0"/>
          </a:xfrm>
          <a:custGeom>
            <a:avLst/>
            <a:gdLst/>
            <a:ahLst/>
            <a:cxnLst/>
            <a:rect l="l" t="t" r="r" b="b"/>
            <a:pathLst>
              <a:path w="133350">
                <a:moveTo>
                  <a:pt x="0" y="0"/>
                </a:moveTo>
                <a:lnTo>
                  <a:pt x="133350" y="0"/>
                </a:lnTo>
              </a:path>
            </a:pathLst>
          </a:custGeom>
          <a:ln w="6350">
            <a:solidFill>
              <a:srgbClr val="100E00"/>
            </a:solidFill>
            <a:prstDash val="sysDot"/>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55" name="object 32"/>
          <p:cNvSpPr/>
          <p:nvPr/>
        </p:nvSpPr>
        <p:spPr>
          <a:xfrm>
            <a:off x="7754564" y="4641163"/>
            <a:ext cx="20634" cy="20634"/>
          </a:xfrm>
          <a:custGeom>
            <a:avLst/>
            <a:gdLst/>
            <a:ahLst/>
            <a:cxnLst/>
            <a:rect l="l" t="t" r="r" b="b"/>
            <a:pathLst>
              <a:path w="24129" h="24129">
                <a:moveTo>
                  <a:pt x="18529" y="0"/>
                </a:moveTo>
                <a:lnTo>
                  <a:pt x="5346" y="0"/>
                </a:lnTo>
                <a:lnTo>
                  <a:pt x="0" y="5346"/>
                </a:lnTo>
                <a:lnTo>
                  <a:pt x="0" y="18529"/>
                </a:lnTo>
                <a:lnTo>
                  <a:pt x="5346" y="23875"/>
                </a:lnTo>
                <a:lnTo>
                  <a:pt x="18529" y="23875"/>
                </a:lnTo>
                <a:lnTo>
                  <a:pt x="23876" y="18529"/>
                </a:lnTo>
                <a:lnTo>
                  <a:pt x="23876" y="5346"/>
                </a:lnTo>
                <a:lnTo>
                  <a:pt x="18529" y="0"/>
                </a:lnTo>
                <a:close/>
              </a:path>
            </a:pathLst>
          </a:custGeom>
          <a:solidFill>
            <a:srgbClr val="100E00"/>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56" name="object 38"/>
          <p:cNvSpPr/>
          <p:nvPr/>
        </p:nvSpPr>
        <p:spPr>
          <a:xfrm>
            <a:off x="312206" y="4585850"/>
            <a:ext cx="222093" cy="235166"/>
          </a:xfrm>
          <a:prstGeom prst="rect">
            <a:avLst/>
          </a:prstGeom>
          <a:blipFill>
            <a:blip r:embed="rId5" cstate="print"/>
            <a:stretch>
              <a:fillRect/>
            </a:stretch>
          </a:blip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57" name="object 39"/>
          <p:cNvSpPr txBox="1"/>
          <p:nvPr/>
        </p:nvSpPr>
        <p:spPr>
          <a:xfrm>
            <a:off x="783909" y="4432928"/>
            <a:ext cx="1691423" cy="458076"/>
          </a:xfrm>
          <a:prstGeom prst="rect">
            <a:avLst/>
          </a:prstGeom>
        </p:spPr>
        <p:txBody>
          <a:bodyPr vert="horz" wrap="square" lIns="0" tIns="64073" rIns="0" bIns="0" rtlCol="0">
            <a:spAutoFit/>
          </a:bodyPr>
          <a:lstStyle/>
          <a:p>
            <a:pPr marL="10860" defTabSz="781903" eaLnBrk="1" fontAlgn="auto" hangingPunct="1">
              <a:spcBef>
                <a:spcPts val="505"/>
              </a:spcBef>
              <a:spcAft>
                <a:spcPts val="0"/>
              </a:spcAft>
            </a:pPr>
            <a:r>
              <a:rPr sz="1197" spc="97" dirty="0">
                <a:solidFill>
                  <a:srgbClr val="092332"/>
                </a:solidFill>
                <a:latin typeface="Arial Narrow" panose="020B0606020202030204" pitchFamily="34" charset="0"/>
                <a:cs typeface="Calibri"/>
              </a:rPr>
              <a:t>ЛИЗИНГОВАЯ</a:t>
            </a:r>
            <a:r>
              <a:rPr sz="1197" spc="-13" dirty="0">
                <a:solidFill>
                  <a:srgbClr val="092332"/>
                </a:solidFill>
                <a:latin typeface="Arial Narrow" panose="020B0606020202030204" pitchFamily="34" charset="0"/>
                <a:cs typeface="Calibri"/>
              </a:rPr>
              <a:t> </a:t>
            </a:r>
            <a:r>
              <a:rPr sz="1197" spc="77" dirty="0">
                <a:solidFill>
                  <a:srgbClr val="092332"/>
                </a:solidFill>
                <a:latin typeface="Arial Narrow" panose="020B0606020202030204" pitchFamily="34" charset="0"/>
                <a:cs typeface="Calibri"/>
              </a:rPr>
              <a:t>СДЕЛКА:</a:t>
            </a:r>
            <a:endParaRPr sz="1197" dirty="0">
              <a:solidFill>
                <a:prstClr val="black"/>
              </a:solidFill>
              <a:latin typeface="Arial Narrow" panose="020B0606020202030204" pitchFamily="34" charset="0"/>
              <a:cs typeface="Calibri"/>
            </a:endParaRPr>
          </a:p>
          <a:p>
            <a:pPr marL="10860" defTabSz="781903" eaLnBrk="1" fontAlgn="auto" hangingPunct="1">
              <a:spcBef>
                <a:spcPts val="359"/>
              </a:spcBef>
              <a:spcAft>
                <a:spcPts val="0"/>
              </a:spcAft>
            </a:pPr>
            <a:r>
              <a:rPr sz="1026" spc="-13" dirty="0">
                <a:solidFill>
                  <a:srgbClr val="2AACE2"/>
                </a:solidFill>
                <a:latin typeface="Arial Narrow" panose="020B0606020202030204" pitchFamily="34" charset="0"/>
                <a:cs typeface="Calibri"/>
              </a:rPr>
              <a:t>≥ </a:t>
            </a:r>
            <a:r>
              <a:rPr sz="1026" spc="73" dirty="0">
                <a:solidFill>
                  <a:srgbClr val="2AACE2"/>
                </a:solidFill>
                <a:latin typeface="Arial Narrow" panose="020B0606020202030204" pitchFamily="34" charset="0"/>
                <a:cs typeface="Calibri"/>
              </a:rPr>
              <a:t>20 </a:t>
            </a:r>
            <a:r>
              <a:rPr sz="1026" spc="34" dirty="0">
                <a:solidFill>
                  <a:srgbClr val="092332"/>
                </a:solidFill>
                <a:latin typeface="Arial Narrow" panose="020B0606020202030204" pitchFamily="34" charset="0"/>
                <a:cs typeface="Calibri"/>
              </a:rPr>
              <a:t>млн</a:t>
            </a:r>
            <a:r>
              <a:rPr sz="1026" dirty="0">
                <a:solidFill>
                  <a:srgbClr val="092332"/>
                </a:solidFill>
                <a:latin typeface="Arial Narrow" panose="020B0606020202030204" pitchFamily="34" charset="0"/>
                <a:cs typeface="Calibri"/>
              </a:rPr>
              <a:t> </a:t>
            </a:r>
            <a:r>
              <a:rPr sz="1026" spc="120" dirty="0">
                <a:solidFill>
                  <a:srgbClr val="092332"/>
                </a:solidFill>
                <a:latin typeface="Arial Narrow" panose="020B0606020202030204" pitchFamily="34" charset="0"/>
                <a:cs typeface="Calibri"/>
              </a:rPr>
              <a:t>Р</a:t>
            </a:r>
            <a:endParaRPr sz="1026" dirty="0">
              <a:solidFill>
                <a:prstClr val="black"/>
              </a:solidFill>
              <a:latin typeface="Arial Narrow" panose="020B0606020202030204" pitchFamily="34" charset="0"/>
              <a:cs typeface="Calibri"/>
            </a:endParaRPr>
          </a:p>
        </p:txBody>
      </p:sp>
      <p:sp>
        <p:nvSpPr>
          <p:cNvPr id="58" name="object 40"/>
          <p:cNvSpPr/>
          <p:nvPr/>
        </p:nvSpPr>
        <p:spPr>
          <a:xfrm>
            <a:off x="646243" y="4519312"/>
            <a:ext cx="0" cy="368692"/>
          </a:xfrm>
          <a:custGeom>
            <a:avLst/>
            <a:gdLst/>
            <a:ahLst/>
            <a:cxnLst/>
            <a:rect l="l" t="t" r="r" b="b"/>
            <a:pathLst>
              <a:path h="431164">
                <a:moveTo>
                  <a:pt x="0" y="430644"/>
                </a:moveTo>
                <a:lnTo>
                  <a:pt x="0" y="0"/>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59" name="object 42"/>
          <p:cNvSpPr txBox="1"/>
          <p:nvPr/>
        </p:nvSpPr>
        <p:spPr>
          <a:xfrm>
            <a:off x="783797" y="3602843"/>
            <a:ext cx="1672961" cy="458076"/>
          </a:xfrm>
          <a:prstGeom prst="rect">
            <a:avLst/>
          </a:prstGeom>
        </p:spPr>
        <p:txBody>
          <a:bodyPr vert="horz" wrap="square" lIns="0" tIns="64073" rIns="0" bIns="0" rtlCol="0">
            <a:spAutoFit/>
          </a:bodyPr>
          <a:lstStyle/>
          <a:p>
            <a:pPr marL="10860" defTabSz="781903" eaLnBrk="1" fontAlgn="auto" hangingPunct="1">
              <a:spcBef>
                <a:spcPts val="505"/>
              </a:spcBef>
              <a:spcAft>
                <a:spcPts val="0"/>
              </a:spcAft>
            </a:pPr>
            <a:r>
              <a:rPr sz="1197" spc="90" dirty="0">
                <a:solidFill>
                  <a:srgbClr val="092332"/>
                </a:solidFill>
                <a:latin typeface="Arial Narrow" panose="020B0606020202030204" pitchFamily="34" charset="0"/>
                <a:cs typeface="Calibri"/>
              </a:rPr>
              <a:t>ПРОЦЕНТНАЯ</a:t>
            </a:r>
            <a:r>
              <a:rPr sz="1197" spc="-13" dirty="0">
                <a:solidFill>
                  <a:srgbClr val="092332"/>
                </a:solidFill>
                <a:latin typeface="Arial Narrow" panose="020B0606020202030204" pitchFamily="34" charset="0"/>
                <a:cs typeface="Calibri"/>
              </a:rPr>
              <a:t> </a:t>
            </a:r>
            <a:r>
              <a:rPr sz="1197" spc="86" dirty="0">
                <a:solidFill>
                  <a:srgbClr val="092332"/>
                </a:solidFill>
                <a:latin typeface="Arial Narrow" panose="020B0606020202030204" pitchFamily="34" charset="0"/>
                <a:cs typeface="Calibri"/>
              </a:rPr>
              <a:t>СТАВКА:</a:t>
            </a:r>
            <a:endParaRPr sz="1197" dirty="0">
              <a:solidFill>
                <a:prstClr val="black"/>
              </a:solidFill>
              <a:latin typeface="Arial Narrow" panose="020B0606020202030204" pitchFamily="34" charset="0"/>
              <a:cs typeface="Calibri"/>
            </a:endParaRPr>
          </a:p>
          <a:p>
            <a:pPr marL="10860" defTabSz="781903" eaLnBrk="1" fontAlgn="auto" hangingPunct="1">
              <a:spcBef>
                <a:spcPts val="359"/>
              </a:spcBef>
              <a:spcAft>
                <a:spcPts val="0"/>
              </a:spcAft>
            </a:pPr>
            <a:r>
              <a:rPr sz="1026" spc="-257" dirty="0">
                <a:solidFill>
                  <a:srgbClr val="2AACE2"/>
                </a:solidFill>
                <a:latin typeface="Arial Narrow" panose="020B0606020202030204" pitchFamily="34" charset="0"/>
                <a:cs typeface="Calibri"/>
              </a:rPr>
              <a:t>1</a:t>
            </a:r>
            <a:r>
              <a:rPr sz="1026" spc="26" dirty="0">
                <a:solidFill>
                  <a:srgbClr val="2AACE2"/>
                </a:solidFill>
                <a:latin typeface="Arial Narrow" panose="020B0606020202030204" pitchFamily="34" charset="0"/>
                <a:cs typeface="Calibri"/>
              </a:rPr>
              <a:t> </a:t>
            </a:r>
            <a:r>
              <a:rPr sz="1026" spc="47" dirty="0">
                <a:solidFill>
                  <a:srgbClr val="2AACE2"/>
                </a:solidFill>
                <a:latin typeface="Arial Narrow" panose="020B0606020202030204" pitchFamily="34" charset="0"/>
                <a:cs typeface="Calibri"/>
              </a:rPr>
              <a:t>%</a:t>
            </a:r>
            <a:r>
              <a:rPr sz="1026" spc="26" dirty="0">
                <a:solidFill>
                  <a:srgbClr val="2AACE2"/>
                </a:solidFill>
                <a:latin typeface="Arial Narrow" panose="020B0606020202030204" pitchFamily="34" charset="0"/>
                <a:cs typeface="Calibri"/>
              </a:rPr>
              <a:t> </a:t>
            </a:r>
            <a:r>
              <a:rPr sz="1026" spc="56" dirty="0">
                <a:solidFill>
                  <a:srgbClr val="092332"/>
                </a:solidFill>
                <a:latin typeface="Arial Narrow" panose="020B0606020202030204" pitchFamily="34" charset="0"/>
                <a:cs typeface="Calibri"/>
              </a:rPr>
              <a:t>годовых</a:t>
            </a:r>
            <a:endParaRPr sz="1026" dirty="0">
              <a:solidFill>
                <a:prstClr val="black"/>
              </a:solidFill>
              <a:latin typeface="Arial Narrow" panose="020B0606020202030204" pitchFamily="34" charset="0"/>
              <a:cs typeface="Calibri"/>
            </a:endParaRPr>
          </a:p>
        </p:txBody>
      </p:sp>
      <p:sp>
        <p:nvSpPr>
          <p:cNvPr id="60" name="object 43"/>
          <p:cNvSpPr/>
          <p:nvPr/>
        </p:nvSpPr>
        <p:spPr>
          <a:xfrm>
            <a:off x="646243" y="3688192"/>
            <a:ext cx="0" cy="369777"/>
          </a:xfrm>
          <a:custGeom>
            <a:avLst/>
            <a:gdLst/>
            <a:ahLst/>
            <a:cxnLst/>
            <a:rect l="l" t="t" r="r" b="b"/>
            <a:pathLst>
              <a:path h="432435">
                <a:moveTo>
                  <a:pt x="0" y="0"/>
                </a:moveTo>
                <a:lnTo>
                  <a:pt x="0" y="432181"/>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61" name="object 44"/>
          <p:cNvSpPr txBox="1"/>
          <p:nvPr/>
        </p:nvSpPr>
        <p:spPr>
          <a:xfrm>
            <a:off x="354705" y="5416014"/>
            <a:ext cx="95024" cy="150242"/>
          </a:xfrm>
          <a:prstGeom prst="rect">
            <a:avLst/>
          </a:prstGeom>
        </p:spPr>
        <p:txBody>
          <a:bodyPr vert="horz" wrap="square" lIns="0" tIns="11946" rIns="0" bIns="0" rtlCol="0">
            <a:spAutoFit/>
          </a:bodyPr>
          <a:lstStyle/>
          <a:p>
            <a:pPr marL="10860" defTabSz="781903" eaLnBrk="1" fontAlgn="auto" hangingPunct="1">
              <a:spcBef>
                <a:spcPts val="94"/>
              </a:spcBef>
              <a:spcAft>
                <a:spcPts val="0"/>
              </a:spcAft>
            </a:pPr>
            <a:r>
              <a:rPr sz="898" spc="371" dirty="0">
                <a:solidFill>
                  <a:srgbClr val="DD052B"/>
                </a:solidFill>
                <a:latin typeface="Arial Narrow" panose="020B0606020202030204" pitchFamily="34" charset="0"/>
                <a:cs typeface="Calibri"/>
              </a:rPr>
              <a:t> </a:t>
            </a:r>
            <a:endParaRPr sz="898">
              <a:solidFill>
                <a:prstClr val="black"/>
              </a:solidFill>
              <a:latin typeface="Arial Narrow" panose="020B0606020202030204" pitchFamily="34" charset="0"/>
              <a:cs typeface="Calibri"/>
            </a:endParaRPr>
          </a:p>
        </p:txBody>
      </p:sp>
      <p:sp>
        <p:nvSpPr>
          <p:cNvPr id="62" name="object 46"/>
          <p:cNvSpPr txBox="1"/>
          <p:nvPr/>
        </p:nvSpPr>
        <p:spPr>
          <a:xfrm>
            <a:off x="780431" y="5217595"/>
            <a:ext cx="1718572" cy="458076"/>
          </a:xfrm>
          <a:prstGeom prst="rect">
            <a:avLst/>
          </a:prstGeom>
        </p:spPr>
        <p:txBody>
          <a:bodyPr vert="horz" wrap="square" lIns="0" tIns="64073" rIns="0" bIns="0" rtlCol="0">
            <a:spAutoFit/>
          </a:bodyPr>
          <a:lstStyle/>
          <a:p>
            <a:pPr marL="10860" defTabSz="781903" eaLnBrk="1" fontAlgn="auto" hangingPunct="1">
              <a:spcBef>
                <a:spcPts val="505"/>
              </a:spcBef>
              <a:spcAft>
                <a:spcPts val="0"/>
              </a:spcAft>
            </a:pPr>
            <a:r>
              <a:rPr sz="1197" spc="90" dirty="0">
                <a:solidFill>
                  <a:srgbClr val="092332"/>
                </a:solidFill>
                <a:latin typeface="Arial Narrow" panose="020B0606020202030204" pitchFamily="34" charset="0"/>
                <a:cs typeface="Calibri"/>
              </a:rPr>
              <a:t>СОФИНАНСИРОВАНИЕ:</a:t>
            </a:r>
            <a:endParaRPr sz="1197" dirty="0">
              <a:solidFill>
                <a:prstClr val="black"/>
              </a:solidFill>
              <a:latin typeface="Arial Narrow" panose="020B0606020202030204" pitchFamily="34" charset="0"/>
              <a:cs typeface="Calibri"/>
            </a:endParaRPr>
          </a:p>
          <a:p>
            <a:pPr marL="10860" defTabSz="781903" eaLnBrk="1" fontAlgn="auto" hangingPunct="1">
              <a:spcBef>
                <a:spcPts val="359"/>
              </a:spcBef>
              <a:spcAft>
                <a:spcPts val="0"/>
              </a:spcAft>
            </a:pPr>
            <a:r>
              <a:rPr sz="1026" spc="-13" dirty="0">
                <a:solidFill>
                  <a:srgbClr val="2AACE2"/>
                </a:solidFill>
                <a:latin typeface="Arial Narrow" panose="020B0606020202030204" pitchFamily="34" charset="0"/>
                <a:cs typeface="Calibri"/>
              </a:rPr>
              <a:t>≥ </a:t>
            </a:r>
            <a:r>
              <a:rPr sz="1026" spc="43" dirty="0">
                <a:solidFill>
                  <a:srgbClr val="2AACE2"/>
                </a:solidFill>
                <a:latin typeface="Arial Narrow" panose="020B0606020202030204" pitchFamily="34" charset="0"/>
                <a:cs typeface="Calibri"/>
              </a:rPr>
              <a:t>73 </a:t>
            </a:r>
            <a:r>
              <a:rPr sz="1026" spc="47" dirty="0">
                <a:solidFill>
                  <a:srgbClr val="2AACE2"/>
                </a:solidFill>
                <a:latin typeface="Arial Narrow" panose="020B0606020202030204" pitchFamily="34" charset="0"/>
                <a:cs typeface="Calibri"/>
              </a:rPr>
              <a:t>% </a:t>
            </a:r>
            <a:r>
              <a:rPr sz="1026" spc="51" dirty="0">
                <a:solidFill>
                  <a:srgbClr val="092332"/>
                </a:solidFill>
                <a:latin typeface="Arial Narrow" panose="020B0606020202030204" pitchFamily="34" charset="0"/>
                <a:cs typeface="Calibri"/>
              </a:rPr>
              <a:t>бюджета</a:t>
            </a:r>
            <a:r>
              <a:rPr sz="1026" spc="21" dirty="0">
                <a:solidFill>
                  <a:srgbClr val="092332"/>
                </a:solidFill>
                <a:latin typeface="Arial Narrow" panose="020B0606020202030204" pitchFamily="34" charset="0"/>
                <a:cs typeface="Calibri"/>
              </a:rPr>
              <a:t> </a:t>
            </a:r>
            <a:r>
              <a:rPr sz="1026" spc="47" dirty="0">
                <a:solidFill>
                  <a:srgbClr val="092332"/>
                </a:solidFill>
                <a:latin typeface="Arial Narrow" panose="020B0606020202030204" pitchFamily="34" charset="0"/>
                <a:cs typeface="Calibri"/>
              </a:rPr>
              <a:t>проекта</a:t>
            </a:r>
            <a:endParaRPr sz="1026" dirty="0">
              <a:solidFill>
                <a:prstClr val="black"/>
              </a:solidFill>
              <a:latin typeface="Arial Narrow" panose="020B0606020202030204" pitchFamily="34" charset="0"/>
              <a:cs typeface="Calibri"/>
            </a:endParaRPr>
          </a:p>
        </p:txBody>
      </p:sp>
      <p:sp>
        <p:nvSpPr>
          <p:cNvPr id="63" name="object 47"/>
          <p:cNvSpPr/>
          <p:nvPr/>
        </p:nvSpPr>
        <p:spPr>
          <a:xfrm>
            <a:off x="646243" y="5306926"/>
            <a:ext cx="0" cy="352402"/>
          </a:xfrm>
          <a:custGeom>
            <a:avLst/>
            <a:gdLst/>
            <a:ahLst/>
            <a:cxnLst/>
            <a:rect l="l" t="t" r="r" b="b"/>
            <a:pathLst>
              <a:path h="412114">
                <a:moveTo>
                  <a:pt x="0" y="0"/>
                </a:moveTo>
                <a:lnTo>
                  <a:pt x="0" y="412000"/>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64" name="object 49"/>
          <p:cNvSpPr/>
          <p:nvPr/>
        </p:nvSpPr>
        <p:spPr>
          <a:xfrm>
            <a:off x="879023" y="4564833"/>
            <a:ext cx="36924" cy="58643"/>
          </a:xfrm>
          <a:custGeom>
            <a:avLst/>
            <a:gdLst/>
            <a:ahLst/>
            <a:cxnLst/>
            <a:rect l="l" t="t" r="r" b="b"/>
            <a:pathLst>
              <a:path w="43180" h="68579">
                <a:moveTo>
                  <a:pt x="0" y="0"/>
                </a:moveTo>
                <a:lnTo>
                  <a:pt x="19380" y="67957"/>
                </a:lnTo>
                <a:lnTo>
                  <a:pt x="26911" y="64820"/>
                </a:lnTo>
                <a:lnTo>
                  <a:pt x="40944" y="60998"/>
                </a:lnTo>
                <a:lnTo>
                  <a:pt x="40982" y="58674"/>
                </a:lnTo>
                <a:lnTo>
                  <a:pt x="42701" y="39846"/>
                </a:lnTo>
                <a:lnTo>
                  <a:pt x="41865" y="21378"/>
                </a:lnTo>
                <a:lnTo>
                  <a:pt x="30342" y="6890"/>
                </a:lnTo>
                <a:lnTo>
                  <a:pt x="0" y="0"/>
                </a:lnTo>
                <a:close/>
              </a:path>
            </a:pathLst>
          </a:custGeom>
          <a:solidFill>
            <a:srgbClr val="092332">
              <a:alpha val="25000"/>
            </a:srgbClr>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65" name="object 50"/>
          <p:cNvSpPr/>
          <p:nvPr/>
        </p:nvSpPr>
        <p:spPr>
          <a:xfrm>
            <a:off x="2104227" y="6275441"/>
            <a:ext cx="1086" cy="543"/>
          </a:xfrm>
          <a:custGeom>
            <a:avLst/>
            <a:gdLst/>
            <a:ahLst/>
            <a:cxnLst/>
            <a:rect l="l" t="t" r="r" b="b"/>
            <a:pathLst>
              <a:path w="1269" h="634">
                <a:moveTo>
                  <a:pt x="774" y="0"/>
                </a:moveTo>
                <a:lnTo>
                  <a:pt x="0" y="279"/>
                </a:lnTo>
                <a:lnTo>
                  <a:pt x="774" y="12"/>
                </a:lnTo>
                <a:close/>
              </a:path>
            </a:pathLst>
          </a:custGeom>
          <a:solidFill>
            <a:srgbClr val="092332">
              <a:alpha val="25000"/>
            </a:srgbClr>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pic>
        <p:nvPicPr>
          <p:cNvPr id="66" name="Рисунок 6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0878" y="4531149"/>
            <a:ext cx="338220" cy="338220"/>
          </a:xfrm>
          <a:prstGeom prst="rect">
            <a:avLst/>
          </a:prstGeom>
        </p:spPr>
      </p:pic>
      <p:pic>
        <p:nvPicPr>
          <p:cNvPr id="67" name="Рисунок 6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0791" y="5432339"/>
            <a:ext cx="235341" cy="176156"/>
          </a:xfrm>
          <a:prstGeom prst="rect">
            <a:avLst/>
          </a:prstGeom>
        </p:spPr>
      </p:pic>
      <p:pic>
        <p:nvPicPr>
          <p:cNvPr id="68" name="Рисунок 6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3017" y="3735341"/>
            <a:ext cx="223115" cy="311325"/>
          </a:xfrm>
          <a:prstGeom prst="rect">
            <a:avLst/>
          </a:prstGeom>
        </p:spPr>
      </p:pic>
      <p:sp>
        <p:nvSpPr>
          <p:cNvPr id="69" name="object 6"/>
          <p:cNvSpPr txBox="1"/>
          <p:nvPr/>
        </p:nvSpPr>
        <p:spPr>
          <a:xfrm>
            <a:off x="312188" y="2725315"/>
            <a:ext cx="8467464" cy="185279"/>
          </a:xfrm>
          <a:prstGeom prst="rect">
            <a:avLst/>
          </a:prstGeom>
          <a:solidFill>
            <a:srgbClr val="092332"/>
          </a:solidFill>
        </p:spPr>
        <p:txBody>
          <a:bodyPr vert="horz" wrap="square" lIns="0" tIns="27150" rIns="0" bIns="0" rtlCol="0">
            <a:spAutoFit/>
          </a:bodyPr>
          <a:lstStyle/>
          <a:p>
            <a:pPr algn="ctr" defTabSz="781903" eaLnBrk="1" fontAlgn="auto" hangingPunct="1">
              <a:spcBef>
                <a:spcPts val="214"/>
              </a:spcBef>
              <a:spcAft>
                <a:spcPts val="0"/>
              </a:spcAft>
            </a:pPr>
            <a:r>
              <a:rPr sz="1026" spc="77" dirty="0">
                <a:solidFill>
                  <a:srgbClr val="FFFFFF"/>
                </a:solidFill>
                <a:latin typeface="Arial Narrow" panose="020B0606020202030204" pitchFamily="34" charset="0"/>
                <a:cs typeface="Calibri"/>
              </a:rPr>
              <a:t>ДОПОЛНИТЕЛЬНЫЕ</a:t>
            </a:r>
            <a:r>
              <a:rPr sz="1026" spc="9" dirty="0">
                <a:solidFill>
                  <a:srgbClr val="FFFFFF"/>
                </a:solidFill>
                <a:latin typeface="Arial Narrow" panose="020B0606020202030204" pitchFamily="34" charset="0"/>
                <a:cs typeface="Calibri"/>
              </a:rPr>
              <a:t> </a:t>
            </a:r>
            <a:r>
              <a:rPr sz="1026" spc="77" dirty="0">
                <a:solidFill>
                  <a:srgbClr val="FFFFFF"/>
                </a:solidFill>
                <a:latin typeface="Arial Narrow" panose="020B0606020202030204" pitchFamily="34" charset="0"/>
                <a:cs typeface="Calibri"/>
              </a:rPr>
              <a:t>УСЛОВИЯ</a:t>
            </a:r>
            <a:endParaRPr sz="1026">
              <a:solidFill>
                <a:prstClr val="black"/>
              </a:solidFill>
              <a:latin typeface="Arial Narrow" panose="020B0606020202030204" pitchFamily="34" charset="0"/>
              <a:cs typeface="Calibri"/>
            </a:endParaRPr>
          </a:p>
        </p:txBody>
      </p:sp>
    </p:spTree>
    <p:extLst>
      <p:ext uri="{BB962C8B-B14F-4D97-AF65-F5344CB8AC3E}">
        <p14:creationId xmlns:p14="http://schemas.microsoft.com/office/powerpoint/2010/main" val="2676454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79"/>
          <p:cNvSpPr txBox="1">
            <a:spLocks noGrp="1"/>
          </p:cNvSpPr>
          <p:nvPr>
            <p:ph type="title" idx="4294967295"/>
          </p:nvPr>
        </p:nvSpPr>
        <p:spPr>
          <a:xfrm>
            <a:off x="222749" y="588844"/>
            <a:ext cx="7688263" cy="288925"/>
          </a:xfrm>
          <a:prstGeom prst="rect">
            <a:avLst/>
          </a:prstGeom>
        </p:spPr>
        <p:txBody>
          <a:bodyPr vert="horz" wrap="square" lIns="0" tIns="10860" rIns="0" bIns="0" rtlCol="0">
            <a:spAutoFit/>
          </a:bodyPr>
          <a:lstStyle/>
          <a:p>
            <a:pPr marL="10860" algn="l" eaLnBrk="1" fontAlgn="auto" hangingPunct="1">
              <a:spcBef>
                <a:spcPts val="86"/>
              </a:spcBef>
              <a:spcAft>
                <a:spcPts val="0"/>
              </a:spcAft>
            </a:pPr>
            <a:r>
              <a:rPr lang="ru-RU" sz="1800" spc="162" dirty="0">
                <a:latin typeface="Arial Narrow" panose="020B0606020202030204" pitchFamily="34" charset="0"/>
              </a:rPr>
              <a:t>Программа </a:t>
            </a:r>
            <a:r>
              <a:rPr lang="ru-RU" sz="1800" spc="120" dirty="0">
                <a:latin typeface="Arial Narrow" panose="020B0606020202030204" pitchFamily="34" charset="0"/>
              </a:rPr>
              <a:t>"Маркировка</a:t>
            </a:r>
            <a:r>
              <a:rPr lang="ru-RU" sz="1800" spc="-158" dirty="0">
                <a:latin typeface="Arial Narrow" panose="020B0606020202030204" pitchFamily="34" charset="0"/>
              </a:rPr>
              <a:t> </a:t>
            </a:r>
            <a:r>
              <a:rPr lang="ru-RU" sz="1800" spc="150" dirty="0">
                <a:latin typeface="Arial Narrow" panose="020B0606020202030204" pitchFamily="34" charset="0"/>
              </a:rPr>
              <a:t>лекарств"</a:t>
            </a:r>
            <a:endParaRPr lang="ru-RU" sz="1800" spc="145" dirty="0">
              <a:latin typeface="Arial Narrow" panose="020B0606020202030204" pitchFamily="34" charset="0"/>
            </a:endParaRPr>
          </a:p>
        </p:txBody>
      </p:sp>
      <p:sp>
        <p:nvSpPr>
          <p:cNvPr id="7" name="object 2"/>
          <p:cNvSpPr/>
          <p:nvPr/>
        </p:nvSpPr>
        <p:spPr>
          <a:xfrm>
            <a:off x="222749" y="1036997"/>
            <a:ext cx="4407361" cy="1642010"/>
          </a:xfrm>
          <a:prstGeom prst="rect">
            <a:avLst/>
          </a:prstGeom>
          <a:blipFill>
            <a:blip r:embed="rId2" cstate="print"/>
            <a:stretch>
              <a:fillRect/>
            </a:stretch>
          </a:blip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8" name="object 3"/>
          <p:cNvSpPr/>
          <p:nvPr/>
        </p:nvSpPr>
        <p:spPr>
          <a:xfrm>
            <a:off x="312188" y="1124201"/>
            <a:ext cx="4077333" cy="1315129"/>
          </a:xfrm>
          <a:custGeom>
            <a:avLst/>
            <a:gdLst/>
            <a:ahLst/>
            <a:cxnLst/>
            <a:rect l="l" t="t" r="r" b="b"/>
            <a:pathLst>
              <a:path w="4768215" h="1537970">
                <a:moveTo>
                  <a:pt x="4768075" y="1537614"/>
                </a:moveTo>
                <a:lnTo>
                  <a:pt x="0" y="1537614"/>
                </a:lnTo>
                <a:lnTo>
                  <a:pt x="0" y="0"/>
                </a:lnTo>
                <a:lnTo>
                  <a:pt x="4768075" y="0"/>
                </a:lnTo>
                <a:lnTo>
                  <a:pt x="4768075" y="1537614"/>
                </a:lnTo>
                <a:close/>
              </a:path>
            </a:pathLst>
          </a:custGeom>
          <a:solidFill>
            <a:srgbClr val="FFFFFF"/>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9" name="object 4"/>
          <p:cNvSpPr/>
          <p:nvPr/>
        </p:nvSpPr>
        <p:spPr>
          <a:xfrm>
            <a:off x="4619689" y="1036997"/>
            <a:ext cx="4407361" cy="1642010"/>
          </a:xfrm>
          <a:prstGeom prst="rect">
            <a:avLst/>
          </a:prstGeom>
          <a:blipFill>
            <a:blip r:embed="rId2" cstate="print"/>
            <a:stretch>
              <a:fillRect/>
            </a:stretch>
          </a:blip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10" name="object 5"/>
          <p:cNvSpPr/>
          <p:nvPr/>
        </p:nvSpPr>
        <p:spPr>
          <a:xfrm>
            <a:off x="4709084" y="1124201"/>
            <a:ext cx="4077333" cy="1315129"/>
          </a:xfrm>
          <a:custGeom>
            <a:avLst/>
            <a:gdLst/>
            <a:ahLst/>
            <a:cxnLst/>
            <a:rect l="l" t="t" r="r" b="b"/>
            <a:pathLst>
              <a:path w="4768215" h="1537970">
                <a:moveTo>
                  <a:pt x="4768088" y="1537614"/>
                </a:moveTo>
                <a:lnTo>
                  <a:pt x="0" y="1537614"/>
                </a:lnTo>
                <a:lnTo>
                  <a:pt x="0" y="0"/>
                </a:lnTo>
                <a:lnTo>
                  <a:pt x="4768088" y="0"/>
                </a:lnTo>
                <a:lnTo>
                  <a:pt x="4768088" y="1537614"/>
                </a:lnTo>
                <a:close/>
              </a:path>
            </a:pathLst>
          </a:custGeom>
          <a:solidFill>
            <a:srgbClr val="FFFFFF"/>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11" name="object 8"/>
          <p:cNvSpPr txBox="1"/>
          <p:nvPr/>
        </p:nvSpPr>
        <p:spPr>
          <a:xfrm>
            <a:off x="312188" y="2855619"/>
            <a:ext cx="8474490" cy="168830"/>
          </a:xfrm>
          <a:prstGeom prst="rect">
            <a:avLst/>
          </a:prstGeom>
        </p:spPr>
        <p:txBody>
          <a:bodyPr vert="horz" wrap="square" lIns="0" tIns="10860" rIns="0" bIns="0" rtlCol="0">
            <a:spAutoFit/>
          </a:bodyPr>
          <a:lstStyle/>
          <a:p>
            <a:pPr algn="ctr" defTabSz="781903" eaLnBrk="1" fontAlgn="auto" hangingPunct="1">
              <a:spcBef>
                <a:spcPts val="86"/>
              </a:spcBef>
              <a:spcAft>
                <a:spcPts val="0"/>
              </a:spcAft>
            </a:pPr>
            <a:r>
              <a:rPr sz="1026" spc="77" dirty="0">
                <a:solidFill>
                  <a:srgbClr val="FFFFFF"/>
                </a:solidFill>
                <a:latin typeface="Arial Narrow" panose="020B0606020202030204" pitchFamily="34" charset="0"/>
                <a:cs typeface="Calibri"/>
              </a:rPr>
              <a:t>ДОПОЛНИТЕЛЬНЫЕ</a:t>
            </a:r>
            <a:r>
              <a:rPr sz="1026" spc="9" dirty="0">
                <a:solidFill>
                  <a:srgbClr val="FFFFFF"/>
                </a:solidFill>
                <a:latin typeface="Arial Narrow" panose="020B0606020202030204" pitchFamily="34" charset="0"/>
                <a:cs typeface="Calibri"/>
              </a:rPr>
              <a:t> </a:t>
            </a:r>
            <a:r>
              <a:rPr sz="1026" spc="77" dirty="0">
                <a:solidFill>
                  <a:srgbClr val="FFFFFF"/>
                </a:solidFill>
                <a:latin typeface="Arial Narrow" panose="020B0606020202030204" pitchFamily="34" charset="0"/>
                <a:cs typeface="Calibri"/>
              </a:rPr>
              <a:t>УСЛОВИЯ</a:t>
            </a:r>
            <a:endParaRPr sz="1026">
              <a:solidFill>
                <a:prstClr val="black"/>
              </a:solidFill>
              <a:latin typeface="Arial Narrow" panose="020B0606020202030204" pitchFamily="34" charset="0"/>
              <a:cs typeface="Calibri"/>
            </a:endParaRPr>
          </a:p>
        </p:txBody>
      </p:sp>
      <p:sp>
        <p:nvSpPr>
          <p:cNvPr id="12" name="object 9"/>
          <p:cNvSpPr txBox="1"/>
          <p:nvPr/>
        </p:nvSpPr>
        <p:spPr>
          <a:xfrm>
            <a:off x="5177336" y="3548703"/>
            <a:ext cx="3267730" cy="1479932"/>
          </a:xfrm>
          <a:prstGeom prst="rect">
            <a:avLst/>
          </a:prstGeom>
        </p:spPr>
        <p:txBody>
          <a:bodyPr vert="horz" wrap="square" lIns="0" tIns="102083" rIns="0" bIns="0" rtlCol="0">
            <a:spAutoFit/>
          </a:bodyPr>
          <a:lstStyle/>
          <a:p>
            <a:pPr marL="10860" defTabSz="781903" eaLnBrk="1" fontAlgn="auto" hangingPunct="1">
              <a:spcBef>
                <a:spcPts val="804"/>
              </a:spcBef>
              <a:spcAft>
                <a:spcPts val="0"/>
              </a:spcAft>
            </a:pPr>
            <a:r>
              <a:rPr sz="1197" spc="77" dirty="0">
                <a:solidFill>
                  <a:srgbClr val="092332"/>
                </a:solidFill>
                <a:latin typeface="Arial Narrow" panose="020B0606020202030204" pitchFamily="34" charset="0"/>
                <a:cs typeface="Calibri"/>
              </a:rPr>
              <a:t>ОСОБЕННОСТИ:</a:t>
            </a:r>
            <a:endParaRPr sz="1197" dirty="0">
              <a:solidFill>
                <a:prstClr val="black"/>
              </a:solidFill>
              <a:latin typeface="Arial Narrow" panose="020B0606020202030204" pitchFamily="34" charset="0"/>
              <a:cs typeface="Calibri"/>
            </a:endParaRPr>
          </a:p>
          <a:p>
            <a:pPr marL="111313" marR="384979" indent="-100996" defTabSz="781903" eaLnBrk="1" fontAlgn="auto" hangingPunct="1">
              <a:lnSpc>
                <a:spcPts val="1197"/>
              </a:lnSpc>
              <a:spcBef>
                <a:spcPts val="684"/>
              </a:spcBef>
              <a:spcAft>
                <a:spcPts val="0"/>
              </a:spcAft>
            </a:pPr>
            <a:r>
              <a:rPr sz="1026" spc="17" dirty="0">
                <a:solidFill>
                  <a:srgbClr val="2AACE2"/>
                </a:solidFill>
                <a:latin typeface="Arial Narrow" panose="020B0606020202030204" pitchFamily="34" charset="0"/>
                <a:cs typeface="Calibri"/>
              </a:rPr>
              <a:t>»</a:t>
            </a:r>
            <a:r>
              <a:rPr sz="1026" spc="17" dirty="0">
                <a:solidFill>
                  <a:srgbClr val="DD052B"/>
                </a:solidFill>
                <a:latin typeface="Arial Narrow" panose="020B0606020202030204" pitchFamily="34" charset="0"/>
                <a:cs typeface="Calibri"/>
              </a:rPr>
              <a:t> </a:t>
            </a:r>
            <a:r>
              <a:rPr sz="1026" spc="51" dirty="0">
                <a:solidFill>
                  <a:srgbClr val="092332"/>
                </a:solidFill>
                <a:latin typeface="Arial Narrow" panose="020B0606020202030204" pitchFamily="34" charset="0"/>
                <a:cs typeface="Calibri"/>
              </a:rPr>
              <a:t>займы </a:t>
            </a:r>
            <a:r>
              <a:rPr sz="1026" spc="60" dirty="0">
                <a:solidFill>
                  <a:srgbClr val="092332"/>
                </a:solidFill>
                <a:latin typeface="Arial Narrow" panose="020B0606020202030204" pitchFamily="34" charset="0"/>
                <a:cs typeface="Calibri"/>
              </a:rPr>
              <a:t>предоставляются </a:t>
            </a:r>
            <a:r>
              <a:rPr sz="1026" spc="51" dirty="0">
                <a:solidFill>
                  <a:srgbClr val="092332"/>
                </a:solidFill>
                <a:latin typeface="Arial Narrow" panose="020B0606020202030204" pitchFamily="34" charset="0"/>
                <a:cs typeface="Calibri"/>
              </a:rPr>
              <a:t>на </a:t>
            </a:r>
            <a:r>
              <a:rPr sz="1026" spc="47" dirty="0">
                <a:solidFill>
                  <a:srgbClr val="092332"/>
                </a:solidFill>
                <a:latin typeface="Arial Narrow" panose="020B0606020202030204" pitchFamily="34" charset="0"/>
                <a:cs typeface="Calibri"/>
              </a:rPr>
              <a:t>целевую</a:t>
            </a:r>
            <a:r>
              <a:rPr sz="1026" spc="-38" dirty="0">
                <a:solidFill>
                  <a:srgbClr val="092332"/>
                </a:solidFill>
                <a:latin typeface="Arial Narrow" panose="020B0606020202030204" pitchFamily="34" charset="0"/>
                <a:cs typeface="Calibri"/>
              </a:rPr>
              <a:t> </a:t>
            </a:r>
            <a:r>
              <a:rPr sz="1026" spc="60" dirty="0">
                <a:solidFill>
                  <a:srgbClr val="092332"/>
                </a:solidFill>
                <a:latin typeface="Arial Narrow" panose="020B0606020202030204" pitchFamily="34" charset="0"/>
                <a:cs typeface="Calibri"/>
              </a:rPr>
              <a:t>закупку  </a:t>
            </a:r>
            <a:r>
              <a:rPr sz="1026" spc="56" dirty="0">
                <a:solidFill>
                  <a:srgbClr val="092332"/>
                </a:solidFill>
                <a:latin typeface="Arial Narrow" panose="020B0606020202030204" pitchFamily="34" charset="0"/>
                <a:cs typeface="Calibri"/>
              </a:rPr>
              <a:t>специального</a:t>
            </a:r>
            <a:r>
              <a:rPr sz="1026" spc="26" dirty="0">
                <a:solidFill>
                  <a:srgbClr val="092332"/>
                </a:solidFill>
                <a:latin typeface="Arial Narrow" panose="020B0606020202030204" pitchFamily="34" charset="0"/>
                <a:cs typeface="Calibri"/>
              </a:rPr>
              <a:t> </a:t>
            </a:r>
            <a:r>
              <a:rPr sz="1026" spc="38" dirty="0">
                <a:solidFill>
                  <a:srgbClr val="092332"/>
                </a:solidFill>
                <a:latin typeface="Arial Narrow" panose="020B0606020202030204" pitchFamily="34" charset="0"/>
                <a:cs typeface="Calibri"/>
              </a:rPr>
              <a:t>оборудования</a:t>
            </a:r>
            <a:endParaRPr sz="1026" dirty="0">
              <a:solidFill>
                <a:prstClr val="black"/>
              </a:solidFill>
              <a:latin typeface="Arial Narrow" panose="020B0606020202030204" pitchFamily="34" charset="0"/>
              <a:cs typeface="Calibri"/>
            </a:endParaRPr>
          </a:p>
          <a:p>
            <a:pPr marL="111313" marR="4344" indent="-100996" defTabSz="781903" eaLnBrk="1" fontAlgn="auto" hangingPunct="1">
              <a:lnSpc>
                <a:spcPts val="1197"/>
              </a:lnSpc>
              <a:spcBef>
                <a:spcPts val="684"/>
              </a:spcBef>
              <a:spcAft>
                <a:spcPts val="0"/>
              </a:spcAft>
            </a:pPr>
            <a:r>
              <a:rPr sz="1026" spc="17" dirty="0">
                <a:solidFill>
                  <a:srgbClr val="2AACE2"/>
                </a:solidFill>
                <a:latin typeface="Arial Narrow" panose="020B0606020202030204" pitchFamily="34" charset="0"/>
                <a:cs typeface="Calibri"/>
              </a:rPr>
              <a:t>»</a:t>
            </a:r>
            <a:r>
              <a:rPr sz="1026" spc="17" dirty="0">
                <a:solidFill>
                  <a:srgbClr val="DD052B"/>
                </a:solidFill>
                <a:latin typeface="Arial Narrow" panose="020B0606020202030204" pitchFamily="34" charset="0"/>
                <a:cs typeface="Calibri"/>
              </a:rPr>
              <a:t> </a:t>
            </a:r>
            <a:r>
              <a:rPr sz="1026" spc="47" dirty="0">
                <a:solidFill>
                  <a:srgbClr val="092332"/>
                </a:solidFill>
                <a:latin typeface="Arial Narrow" panose="020B0606020202030204" pitchFamily="34" charset="0"/>
                <a:cs typeface="Calibri"/>
              </a:rPr>
              <a:t>погашение основного </a:t>
            </a:r>
            <a:r>
              <a:rPr sz="1026" spc="60" dirty="0">
                <a:solidFill>
                  <a:srgbClr val="092332"/>
                </a:solidFill>
                <a:latin typeface="Arial Narrow" panose="020B0606020202030204" pitchFamily="34" charset="0"/>
                <a:cs typeface="Calibri"/>
              </a:rPr>
              <a:t>долга начинается </a:t>
            </a:r>
            <a:r>
              <a:rPr sz="1026" spc="56" dirty="0">
                <a:solidFill>
                  <a:srgbClr val="092332"/>
                </a:solidFill>
                <a:latin typeface="Arial Narrow" panose="020B0606020202030204" pitchFamily="34" charset="0"/>
                <a:cs typeface="Calibri"/>
              </a:rPr>
              <a:t>со</a:t>
            </a:r>
            <a:r>
              <a:rPr sz="1026" spc="-34" dirty="0">
                <a:solidFill>
                  <a:srgbClr val="092332"/>
                </a:solidFill>
                <a:latin typeface="Arial Narrow" panose="020B0606020202030204" pitchFamily="34" charset="0"/>
                <a:cs typeface="Calibri"/>
              </a:rPr>
              <a:t> </a:t>
            </a:r>
            <a:r>
              <a:rPr sz="1026" spc="47" dirty="0">
                <a:solidFill>
                  <a:srgbClr val="092332"/>
                </a:solidFill>
                <a:latin typeface="Arial Narrow" panose="020B0606020202030204" pitchFamily="34" charset="0"/>
                <a:cs typeface="Calibri"/>
              </a:rPr>
              <a:t>второго  </a:t>
            </a:r>
            <a:r>
              <a:rPr sz="1026" spc="60" dirty="0">
                <a:solidFill>
                  <a:srgbClr val="092332"/>
                </a:solidFill>
                <a:latin typeface="Arial Narrow" panose="020B0606020202030204" pitchFamily="34" charset="0"/>
                <a:cs typeface="Calibri"/>
              </a:rPr>
              <a:t>года </a:t>
            </a:r>
            <a:r>
              <a:rPr sz="1026" spc="51" dirty="0">
                <a:solidFill>
                  <a:srgbClr val="092332"/>
                </a:solidFill>
                <a:latin typeface="Arial Narrow" panose="020B0606020202030204" pitchFamily="34" charset="0"/>
                <a:cs typeface="Calibri"/>
              </a:rPr>
              <a:t>пользования</a:t>
            </a:r>
            <a:r>
              <a:rPr sz="1026" spc="-4" dirty="0">
                <a:solidFill>
                  <a:srgbClr val="092332"/>
                </a:solidFill>
                <a:latin typeface="Arial Narrow" panose="020B0606020202030204" pitchFamily="34" charset="0"/>
                <a:cs typeface="Calibri"/>
              </a:rPr>
              <a:t> </a:t>
            </a:r>
            <a:r>
              <a:rPr sz="1026" spc="34" dirty="0">
                <a:solidFill>
                  <a:srgbClr val="092332"/>
                </a:solidFill>
                <a:latin typeface="Arial Narrow" panose="020B0606020202030204" pitchFamily="34" charset="0"/>
                <a:cs typeface="Calibri"/>
              </a:rPr>
              <a:t>займом</a:t>
            </a:r>
            <a:endParaRPr sz="1026" dirty="0">
              <a:solidFill>
                <a:prstClr val="black"/>
              </a:solidFill>
              <a:latin typeface="Arial Narrow" panose="020B0606020202030204" pitchFamily="34" charset="0"/>
              <a:cs typeface="Calibri"/>
            </a:endParaRPr>
          </a:p>
          <a:p>
            <a:pPr marL="111313" marR="288870" indent="-100996" defTabSz="781903" eaLnBrk="1" fontAlgn="auto" hangingPunct="1">
              <a:lnSpc>
                <a:spcPts val="1197"/>
              </a:lnSpc>
              <a:spcBef>
                <a:spcPts val="684"/>
              </a:spcBef>
              <a:spcAft>
                <a:spcPts val="0"/>
              </a:spcAft>
            </a:pPr>
            <a:r>
              <a:rPr sz="1026" spc="17" dirty="0">
                <a:solidFill>
                  <a:srgbClr val="2AACE2"/>
                </a:solidFill>
                <a:latin typeface="Arial Narrow" panose="020B0606020202030204" pitchFamily="34" charset="0"/>
                <a:cs typeface="Calibri"/>
              </a:rPr>
              <a:t>»</a:t>
            </a:r>
            <a:r>
              <a:rPr sz="1026" spc="17" dirty="0">
                <a:solidFill>
                  <a:srgbClr val="DD052B"/>
                </a:solidFill>
                <a:latin typeface="Arial Narrow" panose="020B0606020202030204" pitchFamily="34" charset="0"/>
                <a:cs typeface="Calibri"/>
              </a:rPr>
              <a:t> </a:t>
            </a:r>
            <a:r>
              <a:rPr sz="1026" spc="51" dirty="0">
                <a:solidFill>
                  <a:srgbClr val="092332"/>
                </a:solidFill>
                <a:latin typeface="Arial Narrow" panose="020B0606020202030204" pitchFamily="34" charset="0"/>
                <a:cs typeface="Calibri"/>
              </a:rPr>
              <a:t>единственным доступным </a:t>
            </a:r>
            <a:r>
              <a:rPr sz="1026" spc="38" dirty="0">
                <a:solidFill>
                  <a:srgbClr val="092332"/>
                </a:solidFill>
                <a:latin typeface="Arial Narrow" panose="020B0606020202030204" pitchFamily="34" charset="0"/>
                <a:cs typeface="Calibri"/>
              </a:rPr>
              <a:t>видом</a:t>
            </a:r>
            <a:r>
              <a:rPr sz="1026" spc="-34" dirty="0">
                <a:solidFill>
                  <a:srgbClr val="092332"/>
                </a:solidFill>
                <a:latin typeface="Arial Narrow" panose="020B0606020202030204" pitchFamily="34" charset="0"/>
                <a:cs typeface="Calibri"/>
              </a:rPr>
              <a:t> </a:t>
            </a:r>
            <a:r>
              <a:rPr sz="1026" spc="47" dirty="0">
                <a:solidFill>
                  <a:srgbClr val="092332"/>
                </a:solidFill>
                <a:latin typeface="Arial Narrow" panose="020B0606020202030204" pitchFamily="34" charset="0"/>
                <a:cs typeface="Calibri"/>
              </a:rPr>
              <a:t>обеспечения  </a:t>
            </a:r>
            <a:r>
              <a:rPr sz="1026" spc="64" dirty="0">
                <a:solidFill>
                  <a:srgbClr val="092332"/>
                </a:solidFill>
                <a:latin typeface="Arial Narrow" panose="020B0606020202030204" pitchFamily="34" charset="0"/>
                <a:cs typeface="Calibri"/>
              </a:rPr>
              <a:t>является </a:t>
            </a:r>
            <a:r>
              <a:rPr sz="1026" spc="51" dirty="0">
                <a:solidFill>
                  <a:srgbClr val="092332"/>
                </a:solidFill>
                <a:latin typeface="Arial Narrow" panose="020B0606020202030204" pitchFamily="34" charset="0"/>
                <a:cs typeface="Calibri"/>
              </a:rPr>
              <a:t>банковская</a:t>
            </a:r>
            <a:r>
              <a:rPr sz="1026" spc="-9" dirty="0">
                <a:solidFill>
                  <a:srgbClr val="092332"/>
                </a:solidFill>
                <a:latin typeface="Arial Narrow" panose="020B0606020202030204" pitchFamily="34" charset="0"/>
                <a:cs typeface="Calibri"/>
              </a:rPr>
              <a:t> </a:t>
            </a:r>
            <a:r>
              <a:rPr sz="1026" spc="64" dirty="0">
                <a:solidFill>
                  <a:srgbClr val="092332"/>
                </a:solidFill>
                <a:latin typeface="Arial Narrow" panose="020B0606020202030204" pitchFamily="34" charset="0"/>
                <a:cs typeface="Calibri"/>
              </a:rPr>
              <a:t>гарантия</a:t>
            </a:r>
            <a:endParaRPr sz="1026" dirty="0">
              <a:solidFill>
                <a:prstClr val="black"/>
              </a:solidFill>
              <a:latin typeface="Arial Narrow" panose="020B0606020202030204" pitchFamily="34" charset="0"/>
              <a:cs typeface="Calibri"/>
            </a:endParaRPr>
          </a:p>
        </p:txBody>
      </p:sp>
      <p:sp>
        <p:nvSpPr>
          <p:cNvPr id="13" name="object 11"/>
          <p:cNvSpPr txBox="1"/>
          <p:nvPr/>
        </p:nvSpPr>
        <p:spPr>
          <a:xfrm>
            <a:off x="4819351" y="1162997"/>
            <a:ext cx="1626807" cy="195184"/>
          </a:xfrm>
          <a:prstGeom prst="rect">
            <a:avLst/>
          </a:prstGeom>
        </p:spPr>
        <p:txBody>
          <a:bodyPr vert="horz" wrap="square" lIns="0" tIns="10860" rIns="0" bIns="0" rtlCol="0">
            <a:spAutoFit/>
          </a:bodyPr>
          <a:lstStyle/>
          <a:p>
            <a:pPr defTabSz="781903" eaLnBrk="1" fontAlgn="auto" hangingPunct="1">
              <a:spcBef>
                <a:spcPts val="86"/>
              </a:spcBef>
              <a:spcAft>
                <a:spcPts val="0"/>
              </a:spcAft>
            </a:pPr>
            <a:r>
              <a:rPr sz="1197" spc="94" dirty="0">
                <a:solidFill>
                  <a:srgbClr val="2AACE2"/>
                </a:solidFill>
                <a:latin typeface="Arial Narrow" panose="020B0606020202030204" pitchFamily="34" charset="0"/>
                <a:cs typeface="Calibri"/>
              </a:rPr>
              <a:t>ОСНОВНЫЕ</a:t>
            </a:r>
            <a:r>
              <a:rPr sz="1197" spc="-17" dirty="0">
                <a:solidFill>
                  <a:srgbClr val="2AACE2"/>
                </a:solidFill>
                <a:latin typeface="Arial Narrow" panose="020B0606020202030204" pitchFamily="34" charset="0"/>
                <a:cs typeface="Calibri"/>
              </a:rPr>
              <a:t> </a:t>
            </a:r>
            <a:r>
              <a:rPr sz="1197" spc="73" dirty="0">
                <a:solidFill>
                  <a:srgbClr val="2AACE2"/>
                </a:solidFill>
                <a:latin typeface="Arial Narrow" panose="020B0606020202030204" pitchFamily="34" charset="0"/>
                <a:cs typeface="Calibri"/>
              </a:rPr>
              <a:t>УСЛОВИЯ:</a:t>
            </a:r>
            <a:endParaRPr sz="1197" dirty="0">
              <a:solidFill>
                <a:srgbClr val="2AACE2"/>
              </a:solidFill>
              <a:latin typeface="Arial Narrow" panose="020B0606020202030204" pitchFamily="34" charset="0"/>
              <a:cs typeface="Calibri"/>
            </a:endParaRPr>
          </a:p>
        </p:txBody>
      </p:sp>
      <p:sp>
        <p:nvSpPr>
          <p:cNvPr id="14" name="object 12"/>
          <p:cNvSpPr txBox="1"/>
          <p:nvPr/>
        </p:nvSpPr>
        <p:spPr>
          <a:xfrm>
            <a:off x="312188" y="1072429"/>
            <a:ext cx="4077333" cy="837634"/>
          </a:xfrm>
          <a:prstGeom prst="rect">
            <a:avLst/>
          </a:prstGeom>
        </p:spPr>
        <p:txBody>
          <a:bodyPr vert="horz" wrap="square" lIns="0" tIns="100997" rIns="0" bIns="0" rtlCol="0">
            <a:spAutoFit/>
          </a:bodyPr>
          <a:lstStyle/>
          <a:p>
            <a:pPr marL="95566" defTabSz="781903" eaLnBrk="1" fontAlgn="auto" hangingPunct="1">
              <a:spcBef>
                <a:spcPts val="795"/>
              </a:spcBef>
              <a:spcAft>
                <a:spcPts val="0"/>
              </a:spcAft>
            </a:pPr>
            <a:r>
              <a:rPr sz="1197" spc="94" dirty="0">
                <a:solidFill>
                  <a:srgbClr val="2AACE2"/>
                </a:solidFill>
                <a:latin typeface="Arial Narrow" panose="020B0606020202030204" pitchFamily="34" charset="0"/>
                <a:cs typeface="Calibri"/>
              </a:rPr>
              <a:t>ОБЛАСТЬ</a:t>
            </a:r>
            <a:r>
              <a:rPr sz="1197" spc="21" dirty="0">
                <a:solidFill>
                  <a:srgbClr val="2AACE2"/>
                </a:solidFill>
                <a:latin typeface="Arial Narrow" panose="020B0606020202030204" pitchFamily="34" charset="0"/>
                <a:cs typeface="Calibri"/>
              </a:rPr>
              <a:t> </a:t>
            </a:r>
            <a:r>
              <a:rPr sz="1197" spc="73" dirty="0">
                <a:solidFill>
                  <a:srgbClr val="2AACE2"/>
                </a:solidFill>
                <a:latin typeface="Arial Narrow" panose="020B0606020202030204" pitchFamily="34" charset="0"/>
                <a:cs typeface="Calibri"/>
              </a:rPr>
              <a:t>ПРИМЕНЕНИЯ:</a:t>
            </a:r>
            <a:endParaRPr sz="1197" dirty="0">
              <a:solidFill>
                <a:srgbClr val="2AACE2"/>
              </a:solidFill>
              <a:latin typeface="Arial Narrow" panose="020B0606020202030204" pitchFamily="34" charset="0"/>
              <a:cs typeface="Calibri"/>
            </a:endParaRPr>
          </a:p>
          <a:p>
            <a:pPr marL="95566" marR="212309" defTabSz="781903" eaLnBrk="1" fontAlgn="auto" hangingPunct="1">
              <a:lnSpc>
                <a:spcPts val="1197"/>
              </a:lnSpc>
              <a:spcBef>
                <a:spcPts val="680"/>
              </a:spcBef>
              <a:spcAft>
                <a:spcPts val="0"/>
              </a:spcAft>
            </a:pPr>
            <a:r>
              <a:rPr sz="1026" spc="43" dirty="0">
                <a:solidFill>
                  <a:srgbClr val="092332"/>
                </a:solidFill>
                <a:latin typeface="Arial Narrow" panose="020B0606020202030204" pitchFamily="34" charset="0"/>
                <a:cs typeface="Calibri"/>
              </a:rPr>
              <a:t>Программа </a:t>
            </a:r>
            <a:r>
              <a:rPr sz="1026" spc="56" dirty="0">
                <a:solidFill>
                  <a:srgbClr val="092332"/>
                </a:solidFill>
                <a:latin typeface="Arial Narrow" panose="020B0606020202030204" pitchFamily="34" charset="0"/>
                <a:cs typeface="Calibri"/>
              </a:rPr>
              <a:t>предназначена </a:t>
            </a:r>
            <a:r>
              <a:rPr sz="1026" spc="60" dirty="0">
                <a:solidFill>
                  <a:srgbClr val="092332"/>
                </a:solidFill>
                <a:latin typeface="Arial Narrow" panose="020B0606020202030204" pitchFamily="34" charset="0"/>
                <a:cs typeface="Calibri"/>
              </a:rPr>
              <a:t>для финансирования </a:t>
            </a:r>
            <a:r>
              <a:rPr sz="1026" spc="43" dirty="0">
                <a:solidFill>
                  <a:srgbClr val="092332"/>
                </a:solidFill>
                <a:latin typeface="Arial Narrow" panose="020B0606020202030204" pitchFamily="34" charset="0"/>
                <a:cs typeface="Calibri"/>
              </a:rPr>
              <a:t>проектов  </a:t>
            </a:r>
            <a:r>
              <a:rPr sz="1026" spc="30" dirty="0">
                <a:solidFill>
                  <a:srgbClr val="092332"/>
                </a:solidFill>
                <a:latin typeface="Arial Narrow" panose="020B0606020202030204" pitchFamily="34" charset="0"/>
                <a:cs typeface="Calibri"/>
              </a:rPr>
              <a:t>по </a:t>
            </a:r>
            <a:r>
              <a:rPr sz="1026" spc="38" dirty="0">
                <a:solidFill>
                  <a:srgbClr val="092332"/>
                </a:solidFill>
                <a:latin typeface="Arial Narrow" panose="020B0606020202030204" pitchFamily="34" charset="0"/>
                <a:cs typeface="Calibri"/>
              </a:rPr>
              <a:t>приобретению оборудования </a:t>
            </a:r>
            <a:r>
              <a:rPr sz="1026" spc="68" dirty="0">
                <a:solidFill>
                  <a:srgbClr val="092332"/>
                </a:solidFill>
                <a:latin typeface="Arial Narrow" panose="020B0606020202030204" pitchFamily="34" charset="0"/>
                <a:cs typeface="Calibri"/>
              </a:rPr>
              <a:t>в </a:t>
            </a:r>
            <a:r>
              <a:rPr sz="1026" spc="60" dirty="0">
                <a:solidFill>
                  <a:srgbClr val="092332"/>
                </a:solidFill>
                <a:latin typeface="Arial Narrow" panose="020B0606020202030204" pitchFamily="34" charset="0"/>
                <a:cs typeface="Calibri"/>
              </a:rPr>
              <a:t>целях </a:t>
            </a:r>
            <a:r>
              <a:rPr sz="1026" spc="43" dirty="0">
                <a:solidFill>
                  <a:srgbClr val="092332"/>
                </a:solidFill>
                <a:latin typeface="Arial Narrow" panose="020B0606020202030204" pitchFamily="34" charset="0"/>
                <a:cs typeface="Calibri"/>
              </a:rPr>
              <a:t>маркировки  </a:t>
            </a:r>
            <a:r>
              <a:rPr sz="1026" spc="56" dirty="0">
                <a:solidFill>
                  <a:srgbClr val="092332"/>
                </a:solidFill>
                <a:latin typeface="Arial Narrow" panose="020B0606020202030204" pitchFamily="34" charset="0"/>
                <a:cs typeface="Calibri"/>
              </a:rPr>
              <a:t>лекарственных </a:t>
            </a:r>
            <a:r>
              <a:rPr sz="1026" spc="73" dirty="0">
                <a:solidFill>
                  <a:srgbClr val="092332"/>
                </a:solidFill>
                <a:latin typeface="Arial Narrow" panose="020B0606020202030204" pitchFamily="34" charset="0"/>
                <a:cs typeface="Calibri"/>
              </a:rPr>
              <a:t>средств </a:t>
            </a:r>
            <a:r>
              <a:rPr sz="1026" spc="51" dirty="0">
                <a:solidFill>
                  <a:srgbClr val="092332"/>
                </a:solidFill>
                <a:latin typeface="Arial Narrow" panose="020B0606020202030204" pitchFamily="34" charset="0"/>
                <a:cs typeface="Calibri"/>
              </a:rPr>
              <a:t>на </a:t>
            </a:r>
            <a:r>
              <a:rPr sz="1026" spc="56" dirty="0">
                <a:solidFill>
                  <a:srgbClr val="092332"/>
                </a:solidFill>
                <a:latin typeface="Arial Narrow" panose="020B0606020202030204" pitchFamily="34" charset="0"/>
                <a:cs typeface="Calibri"/>
              </a:rPr>
              <a:t>предприятиях</a:t>
            </a:r>
            <a:r>
              <a:rPr sz="1026" spc="-9" dirty="0">
                <a:solidFill>
                  <a:srgbClr val="092332"/>
                </a:solidFill>
                <a:latin typeface="Arial Narrow" panose="020B0606020202030204" pitchFamily="34" charset="0"/>
                <a:cs typeface="Calibri"/>
              </a:rPr>
              <a:t> </a:t>
            </a:r>
            <a:r>
              <a:rPr sz="1026" spc="56" dirty="0">
                <a:solidFill>
                  <a:srgbClr val="092332"/>
                </a:solidFill>
                <a:latin typeface="Arial Narrow" panose="020B0606020202030204" pitchFamily="34" charset="0"/>
                <a:cs typeface="Calibri"/>
              </a:rPr>
              <a:t>фармацевтической  </a:t>
            </a:r>
            <a:r>
              <a:rPr sz="1026" spc="38" dirty="0">
                <a:solidFill>
                  <a:srgbClr val="092332"/>
                </a:solidFill>
                <a:latin typeface="Arial Narrow" panose="020B0606020202030204" pitchFamily="34" charset="0"/>
                <a:cs typeface="Calibri"/>
              </a:rPr>
              <a:t>промышленности.</a:t>
            </a:r>
            <a:endParaRPr sz="1026" dirty="0">
              <a:solidFill>
                <a:prstClr val="black"/>
              </a:solidFill>
              <a:latin typeface="Arial Narrow" panose="020B0606020202030204" pitchFamily="34" charset="0"/>
              <a:cs typeface="Calibri"/>
            </a:endParaRPr>
          </a:p>
        </p:txBody>
      </p:sp>
      <p:sp>
        <p:nvSpPr>
          <p:cNvPr id="15" name="object 13"/>
          <p:cNvSpPr txBox="1"/>
          <p:nvPr/>
        </p:nvSpPr>
        <p:spPr>
          <a:xfrm>
            <a:off x="7346629" y="1602487"/>
            <a:ext cx="1000193" cy="458076"/>
          </a:xfrm>
          <a:prstGeom prst="rect">
            <a:avLst/>
          </a:prstGeom>
        </p:spPr>
        <p:txBody>
          <a:bodyPr vert="horz" wrap="square" lIns="0" tIns="64073" rIns="0" bIns="0" rtlCol="0">
            <a:spAutoFit/>
          </a:bodyPr>
          <a:lstStyle/>
          <a:p>
            <a:pPr defTabSz="781903" eaLnBrk="1" fontAlgn="auto" hangingPunct="1">
              <a:spcBef>
                <a:spcPts val="505"/>
              </a:spcBef>
              <a:spcAft>
                <a:spcPts val="0"/>
              </a:spcAft>
            </a:pPr>
            <a:r>
              <a:rPr sz="1197" spc="94" dirty="0">
                <a:solidFill>
                  <a:srgbClr val="092332"/>
                </a:solidFill>
                <a:latin typeface="Arial Narrow" panose="020B0606020202030204" pitchFamily="34" charset="0"/>
                <a:cs typeface="Calibri"/>
              </a:rPr>
              <a:t>СРОК</a:t>
            </a:r>
            <a:r>
              <a:rPr sz="1197" spc="-30" dirty="0">
                <a:solidFill>
                  <a:srgbClr val="092332"/>
                </a:solidFill>
                <a:latin typeface="Arial Narrow" panose="020B0606020202030204" pitchFamily="34" charset="0"/>
                <a:cs typeface="Calibri"/>
              </a:rPr>
              <a:t> </a:t>
            </a:r>
            <a:r>
              <a:rPr sz="1197" spc="56" dirty="0">
                <a:solidFill>
                  <a:srgbClr val="092332"/>
                </a:solidFill>
                <a:latin typeface="Arial Narrow" panose="020B0606020202030204" pitchFamily="34" charset="0"/>
                <a:cs typeface="Calibri"/>
              </a:rPr>
              <a:t>ЗАЙМА:</a:t>
            </a:r>
            <a:endParaRPr sz="1197" dirty="0">
              <a:solidFill>
                <a:prstClr val="black"/>
              </a:solidFill>
              <a:latin typeface="Arial Narrow" panose="020B0606020202030204" pitchFamily="34" charset="0"/>
              <a:cs typeface="Calibri"/>
            </a:endParaRPr>
          </a:p>
          <a:p>
            <a:pPr defTabSz="781903" eaLnBrk="1" fontAlgn="auto" hangingPunct="1">
              <a:spcBef>
                <a:spcPts val="359"/>
              </a:spcBef>
              <a:spcAft>
                <a:spcPts val="0"/>
              </a:spcAft>
            </a:pPr>
            <a:r>
              <a:rPr sz="1026" spc="34" dirty="0">
                <a:solidFill>
                  <a:srgbClr val="092332"/>
                </a:solidFill>
                <a:latin typeface="Arial Narrow" panose="020B0606020202030204" pitchFamily="34" charset="0"/>
                <a:cs typeface="Calibri"/>
              </a:rPr>
              <a:t>до </a:t>
            </a:r>
            <a:r>
              <a:rPr sz="1026" spc="43" dirty="0">
                <a:solidFill>
                  <a:srgbClr val="2AACE2"/>
                </a:solidFill>
                <a:latin typeface="Arial Narrow" panose="020B0606020202030204" pitchFamily="34" charset="0"/>
                <a:cs typeface="Calibri"/>
              </a:rPr>
              <a:t>24</a:t>
            </a:r>
            <a:r>
              <a:rPr sz="1026" spc="13" dirty="0">
                <a:solidFill>
                  <a:srgbClr val="DD052B"/>
                </a:solidFill>
                <a:latin typeface="Arial Narrow" panose="020B0606020202030204" pitchFamily="34" charset="0"/>
                <a:cs typeface="Calibri"/>
              </a:rPr>
              <a:t> </a:t>
            </a:r>
            <a:r>
              <a:rPr sz="1026" spc="26" dirty="0">
                <a:solidFill>
                  <a:srgbClr val="092332"/>
                </a:solidFill>
                <a:latin typeface="Arial Narrow" panose="020B0606020202030204" pitchFamily="34" charset="0"/>
                <a:cs typeface="Calibri"/>
              </a:rPr>
              <a:t>мес.</a:t>
            </a:r>
            <a:endParaRPr sz="1026" dirty="0">
              <a:solidFill>
                <a:prstClr val="black"/>
              </a:solidFill>
              <a:latin typeface="Arial Narrow" panose="020B0606020202030204" pitchFamily="34" charset="0"/>
              <a:cs typeface="Calibri"/>
            </a:endParaRPr>
          </a:p>
        </p:txBody>
      </p:sp>
      <p:sp>
        <p:nvSpPr>
          <p:cNvPr id="16" name="object 14"/>
          <p:cNvSpPr txBox="1"/>
          <p:nvPr/>
        </p:nvSpPr>
        <p:spPr>
          <a:xfrm>
            <a:off x="5393881" y="1602875"/>
            <a:ext cx="1139742" cy="458076"/>
          </a:xfrm>
          <a:prstGeom prst="rect">
            <a:avLst/>
          </a:prstGeom>
        </p:spPr>
        <p:txBody>
          <a:bodyPr vert="horz" wrap="square" lIns="0" tIns="64073" rIns="0" bIns="0" rtlCol="0">
            <a:spAutoFit/>
          </a:bodyPr>
          <a:lstStyle/>
          <a:p>
            <a:pPr defTabSz="781903" eaLnBrk="1" fontAlgn="auto" hangingPunct="1">
              <a:spcBef>
                <a:spcPts val="505"/>
              </a:spcBef>
              <a:spcAft>
                <a:spcPts val="0"/>
              </a:spcAft>
            </a:pPr>
            <a:r>
              <a:rPr sz="1197" spc="34" dirty="0">
                <a:solidFill>
                  <a:srgbClr val="092332"/>
                </a:solidFill>
                <a:latin typeface="Arial Narrow" panose="020B0606020202030204" pitchFamily="34" charset="0"/>
                <a:cs typeface="Calibri"/>
              </a:rPr>
              <a:t>СУММА</a:t>
            </a:r>
            <a:r>
              <a:rPr sz="1197" spc="-34" dirty="0">
                <a:solidFill>
                  <a:srgbClr val="092332"/>
                </a:solidFill>
                <a:latin typeface="Arial Narrow" panose="020B0606020202030204" pitchFamily="34" charset="0"/>
                <a:cs typeface="Calibri"/>
              </a:rPr>
              <a:t> </a:t>
            </a:r>
            <a:r>
              <a:rPr sz="1197" spc="56" dirty="0">
                <a:solidFill>
                  <a:srgbClr val="092332"/>
                </a:solidFill>
                <a:latin typeface="Arial Narrow" panose="020B0606020202030204" pitchFamily="34" charset="0"/>
                <a:cs typeface="Calibri"/>
              </a:rPr>
              <a:t>ЗАЙМА:</a:t>
            </a:r>
            <a:endParaRPr sz="1197" dirty="0">
              <a:solidFill>
                <a:prstClr val="black"/>
              </a:solidFill>
              <a:latin typeface="Arial Narrow" panose="020B0606020202030204" pitchFamily="34" charset="0"/>
              <a:cs typeface="Calibri"/>
            </a:endParaRPr>
          </a:p>
          <a:p>
            <a:pPr defTabSz="781903" eaLnBrk="1" fontAlgn="auto" hangingPunct="1">
              <a:spcBef>
                <a:spcPts val="359"/>
              </a:spcBef>
              <a:spcAft>
                <a:spcPts val="0"/>
              </a:spcAft>
            </a:pPr>
            <a:r>
              <a:rPr sz="1026" spc="81" dirty="0">
                <a:solidFill>
                  <a:srgbClr val="2AACE2"/>
                </a:solidFill>
                <a:latin typeface="Arial Narrow" panose="020B0606020202030204" pitchFamily="34" charset="0"/>
                <a:cs typeface="Calibri"/>
              </a:rPr>
              <a:t>5–50</a:t>
            </a:r>
            <a:r>
              <a:rPr sz="1026" spc="81" dirty="0">
                <a:solidFill>
                  <a:srgbClr val="DD052B"/>
                </a:solidFill>
                <a:latin typeface="Arial Narrow" panose="020B0606020202030204" pitchFamily="34" charset="0"/>
                <a:cs typeface="Calibri"/>
              </a:rPr>
              <a:t> </a:t>
            </a:r>
            <a:r>
              <a:rPr sz="1026" spc="34" dirty="0">
                <a:solidFill>
                  <a:srgbClr val="092332"/>
                </a:solidFill>
                <a:latin typeface="Arial Narrow" panose="020B0606020202030204" pitchFamily="34" charset="0"/>
                <a:cs typeface="Calibri"/>
              </a:rPr>
              <a:t>млн</a:t>
            </a:r>
            <a:r>
              <a:rPr sz="1026" spc="-34" dirty="0">
                <a:solidFill>
                  <a:srgbClr val="092332"/>
                </a:solidFill>
                <a:latin typeface="Arial Narrow" panose="020B0606020202030204" pitchFamily="34" charset="0"/>
                <a:cs typeface="Calibri"/>
              </a:rPr>
              <a:t> </a:t>
            </a:r>
            <a:r>
              <a:rPr sz="1026" spc="120" dirty="0">
                <a:solidFill>
                  <a:srgbClr val="092332"/>
                </a:solidFill>
                <a:latin typeface="Arial Narrow" panose="020B0606020202030204" pitchFamily="34" charset="0"/>
                <a:cs typeface="Calibri"/>
              </a:rPr>
              <a:t>Р</a:t>
            </a:r>
            <a:endParaRPr sz="1026" dirty="0">
              <a:solidFill>
                <a:prstClr val="black"/>
              </a:solidFill>
              <a:latin typeface="Arial Narrow" panose="020B0606020202030204" pitchFamily="34" charset="0"/>
              <a:cs typeface="Calibri"/>
            </a:endParaRPr>
          </a:p>
        </p:txBody>
      </p:sp>
      <p:sp>
        <p:nvSpPr>
          <p:cNvPr id="17" name="object 16"/>
          <p:cNvSpPr txBox="1"/>
          <p:nvPr/>
        </p:nvSpPr>
        <p:spPr>
          <a:xfrm>
            <a:off x="801768" y="3602837"/>
            <a:ext cx="1672961" cy="458076"/>
          </a:xfrm>
          <a:prstGeom prst="rect">
            <a:avLst/>
          </a:prstGeom>
        </p:spPr>
        <p:txBody>
          <a:bodyPr vert="horz" wrap="square" lIns="0" tIns="64073" rIns="0" bIns="0" rtlCol="0">
            <a:spAutoFit/>
          </a:bodyPr>
          <a:lstStyle/>
          <a:p>
            <a:pPr marL="10860" defTabSz="781903" eaLnBrk="1" fontAlgn="auto" hangingPunct="1">
              <a:spcBef>
                <a:spcPts val="505"/>
              </a:spcBef>
              <a:spcAft>
                <a:spcPts val="0"/>
              </a:spcAft>
            </a:pPr>
            <a:r>
              <a:rPr sz="1197" spc="90" dirty="0">
                <a:solidFill>
                  <a:srgbClr val="092332"/>
                </a:solidFill>
                <a:latin typeface="Arial Narrow" panose="020B0606020202030204" pitchFamily="34" charset="0"/>
                <a:cs typeface="Calibri"/>
              </a:rPr>
              <a:t>ПРОЦЕНТНАЯ</a:t>
            </a:r>
            <a:r>
              <a:rPr sz="1197" spc="-13" dirty="0">
                <a:solidFill>
                  <a:srgbClr val="092332"/>
                </a:solidFill>
                <a:latin typeface="Arial Narrow" panose="020B0606020202030204" pitchFamily="34" charset="0"/>
                <a:cs typeface="Calibri"/>
              </a:rPr>
              <a:t> </a:t>
            </a:r>
            <a:r>
              <a:rPr sz="1197" spc="86" dirty="0">
                <a:solidFill>
                  <a:srgbClr val="092332"/>
                </a:solidFill>
                <a:latin typeface="Arial Narrow" panose="020B0606020202030204" pitchFamily="34" charset="0"/>
                <a:cs typeface="Calibri"/>
              </a:rPr>
              <a:t>СТАВКА:</a:t>
            </a:r>
            <a:endParaRPr sz="1197" dirty="0">
              <a:solidFill>
                <a:prstClr val="black"/>
              </a:solidFill>
              <a:latin typeface="Arial Narrow" panose="020B0606020202030204" pitchFamily="34" charset="0"/>
              <a:cs typeface="Calibri"/>
            </a:endParaRPr>
          </a:p>
          <a:p>
            <a:pPr marL="10860" defTabSz="781903" eaLnBrk="1" fontAlgn="auto" hangingPunct="1">
              <a:spcBef>
                <a:spcPts val="359"/>
              </a:spcBef>
              <a:spcAft>
                <a:spcPts val="0"/>
              </a:spcAft>
            </a:pPr>
            <a:r>
              <a:rPr sz="1026" spc="-257" dirty="0">
                <a:solidFill>
                  <a:srgbClr val="2AACE2"/>
                </a:solidFill>
                <a:latin typeface="Arial Narrow" panose="020B0606020202030204" pitchFamily="34" charset="0"/>
                <a:cs typeface="Calibri"/>
              </a:rPr>
              <a:t>1</a:t>
            </a:r>
            <a:r>
              <a:rPr sz="1026" spc="26" dirty="0">
                <a:solidFill>
                  <a:srgbClr val="2AACE2"/>
                </a:solidFill>
                <a:latin typeface="Arial Narrow" panose="020B0606020202030204" pitchFamily="34" charset="0"/>
                <a:cs typeface="Calibri"/>
              </a:rPr>
              <a:t> </a:t>
            </a:r>
            <a:r>
              <a:rPr sz="1026" spc="47" dirty="0">
                <a:solidFill>
                  <a:srgbClr val="2AACE2"/>
                </a:solidFill>
                <a:latin typeface="Arial Narrow" panose="020B0606020202030204" pitchFamily="34" charset="0"/>
                <a:cs typeface="Calibri"/>
              </a:rPr>
              <a:t>%</a:t>
            </a:r>
            <a:r>
              <a:rPr sz="1026" spc="26" dirty="0">
                <a:solidFill>
                  <a:srgbClr val="2AACE2"/>
                </a:solidFill>
                <a:latin typeface="Arial Narrow" panose="020B0606020202030204" pitchFamily="34" charset="0"/>
                <a:cs typeface="Calibri"/>
              </a:rPr>
              <a:t> </a:t>
            </a:r>
            <a:r>
              <a:rPr sz="1026" spc="56" dirty="0">
                <a:solidFill>
                  <a:srgbClr val="092332"/>
                </a:solidFill>
                <a:latin typeface="Arial Narrow" panose="020B0606020202030204" pitchFamily="34" charset="0"/>
                <a:cs typeface="Calibri"/>
              </a:rPr>
              <a:t>годовых</a:t>
            </a:r>
            <a:endParaRPr sz="1026" dirty="0">
              <a:solidFill>
                <a:prstClr val="black"/>
              </a:solidFill>
              <a:latin typeface="Arial Narrow" panose="020B0606020202030204" pitchFamily="34" charset="0"/>
              <a:cs typeface="Calibri"/>
            </a:endParaRPr>
          </a:p>
        </p:txBody>
      </p:sp>
      <p:sp>
        <p:nvSpPr>
          <p:cNvPr id="18" name="object 17"/>
          <p:cNvSpPr/>
          <p:nvPr/>
        </p:nvSpPr>
        <p:spPr>
          <a:xfrm>
            <a:off x="664214" y="3688187"/>
            <a:ext cx="0" cy="369777"/>
          </a:xfrm>
          <a:custGeom>
            <a:avLst/>
            <a:gdLst/>
            <a:ahLst/>
            <a:cxnLst/>
            <a:rect l="l" t="t" r="r" b="b"/>
            <a:pathLst>
              <a:path h="432435">
                <a:moveTo>
                  <a:pt x="0" y="0"/>
                </a:moveTo>
                <a:lnTo>
                  <a:pt x="0" y="432193"/>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19" name="object 18"/>
          <p:cNvSpPr txBox="1"/>
          <p:nvPr/>
        </p:nvSpPr>
        <p:spPr>
          <a:xfrm>
            <a:off x="354711" y="4771284"/>
            <a:ext cx="95024" cy="150242"/>
          </a:xfrm>
          <a:prstGeom prst="rect">
            <a:avLst/>
          </a:prstGeom>
        </p:spPr>
        <p:txBody>
          <a:bodyPr vert="horz" wrap="square" lIns="0" tIns="11946" rIns="0" bIns="0" rtlCol="0">
            <a:spAutoFit/>
          </a:bodyPr>
          <a:lstStyle/>
          <a:p>
            <a:pPr marL="10860" defTabSz="781903" eaLnBrk="1" fontAlgn="auto" hangingPunct="1">
              <a:spcBef>
                <a:spcPts val="94"/>
              </a:spcBef>
              <a:spcAft>
                <a:spcPts val="0"/>
              </a:spcAft>
            </a:pPr>
            <a:r>
              <a:rPr sz="898" spc="371" dirty="0">
                <a:solidFill>
                  <a:srgbClr val="DD052B"/>
                </a:solidFill>
                <a:latin typeface="Arial Narrow" panose="020B0606020202030204" pitchFamily="34" charset="0"/>
                <a:cs typeface="Calibri"/>
              </a:rPr>
              <a:t> </a:t>
            </a:r>
            <a:endParaRPr sz="898">
              <a:solidFill>
                <a:prstClr val="black"/>
              </a:solidFill>
              <a:latin typeface="Arial Narrow" panose="020B0606020202030204" pitchFamily="34" charset="0"/>
              <a:cs typeface="Calibri"/>
            </a:endParaRPr>
          </a:p>
        </p:txBody>
      </p:sp>
      <p:sp>
        <p:nvSpPr>
          <p:cNvPr id="20" name="object 20"/>
          <p:cNvSpPr txBox="1"/>
          <p:nvPr/>
        </p:nvSpPr>
        <p:spPr>
          <a:xfrm>
            <a:off x="793778" y="4561125"/>
            <a:ext cx="1718572" cy="458076"/>
          </a:xfrm>
          <a:prstGeom prst="rect">
            <a:avLst/>
          </a:prstGeom>
        </p:spPr>
        <p:txBody>
          <a:bodyPr vert="horz" wrap="square" lIns="0" tIns="64073" rIns="0" bIns="0" rtlCol="0">
            <a:spAutoFit/>
          </a:bodyPr>
          <a:lstStyle/>
          <a:p>
            <a:pPr marL="10860" defTabSz="781903" eaLnBrk="1" fontAlgn="auto" hangingPunct="1">
              <a:spcBef>
                <a:spcPts val="505"/>
              </a:spcBef>
              <a:spcAft>
                <a:spcPts val="0"/>
              </a:spcAft>
            </a:pPr>
            <a:r>
              <a:rPr sz="1197" spc="90" dirty="0">
                <a:solidFill>
                  <a:srgbClr val="092332"/>
                </a:solidFill>
                <a:latin typeface="Arial Narrow" panose="020B0606020202030204" pitchFamily="34" charset="0"/>
                <a:cs typeface="Calibri"/>
              </a:rPr>
              <a:t>СОФИНАНСИРОВАНИЕ:</a:t>
            </a:r>
            <a:endParaRPr sz="1197" dirty="0">
              <a:solidFill>
                <a:prstClr val="black"/>
              </a:solidFill>
              <a:latin typeface="Arial Narrow" panose="020B0606020202030204" pitchFamily="34" charset="0"/>
              <a:cs typeface="Calibri"/>
            </a:endParaRPr>
          </a:p>
          <a:p>
            <a:pPr marL="10860" defTabSz="781903" eaLnBrk="1" fontAlgn="auto" hangingPunct="1">
              <a:spcBef>
                <a:spcPts val="359"/>
              </a:spcBef>
              <a:spcAft>
                <a:spcPts val="0"/>
              </a:spcAft>
            </a:pPr>
            <a:r>
              <a:rPr sz="1026" spc="38" dirty="0">
                <a:solidFill>
                  <a:srgbClr val="2AACE2"/>
                </a:solidFill>
                <a:latin typeface="Arial Narrow" panose="020B0606020202030204" pitchFamily="34" charset="0"/>
                <a:cs typeface="Calibri"/>
              </a:rPr>
              <a:t>не</a:t>
            </a:r>
            <a:r>
              <a:rPr sz="1026" spc="26" dirty="0">
                <a:solidFill>
                  <a:srgbClr val="2AACE2"/>
                </a:solidFill>
                <a:latin typeface="Arial Narrow" panose="020B0606020202030204" pitchFamily="34" charset="0"/>
                <a:cs typeface="Calibri"/>
              </a:rPr>
              <a:t> </a:t>
            </a:r>
            <a:r>
              <a:rPr sz="1026" spc="56" dirty="0">
                <a:solidFill>
                  <a:srgbClr val="2AACE2"/>
                </a:solidFill>
                <a:latin typeface="Arial Narrow" panose="020B0606020202030204" pitchFamily="34" charset="0"/>
                <a:cs typeface="Calibri"/>
              </a:rPr>
              <a:t>требуется</a:t>
            </a:r>
            <a:endParaRPr sz="1026" dirty="0">
              <a:solidFill>
                <a:srgbClr val="2AACE2"/>
              </a:solidFill>
              <a:latin typeface="Arial Narrow" panose="020B0606020202030204" pitchFamily="34" charset="0"/>
              <a:cs typeface="Calibri"/>
            </a:endParaRPr>
          </a:p>
        </p:txBody>
      </p:sp>
      <p:sp>
        <p:nvSpPr>
          <p:cNvPr id="21" name="object 21"/>
          <p:cNvSpPr/>
          <p:nvPr/>
        </p:nvSpPr>
        <p:spPr>
          <a:xfrm>
            <a:off x="659584" y="4650447"/>
            <a:ext cx="0" cy="361090"/>
          </a:xfrm>
          <a:custGeom>
            <a:avLst/>
            <a:gdLst/>
            <a:ahLst/>
            <a:cxnLst/>
            <a:rect l="l" t="t" r="r" b="b"/>
            <a:pathLst>
              <a:path h="422275">
                <a:moveTo>
                  <a:pt x="0" y="0"/>
                </a:moveTo>
                <a:lnTo>
                  <a:pt x="0" y="421665"/>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22" name="object 23"/>
          <p:cNvSpPr/>
          <p:nvPr/>
        </p:nvSpPr>
        <p:spPr>
          <a:xfrm>
            <a:off x="879023" y="4562815"/>
            <a:ext cx="36924" cy="58643"/>
          </a:xfrm>
          <a:custGeom>
            <a:avLst/>
            <a:gdLst/>
            <a:ahLst/>
            <a:cxnLst/>
            <a:rect l="l" t="t" r="r" b="b"/>
            <a:pathLst>
              <a:path w="43180" h="68579">
                <a:moveTo>
                  <a:pt x="0" y="0"/>
                </a:moveTo>
                <a:lnTo>
                  <a:pt x="19380" y="67957"/>
                </a:lnTo>
                <a:lnTo>
                  <a:pt x="26911" y="64820"/>
                </a:lnTo>
                <a:lnTo>
                  <a:pt x="40944" y="60998"/>
                </a:lnTo>
                <a:lnTo>
                  <a:pt x="40982" y="58674"/>
                </a:lnTo>
                <a:lnTo>
                  <a:pt x="42701" y="39840"/>
                </a:lnTo>
                <a:lnTo>
                  <a:pt x="41865" y="21374"/>
                </a:lnTo>
                <a:lnTo>
                  <a:pt x="30342" y="6888"/>
                </a:lnTo>
                <a:lnTo>
                  <a:pt x="0" y="0"/>
                </a:lnTo>
                <a:close/>
              </a:path>
            </a:pathLst>
          </a:custGeom>
          <a:solidFill>
            <a:srgbClr val="092332">
              <a:alpha val="25000"/>
            </a:srgbClr>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23" name="object 25"/>
          <p:cNvSpPr/>
          <p:nvPr/>
        </p:nvSpPr>
        <p:spPr>
          <a:xfrm>
            <a:off x="4970173" y="1827598"/>
            <a:ext cx="0" cy="109685"/>
          </a:xfrm>
          <a:custGeom>
            <a:avLst/>
            <a:gdLst/>
            <a:ahLst/>
            <a:cxnLst/>
            <a:rect l="l" t="t" r="r" b="b"/>
            <a:pathLst>
              <a:path h="128269">
                <a:moveTo>
                  <a:pt x="0" y="0"/>
                </a:moveTo>
                <a:lnTo>
                  <a:pt x="0" y="127723"/>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24" name="object 26"/>
          <p:cNvSpPr/>
          <p:nvPr/>
        </p:nvSpPr>
        <p:spPr>
          <a:xfrm>
            <a:off x="5112911" y="1827598"/>
            <a:ext cx="0" cy="109685"/>
          </a:xfrm>
          <a:custGeom>
            <a:avLst/>
            <a:gdLst/>
            <a:ahLst/>
            <a:cxnLst/>
            <a:rect l="l" t="t" r="r" b="b"/>
            <a:pathLst>
              <a:path h="128269">
                <a:moveTo>
                  <a:pt x="0" y="0"/>
                </a:moveTo>
                <a:lnTo>
                  <a:pt x="0" y="127723"/>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25" name="object 28"/>
          <p:cNvSpPr/>
          <p:nvPr/>
        </p:nvSpPr>
        <p:spPr>
          <a:xfrm>
            <a:off x="4932243" y="1827594"/>
            <a:ext cx="219369" cy="109685"/>
          </a:xfrm>
          <a:custGeom>
            <a:avLst/>
            <a:gdLst/>
            <a:ahLst/>
            <a:cxnLst/>
            <a:rect l="l" t="t" r="r" b="b"/>
            <a:pathLst>
              <a:path w="256539" h="128269">
                <a:moveTo>
                  <a:pt x="256032" y="127723"/>
                </a:moveTo>
                <a:lnTo>
                  <a:pt x="0" y="127723"/>
                </a:lnTo>
                <a:lnTo>
                  <a:pt x="0" y="0"/>
                </a:lnTo>
                <a:lnTo>
                  <a:pt x="256032" y="0"/>
                </a:lnTo>
                <a:lnTo>
                  <a:pt x="256032" y="127723"/>
                </a:lnTo>
                <a:close/>
              </a:path>
            </a:pathLst>
          </a:custGeom>
          <a:ln w="762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26" name="object 29"/>
          <p:cNvSpPr/>
          <p:nvPr/>
        </p:nvSpPr>
        <p:spPr>
          <a:xfrm>
            <a:off x="4947865" y="1811970"/>
            <a:ext cx="219369" cy="109685"/>
          </a:xfrm>
          <a:custGeom>
            <a:avLst/>
            <a:gdLst/>
            <a:ahLst/>
            <a:cxnLst/>
            <a:rect l="l" t="t" r="r" b="b"/>
            <a:pathLst>
              <a:path w="256539" h="128269">
                <a:moveTo>
                  <a:pt x="0" y="18275"/>
                </a:moveTo>
                <a:lnTo>
                  <a:pt x="0" y="0"/>
                </a:lnTo>
                <a:lnTo>
                  <a:pt x="256032" y="0"/>
                </a:lnTo>
                <a:lnTo>
                  <a:pt x="256032" y="127723"/>
                </a:lnTo>
                <a:lnTo>
                  <a:pt x="237756" y="127723"/>
                </a:lnTo>
              </a:path>
            </a:pathLst>
          </a:custGeom>
          <a:ln w="762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27" name="object 30"/>
          <p:cNvSpPr/>
          <p:nvPr/>
        </p:nvSpPr>
        <p:spPr>
          <a:xfrm>
            <a:off x="4962856" y="1796986"/>
            <a:ext cx="219369" cy="109685"/>
          </a:xfrm>
          <a:custGeom>
            <a:avLst/>
            <a:gdLst/>
            <a:ahLst/>
            <a:cxnLst/>
            <a:rect l="l" t="t" r="r" b="b"/>
            <a:pathLst>
              <a:path w="256539" h="128269">
                <a:moveTo>
                  <a:pt x="0" y="17525"/>
                </a:moveTo>
                <a:lnTo>
                  <a:pt x="0" y="0"/>
                </a:lnTo>
                <a:lnTo>
                  <a:pt x="256032" y="0"/>
                </a:lnTo>
                <a:lnTo>
                  <a:pt x="256032" y="127723"/>
                </a:lnTo>
                <a:lnTo>
                  <a:pt x="238506" y="127723"/>
                </a:lnTo>
              </a:path>
            </a:pathLst>
          </a:custGeom>
          <a:ln w="7620">
            <a:solidFill>
              <a:srgbClr val="2AACE2"/>
            </a:solidFill>
          </a:ln>
        </p:spPr>
        <p:txBody>
          <a:bodyPr wrap="square" lIns="0" tIns="0" rIns="0" bIns="0" rtlCol="0"/>
          <a:lstStyle/>
          <a:p>
            <a:pPr defTabSz="781903" eaLnBrk="1" fontAlgn="auto" hangingPunct="1">
              <a:spcBef>
                <a:spcPts val="0"/>
              </a:spcBef>
              <a:spcAft>
                <a:spcPts val="0"/>
              </a:spcAft>
            </a:pPr>
            <a:endParaRPr sz="1539">
              <a:solidFill>
                <a:srgbClr val="2AACE2"/>
              </a:solidFill>
              <a:latin typeface="Arial Narrow" panose="020B0606020202030204" pitchFamily="34" charset="0"/>
              <a:cs typeface="+mn-cs"/>
            </a:endParaRPr>
          </a:p>
        </p:txBody>
      </p:sp>
      <p:sp>
        <p:nvSpPr>
          <p:cNvPr id="28" name="object 31"/>
          <p:cNvSpPr/>
          <p:nvPr/>
        </p:nvSpPr>
        <p:spPr>
          <a:xfrm>
            <a:off x="5028031" y="1863675"/>
            <a:ext cx="31494" cy="39638"/>
          </a:xfrm>
          <a:custGeom>
            <a:avLst/>
            <a:gdLst/>
            <a:ahLst/>
            <a:cxnLst/>
            <a:rect l="l" t="t" r="r" b="b"/>
            <a:pathLst>
              <a:path w="36829" h="46355">
                <a:moveTo>
                  <a:pt x="11061" y="38087"/>
                </a:moveTo>
                <a:lnTo>
                  <a:pt x="5816" y="38087"/>
                </a:lnTo>
                <a:lnTo>
                  <a:pt x="5816" y="45808"/>
                </a:lnTo>
                <a:lnTo>
                  <a:pt x="11061" y="45808"/>
                </a:lnTo>
                <a:lnTo>
                  <a:pt x="11061" y="38087"/>
                </a:lnTo>
                <a:close/>
              </a:path>
              <a:path w="36829" h="46355">
                <a:moveTo>
                  <a:pt x="23812" y="33312"/>
                </a:moveTo>
                <a:lnTo>
                  <a:pt x="0" y="33312"/>
                </a:lnTo>
                <a:lnTo>
                  <a:pt x="0" y="38087"/>
                </a:lnTo>
                <a:lnTo>
                  <a:pt x="23812" y="38087"/>
                </a:lnTo>
                <a:lnTo>
                  <a:pt x="23812" y="33312"/>
                </a:lnTo>
                <a:close/>
              </a:path>
              <a:path w="36829" h="46355">
                <a:moveTo>
                  <a:pt x="11061" y="27025"/>
                </a:moveTo>
                <a:lnTo>
                  <a:pt x="5816" y="27025"/>
                </a:lnTo>
                <a:lnTo>
                  <a:pt x="5816" y="33312"/>
                </a:lnTo>
                <a:lnTo>
                  <a:pt x="11061" y="33312"/>
                </a:lnTo>
                <a:lnTo>
                  <a:pt x="11061" y="27025"/>
                </a:lnTo>
                <a:close/>
              </a:path>
              <a:path w="36829" h="46355">
                <a:moveTo>
                  <a:pt x="35973" y="4775"/>
                </a:moveTo>
                <a:lnTo>
                  <a:pt x="27736" y="4775"/>
                </a:lnTo>
                <a:lnTo>
                  <a:pt x="31153" y="7924"/>
                </a:lnTo>
                <a:lnTo>
                  <a:pt x="31153" y="19240"/>
                </a:lnTo>
                <a:lnTo>
                  <a:pt x="27736" y="22250"/>
                </a:lnTo>
                <a:lnTo>
                  <a:pt x="0" y="22250"/>
                </a:lnTo>
                <a:lnTo>
                  <a:pt x="0" y="27025"/>
                </a:lnTo>
                <a:lnTo>
                  <a:pt x="31673" y="27025"/>
                </a:lnTo>
                <a:lnTo>
                  <a:pt x="36385" y="21666"/>
                </a:lnTo>
                <a:lnTo>
                  <a:pt x="36385" y="5232"/>
                </a:lnTo>
                <a:lnTo>
                  <a:pt x="35973" y="4775"/>
                </a:lnTo>
                <a:close/>
              </a:path>
              <a:path w="36829" h="46355">
                <a:moveTo>
                  <a:pt x="31673" y="0"/>
                </a:moveTo>
                <a:lnTo>
                  <a:pt x="5816" y="0"/>
                </a:lnTo>
                <a:lnTo>
                  <a:pt x="5816" y="22250"/>
                </a:lnTo>
                <a:lnTo>
                  <a:pt x="11061" y="22250"/>
                </a:lnTo>
                <a:lnTo>
                  <a:pt x="11061" y="4775"/>
                </a:lnTo>
                <a:lnTo>
                  <a:pt x="35973" y="4775"/>
                </a:lnTo>
                <a:lnTo>
                  <a:pt x="31673" y="0"/>
                </a:lnTo>
                <a:close/>
              </a:path>
            </a:pathLst>
          </a:custGeom>
          <a:solidFill>
            <a:srgbClr val="DD052B"/>
          </a:solidFill>
          <a:ln>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29" name="Овал 28"/>
          <p:cNvSpPr/>
          <p:nvPr/>
        </p:nvSpPr>
        <p:spPr>
          <a:xfrm>
            <a:off x="4996061" y="1836050"/>
            <a:ext cx="85423" cy="94057"/>
          </a:xfrm>
          <a:prstGeom prst="ellipse">
            <a:avLst/>
          </a:prstGeom>
          <a:noFill/>
          <a:ln w="9525">
            <a:solidFill>
              <a:srgbClr val="2AAC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1903" eaLnBrk="1" fontAlgn="auto" hangingPunct="1">
              <a:spcBef>
                <a:spcPts val="0"/>
              </a:spcBef>
              <a:spcAft>
                <a:spcPts val="0"/>
              </a:spcAft>
            </a:pPr>
            <a:endParaRPr lang="ru-RU" sz="1539">
              <a:solidFill>
                <a:prstClr val="white"/>
              </a:solidFill>
              <a:latin typeface="Arial Narrow" panose="020B0606020202030204" pitchFamily="34" charset="0"/>
            </a:endParaRPr>
          </a:p>
        </p:txBody>
      </p:sp>
      <p:sp>
        <p:nvSpPr>
          <p:cNvPr id="30" name="Прямоугольник 29"/>
          <p:cNvSpPr/>
          <p:nvPr/>
        </p:nvSpPr>
        <p:spPr>
          <a:xfrm>
            <a:off x="6960772" y="1781766"/>
            <a:ext cx="197684" cy="207968"/>
          </a:xfrm>
          <a:prstGeom prst="rect">
            <a:avLst/>
          </a:prstGeom>
          <a:noFill/>
          <a:ln w="9525">
            <a:solidFill>
              <a:srgbClr val="2AAC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1903" eaLnBrk="1" fontAlgn="auto" hangingPunct="1">
              <a:spcBef>
                <a:spcPts val="0"/>
              </a:spcBef>
              <a:spcAft>
                <a:spcPts val="0"/>
              </a:spcAft>
            </a:pPr>
            <a:endParaRPr lang="ru-RU" sz="1539">
              <a:solidFill>
                <a:prstClr val="white"/>
              </a:solidFill>
              <a:latin typeface="Arial Narrow" panose="020B0606020202030204" pitchFamily="34" charset="0"/>
            </a:endParaRPr>
          </a:p>
        </p:txBody>
      </p:sp>
      <p:sp>
        <p:nvSpPr>
          <p:cNvPr id="31" name="Овал 30"/>
          <p:cNvSpPr/>
          <p:nvPr/>
        </p:nvSpPr>
        <p:spPr>
          <a:xfrm>
            <a:off x="6965478" y="1790639"/>
            <a:ext cx="188272" cy="184699"/>
          </a:xfrm>
          <a:prstGeom prst="ellipse">
            <a:avLst/>
          </a:prstGeom>
          <a:noFill/>
          <a:ln w="9525">
            <a:solidFill>
              <a:srgbClr val="2AAC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1903" eaLnBrk="1" fontAlgn="auto" hangingPunct="1">
              <a:spcBef>
                <a:spcPts val="0"/>
              </a:spcBef>
              <a:spcAft>
                <a:spcPts val="0"/>
              </a:spcAft>
            </a:pPr>
            <a:endParaRPr lang="ru-RU" sz="1539">
              <a:solidFill>
                <a:prstClr val="white"/>
              </a:solidFill>
              <a:latin typeface="Arial Narrow" panose="020B0606020202030204" pitchFamily="34" charset="0"/>
            </a:endParaRPr>
          </a:p>
        </p:txBody>
      </p:sp>
      <p:cxnSp>
        <p:nvCxnSpPr>
          <p:cNvPr id="32" name="Прямая соединительная линия 31"/>
          <p:cNvCxnSpPr/>
          <p:nvPr/>
        </p:nvCxnSpPr>
        <p:spPr>
          <a:xfrm>
            <a:off x="7048048" y="1831179"/>
            <a:ext cx="0" cy="65159"/>
          </a:xfrm>
          <a:prstGeom prst="line">
            <a:avLst/>
          </a:prstGeom>
          <a:ln>
            <a:solidFill>
              <a:srgbClr val="2AACE2"/>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7040818" y="1896338"/>
            <a:ext cx="65159" cy="0"/>
          </a:xfrm>
          <a:prstGeom prst="line">
            <a:avLst/>
          </a:prstGeom>
          <a:ln>
            <a:solidFill>
              <a:srgbClr val="2AACE2"/>
            </a:solidFill>
          </a:ln>
        </p:spPr>
        <p:style>
          <a:lnRef idx="1">
            <a:schemeClr val="accent1"/>
          </a:lnRef>
          <a:fillRef idx="0">
            <a:schemeClr val="accent1"/>
          </a:fillRef>
          <a:effectRef idx="0">
            <a:schemeClr val="accent1"/>
          </a:effectRef>
          <a:fontRef idx="minor">
            <a:schemeClr val="tx1"/>
          </a:fontRef>
        </p:style>
      </p:cxnSp>
      <p:sp>
        <p:nvSpPr>
          <p:cNvPr id="34" name="object 12"/>
          <p:cNvSpPr/>
          <p:nvPr/>
        </p:nvSpPr>
        <p:spPr>
          <a:xfrm>
            <a:off x="7240201" y="1694307"/>
            <a:ext cx="0" cy="345343"/>
          </a:xfrm>
          <a:custGeom>
            <a:avLst/>
            <a:gdLst/>
            <a:ahLst/>
            <a:cxnLst/>
            <a:rect l="l" t="t" r="r" b="b"/>
            <a:pathLst>
              <a:path h="403860">
                <a:moveTo>
                  <a:pt x="0" y="0"/>
                </a:moveTo>
                <a:lnTo>
                  <a:pt x="0" y="403669"/>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35" name="object 21"/>
          <p:cNvSpPr/>
          <p:nvPr/>
        </p:nvSpPr>
        <p:spPr>
          <a:xfrm>
            <a:off x="5288810" y="1694307"/>
            <a:ext cx="0" cy="345343"/>
          </a:xfrm>
          <a:custGeom>
            <a:avLst/>
            <a:gdLst/>
            <a:ahLst/>
            <a:cxnLst/>
            <a:rect l="l" t="t" r="r" b="b"/>
            <a:pathLst>
              <a:path h="403860">
                <a:moveTo>
                  <a:pt x="0" y="0"/>
                </a:moveTo>
                <a:lnTo>
                  <a:pt x="0" y="403669"/>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pic>
        <p:nvPicPr>
          <p:cNvPr id="36" name="Рисунок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791" y="4702733"/>
            <a:ext cx="235341" cy="176156"/>
          </a:xfrm>
          <a:prstGeom prst="rect">
            <a:avLst/>
          </a:prstGeom>
        </p:spPr>
      </p:pic>
      <p:pic>
        <p:nvPicPr>
          <p:cNvPr id="37" name="Рисунок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089" y="3688349"/>
            <a:ext cx="223115" cy="311325"/>
          </a:xfrm>
          <a:prstGeom prst="rect">
            <a:avLst/>
          </a:prstGeom>
        </p:spPr>
      </p:pic>
      <p:sp>
        <p:nvSpPr>
          <p:cNvPr id="38" name="object 6"/>
          <p:cNvSpPr txBox="1"/>
          <p:nvPr/>
        </p:nvSpPr>
        <p:spPr>
          <a:xfrm>
            <a:off x="312188" y="2725315"/>
            <a:ext cx="8467464" cy="185279"/>
          </a:xfrm>
          <a:prstGeom prst="rect">
            <a:avLst/>
          </a:prstGeom>
          <a:solidFill>
            <a:srgbClr val="092332"/>
          </a:solidFill>
        </p:spPr>
        <p:txBody>
          <a:bodyPr vert="horz" wrap="square" lIns="0" tIns="27150" rIns="0" bIns="0" rtlCol="0">
            <a:spAutoFit/>
          </a:bodyPr>
          <a:lstStyle/>
          <a:p>
            <a:pPr algn="ctr" defTabSz="781903" eaLnBrk="1" fontAlgn="auto" hangingPunct="1">
              <a:spcBef>
                <a:spcPts val="214"/>
              </a:spcBef>
              <a:spcAft>
                <a:spcPts val="0"/>
              </a:spcAft>
            </a:pPr>
            <a:r>
              <a:rPr sz="1026" spc="77" dirty="0">
                <a:solidFill>
                  <a:srgbClr val="FFFFFF"/>
                </a:solidFill>
                <a:latin typeface="Arial Narrow" panose="020B0606020202030204" pitchFamily="34" charset="0"/>
                <a:cs typeface="Calibri"/>
              </a:rPr>
              <a:t>ДОПОЛНИТЕЛЬНЫЕ</a:t>
            </a:r>
            <a:r>
              <a:rPr sz="1026" spc="9" dirty="0">
                <a:solidFill>
                  <a:srgbClr val="FFFFFF"/>
                </a:solidFill>
                <a:latin typeface="Arial Narrow" panose="020B0606020202030204" pitchFamily="34" charset="0"/>
                <a:cs typeface="Calibri"/>
              </a:rPr>
              <a:t> </a:t>
            </a:r>
            <a:r>
              <a:rPr sz="1026" spc="77" dirty="0">
                <a:solidFill>
                  <a:srgbClr val="FFFFFF"/>
                </a:solidFill>
                <a:latin typeface="Arial Narrow" panose="020B0606020202030204" pitchFamily="34" charset="0"/>
                <a:cs typeface="Calibri"/>
              </a:rPr>
              <a:t>УСЛОВИЯ</a:t>
            </a:r>
            <a:endParaRPr sz="1026">
              <a:solidFill>
                <a:prstClr val="black"/>
              </a:solidFill>
              <a:latin typeface="Arial Narrow" panose="020B0606020202030204" pitchFamily="34" charset="0"/>
              <a:cs typeface="Calibri"/>
            </a:endParaRPr>
          </a:p>
        </p:txBody>
      </p:sp>
    </p:spTree>
    <p:extLst>
      <p:ext uri="{BB962C8B-B14F-4D97-AF65-F5344CB8AC3E}">
        <p14:creationId xmlns:p14="http://schemas.microsoft.com/office/powerpoint/2010/main" val="4551434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79"/>
          <p:cNvSpPr txBox="1">
            <a:spLocks noGrp="1"/>
          </p:cNvSpPr>
          <p:nvPr>
            <p:ph type="title" idx="4294967295"/>
          </p:nvPr>
        </p:nvSpPr>
        <p:spPr>
          <a:xfrm>
            <a:off x="296749" y="598369"/>
            <a:ext cx="7685088" cy="287337"/>
          </a:xfrm>
          <a:prstGeom prst="rect">
            <a:avLst/>
          </a:prstGeom>
        </p:spPr>
        <p:txBody>
          <a:bodyPr vert="horz" wrap="square" lIns="0" tIns="10860" rIns="0" bIns="0" rtlCol="0">
            <a:spAutoFit/>
          </a:bodyPr>
          <a:lstStyle/>
          <a:p>
            <a:pPr marL="10860" algn="l" eaLnBrk="1" fontAlgn="auto" hangingPunct="1">
              <a:spcBef>
                <a:spcPts val="86"/>
              </a:spcBef>
              <a:spcAft>
                <a:spcPts val="0"/>
              </a:spcAft>
            </a:pPr>
            <a:r>
              <a:rPr lang="ru-RU" sz="1800" spc="162" dirty="0">
                <a:latin typeface="Arial Narrow" panose="020B0606020202030204" pitchFamily="34" charset="0"/>
              </a:rPr>
              <a:t>Программа </a:t>
            </a:r>
            <a:r>
              <a:rPr lang="ru-RU" sz="1800" spc="154" dirty="0">
                <a:latin typeface="Arial Narrow" panose="020B0606020202030204" pitchFamily="34" charset="0"/>
              </a:rPr>
              <a:t>"Цифровизация</a:t>
            </a:r>
            <a:r>
              <a:rPr lang="ru-RU" sz="1800" spc="-141" dirty="0">
                <a:latin typeface="Arial Narrow" panose="020B0606020202030204" pitchFamily="34" charset="0"/>
              </a:rPr>
              <a:t> </a:t>
            </a:r>
            <a:r>
              <a:rPr lang="ru-RU" sz="1800" spc="128" dirty="0">
                <a:latin typeface="Arial Narrow" panose="020B0606020202030204" pitchFamily="34" charset="0"/>
              </a:rPr>
              <a:t>промышленности"</a:t>
            </a:r>
            <a:endParaRPr lang="ru-RU" sz="1800" spc="145" dirty="0">
              <a:latin typeface="Arial Narrow" panose="020B0606020202030204" pitchFamily="34" charset="0"/>
            </a:endParaRPr>
          </a:p>
        </p:txBody>
      </p:sp>
      <p:sp>
        <p:nvSpPr>
          <p:cNvPr id="7" name="object 4"/>
          <p:cNvSpPr/>
          <p:nvPr/>
        </p:nvSpPr>
        <p:spPr>
          <a:xfrm>
            <a:off x="4619689" y="1035296"/>
            <a:ext cx="4407361" cy="1644612"/>
          </a:xfrm>
          <a:prstGeom prst="rect">
            <a:avLst/>
          </a:prstGeom>
          <a:blipFill>
            <a:blip r:embed="rId2" cstate="print"/>
            <a:stretch>
              <a:fillRect/>
            </a:stretch>
          </a:blip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8" name="object 5"/>
          <p:cNvSpPr/>
          <p:nvPr/>
        </p:nvSpPr>
        <p:spPr>
          <a:xfrm>
            <a:off x="4709084" y="1124201"/>
            <a:ext cx="4077333" cy="1315129"/>
          </a:xfrm>
          <a:custGeom>
            <a:avLst/>
            <a:gdLst/>
            <a:ahLst/>
            <a:cxnLst/>
            <a:rect l="l" t="t" r="r" b="b"/>
            <a:pathLst>
              <a:path w="4768215" h="1537970">
                <a:moveTo>
                  <a:pt x="4768075" y="1537614"/>
                </a:moveTo>
                <a:lnTo>
                  <a:pt x="0" y="1537614"/>
                </a:lnTo>
                <a:lnTo>
                  <a:pt x="0" y="0"/>
                </a:lnTo>
                <a:lnTo>
                  <a:pt x="4768075" y="0"/>
                </a:lnTo>
                <a:lnTo>
                  <a:pt x="4768075" y="1537614"/>
                </a:lnTo>
                <a:close/>
              </a:path>
            </a:pathLst>
          </a:custGeom>
          <a:solidFill>
            <a:srgbClr val="FFFFFF"/>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9" name="object 6"/>
          <p:cNvSpPr txBox="1"/>
          <p:nvPr/>
        </p:nvSpPr>
        <p:spPr>
          <a:xfrm>
            <a:off x="4819369" y="1162976"/>
            <a:ext cx="1626807" cy="195184"/>
          </a:xfrm>
          <a:prstGeom prst="rect">
            <a:avLst/>
          </a:prstGeom>
        </p:spPr>
        <p:txBody>
          <a:bodyPr vert="horz" wrap="square" lIns="0" tIns="10860" rIns="0" bIns="0" rtlCol="0">
            <a:spAutoFit/>
          </a:bodyPr>
          <a:lstStyle/>
          <a:p>
            <a:pPr defTabSz="781903" eaLnBrk="1" fontAlgn="auto" hangingPunct="1">
              <a:spcBef>
                <a:spcPts val="86"/>
              </a:spcBef>
              <a:spcAft>
                <a:spcPts val="0"/>
              </a:spcAft>
            </a:pPr>
            <a:r>
              <a:rPr sz="1197" spc="94" dirty="0">
                <a:solidFill>
                  <a:srgbClr val="2AACE2"/>
                </a:solidFill>
                <a:latin typeface="Arial Narrow" panose="020B0606020202030204" pitchFamily="34" charset="0"/>
                <a:cs typeface="Calibri"/>
              </a:rPr>
              <a:t>ОСНОВНЫЕ</a:t>
            </a:r>
            <a:r>
              <a:rPr sz="1197" spc="-17" dirty="0">
                <a:solidFill>
                  <a:srgbClr val="2AACE2"/>
                </a:solidFill>
                <a:latin typeface="Arial Narrow" panose="020B0606020202030204" pitchFamily="34" charset="0"/>
                <a:cs typeface="Calibri"/>
              </a:rPr>
              <a:t> </a:t>
            </a:r>
            <a:r>
              <a:rPr sz="1197" spc="73" dirty="0">
                <a:solidFill>
                  <a:srgbClr val="2AACE2"/>
                </a:solidFill>
                <a:latin typeface="Arial Narrow" panose="020B0606020202030204" pitchFamily="34" charset="0"/>
                <a:cs typeface="Calibri"/>
              </a:rPr>
              <a:t>УСЛОВИЯ:</a:t>
            </a:r>
            <a:endParaRPr sz="1197" dirty="0">
              <a:solidFill>
                <a:srgbClr val="2AACE2"/>
              </a:solidFill>
              <a:latin typeface="Arial Narrow" panose="020B0606020202030204" pitchFamily="34" charset="0"/>
              <a:cs typeface="Calibri"/>
            </a:endParaRPr>
          </a:p>
        </p:txBody>
      </p:sp>
      <p:sp>
        <p:nvSpPr>
          <p:cNvPr id="10" name="object 8"/>
          <p:cNvSpPr txBox="1"/>
          <p:nvPr/>
        </p:nvSpPr>
        <p:spPr>
          <a:xfrm>
            <a:off x="7346625" y="1602487"/>
            <a:ext cx="1000193" cy="458076"/>
          </a:xfrm>
          <a:prstGeom prst="rect">
            <a:avLst/>
          </a:prstGeom>
        </p:spPr>
        <p:txBody>
          <a:bodyPr vert="horz" wrap="square" lIns="0" tIns="64073" rIns="0" bIns="0" rtlCol="0">
            <a:spAutoFit/>
          </a:bodyPr>
          <a:lstStyle/>
          <a:p>
            <a:pPr defTabSz="781903" eaLnBrk="1" fontAlgn="auto" hangingPunct="1">
              <a:spcBef>
                <a:spcPts val="505"/>
              </a:spcBef>
              <a:spcAft>
                <a:spcPts val="0"/>
              </a:spcAft>
            </a:pPr>
            <a:r>
              <a:rPr sz="1197" spc="94" dirty="0">
                <a:solidFill>
                  <a:srgbClr val="092332"/>
                </a:solidFill>
                <a:latin typeface="Arial Narrow" panose="020B0606020202030204" pitchFamily="34" charset="0"/>
                <a:cs typeface="Calibri"/>
              </a:rPr>
              <a:t>СРОК</a:t>
            </a:r>
            <a:r>
              <a:rPr sz="1197" spc="-30" dirty="0">
                <a:solidFill>
                  <a:srgbClr val="092332"/>
                </a:solidFill>
                <a:latin typeface="Arial Narrow" panose="020B0606020202030204" pitchFamily="34" charset="0"/>
                <a:cs typeface="Calibri"/>
              </a:rPr>
              <a:t> </a:t>
            </a:r>
            <a:r>
              <a:rPr sz="1197" spc="56" dirty="0">
                <a:solidFill>
                  <a:srgbClr val="092332"/>
                </a:solidFill>
                <a:latin typeface="Arial Narrow" panose="020B0606020202030204" pitchFamily="34" charset="0"/>
                <a:cs typeface="Calibri"/>
              </a:rPr>
              <a:t>ЗАЙМА:</a:t>
            </a:r>
            <a:endParaRPr sz="1197" dirty="0">
              <a:solidFill>
                <a:prstClr val="black"/>
              </a:solidFill>
              <a:latin typeface="Arial Narrow" panose="020B0606020202030204" pitchFamily="34" charset="0"/>
              <a:cs typeface="Calibri"/>
            </a:endParaRPr>
          </a:p>
          <a:p>
            <a:pPr defTabSz="781903" eaLnBrk="1" fontAlgn="auto" hangingPunct="1">
              <a:spcBef>
                <a:spcPts val="359"/>
              </a:spcBef>
              <a:spcAft>
                <a:spcPts val="0"/>
              </a:spcAft>
            </a:pPr>
            <a:r>
              <a:rPr sz="1026" spc="34" dirty="0">
                <a:solidFill>
                  <a:srgbClr val="092332"/>
                </a:solidFill>
                <a:latin typeface="Arial Narrow" panose="020B0606020202030204" pitchFamily="34" charset="0"/>
                <a:cs typeface="Calibri"/>
              </a:rPr>
              <a:t>до </a:t>
            </a:r>
            <a:r>
              <a:rPr sz="1026" spc="77" dirty="0">
                <a:solidFill>
                  <a:srgbClr val="2AACE2"/>
                </a:solidFill>
                <a:latin typeface="Arial Narrow" panose="020B0606020202030204" pitchFamily="34" charset="0"/>
                <a:cs typeface="Calibri"/>
              </a:rPr>
              <a:t>60</a:t>
            </a:r>
            <a:r>
              <a:rPr sz="1026" spc="13" dirty="0">
                <a:solidFill>
                  <a:srgbClr val="DD052B"/>
                </a:solidFill>
                <a:latin typeface="Arial Narrow" panose="020B0606020202030204" pitchFamily="34" charset="0"/>
                <a:cs typeface="Calibri"/>
              </a:rPr>
              <a:t> </a:t>
            </a:r>
            <a:r>
              <a:rPr sz="1026" spc="26" dirty="0">
                <a:solidFill>
                  <a:srgbClr val="092332"/>
                </a:solidFill>
                <a:latin typeface="Arial Narrow" panose="020B0606020202030204" pitchFamily="34" charset="0"/>
                <a:cs typeface="Calibri"/>
              </a:rPr>
              <a:t>мес.</a:t>
            </a:r>
            <a:endParaRPr sz="1026" dirty="0">
              <a:solidFill>
                <a:prstClr val="black"/>
              </a:solidFill>
              <a:latin typeface="Arial Narrow" panose="020B0606020202030204" pitchFamily="34" charset="0"/>
              <a:cs typeface="Calibri"/>
            </a:endParaRPr>
          </a:p>
        </p:txBody>
      </p:sp>
      <p:sp>
        <p:nvSpPr>
          <p:cNvPr id="11" name="object 9"/>
          <p:cNvSpPr/>
          <p:nvPr/>
        </p:nvSpPr>
        <p:spPr>
          <a:xfrm>
            <a:off x="7240201" y="1694310"/>
            <a:ext cx="0" cy="345343"/>
          </a:xfrm>
          <a:custGeom>
            <a:avLst/>
            <a:gdLst/>
            <a:ahLst/>
            <a:cxnLst/>
            <a:rect l="l" t="t" r="r" b="b"/>
            <a:pathLst>
              <a:path h="403860">
                <a:moveTo>
                  <a:pt x="0" y="0"/>
                </a:moveTo>
                <a:lnTo>
                  <a:pt x="0" y="403669"/>
                </a:lnTo>
              </a:path>
            </a:pathLst>
          </a:custGeom>
          <a:ln w="6350">
            <a:solidFill>
              <a:srgbClr val="DD052B"/>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12" name="object 17"/>
          <p:cNvSpPr txBox="1"/>
          <p:nvPr/>
        </p:nvSpPr>
        <p:spPr>
          <a:xfrm>
            <a:off x="5393876" y="1602875"/>
            <a:ext cx="1139742" cy="458076"/>
          </a:xfrm>
          <a:prstGeom prst="rect">
            <a:avLst/>
          </a:prstGeom>
        </p:spPr>
        <p:txBody>
          <a:bodyPr vert="horz" wrap="square" lIns="0" tIns="64073" rIns="0" bIns="0" rtlCol="0">
            <a:spAutoFit/>
          </a:bodyPr>
          <a:lstStyle/>
          <a:p>
            <a:pPr defTabSz="781903" eaLnBrk="1" fontAlgn="auto" hangingPunct="1">
              <a:spcBef>
                <a:spcPts val="505"/>
              </a:spcBef>
              <a:spcAft>
                <a:spcPts val="0"/>
              </a:spcAft>
            </a:pPr>
            <a:r>
              <a:rPr sz="1197" spc="34" dirty="0">
                <a:solidFill>
                  <a:srgbClr val="092332"/>
                </a:solidFill>
                <a:latin typeface="Arial Narrow" panose="020B0606020202030204" pitchFamily="34" charset="0"/>
                <a:cs typeface="Calibri"/>
              </a:rPr>
              <a:t>СУММА</a:t>
            </a:r>
            <a:r>
              <a:rPr sz="1197" spc="-34" dirty="0">
                <a:solidFill>
                  <a:srgbClr val="092332"/>
                </a:solidFill>
                <a:latin typeface="Arial Narrow" panose="020B0606020202030204" pitchFamily="34" charset="0"/>
                <a:cs typeface="Calibri"/>
              </a:rPr>
              <a:t> </a:t>
            </a:r>
            <a:r>
              <a:rPr sz="1197" spc="56" dirty="0">
                <a:solidFill>
                  <a:srgbClr val="092332"/>
                </a:solidFill>
                <a:latin typeface="Arial Narrow" panose="020B0606020202030204" pitchFamily="34" charset="0"/>
                <a:cs typeface="Calibri"/>
              </a:rPr>
              <a:t>ЗАЙМА:</a:t>
            </a:r>
            <a:endParaRPr sz="1197" dirty="0">
              <a:solidFill>
                <a:prstClr val="black"/>
              </a:solidFill>
              <a:latin typeface="Arial Narrow" panose="020B0606020202030204" pitchFamily="34" charset="0"/>
              <a:cs typeface="Calibri"/>
            </a:endParaRPr>
          </a:p>
          <a:p>
            <a:pPr defTabSz="781903" eaLnBrk="1" fontAlgn="auto" hangingPunct="1">
              <a:spcBef>
                <a:spcPts val="359"/>
              </a:spcBef>
              <a:spcAft>
                <a:spcPts val="0"/>
              </a:spcAft>
            </a:pPr>
            <a:r>
              <a:rPr sz="1026" spc="81" dirty="0">
                <a:solidFill>
                  <a:srgbClr val="2AACE2"/>
                </a:solidFill>
                <a:latin typeface="Arial Narrow" panose="020B0606020202030204" pitchFamily="34" charset="0"/>
                <a:cs typeface="Calibri"/>
              </a:rPr>
              <a:t>20–500</a:t>
            </a:r>
            <a:r>
              <a:rPr sz="1026" spc="81" dirty="0">
                <a:solidFill>
                  <a:srgbClr val="DD052B"/>
                </a:solidFill>
                <a:latin typeface="Arial Narrow" panose="020B0606020202030204" pitchFamily="34" charset="0"/>
                <a:cs typeface="Calibri"/>
              </a:rPr>
              <a:t> </a:t>
            </a:r>
            <a:r>
              <a:rPr sz="1026" spc="34" dirty="0">
                <a:solidFill>
                  <a:srgbClr val="092332"/>
                </a:solidFill>
                <a:latin typeface="Arial Narrow" panose="020B0606020202030204" pitchFamily="34" charset="0"/>
                <a:cs typeface="Calibri"/>
              </a:rPr>
              <a:t>млн</a:t>
            </a:r>
            <a:r>
              <a:rPr sz="1026" spc="-38" dirty="0">
                <a:solidFill>
                  <a:srgbClr val="092332"/>
                </a:solidFill>
                <a:latin typeface="Arial Narrow" panose="020B0606020202030204" pitchFamily="34" charset="0"/>
                <a:cs typeface="Calibri"/>
              </a:rPr>
              <a:t> </a:t>
            </a:r>
            <a:r>
              <a:rPr sz="1026" spc="120" dirty="0">
                <a:solidFill>
                  <a:srgbClr val="092332"/>
                </a:solidFill>
                <a:latin typeface="Arial Narrow" panose="020B0606020202030204" pitchFamily="34" charset="0"/>
                <a:cs typeface="Calibri"/>
              </a:rPr>
              <a:t>Р</a:t>
            </a:r>
            <a:endParaRPr sz="1026" dirty="0">
              <a:solidFill>
                <a:prstClr val="black"/>
              </a:solidFill>
              <a:latin typeface="Arial Narrow" panose="020B0606020202030204" pitchFamily="34" charset="0"/>
              <a:cs typeface="Calibri"/>
            </a:endParaRPr>
          </a:p>
        </p:txBody>
      </p:sp>
      <p:sp>
        <p:nvSpPr>
          <p:cNvPr id="13" name="object 18"/>
          <p:cNvSpPr/>
          <p:nvPr/>
        </p:nvSpPr>
        <p:spPr>
          <a:xfrm>
            <a:off x="5288810" y="1694310"/>
            <a:ext cx="0" cy="345343"/>
          </a:xfrm>
          <a:custGeom>
            <a:avLst/>
            <a:gdLst/>
            <a:ahLst/>
            <a:cxnLst/>
            <a:rect l="l" t="t" r="r" b="b"/>
            <a:pathLst>
              <a:path h="403860">
                <a:moveTo>
                  <a:pt x="0" y="0"/>
                </a:moveTo>
                <a:lnTo>
                  <a:pt x="0" y="403669"/>
                </a:lnTo>
              </a:path>
            </a:pathLst>
          </a:custGeom>
          <a:ln w="6350">
            <a:solidFill>
              <a:srgbClr val="DD052B"/>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14" name="object 19"/>
          <p:cNvSpPr txBox="1"/>
          <p:nvPr/>
        </p:nvSpPr>
        <p:spPr>
          <a:xfrm>
            <a:off x="312188" y="1124202"/>
            <a:ext cx="4077333" cy="1183090"/>
          </a:xfrm>
          <a:prstGeom prst="rect">
            <a:avLst/>
          </a:prstGeom>
          <a:solidFill>
            <a:srgbClr val="FFFFFF"/>
          </a:solidFill>
          <a:effectLst>
            <a:outerShdw blurRad="50800" dist="38100" dir="2700000" algn="tl" rotWithShape="0">
              <a:prstClr val="black">
                <a:alpha val="40000"/>
              </a:prstClr>
            </a:outerShdw>
          </a:effectLst>
        </p:spPr>
        <p:txBody>
          <a:bodyPr vert="horz" wrap="square" lIns="0" tIns="49412" rIns="0" bIns="0" rtlCol="0">
            <a:spAutoFit/>
          </a:bodyPr>
          <a:lstStyle/>
          <a:p>
            <a:pPr marL="95566" defTabSz="781903" eaLnBrk="1" fontAlgn="auto" hangingPunct="1">
              <a:spcBef>
                <a:spcPts val="389"/>
              </a:spcBef>
              <a:spcAft>
                <a:spcPts val="0"/>
              </a:spcAft>
            </a:pPr>
            <a:r>
              <a:rPr sz="1197" spc="94" dirty="0">
                <a:solidFill>
                  <a:srgbClr val="2AACE2"/>
                </a:solidFill>
                <a:latin typeface="Arial Narrow" panose="020B0606020202030204" pitchFamily="34" charset="0"/>
                <a:cs typeface="Calibri"/>
              </a:rPr>
              <a:t>ОБЛАСТЬ</a:t>
            </a:r>
            <a:r>
              <a:rPr sz="1197" spc="21" dirty="0">
                <a:solidFill>
                  <a:srgbClr val="2AACE2"/>
                </a:solidFill>
                <a:latin typeface="Arial Narrow" panose="020B0606020202030204" pitchFamily="34" charset="0"/>
                <a:cs typeface="Calibri"/>
              </a:rPr>
              <a:t> </a:t>
            </a:r>
            <a:r>
              <a:rPr sz="1197" spc="73" dirty="0">
                <a:solidFill>
                  <a:srgbClr val="2AACE2"/>
                </a:solidFill>
                <a:latin typeface="Arial Narrow" panose="020B0606020202030204" pitchFamily="34" charset="0"/>
                <a:cs typeface="Calibri"/>
              </a:rPr>
              <a:t>ПРИМЕНЕНИЯ:</a:t>
            </a:r>
            <a:endParaRPr sz="1197" dirty="0">
              <a:solidFill>
                <a:srgbClr val="2AACE2"/>
              </a:solidFill>
              <a:latin typeface="Arial Narrow" panose="020B0606020202030204" pitchFamily="34" charset="0"/>
              <a:cs typeface="Calibri"/>
            </a:endParaRPr>
          </a:p>
          <a:p>
            <a:pPr marL="95566" marR="293214" defTabSz="781903" eaLnBrk="1" fontAlgn="auto" hangingPunct="1">
              <a:lnSpc>
                <a:spcPts val="1197"/>
              </a:lnSpc>
              <a:spcBef>
                <a:spcPts val="680"/>
              </a:spcBef>
              <a:spcAft>
                <a:spcPts val="0"/>
              </a:spcAft>
            </a:pPr>
            <a:r>
              <a:rPr sz="1026" spc="43" dirty="0">
                <a:solidFill>
                  <a:srgbClr val="092332"/>
                </a:solidFill>
                <a:latin typeface="Arial Narrow" panose="020B0606020202030204" pitchFamily="34" charset="0"/>
                <a:cs typeface="Calibri"/>
              </a:rPr>
              <a:t>Программа </a:t>
            </a:r>
            <a:r>
              <a:rPr sz="1026" spc="56" dirty="0">
                <a:solidFill>
                  <a:srgbClr val="092332"/>
                </a:solidFill>
                <a:latin typeface="Arial Narrow" panose="020B0606020202030204" pitchFamily="34" charset="0"/>
                <a:cs typeface="Calibri"/>
              </a:rPr>
              <a:t>предназначена </a:t>
            </a:r>
            <a:r>
              <a:rPr sz="1026" spc="60" dirty="0">
                <a:solidFill>
                  <a:srgbClr val="092332"/>
                </a:solidFill>
                <a:latin typeface="Arial Narrow" panose="020B0606020202030204" pitchFamily="34" charset="0"/>
                <a:cs typeface="Calibri"/>
              </a:rPr>
              <a:t>для финансирования </a:t>
            </a:r>
            <a:r>
              <a:rPr sz="1026" spc="34" dirty="0">
                <a:solidFill>
                  <a:srgbClr val="092332"/>
                </a:solidFill>
                <a:latin typeface="Arial Narrow" panose="020B0606020202030204" pitchFamily="34" charset="0"/>
                <a:cs typeface="Calibri"/>
              </a:rPr>
              <a:t>проектов,  </a:t>
            </a:r>
            <a:r>
              <a:rPr sz="1026" spc="51" dirty="0">
                <a:solidFill>
                  <a:srgbClr val="092332"/>
                </a:solidFill>
                <a:latin typeface="Arial Narrow" panose="020B0606020202030204" pitchFamily="34" charset="0"/>
                <a:cs typeface="Calibri"/>
              </a:rPr>
              <a:t>направленных на </a:t>
            </a:r>
            <a:r>
              <a:rPr sz="1026" spc="47" dirty="0">
                <a:solidFill>
                  <a:srgbClr val="092332"/>
                </a:solidFill>
                <a:latin typeface="Arial Narrow" panose="020B0606020202030204" pitchFamily="34" charset="0"/>
                <a:cs typeface="Calibri"/>
              </a:rPr>
              <a:t>внедрение </a:t>
            </a:r>
            <a:r>
              <a:rPr sz="1026" spc="64" dirty="0">
                <a:solidFill>
                  <a:srgbClr val="092332"/>
                </a:solidFill>
                <a:latin typeface="Arial Narrow" panose="020B0606020202030204" pitchFamily="34" charset="0"/>
                <a:cs typeface="Calibri"/>
              </a:rPr>
              <a:t>цифровых </a:t>
            </a:r>
            <a:r>
              <a:rPr sz="1026" spc="47" dirty="0">
                <a:solidFill>
                  <a:srgbClr val="092332"/>
                </a:solidFill>
                <a:latin typeface="Arial Narrow" panose="020B0606020202030204" pitchFamily="34" charset="0"/>
                <a:cs typeface="Calibri"/>
              </a:rPr>
              <a:t>и </a:t>
            </a:r>
            <a:r>
              <a:rPr sz="1026" spc="56" dirty="0">
                <a:solidFill>
                  <a:srgbClr val="092332"/>
                </a:solidFill>
                <a:latin typeface="Arial Narrow" panose="020B0606020202030204" pitchFamily="34" charset="0"/>
                <a:cs typeface="Calibri"/>
              </a:rPr>
              <a:t>технологических  </a:t>
            </a:r>
            <a:r>
              <a:rPr sz="1026" spc="43" dirty="0">
                <a:solidFill>
                  <a:srgbClr val="092332"/>
                </a:solidFill>
                <a:latin typeface="Arial Narrow" panose="020B0606020202030204" pitchFamily="34" charset="0"/>
                <a:cs typeface="Calibri"/>
              </a:rPr>
              <a:t>решений </a:t>
            </a:r>
            <a:r>
              <a:rPr sz="1026" spc="47" dirty="0">
                <a:solidFill>
                  <a:srgbClr val="092332"/>
                </a:solidFill>
                <a:latin typeface="Arial Narrow" panose="020B0606020202030204" pitchFamily="34" charset="0"/>
                <a:cs typeface="Calibri"/>
              </a:rPr>
              <a:t>и </a:t>
            </a:r>
            <a:r>
              <a:rPr sz="1026" spc="60" dirty="0">
                <a:solidFill>
                  <a:srgbClr val="092332"/>
                </a:solidFill>
                <a:latin typeface="Arial Narrow" panose="020B0606020202030204" pitchFamily="34" charset="0"/>
                <a:cs typeface="Calibri"/>
              </a:rPr>
              <a:t>призванных </a:t>
            </a:r>
            <a:r>
              <a:rPr sz="1026" spc="51" dirty="0">
                <a:solidFill>
                  <a:srgbClr val="092332"/>
                </a:solidFill>
                <a:latin typeface="Arial Narrow" panose="020B0606020202030204" pitchFamily="34" charset="0"/>
                <a:cs typeface="Calibri"/>
              </a:rPr>
              <a:t>оптимизировать</a:t>
            </a:r>
            <a:r>
              <a:rPr sz="1026" spc="-68" dirty="0">
                <a:solidFill>
                  <a:srgbClr val="092332"/>
                </a:solidFill>
                <a:latin typeface="Arial Narrow" panose="020B0606020202030204" pitchFamily="34" charset="0"/>
                <a:cs typeface="Calibri"/>
              </a:rPr>
              <a:t> </a:t>
            </a:r>
            <a:r>
              <a:rPr sz="1026" spc="56" dirty="0">
                <a:solidFill>
                  <a:srgbClr val="092332"/>
                </a:solidFill>
                <a:latin typeface="Arial Narrow" panose="020B0606020202030204" pitchFamily="34" charset="0"/>
                <a:cs typeface="Calibri"/>
              </a:rPr>
              <a:t>производственные  </a:t>
            </a:r>
            <a:r>
              <a:rPr sz="1026" spc="60" dirty="0">
                <a:solidFill>
                  <a:srgbClr val="092332"/>
                </a:solidFill>
                <a:latin typeface="Arial Narrow" panose="020B0606020202030204" pitchFamily="34" charset="0"/>
                <a:cs typeface="Calibri"/>
              </a:rPr>
              <a:t>процессы </a:t>
            </a:r>
            <a:r>
              <a:rPr sz="1026" spc="51" dirty="0">
                <a:solidFill>
                  <a:srgbClr val="092332"/>
                </a:solidFill>
                <a:latin typeface="Arial Narrow" panose="020B0606020202030204" pitchFamily="34" charset="0"/>
                <a:cs typeface="Calibri"/>
              </a:rPr>
              <a:t>на</a:t>
            </a:r>
            <a:r>
              <a:rPr sz="1026" spc="-4" dirty="0">
                <a:solidFill>
                  <a:srgbClr val="092332"/>
                </a:solidFill>
                <a:latin typeface="Arial Narrow" panose="020B0606020202030204" pitchFamily="34" charset="0"/>
                <a:cs typeface="Calibri"/>
              </a:rPr>
              <a:t> </a:t>
            </a:r>
            <a:r>
              <a:rPr sz="1026" spc="43" dirty="0" err="1">
                <a:solidFill>
                  <a:srgbClr val="092332"/>
                </a:solidFill>
                <a:latin typeface="Arial Narrow" panose="020B0606020202030204" pitchFamily="34" charset="0"/>
                <a:cs typeface="Calibri"/>
              </a:rPr>
              <a:t>предприятии</a:t>
            </a:r>
            <a:r>
              <a:rPr sz="1026" spc="43" dirty="0">
                <a:solidFill>
                  <a:srgbClr val="092332"/>
                </a:solidFill>
                <a:latin typeface="Arial Narrow" panose="020B0606020202030204" pitchFamily="34" charset="0"/>
                <a:cs typeface="Calibri"/>
              </a:rPr>
              <a:t>.</a:t>
            </a:r>
            <a:endParaRPr lang="en-US" sz="1026" spc="43" dirty="0">
              <a:solidFill>
                <a:srgbClr val="092332"/>
              </a:solidFill>
              <a:latin typeface="Arial Narrow" panose="020B0606020202030204" pitchFamily="34" charset="0"/>
              <a:cs typeface="Calibri"/>
            </a:endParaRPr>
          </a:p>
          <a:p>
            <a:pPr marL="95566" marR="293214" defTabSz="781903" eaLnBrk="1" fontAlgn="auto" hangingPunct="1">
              <a:lnSpc>
                <a:spcPts val="1197"/>
              </a:lnSpc>
              <a:spcBef>
                <a:spcPts val="680"/>
              </a:spcBef>
              <a:spcAft>
                <a:spcPts val="0"/>
              </a:spcAft>
            </a:pPr>
            <a:endParaRPr sz="1026" dirty="0">
              <a:solidFill>
                <a:prstClr val="black"/>
              </a:solidFill>
              <a:latin typeface="Arial Narrow" panose="020B0606020202030204" pitchFamily="34" charset="0"/>
              <a:cs typeface="Calibri"/>
            </a:endParaRPr>
          </a:p>
        </p:txBody>
      </p:sp>
      <p:sp>
        <p:nvSpPr>
          <p:cNvPr id="15" name="object 22"/>
          <p:cNvSpPr txBox="1"/>
          <p:nvPr/>
        </p:nvSpPr>
        <p:spPr>
          <a:xfrm>
            <a:off x="5180814" y="4869236"/>
            <a:ext cx="2034594" cy="458076"/>
          </a:xfrm>
          <a:prstGeom prst="rect">
            <a:avLst/>
          </a:prstGeom>
        </p:spPr>
        <p:txBody>
          <a:bodyPr vert="horz" wrap="square" lIns="0" tIns="64073" rIns="0" bIns="0" rtlCol="0">
            <a:spAutoFit/>
          </a:bodyPr>
          <a:lstStyle/>
          <a:p>
            <a:pPr marL="10860" defTabSz="781903" eaLnBrk="1" fontAlgn="auto" hangingPunct="1">
              <a:spcBef>
                <a:spcPts val="505"/>
              </a:spcBef>
              <a:spcAft>
                <a:spcPts val="0"/>
              </a:spcAft>
            </a:pPr>
            <a:r>
              <a:rPr sz="1197" spc="90" dirty="0">
                <a:solidFill>
                  <a:srgbClr val="092332"/>
                </a:solidFill>
                <a:latin typeface="Arial Narrow" panose="020B0606020202030204" pitchFamily="34" charset="0"/>
                <a:cs typeface="Calibri"/>
              </a:rPr>
              <a:t>ОБЩИЙ </a:t>
            </a:r>
            <a:r>
              <a:rPr sz="1197" spc="94" dirty="0">
                <a:solidFill>
                  <a:srgbClr val="092332"/>
                </a:solidFill>
                <a:latin typeface="Arial Narrow" panose="020B0606020202030204" pitchFamily="34" charset="0"/>
                <a:cs typeface="Calibri"/>
              </a:rPr>
              <a:t>БЮДЖЕТ</a:t>
            </a:r>
            <a:r>
              <a:rPr sz="1197" spc="-81" dirty="0">
                <a:solidFill>
                  <a:srgbClr val="092332"/>
                </a:solidFill>
                <a:latin typeface="Arial Narrow" panose="020B0606020202030204" pitchFamily="34" charset="0"/>
                <a:cs typeface="Calibri"/>
              </a:rPr>
              <a:t> </a:t>
            </a:r>
            <a:r>
              <a:rPr sz="1197" spc="73" dirty="0">
                <a:solidFill>
                  <a:srgbClr val="092332"/>
                </a:solidFill>
                <a:latin typeface="Arial Narrow" panose="020B0606020202030204" pitchFamily="34" charset="0"/>
                <a:cs typeface="Calibri"/>
              </a:rPr>
              <a:t>ПРОЕКТА:</a:t>
            </a:r>
            <a:endParaRPr sz="1197" dirty="0">
              <a:solidFill>
                <a:prstClr val="black"/>
              </a:solidFill>
              <a:latin typeface="Arial Narrow" panose="020B0606020202030204" pitchFamily="34" charset="0"/>
              <a:cs typeface="Calibri"/>
            </a:endParaRPr>
          </a:p>
          <a:p>
            <a:pPr marL="10860" defTabSz="781903" eaLnBrk="1" fontAlgn="auto" hangingPunct="1">
              <a:spcBef>
                <a:spcPts val="359"/>
              </a:spcBef>
              <a:spcAft>
                <a:spcPts val="0"/>
              </a:spcAft>
            </a:pPr>
            <a:r>
              <a:rPr sz="1026" spc="43" dirty="0">
                <a:solidFill>
                  <a:srgbClr val="092332"/>
                </a:solidFill>
                <a:latin typeface="Arial Narrow" panose="020B0606020202030204" pitchFamily="34" charset="0"/>
                <a:cs typeface="Calibri"/>
              </a:rPr>
              <a:t>от </a:t>
            </a:r>
            <a:r>
              <a:rPr sz="1026" spc="43" dirty="0">
                <a:solidFill>
                  <a:srgbClr val="2AACE2"/>
                </a:solidFill>
                <a:latin typeface="Arial Narrow" panose="020B0606020202030204" pitchFamily="34" charset="0"/>
                <a:cs typeface="Calibri"/>
              </a:rPr>
              <a:t>28,6</a:t>
            </a:r>
            <a:r>
              <a:rPr sz="1026" spc="43" dirty="0">
                <a:solidFill>
                  <a:srgbClr val="DD052B"/>
                </a:solidFill>
                <a:latin typeface="Arial Narrow" panose="020B0606020202030204" pitchFamily="34" charset="0"/>
                <a:cs typeface="Calibri"/>
              </a:rPr>
              <a:t> </a:t>
            </a:r>
            <a:r>
              <a:rPr sz="1026" spc="34" dirty="0">
                <a:solidFill>
                  <a:srgbClr val="092332"/>
                </a:solidFill>
                <a:latin typeface="Arial Narrow" panose="020B0606020202030204" pitchFamily="34" charset="0"/>
                <a:cs typeface="Calibri"/>
              </a:rPr>
              <a:t>млн</a:t>
            </a:r>
            <a:r>
              <a:rPr sz="1026" dirty="0">
                <a:solidFill>
                  <a:srgbClr val="092332"/>
                </a:solidFill>
                <a:latin typeface="Arial Narrow" panose="020B0606020202030204" pitchFamily="34" charset="0"/>
                <a:cs typeface="Calibri"/>
              </a:rPr>
              <a:t> </a:t>
            </a:r>
            <a:r>
              <a:rPr sz="1026" spc="120" dirty="0">
                <a:solidFill>
                  <a:srgbClr val="092332"/>
                </a:solidFill>
                <a:latin typeface="Arial Narrow" panose="020B0606020202030204" pitchFamily="34" charset="0"/>
                <a:cs typeface="Calibri"/>
              </a:rPr>
              <a:t>Р</a:t>
            </a:r>
            <a:endParaRPr sz="1026" dirty="0">
              <a:solidFill>
                <a:prstClr val="black"/>
              </a:solidFill>
              <a:latin typeface="Arial Narrow" panose="020B0606020202030204" pitchFamily="34" charset="0"/>
              <a:cs typeface="Calibri"/>
            </a:endParaRPr>
          </a:p>
        </p:txBody>
      </p:sp>
      <p:sp>
        <p:nvSpPr>
          <p:cNvPr id="16" name="object 23"/>
          <p:cNvSpPr/>
          <p:nvPr/>
        </p:nvSpPr>
        <p:spPr>
          <a:xfrm>
            <a:off x="5043148" y="4955616"/>
            <a:ext cx="0" cy="368692"/>
          </a:xfrm>
          <a:custGeom>
            <a:avLst/>
            <a:gdLst/>
            <a:ahLst/>
            <a:cxnLst/>
            <a:rect l="l" t="t" r="r" b="b"/>
            <a:pathLst>
              <a:path h="431164">
                <a:moveTo>
                  <a:pt x="0" y="430644"/>
                </a:moveTo>
                <a:lnTo>
                  <a:pt x="0" y="0"/>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17" name="object 25"/>
          <p:cNvSpPr txBox="1"/>
          <p:nvPr/>
        </p:nvSpPr>
        <p:spPr>
          <a:xfrm>
            <a:off x="783754" y="3602848"/>
            <a:ext cx="3091801" cy="654155"/>
          </a:xfrm>
          <a:prstGeom prst="rect">
            <a:avLst/>
          </a:prstGeom>
        </p:spPr>
        <p:txBody>
          <a:bodyPr vert="horz" wrap="square" lIns="0" tIns="64073" rIns="0" bIns="0" rtlCol="0">
            <a:spAutoFit/>
          </a:bodyPr>
          <a:lstStyle/>
          <a:p>
            <a:pPr marL="10860" defTabSz="781903" eaLnBrk="1" fontAlgn="auto" hangingPunct="1">
              <a:spcBef>
                <a:spcPts val="505"/>
              </a:spcBef>
              <a:spcAft>
                <a:spcPts val="0"/>
              </a:spcAft>
            </a:pPr>
            <a:r>
              <a:rPr sz="1197" spc="90" dirty="0">
                <a:solidFill>
                  <a:srgbClr val="092332"/>
                </a:solidFill>
                <a:latin typeface="Arial Narrow" panose="020B0606020202030204" pitchFamily="34" charset="0"/>
                <a:cs typeface="Calibri"/>
              </a:rPr>
              <a:t>ПРОЦЕНТНАЯ</a:t>
            </a:r>
            <a:r>
              <a:rPr sz="1197" spc="21" dirty="0">
                <a:solidFill>
                  <a:srgbClr val="092332"/>
                </a:solidFill>
                <a:latin typeface="Arial Narrow" panose="020B0606020202030204" pitchFamily="34" charset="0"/>
                <a:cs typeface="Calibri"/>
              </a:rPr>
              <a:t> </a:t>
            </a:r>
            <a:r>
              <a:rPr sz="1197" spc="86" dirty="0">
                <a:solidFill>
                  <a:srgbClr val="092332"/>
                </a:solidFill>
                <a:latin typeface="Arial Narrow" panose="020B0606020202030204" pitchFamily="34" charset="0"/>
                <a:cs typeface="Calibri"/>
              </a:rPr>
              <a:t>СТАВКА:</a:t>
            </a:r>
            <a:endParaRPr sz="1197" dirty="0">
              <a:solidFill>
                <a:prstClr val="black"/>
              </a:solidFill>
              <a:latin typeface="Arial Narrow" panose="020B0606020202030204" pitchFamily="34" charset="0"/>
              <a:cs typeface="Calibri"/>
            </a:endParaRPr>
          </a:p>
          <a:p>
            <a:pPr marL="10860" marR="4344" defTabSz="781903" eaLnBrk="1" fontAlgn="auto" hangingPunct="1">
              <a:lnSpc>
                <a:spcPct val="104200"/>
              </a:lnSpc>
              <a:spcBef>
                <a:spcPts val="307"/>
              </a:spcBef>
              <a:spcAft>
                <a:spcPts val="0"/>
              </a:spcAft>
            </a:pPr>
            <a:r>
              <a:rPr sz="1026" spc="-257" dirty="0">
                <a:solidFill>
                  <a:srgbClr val="2AACE2"/>
                </a:solidFill>
                <a:latin typeface="Arial Narrow" panose="020B0606020202030204" pitchFamily="34" charset="0"/>
                <a:cs typeface="Calibri"/>
              </a:rPr>
              <a:t>1</a:t>
            </a:r>
            <a:r>
              <a:rPr sz="1026" spc="26" dirty="0">
                <a:solidFill>
                  <a:srgbClr val="2AACE2"/>
                </a:solidFill>
                <a:latin typeface="Arial Narrow" panose="020B0606020202030204" pitchFamily="34" charset="0"/>
                <a:cs typeface="Calibri"/>
              </a:rPr>
              <a:t> </a:t>
            </a:r>
            <a:r>
              <a:rPr sz="1026" spc="47" dirty="0">
                <a:solidFill>
                  <a:srgbClr val="2AACE2"/>
                </a:solidFill>
                <a:latin typeface="Arial Narrow" panose="020B0606020202030204" pitchFamily="34" charset="0"/>
                <a:cs typeface="Calibri"/>
              </a:rPr>
              <a:t>%</a:t>
            </a:r>
            <a:r>
              <a:rPr sz="1026" spc="26" dirty="0">
                <a:solidFill>
                  <a:srgbClr val="2AACE2"/>
                </a:solidFill>
                <a:latin typeface="Arial Narrow" panose="020B0606020202030204" pitchFamily="34" charset="0"/>
                <a:cs typeface="Calibri"/>
              </a:rPr>
              <a:t> </a:t>
            </a:r>
            <a:r>
              <a:rPr sz="1026" spc="107" dirty="0">
                <a:solidFill>
                  <a:srgbClr val="092332"/>
                </a:solidFill>
                <a:latin typeface="Arial Narrow" panose="020B0606020202030204" pitchFamily="34" charset="0"/>
                <a:cs typeface="Calibri"/>
              </a:rPr>
              <a:t>с</a:t>
            </a:r>
            <a:r>
              <a:rPr sz="1026" spc="30" dirty="0">
                <a:solidFill>
                  <a:srgbClr val="092332"/>
                </a:solidFill>
                <a:latin typeface="Arial Narrow" panose="020B0606020202030204" pitchFamily="34" charset="0"/>
                <a:cs typeface="Calibri"/>
              </a:rPr>
              <a:t> </a:t>
            </a:r>
            <a:r>
              <a:rPr sz="1026" spc="60" dirty="0">
                <a:solidFill>
                  <a:srgbClr val="092332"/>
                </a:solidFill>
                <a:latin typeface="Arial Narrow" panose="020B0606020202030204" pitchFamily="34" charset="0"/>
                <a:cs typeface="Calibri"/>
              </a:rPr>
              <a:t>софтом</a:t>
            </a:r>
            <a:r>
              <a:rPr sz="1026" spc="26" dirty="0">
                <a:solidFill>
                  <a:srgbClr val="092332"/>
                </a:solidFill>
                <a:latin typeface="Arial Narrow" panose="020B0606020202030204" pitchFamily="34" charset="0"/>
                <a:cs typeface="Calibri"/>
              </a:rPr>
              <a:t> </a:t>
            </a:r>
            <a:r>
              <a:rPr sz="1026" spc="111" dirty="0">
                <a:solidFill>
                  <a:srgbClr val="092332"/>
                </a:solidFill>
                <a:latin typeface="Arial Narrow" panose="020B0606020202030204" pitchFamily="34" charset="0"/>
                <a:cs typeface="Calibri"/>
              </a:rPr>
              <a:t>РФ</a:t>
            </a:r>
            <a:r>
              <a:rPr sz="1026" spc="26" dirty="0">
                <a:solidFill>
                  <a:srgbClr val="092332"/>
                </a:solidFill>
                <a:latin typeface="Arial Narrow" panose="020B0606020202030204" pitchFamily="34" charset="0"/>
                <a:cs typeface="Calibri"/>
              </a:rPr>
              <a:t> </a:t>
            </a:r>
            <a:r>
              <a:rPr sz="1026" spc="51" dirty="0">
                <a:solidFill>
                  <a:srgbClr val="092332"/>
                </a:solidFill>
                <a:latin typeface="Arial Narrow" panose="020B0606020202030204" pitchFamily="34" charset="0"/>
                <a:cs typeface="Calibri"/>
              </a:rPr>
              <a:t>или</a:t>
            </a:r>
            <a:r>
              <a:rPr sz="1026" spc="30" dirty="0">
                <a:solidFill>
                  <a:srgbClr val="092332"/>
                </a:solidFill>
                <a:latin typeface="Arial Narrow" panose="020B0606020202030204" pitchFamily="34" charset="0"/>
                <a:cs typeface="Calibri"/>
              </a:rPr>
              <a:t> </a:t>
            </a:r>
            <a:r>
              <a:rPr sz="1026" spc="51" dirty="0">
                <a:solidFill>
                  <a:srgbClr val="092332"/>
                </a:solidFill>
                <a:latin typeface="Arial Narrow" panose="020B0606020202030204" pitchFamily="34" charset="0"/>
                <a:cs typeface="Calibri"/>
              </a:rPr>
              <a:t>системным</a:t>
            </a:r>
            <a:r>
              <a:rPr sz="1026" spc="26" dirty="0">
                <a:solidFill>
                  <a:srgbClr val="092332"/>
                </a:solidFill>
                <a:latin typeface="Arial Narrow" panose="020B0606020202030204" pitchFamily="34" charset="0"/>
                <a:cs typeface="Calibri"/>
              </a:rPr>
              <a:t> </a:t>
            </a:r>
            <a:r>
              <a:rPr sz="1026" spc="47" dirty="0">
                <a:solidFill>
                  <a:srgbClr val="092332"/>
                </a:solidFill>
                <a:latin typeface="Arial Narrow" panose="020B0606020202030204" pitchFamily="34" charset="0"/>
                <a:cs typeface="Calibri"/>
              </a:rPr>
              <a:t>интегратором</a:t>
            </a:r>
            <a:r>
              <a:rPr sz="1026" spc="26" dirty="0">
                <a:solidFill>
                  <a:srgbClr val="092332"/>
                </a:solidFill>
                <a:latin typeface="Arial Narrow" panose="020B0606020202030204" pitchFamily="34" charset="0"/>
                <a:cs typeface="Calibri"/>
              </a:rPr>
              <a:t> </a:t>
            </a:r>
            <a:r>
              <a:rPr sz="1026" spc="111" dirty="0">
                <a:solidFill>
                  <a:srgbClr val="092332"/>
                </a:solidFill>
                <a:latin typeface="Arial Narrow" panose="020B0606020202030204" pitchFamily="34" charset="0"/>
                <a:cs typeface="Calibri"/>
              </a:rPr>
              <a:t>РФ </a:t>
            </a:r>
            <a:r>
              <a:rPr sz="1026" spc="111" dirty="0">
                <a:solidFill>
                  <a:srgbClr val="DD052B"/>
                </a:solidFill>
                <a:latin typeface="Arial Narrow" panose="020B0606020202030204" pitchFamily="34" charset="0"/>
                <a:cs typeface="Calibri"/>
              </a:rPr>
              <a:t> </a:t>
            </a:r>
            <a:endParaRPr lang="en-US" sz="1026" spc="111" dirty="0">
              <a:solidFill>
                <a:srgbClr val="DD052B"/>
              </a:solidFill>
              <a:latin typeface="Arial Narrow" panose="020B0606020202030204" pitchFamily="34" charset="0"/>
              <a:cs typeface="Calibri"/>
            </a:endParaRPr>
          </a:p>
          <a:p>
            <a:pPr marL="10860" marR="4344" defTabSz="781903" eaLnBrk="1" fontAlgn="auto" hangingPunct="1">
              <a:lnSpc>
                <a:spcPct val="104200"/>
              </a:lnSpc>
              <a:spcBef>
                <a:spcPts val="307"/>
              </a:spcBef>
              <a:spcAft>
                <a:spcPts val="0"/>
              </a:spcAft>
            </a:pPr>
            <a:r>
              <a:rPr sz="1026" spc="73" dirty="0">
                <a:solidFill>
                  <a:srgbClr val="2AACE2"/>
                </a:solidFill>
                <a:latin typeface="Arial Narrow" panose="020B0606020202030204" pitchFamily="34" charset="0"/>
                <a:cs typeface="Calibri"/>
              </a:rPr>
              <a:t>5 </a:t>
            </a:r>
            <a:r>
              <a:rPr sz="1026" spc="47" dirty="0">
                <a:solidFill>
                  <a:srgbClr val="2AACE2"/>
                </a:solidFill>
                <a:latin typeface="Arial Narrow" panose="020B0606020202030204" pitchFamily="34" charset="0"/>
                <a:cs typeface="Calibri"/>
              </a:rPr>
              <a:t>% </a:t>
            </a:r>
            <a:r>
              <a:rPr sz="1026" spc="68" dirty="0">
                <a:solidFill>
                  <a:srgbClr val="092332"/>
                </a:solidFill>
                <a:latin typeface="Arial Narrow" panose="020B0606020202030204" pitchFamily="34" charset="0"/>
                <a:cs typeface="Calibri"/>
              </a:rPr>
              <a:t>в </a:t>
            </a:r>
            <a:r>
              <a:rPr sz="1026" spc="60" dirty="0">
                <a:solidFill>
                  <a:srgbClr val="092332"/>
                </a:solidFill>
                <a:latin typeface="Arial Narrow" panose="020B0606020202030204" pitchFamily="34" charset="0"/>
                <a:cs typeface="Calibri"/>
              </a:rPr>
              <a:t>остальных</a:t>
            </a:r>
            <a:r>
              <a:rPr sz="1026" spc="-73" dirty="0">
                <a:solidFill>
                  <a:srgbClr val="092332"/>
                </a:solidFill>
                <a:latin typeface="Arial Narrow" panose="020B0606020202030204" pitchFamily="34" charset="0"/>
                <a:cs typeface="Calibri"/>
              </a:rPr>
              <a:t> </a:t>
            </a:r>
            <a:r>
              <a:rPr sz="1026" spc="68" dirty="0">
                <a:solidFill>
                  <a:srgbClr val="092332"/>
                </a:solidFill>
                <a:latin typeface="Arial Narrow" panose="020B0606020202030204" pitchFamily="34" charset="0"/>
                <a:cs typeface="Calibri"/>
              </a:rPr>
              <a:t>случаях</a:t>
            </a:r>
            <a:endParaRPr sz="1026" dirty="0">
              <a:solidFill>
                <a:prstClr val="black"/>
              </a:solidFill>
              <a:latin typeface="Arial Narrow" panose="020B0606020202030204" pitchFamily="34" charset="0"/>
              <a:cs typeface="Calibri"/>
            </a:endParaRPr>
          </a:p>
        </p:txBody>
      </p:sp>
      <p:sp>
        <p:nvSpPr>
          <p:cNvPr id="18" name="object 26"/>
          <p:cNvSpPr/>
          <p:nvPr/>
        </p:nvSpPr>
        <p:spPr>
          <a:xfrm>
            <a:off x="646195" y="3688191"/>
            <a:ext cx="0" cy="532133"/>
          </a:xfrm>
          <a:custGeom>
            <a:avLst/>
            <a:gdLst/>
            <a:ahLst/>
            <a:cxnLst/>
            <a:rect l="l" t="t" r="r" b="b"/>
            <a:pathLst>
              <a:path h="622300">
                <a:moveTo>
                  <a:pt x="0" y="0"/>
                </a:moveTo>
                <a:lnTo>
                  <a:pt x="0" y="622122"/>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19" name="object 27"/>
          <p:cNvSpPr txBox="1"/>
          <p:nvPr/>
        </p:nvSpPr>
        <p:spPr>
          <a:xfrm>
            <a:off x="4751607" y="4000028"/>
            <a:ext cx="95024" cy="150242"/>
          </a:xfrm>
          <a:prstGeom prst="rect">
            <a:avLst/>
          </a:prstGeom>
        </p:spPr>
        <p:txBody>
          <a:bodyPr vert="horz" wrap="square" lIns="0" tIns="11946" rIns="0" bIns="0" rtlCol="0">
            <a:spAutoFit/>
          </a:bodyPr>
          <a:lstStyle/>
          <a:p>
            <a:pPr marL="10860" defTabSz="781903" eaLnBrk="1" fontAlgn="auto" hangingPunct="1">
              <a:spcBef>
                <a:spcPts val="94"/>
              </a:spcBef>
              <a:spcAft>
                <a:spcPts val="0"/>
              </a:spcAft>
            </a:pPr>
            <a:r>
              <a:rPr sz="898" spc="371" dirty="0">
                <a:solidFill>
                  <a:srgbClr val="DD052B"/>
                </a:solidFill>
                <a:latin typeface="Arial Narrow" panose="020B0606020202030204" pitchFamily="34" charset="0"/>
                <a:cs typeface="Calibri"/>
              </a:rPr>
              <a:t> </a:t>
            </a:r>
            <a:endParaRPr sz="898">
              <a:solidFill>
                <a:prstClr val="black"/>
              </a:solidFill>
              <a:latin typeface="Arial Narrow" panose="020B0606020202030204" pitchFamily="34" charset="0"/>
              <a:cs typeface="Calibri"/>
            </a:endParaRPr>
          </a:p>
        </p:txBody>
      </p:sp>
      <p:sp>
        <p:nvSpPr>
          <p:cNvPr id="20" name="object 29"/>
          <p:cNvSpPr/>
          <p:nvPr/>
        </p:nvSpPr>
        <p:spPr>
          <a:xfrm>
            <a:off x="5056490" y="3711773"/>
            <a:ext cx="0" cy="695574"/>
          </a:xfrm>
          <a:custGeom>
            <a:avLst/>
            <a:gdLst/>
            <a:ahLst/>
            <a:cxnLst/>
            <a:rect l="l" t="t" r="r" b="b"/>
            <a:pathLst>
              <a:path h="813435">
                <a:moveTo>
                  <a:pt x="0" y="0"/>
                </a:moveTo>
                <a:lnTo>
                  <a:pt x="0" y="813231"/>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21" name="object 30"/>
          <p:cNvSpPr txBox="1"/>
          <p:nvPr/>
        </p:nvSpPr>
        <p:spPr>
          <a:xfrm>
            <a:off x="786051" y="4694650"/>
            <a:ext cx="2745915" cy="625045"/>
          </a:xfrm>
          <a:prstGeom prst="rect">
            <a:avLst/>
          </a:prstGeom>
        </p:spPr>
        <p:txBody>
          <a:bodyPr vert="horz" wrap="square" lIns="0" tIns="64073" rIns="0" bIns="0" rtlCol="0">
            <a:spAutoFit/>
          </a:bodyPr>
          <a:lstStyle/>
          <a:p>
            <a:pPr marL="10860" defTabSz="781903" eaLnBrk="1" fontAlgn="auto" hangingPunct="1">
              <a:spcBef>
                <a:spcPts val="505"/>
              </a:spcBef>
              <a:spcAft>
                <a:spcPts val="0"/>
              </a:spcAft>
            </a:pPr>
            <a:r>
              <a:rPr sz="1197" spc="97" dirty="0">
                <a:solidFill>
                  <a:srgbClr val="092332"/>
                </a:solidFill>
                <a:latin typeface="Arial Narrow" panose="020B0606020202030204" pitchFamily="34" charset="0"/>
                <a:cs typeface="Calibri"/>
              </a:rPr>
              <a:t>РОСТ ВЫРАБОТКИ </a:t>
            </a:r>
            <a:r>
              <a:rPr sz="1197" spc="90" dirty="0">
                <a:solidFill>
                  <a:srgbClr val="092332"/>
                </a:solidFill>
                <a:latin typeface="Arial Narrow" panose="020B0606020202030204" pitchFamily="34" charset="0"/>
                <a:cs typeface="Calibri"/>
              </a:rPr>
              <a:t>НА</a:t>
            </a:r>
            <a:r>
              <a:rPr sz="1197" spc="-137" dirty="0">
                <a:solidFill>
                  <a:srgbClr val="092332"/>
                </a:solidFill>
                <a:latin typeface="Arial Narrow" panose="020B0606020202030204" pitchFamily="34" charset="0"/>
                <a:cs typeface="Calibri"/>
              </a:rPr>
              <a:t> </a:t>
            </a:r>
            <a:r>
              <a:rPr sz="1197" spc="-269" dirty="0">
                <a:solidFill>
                  <a:srgbClr val="092332"/>
                </a:solidFill>
                <a:latin typeface="Arial Narrow" panose="020B0606020202030204" pitchFamily="34" charset="0"/>
                <a:cs typeface="Calibri"/>
              </a:rPr>
              <a:t>1  </a:t>
            </a:r>
            <a:r>
              <a:rPr sz="1197" spc="73" dirty="0">
                <a:solidFill>
                  <a:srgbClr val="092332"/>
                </a:solidFill>
                <a:latin typeface="Arial Narrow" panose="020B0606020202030204" pitchFamily="34" charset="0"/>
                <a:cs typeface="Calibri"/>
              </a:rPr>
              <a:t>СОТРУДНИКА:</a:t>
            </a:r>
            <a:endParaRPr sz="1197" dirty="0">
              <a:solidFill>
                <a:prstClr val="black"/>
              </a:solidFill>
              <a:latin typeface="Arial Narrow" panose="020B0606020202030204" pitchFamily="34" charset="0"/>
              <a:cs typeface="Calibri"/>
            </a:endParaRPr>
          </a:p>
          <a:p>
            <a:pPr marL="10860" marR="240001" defTabSz="781903" eaLnBrk="1" fontAlgn="auto" hangingPunct="1">
              <a:lnSpc>
                <a:spcPct val="111100"/>
              </a:lnSpc>
              <a:spcBef>
                <a:spcPts val="222"/>
              </a:spcBef>
              <a:spcAft>
                <a:spcPts val="0"/>
              </a:spcAft>
            </a:pPr>
            <a:r>
              <a:rPr sz="1026" spc="-13" dirty="0">
                <a:solidFill>
                  <a:srgbClr val="2AACE2"/>
                </a:solidFill>
                <a:latin typeface="Arial Narrow" panose="020B0606020202030204" pitchFamily="34" charset="0"/>
                <a:cs typeface="Calibri"/>
              </a:rPr>
              <a:t>≥ </a:t>
            </a:r>
            <a:r>
              <a:rPr sz="1026" spc="73" dirty="0">
                <a:solidFill>
                  <a:srgbClr val="2AACE2"/>
                </a:solidFill>
                <a:latin typeface="Arial Narrow" panose="020B0606020202030204" pitchFamily="34" charset="0"/>
                <a:cs typeface="Calibri"/>
              </a:rPr>
              <a:t>5 </a:t>
            </a:r>
            <a:r>
              <a:rPr sz="1026" spc="47" dirty="0">
                <a:solidFill>
                  <a:srgbClr val="2AACE2"/>
                </a:solidFill>
                <a:latin typeface="Arial Narrow" panose="020B0606020202030204" pitchFamily="34" charset="0"/>
                <a:cs typeface="Calibri"/>
              </a:rPr>
              <a:t>% </a:t>
            </a:r>
            <a:r>
              <a:rPr sz="1026" spc="38" dirty="0">
                <a:solidFill>
                  <a:srgbClr val="092332"/>
                </a:solidFill>
                <a:latin typeface="Arial Narrow" panose="020B0606020202030204" pitchFamily="34" charset="0"/>
                <a:cs typeface="Calibri"/>
              </a:rPr>
              <a:t>ежегодно, </a:t>
            </a:r>
            <a:r>
              <a:rPr sz="1026" spc="56" dirty="0">
                <a:solidFill>
                  <a:srgbClr val="092332"/>
                </a:solidFill>
                <a:latin typeface="Arial Narrow" panose="020B0606020202030204" pitchFamily="34" charset="0"/>
                <a:cs typeface="Calibri"/>
              </a:rPr>
              <a:t>начиная со </a:t>
            </a:r>
            <a:r>
              <a:rPr sz="1026" spc="51" dirty="0">
                <a:solidFill>
                  <a:srgbClr val="092332"/>
                </a:solidFill>
                <a:latin typeface="Arial Narrow" panose="020B0606020202030204" pitchFamily="34" charset="0"/>
                <a:cs typeface="Calibri"/>
              </a:rPr>
              <a:t>2 </a:t>
            </a:r>
            <a:r>
              <a:rPr sz="1026" spc="60" dirty="0">
                <a:solidFill>
                  <a:srgbClr val="092332"/>
                </a:solidFill>
                <a:latin typeface="Arial Narrow" panose="020B0606020202030204" pitchFamily="34" charset="0"/>
                <a:cs typeface="Calibri"/>
              </a:rPr>
              <a:t>года</a:t>
            </a:r>
            <a:r>
              <a:rPr sz="1026" spc="-86" dirty="0">
                <a:solidFill>
                  <a:srgbClr val="092332"/>
                </a:solidFill>
                <a:latin typeface="Arial Narrow" panose="020B0606020202030204" pitchFamily="34" charset="0"/>
                <a:cs typeface="Calibri"/>
              </a:rPr>
              <a:t> </a:t>
            </a:r>
            <a:r>
              <a:rPr sz="1026" spc="51" dirty="0">
                <a:solidFill>
                  <a:srgbClr val="092332"/>
                </a:solidFill>
                <a:latin typeface="Arial Narrow" panose="020B0606020202030204" pitchFamily="34" charset="0"/>
                <a:cs typeface="Calibri"/>
              </a:rPr>
              <a:t>после  </a:t>
            </a:r>
            <a:r>
              <a:rPr sz="1026" spc="47" dirty="0">
                <a:solidFill>
                  <a:srgbClr val="092332"/>
                </a:solidFill>
                <a:latin typeface="Arial Narrow" panose="020B0606020202030204" pitchFamily="34" charset="0"/>
                <a:cs typeface="Calibri"/>
              </a:rPr>
              <a:t>получения</a:t>
            </a:r>
            <a:r>
              <a:rPr sz="1026" spc="26" dirty="0">
                <a:solidFill>
                  <a:srgbClr val="092332"/>
                </a:solidFill>
                <a:latin typeface="Arial Narrow" panose="020B0606020202030204" pitchFamily="34" charset="0"/>
                <a:cs typeface="Calibri"/>
              </a:rPr>
              <a:t> </a:t>
            </a:r>
            <a:r>
              <a:rPr sz="1026" spc="51" dirty="0">
                <a:solidFill>
                  <a:srgbClr val="092332"/>
                </a:solidFill>
                <a:latin typeface="Arial Narrow" panose="020B0606020202030204" pitchFamily="34" charset="0"/>
                <a:cs typeface="Calibri"/>
              </a:rPr>
              <a:t>займа</a:t>
            </a:r>
            <a:endParaRPr sz="1026" dirty="0">
              <a:solidFill>
                <a:prstClr val="black"/>
              </a:solidFill>
              <a:latin typeface="Arial Narrow" panose="020B0606020202030204" pitchFamily="34" charset="0"/>
              <a:cs typeface="Calibri"/>
            </a:endParaRPr>
          </a:p>
        </p:txBody>
      </p:sp>
      <p:sp>
        <p:nvSpPr>
          <p:cNvPr id="22" name="object 31"/>
          <p:cNvSpPr/>
          <p:nvPr/>
        </p:nvSpPr>
        <p:spPr>
          <a:xfrm>
            <a:off x="648380" y="4784216"/>
            <a:ext cx="0" cy="526160"/>
          </a:xfrm>
          <a:custGeom>
            <a:avLst/>
            <a:gdLst/>
            <a:ahLst/>
            <a:cxnLst/>
            <a:rect l="l" t="t" r="r" b="b"/>
            <a:pathLst>
              <a:path h="615314">
                <a:moveTo>
                  <a:pt x="0" y="0"/>
                </a:moveTo>
                <a:lnTo>
                  <a:pt x="0" y="614870"/>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23" name="object 32"/>
          <p:cNvSpPr/>
          <p:nvPr/>
        </p:nvSpPr>
        <p:spPr>
          <a:xfrm>
            <a:off x="5206296" y="4413321"/>
            <a:ext cx="664619" cy="388343"/>
          </a:xfrm>
          <a:prstGeom prst="rect">
            <a:avLst/>
          </a:prstGeom>
          <a:blipFill>
            <a:blip r:embed="rId3" cstate="print"/>
            <a:stretch>
              <a:fillRect/>
            </a:stretch>
          </a:blip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24" name="object 33"/>
          <p:cNvSpPr/>
          <p:nvPr/>
        </p:nvSpPr>
        <p:spPr>
          <a:xfrm>
            <a:off x="5273083" y="4479652"/>
            <a:ext cx="469689" cy="195477"/>
          </a:xfrm>
          <a:custGeom>
            <a:avLst/>
            <a:gdLst/>
            <a:ahLst/>
            <a:cxnLst/>
            <a:rect l="l" t="t" r="r" b="b"/>
            <a:pathLst>
              <a:path w="549275" h="228600">
                <a:moveTo>
                  <a:pt x="470954" y="0"/>
                </a:moveTo>
                <a:lnTo>
                  <a:pt x="78320" y="0"/>
                </a:lnTo>
                <a:lnTo>
                  <a:pt x="47834" y="6154"/>
                </a:lnTo>
                <a:lnTo>
                  <a:pt x="22939" y="22939"/>
                </a:lnTo>
                <a:lnTo>
                  <a:pt x="6154" y="47834"/>
                </a:lnTo>
                <a:lnTo>
                  <a:pt x="0" y="78320"/>
                </a:lnTo>
                <a:lnTo>
                  <a:pt x="0" y="150279"/>
                </a:lnTo>
                <a:lnTo>
                  <a:pt x="6154" y="180765"/>
                </a:lnTo>
                <a:lnTo>
                  <a:pt x="22939" y="205660"/>
                </a:lnTo>
                <a:lnTo>
                  <a:pt x="47834" y="222445"/>
                </a:lnTo>
                <a:lnTo>
                  <a:pt x="78320" y="228599"/>
                </a:lnTo>
                <a:lnTo>
                  <a:pt x="470954" y="228599"/>
                </a:lnTo>
                <a:lnTo>
                  <a:pt x="501440" y="222445"/>
                </a:lnTo>
                <a:lnTo>
                  <a:pt x="526335" y="205660"/>
                </a:lnTo>
                <a:lnTo>
                  <a:pt x="543120" y="180765"/>
                </a:lnTo>
                <a:lnTo>
                  <a:pt x="549274" y="150279"/>
                </a:lnTo>
                <a:lnTo>
                  <a:pt x="549274" y="78320"/>
                </a:lnTo>
                <a:lnTo>
                  <a:pt x="543120" y="47834"/>
                </a:lnTo>
                <a:lnTo>
                  <a:pt x="526335" y="22939"/>
                </a:lnTo>
                <a:lnTo>
                  <a:pt x="501440" y="6154"/>
                </a:lnTo>
                <a:lnTo>
                  <a:pt x="470954" y="0"/>
                </a:lnTo>
                <a:close/>
              </a:path>
            </a:pathLst>
          </a:custGeom>
          <a:solidFill>
            <a:srgbClr val="FFFFFF"/>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25" name="object 34"/>
          <p:cNvSpPr/>
          <p:nvPr/>
        </p:nvSpPr>
        <p:spPr>
          <a:xfrm>
            <a:off x="5273083" y="4479652"/>
            <a:ext cx="469689" cy="195477"/>
          </a:xfrm>
          <a:custGeom>
            <a:avLst/>
            <a:gdLst/>
            <a:ahLst/>
            <a:cxnLst/>
            <a:rect l="l" t="t" r="r" b="b"/>
            <a:pathLst>
              <a:path w="549275" h="228600">
                <a:moveTo>
                  <a:pt x="470954" y="228599"/>
                </a:moveTo>
                <a:lnTo>
                  <a:pt x="78320" y="228599"/>
                </a:lnTo>
                <a:lnTo>
                  <a:pt x="47834" y="222445"/>
                </a:lnTo>
                <a:lnTo>
                  <a:pt x="22939" y="205660"/>
                </a:lnTo>
                <a:lnTo>
                  <a:pt x="6154" y="180765"/>
                </a:lnTo>
                <a:lnTo>
                  <a:pt x="0" y="150279"/>
                </a:lnTo>
                <a:lnTo>
                  <a:pt x="0" y="78320"/>
                </a:lnTo>
                <a:lnTo>
                  <a:pt x="6154" y="47834"/>
                </a:lnTo>
                <a:lnTo>
                  <a:pt x="22939" y="22939"/>
                </a:lnTo>
                <a:lnTo>
                  <a:pt x="47834" y="6154"/>
                </a:lnTo>
                <a:lnTo>
                  <a:pt x="78320" y="0"/>
                </a:lnTo>
                <a:lnTo>
                  <a:pt x="470954" y="0"/>
                </a:lnTo>
                <a:lnTo>
                  <a:pt x="501440" y="6154"/>
                </a:lnTo>
                <a:lnTo>
                  <a:pt x="526335" y="22939"/>
                </a:lnTo>
                <a:lnTo>
                  <a:pt x="543120" y="47834"/>
                </a:lnTo>
                <a:lnTo>
                  <a:pt x="549274" y="78320"/>
                </a:lnTo>
                <a:lnTo>
                  <a:pt x="549274" y="150279"/>
                </a:lnTo>
                <a:lnTo>
                  <a:pt x="543120" y="180765"/>
                </a:lnTo>
                <a:lnTo>
                  <a:pt x="526335" y="205660"/>
                </a:lnTo>
                <a:lnTo>
                  <a:pt x="501440" y="222445"/>
                </a:lnTo>
                <a:lnTo>
                  <a:pt x="470954" y="228599"/>
                </a:lnTo>
                <a:close/>
              </a:path>
            </a:pathLst>
          </a:custGeom>
          <a:ln w="6350">
            <a:solidFill>
              <a:srgbClr val="09233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26" name="object 35"/>
          <p:cNvSpPr/>
          <p:nvPr/>
        </p:nvSpPr>
        <p:spPr>
          <a:xfrm>
            <a:off x="4972241" y="4019889"/>
            <a:ext cx="188961" cy="513671"/>
          </a:xfrm>
          <a:custGeom>
            <a:avLst/>
            <a:gdLst/>
            <a:ahLst/>
            <a:cxnLst/>
            <a:rect l="l" t="t" r="r" b="b"/>
            <a:pathLst>
              <a:path w="220979" h="600710">
                <a:moveTo>
                  <a:pt x="146020" y="0"/>
                </a:moveTo>
                <a:lnTo>
                  <a:pt x="113952" y="23958"/>
                </a:lnTo>
                <a:lnTo>
                  <a:pt x="85643" y="51638"/>
                </a:lnTo>
                <a:lnTo>
                  <a:pt x="61187" y="82548"/>
                </a:lnTo>
                <a:lnTo>
                  <a:pt x="40678" y="116197"/>
                </a:lnTo>
                <a:lnTo>
                  <a:pt x="24210" y="152096"/>
                </a:lnTo>
                <a:lnTo>
                  <a:pt x="11878" y="189753"/>
                </a:lnTo>
                <a:lnTo>
                  <a:pt x="3777" y="228678"/>
                </a:lnTo>
                <a:lnTo>
                  <a:pt x="0" y="268381"/>
                </a:lnTo>
                <a:lnTo>
                  <a:pt x="641" y="308371"/>
                </a:lnTo>
                <a:lnTo>
                  <a:pt x="5796" y="348158"/>
                </a:lnTo>
                <a:lnTo>
                  <a:pt x="15558" y="387251"/>
                </a:lnTo>
                <a:lnTo>
                  <a:pt x="30021" y="425159"/>
                </a:lnTo>
                <a:lnTo>
                  <a:pt x="49281" y="461392"/>
                </a:lnTo>
                <a:lnTo>
                  <a:pt x="73432" y="495460"/>
                </a:lnTo>
                <a:lnTo>
                  <a:pt x="102566" y="526871"/>
                </a:lnTo>
                <a:lnTo>
                  <a:pt x="136780" y="555136"/>
                </a:lnTo>
                <a:lnTo>
                  <a:pt x="176168" y="579765"/>
                </a:lnTo>
                <a:lnTo>
                  <a:pt x="220823" y="600265"/>
                </a:lnTo>
              </a:path>
            </a:pathLst>
          </a:custGeom>
          <a:ln w="6350">
            <a:solidFill>
              <a:srgbClr val="092332"/>
            </a:solidFill>
            <a:prstDash val="sysDot"/>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27" name="object 36"/>
          <p:cNvSpPr/>
          <p:nvPr/>
        </p:nvSpPr>
        <p:spPr>
          <a:xfrm>
            <a:off x="5104086" y="3984212"/>
            <a:ext cx="41267" cy="41267"/>
          </a:xfrm>
          <a:custGeom>
            <a:avLst/>
            <a:gdLst/>
            <a:ahLst/>
            <a:cxnLst/>
            <a:rect l="l" t="t" r="r" b="b"/>
            <a:pathLst>
              <a:path w="48260" h="48260">
                <a:moveTo>
                  <a:pt x="23500" y="0"/>
                </a:moveTo>
                <a:lnTo>
                  <a:pt x="14239" y="2034"/>
                </a:lnTo>
                <a:lnTo>
                  <a:pt x="6494" y="7502"/>
                </a:lnTo>
                <a:lnTo>
                  <a:pt x="1617" y="15247"/>
                </a:lnTo>
                <a:lnTo>
                  <a:pt x="0" y="24257"/>
                </a:lnTo>
                <a:lnTo>
                  <a:pt x="2034" y="33517"/>
                </a:lnTo>
                <a:lnTo>
                  <a:pt x="7500" y="41257"/>
                </a:lnTo>
                <a:lnTo>
                  <a:pt x="15240" y="46135"/>
                </a:lnTo>
                <a:lnTo>
                  <a:pt x="24246" y="47755"/>
                </a:lnTo>
                <a:lnTo>
                  <a:pt x="33505" y="45722"/>
                </a:lnTo>
                <a:lnTo>
                  <a:pt x="41250" y="40255"/>
                </a:lnTo>
                <a:lnTo>
                  <a:pt x="46128" y="32509"/>
                </a:lnTo>
                <a:lnTo>
                  <a:pt x="47749" y="23500"/>
                </a:lnTo>
                <a:lnTo>
                  <a:pt x="45722" y="14239"/>
                </a:lnTo>
                <a:lnTo>
                  <a:pt x="40255" y="6494"/>
                </a:lnTo>
                <a:lnTo>
                  <a:pt x="32509" y="1617"/>
                </a:lnTo>
                <a:lnTo>
                  <a:pt x="23500" y="0"/>
                </a:lnTo>
                <a:close/>
              </a:path>
            </a:pathLst>
          </a:custGeom>
          <a:solidFill>
            <a:srgbClr val="092332"/>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28" name="object 37"/>
          <p:cNvSpPr/>
          <p:nvPr/>
        </p:nvSpPr>
        <p:spPr>
          <a:xfrm>
            <a:off x="5167263" y="4521905"/>
            <a:ext cx="61358" cy="30951"/>
          </a:xfrm>
          <a:custGeom>
            <a:avLst/>
            <a:gdLst/>
            <a:ahLst/>
            <a:cxnLst/>
            <a:rect l="l" t="t" r="r" b="b"/>
            <a:pathLst>
              <a:path w="71754" h="36195">
                <a:moveTo>
                  <a:pt x="9410" y="0"/>
                </a:moveTo>
                <a:lnTo>
                  <a:pt x="0" y="35674"/>
                </a:lnTo>
                <a:lnTo>
                  <a:pt x="71259" y="35407"/>
                </a:lnTo>
                <a:lnTo>
                  <a:pt x="9410" y="0"/>
                </a:lnTo>
                <a:close/>
              </a:path>
            </a:pathLst>
          </a:custGeom>
          <a:solidFill>
            <a:srgbClr val="092332"/>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29" name="object 38"/>
          <p:cNvSpPr txBox="1"/>
          <p:nvPr/>
        </p:nvSpPr>
        <p:spPr>
          <a:xfrm>
            <a:off x="5190677" y="3622452"/>
            <a:ext cx="2523831" cy="1042852"/>
          </a:xfrm>
          <a:prstGeom prst="rect">
            <a:avLst/>
          </a:prstGeom>
        </p:spPr>
        <p:txBody>
          <a:bodyPr vert="horz" wrap="square" lIns="0" tIns="64073" rIns="0" bIns="0" rtlCol="0">
            <a:spAutoFit/>
          </a:bodyPr>
          <a:lstStyle/>
          <a:p>
            <a:pPr marL="10860" defTabSz="781903" eaLnBrk="1" fontAlgn="auto" hangingPunct="1">
              <a:spcBef>
                <a:spcPts val="505"/>
              </a:spcBef>
              <a:spcAft>
                <a:spcPts val="0"/>
              </a:spcAft>
            </a:pPr>
            <a:r>
              <a:rPr sz="1197" spc="90" dirty="0">
                <a:solidFill>
                  <a:srgbClr val="092332"/>
                </a:solidFill>
                <a:latin typeface="Arial Narrow" panose="020B0606020202030204" pitchFamily="34" charset="0"/>
                <a:cs typeface="Calibri"/>
              </a:rPr>
              <a:t>СОФИНАНСИРОВАНИЕ:</a:t>
            </a:r>
            <a:endParaRPr sz="1197" dirty="0">
              <a:solidFill>
                <a:prstClr val="black"/>
              </a:solidFill>
              <a:latin typeface="Arial Narrow" panose="020B0606020202030204" pitchFamily="34" charset="0"/>
              <a:cs typeface="Calibri"/>
            </a:endParaRPr>
          </a:p>
          <a:p>
            <a:pPr marL="10860" defTabSz="781903" eaLnBrk="1" fontAlgn="auto" hangingPunct="1">
              <a:spcBef>
                <a:spcPts val="359"/>
              </a:spcBef>
              <a:spcAft>
                <a:spcPts val="0"/>
              </a:spcAft>
            </a:pPr>
            <a:r>
              <a:rPr sz="1026" spc="-13" dirty="0">
                <a:solidFill>
                  <a:srgbClr val="2AACE2"/>
                </a:solidFill>
                <a:latin typeface="Arial Narrow" panose="020B0606020202030204" pitchFamily="34" charset="0"/>
                <a:cs typeface="Calibri"/>
              </a:rPr>
              <a:t>≥ </a:t>
            </a:r>
            <a:r>
              <a:rPr sz="1026" spc="77" dirty="0">
                <a:solidFill>
                  <a:srgbClr val="2AACE2"/>
                </a:solidFill>
                <a:latin typeface="Arial Narrow" panose="020B0606020202030204" pitchFamily="34" charset="0"/>
                <a:cs typeface="Calibri"/>
              </a:rPr>
              <a:t>30 </a:t>
            </a:r>
            <a:r>
              <a:rPr sz="1026" spc="47" dirty="0">
                <a:solidFill>
                  <a:srgbClr val="2AACE2"/>
                </a:solidFill>
                <a:latin typeface="Arial Narrow" panose="020B0606020202030204" pitchFamily="34" charset="0"/>
                <a:cs typeface="Calibri"/>
              </a:rPr>
              <a:t>% </a:t>
            </a:r>
            <a:r>
              <a:rPr sz="1026" spc="51" dirty="0">
                <a:solidFill>
                  <a:srgbClr val="092332"/>
                </a:solidFill>
                <a:latin typeface="Arial Narrow" panose="020B0606020202030204" pitchFamily="34" charset="0"/>
                <a:cs typeface="Calibri"/>
              </a:rPr>
              <a:t>бюджета</a:t>
            </a:r>
            <a:r>
              <a:rPr sz="1026" dirty="0">
                <a:solidFill>
                  <a:srgbClr val="092332"/>
                </a:solidFill>
                <a:latin typeface="Arial Narrow" panose="020B0606020202030204" pitchFamily="34" charset="0"/>
                <a:cs typeface="Calibri"/>
              </a:rPr>
              <a:t> </a:t>
            </a:r>
            <a:r>
              <a:rPr sz="1026" spc="38" dirty="0">
                <a:solidFill>
                  <a:srgbClr val="092332"/>
                </a:solidFill>
                <a:latin typeface="Arial Narrow" panose="020B0606020202030204" pitchFamily="34" charset="0"/>
                <a:cs typeface="Calibri"/>
              </a:rPr>
              <a:t>проекта,</a:t>
            </a:r>
            <a:endParaRPr sz="1026" dirty="0">
              <a:solidFill>
                <a:prstClr val="black"/>
              </a:solidFill>
              <a:latin typeface="Arial Narrow" panose="020B0606020202030204" pitchFamily="34" charset="0"/>
              <a:cs typeface="Calibri"/>
            </a:endParaRPr>
          </a:p>
          <a:p>
            <a:pPr marL="10860" marR="4344" defTabSz="781903" eaLnBrk="1" fontAlgn="auto" hangingPunct="1">
              <a:lnSpc>
                <a:spcPct val="104200"/>
              </a:lnSpc>
              <a:spcBef>
                <a:spcPts val="0"/>
              </a:spcBef>
              <a:spcAft>
                <a:spcPts val="0"/>
              </a:spcAft>
            </a:pPr>
            <a:r>
              <a:rPr sz="1026" spc="68" dirty="0">
                <a:solidFill>
                  <a:srgbClr val="092332"/>
                </a:solidFill>
                <a:latin typeface="Arial Narrow" panose="020B0606020202030204" pitchFamily="34" charset="0"/>
                <a:cs typeface="Calibri"/>
              </a:rPr>
              <a:t>в </a:t>
            </a:r>
            <a:r>
              <a:rPr sz="1026" spc="17" dirty="0">
                <a:solidFill>
                  <a:srgbClr val="092332"/>
                </a:solidFill>
                <a:latin typeface="Arial Narrow" panose="020B0606020202030204" pitchFamily="34" charset="0"/>
                <a:cs typeface="Calibri"/>
              </a:rPr>
              <a:t>т.ч. </a:t>
            </a:r>
            <a:r>
              <a:rPr sz="1026" spc="81" dirty="0">
                <a:solidFill>
                  <a:srgbClr val="092332"/>
                </a:solidFill>
                <a:latin typeface="Arial Narrow" panose="020B0606020202030204" pitchFamily="34" charset="0"/>
                <a:cs typeface="Calibri"/>
              </a:rPr>
              <a:t>за </a:t>
            </a:r>
            <a:r>
              <a:rPr sz="1026" spc="73" dirty="0">
                <a:solidFill>
                  <a:srgbClr val="092332"/>
                </a:solidFill>
                <a:latin typeface="Arial Narrow" panose="020B0606020202030204" pitchFamily="34" charset="0"/>
                <a:cs typeface="Calibri"/>
              </a:rPr>
              <a:t>счет </a:t>
            </a:r>
            <a:r>
              <a:rPr sz="1026" spc="56" dirty="0">
                <a:solidFill>
                  <a:srgbClr val="092332"/>
                </a:solidFill>
                <a:latin typeface="Arial Narrow" panose="020B0606020202030204" pitchFamily="34" charset="0"/>
                <a:cs typeface="Calibri"/>
              </a:rPr>
              <a:t>собственных </a:t>
            </a:r>
            <a:r>
              <a:rPr sz="1026" spc="60" dirty="0">
                <a:solidFill>
                  <a:srgbClr val="092332"/>
                </a:solidFill>
                <a:latin typeface="Arial Narrow" panose="020B0606020202030204" pitchFamily="34" charset="0"/>
                <a:cs typeface="Calibri"/>
              </a:rPr>
              <a:t>средств,  </a:t>
            </a:r>
            <a:r>
              <a:rPr sz="1026" spc="73" dirty="0">
                <a:solidFill>
                  <a:srgbClr val="092332"/>
                </a:solidFill>
                <a:latin typeface="Arial Narrow" panose="020B0606020202030204" pitchFamily="34" charset="0"/>
                <a:cs typeface="Calibri"/>
              </a:rPr>
              <a:t>средств </a:t>
            </a:r>
            <a:r>
              <a:rPr sz="1026" spc="43" dirty="0">
                <a:solidFill>
                  <a:srgbClr val="092332"/>
                </a:solidFill>
                <a:latin typeface="Arial Narrow" panose="020B0606020202030204" pitchFamily="34" charset="0"/>
                <a:cs typeface="Calibri"/>
              </a:rPr>
              <a:t>акционеров </a:t>
            </a:r>
            <a:r>
              <a:rPr sz="1026" spc="-13" dirty="0">
                <a:solidFill>
                  <a:srgbClr val="2AACE2"/>
                </a:solidFill>
                <a:latin typeface="Arial Narrow" panose="020B0606020202030204" pitchFamily="34" charset="0"/>
                <a:cs typeface="Calibri"/>
              </a:rPr>
              <a:t>≥ </a:t>
            </a:r>
            <a:r>
              <a:rPr sz="1026" spc="-94" dirty="0">
                <a:solidFill>
                  <a:srgbClr val="2AACE2"/>
                </a:solidFill>
                <a:latin typeface="Arial Narrow" panose="020B0606020202030204" pitchFamily="34" charset="0"/>
                <a:cs typeface="Calibri"/>
              </a:rPr>
              <a:t>15 </a:t>
            </a:r>
            <a:r>
              <a:rPr sz="1026" spc="47" dirty="0">
                <a:solidFill>
                  <a:srgbClr val="2AACE2"/>
                </a:solidFill>
                <a:latin typeface="Arial Narrow" panose="020B0606020202030204" pitchFamily="34" charset="0"/>
                <a:cs typeface="Calibri"/>
              </a:rPr>
              <a:t>% </a:t>
            </a:r>
            <a:r>
              <a:rPr sz="1026" spc="38" dirty="0">
                <a:solidFill>
                  <a:srgbClr val="092332"/>
                </a:solidFill>
                <a:latin typeface="Arial Narrow" panose="020B0606020202030204" pitchFamily="34" charset="0"/>
                <a:cs typeface="Calibri"/>
              </a:rPr>
              <a:t>суммы</a:t>
            </a:r>
            <a:r>
              <a:rPr sz="1026" spc="-38" dirty="0">
                <a:solidFill>
                  <a:srgbClr val="092332"/>
                </a:solidFill>
                <a:latin typeface="Arial Narrow" panose="020B0606020202030204" pitchFamily="34" charset="0"/>
                <a:cs typeface="Calibri"/>
              </a:rPr>
              <a:t> </a:t>
            </a:r>
            <a:r>
              <a:rPr sz="1026" spc="51" dirty="0">
                <a:solidFill>
                  <a:srgbClr val="092332"/>
                </a:solidFill>
                <a:latin typeface="Arial Narrow" panose="020B0606020202030204" pitchFamily="34" charset="0"/>
                <a:cs typeface="Calibri"/>
              </a:rPr>
              <a:t>займа</a:t>
            </a:r>
            <a:endParaRPr sz="1026" dirty="0">
              <a:solidFill>
                <a:prstClr val="black"/>
              </a:solidFill>
              <a:latin typeface="Arial Narrow" panose="020B0606020202030204" pitchFamily="34" charset="0"/>
              <a:cs typeface="Calibri"/>
            </a:endParaRPr>
          </a:p>
          <a:p>
            <a:pPr marL="576654" defTabSz="781903" eaLnBrk="1" fontAlgn="auto" hangingPunct="1">
              <a:lnSpc>
                <a:spcPts val="590"/>
              </a:lnSpc>
              <a:spcBef>
                <a:spcPts val="295"/>
              </a:spcBef>
              <a:spcAft>
                <a:spcPts val="0"/>
              </a:spcAft>
            </a:pPr>
            <a:r>
              <a:rPr sz="599" spc="21" dirty="0">
                <a:solidFill>
                  <a:srgbClr val="2AACE2"/>
                </a:solidFill>
                <a:latin typeface="Arial Narrow" panose="020B0606020202030204" pitchFamily="34" charset="0"/>
                <a:cs typeface="Calibri"/>
              </a:rPr>
              <a:t>new</a:t>
            </a:r>
          </a:p>
          <a:p>
            <a:pPr marL="124887" defTabSz="781903" eaLnBrk="1" fontAlgn="auto" hangingPunct="1">
              <a:lnSpc>
                <a:spcPts val="1103"/>
              </a:lnSpc>
              <a:spcBef>
                <a:spcPts val="0"/>
              </a:spcBef>
              <a:spcAft>
                <a:spcPts val="0"/>
              </a:spcAft>
            </a:pPr>
            <a:r>
              <a:rPr sz="1026" spc="-13" dirty="0">
                <a:solidFill>
                  <a:srgbClr val="2AACE2"/>
                </a:solidFill>
                <a:latin typeface="Arial Narrow" panose="020B0606020202030204" pitchFamily="34" charset="0"/>
                <a:cs typeface="Calibri"/>
              </a:rPr>
              <a:t>≥ </a:t>
            </a:r>
            <a:r>
              <a:rPr sz="1026" spc="73" dirty="0">
                <a:solidFill>
                  <a:srgbClr val="2AACE2"/>
                </a:solidFill>
                <a:latin typeface="Arial Narrow" panose="020B0606020202030204" pitchFamily="34" charset="0"/>
                <a:cs typeface="Calibri"/>
              </a:rPr>
              <a:t>20</a:t>
            </a:r>
            <a:r>
              <a:rPr sz="1026" spc="68" dirty="0">
                <a:solidFill>
                  <a:srgbClr val="2AACE2"/>
                </a:solidFill>
                <a:latin typeface="Arial Narrow" panose="020B0606020202030204" pitchFamily="34" charset="0"/>
                <a:cs typeface="Calibri"/>
              </a:rPr>
              <a:t> </a:t>
            </a:r>
            <a:r>
              <a:rPr sz="1026" spc="47" dirty="0">
                <a:solidFill>
                  <a:srgbClr val="2AACE2"/>
                </a:solidFill>
                <a:latin typeface="Arial Narrow" panose="020B0606020202030204" pitchFamily="34" charset="0"/>
                <a:cs typeface="Calibri"/>
              </a:rPr>
              <a:t>%</a:t>
            </a:r>
            <a:endParaRPr sz="1026" dirty="0">
              <a:solidFill>
                <a:srgbClr val="2AACE2"/>
              </a:solidFill>
              <a:latin typeface="Arial Narrow" panose="020B0606020202030204" pitchFamily="34" charset="0"/>
              <a:cs typeface="Calibri"/>
            </a:endParaRPr>
          </a:p>
        </p:txBody>
      </p:sp>
      <p:sp>
        <p:nvSpPr>
          <p:cNvPr id="30" name="object 39"/>
          <p:cNvSpPr/>
          <p:nvPr/>
        </p:nvSpPr>
        <p:spPr>
          <a:xfrm>
            <a:off x="5315763" y="5440228"/>
            <a:ext cx="474354" cy="388349"/>
          </a:xfrm>
          <a:prstGeom prst="rect">
            <a:avLst/>
          </a:prstGeom>
          <a:blipFill>
            <a:blip r:embed="rId4" cstate="print"/>
            <a:stretch>
              <a:fillRect/>
            </a:stretch>
          </a:blip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31" name="object 40"/>
          <p:cNvSpPr/>
          <p:nvPr/>
        </p:nvSpPr>
        <p:spPr>
          <a:xfrm>
            <a:off x="5381677" y="5506613"/>
            <a:ext cx="281813" cy="195477"/>
          </a:xfrm>
          <a:custGeom>
            <a:avLst/>
            <a:gdLst/>
            <a:ahLst/>
            <a:cxnLst/>
            <a:rect l="l" t="t" r="r" b="b"/>
            <a:pathLst>
              <a:path w="329565" h="228600">
                <a:moveTo>
                  <a:pt x="251028" y="0"/>
                </a:moveTo>
                <a:lnTo>
                  <a:pt x="78320" y="0"/>
                </a:lnTo>
                <a:lnTo>
                  <a:pt x="47834" y="6154"/>
                </a:lnTo>
                <a:lnTo>
                  <a:pt x="22939" y="22939"/>
                </a:lnTo>
                <a:lnTo>
                  <a:pt x="6154" y="47834"/>
                </a:lnTo>
                <a:lnTo>
                  <a:pt x="0" y="78320"/>
                </a:lnTo>
                <a:lnTo>
                  <a:pt x="0" y="150279"/>
                </a:lnTo>
                <a:lnTo>
                  <a:pt x="6154" y="180765"/>
                </a:lnTo>
                <a:lnTo>
                  <a:pt x="22939" y="205660"/>
                </a:lnTo>
                <a:lnTo>
                  <a:pt x="47834" y="222445"/>
                </a:lnTo>
                <a:lnTo>
                  <a:pt x="78320" y="228600"/>
                </a:lnTo>
                <a:lnTo>
                  <a:pt x="251028" y="228600"/>
                </a:lnTo>
                <a:lnTo>
                  <a:pt x="281514" y="222445"/>
                </a:lnTo>
                <a:lnTo>
                  <a:pt x="306409" y="205660"/>
                </a:lnTo>
                <a:lnTo>
                  <a:pt x="323194" y="180765"/>
                </a:lnTo>
                <a:lnTo>
                  <a:pt x="329349" y="150279"/>
                </a:lnTo>
                <a:lnTo>
                  <a:pt x="329349" y="78320"/>
                </a:lnTo>
                <a:lnTo>
                  <a:pt x="323194" y="47834"/>
                </a:lnTo>
                <a:lnTo>
                  <a:pt x="306409" y="22939"/>
                </a:lnTo>
                <a:lnTo>
                  <a:pt x="281514" y="6154"/>
                </a:lnTo>
                <a:lnTo>
                  <a:pt x="251028" y="0"/>
                </a:lnTo>
                <a:close/>
              </a:path>
            </a:pathLst>
          </a:custGeom>
          <a:solidFill>
            <a:srgbClr val="FFFFFF"/>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32" name="object 41"/>
          <p:cNvSpPr/>
          <p:nvPr/>
        </p:nvSpPr>
        <p:spPr>
          <a:xfrm>
            <a:off x="5381677" y="5506613"/>
            <a:ext cx="281813" cy="195477"/>
          </a:xfrm>
          <a:custGeom>
            <a:avLst/>
            <a:gdLst/>
            <a:ahLst/>
            <a:cxnLst/>
            <a:rect l="l" t="t" r="r" b="b"/>
            <a:pathLst>
              <a:path w="329565" h="228600">
                <a:moveTo>
                  <a:pt x="251028" y="228600"/>
                </a:moveTo>
                <a:lnTo>
                  <a:pt x="78320" y="228600"/>
                </a:lnTo>
                <a:lnTo>
                  <a:pt x="47834" y="222445"/>
                </a:lnTo>
                <a:lnTo>
                  <a:pt x="22939" y="205660"/>
                </a:lnTo>
                <a:lnTo>
                  <a:pt x="6154" y="180765"/>
                </a:lnTo>
                <a:lnTo>
                  <a:pt x="0" y="150279"/>
                </a:lnTo>
                <a:lnTo>
                  <a:pt x="0" y="78320"/>
                </a:lnTo>
                <a:lnTo>
                  <a:pt x="6154" y="47834"/>
                </a:lnTo>
                <a:lnTo>
                  <a:pt x="22939" y="22939"/>
                </a:lnTo>
                <a:lnTo>
                  <a:pt x="47834" y="6154"/>
                </a:lnTo>
                <a:lnTo>
                  <a:pt x="78320" y="0"/>
                </a:lnTo>
                <a:lnTo>
                  <a:pt x="251028" y="0"/>
                </a:lnTo>
                <a:lnTo>
                  <a:pt x="281514" y="6154"/>
                </a:lnTo>
                <a:lnTo>
                  <a:pt x="306409" y="22939"/>
                </a:lnTo>
                <a:lnTo>
                  <a:pt x="323194" y="47834"/>
                </a:lnTo>
                <a:lnTo>
                  <a:pt x="329349" y="78320"/>
                </a:lnTo>
                <a:lnTo>
                  <a:pt x="329349" y="150279"/>
                </a:lnTo>
                <a:lnTo>
                  <a:pt x="323194" y="180765"/>
                </a:lnTo>
                <a:lnTo>
                  <a:pt x="306409" y="205660"/>
                </a:lnTo>
                <a:lnTo>
                  <a:pt x="281514" y="222445"/>
                </a:lnTo>
                <a:lnTo>
                  <a:pt x="251028" y="228600"/>
                </a:lnTo>
                <a:close/>
              </a:path>
            </a:pathLst>
          </a:custGeom>
          <a:ln w="6350">
            <a:solidFill>
              <a:srgbClr val="09233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33" name="object 42"/>
          <p:cNvSpPr/>
          <p:nvPr/>
        </p:nvSpPr>
        <p:spPr>
          <a:xfrm>
            <a:off x="4997120" y="5273684"/>
            <a:ext cx="232944" cy="326339"/>
          </a:xfrm>
          <a:custGeom>
            <a:avLst/>
            <a:gdLst/>
            <a:ahLst/>
            <a:cxnLst/>
            <a:rect l="l" t="t" r="r" b="b"/>
            <a:pathLst>
              <a:path w="272414" h="381635">
                <a:moveTo>
                  <a:pt x="100745" y="0"/>
                </a:moveTo>
                <a:lnTo>
                  <a:pt x="67179" y="24940"/>
                </a:lnTo>
                <a:lnTo>
                  <a:pt x="40448" y="52258"/>
                </a:lnTo>
                <a:lnTo>
                  <a:pt x="7117" y="111901"/>
                </a:lnTo>
                <a:lnTo>
                  <a:pt x="0" y="174668"/>
                </a:lnTo>
                <a:lnTo>
                  <a:pt x="6036" y="205894"/>
                </a:lnTo>
                <a:lnTo>
                  <a:pt x="36830" y="265365"/>
                </a:lnTo>
                <a:lnTo>
                  <a:pt x="91958" y="317315"/>
                </a:lnTo>
                <a:lnTo>
                  <a:pt x="128412" y="339140"/>
                </a:lnTo>
                <a:lnTo>
                  <a:pt x="170668" y="357487"/>
                </a:lnTo>
                <a:lnTo>
                  <a:pt x="218631" y="371825"/>
                </a:lnTo>
                <a:lnTo>
                  <a:pt x="272208" y="381622"/>
                </a:lnTo>
              </a:path>
            </a:pathLst>
          </a:custGeom>
          <a:ln w="6350">
            <a:solidFill>
              <a:srgbClr val="092332"/>
            </a:solidFill>
            <a:prstDash val="sysDot"/>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34" name="object 43"/>
          <p:cNvSpPr/>
          <p:nvPr/>
        </p:nvSpPr>
        <p:spPr>
          <a:xfrm>
            <a:off x="5240376" y="5601266"/>
            <a:ext cx="10860" cy="1086"/>
          </a:xfrm>
          <a:custGeom>
            <a:avLst/>
            <a:gdLst/>
            <a:ahLst/>
            <a:cxnLst/>
            <a:rect l="l" t="t" r="r" b="b"/>
            <a:pathLst>
              <a:path w="12700" h="1270">
                <a:moveTo>
                  <a:pt x="0" y="0"/>
                </a:moveTo>
                <a:lnTo>
                  <a:pt x="4191" y="457"/>
                </a:lnTo>
                <a:lnTo>
                  <a:pt x="8420" y="863"/>
                </a:lnTo>
                <a:lnTo>
                  <a:pt x="12700" y="1244"/>
                </a:lnTo>
              </a:path>
            </a:pathLst>
          </a:custGeom>
          <a:ln w="6350">
            <a:solidFill>
              <a:srgbClr val="09233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35" name="object 44"/>
          <p:cNvSpPr/>
          <p:nvPr/>
        </p:nvSpPr>
        <p:spPr>
          <a:xfrm>
            <a:off x="5089906" y="5238155"/>
            <a:ext cx="41267" cy="41267"/>
          </a:xfrm>
          <a:custGeom>
            <a:avLst/>
            <a:gdLst/>
            <a:ahLst/>
            <a:cxnLst/>
            <a:rect l="l" t="t" r="r" b="b"/>
            <a:pathLst>
              <a:path w="48260" h="48260">
                <a:moveTo>
                  <a:pt x="23076" y="0"/>
                </a:moveTo>
                <a:lnTo>
                  <a:pt x="13855" y="2196"/>
                </a:lnTo>
                <a:lnTo>
                  <a:pt x="6207" y="7801"/>
                </a:lnTo>
                <a:lnTo>
                  <a:pt x="1463" y="15630"/>
                </a:lnTo>
                <a:lnTo>
                  <a:pt x="0" y="24663"/>
                </a:lnTo>
                <a:lnTo>
                  <a:pt x="2196" y="33883"/>
                </a:lnTo>
                <a:lnTo>
                  <a:pt x="7801" y="41528"/>
                </a:lnTo>
                <a:lnTo>
                  <a:pt x="15630" y="46270"/>
                </a:lnTo>
                <a:lnTo>
                  <a:pt x="24663" y="47733"/>
                </a:lnTo>
                <a:lnTo>
                  <a:pt x="33883" y="45541"/>
                </a:lnTo>
                <a:lnTo>
                  <a:pt x="41535" y="39942"/>
                </a:lnTo>
                <a:lnTo>
                  <a:pt x="46279" y="32113"/>
                </a:lnTo>
                <a:lnTo>
                  <a:pt x="47740" y="23076"/>
                </a:lnTo>
                <a:lnTo>
                  <a:pt x="45541" y="13855"/>
                </a:lnTo>
                <a:lnTo>
                  <a:pt x="39942" y="6207"/>
                </a:lnTo>
                <a:lnTo>
                  <a:pt x="32113" y="1463"/>
                </a:lnTo>
                <a:lnTo>
                  <a:pt x="23076" y="0"/>
                </a:lnTo>
                <a:close/>
              </a:path>
            </a:pathLst>
          </a:custGeom>
          <a:solidFill>
            <a:srgbClr val="092332"/>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36" name="object 45"/>
          <p:cNvSpPr/>
          <p:nvPr/>
        </p:nvSpPr>
        <p:spPr>
          <a:xfrm>
            <a:off x="5239734" y="5585611"/>
            <a:ext cx="59729" cy="32037"/>
          </a:xfrm>
          <a:custGeom>
            <a:avLst/>
            <a:gdLst/>
            <a:ahLst/>
            <a:cxnLst/>
            <a:rect l="l" t="t" r="r" b="b"/>
            <a:pathLst>
              <a:path w="69850" h="37464">
                <a:moveTo>
                  <a:pt x="1866" y="0"/>
                </a:moveTo>
                <a:lnTo>
                  <a:pt x="0" y="36855"/>
                </a:lnTo>
                <a:lnTo>
                  <a:pt x="69684" y="21932"/>
                </a:lnTo>
                <a:lnTo>
                  <a:pt x="1866" y="0"/>
                </a:lnTo>
                <a:close/>
              </a:path>
            </a:pathLst>
          </a:custGeom>
          <a:solidFill>
            <a:srgbClr val="092332"/>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37" name="object 46"/>
          <p:cNvSpPr txBox="1"/>
          <p:nvPr/>
        </p:nvSpPr>
        <p:spPr>
          <a:xfrm>
            <a:off x="5435297" y="5508897"/>
            <a:ext cx="170500" cy="168830"/>
          </a:xfrm>
          <a:prstGeom prst="rect">
            <a:avLst/>
          </a:prstGeom>
        </p:spPr>
        <p:txBody>
          <a:bodyPr vert="horz" wrap="square" lIns="0" tIns="10860" rIns="0" bIns="0" rtlCol="0">
            <a:spAutoFit/>
          </a:bodyPr>
          <a:lstStyle/>
          <a:p>
            <a:pPr marL="10860" defTabSz="781903" eaLnBrk="1" fontAlgn="auto" hangingPunct="1">
              <a:spcBef>
                <a:spcPts val="86"/>
              </a:spcBef>
              <a:spcAft>
                <a:spcPts val="0"/>
              </a:spcAft>
            </a:pPr>
            <a:r>
              <a:rPr sz="1026" spc="60" dirty="0">
                <a:solidFill>
                  <a:srgbClr val="2AACE2"/>
                </a:solidFill>
                <a:latin typeface="Arial Narrow" panose="020B0606020202030204" pitchFamily="34" charset="0"/>
                <a:cs typeface="Calibri"/>
              </a:rPr>
              <a:t>25</a:t>
            </a:r>
            <a:endParaRPr sz="1026" dirty="0">
              <a:solidFill>
                <a:srgbClr val="2AACE2"/>
              </a:solidFill>
              <a:latin typeface="Arial Narrow" panose="020B0606020202030204" pitchFamily="34" charset="0"/>
              <a:cs typeface="Calibri"/>
            </a:endParaRPr>
          </a:p>
        </p:txBody>
      </p:sp>
      <p:sp>
        <p:nvSpPr>
          <p:cNvPr id="38" name="object 47"/>
          <p:cNvSpPr txBox="1"/>
          <p:nvPr/>
        </p:nvSpPr>
        <p:spPr>
          <a:xfrm>
            <a:off x="5700904" y="5448912"/>
            <a:ext cx="162898" cy="104815"/>
          </a:xfrm>
          <a:prstGeom prst="rect">
            <a:avLst/>
          </a:prstGeom>
        </p:spPr>
        <p:txBody>
          <a:bodyPr vert="horz" wrap="square" lIns="0" tIns="12488" rIns="0" bIns="0" rtlCol="0">
            <a:spAutoFit/>
          </a:bodyPr>
          <a:lstStyle/>
          <a:p>
            <a:pPr marL="10860" defTabSz="781903" eaLnBrk="1" fontAlgn="auto" hangingPunct="1">
              <a:spcBef>
                <a:spcPts val="97"/>
              </a:spcBef>
              <a:spcAft>
                <a:spcPts val="0"/>
              </a:spcAft>
            </a:pPr>
            <a:r>
              <a:rPr sz="599" spc="21" dirty="0">
                <a:solidFill>
                  <a:srgbClr val="2AACE2"/>
                </a:solidFill>
                <a:latin typeface="Arial Narrow" panose="020B0606020202030204" pitchFamily="34" charset="0"/>
                <a:cs typeface="Calibri"/>
              </a:rPr>
              <a:t>new</a:t>
            </a:r>
            <a:endParaRPr sz="599" dirty="0">
              <a:solidFill>
                <a:srgbClr val="2AACE2"/>
              </a:solidFill>
              <a:latin typeface="Arial Narrow" panose="020B0606020202030204" pitchFamily="34" charset="0"/>
              <a:cs typeface="Calibri"/>
            </a:endParaRPr>
          </a:p>
        </p:txBody>
      </p:sp>
      <p:sp>
        <p:nvSpPr>
          <p:cNvPr id="39" name="object 48"/>
          <p:cNvSpPr/>
          <p:nvPr/>
        </p:nvSpPr>
        <p:spPr>
          <a:xfrm>
            <a:off x="5169693" y="4101492"/>
            <a:ext cx="2576501" cy="306248"/>
          </a:xfrm>
          <a:custGeom>
            <a:avLst/>
            <a:gdLst/>
            <a:ahLst/>
            <a:cxnLst/>
            <a:rect l="l" t="t" r="r" b="b"/>
            <a:pathLst>
              <a:path w="3013075" h="358139">
                <a:moveTo>
                  <a:pt x="2934690" y="357962"/>
                </a:moveTo>
                <a:lnTo>
                  <a:pt x="78308" y="357962"/>
                </a:lnTo>
                <a:lnTo>
                  <a:pt x="47829" y="351807"/>
                </a:lnTo>
                <a:lnTo>
                  <a:pt x="22937" y="335022"/>
                </a:lnTo>
                <a:lnTo>
                  <a:pt x="6154" y="310127"/>
                </a:lnTo>
                <a:lnTo>
                  <a:pt x="0" y="279641"/>
                </a:lnTo>
                <a:lnTo>
                  <a:pt x="0" y="78308"/>
                </a:lnTo>
                <a:lnTo>
                  <a:pt x="6154" y="47829"/>
                </a:lnTo>
                <a:lnTo>
                  <a:pt x="22937" y="22937"/>
                </a:lnTo>
                <a:lnTo>
                  <a:pt x="47829" y="6154"/>
                </a:lnTo>
                <a:lnTo>
                  <a:pt x="78308" y="0"/>
                </a:lnTo>
                <a:lnTo>
                  <a:pt x="2934690" y="0"/>
                </a:lnTo>
                <a:lnTo>
                  <a:pt x="2965176" y="6154"/>
                </a:lnTo>
                <a:lnTo>
                  <a:pt x="2990072" y="22937"/>
                </a:lnTo>
                <a:lnTo>
                  <a:pt x="3006856" y="47829"/>
                </a:lnTo>
                <a:lnTo>
                  <a:pt x="3013011" y="78308"/>
                </a:lnTo>
                <a:lnTo>
                  <a:pt x="3013011" y="279641"/>
                </a:lnTo>
                <a:lnTo>
                  <a:pt x="3006856" y="310127"/>
                </a:lnTo>
                <a:lnTo>
                  <a:pt x="2990072" y="335022"/>
                </a:lnTo>
                <a:lnTo>
                  <a:pt x="2965176" y="351807"/>
                </a:lnTo>
                <a:lnTo>
                  <a:pt x="2934690" y="357962"/>
                </a:lnTo>
                <a:close/>
              </a:path>
            </a:pathLst>
          </a:custGeom>
          <a:ln w="6350">
            <a:solidFill>
              <a:srgbClr val="706F6F"/>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40" name="object 49"/>
          <p:cNvSpPr txBox="1"/>
          <p:nvPr/>
        </p:nvSpPr>
        <p:spPr>
          <a:xfrm>
            <a:off x="7800478" y="4106166"/>
            <a:ext cx="362719" cy="104815"/>
          </a:xfrm>
          <a:prstGeom prst="rect">
            <a:avLst/>
          </a:prstGeom>
        </p:spPr>
        <p:txBody>
          <a:bodyPr vert="horz" wrap="square" lIns="0" tIns="12488" rIns="0" bIns="0" rtlCol="0">
            <a:spAutoFit/>
          </a:bodyPr>
          <a:lstStyle/>
          <a:p>
            <a:pPr marL="10860" defTabSz="781903" eaLnBrk="1" fontAlgn="auto" hangingPunct="1">
              <a:spcBef>
                <a:spcPts val="97"/>
              </a:spcBef>
              <a:spcAft>
                <a:spcPts val="0"/>
              </a:spcAft>
            </a:pPr>
            <a:r>
              <a:rPr sz="599" spc="34" dirty="0">
                <a:solidFill>
                  <a:srgbClr val="2AACE2"/>
                </a:solidFill>
                <a:latin typeface="Arial Narrow" panose="020B0606020202030204" pitchFamily="34" charset="0"/>
                <a:cs typeface="Calibri"/>
              </a:rPr>
              <a:t>отменить</a:t>
            </a:r>
            <a:endParaRPr sz="599" dirty="0">
              <a:solidFill>
                <a:srgbClr val="2AACE2"/>
              </a:solidFill>
              <a:latin typeface="Arial Narrow" panose="020B0606020202030204" pitchFamily="34" charset="0"/>
              <a:cs typeface="Calibri"/>
            </a:endParaRPr>
          </a:p>
        </p:txBody>
      </p:sp>
      <p:sp>
        <p:nvSpPr>
          <p:cNvPr id="41" name="object 50"/>
          <p:cNvSpPr/>
          <p:nvPr/>
        </p:nvSpPr>
        <p:spPr>
          <a:xfrm>
            <a:off x="7702568" y="4132529"/>
            <a:ext cx="87291" cy="87291"/>
          </a:xfrm>
          <a:prstGeom prst="rect">
            <a:avLst/>
          </a:prstGeom>
          <a:blipFill>
            <a:blip r:embed="rId5" cstate="print"/>
            <a:stretch>
              <a:fillRect/>
            </a:stretch>
          </a:blip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42" name="object 25"/>
          <p:cNvSpPr/>
          <p:nvPr/>
        </p:nvSpPr>
        <p:spPr>
          <a:xfrm>
            <a:off x="4970173" y="1827598"/>
            <a:ext cx="0" cy="109685"/>
          </a:xfrm>
          <a:custGeom>
            <a:avLst/>
            <a:gdLst/>
            <a:ahLst/>
            <a:cxnLst/>
            <a:rect l="l" t="t" r="r" b="b"/>
            <a:pathLst>
              <a:path h="128269">
                <a:moveTo>
                  <a:pt x="0" y="0"/>
                </a:moveTo>
                <a:lnTo>
                  <a:pt x="0" y="127723"/>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43" name="object 26"/>
          <p:cNvSpPr/>
          <p:nvPr/>
        </p:nvSpPr>
        <p:spPr>
          <a:xfrm>
            <a:off x="5112911" y="1827598"/>
            <a:ext cx="0" cy="109685"/>
          </a:xfrm>
          <a:custGeom>
            <a:avLst/>
            <a:gdLst/>
            <a:ahLst/>
            <a:cxnLst/>
            <a:rect l="l" t="t" r="r" b="b"/>
            <a:pathLst>
              <a:path h="128269">
                <a:moveTo>
                  <a:pt x="0" y="0"/>
                </a:moveTo>
                <a:lnTo>
                  <a:pt x="0" y="127723"/>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44" name="object 28"/>
          <p:cNvSpPr/>
          <p:nvPr/>
        </p:nvSpPr>
        <p:spPr>
          <a:xfrm>
            <a:off x="4932243" y="1827594"/>
            <a:ext cx="219369" cy="109685"/>
          </a:xfrm>
          <a:custGeom>
            <a:avLst/>
            <a:gdLst/>
            <a:ahLst/>
            <a:cxnLst/>
            <a:rect l="l" t="t" r="r" b="b"/>
            <a:pathLst>
              <a:path w="256539" h="128269">
                <a:moveTo>
                  <a:pt x="256032" y="127723"/>
                </a:moveTo>
                <a:lnTo>
                  <a:pt x="0" y="127723"/>
                </a:lnTo>
                <a:lnTo>
                  <a:pt x="0" y="0"/>
                </a:lnTo>
                <a:lnTo>
                  <a:pt x="256032" y="0"/>
                </a:lnTo>
                <a:lnTo>
                  <a:pt x="256032" y="127723"/>
                </a:lnTo>
                <a:close/>
              </a:path>
            </a:pathLst>
          </a:custGeom>
          <a:ln w="762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45" name="object 29"/>
          <p:cNvSpPr/>
          <p:nvPr/>
        </p:nvSpPr>
        <p:spPr>
          <a:xfrm>
            <a:off x="4947865" y="1811970"/>
            <a:ext cx="219369" cy="109685"/>
          </a:xfrm>
          <a:custGeom>
            <a:avLst/>
            <a:gdLst/>
            <a:ahLst/>
            <a:cxnLst/>
            <a:rect l="l" t="t" r="r" b="b"/>
            <a:pathLst>
              <a:path w="256539" h="128269">
                <a:moveTo>
                  <a:pt x="0" y="18275"/>
                </a:moveTo>
                <a:lnTo>
                  <a:pt x="0" y="0"/>
                </a:lnTo>
                <a:lnTo>
                  <a:pt x="256032" y="0"/>
                </a:lnTo>
                <a:lnTo>
                  <a:pt x="256032" y="127723"/>
                </a:lnTo>
                <a:lnTo>
                  <a:pt x="237756" y="127723"/>
                </a:lnTo>
              </a:path>
            </a:pathLst>
          </a:custGeom>
          <a:ln w="762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46" name="object 30"/>
          <p:cNvSpPr/>
          <p:nvPr/>
        </p:nvSpPr>
        <p:spPr>
          <a:xfrm>
            <a:off x="4962856" y="1796986"/>
            <a:ext cx="219369" cy="109685"/>
          </a:xfrm>
          <a:custGeom>
            <a:avLst/>
            <a:gdLst/>
            <a:ahLst/>
            <a:cxnLst/>
            <a:rect l="l" t="t" r="r" b="b"/>
            <a:pathLst>
              <a:path w="256539" h="128269">
                <a:moveTo>
                  <a:pt x="0" y="17525"/>
                </a:moveTo>
                <a:lnTo>
                  <a:pt x="0" y="0"/>
                </a:lnTo>
                <a:lnTo>
                  <a:pt x="256032" y="0"/>
                </a:lnTo>
                <a:lnTo>
                  <a:pt x="256032" y="127723"/>
                </a:lnTo>
                <a:lnTo>
                  <a:pt x="238506" y="127723"/>
                </a:lnTo>
              </a:path>
            </a:pathLst>
          </a:custGeom>
          <a:ln w="7620">
            <a:solidFill>
              <a:srgbClr val="2AACE2"/>
            </a:solidFill>
          </a:ln>
        </p:spPr>
        <p:txBody>
          <a:bodyPr wrap="square" lIns="0" tIns="0" rIns="0" bIns="0" rtlCol="0"/>
          <a:lstStyle/>
          <a:p>
            <a:pPr defTabSz="781903" eaLnBrk="1" fontAlgn="auto" hangingPunct="1">
              <a:spcBef>
                <a:spcPts val="0"/>
              </a:spcBef>
              <a:spcAft>
                <a:spcPts val="0"/>
              </a:spcAft>
            </a:pPr>
            <a:endParaRPr sz="1539">
              <a:solidFill>
                <a:srgbClr val="2AACE2"/>
              </a:solidFill>
              <a:latin typeface="Arial Narrow" panose="020B0606020202030204" pitchFamily="34" charset="0"/>
              <a:cs typeface="+mn-cs"/>
            </a:endParaRPr>
          </a:p>
        </p:txBody>
      </p:sp>
      <p:sp>
        <p:nvSpPr>
          <p:cNvPr id="47" name="object 31"/>
          <p:cNvSpPr/>
          <p:nvPr/>
        </p:nvSpPr>
        <p:spPr>
          <a:xfrm>
            <a:off x="5028031" y="1863675"/>
            <a:ext cx="31494" cy="39638"/>
          </a:xfrm>
          <a:custGeom>
            <a:avLst/>
            <a:gdLst/>
            <a:ahLst/>
            <a:cxnLst/>
            <a:rect l="l" t="t" r="r" b="b"/>
            <a:pathLst>
              <a:path w="36829" h="46355">
                <a:moveTo>
                  <a:pt x="11061" y="38087"/>
                </a:moveTo>
                <a:lnTo>
                  <a:pt x="5816" y="38087"/>
                </a:lnTo>
                <a:lnTo>
                  <a:pt x="5816" y="45808"/>
                </a:lnTo>
                <a:lnTo>
                  <a:pt x="11061" y="45808"/>
                </a:lnTo>
                <a:lnTo>
                  <a:pt x="11061" y="38087"/>
                </a:lnTo>
                <a:close/>
              </a:path>
              <a:path w="36829" h="46355">
                <a:moveTo>
                  <a:pt x="23812" y="33312"/>
                </a:moveTo>
                <a:lnTo>
                  <a:pt x="0" y="33312"/>
                </a:lnTo>
                <a:lnTo>
                  <a:pt x="0" y="38087"/>
                </a:lnTo>
                <a:lnTo>
                  <a:pt x="23812" y="38087"/>
                </a:lnTo>
                <a:lnTo>
                  <a:pt x="23812" y="33312"/>
                </a:lnTo>
                <a:close/>
              </a:path>
              <a:path w="36829" h="46355">
                <a:moveTo>
                  <a:pt x="11061" y="27025"/>
                </a:moveTo>
                <a:lnTo>
                  <a:pt x="5816" y="27025"/>
                </a:lnTo>
                <a:lnTo>
                  <a:pt x="5816" y="33312"/>
                </a:lnTo>
                <a:lnTo>
                  <a:pt x="11061" y="33312"/>
                </a:lnTo>
                <a:lnTo>
                  <a:pt x="11061" y="27025"/>
                </a:lnTo>
                <a:close/>
              </a:path>
              <a:path w="36829" h="46355">
                <a:moveTo>
                  <a:pt x="35973" y="4775"/>
                </a:moveTo>
                <a:lnTo>
                  <a:pt x="27736" y="4775"/>
                </a:lnTo>
                <a:lnTo>
                  <a:pt x="31153" y="7924"/>
                </a:lnTo>
                <a:lnTo>
                  <a:pt x="31153" y="19240"/>
                </a:lnTo>
                <a:lnTo>
                  <a:pt x="27736" y="22250"/>
                </a:lnTo>
                <a:lnTo>
                  <a:pt x="0" y="22250"/>
                </a:lnTo>
                <a:lnTo>
                  <a:pt x="0" y="27025"/>
                </a:lnTo>
                <a:lnTo>
                  <a:pt x="31673" y="27025"/>
                </a:lnTo>
                <a:lnTo>
                  <a:pt x="36385" y="21666"/>
                </a:lnTo>
                <a:lnTo>
                  <a:pt x="36385" y="5232"/>
                </a:lnTo>
                <a:lnTo>
                  <a:pt x="35973" y="4775"/>
                </a:lnTo>
                <a:close/>
              </a:path>
              <a:path w="36829" h="46355">
                <a:moveTo>
                  <a:pt x="31673" y="0"/>
                </a:moveTo>
                <a:lnTo>
                  <a:pt x="5816" y="0"/>
                </a:lnTo>
                <a:lnTo>
                  <a:pt x="5816" y="22250"/>
                </a:lnTo>
                <a:lnTo>
                  <a:pt x="11061" y="22250"/>
                </a:lnTo>
                <a:lnTo>
                  <a:pt x="11061" y="4775"/>
                </a:lnTo>
                <a:lnTo>
                  <a:pt x="35973" y="4775"/>
                </a:lnTo>
                <a:lnTo>
                  <a:pt x="31673" y="0"/>
                </a:lnTo>
                <a:close/>
              </a:path>
            </a:pathLst>
          </a:custGeom>
          <a:solidFill>
            <a:srgbClr val="DD052B"/>
          </a:solidFill>
          <a:ln>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48" name="Овал 47"/>
          <p:cNvSpPr/>
          <p:nvPr/>
        </p:nvSpPr>
        <p:spPr>
          <a:xfrm>
            <a:off x="4996061" y="1836050"/>
            <a:ext cx="85423" cy="94057"/>
          </a:xfrm>
          <a:prstGeom prst="ellipse">
            <a:avLst/>
          </a:prstGeom>
          <a:noFill/>
          <a:ln w="9525">
            <a:solidFill>
              <a:srgbClr val="2AAC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1903" eaLnBrk="1" fontAlgn="auto" hangingPunct="1">
              <a:spcBef>
                <a:spcPts val="0"/>
              </a:spcBef>
              <a:spcAft>
                <a:spcPts val="0"/>
              </a:spcAft>
            </a:pPr>
            <a:endParaRPr lang="ru-RU" sz="1539">
              <a:solidFill>
                <a:prstClr val="white"/>
              </a:solidFill>
              <a:latin typeface="Arial Narrow" panose="020B0606020202030204" pitchFamily="34" charset="0"/>
            </a:endParaRPr>
          </a:p>
        </p:txBody>
      </p:sp>
      <p:sp>
        <p:nvSpPr>
          <p:cNvPr id="49" name="Прямоугольник 48"/>
          <p:cNvSpPr/>
          <p:nvPr/>
        </p:nvSpPr>
        <p:spPr>
          <a:xfrm>
            <a:off x="6960772" y="1781766"/>
            <a:ext cx="197684" cy="207968"/>
          </a:xfrm>
          <a:prstGeom prst="rect">
            <a:avLst/>
          </a:prstGeom>
          <a:noFill/>
          <a:ln w="9525">
            <a:solidFill>
              <a:srgbClr val="2AAC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1903" eaLnBrk="1" fontAlgn="auto" hangingPunct="1">
              <a:spcBef>
                <a:spcPts val="0"/>
              </a:spcBef>
              <a:spcAft>
                <a:spcPts val="0"/>
              </a:spcAft>
            </a:pPr>
            <a:endParaRPr lang="ru-RU" sz="1539">
              <a:solidFill>
                <a:prstClr val="white"/>
              </a:solidFill>
              <a:latin typeface="Arial Narrow" panose="020B0606020202030204" pitchFamily="34" charset="0"/>
            </a:endParaRPr>
          </a:p>
        </p:txBody>
      </p:sp>
      <p:sp>
        <p:nvSpPr>
          <p:cNvPr id="50" name="Овал 49"/>
          <p:cNvSpPr/>
          <p:nvPr/>
        </p:nvSpPr>
        <p:spPr>
          <a:xfrm>
            <a:off x="6965478" y="1790639"/>
            <a:ext cx="188272" cy="184699"/>
          </a:xfrm>
          <a:prstGeom prst="ellipse">
            <a:avLst/>
          </a:prstGeom>
          <a:noFill/>
          <a:ln w="9525">
            <a:solidFill>
              <a:srgbClr val="2AAC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1903" eaLnBrk="1" fontAlgn="auto" hangingPunct="1">
              <a:spcBef>
                <a:spcPts val="0"/>
              </a:spcBef>
              <a:spcAft>
                <a:spcPts val="0"/>
              </a:spcAft>
            </a:pPr>
            <a:endParaRPr lang="ru-RU" sz="1539">
              <a:solidFill>
                <a:prstClr val="white"/>
              </a:solidFill>
              <a:latin typeface="Arial Narrow" panose="020B0606020202030204" pitchFamily="34" charset="0"/>
            </a:endParaRPr>
          </a:p>
        </p:txBody>
      </p:sp>
      <p:cxnSp>
        <p:nvCxnSpPr>
          <p:cNvPr id="51" name="Прямая соединительная линия 50"/>
          <p:cNvCxnSpPr/>
          <p:nvPr/>
        </p:nvCxnSpPr>
        <p:spPr>
          <a:xfrm>
            <a:off x="7048048" y="1831179"/>
            <a:ext cx="0" cy="65159"/>
          </a:xfrm>
          <a:prstGeom prst="line">
            <a:avLst/>
          </a:prstGeom>
          <a:ln>
            <a:solidFill>
              <a:srgbClr val="2AACE2"/>
            </a:solidFill>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a:off x="7040818" y="1896338"/>
            <a:ext cx="65159" cy="0"/>
          </a:xfrm>
          <a:prstGeom prst="line">
            <a:avLst/>
          </a:prstGeom>
          <a:ln>
            <a:solidFill>
              <a:srgbClr val="2AACE2"/>
            </a:solidFill>
          </a:ln>
        </p:spPr>
        <p:style>
          <a:lnRef idx="1">
            <a:schemeClr val="accent1"/>
          </a:lnRef>
          <a:fillRef idx="0">
            <a:schemeClr val="accent1"/>
          </a:fillRef>
          <a:effectRef idx="0">
            <a:schemeClr val="accent1"/>
          </a:effectRef>
          <a:fontRef idx="minor">
            <a:schemeClr val="tx1"/>
          </a:fontRef>
        </p:style>
      </p:cxnSp>
      <p:sp>
        <p:nvSpPr>
          <p:cNvPr id="53" name="object 12"/>
          <p:cNvSpPr/>
          <p:nvPr/>
        </p:nvSpPr>
        <p:spPr>
          <a:xfrm>
            <a:off x="7240201" y="1694307"/>
            <a:ext cx="0" cy="345343"/>
          </a:xfrm>
          <a:custGeom>
            <a:avLst/>
            <a:gdLst/>
            <a:ahLst/>
            <a:cxnLst/>
            <a:rect l="l" t="t" r="r" b="b"/>
            <a:pathLst>
              <a:path h="403860">
                <a:moveTo>
                  <a:pt x="0" y="0"/>
                </a:moveTo>
                <a:lnTo>
                  <a:pt x="0" y="403669"/>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54" name="object 21"/>
          <p:cNvSpPr/>
          <p:nvPr/>
        </p:nvSpPr>
        <p:spPr>
          <a:xfrm>
            <a:off x="5288810" y="1694307"/>
            <a:ext cx="0" cy="345343"/>
          </a:xfrm>
          <a:custGeom>
            <a:avLst/>
            <a:gdLst/>
            <a:ahLst/>
            <a:cxnLst/>
            <a:rect l="l" t="t" r="r" b="b"/>
            <a:pathLst>
              <a:path h="403860">
                <a:moveTo>
                  <a:pt x="0" y="0"/>
                </a:moveTo>
                <a:lnTo>
                  <a:pt x="0" y="403669"/>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pic>
        <p:nvPicPr>
          <p:cNvPr id="55" name="Рисунок 54"/>
          <p:cNvPicPr>
            <a:picLocks noChangeAspect="1"/>
          </p:cNvPicPr>
          <p:nvPr/>
        </p:nvPicPr>
        <p:blipFill rotWithShape="1">
          <a:blip r:embed="rId6" cstate="print">
            <a:extLst>
              <a:ext uri="{28A0092B-C50C-407E-A947-70E740481C1C}">
                <a14:useLocalDpi xmlns:a14="http://schemas.microsoft.com/office/drawing/2010/main" val="0"/>
              </a:ext>
            </a:extLst>
          </a:blip>
          <a:srcRect l="54718" t="19837" r="29034" b="68672"/>
          <a:stretch/>
        </p:blipFill>
        <p:spPr>
          <a:xfrm>
            <a:off x="4609788" y="3838208"/>
            <a:ext cx="301345" cy="301345"/>
          </a:xfrm>
          <a:prstGeom prst="rect">
            <a:avLst/>
          </a:prstGeom>
        </p:spPr>
      </p:pic>
      <p:pic>
        <p:nvPicPr>
          <p:cNvPr id="56" name="Рисунок 5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66672" y="4989162"/>
            <a:ext cx="361613" cy="361613"/>
          </a:xfrm>
          <a:prstGeom prst="rect">
            <a:avLst/>
          </a:prstGeom>
        </p:spPr>
      </p:pic>
      <p:pic>
        <p:nvPicPr>
          <p:cNvPr id="57" name="Рисунок 5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3017" y="3770715"/>
            <a:ext cx="223115" cy="311325"/>
          </a:xfrm>
          <a:prstGeom prst="rect">
            <a:avLst/>
          </a:prstGeom>
        </p:spPr>
      </p:pic>
      <p:pic>
        <p:nvPicPr>
          <p:cNvPr id="58" name="Рисунок 5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2178" y="4856293"/>
            <a:ext cx="236270" cy="309844"/>
          </a:xfrm>
          <a:prstGeom prst="rect">
            <a:avLst/>
          </a:prstGeom>
        </p:spPr>
      </p:pic>
      <p:sp>
        <p:nvSpPr>
          <p:cNvPr id="59" name="object 6"/>
          <p:cNvSpPr txBox="1"/>
          <p:nvPr/>
        </p:nvSpPr>
        <p:spPr>
          <a:xfrm>
            <a:off x="312188" y="2725315"/>
            <a:ext cx="8467464" cy="185279"/>
          </a:xfrm>
          <a:prstGeom prst="rect">
            <a:avLst/>
          </a:prstGeom>
          <a:solidFill>
            <a:srgbClr val="092332"/>
          </a:solidFill>
        </p:spPr>
        <p:txBody>
          <a:bodyPr vert="horz" wrap="square" lIns="0" tIns="27150" rIns="0" bIns="0" rtlCol="0">
            <a:spAutoFit/>
          </a:bodyPr>
          <a:lstStyle/>
          <a:p>
            <a:pPr algn="ctr" defTabSz="781903" eaLnBrk="1" fontAlgn="auto" hangingPunct="1">
              <a:spcBef>
                <a:spcPts val="214"/>
              </a:spcBef>
              <a:spcAft>
                <a:spcPts val="0"/>
              </a:spcAft>
            </a:pPr>
            <a:r>
              <a:rPr sz="1026" spc="77" dirty="0">
                <a:solidFill>
                  <a:srgbClr val="FFFFFF"/>
                </a:solidFill>
                <a:latin typeface="Arial Narrow" panose="020B0606020202030204" pitchFamily="34" charset="0"/>
                <a:cs typeface="Calibri"/>
              </a:rPr>
              <a:t>ДОПОЛНИТЕЛЬНЫЕ</a:t>
            </a:r>
            <a:r>
              <a:rPr sz="1026" spc="9" dirty="0">
                <a:solidFill>
                  <a:srgbClr val="FFFFFF"/>
                </a:solidFill>
                <a:latin typeface="Arial Narrow" panose="020B0606020202030204" pitchFamily="34" charset="0"/>
                <a:cs typeface="Calibri"/>
              </a:rPr>
              <a:t> </a:t>
            </a:r>
            <a:r>
              <a:rPr sz="1026" spc="77" dirty="0">
                <a:solidFill>
                  <a:srgbClr val="FFFFFF"/>
                </a:solidFill>
                <a:latin typeface="Arial Narrow" panose="020B0606020202030204" pitchFamily="34" charset="0"/>
                <a:cs typeface="Calibri"/>
              </a:rPr>
              <a:t>УСЛОВИЯ</a:t>
            </a:r>
            <a:endParaRPr sz="1026">
              <a:solidFill>
                <a:prstClr val="black"/>
              </a:solidFill>
              <a:latin typeface="Arial Narrow" panose="020B0606020202030204" pitchFamily="34" charset="0"/>
              <a:cs typeface="Calibri"/>
            </a:endParaRPr>
          </a:p>
        </p:txBody>
      </p:sp>
    </p:spTree>
    <p:extLst>
      <p:ext uri="{BB962C8B-B14F-4D97-AF65-F5344CB8AC3E}">
        <p14:creationId xmlns:p14="http://schemas.microsoft.com/office/powerpoint/2010/main" val="2331425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79"/>
          <p:cNvSpPr txBox="1">
            <a:spLocks/>
          </p:cNvSpPr>
          <p:nvPr/>
        </p:nvSpPr>
        <p:spPr>
          <a:xfrm>
            <a:off x="100407" y="713064"/>
            <a:ext cx="8461545" cy="564964"/>
          </a:xfrm>
          <a:prstGeom prst="rect">
            <a:avLst/>
          </a:prstGeom>
        </p:spPr>
        <p:txBody>
          <a:bodyPr vert="horz" wrap="square" lIns="0" tIns="10860" rIns="0" bIns="0" rtlCol="0">
            <a:sp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marR="5080" indent="11113">
              <a:lnSpc>
                <a:spcPct val="100000"/>
              </a:lnSpc>
              <a:spcBef>
                <a:spcPts val="100"/>
              </a:spcBef>
            </a:pPr>
            <a:r>
              <a:rPr lang="ru-RU" sz="1800" spc="175" dirty="0">
                <a:solidFill>
                  <a:srgbClr val="001E31"/>
                </a:solidFill>
                <a:latin typeface="Arial Narrow" panose="020B0606020202030204" pitchFamily="34" charset="0"/>
              </a:rPr>
              <a:t>Формирование потребностей государственных заказчиков и распределителей бюджетных средств, в рамках национальных проектов</a:t>
            </a:r>
          </a:p>
        </p:txBody>
      </p:sp>
      <p:sp>
        <p:nvSpPr>
          <p:cNvPr id="14" name="TextBox 13"/>
          <p:cNvSpPr txBox="1"/>
          <p:nvPr/>
        </p:nvSpPr>
        <p:spPr>
          <a:xfrm>
            <a:off x="0" y="1357321"/>
            <a:ext cx="4418013" cy="338554"/>
          </a:xfrm>
          <a:prstGeom prst="rect">
            <a:avLst/>
          </a:prstGeom>
          <a:noFill/>
        </p:spPr>
        <p:txBody>
          <a:bodyPr>
            <a:spAutoFit/>
          </a:bodyPr>
          <a:lstStyle>
            <a:defPPr>
              <a:defRPr lang="en-US"/>
            </a:defPPr>
            <a:lvl1pPr>
              <a:defRPr sz="1600" b="1">
                <a:solidFill>
                  <a:srgbClr val="919397"/>
                </a:solidFill>
                <a:latin typeface="Arial Narrow" panose="020B0606020202030204" pitchFamily="34" charset="0"/>
                <a:cs typeface="Tahoma" panose="020B0604030504040204" pitchFamily="34" charset="0"/>
              </a:defRPr>
            </a:lvl1pPr>
          </a:lstStyle>
          <a:p>
            <a:r>
              <a:rPr lang="ru-RU" dirty="0">
                <a:solidFill>
                  <a:srgbClr val="00B0F0"/>
                </a:solidFill>
              </a:rPr>
              <a:t>Основание</a:t>
            </a:r>
          </a:p>
        </p:txBody>
      </p:sp>
      <p:sp>
        <p:nvSpPr>
          <p:cNvPr id="16" name="TextBox 15"/>
          <p:cNvSpPr txBox="1"/>
          <p:nvPr/>
        </p:nvSpPr>
        <p:spPr>
          <a:xfrm>
            <a:off x="4745590" y="1728829"/>
            <a:ext cx="4398410" cy="1015663"/>
          </a:xfrm>
          <a:prstGeom prst="rect">
            <a:avLst/>
          </a:prstGeom>
          <a:noFill/>
        </p:spPr>
        <p:txBody>
          <a:bodyPr wrap="square">
            <a:spAutoFit/>
          </a:bodyPr>
          <a:lstStyle/>
          <a:p>
            <a:pPr algn="just">
              <a:spcBef>
                <a:spcPts val="600"/>
              </a:spcBef>
              <a:defRPr/>
            </a:pPr>
            <a:r>
              <a:rPr lang="ru-RU" sz="1600" dirty="0">
                <a:latin typeface="Arial Narrow" panose="020B0606020202030204" pitchFamily="34" charset="0"/>
              </a:rPr>
              <a:t>Всестороннее вовлечение предприятий оборонно-промышленного комплекса и промышленных предприятий в реализацию национальных проектов </a:t>
            </a:r>
          </a:p>
          <a:p>
            <a:pPr>
              <a:defRPr/>
            </a:pPr>
            <a:endParaRPr lang="ru-RU" sz="1200" dirty="0">
              <a:latin typeface="Arial Narrow" panose="020B0606020202030204" pitchFamily="34" charset="0"/>
            </a:endParaRPr>
          </a:p>
        </p:txBody>
      </p:sp>
      <p:sp>
        <p:nvSpPr>
          <p:cNvPr id="17" name="object 13"/>
          <p:cNvSpPr txBox="1">
            <a:spLocks noChangeArrowheads="1"/>
          </p:cNvSpPr>
          <p:nvPr/>
        </p:nvSpPr>
        <p:spPr bwMode="auto">
          <a:xfrm flipH="1">
            <a:off x="4725988" y="1363491"/>
            <a:ext cx="3675766" cy="338554"/>
          </a:xfrm>
          <a:prstGeom prst="rect">
            <a:avLst/>
          </a:prstGeom>
          <a:noFill/>
          <a:extLst/>
        </p:spPr>
        <p:txBody>
          <a:bodyPr>
            <a:spAutoFit/>
          </a:bodyPr>
          <a:lstStyle>
            <a:defPPr>
              <a:defRPr lang="en-US"/>
            </a:defPPr>
            <a:lvl1pPr>
              <a:defRPr sz="1600" b="1">
                <a:solidFill>
                  <a:srgbClr val="919397"/>
                </a:solidFill>
                <a:latin typeface="Arial Narrow" panose="020B0606020202030204" pitchFamily="34" charset="0"/>
                <a:cs typeface="Tahoma" panose="020B0604030504040204" pitchFamily="34" charset="0"/>
              </a:defRPr>
            </a:lvl1pPr>
          </a:lstStyle>
          <a:p>
            <a:r>
              <a:rPr lang="ru-RU" altLang="ru-RU" dirty="0">
                <a:solidFill>
                  <a:srgbClr val="00B0F0"/>
                </a:solidFill>
              </a:rPr>
              <a:t>Цель</a:t>
            </a:r>
          </a:p>
        </p:txBody>
      </p:sp>
      <p:sp>
        <p:nvSpPr>
          <p:cNvPr id="18" name="Прямоугольник 17"/>
          <p:cNvSpPr/>
          <p:nvPr/>
        </p:nvSpPr>
        <p:spPr>
          <a:xfrm>
            <a:off x="-12966" y="1750547"/>
            <a:ext cx="4738954" cy="2185214"/>
          </a:xfrm>
          <a:prstGeom prst="rect">
            <a:avLst/>
          </a:prstGeom>
        </p:spPr>
        <p:txBody>
          <a:bodyPr wrap="square">
            <a:spAutoFit/>
          </a:bodyPr>
          <a:lstStyle/>
          <a:p>
            <a:pPr marL="84138" indent="-84138" algn="just">
              <a:spcBef>
                <a:spcPts val="600"/>
              </a:spcBef>
              <a:spcAft>
                <a:spcPts val="0"/>
              </a:spcAft>
              <a:buFont typeface="Arial" panose="020B0604020202020204" pitchFamily="34" charset="0"/>
              <a:buChar char="•"/>
            </a:pPr>
            <a:r>
              <a:rPr lang="ru-RU" sz="1400" dirty="0">
                <a:latin typeface="Arial Narrow" panose="020B0606020202030204" pitchFamily="34" charset="0"/>
              </a:rPr>
              <a:t>ПРОТОКОЛ заседания Совета по стратегическому развитию и нацпроектам от 02.11.2018.</a:t>
            </a:r>
          </a:p>
          <a:p>
            <a:pPr marL="84138" indent="-84138" algn="just">
              <a:spcBef>
                <a:spcPts val="600"/>
              </a:spcBef>
              <a:spcAft>
                <a:spcPts val="0"/>
              </a:spcAft>
              <a:buFont typeface="Arial" panose="020B0604020202020204" pitchFamily="34" charset="0"/>
              <a:buChar char="•"/>
            </a:pPr>
            <a:r>
              <a:rPr lang="ru-RU" sz="1400" dirty="0">
                <a:latin typeface="Arial Narrow" panose="020B0606020202030204" pitchFamily="34" charset="0"/>
              </a:rPr>
              <a:t>Перечень поручений по итогам совещания по вопросу диверсификации производства продукции гражданского назначения организациями ОПК Президента Российской Федерации В.В. Путина от 17 февраля 2018 года № Пр-288</a:t>
            </a:r>
          </a:p>
          <a:p>
            <a:pPr marL="84138" indent="-84138" algn="just">
              <a:spcBef>
                <a:spcPts val="600"/>
              </a:spcBef>
              <a:spcAft>
                <a:spcPts val="0"/>
              </a:spcAft>
              <a:buFont typeface="Arial" panose="020B0604020202020204" pitchFamily="34" charset="0"/>
              <a:buChar char="•"/>
            </a:pPr>
            <a:r>
              <a:rPr lang="ru-RU" sz="1400" dirty="0">
                <a:latin typeface="Arial Narrow" panose="020B0606020202030204" pitchFamily="34" charset="0"/>
              </a:rPr>
              <a:t>ПРОТОКОЛ оперативного совещания Совета Безопасности Российской Федерации от 02.10.2018 № Пр-1842, утвержденного Президентом Российской Федерации В.В. Путиным  10.10.2018.</a:t>
            </a:r>
          </a:p>
        </p:txBody>
      </p:sp>
      <p:sp>
        <p:nvSpPr>
          <p:cNvPr id="20" name="Прямоугольник 19"/>
          <p:cNvSpPr/>
          <p:nvPr/>
        </p:nvSpPr>
        <p:spPr>
          <a:xfrm>
            <a:off x="4782242" y="3658762"/>
            <a:ext cx="4090826" cy="2739211"/>
          </a:xfrm>
          <a:prstGeom prst="rect">
            <a:avLst/>
          </a:prstGeom>
        </p:spPr>
        <p:txBody>
          <a:bodyPr wrap="square" numCol="2">
            <a:spAutoFit/>
          </a:bodyPr>
          <a:lstStyle/>
          <a:p>
            <a:pPr marL="255588" indent="-171450">
              <a:spcBef>
                <a:spcPts val="600"/>
              </a:spcBef>
              <a:buFont typeface="Arial" panose="020B0604020202020204" pitchFamily="34" charset="0"/>
              <a:buChar char="•"/>
            </a:pPr>
            <a:r>
              <a:rPr lang="ru-RU" sz="1200" dirty="0">
                <a:latin typeface="Arial Narrow" panose="020B0606020202030204" pitchFamily="34" charset="0"/>
              </a:rPr>
              <a:t>Наука – 324</a:t>
            </a:r>
          </a:p>
          <a:p>
            <a:pPr marL="255588" indent="-171450">
              <a:spcBef>
                <a:spcPts val="600"/>
              </a:spcBef>
              <a:buFont typeface="Arial" panose="020B0604020202020204" pitchFamily="34" charset="0"/>
              <a:buChar char="•"/>
            </a:pPr>
            <a:r>
              <a:rPr lang="ru-RU" sz="1200" dirty="0">
                <a:latin typeface="Arial Narrow" panose="020B0606020202030204" pitchFamily="34" charset="0"/>
              </a:rPr>
              <a:t>цифровая экономика – 1148</a:t>
            </a:r>
          </a:p>
          <a:p>
            <a:pPr marL="255588" indent="-171450">
              <a:spcBef>
                <a:spcPts val="600"/>
              </a:spcBef>
              <a:buFont typeface="Arial" panose="020B0604020202020204" pitchFamily="34" charset="0"/>
              <a:buChar char="•"/>
            </a:pPr>
            <a:r>
              <a:rPr lang="ru-RU" sz="1200" dirty="0">
                <a:latin typeface="Arial Narrow" panose="020B0606020202030204" pitchFamily="34" charset="0"/>
              </a:rPr>
              <a:t>Здравоохранение - 516 </a:t>
            </a:r>
          </a:p>
          <a:p>
            <a:pPr marL="255588" indent="-171450">
              <a:spcBef>
                <a:spcPts val="600"/>
              </a:spcBef>
              <a:buFont typeface="Arial" panose="020B0604020202020204" pitchFamily="34" charset="0"/>
              <a:buChar char="•"/>
            </a:pPr>
            <a:r>
              <a:rPr lang="ru-RU" sz="1200" dirty="0">
                <a:latin typeface="Arial Narrow" panose="020B0606020202030204" pitchFamily="34" charset="0"/>
              </a:rPr>
              <a:t>Образование – 287</a:t>
            </a:r>
          </a:p>
          <a:p>
            <a:pPr marL="255588" indent="-171450">
              <a:spcBef>
                <a:spcPts val="600"/>
              </a:spcBef>
              <a:buFont typeface="Arial" panose="020B0604020202020204" pitchFamily="34" charset="0"/>
              <a:buChar char="•"/>
            </a:pPr>
            <a:r>
              <a:rPr lang="ru-RU" sz="1200" dirty="0">
                <a:latin typeface="Arial Narrow" panose="020B0606020202030204" pitchFamily="34" charset="0"/>
              </a:rPr>
              <a:t>Экология – 278 </a:t>
            </a:r>
          </a:p>
          <a:p>
            <a:pPr marL="255588" indent="-171450">
              <a:spcBef>
                <a:spcPts val="600"/>
              </a:spcBef>
              <a:buFont typeface="Arial" panose="020B0604020202020204" pitchFamily="34" charset="0"/>
              <a:buChar char="•"/>
            </a:pPr>
            <a:r>
              <a:rPr lang="ru-RU" sz="1200" dirty="0">
                <a:latin typeface="Arial Narrow" panose="020B0606020202030204" pitchFamily="34" charset="0"/>
              </a:rPr>
              <a:t>Жилье и городская среда – 102 </a:t>
            </a:r>
          </a:p>
          <a:p>
            <a:pPr marL="255588" indent="-171450">
              <a:spcBef>
                <a:spcPts val="600"/>
              </a:spcBef>
              <a:buFont typeface="Arial" panose="020B0604020202020204" pitchFamily="34" charset="0"/>
              <a:buChar char="•"/>
            </a:pPr>
            <a:r>
              <a:rPr lang="ru-RU" sz="1200" dirty="0">
                <a:latin typeface="Arial Narrow" panose="020B0606020202030204" pitchFamily="34" charset="0"/>
              </a:rPr>
              <a:t>Сотрудничество и экспорт – 1606 </a:t>
            </a:r>
          </a:p>
          <a:p>
            <a:pPr marL="255588" indent="-171450">
              <a:spcBef>
                <a:spcPts val="600"/>
              </a:spcBef>
              <a:spcAft>
                <a:spcPts val="0"/>
              </a:spcAft>
              <a:buFont typeface="Arial" panose="020B0604020202020204" pitchFamily="34" charset="0"/>
              <a:buChar char="•"/>
            </a:pPr>
            <a:endParaRPr lang="ru-RU" sz="1200" dirty="0">
              <a:latin typeface="Arial Narrow" panose="020B0606020202030204" pitchFamily="34" charset="0"/>
            </a:endParaRPr>
          </a:p>
          <a:p>
            <a:pPr marL="255588" indent="-171450">
              <a:spcBef>
                <a:spcPts val="600"/>
              </a:spcBef>
              <a:spcAft>
                <a:spcPts val="0"/>
              </a:spcAft>
              <a:buFont typeface="Arial" panose="020B0604020202020204" pitchFamily="34" charset="0"/>
              <a:buChar char="•"/>
            </a:pPr>
            <a:endParaRPr lang="ru-RU" sz="1200" dirty="0">
              <a:latin typeface="Arial Narrow" panose="020B0606020202030204" pitchFamily="34" charset="0"/>
            </a:endParaRPr>
          </a:p>
          <a:p>
            <a:pPr marL="255588" indent="-171450">
              <a:spcBef>
                <a:spcPts val="600"/>
              </a:spcBef>
              <a:spcAft>
                <a:spcPts val="0"/>
              </a:spcAft>
              <a:buFont typeface="Arial" panose="020B0604020202020204" pitchFamily="34" charset="0"/>
              <a:buChar char="•"/>
            </a:pPr>
            <a:r>
              <a:rPr lang="ru-RU" sz="1200" dirty="0">
                <a:latin typeface="Arial Narrow" panose="020B0606020202030204" pitchFamily="34" charset="0"/>
              </a:rPr>
              <a:t>Магистральная инфраструктура – 861</a:t>
            </a:r>
          </a:p>
          <a:p>
            <a:pPr marL="255588" indent="-171450">
              <a:spcBef>
                <a:spcPts val="600"/>
              </a:spcBef>
              <a:spcAft>
                <a:spcPts val="0"/>
              </a:spcAft>
              <a:buFont typeface="Arial" panose="020B0604020202020204" pitchFamily="34" charset="0"/>
              <a:buChar char="•"/>
            </a:pPr>
            <a:r>
              <a:rPr lang="ru-RU" sz="1200" dirty="0">
                <a:latin typeface="Arial Narrow" panose="020B0606020202030204" pitchFamily="34" charset="0"/>
              </a:rPr>
              <a:t>Автодороги – 1383</a:t>
            </a:r>
          </a:p>
          <a:p>
            <a:pPr marL="255588" indent="-171450">
              <a:spcBef>
                <a:spcPts val="600"/>
              </a:spcBef>
              <a:spcAft>
                <a:spcPts val="0"/>
              </a:spcAft>
              <a:buFont typeface="Arial" panose="020B0604020202020204" pitchFamily="34" charset="0"/>
              <a:buChar char="•"/>
            </a:pPr>
            <a:r>
              <a:rPr lang="ru-RU" sz="1200" dirty="0">
                <a:latin typeface="Arial Narrow" panose="020B0606020202030204" pitchFamily="34" charset="0"/>
              </a:rPr>
              <a:t>Культура – 278 </a:t>
            </a:r>
          </a:p>
          <a:p>
            <a:pPr marL="255588" indent="-171450">
              <a:spcBef>
                <a:spcPts val="600"/>
              </a:spcBef>
              <a:spcAft>
                <a:spcPts val="0"/>
              </a:spcAft>
              <a:buFont typeface="Arial" panose="020B0604020202020204" pitchFamily="34" charset="0"/>
              <a:buChar char="•"/>
            </a:pPr>
            <a:r>
              <a:rPr lang="ru-RU" sz="1200" dirty="0">
                <a:latin typeface="Arial Narrow" panose="020B0606020202030204" pitchFamily="34" charset="0"/>
              </a:rPr>
              <a:t>Демография – 575</a:t>
            </a:r>
          </a:p>
          <a:p>
            <a:pPr marL="255588" indent="-171450">
              <a:spcBef>
                <a:spcPts val="600"/>
              </a:spcBef>
              <a:spcAft>
                <a:spcPts val="0"/>
              </a:spcAft>
              <a:buFont typeface="Arial" panose="020B0604020202020204" pitchFamily="34" charset="0"/>
              <a:buChar char="•"/>
            </a:pPr>
            <a:r>
              <a:rPr lang="ru-RU" sz="1200" dirty="0">
                <a:latin typeface="Arial Narrow" panose="020B0606020202030204" pitchFamily="34" charset="0"/>
              </a:rPr>
              <a:t>Малый бизнес – 1510</a:t>
            </a:r>
          </a:p>
          <a:p>
            <a:pPr marL="255588" indent="-171450">
              <a:spcBef>
                <a:spcPts val="600"/>
              </a:spcBef>
              <a:spcAft>
                <a:spcPts val="0"/>
              </a:spcAft>
              <a:buFont typeface="Arial" panose="020B0604020202020204" pitchFamily="34" charset="0"/>
              <a:buChar char="•"/>
            </a:pPr>
            <a:r>
              <a:rPr lang="ru-RU" sz="1200" dirty="0">
                <a:latin typeface="Arial Narrow" panose="020B0606020202030204" pitchFamily="34" charset="0"/>
              </a:rPr>
              <a:t>Рынок труда – 197</a:t>
            </a:r>
          </a:p>
          <a:p>
            <a:pPr marL="255588" indent="-171450" algn="just">
              <a:spcBef>
                <a:spcPts val="600"/>
              </a:spcBef>
              <a:spcAft>
                <a:spcPts val="0"/>
              </a:spcAft>
              <a:buFont typeface="Arial" panose="020B0604020202020204" pitchFamily="34" charset="0"/>
              <a:buChar char="•"/>
            </a:pPr>
            <a:endParaRPr lang="ru-RU" sz="1200" dirty="0">
              <a:latin typeface="Arial Narrow" panose="020B0606020202030204" pitchFamily="34" charset="0"/>
            </a:endParaRPr>
          </a:p>
        </p:txBody>
      </p:sp>
      <p:sp>
        <p:nvSpPr>
          <p:cNvPr id="23" name="Прямоугольник 22"/>
          <p:cNvSpPr/>
          <p:nvPr/>
        </p:nvSpPr>
        <p:spPr>
          <a:xfrm>
            <a:off x="4724994" y="3010437"/>
            <a:ext cx="4399404" cy="584775"/>
          </a:xfrm>
          <a:prstGeom prst="rect">
            <a:avLst/>
          </a:prstGeom>
        </p:spPr>
        <p:txBody>
          <a:bodyPr wrap="square">
            <a:spAutoFit/>
          </a:bodyPr>
          <a:lstStyle/>
          <a:p>
            <a:pPr algn="just">
              <a:spcBef>
                <a:spcPts val="600"/>
              </a:spcBef>
              <a:spcAft>
                <a:spcPts val="0"/>
              </a:spcAft>
            </a:pPr>
            <a:r>
              <a:rPr lang="ru-RU" sz="1600" b="1" dirty="0">
                <a:solidFill>
                  <a:srgbClr val="00B0F0"/>
                </a:solidFill>
                <a:latin typeface="Arial Narrow" panose="020B0606020202030204" pitchFamily="34" charset="0"/>
                <a:cs typeface="Tahoma" panose="020B0604030504040204" pitchFamily="34" charset="0"/>
              </a:rPr>
              <a:t>Сформирован состав потребностей в рамках национальных проектов:</a:t>
            </a:r>
          </a:p>
        </p:txBody>
      </p:sp>
      <p:sp>
        <p:nvSpPr>
          <p:cNvPr id="24" name="object 46"/>
          <p:cNvSpPr/>
          <p:nvPr/>
        </p:nvSpPr>
        <p:spPr>
          <a:xfrm>
            <a:off x="4736523" y="1424465"/>
            <a:ext cx="45719" cy="5436000"/>
          </a:xfrm>
          <a:custGeom>
            <a:avLst/>
            <a:gdLst/>
            <a:ahLst/>
            <a:cxnLst/>
            <a:rect l="l" t="t" r="r" b="b"/>
            <a:pathLst>
              <a:path h="5260340">
                <a:moveTo>
                  <a:pt x="0" y="0"/>
                </a:moveTo>
                <a:lnTo>
                  <a:pt x="0" y="5260035"/>
                </a:lnTo>
              </a:path>
            </a:pathLst>
          </a:custGeom>
          <a:ln w="6350">
            <a:solidFill>
              <a:srgbClr val="231F20"/>
            </a:solidFill>
          </a:ln>
        </p:spPr>
        <p:txBody>
          <a:bodyPr wrap="square" lIns="0" tIns="0" rIns="0" bIns="0" rtlCol="0"/>
          <a:lstStyle/>
          <a:p>
            <a:endParaRPr>
              <a:latin typeface="Arial Narrow" panose="020B0606020202030204" pitchFamily="34" charset="0"/>
            </a:endParaRPr>
          </a:p>
        </p:txBody>
      </p:sp>
      <p:sp>
        <p:nvSpPr>
          <p:cNvPr id="6" name="TextBox 5"/>
          <p:cNvSpPr txBox="1"/>
          <p:nvPr/>
        </p:nvSpPr>
        <p:spPr>
          <a:xfrm>
            <a:off x="100407" y="4101131"/>
            <a:ext cx="1923925" cy="338554"/>
          </a:xfrm>
          <a:prstGeom prst="rect">
            <a:avLst/>
          </a:prstGeom>
          <a:noFill/>
        </p:spPr>
        <p:txBody>
          <a:bodyPr wrap="none" rtlCol="0">
            <a:spAutoFit/>
          </a:bodyPr>
          <a:lstStyle/>
          <a:p>
            <a:r>
              <a:rPr lang="ru-RU" sz="1600" b="1" dirty="0">
                <a:solidFill>
                  <a:srgbClr val="00B0F0"/>
                </a:solidFill>
                <a:latin typeface="Arial Narrow" panose="020B0606020202030204" pitchFamily="34" charset="0"/>
                <a:cs typeface="Tahoma" panose="020B0604030504040204" pitchFamily="34" charset="0"/>
              </a:rPr>
              <a:t>Участники процесса </a:t>
            </a:r>
          </a:p>
        </p:txBody>
      </p:sp>
      <p:sp>
        <p:nvSpPr>
          <p:cNvPr id="19" name="Прямоугольник 18"/>
          <p:cNvSpPr/>
          <p:nvPr/>
        </p:nvSpPr>
        <p:spPr>
          <a:xfrm>
            <a:off x="100407" y="4502442"/>
            <a:ext cx="4398410" cy="2031325"/>
          </a:xfrm>
          <a:prstGeom prst="rect">
            <a:avLst/>
          </a:prstGeom>
        </p:spPr>
        <p:txBody>
          <a:bodyPr wrap="square">
            <a:spAutoFit/>
          </a:bodyPr>
          <a:lstStyle/>
          <a:p>
            <a:pPr marL="84138" indent="187325" algn="just">
              <a:spcBef>
                <a:spcPts val="600"/>
              </a:spcBef>
              <a:spcAft>
                <a:spcPts val="0"/>
              </a:spcAft>
              <a:buFont typeface="Arial" panose="020B0604020202020204" pitchFamily="34" charset="0"/>
              <a:buChar char="•"/>
            </a:pPr>
            <a:r>
              <a:rPr lang="ru-RU" sz="1400" dirty="0" err="1">
                <a:latin typeface="Arial Narrow" panose="020B0606020202030204" pitchFamily="34" charset="0"/>
              </a:rPr>
              <a:t>Минпромторг</a:t>
            </a:r>
            <a:r>
              <a:rPr lang="ru-RU" sz="1400" dirty="0">
                <a:latin typeface="Arial Narrow" panose="020B0606020202030204" pitchFamily="34" charset="0"/>
              </a:rPr>
              <a:t> России</a:t>
            </a:r>
          </a:p>
          <a:p>
            <a:pPr marL="84138" indent="187325" algn="just">
              <a:spcBef>
                <a:spcPts val="600"/>
              </a:spcBef>
              <a:spcAft>
                <a:spcPts val="0"/>
              </a:spcAft>
              <a:buFont typeface="Arial" panose="020B0604020202020204" pitchFamily="34" charset="0"/>
              <a:buChar char="•"/>
            </a:pPr>
            <a:r>
              <a:rPr lang="ru-RU" sz="1400" dirty="0">
                <a:latin typeface="Arial Narrow" panose="020B0606020202030204" pitchFamily="34" charset="0"/>
              </a:rPr>
              <a:t>ФОИВ</a:t>
            </a:r>
          </a:p>
          <a:p>
            <a:pPr marL="84138" indent="187325" algn="just">
              <a:spcBef>
                <a:spcPts val="600"/>
              </a:spcBef>
              <a:spcAft>
                <a:spcPts val="0"/>
              </a:spcAft>
              <a:buFont typeface="Arial" panose="020B0604020202020204" pitchFamily="34" charset="0"/>
              <a:buChar char="•"/>
            </a:pPr>
            <a:r>
              <a:rPr lang="ru-RU" sz="1400" dirty="0">
                <a:latin typeface="Arial Narrow" panose="020B0606020202030204" pitchFamily="34" charset="0"/>
              </a:rPr>
              <a:t>Субъекты РФ</a:t>
            </a:r>
          </a:p>
          <a:p>
            <a:pPr marL="84138" indent="187325" algn="just">
              <a:spcBef>
                <a:spcPts val="600"/>
              </a:spcBef>
              <a:spcAft>
                <a:spcPts val="0"/>
              </a:spcAft>
              <a:buFont typeface="Arial" panose="020B0604020202020204" pitchFamily="34" charset="0"/>
              <a:buChar char="•"/>
            </a:pPr>
            <a:r>
              <a:rPr lang="ru-RU" sz="1400" dirty="0">
                <a:latin typeface="Arial Narrow" panose="020B0606020202030204" pitchFamily="34" charset="0"/>
              </a:rPr>
              <a:t>Предприятия</a:t>
            </a:r>
          </a:p>
          <a:p>
            <a:pPr marL="84138" indent="187325" algn="just">
              <a:spcBef>
                <a:spcPts val="600"/>
              </a:spcBef>
              <a:spcAft>
                <a:spcPts val="0"/>
              </a:spcAft>
              <a:buFont typeface="Arial" panose="020B0604020202020204" pitchFamily="34" charset="0"/>
              <a:buChar char="•"/>
            </a:pPr>
            <a:r>
              <a:rPr lang="ru-RU" sz="1400" dirty="0">
                <a:latin typeface="Arial Narrow" panose="020B0606020202030204" pitchFamily="34" charset="0"/>
              </a:rPr>
              <a:t>Центр управления проектами в промышленности (РТА)</a:t>
            </a:r>
          </a:p>
          <a:p>
            <a:pPr marL="84138" indent="187325" algn="just">
              <a:spcBef>
                <a:spcPts val="600"/>
              </a:spcBef>
              <a:spcAft>
                <a:spcPts val="0"/>
              </a:spcAft>
              <a:buFont typeface="Arial" panose="020B0604020202020204" pitchFamily="34" charset="0"/>
              <a:buChar char="•"/>
            </a:pPr>
            <a:r>
              <a:rPr lang="ru-RU" sz="1400" dirty="0">
                <a:latin typeface="Arial Narrow" panose="020B0606020202030204" pitchFamily="34" charset="0"/>
              </a:rPr>
              <a:t> НПО Конверсия </a:t>
            </a:r>
          </a:p>
          <a:p>
            <a:pPr marL="84138" indent="187325" algn="just">
              <a:spcBef>
                <a:spcPts val="600"/>
              </a:spcBef>
              <a:spcAft>
                <a:spcPts val="0"/>
              </a:spcAft>
              <a:buFont typeface="Arial" panose="020B0604020202020204" pitchFamily="34" charset="0"/>
              <a:buChar char="•"/>
            </a:pPr>
            <a:endParaRPr lang="ru-RU" sz="1200" dirty="0">
              <a:latin typeface="Arial Narrow" panose="020B0606020202030204" pitchFamily="34" charset="0"/>
            </a:endParaRPr>
          </a:p>
        </p:txBody>
      </p:sp>
      <p:sp>
        <p:nvSpPr>
          <p:cNvPr id="25" name="object 40"/>
          <p:cNvSpPr txBox="1">
            <a:spLocks noChangeArrowheads="1"/>
          </p:cNvSpPr>
          <p:nvPr/>
        </p:nvSpPr>
        <p:spPr bwMode="auto">
          <a:xfrm>
            <a:off x="4782242" y="6047236"/>
            <a:ext cx="4342156" cy="811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390" rIns="0" bIns="0">
            <a:spAutoFit/>
          </a:bodyPr>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575"/>
              </a:spcBef>
              <a:buFontTx/>
              <a:buNone/>
            </a:pPr>
            <a:r>
              <a:rPr lang="ru-RU" altLang="ru-RU" sz="2400" b="1" dirty="0">
                <a:solidFill>
                  <a:srgbClr val="29ACE3"/>
                </a:solidFill>
                <a:latin typeface="Arial Narrow" panose="020B0606020202030204" pitchFamily="34" charset="0"/>
              </a:rPr>
              <a:t>9065 видов продукции размещено в ГИСП</a:t>
            </a:r>
          </a:p>
        </p:txBody>
      </p:sp>
    </p:spTree>
    <p:extLst>
      <p:ext uri="{BB962C8B-B14F-4D97-AF65-F5344CB8AC3E}">
        <p14:creationId xmlns:p14="http://schemas.microsoft.com/office/powerpoint/2010/main" val="40007209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79"/>
          <p:cNvSpPr txBox="1">
            <a:spLocks noGrp="1"/>
          </p:cNvSpPr>
          <p:nvPr>
            <p:ph type="title" idx="4294967295"/>
          </p:nvPr>
        </p:nvSpPr>
        <p:spPr>
          <a:xfrm>
            <a:off x="367565" y="659025"/>
            <a:ext cx="8340599" cy="260265"/>
          </a:xfrm>
          <a:prstGeom prst="rect">
            <a:avLst/>
          </a:prstGeom>
        </p:spPr>
        <p:txBody>
          <a:bodyPr vert="horz" wrap="square" lIns="0" tIns="10860" rIns="0" bIns="0" rtlCol="0">
            <a:spAutoFit/>
          </a:bodyPr>
          <a:lstStyle/>
          <a:p>
            <a:pPr marL="10860" algn="l" eaLnBrk="1" fontAlgn="auto" hangingPunct="1">
              <a:spcBef>
                <a:spcPts val="86"/>
              </a:spcBef>
              <a:spcAft>
                <a:spcPts val="0"/>
              </a:spcAft>
            </a:pPr>
            <a:r>
              <a:rPr lang="ru-RU" sz="1800" spc="162" dirty="0">
                <a:latin typeface="Arial Narrow" panose="020B0606020202030204" pitchFamily="34" charset="0"/>
              </a:rPr>
              <a:t>Программа</a:t>
            </a:r>
            <a:r>
              <a:rPr lang="ru-RU" sz="1800" spc="13" dirty="0">
                <a:latin typeface="Arial Narrow" panose="020B0606020202030204" pitchFamily="34" charset="0"/>
              </a:rPr>
              <a:t> </a:t>
            </a:r>
            <a:r>
              <a:rPr lang="ru-RU" sz="1800" spc="150" dirty="0">
                <a:latin typeface="Arial Narrow" panose="020B0606020202030204" pitchFamily="34" charset="0"/>
              </a:rPr>
              <a:t>"Повышение</a:t>
            </a:r>
            <a:r>
              <a:rPr lang="ru-RU" sz="1800" spc="17" dirty="0">
                <a:latin typeface="Arial Narrow" panose="020B0606020202030204" pitchFamily="34" charset="0"/>
              </a:rPr>
              <a:t> </a:t>
            </a:r>
            <a:r>
              <a:rPr lang="ru-RU" sz="1800" spc="145" dirty="0">
                <a:latin typeface="Arial Narrow" panose="020B0606020202030204" pitchFamily="34" charset="0"/>
              </a:rPr>
              <a:t>производительности</a:t>
            </a:r>
            <a:r>
              <a:rPr lang="ru-RU" sz="1800" spc="-34" dirty="0">
                <a:latin typeface="Arial Narrow" panose="020B0606020202030204" pitchFamily="34" charset="0"/>
              </a:rPr>
              <a:t> </a:t>
            </a:r>
            <a:r>
              <a:rPr lang="ru-RU" sz="1800" spc="97" dirty="0">
                <a:latin typeface="Arial Narrow" panose="020B0606020202030204" pitchFamily="34" charset="0"/>
              </a:rPr>
              <a:t>труда"</a:t>
            </a:r>
            <a:endParaRPr lang="ru-RU" sz="1800" spc="145" dirty="0">
              <a:latin typeface="Arial Narrow" panose="020B0606020202030204" pitchFamily="34" charset="0"/>
            </a:endParaRPr>
          </a:p>
        </p:txBody>
      </p:sp>
      <p:sp>
        <p:nvSpPr>
          <p:cNvPr id="7" name="object 2"/>
          <p:cNvSpPr/>
          <p:nvPr/>
        </p:nvSpPr>
        <p:spPr>
          <a:xfrm>
            <a:off x="4619689" y="1035176"/>
            <a:ext cx="4407361" cy="1644612"/>
          </a:xfrm>
          <a:prstGeom prst="rect">
            <a:avLst/>
          </a:prstGeom>
          <a:blipFill>
            <a:blip r:embed="rId2" cstate="print"/>
            <a:stretch>
              <a:fillRect/>
            </a:stretch>
          </a:blip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8" name="object 3"/>
          <p:cNvSpPr/>
          <p:nvPr/>
        </p:nvSpPr>
        <p:spPr>
          <a:xfrm>
            <a:off x="4709084" y="1124201"/>
            <a:ext cx="4077333" cy="1315129"/>
          </a:xfrm>
          <a:custGeom>
            <a:avLst/>
            <a:gdLst/>
            <a:ahLst/>
            <a:cxnLst/>
            <a:rect l="l" t="t" r="r" b="b"/>
            <a:pathLst>
              <a:path w="4768215" h="1537970">
                <a:moveTo>
                  <a:pt x="4768075" y="1537614"/>
                </a:moveTo>
                <a:lnTo>
                  <a:pt x="0" y="1537614"/>
                </a:lnTo>
                <a:lnTo>
                  <a:pt x="0" y="0"/>
                </a:lnTo>
                <a:lnTo>
                  <a:pt x="4768075" y="0"/>
                </a:lnTo>
                <a:lnTo>
                  <a:pt x="4768075" y="1537614"/>
                </a:lnTo>
                <a:close/>
              </a:path>
            </a:pathLst>
          </a:custGeom>
          <a:solidFill>
            <a:srgbClr val="FFFFFF"/>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9" name="object 6"/>
          <p:cNvSpPr txBox="1"/>
          <p:nvPr/>
        </p:nvSpPr>
        <p:spPr>
          <a:xfrm>
            <a:off x="4819351" y="1162965"/>
            <a:ext cx="1626807" cy="195184"/>
          </a:xfrm>
          <a:prstGeom prst="rect">
            <a:avLst/>
          </a:prstGeom>
        </p:spPr>
        <p:txBody>
          <a:bodyPr vert="horz" wrap="square" lIns="0" tIns="10860" rIns="0" bIns="0" rtlCol="0">
            <a:spAutoFit/>
          </a:bodyPr>
          <a:lstStyle/>
          <a:p>
            <a:pPr defTabSz="781903" eaLnBrk="1" fontAlgn="auto" hangingPunct="1">
              <a:spcBef>
                <a:spcPts val="86"/>
              </a:spcBef>
              <a:spcAft>
                <a:spcPts val="0"/>
              </a:spcAft>
            </a:pPr>
            <a:r>
              <a:rPr sz="1197" spc="94" dirty="0">
                <a:solidFill>
                  <a:srgbClr val="2AACE2"/>
                </a:solidFill>
                <a:latin typeface="Arial Narrow" panose="020B0606020202030204" pitchFamily="34" charset="0"/>
                <a:cs typeface="Calibri"/>
              </a:rPr>
              <a:t>ОСНОВНЫЕ</a:t>
            </a:r>
            <a:r>
              <a:rPr sz="1197" spc="-17" dirty="0">
                <a:solidFill>
                  <a:srgbClr val="2AACE2"/>
                </a:solidFill>
                <a:latin typeface="Arial Narrow" panose="020B0606020202030204" pitchFamily="34" charset="0"/>
                <a:cs typeface="Calibri"/>
              </a:rPr>
              <a:t> </a:t>
            </a:r>
            <a:r>
              <a:rPr sz="1197" spc="73" dirty="0">
                <a:solidFill>
                  <a:srgbClr val="2AACE2"/>
                </a:solidFill>
                <a:latin typeface="Arial Narrow" panose="020B0606020202030204" pitchFamily="34" charset="0"/>
                <a:cs typeface="Calibri"/>
              </a:rPr>
              <a:t>УСЛОВИЯ:</a:t>
            </a:r>
            <a:endParaRPr sz="1197" dirty="0">
              <a:solidFill>
                <a:srgbClr val="2AACE2"/>
              </a:solidFill>
              <a:latin typeface="Arial Narrow" panose="020B0606020202030204" pitchFamily="34" charset="0"/>
              <a:cs typeface="Calibri"/>
            </a:endParaRPr>
          </a:p>
        </p:txBody>
      </p:sp>
      <p:sp>
        <p:nvSpPr>
          <p:cNvPr id="10" name="object 7"/>
          <p:cNvSpPr txBox="1"/>
          <p:nvPr/>
        </p:nvSpPr>
        <p:spPr>
          <a:xfrm>
            <a:off x="312188" y="1124202"/>
            <a:ext cx="4077333" cy="1183090"/>
          </a:xfrm>
          <a:prstGeom prst="rect">
            <a:avLst/>
          </a:prstGeom>
          <a:solidFill>
            <a:srgbClr val="FFFFFF"/>
          </a:solidFill>
          <a:effectLst>
            <a:outerShdw blurRad="50800" dist="38100" dir="2700000" algn="tl" rotWithShape="0">
              <a:prstClr val="black">
                <a:alpha val="40000"/>
              </a:prstClr>
            </a:outerShdw>
          </a:effectLst>
        </p:spPr>
        <p:txBody>
          <a:bodyPr vert="horz" wrap="square" lIns="0" tIns="49412" rIns="0" bIns="0" rtlCol="0">
            <a:spAutoFit/>
          </a:bodyPr>
          <a:lstStyle/>
          <a:p>
            <a:pPr marL="95566" defTabSz="781903" eaLnBrk="1" fontAlgn="auto" hangingPunct="1">
              <a:spcBef>
                <a:spcPts val="389"/>
              </a:spcBef>
              <a:spcAft>
                <a:spcPts val="0"/>
              </a:spcAft>
            </a:pPr>
            <a:r>
              <a:rPr sz="1197" spc="94" dirty="0">
                <a:solidFill>
                  <a:srgbClr val="2AACE2"/>
                </a:solidFill>
                <a:latin typeface="Arial Narrow" panose="020B0606020202030204" pitchFamily="34" charset="0"/>
                <a:cs typeface="Calibri"/>
              </a:rPr>
              <a:t>ОБЛАСТЬ</a:t>
            </a:r>
            <a:r>
              <a:rPr sz="1197" spc="21" dirty="0">
                <a:solidFill>
                  <a:srgbClr val="2AACE2"/>
                </a:solidFill>
                <a:latin typeface="Arial Narrow" panose="020B0606020202030204" pitchFamily="34" charset="0"/>
                <a:cs typeface="Calibri"/>
              </a:rPr>
              <a:t> </a:t>
            </a:r>
            <a:r>
              <a:rPr sz="1197" spc="73" dirty="0">
                <a:solidFill>
                  <a:srgbClr val="2AACE2"/>
                </a:solidFill>
                <a:latin typeface="Arial Narrow" panose="020B0606020202030204" pitchFamily="34" charset="0"/>
                <a:cs typeface="Calibri"/>
              </a:rPr>
              <a:t>ПРИМЕНЕНИЯ:</a:t>
            </a:r>
            <a:endParaRPr sz="1197" dirty="0">
              <a:solidFill>
                <a:srgbClr val="2AACE2"/>
              </a:solidFill>
              <a:latin typeface="Arial Narrow" panose="020B0606020202030204" pitchFamily="34" charset="0"/>
              <a:cs typeface="Calibri"/>
            </a:endParaRPr>
          </a:p>
          <a:p>
            <a:pPr marL="95566" marR="287784" defTabSz="781903" eaLnBrk="1" fontAlgn="auto" hangingPunct="1">
              <a:lnSpc>
                <a:spcPts val="1197"/>
              </a:lnSpc>
              <a:spcBef>
                <a:spcPts val="680"/>
              </a:spcBef>
              <a:spcAft>
                <a:spcPts val="0"/>
              </a:spcAft>
            </a:pPr>
            <a:r>
              <a:rPr sz="1026" spc="43" dirty="0">
                <a:solidFill>
                  <a:srgbClr val="092332"/>
                </a:solidFill>
                <a:latin typeface="Arial Narrow" panose="020B0606020202030204" pitchFamily="34" charset="0"/>
                <a:cs typeface="Calibri"/>
              </a:rPr>
              <a:t>Программа </a:t>
            </a:r>
            <a:r>
              <a:rPr sz="1026" spc="56" dirty="0">
                <a:solidFill>
                  <a:srgbClr val="092332"/>
                </a:solidFill>
                <a:latin typeface="Arial Narrow" panose="020B0606020202030204" pitchFamily="34" charset="0"/>
                <a:cs typeface="Calibri"/>
              </a:rPr>
              <a:t>предназначена </a:t>
            </a:r>
            <a:r>
              <a:rPr sz="1026" spc="60" dirty="0">
                <a:solidFill>
                  <a:srgbClr val="092332"/>
                </a:solidFill>
                <a:latin typeface="Arial Narrow" panose="020B0606020202030204" pitchFamily="34" charset="0"/>
                <a:cs typeface="Calibri"/>
              </a:rPr>
              <a:t>для финансирования </a:t>
            </a:r>
            <a:r>
              <a:rPr sz="1026" spc="34" dirty="0">
                <a:solidFill>
                  <a:srgbClr val="092332"/>
                </a:solidFill>
                <a:latin typeface="Arial Narrow" panose="020B0606020202030204" pitchFamily="34" charset="0"/>
                <a:cs typeface="Calibri"/>
              </a:rPr>
              <a:t>проектов,  </a:t>
            </a:r>
            <a:r>
              <a:rPr sz="1026" spc="51" dirty="0">
                <a:solidFill>
                  <a:srgbClr val="092332"/>
                </a:solidFill>
                <a:latin typeface="Arial Narrow" panose="020B0606020202030204" pitchFamily="34" charset="0"/>
                <a:cs typeface="Calibri"/>
              </a:rPr>
              <a:t>направленных на </a:t>
            </a:r>
            <a:r>
              <a:rPr sz="1026" spc="43" dirty="0">
                <a:solidFill>
                  <a:srgbClr val="092332"/>
                </a:solidFill>
                <a:latin typeface="Arial Narrow" panose="020B0606020202030204" pitchFamily="34" charset="0"/>
                <a:cs typeface="Calibri"/>
              </a:rPr>
              <a:t>повышение </a:t>
            </a:r>
            <a:r>
              <a:rPr sz="1026" spc="51" dirty="0">
                <a:solidFill>
                  <a:srgbClr val="092332"/>
                </a:solidFill>
                <a:latin typeface="Arial Narrow" panose="020B0606020202030204" pitchFamily="34" charset="0"/>
                <a:cs typeface="Calibri"/>
              </a:rPr>
              <a:t>производительности </a:t>
            </a:r>
            <a:r>
              <a:rPr sz="1026" spc="56" dirty="0">
                <a:solidFill>
                  <a:srgbClr val="092332"/>
                </a:solidFill>
                <a:latin typeface="Arial Narrow" panose="020B0606020202030204" pitchFamily="34" charset="0"/>
                <a:cs typeface="Calibri"/>
              </a:rPr>
              <a:t>труда</a:t>
            </a:r>
            <a:r>
              <a:rPr sz="1026" spc="-13" dirty="0">
                <a:solidFill>
                  <a:srgbClr val="092332"/>
                </a:solidFill>
                <a:latin typeface="Arial Narrow" panose="020B0606020202030204" pitchFamily="34" charset="0"/>
                <a:cs typeface="Calibri"/>
              </a:rPr>
              <a:t> </a:t>
            </a:r>
            <a:r>
              <a:rPr sz="1026" spc="51" dirty="0">
                <a:solidFill>
                  <a:srgbClr val="092332"/>
                </a:solidFill>
                <a:latin typeface="Arial Narrow" panose="020B0606020202030204" pitchFamily="34" charset="0"/>
                <a:cs typeface="Calibri"/>
              </a:rPr>
              <a:t>на  </a:t>
            </a:r>
            <a:r>
              <a:rPr sz="1026" spc="43" dirty="0">
                <a:solidFill>
                  <a:srgbClr val="092332"/>
                </a:solidFill>
                <a:latin typeface="Arial Narrow" panose="020B0606020202030204" pitchFamily="34" charset="0"/>
                <a:cs typeface="Calibri"/>
              </a:rPr>
              <a:t>промышленных </a:t>
            </a:r>
            <a:r>
              <a:rPr sz="1026" spc="56" dirty="0">
                <a:solidFill>
                  <a:srgbClr val="092332"/>
                </a:solidFill>
                <a:latin typeface="Arial Narrow" panose="020B0606020202030204" pitchFamily="34" charset="0"/>
                <a:cs typeface="Calibri"/>
              </a:rPr>
              <a:t>предприятиях </a:t>
            </a:r>
            <a:r>
              <a:rPr sz="1026" spc="30" dirty="0">
                <a:solidFill>
                  <a:srgbClr val="092332"/>
                </a:solidFill>
                <a:latin typeface="Arial Narrow" panose="020B0606020202030204" pitchFamily="34" charset="0"/>
                <a:cs typeface="Calibri"/>
              </a:rPr>
              <a:t>(в </a:t>
            </a:r>
            <a:r>
              <a:rPr sz="1026" spc="47" dirty="0">
                <a:solidFill>
                  <a:srgbClr val="092332"/>
                </a:solidFill>
                <a:latin typeface="Arial Narrow" panose="020B0606020202030204" pitchFamily="34" charset="0"/>
                <a:cs typeface="Calibri"/>
              </a:rPr>
              <a:t>рамках </a:t>
            </a:r>
            <a:r>
              <a:rPr sz="1026" spc="43" dirty="0">
                <a:solidFill>
                  <a:srgbClr val="092332"/>
                </a:solidFill>
                <a:latin typeface="Arial Narrow" panose="020B0606020202030204" pitchFamily="34" charset="0"/>
                <a:cs typeface="Calibri"/>
              </a:rPr>
              <a:t>приоритетной  </a:t>
            </a:r>
            <a:r>
              <a:rPr sz="1026" spc="38" dirty="0">
                <a:solidFill>
                  <a:srgbClr val="092332"/>
                </a:solidFill>
                <a:latin typeface="Arial Narrow" panose="020B0606020202030204" pitchFamily="34" charset="0"/>
                <a:cs typeface="Calibri"/>
              </a:rPr>
              <a:t>программы </a:t>
            </a:r>
            <a:r>
              <a:rPr sz="1026" spc="34" dirty="0">
                <a:solidFill>
                  <a:srgbClr val="092332"/>
                </a:solidFill>
                <a:latin typeface="Arial Narrow" panose="020B0606020202030204" pitchFamily="34" charset="0"/>
                <a:cs typeface="Calibri"/>
              </a:rPr>
              <a:t>"Повышение </a:t>
            </a:r>
            <a:r>
              <a:rPr sz="1026" spc="51" dirty="0">
                <a:solidFill>
                  <a:srgbClr val="092332"/>
                </a:solidFill>
                <a:latin typeface="Arial Narrow" panose="020B0606020202030204" pitchFamily="34" charset="0"/>
                <a:cs typeface="Calibri"/>
              </a:rPr>
              <a:t>производительности </a:t>
            </a:r>
            <a:r>
              <a:rPr sz="1026" spc="56" dirty="0">
                <a:solidFill>
                  <a:srgbClr val="092332"/>
                </a:solidFill>
                <a:latin typeface="Arial Narrow" panose="020B0606020202030204" pitchFamily="34" charset="0"/>
                <a:cs typeface="Calibri"/>
              </a:rPr>
              <a:t>труда </a:t>
            </a:r>
            <a:r>
              <a:rPr sz="1026" spc="47" dirty="0">
                <a:solidFill>
                  <a:srgbClr val="092332"/>
                </a:solidFill>
                <a:latin typeface="Arial Narrow" panose="020B0606020202030204" pitchFamily="34" charset="0"/>
                <a:cs typeface="Calibri"/>
              </a:rPr>
              <a:t>и  </a:t>
            </a:r>
            <a:r>
              <a:rPr sz="1026" spc="51" dirty="0">
                <a:solidFill>
                  <a:srgbClr val="092332"/>
                </a:solidFill>
                <a:latin typeface="Arial Narrow" panose="020B0606020202030204" pitchFamily="34" charset="0"/>
                <a:cs typeface="Calibri"/>
              </a:rPr>
              <a:t>поддержка</a:t>
            </a:r>
            <a:r>
              <a:rPr sz="1026" spc="26" dirty="0">
                <a:solidFill>
                  <a:srgbClr val="092332"/>
                </a:solidFill>
                <a:latin typeface="Arial Narrow" panose="020B0606020202030204" pitchFamily="34" charset="0"/>
                <a:cs typeface="Calibri"/>
              </a:rPr>
              <a:t> </a:t>
            </a:r>
            <a:r>
              <a:rPr sz="1026" spc="38" dirty="0" err="1">
                <a:solidFill>
                  <a:srgbClr val="092332"/>
                </a:solidFill>
                <a:latin typeface="Arial Narrow" panose="020B0606020202030204" pitchFamily="34" charset="0"/>
                <a:cs typeface="Calibri"/>
              </a:rPr>
              <a:t>занятости</a:t>
            </a:r>
            <a:r>
              <a:rPr sz="1026" spc="38" dirty="0">
                <a:solidFill>
                  <a:srgbClr val="092332"/>
                </a:solidFill>
                <a:latin typeface="Arial Narrow" panose="020B0606020202030204" pitchFamily="34" charset="0"/>
                <a:cs typeface="Calibri"/>
              </a:rPr>
              <a:t>").</a:t>
            </a:r>
            <a:endParaRPr lang="en-US" sz="1026" spc="38" dirty="0">
              <a:solidFill>
                <a:srgbClr val="092332"/>
              </a:solidFill>
              <a:latin typeface="Arial Narrow" panose="020B0606020202030204" pitchFamily="34" charset="0"/>
              <a:cs typeface="Calibri"/>
            </a:endParaRPr>
          </a:p>
          <a:p>
            <a:pPr marL="95566" marR="287784" defTabSz="781903" eaLnBrk="1" fontAlgn="auto" hangingPunct="1">
              <a:lnSpc>
                <a:spcPts val="1197"/>
              </a:lnSpc>
              <a:spcBef>
                <a:spcPts val="680"/>
              </a:spcBef>
              <a:spcAft>
                <a:spcPts val="0"/>
              </a:spcAft>
            </a:pPr>
            <a:endParaRPr sz="1026" dirty="0">
              <a:solidFill>
                <a:prstClr val="black"/>
              </a:solidFill>
              <a:latin typeface="Arial Narrow" panose="020B0606020202030204" pitchFamily="34" charset="0"/>
              <a:cs typeface="Calibri"/>
            </a:endParaRPr>
          </a:p>
        </p:txBody>
      </p:sp>
      <p:sp>
        <p:nvSpPr>
          <p:cNvPr id="11" name="object 9"/>
          <p:cNvSpPr txBox="1"/>
          <p:nvPr/>
        </p:nvSpPr>
        <p:spPr>
          <a:xfrm>
            <a:off x="7346640" y="1602482"/>
            <a:ext cx="1000193" cy="458076"/>
          </a:xfrm>
          <a:prstGeom prst="rect">
            <a:avLst/>
          </a:prstGeom>
        </p:spPr>
        <p:txBody>
          <a:bodyPr vert="horz" wrap="square" lIns="0" tIns="64073" rIns="0" bIns="0" rtlCol="0">
            <a:spAutoFit/>
          </a:bodyPr>
          <a:lstStyle/>
          <a:p>
            <a:pPr defTabSz="781903" eaLnBrk="1" fontAlgn="auto" hangingPunct="1">
              <a:spcBef>
                <a:spcPts val="505"/>
              </a:spcBef>
              <a:spcAft>
                <a:spcPts val="0"/>
              </a:spcAft>
            </a:pPr>
            <a:r>
              <a:rPr sz="1197" spc="94" dirty="0">
                <a:solidFill>
                  <a:srgbClr val="092332"/>
                </a:solidFill>
                <a:latin typeface="Arial Narrow" panose="020B0606020202030204" pitchFamily="34" charset="0"/>
                <a:cs typeface="Calibri"/>
              </a:rPr>
              <a:t>СРОК</a:t>
            </a:r>
            <a:r>
              <a:rPr sz="1197" spc="-30" dirty="0">
                <a:solidFill>
                  <a:srgbClr val="092332"/>
                </a:solidFill>
                <a:latin typeface="Arial Narrow" panose="020B0606020202030204" pitchFamily="34" charset="0"/>
                <a:cs typeface="Calibri"/>
              </a:rPr>
              <a:t> </a:t>
            </a:r>
            <a:r>
              <a:rPr sz="1197" spc="56" dirty="0">
                <a:solidFill>
                  <a:srgbClr val="092332"/>
                </a:solidFill>
                <a:latin typeface="Arial Narrow" panose="020B0606020202030204" pitchFamily="34" charset="0"/>
                <a:cs typeface="Calibri"/>
              </a:rPr>
              <a:t>ЗАЙМА:</a:t>
            </a:r>
            <a:endParaRPr sz="1197" dirty="0">
              <a:solidFill>
                <a:prstClr val="black"/>
              </a:solidFill>
              <a:latin typeface="Arial Narrow" panose="020B0606020202030204" pitchFamily="34" charset="0"/>
              <a:cs typeface="Calibri"/>
            </a:endParaRPr>
          </a:p>
          <a:p>
            <a:pPr defTabSz="781903" eaLnBrk="1" fontAlgn="auto" hangingPunct="1">
              <a:spcBef>
                <a:spcPts val="359"/>
              </a:spcBef>
              <a:spcAft>
                <a:spcPts val="0"/>
              </a:spcAft>
            </a:pPr>
            <a:r>
              <a:rPr sz="1026" spc="34" dirty="0">
                <a:solidFill>
                  <a:srgbClr val="092332"/>
                </a:solidFill>
                <a:latin typeface="Arial Narrow" panose="020B0606020202030204" pitchFamily="34" charset="0"/>
                <a:cs typeface="Calibri"/>
              </a:rPr>
              <a:t>до </a:t>
            </a:r>
            <a:r>
              <a:rPr sz="1026" spc="77" dirty="0">
                <a:solidFill>
                  <a:srgbClr val="2AACE2"/>
                </a:solidFill>
                <a:latin typeface="Arial Narrow" panose="020B0606020202030204" pitchFamily="34" charset="0"/>
                <a:cs typeface="Calibri"/>
              </a:rPr>
              <a:t>60</a:t>
            </a:r>
            <a:r>
              <a:rPr sz="1026" spc="13" dirty="0">
                <a:solidFill>
                  <a:srgbClr val="DD052B"/>
                </a:solidFill>
                <a:latin typeface="Arial Narrow" panose="020B0606020202030204" pitchFamily="34" charset="0"/>
                <a:cs typeface="Calibri"/>
              </a:rPr>
              <a:t> </a:t>
            </a:r>
            <a:r>
              <a:rPr sz="1026" spc="26" dirty="0">
                <a:solidFill>
                  <a:srgbClr val="092332"/>
                </a:solidFill>
                <a:latin typeface="Arial Narrow" panose="020B0606020202030204" pitchFamily="34" charset="0"/>
                <a:cs typeface="Calibri"/>
              </a:rPr>
              <a:t>мес.</a:t>
            </a:r>
            <a:endParaRPr sz="1026" dirty="0">
              <a:solidFill>
                <a:prstClr val="black"/>
              </a:solidFill>
              <a:latin typeface="Arial Narrow" panose="020B0606020202030204" pitchFamily="34" charset="0"/>
              <a:cs typeface="Calibri"/>
            </a:endParaRPr>
          </a:p>
        </p:txBody>
      </p:sp>
      <p:sp>
        <p:nvSpPr>
          <p:cNvPr id="12" name="object 10"/>
          <p:cNvSpPr/>
          <p:nvPr/>
        </p:nvSpPr>
        <p:spPr>
          <a:xfrm>
            <a:off x="7240201" y="1694308"/>
            <a:ext cx="0" cy="345343"/>
          </a:xfrm>
          <a:custGeom>
            <a:avLst/>
            <a:gdLst/>
            <a:ahLst/>
            <a:cxnLst/>
            <a:rect l="l" t="t" r="r" b="b"/>
            <a:pathLst>
              <a:path h="403860">
                <a:moveTo>
                  <a:pt x="0" y="0"/>
                </a:moveTo>
                <a:lnTo>
                  <a:pt x="0" y="403669"/>
                </a:lnTo>
              </a:path>
            </a:pathLst>
          </a:custGeom>
          <a:ln w="6350">
            <a:solidFill>
              <a:srgbClr val="DD052B"/>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13" name="object 18"/>
          <p:cNvSpPr txBox="1"/>
          <p:nvPr/>
        </p:nvSpPr>
        <p:spPr>
          <a:xfrm>
            <a:off x="5393892" y="1602869"/>
            <a:ext cx="1139742" cy="458076"/>
          </a:xfrm>
          <a:prstGeom prst="rect">
            <a:avLst/>
          </a:prstGeom>
        </p:spPr>
        <p:txBody>
          <a:bodyPr vert="horz" wrap="square" lIns="0" tIns="64073" rIns="0" bIns="0" rtlCol="0">
            <a:spAutoFit/>
          </a:bodyPr>
          <a:lstStyle/>
          <a:p>
            <a:pPr defTabSz="781903" eaLnBrk="1" fontAlgn="auto" hangingPunct="1">
              <a:spcBef>
                <a:spcPts val="505"/>
              </a:spcBef>
              <a:spcAft>
                <a:spcPts val="0"/>
              </a:spcAft>
            </a:pPr>
            <a:r>
              <a:rPr sz="1197" spc="34" dirty="0">
                <a:solidFill>
                  <a:srgbClr val="092332"/>
                </a:solidFill>
                <a:latin typeface="Arial Narrow" panose="020B0606020202030204" pitchFamily="34" charset="0"/>
                <a:cs typeface="Calibri"/>
              </a:rPr>
              <a:t>СУММА</a:t>
            </a:r>
            <a:r>
              <a:rPr sz="1197" spc="-34" dirty="0">
                <a:solidFill>
                  <a:srgbClr val="092332"/>
                </a:solidFill>
                <a:latin typeface="Arial Narrow" panose="020B0606020202030204" pitchFamily="34" charset="0"/>
                <a:cs typeface="Calibri"/>
              </a:rPr>
              <a:t> </a:t>
            </a:r>
            <a:r>
              <a:rPr sz="1197" spc="56" dirty="0">
                <a:solidFill>
                  <a:srgbClr val="092332"/>
                </a:solidFill>
                <a:latin typeface="Arial Narrow" panose="020B0606020202030204" pitchFamily="34" charset="0"/>
                <a:cs typeface="Calibri"/>
              </a:rPr>
              <a:t>ЗАЙМА:</a:t>
            </a:r>
            <a:endParaRPr sz="1197" dirty="0">
              <a:solidFill>
                <a:prstClr val="black"/>
              </a:solidFill>
              <a:latin typeface="Arial Narrow" panose="020B0606020202030204" pitchFamily="34" charset="0"/>
              <a:cs typeface="Calibri"/>
            </a:endParaRPr>
          </a:p>
          <a:p>
            <a:pPr defTabSz="781903" eaLnBrk="1" fontAlgn="auto" hangingPunct="1">
              <a:spcBef>
                <a:spcPts val="359"/>
              </a:spcBef>
              <a:spcAft>
                <a:spcPts val="0"/>
              </a:spcAft>
            </a:pPr>
            <a:r>
              <a:rPr sz="1026" spc="81" dirty="0">
                <a:solidFill>
                  <a:srgbClr val="2AACE2"/>
                </a:solidFill>
                <a:latin typeface="Arial Narrow" panose="020B0606020202030204" pitchFamily="34" charset="0"/>
                <a:cs typeface="Calibri"/>
              </a:rPr>
              <a:t>50–300</a:t>
            </a:r>
            <a:r>
              <a:rPr sz="1026" spc="81" dirty="0">
                <a:solidFill>
                  <a:srgbClr val="DD052B"/>
                </a:solidFill>
                <a:latin typeface="Arial Narrow" panose="020B0606020202030204" pitchFamily="34" charset="0"/>
                <a:cs typeface="Calibri"/>
              </a:rPr>
              <a:t> </a:t>
            </a:r>
            <a:r>
              <a:rPr sz="1026" spc="34" dirty="0">
                <a:solidFill>
                  <a:srgbClr val="092332"/>
                </a:solidFill>
                <a:latin typeface="Arial Narrow" panose="020B0606020202030204" pitchFamily="34" charset="0"/>
                <a:cs typeface="Calibri"/>
              </a:rPr>
              <a:t>млн</a:t>
            </a:r>
            <a:r>
              <a:rPr sz="1026" spc="-34" dirty="0">
                <a:solidFill>
                  <a:srgbClr val="092332"/>
                </a:solidFill>
                <a:latin typeface="Arial Narrow" panose="020B0606020202030204" pitchFamily="34" charset="0"/>
                <a:cs typeface="Calibri"/>
              </a:rPr>
              <a:t> </a:t>
            </a:r>
            <a:r>
              <a:rPr sz="1026" spc="120" dirty="0">
                <a:solidFill>
                  <a:srgbClr val="092332"/>
                </a:solidFill>
                <a:latin typeface="Arial Narrow" panose="020B0606020202030204" pitchFamily="34" charset="0"/>
                <a:cs typeface="Calibri"/>
              </a:rPr>
              <a:t>Р</a:t>
            </a:r>
            <a:endParaRPr sz="1026" dirty="0">
              <a:solidFill>
                <a:prstClr val="black"/>
              </a:solidFill>
              <a:latin typeface="Arial Narrow" panose="020B0606020202030204" pitchFamily="34" charset="0"/>
              <a:cs typeface="Calibri"/>
            </a:endParaRPr>
          </a:p>
        </p:txBody>
      </p:sp>
      <p:sp>
        <p:nvSpPr>
          <p:cNvPr id="14" name="object 19"/>
          <p:cNvSpPr/>
          <p:nvPr/>
        </p:nvSpPr>
        <p:spPr>
          <a:xfrm>
            <a:off x="5288810" y="1694308"/>
            <a:ext cx="0" cy="345343"/>
          </a:xfrm>
          <a:custGeom>
            <a:avLst/>
            <a:gdLst/>
            <a:ahLst/>
            <a:cxnLst/>
            <a:rect l="l" t="t" r="r" b="b"/>
            <a:pathLst>
              <a:path h="403860">
                <a:moveTo>
                  <a:pt x="0" y="0"/>
                </a:moveTo>
                <a:lnTo>
                  <a:pt x="0" y="403669"/>
                </a:lnTo>
              </a:path>
            </a:pathLst>
          </a:custGeom>
          <a:ln w="6350">
            <a:solidFill>
              <a:srgbClr val="DD052B"/>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15" name="object 21"/>
          <p:cNvSpPr txBox="1"/>
          <p:nvPr/>
        </p:nvSpPr>
        <p:spPr>
          <a:xfrm>
            <a:off x="801779" y="3602828"/>
            <a:ext cx="1672961" cy="458076"/>
          </a:xfrm>
          <a:prstGeom prst="rect">
            <a:avLst/>
          </a:prstGeom>
        </p:spPr>
        <p:txBody>
          <a:bodyPr vert="horz" wrap="square" lIns="0" tIns="64073" rIns="0" bIns="0" rtlCol="0">
            <a:spAutoFit/>
          </a:bodyPr>
          <a:lstStyle/>
          <a:p>
            <a:pPr marL="10860" defTabSz="781903" eaLnBrk="1" fontAlgn="auto" hangingPunct="1">
              <a:spcBef>
                <a:spcPts val="505"/>
              </a:spcBef>
              <a:spcAft>
                <a:spcPts val="0"/>
              </a:spcAft>
            </a:pPr>
            <a:r>
              <a:rPr sz="1197" spc="90" dirty="0">
                <a:solidFill>
                  <a:srgbClr val="092332"/>
                </a:solidFill>
                <a:latin typeface="Arial Narrow" panose="020B0606020202030204" pitchFamily="34" charset="0"/>
                <a:cs typeface="Calibri"/>
              </a:rPr>
              <a:t>ПРОЦЕНТНАЯ</a:t>
            </a:r>
            <a:r>
              <a:rPr sz="1197" spc="-13" dirty="0">
                <a:solidFill>
                  <a:srgbClr val="092332"/>
                </a:solidFill>
                <a:latin typeface="Arial Narrow" panose="020B0606020202030204" pitchFamily="34" charset="0"/>
                <a:cs typeface="Calibri"/>
              </a:rPr>
              <a:t> </a:t>
            </a:r>
            <a:r>
              <a:rPr sz="1197" spc="86" dirty="0">
                <a:solidFill>
                  <a:srgbClr val="092332"/>
                </a:solidFill>
                <a:latin typeface="Arial Narrow" panose="020B0606020202030204" pitchFamily="34" charset="0"/>
                <a:cs typeface="Calibri"/>
              </a:rPr>
              <a:t>СТАВКА:</a:t>
            </a:r>
            <a:endParaRPr sz="1197" dirty="0">
              <a:solidFill>
                <a:prstClr val="black"/>
              </a:solidFill>
              <a:latin typeface="Arial Narrow" panose="020B0606020202030204" pitchFamily="34" charset="0"/>
              <a:cs typeface="Calibri"/>
            </a:endParaRPr>
          </a:p>
          <a:p>
            <a:pPr marL="10860" defTabSz="781903" eaLnBrk="1" fontAlgn="auto" hangingPunct="1">
              <a:spcBef>
                <a:spcPts val="359"/>
              </a:spcBef>
              <a:spcAft>
                <a:spcPts val="0"/>
              </a:spcAft>
            </a:pPr>
            <a:r>
              <a:rPr sz="1026" spc="-257" dirty="0">
                <a:solidFill>
                  <a:srgbClr val="2AACE2"/>
                </a:solidFill>
                <a:latin typeface="Arial Narrow" panose="020B0606020202030204" pitchFamily="34" charset="0"/>
                <a:cs typeface="Calibri"/>
              </a:rPr>
              <a:t>1</a:t>
            </a:r>
            <a:r>
              <a:rPr sz="1026" spc="26" dirty="0">
                <a:solidFill>
                  <a:srgbClr val="2AACE2"/>
                </a:solidFill>
                <a:latin typeface="Arial Narrow" panose="020B0606020202030204" pitchFamily="34" charset="0"/>
                <a:cs typeface="Calibri"/>
              </a:rPr>
              <a:t> </a:t>
            </a:r>
            <a:r>
              <a:rPr sz="1026" spc="47" dirty="0">
                <a:solidFill>
                  <a:srgbClr val="2AACE2"/>
                </a:solidFill>
                <a:latin typeface="Arial Narrow" panose="020B0606020202030204" pitchFamily="34" charset="0"/>
                <a:cs typeface="Calibri"/>
              </a:rPr>
              <a:t>%</a:t>
            </a:r>
            <a:r>
              <a:rPr sz="1026" spc="26" dirty="0">
                <a:solidFill>
                  <a:srgbClr val="2AACE2"/>
                </a:solidFill>
                <a:latin typeface="Arial Narrow" panose="020B0606020202030204" pitchFamily="34" charset="0"/>
                <a:cs typeface="Calibri"/>
              </a:rPr>
              <a:t> </a:t>
            </a:r>
            <a:r>
              <a:rPr sz="1026" spc="56" dirty="0">
                <a:solidFill>
                  <a:srgbClr val="092332"/>
                </a:solidFill>
                <a:latin typeface="Arial Narrow" panose="020B0606020202030204" pitchFamily="34" charset="0"/>
                <a:cs typeface="Calibri"/>
              </a:rPr>
              <a:t>годовых</a:t>
            </a:r>
            <a:endParaRPr sz="1026" dirty="0">
              <a:solidFill>
                <a:prstClr val="black"/>
              </a:solidFill>
              <a:latin typeface="Arial Narrow" panose="020B0606020202030204" pitchFamily="34" charset="0"/>
              <a:cs typeface="Calibri"/>
            </a:endParaRPr>
          </a:p>
        </p:txBody>
      </p:sp>
      <p:sp>
        <p:nvSpPr>
          <p:cNvPr id="16" name="object 22"/>
          <p:cNvSpPr/>
          <p:nvPr/>
        </p:nvSpPr>
        <p:spPr>
          <a:xfrm>
            <a:off x="664214" y="3688190"/>
            <a:ext cx="0" cy="369777"/>
          </a:xfrm>
          <a:custGeom>
            <a:avLst/>
            <a:gdLst/>
            <a:ahLst/>
            <a:cxnLst/>
            <a:rect l="l" t="t" r="r" b="b"/>
            <a:pathLst>
              <a:path h="432435">
                <a:moveTo>
                  <a:pt x="0" y="0"/>
                </a:moveTo>
                <a:lnTo>
                  <a:pt x="0" y="432193"/>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17" name="object 24"/>
          <p:cNvSpPr txBox="1"/>
          <p:nvPr/>
        </p:nvSpPr>
        <p:spPr>
          <a:xfrm>
            <a:off x="786050" y="4741010"/>
            <a:ext cx="2397857" cy="1122296"/>
          </a:xfrm>
          <a:prstGeom prst="rect">
            <a:avLst/>
          </a:prstGeom>
        </p:spPr>
        <p:txBody>
          <a:bodyPr vert="horz" wrap="square" lIns="0" tIns="10860" rIns="0" bIns="0" rtlCol="0">
            <a:spAutoFit/>
          </a:bodyPr>
          <a:lstStyle/>
          <a:p>
            <a:pPr marL="10860" marR="17376" defTabSz="781903" eaLnBrk="1" fontAlgn="auto" hangingPunct="1">
              <a:lnSpc>
                <a:spcPct val="113100"/>
              </a:lnSpc>
              <a:spcBef>
                <a:spcPts val="86"/>
              </a:spcBef>
              <a:spcAft>
                <a:spcPts val="0"/>
              </a:spcAft>
            </a:pPr>
            <a:r>
              <a:rPr sz="1197" spc="90" dirty="0">
                <a:solidFill>
                  <a:srgbClr val="092332"/>
                </a:solidFill>
                <a:latin typeface="Arial Narrow" panose="020B0606020202030204" pitchFamily="34" charset="0"/>
                <a:cs typeface="Calibri"/>
              </a:rPr>
              <a:t>ЦЕЛЕВОЙ </a:t>
            </a:r>
            <a:r>
              <a:rPr sz="1197" spc="97" dirty="0">
                <a:solidFill>
                  <a:srgbClr val="092332"/>
                </a:solidFill>
                <a:latin typeface="Arial Narrow" panose="020B0606020202030204" pitchFamily="34" charset="0"/>
                <a:cs typeface="Calibri"/>
              </a:rPr>
              <a:t>ИНДЕКС</a:t>
            </a:r>
            <a:r>
              <a:rPr sz="1197" spc="-103" dirty="0">
                <a:solidFill>
                  <a:srgbClr val="092332"/>
                </a:solidFill>
                <a:latin typeface="Arial Narrow" panose="020B0606020202030204" pitchFamily="34" charset="0"/>
                <a:cs typeface="Calibri"/>
              </a:rPr>
              <a:t> </a:t>
            </a:r>
            <a:r>
              <a:rPr sz="1197" spc="94" dirty="0">
                <a:solidFill>
                  <a:srgbClr val="092332"/>
                </a:solidFill>
                <a:latin typeface="Arial Narrow" panose="020B0606020202030204" pitchFamily="34" charset="0"/>
                <a:cs typeface="Calibri"/>
              </a:rPr>
              <a:t>УВЕЛИЧЕНИЯ  </a:t>
            </a:r>
            <a:r>
              <a:rPr sz="1197" spc="90" dirty="0">
                <a:solidFill>
                  <a:srgbClr val="092332"/>
                </a:solidFill>
                <a:latin typeface="Arial Narrow" panose="020B0606020202030204" pitchFamily="34" charset="0"/>
                <a:cs typeface="Calibri"/>
              </a:rPr>
              <a:t>ПРОИЗВОДИТЕЛЬНОСТИ</a:t>
            </a:r>
            <a:r>
              <a:rPr sz="1197" spc="-34" dirty="0">
                <a:solidFill>
                  <a:srgbClr val="092332"/>
                </a:solidFill>
                <a:latin typeface="Arial Narrow" panose="020B0606020202030204" pitchFamily="34" charset="0"/>
                <a:cs typeface="Calibri"/>
              </a:rPr>
              <a:t> </a:t>
            </a:r>
            <a:r>
              <a:rPr sz="1197" spc="68" dirty="0">
                <a:solidFill>
                  <a:srgbClr val="092332"/>
                </a:solidFill>
                <a:latin typeface="Arial Narrow" panose="020B0606020202030204" pitchFamily="34" charset="0"/>
                <a:cs typeface="Calibri"/>
              </a:rPr>
              <a:t>ТРУДА:</a:t>
            </a:r>
            <a:endParaRPr sz="1197" dirty="0">
              <a:solidFill>
                <a:prstClr val="black"/>
              </a:solidFill>
              <a:latin typeface="Arial Narrow" panose="020B0606020202030204" pitchFamily="34" charset="0"/>
              <a:cs typeface="Calibri"/>
            </a:endParaRPr>
          </a:p>
          <a:p>
            <a:pPr marL="10860" marR="4344" defTabSz="781903" eaLnBrk="1" fontAlgn="auto" hangingPunct="1">
              <a:lnSpc>
                <a:spcPct val="104200"/>
              </a:lnSpc>
              <a:spcBef>
                <a:spcPts val="307"/>
              </a:spcBef>
              <a:spcAft>
                <a:spcPts val="0"/>
              </a:spcAft>
            </a:pPr>
            <a:r>
              <a:rPr sz="1026" spc="-13" dirty="0">
                <a:solidFill>
                  <a:srgbClr val="2AACE2"/>
                </a:solidFill>
                <a:latin typeface="Arial Narrow" panose="020B0606020202030204" pitchFamily="34" charset="0"/>
                <a:cs typeface="Calibri"/>
              </a:rPr>
              <a:t>≥ </a:t>
            </a:r>
            <a:r>
              <a:rPr sz="1026" spc="73" dirty="0">
                <a:solidFill>
                  <a:srgbClr val="2AACE2"/>
                </a:solidFill>
                <a:latin typeface="Arial Narrow" panose="020B0606020202030204" pitchFamily="34" charset="0"/>
                <a:cs typeface="Calibri"/>
              </a:rPr>
              <a:t>5 </a:t>
            </a:r>
            <a:r>
              <a:rPr sz="1026" spc="47" dirty="0">
                <a:solidFill>
                  <a:srgbClr val="2AACE2"/>
                </a:solidFill>
                <a:latin typeface="Arial Narrow" panose="020B0606020202030204" pitchFamily="34" charset="0"/>
                <a:cs typeface="Calibri"/>
              </a:rPr>
              <a:t>% </a:t>
            </a:r>
            <a:r>
              <a:rPr sz="1026" spc="30" dirty="0">
                <a:solidFill>
                  <a:srgbClr val="092332"/>
                </a:solidFill>
                <a:latin typeface="Arial Narrow" panose="020B0606020202030204" pitchFamily="34" charset="0"/>
                <a:cs typeface="Calibri"/>
              </a:rPr>
              <a:t>по </a:t>
            </a:r>
            <a:r>
              <a:rPr sz="1026" spc="51" dirty="0">
                <a:solidFill>
                  <a:srgbClr val="092332"/>
                </a:solidFill>
                <a:latin typeface="Arial Narrow" panose="020B0606020202030204" pitchFamily="34" charset="0"/>
                <a:cs typeface="Calibri"/>
              </a:rPr>
              <a:t>итогам </a:t>
            </a:r>
            <a:r>
              <a:rPr sz="1026" spc="-257" dirty="0">
                <a:solidFill>
                  <a:srgbClr val="092332"/>
                </a:solidFill>
                <a:latin typeface="Arial Narrow" panose="020B0606020202030204" pitchFamily="34" charset="0"/>
                <a:cs typeface="Calibri"/>
              </a:rPr>
              <a:t>1</a:t>
            </a:r>
            <a:r>
              <a:rPr sz="1026" spc="21" dirty="0">
                <a:solidFill>
                  <a:srgbClr val="092332"/>
                </a:solidFill>
                <a:latin typeface="Arial Narrow" panose="020B0606020202030204" pitchFamily="34" charset="0"/>
                <a:cs typeface="Calibri"/>
              </a:rPr>
              <a:t> </a:t>
            </a:r>
            <a:r>
              <a:rPr sz="1026" spc="51" dirty="0">
                <a:solidFill>
                  <a:srgbClr val="092332"/>
                </a:solidFill>
                <a:latin typeface="Arial Narrow" panose="020B0606020202030204" pitchFamily="34" charset="0"/>
                <a:cs typeface="Calibri"/>
              </a:rPr>
              <a:t>календарного </a:t>
            </a:r>
            <a:r>
              <a:rPr sz="1026" spc="43" dirty="0">
                <a:solidFill>
                  <a:srgbClr val="092332"/>
                </a:solidFill>
                <a:latin typeface="Arial Narrow" panose="020B0606020202030204" pitchFamily="34" charset="0"/>
                <a:cs typeface="Calibri"/>
              </a:rPr>
              <a:t>года,  </a:t>
            </a:r>
            <a:r>
              <a:rPr sz="1026" spc="56" dirty="0">
                <a:solidFill>
                  <a:srgbClr val="092332"/>
                </a:solidFill>
                <a:latin typeface="Arial Narrow" panose="020B0606020202030204" pitchFamily="34" charset="0"/>
                <a:cs typeface="Calibri"/>
              </a:rPr>
              <a:t>следующего </a:t>
            </a:r>
            <a:r>
              <a:rPr sz="1026" spc="81" dirty="0">
                <a:solidFill>
                  <a:srgbClr val="092332"/>
                </a:solidFill>
                <a:latin typeface="Arial Narrow" panose="020B0606020202030204" pitchFamily="34" charset="0"/>
                <a:cs typeface="Calibri"/>
              </a:rPr>
              <a:t>за </a:t>
            </a:r>
            <a:r>
              <a:rPr sz="1026" spc="38" dirty="0">
                <a:solidFill>
                  <a:srgbClr val="092332"/>
                </a:solidFill>
                <a:latin typeface="Arial Narrow" panose="020B0606020202030204" pitchFamily="34" charset="0"/>
                <a:cs typeface="Calibri"/>
              </a:rPr>
              <a:t>годом </a:t>
            </a:r>
            <a:r>
              <a:rPr sz="1026" spc="60" dirty="0">
                <a:solidFill>
                  <a:srgbClr val="092332"/>
                </a:solidFill>
                <a:latin typeface="Arial Narrow" panose="020B0606020202030204" pitchFamily="34" charset="0"/>
                <a:cs typeface="Calibri"/>
              </a:rPr>
              <a:t>выдачи </a:t>
            </a:r>
            <a:r>
              <a:rPr sz="1026" spc="38" dirty="0">
                <a:solidFill>
                  <a:srgbClr val="092332"/>
                </a:solidFill>
                <a:latin typeface="Arial Narrow" panose="020B0606020202030204" pitchFamily="34" charset="0"/>
                <a:cs typeface="Calibri"/>
              </a:rPr>
              <a:t>займа,</a:t>
            </a:r>
            <a:r>
              <a:rPr sz="1026" spc="-128" dirty="0">
                <a:solidFill>
                  <a:srgbClr val="092332"/>
                </a:solidFill>
                <a:latin typeface="Arial Narrow" panose="020B0606020202030204" pitchFamily="34" charset="0"/>
                <a:cs typeface="Calibri"/>
              </a:rPr>
              <a:t> </a:t>
            </a:r>
            <a:r>
              <a:rPr sz="1026" spc="47" dirty="0">
                <a:solidFill>
                  <a:srgbClr val="092332"/>
                </a:solidFill>
                <a:latin typeface="Arial Narrow" panose="020B0606020202030204" pitchFamily="34" charset="0"/>
                <a:cs typeface="Calibri"/>
              </a:rPr>
              <a:t>и</a:t>
            </a:r>
            <a:endParaRPr sz="1026" dirty="0">
              <a:solidFill>
                <a:prstClr val="black"/>
              </a:solidFill>
              <a:latin typeface="Arial Narrow" panose="020B0606020202030204" pitchFamily="34" charset="0"/>
              <a:cs typeface="Calibri"/>
            </a:endParaRPr>
          </a:p>
          <a:p>
            <a:pPr marL="10860" marR="73846" defTabSz="781903" eaLnBrk="1" fontAlgn="auto" hangingPunct="1">
              <a:lnSpc>
                <a:spcPct val="104200"/>
              </a:lnSpc>
              <a:spcBef>
                <a:spcPts val="0"/>
              </a:spcBef>
              <a:spcAft>
                <a:spcPts val="0"/>
              </a:spcAft>
            </a:pPr>
            <a:r>
              <a:rPr sz="1026" spc="-13" dirty="0">
                <a:solidFill>
                  <a:srgbClr val="2AACE2"/>
                </a:solidFill>
                <a:latin typeface="Arial Narrow" panose="020B0606020202030204" pitchFamily="34" charset="0"/>
                <a:cs typeface="Calibri"/>
              </a:rPr>
              <a:t>≥ </a:t>
            </a:r>
            <a:r>
              <a:rPr sz="1026" spc="73" dirty="0">
                <a:solidFill>
                  <a:srgbClr val="2AACE2"/>
                </a:solidFill>
                <a:latin typeface="Arial Narrow" panose="020B0606020202030204" pitchFamily="34" charset="0"/>
                <a:cs typeface="Calibri"/>
              </a:rPr>
              <a:t>20 </a:t>
            </a:r>
            <a:r>
              <a:rPr sz="1026" spc="47" dirty="0">
                <a:solidFill>
                  <a:srgbClr val="2AACE2"/>
                </a:solidFill>
                <a:latin typeface="Arial Narrow" panose="020B0606020202030204" pitchFamily="34" charset="0"/>
                <a:cs typeface="Calibri"/>
              </a:rPr>
              <a:t>% </a:t>
            </a:r>
            <a:r>
              <a:rPr sz="1026" spc="30" dirty="0">
                <a:solidFill>
                  <a:srgbClr val="092332"/>
                </a:solidFill>
                <a:latin typeface="Arial Narrow" panose="020B0606020202030204" pitchFamily="34" charset="0"/>
                <a:cs typeface="Calibri"/>
              </a:rPr>
              <a:t>по </a:t>
            </a:r>
            <a:r>
              <a:rPr sz="1026" spc="51" dirty="0">
                <a:solidFill>
                  <a:srgbClr val="092332"/>
                </a:solidFill>
                <a:latin typeface="Arial Narrow" panose="020B0606020202030204" pitchFamily="34" charset="0"/>
                <a:cs typeface="Calibri"/>
              </a:rPr>
              <a:t>итогам </a:t>
            </a:r>
            <a:r>
              <a:rPr sz="1026" spc="43" dirty="0">
                <a:solidFill>
                  <a:srgbClr val="092332"/>
                </a:solidFill>
                <a:latin typeface="Arial Narrow" panose="020B0606020202030204" pitchFamily="34" charset="0"/>
                <a:cs typeface="Calibri"/>
              </a:rPr>
              <a:t>окончания</a:t>
            </a:r>
            <a:r>
              <a:rPr sz="1026" spc="-30" dirty="0">
                <a:solidFill>
                  <a:srgbClr val="092332"/>
                </a:solidFill>
                <a:latin typeface="Arial Narrow" panose="020B0606020202030204" pitchFamily="34" charset="0"/>
                <a:cs typeface="Calibri"/>
              </a:rPr>
              <a:t> </a:t>
            </a:r>
            <a:r>
              <a:rPr sz="1026" spc="64" dirty="0">
                <a:solidFill>
                  <a:srgbClr val="092332"/>
                </a:solidFill>
                <a:latin typeface="Arial Narrow" panose="020B0606020202030204" pitchFamily="34" charset="0"/>
                <a:cs typeface="Calibri"/>
              </a:rPr>
              <a:t>действия  </a:t>
            </a:r>
            <a:r>
              <a:rPr sz="1026" spc="47" dirty="0">
                <a:solidFill>
                  <a:srgbClr val="092332"/>
                </a:solidFill>
                <a:latin typeface="Arial Narrow" panose="020B0606020202030204" pitchFamily="34" charset="0"/>
                <a:cs typeface="Calibri"/>
              </a:rPr>
              <a:t>договора</a:t>
            </a:r>
            <a:r>
              <a:rPr sz="1026" spc="26" dirty="0">
                <a:solidFill>
                  <a:srgbClr val="092332"/>
                </a:solidFill>
                <a:latin typeface="Arial Narrow" panose="020B0606020202030204" pitchFamily="34" charset="0"/>
                <a:cs typeface="Calibri"/>
              </a:rPr>
              <a:t> </a:t>
            </a:r>
            <a:r>
              <a:rPr sz="1026" spc="51" dirty="0">
                <a:solidFill>
                  <a:srgbClr val="092332"/>
                </a:solidFill>
                <a:latin typeface="Arial Narrow" panose="020B0606020202030204" pitchFamily="34" charset="0"/>
                <a:cs typeface="Calibri"/>
              </a:rPr>
              <a:t>займа</a:t>
            </a:r>
            <a:endParaRPr sz="1026" dirty="0">
              <a:solidFill>
                <a:prstClr val="black"/>
              </a:solidFill>
              <a:latin typeface="Arial Narrow" panose="020B0606020202030204" pitchFamily="34" charset="0"/>
              <a:cs typeface="Calibri"/>
            </a:endParaRPr>
          </a:p>
        </p:txBody>
      </p:sp>
      <p:sp>
        <p:nvSpPr>
          <p:cNvPr id="18" name="object 25"/>
          <p:cNvSpPr/>
          <p:nvPr/>
        </p:nvSpPr>
        <p:spPr>
          <a:xfrm>
            <a:off x="648380" y="4810833"/>
            <a:ext cx="0" cy="1073497"/>
          </a:xfrm>
          <a:custGeom>
            <a:avLst/>
            <a:gdLst/>
            <a:ahLst/>
            <a:cxnLst/>
            <a:rect l="l" t="t" r="r" b="b"/>
            <a:pathLst>
              <a:path h="1255395">
                <a:moveTo>
                  <a:pt x="0" y="0"/>
                </a:moveTo>
                <a:lnTo>
                  <a:pt x="0" y="1254810"/>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19" name="object 27"/>
          <p:cNvSpPr txBox="1"/>
          <p:nvPr/>
        </p:nvSpPr>
        <p:spPr>
          <a:xfrm>
            <a:off x="5180767" y="4843910"/>
            <a:ext cx="2034594" cy="458076"/>
          </a:xfrm>
          <a:prstGeom prst="rect">
            <a:avLst/>
          </a:prstGeom>
        </p:spPr>
        <p:txBody>
          <a:bodyPr vert="horz" wrap="square" lIns="0" tIns="64073" rIns="0" bIns="0" rtlCol="0">
            <a:spAutoFit/>
          </a:bodyPr>
          <a:lstStyle/>
          <a:p>
            <a:pPr marL="10860" defTabSz="781903" eaLnBrk="1" fontAlgn="auto" hangingPunct="1">
              <a:spcBef>
                <a:spcPts val="505"/>
              </a:spcBef>
              <a:spcAft>
                <a:spcPts val="0"/>
              </a:spcAft>
            </a:pPr>
            <a:r>
              <a:rPr sz="1197" spc="90" dirty="0">
                <a:solidFill>
                  <a:srgbClr val="092332"/>
                </a:solidFill>
                <a:latin typeface="Arial Narrow" panose="020B0606020202030204" pitchFamily="34" charset="0"/>
                <a:cs typeface="Calibri"/>
              </a:rPr>
              <a:t>ОБЩИЙ </a:t>
            </a:r>
            <a:r>
              <a:rPr sz="1197" spc="94" dirty="0">
                <a:solidFill>
                  <a:srgbClr val="092332"/>
                </a:solidFill>
                <a:latin typeface="Arial Narrow" panose="020B0606020202030204" pitchFamily="34" charset="0"/>
                <a:cs typeface="Calibri"/>
              </a:rPr>
              <a:t>БЮДЖЕТ</a:t>
            </a:r>
            <a:r>
              <a:rPr sz="1197" spc="-81" dirty="0">
                <a:solidFill>
                  <a:srgbClr val="092332"/>
                </a:solidFill>
                <a:latin typeface="Arial Narrow" panose="020B0606020202030204" pitchFamily="34" charset="0"/>
                <a:cs typeface="Calibri"/>
              </a:rPr>
              <a:t> </a:t>
            </a:r>
            <a:r>
              <a:rPr sz="1197" spc="73" dirty="0">
                <a:solidFill>
                  <a:srgbClr val="092332"/>
                </a:solidFill>
                <a:latin typeface="Arial Narrow" panose="020B0606020202030204" pitchFamily="34" charset="0"/>
                <a:cs typeface="Calibri"/>
              </a:rPr>
              <a:t>ПРОЕКТА:</a:t>
            </a:r>
            <a:endParaRPr sz="1197" dirty="0">
              <a:solidFill>
                <a:prstClr val="black"/>
              </a:solidFill>
              <a:latin typeface="Arial Narrow" panose="020B0606020202030204" pitchFamily="34" charset="0"/>
              <a:cs typeface="Calibri"/>
            </a:endParaRPr>
          </a:p>
          <a:p>
            <a:pPr marL="10860" defTabSz="781903" eaLnBrk="1" fontAlgn="auto" hangingPunct="1">
              <a:spcBef>
                <a:spcPts val="359"/>
              </a:spcBef>
              <a:spcAft>
                <a:spcPts val="0"/>
              </a:spcAft>
            </a:pPr>
            <a:r>
              <a:rPr sz="1026" spc="43" dirty="0">
                <a:solidFill>
                  <a:srgbClr val="092332"/>
                </a:solidFill>
                <a:latin typeface="Arial Narrow" panose="020B0606020202030204" pitchFamily="34" charset="0"/>
                <a:cs typeface="Calibri"/>
              </a:rPr>
              <a:t>от </a:t>
            </a:r>
            <a:r>
              <a:rPr sz="1026" spc="-51" dirty="0">
                <a:solidFill>
                  <a:srgbClr val="2AACE2"/>
                </a:solidFill>
                <a:latin typeface="Arial Narrow" panose="020B0606020202030204" pitchFamily="34" charset="0"/>
                <a:cs typeface="Calibri"/>
              </a:rPr>
              <a:t>71,5</a:t>
            </a:r>
            <a:r>
              <a:rPr sz="1026" spc="-51" dirty="0">
                <a:solidFill>
                  <a:srgbClr val="DD052B"/>
                </a:solidFill>
                <a:latin typeface="Arial Narrow" panose="020B0606020202030204" pitchFamily="34" charset="0"/>
                <a:cs typeface="Calibri"/>
              </a:rPr>
              <a:t> </a:t>
            </a:r>
            <a:r>
              <a:rPr sz="1026" spc="34" dirty="0">
                <a:solidFill>
                  <a:srgbClr val="092332"/>
                </a:solidFill>
                <a:latin typeface="Arial Narrow" panose="020B0606020202030204" pitchFamily="34" charset="0"/>
                <a:cs typeface="Calibri"/>
              </a:rPr>
              <a:t>млн</a:t>
            </a:r>
            <a:r>
              <a:rPr sz="1026" spc="-90" dirty="0">
                <a:solidFill>
                  <a:srgbClr val="092332"/>
                </a:solidFill>
                <a:latin typeface="Arial Narrow" panose="020B0606020202030204" pitchFamily="34" charset="0"/>
                <a:cs typeface="Calibri"/>
              </a:rPr>
              <a:t> </a:t>
            </a:r>
            <a:r>
              <a:rPr sz="1026" spc="120" dirty="0">
                <a:solidFill>
                  <a:srgbClr val="092332"/>
                </a:solidFill>
                <a:latin typeface="Arial Narrow" panose="020B0606020202030204" pitchFamily="34" charset="0"/>
                <a:cs typeface="Calibri"/>
              </a:rPr>
              <a:t>Р</a:t>
            </a:r>
            <a:endParaRPr sz="1026" dirty="0">
              <a:solidFill>
                <a:prstClr val="black"/>
              </a:solidFill>
              <a:latin typeface="Arial Narrow" panose="020B0606020202030204" pitchFamily="34" charset="0"/>
              <a:cs typeface="Calibri"/>
            </a:endParaRPr>
          </a:p>
        </p:txBody>
      </p:sp>
      <p:sp>
        <p:nvSpPr>
          <p:cNvPr id="20" name="object 28"/>
          <p:cNvSpPr/>
          <p:nvPr/>
        </p:nvSpPr>
        <p:spPr>
          <a:xfrm>
            <a:off x="5043148" y="4930289"/>
            <a:ext cx="0" cy="368692"/>
          </a:xfrm>
          <a:custGeom>
            <a:avLst/>
            <a:gdLst/>
            <a:ahLst/>
            <a:cxnLst/>
            <a:rect l="l" t="t" r="r" b="b"/>
            <a:pathLst>
              <a:path h="431164">
                <a:moveTo>
                  <a:pt x="0" y="430656"/>
                </a:moveTo>
                <a:lnTo>
                  <a:pt x="0" y="0"/>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21" name="object 29"/>
          <p:cNvSpPr txBox="1"/>
          <p:nvPr/>
        </p:nvSpPr>
        <p:spPr>
          <a:xfrm>
            <a:off x="4751559" y="3976431"/>
            <a:ext cx="95024" cy="150242"/>
          </a:xfrm>
          <a:prstGeom prst="rect">
            <a:avLst/>
          </a:prstGeom>
        </p:spPr>
        <p:txBody>
          <a:bodyPr vert="horz" wrap="square" lIns="0" tIns="11946" rIns="0" bIns="0" rtlCol="0">
            <a:spAutoFit/>
          </a:bodyPr>
          <a:lstStyle/>
          <a:p>
            <a:pPr marL="10860" defTabSz="781903" eaLnBrk="1" fontAlgn="auto" hangingPunct="1">
              <a:spcBef>
                <a:spcPts val="94"/>
              </a:spcBef>
              <a:spcAft>
                <a:spcPts val="0"/>
              </a:spcAft>
            </a:pPr>
            <a:r>
              <a:rPr sz="898" spc="371" dirty="0">
                <a:solidFill>
                  <a:srgbClr val="DD052B"/>
                </a:solidFill>
                <a:latin typeface="Arial Narrow" panose="020B0606020202030204" pitchFamily="34" charset="0"/>
                <a:cs typeface="Calibri"/>
              </a:rPr>
              <a:t> </a:t>
            </a:r>
            <a:endParaRPr sz="898">
              <a:solidFill>
                <a:prstClr val="black"/>
              </a:solidFill>
              <a:latin typeface="Arial Narrow" panose="020B0606020202030204" pitchFamily="34" charset="0"/>
              <a:cs typeface="Calibri"/>
            </a:endParaRPr>
          </a:p>
        </p:txBody>
      </p:sp>
      <p:sp>
        <p:nvSpPr>
          <p:cNvPr id="22" name="object 31"/>
          <p:cNvSpPr/>
          <p:nvPr/>
        </p:nvSpPr>
        <p:spPr>
          <a:xfrm>
            <a:off x="5056490" y="3688190"/>
            <a:ext cx="0" cy="695574"/>
          </a:xfrm>
          <a:custGeom>
            <a:avLst/>
            <a:gdLst/>
            <a:ahLst/>
            <a:cxnLst/>
            <a:rect l="l" t="t" r="r" b="b"/>
            <a:pathLst>
              <a:path h="813435">
                <a:moveTo>
                  <a:pt x="0" y="0"/>
                </a:moveTo>
                <a:lnTo>
                  <a:pt x="0" y="813231"/>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23" name="object 32"/>
          <p:cNvSpPr/>
          <p:nvPr/>
        </p:nvSpPr>
        <p:spPr>
          <a:xfrm>
            <a:off x="5206296" y="4387137"/>
            <a:ext cx="664619" cy="388343"/>
          </a:xfrm>
          <a:prstGeom prst="rect">
            <a:avLst/>
          </a:prstGeom>
          <a:blipFill>
            <a:blip r:embed="rId3" cstate="print"/>
            <a:stretch>
              <a:fillRect/>
            </a:stretch>
          </a:blip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24" name="object 33"/>
          <p:cNvSpPr/>
          <p:nvPr/>
        </p:nvSpPr>
        <p:spPr>
          <a:xfrm>
            <a:off x="5273083" y="4452850"/>
            <a:ext cx="469689" cy="195477"/>
          </a:xfrm>
          <a:custGeom>
            <a:avLst/>
            <a:gdLst/>
            <a:ahLst/>
            <a:cxnLst/>
            <a:rect l="l" t="t" r="r" b="b"/>
            <a:pathLst>
              <a:path w="549275" h="228600">
                <a:moveTo>
                  <a:pt x="470954" y="0"/>
                </a:moveTo>
                <a:lnTo>
                  <a:pt x="78320" y="0"/>
                </a:lnTo>
                <a:lnTo>
                  <a:pt x="47834" y="6154"/>
                </a:lnTo>
                <a:lnTo>
                  <a:pt x="22939" y="22939"/>
                </a:lnTo>
                <a:lnTo>
                  <a:pt x="6154" y="47834"/>
                </a:lnTo>
                <a:lnTo>
                  <a:pt x="0" y="78320"/>
                </a:lnTo>
                <a:lnTo>
                  <a:pt x="0" y="150279"/>
                </a:lnTo>
                <a:lnTo>
                  <a:pt x="6154" y="180765"/>
                </a:lnTo>
                <a:lnTo>
                  <a:pt x="22939" y="205660"/>
                </a:lnTo>
                <a:lnTo>
                  <a:pt x="47834" y="222445"/>
                </a:lnTo>
                <a:lnTo>
                  <a:pt x="78320" y="228600"/>
                </a:lnTo>
                <a:lnTo>
                  <a:pt x="470954" y="228600"/>
                </a:lnTo>
                <a:lnTo>
                  <a:pt x="501440" y="222445"/>
                </a:lnTo>
                <a:lnTo>
                  <a:pt x="526335" y="205660"/>
                </a:lnTo>
                <a:lnTo>
                  <a:pt x="543120" y="180765"/>
                </a:lnTo>
                <a:lnTo>
                  <a:pt x="549274" y="150279"/>
                </a:lnTo>
                <a:lnTo>
                  <a:pt x="549274" y="78320"/>
                </a:lnTo>
                <a:lnTo>
                  <a:pt x="543120" y="47834"/>
                </a:lnTo>
                <a:lnTo>
                  <a:pt x="526335" y="22939"/>
                </a:lnTo>
                <a:lnTo>
                  <a:pt x="501440" y="6154"/>
                </a:lnTo>
                <a:lnTo>
                  <a:pt x="470954" y="0"/>
                </a:lnTo>
                <a:close/>
              </a:path>
            </a:pathLst>
          </a:custGeom>
          <a:solidFill>
            <a:srgbClr val="FFFFFF"/>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25" name="object 34"/>
          <p:cNvSpPr/>
          <p:nvPr/>
        </p:nvSpPr>
        <p:spPr>
          <a:xfrm>
            <a:off x="5273083" y="4452850"/>
            <a:ext cx="469689" cy="195477"/>
          </a:xfrm>
          <a:custGeom>
            <a:avLst/>
            <a:gdLst/>
            <a:ahLst/>
            <a:cxnLst/>
            <a:rect l="l" t="t" r="r" b="b"/>
            <a:pathLst>
              <a:path w="549275" h="228600">
                <a:moveTo>
                  <a:pt x="470954" y="228600"/>
                </a:moveTo>
                <a:lnTo>
                  <a:pt x="78320" y="228600"/>
                </a:lnTo>
                <a:lnTo>
                  <a:pt x="47834" y="222445"/>
                </a:lnTo>
                <a:lnTo>
                  <a:pt x="22939" y="205660"/>
                </a:lnTo>
                <a:lnTo>
                  <a:pt x="6154" y="180765"/>
                </a:lnTo>
                <a:lnTo>
                  <a:pt x="0" y="150279"/>
                </a:lnTo>
                <a:lnTo>
                  <a:pt x="0" y="78320"/>
                </a:lnTo>
                <a:lnTo>
                  <a:pt x="6154" y="47834"/>
                </a:lnTo>
                <a:lnTo>
                  <a:pt x="22939" y="22939"/>
                </a:lnTo>
                <a:lnTo>
                  <a:pt x="47834" y="6154"/>
                </a:lnTo>
                <a:lnTo>
                  <a:pt x="78320" y="0"/>
                </a:lnTo>
                <a:lnTo>
                  <a:pt x="470954" y="0"/>
                </a:lnTo>
                <a:lnTo>
                  <a:pt x="501440" y="6154"/>
                </a:lnTo>
                <a:lnTo>
                  <a:pt x="526335" y="22939"/>
                </a:lnTo>
                <a:lnTo>
                  <a:pt x="543120" y="47834"/>
                </a:lnTo>
                <a:lnTo>
                  <a:pt x="549274" y="78320"/>
                </a:lnTo>
                <a:lnTo>
                  <a:pt x="549274" y="150279"/>
                </a:lnTo>
                <a:lnTo>
                  <a:pt x="543120" y="180765"/>
                </a:lnTo>
                <a:lnTo>
                  <a:pt x="526335" y="205660"/>
                </a:lnTo>
                <a:lnTo>
                  <a:pt x="501440" y="222445"/>
                </a:lnTo>
                <a:lnTo>
                  <a:pt x="470954" y="228600"/>
                </a:lnTo>
                <a:close/>
              </a:path>
            </a:pathLst>
          </a:custGeom>
          <a:ln w="6350">
            <a:solidFill>
              <a:srgbClr val="09233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26" name="object 35"/>
          <p:cNvSpPr/>
          <p:nvPr/>
        </p:nvSpPr>
        <p:spPr>
          <a:xfrm>
            <a:off x="4972241" y="3993088"/>
            <a:ext cx="188961" cy="513671"/>
          </a:xfrm>
          <a:custGeom>
            <a:avLst/>
            <a:gdLst/>
            <a:ahLst/>
            <a:cxnLst/>
            <a:rect l="l" t="t" r="r" b="b"/>
            <a:pathLst>
              <a:path w="220979" h="600710">
                <a:moveTo>
                  <a:pt x="146020" y="0"/>
                </a:moveTo>
                <a:lnTo>
                  <a:pt x="113952" y="23958"/>
                </a:lnTo>
                <a:lnTo>
                  <a:pt x="85643" y="51638"/>
                </a:lnTo>
                <a:lnTo>
                  <a:pt x="61187" y="82548"/>
                </a:lnTo>
                <a:lnTo>
                  <a:pt x="40678" y="116197"/>
                </a:lnTo>
                <a:lnTo>
                  <a:pt x="24210" y="152096"/>
                </a:lnTo>
                <a:lnTo>
                  <a:pt x="11878" y="189753"/>
                </a:lnTo>
                <a:lnTo>
                  <a:pt x="3777" y="228678"/>
                </a:lnTo>
                <a:lnTo>
                  <a:pt x="0" y="268380"/>
                </a:lnTo>
                <a:lnTo>
                  <a:pt x="641" y="308370"/>
                </a:lnTo>
                <a:lnTo>
                  <a:pt x="5796" y="348156"/>
                </a:lnTo>
                <a:lnTo>
                  <a:pt x="15558" y="387248"/>
                </a:lnTo>
                <a:lnTo>
                  <a:pt x="30021" y="425155"/>
                </a:lnTo>
                <a:lnTo>
                  <a:pt x="49281" y="461387"/>
                </a:lnTo>
                <a:lnTo>
                  <a:pt x="73432" y="495454"/>
                </a:lnTo>
                <a:lnTo>
                  <a:pt x="102566" y="526864"/>
                </a:lnTo>
                <a:lnTo>
                  <a:pt x="136780" y="555128"/>
                </a:lnTo>
                <a:lnTo>
                  <a:pt x="176168" y="579754"/>
                </a:lnTo>
                <a:lnTo>
                  <a:pt x="220823" y="600252"/>
                </a:lnTo>
              </a:path>
            </a:pathLst>
          </a:custGeom>
          <a:ln w="6350">
            <a:solidFill>
              <a:srgbClr val="092332"/>
            </a:solidFill>
            <a:prstDash val="sysDot"/>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27" name="object 36"/>
          <p:cNvSpPr/>
          <p:nvPr/>
        </p:nvSpPr>
        <p:spPr>
          <a:xfrm>
            <a:off x="5104086" y="3957411"/>
            <a:ext cx="41267" cy="41267"/>
          </a:xfrm>
          <a:custGeom>
            <a:avLst/>
            <a:gdLst/>
            <a:ahLst/>
            <a:cxnLst/>
            <a:rect l="l" t="t" r="r" b="b"/>
            <a:pathLst>
              <a:path w="48260" h="48260">
                <a:moveTo>
                  <a:pt x="23500" y="0"/>
                </a:moveTo>
                <a:lnTo>
                  <a:pt x="14239" y="2034"/>
                </a:lnTo>
                <a:lnTo>
                  <a:pt x="6494" y="7502"/>
                </a:lnTo>
                <a:lnTo>
                  <a:pt x="1617" y="15247"/>
                </a:lnTo>
                <a:lnTo>
                  <a:pt x="0" y="24257"/>
                </a:lnTo>
                <a:lnTo>
                  <a:pt x="2034" y="33517"/>
                </a:lnTo>
                <a:lnTo>
                  <a:pt x="7500" y="41257"/>
                </a:lnTo>
                <a:lnTo>
                  <a:pt x="15240" y="46135"/>
                </a:lnTo>
                <a:lnTo>
                  <a:pt x="24246" y="47755"/>
                </a:lnTo>
                <a:lnTo>
                  <a:pt x="33505" y="45722"/>
                </a:lnTo>
                <a:lnTo>
                  <a:pt x="41250" y="40255"/>
                </a:lnTo>
                <a:lnTo>
                  <a:pt x="46128" y="32509"/>
                </a:lnTo>
                <a:lnTo>
                  <a:pt x="47749" y="23500"/>
                </a:lnTo>
                <a:lnTo>
                  <a:pt x="45722" y="14239"/>
                </a:lnTo>
                <a:lnTo>
                  <a:pt x="40255" y="6494"/>
                </a:lnTo>
                <a:lnTo>
                  <a:pt x="32509" y="1617"/>
                </a:lnTo>
                <a:lnTo>
                  <a:pt x="23500" y="0"/>
                </a:lnTo>
                <a:close/>
              </a:path>
            </a:pathLst>
          </a:custGeom>
          <a:solidFill>
            <a:srgbClr val="092332"/>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28" name="object 37"/>
          <p:cNvSpPr/>
          <p:nvPr/>
        </p:nvSpPr>
        <p:spPr>
          <a:xfrm>
            <a:off x="5167263" y="4495091"/>
            <a:ext cx="61358" cy="30951"/>
          </a:xfrm>
          <a:custGeom>
            <a:avLst/>
            <a:gdLst/>
            <a:ahLst/>
            <a:cxnLst/>
            <a:rect l="l" t="t" r="r" b="b"/>
            <a:pathLst>
              <a:path w="71754" h="36195">
                <a:moveTo>
                  <a:pt x="9410" y="0"/>
                </a:moveTo>
                <a:lnTo>
                  <a:pt x="0" y="35686"/>
                </a:lnTo>
                <a:lnTo>
                  <a:pt x="71259" y="35420"/>
                </a:lnTo>
                <a:lnTo>
                  <a:pt x="9410" y="0"/>
                </a:lnTo>
                <a:close/>
              </a:path>
            </a:pathLst>
          </a:custGeom>
          <a:solidFill>
            <a:srgbClr val="092332"/>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29" name="object 38"/>
          <p:cNvSpPr txBox="1"/>
          <p:nvPr/>
        </p:nvSpPr>
        <p:spPr>
          <a:xfrm>
            <a:off x="5190630" y="3598866"/>
            <a:ext cx="2523831" cy="1042852"/>
          </a:xfrm>
          <a:prstGeom prst="rect">
            <a:avLst/>
          </a:prstGeom>
        </p:spPr>
        <p:txBody>
          <a:bodyPr vert="horz" wrap="square" lIns="0" tIns="64073" rIns="0" bIns="0" rtlCol="0">
            <a:spAutoFit/>
          </a:bodyPr>
          <a:lstStyle/>
          <a:p>
            <a:pPr marL="10860" defTabSz="781903" eaLnBrk="1" fontAlgn="auto" hangingPunct="1">
              <a:spcBef>
                <a:spcPts val="505"/>
              </a:spcBef>
              <a:spcAft>
                <a:spcPts val="0"/>
              </a:spcAft>
            </a:pPr>
            <a:r>
              <a:rPr sz="1197" spc="90" dirty="0">
                <a:solidFill>
                  <a:srgbClr val="092332"/>
                </a:solidFill>
                <a:latin typeface="Arial Narrow" panose="020B0606020202030204" pitchFamily="34" charset="0"/>
                <a:cs typeface="Calibri"/>
              </a:rPr>
              <a:t>СОФИНАНСИРОВАНИЕ:</a:t>
            </a:r>
            <a:endParaRPr sz="1197" dirty="0">
              <a:solidFill>
                <a:prstClr val="black"/>
              </a:solidFill>
              <a:latin typeface="Arial Narrow" panose="020B0606020202030204" pitchFamily="34" charset="0"/>
              <a:cs typeface="Calibri"/>
            </a:endParaRPr>
          </a:p>
          <a:p>
            <a:pPr marL="10860" defTabSz="781903" eaLnBrk="1" fontAlgn="auto" hangingPunct="1">
              <a:spcBef>
                <a:spcPts val="359"/>
              </a:spcBef>
              <a:spcAft>
                <a:spcPts val="0"/>
              </a:spcAft>
            </a:pPr>
            <a:r>
              <a:rPr sz="1026" spc="-13" dirty="0">
                <a:solidFill>
                  <a:srgbClr val="2AACE2"/>
                </a:solidFill>
                <a:latin typeface="Arial Narrow" panose="020B0606020202030204" pitchFamily="34" charset="0"/>
                <a:cs typeface="Calibri"/>
              </a:rPr>
              <a:t>≥ </a:t>
            </a:r>
            <a:r>
              <a:rPr sz="1026" spc="77" dirty="0">
                <a:solidFill>
                  <a:srgbClr val="2AACE2"/>
                </a:solidFill>
                <a:latin typeface="Arial Narrow" panose="020B0606020202030204" pitchFamily="34" charset="0"/>
                <a:cs typeface="Calibri"/>
              </a:rPr>
              <a:t>30 </a:t>
            </a:r>
            <a:r>
              <a:rPr sz="1026" spc="47" dirty="0">
                <a:solidFill>
                  <a:srgbClr val="2AACE2"/>
                </a:solidFill>
                <a:latin typeface="Arial Narrow" panose="020B0606020202030204" pitchFamily="34" charset="0"/>
                <a:cs typeface="Calibri"/>
              </a:rPr>
              <a:t>% </a:t>
            </a:r>
            <a:r>
              <a:rPr sz="1026" spc="51" dirty="0">
                <a:solidFill>
                  <a:srgbClr val="092332"/>
                </a:solidFill>
                <a:latin typeface="Arial Narrow" panose="020B0606020202030204" pitchFamily="34" charset="0"/>
                <a:cs typeface="Calibri"/>
              </a:rPr>
              <a:t>бюджета</a:t>
            </a:r>
            <a:r>
              <a:rPr sz="1026" dirty="0">
                <a:solidFill>
                  <a:srgbClr val="092332"/>
                </a:solidFill>
                <a:latin typeface="Arial Narrow" panose="020B0606020202030204" pitchFamily="34" charset="0"/>
                <a:cs typeface="Calibri"/>
              </a:rPr>
              <a:t> </a:t>
            </a:r>
            <a:r>
              <a:rPr sz="1026" spc="38" dirty="0">
                <a:solidFill>
                  <a:srgbClr val="092332"/>
                </a:solidFill>
                <a:latin typeface="Arial Narrow" panose="020B0606020202030204" pitchFamily="34" charset="0"/>
                <a:cs typeface="Calibri"/>
              </a:rPr>
              <a:t>проекта,</a:t>
            </a:r>
            <a:endParaRPr sz="1026" dirty="0">
              <a:solidFill>
                <a:prstClr val="black"/>
              </a:solidFill>
              <a:latin typeface="Arial Narrow" panose="020B0606020202030204" pitchFamily="34" charset="0"/>
              <a:cs typeface="Calibri"/>
            </a:endParaRPr>
          </a:p>
          <a:p>
            <a:pPr marL="10860" marR="4344" defTabSz="781903" eaLnBrk="1" fontAlgn="auto" hangingPunct="1">
              <a:lnSpc>
                <a:spcPct val="104200"/>
              </a:lnSpc>
              <a:spcBef>
                <a:spcPts val="0"/>
              </a:spcBef>
              <a:spcAft>
                <a:spcPts val="0"/>
              </a:spcAft>
            </a:pPr>
            <a:r>
              <a:rPr sz="1026" spc="68" dirty="0">
                <a:solidFill>
                  <a:srgbClr val="092332"/>
                </a:solidFill>
                <a:latin typeface="Arial Narrow" panose="020B0606020202030204" pitchFamily="34" charset="0"/>
                <a:cs typeface="Calibri"/>
              </a:rPr>
              <a:t>в </a:t>
            </a:r>
            <a:r>
              <a:rPr sz="1026" spc="17" dirty="0">
                <a:solidFill>
                  <a:srgbClr val="092332"/>
                </a:solidFill>
                <a:latin typeface="Arial Narrow" panose="020B0606020202030204" pitchFamily="34" charset="0"/>
                <a:cs typeface="Calibri"/>
              </a:rPr>
              <a:t>т.ч. </a:t>
            </a:r>
            <a:r>
              <a:rPr sz="1026" spc="81" dirty="0">
                <a:solidFill>
                  <a:srgbClr val="092332"/>
                </a:solidFill>
                <a:latin typeface="Arial Narrow" panose="020B0606020202030204" pitchFamily="34" charset="0"/>
                <a:cs typeface="Calibri"/>
              </a:rPr>
              <a:t>за </a:t>
            </a:r>
            <a:r>
              <a:rPr sz="1026" spc="73" dirty="0">
                <a:solidFill>
                  <a:srgbClr val="092332"/>
                </a:solidFill>
                <a:latin typeface="Arial Narrow" panose="020B0606020202030204" pitchFamily="34" charset="0"/>
                <a:cs typeface="Calibri"/>
              </a:rPr>
              <a:t>счет </a:t>
            </a:r>
            <a:r>
              <a:rPr sz="1026" spc="56" dirty="0">
                <a:solidFill>
                  <a:srgbClr val="092332"/>
                </a:solidFill>
                <a:latin typeface="Arial Narrow" panose="020B0606020202030204" pitchFamily="34" charset="0"/>
                <a:cs typeface="Calibri"/>
              </a:rPr>
              <a:t>собственных </a:t>
            </a:r>
            <a:r>
              <a:rPr sz="1026" spc="60" dirty="0">
                <a:solidFill>
                  <a:srgbClr val="092332"/>
                </a:solidFill>
                <a:latin typeface="Arial Narrow" panose="020B0606020202030204" pitchFamily="34" charset="0"/>
                <a:cs typeface="Calibri"/>
              </a:rPr>
              <a:t>средств,  </a:t>
            </a:r>
            <a:r>
              <a:rPr sz="1026" spc="73" dirty="0">
                <a:solidFill>
                  <a:srgbClr val="092332"/>
                </a:solidFill>
                <a:latin typeface="Arial Narrow" panose="020B0606020202030204" pitchFamily="34" charset="0"/>
                <a:cs typeface="Calibri"/>
              </a:rPr>
              <a:t>средств </a:t>
            </a:r>
            <a:r>
              <a:rPr sz="1026" spc="43" dirty="0">
                <a:solidFill>
                  <a:srgbClr val="092332"/>
                </a:solidFill>
                <a:latin typeface="Arial Narrow" panose="020B0606020202030204" pitchFamily="34" charset="0"/>
                <a:cs typeface="Calibri"/>
              </a:rPr>
              <a:t>акционеров </a:t>
            </a:r>
            <a:r>
              <a:rPr sz="1026" spc="-13" dirty="0">
                <a:solidFill>
                  <a:srgbClr val="2AACE2"/>
                </a:solidFill>
                <a:latin typeface="Arial Narrow" panose="020B0606020202030204" pitchFamily="34" charset="0"/>
                <a:cs typeface="Calibri"/>
              </a:rPr>
              <a:t>≥ </a:t>
            </a:r>
            <a:r>
              <a:rPr sz="1026" spc="-94" dirty="0">
                <a:solidFill>
                  <a:srgbClr val="2AACE2"/>
                </a:solidFill>
                <a:latin typeface="Arial Narrow" panose="020B0606020202030204" pitchFamily="34" charset="0"/>
                <a:cs typeface="Calibri"/>
              </a:rPr>
              <a:t>15 </a:t>
            </a:r>
            <a:r>
              <a:rPr sz="1026" spc="47" dirty="0">
                <a:solidFill>
                  <a:srgbClr val="2AACE2"/>
                </a:solidFill>
                <a:latin typeface="Arial Narrow" panose="020B0606020202030204" pitchFamily="34" charset="0"/>
                <a:cs typeface="Calibri"/>
              </a:rPr>
              <a:t>% </a:t>
            </a:r>
            <a:r>
              <a:rPr sz="1026" spc="38" dirty="0">
                <a:solidFill>
                  <a:srgbClr val="092332"/>
                </a:solidFill>
                <a:latin typeface="Arial Narrow" panose="020B0606020202030204" pitchFamily="34" charset="0"/>
                <a:cs typeface="Calibri"/>
              </a:rPr>
              <a:t>суммы</a:t>
            </a:r>
            <a:r>
              <a:rPr sz="1026" spc="-38" dirty="0">
                <a:solidFill>
                  <a:srgbClr val="092332"/>
                </a:solidFill>
                <a:latin typeface="Arial Narrow" panose="020B0606020202030204" pitchFamily="34" charset="0"/>
                <a:cs typeface="Calibri"/>
              </a:rPr>
              <a:t> </a:t>
            </a:r>
            <a:r>
              <a:rPr sz="1026" spc="51" dirty="0">
                <a:solidFill>
                  <a:srgbClr val="092332"/>
                </a:solidFill>
                <a:latin typeface="Arial Narrow" panose="020B0606020202030204" pitchFamily="34" charset="0"/>
                <a:cs typeface="Calibri"/>
              </a:rPr>
              <a:t>займа</a:t>
            </a:r>
            <a:endParaRPr sz="1026" dirty="0">
              <a:solidFill>
                <a:prstClr val="black"/>
              </a:solidFill>
              <a:latin typeface="Arial Narrow" panose="020B0606020202030204" pitchFamily="34" charset="0"/>
              <a:cs typeface="Calibri"/>
            </a:endParaRPr>
          </a:p>
          <a:p>
            <a:pPr marL="577197" defTabSz="781903" eaLnBrk="1" fontAlgn="auto" hangingPunct="1">
              <a:lnSpc>
                <a:spcPts val="590"/>
              </a:lnSpc>
              <a:spcBef>
                <a:spcPts val="269"/>
              </a:spcBef>
              <a:spcAft>
                <a:spcPts val="0"/>
              </a:spcAft>
            </a:pPr>
            <a:r>
              <a:rPr sz="599" spc="21" dirty="0">
                <a:solidFill>
                  <a:srgbClr val="2AACE2"/>
                </a:solidFill>
                <a:latin typeface="Arial Narrow" panose="020B0606020202030204" pitchFamily="34" charset="0"/>
                <a:cs typeface="Calibri"/>
              </a:rPr>
              <a:t>new</a:t>
            </a:r>
            <a:endParaRPr sz="599" dirty="0">
              <a:solidFill>
                <a:srgbClr val="2AACE2"/>
              </a:solidFill>
              <a:latin typeface="Arial Narrow" panose="020B0606020202030204" pitchFamily="34" charset="0"/>
              <a:cs typeface="Calibri"/>
            </a:endParaRPr>
          </a:p>
          <a:p>
            <a:pPr marL="124887" defTabSz="781903" eaLnBrk="1" fontAlgn="auto" hangingPunct="1">
              <a:lnSpc>
                <a:spcPts val="1103"/>
              </a:lnSpc>
              <a:spcBef>
                <a:spcPts val="0"/>
              </a:spcBef>
              <a:spcAft>
                <a:spcPts val="0"/>
              </a:spcAft>
            </a:pPr>
            <a:r>
              <a:rPr sz="1026" spc="-13" dirty="0">
                <a:solidFill>
                  <a:srgbClr val="2AACE2"/>
                </a:solidFill>
                <a:latin typeface="Arial Narrow" panose="020B0606020202030204" pitchFamily="34" charset="0"/>
                <a:cs typeface="Calibri"/>
              </a:rPr>
              <a:t>≥ </a:t>
            </a:r>
            <a:r>
              <a:rPr sz="1026" spc="73" dirty="0">
                <a:solidFill>
                  <a:srgbClr val="2AACE2"/>
                </a:solidFill>
                <a:latin typeface="Arial Narrow" panose="020B0606020202030204" pitchFamily="34" charset="0"/>
                <a:cs typeface="Calibri"/>
              </a:rPr>
              <a:t>20</a:t>
            </a:r>
            <a:r>
              <a:rPr sz="1026" spc="68" dirty="0">
                <a:solidFill>
                  <a:srgbClr val="2AACE2"/>
                </a:solidFill>
                <a:latin typeface="Arial Narrow" panose="020B0606020202030204" pitchFamily="34" charset="0"/>
                <a:cs typeface="Calibri"/>
              </a:rPr>
              <a:t> </a:t>
            </a:r>
            <a:r>
              <a:rPr sz="1026" spc="47" dirty="0">
                <a:solidFill>
                  <a:srgbClr val="2AACE2"/>
                </a:solidFill>
                <a:latin typeface="Arial Narrow" panose="020B0606020202030204" pitchFamily="34" charset="0"/>
                <a:cs typeface="Calibri"/>
              </a:rPr>
              <a:t>%</a:t>
            </a:r>
            <a:endParaRPr sz="1026" dirty="0">
              <a:solidFill>
                <a:srgbClr val="2AACE2"/>
              </a:solidFill>
              <a:latin typeface="Arial Narrow" panose="020B0606020202030204" pitchFamily="34" charset="0"/>
              <a:cs typeface="Calibri"/>
            </a:endParaRPr>
          </a:p>
        </p:txBody>
      </p:sp>
      <p:sp>
        <p:nvSpPr>
          <p:cNvPr id="30" name="object 39"/>
          <p:cNvSpPr/>
          <p:nvPr/>
        </p:nvSpPr>
        <p:spPr>
          <a:xfrm>
            <a:off x="5315763" y="5414045"/>
            <a:ext cx="539513" cy="388349"/>
          </a:xfrm>
          <a:prstGeom prst="rect">
            <a:avLst/>
          </a:prstGeom>
          <a:blipFill>
            <a:blip r:embed="rId4" cstate="print"/>
            <a:stretch>
              <a:fillRect/>
            </a:stretch>
          </a:blip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31" name="object 40"/>
          <p:cNvSpPr/>
          <p:nvPr/>
        </p:nvSpPr>
        <p:spPr>
          <a:xfrm>
            <a:off x="5381677" y="5479812"/>
            <a:ext cx="345886" cy="195477"/>
          </a:xfrm>
          <a:custGeom>
            <a:avLst/>
            <a:gdLst/>
            <a:ahLst/>
            <a:cxnLst/>
            <a:rect l="l" t="t" r="r" b="b"/>
            <a:pathLst>
              <a:path w="404495" h="228600">
                <a:moveTo>
                  <a:pt x="326174" y="0"/>
                </a:moveTo>
                <a:lnTo>
                  <a:pt x="78320" y="0"/>
                </a:lnTo>
                <a:lnTo>
                  <a:pt x="47834" y="6154"/>
                </a:lnTo>
                <a:lnTo>
                  <a:pt x="22939" y="22939"/>
                </a:lnTo>
                <a:lnTo>
                  <a:pt x="6154" y="47834"/>
                </a:lnTo>
                <a:lnTo>
                  <a:pt x="0" y="78320"/>
                </a:lnTo>
                <a:lnTo>
                  <a:pt x="0" y="150279"/>
                </a:lnTo>
                <a:lnTo>
                  <a:pt x="6154" y="180765"/>
                </a:lnTo>
                <a:lnTo>
                  <a:pt x="22939" y="205660"/>
                </a:lnTo>
                <a:lnTo>
                  <a:pt x="47834" y="222445"/>
                </a:lnTo>
                <a:lnTo>
                  <a:pt x="78320" y="228599"/>
                </a:lnTo>
                <a:lnTo>
                  <a:pt x="326174" y="228599"/>
                </a:lnTo>
                <a:lnTo>
                  <a:pt x="356660" y="222445"/>
                </a:lnTo>
                <a:lnTo>
                  <a:pt x="381555" y="205660"/>
                </a:lnTo>
                <a:lnTo>
                  <a:pt x="398340" y="180765"/>
                </a:lnTo>
                <a:lnTo>
                  <a:pt x="404494" y="150279"/>
                </a:lnTo>
                <a:lnTo>
                  <a:pt x="404494" y="78320"/>
                </a:lnTo>
                <a:lnTo>
                  <a:pt x="398340" y="47834"/>
                </a:lnTo>
                <a:lnTo>
                  <a:pt x="381555" y="22939"/>
                </a:lnTo>
                <a:lnTo>
                  <a:pt x="356660" y="6154"/>
                </a:lnTo>
                <a:lnTo>
                  <a:pt x="326174" y="0"/>
                </a:lnTo>
                <a:close/>
              </a:path>
            </a:pathLst>
          </a:custGeom>
          <a:solidFill>
            <a:srgbClr val="FFFFFF"/>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32" name="object 41"/>
          <p:cNvSpPr/>
          <p:nvPr/>
        </p:nvSpPr>
        <p:spPr>
          <a:xfrm>
            <a:off x="5381677" y="5479812"/>
            <a:ext cx="345886" cy="195477"/>
          </a:xfrm>
          <a:custGeom>
            <a:avLst/>
            <a:gdLst/>
            <a:ahLst/>
            <a:cxnLst/>
            <a:rect l="l" t="t" r="r" b="b"/>
            <a:pathLst>
              <a:path w="404495" h="228600">
                <a:moveTo>
                  <a:pt x="326174" y="228599"/>
                </a:moveTo>
                <a:lnTo>
                  <a:pt x="78320" y="228599"/>
                </a:lnTo>
                <a:lnTo>
                  <a:pt x="47834" y="222445"/>
                </a:lnTo>
                <a:lnTo>
                  <a:pt x="22939" y="205660"/>
                </a:lnTo>
                <a:lnTo>
                  <a:pt x="6154" y="180765"/>
                </a:lnTo>
                <a:lnTo>
                  <a:pt x="0" y="150279"/>
                </a:lnTo>
                <a:lnTo>
                  <a:pt x="0" y="78320"/>
                </a:lnTo>
                <a:lnTo>
                  <a:pt x="6154" y="47834"/>
                </a:lnTo>
                <a:lnTo>
                  <a:pt x="22939" y="22939"/>
                </a:lnTo>
                <a:lnTo>
                  <a:pt x="47834" y="6154"/>
                </a:lnTo>
                <a:lnTo>
                  <a:pt x="78320" y="0"/>
                </a:lnTo>
                <a:lnTo>
                  <a:pt x="326174" y="0"/>
                </a:lnTo>
                <a:lnTo>
                  <a:pt x="356660" y="6154"/>
                </a:lnTo>
                <a:lnTo>
                  <a:pt x="381555" y="22939"/>
                </a:lnTo>
                <a:lnTo>
                  <a:pt x="398340" y="47834"/>
                </a:lnTo>
                <a:lnTo>
                  <a:pt x="404494" y="78320"/>
                </a:lnTo>
                <a:lnTo>
                  <a:pt x="404494" y="150279"/>
                </a:lnTo>
                <a:lnTo>
                  <a:pt x="398340" y="180765"/>
                </a:lnTo>
                <a:lnTo>
                  <a:pt x="381555" y="205660"/>
                </a:lnTo>
                <a:lnTo>
                  <a:pt x="356660" y="222445"/>
                </a:lnTo>
                <a:lnTo>
                  <a:pt x="326174" y="228599"/>
                </a:lnTo>
                <a:close/>
              </a:path>
            </a:pathLst>
          </a:custGeom>
          <a:ln w="6350">
            <a:solidFill>
              <a:srgbClr val="09233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33" name="object 42"/>
          <p:cNvSpPr/>
          <p:nvPr/>
        </p:nvSpPr>
        <p:spPr>
          <a:xfrm>
            <a:off x="4997120" y="5246877"/>
            <a:ext cx="232944" cy="326339"/>
          </a:xfrm>
          <a:custGeom>
            <a:avLst/>
            <a:gdLst/>
            <a:ahLst/>
            <a:cxnLst/>
            <a:rect l="l" t="t" r="r" b="b"/>
            <a:pathLst>
              <a:path w="272414" h="381635">
                <a:moveTo>
                  <a:pt x="100745" y="0"/>
                </a:moveTo>
                <a:lnTo>
                  <a:pt x="67179" y="24940"/>
                </a:lnTo>
                <a:lnTo>
                  <a:pt x="40448" y="52259"/>
                </a:lnTo>
                <a:lnTo>
                  <a:pt x="7117" y="111903"/>
                </a:lnTo>
                <a:lnTo>
                  <a:pt x="0" y="174672"/>
                </a:lnTo>
                <a:lnTo>
                  <a:pt x="6036" y="205898"/>
                </a:lnTo>
                <a:lnTo>
                  <a:pt x="36830" y="265370"/>
                </a:lnTo>
                <a:lnTo>
                  <a:pt x="91958" y="317321"/>
                </a:lnTo>
                <a:lnTo>
                  <a:pt x="128412" y="339145"/>
                </a:lnTo>
                <a:lnTo>
                  <a:pt x="170668" y="357491"/>
                </a:lnTo>
                <a:lnTo>
                  <a:pt x="218631" y="371828"/>
                </a:lnTo>
                <a:lnTo>
                  <a:pt x="272208" y="381622"/>
                </a:lnTo>
              </a:path>
            </a:pathLst>
          </a:custGeom>
          <a:ln w="6350">
            <a:solidFill>
              <a:srgbClr val="092332"/>
            </a:solidFill>
            <a:prstDash val="sysDot"/>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34" name="object 43"/>
          <p:cNvSpPr/>
          <p:nvPr/>
        </p:nvSpPr>
        <p:spPr>
          <a:xfrm>
            <a:off x="5240376" y="5574464"/>
            <a:ext cx="10860" cy="1086"/>
          </a:xfrm>
          <a:custGeom>
            <a:avLst/>
            <a:gdLst/>
            <a:ahLst/>
            <a:cxnLst/>
            <a:rect l="l" t="t" r="r" b="b"/>
            <a:pathLst>
              <a:path w="12700" h="1270">
                <a:moveTo>
                  <a:pt x="0" y="0"/>
                </a:moveTo>
                <a:lnTo>
                  <a:pt x="4191" y="457"/>
                </a:lnTo>
                <a:lnTo>
                  <a:pt x="8420" y="863"/>
                </a:lnTo>
                <a:lnTo>
                  <a:pt x="12700" y="1231"/>
                </a:lnTo>
              </a:path>
            </a:pathLst>
          </a:custGeom>
          <a:ln w="6350">
            <a:solidFill>
              <a:srgbClr val="09233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35" name="object 44"/>
          <p:cNvSpPr/>
          <p:nvPr/>
        </p:nvSpPr>
        <p:spPr>
          <a:xfrm>
            <a:off x="5089906" y="5211352"/>
            <a:ext cx="41267" cy="41267"/>
          </a:xfrm>
          <a:custGeom>
            <a:avLst/>
            <a:gdLst/>
            <a:ahLst/>
            <a:cxnLst/>
            <a:rect l="l" t="t" r="r" b="b"/>
            <a:pathLst>
              <a:path w="48260" h="48260">
                <a:moveTo>
                  <a:pt x="23076" y="0"/>
                </a:moveTo>
                <a:lnTo>
                  <a:pt x="13855" y="2191"/>
                </a:lnTo>
                <a:lnTo>
                  <a:pt x="6207" y="7796"/>
                </a:lnTo>
                <a:lnTo>
                  <a:pt x="1463" y="15624"/>
                </a:lnTo>
                <a:lnTo>
                  <a:pt x="0" y="24658"/>
                </a:lnTo>
                <a:lnTo>
                  <a:pt x="2196" y="33877"/>
                </a:lnTo>
                <a:lnTo>
                  <a:pt x="7801" y="41530"/>
                </a:lnTo>
                <a:lnTo>
                  <a:pt x="15630" y="46274"/>
                </a:lnTo>
                <a:lnTo>
                  <a:pt x="24663" y="47734"/>
                </a:lnTo>
                <a:lnTo>
                  <a:pt x="33883" y="45536"/>
                </a:lnTo>
                <a:lnTo>
                  <a:pt x="41535" y="39937"/>
                </a:lnTo>
                <a:lnTo>
                  <a:pt x="46279" y="32107"/>
                </a:lnTo>
                <a:lnTo>
                  <a:pt x="47740" y="23071"/>
                </a:lnTo>
                <a:lnTo>
                  <a:pt x="45541" y="13849"/>
                </a:lnTo>
                <a:lnTo>
                  <a:pt x="39942" y="6204"/>
                </a:lnTo>
                <a:lnTo>
                  <a:pt x="32113" y="1462"/>
                </a:lnTo>
                <a:lnTo>
                  <a:pt x="23076" y="0"/>
                </a:lnTo>
                <a:close/>
              </a:path>
            </a:pathLst>
          </a:custGeom>
          <a:solidFill>
            <a:srgbClr val="092332"/>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36" name="object 45"/>
          <p:cNvSpPr/>
          <p:nvPr/>
        </p:nvSpPr>
        <p:spPr>
          <a:xfrm>
            <a:off x="5239734" y="5558814"/>
            <a:ext cx="59729" cy="32037"/>
          </a:xfrm>
          <a:custGeom>
            <a:avLst/>
            <a:gdLst/>
            <a:ahLst/>
            <a:cxnLst/>
            <a:rect l="l" t="t" r="r" b="b"/>
            <a:pathLst>
              <a:path w="69850" h="37464">
                <a:moveTo>
                  <a:pt x="1866" y="0"/>
                </a:moveTo>
                <a:lnTo>
                  <a:pt x="0" y="36842"/>
                </a:lnTo>
                <a:lnTo>
                  <a:pt x="69684" y="21920"/>
                </a:lnTo>
                <a:lnTo>
                  <a:pt x="1866" y="0"/>
                </a:lnTo>
                <a:close/>
              </a:path>
            </a:pathLst>
          </a:custGeom>
          <a:solidFill>
            <a:srgbClr val="092332"/>
          </a:solid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37" name="object 46"/>
          <p:cNvSpPr txBox="1"/>
          <p:nvPr/>
        </p:nvSpPr>
        <p:spPr>
          <a:xfrm>
            <a:off x="5413578" y="5482091"/>
            <a:ext cx="273125" cy="168830"/>
          </a:xfrm>
          <a:prstGeom prst="rect">
            <a:avLst/>
          </a:prstGeom>
        </p:spPr>
        <p:txBody>
          <a:bodyPr vert="horz" wrap="square" lIns="0" tIns="10860" rIns="0" bIns="0" rtlCol="0">
            <a:spAutoFit/>
          </a:bodyPr>
          <a:lstStyle/>
          <a:p>
            <a:pPr marL="10860" defTabSz="781903" eaLnBrk="1" fontAlgn="auto" hangingPunct="1">
              <a:spcBef>
                <a:spcPts val="86"/>
              </a:spcBef>
              <a:spcAft>
                <a:spcPts val="0"/>
              </a:spcAft>
            </a:pPr>
            <a:r>
              <a:rPr sz="1026" spc="38" dirty="0">
                <a:solidFill>
                  <a:srgbClr val="2AACE2"/>
                </a:solidFill>
                <a:latin typeface="Arial Narrow" panose="020B0606020202030204" pitchFamily="34" charset="0"/>
                <a:cs typeface="Calibri"/>
              </a:rPr>
              <a:t>62,5</a:t>
            </a:r>
            <a:endParaRPr sz="1026" dirty="0">
              <a:solidFill>
                <a:srgbClr val="2AACE2"/>
              </a:solidFill>
              <a:latin typeface="Arial Narrow" panose="020B0606020202030204" pitchFamily="34" charset="0"/>
              <a:cs typeface="Calibri"/>
            </a:endParaRPr>
          </a:p>
        </p:txBody>
      </p:sp>
      <p:sp>
        <p:nvSpPr>
          <p:cNvPr id="38" name="object 47"/>
          <p:cNvSpPr txBox="1"/>
          <p:nvPr/>
        </p:nvSpPr>
        <p:spPr>
          <a:xfrm>
            <a:off x="5757017" y="5422088"/>
            <a:ext cx="162898" cy="104815"/>
          </a:xfrm>
          <a:prstGeom prst="rect">
            <a:avLst/>
          </a:prstGeom>
        </p:spPr>
        <p:txBody>
          <a:bodyPr vert="horz" wrap="square" lIns="0" tIns="12488" rIns="0" bIns="0" rtlCol="0">
            <a:spAutoFit/>
          </a:bodyPr>
          <a:lstStyle/>
          <a:p>
            <a:pPr marL="10860" defTabSz="781903" eaLnBrk="1" fontAlgn="auto" hangingPunct="1">
              <a:spcBef>
                <a:spcPts val="97"/>
              </a:spcBef>
              <a:spcAft>
                <a:spcPts val="0"/>
              </a:spcAft>
            </a:pPr>
            <a:r>
              <a:rPr sz="599" spc="21" dirty="0">
                <a:solidFill>
                  <a:srgbClr val="2AACE2"/>
                </a:solidFill>
                <a:latin typeface="Arial Narrow" panose="020B0606020202030204" pitchFamily="34" charset="0"/>
                <a:cs typeface="Calibri"/>
              </a:rPr>
              <a:t>new</a:t>
            </a:r>
            <a:endParaRPr sz="599" dirty="0">
              <a:solidFill>
                <a:srgbClr val="2AACE2"/>
              </a:solidFill>
              <a:latin typeface="Arial Narrow" panose="020B0606020202030204" pitchFamily="34" charset="0"/>
              <a:cs typeface="Calibri"/>
            </a:endParaRPr>
          </a:p>
        </p:txBody>
      </p:sp>
      <p:sp>
        <p:nvSpPr>
          <p:cNvPr id="39" name="object 48"/>
          <p:cNvSpPr/>
          <p:nvPr/>
        </p:nvSpPr>
        <p:spPr>
          <a:xfrm>
            <a:off x="5147810" y="4086006"/>
            <a:ext cx="2598764" cy="296474"/>
          </a:xfrm>
          <a:custGeom>
            <a:avLst/>
            <a:gdLst/>
            <a:ahLst/>
            <a:cxnLst/>
            <a:rect l="l" t="t" r="r" b="b"/>
            <a:pathLst>
              <a:path w="3039109" h="346710">
                <a:moveTo>
                  <a:pt x="2960281" y="346633"/>
                </a:moveTo>
                <a:lnTo>
                  <a:pt x="78308" y="346633"/>
                </a:lnTo>
                <a:lnTo>
                  <a:pt x="47829" y="340479"/>
                </a:lnTo>
                <a:lnTo>
                  <a:pt x="22937" y="323694"/>
                </a:lnTo>
                <a:lnTo>
                  <a:pt x="6154" y="298799"/>
                </a:lnTo>
                <a:lnTo>
                  <a:pt x="0" y="268312"/>
                </a:lnTo>
                <a:lnTo>
                  <a:pt x="0" y="78320"/>
                </a:lnTo>
                <a:lnTo>
                  <a:pt x="6154" y="47834"/>
                </a:lnTo>
                <a:lnTo>
                  <a:pt x="22937" y="22939"/>
                </a:lnTo>
                <a:lnTo>
                  <a:pt x="47829" y="6154"/>
                </a:lnTo>
                <a:lnTo>
                  <a:pt x="78308" y="0"/>
                </a:lnTo>
                <a:lnTo>
                  <a:pt x="2960281" y="0"/>
                </a:lnTo>
                <a:lnTo>
                  <a:pt x="2990767" y="6154"/>
                </a:lnTo>
                <a:lnTo>
                  <a:pt x="3015662" y="22939"/>
                </a:lnTo>
                <a:lnTo>
                  <a:pt x="3032447" y="47834"/>
                </a:lnTo>
                <a:lnTo>
                  <a:pt x="3038601" y="78320"/>
                </a:lnTo>
                <a:lnTo>
                  <a:pt x="3038601" y="268312"/>
                </a:lnTo>
                <a:lnTo>
                  <a:pt x="3032447" y="298799"/>
                </a:lnTo>
                <a:lnTo>
                  <a:pt x="3015662" y="323694"/>
                </a:lnTo>
                <a:lnTo>
                  <a:pt x="2990767" y="340479"/>
                </a:lnTo>
                <a:lnTo>
                  <a:pt x="2960281" y="346633"/>
                </a:lnTo>
                <a:close/>
              </a:path>
            </a:pathLst>
          </a:custGeom>
          <a:ln w="6350">
            <a:solidFill>
              <a:srgbClr val="706F6F"/>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40" name="object 49"/>
          <p:cNvSpPr txBox="1"/>
          <p:nvPr/>
        </p:nvSpPr>
        <p:spPr>
          <a:xfrm>
            <a:off x="7800478" y="4091830"/>
            <a:ext cx="362719" cy="104815"/>
          </a:xfrm>
          <a:prstGeom prst="rect">
            <a:avLst/>
          </a:prstGeom>
        </p:spPr>
        <p:txBody>
          <a:bodyPr vert="horz" wrap="square" lIns="0" tIns="12488" rIns="0" bIns="0" rtlCol="0">
            <a:spAutoFit/>
          </a:bodyPr>
          <a:lstStyle/>
          <a:p>
            <a:pPr marL="10860" defTabSz="781903" eaLnBrk="1" fontAlgn="auto" hangingPunct="1">
              <a:spcBef>
                <a:spcPts val="97"/>
              </a:spcBef>
              <a:spcAft>
                <a:spcPts val="0"/>
              </a:spcAft>
            </a:pPr>
            <a:r>
              <a:rPr sz="599" spc="34" dirty="0">
                <a:solidFill>
                  <a:srgbClr val="2AACE2"/>
                </a:solidFill>
                <a:latin typeface="Arial Narrow" panose="020B0606020202030204" pitchFamily="34" charset="0"/>
                <a:cs typeface="Calibri"/>
              </a:rPr>
              <a:t>отменить</a:t>
            </a:r>
            <a:endParaRPr sz="599" dirty="0">
              <a:solidFill>
                <a:srgbClr val="2AACE2"/>
              </a:solidFill>
              <a:latin typeface="Arial Narrow" panose="020B0606020202030204" pitchFamily="34" charset="0"/>
              <a:cs typeface="Calibri"/>
            </a:endParaRPr>
          </a:p>
        </p:txBody>
      </p:sp>
      <p:sp>
        <p:nvSpPr>
          <p:cNvPr id="41" name="object 50"/>
          <p:cNvSpPr/>
          <p:nvPr/>
        </p:nvSpPr>
        <p:spPr>
          <a:xfrm>
            <a:off x="7702568" y="4118215"/>
            <a:ext cx="87291" cy="87291"/>
          </a:xfrm>
          <a:prstGeom prst="rect">
            <a:avLst/>
          </a:prstGeom>
          <a:blipFill>
            <a:blip r:embed="rId5" cstate="print"/>
            <a:stretch>
              <a:fillRect/>
            </a:stretch>
          </a:blipFill>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42" name="object 25"/>
          <p:cNvSpPr/>
          <p:nvPr/>
        </p:nvSpPr>
        <p:spPr>
          <a:xfrm>
            <a:off x="4970173" y="1827598"/>
            <a:ext cx="0" cy="109685"/>
          </a:xfrm>
          <a:custGeom>
            <a:avLst/>
            <a:gdLst/>
            <a:ahLst/>
            <a:cxnLst/>
            <a:rect l="l" t="t" r="r" b="b"/>
            <a:pathLst>
              <a:path h="128269">
                <a:moveTo>
                  <a:pt x="0" y="0"/>
                </a:moveTo>
                <a:lnTo>
                  <a:pt x="0" y="127723"/>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43" name="object 26"/>
          <p:cNvSpPr/>
          <p:nvPr/>
        </p:nvSpPr>
        <p:spPr>
          <a:xfrm>
            <a:off x="5112911" y="1827598"/>
            <a:ext cx="0" cy="109685"/>
          </a:xfrm>
          <a:custGeom>
            <a:avLst/>
            <a:gdLst/>
            <a:ahLst/>
            <a:cxnLst/>
            <a:rect l="l" t="t" r="r" b="b"/>
            <a:pathLst>
              <a:path h="128269">
                <a:moveTo>
                  <a:pt x="0" y="0"/>
                </a:moveTo>
                <a:lnTo>
                  <a:pt x="0" y="127723"/>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44" name="object 28"/>
          <p:cNvSpPr/>
          <p:nvPr/>
        </p:nvSpPr>
        <p:spPr>
          <a:xfrm>
            <a:off x="4932243" y="1827594"/>
            <a:ext cx="219369" cy="109685"/>
          </a:xfrm>
          <a:custGeom>
            <a:avLst/>
            <a:gdLst/>
            <a:ahLst/>
            <a:cxnLst/>
            <a:rect l="l" t="t" r="r" b="b"/>
            <a:pathLst>
              <a:path w="256539" h="128269">
                <a:moveTo>
                  <a:pt x="256032" y="127723"/>
                </a:moveTo>
                <a:lnTo>
                  <a:pt x="0" y="127723"/>
                </a:lnTo>
                <a:lnTo>
                  <a:pt x="0" y="0"/>
                </a:lnTo>
                <a:lnTo>
                  <a:pt x="256032" y="0"/>
                </a:lnTo>
                <a:lnTo>
                  <a:pt x="256032" y="127723"/>
                </a:lnTo>
                <a:close/>
              </a:path>
            </a:pathLst>
          </a:custGeom>
          <a:ln w="762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45" name="object 29"/>
          <p:cNvSpPr/>
          <p:nvPr/>
        </p:nvSpPr>
        <p:spPr>
          <a:xfrm>
            <a:off x="4947865" y="1811970"/>
            <a:ext cx="219369" cy="109685"/>
          </a:xfrm>
          <a:custGeom>
            <a:avLst/>
            <a:gdLst/>
            <a:ahLst/>
            <a:cxnLst/>
            <a:rect l="l" t="t" r="r" b="b"/>
            <a:pathLst>
              <a:path w="256539" h="128269">
                <a:moveTo>
                  <a:pt x="0" y="18275"/>
                </a:moveTo>
                <a:lnTo>
                  <a:pt x="0" y="0"/>
                </a:lnTo>
                <a:lnTo>
                  <a:pt x="256032" y="0"/>
                </a:lnTo>
                <a:lnTo>
                  <a:pt x="256032" y="127723"/>
                </a:lnTo>
                <a:lnTo>
                  <a:pt x="237756" y="127723"/>
                </a:lnTo>
              </a:path>
            </a:pathLst>
          </a:custGeom>
          <a:ln w="762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46" name="object 30"/>
          <p:cNvSpPr/>
          <p:nvPr/>
        </p:nvSpPr>
        <p:spPr>
          <a:xfrm>
            <a:off x="4962856" y="1796986"/>
            <a:ext cx="219369" cy="109685"/>
          </a:xfrm>
          <a:custGeom>
            <a:avLst/>
            <a:gdLst/>
            <a:ahLst/>
            <a:cxnLst/>
            <a:rect l="l" t="t" r="r" b="b"/>
            <a:pathLst>
              <a:path w="256539" h="128269">
                <a:moveTo>
                  <a:pt x="0" y="17525"/>
                </a:moveTo>
                <a:lnTo>
                  <a:pt x="0" y="0"/>
                </a:lnTo>
                <a:lnTo>
                  <a:pt x="256032" y="0"/>
                </a:lnTo>
                <a:lnTo>
                  <a:pt x="256032" y="127723"/>
                </a:lnTo>
                <a:lnTo>
                  <a:pt x="238506" y="127723"/>
                </a:lnTo>
              </a:path>
            </a:pathLst>
          </a:custGeom>
          <a:ln w="7620">
            <a:solidFill>
              <a:srgbClr val="2AACE2"/>
            </a:solidFill>
          </a:ln>
        </p:spPr>
        <p:txBody>
          <a:bodyPr wrap="square" lIns="0" tIns="0" rIns="0" bIns="0" rtlCol="0"/>
          <a:lstStyle/>
          <a:p>
            <a:pPr defTabSz="781903" eaLnBrk="1" fontAlgn="auto" hangingPunct="1">
              <a:spcBef>
                <a:spcPts val="0"/>
              </a:spcBef>
              <a:spcAft>
                <a:spcPts val="0"/>
              </a:spcAft>
            </a:pPr>
            <a:endParaRPr sz="1539">
              <a:solidFill>
                <a:srgbClr val="2AACE2"/>
              </a:solidFill>
              <a:latin typeface="Arial Narrow" panose="020B0606020202030204" pitchFamily="34" charset="0"/>
              <a:cs typeface="+mn-cs"/>
            </a:endParaRPr>
          </a:p>
        </p:txBody>
      </p:sp>
      <p:sp>
        <p:nvSpPr>
          <p:cNvPr id="47" name="object 31"/>
          <p:cNvSpPr/>
          <p:nvPr/>
        </p:nvSpPr>
        <p:spPr>
          <a:xfrm>
            <a:off x="5028031" y="1863675"/>
            <a:ext cx="31494" cy="39638"/>
          </a:xfrm>
          <a:custGeom>
            <a:avLst/>
            <a:gdLst/>
            <a:ahLst/>
            <a:cxnLst/>
            <a:rect l="l" t="t" r="r" b="b"/>
            <a:pathLst>
              <a:path w="36829" h="46355">
                <a:moveTo>
                  <a:pt x="11061" y="38087"/>
                </a:moveTo>
                <a:lnTo>
                  <a:pt x="5816" y="38087"/>
                </a:lnTo>
                <a:lnTo>
                  <a:pt x="5816" y="45808"/>
                </a:lnTo>
                <a:lnTo>
                  <a:pt x="11061" y="45808"/>
                </a:lnTo>
                <a:lnTo>
                  <a:pt x="11061" y="38087"/>
                </a:lnTo>
                <a:close/>
              </a:path>
              <a:path w="36829" h="46355">
                <a:moveTo>
                  <a:pt x="23812" y="33312"/>
                </a:moveTo>
                <a:lnTo>
                  <a:pt x="0" y="33312"/>
                </a:lnTo>
                <a:lnTo>
                  <a:pt x="0" y="38087"/>
                </a:lnTo>
                <a:lnTo>
                  <a:pt x="23812" y="38087"/>
                </a:lnTo>
                <a:lnTo>
                  <a:pt x="23812" y="33312"/>
                </a:lnTo>
                <a:close/>
              </a:path>
              <a:path w="36829" h="46355">
                <a:moveTo>
                  <a:pt x="11061" y="27025"/>
                </a:moveTo>
                <a:lnTo>
                  <a:pt x="5816" y="27025"/>
                </a:lnTo>
                <a:lnTo>
                  <a:pt x="5816" y="33312"/>
                </a:lnTo>
                <a:lnTo>
                  <a:pt x="11061" y="33312"/>
                </a:lnTo>
                <a:lnTo>
                  <a:pt x="11061" y="27025"/>
                </a:lnTo>
                <a:close/>
              </a:path>
              <a:path w="36829" h="46355">
                <a:moveTo>
                  <a:pt x="35973" y="4775"/>
                </a:moveTo>
                <a:lnTo>
                  <a:pt x="27736" y="4775"/>
                </a:lnTo>
                <a:lnTo>
                  <a:pt x="31153" y="7924"/>
                </a:lnTo>
                <a:lnTo>
                  <a:pt x="31153" y="19240"/>
                </a:lnTo>
                <a:lnTo>
                  <a:pt x="27736" y="22250"/>
                </a:lnTo>
                <a:lnTo>
                  <a:pt x="0" y="22250"/>
                </a:lnTo>
                <a:lnTo>
                  <a:pt x="0" y="27025"/>
                </a:lnTo>
                <a:lnTo>
                  <a:pt x="31673" y="27025"/>
                </a:lnTo>
                <a:lnTo>
                  <a:pt x="36385" y="21666"/>
                </a:lnTo>
                <a:lnTo>
                  <a:pt x="36385" y="5232"/>
                </a:lnTo>
                <a:lnTo>
                  <a:pt x="35973" y="4775"/>
                </a:lnTo>
                <a:close/>
              </a:path>
              <a:path w="36829" h="46355">
                <a:moveTo>
                  <a:pt x="31673" y="0"/>
                </a:moveTo>
                <a:lnTo>
                  <a:pt x="5816" y="0"/>
                </a:lnTo>
                <a:lnTo>
                  <a:pt x="5816" y="22250"/>
                </a:lnTo>
                <a:lnTo>
                  <a:pt x="11061" y="22250"/>
                </a:lnTo>
                <a:lnTo>
                  <a:pt x="11061" y="4775"/>
                </a:lnTo>
                <a:lnTo>
                  <a:pt x="35973" y="4775"/>
                </a:lnTo>
                <a:lnTo>
                  <a:pt x="31673" y="0"/>
                </a:lnTo>
                <a:close/>
              </a:path>
            </a:pathLst>
          </a:custGeom>
          <a:solidFill>
            <a:srgbClr val="DD052B"/>
          </a:solidFill>
          <a:ln>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48" name="Овал 47"/>
          <p:cNvSpPr/>
          <p:nvPr/>
        </p:nvSpPr>
        <p:spPr>
          <a:xfrm>
            <a:off x="4996061" y="1836050"/>
            <a:ext cx="85423" cy="94057"/>
          </a:xfrm>
          <a:prstGeom prst="ellipse">
            <a:avLst/>
          </a:prstGeom>
          <a:noFill/>
          <a:ln w="9525">
            <a:solidFill>
              <a:srgbClr val="2AAC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1903" eaLnBrk="1" fontAlgn="auto" hangingPunct="1">
              <a:spcBef>
                <a:spcPts val="0"/>
              </a:spcBef>
              <a:spcAft>
                <a:spcPts val="0"/>
              </a:spcAft>
            </a:pPr>
            <a:endParaRPr lang="ru-RU" sz="1539">
              <a:solidFill>
                <a:prstClr val="white"/>
              </a:solidFill>
              <a:latin typeface="Arial Narrow" panose="020B0606020202030204" pitchFamily="34" charset="0"/>
            </a:endParaRPr>
          </a:p>
        </p:txBody>
      </p:sp>
      <p:sp>
        <p:nvSpPr>
          <p:cNvPr id="49" name="Прямоугольник 48"/>
          <p:cNvSpPr/>
          <p:nvPr/>
        </p:nvSpPr>
        <p:spPr>
          <a:xfrm>
            <a:off x="6960772" y="1781766"/>
            <a:ext cx="197684" cy="207968"/>
          </a:xfrm>
          <a:prstGeom prst="rect">
            <a:avLst/>
          </a:prstGeom>
          <a:noFill/>
          <a:ln w="9525">
            <a:solidFill>
              <a:srgbClr val="2AAC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1903" eaLnBrk="1" fontAlgn="auto" hangingPunct="1">
              <a:spcBef>
                <a:spcPts val="0"/>
              </a:spcBef>
              <a:spcAft>
                <a:spcPts val="0"/>
              </a:spcAft>
            </a:pPr>
            <a:endParaRPr lang="ru-RU" sz="1539">
              <a:solidFill>
                <a:prstClr val="white"/>
              </a:solidFill>
              <a:latin typeface="Arial Narrow" panose="020B0606020202030204" pitchFamily="34" charset="0"/>
            </a:endParaRPr>
          </a:p>
        </p:txBody>
      </p:sp>
      <p:sp>
        <p:nvSpPr>
          <p:cNvPr id="50" name="Овал 49"/>
          <p:cNvSpPr/>
          <p:nvPr/>
        </p:nvSpPr>
        <p:spPr>
          <a:xfrm>
            <a:off x="6965478" y="1790639"/>
            <a:ext cx="188272" cy="184699"/>
          </a:xfrm>
          <a:prstGeom prst="ellipse">
            <a:avLst/>
          </a:prstGeom>
          <a:noFill/>
          <a:ln w="9525">
            <a:solidFill>
              <a:srgbClr val="2AAC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1903" eaLnBrk="1" fontAlgn="auto" hangingPunct="1">
              <a:spcBef>
                <a:spcPts val="0"/>
              </a:spcBef>
              <a:spcAft>
                <a:spcPts val="0"/>
              </a:spcAft>
            </a:pPr>
            <a:endParaRPr lang="ru-RU" sz="1539">
              <a:solidFill>
                <a:prstClr val="white"/>
              </a:solidFill>
              <a:latin typeface="Arial Narrow" panose="020B0606020202030204" pitchFamily="34" charset="0"/>
            </a:endParaRPr>
          </a:p>
        </p:txBody>
      </p:sp>
      <p:cxnSp>
        <p:nvCxnSpPr>
          <p:cNvPr id="51" name="Прямая соединительная линия 50"/>
          <p:cNvCxnSpPr/>
          <p:nvPr/>
        </p:nvCxnSpPr>
        <p:spPr>
          <a:xfrm>
            <a:off x="7048048" y="1831179"/>
            <a:ext cx="0" cy="65159"/>
          </a:xfrm>
          <a:prstGeom prst="line">
            <a:avLst/>
          </a:prstGeom>
          <a:ln>
            <a:solidFill>
              <a:srgbClr val="2AACE2"/>
            </a:solidFill>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a:off x="7040818" y="1896338"/>
            <a:ext cx="65159" cy="0"/>
          </a:xfrm>
          <a:prstGeom prst="line">
            <a:avLst/>
          </a:prstGeom>
          <a:ln>
            <a:solidFill>
              <a:srgbClr val="2AACE2"/>
            </a:solidFill>
          </a:ln>
        </p:spPr>
        <p:style>
          <a:lnRef idx="1">
            <a:schemeClr val="accent1"/>
          </a:lnRef>
          <a:fillRef idx="0">
            <a:schemeClr val="accent1"/>
          </a:fillRef>
          <a:effectRef idx="0">
            <a:schemeClr val="accent1"/>
          </a:effectRef>
          <a:fontRef idx="minor">
            <a:schemeClr val="tx1"/>
          </a:fontRef>
        </p:style>
      </p:cxnSp>
      <p:sp>
        <p:nvSpPr>
          <p:cNvPr id="53" name="object 12"/>
          <p:cNvSpPr/>
          <p:nvPr/>
        </p:nvSpPr>
        <p:spPr>
          <a:xfrm>
            <a:off x="7240201" y="1694307"/>
            <a:ext cx="0" cy="345343"/>
          </a:xfrm>
          <a:custGeom>
            <a:avLst/>
            <a:gdLst/>
            <a:ahLst/>
            <a:cxnLst/>
            <a:rect l="l" t="t" r="r" b="b"/>
            <a:pathLst>
              <a:path h="403860">
                <a:moveTo>
                  <a:pt x="0" y="0"/>
                </a:moveTo>
                <a:lnTo>
                  <a:pt x="0" y="403669"/>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sp>
        <p:nvSpPr>
          <p:cNvPr id="54" name="object 21"/>
          <p:cNvSpPr/>
          <p:nvPr/>
        </p:nvSpPr>
        <p:spPr>
          <a:xfrm>
            <a:off x="5288810" y="1694307"/>
            <a:ext cx="0" cy="345343"/>
          </a:xfrm>
          <a:custGeom>
            <a:avLst/>
            <a:gdLst/>
            <a:ahLst/>
            <a:cxnLst/>
            <a:rect l="l" t="t" r="r" b="b"/>
            <a:pathLst>
              <a:path h="403860">
                <a:moveTo>
                  <a:pt x="0" y="0"/>
                </a:moveTo>
                <a:lnTo>
                  <a:pt x="0" y="403669"/>
                </a:lnTo>
              </a:path>
            </a:pathLst>
          </a:custGeom>
          <a:ln w="6350">
            <a:solidFill>
              <a:srgbClr val="2AACE2"/>
            </a:solidFill>
          </a:ln>
        </p:spPr>
        <p:txBody>
          <a:bodyPr wrap="square" lIns="0" tIns="0" rIns="0" bIns="0" rtlCol="0"/>
          <a:lstStyle/>
          <a:p>
            <a:pPr defTabSz="781903" eaLnBrk="1" fontAlgn="auto" hangingPunct="1">
              <a:spcBef>
                <a:spcPts val="0"/>
              </a:spcBef>
              <a:spcAft>
                <a:spcPts val="0"/>
              </a:spcAft>
            </a:pPr>
            <a:endParaRPr sz="1539">
              <a:solidFill>
                <a:prstClr val="black"/>
              </a:solidFill>
              <a:latin typeface="Arial Narrow" panose="020B0606020202030204" pitchFamily="34" charset="0"/>
              <a:cs typeface="+mn-cs"/>
            </a:endParaRPr>
          </a:p>
        </p:txBody>
      </p:sp>
      <p:pic>
        <p:nvPicPr>
          <p:cNvPr id="55" name="Рисунок 54"/>
          <p:cNvPicPr>
            <a:picLocks noChangeAspect="1"/>
          </p:cNvPicPr>
          <p:nvPr/>
        </p:nvPicPr>
        <p:blipFill rotWithShape="1">
          <a:blip r:embed="rId6" cstate="print">
            <a:extLst>
              <a:ext uri="{28A0092B-C50C-407E-A947-70E740481C1C}">
                <a14:useLocalDpi xmlns:a14="http://schemas.microsoft.com/office/drawing/2010/main" val="0"/>
              </a:ext>
            </a:extLst>
          </a:blip>
          <a:srcRect l="54718" t="19837" r="29034" b="68672"/>
          <a:stretch/>
        </p:blipFill>
        <p:spPr>
          <a:xfrm>
            <a:off x="4609788" y="3838208"/>
            <a:ext cx="301345" cy="301345"/>
          </a:xfrm>
          <a:prstGeom prst="rect">
            <a:avLst/>
          </a:prstGeom>
        </p:spPr>
      </p:pic>
      <p:pic>
        <p:nvPicPr>
          <p:cNvPr id="56" name="Рисунок 5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66672" y="4989162"/>
            <a:ext cx="361613" cy="361613"/>
          </a:xfrm>
          <a:prstGeom prst="rect">
            <a:avLst/>
          </a:prstGeom>
        </p:spPr>
      </p:pic>
      <p:pic>
        <p:nvPicPr>
          <p:cNvPr id="57" name="Рисунок 5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3017" y="3770715"/>
            <a:ext cx="223115" cy="311325"/>
          </a:xfrm>
          <a:prstGeom prst="rect">
            <a:avLst/>
          </a:prstGeom>
        </p:spPr>
      </p:pic>
      <p:pic>
        <p:nvPicPr>
          <p:cNvPr id="58" name="Рисунок 5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8703" y="5169969"/>
            <a:ext cx="236270" cy="309844"/>
          </a:xfrm>
          <a:prstGeom prst="rect">
            <a:avLst/>
          </a:prstGeom>
        </p:spPr>
      </p:pic>
      <p:sp>
        <p:nvSpPr>
          <p:cNvPr id="59" name="object 6"/>
          <p:cNvSpPr txBox="1"/>
          <p:nvPr/>
        </p:nvSpPr>
        <p:spPr>
          <a:xfrm>
            <a:off x="312188" y="2725315"/>
            <a:ext cx="8467464" cy="185279"/>
          </a:xfrm>
          <a:prstGeom prst="rect">
            <a:avLst/>
          </a:prstGeom>
          <a:solidFill>
            <a:srgbClr val="092332"/>
          </a:solidFill>
        </p:spPr>
        <p:txBody>
          <a:bodyPr vert="horz" wrap="square" lIns="0" tIns="27150" rIns="0" bIns="0" rtlCol="0">
            <a:spAutoFit/>
          </a:bodyPr>
          <a:lstStyle/>
          <a:p>
            <a:pPr algn="ctr" defTabSz="781903" eaLnBrk="1" fontAlgn="auto" hangingPunct="1">
              <a:spcBef>
                <a:spcPts val="214"/>
              </a:spcBef>
              <a:spcAft>
                <a:spcPts val="0"/>
              </a:spcAft>
            </a:pPr>
            <a:r>
              <a:rPr sz="1026" spc="77" dirty="0">
                <a:solidFill>
                  <a:srgbClr val="FFFFFF"/>
                </a:solidFill>
                <a:latin typeface="Arial Narrow" panose="020B0606020202030204" pitchFamily="34" charset="0"/>
                <a:cs typeface="Calibri"/>
              </a:rPr>
              <a:t>ДОПОЛНИТЕЛЬНЫЕ</a:t>
            </a:r>
            <a:r>
              <a:rPr sz="1026" spc="9" dirty="0">
                <a:solidFill>
                  <a:srgbClr val="FFFFFF"/>
                </a:solidFill>
                <a:latin typeface="Arial Narrow" panose="020B0606020202030204" pitchFamily="34" charset="0"/>
                <a:cs typeface="Calibri"/>
              </a:rPr>
              <a:t> </a:t>
            </a:r>
            <a:r>
              <a:rPr sz="1026" spc="77" dirty="0">
                <a:solidFill>
                  <a:srgbClr val="FFFFFF"/>
                </a:solidFill>
                <a:latin typeface="Arial Narrow" panose="020B0606020202030204" pitchFamily="34" charset="0"/>
                <a:cs typeface="Calibri"/>
              </a:rPr>
              <a:t>УСЛОВИЯ</a:t>
            </a:r>
            <a:endParaRPr sz="1026">
              <a:solidFill>
                <a:prstClr val="black"/>
              </a:solidFill>
              <a:latin typeface="Arial Narrow" panose="020B0606020202030204" pitchFamily="34" charset="0"/>
              <a:cs typeface="Calibri"/>
            </a:endParaRPr>
          </a:p>
        </p:txBody>
      </p:sp>
    </p:spTree>
    <p:extLst>
      <p:ext uri="{BB962C8B-B14F-4D97-AF65-F5344CB8AC3E}">
        <p14:creationId xmlns:p14="http://schemas.microsoft.com/office/powerpoint/2010/main" val="10907176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30"/>
          <p:cNvSpPr/>
          <p:nvPr/>
        </p:nvSpPr>
        <p:spPr>
          <a:xfrm>
            <a:off x="2744365" y="785248"/>
            <a:ext cx="5997816" cy="5756867"/>
          </a:xfrm>
          <a:custGeom>
            <a:avLst/>
            <a:gdLst/>
            <a:ahLst/>
            <a:cxnLst/>
            <a:rect l="l" t="t" r="r" b="b"/>
            <a:pathLst>
              <a:path w="3481070" h="763904">
                <a:moveTo>
                  <a:pt x="3480917" y="763816"/>
                </a:moveTo>
                <a:lnTo>
                  <a:pt x="0" y="763816"/>
                </a:lnTo>
                <a:lnTo>
                  <a:pt x="0" y="0"/>
                </a:lnTo>
                <a:lnTo>
                  <a:pt x="3480917" y="0"/>
                </a:lnTo>
                <a:lnTo>
                  <a:pt x="3480917" y="763816"/>
                </a:lnTo>
                <a:close/>
              </a:path>
            </a:pathLst>
          </a:custGeom>
          <a:solidFill>
            <a:srgbClr val="FFFFFF"/>
          </a:solidFill>
          <a:effectLst>
            <a:outerShdw blurRad="50800" dist="38100" dir="2700000" algn="tl" rotWithShape="0">
              <a:prstClr val="black">
                <a:alpha val="40000"/>
              </a:prstClr>
            </a:outerShdw>
          </a:effectLst>
        </p:spPr>
        <p:txBody>
          <a:bodyPr wrap="square" lIns="0" tIns="0" rIns="0" bIns="0" rtlCol="0"/>
          <a:lstStyle/>
          <a:p>
            <a:pPr eaLnBrk="1" fontAlgn="auto" hangingPunct="1">
              <a:spcBef>
                <a:spcPts val="0"/>
              </a:spcBef>
              <a:spcAft>
                <a:spcPts val="0"/>
              </a:spcAft>
            </a:pPr>
            <a:endParaRPr>
              <a:solidFill>
                <a:prstClr val="black"/>
              </a:solidFill>
              <a:latin typeface="Arial Narrow" panose="020B0606020202030204" pitchFamily="34" charset="0"/>
              <a:cs typeface="+mn-cs"/>
            </a:endParaRPr>
          </a:p>
        </p:txBody>
      </p:sp>
      <p:sp>
        <p:nvSpPr>
          <p:cNvPr id="10" name="object 30"/>
          <p:cNvSpPr/>
          <p:nvPr/>
        </p:nvSpPr>
        <p:spPr>
          <a:xfrm>
            <a:off x="100407" y="785248"/>
            <a:ext cx="2178279" cy="5756868"/>
          </a:xfrm>
          <a:custGeom>
            <a:avLst/>
            <a:gdLst/>
            <a:ahLst/>
            <a:cxnLst/>
            <a:rect l="l" t="t" r="r" b="b"/>
            <a:pathLst>
              <a:path w="3481070" h="763904">
                <a:moveTo>
                  <a:pt x="3480917" y="763816"/>
                </a:moveTo>
                <a:lnTo>
                  <a:pt x="0" y="763816"/>
                </a:lnTo>
                <a:lnTo>
                  <a:pt x="0" y="0"/>
                </a:lnTo>
                <a:lnTo>
                  <a:pt x="3480917" y="0"/>
                </a:lnTo>
                <a:lnTo>
                  <a:pt x="3480917" y="763816"/>
                </a:lnTo>
                <a:close/>
              </a:path>
            </a:pathLst>
          </a:custGeom>
          <a:solidFill>
            <a:srgbClr val="FFFFFF"/>
          </a:solidFill>
          <a:effectLst>
            <a:outerShdw blurRad="50800" dist="38100" dir="2700000" algn="tl" rotWithShape="0">
              <a:prstClr val="black">
                <a:alpha val="40000"/>
              </a:prstClr>
            </a:outerShdw>
          </a:effectLst>
        </p:spPr>
        <p:txBody>
          <a:bodyPr wrap="square" lIns="0" tIns="0" rIns="0" bIns="0" rtlCol="0"/>
          <a:lstStyle/>
          <a:p>
            <a:pPr eaLnBrk="1" fontAlgn="auto" hangingPunct="1">
              <a:spcBef>
                <a:spcPts val="0"/>
              </a:spcBef>
              <a:spcAft>
                <a:spcPts val="0"/>
              </a:spcAft>
            </a:pPr>
            <a:endParaRPr>
              <a:solidFill>
                <a:prstClr val="black"/>
              </a:solidFill>
              <a:latin typeface="Arial Narrow" panose="020B0606020202030204" pitchFamily="34" charset="0"/>
              <a:cs typeface="+mn-cs"/>
            </a:endParaRPr>
          </a:p>
        </p:txBody>
      </p:sp>
      <p:sp>
        <p:nvSpPr>
          <p:cNvPr id="3" name="object 79"/>
          <p:cNvSpPr txBox="1">
            <a:spLocks noGrp="1"/>
          </p:cNvSpPr>
          <p:nvPr>
            <p:ph type="title" idx="4294967295"/>
          </p:nvPr>
        </p:nvSpPr>
        <p:spPr>
          <a:xfrm>
            <a:off x="2520119" y="230465"/>
            <a:ext cx="2939283" cy="287338"/>
          </a:xfrm>
          <a:prstGeom prst="rect">
            <a:avLst/>
          </a:prstGeom>
        </p:spPr>
        <p:txBody>
          <a:bodyPr vert="horz" wrap="square" lIns="0" tIns="10860" rIns="0" bIns="0" rtlCol="0">
            <a:spAutoFit/>
          </a:bodyPr>
          <a:lstStyle/>
          <a:p>
            <a:pPr marL="247015" marR="5080" indent="-234950" algn="l">
              <a:lnSpc>
                <a:spcPct val="100000"/>
              </a:lnSpc>
              <a:spcBef>
                <a:spcPts val="100"/>
              </a:spcBef>
            </a:pPr>
            <a:r>
              <a:rPr lang="ru-RU" sz="1800" spc="175" dirty="0">
                <a:solidFill>
                  <a:srgbClr val="001E31"/>
                </a:solidFill>
                <a:latin typeface="Arial Narrow" panose="020B0606020202030204" pitchFamily="34" charset="0"/>
              </a:rPr>
              <a:t>Вопросы-ответы</a:t>
            </a:r>
          </a:p>
        </p:txBody>
      </p:sp>
      <p:sp>
        <p:nvSpPr>
          <p:cNvPr id="8" name="object 47"/>
          <p:cNvSpPr txBox="1"/>
          <p:nvPr/>
        </p:nvSpPr>
        <p:spPr>
          <a:xfrm>
            <a:off x="232757" y="785248"/>
            <a:ext cx="1970930" cy="4755533"/>
          </a:xfrm>
          <a:prstGeom prst="rect">
            <a:avLst/>
          </a:prstGeom>
        </p:spPr>
        <p:txBody>
          <a:bodyPr vert="horz" wrap="square" lIns="0" tIns="12700" rIns="0" bIns="0" rtlCol="0">
            <a:spAutoFit/>
          </a:bodyPr>
          <a:lstStyle/>
          <a:p>
            <a:pPr marL="228600" indent="-228600" eaLnBrk="1" fontAlgn="t" hangingPunct="1">
              <a:lnSpc>
                <a:spcPct val="107000"/>
              </a:lnSpc>
              <a:spcBef>
                <a:spcPts val="0"/>
              </a:spcBef>
              <a:spcAft>
                <a:spcPts val="0"/>
              </a:spcAft>
              <a:buFont typeface="+mj-lt"/>
              <a:buAutoNum type="arabicPeriod"/>
            </a:pPr>
            <a:r>
              <a:rPr lang="ru-RU" sz="1200" spc="15" dirty="0">
                <a:solidFill>
                  <a:srgbClr val="001E31"/>
                </a:solidFill>
                <a:latin typeface="Arial Narrow" panose="020B0606020202030204" pitchFamily="34" charset="0"/>
                <a:cs typeface="Calibri"/>
              </a:rPr>
              <a:t>Может ли один заявитель направить на рассмотрение в Фонд более одного проекта? </a:t>
            </a:r>
          </a:p>
          <a:p>
            <a:pPr marL="228600" indent="-228600" eaLnBrk="1" fontAlgn="t" hangingPunct="1">
              <a:lnSpc>
                <a:spcPct val="107000"/>
              </a:lnSpc>
              <a:spcBef>
                <a:spcPts val="0"/>
              </a:spcBef>
              <a:spcAft>
                <a:spcPts val="0"/>
              </a:spcAft>
              <a:buFont typeface="+mj-lt"/>
              <a:buAutoNum type="arabicPeriod"/>
            </a:pPr>
            <a:r>
              <a:rPr lang="ru-RU" sz="1200" spc="15" dirty="0">
                <a:solidFill>
                  <a:srgbClr val="001E31"/>
                </a:solidFill>
                <a:latin typeface="Arial Narrow" panose="020B0606020202030204" pitchFamily="34" charset="0"/>
                <a:cs typeface="Calibri"/>
              </a:rPr>
              <a:t>Есть ли ограничения по отраслевой принадлежности заявляемых (реализуемых) проектов? </a:t>
            </a:r>
          </a:p>
          <a:p>
            <a:pPr marL="228600" indent="-228600" eaLnBrk="1" fontAlgn="t" hangingPunct="1">
              <a:lnSpc>
                <a:spcPct val="107000"/>
              </a:lnSpc>
              <a:spcBef>
                <a:spcPts val="0"/>
              </a:spcBef>
              <a:spcAft>
                <a:spcPts val="0"/>
              </a:spcAft>
              <a:buFont typeface="+mj-lt"/>
              <a:buAutoNum type="arabicPeriod"/>
            </a:pPr>
            <a:r>
              <a:rPr lang="ru-RU" sz="1200" spc="15" dirty="0">
                <a:solidFill>
                  <a:srgbClr val="001E31"/>
                </a:solidFill>
                <a:latin typeface="Arial Narrow" panose="020B0606020202030204" pitchFamily="34" charset="0"/>
                <a:cs typeface="Calibri"/>
              </a:rPr>
              <a:t>Каким образом рассчитывается бюджет проекта?</a:t>
            </a:r>
          </a:p>
          <a:p>
            <a:pPr marL="228600" indent="-228600" eaLnBrk="1" fontAlgn="t" hangingPunct="1">
              <a:lnSpc>
                <a:spcPct val="107000"/>
              </a:lnSpc>
              <a:spcBef>
                <a:spcPts val="0"/>
              </a:spcBef>
              <a:spcAft>
                <a:spcPts val="0"/>
              </a:spcAft>
              <a:buFont typeface="+mj-lt"/>
              <a:buAutoNum type="arabicPeriod"/>
            </a:pPr>
            <a:r>
              <a:rPr lang="ru-RU" sz="1200" spc="15" dirty="0">
                <a:solidFill>
                  <a:srgbClr val="001E31"/>
                </a:solidFill>
                <a:latin typeface="Arial Narrow" panose="020B0606020202030204" pitchFamily="34" charset="0"/>
                <a:cs typeface="Calibri"/>
              </a:rPr>
              <a:t>Каким образом мы можем подтвердить софинансирование проекта?</a:t>
            </a:r>
          </a:p>
          <a:p>
            <a:pPr marL="228600" indent="-228600" eaLnBrk="1" fontAlgn="t" hangingPunct="1">
              <a:lnSpc>
                <a:spcPct val="107000"/>
              </a:lnSpc>
              <a:spcBef>
                <a:spcPts val="0"/>
              </a:spcBef>
              <a:spcAft>
                <a:spcPts val="0"/>
              </a:spcAft>
              <a:buFont typeface="+mj-lt"/>
              <a:buAutoNum type="arabicPeriod"/>
            </a:pPr>
            <a:r>
              <a:rPr lang="ru-RU" sz="1200" spc="15" dirty="0">
                <a:solidFill>
                  <a:srgbClr val="001E31"/>
                </a:solidFill>
                <a:latin typeface="Arial Narrow" panose="020B0606020202030204" pitchFamily="34" charset="0"/>
                <a:cs typeface="Calibri"/>
              </a:rPr>
              <a:t>Могут ли быть привлечены для реализации проекта дополнительные кредитные средства? Существуют ли какие-либо ограничения?</a:t>
            </a:r>
          </a:p>
          <a:p>
            <a:pPr marL="228600" indent="-228600" eaLnBrk="1" fontAlgn="t" hangingPunct="1">
              <a:lnSpc>
                <a:spcPct val="107000"/>
              </a:lnSpc>
              <a:spcBef>
                <a:spcPts val="0"/>
              </a:spcBef>
              <a:spcAft>
                <a:spcPts val="0"/>
              </a:spcAft>
              <a:buFont typeface="+mj-lt"/>
              <a:buAutoNum type="arabicPeriod"/>
            </a:pPr>
            <a:r>
              <a:rPr lang="ru-RU" sz="1200" spc="15" dirty="0">
                <a:solidFill>
                  <a:srgbClr val="001E31"/>
                </a:solidFill>
                <a:latin typeface="Arial Narrow" panose="020B0606020202030204" pitchFamily="34" charset="0"/>
                <a:cs typeface="Calibri"/>
              </a:rPr>
              <a:t>Существуют ли требования по соотношению затрат, возникающих в ходе выполнения проекта?</a:t>
            </a:r>
          </a:p>
          <a:p>
            <a:pPr marL="12700" marR="5080" eaLnBrk="1" fontAlgn="auto" hangingPunct="1">
              <a:spcBef>
                <a:spcPts val="100"/>
              </a:spcBef>
              <a:spcAft>
                <a:spcPts val="0"/>
              </a:spcAft>
            </a:pPr>
            <a:endParaRPr sz="1200" spc="15" dirty="0">
              <a:solidFill>
                <a:srgbClr val="001E31"/>
              </a:solidFill>
              <a:latin typeface="Arial Narrow" panose="020B0606020202030204" pitchFamily="34" charset="0"/>
              <a:cs typeface="Calibri"/>
            </a:endParaRPr>
          </a:p>
        </p:txBody>
      </p:sp>
      <p:sp>
        <p:nvSpPr>
          <p:cNvPr id="9" name="object 47"/>
          <p:cNvSpPr txBox="1"/>
          <p:nvPr/>
        </p:nvSpPr>
        <p:spPr>
          <a:xfrm>
            <a:off x="2813038" y="789100"/>
            <a:ext cx="5860471" cy="5552802"/>
          </a:xfrm>
          <a:prstGeom prst="rect">
            <a:avLst/>
          </a:prstGeom>
        </p:spPr>
        <p:txBody>
          <a:bodyPr vert="horz" wrap="square" lIns="0" tIns="12700" rIns="0" bIns="0" rtlCol="0">
            <a:spAutoFit/>
          </a:bodyPr>
          <a:lstStyle/>
          <a:p>
            <a:pPr eaLnBrk="1" fontAlgn="auto" hangingPunct="1">
              <a:spcBef>
                <a:spcPts val="0"/>
              </a:spcBef>
              <a:spcAft>
                <a:spcPts val="0"/>
              </a:spcAft>
            </a:pPr>
            <a:r>
              <a:rPr lang="ru-RU" sz="1200" spc="15" dirty="0">
                <a:solidFill>
                  <a:srgbClr val="001E31"/>
                </a:solidFill>
                <a:latin typeface="Arial Narrow" panose="020B0606020202030204" pitchFamily="34" charset="0"/>
                <a:cs typeface="Calibri"/>
              </a:rPr>
              <a:t>1. Да, один заявитель может отправить на рассмотрение несколько проектов.</a:t>
            </a:r>
          </a:p>
          <a:p>
            <a:pPr eaLnBrk="1" fontAlgn="auto" hangingPunct="1">
              <a:spcBef>
                <a:spcPts val="0"/>
              </a:spcBef>
              <a:spcAft>
                <a:spcPts val="0"/>
              </a:spcAft>
            </a:pPr>
            <a:r>
              <a:rPr lang="ru-RU" sz="1200" spc="15" dirty="0">
                <a:solidFill>
                  <a:srgbClr val="001E31"/>
                </a:solidFill>
                <a:latin typeface="Arial Narrow" panose="020B0606020202030204" pitchFamily="34" charset="0"/>
                <a:cs typeface="Calibri"/>
              </a:rPr>
              <a:t>Однако, </a:t>
            </a:r>
          </a:p>
          <a:p>
            <a:pPr marL="171450" indent="-171450" eaLnBrk="1" fontAlgn="auto" hangingPunct="1">
              <a:spcBef>
                <a:spcPts val="0"/>
              </a:spcBef>
              <a:spcAft>
                <a:spcPts val="0"/>
              </a:spcAft>
              <a:buFont typeface="Arial" panose="020B0604020202020204" pitchFamily="34" charset="0"/>
              <a:buChar char="•"/>
            </a:pPr>
            <a:r>
              <a:rPr lang="ru-RU" sz="1200" spc="15" dirty="0">
                <a:solidFill>
                  <a:srgbClr val="001E31"/>
                </a:solidFill>
                <a:latin typeface="Arial Narrow" panose="020B0606020202030204" pitchFamily="34" charset="0"/>
                <a:cs typeface="Calibri"/>
              </a:rPr>
              <a:t>если между Заявителем и Фондом заключены договоры целевого займа по ранее одобренным проектам или такой договор находится в процессе заключения, то Заявка на предоставление финансирования по новому проекту принимается Фондом к рассмотрению через полгода с даты заключения такого договора целевого займа;</a:t>
            </a:r>
          </a:p>
          <a:p>
            <a:pPr marL="171450" indent="-171450" eaLnBrk="1" fontAlgn="auto" hangingPunct="1">
              <a:spcBef>
                <a:spcPts val="0"/>
              </a:spcBef>
              <a:spcAft>
                <a:spcPts val="0"/>
              </a:spcAft>
              <a:buFont typeface="Arial" panose="020B0604020202020204" pitchFamily="34" charset="0"/>
              <a:buChar char="•"/>
            </a:pPr>
            <a:r>
              <a:rPr lang="ru-RU" sz="1200" spc="15" dirty="0">
                <a:solidFill>
                  <a:srgbClr val="001E31"/>
                </a:solidFill>
                <a:latin typeface="Arial Narrow" panose="020B0606020202030204" pitchFamily="34" charset="0"/>
                <a:cs typeface="Calibri"/>
              </a:rPr>
              <a:t>если между Заявителем и Фондом на дату подачи новой заявки уже действует договор (договоры) целевого займа, суммарная доля всех займов с учетом запрашиваемой суммы нового займа не должна составлять более 50% балансовой стоимости активов Заявителя на последнюю отчетную дату.</a:t>
            </a:r>
          </a:p>
          <a:p>
            <a:pPr eaLnBrk="1" fontAlgn="auto" hangingPunct="1">
              <a:spcBef>
                <a:spcPts val="0"/>
              </a:spcBef>
              <a:spcAft>
                <a:spcPts val="0"/>
              </a:spcAft>
            </a:pPr>
            <a:r>
              <a:rPr lang="ru-RU" sz="1200" spc="15" dirty="0">
                <a:solidFill>
                  <a:srgbClr val="001E31"/>
                </a:solidFill>
                <a:latin typeface="Arial Narrow" panose="020B0606020202030204" pitchFamily="34" charset="0"/>
                <a:cs typeface="Calibri"/>
              </a:rPr>
              <a:t>2. Да. Наблюдательный совет ФРП утвердил перечень отраслевых направлений, в рамках которых осуществляется и не осуществляется финансовая </a:t>
            </a:r>
            <a:r>
              <a:rPr lang="ru-RU" sz="1200" spc="15" dirty="0" err="1">
                <a:solidFill>
                  <a:srgbClr val="001E31"/>
                </a:solidFill>
                <a:latin typeface="Arial Narrow" panose="020B0606020202030204" pitchFamily="34" charset="0"/>
                <a:cs typeface="Calibri"/>
              </a:rPr>
              <a:t>поддержкаФонда</a:t>
            </a:r>
            <a:r>
              <a:rPr lang="ru-RU" sz="1200" spc="15" dirty="0">
                <a:solidFill>
                  <a:srgbClr val="001E31"/>
                </a:solidFill>
                <a:latin typeface="Arial Narrow" panose="020B0606020202030204" pitchFamily="34" charset="0"/>
                <a:cs typeface="Calibri"/>
              </a:rPr>
              <a:t> развития промышленности на реализацию инвестиционных проектов.</a:t>
            </a:r>
          </a:p>
          <a:p>
            <a:pPr eaLnBrk="1" fontAlgn="auto" hangingPunct="1">
              <a:spcBef>
                <a:spcPts val="0"/>
              </a:spcBef>
              <a:spcAft>
                <a:spcPts val="0"/>
              </a:spcAft>
            </a:pPr>
            <a:r>
              <a:rPr lang="ru-RU" sz="1200" spc="15" dirty="0">
                <a:solidFill>
                  <a:srgbClr val="001E31"/>
                </a:solidFill>
                <a:latin typeface="Arial Narrow" panose="020B0606020202030204" pitchFamily="34" charset="0"/>
                <a:cs typeface="Calibri"/>
              </a:rPr>
              <a:t>Среди отраслей, не входящих в мандат Фонда: производство пищевых продуктов, табачных изделий, нефтепродуктов, ядерного топлива; добыча полезных ископаемых и некоторые другие (см. полный перечень на сайте ФРП).</a:t>
            </a:r>
          </a:p>
          <a:p>
            <a:pPr eaLnBrk="1" fontAlgn="auto" hangingPunct="1">
              <a:spcBef>
                <a:spcPts val="0"/>
              </a:spcBef>
              <a:spcAft>
                <a:spcPts val="0"/>
              </a:spcAft>
            </a:pPr>
            <a:r>
              <a:rPr lang="ru-RU" sz="1200" spc="15" dirty="0">
                <a:solidFill>
                  <a:srgbClr val="001E31"/>
                </a:solidFill>
                <a:latin typeface="Arial Narrow" panose="020B0606020202030204" pitchFamily="34" charset="0"/>
                <a:cs typeface="Calibri"/>
              </a:rPr>
              <a:t>3. Бюджет проекта – сумма всех затрат, связанных с подготовкой и реализацией проекта, включая требуемое увеличение оборотного капитала.</a:t>
            </a:r>
          </a:p>
          <a:p>
            <a:pPr eaLnBrk="1" fontAlgn="auto" hangingPunct="1">
              <a:spcBef>
                <a:spcPts val="0"/>
              </a:spcBef>
              <a:spcAft>
                <a:spcPts val="0"/>
              </a:spcAft>
            </a:pPr>
            <a:r>
              <a:rPr lang="ru-RU" sz="1200" spc="15" dirty="0">
                <a:solidFill>
                  <a:srgbClr val="001E31"/>
                </a:solidFill>
                <a:latin typeface="Arial Narrow" panose="020B0606020202030204" pitchFamily="34" charset="0"/>
                <a:cs typeface="Calibri"/>
              </a:rPr>
              <a:t>4. Подтвердить софинансирование проекта можно одним из следующих способов: </a:t>
            </a:r>
          </a:p>
          <a:p>
            <a:pPr eaLnBrk="1" fontAlgn="auto" hangingPunct="1">
              <a:spcBef>
                <a:spcPts val="0"/>
              </a:spcBef>
              <a:spcAft>
                <a:spcPts val="0"/>
              </a:spcAft>
            </a:pPr>
            <a:r>
              <a:rPr lang="ru-RU" sz="1200" spc="15" dirty="0">
                <a:solidFill>
                  <a:srgbClr val="001E31"/>
                </a:solidFill>
                <a:latin typeface="Arial Narrow" panose="020B0606020202030204" pitchFamily="34" charset="0"/>
                <a:cs typeface="Calibri"/>
              </a:rPr>
              <a:t>- включить описание соответствующей схемы в резюме проекта; </a:t>
            </a:r>
          </a:p>
          <a:p>
            <a:pPr eaLnBrk="1" fontAlgn="auto" hangingPunct="1">
              <a:spcBef>
                <a:spcPts val="0"/>
              </a:spcBef>
              <a:spcAft>
                <a:spcPts val="0"/>
              </a:spcAft>
            </a:pPr>
            <a:r>
              <a:rPr lang="ru-RU" sz="1200" spc="15" dirty="0">
                <a:solidFill>
                  <a:srgbClr val="001E31"/>
                </a:solidFill>
                <a:latin typeface="Arial Narrow" panose="020B0606020202030204" pitchFamily="34" charset="0"/>
                <a:cs typeface="Calibri"/>
              </a:rPr>
              <a:t>- описать схему отдельной справкой; </a:t>
            </a:r>
          </a:p>
          <a:p>
            <a:pPr eaLnBrk="1" fontAlgn="auto" hangingPunct="1">
              <a:spcBef>
                <a:spcPts val="0"/>
              </a:spcBef>
              <a:spcAft>
                <a:spcPts val="0"/>
              </a:spcAft>
            </a:pPr>
            <a:r>
              <a:rPr lang="ru-RU" sz="1200" spc="15" dirty="0">
                <a:solidFill>
                  <a:srgbClr val="001E31"/>
                </a:solidFill>
                <a:latin typeface="Arial Narrow" panose="020B0606020202030204" pitchFamily="34" charset="0"/>
                <a:cs typeface="Calibri"/>
              </a:rPr>
              <a:t>приложить сканированные копии подтверждающих документов.</a:t>
            </a:r>
          </a:p>
          <a:p>
            <a:pPr eaLnBrk="1" fontAlgn="auto" hangingPunct="1">
              <a:spcBef>
                <a:spcPts val="0"/>
              </a:spcBef>
              <a:spcAft>
                <a:spcPts val="0"/>
              </a:spcAft>
            </a:pPr>
            <a:r>
              <a:rPr lang="ru-RU" sz="1200" spc="15" dirty="0">
                <a:solidFill>
                  <a:srgbClr val="001E31"/>
                </a:solidFill>
                <a:latin typeface="Arial Narrow" panose="020B0606020202030204" pitchFamily="34" charset="0"/>
                <a:cs typeface="Calibri"/>
              </a:rPr>
              <a:t>5. Да, для реализации проекта могут быть привлечены кредитные средства, но только при условии минимального риска финансовой устойчивости проекта и заемщика.</a:t>
            </a:r>
          </a:p>
          <a:p>
            <a:pPr eaLnBrk="1" fontAlgn="auto" hangingPunct="1">
              <a:spcBef>
                <a:spcPts val="0"/>
              </a:spcBef>
              <a:spcAft>
                <a:spcPts val="0"/>
              </a:spcAft>
            </a:pPr>
            <a:r>
              <a:rPr lang="ru-RU" sz="1200" spc="15" dirty="0">
                <a:solidFill>
                  <a:srgbClr val="001E31"/>
                </a:solidFill>
                <a:latin typeface="Arial Narrow" panose="020B0606020202030204" pitchFamily="34" charset="0"/>
                <a:cs typeface="Calibri"/>
              </a:rPr>
              <a:t>6. В рамках программы «Проекты развития» можно потратить 100% от суммы займа на приобретение, монтаж и наладку оборудования для серийного производства, а в рамках программы «</a:t>
            </a:r>
            <a:r>
              <a:rPr lang="ru-RU" sz="1200" spc="15" dirty="0" err="1">
                <a:solidFill>
                  <a:srgbClr val="001E31"/>
                </a:solidFill>
                <a:latin typeface="Arial Narrow" panose="020B0606020202030204" pitchFamily="34" charset="0"/>
                <a:cs typeface="Calibri"/>
              </a:rPr>
              <a:t>Цифровизация</a:t>
            </a:r>
            <a:r>
              <a:rPr lang="ru-RU" sz="1200" spc="15" dirty="0">
                <a:solidFill>
                  <a:srgbClr val="001E31"/>
                </a:solidFill>
                <a:latin typeface="Arial Narrow" panose="020B0606020202030204" pitchFamily="34" charset="0"/>
                <a:cs typeface="Calibri"/>
              </a:rPr>
              <a:t> промышленности» не более 40% займа могут быть направлены на приобретение компьютерного, сервисного, сетевого оборудования, включая монтаж и наладку. Более подробно со структурой соотношения затрат можно ознакомиться на сайте ФРП.</a:t>
            </a:r>
          </a:p>
          <a:p>
            <a:pPr eaLnBrk="1" fontAlgn="auto" hangingPunct="1">
              <a:spcBef>
                <a:spcPts val="0"/>
              </a:spcBef>
              <a:spcAft>
                <a:spcPts val="0"/>
              </a:spcAft>
            </a:pPr>
            <a:endParaRPr lang="ru-RU" sz="1200" spc="15" dirty="0">
              <a:solidFill>
                <a:srgbClr val="001E31"/>
              </a:solidFill>
              <a:latin typeface="Arial Narrow" panose="020B0606020202030204" pitchFamily="34" charset="0"/>
              <a:cs typeface="Calibri"/>
            </a:endParaRPr>
          </a:p>
        </p:txBody>
      </p:sp>
      <p:sp>
        <p:nvSpPr>
          <p:cNvPr id="13" name="object 45"/>
          <p:cNvSpPr txBox="1"/>
          <p:nvPr/>
        </p:nvSpPr>
        <p:spPr>
          <a:xfrm>
            <a:off x="1123506" y="481092"/>
            <a:ext cx="132080" cy="320601"/>
          </a:xfrm>
          <a:prstGeom prst="rect">
            <a:avLst/>
          </a:prstGeom>
        </p:spPr>
        <p:txBody>
          <a:bodyPr vert="horz" wrap="square" lIns="0" tIns="12700" rIns="0" bIns="0" rtlCol="0">
            <a:spAutoFit/>
          </a:bodyPr>
          <a:lstStyle/>
          <a:p>
            <a:pPr marL="12700" eaLnBrk="1" fontAlgn="auto" hangingPunct="1">
              <a:spcBef>
                <a:spcPts val="100"/>
              </a:spcBef>
              <a:spcAft>
                <a:spcPts val="0"/>
              </a:spcAft>
            </a:pPr>
            <a:r>
              <a:rPr lang="ru-RU" sz="2000" spc="75" dirty="0">
                <a:solidFill>
                  <a:srgbClr val="2AACE2"/>
                </a:solidFill>
                <a:latin typeface="Arial Narrow" panose="020B0606020202030204" pitchFamily="34" charset="0"/>
                <a:cs typeface="Calibri"/>
              </a:rPr>
              <a:t>?</a:t>
            </a:r>
          </a:p>
        </p:txBody>
      </p:sp>
      <p:sp>
        <p:nvSpPr>
          <p:cNvPr id="14" name="object 45"/>
          <p:cNvSpPr txBox="1"/>
          <p:nvPr/>
        </p:nvSpPr>
        <p:spPr>
          <a:xfrm>
            <a:off x="5459402" y="481092"/>
            <a:ext cx="132080" cy="320601"/>
          </a:xfrm>
          <a:prstGeom prst="rect">
            <a:avLst/>
          </a:prstGeom>
        </p:spPr>
        <p:txBody>
          <a:bodyPr vert="horz" wrap="square" lIns="0" tIns="12700" rIns="0" bIns="0" rtlCol="0">
            <a:spAutoFit/>
          </a:bodyPr>
          <a:lstStyle/>
          <a:p>
            <a:pPr marL="12700" eaLnBrk="1" fontAlgn="auto" hangingPunct="1">
              <a:spcBef>
                <a:spcPts val="100"/>
              </a:spcBef>
              <a:spcAft>
                <a:spcPts val="0"/>
              </a:spcAft>
            </a:pPr>
            <a:r>
              <a:rPr lang="ru-RU" sz="2000" spc="75" dirty="0">
                <a:solidFill>
                  <a:srgbClr val="2AACE2"/>
                </a:solidFill>
                <a:latin typeface="Arial Narrow" panose="020B0606020202030204" pitchFamily="34" charset="0"/>
                <a:cs typeface="Calibri"/>
              </a:rPr>
              <a:t>!</a:t>
            </a:r>
          </a:p>
        </p:txBody>
      </p:sp>
    </p:spTree>
    <p:extLst>
      <p:ext uri="{BB962C8B-B14F-4D97-AF65-F5344CB8AC3E}">
        <p14:creationId xmlns:p14="http://schemas.microsoft.com/office/powerpoint/2010/main" val="24846473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30"/>
          <p:cNvSpPr/>
          <p:nvPr/>
        </p:nvSpPr>
        <p:spPr>
          <a:xfrm>
            <a:off x="2770523" y="889639"/>
            <a:ext cx="6200130" cy="5772677"/>
          </a:xfrm>
          <a:custGeom>
            <a:avLst/>
            <a:gdLst/>
            <a:ahLst/>
            <a:cxnLst/>
            <a:rect l="l" t="t" r="r" b="b"/>
            <a:pathLst>
              <a:path w="3481070" h="763904">
                <a:moveTo>
                  <a:pt x="3480917" y="763816"/>
                </a:moveTo>
                <a:lnTo>
                  <a:pt x="0" y="763816"/>
                </a:lnTo>
                <a:lnTo>
                  <a:pt x="0" y="0"/>
                </a:lnTo>
                <a:lnTo>
                  <a:pt x="3480917" y="0"/>
                </a:lnTo>
                <a:lnTo>
                  <a:pt x="3480917" y="763816"/>
                </a:lnTo>
                <a:close/>
              </a:path>
            </a:pathLst>
          </a:custGeom>
          <a:solidFill>
            <a:srgbClr val="FFFFFF"/>
          </a:solidFill>
          <a:effectLst>
            <a:outerShdw blurRad="50800" dist="38100" algn="l" rotWithShape="0">
              <a:prstClr val="black">
                <a:alpha val="40000"/>
              </a:prstClr>
            </a:outerShdw>
          </a:effectLst>
        </p:spPr>
        <p:txBody>
          <a:bodyPr wrap="square" lIns="0" tIns="0" rIns="0" bIns="0" rtlCol="0"/>
          <a:lstStyle/>
          <a:p>
            <a:pPr eaLnBrk="1" fontAlgn="auto" hangingPunct="1">
              <a:spcBef>
                <a:spcPts val="0"/>
              </a:spcBef>
              <a:spcAft>
                <a:spcPts val="0"/>
              </a:spcAft>
            </a:pPr>
            <a:endParaRPr>
              <a:solidFill>
                <a:prstClr val="black"/>
              </a:solidFill>
              <a:latin typeface="Arial Narrow" panose="020B0606020202030204" pitchFamily="34" charset="0"/>
              <a:cs typeface="+mn-cs"/>
            </a:endParaRPr>
          </a:p>
        </p:txBody>
      </p:sp>
      <p:sp>
        <p:nvSpPr>
          <p:cNvPr id="3" name="object 79"/>
          <p:cNvSpPr txBox="1">
            <a:spLocks noGrp="1"/>
          </p:cNvSpPr>
          <p:nvPr>
            <p:ph type="title" idx="4294967295"/>
          </p:nvPr>
        </p:nvSpPr>
        <p:spPr>
          <a:xfrm>
            <a:off x="2534882" y="193755"/>
            <a:ext cx="6435771" cy="287337"/>
          </a:xfrm>
          <a:prstGeom prst="rect">
            <a:avLst/>
          </a:prstGeom>
        </p:spPr>
        <p:txBody>
          <a:bodyPr vert="horz" wrap="square" lIns="0" tIns="10860" rIns="0" bIns="0" rtlCol="0">
            <a:spAutoFit/>
          </a:bodyPr>
          <a:lstStyle/>
          <a:p>
            <a:pPr marL="247015" marR="5080" indent="-234950" algn="l">
              <a:lnSpc>
                <a:spcPct val="100000"/>
              </a:lnSpc>
              <a:spcBef>
                <a:spcPts val="100"/>
              </a:spcBef>
            </a:pPr>
            <a:r>
              <a:rPr lang="ru-RU" sz="1800" spc="175" dirty="0">
                <a:solidFill>
                  <a:srgbClr val="001E31"/>
                </a:solidFill>
                <a:latin typeface="Arial Narrow" panose="020B0606020202030204" pitchFamily="34" charset="0"/>
              </a:rPr>
              <a:t>Вопросы-ответы</a:t>
            </a:r>
          </a:p>
        </p:txBody>
      </p:sp>
      <p:sp>
        <p:nvSpPr>
          <p:cNvPr id="7" name="object 45"/>
          <p:cNvSpPr txBox="1"/>
          <p:nvPr/>
        </p:nvSpPr>
        <p:spPr>
          <a:xfrm>
            <a:off x="1123506" y="481092"/>
            <a:ext cx="132080" cy="320601"/>
          </a:xfrm>
          <a:prstGeom prst="rect">
            <a:avLst/>
          </a:prstGeom>
        </p:spPr>
        <p:txBody>
          <a:bodyPr vert="horz" wrap="square" lIns="0" tIns="12700" rIns="0" bIns="0" rtlCol="0">
            <a:spAutoFit/>
          </a:bodyPr>
          <a:lstStyle/>
          <a:p>
            <a:pPr marL="12700" eaLnBrk="1" fontAlgn="auto" hangingPunct="1">
              <a:spcBef>
                <a:spcPts val="100"/>
              </a:spcBef>
              <a:spcAft>
                <a:spcPts val="0"/>
              </a:spcAft>
            </a:pPr>
            <a:r>
              <a:rPr lang="ru-RU" sz="2000" spc="75" dirty="0">
                <a:solidFill>
                  <a:srgbClr val="2AACE2"/>
                </a:solidFill>
                <a:latin typeface="Arial Narrow" panose="020B0606020202030204" pitchFamily="34" charset="0"/>
                <a:cs typeface="Calibri"/>
              </a:rPr>
              <a:t>?</a:t>
            </a:r>
          </a:p>
        </p:txBody>
      </p:sp>
      <p:sp>
        <p:nvSpPr>
          <p:cNvPr id="8" name="object 45"/>
          <p:cNvSpPr txBox="1"/>
          <p:nvPr/>
        </p:nvSpPr>
        <p:spPr>
          <a:xfrm>
            <a:off x="5459402" y="481092"/>
            <a:ext cx="132080" cy="320601"/>
          </a:xfrm>
          <a:prstGeom prst="rect">
            <a:avLst/>
          </a:prstGeom>
        </p:spPr>
        <p:txBody>
          <a:bodyPr vert="horz" wrap="square" lIns="0" tIns="12700" rIns="0" bIns="0" rtlCol="0">
            <a:spAutoFit/>
          </a:bodyPr>
          <a:lstStyle/>
          <a:p>
            <a:pPr marL="12700" eaLnBrk="1" fontAlgn="auto" hangingPunct="1">
              <a:spcBef>
                <a:spcPts val="100"/>
              </a:spcBef>
              <a:spcAft>
                <a:spcPts val="0"/>
              </a:spcAft>
            </a:pPr>
            <a:r>
              <a:rPr lang="ru-RU" sz="2000" spc="75" dirty="0">
                <a:solidFill>
                  <a:srgbClr val="2AACE2"/>
                </a:solidFill>
                <a:latin typeface="Arial Narrow" panose="020B0606020202030204" pitchFamily="34" charset="0"/>
                <a:cs typeface="Calibri"/>
              </a:rPr>
              <a:t>!</a:t>
            </a:r>
          </a:p>
        </p:txBody>
      </p:sp>
      <p:sp>
        <p:nvSpPr>
          <p:cNvPr id="9" name="object 47"/>
          <p:cNvSpPr txBox="1"/>
          <p:nvPr/>
        </p:nvSpPr>
        <p:spPr>
          <a:xfrm>
            <a:off x="2839196" y="938729"/>
            <a:ext cx="6131457" cy="5183470"/>
          </a:xfrm>
          <a:prstGeom prst="rect">
            <a:avLst/>
          </a:prstGeom>
        </p:spPr>
        <p:txBody>
          <a:bodyPr vert="horz" wrap="square" lIns="0" tIns="12700" rIns="0" bIns="0" rtlCol="0">
            <a:spAutoFit/>
          </a:bodyPr>
          <a:lstStyle/>
          <a:p>
            <a:pPr marL="228600" indent="-228600" eaLnBrk="1" fontAlgn="auto" hangingPunct="1">
              <a:spcBef>
                <a:spcPts val="0"/>
              </a:spcBef>
              <a:spcAft>
                <a:spcPts val="0"/>
              </a:spcAft>
              <a:buFont typeface="+mj-lt"/>
              <a:buAutoNum type="arabicPeriod" startAt="7"/>
            </a:pPr>
            <a:r>
              <a:rPr lang="ru-RU" sz="1200" spc="15" dirty="0">
                <a:solidFill>
                  <a:srgbClr val="001E31"/>
                </a:solidFill>
                <a:latin typeface="Arial Narrow" panose="020B0606020202030204" pitchFamily="34" charset="0"/>
                <a:cs typeface="Calibri"/>
              </a:rPr>
              <a:t>Все формы, предусмотренные действующим законодательством, включая поручительство, залог, банковскую гарантию. Подробная информация - в стандарте Фонда «Порядок обеспечения возврата займов, предоставленных в качестве финансового обеспечения проектов».</a:t>
            </a:r>
          </a:p>
          <a:p>
            <a:pPr marL="228600" indent="-228600" eaLnBrk="1" fontAlgn="auto" hangingPunct="1">
              <a:spcBef>
                <a:spcPts val="0"/>
              </a:spcBef>
              <a:spcAft>
                <a:spcPts val="0"/>
              </a:spcAft>
              <a:buFont typeface="+mj-lt"/>
              <a:buAutoNum type="arabicPeriod" startAt="7"/>
            </a:pPr>
            <a:r>
              <a:rPr lang="ru-RU" sz="1200" spc="15" dirty="0">
                <a:solidFill>
                  <a:srgbClr val="001E31"/>
                </a:solidFill>
                <a:latin typeface="Arial Narrow" panose="020B0606020202030204" pitchFamily="34" charset="0"/>
                <a:cs typeface="Calibri"/>
              </a:rPr>
              <a:t>Предпочтительнее ставка, которую заявитель сам использует в своей финансовой модели (WACC или отдельно - стоимость акционерного и долгового капитала), но не ниже 15%. Необходимо привести расчет этой ставки.</a:t>
            </a:r>
          </a:p>
          <a:p>
            <a:pPr marL="228600" indent="-228600" eaLnBrk="1" fontAlgn="auto" hangingPunct="1">
              <a:spcBef>
                <a:spcPts val="0"/>
              </a:spcBef>
              <a:spcAft>
                <a:spcPts val="0"/>
              </a:spcAft>
              <a:buFont typeface="+mj-lt"/>
              <a:buAutoNum type="arabicPeriod" startAt="7"/>
            </a:pPr>
            <a:r>
              <a:rPr lang="ru-RU" sz="1200" spc="15" dirty="0">
                <a:solidFill>
                  <a:srgbClr val="001E31"/>
                </a:solidFill>
                <a:latin typeface="Arial Narrow" panose="020B0606020202030204" pitchFamily="34" charset="0"/>
                <a:cs typeface="Calibri"/>
              </a:rPr>
              <a:t>После прохождения этапа экспресс-оценки заявителю необходимо предоставить комплект документов для проведения комплексной экспертизы проекта и подтверждения готовности проекта к рассмотрению Экспертным советом Фонда. Состав комплекта и рекомендации по подготовке отдельных документов см. в блоке «Методические рекомендации для обеспечения качества подготовки документов проекта заявителями» в блоке «Документы» по каждой из заёмных программ ФРП.</a:t>
            </a:r>
          </a:p>
          <a:p>
            <a:pPr marL="228600" indent="-228600" eaLnBrk="1" fontAlgn="auto" hangingPunct="1">
              <a:spcBef>
                <a:spcPts val="0"/>
              </a:spcBef>
              <a:spcAft>
                <a:spcPts val="0"/>
              </a:spcAft>
              <a:buFont typeface="+mj-lt"/>
              <a:buAutoNum type="arabicPeriod" startAt="7"/>
            </a:pPr>
            <a:r>
              <a:rPr lang="ru-RU" sz="1200" spc="15" dirty="0">
                <a:solidFill>
                  <a:srgbClr val="001E31"/>
                </a:solidFill>
                <a:latin typeface="Arial Narrow" panose="020B0606020202030204" pitchFamily="34" charset="0"/>
                <a:cs typeface="Calibri"/>
              </a:rPr>
              <a:t>Да. Существует утверждённый порядок открытия заемщиком расчетного счета в банке для ведения обособленного учета средств займа и проведения платежей с указанного счета, а также сформирован перечень кредитных организаций, рекомендуемых Заёмщикам для открытия специальных расчётных счетов. С порядком открытия счёта можно ознакомиться на нашем сайте. В перечень рекомендуемых банков входят: Сбербанк России, Банк ВТБ (за исключением бывших отделений ВТБ 24), Банк ГПБ, </a:t>
            </a:r>
            <a:r>
              <a:rPr lang="ru-RU" sz="1200" spc="15" dirty="0" err="1">
                <a:solidFill>
                  <a:srgbClr val="001E31"/>
                </a:solidFill>
                <a:latin typeface="Arial Narrow" panose="020B0606020202030204" pitchFamily="34" charset="0"/>
                <a:cs typeface="Calibri"/>
              </a:rPr>
              <a:t>Россельхозбанк</a:t>
            </a:r>
            <a:r>
              <a:rPr lang="ru-RU" sz="1200" spc="15" dirty="0">
                <a:solidFill>
                  <a:srgbClr val="001E31"/>
                </a:solidFill>
                <a:latin typeface="Arial Narrow" panose="020B0606020202030204" pitchFamily="34" charset="0"/>
                <a:cs typeface="Calibri"/>
              </a:rPr>
              <a:t> и НОВИКОМБАНК.</a:t>
            </a:r>
          </a:p>
          <a:p>
            <a:pPr marL="228600" indent="-228600" eaLnBrk="1" fontAlgn="auto" hangingPunct="1">
              <a:spcBef>
                <a:spcPts val="0"/>
              </a:spcBef>
              <a:spcAft>
                <a:spcPts val="0"/>
              </a:spcAft>
              <a:buFont typeface="+mj-lt"/>
              <a:buAutoNum type="arabicPeriod" startAt="7"/>
            </a:pPr>
            <a:r>
              <a:rPr lang="ru-RU" sz="1200" spc="15" dirty="0">
                <a:solidFill>
                  <a:srgbClr val="001E31"/>
                </a:solidFill>
                <a:latin typeface="Arial Narrow" panose="020B0606020202030204" pitchFamily="34" charset="0"/>
                <a:cs typeface="Calibri"/>
              </a:rPr>
              <a:t>Заявитель после получения уведомления об отклонении или необходимости доработки поданной заявки вправе подать скорректированный комплект документов повторно в любое время на свое усмотрение.</a:t>
            </a:r>
          </a:p>
          <a:p>
            <a:pPr marL="228600" indent="-228600" eaLnBrk="1" fontAlgn="auto" hangingPunct="1">
              <a:spcBef>
                <a:spcPts val="0"/>
              </a:spcBef>
              <a:spcAft>
                <a:spcPts val="0"/>
              </a:spcAft>
              <a:buFont typeface="+mj-lt"/>
              <a:buAutoNum type="arabicPeriod" startAt="7"/>
            </a:pPr>
            <a:r>
              <a:rPr lang="ru-RU" sz="1200" spc="15" dirty="0">
                <a:solidFill>
                  <a:srgbClr val="001E31"/>
                </a:solidFill>
                <a:latin typeface="Arial Narrow" panose="020B0606020202030204" pitchFamily="34" charset="0"/>
                <a:cs typeface="Calibri"/>
              </a:rPr>
              <a:t>Сумма займа, предоставляемого ФРП, и начисляемые проценты должны быть обеспечены в полном объеме на весь срок действия займа. В случае недостатка залогового обеспечения заявитель может обратиться за гарантийной поддержкой в Корпорацию МСП или региональные гарантийные организации, которые могут выступить поручителями перед ФРП или РФРП на сумму до 70% от размера предоставляемого займа. В случае возникновения вопросов по сотрудничеству с РГО РФРП может обратиться в консультационный центр ФРП.</a:t>
            </a:r>
          </a:p>
        </p:txBody>
      </p:sp>
      <p:sp>
        <p:nvSpPr>
          <p:cNvPr id="10" name="object 30"/>
          <p:cNvSpPr/>
          <p:nvPr/>
        </p:nvSpPr>
        <p:spPr>
          <a:xfrm>
            <a:off x="173386" y="889639"/>
            <a:ext cx="2178279" cy="5756868"/>
          </a:xfrm>
          <a:custGeom>
            <a:avLst/>
            <a:gdLst/>
            <a:ahLst/>
            <a:cxnLst/>
            <a:rect l="l" t="t" r="r" b="b"/>
            <a:pathLst>
              <a:path w="3481070" h="763904">
                <a:moveTo>
                  <a:pt x="3480917" y="763816"/>
                </a:moveTo>
                <a:lnTo>
                  <a:pt x="0" y="763816"/>
                </a:lnTo>
                <a:lnTo>
                  <a:pt x="0" y="0"/>
                </a:lnTo>
                <a:lnTo>
                  <a:pt x="3480917" y="0"/>
                </a:lnTo>
                <a:lnTo>
                  <a:pt x="3480917" y="763816"/>
                </a:lnTo>
                <a:close/>
              </a:path>
            </a:pathLst>
          </a:custGeom>
          <a:solidFill>
            <a:srgbClr val="FFFFFF"/>
          </a:solidFill>
          <a:effectLst>
            <a:outerShdw blurRad="50800" dist="38100" dir="2700000" algn="tl" rotWithShape="0">
              <a:prstClr val="black">
                <a:alpha val="40000"/>
              </a:prstClr>
            </a:outerShdw>
          </a:effectLst>
        </p:spPr>
        <p:txBody>
          <a:bodyPr wrap="square" lIns="0" tIns="0" rIns="0" bIns="0" rtlCol="0"/>
          <a:lstStyle/>
          <a:p>
            <a:pPr eaLnBrk="1" fontAlgn="auto" hangingPunct="1">
              <a:spcBef>
                <a:spcPts val="0"/>
              </a:spcBef>
              <a:spcAft>
                <a:spcPts val="0"/>
              </a:spcAft>
            </a:pPr>
            <a:endParaRPr>
              <a:solidFill>
                <a:prstClr val="black"/>
              </a:solidFill>
              <a:latin typeface="Arial Narrow" panose="020B0606020202030204" pitchFamily="34" charset="0"/>
              <a:cs typeface="+mn-cs"/>
            </a:endParaRPr>
          </a:p>
        </p:txBody>
      </p:sp>
      <p:sp>
        <p:nvSpPr>
          <p:cNvPr id="11" name="object 47"/>
          <p:cNvSpPr txBox="1"/>
          <p:nvPr/>
        </p:nvSpPr>
        <p:spPr>
          <a:xfrm>
            <a:off x="258915" y="934877"/>
            <a:ext cx="1970930" cy="4557914"/>
          </a:xfrm>
          <a:prstGeom prst="rect">
            <a:avLst/>
          </a:prstGeom>
        </p:spPr>
        <p:txBody>
          <a:bodyPr vert="horz" wrap="square" lIns="0" tIns="12700" rIns="0" bIns="0" rtlCol="0">
            <a:spAutoFit/>
          </a:bodyPr>
          <a:lstStyle/>
          <a:p>
            <a:pPr marL="228600" indent="-228600" eaLnBrk="1" fontAlgn="t" hangingPunct="1">
              <a:lnSpc>
                <a:spcPct val="107000"/>
              </a:lnSpc>
              <a:spcBef>
                <a:spcPts val="0"/>
              </a:spcBef>
              <a:spcAft>
                <a:spcPts val="0"/>
              </a:spcAft>
              <a:buFont typeface="+mj-lt"/>
              <a:buAutoNum type="arabicPeriod" startAt="7"/>
            </a:pPr>
            <a:r>
              <a:rPr lang="ru-RU" sz="1200" spc="15" dirty="0">
                <a:solidFill>
                  <a:srgbClr val="001E31"/>
                </a:solidFill>
                <a:latin typeface="Arial Narrow" panose="020B0606020202030204" pitchFamily="34" charset="0"/>
                <a:cs typeface="Calibri"/>
              </a:rPr>
              <a:t>Какие виды обеспечения возврата займа предусмотрены?</a:t>
            </a:r>
          </a:p>
          <a:p>
            <a:pPr marL="228600" indent="-228600" eaLnBrk="1" fontAlgn="t" hangingPunct="1">
              <a:lnSpc>
                <a:spcPct val="107000"/>
              </a:lnSpc>
              <a:spcBef>
                <a:spcPts val="0"/>
              </a:spcBef>
              <a:spcAft>
                <a:spcPts val="0"/>
              </a:spcAft>
              <a:buFont typeface="+mj-lt"/>
              <a:buAutoNum type="arabicPeriod" startAt="7"/>
            </a:pPr>
            <a:r>
              <a:rPr lang="ru-RU" sz="1200" spc="15" dirty="0">
                <a:solidFill>
                  <a:srgbClr val="001E31"/>
                </a:solidFill>
                <a:latin typeface="Arial Narrow" panose="020B0606020202030204" pitchFamily="34" charset="0"/>
                <a:cs typeface="Calibri"/>
              </a:rPr>
              <a:t>Какую ставку дисконтирования использовать при расчете NPV?</a:t>
            </a:r>
          </a:p>
          <a:p>
            <a:pPr marL="228600" indent="-228600" eaLnBrk="1" fontAlgn="t" hangingPunct="1">
              <a:lnSpc>
                <a:spcPct val="107000"/>
              </a:lnSpc>
              <a:spcBef>
                <a:spcPts val="0"/>
              </a:spcBef>
              <a:spcAft>
                <a:spcPts val="0"/>
              </a:spcAft>
              <a:buFont typeface="+mj-lt"/>
              <a:buAutoNum type="arabicPeriod" startAt="7"/>
            </a:pPr>
            <a:r>
              <a:rPr lang="ru-RU" sz="1200" spc="15" dirty="0">
                <a:solidFill>
                  <a:srgbClr val="001E31"/>
                </a:solidFill>
                <a:latin typeface="Arial Narrow" panose="020B0606020202030204" pitchFamily="34" charset="0"/>
                <a:cs typeface="Calibri"/>
              </a:rPr>
              <a:t>Какие документы необходимо предоставить в Фонд в случае направления проекта на комплексную экспертизу?</a:t>
            </a:r>
          </a:p>
          <a:p>
            <a:pPr marL="228600" indent="-228600" eaLnBrk="1" fontAlgn="t" hangingPunct="1">
              <a:lnSpc>
                <a:spcPct val="107000"/>
              </a:lnSpc>
              <a:spcBef>
                <a:spcPts val="0"/>
              </a:spcBef>
              <a:spcAft>
                <a:spcPts val="0"/>
              </a:spcAft>
              <a:buFont typeface="+mj-lt"/>
              <a:buAutoNum type="arabicPeriod" startAt="7"/>
            </a:pPr>
            <a:r>
              <a:rPr lang="ru-RU" sz="1200" spc="15" dirty="0">
                <a:solidFill>
                  <a:srgbClr val="001E31"/>
                </a:solidFill>
                <a:latin typeface="Arial Narrow" panose="020B0606020202030204" pitchFamily="34" charset="0"/>
                <a:cs typeface="Calibri"/>
              </a:rPr>
              <a:t>Нужно ли заводить отдельный счёт для получения займа Фонда?</a:t>
            </a:r>
          </a:p>
          <a:p>
            <a:pPr marL="228600" indent="-228600" eaLnBrk="1" fontAlgn="t" hangingPunct="1">
              <a:lnSpc>
                <a:spcPct val="107000"/>
              </a:lnSpc>
              <a:spcBef>
                <a:spcPts val="0"/>
              </a:spcBef>
              <a:spcAft>
                <a:spcPts val="0"/>
              </a:spcAft>
              <a:buFont typeface="+mj-lt"/>
              <a:buAutoNum type="arabicPeriod" startAt="7"/>
            </a:pPr>
            <a:r>
              <a:rPr lang="ru-RU" sz="1200" spc="15" dirty="0">
                <a:solidFill>
                  <a:srgbClr val="001E31"/>
                </a:solidFill>
                <a:latin typeface="Arial Narrow" panose="020B0606020202030204" pitchFamily="34" charset="0"/>
                <a:cs typeface="Calibri"/>
              </a:rPr>
              <a:t>Когда можно подать повторную или скорректированную заявку?</a:t>
            </a:r>
          </a:p>
          <a:p>
            <a:pPr marL="228600" indent="-228600" eaLnBrk="1" fontAlgn="t" hangingPunct="1">
              <a:lnSpc>
                <a:spcPct val="107000"/>
              </a:lnSpc>
              <a:spcBef>
                <a:spcPts val="0"/>
              </a:spcBef>
              <a:spcAft>
                <a:spcPts val="0"/>
              </a:spcAft>
              <a:buFont typeface="+mj-lt"/>
              <a:buAutoNum type="arabicPeriod" startAt="7"/>
            </a:pPr>
            <a:r>
              <a:rPr lang="ru-RU" sz="1200" spc="15" dirty="0">
                <a:solidFill>
                  <a:srgbClr val="001E31"/>
                </a:solidFill>
                <a:latin typeface="Arial Narrow" panose="020B0606020202030204" pitchFamily="34" charset="0"/>
                <a:cs typeface="Calibri"/>
              </a:rPr>
              <a:t>Как поступить заявителю в случае недостаточного объема обеспечения по займу?</a:t>
            </a:r>
          </a:p>
          <a:p>
            <a:pPr marL="241300" marR="5080" indent="-228600" eaLnBrk="1" fontAlgn="auto" hangingPunct="1">
              <a:spcBef>
                <a:spcPts val="100"/>
              </a:spcBef>
              <a:spcAft>
                <a:spcPts val="0"/>
              </a:spcAft>
              <a:buFont typeface="+mj-lt"/>
              <a:buAutoNum type="arabicPeriod" startAt="7"/>
            </a:pPr>
            <a:endParaRPr sz="1200" spc="15" dirty="0">
              <a:solidFill>
                <a:srgbClr val="001E31"/>
              </a:solidFill>
              <a:latin typeface="Arial Narrow" panose="020B0606020202030204" pitchFamily="34" charset="0"/>
              <a:cs typeface="Calibri"/>
            </a:endParaRPr>
          </a:p>
        </p:txBody>
      </p:sp>
    </p:spTree>
    <p:extLst>
      <p:ext uri="{BB962C8B-B14F-4D97-AF65-F5344CB8AC3E}">
        <p14:creationId xmlns:p14="http://schemas.microsoft.com/office/powerpoint/2010/main" val="13082064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79"/>
          <p:cNvSpPr txBox="1">
            <a:spLocks noGrp="1"/>
          </p:cNvSpPr>
          <p:nvPr>
            <p:ph type="title" idx="4294967295"/>
          </p:nvPr>
        </p:nvSpPr>
        <p:spPr>
          <a:xfrm>
            <a:off x="336724" y="485656"/>
            <a:ext cx="6326188" cy="565150"/>
          </a:xfrm>
          <a:prstGeom prst="rect">
            <a:avLst/>
          </a:prstGeom>
        </p:spPr>
        <p:txBody>
          <a:bodyPr vert="horz" wrap="square" lIns="0" tIns="10860" rIns="0" bIns="0" rtlCol="0">
            <a:spAutoFit/>
          </a:bodyPr>
          <a:lstStyle/>
          <a:p>
            <a:pPr marR="5080" indent="11113" algn="l">
              <a:lnSpc>
                <a:spcPct val="100000"/>
              </a:lnSpc>
              <a:spcBef>
                <a:spcPts val="100"/>
              </a:spcBef>
              <a:tabLst>
                <a:tab pos="0" algn="l"/>
              </a:tabLst>
            </a:pPr>
            <a:r>
              <a:rPr lang="ru-RU" sz="1800" spc="175" dirty="0">
                <a:solidFill>
                  <a:srgbClr val="001E31"/>
                </a:solidFill>
                <a:latin typeface="Arial Narrow" panose="020B0606020202030204" pitchFamily="34" charset="0"/>
              </a:rPr>
              <a:t>Консультационный </a:t>
            </a:r>
            <a:r>
              <a:rPr lang="ru-RU" sz="1800" spc="190" dirty="0">
                <a:solidFill>
                  <a:srgbClr val="001E31"/>
                </a:solidFill>
                <a:latin typeface="Arial Narrow" panose="020B0606020202030204" pitchFamily="34" charset="0"/>
              </a:rPr>
              <a:t>центр</a:t>
            </a:r>
            <a:r>
              <a:rPr lang="ru-RU" sz="1800" spc="-250" dirty="0">
                <a:solidFill>
                  <a:srgbClr val="001E31"/>
                </a:solidFill>
                <a:latin typeface="Arial Narrow" panose="020B0606020202030204" pitchFamily="34" charset="0"/>
              </a:rPr>
              <a:t> </a:t>
            </a:r>
            <a:r>
              <a:rPr lang="en-US" sz="1800" spc="-250" dirty="0">
                <a:solidFill>
                  <a:srgbClr val="001E31"/>
                </a:solidFill>
                <a:latin typeface="Arial Narrow" panose="020B0606020202030204" pitchFamily="34" charset="0"/>
              </a:rPr>
              <a:t/>
            </a:r>
            <a:br>
              <a:rPr lang="en-US" sz="1800" spc="-250" dirty="0">
                <a:solidFill>
                  <a:srgbClr val="001E31"/>
                </a:solidFill>
                <a:latin typeface="Arial Narrow" panose="020B0606020202030204" pitchFamily="34" charset="0"/>
              </a:rPr>
            </a:br>
            <a:r>
              <a:rPr lang="ru-RU" sz="1800" spc="110" dirty="0">
                <a:solidFill>
                  <a:srgbClr val="001E31"/>
                </a:solidFill>
                <a:latin typeface="Arial Narrow" panose="020B0606020202030204" pitchFamily="34" charset="0"/>
              </a:rPr>
              <a:t>по </a:t>
            </a:r>
            <a:r>
              <a:rPr lang="ru-RU" sz="1800" spc="60" dirty="0">
                <a:solidFill>
                  <a:srgbClr val="001E31"/>
                </a:solidFill>
                <a:latin typeface="Arial Narrow" panose="020B0606020202030204" pitchFamily="34" charset="0"/>
              </a:rPr>
              <a:t>мерам </a:t>
            </a:r>
            <a:r>
              <a:rPr lang="ru-RU" sz="1800" spc="175" dirty="0">
                <a:solidFill>
                  <a:srgbClr val="001E31"/>
                </a:solidFill>
                <a:latin typeface="Arial Narrow" panose="020B0606020202030204" pitchFamily="34" charset="0"/>
              </a:rPr>
              <a:t>господдержки  </a:t>
            </a:r>
            <a:r>
              <a:rPr lang="ru-RU" sz="1800" spc="150" dirty="0">
                <a:solidFill>
                  <a:srgbClr val="001E31"/>
                </a:solidFill>
                <a:latin typeface="Arial Narrow" panose="020B0606020202030204" pitchFamily="34" charset="0"/>
              </a:rPr>
              <a:t>промпредприятий</a:t>
            </a:r>
            <a:endParaRPr lang="ru-RU" sz="1800" dirty="0">
              <a:latin typeface="Arial Narrow" panose="020B0606020202030204" pitchFamily="34" charset="0"/>
            </a:endParaRPr>
          </a:p>
        </p:txBody>
      </p:sp>
      <p:sp>
        <p:nvSpPr>
          <p:cNvPr id="7" name="object 4"/>
          <p:cNvSpPr/>
          <p:nvPr/>
        </p:nvSpPr>
        <p:spPr>
          <a:xfrm>
            <a:off x="4558962" y="2764823"/>
            <a:ext cx="234315" cy="417195"/>
          </a:xfrm>
          <a:custGeom>
            <a:avLst/>
            <a:gdLst/>
            <a:ahLst/>
            <a:cxnLst/>
            <a:rect l="l" t="t" r="r" b="b"/>
            <a:pathLst>
              <a:path w="234314" h="417195">
                <a:moveTo>
                  <a:pt x="68903" y="416753"/>
                </a:moveTo>
                <a:lnTo>
                  <a:pt x="11372" y="384660"/>
                </a:lnTo>
                <a:lnTo>
                  <a:pt x="4459" y="378694"/>
                </a:lnTo>
                <a:lnTo>
                  <a:pt x="574" y="370793"/>
                </a:lnTo>
                <a:lnTo>
                  <a:pt x="0" y="362009"/>
                </a:lnTo>
                <a:lnTo>
                  <a:pt x="3016" y="353392"/>
                </a:lnTo>
                <a:lnTo>
                  <a:pt x="28162" y="311355"/>
                </a:lnTo>
                <a:lnTo>
                  <a:pt x="33952" y="304918"/>
                </a:lnTo>
                <a:lnTo>
                  <a:pt x="41467" y="301219"/>
                </a:lnTo>
                <a:lnTo>
                  <a:pt x="49813" y="300509"/>
                </a:lnTo>
                <a:lnTo>
                  <a:pt x="58096" y="303037"/>
                </a:lnTo>
                <a:lnTo>
                  <a:pt x="86594" y="318175"/>
                </a:lnTo>
                <a:lnTo>
                  <a:pt x="138531" y="264117"/>
                </a:lnTo>
                <a:lnTo>
                  <a:pt x="165236" y="223464"/>
                </a:lnTo>
                <a:lnTo>
                  <a:pt x="175163" y="175845"/>
                </a:lnTo>
                <a:lnTo>
                  <a:pt x="176764" y="100891"/>
                </a:lnTo>
                <a:lnTo>
                  <a:pt x="145916" y="91417"/>
                </a:lnTo>
                <a:lnTo>
                  <a:pt x="138277" y="87327"/>
                </a:lnTo>
                <a:lnTo>
                  <a:pt x="142665" y="16855"/>
                </a:lnTo>
                <a:lnTo>
                  <a:pt x="161608" y="0"/>
                </a:lnTo>
                <a:lnTo>
                  <a:pt x="170719" y="675"/>
                </a:lnTo>
                <a:lnTo>
                  <a:pt x="234067" y="18747"/>
                </a:lnTo>
                <a:lnTo>
                  <a:pt x="213468" y="181513"/>
                </a:lnTo>
                <a:lnTo>
                  <a:pt x="156114" y="307152"/>
                </a:lnTo>
                <a:lnTo>
                  <a:pt x="96446" y="388090"/>
                </a:lnTo>
                <a:lnTo>
                  <a:pt x="68903" y="416753"/>
                </a:lnTo>
                <a:close/>
              </a:path>
            </a:pathLst>
          </a:custGeom>
          <a:ln w="12699">
            <a:solidFill>
              <a:srgbClr val="2AACE2"/>
            </a:solidFill>
          </a:ln>
        </p:spPr>
        <p:txBody>
          <a:bodyPr wrap="square" lIns="0" tIns="0" rIns="0" bIns="0" rtlCol="0"/>
          <a:lstStyle/>
          <a:p>
            <a:pPr eaLnBrk="1" fontAlgn="auto" hangingPunct="1">
              <a:spcBef>
                <a:spcPts val="0"/>
              </a:spcBef>
              <a:spcAft>
                <a:spcPts val="0"/>
              </a:spcAft>
            </a:pPr>
            <a:endParaRPr>
              <a:solidFill>
                <a:prstClr val="black"/>
              </a:solidFill>
              <a:latin typeface="Arial Narrow" panose="020B0606020202030204" pitchFamily="34" charset="0"/>
              <a:cs typeface="+mn-cs"/>
            </a:endParaRPr>
          </a:p>
        </p:txBody>
      </p:sp>
      <p:sp>
        <p:nvSpPr>
          <p:cNvPr id="8" name="object 2"/>
          <p:cNvSpPr txBox="1"/>
          <p:nvPr/>
        </p:nvSpPr>
        <p:spPr>
          <a:xfrm>
            <a:off x="5048484" y="2625807"/>
            <a:ext cx="1350645" cy="765810"/>
          </a:xfrm>
          <a:prstGeom prst="rect">
            <a:avLst/>
          </a:prstGeom>
        </p:spPr>
        <p:txBody>
          <a:bodyPr vert="horz" wrap="square" lIns="0" tIns="12700" rIns="0" bIns="0" rtlCol="0">
            <a:spAutoFit/>
          </a:bodyPr>
          <a:lstStyle/>
          <a:p>
            <a:pPr marL="12700" eaLnBrk="1" fontAlgn="auto" hangingPunct="1">
              <a:spcBef>
                <a:spcPts val="100"/>
              </a:spcBef>
              <a:spcAft>
                <a:spcPts val="0"/>
              </a:spcAft>
            </a:pPr>
            <a:r>
              <a:rPr sz="1400" spc="100" dirty="0">
                <a:solidFill>
                  <a:srgbClr val="001E31"/>
                </a:solidFill>
                <a:latin typeface="Arial Narrow" panose="020B0606020202030204" pitchFamily="34" charset="0"/>
                <a:cs typeface="Calibri"/>
              </a:rPr>
              <a:t>ТЕЛЕФОНЫ</a:t>
            </a:r>
            <a:endParaRPr sz="1400" dirty="0">
              <a:solidFill>
                <a:prstClr val="black"/>
              </a:solidFill>
              <a:latin typeface="Arial Narrow" panose="020B0606020202030204" pitchFamily="34" charset="0"/>
              <a:cs typeface="Calibri"/>
            </a:endParaRPr>
          </a:p>
          <a:p>
            <a:pPr marL="18415" eaLnBrk="1" fontAlgn="auto" hangingPunct="1">
              <a:spcBef>
                <a:spcPts val="1005"/>
              </a:spcBef>
              <a:spcAft>
                <a:spcPts val="0"/>
              </a:spcAft>
            </a:pPr>
            <a:r>
              <a:rPr sz="1200" spc="110" dirty="0">
                <a:solidFill>
                  <a:srgbClr val="2AACE2"/>
                </a:solidFill>
                <a:latin typeface="Arial Narrow" panose="020B0606020202030204" pitchFamily="34" charset="0"/>
                <a:cs typeface="Calibri"/>
              </a:rPr>
              <a:t>8 </a:t>
            </a:r>
            <a:r>
              <a:rPr sz="1200" spc="65" dirty="0">
                <a:solidFill>
                  <a:srgbClr val="2AACE2"/>
                </a:solidFill>
                <a:latin typeface="Arial Narrow" panose="020B0606020202030204" pitchFamily="34" charset="0"/>
                <a:cs typeface="Calibri"/>
              </a:rPr>
              <a:t>(495)</a:t>
            </a:r>
            <a:r>
              <a:rPr sz="1200" spc="-125" dirty="0">
                <a:solidFill>
                  <a:srgbClr val="2AACE2"/>
                </a:solidFill>
                <a:latin typeface="Arial Narrow" panose="020B0606020202030204" pitchFamily="34" charset="0"/>
                <a:cs typeface="Calibri"/>
              </a:rPr>
              <a:t> </a:t>
            </a:r>
            <a:r>
              <a:rPr sz="1200" spc="125" dirty="0">
                <a:solidFill>
                  <a:srgbClr val="2AACE2"/>
                </a:solidFill>
                <a:latin typeface="Arial Narrow" panose="020B0606020202030204" pitchFamily="34" charset="0"/>
                <a:cs typeface="Calibri"/>
              </a:rPr>
              <a:t>120-24-16</a:t>
            </a:r>
            <a:endParaRPr sz="1200" dirty="0">
              <a:solidFill>
                <a:srgbClr val="2AACE2"/>
              </a:solidFill>
              <a:latin typeface="Arial Narrow" panose="020B0606020202030204" pitchFamily="34" charset="0"/>
              <a:cs typeface="Calibri"/>
            </a:endParaRPr>
          </a:p>
          <a:p>
            <a:pPr marL="18415" eaLnBrk="1" fontAlgn="auto" hangingPunct="1">
              <a:spcBef>
                <a:spcPts val="260"/>
              </a:spcBef>
              <a:spcAft>
                <a:spcPts val="0"/>
              </a:spcAft>
            </a:pPr>
            <a:r>
              <a:rPr sz="1200" spc="110" dirty="0">
                <a:solidFill>
                  <a:srgbClr val="2AACE2"/>
                </a:solidFill>
                <a:latin typeface="Arial Narrow" panose="020B0606020202030204" pitchFamily="34" charset="0"/>
                <a:cs typeface="Calibri"/>
              </a:rPr>
              <a:t>8 </a:t>
            </a:r>
            <a:r>
              <a:rPr sz="1200" spc="65" dirty="0">
                <a:solidFill>
                  <a:srgbClr val="2AACE2"/>
                </a:solidFill>
                <a:latin typeface="Arial Narrow" panose="020B0606020202030204" pitchFamily="34" charset="0"/>
                <a:cs typeface="Calibri"/>
              </a:rPr>
              <a:t>(800)</a:t>
            </a:r>
            <a:r>
              <a:rPr sz="1200" spc="-125" dirty="0">
                <a:solidFill>
                  <a:srgbClr val="2AACE2"/>
                </a:solidFill>
                <a:latin typeface="Arial Narrow" panose="020B0606020202030204" pitchFamily="34" charset="0"/>
                <a:cs typeface="Calibri"/>
              </a:rPr>
              <a:t> </a:t>
            </a:r>
            <a:r>
              <a:rPr sz="1200" spc="125" dirty="0">
                <a:solidFill>
                  <a:srgbClr val="2AACE2"/>
                </a:solidFill>
                <a:latin typeface="Arial Narrow" panose="020B0606020202030204" pitchFamily="34" charset="0"/>
                <a:cs typeface="Calibri"/>
              </a:rPr>
              <a:t>500-71-29</a:t>
            </a:r>
            <a:endParaRPr sz="1200" dirty="0">
              <a:solidFill>
                <a:srgbClr val="2AACE2"/>
              </a:solidFill>
              <a:latin typeface="Arial Narrow" panose="020B0606020202030204" pitchFamily="34" charset="0"/>
              <a:cs typeface="Calibri"/>
            </a:endParaRPr>
          </a:p>
        </p:txBody>
      </p:sp>
      <p:sp>
        <p:nvSpPr>
          <p:cNvPr id="9" name="object 3"/>
          <p:cNvSpPr/>
          <p:nvPr/>
        </p:nvSpPr>
        <p:spPr>
          <a:xfrm>
            <a:off x="4999390" y="2615845"/>
            <a:ext cx="0" cy="800100"/>
          </a:xfrm>
          <a:custGeom>
            <a:avLst/>
            <a:gdLst/>
            <a:ahLst/>
            <a:cxnLst/>
            <a:rect l="l" t="t" r="r" b="b"/>
            <a:pathLst>
              <a:path h="800100">
                <a:moveTo>
                  <a:pt x="0" y="800049"/>
                </a:moveTo>
                <a:lnTo>
                  <a:pt x="0" y="0"/>
                </a:lnTo>
              </a:path>
            </a:pathLst>
          </a:custGeom>
          <a:ln w="6350">
            <a:solidFill>
              <a:srgbClr val="2AACE2"/>
            </a:solidFill>
          </a:ln>
        </p:spPr>
        <p:txBody>
          <a:bodyPr wrap="square" lIns="0" tIns="0" rIns="0" bIns="0" rtlCol="0"/>
          <a:lstStyle/>
          <a:p>
            <a:pPr eaLnBrk="1" fontAlgn="auto" hangingPunct="1">
              <a:spcBef>
                <a:spcPts val="0"/>
              </a:spcBef>
              <a:spcAft>
                <a:spcPts val="0"/>
              </a:spcAft>
            </a:pPr>
            <a:endParaRPr>
              <a:solidFill>
                <a:prstClr val="black"/>
              </a:solidFill>
              <a:latin typeface="Arial Narrow" panose="020B0606020202030204" pitchFamily="34" charset="0"/>
              <a:cs typeface="+mn-cs"/>
            </a:endParaRPr>
          </a:p>
        </p:txBody>
      </p:sp>
      <p:sp>
        <p:nvSpPr>
          <p:cNvPr id="10" name="object 5"/>
          <p:cNvSpPr/>
          <p:nvPr/>
        </p:nvSpPr>
        <p:spPr>
          <a:xfrm>
            <a:off x="4531227" y="2848240"/>
            <a:ext cx="113122" cy="146011"/>
          </a:xfrm>
          <a:prstGeom prst="rect">
            <a:avLst/>
          </a:prstGeom>
          <a:blipFill>
            <a:blip r:embed="rId2" cstate="print"/>
            <a:stretch>
              <a:fillRect/>
            </a:stretch>
          </a:blipFill>
        </p:spPr>
        <p:txBody>
          <a:bodyPr wrap="square" lIns="0" tIns="0" rIns="0" bIns="0" rtlCol="0"/>
          <a:lstStyle/>
          <a:p>
            <a:pPr eaLnBrk="1" fontAlgn="auto" hangingPunct="1">
              <a:spcBef>
                <a:spcPts val="0"/>
              </a:spcBef>
              <a:spcAft>
                <a:spcPts val="0"/>
              </a:spcAft>
            </a:pPr>
            <a:endParaRPr>
              <a:solidFill>
                <a:prstClr val="black"/>
              </a:solidFill>
              <a:latin typeface="Arial Narrow" panose="020B0606020202030204" pitchFamily="34" charset="0"/>
              <a:cs typeface="+mn-cs"/>
            </a:endParaRPr>
          </a:p>
        </p:txBody>
      </p:sp>
      <p:sp>
        <p:nvSpPr>
          <p:cNvPr id="11" name="object 6"/>
          <p:cNvSpPr/>
          <p:nvPr/>
        </p:nvSpPr>
        <p:spPr>
          <a:xfrm>
            <a:off x="4999390" y="3957331"/>
            <a:ext cx="0" cy="607695"/>
          </a:xfrm>
          <a:custGeom>
            <a:avLst/>
            <a:gdLst/>
            <a:ahLst/>
            <a:cxnLst/>
            <a:rect l="l" t="t" r="r" b="b"/>
            <a:pathLst>
              <a:path h="607695">
                <a:moveTo>
                  <a:pt x="0" y="0"/>
                </a:moveTo>
                <a:lnTo>
                  <a:pt x="0" y="607479"/>
                </a:lnTo>
              </a:path>
            </a:pathLst>
          </a:custGeom>
          <a:ln w="6350">
            <a:solidFill>
              <a:srgbClr val="2AACE2"/>
            </a:solidFill>
          </a:ln>
        </p:spPr>
        <p:txBody>
          <a:bodyPr wrap="square" lIns="0" tIns="0" rIns="0" bIns="0" rtlCol="0"/>
          <a:lstStyle/>
          <a:p>
            <a:pPr eaLnBrk="1" fontAlgn="auto" hangingPunct="1">
              <a:spcBef>
                <a:spcPts val="0"/>
              </a:spcBef>
              <a:spcAft>
                <a:spcPts val="0"/>
              </a:spcAft>
            </a:pPr>
            <a:endParaRPr>
              <a:solidFill>
                <a:prstClr val="black"/>
              </a:solidFill>
              <a:latin typeface="Arial Narrow" panose="020B0606020202030204" pitchFamily="34" charset="0"/>
              <a:cs typeface="+mn-cs"/>
            </a:endParaRPr>
          </a:p>
        </p:txBody>
      </p:sp>
      <p:sp>
        <p:nvSpPr>
          <p:cNvPr id="12" name="object 7"/>
          <p:cNvSpPr txBox="1"/>
          <p:nvPr/>
        </p:nvSpPr>
        <p:spPr>
          <a:xfrm>
            <a:off x="5036145" y="3993029"/>
            <a:ext cx="910590" cy="549275"/>
          </a:xfrm>
          <a:prstGeom prst="rect">
            <a:avLst/>
          </a:prstGeom>
        </p:spPr>
        <p:txBody>
          <a:bodyPr vert="horz" wrap="square" lIns="0" tIns="12700" rIns="0" bIns="0" rtlCol="0">
            <a:spAutoFit/>
          </a:bodyPr>
          <a:lstStyle/>
          <a:p>
            <a:pPr marL="12700" eaLnBrk="1" fontAlgn="auto" hangingPunct="1">
              <a:spcBef>
                <a:spcPts val="100"/>
              </a:spcBef>
              <a:spcAft>
                <a:spcPts val="0"/>
              </a:spcAft>
            </a:pPr>
            <a:r>
              <a:rPr sz="1400" spc="80" dirty="0">
                <a:solidFill>
                  <a:srgbClr val="001E31"/>
                </a:solidFill>
                <a:latin typeface="Arial Narrow" panose="020B0606020202030204" pitchFamily="34" charset="0"/>
                <a:cs typeface="Calibri"/>
              </a:rPr>
              <a:t>E-MAIL</a:t>
            </a:r>
            <a:endParaRPr sz="1400">
              <a:solidFill>
                <a:prstClr val="black"/>
              </a:solidFill>
              <a:latin typeface="Arial Narrow" panose="020B0606020202030204" pitchFamily="34" charset="0"/>
              <a:cs typeface="Calibri"/>
            </a:endParaRPr>
          </a:p>
          <a:p>
            <a:pPr marL="18415" eaLnBrk="1" fontAlgn="auto" hangingPunct="1">
              <a:spcBef>
                <a:spcPts val="1005"/>
              </a:spcBef>
              <a:spcAft>
                <a:spcPts val="0"/>
              </a:spcAft>
            </a:pPr>
            <a:r>
              <a:rPr sz="1200" spc="50" dirty="0">
                <a:solidFill>
                  <a:srgbClr val="E31836"/>
                </a:solidFill>
                <a:latin typeface="Arial Narrow" panose="020B0606020202030204" pitchFamily="34" charset="0"/>
                <a:cs typeface="Calibri"/>
                <a:hlinkClick r:id="rId3"/>
              </a:rPr>
              <a:t>ask@frprf.ru</a:t>
            </a:r>
            <a:endParaRPr sz="1200">
              <a:solidFill>
                <a:prstClr val="black"/>
              </a:solidFill>
              <a:latin typeface="Arial Narrow" panose="020B0606020202030204" pitchFamily="34" charset="0"/>
              <a:cs typeface="Calibri"/>
            </a:endParaRPr>
          </a:p>
        </p:txBody>
      </p:sp>
      <p:sp>
        <p:nvSpPr>
          <p:cNvPr id="13" name="object 8"/>
          <p:cNvSpPr/>
          <p:nvPr/>
        </p:nvSpPr>
        <p:spPr>
          <a:xfrm>
            <a:off x="4515484" y="4129331"/>
            <a:ext cx="271145" cy="287655"/>
          </a:xfrm>
          <a:custGeom>
            <a:avLst/>
            <a:gdLst/>
            <a:ahLst/>
            <a:cxnLst/>
            <a:rect l="l" t="t" r="r" b="b"/>
            <a:pathLst>
              <a:path w="271145" h="287654">
                <a:moveTo>
                  <a:pt x="150672" y="0"/>
                </a:moveTo>
                <a:lnTo>
                  <a:pt x="99811" y="8321"/>
                </a:lnTo>
                <a:lnTo>
                  <a:pt x="58046" y="31302"/>
                </a:lnTo>
                <a:lnTo>
                  <a:pt x="26643" y="65973"/>
                </a:lnTo>
                <a:lnTo>
                  <a:pt x="6872" y="109362"/>
                </a:lnTo>
                <a:lnTo>
                  <a:pt x="0" y="158496"/>
                </a:lnTo>
                <a:lnTo>
                  <a:pt x="10023" y="212052"/>
                </a:lnTo>
                <a:lnTo>
                  <a:pt x="37150" y="252609"/>
                </a:lnTo>
                <a:lnTo>
                  <a:pt x="76970" y="278307"/>
                </a:lnTo>
                <a:lnTo>
                  <a:pt x="125069" y="287286"/>
                </a:lnTo>
                <a:lnTo>
                  <a:pt x="145027" y="286389"/>
                </a:lnTo>
                <a:lnTo>
                  <a:pt x="163668" y="283517"/>
                </a:lnTo>
                <a:lnTo>
                  <a:pt x="181380" y="278403"/>
                </a:lnTo>
                <a:lnTo>
                  <a:pt x="198551" y="270776"/>
                </a:lnTo>
                <a:lnTo>
                  <a:pt x="197317" y="267462"/>
                </a:lnTo>
                <a:lnTo>
                  <a:pt x="129616" y="267462"/>
                </a:lnTo>
                <a:lnTo>
                  <a:pt x="87269" y="259743"/>
                </a:lnTo>
                <a:lnTo>
                  <a:pt x="53667" y="237591"/>
                </a:lnTo>
                <a:lnTo>
                  <a:pt x="31518" y="202514"/>
                </a:lnTo>
                <a:lnTo>
                  <a:pt x="23533" y="156019"/>
                </a:lnTo>
                <a:lnTo>
                  <a:pt x="29952" y="109590"/>
                </a:lnTo>
                <a:lnTo>
                  <a:pt x="47764" y="71564"/>
                </a:lnTo>
                <a:lnTo>
                  <a:pt x="74710" y="43089"/>
                </a:lnTo>
                <a:lnTo>
                  <a:pt x="108647" y="25193"/>
                </a:lnTo>
                <a:lnTo>
                  <a:pt x="147358" y="18986"/>
                </a:lnTo>
                <a:lnTo>
                  <a:pt x="215061" y="18986"/>
                </a:lnTo>
                <a:lnTo>
                  <a:pt x="199737" y="8944"/>
                </a:lnTo>
                <a:lnTo>
                  <a:pt x="150672" y="0"/>
                </a:lnTo>
                <a:close/>
              </a:path>
              <a:path w="271145" h="287654">
                <a:moveTo>
                  <a:pt x="191947" y="253034"/>
                </a:moveTo>
                <a:lnTo>
                  <a:pt x="178374" y="259291"/>
                </a:lnTo>
                <a:lnTo>
                  <a:pt x="163253" y="263805"/>
                </a:lnTo>
                <a:lnTo>
                  <a:pt x="146897" y="266541"/>
                </a:lnTo>
                <a:lnTo>
                  <a:pt x="129616" y="267462"/>
                </a:lnTo>
                <a:lnTo>
                  <a:pt x="197317" y="267462"/>
                </a:lnTo>
                <a:lnTo>
                  <a:pt x="191947" y="253034"/>
                </a:lnTo>
                <a:close/>
              </a:path>
              <a:path w="271145" h="287654">
                <a:moveTo>
                  <a:pt x="160159" y="67691"/>
                </a:moveTo>
                <a:lnTo>
                  <a:pt x="120667" y="75779"/>
                </a:lnTo>
                <a:lnTo>
                  <a:pt x="89728" y="97412"/>
                </a:lnTo>
                <a:lnTo>
                  <a:pt x="69548" y="128641"/>
                </a:lnTo>
                <a:lnTo>
                  <a:pt x="62331" y="165519"/>
                </a:lnTo>
                <a:lnTo>
                  <a:pt x="65930" y="187398"/>
                </a:lnTo>
                <a:lnTo>
                  <a:pt x="75642" y="203747"/>
                </a:lnTo>
                <a:lnTo>
                  <a:pt x="89843" y="213984"/>
                </a:lnTo>
                <a:lnTo>
                  <a:pt x="106908" y="217525"/>
                </a:lnTo>
                <a:lnTo>
                  <a:pt x="124420" y="215273"/>
                </a:lnTo>
                <a:lnTo>
                  <a:pt x="139882" y="208494"/>
                </a:lnTo>
                <a:lnTo>
                  <a:pt x="153409" y="197149"/>
                </a:lnTo>
                <a:lnTo>
                  <a:pt x="154812" y="195237"/>
                </a:lnTo>
                <a:lnTo>
                  <a:pt x="116827" y="195237"/>
                </a:lnTo>
                <a:lnTo>
                  <a:pt x="104901" y="192889"/>
                </a:lnTo>
                <a:lnTo>
                  <a:pt x="96385" y="186362"/>
                </a:lnTo>
                <a:lnTo>
                  <a:pt x="91275" y="176431"/>
                </a:lnTo>
                <a:lnTo>
                  <a:pt x="89573" y="163868"/>
                </a:lnTo>
                <a:lnTo>
                  <a:pt x="94720" y="135369"/>
                </a:lnTo>
                <a:lnTo>
                  <a:pt x="108769" y="111702"/>
                </a:lnTo>
                <a:lnTo>
                  <a:pt x="129628" y="95541"/>
                </a:lnTo>
                <a:lnTo>
                  <a:pt x="155206" y="89560"/>
                </a:lnTo>
                <a:lnTo>
                  <a:pt x="201849" y="89560"/>
                </a:lnTo>
                <a:lnTo>
                  <a:pt x="204330" y="76352"/>
                </a:lnTo>
                <a:lnTo>
                  <a:pt x="195392" y="72914"/>
                </a:lnTo>
                <a:lnTo>
                  <a:pt x="184873" y="70169"/>
                </a:lnTo>
                <a:lnTo>
                  <a:pt x="173040" y="68349"/>
                </a:lnTo>
                <a:lnTo>
                  <a:pt x="160159" y="67691"/>
                </a:lnTo>
                <a:close/>
              </a:path>
              <a:path w="271145" h="287654">
                <a:moveTo>
                  <a:pt x="188620" y="181203"/>
                </a:moveTo>
                <a:lnTo>
                  <a:pt x="166763" y="181203"/>
                </a:lnTo>
                <a:lnTo>
                  <a:pt x="168694" y="197503"/>
                </a:lnTo>
                <a:lnTo>
                  <a:pt x="175382" y="208808"/>
                </a:lnTo>
                <a:lnTo>
                  <a:pt x="185396" y="215391"/>
                </a:lnTo>
                <a:lnTo>
                  <a:pt x="197307" y="217525"/>
                </a:lnTo>
                <a:lnTo>
                  <a:pt x="225154" y="210882"/>
                </a:lnTo>
                <a:lnTo>
                  <a:pt x="241675" y="197307"/>
                </a:lnTo>
                <a:lnTo>
                  <a:pt x="202679" y="197307"/>
                </a:lnTo>
                <a:lnTo>
                  <a:pt x="194124" y="194316"/>
                </a:lnTo>
                <a:lnTo>
                  <a:pt x="189053" y="185793"/>
                </a:lnTo>
                <a:lnTo>
                  <a:pt x="188620" y="181203"/>
                </a:lnTo>
                <a:close/>
              </a:path>
              <a:path w="271145" h="287654">
                <a:moveTo>
                  <a:pt x="215061" y="18986"/>
                </a:moveTo>
                <a:lnTo>
                  <a:pt x="147358" y="18986"/>
                </a:lnTo>
                <a:lnTo>
                  <a:pt x="189959" y="26628"/>
                </a:lnTo>
                <a:lnTo>
                  <a:pt x="221300" y="47931"/>
                </a:lnTo>
                <a:lnTo>
                  <a:pt x="240644" y="80456"/>
                </a:lnTo>
                <a:lnTo>
                  <a:pt x="247256" y="121767"/>
                </a:lnTo>
                <a:lnTo>
                  <a:pt x="243250" y="153826"/>
                </a:lnTo>
                <a:lnTo>
                  <a:pt x="232859" y="177644"/>
                </a:lnTo>
                <a:lnTo>
                  <a:pt x="218522" y="192408"/>
                </a:lnTo>
                <a:lnTo>
                  <a:pt x="202679" y="197307"/>
                </a:lnTo>
                <a:lnTo>
                  <a:pt x="241675" y="197307"/>
                </a:lnTo>
                <a:lnTo>
                  <a:pt x="248591" y="191623"/>
                </a:lnTo>
                <a:lnTo>
                  <a:pt x="264753" y="160754"/>
                </a:lnTo>
                <a:lnTo>
                  <a:pt x="270776" y="119278"/>
                </a:lnTo>
                <a:lnTo>
                  <a:pt x="262109" y="71564"/>
                </a:lnTo>
                <a:lnTo>
                  <a:pt x="237656" y="33793"/>
                </a:lnTo>
                <a:lnTo>
                  <a:pt x="215061" y="18986"/>
                </a:lnTo>
                <a:close/>
              </a:path>
              <a:path w="271145" h="287654">
                <a:moveTo>
                  <a:pt x="201849" y="89560"/>
                </a:moveTo>
                <a:lnTo>
                  <a:pt x="164706" y="89560"/>
                </a:lnTo>
                <a:lnTo>
                  <a:pt x="171716" y="91211"/>
                </a:lnTo>
                <a:lnTo>
                  <a:pt x="175844" y="92456"/>
                </a:lnTo>
                <a:lnTo>
                  <a:pt x="167170" y="139103"/>
                </a:lnTo>
                <a:lnTo>
                  <a:pt x="149271" y="176761"/>
                </a:lnTo>
                <a:lnTo>
                  <a:pt x="116827" y="195237"/>
                </a:lnTo>
                <a:lnTo>
                  <a:pt x="154812" y="195237"/>
                </a:lnTo>
                <a:lnTo>
                  <a:pt x="165112" y="181203"/>
                </a:lnTo>
                <a:lnTo>
                  <a:pt x="188620" y="181203"/>
                </a:lnTo>
                <a:lnTo>
                  <a:pt x="187700" y="171466"/>
                </a:lnTo>
                <a:lnTo>
                  <a:pt x="190296" y="151066"/>
                </a:lnTo>
                <a:lnTo>
                  <a:pt x="201849" y="89560"/>
                </a:lnTo>
                <a:close/>
              </a:path>
            </a:pathLst>
          </a:custGeom>
          <a:solidFill>
            <a:srgbClr val="2AACE2"/>
          </a:solidFill>
          <a:ln>
            <a:solidFill>
              <a:srgbClr val="2AACE2"/>
            </a:solidFill>
          </a:ln>
        </p:spPr>
        <p:txBody>
          <a:bodyPr wrap="square" lIns="0" tIns="0" rIns="0" bIns="0" rtlCol="0"/>
          <a:lstStyle/>
          <a:p>
            <a:pPr eaLnBrk="1" fontAlgn="auto" hangingPunct="1">
              <a:spcBef>
                <a:spcPts val="0"/>
              </a:spcBef>
              <a:spcAft>
                <a:spcPts val="0"/>
              </a:spcAft>
            </a:pPr>
            <a:endParaRPr dirty="0">
              <a:solidFill>
                <a:prstClr val="black"/>
              </a:solidFill>
              <a:latin typeface="Arial Narrow" panose="020B0606020202030204" pitchFamily="34" charset="0"/>
              <a:cs typeface="+mn-cs"/>
            </a:endParaRPr>
          </a:p>
        </p:txBody>
      </p:sp>
      <p:sp>
        <p:nvSpPr>
          <p:cNvPr id="14" name="object 9"/>
          <p:cNvSpPr/>
          <p:nvPr/>
        </p:nvSpPr>
        <p:spPr>
          <a:xfrm>
            <a:off x="7459524" y="3957331"/>
            <a:ext cx="0" cy="607695"/>
          </a:xfrm>
          <a:custGeom>
            <a:avLst/>
            <a:gdLst/>
            <a:ahLst/>
            <a:cxnLst/>
            <a:rect l="l" t="t" r="r" b="b"/>
            <a:pathLst>
              <a:path h="607695">
                <a:moveTo>
                  <a:pt x="0" y="0"/>
                </a:moveTo>
                <a:lnTo>
                  <a:pt x="0" y="607479"/>
                </a:lnTo>
              </a:path>
            </a:pathLst>
          </a:custGeom>
          <a:ln w="6350">
            <a:solidFill>
              <a:srgbClr val="2AACE2"/>
            </a:solidFill>
          </a:ln>
        </p:spPr>
        <p:txBody>
          <a:bodyPr wrap="square" lIns="0" tIns="0" rIns="0" bIns="0" rtlCol="0"/>
          <a:lstStyle/>
          <a:p>
            <a:pPr eaLnBrk="1" fontAlgn="auto" hangingPunct="1">
              <a:spcBef>
                <a:spcPts val="0"/>
              </a:spcBef>
              <a:spcAft>
                <a:spcPts val="0"/>
              </a:spcAft>
            </a:pPr>
            <a:endParaRPr>
              <a:solidFill>
                <a:prstClr val="black"/>
              </a:solidFill>
              <a:latin typeface="Arial Narrow" panose="020B0606020202030204" pitchFamily="34" charset="0"/>
              <a:cs typeface="+mn-cs"/>
            </a:endParaRPr>
          </a:p>
        </p:txBody>
      </p:sp>
      <p:sp>
        <p:nvSpPr>
          <p:cNvPr id="15" name="object 10"/>
          <p:cNvSpPr txBox="1"/>
          <p:nvPr/>
        </p:nvSpPr>
        <p:spPr>
          <a:xfrm>
            <a:off x="7597673" y="3991993"/>
            <a:ext cx="1636395" cy="549275"/>
          </a:xfrm>
          <a:prstGeom prst="rect">
            <a:avLst/>
          </a:prstGeom>
        </p:spPr>
        <p:txBody>
          <a:bodyPr vert="horz" wrap="square" lIns="0" tIns="12700" rIns="0" bIns="0" rtlCol="0">
            <a:spAutoFit/>
          </a:bodyPr>
          <a:lstStyle/>
          <a:p>
            <a:pPr marL="12700" eaLnBrk="1" fontAlgn="auto" hangingPunct="1">
              <a:spcBef>
                <a:spcPts val="100"/>
              </a:spcBef>
              <a:spcAft>
                <a:spcPts val="0"/>
              </a:spcAft>
            </a:pPr>
            <a:r>
              <a:rPr sz="1400" spc="100" dirty="0">
                <a:solidFill>
                  <a:srgbClr val="001E31"/>
                </a:solidFill>
                <a:latin typeface="Arial Narrow" panose="020B0606020202030204" pitchFamily="34" charset="0"/>
                <a:cs typeface="Calibri"/>
              </a:rPr>
              <a:t>МЕССЕНДЖЕР</a:t>
            </a:r>
            <a:endParaRPr sz="1400" dirty="0">
              <a:solidFill>
                <a:prstClr val="black"/>
              </a:solidFill>
              <a:latin typeface="Arial Narrow" panose="020B0606020202030204" pitchFamily="34" charset="0"/>
              <a:cs typeface="Calibri"/>
            </a:endParaRPr>
          </a:p>
          <a:p>
            <a:pPr marL="18415" eaLnBrk="1" fontAlgn="auto" hangingPunct="1">
              <a:spcBef>
                <a:spcPts val="1005"/>
              </a:spcBef>
              <a:spcAft>
                <a:spcPts val="0"/>
              </a:spcAft>
            </a:pPr>
            <a:r>
              <a:rPr sz="1200" spc="55" dirty="0">
                <a:solidFill>
                  <a:srgbClr val="2AACE2"/>
                </a:solidFill>
                <a:latin typeface="Arial Narrow" panose="020B0606020202030204" pitchFamily="34" charset="0"/>
                <a:cs typeface="Calibri"/>
              </a:rPr>
              <a:t>facebook</a:t>
            </a:r>
            <a:r>
              <a:rPr sz="1200" spc="5" dirty="0">
                <a:solidFill>
                  <a:srgbClr val="2AACE2"/>
                </a:solidFill>
                <a:latin typeface="Arial Narrow" panose="020B0606020202030204" pitchFamily="34" charset="0"/>
                <a:cs typeface="Calibri"/>
              </a:rPr>
              <a:t> </a:t>
            </a:r>
            <a:r>
              <a:rPr sz="1200" spc="30" dirty="0">
                <a:solidFill>
                  <a:srgbClr val="2AACE2"/>
                </a:solidFill>
                <a:latin typeface="Arial Narrow" panose="020B0606020202030204" pitchFamily="34" charset="0"/>
                <a:cs typeface="Calibri"/>
              </a:rPr>
              <a:t>(fb.com/rffrp)</a:t>
            </a:r>
            <a:endParaRPr sz="1200" dirty="0">
              <a:solidFill>
                <a:srgbClr val="2AACE2"/>
              </a:solidFill>
              <a:latin typeface="Arial Narrow" panose="020B0606020202030204" pitchFamily="34" charset="0"/>
              <a:cs typeface="Calibri"/>
            </a:endParaRPr>
          </a:p>
        </p:txBody>
      </p:sp>
      <p:sp>
        <p:nvSpPr>
          <p:cNvPr id="16" name="object 13"/>
          <p:cNvSpPr/>
          <p:nvPr/>
        </p:nvSpPr>
        <p:spPr>
          <a:xfrm>
            <a:off x="6997344" y="4078822"/>
            <a:ext cx="220345" cy="342900"/>
          </a:xfrm>
          <a:custGeom>
            <a:avLst/>
            <a:gdLst/>
            <a:ahLst/>
            <a:cxnLst/>
            <a:rect l="l" t="t" r="r" b="b"/>
            <a:pathLst>
              <a:path w="220345" h="342900">
                <a:moveTo>
                  <a:pt x="20561" y="342518"/>
                </a:moveTo>
                <a:lnTo>
                  <a:pt x="199694" y="342518"/>
                </a:lnTo>
                <a:lnTo>
                  <a:pt x="207702" y="340902"/>
                </a:lnTo>
                <a:lnTo>
                  <a:pt x="214237" y="336496"/>
                </a:lnTo>
                <a:lnTo>
                  <a:pt x="218641" y="329960"/>
                </a:lnTo>
                <a:lnTo>
                  <a:pt x="220256" y="321957"/>
                </a:lnTo>
                <a:lnTo>
                  <a:pt x="220256" y="20548"/>
                </a:lnTo>
                <a:lnTo>
                  <a:pt x="218641" y="12553"/>
                </a:lnTo>
                <a:lnTo>
                  <a:pt x="214237" y="6021"/>
                </a:lnTo>
                <a:lnTo>
                  <a:pt x="207702" y="1615"/>
                </a:lnTo>
                <a:lnTo>
                  <a:pt x="199694" y="0"/>
                </a:lnTo>
                <a:lnTo>
                  <a:pt x="20561" y="0"/>
                </a:lnTo>
                <a:lnTo>
                  <a:pt x="12558" y="1615"/>
                </a:lnTo>
                <a:lnTo>
                  <a:pt x="6022" y="6021"/>
                </a:lnTo>
                <a:lnTo>
                  <a:pt x="1616" y="12553"/>
                </a:lnTo>
                <a:lnTo>
                  <a:pt x="0" y="20548"/>
                </a:lnTo>
                <a:lnTo>
                  <a:pt x="0" y="321957"/>
                </a:lnTo>
                <a:lnTo>
                  <a:pt x="1616" y="329960"/>
                </a:lnTo>
                <a:lnTo>
                  <a:pt x="6022" y="336496"/>
                </a:lnTo>
                <a:lnTo>
                  <a:pt x="12558" y="340902"/>
                </a:lnTo>
                <a:lnTo>
                  <a:pt x="20561" y="342518"/>
                </a:lnTo>
                <a:close/>
              </a:path>
            </a:pathLst>
          </a:custGeom>
          <a:ln w="12700">
            <a:solidFill>
              <a:srgbClr val="2AACE2"/>
            </a:solidFill>
          </a:ln>
        </p:spPr>
        <p:txBody>
          <a:bodyPr wrap="square" lIns="0" tIns="0" rIns="0" bIns="0" rtlCol="0"/>
          <a:lstStyle/>
          <a:p>
            <a:pPr eaLnBrk="1" fontAlgn="auto" hangingPunct="1">
              <a:spcBef>
                <a:spcPts val="0"/>
              </a:spcBef>
              <a:spcAft>
                <a:spcPts val="0"/>
              </a:spcAft>
            </a:pPr>
            <a:endParaRPr>
              <a:solidFill>
                <a:prstClr val="black"/>
              </a:solidFill>
              <a:latin typeface="Arial Narrow" panose="020B0606020202030204" pitchFamily="34" charset="0"/>
              <a:cs typeface="+mn-cs"/>
            </a:endParaRPr>
          </a:p>
        </p:txBody>
      </p:sp>
      <p:sp>
        <p:nvSpPr>
          <p:cNvPr id="17" name="object 15"/>
          <p:cNvSpPr/>
          <p:nvPr/>
        </p:nvSpPr>
        <p:spPr>
          <a:xfrm>
            <a:off x="4998323" y="5128137"/>
            <a:ext cx="0" cy="607695"/>
          </a:xfrm>
          <a:custGeom>
            <a:avLst/>
            <a:gdLst/>
            <a:ahLst/>
            <a:cxnLst/>
            <a:rect l="l" t="t" r="r" b="b"/>
            <a:pathLst>
              <a:path h="607695">
                <a:moveTo>
                  <a:pt x="0" y="0"/>
                </a:moveTo>
                <a:lnTo>
                  <a:pt x="0" y="607491"/>
                </a:lnTo>
              </a:path>
            </a:pathLst>
          </a:custGeom>
          <a:ln w="6350">
            <a:solidFill>
              <a:srgbClr val="2AACE2"/>
            </a:solidFill>
          </a:ln>
        </p:spPr>
        <p:txBody>
          <a:bodyPr wrap="square" lIns="0" tIns="0" rIns="0" bIns="0" rtlCol="0"/>
          <a:lstStyle/>
          <a:p>
            <a:pPr eaLnBrk="1" fontAlgn="auto" hangingPunct="1">
              <a:spcBef>
                <a:spcPts val="0"/>
              </a:spcBef>
              <a:spcAft>
                <a:spcPts val="0"/>
              </a:spcAft>
            </a:pPr>
            <a:endParaRPr>
              <a:solidFill>
                <a:prstClr val="black"/>
              </a:solidFill>
              <a:latin typeface="Arial Narrow" panose="020B0606020202030204" pitchFamily="34" charset="0"/>
              <a:cs typeface="+mn-cs"/>
            </a:endParaRPr>
          </a:p>
        </p:txBody>
      </p:sp>
      <p:sp>
        <p:nvSpPr>
          <p:cNvPr id="18" name="object 16"/>
          <p:cNvSpPr txBox="1"/>
          <p:nvPr/>
        </p:nvSpPr>
        <p:spPr>
          <a:xfrm>
            <a:off x="5066332" y="5162978"/>
            <a:ext cx="1356995" cy="549275"/>
          </a:xfrm>
          <a:prstGeom prst="rect">
            <a:avLst/>
          </a:prstGeom>
        </p:spPr>
        <p:txBody>
          <a:bodyPr vert="horz" wrap="square" lIns="0" tIns="12700" rIns="0" bIns="0" rtlCol="0">
            <a:spAutoFit/>
          </a:bodyPr>
          <a:lstStyle/>
          <a:p>
            <a:pPr marL="12700" eaLnBrk="1" fontAlgn="auto" hangingPunct="1">
              <a:spcBef>
                <a:spcPts val="100"/>
              </a:spcBef>
              <a:spcAft>
                <a:spcPts val="0"/>
              </a:spcAft>
            </a:pPr>
            <a:r>
              <a:rPr sz="1400" spc="80" dirty="0">
                <a:solidFill>
                  <a:srgbClr val="001E31"/>
                </a:solidFill>
                <a:latin typeface="Arial Narrow" panose="020B0606020202030204" pitchFamily="34" charset="0"/>
                <a:cs typeface="Calibri"/>
              </a:rPr>
              <a:t>ОНЛАЙН-ЧАТ</a:t>
            </a:r>
            <a:endParaRPr sz="1400" dirty="0">
              <a:solidFill>
                <a:prstClr val="black"/>
              </a:solidFill>
              <a:latin typeface="Arial Narrow" panose="020B0606020202030204" pitchFamily="34" charset="0"/>
              <a:cs typeface="Calibri"/>
            </a:endParaRPr>
          </a:p>
          <a:p>
            <a:pPr marL="18415" eaLnBrk="1" fontAlgn="auto" hangingPunct="1">
              <a:spcBef>
                <a:spcPts val="1005"/>
              </a:spcBef>
              <a:spcAft>
                <a:spcPts val="0"/>
              </a:spcAft>
            </a:pPr>
            <a:r>
              <a:rPr sz="1200" spc="55" dirty="0">
                <a:solidFill>
                  <a:srgbClr val="2AACE2"/>
                </a:solidFill>
                <a:latin typeface="Arial Narrow" panose="020B0606020202030204" pitchFamily="34" charset="0"/>
                <a:cs typeface="Calibri"/>
              </a:rPr>
              <a:t>"Открытые</a:t>
            </a:r>
            <a:r>
              <a:rPr sz="1200" spc="-30" dirty="0">
                <a:solidFill>
                  <a:srgbClr val="2AACE2"/>
                </a:solidFill>
                <a:latin typeface="Arial Narrow" panose="020B0606020202030204" pitchFamily="34" charset="0"/>
                <a:cs typeface="Calibri"/>
              </a:rPr>
              <a:t> </a:t>
            </a:r>
            <a:r>
              <a:rPr sz="1200" spc="50" dirty="0">
                <a:solidFill>
                  <a:srgbClr val="2AACE2"/>
                </a:solidFill>
                <a:latin typeface="Arial Narrow" panose="020B0606020202030204" pitchFamily="34" charset="0"/>
                <a:cs typeface="Calibri"/>
              </a:rPr>
              <a:t>линии"</a:t>
            </a:r>
            <a:endParaRPr sz="1200" dirty="0">
              <a:solidFill>
                <a:srgbClr val="2AACE2"/>
              </a:solidFill>
              <a:latin typeface="Arial Narrow" panose="020B0606020202030204" pitchFamily="34" charset="0"/>
              <a:cs typeface="Calibri"/>
            </a:endParaRPr>
          </a:p>
        </p:txBody>
      </p:sp>
      <p:sp>
        <p:nvSpPr>
          <p:cNvPr id="19" name="object 17"/>
          <p:cNvSpPr/>
          <p:nvPr/>
        </p:nvSpPr>
        <p:spPr>
          <a:xfrm>
            <a:off x="4559240" y="5307578"/>
            <a:ext cx="303530" cy="206375"/>
          </a:xfrm>
          <a:custGeom>
            <a:avLst/>
            <a:gdLst/>
            <a:ahLst/>
            <a:cxnLst/>
            <a:rect l="l" t="t" r="r" b="b"/>
            <a:pathLst>
              <a:path w="303529" h="206375">
                <a:moveTo>
                  <a:pt x="265290" y="143268"/>
                </a:moveTo>
                <a:lnTo>
                  <a:pt x="302996" y="206375"/>
                </a:lnTo>
                <a:lnTo>
                  <a:pt x="219735" y="181825"/>
                </a:lnTo>
                <a:lnTo>
                  <a:pt x="201822" y="189502"/>
                </a:lnTo>
                <a:lnTo>
                  <a:pt x="182300" y="195221"/>
                </a:lnTo>
                <a:lnTo>
                  <a:pt x="161433" y="198792"/>
                </a:lnTo>
                <a:lnTo>
                  <a:pt x="139484" y="200025"/>
                </a:lnTo>
                <a:lnTo>
                  <a:pt x="85189" y="192165"/>
                </a:lnTo>
                <a:lnTo>
                  <a:pt x="40852" y="170730"/>
                </a:lnTo>
                <a:lnTo>
                  <a:pt x="10960" y="138940"/>
                </a:lnTo>
                <a:lnTo>
                  <a:pt x="0" y="100012"/>
                </a:lnTo>
                <a:lnTo>
                  <a:pt x="10960" y="61079"/>
                </a:lnTo>
                <a:lnTo>
                  <a:pt x="40852" y="29289"/>
                </a:lnTo>
                <a:lnTo>
                  <a:pt x="85189" y="7858"/>
                </a:lnTo>
                <a:lnTo>
                  <a:pt x="139484" y="0"/>
                </a:lnTo>
                <a:lnTo>
                  <a:pt x="193780" y="7858"/>
                </a:lnTo>
                <a:lnTo>
                  <a:pt x="238121" y="29289"/>
                </a:lnTo>
                <a:lnTo>
                  <a:pt x="268018" y="61079"/>
                </a:lnTo>
                <a:lnTo>
                  <a:pt x="278980" y="100012"/>
                </a:lnTo>
                <a:lnTo>
                  <a:pt x="278074" y="111461"/>
                </a:lnTo>
                <a:lnTo>
                  <a:pt x="275421" y="122535"/>
                </a:lnTo>
                <a:lnTo>
                  <a:pt x="271126" y="133163"/>
                </a:lnTo>
                <a:lnTo>
                  <a:pt x="265290" y="143268"/>
                </a:lnTo>
                <a:close/>
              </a:path>
            </a:pathLst>
          </a:custGeom>
          <a:ln w="12700">
            <a:solidFill>
              <a:srgbClr val="DA1E36"/>
            </a:solidFill>
          </a:ln>
        </p:spPr>
        <p:txBody>
          <a:bodyPr wrap="square" lIns="0" tIns="0" rIns="0" bIns="0" rtlCol="0"/>
          <a:lstStyle/>
          <a:p>
            <a:pPr eaLnBrk="1" fontAlgn="auto" hangingPunct="1">
              <a:spcBef>
                <a:spcPts val="0"/>
              </a:spcBef>
              <a:spcAft>
                <a:spcPts val="0"/>
              </a:spcAft>
            </a:pPr>
            <a:endParaRPr>
              <a:solidFill>
                <a:prstClr val="black"/>
              </a:solidFill>
              <a:latin typeface="Arial Narrow" panose="020B0606020202030204" pitchFamily="34" charset="0"/>
              <a:cs typeface="+mn-cs"/>
            </a:endParaRPr>
          </a:p>
        </p:txBody>
      </p:sp>
      <p:sp>
        <p:nvSpPr>
          <p:cNvPr id="20" name="object 18"/>
          <p:cNvSpPr/>
          <p:nvPr/>
        </p:nvSpPr>
        <p:spPr>
          <a:xfrm>
            <a:off x="4461978" y="5404718"/>
            <a:ext cx="248920" cy="169545"/>
          </a:xfrm>
          <a:custGeom>
            <a:avLst/>
            <a:gdLst/>
            <a:ahLst/>
            <a:cxnLst/>
            <a:rect l="l" t="t" r="r" b="b"/>
            <a:pathLst>
              <a:path w="248920" h="169545">
                <a:moveTo>
                  <a:pt x="30962" y="117627"/>
                </a:moveTo>
                <a:lnTo>
                  <a:pt x="0" y="169430"/>
                </a:lnTo>
                <a:lnTo>
                  <a:pt x="68364" y="149275"/>
                </a:lnTo>
                <a:lnTo>
                  <a:pt x="83068" y="155581"/>
                </a:lnTo>
                <a:lnTo>
                  <a:pt x="99091" y="160278"/>
                </a:lnTo>
                <a:lnTo>
                  <a:pt x="116220" y="163211"/>
                </a:lnTo>
                <a:lnTo>
                  <a:pt x="134238" y="164223"/>
                </a:lnTo>
                <a:lnTo>
                  <a:pt x="178814" y="157770"/>
                </a:lnTo>
                <a:lnTo>
                  <a:pt x="215214" y="140171"/>
                </a:lnTo>
                <a:lnTo>
                  <a:pt x="239755" y="114069"/>
                </a:lnTo>
                <a:lnTo>
                  <a:pt x="248754" y="82105"/>
                </a:lnTo>
                <a:lnTo>
                  <a:pt x="239755" y="50149"/>
                </a:lnTo>
                <a:lnTo>
                  <a:pt x="215214" y="24050"/>
                </a:lnTo>
                <a:lnTo>
                  <a:pt x="178814" y="6453"/>
                </a:lnTo>
                <a:lnTo>
                  <a:pt x="134238" y="0"/>
                </a:lnTo>
                <a:lnTo>
                  <a:pt x="89663" y="6453"/>
                </a:lnTo>
                <a:lnTo>
                  <a:pt x="53263" y="24050"/>
                </a:lnTo>
                <a:lnTo>
                  <a:pt x="28722" y="50149"/>
                </a:lnTo>
                <a:lnTo>
                  <a:pt x="19723" y="82105"/>
                </a:lnTo>
                <a:lnTo>
                  <a:pt x="20466" y="91511"/>
                </a:lnTo>
                <a:lnTo>
                  <a:pt x="22642" y="100604"/>
                </a:lnTo>
                <a:lnTo>
                  <a:pt x="26168" y="109328"/>
                </a:lnTo>
                <a:lnTo>
                  <a:pt x="30962" y="117627"/>
                </a:lnTo>
                <a:close/>
              </a:path>
            </a:pathLst>
          </a:custGeom>
          <a:ln w="12700">
            <a:solidFill>
              <a:srgbClr val="2AACE2"/>
            </a:solidFill>
          </a:ln>
        </p:spPr>
        <p:txBody>
          <a:bodyPr wrap="square" lIns="0" tIns="0" rIns="0" bIns="0" rtlCol="0"/>
          <a:lstStyle/>
          <a:p>
            <a:pPr eaLnBrk="1" fontAlgn="auto" hangingPunct="1">
              <a:spcBef>
                <a:spcPts val="0"/>
              </a:spcBef>
              <a:spcAft>
                <a:spcPts val="0"/>
              </a:spcAft>
            </a:pPr>
            <a:endParaRPr>
              <a:solidFill>
                <a:srgbClr val="2AACE2"/>
              </a:solidFill>
              <a:latin typeface="Arial Narrow" panose="020B0606020202030204" pitchFamily="34" charset="0"/>
              <a:cs typeface="+mn-cs"/>
            </a:endParaRPr>
          </a:p>
        </p:txBody>
      </p:sp>
      <p:sp>
        <p:nvSpPr>
          <p:cNvPr id="21" name="object 19"/>
          <p:cNvSpPr/>
          <p:nvPr/>
        </p:nvSpPr>
        <p:spPr>
          <a:xfrm>
            <a:off x="4559240" y="5307578"/>
            <a:ext cx="303530" cy="206375"/>
          </a:xfrm>
          <a:custGeom>
            <a:avLst/>
            <a:gdLst/>
            <a:ahLst/>
            <a:cxnLst/>
            <a:rect l="l" t="t" r="r" b="b"/>
            <a:pathLst>
              <a:path w="303529" h="206375">
                <a:moveTo>
                  <a:pt x="288328" y="181825"/>
                </a:moveTo>
                <a:lnTo>
                  <a:pt x="219735" y="181825"/>
                </a:lnTo>
                <a:lnTo>
                  <a:pt x="302996" y="206375"/>
                </a:lnTo>
                <a:lnTo>
                  <a:pt x="288328" y="181825"/>
                </a:lnTo>
                <a:close/>
              </a:path>
              <a:path w="303529" h="206375">
                <a:moveTo>
                  <a:pt x="139484" y="0"/>
                </a:moveTo>
                <a:lnTo>
                  <a:pt x="85189" y="7858"/>
                </a:lnTo>
                <a:lnTo>
                  <a:pt x="40852" y="29289"/>
                </a:lnTo>
                <a:lnTo>
                  <a:pt x="10960" y="61079"/>
                </a:lnTo>
                <a:lnTo>
                  <a:pt x="0" y="100012"/>
                </a:lnTo>
                <a:lnTo>
                  <a:pt x="10960" y="138940"/>
                </a:lnTo>
                <a:lnTo>
                  <a:pt x="40852" y="170730"/>
                </a:lnTo>
                <a:lnTo>
                  <a:pt x="85189" y="192165"/>
                </a:lnTo>
                <a:lnTo>
                  <a:pt x="139484" y="200025"/>
                </a:lnTo>
                <a:lnTo>
                  <a:pt x="161433" y="198792"/>
                </a:lnTo>
                <a:lnTo>
                  <a:pt x="182300" y="195221"/>
                </a:lnTo>
                <a:lnTo>
                  <a:pt x="201822" y="189502"/>
                </a:lnTo>
                <a:lnTo>
                  <a:pt x="219735" y="181825"/>
                </a:lnTo>
                <a:lnTo>
                  <a:pt x="288328" y="181825"/>
                </a:lnTo>
                <a:lnTo>
                  <a:pt x="265290" y="143268"/>
                </a:lnTo>
                <a:lnTo>
                  <a:pt x="271126" y="133163"/>
                </a:lnTo>
                <a:lnTo>
                  <a:pt x="275421" y="122535"/>
                </a:lnTo>
                <a:lnTo>
                  <a:pt x="278074" y="111461"/>
                </a:lnTo>
                <a:lnTo>
                  <a:pt x="278980" y="100012"/>
                </a:lnTo>
                <a:lnTo>
                  <a:pt x="268018" y="61079"/>
                </a:lnTo>
                <a:lnTo>
                  <a:pt x="238121" y="29289"/>
                </a:lnTo>
                <a:lnTo>
                  <a:pt x="193780" y="7858"/>
                </a:lnTo>
                <a:lnTo>
                  <a:pt x="139484" y="0"/>
                </a:lnTo>
                <a:close/>
              </a:path>
            </a:pathLst>
          </a:custGeom>
          <a:solidFill>
            <a:srgbClr val="FFFFFF"/>
          </a:solidFill>
        </p:spPr>
        <p:txBody>
          <a:bodyPr wrap="square" lIns="0" tIns="0" rIns="0" bIns="0" rtlCol="0"/>
          <a:lstStyle/>
          <a:p>
            <a:pPr eaLnBrk="1" fontAlgn="auto" hangingPunct="1">
              <a:spcBef>
                <a:spcPts val="0"/>
              </a:spcBef>
              <a:spcAft>
                <a:spcPts val="0"/>
              </a:spcAft>
            </a:pPr>
            <a:endParaRPr>
              <a:solidFill>
                <a:prstClr val="black"/>
              </a:solidFill>
              <a:latin typeface="Arial Narrow" panose="020B0606020202030204" pitchFamily="34" charset="0"/>
              <a:cs typeface="+mn-cs"/>
            </a:endParaRPr>
          </a:p>
        </p:txBody>
      </p:sp>
      <p:sp>
        <p:nvSpPr>
          <p:cNvPr id="22" name="object 20"/>
          <p:cNvSpPr/>
          <p:nvPr/>
        </p:nvSpPr>
        <p:spPr>
          <a:xfrm>
            <a:off x="4559240" y="5307578"/>
            <a:ext cx="303530" cy="206375"/>
          </a:xfrm>
          <a:custGeom>
            <a:avLst/>
            <a:gdLst/>
            <a:ahLst/>
            <a:cxnLst/>
            <a:rect l="l" t="t" r="r" b="b"/>
            <a:pathLst>
              <a:path w="303529" h="206375">
                <a:moveTo>
                  <a:pt x="265290" y="143268"/>
                </a:moveTo>
                <a:lnTo>
                  <a:pt x="302996" y="206375"/>
                </a:lnTo>
                <a:lnTo>
                  <a:pt x="219735" y="181825"/>
                </a:lnTo>
                <a:lnTo>
                  <a:pt x="201822" y="189502"/>
                </a:lnTo>
                <a:lnTo>
                  <a:pt x="182300" y="195221"/>
                </a:lnTo>
                <a:lnTo>
                  <a:pt x="161433" y="198792"/>
                </a:lnTo>
                <a:lnTo>
                  <a:pt x="139484" y="200025"/>
                </a:lnTo>
                <a:lnTo>
                  <a:pt x="85189" y="192165"/>
                </a:lnTo>
                <a:lnTo>
                  <a:pt x="40852" y="170730"/>
                </a:lnTo>
                <a:lnTo>
                  <a:pt x="10960" y="138940"/>
                </a:lnTo>
                <a:lnTo>
                  <a:pt x="0" y="100012"/>
                </a:lnTo>
                <a:lnTo>
                  <a:pt x="10960" y="61079"/>
                </a:lnTo>
                <a:lnTo>
                  <a:pt x="40852" y="29289"/>
                </a:lnTo>
                <a:lnTo>
                  <a:pt x="85189" y="7858"/>
                </a:lnTo>
                <a:lnTo>
                  <a:pt x="139484" y="0"/>
                </a:lnTo>
                <a:lnTo>
                  <a:pt x="193780" y="7858"/>
                </a:lnTo>
                <a:lnTo>
                  <a:pt x="238121" y="29289"/>
                </a:lnTo>
                <a:lnTo>
                  <a:pt x="268018" y="61079"/>
                </a:lnTo>
                <a:lnTo>
                  <a:pt x="278980" y="100012"/>
                </a:lnTo>
                <a:lnTo>
                  <a:pt x="278074" y="111461"/>
                </a:lnTo>
                <a:lnTo>
                  <a:pt x="275421" y="122535"/>
                </a:lnTo>
                <a:lnTo>
                  <a:pt x="271126" y="133163"/>
                </a:lnTo>
                <a:lnTo>
                  <a:pt x="265290" y="143268"/>
                </a:lnTo>
                <a:close/>
              </a:path>
            </a:pathLst>
          </a:custGeom>
          <a:ln w="12700">
            <a:solidFill>
              <a:srgbClr val="2AACE2"/>
            </a:solidFill>
          </a:ln>
        </p:spPr>
        <p:txBody>
          <a:bodyPr wrap="square" lIns="0" tIns="0" rIns="0" bIns="0" rtlCol="0"/>
          <a:lstStyle/>
          <a:p>
            <a:pPr eaLnBrk="1" fontAlgn="auto" hangingPunct="1">
              <a:spcBef>
                <a:spcPts val="0"/>
              </a:spcBef>
              <a:spcAft>
                <a:spcPts val="0"/>
              </a:spcAft>
            </a:pPr>
            <a:endParaRPr>
              <a:solidFill>
                <a:srgbClr val="2AACE2"/>
              </a:solidFill>
              <a:latin typeface="Arial Narrow" panose="020B0606020202030204" pitchFamily="34" charset="0"/>
              <a:cs typeface="+mn-cs"/>
            </a:endParaRPr>
          </a:p>
        </p:txBody>
      </p:sp>
      <p:sp>
        <p:nvSpPr>
          <p:cNvPr id="23" name="object 21"/>
          <p:cNvSpPr/>
          <p:nvPr/>
        </p:nvSpPr>
        <p:spPr>
          <a:xfrm>
            <a:off x="4638993" y="5399586"/>
            <a:ext cx="22860" cy="22860"/>
          </a:xfrm>
          <a:custGeom>
            <a:avLst/>
            <a:gdLst/>
            <a:ahLst/>
            <a:cxnLst/>
            <a:rect l="l" t="t" r="r" b="b"/>
            <a:pathLst>
              <a:path w="22860" h="22860">
                <a:moveTo>
                  <a:pt x="17360" y="0"/>
                </a:moveTo>
                <a:lnTo>
                  <a:pt x="5016" y="0"/>
                </a:lnTo>
                <a:lnTo>
                  <a:pt x="0" y="5003"/>
                </a:lnTo>
                <a:lnTo>
                  <a:pt x="0" y="17348"/>
                </a:lnTo>
                <a:lnTo>
                  <a:pt x="5016" y="22364"/>
                </a:lnTo>
                <a:lnTo>
                  <a:pt x="17360" y="22364"/>
                </a:lnTo>
                <a:lnTo>
                  <a:pt x="22364" y="17348"/>
                </a:lnTo>
                <a:lnTo>
                  <a:pt x="22364" y="5003"/>
                </a:lnTo>
                <a:lnTo>
                  <a:pt x="17360" y="0"/>
                </a:lnTo>
                <a:close/>
              </a:path>
            </a:pathLst>
          </a:custGeom>
          <a:solidFill>
            <a:srgbClr val="DA1E36"/>
          </a:solidFill>
        </p:spPr>
        <p:txBody>
          <a:bodyPr wrap="square" lIns="0" tIns="0" rIns="0" bIns="0" rtlCol="0"/>
          <a:lstStyle/>
          <a:p>
            <a:pPr eaLnBrk="1" fontAlgn="auto" hangingPunct="1">
              <a:spcBef>
                <a:spcPts val="0"/>
              </a:spcBef>
              <a:spcAft>
                <a:spcPts val="0"/>
              </a:spcAft>
            </a:pPr>
            <a:endParaRPr>
              <a:solidFill>
                <a:prstClr val="black"/>
              </a:solidFill>
              <a:latin typeface="Arial Narrow" panose="020B0606020202030204" pitchFamily="34" charset="0"/>
              <a:cs typeface="+mn-cs"/>
            </a:endParaRPr>
          </a:p>
        </p:txBody>
      </p:sp>
      <p:sp>
        <p:nvSpPr>
          <p:cNvPr id="24" name="object 22"/>
          <p:cNvSpPr/>
          <p:nvPr/>
        </p:nvSpPr>
        <p:spPr>
          <a:xfrm>
            <a:off x="4685130" y="5399586"/>
            <a:ext cx="22860" cy="22860"/>
          </a:xfrm>
          <a:custGeom>
            <a:avLst/>
            <a:gdLst/>
            <a:ahLst/>
            <a:cxnLst/>
            <a:rect l="l" t="t" r="r" b="b"/>
            <a:pathLst>
              <a:path w="22860" h="22860">
                <a:moveTo>
                  <a:pt x="17360" y="0"/>
                </a:moveTo>
                <a:lnTo>
                  <a:pt x="5003" y="0"/>
                </a:lnTo>
                <a:lnTo>
                  <a:pt x="0" y="5003"/>
                </a:lnTo>
                <a:lnTo>
                  <a:pt x="0" y="17348"/>
                </a:lnTo>
                <a:lnTo>
                  <a:pt x="5003" y="22364"/>
                </a:lnTo>
                <a:lnTo>
                  <a:pt x="17360" y="22364"/>
                </a:lnTo>
                <a:lnTo>
                  <a:pt x="22364" y="17348"/>
                </a:lnTo>
                <a:lnTo>
                  <a:pt x="22364" y="5003"/>
                </a:lnTo>
                <a:lnTo>
                  <a:pt x="17360" y="0"/>
                </a:lnTo>
                <a:close/>
              </a:path>
            </a:pathLst>
          </a:custGeom>
          <a:solidFill>
            <a:srgbClr val="DA1E36"/>
          </a:solidFill>
        </p:spPr>
        <p:txBody>
          <a:bodyPr wrap="square" lIns="0" tIns="0" rIns="0" bIns="0" rtlCol="0"/>
          <a:lstStyle/>
          <a:p>
            <a:pPr eaLnBrk="1" fontAlgn="auto" hangingPunct="1">
              <a:spcBef>
                <a:spcPts val="0"/>
              </a:spcBef>
              <a:spcAft>
                <a:spcPts val="0"/>
              </a:spcAft>
            </a:pPr>
            <a:endParaRPr>
              <a:solidFill>
                <a:prstClr val="black"/>
              </a:solidFill>
              <a:latin typeface="Arial Narrow" panose="020B0606020202030204" pitchFamily="34" charset="0"/>
              <a:cs typeface="+mn-cs"/>
            </a:endParaRPr>
          </a:p>
        </p:txBody>
      </p:sp>
      <p:sp>
        <p:nvSpPr>
          <p:cNvPr id="25" name="object 23"/>
          <p:cNvSpPr/>
          <p:nvPr/>
        </p:nvSpPr>
        <p:spPr>
          <a:xfrm>
            <a:off x="4731266" y="5399586"/>
            <a:ext cx="22860" cy="22860"/>
          </a:xfrm>
          <a:custGeom>
            <a:avLst/>
            <a:gdLst/>
            <a:ahLst/>
            <a:cxnLst/>
            <a:rect l="l" t="t" r="r" b="b"/>
            <a:pathLst>
              <a:path w="22860" h="22860">
                <a:moveTo>
                  <a:pt x="17360" y="0"/>
                </a:moveTo>
                <a:lnTo>
                  <a:pt x="5003" y="0"/>
                </a:lnTo>
                <a:lnTo>
                  <a:pt x="0" y="5003"/>
                </a:lnTo>
                <a:lnTo>
                  <a:pt x="0" y="17348"/>
                </a:lnTo>
                <a:lnTo>
                  <a:pt x="5003" y="22364"/>
                </a:lnTo>
                <a:lnTo>
                  <a:pt x="17360" y="22364"/>
                </a:lnTo>
                <a:lnTo>
                  <a:pt x="22364" y="17348"/>
                </a:lnTo>
                <a:lnTo>
                  <a:pt x="22364" y="5003"/>
                </a:lnTo>
                <a:lnTo>
                  <a:pt x="17360" y="0"/>
                </a:lnTo>
                <a:close/>
              </a:path>
            </a:pathLst>
          </a:custGeom>
          <a:solidFill>
            <a:srgbClr val="DA1E36"/>
          </a:solidFill>
        </p:spPr>
        <p:txBody>
          <a:bodyPr wrap="square" lIns="0" tIns="0" rIns="0" bIns="0" rtlCol="0"/>
          <a:lstStyle/>
          <a:p>
            <a:pPr eaLnBrk="1" fontAlgn="auto" hangingPunct="1">
              <a:spcBef>
                <a:spcPts val="0"/>
              </a:spcBef>
              <a:spcAft>
                <a:spcPts val="0"/>
              </a:spcAft>
            </a:pPr>
            <a:endParaRPr>
              <a:solidFill>
                <a:prstClr val="black"/>
              </a:solidFill>
              <a:latin typeface="Arial Narrow" panose="020B0606020202030204" pitchFamily="34" charset="0"/>
              <a:cs typeface="+mn-cs"/>
            </a:endParaRPr>
          </a:p>
        </p:txBody>
      </p:sp>
      <p:sp>
        <p:nvSpPr>
          <p:cNvPr id="26" name="object 24"/>
          <p:cNvSpPr/>
          <p:nvPr/>
        </p:nvSpPr>
        <p:spPr>
          <a:xfrm>
            <a:off x="7458273" y="2649975"/>
            <a:ext cx="0" cy="706755"/>
          </a:xfrm>
          <a:custGeom>
            <a:avLst/>
            <a:gdLst/>
            <a:ahLst/>
            <a:cxnLst/>
            <a:rect l="l" t="t" r="r" b="b"/>
            <a:pathLst>
              <a:path h="706754">
                <a:moveTo>
                  <a:pt x="0" y="0"/>
                </a:moveTo>
                <a:lnTo>
                  <a:pt x="0" y="706653"/>
                </a:lnTo>
              </a:path>
            </a:pathLst>
          </a:custGeom>
          <a:ln w="6350">
            <a:solidFill>
              <a:srgbClr val="2AACE2"/>
            </a:solidFill>
          </a:ln>
        </p:spPr>
        <p:txBody>
          <a:bodyPr wrap="square" lIns="0" tIns="0" rIns="0" bIns="0" rtlCol="0"/>
          <a:lstStyle/>
          <a:p>
            <a:pPr eaLnBrk="1" fontAlgn="auto" hangingPunct="1">
              <a:spcBef>
                <a:spcPts val="0"/>
              </a:spcBef>
              <a:spcAft>
                <a:spcPts val="0"/>
              </a:spcAft>
            </a:pPr>
            <a:endParaRPr>
              <a:solidFill>
                <a:prstClr val="black"/>
              </a:solidFill>
              <a:latin typeface="Arial Narrow" panose="020B0606020202030204" pitchFamily="34" charset="0"/>
              <a:cs typeface="+mn-cs"/>
            </a:endParaRPr>
          </a:p>
        </p:txBody>
      </p:sp>
      <p:sp>
        <p:nvSpPr>
          <p:cNvPr id="27" name="object 25"/>
          <p:cNvSpPr txBox="1"/>
          <p:nvPr/>
        </p:nvSpPr>
        <p:spPr>
          <a:xfrm>
            <a:off x="7812848" y="2625807"/>
            <a:ext cx="1121410" cy="695325"/>
          </a:xfrm>
          <a:prstGeom prst="rect">
            <a:avLst/>
          </a:prstGeom>
        </p:spPr>
        <p:txBody>
          <a:bodyPr vert="horz" wrap="square" lIns="0" tIns="12700" rIns="0" bIns="0" rtlCol="0">
            <a:spAutoFit/>
          </a:bodyPr>
          <a:lstStyle/>
          <a:p>
            <a:pPr marL="12700" marR="5080" eaLnBrk="1" fontAlgn="auto" hangingPunct="1">
              <a:spcBef>
                <a:spcPts val="100"/>
              </a:spcBef>
              <a:spcAft>
                <a:spcPts val="0"/>
              </a:spcAft>
            </a:pPr>
            <a:r>
              <a:rPr sz="1400" spc="105" dirty="0">
                <a:solidFill>
                  <a:srgbClr val="001E31"/>
                </a:solidFill>
                <a:latin typeface="Arial Narrow" panose="020B0606020202030204" pitchFamily="34" charset="0"/>
                <a:cs typeface="Calibri"/>
              </a:rPr>
              <a:t>ОБ</a:t>
            </a:r>
            <a:r>
              <a:rPr sz="1400" spc="30" dirty="0">
                <a:solidFill>
                  <a:srgbClr val="001E31"/>
                </a:solidFill>
                <a:latin typeface="Arial Narrow" panose="020B0606020202030204" pitchFamily="34" charset="0"/>
                <a:cs typeface="Calibri"/>
              </a:rPr>
              <a:t>Р</a:t>
            </a:r>
            <a:r>
              <a:rPr sz="1400" spc="85" dirty="0">
                <a:solidFill>
                  <a:srgbClr val="001E31"/>
                </a:solidFill>
                <a:latin typeface="Arial Narrow" panose="020B0606020202030204" pitchFamily="34" charset="0"/>
                <a:cs typeface="Calibri"/>
              </a:rPr>
              <a:t>АЩЕНИЯ  </a:t>
            </a:r>
            <a:r>
              <a:rPr sz="1400" spc="130" dirty="0">
                <a:solidFill>
                  <a:srgbClr val="001E31"/>
                </a:solidFill>
                <a:latin typeface="Arial Narrow" panose="020B0606020202030204" pitchFamily="34" charset="0"/>
                <a:cs typeface="Calibri"/>
              </a:rPr>
              <a:t>ЧЕРЕЗ</a:t>
            </a:r>
            <a:r>
              <a:rPr sz="1400" dirty="0">
                <a:solidFill>
                  <a:srgbClr val="001E31"/>
                </a:solidFill>
                <a:latin typeface="Arial Narrow" panose="020B0606020202030204" pitchFamily="34" charset="0"/>
                <a:cs typeface="Calibri"/>
              </a:rPr>
              <a:t> </a:t>
            </a:r>
            <a:r>
              <a:rPr sz="1400" spc="105" dirty="0">
                <a:solidFill>
                  <a:srgbClr val="001E31"/>
                </a:solidFill>
                <a:latin typeface="Arial Narrow" panose="020B0606020202030204" pitchFamily="34" charset="0"/>
                <a:cs typeface="Calibri"/>
              </a:rPr>
              <a:t>САЙТ</a:t>
            </a:r>
            <a:endParaRPr sz="1400" dirty="0">
              <a:solidFill>
                <a:prstClr val="black"/>
              </a:solidFill>
              <a:latin typeface="Arial Narrow" panose="020B0606020202030204" pitchFamily="34" charset="0"/>
              <a:cs typeface="Calibri"/>
            </a:endParaRPr>
          </a:p>
          <a:p>
            <a:pPr marL="18415" eaLnBrk="1" fontAlgn="auto" hangingPunct="1">
              <a:spcBef>
                <a:spcPts val="470"/>
              </a:spcBef>
              <a:spcAft>
                <a:spcPts val="0"/>
              </a:spcAft>
            </a:pPr>
            <a:r>
              <a:rPr sz="1200" spc="25" dirty="0">
                <a:solidFill>
                  <a:srgbClr val="2AACE2"/>
                </a:solidFill>
                <a:latin typeface="Arial Narrow" panose="020B0606020202030204" pitchFamily="34" charset="0"/>
                <a:cs typeface="Calibri"/>
              </a:rPr>
              <a:t>frprf.ru</a:t>
            </a:r>
            <a:endParaRPr sz="1200" dirty="0">
              <a:solidFill>
                <a:srgbClr val="2AACE2"/>
              </a:solidFill>
              <a:latin typeface="Arial Narrow" panose="020B0606020202030204" pitchFamily="34" charset="0"/>
              <a:cs typeface="Calibri"/>
            </a:endParaRPr>
          </a:p>
        </p:txBody>
      </p:sp>
      <p:sp>
        <p:nvSpPr>
          <p:cNvPr id="28" name="object 26"/>
          <p:cNvSpPr/>
          <p:nvPr/>
        </p:nvSpPr>
        <p:spPr>
          <a:xfrm>
            <a:off x="6926860" y="2868416"/>
            <a:ext cx="361315" cy="217170"/>
          </a:xfrm>
          <a:custGeom>
            <a:avLst/>
            <a:gdLst/>
            <a:ahLst/>
            <a:cxnLst/>
            <a:rect l="l" t="t" r="r" b="b"/>
            <a:pathLst>
              <a:path w="361315" h="217170">
                <a:moveTo>
                  <a:pt x="342760" y="217004"/>
                </a:moveTo>
                <a:lnTo>
                  <a:pt x="18262" y="217004"/>
                </a:lnTo>
                <a:lnTo>
                  <a:pt x="11154" y="215569"/>
                </a:lnTo>
                <a:lnTo>
                  <a:pt x="5349" y="211656"/>
                </a:lnTo>
                <a:lnTo>
                  <a:pt x="1435" y="205855"/>
                </a:lnTo>
                <a:lnTo>
                  <a:pt x="0" y="198754"/>
                </a:lnTo>
                <a:lnTo>
                  <a:pt x="0" y="18262"/>
                </a:lnTo>
                <a:lnTo>
                  <a:pt x="1435" y="11154"/>
                </a:lnTo>
                <a:lnTo>
                  <a:pt x="5349" y="5349"/>
                </a:lnTo>
                <a:lnTo>
                  <a:pt x="11154" y="1435"/>
                </a:lnTo>
                <a:lnTo>
                  <a:pt x="18262" y="0"/>
                </a:lnTo>
                <a:lnTo>
                  <a:pt x="342760" y="0"/>
                </a:lnTo>
                <a:lnTo>
                  <a:pt x="349865" y="1435"/>
                </a:lnTo>
                <a:lnTo>
                  <a:pt x="355666" y="5349"/>
                </a:lnTo>
                <a:lnTo>
                  <a:pt x="359576" y="11154"/>
                </a:lnTo>
                <a:lnTo>
                  <a:pt x="361010" y="18262"/>
                </a:lnTo>
                <a:lnTo>
                  <a:pt x="361010" y="198754"/>
                </a:lnTo>
                <a:lnTo>
                  <a:pt x="359576" y="205855"/>
                </a:lnTo>
                <a:lnTo>
                  <a:pt x="355666" y="211656"/>
                </a:lnTo>
                <a:lnTo>
                  <a:pt x="349865" y="215569"/>
                </a:lnTo>
                <a:lnTo>
                  <a:pt x="342760" y="217004"/>
                </a:lnTo>
                <a:close/>
              </a:path>
            </a:pathLst>
          </a:custGeom>
          <a:ln w="12700">
            <a:solidFill>
              <a:srgbClr val="2AACE2"/>
            </a:solidFill>
          </a:ln>
        </p:spPr>
        <p:txBody>
          <a:bodyPr wrap="square" lIns="0" tIns="0" rIns="0" bIns="0" rtlCol="0"/>
          <a:lstStyle/>
          <a:p>
            <a:pPr eaLnBrk="1" fontAlgn="auto" hangingPunct="1">
              <a:spcBef>
                <a:spcPts val="0"/>
              </a:spcBef>
              <a:spcAft>
                <a:spcPts val="0"/>
              </a:spcAft>
            </a:pPr>
            <a:endParaRPr>
              <a:solidFill>
                <a:prstClr val="black"/>
              </a:solidFill>
              <a:latin typeface="Arial Narrow" panose="020B0606020202030204" pitchFamily="34" charset="0"/>
              <a:cs typeface="+mn-cs"/>
            </a:endParaRPr>
          </a:p>
        </p:txBody>
      </p:sp>
      <p:sp>
        <p:nvSpPr>
          <p:cNvPr id="29" name="object 27"/>
          <p:cNvSpPr/>
          <p:nvPr/>
        </p:nvSpPr>
        <p:spPr>
          <a:xfrm>
            <a:off x="6926862" y="2902450"/>
            <a:ext cx="361315" cy="74930"/>
          </a:xfrm>
          <a:custGeom>
            <a:avLst/>
            <a:gdLst/>
            <a:ahLst/>
            <a:cxnLst/>
            <a:rect l="l" t="t" r="r" b="b"/>
            <a:pathLst>
              <a:path w="361315" h="74929">
                <a:moveTo>
                  <a:pt x="0" y="0"/>
                </a:moveTo>
                <a:lnTo>
                  <a:pt x="180505" y="74472"/>
                </a:lnTo>
                <a:lnTo>
                  <a:pt x="361010" y="0"/>
                </a:lnTo>
              </a:path>
            </a:pathLst>
          </a:custGeom>
          <a:ln w="12700">
            <a:solidFill>
              <a:srgbClr val="2AACE2"/>
            </a:solidFill>
          </a:ln>
        </p:spPr>
        <p:txBody>
          <a:bodyPr wrap="square" lIns="0" tIns="0" rIns="0" bIns="0" rtlCol="0"/>
          <a:lstStyle/>
          <a:p>
            <a:pPr eaLnBrk="1" fontAlgn="auto" hangingPunct="1">
              <a:spcBef>
                <a:spcPts val="0"/>
              </a:spcBef>
              <a:spcAft>
                <a:spcPts val="0"/>
              </a:spcAft>
            </a:pPr>
            <a:endParaRPr>
              <a:solidFill>
                <a:prstClr val="black"/>
              </a:solidFill>
              <a:latin typeface="Arial Narrow" panose="020B0606020202030204" pitchFamily="34" charset="0"/>
              <a:cs typeface="+mn-cs"/>
            </a:endParaRPr>
          </a:p>
        </p:txBody>
      </p:sp>
      <p:sp>
        <p:nvSpPr>
          <p:cNvPr id="30" name="object 28"/>
          <p:cNvSpPr txBox="1"/>
          <p:nvPr/>
        </p:nvSpPr>
        <p:spPr>
          <a:xfrm>
            <a:off x="5066332" y="1429837"/>
            <a:ext cx="2931160" cy="756920"/>
          </a:xfrm>
          <a:prstGeom prst="rect">
            <a:avLst/>
          </a:prstGeom>
        </p:spPr>
        <p:txBody>
          <a:bodyPr vert="horz" wrap="square" lIns="0" tIns="12700" rIns="0" bIns="0" rtlCol="0">
            <a:spAutoFit/>
          </a:bodyPr>
          <a:lstStyle/>
          <a:p>
            <a:pPr marL="12700" eaLnBrk="1" fontAlgn="auto" hangingPunct="1">
              <a:spcBef>
                <a:spcPts val="100"/>
              </a:spcBef>
              <a:spcAft>
                <a:spcPts val="0"/>
              </a:spcAft>
            </a:pPr>
            <a:r>
              <a:rPr sz="4800" spc="715" dirty="0">
                <a:solidFill>
                  <a:srgbClr val="2AACE2"/>
                </a:solidFill>
                <a:latin typeface="Arial Narrow" panose="020B0606020202030204" pitchFamily="34" charset="0"/>
                <a:cs typeface="Calibri"/>
              </a:rPr>
              <a:t>5</a:t>
            </a:r>
            <a:r>
              <a:rPr sz="1400" spc="105" dirty="0">
                <a:solidFill>
                  <a:srgbClr val="001E31"/>
                </a:solidFill>
                <a:latin typeface="Arial Narrow" panose="020B0606020202030204" pitchFamily="34" charset="0"/>
                <a:cs typeface="Calibri"/>
              </a:rPr>
              <a:t>ВАРИАНТОВ</a:t>
            </a:r>
            <a:r>
              <a:rPr sz="1400" spc="25" dirty="0">
                <a:solidFill>
                  <a:srgbClr val="001E31"/>
                </a:solidFill>
                <a:latin typeface="Arial Narrow" panose="020B0606020202030204" pitchFamily="34" charset="0"/>
                <a:cs typeface="Calibri"/>
              </a:rPr>
              <a:t> </a:t>
            </a:r>
            <a:r>
              <a:rPr sz="1400" spc="75" dirty="0">
                <a:solidFill>
                  <a:srgbClr val="001E31"/>
                </a:solidFill>
                <a:latin typeface="Arial Narrow" panose="020B0606020202030204" pitchFamily="34" charset="0"/>
                <a:cs typeface="Calibri"/>
              </a:rPr>
              <a:t>К</a:t>
            </a:r>
            <a:r>
              <a:rPr sz="1400" spc="90" dirty="0">
                <a:solidFill>
                  <a:srgbClr val="001E31"/>
                </a:solidFill>
                <a:latin typeface="Arial Narrow" panose="020B0606020202030204" pitchFamily="34" charset="0"/>
                <a:cs typeface="Calibri"/>
              </a:rPr>
              <a:t>ОНС</a:t>
            </a:r>
            <a:r>
              <a:rPr sz="1400" spc="40" dirty="0">
                <a:solidFill>
                  <a:srgbClr val="001E31"/>
                </a:solidFill>
                <a:latin typeface="Arial Narrow" panose="020B0606020202030204" pitchFamily="34" charset="0"/>
                <a:cs typeface="Calibri"/>
              </a:rPr>
              <a:t>У</a:t>
            </a:r>
            <a:r>
              <a:rPr sz="1400" spc="80" dirty="0">
                <a:solidFill>
                  <a:srgbClr val="001E31"/>
                </a:solidFill>
                <a:latin typeface="Arial Narrow" panose="020B0606020202030204" pitchFamily="34" charset="0"/>
                <a:cs typeface="Calibri"/>
              </a:rPr>
              <a:t>Л</a:t>
            </a:r>
            <a:r>
              <a:rPr sz="1400" spc="10" dirty="0">
                <a:solidFill>
                  <a:srgbClr val="001E31"/>
                </a:solidFill>
                <a:latin typeface="Arial Narrow" panose="020B0606020202030204" pitchFamily="34" charset="0"/>
                <a:cs typeface="Calibri"/>
              </a:rPr>
              <a:t>ЬТ</a:t>
            </a:r>
            <a:r>
              <a:rPr sz="1400" spc="65" dirty="0">
                <a:solidFill>
                  <a:srgbClr val="001E31"/>
                </a:solidFill>
                <a:latin typeface="Arial Narrow" panose="020B0606020202030204" pitchFamily="34" charset="0"/>
                <a:cs typeface="Calibri"/>
              </a:rPr>
              <a:t>АЦИЙ:</a:t>
            </a:r>
            <a:endParaRPr sz="1400" dirty="0">
              <a:solidFill>
                <a:prstClr val="black"/>
              </a:solidFill>
              <a:latin typeface="Arial Narrow" panose="020B0606020202030204" pitchFamily="34" charset="0"/>
              <a:cs typeface="Calibri"/>
            </a:endParaRPr>
          </a:p>
        </p:txBody>
      </p:sp>
      <p:sp>
        <p:nvSpPr>
          <p:cNvPr id="31" name="object 29"/>
          <p:cNvSpPr/>
          <p:nvPr/>
        </p:nvSpPr>
        <p:spPr>
          <a:xfrm>
            <a:off x="501514" y="2378800"/>
            <a:ext cx="3819140" cy="1100323"/>
          </a:xfrm>
          <a:prstGeom prst="rect">
            <a:avLst/>
          </a:prstGeom>
          <a:blipFill>
            <a:blip r:embed="rId4" cstate="print"/>
            <a:stretch>
              <a:fillRect/>
            </a:stretch>
          </a:blipFill>
        </p:spPr>
        <p:txBody>
          <a:bodyPr wrap="square" lIns="0" tIns="0" rIns="0" bIns="0" rtlCol="0"/>
          <a:lstStyle/>
          <a:p>
            <a:pPr eaLnBrk="1" fontAlgn="auto" hangingPunct="1">
              <a:spcBef>
                <a:spcPts val="0"/>
              </a:spcBef>
              <a:spcAft>
                <a:spcPts val="0"/>
              </a:spcAft>
            </a:pPr>
            <a:endParaRPr>
              <a:solidFill>
                <a:prstClr val="black"/>
              </a:solidFill>
              <a:latin typeface="Arial Narrow" panose="020B0606020202030204" pitchFamily="34" charset="0"/>
              <a:cs typeface="+mn-cs"/>
            </a:endParaRPr>
          </a:p>
        </p:txBody>
      </p:sp>
      <p:sp>
        <p:nvSpPr>
          <p:cNvPr id="32" name="object 30"/>
          <p:cNvSpPr/>
          <p:nvPr/>
        </p:nvSpPr>
        <p:spPr>
          <a:xfrm>
            <a:off x="582193" y="2457705"/>
            <a:ext cx="3481070" cy="763905"/>
          </a:xfrm>
          <a:custGeom>
            <a:avLst/>
            <a:gdLst/>
            <a:ahLst/>
            <a:cxnLst/>
            <a:rect l="l" t="t" r="r" b="b"/>
            <a:pathLst>
              <a:path w="3481070" h="763904">
                <a:moveTo>
                  <a:pt x="3480917" y="763816"/>
                </a:moveTo>
                <a:lnTo>
                  <a:pt x="0" y="763816"/>
                </a:lnTo>
                <a:lnTo>
                  <a:pt x="0" y="0"/>
                </a:lnTo>
                <a:lnTo>
                  <a:pt x="3480917" y="0"/>
                </a:lnTo>
                <a:lnTo>
                  <a:pt x="3480917" y="763816"/>
                </a:lnTo>
                <a:close/>
              </a:path>
            </a:pathLst>
          </a:custGeom>
          <a:solidFill>
            <a:srgbClr val="FFFFFF"/>
          </a:solidFill>
        </p:spPr>
        <p:txBody>
          <a:bodyPr wrap="square" lIns="0" tIns="0" rIns="0" bIns="0" rtlCol="0"/>
          <a:lstStyle/>
          <a:p>
            <a:pPr eaLnBrk="1" fontAlgn="auto" hangingPunct="1">
              <a:spcBef>
                <a:spcPts val="0"/>
              </a:spcBef>
              <a:spcAft>
                <a:spcPts val="0"/>
              </a:spcAft>
            </a:pPr>
            <a:endParaRPr>
              <a:solidFill>
                <a:prstClr val="black"/>
              </a:solidFill>
              <a:latin typeface="Arial Narrow" panose="020B0606020202030204" pitchFamily="34" charset="0"/>
              <a:cs typeface="+mn-cs"/>
            </a:endParaRPr>
          </a:p>
        </p:txBody>
      </p:sp>
      <p:sp>
        <p:nvSpPr>
          <p:cNvPr id="33" name="object 31"/>
          <p:cNvSpPr/>
          <p:nvPr/>
        </p:nvSpPr>
        <p:spPr>
          <a:xfrm>
            <a:off x="480178" y="3302344"/>
            <a:ext cx="3864860" cy="1149091"/>
          </a:xfrm>
          <a:prstGeom prst="rect">
            <a:avLst/>
          </a:prstGeom>
          <a:blipFill>
            <a:blip r:embed="rId5" cstate="print"/>
            <a:stretch>
              <a:fillRect/>
            </a:stretch>
          </a:blipFill>
        </p:spPr>
        <p:txBody>
          <a:bodyPr wrap="square" lIns="0" tIns="0" rIns="0" bIns="0" rtlCol="0"/>
          <a:lstStyle/>
          <a:p>
            <a:pPr eaLnBrk="1" fontAlgn="auto" hangingPunct="1">
              <a:spcBef>
                <a:spcPts val="0"/>
              </a:spcBef>
              <a:spcAft>
                <a:spcPts val="0"/>
              </a:spcAft>
            </a:pPr>
            <a:endParaRPr>
              <a:solidFill>
                <a:prstClr val="black"/>
              </a:solidFill>
              <a:latin typeface="Arial Narrow" panose="020B0606020202030204" pitchFamily="34" charset="0"/>
              <a:cs typeface="+mn-cs"/>
            </a:endParaRPr>
          </a:p>
        </p:txBody>
      </p:sp>
      <p:sp>
        <p:nvSpPr>
          <p:cNvPr id="34" name="object 32"/>
          <p:cNvSpPr/>
          <p:nvPr/>
        </p:nvSpPr>
        <p:spPr>
          <a:xfrm>
            <a:off x="582193" y="3405468"/>
            <a:ext cx="3481070" cy="763905"/>
          </a:xfrm>
          <a:custGeom>
            <a:avLst/>
            <a:gdLst/>
            <a:ahLst/>
            <a:cxnLst/>
            <a:rect l="l" t="t" r="r" b="b"/>
            <a:pathLst>
              <a:path w="3481070" h="763904">
                <a:moveTo>
                  <a:pt x="3480917" y="763816"/>
                </a:moveTo>
                <a:lnTo>
                  <a:pt x="0" y="763816"/>
                </a:lnTo>
                <a:lnTo>
                  <a:pt x="0" y="0"/>
                </a:lnTo>
                <a:lnTo>
                  <a:pt x="3480917" y="0"/>
                </a:lnTo>
                <a:lnTo>
                  <a:pt x="3480917" y="763816"/>
                </a:lnTo>
                <a:close/>
              </a:path>
            </a:pathLst>
          </a:custGeom>
          <a:solidFill>
            <a:srgbClr val="FFFFFF"/>
          </a:solidFill>
        </p:spPr>
        <p:txBody>
          <a:bodyPr wrap="square" lIns="0" tIns="0" rIns="0" bIns="0" rtlCol="0"/>
          <a:lstStyle/>
          <a:p>
            <a:pPr eaLnBrk="1" fontAlgn="auto" hangingPunct="1">
              <a:spcBef>
                <a:spcPts val="0"/>
              </a:spcBef>
              <a:spcAft>
                <a:spcPts val="0"/>
              </a:spcAft>
            </a:pPr>
            <a:endParaRPr>
              <a:solidFill>
                <a:prstClr val="black"/>
              </a:solidFill>
              <a:latin typeface="Arial Narrow" panose="020B0606020202030204" pitchFamily="34" charset="0"/>
              <a:cs typeface="+mn-cs"/>
            </a:endParaRPr>
          </a:p>
        </p:txBody>
      </p:sp>
      <p:sp>
        <p:nvSpPr>
          <p:cNvPr id="35" name="object 33"/>
          <p:cNvSpPr/>
          <p:nvPr/>
        </p:nvSpPr>
        <p:spPr>
          <a:xfrm>
            <a:off x="480178" y="4250272"/>
            <a:ext cx="3864860" cy="1149091"/>
          </a:xfrm>
          <a:prstGeom prst="rect">
            <a:avLst/>
          </a:prstGeom>
          <a:blipFill>
            <a:blip r:embed="rId6" cstate="print"/>
            <a:stretch>
              <a:fillRect/>
            </a:stretch>
          </a:blipFill>
        </p:spPr>
        <p:txBody>
          <a:bodyPr wrap="square" lIns="0" tIns="0" rIns="0" bIns="0" rtlCol="0"/>
          <a:lstStyle/>
          <a:p>
            <a:pPr eaLnBrk="1" fontAlgn="auto" hangingPunct="1">
              <a:spcBef>
                <a:spcPts val="0"/>
              </a:spcBef>
              <a:spcAft>
                <a:spcPts val="0"/>
              </a:spcAft>
            </a:pPr>
            <a:endParaRPr>
              <a:solidFill>
                <a:prstClr val="black"/>
              </a:solidFill>
              <a:latin typeface="Arial Narrow" panose="020B0606020202030204" pitchFamily="34" charset="0"/>
              <a:cs typeface="+mn-cs"/>
            </a:endParaRPr>
          </a:p>
        </p:txBody>
      </p:sp>
      <p:sp>
        <p:nvSpPr>
          <p:cNvPr id="36" name="object 34"/>
          <p:cNvSpPr/>
          <p:nvPr/>
        </p:nvSpPr>
        <p:spPr>
          <a:xfrm>
            <a:off x="582193" y="4353231"/>
            <a:ext cx="3481070" cy="763905"/>
          </a:xfrm>
          <a:custGeom>
            <a:avLst/>
            <a:gdLst/>
            <a:ahLst/>
            <a:cxnLst/>
            <a:rect l="l" t="t" r="r" b="b"/>
            <a:pathLst>
              <a:path w="3481070" h="763904">
                <a:moveTo>
                  <a:pt x="3480917" y="763828"/>
                </a:moveTo>
                <a:lnTo>
                  <a:pt x="0" y="763828"/>
                </a:lnTo>
                <a:lnTo>
                  <a:pt x="0" y="0"/>
                </a:lnTo>
                <a:lnTo>
                  <a:pt x="3480917" y="0"/>
                </a:lnTo>
                <a:lnTo>
                  <a:pt x="3480917" y="763828"/>
                </a:lnTo>
                <a:close/>
              </a:path>
            </a:pathLst>
          </a:custGeom>
          <a:solidFill>
            <a:srgbClr val="FFFFFF"/>
          </a:solidFill>
        </p:spPr>
        <p:txBody>
          <a:bodyPr wrap="square" lIns="0" tIns="0" rIns="0" bIns="0" rtlCol="0"/>
          <a:lstStyle/>
          <a:p>
            <a:pPr eaLnBrk="1" fontAlgn="auto" hangingPunct="1">
              <a:spcBef>
                <a:spcPts val="0"/>
              </a:spcBef>
              <a:spcAft>
                <a:spcPts val="0"/>
              </a:spcAft>
            </a:pPr>
            <a:endParaRPr>
              <a:solidFill>
                <a:prstClr val="black"/>
              </a:solidFill>
              <a:latin typeface="Arial Narrow" panose="020B0606020202030204" pitchFamily="34" charset="0"/>
              <a:cs typeface="+mn-cs"/>
            </a:endParaRPr>
          </a:p>
        </p:txBody>
      </p:sp>
      <p:sp>
        <p:nvSpPr>
          <p:cNvPr id="37" name="object 35"/>
          <p:cNvSpPr/>
          <p:nvPr/>
        </p:nvSpPr>
        <p:spPr>
          <a:xfrm>
            <a:off x="480178" y="5198200"/>
            <a:ext cx="3864860" cy="1146043"/>
          </a:xfrm>
          <a:prstGeom prst="rect">
            <a:avLst/>
          </a:prstGeom>
          <a:blipFill>
            <a:blip r:embed="rId7" cstate="print"/>
            <a:stretch>
              <a:fillRect/>
            </a:stretch>
          </a:blipFill>
        </p:spPr>
        <p:txBody>
          <a:bodyPr wrap="square" lIns="0" tIns="0" rIns="0" bIns="0" rtlCol="0"/>
          <a:lstStyle/>
          <a:p>
            <a:pPr eaLnBrk="1" fontAlgn="auto" hangingPunct="1">
              <a:spcBef>
                <a:spcPts val="0"/>
              </a:spcBef>
              <a:spcAft>
                <a:spcPts val="0"/>
              </a:spcAft>
            </a:pPr>
            <a:endParaRPr>
              <a:solidFill>
                <a:prstClr val="black"/>
              </a:solidFill>
              <a:latin typeface="Arial Narrow" panose="020B0606020202030204" pitchFamily="34" charset="0"/>
              <a:cs typeface="+mn-cs"/>
            </a:endParaRPr>
          </a:p>
        </p:txBody>
      </p:sp>
      <p:sp>
        <p:nvSpPr>
          <p:cNvPr id="38" name="object 36"/>
          <p:cNvSpPr/>
          <p:nvPr/>
        </p:nvSpPr>
        <p:spPr>
          <a:xfrm>
            <a:off x="582193" y="5301007"/>
            <a:ext cx="3481070" cy="763905"/>
          </a:xfrm>
          <a:custGeom>
            <a:avLst/>
            <a:gdLst/>
            <a:ahLst/>
            <a:cxnLst/>
            <a:rect l="l" t="t" r="r" b="b"/>
            <a:pathLst>
              <a:path w="3481070" h="763904">
                <a:moveTo>
                  <a:pt x="3480917" y="763816"/>
                </a:moveTo>
                <a:lnTo>
                  <a:pt x="0" y="763816"/>
                </a:lnTo>
                <a:lnTo>
                  <a:pt x="0" y="0"/>
                </a:lnTo>
                <a:lnTo>
                  <a:pt x="3480917" y="0"/>
                </a:lnTo>
                <a:lnTo>
                  <a:pt x="3480917" y="763816"/>
                </a:lnTo>
                <a:close/>
              </a:path>
            </a:pathLst>
          </a:custGeom>
          <a:solidFill>
            <a:srgbClr val="FFFFFF"/>
          </a:solidFill>
        </p:spPr>
        <p:txBody>
          <a:bodyPr wrap="square" lIns="0" tIns="0" rIns="0" bIns="0" rtlCol="0"/>
          <a:lstStyle/>
          <a:p>
            <a:pPr eaLnBrk="1" fontAlgn="auto" hangingPunct="1">
              <a:spcBef>
                <a:spcPts val="0"/>
              </a:spcBef>
              <a:spcAft>
                <a:spcPts val="0"/>
              </a:spcAft>
            </a:pPr>
            <a:endParaRPr>
              <a:solidFill>
                <a:prstClr val="black"/>
              </a:solidFill>
              <a:latin typeface="Arial Narrow" panose="020B0606020202030204" pitchFamily="34" charset="0"/>
              <a:cs typeface="+mn-cs"/>
            </a:endParaRPr>
          </a:p>
        </p:txBody>
      </p:sp>
      <p:sp>
        <p:nvSpPr>
          <p:cNvPr id="39" name="object 37"/>
          <p:cNvSpPr/>
          <p:nvPr/>
        </p:nvSpPr>
        <p:spPr>
          <a:xfrm>
            <a:off x="360190" y="2261858"/>
            <a:ext cx="838199" cy="838197"/>
          </a:xfrm>
          <a:prstGeom prst="rect">
            <a:avLst/>
          </a:prstGeom>
          <a:blipFill>
            <a:blip r:embed="rId8" cstate="print"/>
            <a:stretch>
              <a:fillRect/>
            </a:stretch>
          </a:blipFill>
        </p:spPr>
        <p:txBody>
          <a:bodyPr wrap="square" lIns="0" tIns="0" rIns="0" bIns="0" rtlCol="0"/>
          <a:lstStyle/>
          <a:p>
            <a:pPr eaLnBrk="1" fontAlgn="auto" hangingPunct="1">
              <a:spcBef>
                <a:spcPts val="0"/>
              </a:spcBef>
              <a:spcAft>
                <a:spcPts val="0"/>
              </a:spcAft>
            </a:pPr>
            <a:endParaRPr>
              <a:solidFill>
                <a:prstClr val="black"/>
              </a:solidFill>
              <a:latin typeface="Arial Narrow" panose="020B0606020202030204" pitchFamily="34" charset="0"/>
              <a:cs typeface="+mn-cs"/>
            </a:endParaRPr>
          </a:p>
        </p:txBody>
      </p:sp>
      <p:sp>
        <p:nvSpPr>
          <p:cNvPr id="40" name="object 38"/>
          <p:cNvSpPr/>
          <p:nvPr/>
        </p:nvSpPr>
        <p:spPr>
          <a:xfrm>
            <a:off x="506002" y="2406905"/>
            <a:ext cx="403860" cy="403860"/>
          </a:xfrm>
          <a:custGeom>
            <a:avLst/>
            <a:gdLst/>
            <a:ahLst/>
            <a:cxnLst/>
            <a:rect l="l" t="t" r="r" b="b"/>
            <a:pathLst>
              <a:path w="403859" h="403860">
                <a:moveTo>
                  <a:pt x="403275" y="0"/>
                </a:moveTo>
                <a:lnTo>
                  <a:pt x="0" y="0"/>
                </a:lnTo>
                <a:lnTo>
                  <a:pt x="0" y="403288"/>
                </a:lnTo>
                <a:lnTo>
                  <a:pt x="403275" y="0"/>
                </a:lnTo>
                <a:close/>
              </a:path>
            </a:pathLst>
          </a:custGeom>
          <a:solidFill>
            <a:srgbClr val="FFFFFF"/>
          </a:solidFill>
        </p:spPr>
        <p:txBody>
          <a:bodyPr wrap="square" lIns="0" tIns="0" rIns="0" bIns="0" rtlCol="0"/>
          <a:lstStyle/>
          <a:p>
            <a:pPr eaLnBrk="1" fontAlgn="auto" hangingPunct="1">
              <a:spcBef>
                <a:spcPts val="0"/>
              </a:spcBef>
              <a:spcAft>
                <a:spcPts val="0"/>
              </a:spcAft>
            </a:pPr>
            <a:endParaRPr>
              <a:solidFill>
                <a:prstClr val="black"/>
              </a:solidFill>
              <a:latin typeface="Arial Narrow" panose="020B0606020202030204" pitchFamily="34" charset="0"/>
              <a:cs typeface="+mn-cs"/>
            </a:endParaRPr>
          </a:p>
        </p:txBody>
      </p:sp>
      <p:sp>
        <p:nvSpPr>
          <p:cNvPr id="41" name="object 39"/>
          <p:cNvSpPr/>
          <p:nvPr/>
        </p:nvSpPr>
        <p:spPr>
          <a:xfrm>
            <a:off x="360190" y="3209786"/>
            <a:ext cx="838199" cy="838197"/>
          </a:xfrm>
          <a:prstGeom prst="rect">
            <a:avLst/>
          </a:prstGeom>
          <a:blipFill>
            <a:blip r:embed="rId8" cstate="print"/>
            <a:stretch>
              <a:fillRect/>
            </a:stretch>
          </a:blipFill>
        </p:spPr>
        <p:txBody>
          <a:bodyPr wrap="square" lIns="0" tIns="0" rIns="0" bIns="0" rtlCol="0"/>
          <a:lstStyle/>
          <a:p>
            <a:pPr eaLnBrk="1" fontAlgn="auto" hangingPunct="1">
              <a:spcBef>
                <a:spcPts val="0"/>
              </a:spcBef>
              <a:spcAft>
                <a:spcPts val="0"/>
              </a:spcAft>
            </a:pPr>
            <a:endParaRPr>
              <a:solidFill>
                <a:prstClr val="black"/>
              </a:solidFill>
              <a:latin typeface="Arial Narrow" panose="020B0606020202030204" pitchFamily="34" charset="0"/>
              <a:cs typeface="+mn-cs"/>
            </a:endParaRPr>
          </a:p>
        </p:txBody>
      </p:sp>
      <p:sp>
        <p:nvSpPr>
          <p:cNvPr id="42" name="object 40"/>
          <p:cNvSpPr/>
          <p:nvPr/>
        </p:nvSpPr>
        <p:spPr>
          <a:xfrm>
            <a:off x="506002" y="3354679"/>
            <a:ext cx="403860" cy="403860"/>
          </a:xfrm>
          <a:custGeom>
            <a:avLst/>
            <a:gdLst/>
            <a:ahLst/>
            <a:cxnLst/>
            <a:rect l="l" t="t" r="r" b="b"/>
            <a:pathLst>
              <a:path w="403859" h="403860">
                <a:moveTo>
                  <a:pt x="403275" y="0"/>
                </a:moveTo>
                <a:lnTo>
                  <a:pt x="0" y="0"/>
                </a:lnTo>
                <a:lnTo>
                  <a:pt x="0" y="403275"/>
                </a:lnTo>
                <a:lnTo>
                  <a:pt x="403275" y="0"/>
                </a:lnTo>
                <a:close/>
              </a:path>
            </a:pathLst>
          </a:custGeom>
          <a:solidFill>
            <a:srgbClr val="FFFFFF"/>
          </a:solidFill>
        </p:spPr>
        <p:txBody>
          <a:bodyPr wrap="square" lIns="0" tIns="0" rIns="0" bIns="0" rtlCol="0"/>
          <a:lstStyle/>
          <a:p>
            <a:pPr eaLnBrk="1" fontAlgn="auto" hangingPunct="1">
              <a:spcBef>
                <a:spcPts val="0"/>
              </a:spcBef>
              <a:spcAft>
                <a:spcPts val="0"/>
              </a:spcAft>
            </a:pPr>
            <a:endParaRPr>
              <a:solidFill>
                <a:prstClr val="black"/>
              </a:solidFill>
              <a:latin typeface="Arial Narrow" panose="020B0606020202030204" pitchFamily="34" charset="0"/>
              <a:cs typeface="+mn-cs"/>
            </a:endParaRPr>
          </a:p>
        </p:txBody>
      </p:sp>
      <p:sp>
        <p:nvSpPr>
          <p:cNvPr id="43" name="object 41"/>
          <p:cNvSpPr/>
          <p:nvPr/>
        </p:nvSpPr>
        <p:spPr>
          <a:xfrm>
            <a:off x="360190" y="4157714"/>
            <a:ext cx="838199" cy="838197"/>
          </a:xfrm>
          <a:prstGeom prst="rect">
            <a:avLst/>
          </a:prstGeom>
          <a:blipFill>
            <a:blip r:embed="rId8" cstate="print"/>
            <a:stretch>
              <a:fillRect/>
            </a:stretch>
          </a:blipFill>
        </p:spPr>
        <p:txBody>
          <a:bodyPr wrap="square" lIns="0" tIns="0" rIns="0" bIns="0" rtlCol="0"/>
          <a:lstStyle/>
          <a:p>
            <a:pPr eaLnBrk="1" fontAlgn="auto" hangingPunct="1">
              <a:spcBef>
                <a:spcPts val="0"/>
              </a:spcBef>
              <a:spcAft>
                <a:spcPts val="0"/>
              </a:spcAft>
            </a:pPr>
            <a:endParaRPr>
              <a:solidFill>
                <a:prstClr val="black"/>
              </a:solidFill>
              <a:latin typeface="Arial Narrow" panose="020B0606020202030204" pitchFamily="34" charset="0"/>
              <a:cs typeface="+mn-cs"/>
            </a:endParaRPr>
          </a:p>
        </p:txBody>
      </p:sp>
      <p:sp>
        <p:nvSpPr>
          <p:cNvPr id="44" name="object 42"/>
          <p:cNvSpPr/>
          <p:nvPr/>
        </p:nvSpPr>
        <p:spPr>
          <a:xfrm>
            <a:off x="506002" y="4302442"/>
            <a:ext cx="403860" cy="403860"/>
          </a:xfrm>
          <a:custGeom>
            <a:avLst/>
            <a:gdLst/>
            <a:ahLst/>
            <a:cxnLst/>
            <a:rect l="l" t="t" r="r" b="b"/>
            <a:pathLst>
              <a:path w="403859" h="403860">
                <a:moveTo>
                  <a:pt x="403275" y="0"/>
                </a:moveTo>
                <a:lnTo>
                  <a:pt x="0" y="0"/>
                </a:lnTo>
                <a:lnTo>
                  <a:pt x="0" y="403288"/>
                </a:lnTo>
                <a:lnTo>
                  <a:pt x="403275" y="0"/>
                </a:lnTo>
                <a:close/>
              </a:path>
            </a:pathLst>
          </a:custGeom>
          <a:solidFill>
            <a:srgbClr val="FFFFFF"/>
          </a:solidFill>
        </p:spPr>
        <p:txBody>
          <a:bodyPr wrap="square" lIns="0" tIns="0" rIns="0" bIns="0" rtlCol="0"/>
          <a:lstStyle/>
          <a:p>
            <a:pPr eaLnBrk="1" fontAlgn="auto" hangingPunct="1">
              <a:spcBef>
                <a:spcPts val="0"/>
              </a:spcBef>
              <a:spcAft>
                <a:spcPts val="0"/>
              </a:spcAft>
            </a:pPr>
            <a:endParaRPr>
              <a:solidFill>
                <a:prstClr val="black"/>
              </a:solidFill>
              <a:latin typeface="Arial Narrow" panose="020B0606020202030204" pitchFamily="34" charset="0"/>
              <a:cs typeface="+mn-cs"/>
            </a:endParaRPr>
          </a:p>
        </p:txBody>
      </p:sp>
      <p:sp>
        <p:nvSpPr>
          <p:cNvPr id="45" name="object 43"/>
          <p:cNvSpPr/>
          <p:nvPr/>
        </p:nvSpPr>
        <p:spPr>
          <a:xfrm>
            <a:off x="360190" y="5105642"/>
            <a:ext cx="838199" cy="838197"/>
          </a:xfrm>
          <a:prstGeom prst="rect">
            <a:avLst/>
          </a:prstGeom>
          <a:blipFill>
            <a:blip r:embed="rId8" cstate="print"/>
            <a:stretch>
              <a:fillRect/>
            </a:stretch>
          </a:blipFill>
        </p:spPr>
        <p:txBody>
          <a:bodyPr wrap="square" lIns="0" tIns="0" rIns="0" bIns="0" rtlCol="0"/>
          <a:lstStyle/>
          <a:p>
            <a:pPr eaLnBrk="1" fontAlgn="auto" hangingPunct="1">
              <a:spcBef>
                <a:spcPts val="0"/>
              </a:spcBef>
              <a:spcAft>
                <a:spcPts val="0"/>
              </a:spcAft>
            </a:pPr>
            <a:endParaRPr>
              <a:solidFill>
                <a:prstClr val="black"/>
              </a:solidFill>
              <a:latin typeface="Arial Narrow" panose="020B0606020202030204" pitchFamily="34" charset="0"/>
              <a:cs typeface="+mn-cs"/>
            </a:endParaRPr>
          </a:p>
        </p:txBody>
      </p:sp>
      <p:sp>
        <p:nvSpPr>
          <p:cNvPr id="46" name="object 44"/>
          <p:cNvSpPr/>
          <p:nvPr/>
        </p:nvSpPr>
        <p:spPr>
          <a:xfrm>
            <a:off x="506002" y="5250217"/>
            <a:ext cx="403860" cy="403860"/>
          </a:xfrm>
          <a:custGeom>
            <a:avLst/>
            <a:gdLst/>
            <a:ahLst/>
            <a:cxnLst/>
            <a:rect l="l" t="t" r="r" b="b"/>
            <a:pathLst>
              <a:path w="403859" h="403860">
                <a:moveTo>
                  <a:pt x="403275" y="0"/>
                </a:moveTo>
                <a:lnTo>
                  <a:pt x="0" y="0"/>
                </a:lnTo>
                <a:lnTo>
                  <a:pt x="0" y="403275"/>
                </a:lnTo>
                <a:lnTo>
                  <a:pt x="403275" y="0"/>
                </a:lnTo>
                <a:close/>
              </a:path>
            </a:pathLst>
          </a:custGeom>
          <a:solidFill>
            <a:srgbClr val="FFFFFF"/>
          </a:solidFill>
        </p:spPr>
        <p:txBody>
          <a:bodyPr wrap="square" lIns="0" tIns="0" rIns="0" bIns="0" rtlCol="0"/>
          <a:lstStyle/>
          <a:p>
            <a:pPr eaLnBrk="1" fontAlgn="auto" hangingPunct="1">
              <a:spcBef>
                <a:spcPts val="0"/>
              </a:spcBef>
              <a:spcAft>
                <a:spcPts val="0"/>
              </a:spcAft>
            </a:pPr>
            <a:endParaRPr>
              <a:solidFill>
                <a:prstClr val="black"/>
              </a:solidFill>
              <a:latin typeface="Arial Narrow" panose="020B0606020202030204" pitchFamily="34" charset="0"/>
              <a:cs typeface="+mn-cs"/>
            </a:endParaRPr>
          </a:p>
        </p:txBody>
      </p:sp>
      <p:sp>
        <p:nvSpPr>
          <p:cNvPr id="47" name="object 45"/>
          <p:cNvSpPr txBox="1"/>
          <p:nvPr/>
        </p:nvSpPr>
        <p:spPr>
          <a:xfrm>
            <a:off x="539335" y="3327698"/>
            <a:ext cx="132080" cy="243656"/>
          </a:xfrm>
          <a:prstGeom prst="rect">
            <a:avLst/>
          </a:prstGeom>
        </p:spPr>
        <p:txBody>
          <a:bodyPr vert="horz" wrap="square" lIns="0" tIns="12700" rIns="0" bIns="0" rtlCol="0">
            <a:spAutoFit/>
          </a:bodyPr>
          <a:lstStyle/>
          <a:p>
            <a:pPr marL="12700" eaLnBrk="1" fontAlgn="auto" hangingPunct="1">
              <a:spcBef>
                <a:spcPts val="100"/>
              </a:spcBef>
              <a:spcAft>
                <a:spcPts val="0"/>
              </a:spcAft>
            </a:pPr>
            <a:r>
              <a:rPr sz="1500" spc="75" dirty="0">
                <a:solidFill>
                  <a:srgbClr val="2AACE2"/>
                </a:solidFill>
                <a:latin typeface="Arial Narrow" panose="020B0606020202030204" pitchFamily="34" charset="0"/>
                <a:cs typeface="Calibri"/>
              </a:rPr>
              <a:t>2</a:t>
            </a:r>
            <a:endParaRPr sz="1500" dirty="0">
              <a:solidFill>
                <a:srgbClr val="2AACE2"/>
              </a:solidFill>
              <a:latin typeface="Arial Narrow" panose="020B0606020202030204" pitchFamily="34" charset="0"/>
              <a:cs typeface="Calibri"/>
            </a:endParaRPr>
          </a:p>
        </p:txBody>
      </p:sp>
      <p:sp>
        <p:nvSpPr>
          <p:cNvPr id="48" name="object 46"/>
          <p:cNvSpPr/>
          <p:nvPr/>
        </p:nvSpPr>
        <p:spPr>
          <a:xfrm>
            <a:off x="4274935" y="1416481"/>
            <a:ext cx="45719" cy="4927762"/>
          </a:xfrm>
          <a:custGeom>
            <a:avLst/>
            <a:gdLst/>
            <a:ahLst/>
            <a:cxnLst/>
            <a:rect l="l" t="t" r="r" b="b"/>
            <a:pathLst>
              <a:path h="5260340">
                <a:moveTo>
                  <a:pt x="0" y="0"/>
                </a:moveTo>
                <a:lnTo>
                  <a:pt x="0" y="5260035"/>
                </a:lnTo>
              </a:path>
            </a:pathLst>
          </a:custGeom>
          <a:ln w="6350">
            <a:solidFill>
              <a:srgbClr val="231F20"/>
            </a:solidFill>
          </a:ln>
        </p:spPr>
        <p:txBody>
          <a:bodyPr wrap="square" lIns="0" tIns="0" rIns="0" bIns="0" rtlCol="0"/>
          <a:lstStyle/>
          <a:p>
            <a:pPr eaLnBrk="1" fontAlgn="auto" hangingPunct="1">
              <a:spcBef>
                <a:spcPts val="0"/>
              </a:spcBef>
              <a:spcAft>
                <a:spcPts val="0"/>
              </a:spcAft>
            </a:pPr>
            <a:endParaRPr>
              <a:solidFill>
                <a:prstClr val="black"/>
              </a:solidFill>
              <a:latin typeface="Arial Narrow" panose="020B0606020202030204" pitchFamily="34" charset="0"/>
              <a:cs typeface="+mn-cs"/>
            </a:endParaRPr>
          </a:p>
        </p:txBody>
      </p:sp>
      <p:sp>
        <p:nvSpPr>
          <p:cNvPr id="49" name="object 47"/>
          <p:cNvSpPr txBox="1"/>
          <p:nvPr/>
        </p:nvSpPr>
        <p:spPr>
          <a:xfrm>
            <a:off x="960487" y="3452012"/>
            <a:ext cx="2170430" cy="574040"/>
          </a:xfrm>
          <a:prstGeom prst="rect">
            <a:avLst/>
          </a:prstGeom>
        </p:spPr>
        <p:txBody>
          <a:bodyPr vert="horz" wrap="square" lIns="0" tIns="12700" rIns="0" bIns="0" rtlCol="0">
            <a:spAutoFit/>
          </a:bodyPr>
          <a:lstStyle/>
          <a:p>
            <a:pPr marL="12700" marR="5080" eaLnBrk="1" fontAlgn="auto" hangingPunct="1">
              <a:spcBef>
                <a:spcPts val="100"/>
              </a:spcBef>
              <a:spcAft>
                <a:spcPts val="0"/>
              </a:spcAft>
            </a:pPr>
            <a:r>
              <a:rPr sz="1200" spc="75" dirty="0">
                <a:solidFill>
                  <a:srgbClr val="001E31"/>
                </a:solidFill>
                <a:latin typeface="Arial Narrow" panose="020B0606020202030204" pitchFamily="34" charset="0"/>
                <a:cs typeface="Calibri"/>
              </a:rPr>
              <a:t>Субсидии</a:t>
            </a:r>
            <a:r>
              <a:rPr sz="1200" spc="-20" dirty="0">
                <a:solidFill>
                  <a:srgbClr val="001E31"/>
                </a:solidFill>
                <a:latin typeface="Arial Narrow" panose="020B0606020202030204" pitchFamily="34" charset="0"/>
                <a:cs typeface="Calibri"/>
              </a:rPr>
              <a:t> </a:t>
            </a:r>
            <a:r>
              <a:rPr sz="1200" spc="50" dirty="0">
                <a:solidFill>
                  <a:srgbClr val="001E31"/>
                </a:solidFill>
                <a:latin typeface="Arial Narrow" panose="020B0606020202030204" pitchFamily="34" charset="0"/>
                <a:cs typeface="Calibri"/>
              </a:rPr>
              <a:t>промпредприятиям  </a:t>
            </a:r>
            <a:r>
              <a:rPr sz="1200" spc="55" dirty="0">
                <a:solidFill>
                  <a:srgbClr val="001E31"/>
                </a:solidFill>
                <a:latin typeface="Arial Narrow" panose="020B0606020202030204" pitchFamily="34" charset="0"/>
                <a:cs typeface="Calibri"/>
              </a:rPr>
              <a:t>на </a:t>
            </a:r>
            <a:r>
              <a:rPr sz="1200" spc="60" dirty="0">
                <a:solidFill>
                  <a:srgbClr val="001E31"/>
                </a:solidFill>
                <a:latin typeface="Arial Narrow" panose="020B0606020202030204" pitchFamily="34" charset="0"/>
                <a:cs typeface="Calibri"/>
              </a:rPr>
              <a:t>уплату</a:t>
            </a:r>
            <a:r>
              <a:rPr sz="1200" dirty="0">
                <a:solidFill>
                  <a:srgbClr val="001E31"/>
                </a:solidFill>
                <a:latin typeface="Arial Narrow" panose="020B0606020202030204" pitchFamily="34" charset="0"/>
                <a:cs typeface="Calibri"/>
              </a:rPr>
              <a:t> </a:t>
            </a:r>
            <a:r>
              <a:rPr sz="1200" spc="50" dirty="0">
                <a:solidFill>
                  <a:srgbClr val="001E31"/>
                </a:solidFill>
                <a:latin typeface="Arial Narrow" panose="020B0606020202030204" pitchFamily="34" charset="0"/>
                <a:cs typeface="Calibri"/>
              </a:rPr>
              <a:t>процентов</a:t>
            </a:r>
            <a:endParaRPr sz="1200" dirty="0">
              <a:solidFill>
                <a:prstClr val="black"/>
              </a:solidFill>
              <a:latin typeface="Arial Narrow" panose="020B0606020202030204" pitchFamily="34" charset="0"/>
              <a:cs typeface="Calibri"/>
            </a:endParaRPr>
          </a:p>
          <a:p>
            <a:pPr marL="12700" eaLnBrk="1" fontAlgn="auto" hangingPunct="1">
              <a:spcBef>
                <a:spcPts val="0"/>
              </a:spcBef>
              <a:spcAft>
                <a:spcPts val="0"/>
              </a:spcAft>
            </a:pPr>
            <a:r>
              <a:rPr sz="1200" spc="30" dirty="0">
                <a:solidFill>
                  <a:srgbClr val="001E31"/>
                </a:solidFill>
                <a:latin typeface="Arial Narrow" panose="020B0606020202030204" pitchFamily="34" charset="0"/>
                <a:cs typeface="Calibri"/>
              </a:rPr>
              <a:t>по </a:t>
            </a:r>
            <a:r>
              <a:rPr sz="1200" spc="50" dirty="0">
                <a:solidFill>
                  <a:srgbClr val="001E31"/>
                </a:solidFill>
                <a:latin typeface="Arial Narrow" panose="020B0606020202030204" pitchFamily="34" charset="0"/>
                <a:cs typeface="Calibri"/>
              </a:rPr>
              <a:t>кредитам (ПП </a:t>
            </a:r>
            <a:r>
              <a:rPr sz="1200" spc="125" dirty="0">
                <a:solidFill>
                  <a:srgbClr val="001E31"/>
                </a:solidFill>
                <a:latin typeface="Arial Narrow" panose="020B0606020202030204" pitchFamily="34" charset="0"/>
                <a:cs typeface="Calibri"/>
              </a:rPr>
              <a:t>РФ</a:t>
            </a:r>
            <a:r>
              <a:rPr sz="1200" spc="-20" dirty="0">
                <a:solidFill>
                  <a:srgbClr val="001E31"/>
                </a:solidFill>
                <a:latin typeface="Arial Narrow" panose="020B0606020202030204" pitchFamily="34" charset="0"/>
                <a:cs typeface="Calibri"/>
              </a:rPr>
              <a:t> </a:t>
            </a:r>
            <a:r>
              <a:rPr sz="1200" spc="15" dirty="0">
                <a:solidFill>
                  <a:srgbClr val="001E31"/>
                </a:solidFill>
                <a:latin typeface="Arial Narrow" panose="020B0606020202030204" pitchFamily="34" charset="0"/>
                <a:cs typeface="Calibri"/>
              </a:rPr>
              <a:t>№3)</a:t>
            </a:r>
            <a:endParaRPr sz="1200" dirty="0">
              <a:solidFill>
                <a:prstClr val="black"/>
              </a:solidFill>
              <a:latin typeface="Arial Narrow" panose="020B0606020202030204" pitchFamily="34" charset="0"/>
              <a:cs typeface="Calibri"/>
            </a:endParaRPr>
          </a:p>
        </p:txBody>
      </p:sp>
      <p:sp>
        <p:nvSpPr>
          <p:cNvPr id="50" name="object 48"/>
          <p:cNvSpPr txBox="1"/>
          <p:nvPr/>
        </p:nvSpPr>
        <p:spPr>
          <a:xfrm>
            <a:off x="537811" y="4275436"/>
            <a:ext cx="2700020" cy="1572225"/>
          </a:xfrm>
          <a:prstGeom prst="rect">
            <a:avLst/>
          </a:prstGeom>
        </p:spPr>
        <p:txBody>
          <a:bodyPr vert="horz" wrap="square" lIns="0" tIns="12700" rIns="0" bIns="0" rtlCol="0">
            <a:spAutoFit/>
          </a:bodyPr>
          <a:lstStyle/>
          <a:p>
            <a:pPr marL="12700" eaLnBrk="1" fontAlgn="auto" hangingPunct="1">
              <a:spcBef>
                <a:spcPts val="100"/>
              </a:spcBef>
              <a:spcAft>
                <a:spcPts val="0"/>
              </a:spcAft>
            </a:pPr>
            <a:r>
              <a:rPr sz="1500" spc="100" dirty="0">
                <a:solidFill>
                  <a:srgbClr val="2AACE2"/>
                </a:solidFill>
                <a:latin typeface="Arial Narrow" panose="020B0606020202030204" pitchFamily="34" charset="0"/>
                <a:cs typeface="Calibri"/>
              </a:rPr>
              <a:t>3</a:t>
            </a:r>
            <a:endParaRPr sz="1500" dirty="0">
              <a:solidFill>
                <a:srgbClr val="2AACE2"/>
              </a:solidFill>
              <a:latin typeface="Arial Narrow" panose="020B0606020202030204" pitchFamily="34" charset="0"/>
              <a:cs typeface="Calibri"/>
            </a:endParaRPr>
          </a:p>
          <a:p>
            <a:pPr marL="434975" marR="5080" eaLnBrk="1" fontAlgn="auto" hangingPunct="1">
              <a:spcBef>
                <a:spcPts val="15"/>
              </a:spcBef>
              <a:spcAft>
                <a:spcPts val="0"/>
              </a:spcAft>
            </a:pPr>
            <a:r>
              <a:rPr sz="1200" spc="65" dirty="0">
                <a:solidFill>
                  <a:srgbClr val="001E31"/>
                </a:solidFill>
                <a:latin typeface="Arial Narrow" panose="020B0606020202030204" pitchFamily="34" charset="0"/>
                <a:cs typeface="Calibri"/>
              </a:rPr>
              <a:t>Специальный</a:t>
            </a:r>
            <a:r>
              <a:rPr sz="1200" dirty="0">
                <a:solidFill>
                  <a:srgbClr val="001E31"/>
                </a:solidFill>
                <a:latin typeface="Arial Narrow" panose="020B0606020202030204" pitchFamily="34" charset="0"/>
                <a:cs typeface="Calibri"/>
              </a:rPr>
              <a:t> </a:t>
            </a:r>
            <a:r>
              <a:rPr sz="1200" spc="55" dirty="0">
                <a:solidFill>
                  <a:srgbClr val="001E31"/>
                </a:solidFill>
                <a:latin typeface="Arial Narrow" panose="020B0606020202030204" pitchFamily="34" charset="0"/>
                <a:cs typeface="Calibri"/>
              </a:rPr>
              <a:t>инвестиционный  контракт</a:t>
            </a:r>
            <a:r>
              <a:rPr sz="1200" spc="-5" dirty="0">
                <a:solidFill>
                  <a:srgbClr val="001E31"/>
                </a:solidFill>
                <a:latin typeface="Arial Narrow" panose="020B0606020202030204" pitchFamily="34" charset="0"/>
                <a:cs typeface="Calibri"/>
              </a:rPr>
              <a:t> </a:t>
            </a:r>
            <a:r>
              <a:rPr sz="1200" spc="50" dirty="0">
                <a:solidFill>
                  <a:srgbClr val="001E31"/>
                </a:solidFill>
                <a:latin typeface="Arial Narrow" panose="020B0606020202030204" pitchFamily="34" charset="0"/>
                <a:cs typeface="Calibri"/>
              </a:rPr>
              <a:t>(СПИК)</a:t>
            </a:r>
            <a:endParaRPr sz="1200" dirty="0">
              <a:solidFill>
                <a:prstClr val="black"/>
              </a:solidFill>
              <a:latin typeface="Arial Narrow" panose="020B0606020202030204" pitchFamily="34" charset="0"/>
              <a:cs typeface="Calibri"/>
            </a:endParaRPr>
          </a:p>
          <a:p>
            <a:pPr eaLnBrk="1" fontAlgn="auto" hangingPunct="1">
              <a:spcBef>
                <a:spcPts val="0"/>
              </a:spcBef>
              <a:spcAft>
                <a:spcPts val="0"/>
              </a:spcAft>
            </a:pPr>
            <a:endParaRPr sz="1400" dirty="0">
              <a:solidFill>
                <a:prstClr val="black"/>
              </a:solidFill>
              <a:latin typeface="Arial Narrow" panose="020B0606020202030204" pitchFamily="34" charset="0"/>
              <a:cs typeface="Times New Roman"/>
            </a:endParaRPr>
          </a:p>
          <a:p>
            <a:pPr marL="15240" eaLnBrk="1" fontAlgn="auto" hangingPunct="1">
              <a:lnSpc>
                <a:spcPts val="1755"/>
              </a:lnSpc>
              <a:spcBef>
                <a:spcPts val="1155"/>
              </a:spcBef>
              <a:spcAft>
                <a:spcPts val="0"/>
              </a:spcAft>
            </a:pPr>
            <a:r>
              <a:rPr sz="1500" spc="55" dirty="0">
                <a:solidFill>
                  <a:srgbClr val="2AACE2"/>
                </a:solidFill>
                <a:latin typeface="Arial Narrow" panose="020B0606020202030204" pitchFamily="34" charset="0"/>
                <a:cs typeface="Calibri"/>
              </a:rPr>
              <a:t>4</a:t>
            </a:r>
            <a:endParaRPr sz="1500" dirty="0">
              <a:solidFill>
                <a:srgbClr val="2AACE2"/>
              </a:solidFill>
              <a:latin typeface="Arial Narrow" panose="020B0606020202030204" pitchFamily="34" charset="0"/>
              <a:cs typeface="Calibri"/>
            </a:endParaRPr>
          </a:p>
          <a:p>
            <a:pPr marL="434975" marR="647700" eaLnBrk="1" fontAlgn="auto" hangingPunct="1">
              <a:lnSpc>
                <a:spcPts val="1440"/>
              </a:lnSpc>
              <a:spcBef>
                <a:spcPts val="5"/>
              </a:spcBef>
              <a:spcAft>
                <a:spcPts val="0"/>
              </a:spcAft>
            </a:pPr>
            <a:r>
              <a:rPr sz="1200" spc="60" dirty="0">
                <a:solidFill>
                  <a:srgbClr val="001E31"/>
                </a:solidFill>
                <a:latin typeface="Arial Narrow" panose="020B0606020202030204" pitchFamily="34" charset="0"/>
                <a:cs typeface="Calibri"/>
              </a:rPr>
              <a:t>Федеральные </a:t>
            </a:r>
            <a:r>
              <a:rPr sz="1200" spc="30" dirty="0">
                <a:solidFill>
                  <a:srgbClr val="001E31"/>
                </a:solidFill>
                <a:latin typeface="Arial Narrow" panose="020B0606020202030204" pitchFamily="34" charset="0"/>
                <a:cs typeface="Calibri"/>
              </a:rPr>
              <a:t>меры  </a:t>
            </a:r>
            <a:r>
              <a:rPr sz="1200" spc="65" dirty="0">
                <a:solidFill>
                  <a:srgbClr val="001E31"/>
                </a:solidFill>
                <a:latin typeface="Arial Narrow" panose="020B0606020202030204" pitchFamily="34" charset="0"/>
                <a:cs typeface="Calibri"/>
              </a:rPr>
              <a:t>для</a:t>
            </a:r>
            <a:r>
              <a:rPr sz="1200" spc="-45" dirty="0">
                <a:solidFill>
                  <a:srgbClr val="001E31"/>
                </a:solidFill>
                <a:latin typeface="Arial Narrow" panose="020B0606020202030204" pitchFamily="34" charset="0"/>
                <a:cs typeface="Calibri"/>
              </a:rPr>
              <a:t> </a:t>
            </a:r>
            <a:r>
              <a:rPr sz="1200" spc="50" dirty="0">
                <a:solidFill>
                  <a:srgbClr val="001E31"/>
                </a:solidFill>
                <a:latin typeface="Arial Narrow" panose="020B0606020202030204" pitchFamily="34" charset="0"/>
                <a:cs typeface="Calibri"/>
              </a:rPr>
              <a:t>промпредприятий</a:t>
            </a:r>
            <a:endParaRPr sz="1200" dirty="0">
              <a:solidFill>
                <a:prstClr val="black"/>
              </a:solidFill>
              <a:latin typeface="Arial Narrow" panose="020B0606020202030204" pitchFamily="34" charset="0"/>
              <a:cs typeface="Calibri"/>
            </a:endParaRPr>
          </a:p>
        </p:txBody>
      </p:sp>
      <p:sp>
        <p:nvSpPr>
          <p:cNvPr id="51" name="object 49"/>
          <p:cNvSpPr txBox="1"/>
          <p:nvPr/>
        </p:nvSpPr>
        <p:spPr>
          <a:xfrm>
            <a:off x="342447" y="1416481"/>
            <a:ext cx="3373342" cy="467564"/>
          </a:xfrm>
          <a:prstGeom prst="rect">
            <a:avLst/>
          </a:prstGeom>
        </p:spPr>
        <p:txBody>
          <a:bodyPr vert="horz" wrap="square" lIns="0" tIns="12700" rIns="0" bIns="0" rtlCol="0">
            <a:spAutoFit/>
          </a:bodyPr>
          <a:lstStyle/>
          <a:p>
            <a:pPr marL="12700" marR="5080" eaLnBrk="1" fontAlgn="auto" hangingPunct="1">
              <a:lnSpc>
                <a:spcPct val="110100"/>
              </a:lnSpc>
              <a:spcBef>
                <a:spcPts val="100"/>
              </a:spcBef>
              <a:spcAft>
                <a:spcPts val="0"/>
              </a:spcAft>
            </a:pPr>
            <a:r>
              <a:rPr sz="1400" spc="105" dirty="0">
                <a:solidFill>
                  <a:srgbClr val="001E31"/>
                </a:solidFill>
                <a:latin typeface="Arial Narrow" panose="020B0606020202030204" pitchFamily="34" charset="0"/>
                <a:cs typeface="Calibri"/>
              </a:rPr>
              <a:t>ЕЖЕДНЕВНО </a:t>
            </a:r>
            <a:r>
              <a:rPr sz="1400" spc="114" dirty="0">
                <a:solidFill>
                  <a:srgbClr val="001E31"/>
                </a:solidFill>
                <a:latin typeface="Arial Narrow" panose="020B0606020202030204" pitchFamily="34" charset="0"/>
                <a:cs typeface="Calibri"/>
              </a:rPr>
              <a:t>ЦЕНТР</a:t>
            </a:r>
            <a:r>
              <a:rPr sz="1400" spc="-45" dirty="0">
                <a:solidFill>
                  <a:srgbClr val="001E31"/>
                </a:solidFill>
                <a:latin typeface="Arial Narrow" panose="020B0606020202030204" pitchFamily="34" charset="0"/>
                <a:cs typeface="Calibri"/>
              </a:rPr>
              <a:t> </a:t>
            </a:r>
            <a:r>
              <a:rPr sz="1400" spc="80" dirty="0">
                <a:solidFill>
                  <a:srgbClr val="001E31"/>
                </a:solidFill>
                <a:latin typeface="Arial Narrow" panose="020B0606020202030204" pitchFamily="34" charset="0"/>
                <a:cs typeface="Calibri"/>
              </a:rPr>
              <a:t>КОНСУЛЬТИРУЕТ  </a:t>
            </a:r>
            <a:r>
              <a:rPr sz="1400" spc="60" dirty="0">
                <a:solidFill>
                  <a:srgbClr val="001E31"/>
                </a:solidFill>
                <a:latin typeface="Arial Narrow" panose="020B0606020202030204" pitchFamily="34" charset="0"/>
                <a:cs typeface="Calibri"/>
              </a:rPr>
              <a:t>ПО </a:t>
            </a:r>
            <a:r>
              <a:rPr sz="1400" spc="80" dirty="0">
                <a:solidFill>
                  <a:srgbClr val="001E31"/>
                </a:solidFill>
                <a:latin typeface="Arial Narrow" panose="020B0606020202030204" pitchFamily="34" charset="0"/>
                <a:cs typeface="Calibri"/>
              </a:rPr>
              <a:t>СЛЕДУЮЩИМ</a:t>
            </a:r>
            <a:r>
              <a:rPr sz="1400" spc="-25" dirty="0">
                <a:solidFill>
                  <a:srgbClr val="001E31"/>
                </a:solidFill>
                <a:latin typeface="Arial Narrow" panose="020B0606020202030204" pitchFamily="34" charset="0"/>
                <a:cs typeface="Calibri"/>
              </a:rPr>
              <a:t> </a:t>
            </a:r>
            <a:r>
              <a:rPr sz="1400" spc="80" dirty="0">
                <a:solidFill>
                  <a:srgbClr val="001E31"/>
                </a:solidFill>
                <a:latin typeface="Arial Narrow" panose="020B0606020202030204" pitchFamily="34" charset="0"/>
                <a:cs typeface="Calibri"/>
              </a:rPr>
              <a:t>НАПРАВЛЕНИЯМ:</a:t>
            </a:r>
            <a:endParaRPr sz="1400" dirty="0">
              <a:solidFill>
                <a:prstClr val="black"/>
              </a:solidFill>
              <a:latin typeface="Arial Narrow" panose="020B0606020202030204" pitchFamily="34" charset="0"/>
              <a:cs typeface="Calibri"/>
            </a:endParaRPr>
          </a:p>
        </p:txBody>
      </p:sp>
      <p:sp>
        <p:nvSpPr>
          <p:cNvPr id="52" name="object 26"/>
          <p:cNvSpPr/>
          <p:nvPr/>
        </p:nvSpPr>
        <p:spPr>
          <a:xfrm>
            <a:off x="7099305" y="4157714"/>
            <a:ext cx="222071" cy="130145"/>
          </a:xfrm>
          <a:custGeom>
            <a:avLst/>
            <a:gdLst/>
            <a:ahLst/>
            <a:cxnLst/>
            <a:rect l="l" t="t" r="r" b="b"/>
            <a:pathLst>
              <a:path w="361315" h="217170">
                <a:moveTo>
                  <a:pt x="342760" y="217004"/>
                </a:moveTo>
                <a:lnTo>
                  <a:pt x="18262" y="217004"/>
                </a:lnTo>
                <a:lnTo>
                  <a:pt x="11154" y="215569"/>
                </a:lnTo>
                <a:lnTo>
                  <a:pt x="5349" y="211656"/>
                </a:lnTo>
                <a:lnTo>
                  <a:pt x="1435" y="205855"/>
                </a:lnTo>
                <a:lnTo>
                  <a:pt x="0" y="198754"/>
                </a:lnTo>
                <a:lnTo>
                  <a:pt x="0" y="18262"/>
                </a:lnTo>
                <a:lnTo>
                  <a:pt x="1435" y="11154"/>
                </a:lnTo>
                <a:lnTo>
                  <a:pt x="5349" y="5349"/>
                </a:lnTo>
                <a:lnTo>
                  <a:pt x="11154" y="1435"/>
                </a:lnTo>
                <a:lnTo>
                  <a:pt x="18262" y="0"/>
                </a:lnTo>
                <a:lnTo>
                  <a:pt x="342760" y="0"/>
                </a:lnTo>
                <a:lnTo>
                  <a:pt x="349865" y="1435"/>
                </a:lnTo>
                <a:lnTo>
                  <a:pt x="355666" y="5349"/>
                </a:lnTo>
                <a:lnTo>
                  <a:pt x="359576" y="11154"/>
                </a:lnTo>
                <a:lnTo>
                  <a:pt x="361010" y="18262"/>
                </a:lnTo>
                <a:lnTo>
                  <a:pt x="361010" y="198754"/>
                </a:lnTo>
                <a:lnTo>
                  <a:pt x="359576" y="205855"/>
                </a:lnTo>
                <a:lnTo>
                  <a:pt x="355666" y="211656"/>
                </a:lnTo>
                <a:lnTo>
                  <a:pt x="349865" y="215569"/>
                </a:lnTo>
                <a:lnTo>
                  <a:pt x="342760" y="217004"/>
                </a:lnTo>
                <a:close/>
              </a:path>
            </a:pathLst>
          </a:custGeom>
          <a:ln w="12700">
            <a:solidFill>
              <a:srgbClr val="2AACE2"/>
            </a:solidFill>
          </a:ln>
        </p:spPr>
        <p:txBody>
          <a:bodyPr wrap="square" lIns="0" tIns="0" rIns="0" bIns="0" rtlCol="0"/>
          <a:lstStyle/>
          <a:p>
            <a:pPr eaLnBrk="1" fontAlgn="auto" hangingPunct="1">
              <a:spcBef>
                <a:spcPts val="0"/>
              </a:spcBef>
              <a:spcAft>
                <a:spcPts val="0"/>
              </a:spcAft>
            </a:pPr>
            <a:endParaRPr>
              <a:solidFill>
                <a:prstClr val="black"/>
              </a:solidFill>
              <a:latin typeface="Arial Narrow" panose="020B0606020202030204" pitchFamily="34" charset="0"/>
              <a:cs typeface="+mn-cs"/>
            </a:endParaRPr>
          </a:p>
        </p:txBody>
      </p:sp>
      <p:sp>
        <p:nvSpPr>
          <p:cNvPr id="53" name="object 27"/>
          <p:cNvSpPr/>
          <p:nvPr/>
        </p:nvSpPr>
        <p:spPr>
          <a:xfrm>
            <a:off x="7099307" y="4191748"/>
            <a:ext cx="222071" cy="45719"/>
          </a:xfrm>
          <a:custGeom>
            <a:avLst/>
            <a:gdLst/>
            <a:ahLst/>
            <a:cxnLst/>
            <a:rect l="l" t="t" r="r" b="b"/>
            <a:pathLst>
              <a:path w="361315" h="74929">
                <a:moveTo>
                  <a:pt x="0" y="0"/>
                </a:moveTo>
                <a:lnTo>
                  <a:pt x="180505" y="74472"/>
                </a:lnTo>
                <a:lnTo>
                  <a:pt x="361010" y="0"/>
                </a:lnTo>
              </a:path>
            </a:pathLst>
          </a:custGeom>
          <a:ln w="12700">
            <a:solidFill>
              <a:srgbClr val="2AACE2"/>
            </a:solidFill>
          </a:ln>
        </p:spPr>
        <p:txBody>
          <a:bodyPr wrap="square" lIns="0" tIns="0" rIns="0" bIns="0" rtlCol="0"/>
          <a:lstStyle/>
          <a:p>
            <a:pPr eaLnBrk="1" fontAlgn="auto" hangingPunct="1">
              <a:spcBef>
                <a:spcPts val="0"/>
              </a:spcBef>
              <a:spcAft>
                <a:spcPts val="0"/>
              </a:spcAft>
            </a:pPr>
            <a:endParaRPr>
              <a:solidFill>
                <a:prstClr val="black"/>
              </a:solidFill>
              <a:latin typeface="Arial Narrow" panose="020B0606020202030204" pitchFamily="34" charset="0"/>
              <a:cs typeface="+mn-cs"/>
            </a:endParaRPr>
          </a:p>
        </p:txBody>
      </p:sp>
      <p:sp>
        <p:nvSpPr>
          <p:cNvPr id="54" name="object 45"/>
          <p:cNvSpPr txBox="1"/>
          <p:nvPr/>
        </p:nvSpPr>
        <p:spPr>
          <a:xfrm>
            <a:off x="516445" y="2394410"/>
            <a:ext cx="132080" cy="243656"/>
          </a:xfrm>
          <a:prstGeom prst="rect">
            <a:avLst/>
          </a:prstGeom>
        </p:spPr>
        <p:txBody>
          <a:bodyPr vert="horz" wrap="square" lIns="0" tIns="12700" rIns="0" bIns="0" rtlCol="0">
            <a:spAutoFit/>
          </a:bodyPr>
          <a:lstStyle/>
          <a:p>
            <a:pPr marL="12700" eaLnBrk="1" fontAlgn="auto" hangingPunct="1">
              <a:spcBef>
                <a:spcPts val="100"/>
              </a:spcBef>
              <a:spcAft>
                <a:spcPts val="0"/>
              </a:spcAft>
            </a:pPr>
            <a:r>
              <a:rPr lang="ru-RU" sz="1500" spc="-340" dirty="0">
                <a:solidFill>
                  <a:srgbClr val="2AACE2"/>
                </a:solidFill>
                <a:latin typeface="Arial Narrow" panose="020B0606020202030204" pitchFamily="34" charset="0"/>
                <a:cs typeface="Calibri"/>
              </a:rPr>
              <a:t>1</a:t>
            </a:r>
            <a:endParaRPr lang="ru-RU" sz="1500" dirty="0">
              <a:solidFill>
                <a:srgbClr val="2AACE2"/>
              </a:solidFill>
              <a:latin typeface="Arial Narrow" panose="020B0606020202030204" pitchFamily="34" charset="0"/>
              <a:cs typeface="Calibri"/>
            </a:endParaRPr>
          </a:p>
        </p:txBody>
      </p:sp>
      <p:sp>
        <p:nvSpPr>
          <p:cNvPr id="55" name="object 47"/>
          <p:cNvSpPr txBox="1"/>
          <p:nvPr/>
        </p:nvSpPr>
        <p:spPr>
          <a:xfrm>
            <a:off x="343676" y="2538831"/>
            <a:ext cx="3156142" cy="371897"/>
          </a:xfrm>
          <a:prstGeom prst="rect">
            <a:avLst/>
          </a:prstGeom>
        </p:spPr>
        <p:txBody>
          <a:bodyPr vert="horz" wrap="square" lIns="0" tIns="12700" rIns="0" bIns="0" rtlCol="0">
            <a:spAutoFit/>
          </a:bodyPr>
          <a:lstStyle/>
          <a:p>
            <a:pPr marL="630555" marR="1024255" eaLnBrk="1" fontAlgn="auto" hangingPunct="1">
              <a:lnSpc>
                <a:spcPts val="1440"/>
              </a:lnSpc>
              <a:spcBef>
                <a:spcPts val="5"/>
              </a:spcBef>
              <a:spcAft>
                <a:spcPts val="0"/>
              </a:spcAft>
            </a:pPr>
            <a:r>
              <a:rPr lang="ru-RU" sz="1200" spc="50" dirty="0">
                <a:solidFill>
                  <a:srgbClr val="001E31"/>
                </a:solidFill>
                <a:latin typeface="Arial Narrow" panose="020B0606020202030204" pitchFamily="34" charset="0"/>
                <a:cs typeface="Calibri"/>
              </a:rPr>
              <a:t>Программы</a:t>
            </a:r>
            <a:r>
              <a:rPr lang="ru-RU" sz="1200" spc="-50" dirty="0">
                <a:solidFill>
                  <a:srgbClr val="001E31"/>
                </a:solidFill>
                <a:latin typeface="Arial Narrow" panose="020B0606020202030204" pitchFamily="34" charset="0"/>
                <a:cs typeface="Calibri"/>
              </a:rPr>
              <a:t> </a:t>
            </a:r>
            <a:r>
              <a:rPr lang="ru-RU" sz="1200" spc="65" dirty="0">
                <a:solidFill>
                  <a:srgbClr val="001E31"/>
                </a:solidFill>
                <a:latin typeface="Arial Narrow" panose="020B0606020202030204" pitchFamily="34" charset="0"/>
                <a:cs typeface="Calibri"/>
              </a:rPr>
              <a:t>льготных  </a:t>
            </a:r>
            <a:r>
              <a:rPr lang="ru-RU" sz="1200" spc="50" dirty="0">
                <a:solidFill>
                  <a:srgbClr val="001E31"/>
                </a:solidFill>
                <a:latin typeface="Arial Narrow" panose="020B0606020202030204" pitchFamily="34" charset="0"/>
                <a:cs typeface="Calibri"/>
              </a:rPr>
              <a:t>займов</a:t>
            </a:r>
            <a:r>
              <a:rPr lang="ru-RU" sz="1200" spc="25" dirty="0">
                <a:solidFill>
                  <a:srgbClr val="001E31"/>
                </a:solidFill>
                <a:latin typeface="Arial Narrow" panose="020B0606020202030204" pitchFamily="34" charset="0"/>
                <a:cs typeface="Calibri"/>
              </a:rPr>
              <a:t> </a:t>
            </a:r>
            <a:r>
              <a:rPr lang="ru-RU" sz="1200" spc="105" dirty="0">
                <a:solidFill>
                  <a:srgbClr val="001E31"/>
                </a:solidFill>
                <a:latin typeface="Arial Narrow" panose="020B0606020202030204" pitchFamily="34" charset="0"/>
                <a:cs typeface="Calibri"/>
              </a:rPr>
              <a:t>ФРП</a:t>
            </a:r>
            <a:endParaRPr lang="ru-RU" sz="1200" dirty="0">
              <a:solidFill>
                <a:prstClr val="black"/>
              </a:solidFill>
              <a:latin typeface="Arial Narrow" panose="020B0606020202030204" pitchFamily="34" charset="0"/>
              <a:cs typeface="Calibri"/>
            </a:endParaRPr>
          </a:p>
        </p:txBody>
      </p:sp>
    </p:spTree>
    <p:extLst>
      <p:ext uri="{BB962C8B-B14F-4D97-AF65-F5344CB8AC3E}">
        <p14:creationId xmlns:p14="http://schemas.microsoft.com/office/powerpoint/2010/main" val="1841608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67220" y="2866090"/>
            <a:ext cx="1350275" cy="143809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Arial Narrow" panose="020B0606020202030204" pitchFamily="34" charset="0"/>
              </a:rPr>
              <a:t>Субъекты РФ</a:t>
            </a:r>
          </a:p>
          <a:p>
            <a:pPr algn="ctr"/>
            <a:endParaRPr lang="ru-RU" sz="1600" dirty="0">
              <a:solidFill>
                <a:schemeClr val="tx1"/>
              </a:solidFill>
              <a:latin typeface="Arial Narrow" panose="020B0606020202030204" pitchFamily="34" charset="0"/>
            </a:endParaRPr>
          </a:p>
          <a:p>
            <a:pPr algn="ctr"/>
            <a:r>
              <a:rPr lang="ru-RU" sz="1600" dirty="0">
                <a:solidFill>
                  <a:schemeClr val="tx1"/>
                </a:solidFill>
                <a:latin typeface="Arial Narrow" panose="020B0606020202030204" pitchFamily="34" charset="0"/>
              </a:rPr>
              <a:t>ГРБС</a:t>
            </a:r>
          </a:p>
          <a:p>
            <a:pPr algn="ctr"/>
            <a:endParaRPr lang="ru-RU" sz="1600" dirty="0">
              <a:solidFill>
                <a:schemeClr val="tx1"/>
              </a:solidFill>
              <a:latin typeface="Arial Narrow" panose="020B0606020202030204" pitchFamily="34" charset="0"/>
            </a:endParaRPr>
          </a:p>
          <a:p>
            <a:pPr algn="ctr"/>
            <a:r>
              <a:rPr lang="ru-RU" sz="1600" dirty="0">
                <a:solidFill>
                  <a:schemeClr val="tx1"/>
                </a:solidFill>
                <a:latin typeface="Arial Narrow" panose="020B0606020202030204" pitchFamily="34" charset="0"/>
              </a:rPr>
              <a:t>ФОИВ</a:t>
            </a:r>
          </a:p>
        </p:txBody>
      </p:sp>
      <p:sp>
        <p:nvSpPr>
          <p:cNvPr id="24" name="TextBox 23"/>
          <p:cNvSpPr txBox="1"/>
          <p:nvPr/>
        </p:nvSpPr>
        <p:spPr>
          <a:xfrm>
            <a:off x="3363934" y="614129"/>
            <a:ext cx="2709396" cy="338554"/>
          </a:xfrm>
          <a:prstGeom prst="rect">
            <a:avLst/>
          </a:prstGeom>
          <a:noFill/>
        </p:spPr>
        <p:txBody>
          <a:bodyPr wrap="none" rtlCol="0">
            <a:spAutoFit/>
          </a:bodyPr>
          <a:lstStyle/>
          <a:p>
            <a:r>
              <a:rPr lang="ru-RU" sz="1600" dirty="0">
                <a:latin typeface="Arial Narrow" panose="020B0606020202030204" pitchFamily="34" charset="0"/>
              </a:rPr>
              <a:t>Национальные проекты (ФОИВ)</a:t>
            </a:r>
          </a:p>
        </p:txBody>
      </p:sp>
      <p:graphicFrame>
        <p:nvGraphicFramePr>
          <p:cNvPr id="7" name="Таблица 6"/>
          <p:cNvGraphicFramePr>
            <a:graphicFrameLocks noGrp="1"/>
          </p:cNvGraphicFramePr>
          <p:nvPr>
            <p:extLst>
              <p:ext uri="{D42A27DB-BD31-4B8C-83A1-F6EECF244321}">
                <p14:modId xmlns:p14="http://schemas.microsoft.com/office/powerpoint/2010/main" val="2174966912"/>
              </p:ext>
            </p:extLst>
          </p:nvPr>
        </p:nvGraphicFramePr>
        <p:xfrm>
          <a:off x="50800" y="961115"/>
          <a:ext cx="9055099" cy="502920"/>
        </p:xfrm>
        <a:graphic>
          <a:graphicData uri="http://schemas.openxmlformats.org/drawingml/2006/table">
            <a:tbl>
              <a:tblPr firstRow="1" bandRow="1">
                <a:tableStyleId>{5C22544A-7EE6-4342-B048-85BDC9FD1C3A}</a:tableStyleId>
              </a:tblPr>
              <a:tblGrid>
                <a:gridCol w="763847">
                  <a:extLst>
                    <a:ext uri="{9D8B030D-6E8A-4147-A177-3AD203B41FA5}">
                      <a16:colId xmlns:a16="http://schemas.microsoft.com/office/drawing/2014/main" xmlns="" val="314252562"/>
                    </a:ext>
                  </a:extLst>
                </a:gridCol>
                <a:gridCol w="831273">
                  <a:extLst>
                    <a:ext uri="{9D8B030D-6E8A-4147-A177-3AD203B41FA5}">
                      <a16:colId xmlns:a16="http://schemas.microsoft.com/office/drawing/2014/main" xmlns="" val="195722069"/>
                    </a:ext>
                  </a:extLst>
                </a:gridCol>
                <a:gridCol w="880106">
                  <a:extLst>
                    <a:ext uri="{9D8B030D-6E8A-4147-A177-3AD203B41FA5}">
                      <a16:colId xmlns:a16="http://schemas.microsoft.com/office/drawing/2014/main" xmlns="" val="3147367918"/>
                    </a:ext>
                  </a:extLst>
                </a:gridCol>
                <a:gridCol w="659231">
                  <a:extLst>
                    <a:ext uri="{9D8B030D-6E8A-4147-A177-3AD203B41FA5}">
                      <a16:colId xmlns:a16="http://schemas.microsoft.com/office/drawing/2014/main" xmlns="" val="1914384919"/>
                    </a:ext>
                  </a:extLst>
                </a:gridCol>
                <a:gridCol w="695508">
                  <a:extLst>
                    <a:ext uri="{9D8B030D-6E8A-4147-A177-3AD203B41FA5}">
                      <a16:colId xmlns:a16="http://schemas.microsoft.com/office/drawing/2014/main" xmlns="" val="3400149624"/>
                    </a:ext>
                  </a:extLst>
                </a:gridCol>
                <a:gridCol w="1032057">
                  <a:extLst>
                    <a:ext uri="{9D8B030D-6E8A-4147-A177-3AD203B41FA5}">
                      <a16:colId xmlns:a16="http://schemas.microsoft.com/office/drawing/2014/main" xmlns="" val="2182782242"/>
                    </a:ext>
                  </a:extLst>
                </a:gridCol>
                <a:gridCol w="465513">
                  <a:extLst>
                    <a:ext uri="{9D8B030D-6E8A-4147-A177-3AD203B41FA5}">
                      <a16:colId xmlns:a16="http://schemas.microsoft.com/office/drawing/2014/main" xmlns="" val="1480908806"/>
                    </a:ext>
                  </a:extLst>
                </a:gridCol>
                <a:gridCol w="705052">
                  <a:extLst>
                    <a:ext uri="{9D8B030D-6E8A-4147-A177-3AD203B41FA5}">
                      <a16:colId xmlns:a16="http://schemas.microsoft.com/office/drawing/2014/main" xmlns="" val="1561825760"/>
                    </a:ext>
                  </a:extLst>
                </a:gridCol>
                <a:gridCol w="621916">
                  <a:extLst>
                    <a:ext uri="{9D8B030D-6E8A-4147-A177-3AD203B41FA5}">
                      <a16:colId xmlns:a16="http://schemas.microsoft.com/office/drawing/2014/main" xmlns="" val="238523770"/>
                    </a:ext>
                  </a:extLst>
                </a:gridCol>
                <a:gridCol w="510144">
                  <a:extLst>
                    <a:ext uri="{9D8B030D-6E8A-4147-A177-3AD203B41FA5}">
                      <a16:colId xmlns:a16="http://schemas.microsoft.com/office/drawing/2014/main" xmlns="" val="1975272591"/>
                    </a:ext>
                  </a:extLst>
                </a:gridCol>
                <a:gridCol w="950653">
                  <a:extLst>
                    <a:ext uri="{9D8B030D-6E8A-4147-A177-3AD203B41FA5}">
                      <a16:colId xmlns:a16="http://schemas.microsoft.com/office/drawing/2014/main" xmlns="" val="3884418382"/>
                    </a:ext>
                  </a:extLst>
                </a:gridCol>
                <a:gridCol w="939799">
                  <a:extLst>
                    <a:ext uri="{9D8B030D-6E8A-4147-A177-3AD203B41FA5}">
                      <a16:colId xmlns:a16="http://schemas.microsoft.com/office/drawing/2014/main" xmlns="" val="400704803"/>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900" b="0" dirty="0">
                          <a:latin typeface="Arial Narrow" panose="020B0606020202030204" pitchFamily="34" charset="0"/>
                        </a:rPr>
                        <a:t>Рынок труда</a:t>
                      </a:r>
                    </a:p>
                  </a:txBody>
                  <a:tcPr anchor="ctr"/>
                </a:tc>
                <a:tc>
                  <a:txBody>
                    <a:bodyPr/>
                    <a:lstStyle/>
                    <a:p>
                      <a:pPr algn="ctr"/>
                      <a:r>
                        <a:rPr lang="ru-RU" sz="900" b="0" dirty="0">
                          <a:latin typeface="Arial Narrow" panose="020B0606020202030204" pitchFamily="34" charset="0"/>
                        </a:rPr>
                        <a:t>Образование</a:t>
                      </a:r>
                    </a:p>
                  </a:txBody>
                  <a:tcPr anchor="ctr"/>
                </a:tc>
                <a:tc>
                  <a:txBody>
                    <a:bodyPr/>
                    <a:lstStyle/>
                    <a:p>
                      <a:pPr algn="ctr"/>
                      <a:r>
                        <a:rPr lang="ru-RU" sz="900" b="0" dirty="0">
                          <a:latin typeface="Arial Narrow" panose="020B0606020202030204" pitchFamily="34" charset="0"/>
                        </a:rPr>
                        <a:t>Жилье и городская среда</a:t>
                      </a:r>
                    </a:p>
                  </a:txBody>
                  <a:tcPr anchor="ctr"/>
                </a:tc>
                <a:tc>
                  <a:txBody>
                    <a:bodyPr/>
                    <a:lstStyle/>
                    <a:p>
                      <a:pPr algn="ctr"/>
                      <a:r>
                        <a:rPr lang="ru-RU" sz="900" b="0" dirty="0">
                          <a:latin typeface="Arial Narrow" panose="020B0606020202030204" pitchFamily="34" charset="0"/>
                        </a:rPr>
                        <a:t>Экология</a:t>
                      </a:r>
                    </a:p>
                  </a:txBody>
                  <a:tcPr anchor="ctr"/>
                </a:tc>
                <a:tc>
                  <a:txBody>
                    <a:bodyPr/>
                    <a:lstStyle/>
                    <a:p>
                      <a:pPr algn="ctr"/>
                      <a:r>
                        <a:rPr lang="ru-RU" sz="900" b="0" dirty="0">
                          <a:latin typeface="Arial Narrow" panose="020B0606020202030204" pitchFamily="34" charset="0"/>
                        </a:rPr>
                        <a:t>Автодороги</a:t>
                      </a:r>
                    </a:p>
                  </a:txBody>
                  <a:tcPr anchor="ctr"/>
                </a:tc>
                <a:tc>
                  <a:txBody>
                    <a:bodyPr/>
                    <a:lstStyle/>
                    <a:p>
                      <a:pPr algn="ctr"/>
                      <a:r>
                        <a:rPr lang="ru-RU" sz="900" b="1" dirty="0">
                          <a:latin typeface="Arial Narrow" panose="020B0606020202030204" pitchFamily="34" charset="0"/>
                        </a:rPr>
                        <a:t>Здравоохранение</a:t>
                      </a:r>
                    </a:p>
                  </a:txBody>
                  <a:tcPr anchor="ctr"/>
                </a:tc>
                <a:tc>
                  <a:txBody>
                    <a:bodyPr/>
                    <a:lstStyle/>
                    <a:p>
                      <a:pPr algn="ctr"/>
                      <a:r>
                        <a:rPr lang="ru-RU" sz="900" b="0" dirty="0">
                          <a:latin typeface="Arial Narrow" panose="020B0606020202030204" pitchFamily="34" charset="0"/>
                        </a:rPr>
                        <a:t>Наука</a:t>
                      </a:r>
                    </a:p>
                  </a:txBody>
                  <a:tcPr anchor="ctr"/>
                </a:tc>
                <a:tc>
                  <a:txBody>
                    <a:bodyPr/>
                    <a:lstStyle/>
                    <a:p>
                      <a:pPr algn="ctr"/>
                      <a:r>
                        <a:rPr lang="ru-RU" sz="900" b="0" dirty="0">
                          <a:latin typeface="Arial Narrow" panose="020B0606020202030204" pitchFamily="34" charset="0"/>
                        </a:rPr>
                        <a:t>Цифровая экономика</a:t>
                      </a:r>
                    </a:p>
                  </a:txBody>
                  <a:tcPr anchor="ctr"/>
                </a:tc>
                <a:tc>
                  <a:txBody>
                    <a:bodyPr/>
                    <a:lstStyle/>
                    <a:p>
                      <a:pPr algn="ctr"/>
                      <a:r>
                        <a:rPr lang="ru-RU" sz="900" b="0" dirty="0">
                          <a:latin typeface="Arial Narrow" panose="020B0606020202030204" pitchFamily="34" charset="0"/>
                        </a:rPr>
                        <a:t>Культура</a:t>
                      </a:r>
                    </a:p>
                  </a:txBody>
                  <a:tcPr anchor="ctr"/>
                </a:tc>
                <a:tc>
                  <a:txBody>
                    <a:bodyPr/>
                    <a:lstStyle/>
                    <a:p>
                      <a:pPr algn="ctr"/>
                      <a:r>
                        <a:rPr lang="ru-RU" sz="900" b="0" dirty="0">
                          <a:latin typeface="Arial Narrow" panose="020B0606020202030204" pitchFamily="34" charset="0"/>
                        </a:rPr>
                        <a:t>Малый бизнес</a:t>
                      </a:r>
                    </a:p>
                  </a:txBody>
                  <a:tcPr anchor="ctr"/>
                </a:tc>
                <a:tc>
                  <a:txBody>
                    <a:bodyPr/>
                    <a:lstStyle/>
                    <a:p>
                      <a:pPr algn="ctr"/>
                      <a:r>
                        <a:rPr lang="ru-RU" sz="900" b="0" dirty="0">
                          <a:latin typeface="Arial Narrow" panose="020B0606020202030204" pitchFamily="34" charset="0"/>
                        </a:rPr>
                        <a:t>Сотрудничество и экспорт</a:t>
                      </a:r>
                    </a:p>
                  </a:txBody>
                  <a:tcPr anchor="ctr"/>
                </a:tc>
                <a:tc>
                  <a:txBody>
                    <a:bodyPr/>
                    <a:lstStyle/>
                    <a:p>
                      <a:pPr algn="ctr"/>
                      <a:r>
                        <a:rPr lang="ru-RU" sz="900" b="0" dirty="0">
                          <a:latin typeface="Arial Narrow" panose="020B0606020202030204" pitchFamily="34" charset="0"/>
                        </a:rPr>
                        <a:t>Магистральная инфраструктура</a:t>
                      </a:r>
                    </a:p>
                  </a:txBody>
                  <a:tcPr anchor="ctr"/>
                </a:tc>
                <a:extLst>
                  <a:ext uri="{0D108BD9-81ED-4DB2-BD59-A6C34878D82A}">
                    <a16:rowId xmlns:a16="http://schemas.microsoft.com/office/drawing/2014/main" xmlns="" val="2065640613"/>
                  </a:ext>
                </a:extLst>
              </a:tr>
            </a:tbl>
          </a:graphicData>
        </a:graphic>
      </p:graphicFrame>
      <p:sp>
        <p:nvSpPr>
          <p:cNvPr id="67" name="object 79"/>
          <p:cNvSpPr txBox="1">
            <a:spLocks/>
          </p:cNvSpPr>
          <p:nvPr/>
        </p:nvSpPr>
        <p:spPr>
          <a:xfrm>
            <a:off x="1731192" y="79183"/>
            <a:ext cx="4062274" cy="503409"/>
          </a:xfrm>
          <a:prstGeom prst="rect">
            <a:avLst/>
          </a:prstGeom>
        </p:spPr>
        <p:txBody>
          <a:bodyPr vert="horz" wrap="square" lIns="0" tIns="10860" rIns="0" bIns="0" rtlCol="0">
            <a:sp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marR="5080" indent="11113">
              <a:lnSpc>
                <a:spcPct val="100000"/>
              </a:lnSpc>
              <a:spcBef>
                <a:spcPts val="100"/>
              </a:spcBef>
            </a:pPr>
            <a:r>
              <a:rPr lang="ru-RU" sz="1600" spc="175" dirty="0">
                <a:solidFill>
                  <a:srgbClr val="001E31"/>
                </a:solidFill>
                <a:latin typeface="Arial Narrow" panose="020B0606020202030204" pitchFamily="34" charset="0"/>
              </a:rPr>
              <a:t>Вовлечение предприятий ОПК в рамках реализации национальных проектов  </a:t>
            </a:r>
          </a:p>
        </p:txBody>
      </p:sp>
      <p:sp>
        <p:nvSpPr>
          <p:cNvPr id="13" name="Прямоугольник 12"/>
          <p:cNvSpPr/>
          <p:nvPr/>
        </p:nvSpPr>
        <p:spPr>
          <a:xfrm>
            <a:off x="7301600" y="1759052"/>
            <a:ext cx="1409699" cy="102362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solidFill>
                <a:schemeClr val="tx1"/>
              </a:solidFill>
              <a:latin typeface="Arial Narrow" panose="020B0606020202030204" pitchFamily="34" charset="0"/>
            </a:endParaRPr>
          </a:p>
          <a:p>
            <a:pPr algn="ctr"/>
            <a:endParaRPr lang="ru-RU" sz="1200" dirty="0">
              <a:solidFill>
                <a:schemeClr val="tx1"/>
              </a:solidFill>
              <a:latin typeface="Arial Narrow" panose="020B0606020202030204" pitchFamily="34" charset="0"/>
            </a:endParaRPr>
          </a:p>
          <a:p>
            <a:pPr algn="ctr"/>
            <a:endParaRPr lang="ru-RU" sz="1200" dirty="0">
              <a:solidFill>
                <a:schemeClr val="tx1"/>
              </a:solidFill>
              <a:latin typeface="Arial Narrow" panose="020B0606020202030204" pitchFamily="34" charset="0"/>
            </a:endParaRPr>
          </a:p>
          <a:p>
            <a:pPr algn="ctr"/>
            <a:endParaRPr lang="ru-RU" sz="1200" dirty="0">
              <a:solidFill>
                <a:schemeClr val="tx1"/>
              </a:solidFill>
              <a:latin typeface="Arial Narrow" panose="020B0606020202030204" pitchFamily="34" charset="0"/>
            </a:endParaRPr>
          </a:p>
          <a:p>
            <a:pPr algn="ctr"/>
            <a:r>
              <a:rPr lang="ru-RU" sz="1200" dirty="0">
                <a:solidFill>
                  <a:schemeClr val="tx1"/>
                </a:solidFill>
                <a:latin typeface="Arial Narrow" panose="020B0606020202030204" pitchFamily="34" charset="0"/>
              </a:rPr>
              <a:t>Подкомиссия по медтехнике при </a:t>
            </a:r>
            <a:r>
              <a:rPr lang="ru-RU" sz="1200" dirty="0" err="1">
                <a:solidFill>
                  <a:schemeClr val="tx1"/>
                </a:solidFill>
                <a:latin typeface="Arial Narrow" panose="020B0606020202030204" pitchFamily="34" charset="0"/>
              </a:rPr>
              <a:t>Минпромторге</a:t>
            </a:r>
            <a:r>
              <a:rPr lang="ru-RU" sz="1200" dirty="0">
                <a:solidFill>
                  <a:schemeClr val="tx1"/>
                </a:solidFill>
                <a:latin typeface="Arial Narrow" panose="020B0606020202030204" pitchFamily="34" charset="0"/>
              </a:rPr>
              <a:t> РФ</a:t>
            </a:r>
          </a:p>
          <a:p>
            <a:pPr algn="ctr"/>
            <a:endParaRPr lang="ru-RU" sz="1200" dirty="0">
              <a:solidFill>
                <a:schemeClr val="tx1"/>
              </a:solidFill>
              <a:latin typeface="Arial Narrow" panose="020B0606020202030204" pitchFamily="34" charset="0"/>
            </a:endParaRPr>
          </a:p>
          <a:p>
            <a:pPr algn="ctr"/>
            <a:endParaRPr lang="ru-RU" sz="1200" dirty="0">
              <a:solidFill>
                <a:schemeClr val="tx1"/>
              </a:solidFill>
              <a:latin typeface="Arial Narrow" panose="020B0606020202030204" pitchFamily="34" charset="0"/>
            </a:endParaRPr>
          </a:p>
          <a:p>
            <a:pPr algn="ctr"/>
            <a:endParaRPr lang="ru-RU" sz="1200" dirty="0">
              <a:solidFill>
                <a:schemeClr val="tx1"/>
              </a:solidFill>
              <a:latin typeface="Arial Narrow" panose="020B0606020202030204" pitchFamily="34" charset="0"/>
            </a:endParaRPr>
          </a:p>
          <a:p>
            <a:pPr algn="ctr"/>
            <a:endParaRPr lang="ru-RU" sz="1200" dirty="0">
              <a:solidFill>
                <a:schemeClr val="tx1"/>
              </a:solidFill>
              <a:latin typeface="Arial Narrow" panose="020B0606020202030204" pitchFamily="34" charset="0"/>
            </a:endParaRPr>
          </a:p>
        </p:txBody>
      </p:sp>
      <p:sp>
        <p:nvSpPr>
          <p:cNvPr id="18" name="TextBox 17"/>
          <p:cNvSpPr txBox="1"/>
          <p:nvPr/>
        </p:nvSpPr>
        <p:spPr>
          <a:xfrm>
            <a:off x="4459136" y="2567227"/>
            <a:ext cx="1074341" cy="215444"/>
          </a:xfrm>
          <a:prstGeom prst="rect">
            <a:avLst/>
          </a:prstGeom>
          <a:solidFill>
            <a:schemeClr val="bg1"/>
          </a:solidFill>
        </p:spPr>
        <p:txBody>
          <a:bodyPr wrap="square" rtlCol="0">
            <a:spAutoFit/>
          </a:bodyPr>
          <a:lstStyle/>
          <a:p>
            <a:pPr algn="ctr"/>
            <a:r>
              <a:rPr lang="ru-RU" sz="800" dirty="0">
                <a:latin typeface="Arial Narrow" panose="020B0606020202030204" pitchFamily="34" charset="0"/>
              </a:rPr>
              <a:t> </a:t>
            </a:r>
          </a:p>
        </p:txBody>
      </p:sp>
      <p:sp>
        <p:nvSpPr>
          <p:cNvPr id="72" name="Прямоугольник 71"/>
          <p:cNvSpPr/>
          <p:nvPr/>
        </p:nvSpPr>
        <p:spPr>
          <a:xfrm>
            <a:off x="7301599" y="2975268"/>
            <a:ext cx="1409699" cy="67510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Arial Narrow" panose="020B0606020202030204" pitchFamily="34" charset="0"/>
              </a:rPr>
              <a:t>Подкомиссия по радиоэлектронике при </a:t>
            </a:r>
            <a:r>
              <a:rPr lang="ru-RU" sz="1200" dirty="0" err="1">
                <a:solidFill>
                  <a:schemeClr val="tx1"/>
                </a:solidFill>
                <a:latin typeface="Arial Narrow" panose="020B0606020202030204" pitchFamily="34" charset="0"/>
              </a:rPr>
              <a:t>Минпромторге</a:t>
            </a:r>
            <a:r>
              <a:rPr lang="ru-RU" sz="1200" dirty="0">
                <a:solidFill>
                  <a:schemeClr val="tx1"/>
                </a:solidFill>
                <a:latin typeface="Arial Narrow" panose="020B0606020202030204" pitchFamily="34" charset="0"/>
              </a:rPr>
              <a:t> РФ</a:t>
            </a:r>
          </a:p>
        </p:txBody>
      </p:sp>
      <p:sp>
        <p:nvSpPr>
          <p:cNvPr id="73" name="Прямоугольник 72"/>
          <p:cNvSpPr/>
          <p:nvPr/>
        </p:nvSpPr>
        <p:spPr>
          <a:xfrm>
            <a:off x="7301598" y="3826239"/>
            <a:ext cx="1409699" cy="67510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Arial Narrow" panose="020B0606020202030204" pitchFamily="34" charset="0"/>
              </a:rPr>
              <a:t>Подкомиссия по ТЭК при </a:t>
            </a:r>
            <a:r>
              <a:rPr lang="ru-RU" sz="1200" dirty="0" err="1">
                <a:solidFill>
                  <a:schemeClr val="tx1"/>
                </a:solidFill>
                <a:latin typeface="Arial Narrow" panose="020B0606020202030204" pitchFamily="34" charset="0"/>
              </a:rPr>
              <a:t>Минпромторге</a:t>
            </a:r>
            <a:r>
              <a:rPr lang="ru-RU" sz="1200" dirty="0">
                <a:solidFill>
                  <a:schemeClr val="tx1"/>
                </a:solidFill>
                <a:latin typeface="Arial Narrow" panose="020B0606020202030204" pitchFamily="34" charset="0"/>
              </a:rPr>
              <a:t> РФ</a:t>
            </a:r>
          </a:p>
        </p:txBody>
      </p:sp>
      <p:sp>
        <p:nvSpPr>
          <p:cNvPr id="74" name="Прямоугольник 73"/>
          <p:cNvSpPr/>
          <p:nvPr/>
        </p:nvSpPr>
        <p:spPr>
          <a:xfrm>
            <a:off x="7301597" y="4715982"/>
            <a:ext cx="1409699" cy="74078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Arial Narrow" panose="020B0606020202030204" pitchFamily="34" charset="0"/>
              </a:rPr>
              <a:t>Подкомиссия по цифровой экономике при </a:t>
            </a:r>
            <a:r>
              <a:rPr lang="ru-RU" sz="1200" dirty="0" err="1">
                <a:solidFill>
                  <a:schemeClr val="tx1"/>
                </a:solidFill>
                <a:latin typeface="Arial Narrow" panose="020B0606020202030204" pitchFamily="34" charset="0"/>
              </a:rPr>
              <a:t>Минпромторге</a:t>
            </a:r>
            <a:r>
              <a:rPr lang="ru-RU" sz="1200" dirty="0">
                <a:solidFill>
                  <a:schemeClr val="tx1"/>
                </a:solidFill>
                <a:latin typeface="Arial Narrow" panose="020B0606020202030204" pitchFamily="34" charset="0"/>
              </a:rPr>
              <a:t> РФ</a:t>
            </a:r>
          </a:p>
        </p:txBody>
      </p:sp>
      <p:sp>
        <p:nvSpPr>
          <p:cNvPr id="65" name="TextBox 64"/>
          <p:cNvSpPr txBox="1"/>
          <p:nvPr/>
        </p:nvSpPr>
        <p:spPr>
          <a:xfrm>
            <a:off x="2909567" y="1747587"/>
            <a:ext cx="3039037" cy="369332"/>
          </a:xfrm>
          <a:prstGeom prst="rect">
            <a:avLst/>
          </a:prstGeom>
          <a:noFill/>
        </p:spPr>
        <p:txBody>
          <a:bodyPr wrap="none" rtlCol="0">
            <a:spAutoFit/>
          </a:bodyPr>
          <a:lstStyle/>
          <a:p>
            <a:r>
              <a:rPr lang="ru-RU" dirty="0"/>
              <a:t>Межбюджетные трансферты</a:t>
            </a:r>
          </a:p>
        </p:txBody>
      </p:sp>
      <p:cxnSp>
        <p:nvCxnSpPr>
          <p:cNvPr id="76" name="Прямая со стрелкой 75"/>
          <p:cNvCxnSpPr/>
          <p:nvPr/>
        </p:nvCxnSpPr>
        <p:spPr>
          <a:xfrm>
            <a:off x="4423831" y="1384584"/>
            <a:ext cx="0" cy="3796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4" name="Прямоугольник 113"/>
          <p:cNvSpPr/>
          <p:nvPr/>
        </p:nvSpPr>
        <p:spPr>
          <a:xfrm>
            <a:off x="244280" y="5905044"/>
            <a:ext cx="567784" cy="369332"/>
          </a:xfrm>
          <a:prstGeom prst="rect">
            <a:avLst/>
          </a:prstGeom>
          <a:noFill/>
          <a:ln>
            <a:solidFill>
              <a:srgbClr val="00B0F0"/>
            </a:solidFill>
          </a:ln>
        </p:spPr>
        <p:txBody>
          <a:bodyPr wrap="none">
            <a:spAutoFit/>
          </a:bodyPr>
          <a:lstStyle/>
          <a:p>
            <a:pPr algn="ctr"/>
            <a:r>
              <a:rPr lang="ru-RU" dirty="0"/>
              <a:t>ЕИС</a:t>
            </a:r>
          </a:p>
        </p:txBody>
      </p:sp>
      <p:cxnSp>
        <p:nvCxnSpPr>
          <p:cNvPr id="116" name="Соединительная линия уступом 115"/>
          <p:cNvCxnSpPr>
            <a:stCxn id="65" idx="2"/>
            <a:endCxn id="15" idx="0"/>
          </p:cNvCxnSpPr>
          <p:nvPr/>
        </p:nvCxnSpPr>
        <p:spPr>
          <a:xfrm rot="5400000">
            <a:off x="2211137" y="648140"/>
            <a:ext cx="749171" cy="368672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17" name="Прямоугольник 116"/>
          <p:cNvSpPr/>
          <p:nvPr/>
        </p:nvSpPr>
        <p:spPr>
          <a:xfrm>
            <a:off x="2963333" y="2952306"/>
            <a:ext cx="3207184" cy="126255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latin typeface="Arial Narrow" panose="020B0606020202030204" pitchFamily="34" charset="0"/>
              </a:rPr>
              <a:t>НТС по </a:t>
            </a:r>
            <a:r>
              <a:rPr lang="ru-RU" b="1" dirty="0" err="1">
                <a:solidFill>
                  <a:schemeClr val="tx1"/>
                </a:solidFill>
                <a:latin typeface="Arial Narrow" panose="020B0606020202030204" pitchFamily="34" charset="0"/>
              </a:rPr>
              <a:t>имортозамещению</a:t>
            </a:r>
            <a:endParaRPr lang="ru-RU" b="1" dirty="0">
              <a:solidFill>
                <a:schemeClr val="tx1"/>
              </a:solidFill>
              <a:latin typeface="Arial Narrow" panose="020B0606020202030204" pitchFamily="34" charset="0"/>
            </a:endParaRPr>
          </a:p>
          <a:p>
            <a:r>
              <a:rPr lang="ru-RU" sz="1400" dirty="0">
                <a:solidFill>
                  <a:schemeClr val="tx1"/>
                </a:solidFill>
                <a:latin typeface="Arial Narrow" panose="020B0606020202030204" pitchFamily="34" charset="0"/>
              </a:rPr>
              <a:t>Рассмотрение и согласование:</a:t>
            </a:r>
          </a:p>
          <a:p>
            <a:pPr marL="285750" indent="-285750">
              <a:buFont typeface="Arial" panose="020B0604020202020204" pitchFamily="34" charset="0"/>
              <a:buChar char="•"/>
            </a:pPr>
            <a:r>
              <a:rPr lang="ru-RU" sz="1400" dirty="0">
                <a:solidFill>
                  <a:schemeClr val="tx1"/>
                </a:solidFill>
                <a:latin typeface="Arial Narrow" panose="020B0606020202030204" pitchFamily="34" charset="0"/>
              </a:rPr>
              <a:t>детализированных ПГЗ </a:t>
            </a:r>
          </a:p>
          <a:p>
            <a:pPr marL="285750" indent="-285750">
              <a:buFont typeface="Arial" panose="020B0604020202020204" pitchFamily="34" charset="0"/>
              <a:buChar char="•"/>
            </a:pPr>
            <a:r>
              <a:rPr lang="ru-RU" sz="1400" dirty="0">
                <a:solidFill>
                  <a:schemeClr val="tx1"/>
                </a:solidFill>
                <a:latin typeface="Arial Narrow" panose="020B0606020202030204" pitchFamily="34" charset="0"/>
              </a:rPr>
              <a:t>тендерной документации</a:t>
            </a:r>
          </a:p>
          <a:p>
            <a:pPr marL="285750" indent="-285750">
              <a:buFont typeface="Arial" panose="020B0604020202020204" pitchFamily="34" charset="0"/>
              <a:buChar char="•"/>
            </a:pPr>
            <a:r>
              <a:rPr lang="ru-RU" sz="1400" dirty="0">
                <a:solidFill>
                  <a:schemeClr val="tx1"/>
                </a:solidFill>
                <a:latin typeface="Arial Narrow" panose="020B0606020202030204" pitchFamily="34" charset="0"/>
              </a:rPr>
              <a:t>проектно-сметная документация  </a:t>
            </a:r>
          </a:p>
        </p:txBody>
      </p:sp>
      <p:sp>
        <p:nvSpPr>
          <p:cNvPr id="122" name="TextBox 121"/>
          <p:cNvSpPr txBox="1"/>
          <p:nvPr/>
        </p:nvSpPr>
        <p:spPr>
          <a:xfrm>
            <a:off x="5435506" y="4382134"/>
            <a:ext cx="928602" cy="369332"/>
          </a:xfrm>
          <a:prstGeom prst="rect">
            <a:avLst/>
          </a:prstGeom>
          <a:noFill/>
        </p:spPr>
        <p:txBody>
          <a:bodyPr wrap="square" rtlCol="0">
            <a:spAutoFit/>
          </a:bodyPr>
          <a:lstStyle/>
          <a:p>
            <a:pPr algn="ctr"/>
            <a:r>
              <a:rPr lang="ru-RU" sz="900" dirty="0"/>
              <a:t>Согласованная документация</a:t>
            </a:r>
          </a:p>
        </p:txBody>
      </p:sp>
      <p:cxnSp>
        <p:nvCxnSpPr>
          <p:cNvPr id="9" name="Соединительная линия уступом 8"/>
          <p:cNvCxnSpPr>
            <a:stCxn id="13" idx="1"/>
            <a:endCxn id="74" idx="1"/>
          </p:cNvCxnSpPr>
          <p:nvPr/>
        </p:nvCxnSpPr>
        <p:spPr>
          <a:xfrm rot="10800000" flipV="1">
            <a:off x="7301598" y="2270862"/>
            <a:ext cx="3" cy="2815512"/>
          </a:xfrm>
          <a:prstGeom prst="bentConnector3">
            <a:avLst>
              <a:gd name="adj1" fmla="val 7620100000"/>
            </a:avLst>
          </a:prstGeom>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stCxn id="15" idx="3"/>
            <a:endCxn id="117" idx="1"/>
          </p:cNvCxnSpPr>
          <p:nvPr/>
        </p:nvCxnSpPr>
        <p:spPr>
          <a:xfrm flipV="1">
            <a:off x="1417495" y="3583583"/>
            <a:ext cx="1545838" cy="15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stCxn id="117" idx="3"/>
          </p:cNvCxnSpPr>
          <p:nvPr/>
        </p:nvCxnSpPr>
        <p:spPr>
          <a:xfrm>
            <a:off x="6170517" y="3583583"/>
            <a:ext cx="899754" cy="15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Соединительная линия уступом 26"/>
          <p:cNvCxnSpPr>
            <a:stCxn id="117" idx="2"/>
            <a:endCxn id="15" idx="2"/>
          </p:cNvCxnSpPr>
          <p:nvPr/>
        </p:nvCxnSpPr>
        <p:spPr>
          <a:xfrm rot="5400000">
            <a:off x="2609981" y="2347238"/>
            <a:ext cx="89323" cy="3824567"/>
          </a:xfrm>
          <a:prstGeom prst="bentConnector3">
            <a:avLst>
              <a:gd name="adj1" fmla="val 355925"/>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170517" y="3058906"/>
            <a:ext cx="928602" cy="369332"/>
          </a:xfrm>
          <a:prstGeom prst="rect">
            <a:avLst/>
          </a:prstGeom>
          <a:noFill/>
        </p:spPr>
        <p:txBody>
          <a:bodyPr wrap="square" rtlCol="0">
            <a:spAutoFit/>
          </a:bodyPr>
          <a:lstStyle/>
          <a:p>
            <a:pPr algn="ctr"/>
            <a:r>
              <a:rPr lang="ru-RU" sz="900" dirty="0"/>
              <a:t> На согласование</a:t>
            </a:r>
          </a:p>
        </p:txBody>
      </p:sp>
      <p:cxnSp>
        <p:nvCxnSpPr>
          <p:cNvPr id="44" name="Соединительная линия уступом 43"/>
          <p:cNvCxnSpPr>
            <a:endCxn id="15" idx="2"/>
          </p:cNvCxnSpPr>
          <p:nvPr/>
        </p:nvCxnSpPr>
        <p:spPr>
          <a:xfrm rot="10800000" flipV="1">
            <a:off x="742359" y="4163793"/>
            <a:ext cx="6327913" cy="140390"/>
          </a:xfrm>
          <a:prstGeom prst="bentConnector4">
            <a:avLst>
              <a:gd name="adj1" fmla="val 10346"/>
              <a:gd name="adj2" fmla="val 489634"/>
            </a:avLst>
          </a:prstGeom>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2303856" y="4346650"/>
            <a:ext cx="1983830" cy="369332"/>
          </a:xfrm>
          <a:prstGeom prst="rect">
            <a:avLst/>
          </a:prstGeom>
          <a:solidFill>
            <a:schemeClr val="bg1"/>
          </a:solidFill>
        </p:spPr>
        <p:txBody>
          <a:bodyPr wrap="square" rtlCol="0">
            <a:spAutoFit/>
          </a:bodyPr>
          <a:lstStyle/>
          <a:p>
            <a:pPr algn="ctr"/>
            <a:r>
              <a:rPr lang="ru-RU" sz="900" dirty="0"/>
              <a:t>Замечания к тендерной и </a:t>
            </a:r>
          </a:p>
          <a:p>
            <a:pPr algn="ctr"/>
            <a:r>
              <a:rPr lang="ru-RU" sz="900" dirty="0"/>
              <a:t>проектно-сметной документации</a:t>
            </a:r>
          </a:p>
        </p:txBody>
      </p:sp>
      <p:sp>
        <p:nvSpPr>
          <p:cNvPr id="93" name="TextBox 92"/>
          <p:cNvSpPr txBox="1"/>
          <p:nvPr/>
        </p:nvSpPr>
        <p:spPr>
          <a:xfrm>
            <a:off x="1502585" y="3312822"/>
            <a:ext cx="1257124" cy="507831"/>
          </a:xfrm>
          <a:prstGeom prst="rect">
            <a:avLst/>
          </a:prstGeom>
          <a:solidFill>
            <a:schemeClr val="bg1"/>
          </a:solidFill>
        </p:spPr>
        <p:txBody>
          <a:bodyPr wrap="square" rtlCol="0">
            <a:spAutoFit/>
          </a:bodyPr>
          <a:lstStyle/>
          <a:p>
            <a:pPr algn="ctr"/>
            <a:r>
              <a:rPr lang="ru-RU" sz="900" dirty="0"/>
              <a:t>Сформированный </a:t>
            </a:r>
          </a:p>
          <a:p>
            <a:pPr algn="ctr"/>
            <a:r>
              <a:rPr lang="ru-RU" sz="900" dirty="0"/>
              <a:t>перечень потребностей</a:t>
            </a:r>
          </a:p>
        </p:txBody>
      </p:sp>
      <p:sp>
        <p:nvSpPr>
          <p:cNvPr id="84" name="Прямоугольник 83"/>
          <p:cNvSpPr/>
          <p:nvPr/>
        </p:nvSpPr>
        <p:spPr>
          <a:xfrm>
            <a:off x="7301601" y="5698986"/>
            <a:ext cx="1443153" cy="74078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Arial Narrow" panose="020B0606020202030204" pitchFamily="34" charset="0"/>
              </a:rPr>
              <a:t>Состав подкомиссий:</a:t>
            </a:r>
          </a:p>
          <a:p>
            <a:pPr algn="ctr"/>
            <a:r>
              <a:rPr lang="ru-RU" sz="1200" dirty="0">
                <a:solidFill>
                  <a:srgbClr val="FF0000"/>
                </a:solidFill>
                <a:latin typeface="Arial Narrow" panose="020B0606020202030204" pitchFamily="34" charset="0"/>
              </a:rPr>
              <a:t>Предприятия ОПК</a:t>
            </a:r>
          </a:p>
          <a:p>
            <a:pPr algn="ctr"/>
            <a:r>
              <a:rPr lang="ru-RU" sz="1200" dirty="0">
                <a:solidFill>
                  <a:schemeClr val="tx1"/>
                </a:solidFill>
                <a:latin typeface="Arial Narrow" panose="020B0606020202030204" pitchFamily="34" charset="0"/>
              </a:rPr>
              <a:t>Промышленные предприятия</a:t>
            </a:r>
          </a:p>
        </p:txBody>
      </p:sp>
      <p:cxnSp>
        <p:nvCxnSpPr>
          <p:cNvPr id="63" name="Соединительная линия уступом 62"/>
          <p:cNvCxnSpPr>
            <a:endCxn id="84" idx="1"/>
          </p:cNvCxnSpPr>
          <p:nvPr/>
        </p:nvCxnSpPr>
        <p:spPr>
          <a:xfrm rot="16200000" flipH="1">
            <a:off x="6434647" y="5202424"/>
            <a:ext cx="1502578" cy="23133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Прямая со стрелкой 74"/>
          <p:cNvCxnSpPr/>
          <p:nvPr/>
        </p:nvCxnSpPr>
        <p:spPr>
          <a:xfrm>
            <a:off x="461276" y="4304183"/>
            <a:ext cx="0" cy="15219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1" y="5133422"/>
            <a:ext cx="1056347" cy="507831"/>
          </a:xfrm>
          <a:prstGeom prst="rect">
            <a:avLst/>
          </a:prstGeom>
          <a:solidFill>
            <a:schemeClr val="bg1"/>
          </a:solidFill>
        </p:spPr>
        <p:txBody>
          <a:bodyPr wrap="square" rtlCol="0">
            <a:spAutoFit/>
          </a:bodyPr>
          <a:lstStyle/>
          <a:p>
            <a:pPr algn="ctr"/>
            <a:r>
              <a:rPr lang="ru-RU" sz="900" dirty="0"/>
              <a:t>Размещение тендерной документации</a:t>
            </a:r>
          </a:p>
        </p:txBody>
      </p:sp>
      <p:sp>
        <p:nvSpPr>
          <p:cNvPr id="94" name="Прямоугольник 93"/>
          <p:cNvSpPr/>
          <p:nvPr/>
        </p:nvSpPr>
        <p:spPr>
          <a:xfrm>
            <a:off x="2011350" y="5905044"/>
            <a:ext cx="2447786" cy="369332"/>
          </a:xfrm>
          <a:prstGeom prst="rect">
            <a:avLst/>
          </a:prstGeom>
          <a:noFill/>
          <a:ln>
            <a:solidFill>
              <a:srgbClr val="00B0F0"/>
            </a:solidFill>
          </a:ln>
        </p:spPr>
        <p:txBody>
          <a:bodyPr wrap="none">
            <a:spAutoFit/>
          </a:bodyPr>
          <a:lstStyle/>
          <a:p>
            <a:pPr algn="ctr"/>
            <a:r>
              <a:rPr lang="ru-RU" dirty="0"/>
              <a:t>Государственный заказ</a:t>
            </a:r>
          </a:p>
        </p:txBody>
      </p:sp>
      <p:cxnSp>
        <p:nvCxnSpPr>
          <p:cNvPr id="79" name="Прямая со стрелкой 78"/>
          <p:cNvCxnSpPr>
            <a:stCxn id="114" idx="3"/>
            <a:endCxn id="94" idx="1"/>
          </p:cNvCxnSpPr>
          <p:nvPr/>
        </p:nvCxnSpPr>
        <p:spPr>
          <a:xfrm>
            <a:off x="812064" y="6089710"/>
            <a:ext cx="119928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6" name="Соединительная линия уступом 85"/>
          <p:cNvCxnSpPr>
            <a:stCxn id="94" idx="3"/>
            <a:endCxn id="84" idx="2"/>
          </p:cNvCxnSpPr>
          <p:nvPr/>
        </p:nvCxnSpPr>
        <p:spPr>
          <a:xfrm>
            <a:off x="4459136" y="6089710"/>
            <a:ext cx="3564042" cy="350060"/>
          </a:xfrm>
          <a:prstGeom prst="bentConnector4">
            <a:avLst>
              <a:gd name="adj1" fmla="val 40110"/>
              <a:gd name="adj2" fmla="val 184300"/>
            </a:avLst>
          </a:prstGeom>
          <a:ln>
            <a:tailEnd type="arrow"/>
          </a:ln>
        </p:spPr>
        <p:style>
          <a:lnRef idx="1">
            <a:schemeClr val="accent1"/>
          </a:lnRef>
          <a:fillRef idx="0">
            <a:schemeClr val="accent1"/>
          </a:fillRef>
          <a:effectRef idx="0">
            <a:schemeClr val="accent1"/>
          </a:effectRef>
          <a:fontRef idx="minor">
            <a:schemeClr val="tx1"/>
          </a:fontRef>
        </p:style>
      </p:cxnSp>
      <p:sp>
        <p:nvSpPr>
          <p:cNvPr id="87" name="Овал 86"/>
          <p:cNvSpPr/>
          <p:nvPr/>
        </p:nvSpPr>
        <p:spPr>
          <a:xfrm>
            <a:off x="2007450" y="2614752"/>
            <a:ext cx="365928" cy="360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1</a:t>
            </a:r>
          </a:p>
        </p:txBody>
      </p:sp>
      <p:sp>
        <p:nvSpPr>
          <p:cNvPr id="102" name="Овал 101"/>
          <p:cNvSpPr/>
          <p:nvPr/>
        </p:nvSpPr>
        <p:spPr>
          <a:xfrm>
            <a:off x="4344834" y="2550970"/>
            <a:ext cx="365928" cy="360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2</a:t>
            </a:r>
          </a:p>
        </p:txBody>
      </p:sp>
      <p:sp>
        <p:nvSpPr>
          <p:cNvPr id="104" name="Овал 103"/>
          <p:cNvSpPr/>
          <p:nvPr/>
        </p:nvSpPr>
        <p:spPr>
          <a:xfrm>
            <a:off x="6509279" y="2550970"/>
            <a:ext cx="365928" cy="360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3</a:t>
            </a:r>
          </a:p>
        </p:txBody>
      </p:sp>
      <p:sp>
        <p:nvSpPr>
          <p:cNvPr id="107" name="Овал 106"/>
          <p:cNvSpPr/>
          <p:nvPr/>
        </p:nvSpPr>
        <p:spPr>
          <a:xfrm>
            <a:off x="1051567" y="5280555"/>
            <a:ext cx="365928" cy="360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4</a:t>
            </a:r>
          </a:p>
        </p:txBody>
      </p:sp>
      <p:sp>
        <p:nvSpPr>
          <p:cNvPr id="109" name="Овал 108"/>
          <p:cNvSpPr/>
          <p:nvPr/>
        </p:nvSpPr>
        <p:spPr>
          <a:xfrm>
            <a:off x="4211301" y="5280737"/>
            <a:ext cx="365928" cy="360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5</a:t>
            </a:r>
          </a:p>
        </p:txBody>
      </p:sp>
    </p:spTree>
    <p:extLst>
      <p:ext uri="{BB962C8B-B14F-4D97-AF65-F5344CB8AC3E}">
        <p14:creationId xmlns:p14="http://schemas.microsoft.com/office/powerpoint/2010/main" val="3236732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134305" y="2749178"/>
            <a:ext cx="1620000" cy="14400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latin typeface="Arial Narrow" panose="020B0606020202030204" pitchFamily="34" charset="0"/>
              </a:rPr>
              <a:t>Субъекты РФ</a:t>
            </a:r>
          </a:p>
          <a:p>
            <a:pPr algn="ctr"/>
            <a:r>
              <a:rPr lang="ru-RU" sz="1400" dirty="0">
                <a:solidFill>
                  <a:schemeClr val="tx1"/>
                </a:solidFill>
                <a:latin typeface="Arial Narrow" panose="020B0606020202030204" pitchFamily="34" charset="0"/>
              </a:rPr>
              <a:t>ГРБС</a:t>
            </a:r>
          </a:p>
          <a:p>
            <a:pPr algn="ctr"/>
            <a:r>
              <a:rPr lang="ru-RU" sz="1400" dirty="0">
                <a:solidFill>
                  <a:schemeClr val="tx1"/>
                </a:solidFill>
                <a:latin typeface="Arial Narrow" panose="020B0606020202030204" pitchFamily="34" charset="0"/>
              </a:rPr>
              <a:t>ФОИВ</a:t>
            </a:r>
          </a:p>
        </p:txBody>
      </p:sp>
      <p:sp>
        <p:nvSpPr>
          <p:cNvPr id="67" name="object 79"/>
          <p:cNvSpPr txBox="1">
            <a:spLocks/>
          </p:cNvSpPr>
          <p:nvPr/>
        </p:nvSpPr>
        <p:spPr>
          <a:xfrm>
            <a:off x="134305" y="573715"/>
            <a:ext cx="8666909" cy="287965"/>
          </a:xfrm>
          <a:prstGeom prst="rect">
            <a:avLst/>
          </a:prstGeom>
        </p:spPr>
        <p:txBody>
          <a:bodyPr vert="horz" wrap="square" lIns="0" tIns="10860" rIns="0" bIns="0" rtlCol="0">
            <a:sp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marL="247015" marR="5080" indent="-234950">
              <a:lnSpc>
                <a:spcPct val="100000"/>
              </a:lnSpc>
              <a:spcBef>
                <a:spcPts val="100"/>
              </a:spcBef>
            </a:pPr>
            <a:r>
              <a:rPr lang="ru-RU" sz="1800" spc="175" dirty="0">
                <a:solidFill>
                  <a:srgbClr val="001E31"/>
                </a:solidFill>
                <a:latin typeface="Arial Narrow" panose="020B0606020202030204" pitchFamily="34" charset="0"/>
              </a:rPr>
              <a:t>Формирование потребностей в ГИСП</a:t>
            </a:r>
            <a:endParaRPr lang="ru-RU" sz="1800" dirty="0">
              <a:latin typeface="Arial Narrow" panose="020B0606020202030204" pitchFamily="34" charset="0"/>
            </a:endParaRPr>
          </a:p>
        </p:txBody>
      </p:sp>
      <p:sp>
        <p:nvSpPr>
          <p:cNvPr id="41" name="TextBox 52"/>
          <p:cNvSpPr txBox="1">
            <a:spLocks noChangeArrowheads="1"/>
          </p:cNvSpPr>
          <p:nvPr/>
        </p:nvSpPr>
        <p:spPr bwMode="auto">
          <a:xfrm>
            <a:off x="1517915" y="1491887"/>
            <a:ext cx="245555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05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Публикация перечня потребностей</a:t>
            </a:r>
          </a:p>
        </p:txBody>
      </p:sp>
      <p:sp>
        <p:nvSpPr>
          <p:cNvPr id="43" name="Скругленный прямоугольник 42"/>
          <p:cNvSpPr/>
          <p:nvPr/>
        </p:nvSpPr>
        <p:spPr>
          <a:xfrm>
            <a:off x="1892188" y="1923213"/>
            <a:ext cx="1707011" cy="1172340"/>
          </a:xfrm>
          <a:prstGeom prst="roundRect">
            <a:avLst/>
          </a:prstGeom>
          <a:solidFill>
            <a:srgbClr val="2AACE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indent="0" algn="ctr" fontAlgn="auto">
              <a:lnSpc>
                <a:spcPct val="100000"/>
              </a:lnSpc>
              <a:spcBef>
                <a:spcPts val="0"/>
              </a:spcBef>
              <a:spcAft>
                <a:spcPts val="0"/>
              </a:spcAft>
              <a:buClrTx/>
              <a:buSzTx/>
              <a:buFontTx/>
              <a:buNone/>
              <a:tabLst/>
              <a:defRPr/>
            </a:pPr>
            <a:r>
              <a:rPr lang="ru-RU" sz="1200" dirty="0">
                <a:solidFill>
                  <a:schemeClr val="bg1"/>
                </a:solidFill>
                <a:latin typeface="Arial Narrow" panose="020B0606020202030204" pitchFamily="34" charset="0"/>
                <a:cs typeface="Arial" panose="020B0604020202020204" pitchFamily="34" charset="0"/>
              </a:rPr>
              <a:t>Позиция 1-</a:t>
            </a:r>
            <a:r>
              <a:rPr lang="en-US" sz="1200" dirty="0">
                <a:solidFill>
                  <a:schemeClr val="bg1"/>
                </a:solidFill>
                <a:latin typeface="Arial Narrow" panose="020B0606020202030204" pitchFamily="34" charset="0"/>
                <a:cs typeface="Arial" panose="020B0604020202020204" pitchFamily="34" charset="0"/>
              </a:rPr>
              <a:t>n c </a:t>
            </a:r>
            <a:r>
              <a:rPr lang="ru-RU" sz="1200" dirty="0">
                <a:solidFill>
                  <a:schemeClr val="bg1"/>
                </a:solidFill>
                <a:latin typeface="Arial Narrow" panose="020B0606020202030204" pitchFamily="34" charset="0"/>
                <a:cs typeface="Arial" panose="020B0604020202020204" pitchFamily="34" charset="0"/>
              </a:rPr>
              <a:t>указанием минимальных технических характеристик </a:t>
            </a:r>
          </a:p>
        </p:txBody>
      </p:sp>
      <p:sp>
        <p:nvSpPr>
          <p:cNvPr id="78" name="Прямоугольник 77"/>
          <p:cNvSpPr/>
          <p:nvPr/>
        </p:nvSpPr>
        <p:spPr>
          <a:xfrm>
            <a:off x="3737083" y="2029178"/>
            <a:ext cx="1620000" cy="14400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prstClr val="black"/>
                </a:solidFill>
                <a:latin typeface="Arial Narrow" panose="020B0606020202030204" pitchFamily="34" charset="0"/>
                <a:cs typeface="Arial" panose="020B0604020202020204" pitchFamily="34" charset="0"/>
              </a:rPr>
              <a:t>Перечень потребностей в рамках реализации национальных проектов</a:t>
            </a:r>
          </a:p>
        </p:txBody>
      </p:sp>
      <p:sp>
        <p:nvSpPr>
          <p:cNvPr id="59" name="Скругленный прямоугольник 58"/>
          <p:cNvSpPr/>
          <p:nvPr/>
        </p:nvSpPr>
        <p:spPr>
          <a:xfrm>
            <a:off x="5494966" y="1923213"/>
            <a:ext cx="1707011" cy="1185041"/>
          </a:xfrm>
          <a:prstGeom prst="roundRect">
            <a:avLst/>
          </a:prstGeom>
          <a:solidFill>
            <a:srgbClr val="2AACE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a:solidFill>
                  <a:schemeClr val="bg1"/>
                </a:solidFill>
                <a:latin typeface="Arial Narrow" panose="020B0606020202030204" pitchFamily="34" charset="0"/>
                <a:cs typeface="Arial" panose="020B0604020202020204" pitchFamily="34" charset="0"/>
              </a:rPr>
              <a:t>Предложения предприятий по аналогичным производимым позициям</a:t>
            </a:r>
          </a:p>
        </p:txBody>
      </p:sp>
      <p:sp>
        <p:nvSpPr>
          <p:cNvPr id="82" name="Прямоугольник 81"/>
          <p:cNvSpPr/>
          <p:nvPr/>
        </p:nvSpPr>
        <p:spPr>
          <a:xfrm>
            <a:off x="7339861" y="2751085"/>
            <a:ext cx="1620000" cy="143809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rgbClr val="FF0000"/>
                </a:solidFill>
                <a:latin typeface="Arial Narrow" panose="020B0606020202030204" pitchFamily="34" charset="0"/>
              </a:rPr>
              <a:t>Предприятия ОПК</a:t>
            </a:r>
          </a:p>
          <a:p>
            <a:pPr algn="ctr"/>
            <a:r>
              <a:rPr lang="ru-RU" sz="1200" dirty="0">
                <a:solidFill>
                  <a:schemeClr val="tx1"/>
                </a:solidFill>
                <a:latin typeface="Arial Narrow" panose="020B0606020202030204" pitchFamily="34" charset="0"/>
              </a:rPr>
              <a:t>Промышленные предприятия</a:t>
            </a:r>
          </a:p>
        </p:txBody>
      </p:sp>
      <p:cxnSp>
        <p:nvCxnSpPr>
          <p:cNvPr id="4" name="Соединительная линия уступом 3"/>
          <p:cNvCxnSpPr>
            <a:stCxn id="15" idx="0"/>
            <a:endCxn id="78" idx="0"/>
          </p:cNvCxnSpPr>
          <p:nvPr/>
        </p:nvCxnSpPr>
        <p:spPr>
          <a:xfrm rot="5400000" flipH="1" flipV="1">
            <a:off x="2385694" y="587789"/>
            <a:ext cx="720000" cy="3602778"/>
          </a:xfrm>
          <a:prstGeom prst="bentConnector3">
            <a:avLst>
              <a:gd name="adj1" fmla="val 13175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Соединительная линия уступом 6"/>
          <p:cNvCxnSpPr>
            <a:stCxn id="82" idx="0"/>
            <a:endCxn id="78" idx="0"/>
          </p:cNvCxnSpPr>
          <p:nvPr/>
        </p:nvCxnSpPr>
        <p:spPr>
          <a:xfrm rot="16200000" flipV="1">
            <a:off x="5987519" y="588743"/>
            <a:ext cx="721907" cy="3602778"/>
          </a:xfrm>
          <a:prstGeom prst="bentConnector3">
            <a:avLst>
              <a:gd name="adj1" fmla="val 131666"/>
            </a:avLst>
          </a:prstGeom>
          <a:ln>
            <a:tailEnd type="triangle"/>
          </a:ln>
        </p:spPr>
        <p:style>
          <a:lnRef idx="1">
            <a:schemeClr val="accent1"/>
          </a:lnRef>
          <a:fillRef idx="0">
            <a:schemeClr val="accent1"/>
          </a:fillRef>
          <a:effectRef idx="0">
            <a:schemeClr val="accent1"/>
          </a:effectRef>
          <a:fontRef idx="minor">
            <a:schemeClr val="tx1"/>
          </a:fontRef>
        </p:style>
      </p:cxnSp>
      <p:sp>
        <p:nvSpPr>
          <p:cNvPr id="73" name="TextBox 52"/>
          <p:cNvSpPr txBox="1">
            <a:spLocks noChangeArrowheads="1"/>
          </p:cNvSpPr>
          <p:nvPr/>
        </p:nvSpPr>
        <p:spPr bwMode="auto">
          <a:xfrm>
            <a:off x="5120693" y="1477816"/>
            <a:ext cx="245555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05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Рассмотрение перечня потребностей</a:t>
            </a:r>
          </a:p>
        </p:txBody>
      </p:sp>
      <p:cxnSp>
        <p:nvCxnSpPr>
          <p:cNvPr id="9" name="Соединительная линия уступом 8"/>
          <p:cNvCxnSpPr>
            <a:stCxn id="15" idx="2"/>
            <a:endCxn id="64" idx="1"/>
          </p:cNvCxnSpPr>
          <p:nvPr/>
        </p:nvCxnSpPr>
        <p:spPr>
          <a:xfrm rot="16200000" flipH="1">
            <a:off x="1477901" y="3655582"/>
            <a:ext cx="1094591" cy="216178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1" name="Соединительная линия уступом 10"/>
          <p:cNvCxnSpPr>
            <a:stCxn id="64" idx="3"/>
            <a:endCxn id="82" idx="2"/>
          </p:cNvCxnSpPr>
          <p:nvPr/>
        </p:nvCxnSpPr>
        <p:spPr>
          <a:xfrm flipV="1">
            <a:off x="5988079" y="4189178"/>
            <a:ext cx="2161782" cy="1094591"/>
          </a:xfrm>
          <a:prstGeom prst="bentConnector2">
            <a:avLst/>
          </a:prstGeom>
        </p:spPr>
        <p:style>
          <a:lnRef idx="1">
            <a:schemeClr val="accent1"/>
          </a:lnRef>
          <a:fillRef idx="0">
            <a:schemeClr val="accent1"/>
          </a:fillRef>
          <a:effectRef idx="0">
            <a:schemeClr val="accent1"/>
          </a:effectRef>
          <a:fontRef idx="minor">
            <a:schemeClr val="tx1"/>
          </a:fontRef>
        </p:style>
      </p:cxnSp>
      <p:pic>
        <p:nvPicPr>
          <p:cNvPr id="75" name="Рисунок 74"/>
          <p:cNvPicPr>
            <a:picLocks noChangeAspect="1"/>
          </p:cNvPicPr>
          <p:nvPr/>
        </p:nvPicPr>
        <p:blipFill rotWithShape="1">
          <a:blip r:embed="rId2" cstate="print">
            <a:extLst>
              <a:ext uri="{28A0092B-C50C-407E-A947-70E740481C1C}">
                <a14:useLocalDpi xmlns:a14="http://schemas.microsoft.com/office/drawing/2010/main" val="0"/>
              </a:ext>
            </a:extLst>
          </a:blip>
          <a:srcRect r="78392" b="85925"/>
          <a:stretch/>
        </p:blipFill>
        <p:spPr>
          <a:xfrm>
            <a:off x="3897089" y="777165"/>
            <a:ext cx="1155279" cy="1064028"/>
          </a:xfrm>
          <a:prstGeom prst="rect">
            <a:avLst/>
          </a:prstGeom>
        </p:spPr>
      </p:pic>
      <p:pic>
        <p:nvPicPr>
          <p:cNvPr id="76" name="Рисунок 75"/>
          <p:cNvPicPr>
            <a:picLocks noChangeAspect="1"/>
          </p:cNvPicPr>
          <p:nvPr/>
        </p:nvPicPr>
        <p:blipFill rotWithShape="1">
          <a:blip r:embed="rId2" cstate="print">
            <a:extLst>
              <a:ext uri="{28A0092B-C50C-407E-A947-70E740481C1C}">
                <a14:useLocalDpi xmlns:a14="http://schemas.microsoft.com/office/drawing/2010/main" val="0"/>
              </a:ext>
            </a:extLst>
          </a:blip>
          <a:srcRect t="19208" r="77718" b="67597"/>
          <a:stretch/>
        </p:blipFill>
        <p:spPr>
          <a:xfrm>
            <a:off x="8028154" y="1757579"/>
            <a:ext cx="1191302" cy="997526"/>
          </a:xfrm>
          <a:prstGeom prst="rect">
            <a:avLst/>
          </a:prstGeom>
        </p:spPr>
      </p:pic>
      <p:pic>
        <p:nvPicPr>
          <p:cNvPr id="77" name="Рисунок 76"/>
          <p:cNvPicPr>
            <a:picLocks noChangeAspect="1"/>
          </p:cNvPicPr>
          <p:nvPr/>
        </p:nvPicPr>
        <p:blipFill rotWithShape="1">
          <a:blip r:embed="rId2" cstate="print">
            <a:extLst>
              <a:ext uri="{28A0092B-C50C-407E-A947-70E740481C1C}">
                <a14:useLocalDpi xmlns:a14="http://schemas.microsoft.com/office/drawing/2010/main" val="0"/>
              </a:ext>
            </a:extLst>
          </a:blip>
          <a:srcRect l="53222" t="39412" r="27188" b="47833"/>
          <a:stretch/>
        </p:blipFill>
        <p:spPr>
          <a:xfrm>
            <a:off x="0" y="1784900"/>
            <a:ext cx="1047404" cy="964277"/>
          </a:xfrm>
          <a:prstGeom prst="rect">
            <a:avLst/>
          </a:prstGeom>
        </p:spPr>
      </p:pic>
      <p:cxnSp>
        <p:nvCxnSpPr>
          <p:cNvPr id="17" name="Прямая со стрелкой 16"/>
          <p:cNvCxnSpPr/>
          <p:nvPr/>
        </p:nvCxnSpPr>
        <p:spPr>
          <a:xfrm>
            <a:off x="944305" y="4800402"/>
            <a:ext cx="21" cy="1923365"/>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64" name="Прямоугольник 63"/>
          <p:cNvSpPr/>
          <p:nvPr/>
        </p:nvSpPr>
        <p:spPr>
          <a:xfrm>
            <a:off x="3106087" y="4852894"/>
            <a:ext cx="2881992" cy="86175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prstClr val="black"/>
                </a:solidFill>
                <a:latin typeface="Arial Narrow" panose="020B0606020202030204" pitchFamily="34" charset="0"/>
                <a:cs typeface="Arial" panose="020B0604020202020204" pitchFamily="34" charset="0"/>
              </a:rPr>
              <a:t>Постановление Правительства, определяющий ограничительный  перечень продукции закупаемой гос. заказчиками преимущественно у предприятий ОПК</a:t>
            </a:r>
          </a:p>
        </p:txBody>
      </p:sp>
    </p:spTree>
    <p:extLst>
      <p:ext uri="{BB962C8B-B14F-4D97-AF65-F5344CB8AC3E}">
        <p14:creationId xmlns:p14="http://schemas.microsoft.com/office/powerpoint/2010/main" val="2814534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object 79"/>
          <p:cNvSpPr txBox="1">
            <a:spLocks/>
          </p:cNvSpPr>
          <p:nvPr/>
        </p:nvSpPr>
        <p:spPr>
          <a:xfrm>
            <a:off x="1700708" y="132582"/>
            <a:ext cx="3965239" cy="564964"/>
          </a:xfrm>
          <a:prstGeom prst="rect">
            <a:avLst/>
          </a:prstGeom>
        </p:spPr>
        <p:txBody>
          <a:bodyPr vert="horz" wrap="square" lIns="0" tIns="10860" rIns="0" bIns="0" rtlCol="0">
            <a:sp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marR="5080" indent="11113">
              <a:lnSpc>
                <a:spcPct val="100000"/>
              </a:lnSpc>
              <a:spcBef>
                <a:spcPts val="100"/>
              </a:spcBef>
            </a:pPr>
            <a:r>
              <a:rPr lang="ru-RU" sz="1800" spc="175" dirty="0">
                <a:solidFill>
                  <a:srgbClr val="001E31"/>
                </a:solidFill>
                <a:latin typeface="Arial Narrow" panose="020B0606020202030204" pitchFamily="34" charset="0"/>
              </a:rPr>
              <a:t>Публикация плана-графика закупок в ГИСП</a:t>
            </a:r>
            <a:endParaRPr lang="ru-RU" sz="1800" dirty="0">
              <a:latin typeface="Arial Narrow" panose="020B0606020202030204" pitchFamily="34" charset="0"/>
            </a:endParaRPr>
          </a:p>
        </p:txBody>
      </p:sp>
      <p:sp>
        <p:nvSpPr>
          <p:cNvPr id="31" name="Прямоугольник 30"/>
          <p:cNvSpPr/>
          <p:nvPr/>
        </p:nvSpPr>
        <p:spPr>
          <a:xfrm>
            <a:off x="5665947" y="1009632"/>
            <a:ext cx="1409699" cy="63776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solidFill>
                <a:schemeClr val="tx1"/>
              </a:solidFill>
              <a:latin typeface="Arial Narrow" panose="020B0606020202030204" pitchFamily="34" charset="0"/>
            </a:endParaRPr>
          </a:p>
          <a:p>
            <a:pPr algn="ctr"/>
            <a:endParaRPr lang="ru-RU" sz="1200" dirty="0">
              <a:solidFill>
                <a:schemeClr val="tx1"/>
              </a:solidFill>
              <a:latin typeface="Arial Narrow" panose="020B0606020202030204" pitchFamily="34" charset="0"/>
            </a:endParaRPr>
          </a:p>
          <a:p>
            <a:pPr algn="ctr"/>
            <a:endParaRPr lang="ru-RU" sz="1200" dirty="0">
              <a:solidFill>
                <a:schemeClr val="tx1"/>
              </a:solidFill>
              <a:latin typeface="Arial Narrow" panose="020B0606020202030204" pitchFamily="34" charset="0"/>
            </a:endParaRPr>
          </a:p>
          <a:p>
            <a:pPr algn="ctr"/>
            <a:endParaRPr lang="ru-RU" sz="1200" dirty="0">
              <a:solidFill>
                <a:schemeClr val="tx1"/>
              </a:solidFill>
              <a:latin typeface="Arial Narrow" panose="020B0606020202030204" pitchFamily="34" charset="0"/>
            </a:endParaRPr>
          </a:p>
          <a:p>
            <a:pPr algn="ctr"/>
            <a:r>
              <a:rPr lang="ru-RU" sz="1200" dirty="0">
                <a:solidFill>
                  <a:schemeClr val="tx1"/>
                </a:solidFill>
                <a:latin typeface="Arial Narrow" panose="020B0606020202030204" pitchFamily="34" charset="0"/>
              </a:rPr>
              <a:t>Подкомиссия по медтехнике при </a:t>
            </a:r>
            <a:r>
              <a:rPr lang="ru-RU" sz="1200" dirty="0" err="1">
                <a:solidFill>
                  <a:schemeClr val="tx1"/>
                </a:solidFill>
                <a:latin typeface="Arial Narrow" panose="020B0606020202030204" pitchFamily="34" charset="0"/>
              </a:rPr>
              <a:t>Минпромторге</a:t>
            </a:r>
            <a:r>
              <a:rPr lang="ru-RU" sz="1200" dirty="0">
                <a:solidFill>
                  <a:schemeClr val="tx1"/>
                </a:solidFill>
                <a:latin typeface="Arial Narrow" panose="020B0606020202030204" pitchFamily="34" charset="0"/>
              </a:rPr>
              <a:t> РФ</a:t>
            </a:r>
          </a:p>
          <a:p>
            <a:pPr algn="ctr"/>
            <a:endParaRPr lang="ru-RU" sz="1200" dirty="0">
              <a:solidFill>
                <a:schemeClr val="tx1"/>
              </a:solidFill>
              <a:latin typeface="Arial Narrow" panose="020B0606020202030204" pitchFamily="34" charset="0"/>
            </a:endParaRPr>
          </a:p>
          <a:p>
            <a:pPr algn="ctr"/>
            <a:endParaRPr lang="ru-RU" sz="1200" dirty="0">
              <a:solidFill>
                <a:schemeClr val="tx1"/>
              </a:solidFill>
              <a:latin typeface="Arial Narrow" panose="020B0606020202030204" pitchFamily="34" charset="0"/>
            </a:endParaRPr>
          </a:p>
          <a:p>
            <a:pPr algn="ctr"/>
            <a:endParaRPr lang="ru-RU" sz="1200" dirty="0">
              <a:solidFill>
                <a:schemeClr val="tx1"/>
              </a:solidFill>
              <a:latin typeface="Arial Narrow" panose="020B0606020202030204" pitchFamily="34" charset="0"/>
            </a:endParaRPr>
          </a:p>
          <a:p>
            <a:pPr algn="ctr"/>
            <a:endParaRPr lang="ru-RU" sz="1200" dirty="0">
              <a:solidFill>
                <a:schemeClr val="tx1"/>
              </a:solidFill>
              <a:latin typeface="Arial Narrow" panose="020B0606020202030204" pitchFamily="34" charset="0"/>
            </a:endParaRPr>
          </a:p>
        </p:txBody>
      </p:sp>
      <p:sp>
        <p:nvSpPr>
          <p:cNvPr id="32" name="Прямоугольник 31"/>
          <p:cNvSpPr/>
          <p:nvPr/>
        </p:nvSpPr>
        <p:spPr>
          <a:xfrm>
            <a:off x="7192817" y="1009632"/>
            <a:ext cx="1544309" cy="63776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Arial Narrow" panose="020B0606020202030204" pitchFamily="34" charset="0"/>
              </a:rPr>
              <a:t>Подкомиссия по радиоэлектронике при </a:t>
            </a:r>
            <a:r>
              <a:rPr lang="ru-RU" sz="1200" dirty="0" err="1">
                <a:solidFill>
                  <a:schemeClr val="tx1"/>
                </a:solidFill>
                <a:latin typeface="Arial Narrow" panose="020B0606020202030204" pitchFamily="34" charset="0"/>
              </a:rPr>
              <a:t>Минпромторге</a:t>
            </a:r>
            <a:r>
              <a:rPr lang="ru-RU" sz="1200" dirty="0">
                <a:solidFill>
                  <a:schemeClr val="tx1"/>
                </a:solidFill>
                <a:latin typeface="Arial Narrow" panose="020B0606020202030204" pitchFamily="34" charset="0"/>
              </a:rPr>
              <a:t> РФ</a:t>
            </a:r>
          </a:p>
        </p:txBody>
      </p:sp>
      <p:sp>
        <p:nvSpPr>
          <p:cNvPr id="33" name="Прямоугольник 32"/>
          <p:cNvSpPr/>
          <p:nvPr/>
        </p:nvSpPr>
        <p:spPr>
          <a:xfrm>
            <a:off x="5665947" y="1851288"/>
            <a:ext cx="1409699" cy="63776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Arial Narrow" panose="020B0606020202030204" pitchFamily="34" charset="0"/>
              </a:rPr>
              <a:t>Подкомиссия по ТЭК при </a:t>
            </a:r>
            <a:r>
              <a:rPr lang="ru-RU" sz="1200" dirty="0" err="1">
                <a:solidFill>
                  <a:schemeClr val="tx1"/>
                </a:solidFill>
                <a:latin typeface="Arial Narrow" panose="020B0606020202030204" pitchFamily="34" charset="0"/>
              </a:rPr>
              <a:t>Минпромторге</a:t>
            </a:r>
            <a:r>
              <a:rPr lang="ru-RU" sz="1200" dirty="0">
                <a:solidFill>
                  <a:schemeClr val="tx1"/>
                </a:solidFill>
                <a:latin typeface="Arial Narrow" panose="020B0606020202030204" pitchFamily="34" charset="0"/>
              </a:rPr>
              <a:t> РФ</a:t>
            </a:r>
          </a:p>
        </p:txBody>
      </p:sp>
      <p:sp>
        <p:nvSpPr>
          <p:cNvPr id="34" name="Прямоугольник 33"/>
          <p:cNvSpPr/>
          <p:nvPr/>
        </p:nvSpPr>
        <p:spPr>
          <a:xfrm>
            <a:off x="7192817" y="1849910"/>
            <a:ext cx="1544309" cy="63776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Arial Narrow" panose="020B0606020202030204" pitchFamily="34" charset="0"/>
              </a:rPr>
              <a:t>Подкомиссия по цифровой экономике при </a:t>
            </a:r>
            <a:r>
              <a:rPr lang="ru-RU" sz="1200" dirty="0" err="1">
                <a:solidFill>
                  <a:schemeClr val="tx1"/>
                </a:solidFill>
                <a:latin typeface="Arial Narrow" panose="020B0606020202030204" pitchFamily="34" charset="0"/>
              </a:rPr>
              <a:t>Минпромторге</a:t>
            </a:r>
            <a:r>
              <a:rPr lang="ru-RU" sz="1200" dirty="0">
                <a:solidFill>
                  <a:schemeClr val="tx1"/>
                </a:solidFill>
                <a:latin typeface="Arial Narrow" panose="020B0606020202030204" pitchFamily="34" charset="0"/>
              </a:rPr>
              <a:t> РФ</a:t>
            </a:r>
          </a:p>
        </p:txBody>
      </p:sp>
      <p:sp>
        <p:nvSpPr>
          <p:cNvPr id="38" name="Скругленный прямоугольник 37"/>
          <p:cNvSpPr/>
          <p:nvPr/>
        </p:nvSpPr>
        <p:spPr>
          <a:xfrm>
            <a:off x="3068704" y="1292252"/>
            <a:ext cx="1565275" cy="228041"/>
          </a:xfrm>
          <a:prstGeom prst="roundRect">
            <a:avLst/>
          </a:prstGeom>
          <a:solidFill>
            <a:srgbClr val="2AACE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Позиция 1</a:t>
            </a:r>
          </a:p>
        </p:txBody>
      </p:sp>
      <p:sp>
        <p:nvSpPr>
          <p:cNvPr id="50" name="Скругленный прямоугольник 49"/>
          <p:cNvSpPr/>
          <p:nvPr/>
        </p:nvSpPr>
        <p:spPr>
          <a:xfrm>
            <a:off x="3068704" y="1630765"/>
            <a:ext cx="1565275" cy="250934"/>
          </a:xfrm>
          <a:prstGeom prst="roundRect">
            <a:avLst/>
          </a:prstGeom>
          <a:solidFill>
            <a:srgbClr val="2AACE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Позиция 2</a:t>
            </a:r>
          </a:p>
        </p:txBody>
      </p:sp>
      <p:sp>
        <p:nvSpPr>
          <p:cNvPr id="51" name="Скругленный прямоугольник 50"/>
          <p:cNvSpPr/>
          <p:nvPr/>
        </p:nvSpPr>
        <p:spPr>
          <a:xfrm>
            <a:off x="3068704" y="2003377"/>
            <a:ext cx="1565275" cy="239671"/>
          </a:xfrm>
          <a:prstGeom prst="roundRect">
            <a:avLst/>
          </a:prstGeom>
          <a:solidFill>
            <a:srgbClr val="2AACE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Позиция 3</a:t>
            </a:r>
          </a:p>
        </p:txBody>
      </p:sp>
      <p:sp>
        <p:nvSpPr>
          <p:cNvPr id="52" name="Скругленный прямоугольник 51"/>
          <p:cNvSpPr/>
          <p:nvPr/>
        </p:nvSpPr>
        <p:spPr>
          <a:xfrm>
            <a:off x="3095845" y="2356761"/>
            <a:ext cx="1565275" cy="261832"/>
          </a:xfrm>
          <a:prstGeom prst="roundRect">
            <a:avLst/>
          </a:prstGeom>
          <a:solidFill>
            <a:srgbClr val="2AACE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Позиция </a:t>
            </a:r>
            <a:r>
              <a:rPr kumimoji="0" lang="en-US" sz="14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n…</a:t>
            </a:r>
            <a:endParaRPr kumimoji="0" lang="ru-RU" sz="14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p:txBody>
      </p:sp>
      <p:cxnSp>
        <p:nvCxnSpPr>
          <p:cNvPr id="53" name="Прямая со стрелкой 52"/>
          <p:cNvCxnSpPr>
            <a:endCxn id="50" idx="1"/>
          </p:cNvCxnSpPr>
          <p:nvPr/>
        </p:nvCxnSpPr>
        <p:spPr>
          <a:xfrm flipV="1">
            <a:off x="2520148" y="1756232"/>
            <a:ext cx="548556" cy="337731"/>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4" name="Прямая со стрелкой 53"/>
          <p:cNvCxnSpPr>
            <a:endCxn id="51" idx="1"/>
          </p:cNvCxnSpPr>
          <p:nvPr/>
        </p:nvCxnSpPr>
        <p:spPr>
          <a:xfrm>
            <a:off x="2511452" y="2110821"/>
            <a:ext cx="557252" cy="12392"/>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5" name="Прямая со стрелкой 54"/>
          <p:cNvCxnSpPr>
            <a:endCxn id="52" idx="1"/>
          </p:cNvCxnSpPr>
          <p:nvPr/>
        </p:nvCxnSpPr>
        <p:spPr>
          <a:xfrm>
            <a:off x="2520148" y="2110821"/>
            <a:ext cx="575697" cy="376856"/>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pic>
        <p:nvPicPr>
          <p:cNvPr id="61" name="Picture 2" descr="attach, attachment, document, file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142" y="1583174"/>
            <a:ext cx="99695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extBox 12"/>
          <p:cNvSpPr txBox="1">
            <a:spLocks noChangeArrowheads="1"/>
          </p:cNvSpPr>
          <p:nvPr/>
        </p:nvSpPr>
        <p:spPr bwMode="auto">
          <a:xfrm>
            <a:off x="-135594" y="2617804"/>
            <a:ext cx="16736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ЛОТ ЗАКУПКИ</a:t>
            </a:r>
          </a:p>
        </p:txBody>
      </p:sp>
      <p:cxnSp>
        <p:nvCxnSpPr>
          <p:cNvPr id="66" name="Прямая со стрелкой 65"/>
          <p:cNvCxnSpPr>
            <a:endCxn id="38" idx="1"/>
          </p:cNvCxnSpPr>
          <p:nvPr/>
        </p:nvCxnSpPr>
        <p:spPr>
          <a:xfrm flipV="1">
            <a:off x="2517497" y="1406273"/>
            <a:ext cx="551207" cy="704548"/>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5" name="Соединительная линия уступом 94"/>
          <p:cNvCxnSpPr>
            <a:stCxn id="38" idx="3"/>
            <a:endCxn id="52" idx="3"/>
          </p:cNvCxnSpPr>
          <p:nvPr/>
        </p:nvCxnSpPr>
        <p:spPr>
          <a:xfrm>
            <a:off x="4633979" y="1406273"/>
            <a:ext cx="27141" cy="1081404"/>
          </a:xfrm>
          <a:prstGeom prst="bentConnector3">
            <a:avLst>
              <a:gd name="adj1" fmla="val 942268"/>
            </a:avLst>
          </a:prstGeom>
        </p:spPr>
        <p:style>
          <a:lnRef idx="1">
            <a:schemeClr val="accent1"/>
          </a:lnRef>
          <a:fillRef idx="0">
            <a:schemeClr val="accent1"/>
          </a:fillRef>
          <a:effectRef idx="0">
            <a:schemeClr val="accent1"/>
          </a:effectRef>
          <a:fontRef idx="minor">
            <a:schemeClr val="tx1"/>
          </a:fontRef>
        </p:style>
      </p:cxnSp>
      <p:cxnSp>
        <p:nvCxnSpPr>
          <p:cNvPr id="72" name="Прямая со стрелкой 71"/>
          <p:cNvCxnSpPr/>
          <p:nvPr/>
        </p:nvCxnSpPr>
        <p:spPr>
          <a:xfrm>
            <a:off x="975399" y="652873"/>
            <a:ext cx="21" cy="90000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3" name="Прямая со стрелкой 72"/>
          <p:cNvCxnSpPr/>
          <p:nvPr/>
        </p:nvCxnSpPr>
        <p:spPr>
          <a:xfrm>
            <a:off x="1216282" y="2093963"/>
            <a:ext cx="1296000" cy="13800"/>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sp>
        <p:nvSpPr>
          <p:cNvPr id="63" name="TextBox 53"/>
          <p:cNvSpPr txBox="1">
            <a:spLocks noChangeArrowheads="1"/>
          </p:cNvSpPr>
          <p:nvPr/>
        </p:nvSpPr>
        <p:spPr bwMode="auto">
          <a:xfrm>
            <a:off x="1326536" y="1628660"/>
            <a:ext cx="983504" cy="900246"/>
          </a:xfrm>
          <a:prstGeom prst="rect">
            <a:avLst/>
          </a:prstGeom>
          <a:solidFill>
            <a:schemeClr val="bg1"/>
          </a:solidFill>
          <a:ln>
            <a:no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ru-RU" altLang="ru-RU" sz="1050" dirty="0">
                <a:solidFill>
                  <a:prstClr val="black"/>
                </a:solidFill>
                <a:latin typeface="Arial Narrow" panose="020B0606020202030204" pitchFamily="34" charset="0"/>
                <a:cs typeface="Arial" panose="020B0604020202020204" pitchFamily="34" charset="0"/>
              </a:rPr>
              <a:t>Детализация</a:t>
            </a:r>
            <a:r>
              <a:rPr kumimoji="0" lang="ru-RU" altLang="ru-RU" sz="105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 лота закупки по конкретным номенклатурным позициям</a:t>
            </a:r>
          </a:p>
        </p:txBody>
      </p:sp>
      <p:sp>
        <p:nvSpPr>
          <p:cNvPr id="75" name="Прямоугольник 74"/>
          <p:cNvSpPr/>
          <p:nvPr/>
        </p:nvSpPr>
        <p:spPr>
          <a:xfrm>
            <a:off x="6123164" y="2641845"/>
            <a:ext cx="2254294" cy="85723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chemeClr val="tx1"/>
                </a:solidFill>
                <a:latin typeface="Arial Narrow" panose="020B0606020202030204" pitchFamily="34" charset="0"/>
              </a:rPr>
              <a:t>НТС по </a:t>
            </a:r>
            <a:r>
              <a:rPr lang="ru-RU" sz="1200" b="1" dirty="0" err="1">
                <a:solidFill>
                  <a:schemeClr val="tx1"/>
                </a:solidFill>
                <a:latin typeface="Arial Narrow" panose="020B0606020202030204" pitchFamily="34" charset="0"/>
              </a:rPr>
              <a:t>имортозамещению</a:t>
            </a:r>
            <a:endParaRPr lang="ru-RU" sz="1200" b="1" dirty="0">
              <a:solidFill>
                <a:schemeClr val="tx1"/>
              </a:solidFill>
              <a:latin typeface="Arial Narrow" panose="020B0606020202030204" pitchFamily="34" charset="0"/>
            </a:endParaRPr>
          </a:p>
          <a:p>
            <a:r>
              <a:rPr lang="ru-RU" sz="1050" dirty="0">
                <a:solidFill>
                  <a:schemeClr val="tx1"/>
                </a:solidFill>
                <a:latin typeface="Arial Narrow" panose="020B0606020202030204" pitchFamily="34" charset="0"/>
              </a:rPr>
              <a:t>Рассмотрение и согласование:</a:t>
            </a:r>
          </a:p>
          <a:p>
            <a:pPr marL="285750" indent="-285750">
              <a:buFont typeface="Arial" panose="020B0604020202020204" pitchFamily="34" charset="0"/>
              <a:buChar char="•"/>
            </a:pPr>
            <a:r>
              <a:rPr lang="ru-RU" sz="1050" dirty="0">
                <a:solidFill>
                  <a:schemeClr val="tx1"/>
                </a:solidFill>
                <a:latin typeface="Arial Narrow" panose="020B0606020202030204" pitchFamily="34" charset="0"/>
              </a:rPr>
              <a:t>детализированных ПГЗ; </a:t>
            </a:r>
          </a:p>
          <a:p>
            <a:pPr marL="285750" indent="-285750">
              <a:buFont typeface="Arial" panose="020B0604020202020204" pitchFamily="34" charset="0"/>
              <a:buChar char="•"/>
            </a:pPr>
            <a:r>
              <a:rPr lang="ru-RU" sz="1050" dirty="0">
                <a:solidFill>
                  <a:schemeClr val="tx1"/>
                </a:solidFill>
                <a:latin typeface="Arial Narrow" panose="020B0606020202030204" pitchFamily="34" charset="0"/>
              </a:rPr>
              <a:t>тендерной документации;</a:t>
            </a:r>
          </a:p>
          <a:p>
            <a:pPr marL="285750" indent="-285750">
              <a:buFont typeface="Arial" panose="020B0604020202020204" pitchFamily="34" charset="0"/>
              <a:buChar char="•"/>
            </a:pPr>
            <a:r>
              <a:rPr lang="ru-RU" sz="1050" dirty="0">
                <a:solidFill>
                  <a:schemeClr val="tx1"/>
                </a:solidFill>
                <a:latin typeface="Arial Narrow" panose="020B0606020202030204" pitchFamily="34" charset="0"/>
              </a:rPr>
              <a:t>проектно-сметная документация</a:t>
            </a:r>
          </a:p>
        </p:txBody>
      </p:sp>
      <p:sp>
        <p:nvSpPr>
          <p:cNvPr id="77" name="Прямоугольник 76"/>
          <p:cNvSpPr/>
          <p:nvPr/>
        </p:nvSpPr>
        <p:spPr>
          <a:xfrm>
            <a:off x="1216282" y="4694033"/>
            <a:ext cx="1769418" cy="176461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solidFill>
                <a:schemeClr val="accent1">
                  <a:lumMod val="75000"/>
                </a:schemeClr>
              </a:solidFill>
              <a:latin typeface="Arial Narrow" panose="020B0606020202030204" pitchFamily="34" charset="0"/>
            </a:endParaRPr>
          </a:p>
        </p:txBody>
      </p:sp>
      <p:sp>
        <p:nvSpPr>
          <p:cNvPr id="79" name="TextBox 78"/>
          <p:cNvSpPr txBox="1"/>
          <p:nvPr/>
        </p:nvSpPr>
        <p:spPr>
          <a:xfrm>
            <a:off x="1511659" y="4855160"/>
            <a:ext cx="1257124" cy="1015663"/>
          </a:xfrm>
          <a:prstGeom prst="rect">
            <a:avLst/>
          </a:prstGeom>
          <a:solidFill>
            <a:schemeClr val="bg1"/>
          </a:solidFill>
        </p:spPr>
        <p:txBody>
          <a:bodyPr wrap="square" rtlCol="0">
            <a:spAutoFit/>
          </a:bodyPr>
          <a:lstStyle/>
          <a:p>
            <a:pPr algn="ctr"/>
            <a:r>
              <a:rPr lang="ru-RU" sz="1200" b="1" dirty="0">
                <a:solidFill>
                  <a:schemeClr val="accent1">
                    <a:lumMod val="75000"/>
                  </a:schemeClr>
                </a:solidFill>
                <a:latin typeface="Arial Narrow" panose="020B0606020202030204" pitchFamily="34" charset="0"/>
              </a:rPr>
              <a:t>Согласование размещения тендерной документации на ЕИС</a:t>
            </a:r>
          </a:p>
        </p:txBody>
      </p:sp>
      <p:pic>
        <p:nvPicPr>
          <p:cNvPr id="81" name="Picture 2" descr="C:\Users\osipova\YandexDisk\Скриншоты\2019-03-11_21-13-4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5512" y="5891320"/>
            <a:ext cx="1690958" cy="393246"/>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p:cNvSpPr txBox="1"/>
          <p:nvPr/>
        </p:nvSpPr>
        <p:spPr>
          <a:xfrm>
            <a:off x="2409650" y="3923443"/>
            <a:ext cx="3753076" cy="553998"/>
          </a:xfrm>
          <a:prstGeom prst="rect">
            <a:avLst/>
          </a:prstGeom>
          <a:solidFill>
            <a:schemeClr val="bg1"/>
          </a:solidFill>
        </p:spPr>
        <p:txBody>
          <a:bodyPr wrap="square" rtlCol="0">
            <a:spAutoFit/>
          </a:bodyPr>
          <a:lstStyle/>
          <a:p>
            <a:pPr algn="ctr"/>
            <a:r>
              <a:rPr lang="ru-RU" sz="1000" dirty="0">
                <a:latin typeface="Arial Narrow" panose="020B0606020202030204" pitchFamily="34" charset="0"/>
              </a:rPr>
              <a:t>Выработка рекомендаций по формированию требований к товарам, работам, услугам; выработка единого стандарта требований к товарам, работам, услугам</a:t>
            </a:r>
          </a:p>
        </p:txBody>
      </p:sp>
      <p:sp>
        <p:nvSpPr>
          <p:cNvPr id="85" name="Прямоугольник 84"/>
          <p:cNvSpPr/>
          <p:nvPr/>
        </p:nvSpPr>
        <p:spPr>
          <a:xfrm>
            <a:off x="5937772" y="5101548"/>
            <a:ext cx="1878598" cy="954107"/>
          </a:xfrm>
          <a:prstGeom prst="rect">
            <a:avLst/>
          </a:prstGeom>
          <a:noFill/>
          <a:ln>
            <a:solidFill>
              <a:srgbClr val="00B0F0"/>
            </a:solidFill>
          </a:ln>
        </p:spPr>
        <p:txBody>
          <a:bodyPr wrap="square">
            <a:spAutoFit/>
          </a:bodyPr>
          <a:lstStyle/>
          <a:p>
            <a:pPr algn="ctr"/>
            <a:r>
              <a:rPr lang="ru-RU" sz="1400" dirty="0">
                <a:solidFill>
                  <a:srgbClr val="FF0000"/>
                </a:solidFill>
              </a:rPr>
              <a:t>Государственный заказ для промышленных предприятий РФ </a:t>
            </a:r>
          </a:p>
        </p:txBody>
      </p:sp>
      <p:sp>
        <p:nvSpPr>
          <p:cNvPr id="12" name="Прямоугольник 11"/>
          <p:cNvSpPr/>
          <p:nvPr/>
        </p:nvSpPr>
        <p:spPr>
          <a:xfrm>
            <a:off x="5575300" y="729689"/>
            <a:ext cx="3378200" cy="297716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6286513" y="500419"/>
            <a:ext cx="1983844" cy="415498"/>
          </a:xfrm>
          <a:prstGeom prst="rect">
            <a:avLst/>
          </a:prstGeom>
          <a:solidFill>
            <a:schemeClr val="bg1"/>
          </a:solidFill>
          <a:ln>
            <a:noFill/>
          </a:ln>
        </p:spPr>
        <p:txBody>
          <a:bodyPr wrap="square">
            <a:spAutoFit/>
          </a:bodyPr>
          <a:lstStyle/>
          <a:p>
            <a:pPr algn="ctr" defTabSz="914400" fontAlgn="base">
              <a:spcBef>
                <a:spcPct val="0"/>
              </a:spcBef>
              <a:spcAft>
                <a:spcPct val="0"/>
              </a:spcAft>
            </a:pPr>
            <a:r>
              <a:rPr lang="ru-RU" sz="1050" dirty="0">
                <a:solidFill>
                  <a:prstClr val="black"/>
                </a:solidFill>
                <a:latin typeface="Arial Narrow" panose="020B0606020202030204" pitchFamily="34" charset="0"/>
                <a:cs typeface="Arial" panose="020B0604020202020204" pitchFamily="34" charset="0"/>
              </a:rPr>
              <a:t>Согласование сформированного перечня потребностей</a:t>
            </a:r>
          </a:p>
        </p:txBody>
      </p:sp>
      <p:cxnSp>
        <p:nvCxnSpPr>
          <p:cNvPr id="89" name="Прямая со стрелкой 88"/>
          <p:cNvCxnSpPr/>
          <p:nvPr/>
        </p:nvCxnSpPr>
        <p:spPr>
          <a:xfrm flipV="1">
            <a:off x="4898087" y="2093963"/>
            <a:ext cx="677213" cy="95"/>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1" name="Соединительная линия уступом 20"/>
          <p:cNvCxnSpPr>
            <a:stCxn id="12" idx="2"/>
            <a:endCxn id="84" idx="0"/>
          </p:cNvCxnSpPr>
          <p:nvPr/>
        </p:nvCxnSpPr>
        <p:spPr>
          <a:xfrm rot="5400000">
            <a:off x="5666998" y="2326041"/>
            <a:ext cx="216592" cy="297821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Соединительная линия уступом 22"/>
          <p:cNvCxnSpPr>
            <a:stCxn id="84" idx="2"/>
            <a:endCxn id="77" idx="0"/>
          </p:cNvCxnSpPr>
          <p:nvPr/>
        </p:nvCxnSpPr>
        <p:spPr>
          <a:xfrm rot="5400000">
            <a:off x="3085294" y="3493139"/>
            <a:ext cx="216592" cy="218519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77" idx="3"/>
            <a:endCxn id="85" idx="1"/>
          </p:cNvCxnSpPr>
          <p:nvPr/>
        </p:nvCxnSpPr>
        <p:spPr>
          <a:xfrm>
            <a:off x="2985700" y="5576343"/>
            <a:ext cx="2952072" cy="22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7" name="Рисунок 96"/>
          <p:cNvPicPr>
            <a:picLocks noChangeAspect="1"/>
          </p:cNvPicPr>
          <p:nvPr/>
        </p:nvPicPr>
        <p:blipFill rotWithShape="1">
          <a:blip r:embed="rId4" cstate="print">
            <a:extLst>
              <a:ext uri="{28A0092B-C50C-407E-A947-70E740481C1C}">
                <a14:useLocalDpi xmlns:a14="http://schemas.microsoft.com/office/drawing/2010/main" val="0"/>
              </a:ext>
            </a:extLst>
          </a:blip>
          <a:srcRect l="53399" t="78455" r="26886" b="8442"/>
          <a:stretch/>
        </p:blipFill>
        <p:spPr>
          <a:xfrm>
            <a:off x="244291" y="5048471"/>
            <a:ext cx="1054100" cy="990600"/>
          </a:xfrm>
          <a:prstGeom prst="rect">
            <a:avLst/>
          </a:prstGeom>
        </p:spPr>
      </p:pic>
      <p:pic>
        <p:nvPicPr>
          <p:cNvPr id="98" name="Рисунок 97"/>
          <p:cNvPicPr>
            <a:picLocks noChangeAspect="1"/>
          </p:cNvPicPr>
          <p:nvPr/>
        </p:nvPicPr>
        <p:blipFill rotWithShape="1">
          <a:blip r:embed="rId4" cstate="print">
            <a:extLst>
              <a:ext uri="{28A0092B-C50C-407E-A947-70E740481C1C}">
                <a14:useLocalDpi xmlns:a14="http://schemas.microsoft.com/office/drawing/2010/main" val="0"/>
              </a:ext>
            </a:extLst>
          </a:blip>
          <a:srcRect l="77153" t="39815" r="4319" b="47753"/>
          <a:stretch/>
        </p:blipFill>
        <p:spPr>
          <a:xfrm>
            <a:off x="7899244" y="5101548"/>
            <a:ext cx="990600" cy="939801"/>
          </a:xfrm>
          <a:prstGeom prst="rect">
            <a:avLst/>
          </a:prstGeom>
        </p:spPr>
      </p:pic>
      <p:sp>
        <p:nvSpPr>
          <p:cNvPr id="99" name="TextBox 98"/>
          <p:cNvSpPr txBox="1"/>
          <p:nvPr/>
        </p:nvSpPr>
        <p:spPr>
          <a:xfrm>
            <a:off x="3837596" y="5337322"/>
            <a:ext cx="1372493" cy="553998"/>
          </a:xfrm>
          <a:prstGeom prst="rect">
            <a:avLst/>
          </a:prstGeom>
          <a:solidFill>
            <a:schemeClr val="bg1"/>
          </a:solidFill>
        </p:spPr>
        <p:txBody>
          <a:bodyPr wrap="square" rtlCol="0">
            <a:spAutoFit/>
          </a:bodyPr>
          <a:lstStyle/>
          <a:p>
            <a:pPr algn="ctr"/>
            <a:r>
              <a:rPr lang="ru-RU" sz="1000" dirty="0">
                <a:latin typeface="Arial Narrow" panose="020B0606020202030204" pitchFamily="34" charset="0"/>
              </a:rPr>
              <a:t>Размещение государственного заказа</a:t>
            </a:r>
          </a:p>
        </p:txBody>
      </p:sp>
    </p:spTree>
    <p:extLst>
      <p:ext uri="{BB962C8B-B14F-4D97-AF65-F5344CB8AC3E}">
        <p14:creationId xmlns:p14="http://schemas.microsoft.com/office/powerpoint/2010/main" val="1422087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79"/>
          <p:cNvSpPr txBox="1">
            <a:spLocks/>
          </p:cNvSpPr>
          <p:nvPr/>
        </p:nvSpPr>
        <p:spPr>
          <a:xfrm>
            <a:off x="189061" y="563252"/>
            <a:ext cx="6271559" cy="564964"/>
          </a:xfrm>
          <a:prstGeom prst="rect">
            <a:avLst/>
          </a:prstGeom>
        </p:spPr>
        <p:txBody>
          <a:bodyPr vert="horz" wrap="square" lIns="0" tIns="10860" rIns="0" bIns="0" rtlCol="0">
            <a:sp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marR="5080" indent="11113">
              <a:lnSpc>
                <a:spcPct val="100000"/>
              </a:lnSpc>
              <a:spcBef>
                <a:spcPts val="100"/>
              </a:spcBef>
            </a:pPr>
            <a:r>
              <a:rPr lang="ru-RU" sz="1800" spc="175" dirty="0">
                <a:solidFill>
                  <a:srgbClr val="001E31"/>
                </a:solidFill>
                <a:latin typeface="Arial Narrow" panose="020B0606020202030204" pitchFamily="34" charset="0"/>
              </a:rPr>
              <a:t>Формирование потребностей государственных заказчиков и ГРБС, в рамках национальных проектов</a:t>
            </a:r>
          </a:p>
        </p:txBody>
      </p:sp>
      <p:sp>
        <p:nvSpPr>
          <p:cNvPr id="7" name="TextBox 6"/>
          <p:cNvSpPr txBox="1"/>
          <p:nvPr/>
        </p:nvSpPr>
        <p:spPr>
          <a:xfrm>
            <a:off x="106446" y="1512725"/>
            <a:ext cx="3610139" cy="830997"/>
          </a:xfrm>
          <a:prstGeom prst="rect">
            <a:avLst/>
          </a:prstGeom>
          <a:noFill/>
        </p:spPr>
        <p:txBody>
          <a:bodyPr wrap="square" rtlCol="0">
            <a:spAutoFit/>
          </a:bodyPr>
          <a:lstStyle/>
          <a:p>
            <a:r>
              <a:rPr lang="ru-RU" sz="1600" b="1" dirty="0">
                <a:solidFill>
                  <a:srgbClr val="00B0F0"/>
                </a:solidFill>
                <a:latin typeface="Arial Narrow" panose="020B0606020202030204" pitchFamily="34" charset="0"/>
                <a:cs typeface="Tahoma" panose="020B0604030504040204" pitchFamily="34" charset="0"/>
              </a:rPr>
              <a:t>Сервис сбора потребностей в рамках национальных проектов в ГИСП </a:t>
            </a:r>
            <a:r>
              <a:rPr lang="ru-RU" sz="1600" u="sng" dirty="0">
                <a:solidFill>
                  <a:srgbClr val="FF0000"/>
                </a:solidFill>
              </a:rPr>
              <a:t>https://gisp.gov.ru/npgoods</a:t>
            </a:r>
            <a:endParaRPr lang="ru-RU" sz="1600" b="1" dirty="0">
              <a:solidFill>
                <a:srgbClr val="FF0000"/>
              </a:solidFill>
              <a:latin typeface="Arial Narrow" panose="020B0606020202030204" pitchFamily="34" charset="0"/>
              <a:cs typeface="Tahoma" panose="020B0604030504040204" pitchFamily="34" charset="0"/>
            </a:endParaRPr>
          </a:p>
        </p:txBody>
      </p:sp>
      <p:sp>
        <p:nvSpPr>
          <p:cNvPr id="27" name="TextBox 26"/>
          <p:cNvSpPr txBox="1"/>
          <p:nvPr/>
        </p:nvSpPr>
        <p:spPr>
          <a:xfrm>
            <a:off x="150011" y="2631750"/>
            <a:ext cx="3523010" cy="954107"/>
          </a:xfrm>
          <a:prstGeom prst="rect">
            <a:avLst/>
          </a:prstGeom>
          <a:noFill/>
        </p:spPr>
        <p:txBody>
          <a:bodyPr wrap="square" rtlCol="0">
            <a:spAutoFit/>
          </a:bodyPr>
          <a:lstStyle/>
          <a:p>
            <a:r>
              <a:rPr lang="ru-RU" sz="1400" b="1" dirty="0">
                <a:solidFill>
                  <a:srgbClr val="00B0F0"/>
                </a:solidFill>
                <a:latin typeface="Arial Narrow" panose="020B0606020202030204" pitchFamily="34" charset="0"/>
                <a:cs typeface="Tahoma" panose="020B0604030504040204" pitchFamily="34" charset="0"/>
              </a:rPr>
              <a:t>ФОИВ </a:t>
            </a:r>
            <a:r>
              <a:rPr lang="ru-RU" sz="1400" dirty="0">
                <a:latin typeface="Arial Narrow" panose="020B0606020202030204" pitchFamily="34" charset="0"/>
              </a:rPr>
              <a:t>разместили в сводном реестре потребностей перечень продукции планируемой к поставке в рамках реализации национальных проектов </a:t>
            </a:r>
          </a:p>
        </p:txBody>
      </p:sp>
      <p:sp>
        <p:nvSpPr>
          <p:cNvPr id="28" name="TextBox 27"/>
          <p:cNvSpPr txBox="1"/>
          <p:nvPr/>
        </p:nvSpPr>
        <p:spPr>
          <a:xfrm>
            <a:off x="100405" y="3689957"/>
            <a:ext cx="3839206" cy="1169551"/>
          </a:xfrm>
          <a:prstGeom prst="rect">
            <a:avLst/>
          </a:prstGeom>
          <a:noFill/>
        </p:spPr>
        <p:txBody>
          <a:bodyPr wrap="square" rtlCol="0">
            <a:spAutoFit/>
          </a:bodyPr>
          <a:lstStyle/>
          <a:p>
            <a:r>
              <a:rPr lang="ru-RU" sz="1400" b="1" dirty="0">
                <a:solidFill>
                  <a:srgbClr val="00B0F0"/>
                </a:solidFill>
                <a:latin typeface="Arial Narrow" panose="020B0606020202030204" pitchFamily="34" charset="0"/>
                <a:cs typeface="Tahoma" panose="020B0604030504040204" pitchFamily="34" charset="0"/>
              </a:rPr>
              <a:t>Предприятия</a:t>
            </a:r>
            <a:r>
              <a:rPr lang="ru-RU" sz="1400" dirty="0">
                <a:latin typeface="Arial Narrow" panose="020B0606020202030204" pitchFamily="34" charset="0"/>
              </a:rPr>
              <a:t>  анализируют размещенные сведения о потребностях и направляют в Центр компетенций по диверсификации через ГИСП перечень производимой или планируемой к производству продукции по каждой строке реестра</a:t>
            </a:r>
          </a:p>
        </p:txBody>
      </p:sp>
      <p:sp>
        <p:nvSpPr>
          <p:cNvPr id="30" name="TextBox 29"/>
          <p:cNvSpPr txBox="1"/>
          <p:nvPr/>
        </p:nvSpPr>
        <p:spPr>
          <a:xfrm>
            <a:off x="150011" y="5116278"/>
            <a:ext cx="3789600" cy="1384995"/>
          </a:xfrm>
          <a:prstGeom prst="rect">
            <a:avLst/>
          </a:prstGeom>
          <a:noFill/>
        </p:spPr>
        <p:txBody>
          <a:bodyPr wrap="square" rtlCol="0">
            <a:spAutoFit/>
          </a:bodyPr>
          <a:lstStyle/>
          <a:p>
            <a:r>
              <a:rPr lang="ru-RU" sz="1400" b="1" dirty="0">
                <a:solidFill>
                  <a:srgbClr val="00B0F0"/>
                </a:solidFill>
                <a:latin typeface="Arial Narrow" panose="020B0606020202030204" pitchFamily="34" charset="0"/>
                <a:cs typeface="Tahoma" panose="020B0604030504040204" pitchFamily="34" charset="0"/>
              </a:rPr>
              <a:t>Центр компетенций по диверсификации </a:t>
            </a:r>
            <a:r>
              <a:rPr lang="ru-RU" sz="1400" dirty="0">
                <a:latin typeface="Arial Narrow" panose="020B0606020202030204" pitchFamily="34" charset="0"/>
              </a:rPr>
              <a:t>верифицирует сведения ФОИВ и предприятий и формирует проект Постановления Правительства, определяющий ограничительный  перечень продукции закупаемой гос. заказчиками преимущественно у предприятий ОПК</a:t>
            </a:r>
          </a:p>
        </p:txBody>
      </p:sp>
      <p:pic>
        <p:nvPicPr>
          <p:cNvPr id="11264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02" t="6365" r="66204" b="14934"/>
          <a:stretch/>
        </p:blipFill>
        <p:spPr bwMode="auto">
          <a:xfrm>
            <a:off x="4145440" y="1128216"/>
            <a:ext cx="4296679" cy="5500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6007693" y="4199620"/>
            <a:ext cx="2273182" cy="45783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520206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ymImHEOXhkCpB1IPDxdf9w"/>
</p:tagLst>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21942</TotalTime>
  <Words>5592</Words>
  <Application>Microsoft Office PowerPoint</Application>
  <PresentationFormat>Экран (4:3)</PresentationFormat>
  <Paragraphs>1085</Paragraphs>
  <Slides>53</Slides>
  <Notes>9</Notes>
  <HiddenSlides>0</HiddenSlides>
  <MMClips>0</MMClips>
  <ScaleCrop>false</ScaleCrop>
  <HeadingPairs>
    <vt:vector size="8" baseType="variant">
      <vt:variant>
        <vt:lpstr>Использованные шрифты</vt:lpstr>
      </vt:variant>
      <vt:variant>
        <vt:i4>19</vt:i4>
      </vt:variant>
      <vt:variant>
        <vt:lpstr>Тема</vt:lpstr>
      </vt:variant>
      <vt:variant>
        <vt:i4>3</vt:i4>
      </vt:variant>
      <vt:variant>
        <vt:lpstr>Внедренные серверы OLE</vt:lpstr>
      </vt:variant>
      <vt:variant>
        <vt:i4>1</vt:i4>
      </vt:variant>
      <vt:variant>
        <vt:lpstr>Заголовки слайдов</vt:lpstr>
      </vt:variant>
      <vt:variant>
        <vt:i4>53</vt:i4>
      </vt:variant>
    </vt:vector>
  </HeadingPairs>
  <TitlesOfParts>
    <vt:vector size="76" baseType="lpstr">
      <vt:lpstr>Akzidenz-Grotesk Pro Light</vt:lpstr>
      <vt:lpstr>Akzidenz-Grotesk Pro Med</vt:lpstr>
      <vt:lpstr>Arial</vt:lpstr>
      <vt:lpstr>Arial Narrow</vt:lpstr>
      <vt:lpstr>Calibri</vt:lpstr>
      <vt:lpstr>Calibri Light</vt:lpstr>
      <vt:lpstr>Courier New</vt:lpstr>
      <vt:lpstr>Gill Sans</vt:lpstr>
      <vt:lpstr>Helvetica</vt:lpstr>
      <vt:lpstr>Mangal</vt:lpstr>
      <vt:lpstr>Open Sans</vt:lpstr>
      <vt:lpstr>Segoe UI</vt:lpstr>
      <vt:lpstr>Segoe UI Semibold</vt:lpstr>
      <vt:lpstr>Symbol</vt:lpstr>
      <vt:lpstr>Tahoma</vt:lpstr>
      <vt:lpstr>Times New Roman</vt:lpstr>
      <vt:lpstr>Wingdings</vt:lpstr>
      <vt:lpstr>Wingdings 2</vt:lpstr>
      <vt:lpstr>等线</vt:lpstr>
      <vt:lpstr>Тема Office</vt:lpstr>
      <vt:lpstr>1_Тема Office</vt:lpstr>
      <vt:lpstr>2_Тема Office</vt:lpstr>
      <vt:lpstr>think-cell Slide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1</vt:lpstr>
      <vt:lpstr>Презентация PowerPoint</vt:lpstr>
      <vt:lpstr>Программа "Проекты развития"</vt:lpstr>
      <vt:lpstr>Программа "Станкостроение"</vt:lpstr>
      <vt:lpstr>Программа "Комплектующие изделия"</vt:lpstr>
      <vt:lpstr>Программа "Конверсия"</vt:lpstr>
      <vt:lpstr>Программа "Лизинговые проекты"</vt:lpstr>
      <vt:lpstr>Программа "Маркировка лекарств"</vt:lpstr>
      <vt:lpstr>Программа "Цифровизация промышленности"</vt:lpstr>
      <vt:lpstr>Программа "Повышение производительности труда"</vt:lpstr>
      <vt:lpstr>Вопросы-ответы</vt:lpstr>
      <vt:lpstr>Вопросы-ответы</vt:lpstr>
      <vt:lpstr>Консультационный центр  по мерам господдержки  промпредприятий</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Щиголев Александр Николаевич</dc:creator>
  <cp:lastModifiedBy>indust14 (Гринев Д.Б.)</cp:lastModifiedBy>
  <cp:revision>554</cp:revision>
  <cp:lastPrinted>2019-02-05T09:53:53Z</cp:lastPrinted>
  <dcterms:created xsi:type="dcterms:W3CDTF">2017-11-29T15:26:54Z</dcterms:created>
  <dcterms:modified xsi:type="dcterms:W3CDTF">2019-03-21T05:48:53Z</dcterms:modified>
</cp:coreProperties>
</file>