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11"/>
  </p:notesMasterIdLst>
  <p:handoutMasterIdLst>
    <p:handoutMasterId r:id="rId12"/>
  </p:handoutMasterIdLst>
  <p:sldIdLst>
    <p:sldId id="698" r:id="rId2"/>
    <p:sldId id="699" r:id="rId3"/>
    <p:sldId id="683" r:id="rId4"/>
    <p:sldId id="700" r:id="rId5"/>
    <p:sldId id="664" r:id="rId6"/>
    <p:sldId id="716" r:id="rId7"/>
    <p:sldId id="706" r:id="rId8"/>
    <p:sldId id="707" r:id="rId9"/>
    <p:sldId id="708" r:id="rId1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лев Антон Васильевич" initials="ИА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7ED"/>
    <a:srgbClr val="231F20"/>
    <a:srgbClr val="2AACE2"/>
    <a:srgbClr val="919397"/>
    <a:srgbClr val="DEEBF7"/>
    <a:srgbClr val="E2F0D9"/>
    <a:srgbClr val="000000"/>
    <a:srgbClr val="BDD7EE"/>
    <a:srgbClr val="000066"/>
    <a:srgbClr val="F73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51" autoAdjust="0"/>
  </p:normalViewPr>
  <p:slideViewPr>
    <p:cSldViewPr snapToGrid="0">
      <p:cViewPr varScale="1">
        <p:scale>
          <a:sx n="116" d="100"/>
          <a:sy n="116" d="100"/>
        </p:scale>
        <p:origin x="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Лист1!$D$7</c:f>
              <c:strCache>
                <c:ptCount val="1"/>
                <c:pt idx="0">
                  <c:v> Объем торгов</c:v>
                </c:pt>
              </c:strCache>
            </c:strRef>
          </c:tx>
          <c:spPr>
            <a:solidFill>
              <a:srgbClr val="2AAC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Лист1!$B$8:$B$18</c:f>
              <c:strCache>
                <c:ptCount val="10"/>
                <c:pt idx="0">
                  <c:v>ЭТП ГПБ</c:v>
                </c:pt>
                <c:pt idx="1">
                  <c:v>ЭТП ТЭК-Торг</c:v>
                </c:pt>
                <c:pt idx="2">
                  <c:v>Электронная торговая площадка B2B-Center</c:v>
                </c:pt>
                <c:pt idx="3">
                  <c:v>Электронная торгово-закупочная площадка ОАО «РЖД»</c:v>
                </c:pt>
                <c:pt idx="4">
                  <c:v>Единая электронная торговая площадка</c:v>
                </c:pt>
                <c:pt idx="5">
                  <c:v>ЭТП Фабрикант</c:v>
                </c:pt>
                <c:pt idx="6">
                  <c:v>ЭТП ТЗС Электра""</c:v>
                </c:pt>
                <c:pt idx="7">
                  <c:v>ЗАО «Сбербанк – Автоматизированная система торгов»</c:v>
                </c:pt>
                <c:pt idx="8">
                  <c:v>Группа электронных площадок ОТС.RU</c:v>
                </c:pt>
                <c:pt idx="9">
                  <c:v>ЭТП Биржа "Санкт-Петербург""</c:v>
                </c:pt>
              </c:strCache>
              <c:extLst xmlns:c16r2="http://schemas.microsoft.com/office/drawing/2015/06/chart"/>
            </c:strRef>
          </c:cat>
          <c:val>
            <c:numRef>
              <c:f>Лист1!$D$8:$D$18</c:f>
              <c:numCache>
                <c:formatCode>#\ ##0.0_ ;\-#\ ##0.0\ </c:formatCode>
                <c:ptCount val="10"/>
                <c:pt idx="0">
                  <c:v>4.5453866490980719</c:v>
                </c:pt>
                <c:pt idx="1">
                  <c:v>3.9725385013266807</c:v>
                </c:pt>
                <c:pt idx="2">
                  <c:v>3.5072938479362188</c:v>
                </c:pt>
                <c:pt idx="3">
                  <c:v>3.2595053333325241</c:v>
                </c:pt>
                <c:pt idx="4">
                  <c:v>3.0332785966387932</c:v>
                </c:pt>
                <c:pt idx="5">
                  <c:v>1.2082248903312494</c:v>
                </c:pt>
                <c:pt idx="6">
                  <c:v>1.0191566404023999</c:v>
                </c:pt>
                <c:pt idx="7">
                  <c:v>0.94831763851074913</c:v>
                </c:pt>
                <c:pt idx="8">
                  <c:v>0.91610800877810916</c:v>
                </c:pt>
                <c:pt idx="9">
                  <c:v>0.71638292235788914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58-42C0-800A-D2B9CCC2A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0588336"/>
        <c:axId val="360588728"/>
      </c:barChart>
      <c:catAx>
        <c:axId val="36058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588728"/>
        <c:crosses val="autoZero"/>
        <c:auto val="1"/>
        <c:lblAlgn val="ctr"/>
        <c:lblOffset val="100"/>
        <c:noMultiLvlLbl val="0"/>
      </c:catAx>
      <c:valAx>
        <c:axId val="3605887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crossAx val="36058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F0926-F0C7-4ABC-914D-FAF382564E2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1BD7B-AF2C-40A1-90DA-BDA875E8EA3C}">
      <dgm:prSet phldrT="[Текст]" custT="1"/>
      <dgm:spPr>
        <a:solidFill>
          <a:srgbClr val="2AACE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dirty="0">
              <a:latin typeface="Arial Narrow" panose="020B0606020202030204" pitchFamily="34" charset="0"/>
            </a:rPr>
            <a:t>Институты</a:t>
          </a:r>
        </a:p>
        <a:p>
          <a:r>
            <a:rPr lang="ru-RU" sz="1300" dirty="0">
              <a:latin typeface="Arial Narrow" panose="020B0606020202030204" pitchFamily="34" charset="0"/>
            </a:rPr>
            <a:t>развития</a:t>
          </a:r>
        </a:p>
      </dgm:t>
    </dgm:pt>
    <dgm:pt modelId="{5D9277D7-AC8D-4812-B37D-F483B03C36D9}" type="parTrans" cxnId="{7549C2E8-F8B2-46E2-8EAD-2132ACF89DDF}">
      <dgm:prSet/>
      <dgm:spPr/>
      <dgm:t>
        <a:bodyPr/>
        <a:lstStyle/>
        <a:p>
          <a:endParaRPr lang="ru-RU"/>
        </a:p>
      </dgm:t>
    </dgm:pt>
    <dgm:pt modelId="{3080F717-9C37-4A7C-91D9-28A8987A0E30}" type="sibTrans" cxnId="{7549C2E8-F8B2-46E2-8EAD-2132ACF89DDF}">
      <dgm:prSet custT="1"/>
      <dgm:spPr>
        <a:solidFill>
          <a:srgbClr val="2AACE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300" dirty="0">
              <a:latin typeface="Arial Narrow" panose="020B0606020202030204" pitchFamily="34" charset="0"/>
            </a:rPr>
            <a:t>Федеральные ОГВ</a:t>
          </a:r>
        </a:p>
      </dgm:t>
    </dgm:pt>
    <dgm:pt modelId="{A0798044-CCD1-4E38-BEE0-BA01FB8ECB6D}">
      <dgm:prSet phldrT="[Текст]" phldr="1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9672B871-B132-46A5-A89E-2296D40DE4E7}" type="parTrans" cxnId="{BFCD44F9-B9E0-4661-A4C9-0E5949F1F1F5}">
      <dgm:prSet/>
      <dgm:spPr/>
      <dgm:t>
        <a:bodyPr/>
        <a:lstStyle/>
        <a:p>
          <a:endParaRPr lang="ru-RU"/>
        </a:p>
      </dgm:t>
    </dgm:pt>
    <dgm:pt modelId="{8EE1AEB4-9692-4EA9-B56B-F917F157E0BB}" type="sibTrans" cxnId="{BFCD44F9-B9E0-4661-A4C9-0E5949F1F1F5}">
      <dgm:prSet custT="1"/>
      <dgm:spPr>
        <a:solidFill>
          <a:srgbClr val="2AACE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200" dirty="0">
            <a:latin typeface="Arial Narrow" panose="020B0606020202030204" pitchFamily="34" charset="0"/>
          </a:endParaRPr>
        </a:p>
      </dgm:t>
    </dgm:pt>
    <dgm:pt modelId="{E5040574-33A9-48C1-9CAB-34DE7D43BD1A}">
      <dgm:prSet phldrT="[Текст]" custT="1"/>
      <dgm:spPr>
        <a:solidFill>
          <a:srgbClr val="2AACE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000" dirty="0">
            <a:latin typeface="Arial Narrow" panose="020B0606020202030204" pitchFamily="34" charset="0"/>
          </a:endParaRPr>
        </a:p>
      </dgm:t>
    </dgm:pt>
    <dgm:pt modelId="{A46EF210-5765-464C-9812-26F520779C7A}" type="parTrans" cxnId="{9BC5557C-6821-41A7-AFE3-86DC6DB212E6}">
      <dgm:prSet/>
      <dgm:spPr/>
      <dgm:t>
        <a:bodyPr/>
        <a:lstStyle/>
        <a:p>
          <a:endParaRPr lang="ru-RU"/>
        </a:p>
      </dgm:t>
    </dgm:pt>
    <dgm:pt modelId="{74DAD5D4-3E19-4A08-9032-6D339151CC7D}" type="sibTrans" cxnId="{9BC5557C-6821-41A7-AFE3-86DC6DB212E6}">
      <dgm:prSet/>
      <dgm:spPr>
        <a:solidFill>
          <a:srgbClr val="2AACE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CBC90597-637B-4DBC-B062-9059C29DE761}" type="pres">
      <dgm:prSet presAssocID="{E26F0926-F0C7-4ABC-914D-FAF382564E2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035206-565C-4643-B12E-97D21A33E587}" type="pres">
      <dgm:prSet presAssocID="{9641BD7B-AF2C-40A1-90DA-BDA875E8EA3C}" presName="composite" presStyleCnt="0"/>
      <dgm:spPr/>
    </dgm:pt>
    <dgm:pt modelId="{6EE683FA-D8A3-4A51-80A2-5853CC046830}" type="pres">
      <dgm:prSet presAssocID="{9641BD7B-AF2C-40A1-90DA-BDA875E8EA3C}" presName="Parent1" presStyleLbl="node1" presStyleIdx="0" presStyleCnt="6" custLinFactNeighborX="52884" custLinFactNeighborY="84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D117B-532B-44C4-A77B-265CE1D4172D}" type="pres">
      <dgm:prSet presAssocID="{9641BD7B-AF2C-40A1-90DA-BDA875E8EA3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8DB0548-5DC0-4254-AF58-DC34B9B2EB48}" type="pres">
      <dgm:prSet presAssocID="{9641BD7B-AF2C-40A1-90DA-BDA875E8EA3C}" presName="BalanceSpacing" presStyleCnt="0"/>
      <dgm:spPr/>
    </dgm:pt>
    <dgm:pt modelId="{EEA74F3C-D5EA-4EEC-A1D4-A60C37A1E5B4}" type="pres">
      <dgm:prSet presAssocID="{9641BD7B-AF2C-40A1-90DA-BDA875E8EA3C}" presName="BalanceSpacing1" presStyleCnt="0"/>
      <dgm:spPr/>
    </dgm:pt>
    <dgm:pt modelId="{E0C24698-7FF6-48F4-9B56-F11107A0FEE7}" type="pres">
      <dgm:prSet presAssocID="{3080F717-9C37-4A7C-91D9-28A8987A0E30}" presName="Accent1Text" presStyleLbl="node1" presStyleIdx="1" presStyleCnt="6"/>
      <dgm:spPr/>
      <dgm:t>
        <a:bodyPr/>
        <a:lstStyle/>
        <a:p>
          <a:endParaRPr lang="ru-RU"/>
        </a:p>
      </dgm:t>
    </dgm:pt>
    <dgm:pt modelId="{24A5A493-DDF9-4AA2-8602-8796F8F982DA}" type="pres">
      <dgm:prSet presAssocID="{3080F717-9C37-4A7C-91D9-28A8987A0E30}" presName="spaceBetweenRectangles" presStyleCnt="0"/>
      <dgm:spPr/>
    </dgm:pt>
    <dgm:pt modelId="{1D3DA2DD-9A2B-4128-A3F6-B5D3B976CADC}" type="pres">
      <dgm:prSet presAssocID="{A0798044-CCD1-4E38-BEE0-BA01FB8ECB6D}" presName="composite" presStyleCnt="0"/>
      <dgm:spPr/>
    </dgm:pt>
    <dgm:pt modelId="{7511B199-D781-4058-9D88-DCCAEB72F2F5}" type="pres">
      <dgm:prSet presAssocID="{A0798044-CCD1-4E38-BEE0-BA01FB8ECB6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22425-6E7B-445A-9A50-2B2A82AC5CCA}" type="pres">
      <dgm:prSet presAssocID="{A0798044-CCD1-4E38-BEE0-BA01FB8ECB6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C58BC39-7EC2-41FE-9204-184EE7EC449D}" type="pres">
      <dgm:prSet presAssocID="{A0798044-CCD1-4E38-BEE0-BA01FB8ECB6D}" presName="BalanceSpacing" presStyleCnt="0"/>
      <dgm:spPr/>
    </dgm:pt>
    <dgm:pt modelId="{B47D1169-95E9-4BF0-987C-7086147792ED}" type="pres">
      <dgm:prSet presAssocID="{A0798044-CCD1-4E38-BEE0-BA01FB8ECB6D}" presName="BalanceSpacing1" presStyleCnt="0"/>
      <dgm:spPr/>
    </dgm:pt>
    <dgm:pt modelId="{D372716C-2971-480F-AE3F-505BDDB4624B}" type="pres">
      <dgm:prSet presAssocID="{8EE1AEB4-9692-4EA9-B56B-F917F157E0BB}" presName="Accent1Text" presStyleLbl="node1" presStyleIdx="3" presStyleCnt="6" custLinFactNeighborX="-56608" custLinFactNeighborY="-86835"/>
      <dgm:spPr/>
      <dgm:t>
        <a:bodyPr/>
        <a:lstStyle/>
        <a:p>
          <a:endParaRPr lang="ru-RU"/>
        </a:p>
      </dgm:t>
    </dgm:pt>
    <dgm:pt modelId="{8DB95B9E-7F9F-426E-924D-DB990952BB5F}" type="pres">
      <dgm:prSet presAssocID="{8EE1AEB4-9692-4EA9-B56B-F917F157E0BB}" presName="spaceBetweenRectangles" presStyleCnt="0"/>
      <dgm:spPr/>
    </dgm:pt>
    <dgm:pt modelId="{E6C8AF86-6B6E-45A2-87DE-1CBFDADB4BD3}" type="pres">
      <dgm:prSet presAssocID="{E5040574-33A9-48C1-9CAB-34DE7D43BD1A}" presName="composite" presStyleCnt="0"/>
      <dgm:spPr/>
    </dgm:pt>
    <dgm:pt modelId="{E42457BC-6FA5-4440-8206-C12519DA7FBC}" type="pres">
      <dgm:prSet presAssocID="{E5040574-33A9-48C1-9CAB-34DE7D43BD1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7B455-E130-4225-BA9E-26B6404BE947}" type="pres">
      <dgm:prSet presAssocID="{E5040574-33A9-48C1-9CAB-34DE7D43BD1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3128938-1D1A-4461-820E-536340C201F5}" type="pres">
      <dgm:prSet presAssocID="{E5040574-33A9-48C1-9CAB-34DE7D43BD1A}" presName="BalanceSpacing" presStyleCnt="0"/>
      <dgm:spPr/>
    </dgm:pt>
    <dgm:pt modelId="{8F3DF6CF-2DFA-4603-90EA-225CED132164}" type="pres">
      <dgm:prSet presAssocID="{E5040574-33A9-48C1-9CAB-34DE7D43BD1A}" presName="BalanceSpacing1" presStyleCnt="0"/>
      <dgm:spPr/>
    </dgm:pt>
    <dgm:pt modelId="{F0C010DC-A8F3-4989-9793-B4D2C6F32843}" type="pres">
      <dgm:prSet presAssocID="{74DAD5D4-3E19-4A08-9032-6D339151CC7D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C024359-5DC4-4D8B-A2F4-AB5EDAC1B843}" type="presOf" srcId="{9641BD7B-AF2C-40A1-90DA-BDA875E8EA3C}" destId="{6EE683FA-D8A3-4A51-80A2-5853CC046830}" srcOrd="0" destOrd="0" presId="urn:microsoft.com/office/officeart/2008/layout/AlternatingHexagons"/>
    <dgm:cxn modelId="{BFCD44F9-B9E0-4661-A4C9-0E5949F1F1F5}" srcId="{E26F0926-F0C7-4ABC-914D-FAF382564E27}" destId="{A0798044-CCD1-4E38-BEE0-BA01FB8ECB6D}" srcOrd="1" destOrd="0" parTransId="{9672B871-B132-46A5-A89E-2296D40DE4E7}" sibTransId="{8EE1AEB4-9692-4EA9-B56B-F917F157E0BB}"/>
    <dgm:cxn modelId="{2A23ACCE-C167-4F16-9856-70010907BF08}" type="presOf" srcId="{3080F717-9C37-4A7C-91D9-28A8987A0E30}" destId="{E0C24698-7FF6-48F4-9B56-F11107A0FEE7}" srcOrd="0" destOrd="0" presId="urn:microsoft.com/office/officeart/2008/layout/AlternatingHexagons"/>
    <dgm:cxn modelId="{0CC656B0-D0DF-4133-9D9D-C294AA0931FA}" type="presOf" srcId="{8EE1AEB4-9692-4EA9-B56B-F917F157E0BB}" destId="{D372716C-2971-480F-AE3F-505BDDB4624B}" srcOrd="0" destOrd="0" presId="urn:microsoft.com/office/officeart/2008/layout/AlternatingHexagons"/>
    <dgm:cxn modelId="{05ECF5F5-E095-4D4F-8792-9ED071A3EFE3}" type="presOf" srcId="{E5040574-33A9-48C1-9CAB-34DE7D43BD1A}" destId="{E42457BC-6FA5-4440-8206-C12519DA7FBC}" srcOrd="0" destOrd="0" presId="urn:microsoft.com/office/officeart/2008/layout/AlternatingHexagons"/>
    <dgm:cxn modelId="{5DD1FC7E-AB5D-4BCC-8241-40F01DDD3547}" type="presOf" srcId="{A0798044-CCD1-4E38-BEE0-BA01FB8ECB6D}" destId="{7511B199-D781-4058-9D88-DCCAEB72F2F5}" srcOrd="0" destOrd="0" presId="urn:microsoft.com/office/officeart/2008/layout/AlternatingHexagons"/>
    <dgm:cxn modelId="{7549C2E8-F8B2-46E2-8EAD-2132ACF89DDF}" srcId="{E26F0926-F0C7-4ABC-914D-FAF382564E27}" destId="{9641BD7B-AF2C-40A1-90DA-BDA875E8EA3C}" srcOrd="0" destOrd="0" parTransId="{5D9277D7-AC8D-4812-B37D-F483B03C36D9}" sibTransId="{3080F717-9C37-4A7C-91D9-28A8987A0E30}"/>
    <dgm:cxn modelId="{9BC5557C-6821-41A7-AFE3-86DC6DB212E6}" srcId="{E26F0926-F0C7-4ABC-914D-FAF382564E27}" destId="{E5040574-33A9-48C1-9CAB-34DE7D43BD1A}" srcOrd="2" destOrd="0" parTransId="{A46EF210-5765-464C-9812-26F520779C7A}" sibTransId="{74DAD5D4-3E19-4A08-9032-6D339151CC7D}"/>
    <dgm:cxn modelId="{3CCFDFA7-E75C-43ED-BB70-45D4142FB90F}" type="presOf" srcId="{E26F0926-F0C7-4ABC-914D-FAF382564E27}" destId="{CBC90597-637B-4DBC-B062-9059C29DE761}" srcOrd="0" destOrd="0" presId="urn:microsoft.com/office/officeart/2008/layout/AlternatingHexagons"/>
    <dgm:cxn modelId="{550030F3-B5FC-479F-B4BD-42A6024F0272}" type="presOf" srcId="{74DAD5D4-3E19-4A08-9032-6D339151CC7D}" destId="{F0C010DC-A8F3-4989-9793-B4D2C6F32843}" srcOrd="0" destOrd="0" presId="urn:microsoft.com/office/officeart/2008/layout/AlternatingHexagons"/>
    <dgm:cxn modelId="{645D1A7B-ABD1-4A6B-A65D-623111B4B1AF}" type="presParOf" srcId="{CBC90597-637B-4DBC-B062-9059C29DE761}" destId="{41035206-565C-4643-B12E-97D21A33E587}" srcOrd="0" destOrd="0" presId="urn:microsoft.com/office/officeart/2008/layout/AlternatingHexagons"/>
    <dgm:cxn modelId="{33B4A2C1-5462-46B1-BFAE-A18E849E7441}" type="presParOf" srcId="{41035206-565C-4643-B12E-97D21A33E587}" destId="{6EE683FA-D8A3-4A51-80A2-5853CC046830}" srcOrd="0" destOrd="0" presId="urn:microsoft.com/office/officeart/2008/layout/AlternatingHexagons"/>
    <dgm:cxn modelId="{66E7B5A5-EE53-411B-A878-09E8ADD3120C}" type="presParOf" srcId="{41035206-565C-4643-B12E-97D21A33E587}" destId="{7A7D117B-532B-44C4-A77B-265CE1D4172D}" srcOrd="1" destOrd="0" presId="urn:microsoft.com/office/officeart/2008/layout/AlternatingHexagons"/>
    <dgm:cxn modelId="{87C621EE-6006-4A21-89EE-606906376ED3}" type="presParOf" srcId="{41035206-565C-4643-B12E-97D21A33E587}" destId="{68DB0548-5DC0-4254-AF58-DC34B9B2EB48}" srcOrd="2" destOrd="0" presId="urn:microsoft.com/office/officeart/2008/layout/AlternatingHexagons"/>
    <dgm:cxn modelId="{22084791-F298-49CB-8BBB-3D7EDEE8D371}" type="presParOf" srcId="{41035206-565C-4643-B12E-97D21A33E587}" destId="{EEA74F3C-D5EA-4EEC-A1D4-A60C37A1E5B4}" srcOrd="3" destOrd="0" presId="urn:microsoft.com/office/officeart/2008/layout/AlternatingHexagons"/>
    <dgm:cxn modelId="{C7CC10BB-8F43-4B8B-8BC0-BFB4CFC531A4}" type="presParOf" srcId="{41035206-565C-4643-B12E-97D21A33E587}" destId="{E0C24698-7FF6-48F4-9B56-F11107A0FEE7}" srcOrd="4" destOrd="0" presId="urn:microsoft.com/office/officeart/2008/layout/AlternatingHexagons"/>
    <dgm:cxn modelId="{F9C168F1-65D2-4FD9-8601-0725F80E01B2}" type="presParOf" srcId="{CBC90597-637B-4DBC-B062-9059C29DE761}" destId="{24A5A493-DDF9-4AA2-8602-8796F8F982DA}" srcOrd="1" destOrd="0" presId="urn:microsoft.com/office/officeart/2008/layout/AlternatingHexagons"/>
    <dgm:cxn modelId="{817DE06D-9507-4485-A713-0B0812C4972B}" type="presParOf" srcId="{CBC90597-637B-4DBC-B062-9059C29DE761}" destId="{1D3DA2DD-9A2B-4128-A3F6-B5D3B976CADC}" srcOrd="2" destOrd="0" presId="urn:microsoft.com/office/officeart/2008/layout/AlternatingHexagons"/>
    <dgm:cxn modelId="{98D79C35-330E-404B-95F7-A4C4A5BBAA57}" type="presParOf" srcId="{1D3DA2DD-9A2B-4128-A3F6-B5D3B976CADC}" destId="{7511B199-D781-4058-9D88-DCCAEB72F2F5}" srcOrd="0" destOrd="0" presId="urn:microsoft.com/office/officeart/2008/layout/AlternatingHexagons"/>
    <dgm:cxn modelId="{5641FA63-AC19-4010-A38D-170B0CB13D78}" type="presParOf" srcId="{1D3DA2DD-9A2B-4128-A3F6-B5D3B976CADC}" destId="{98222425-6E7B-445A-9A50-2B2A82AC5CCA}" srcOrd="1" destOrd="0" presId="urn:microsoft.com/office/officeart/2008/layout/AlternatingHexagons"/>
    <dgm:cxn modelId="{1835C45F-2718-40F2-B764-B6EC5575ED1B}" type="presParOf" srcId="{1D3DA2DD-9A2B-4128-A3F6-B5D3B976CADC}" destId="{EC58BC39-7EC2-41FE-9204-184EE7EC449D}" srcOrd="2" destOrd="0" presId="urn:microsoft.com/office/officeart/2008/layout/AlternatingHexagons"/>
    <dgm:cxn modelId="{815D67BF-547B-4FD3-9358-FF43F82DEAFA}" type="presParOf" srcId="{1D3DA2DD-9A2B-4128-A3F6-B5D3B976CADC}" destId="{B47D1169-95E9-4BF0-987C-7086147792ED}" srcOrd="3" destOrd="0" presId="urn:microsoft.com/office/officeart/2008/layout/AlternatingHexagons"/>
    <dgm:cxn modelId="{96A6FB09-933B-43E8-9865-B65E3F6EEAFB}" type="presParOf" srcId="{1D3DA2DD-9A2B-4128-A3F6-B5D3B976CADC}" destId="{D372716C-2971-480F-AE3F-505BDDB4624B}" srcOrd="4" destOrd="0" presId="urn:microsoft.com/office/officeart/2008/layout/AlternatingHexagons"/>
    <dgm:cxn modelId="{31294E2B-F817-457A-9B13-E6EF69920A82}" type="presParOf" srcId="{CBC90597-637B-4DBC-B062-9059C29DE761}" destId="{8DB95B9E-7F9F-426E-924D-DB990952BB5F}" srcOrd="3" destOrd="0" presId="urn:microsoft.com/office/officeart/2008/layout/AlternatingHexagons"/>
    <dgm:cxn modelId="{ACC0FEB1-5B09-4DEB-BDF7-199B8EA29FCE}" type="presParOf" srcId="{CBC90597-637B-4DBC-B062-9059C29DE761}" destId="{E6C8AF86-6B6E-45A2-87DE-1CBFDADB4BD3}" srcOrd="4" destOrd="0" presId="urn:microsoft.com/office/officeart/2008/layout/AlternatingHexagons"/>
    <dgm:cxn modelId="{709994C2-3C09-491F-B64D-7D425BBA359D}" type="presParOf" srcId="{E6C8AF86-6B6E-45A2-87DE-1CBFDADB4BD3}" destId="{E42457BC-6FA5-4440-8206-C12519DA7FBC}" srcOrd="0" destOrd="0" presId="urn:microsoft.com/office/officeart/2008/layout/AlternatingHexagons"/>
    <dgm:cxn modelId="{C50F3642-9682-4C58-A118-E16C43B8FF6F}" type="presParOf" srcId="{E6C8AF86-6B6E-45A2-87DE-1CBFDADB4BD3}" destId="{9BC7B455-E130-4225-BA9E-26B6404BE947}" srcOrd="1" destOrd="0" presId="urn:microsoft.com/office/officeart/2008/layout/AlternatingHexagons"/>
    <dgm:cxn modelId="{49B5053D-8023-4C92-8A87-9C8941D3896B}" type="presParOf" srcId="{E6C8AF86-6B6E-45A2-87DE-1CBFDADB4BD3}" destId="{F3128938-1D1A-4461-820E-536340C201F5}" srcOrd="2" destOrd="0" presId="urn:microsoft.com/office/officeart/2008/layout/AlternatingHexagons"/>
    <dgm:cxn modelId="{BDE68A04-10D9-42F4-B401-D5941465DC28}" type="presParOf" srcId="{E6C8AF86-6B6E-45A2-87DE-1CBFDADB4BD3}" destId="{8F3DF6CF-2DFA-4603-90EA-225CED132164}" srcOrd="3" destOrd="0" presId="urn:microsoft.com/office/officeart/2008/layout/AlternatingHexagons"/>
    <dgm:cxn modelId="{9657ED44-A155-4E9A-A4C0-A54DB26AFBC1}" type="presParOf" srcId="{E6C8AF86-6B6E-45A2-87DE-1CBFDADB4BD3}" destId="{F0C010DC-A8F3-4989-9793-B4D2C6F32843}" srcOrd="4" destOrd="0" presId="urn:microsoft.com/office/officeart/2008/layout/AlternatingHexagon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F0926-F0C7-4ABC-914D-FAF382564E2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1BD7B-AF2C-40A1-90DA-BDA875E8EA3C}">
      <dgm:prSet phldrT="[Текст]" custT="1"/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300" dirty="0">
            <a:latin typeface="Arial Narrow" panose="020B0606020202030204" pitchFamily="34" charset="0"/>
          </a:endParaRPr>
        </a:p>
      </dgm:t>
    </dgm:pt>
    <dgm:pt modelId="{5D9277D7-AC8D-4812-B37D-F483B03C36D9}" type="parTrans" cxnId="{7549C2E8-F8B2-46E2-8EAD-2132ACF89DDF}">
      <dgm:prSet/>
      <dgm:spPr/>
      <dgm:t>
        <a:bodyPr/>
        <a:lstStyle/>
        <a:p>
          <a:endParaRPr lang="ru-RU"/>
        </a:p>
      </dgm:t>
    </dgm:pt>
    <dgm:pt modelId="{3080F717-9C37-4A7C-91D9-28A8987A0E30}" type="sibTrans" cxnId="{7549C2E8-F8B2-46E2-8EAD-2132ACF89DDF}">
      <dgm:prSet custT="1"/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300" dirty="0">
            <a:latin typeface="Arial Narrow" panose="020B0606020202030204" pitchFamily="34" charset="0"/>
          </a:endParaRPr>
        </a:p>
      </dgm:t>
    </dgm:pt>
    <dgm:pt modelId="{E5040574-33A9-48C1-9CAB-34DE7D43BD1A}">
      <dgm:prSet phldrT="[Текст]" custT="1"/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000" dirty="0">
            <a:latin typeface="Arial Narrow" panose="020B0606020202030204" pitchFamily="34" charset="0"/>
          </a:endParaRPr>
        </a:p>
      </dgm:t>
    </dgm:pt>
    <dgm:pt modelId="{74DAD5D4-3E19-4A08-9032-6D339151CC7D}" type="sibTrans" cxnId="{9BC5557C-6821-41A7-AFE3-86DC6DB212E6}">
      <dgm:prSet/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A46EF210-5765-464C-9812-26F520779C7A}" type="parTrans" cxnId="{9BC5557C-6821-41A7-AFE3-86DC6DB212E6}">
      <dgm:prSet/>
      <dgm:spPr/>
      <dgm:t>
        <a:bodyPr/>
        <a:lstStyle/>
        <a:p>
          <a:endParaRPr lang="ru-RU"/>
        </a:p>
      </dgm:t>
    </dgm:pt>
    <dgm:pt modelId="{A0798044-CCD1-4E38-BEE0-BA01FB8ECB6D}">
      <dgm:prSet phldrT="[Текст]" phldr="1"/>
      <dgm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dirty="0"/>
        </a:p>
      </dgm:t>
    </dgm:pt>
    <dgm:pt modelId="{8EE1AEB4-9692-4EA9-B56B-F917F157E0BB}" type="sibTrans" cxnId="{BFCD44F9-B9E0-4661-A4C9-0E5949F1F1F5}">
      <dgm:prSet custT="1"/>
      <dgm:spPr>
        <a:solidFill>
          <a:srgbClr val="2AACE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200" dirty="0">
            <a:latin typeface="Arial Narrow" panose="020B0606020202030204" pitchFamily="34" charset="0"/>
          </a:endParaRPr>
        </a:p>
      </dgm:t>
    </dgm:pt>
    <dgm:pt modelId="{9672B871-B132-46A5-A89E-2296D40DE4E7}" type="parTrans" cxnId="{BFCD44F9-B9E0-4661-A4C9-0E5949F1F1F5}">
      <dgm:prSet/>
      <dgm:spPr/>
      <dgm:t>
        <a:bodyPr/>
        <a:lstStyle/>
        <a:p>
          <a:endParaRPr lang="ru-RU"/>
        </a:p>
      </dgm:t>
    </dgm:pt>
    <dgm:pt modelId="{CBC90597-637B-4DBC-B062-9059C29DE761}" type="pres">
      <dgm:prSet presAssocID="{E26F0926-F0C7-4ABC-914D-FAF382564E2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1035206-565C-4643-B12E-97D21A33E587}" type="pres">
      <dgm:prSet presAssocID="{9641BD7B-AF2C-40A1-90DA-BDA875E8EA3C}" presName="composite" presStyleCnt="0"/>
      <dgm:spPr/>
    </dgm:pt>
    <dgm:pt modelId="{6EE683FA-D8A3-4A51-80A2-5853CC046830}" type="pres">
      <dgm:prSet presAssocID="{9641BD7B-AF2C-40A1-90DA-BDA875E8EA3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D117B-532B-44C4-A77B-265CE1D4172D}" type="pres">
      <dgm:prSet presAssocID="{9641BD7B-AF2C-40A1-90DA-BDA875E8EA3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8DB0548-5DC0-4254-AF58-DC34B9B2EB48}" type="pres">
      <dgm:prSet presAssocID="{9641BD7B-AF2C-40A1-90DA-BDA875E8EA3C}" presName="BalanceSpacing" presStyleCnt="0"/>
      <dgm:spPr/>
    </dgm:pt>
    <dgm:pt modelId="{EEA74F3C-D5EA-4EEC-A1D4-A60C37A1E5B4}" type="pres">
      <dgm:prSet presAssocID="{9641BD7B-AF2C-40A1-90DA-BDA875E8EA3C}" presName="BalanceSpacing1" presStyleCnt="0"/>
      <dgm:spPr/>
    </dgm:pt>
    <dgm:pt modelId="{E0C24698-7FF6-48F4-9B56-F11107A0FEE7}" type="pres">
      <dgm:prSet presAssocID="{3080F717-9C37-4A7C-91D9-28A8987A0E30}" presName="Accent1Text" presStyleLbl="node1" presStyleIdx="1" presStyleCnt="6"/>
      <dgm:spPr/>
      <dgm:t>
        <a:bodyPr/>
        <a:lstStyle/>
        <a:p>
          <a:endParaRPr lang="ru-RU"/>
        </a:p>
      </dgm:t>
    </dgm:pt>
    <dgm:pt modelId="{24A5A493-DDF9-4AA2-8602-8796F8F982DA}" type="pres">
      <dgm:prSet presAssocID="{3080F717-9C37-4A7C-91D9-28A8987A0E30}" presName="spaceBetweenRectangles" presStyleCnt="0"/>
      <dgm:spPr/>
    </dgm:pt>
    <dgm:pt modelId="{1D3DA2DD-9A2B-4128-A3F6-B5D3B976CADC}" type="pres">
      <dgm:prSet presAssocID="{A0798044-CCD1-4E38-BEE0-BA01FB8ECB6D}" presName="composite" presStyleCnt="0"/>
      <dgm:spPr/>
    </dgm:pt>
    <dgm:pt modelId="{7511B199-D781-4058-9D88-DCCAEB72F2F5}" type="pres">
      <dgm:prSet presAssocID="{A0798044-CCD1-4E38-BEE0-BA01FB8ECB6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22425-6E7B-445A-9A50-2B2A82AC5CCA}" type="pres">
      <dgm:prSet presAssocID="{A0798044-CCD1-4E38-BEE0-BA01FB8ECB6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C58BC39-7EC2-41FE-9204-184EE7EC449D}" type="pres">
      <dgm:prSet presAssocID="{A0798044-CCD1-4E38-BEE0-BA01FB8ECB6D}" presName="BalanceSpacing" presStyleCnt="0"/>
      <dgm:spPr/>
    </dgm:pt>
    <dgm:pt modelId="{B47D1169-95E9-4BF0-987C-7086147792ED}" type="pres">
      <dgm:prSet presAssocID="{A0798044-CCD1-4E38-BEE0-BA01FB8ECB6D}" presName="BalanceSpacing1" presStyleCnt="0"/>
      <dgm:spPr/>
    </dgm:pt>
    <dgm:pt modelId="{D372716C-2971-480F-AE3F-505BDDB4624B}" type="pres">
      <dgm:prSet presAssocID="{8EE1AEB4-9692-4EA9-B56B-F917F157E0BB}" presName="Accent1Text" presStyleLbl="node1" presStyleIdx="3" presStyleCnt="6"/>
      <dgm:spPr/>
      <dgm:t>
        <a:bodyPr/>
        <a:lstStyle/>
        <a:p>
          <a:endParaRPr lang="ru-RU"/>
        </a:p>
      </dgm:t>
    </dgm:pt>
    <dgm:pt modelId="{8DB95B9E-7F9F-426E-924D-DB990952BB5F}" type="pres">
      <dgm:prSet presAssocID="{8EE1AEB4-9692-4EA9-B56B-F917F157E0BB}" presName="spaceBetweenRectangles" presStyleCnt="0"/>
      <dgm:spPr/>
    </dgm:pt>
    <dgm:pt modelId="{E6C8AF86-6B6E-45A2-87DE-1CBFDADB4BD3}" type="pres">
      <dgm:prSet presAssocID="{E5040574-33A9-48C1-9CAB-34DE7D43BD1A}" presName="composite" presStyleCnt="0"/>
      <dgm:spPr/>
    </dgm:pt>
    <dgm:pt modelId="{E42457BC-6FA5-4440-8206-C12519DA7FBC}" type="pres">
      <dgm:prSet presAssocID="{E5040574-33A9-48C1-9CAB-34DE7D43BD1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7B455-E130-4225-BA9E-26B6404BE947}" type="pres">
      <dgm:prSet presAssocID="{E5040574-33A9-48C1-9CAB-34DE7D43BD1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3128938-1D1A-4461-820E-536340C201F5}" type="pres">
      <dgm:prSet presAssocID="{E5040574-33A9-48C1-9CAB-34DE7D43BD1A}" presName="BalanceSpacing" presStyleCnt="0"/>
      <dgm:spPr/>
    </dgm:pt>
    <dgm:pt modelId="{8F3DF6CF-2DFA-4603-90EA-225CED132164}" type="pres">
      <dgm:prSet presAssocID="{E5040574-33A9-48C1-9CAB-34DE7D43BD1A}" presName="BalanceSpacing1" presStyleCnt="0"/>
      <dgm:spPr/>
    </dgm:pt>
    <dgm:pt modelId="{F0C010DC-A8F3-4989-9793-B4D2C6F32843}" type="pres">
      <dgm:prSet presAssocID="{74DAD5D4-3E19-4A08-9032-6D339151CC7D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59C241EE-95A9-4664-9946-090E5ECB961F}" type="presOf" srcId="{9641BD7B-AF2C-40A1-90DA-BDA875E8EA3C}" destId="{6EE683FA-D8A3-4A51-80A2-5853CC046830}" srcOrd="0" destOrd="0" presId="urn:microsoft.com/office/officeart/2008/layout/AlternatingHexagons"/>
    <dgm:cxn modelId="{5FC11EB2-9424-49DB-8795-B63F0A4E4CA7}" type="presOf" srcId="{E26F0926-F0C7-4ABC-914D-FAF382564E27}" destId="{CBC90597-637B-4DBC-B062-9059C29DE761}" srcOrd="0" destOrd="0" presId="urn:microsoft.com/office/officeart/2008/layout/AlternatingHexagons"/>
    <dgm:cxn modelId="{BFCD44F9-B9E0-4661-A4C9-0E5949F1F1F5}" srcId="{E26F0926-F0C7-4ABC-914D-FAF382564E27}" destId="{A0798044-CCD1-4E38-BEE0-BA01FB8ECB6D}" srcOrd="1" destOrd="0" parTransId="{9672B871-B132-46A5-A89E-2296D40DE4E7}" sibTransId="{8EE1AEB4-9692-4EA9-B56B-F917F157E0BB}"/>
    <dgm:cxn modelId="{EDE75F5E-886E-4695-87C4-9E841565A2E1}" type="presOf" srcId="{74DAD5D4-3E19-4A08-9032-6D339151CC7D}" destId="{F0C010DC-A8F3-4989-9793-B4D2C6F32843}" srcOrd="0" destOrd="0" presId="urn:microsoft.com/office/officeart/2008/layout/AlternatingHexagons"/>
    <dgm:cxn modelId="{B3D1F81D-9FEB-413F-8A1A-72DA896C9C84}" type="presOf" srcId="{8EE1AEB4-9692-4EA9-B56B-F917F157E0BB}" destId="{D372716C-2971-480F-AE3F-505BDDB4624B}" srcOrd="0" destOrd="0" presId="urn:microsoft.com/office/officeart/2008/layout/AlternatingHexagons"/>
    <dgm:cxn modelId="{7549C2E8-F8B2-46E2-8EAD-2132ACF89DDF}" srcId="{E26F0926-F0C7-4ABC-914D-FAF382564E27}" destId="{9641BD7B-AF2C-40A1-90DA-BDA875E8EA3C}" srcOrd="0" destOrd="0" parTransId="{5D9277D7-AC8D-4812-B37D-F483B03C36D9}" sibTransId="{3080F717-9C37-4A7C-91D9-28A8987A0E30}"/>
    <dgm:cxn modelId="{A87B9D6C-ACE3-41E2-A3D8-9026A42291DE}" type="presOf" srcId="{3080F717-9C37-4A7C-91D9-28A8987A0E30}" destId="{E0C24698-7FF6-48F4-9B56-F11107A0FEE7}" srcOrd="0" destOrd="0" presId="urn:microsoft.com/office/officeart/2008/layout/AlternatingHexagons"/>
    <dgm:cxn modelId="{9BC5557C-6821-41A7-AFE3-86DC6DB212E6}" srcId="{E26F0926-F0C7-4ABC-914D-FAF382564E27}" destId="{E5040574-33A9-48C1-9CAB-34DE7D43BD1A}" srcOrd="2" destOrd="0" parTransId="{A46EF210-5765-464C-9812-26F520779C7A}" sibTransId="{74DAD5D4-3E19-4A08-9032-6D339151CC7D}"/>
    <dgm:cxn modelId="{00EBBC68-1A70-434D-9E4E-179DDBDF08CA}" type="presOf" srcId="{E5040574-33A9-48C1-9CAB-34DE7D43BD1A}" destId="{E42457BC-6FA5-4440-8206-C12519DA7FBC}" srcOrd="0" destOrd="0" presId="urn:microsoft.com/office/officeart/2008/layout/AlternatingHexagons"/>
    <dgm:cxn modelId="{025F846C-25AB-4AE5-89DF-C16DE0A7FD0C}" type="presOf" srcId="{A0798044-CCD1-4E38-BEE0-BA01FB8ECB6D}" destId="{7511B199-D781-4058-9D88-DCCAEB72F2F5}" srcOrd="0" destOrd="0" presId="urn:microsoft.com/office/officeart/2008/layout/AlternatingHexagons"/>
    <dgm:cxn modelId="{19F5E3D8-8154-434F-A003-E44F7862F3FF}" type="presParOf" srcId="{CBC90597-637B-4DBC-B062-9059C29DE761}" destId="{41035206-565C-4643-B12E-97D21A33E587}" srcOrd="0" destOrd="0" presId="urn:microsoft.com/office/officeart/2008/layout/AlternatingHexagons"/>
    <dgm:cxn modelId="{6825968B-29A2-4502-84C7-2B22DDE17276}" type="presParOf" srcId="{41035206-565C-4643-B12E-97D21A33E587}" destId="{6EE683FA-D8A3-4A51-80A2-5853CC046830}" srcOrd="0" destOrd="0" presId="urn:microsoft.com/office/officeart/2008/layout/AlternatingHexagons"/>
    <dgm:cxn modelId="{01FD5837-A1ED-4B10-A065-E892421BA5D5}" type="presParOf" srcId="{41035206-565C-4643-B12E-97D21A33E587}" destId="{7A7D117B-532B-44C4-A77B-265CE1D4172D}" srcOrd="1" destOrd="0" presId="urn:microsoft.com/office/officeart/2008/layout/AlternatingHexagons"/>
    <dgm:cxn modelId="{B7413D91-B044-4326-A117-854103CCD735}" type="presParOf" srcId="{41035206-565C-4643-B12E-97D21A33E587}" destId="{68DB0548-5DC0-4254-AF58-DC34B9B2EB48}" srcOrd="2" destOrd="0" presId="urn:microsoft.com/office/officeart/2008/layout/AlternatingHexagons"/>
    <dgm:cxn modelId="{DD83D32D-E6D0-4964-979C-D5F0597ED876}" type="presParOf" srcId="{41035206-565C-4643-B12E-97D21A33E587}" destId="{EEA74F3C-D5EA-4EEC-A1D4-A60C37A1E5B4}" srcOrd="3" destOrd="0" presId="urn:microsoft.com/office/officeart/2008/layout/AlternatingHexagons"/>
    <dgm:cxn modelId="{078DC7FA-05FC-47D5-878B-B548A062BB57}" type="presParOf" srcId="{41035206-565C-4643-B12E-97D21A33E587}" destId="{E0C24698-7FF6-48F4-9B56-F11107A0FEE7}" srcOrd="4" destOrd="0" presId="urn:microsoft.com/office/officeart/2008/layout/AlternatingHexagons"/>
    <dgm:cxn modelId="{62D85277-49F9-42EB-88EA-989BA0D8056C}" type="presParOf" srcId="{CBC90597-637B-4DBC-B062-9059C29DE761}" destId="{24A5A493-DDF9-4AA2-8602-8796F8F982DA}" srcOrd="1" destOrd="0" presId="urn:microsoft.com/office/officeart/2008/layout/AlternatingHexagons"/>
    <dgm:cxn modelId="{2F6FEFC0-3CE5-4F32-934D-66FAE0104451}" type="presParOf" srcId="{CBC90597-637B-4DBC-B062-9059C29DE761}" destId="{1D3DA2DD-9A2B-4128-A3F6-B5D3B976CADC}" srcOrd="2" destOrd="0" presId="urn:microsoft.com/office/officeart/2008/layout/AlternatingHexagons"/>
    <dgm:cxn modelId="{5C84A52C-0B19-4B9D-9B0D-BB9E8915DD2C}" type="presParOf" srcId="{1D3DA2DD-9A2B-4128-A3F6-B5D3B976CADC}" destId="{7511B199-D781-4058-9D88-DCCAEB72F2F5}" srcOrd="0" destOrd="0" presId="urn:microsoft.com/office/officeart/2008/layout/AlternatingHexagons"/>
    <dgm:cxn modelId="{C8238859-1CA1-4641-82B3-5EAF9C2B56A3}" type="presParOf" srcId="{1D3DA2DD-9A2B-4128-A3F6-B5D3B976CADC}" destId="{98222425-6E7B-445A-9A50-2B2A82AC5CCA}" srcOrd="1" destOrd="0" presId="urn:microsoft.com/office/officeart/2008/layout/AlternatingHexagons"/>
    <dgm:cxn modelId="{63B66785-2C81-462D-89B0-7172E587188D}" type="presParOf" srcId="{1D3DA2DD-9A2B-4128-A3F6-B5D3B976CADC}" destId="{EC58BC39-7EC2-41FE-9204-184EE7EC449D}" srcOrd="2" destOrd="0" presId="urn:microsoft.com/office/officeart/2008/layout/AlternatingHexagons"/>
    <dgm:cxn modelId="{789CD2BE-7478-4D87-BEF7-C2C429C3E2B2}" type="presParOf" srcId="{1D3DA2DD-9A2B-4128-A3F6-B5D3B976CADC}" destId="{B47D1169-95E9-4BF0-987C-7086147792ED}" srcOrd="3" destOrd="0" presId="urn:microsoft.com/office/officeart/2008/layout/AlternatingHexagons"/>
    <dgm:cxn modelId="{296BE8FF-C741-4916-BA6F-B418A4B53A7B}" type="presParOf" srcId="{1D3DA2DD-9A2B-4128-A3F6-B5D3B976CADC}" destId="{D372716C-2971-480F-AE3F-505BDDB4624B}" srcOrd="4" destOrd="0" presId="urn:microsoft.com/office/officeart/2008/layout/AlternatingHexagons"/>
    <dgm:cxn modelId="{91D1097F-4AC8-4B6A-9AB9-DF8062324473}" type="presParOf" srcId="{CBC90597-637B-4DBC-B062-9059C29DE761}" destId="{8DB95B9E-7F9F-426E-924D-DB990952BB5F}" srcOrd="3" destOrd="0" presId="urn:microsoft.com/office/officeart/2008/layout/AlternatingHexagons"/>
    <dgm:cxn modelId="{BEC3FA5D-CA6B-4A65-843A-C6F6124011A8}" type="presParOf" srcId="{CBC90597-637B-4DBC-B062-9059C29DE761}" destId="{E6C8AF86-6B6E-45A2-87DE-1CBFDADB4BD3}" srcOrd="4" destOrd="0" presId="urn:microsoft.com/office/officeart/2008/layout/AlternatingHexagons"/>
    <dgm:cxn modelId="{34BDBDF8-B34A-4625-86D4-2E5D410DADB7}" type="presParOf" srcId="{E6C8AF86-6B6E-45A2-87DE-1CBFDADB4BD3}" destId="{E42457BC-6FA5-4440-8206-C12519DA7FBC}" srcOrd="0" destOrd="0" presId="urn:microsoft.com/office/officeart/2008/layout/AlternatingHexagons"/>
    <dgm:cxn modelId="{28C3B66E-FD9B-4769-9817-E43122D8ECC2}" type="presParOf" srcId="{E6C8AF86-6B6E-45A2-87DE-1CBFDADB4BD3}" destId="{9BC7B455-E130-4225-BA9E-26B6404BE947}" srcOrd="1" destOrd="0" presId="urn:microsoft.com/office/officeart/2008/layout/AlternatingHexagons"/>
    <dgm:cxn modelId="{2BCBCF35-BF0E-4564-92CD-582C0CAA9F40}" type="presParOf" srcId="{E6C8AF86-6B6E-45A2-87DE-1CBFDADB4BD3}" destId="{F3128938-1D1A-4461-820E-536340C201F5}" srcOrd="2" destOrd="0" presId="urn:microsoft.com/office/officeart/2008/layout/AlternatingHexagons"/>
    <dgm:cxn modelId="{0D4DC883-AA44-49AF-9149-DED1BF7040C2}" type="presParOf" srcId="{E6C8AF86-6B6E-45A2-87DE-1CBFDADB4BD3}" destId="{8F3DF6CF-2DFA-4603-90EA-225CED132164}" srcOrd="3" destOrd="0" presId="urn:microsoft.com/office/officeart/2008/layout/AlternatingHexagons"/>
    <dgm:cxn modelId="{B7EAB244-B709-40C0-A447-A2584EEF5F82}" type="presParOf" srcId="{E6C8AF86-6B6E-45A2-87DE-1CBFDADB4BD3}" destId="{F0C010DC-A8F3-4989-9793-B4D2C6F32843}" srcOrd="4" destOrd="0" presId="urn:microsoft.com/office/officeart/2008/layout/AlternatingHexagon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683FA-D8A3-4A51-80A2-5853CC046830}">
      <dsp:nvSpPr>
        <dsp:cNvPr id="0" name=""/>
        <dsp:cNvSpPr/>
      </dsp:nvSpPr>
      <dsp:spPr>
        <a:xfrm rot="5400000">
          <a:off x="3323218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A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Arial Narrow" panose="020B0606020202030204" pitchFamily="34" charset="0"/>
            </a:rPr>
            <a:t>Институты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Arial Narrow" panose="020B0606020202030204" pitchFamily="34" charset="0"/>
            </a:rPr>
            <a:t>развития</a:t>
          </a:r>
        </a:p>
      </dsp:txBody>
      <dsp:txXfrm rot="-5400000">
        <a:off x="3625378" y="1513522"/>
        <a:ext cx="902150" cy="1036955"/>
      </dsp:txXfrm>
    </dsp:sp>
    <dsp:sp modelId="{7A7D117B-532B-44C4-A77B-265CE1D4172D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24698-7FF6-48F4-9B56-F11107A0FEE7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A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latin typeface="Arial Narrow" panose="020B0606020202030204" pitchFamily="34" charset="0"/>
            </a:rPr>
            <a:t>Федеральные ОГВ</a:t>
          </a:r>
        </a:p>
      </dsp:txBody>
      <dsp:txXfrm rot="-5400000">
        <a:off x="1516784" y="234830"/>
        <a:ext cx="902150" cy="1036955"/>
      </dsp:txXfrm>
    </dsp:sp>
    <dsp:sp modelId="{7511B199-D781-4058-9D88-DCCAEB72F2F5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221812" y="1513522"/>
        <a:ext cx="902150" cy="1036955"/>
      </dsp:txXfrm>
    </dsp:sp>
    <dsp:sp modelId="{98222425-6E7B-445A-9A50-2B2A82AC5CC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2716C-2971-480F-AE3F-505BDDB4624B}">
      <dsp:nvSpPr>
        <dsp:cNvPr id="0" name=""/>
        <dsp:cNvSpPr/>
      </dsp:nvSpPr>
      <dsp:spPr>
        <a:xfrm rot="5400000">
          <a:off x="2593211" y="9792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A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anose="020B0606020202030204" pitchFamily="34" charset="0"/>
          </a:endParaRPr>
        </a:p>
      </dsp:txBody>
      <dsp:txXfrm rot="-5400000">
        <a:off x="2895371" y="234758"/>
        <a:ext cx="902150" cy="1036955"/>
      </dsp:txXfrm>
    </dsp:sp>
    <dsp:sp modelId="{E42457BC-6FA5-4440-8206-C12519DA7FBC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A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Arial Narrow" panose="020B0606020202030204" pitchFamily="34" charset="0"/>
          </a:endParaRPr>
        </a:p>
      </dsp:txBody>
      <dsp:txXfrm rot="-5400000">
        <a:off x="2932264" y="2792215"/>
        <a:ext cx="902150" cy="1036955"/>
      </dsp:txXfrm>
    </dsp:sp>
    <dsp:sp modelId="{9BC7B455-E130-4225-BA9E-26B6404BE947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010DC-A8F3-4989-9793-B4D2C6F32843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A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16784" y="2792215"/>
        <a:ext cx="902150" cy="103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683FA-D8A3-4A51-80A2-5853CC046830}">
      <dsp:nvSpPr>
        <dsp:cNvPr id="0" name=""/>
        <dsp:cNvSpPr/>
      </dsp:nvSpPr>
      <dsp:spPr>
        <a:xfrm rot="5400000">
          <a:off x="263010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Arial Narrow" panose="020B0606020202030204" pitchFamily="34" charset="0"/>
          </a:endParaRPr>
        </a:p>
      </dsp:txBody>
      <dsp:txXfrm rot="-5400000">
        <a:off x="2932264" y="234830"/>
        <a:ext cx="902150" cy="1036955"/>
      </dsp:txXfrm>
    </dsp:sp>
    <dsp:sp modelId="{7A7D117B-532B-44C4-A77B-265CE1D4172D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24698-7FF6-48F4-9B56-F11107A0FEE7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latin typeface="Arial Narrow" panose="020B0606020202030204" pitchFamily="34" charset="0"/>
          </a:endParaRPr>
        </a:p>
      </dsp:txBody>
      <dsp:txXfrm rot="-5400000">
        <a:off x="1516784" y="234830"/>
        <a:ext cx="902150" cy="1036955"/>
      </dsp:txXfrm>
    </dsp:sp>
    <dsp:sp modelId="{7511B199-D781-4058-9D88-DCCAEB72F2F5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221812" y="1513522"/>
        <a:ext cx="902150" cy="1036955"/>
      </dsp:txXfrm>
    </dsp:sp>
    <dsp:sp modelId="{98222425-6E7B-445A-9A50-2B2A82AC5CCA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2716C-2971-480F-AE3F-505BDDB4624B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rgbClr val="2AA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Narrow" panose="020B0606020202030204" pitchFamily="34" charset="0"/>
          </a:endParaRPr>
        </a:p>
      </dsp:txBody>
      <dsp:txXfrm rot="-5400000">
        <a:off x="3637293" y="1513522"/>
        <a:ext cx="902150" cy="1036955"/>
      </dsp:txXfrm>
    </dsp:sp>
    <dsp:sp modelId="{E42457BC-6FA5-4440-8206-C12519DA7FBC}">
      <dsp:nvSpPr>
        <dsp:cNvPr id="0" name=""/>
        <dsp:cNvSpPr/>
      </dsp:nvSpPr>
      <dsp:spPr>
        <a:xfrm rot="5400000">
          <a:off x="263010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Arial Narrow" panose="020B0606020202030204" pitchFamily="34" charset="0"/>
          </a:endParaRPr>
        </a:p>
      </dsp:txBody>
      <dsp:txXfrm rot="-5400000">
        <a:off x="2932264" y="2792215"/>
        <a:ext cx="902150" cy="1036955"/>
      </dsp:txXfrm>
    </dsp:sp>
    <dsp:sp modelId="{9BC7B455-E130-4225-BA9E-26B6404BE947}">
      <dsp:nvSpPr>
        <dsp:cNvPr id="0" name=""/>
        <dsp:cNvSpPr/>
      </dsp:nvSpPr>
      <dsp:spPr>
        <a:xfrm>
          <a:off x="4078426" y="2858751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010DC-A8F3-4989-9793-B4D2C6F32843}">
      <dsp:nvSpPr>
        <dsp:cNvPr id="0" name=""/>
        <dsp:cNvSpPr/>
      </dsp:nvSpPr>
      <dsp:spPr>
        <a:xfrm rot="5400000">
          <a:off x="1214624" y="2655377"/>
          <a:ext cx="1506471" cy="1310630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516784" y="2792215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747C1F-8CAA-408E-BB14-4A17917BA456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C69FAC-A50E-4934-AE05-0F659AB6D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837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8750FC-4C57-413C-96DB-050AA1B14F3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9C4FA0-5495-4498-BB7F-5BDDED240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816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8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Проваливаемся</a:t>
            </a:r>
            <a:r>
              <a:rPr lang="ru-RU" baseline="0" dirty="0"/>
              <a:t> в 8 проектов со статусом реализация приостановлена по станкоинструментальной промышленности (розовый бар)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870DC-77DD-48C4-A2CD-19242FF9300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9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2.jp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age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376238"/>
            <a:ext cx="1541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673F5-550F-412D-A047-5879BF5F2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90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102192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Дорожная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363909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78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BA87-1AF3-4E5F-88F5-65FE79118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8976-E3FF-4300-ACEE-563AF5E71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89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078E-0ED9-4A1B-97D2-290A014864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97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C0B9-CFC0-4A39-A637-025927BE1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09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2555-3F81-473C-9BB1-FB220FC558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29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3980-128B-495C-9376-320388176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659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9198-7275-4E57-8D33-5FE274586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49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A39F-CEAB-4469-A7A5-B75F8294E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31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0"/>
            <a:ext cx="86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latin typeface="Arial Narrow" panose="020B0606020202030204" pitchFamily="34" charset="0"/>
              </a:rPr>
              <a:t>ЦЕЛИ РАЗВИТИЯ ГОСУДАРСТВЕННОЙ ИНФОРМАЦИОННОЙ</a:t>
            </a:r>
            <a:r>
              <a:rPr lang="ru-RU" b="0" baseline="0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СИСТЕМЫ</a:t>
            </a:r>
            <a:r>
              <a:rPr lang="ru-RU" b="0" baseline="0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ПРОМЫШЛЕННОСТИ (ГИСП)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4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BA8E-240D-4D32-A223-281C0A8C6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60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ГАЛАКТИКА\Презентации\pict\ГИСП_макет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D:\ГАЛАКТИКА\Презентации\pict\ГИСП_макет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2400"/>
            <a:ext cx="14874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D:\ГАЛАКТИКА\Презентации\pict\ГИСП_макет_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52400"/>
            <a:ext cx="21383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77B2F-D187-4DF9-A83F-5F7AD4309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25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hape 468"/>
          <p:cNvSpPr/>
          <p:nvPr userDrawn="1"/>
        </p:nvSpPr>
        <p:spPr>
          <a:xfrm flipV="1">
            <a:off x="5692775" y="487363"/>
            <a:ext cx="3203575" cy="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308074" eaLnBrk="1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469"/>
          <p:cNvSpPr/>
          <p:nvPr userDrawn="1"/>
        </p:nvSpPr>
        <p:spPr>
          <a:xfrm>
            <a:off x="5675313" y="212725"/>
            <a:ext cx="3125787" cy="1317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6789" tIns="26789" rIns="26789" bIns="26789" anchor="ctr">
            <a:spAutoFit/>
          </a:bodyPr>
          <a:lstStyle>
            <a:lvl1pPr defTabSz="3079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3079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3079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3079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3079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307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307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307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307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>
              <a:lnSpc>
                <a:spcPts val="600"/>
              </a:lnSpc>
              <a:defRPr/>
            </a:pPr>
            <a:r>
              <a:rPr lang="ru-RU" altLang="ru-RU" sz="700">
                <a:solidFill>
                  <a:srgbClr val="000000"/>
                </a:solidFill>
                <a:latin typeface="Akzidenz-Grotesk Pro Med" pitchFamily="50" charset="0"/>
                <a:sym typeface="Akzidenz-Grotesk Pro Med" pitchFamily="50" charset="0"/>
              </a:rPr>
              <a:t>Государственная информационная система Промышленности</a:t>
            </a:r>
          </a:p>
        </p:txBody>
      </p:sp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>
            <a:noAutofit/>
          </a:bodyPr>
          <a:lstStyle>
            <a:lvl1pPr algn="ctr" defTabSz="308074">
              <a:tabLst/>
              <a:defRPr sz="435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892968" y="3536158"/>
            <a:ext cx="7358064" cy="794743"/>
          </a:xfrm>
          <a:prstGeom prst="rect">
            <a:avLst/>
          </a:prstGeom>
        </p:spPr>
        <p:txBody>
          <a:bodyPr lIns="35718" tIns="35718" rIns="35718" bIns="35718">
            <a:noAutofit/>
          </a:bodyPr>
          <a:lstStyle>
            <a:lvl1pPr marL="0" indent="0" algn="ctr" defTabSz="308074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308074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308074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308074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308074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Shape 417"/>
          <p:cNvSpPr>
            <a:spLocks noGrp="1"/>
          </p:cNvSpPr>
          <p:nvPr>
            <p:ph type="sldNum" sz="quarter" idx="10"/>
          </p:nvPr>
        </p:nvSpPr>
        <p:spPr>
          <a:xfrm>
            <a:off x="8669338" y="288925"/>
            <a:ext cx="222250" cy="149225"/>
          </a:xfrm>
          <a:ln w="12700">
            <a:miter lim="400000"/>
          </a:ln>
        </p:spPr>
        <p:txBody>
          <a:bodyPr lIns="35718" tIns="35718" rIns="35718" bIns="35718">
            <a:spAutoFit/>
          </a:bodyPr>
          <a:lstStyle>
            <a:lvl1pPr defTabSz="307975" hangingPunct="0">
              <a:lnSpc>
                <a:spcPts val="600"/>
              </a:lnSpc>
              <a:defRPr sz="700">
                <a:solidFill>
                  <a:srgbClr val="000000"/>
                </a:solidFill>
                <a:latin typeface="Akzidenz-Grotesk Pro Med" pitchFamily="50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0F84E5BA-CC48-43C4-8D82-1628039C1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02119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ChangeArrowheads="1"/>
          </p:cNvSpPr>
          <p:nvPr userDrawn="1"/>
        </p:nvSpPr>
        <p:spPr bwMode="auto">
          <a:xfrm>
            <a:off x="-6350" y="6369050"/>
            <a:ext cx="9150350" cy="4889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lIns="100778" tIns="50390" rIns="100778" bIns="50390"/>
          <a:lstStyle/>
          <a:p>
            <a:pPr defTabSz="590271" eaLnBrk="1" hangingPunct="1">
              <a:defRPr/>
            </a:pPr>
            <a:endParaRPr lang="ru-RU">
              <a:latin typeface="+mj-lt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44463"/>
            <a:ext cx="9144000" cy="547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" b="89616"/>
          <a:stretch>
            <a:fillRect/>
          </a:stretch>
        </p:blipFill>
        <p:spPr bwMode="auto">
          <a:xfrm>
            <a:off x="-7938" y="144463"/>
            <a:ext cx="914876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8" b="5475"/>
          <a:stretch/>
        </p:blipFill>
        <p:spPr>
          <a:xfrm>
            <a:off x="-8523" y="6368450"/>
            <a:ext cx="9149760" cy="48955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812088" y="6453188"/>
            <a:ext cx="7921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9D2EFA0A-1B82-48FF-A7A5-DE8BEA0B0585}" type="slidenum">
              <a:rPr lang="ru-RU" altLang="ru-RU" smtClean="0">
                <a:solidFill>
                  <a:srgbClr val="FBE5D6"/>
                </a:solidFill>
              </a:rPr>
              <a:pPr algn="r" eaLnBrk="1" hangingPunct="1">
                <a:defRPr/>
              </a:pPr>
              <a:t>‹#›</a:t>
            </a:fld>
            <a:endParaRPr lang="ru-RU" altLang="ru-RU">
              <a:solidFill>
                <a:srgbClr val="FBE5D6"/>
              </a:solidFill>
            </a:endParaRPr>
          </a:p>
        </p:txBody>
      </p:sp>
      <p:pic>
        <p:nvPicPr>
          <p:cNvPr id="9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246063"/>
            <a:ext cx="8953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8" y="991014"/>
            <a:ext cx="8064501" cy="387798"/>
          </a:xfrm>
        </p:spPr>
        <p:txBody>
          <a:bodyPr>
            <a:sp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0"/>
          </p:nvPr>
        </p:nvSpPr>
        <p:spPr>
          <a:xfrm>
            <a:off x="539749" y="2019300"/>
            <a:ext cx="8064500" cy="4133850"/>
          </a:xfrm>
        </p:spPr>
        <p:txBody>
          <a:bodyPr/>
          <a:lstStyle>
            <a:lvl1pPr marL="216000" indent="-216000">
              <a:buClr>
                <a:schemeClr val="accent5"/>
              </a:buClr>
              <a:buFont typeface="Courier New" charset="0"/>
              <a:buChar char="o"/>
              <a:defRPr sz="2000"/>
            </a:lvl1pPr>
            <a:lvl2pPr marL="396000" indent="-180000">
              <a:buClr>
                <a:schemeClr val="accent5"/>
              </a:buClr>
              <a:buFont typeface="Courier New" charset="0"/>
              <a:buChar char="o"/>
              <a:defRPr sz="1800"/>
            </a:lvl2pPr>
            <a:lvl3pPr marL="576000" indent="-144000">
              <a:buClr>
                <a:schemeClr val="accent5"/>
              </a:buClr>
              <a:buFont typeface="Courier New" charset="0"/>
              <a:buChar char="o"/>
              <a:defRPr sz="1600"/>
            </a:lvl3pPr>
            <a:lvl4pPr marL="1096963" indent="-173038">
              <a:buClr>
                <a:schemeClr val="accent5"/>
              </a:buClr>
              <a:buFont typeface="Courier New" charset="0"/>
              <a:buChar char="o"/>
              <a:defRPr/>
            </a:lvl4pPr>
            <a:lvl5pPr marL="1296988" indent="-182563">
              <a:buClr>
                <a:schemeClr val="accent5"/>
              </a:buClr>
              <a:buFont typeface="Courier New" charset="0"/>
              <a:buChar char="o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946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36E7-E599-405C-937E-A482639357D6}" type="datetime1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81DD-604C-4E36-9B4A-8CAC9C9B7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879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7638"/>
            <a:ext cx="1541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2" descr="C:\Users\ivlev\Desktop\Логотипы\Gisp_logo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82550"/>
            <a:ext cx="1562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554C-1858-4B10-9820-D69681596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32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asted-im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9888"/>
            <a:ext cx="914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50013"/>
            <a:ext cx="7143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6691-5E23-4671-8778-8428C6A376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1019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3A15-E125-4823-97C0-17050BF26FA0}" type="datetime1">
              <a:rPr lang="ru-RU" smtClean="0"/>
              <a:pPr>
                <a:defRPr/>
              </a:pPr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3C4A-5D9C-4852-B4FA-15A297CE3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990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 u="sng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463" y="1577340"/>
            <a:ext cx="3979926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867" y="1577340"/>
            <a:ext cx="3979926" cy="3877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/>
              <a:pPr>
                <a:defRPr/>
              </a:pPr>
              <a:t>3/25/2019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DE93F5DA-962E-4374-BD00-9BFB3BB47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57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15414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Picture 2" descr="C:\Users\ivlev\Desktop\Логотипы\Gisp_logo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47638"/>
            <a:ext cx="17256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ÐÐ°ÑÑÐ¸Ð½ÐºÐ¸ Ð¿Ð¾ Ð·Ð°Ð¿ÑÐ¾ÑÑ ÑÑÐ¿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37137" r="17400" b="37175"/>
          <a:stretch>
            <a:fillRect/>
          </a:stretch>
        </p:blipFill>
        <p:spPr bwMode="auto">
          <a:xfrm>
            <a:off x="5727700" y="258763"/>
            <a:ext cx="974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0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latin typeface="Arial Narrow" panose="020B0606020202030204" pitchFamily="34" charset="0"/>
              </a:rPr>
              <a:t>ТОРГОВО-ЗАКУПОЧНАЯ ЭКОСИСТЕМА ГИСП: ПОПОЗИЦИОННАЯ ЗАКУПКА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29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>
            <a:extLst/>
          </p:cNvPr>
          <p:cNvSpPr/>
          <p:nvPr userDrawn="1"/>
        </p:nvSpPr>
        <p:spPr>
          <a:xfrm>
            <a:off x="6477000" y="5994400"/>
            <a:ext cx="1836738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5"/>
          <a:stretch>
            <a:fillRect/>
          </a:stretch>
        </p:blipFill>
        <p:spPr bwMode="auto">
          <a:xfrm>
            <a:off x="6559550" y="5197475"/>
            <a:ext cx="1049338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9">
            <a:extLst/>
          </p:cNvPr>
          <p:cNvSpPr/>
          <p:nvPr userDrawn="1"/>
        </p:nvSpPr>
        <p:spPr>
          <a:xfrm>
            <a:off x="7539038" y="5360988"/>
            <a:ext cx="741362" cy="4445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1" b="-6847"/>
          <a:stretch>
            <a:fillRect/>
          </a:stretch>
        </p:blipFill>
        <p:spPr bwMode="auto">
          <a:xfrm>
            <a:off x="7542213" y="5486400"/>
            <a:ext cx="7667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40531" y="549275"/>
            <a:ext cx="7886700" cy="666067"/>
          </a:xfrm>
        </p:spPr>
        <p:txBody>
          <a:bodyPr>
            <a:noAutofit/>
          </a:bodyPr>
          <a:lstStyle>
            <a:lvl1pPr>
              <a:defRPr sz="6000" b="1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54575" y="1422654"/>
            <a:ext cx="4027043" cy="49225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3"/>
          </p:nvPr>
        </p:nvSpPr>
        <p:spPr>
          <a:xfrm>
            <a:off x="440532" y="5405377"/>
            <a:ext cx="3083719" cy="939861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Місце для номера слайда 17">
            <a:extLst/>
          </p:cNvPr>
          <p:cNvSpPr>
            <a:spLocks noGrp="1"/>
          </p:cNvSpPr>
          <p:nvPr>
            <p:ph type="sldNum" sz="quarter" idx="14"/>
          </p:nvPr>
        </p:nvSpPr>
        <p:spPr>
          <a:xfrm>
            <a:off x="6646863" y="6308725"/>
            <a:ext cx="20574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5DAD60-B96A-4680-B6E2-9B40C0E7C7B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4052801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/>
          </p:cNvPr>
          <p:cNvSpPr/>
          <p:nvPr userDrawn="1"/>
        </p:nvSpPr>
        <p:spPr>
          <a:xfrm>
            <a:off x="6477000" y="5994400"/>
            <a:ext cx="1836738" cy="863600"/>
          </a:xfrm>
          <a:prstGeom prst="rect">
            <a:avLst/>
          </a:prstGeom>
          <a:solidFill>
            <a:srgbClr val="C79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79425"/>
            <a:ext cx="10493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440531" y="2589006"/>
            <a:ext cx="2858254" cy="1143317"/>
          </a:xfrm>
        </p:spPr>
        <p:txBody>
          <a:bodyPr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21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008428" y="2464376"/>
            <a:ext cx="4667657" cy="12742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B666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4001450" y="1157468"/>
            <a:ext cx="4674635" cy="1168400"/>
          </a:xfrm>
        </p:spPr>
        <p:txBody>
          <a:bodyPr anchor="b"/>
          <a:lstStyle>
            <a:lvl1pPr marL="0" indent="0">
              <a:buNone/>
              <a:defRPr b="1"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Місце для діаграми 6"/>
          <p:cNvSpPr>
            <a:spLocks noGrp="1"/>
          </p:cNvSpPr>
          <p:nvPr>
            <p:ph type="chart" sz="quarter" idx="11"/>
          </p:nvPr>
        </p:nvSpPr>
        <p:spPr>
          <a:xfrm>
            <a:off x="4011216" y="3298825"/>
            <a:ext cx="4664869" cy="30099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/>
              <a:t>Вставка диаграммы</a:t>
            </a:r>
            <a:endParaRPr lang="uk-UA" noProof="0" dirty="0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quarter" idx="12"/>
          </p:nvPr>
        </p:nvSpPr>
        <p:spPr>
          <a:xfrm>
            <a:off x="440532" y="4884739"/>
            <a:ext cx="2892977" cy="142398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Місце для номера слайда 17">
            <a:extLst/>
          </p:cNvPr>
          <p:cNvSpPr>
            <a:spLocks noGrp="1"/>
          </p:cNvSpPr>
          <p:nvPr>
            <p:ph type="sldNum" sz="quarter" idx="13"/>
          </p:nvPr>
        </p:nvSpPr>
        <p:spPr>
          <a:xfrm>
            <a:off x="6646863" y="6308725"/>
            <a:ext cx="20574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46D50D9-053C-467F-BDAF-98FE202F127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3650954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0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latin typeface="Arial Narrow" panose="020B0606020202030204" pitchFamily="34" charset="0"/>
              </a:rPr>
              <a:t>ТОРГОВО-ЗАКУПОЧНАЯ ЭКОСИСТЕМА ГИСП: ПОТЕНЦИАЛЫ ОСНОВНЫХ СУБЪЕКТОВ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107047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Научно-технический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3982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107047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Первоочередные направления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7810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102192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Первые НТС</a:t>
            </a:r>
          </a:p>
        </p:txBody>
      </p:sp>
    </p:spTree>
    <p:extLst>
      <p:ext uri="{BB962C8B-B14F-4D97-AF65-F5344CB8AC3E}">
        <p14:creationId xmlns:p14="http://schemas.microsoft.com/office/powerpoint/2010/main" val="9001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61722" y="107047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Основные направления</a:t>
            </a:r>
            <a:r>
              <a:rPr lang="ru-RU" b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дорожной карты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0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69275" y="6627813"/>
            <a:ext cx="9747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5" dirty="0">
                <a:solidFill>
                  <a:srgbClr val="9A5555"/>
                </a:solidFill>
                <a:cs typeface="Calibri"/>
              </a:rPr>
              <a:t>GISP.GOV.RU</a:t>
            </a:r>
            <a:endParaRPr lang="en-US" sz="1000" b="1" dirty="0">
              <a:latin typeface="Tahoma"/>
              <a:cs typeface="Tahoma"/>
            </a:endParaRPr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0"/>
            <a:ext cx="561315" cy="578985"/>
            <a:chOff x="0" y="0"/>
            <a:chExt cx="561315" cy="5789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561315" cy="578985"/>
            </a:xfrm>
            <a:prstGeom prst="rect">
              <a:avLst/>
            </a:prstGeom>
            <a:solidFill>
              <a:srgbClr val="0C2634"/>
            </a:solidFill>
            <a:ln>
              <a:solidFill>
                <a:srgbClr val="0C26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07" y="102192"/>
              <a:ext cx="360869" cy="37418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28650" y="107047"/>
            <a:ext cx="860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Задачи в рамках реализации промышленной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8782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1FF74B-17BE-4EE0-ABED-F37214554C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8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  <p:sldLayoutId id="2147484453" r:id="rId20"/>
    <p:sldLayoutId id="2147484454" r:id="rId21"/>
    <p:sldLayoutId id="2147484456" r:id="rId22"/>
    <p:sldLayoutId id="2147484457" r:id="rId23"/>
    <p:sldLayoutId id="2147484458" r:id="rId24"/>
    <p:sldLayoutId id="2147484459" r:id="rId25"/>
    <p:sldLayoutId id="2147484460" r:id="rId26"/>
    <p:sldLayoutId id="2147484461" r:id="rId27"/>
    <p:sldLayoutId id="2147484462" r:id="rId28"/>
    <p:sldLayoutId id="2147484463" r:id="rId29"/>
    <p:sldLayoutId id="2147484464" r:id="rId30"/>
    <p:sldLayoutId id="2147484465" r:id="rId3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160" cy="6858000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0" y="2982482"/>
            <a:ext cx="5349667" cy="2367185"/>
          </a:xfrm>
          <a:prstGeom prst="rect">
            <a:avLst/>
          </a:prstGeom>
        </p:spPr>
        <p:txBody>
          <a:bodyPr vert="horz" lIns="78203" tIns="39101" rIns="78203" bIns="39101" rtlCol="0" anchor="ctr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ГИСП как экосистема информационных сервисов в продвижении продукции и повышении конкурентоспособности предприятий промышленности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39901" y="1341690"/>
            <a:ext cx="1723082" cy="1383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endParaRPr lang="ru-RU" sz="9600" dirty="0">
              <a:solidFill>
                <a:srgbClr val="2AACE2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ivlev\Desktop\Логотипы\Gisp_sig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63" y="5562657"/>
            <a:ext cx="617503" cy="6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7D272C6-33DD-C44F-9E59-2DC4B21061FF}"/>
              </a:ext>
            </a:extLst>
          </p:cNvPr>
          <p:cNvGrpSpPr/>
          <p:nvPr/>
        </p:nvGrpSpPr>
        <p:grpSpPr>
          <a:xfrm>
            <a:off x="7858768" y="6296139"/>
            <a:ext cx="1202187" cy="476402"/>
            <a:chOff x="390770" y="6117306"/>
            <a:chExt cx="1405682" cy="525145"/>
          </a:xfrm>
        </p:grpSpPr>
        <p:pic>
          <p:nvPicPr>
            <p:cNvPr id="23" name="Picture 4" descr="ÐÐ°ÑÑÐ¸Ð½ÐºÐ¸ Ð¿Ð¾ Ð·Ð°Ð¿ÑÐ¾ÑÑ ÐµÑÐº Ð»Ð¾Ð³Ð¾ÑÐ¸Ð¿">
              <a:extLst>
                <a:ext uri="{FF2B5EF4-FFF2-40B4-BE49-F238E27FC236}">
                  <a16:creationId xmlns="" xmlns:a16="http://schemas.microsoft.com/office/drawing/2014/main" id="{50E6414A-4161-EB46-BD25-A134F53B6C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86" t="47901" r="25099"/>
            <a:stretch/>
          </p:blipFill>
          <p:spPr bwMode="auto">
            <a:xfrm>
              <a:off x="1212659" y="6265342"/>
              <a:ext cx="583793" cy="22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FCD1A4DE-442F-ED4E-B817-3D94C8DDCF9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435"/>
            <a:stretch/>
          </p:blipFill>
          <p:spPr>
            <a:xfrm>
              <a:off x="390770" y="6117306"/>
              <a:ext cx="821889" cy="525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8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9"/>
          <p:cNvSpPr txBox="1">
            <a:spLocks/>
          </p:cNvSpPr>
          <p:nvPr/>
        </p:nvSpPr>
        <p:spPr>
          <a:xfrm>
            <a:off x="104086" y="629320"/>
            <a:ext cx="3479745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lang="ru-RU" sz="1800" spc="175" dirty="0">
                <a:solidFill>
                  <a:srgbClr val="001E31"/>
                </a:solidFill>
                <a:latin typeface="Arial Narrow" panose="020B0606020202030204" pitchFamily="34" charset="0"/>
              </a:rPr>
              <a:t>ГИСП сегодня</a:t>
            </a:r>
            <a:endParaRPr lang="ru-RU" sz="1800" dirty="0">
              <a:latin typeface="Arial Narrow" panose="020B0606020202030204" pitchFamily="34" charset="0"/>
            </a:endParaRPr>
          </a:p>
        </p:txBody>
      </p:sp>
      <p:grpSp>
        <p:nvGrpSpPr>
          <p:cNvPr id="6" name="组合 131"/>
          <p:cNvGrpSpPr/>
          <p:nvPr/>
        </p:nvGrpSpPr>
        <p:grpSpPr>
          <a:xfrm>
            <a:off x="55131" y="789710"/>
            <a:ext cx="9010938" cy="4957913"/>
            <a:chOff x="798513" y="987425"/>
            <a:chExt cx="6853237" cy="4179888"/>
          </a:xfrm>
          <a:solidFill>
            <a:srgbClr val="0C2634">
              <a:alpha val="70980"/>
            </a:srgbClr>
          </a:solidFill>
          <a:effectLst>
            <a:glow rad="88900">
              <a:schemeClr val="accent1">
                <a:alpha val="43000"/>
              </a:schemeClr>
            </a:glow>
          </a:effectLst>
        </p:grpSpPr>
        <p:sp>
          <p:nvSpPr>
            <p:cNvPr id="7" name="Freeform 642"/>
            <p:cNvSpPr>
              <a:spLocks/>
            </p:cNvSpPr>
            <p:nvPr/>
          </p:nvSpPr>
          <p:spPr bwMode="auto">
            <a:xfrm>
              <a:off x="4486275" y="3533775"/>
              <a:ext cx="1144587" cy="1354138"/>
            </a:xfrm>
            <a:custGeom>
              <a:avLst/>
              <a:gdLst>
                <a:gd name="T0" fmla="*/ 361 w 3889"/>
                <a:gd name="T1" fmla="*/ 4029 h 4627"/>
                <a:gd name="T2" fmla="*/ 656 w 3889"/>
                <a:gd name="T3" fmla="*/ 4224 h 4627"/>
                <a:gd name="T4" fmla="*/ 1392 w 3889"/>
                <a:gd name="T5" fmla="*/ 4428 h 4627"/>
                <a:gd name="T6" fmla="*/ 1780 w 3889"/>
                <a:gd name="T7" fmla="*/ 4531 h 4627"/>
                <a:gd name="T8" fmla="*/ 1788 w 3889"/>
                <a:gd name="T9" fmla="*/ 4354 h 4627"/>
                <a:gd name="T10" fmla="*/ 1955 w 3889"/>
                <a:gd name="T11" fmla="*/ 4114 h 4627"/>
                <a:gd name="T12" fmla="*/ 2088 w 3889"/>
                <a:gd name="T13" fmla="*/ 3820 h 4627"/>
                <a:gd name="T14" fmla="*/ 2304 w 3889"/>
                <a:gd name="T15" fmla="*/ 3531 h 4627"/>
                <a:gd name="T16" fmla="*/ 2260 w 3889"/>
                <a:gd name="T17" fmla="*/ 3221 h 4627"/>
                <a:gd name="T18" fmla="*/ 2073 w 3889"/>
                <a:gd name="T19" fmla="*/ 2787 h 4627"/>
                <a:gd name="T20" fmla="*/ 2383 w 3889"/>
                <a:gd name="T21" fmla="*/ 2648 h 4627"/>
                <a:gd name="T22" fmla="*/ 3148 w 3889"/>
                <a:gd name="T23" fmla="*/ 2248 h 4627"/>
                <a:gd name="T24" fmla="*/ 3338 w 3889"/>
                <a:gd name="T25" fmla="*/ 1855 h 4627"/>
                <a:gd name="T26" fmla="*/ 3323 w 3889"/>
                <a:gd name="T27" fmla="*/ 2039 h 4627"/>
                <a:gd name="T28" fmla="*/ 3515 w 3889"/>
                <a:gd name="T29" fmla="*/ 2049 h 4627"/>
                <a:gd name="T30" fmla="*/ 3738 w 3889"/>
                <a:gd name="T31" fmla="*/ 1633 h 4627"/>
                <a:gd name="T32" fmla="*/ 3889 w 3889"/>
                <a:gd name="T33" fmla="*/ 1392 h 4627"/>
                <a:gd name="T34" fmla="*/ 3396 w 3889"/>
                <a:gd name="T35" fmla="*/ 1081 h 4627"/>
                <a:gd name="T36" fmla="*/ 3166 w 3889"/>
                <a:gd name="T37" fmla="*/ 1156 h 4627"/>
                <a:gd name="T38" fmla="*/ 2958 w 3889"/>
                <a:gd name="T39" fmla="*/ 988 h 4627"/>
                <a:gd name="T40" fmla="*/ 2737 w 3889"/>
                <a:gd name="T41" fmla="*/ 1143 h 4627"/>
                <a:gd name="T42" fmla="*/ 2692 w 3889"/>
                <a:gd name="T43" fmla="*/ 1617 h 4627"/>
                <a:gd name="T44" fmla="*/ 2516 w 3889"/>
                <a:gd name="T45" fmla="*/ 1555 h 4627"/>
                <a:gd name="T46" fmla="*/ 2221 w 3889"/>
                <a:gd name="T47" fmla="*/ 1659 h 4627"/>
                <a:gd name="T48" fmla="*/ 1980 w 3889"/>
                <a:gd name="T49" fmla="*/ 1650 h 4627"/>
                <a:gd name="T50" fmla="*/ 1984 w 3889"/>
                <a:gd name="T51" fmla="*/ 1203 h 4627"/>
                <a:gd name="T52" fmla="*/ 1950 w 3889"/>
                <a:gd name="T53" fmla="*/ 930 h 4627"/>
                <a:gd name="T54" fmla="*/ 1837 w 3889"/>
                <a:gd name="T55" fmla="*/ 694 h 4627"/>
                <a:gd name="T56" fmla="*/ 1701 w 3889"/>
                <a:gd name="T57" fmla="*/ 304 h 4627"/>
                <a:gd name="T58" fmla="*/ 1498 w 3889"/>
                <a:gd name="T59" fmla="*/ 75 h 4627"/>
                <a:gd name="T60" fmla="*/ 1409 w 3889"/>
                <a:gd name="T61" fmla="*/ 139 h 4627"/>
                <a:gd name="T62" fmla="*/ 1345 w 3889"/>
                <a:gd name="T63" fmla="*/ 792 h 4627"/>
                <a:gd name="T64" fmla="*/ 1084 w 3889"/>
                <a:gd name="T65" fmla="*/ 1451 h 4627"/>
                <a:gd name="T66" fmla="*/ 1241 w 3889"/>
                <a:gd name="T67" fmla="*/ 1770 h 4627"/>
                <a:gd name="T68" fmla="*/ 1305 w 3889"/>
                <a:gd name="T69" fmla="*/ 2034 h 4627"/>
                <a:gd name="T70" fmla="*/ 931 w 3889"/>
                <a:gd name="T71" fmla="*/ 2039 h 4627"/>
                <a:gd name="T72" fmla="*/ 754 w 3889"/>
                <a:gd name="T73" fmla="*/ 2592 h 4627"/>
                <a:gd name="T74" fmla="*/ 582 w 3889"/>
                <a:gd name="T75" fmla="*/ 2439 h 4627"/>
                <a:gd name="T76" fmla="*/ 463 w 3889"/>
                <a:gd name="T77" fmla="*/ 2544 h 4627"/>
                <a:gd name="T78" fmla="*/ 192 w 3889"/>
                <a:gd name="T79" fmla="*/ 2512 h 4627"/>
                <a:gd name="T80" fmla="*/ 222 w 3889"/>
                <a:gd name="T81" fmla="*/ 3051 h 4627"/>
                <a:gd name="T82" fmla="*/ 66 w 3889"/>
                <a:gd name="T83" fmla="*/ 3549 h 4627"/>
                <a:gd name="T84" fmla="*/ 82 w 3889"/>
                <a:gd name="T85" fmla="*/ 4002 h 4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89" h="4627">
                  <a:moveTo>
                    <a:pt x="228" y="4029"/>
                  </a:moveTo>
                  <a:lnTo>
                    <a:pt x="361" y="4029"/>
                  </a:lnTo>
                  <a:lnTo>
                    <a:pt x="555" y="4147"/>
                  </a:lnTo>
                  <a:lnTo>
                    <a:pt x="656" y="4224"/>
                  </a:lnTo>
                  <a:lnTo>
                    <a:pt x="848" y="4234"/>
                  </a:lnTo>
                  <a:lnTo>
                    <a:pt x="1392" y="4428"/>
                  </a:lnTo>
                  <a:lnTo>
                    <a:pt x="1669" y="4627"/>
                  </a:lnTo>
                  <a:lnTo>
                    <a:pt x="1780" y="4531"/>
                  </a:lnTo>
                  <a:lnTo>
                    <a:pt x="1625" y="4443"/>
                  </a:lnTo>
                  <a:lnTo>
                    <a:pt x="1788" y="4354"/>
                  </a:lnTo>
                  <a:lnTo>
                    <a:pt x="1911" y="4264"/>
                  </a:lnTo>
                  <a:lnTo>
                    <a:pt x="1955" y="4114"/>
                  </a:lnTo>
                  <a:lnTo>
                    <a:pt x="2102" y="3920"/>
                  </a:lnTo>
                  <a:lnTo>
                    <a:pt x="2088" y="3820"/>
                  </a:lnTo>
                  <a:lnTo>
                    <a:pt x="2221" y="3625"/>
                  </a:lnTo>
                  <a:lnTo>
                    <a:pt x="2304" y="3531"/>
                  </a:lnTo>
                  <a:lnTo>
                    <a:pt x="2334" y="3261"/>
                  </a:lnTo>
                  <a:lnTo>
                    <a:pt x="2260" y="3221"/>
                  </a:lnTo>
                  <a:lnTo>
                    <a:pt x="2127" y="2967"/>
                  </a:lnTo>
                  <a:lnTo>
                    <a:pt x="2073" y="2787"/>
                  </a:lnTo>
                  <a:lnTo>
                    <a:pt x="2235" y="2678"/>
                  </a:lnTo>
                  <a:lnTo>
                    <a:pt x="2383" y="2648"/>
                  </a:lnTo>
                  <a:lnTo>
                    <a:pt x="2629" y="2473"/>
                  </a:lnTo>
                  <a:lnTo>
                    <a:pt x="3148" y="2248"/>
                  </a:lnTo>
                  <a:lnTo>
                    <a:pt x="3220" y="1999"/>
                  </a:lnTo>
                  <a:lnTo>
                    <a:pt x="3338" y="1855"/>
                  </a:lnTo>
                  <a:lnTo>
                    <a:pt x="3397" y="1929"/>
                  </a:lnTo>
                  <a:lnTo>
                    <a:pt x="3323" y="2039"/>
                  </a:lnTo>
                  <a:lnTo>
                    <a:pt x="3343" y="2157"/>
                  </a:lnTo>
                  <a:lnTo>
                    <a:pt x="3515" y="2049"/>
                  </a:lnTo>
                  <a:lnTo>
                    <a:pt x="3736" y="1794"/>
                  </a:lnTo>
                  <a:lnTo>
                    <a:pt x="3738" y="1633"/>
                  </a:lnTo>
                  <a:lnTo>
                    <a:pt x="3793" y="1498"/>
                  </a:lnTo>
                  <a:lnTo>
                    <a:pt x="3889" y="1392"/>
                  </a:lnTo>
                  <a:lnTo>
                    <a:pt x="3486" y="1018"/>
                  </a:lnTo>
                  <a:lnTo>
                    <a:pt x="3396" y="1081"/>
                  </a:lnTo>
                  <a:lnTo>
                    <a:pt x="3339" y="1173"/>
                  </a:lnTo>
                  <a:lnTo>
                    <a:pt x="3166" y="1156"/>
                  </a:lnTo>
                  <a:lnTo>
                    <a:pt x="3094" y="1038"/>
                  </a:lnTo>
                  <a:lnTo>
                    <a:pt x="2958" y="988"/>
                  </a:lnTo>
                  <a:lnTo>
                    <a:pt x="2826" y="1045"/>
                  </a:lnTo>
                  <a:lnTo>
                    <a:pt x="2737" y="1143"/>
                  </a:lnTo>
                  <a:lnTo>
                    <a:pt x="2679" y="1336"/>
                  </a:lnTo>
                  <a:lnTo>
                    <a:pt x="2692" y="1617"/>
                  </a:lnTo>
                  <a:lnTo>
                    <a:pt x="2586" y="1629"/>
                  </a:lnTo>
                  <a:lnTo>
                    <a:pt x="2516" y="1555"/>
                  </a:lnTo>
                  <a:lnTo>
                    <a:pt x="2409" y="1531"/>
                  </a:lnTo>
                  <a:lnTo>
                    <a:pt x="2221" y="1659"/>
                  </a:lnTo>
                  <a:lnTo>
                    <a:pt x="2071" y="1705"/>
                  </a:lnTo>
                  <a:lnTo>
                    <a:pt x="1980" y="1650"/>
                  </a:lnTo>
                  <a:lnTo>
                    <a:pt x="1993" y="1426"/>
                  </a:lnTo>
                  <a:lnTo>
                    <a:pt x="1984" y="1203"/>
                  </a:lnTo>
                  <a:lnTo>
                    <a:pt x="1981" y="1123"/>
                  </a:lnTo>
                  <a:lnTo>
                    <a:pt x="1950" y="930"/>
                  </a:lnTo>
                  <a:lnTo>
                    <a:pt x="1803" y="823"/>
                  </a:lnTo>
                  <a:lnTo>
                    <a:pt x="1837" y="694"/>
                  </a:lnTo>
                  <a:lnTo>
                    <a:pt x="1778" y="448"/>
                  </a:lnTo>
                  <a:lnTo>
                    <a:pt x="1701" y="304"/>
                  </a:lnTo>
                  <a:lnTo>
                    <a:pt x="1521" y="255"/>
                  </a:lnTo>
                  <a:lnTo>
                    <a:pt x="1498" y="75"/>
                  </a:lnTo>
                  <a:lnTo>
                    <a:pt x="1404" y="0"/>
                  </a:lnTo>
                  <a:lnTo>
                    <a:pt x="1409" y="139"/>
                  </a:lnTo>
                  <a:lnTo>
                    <a:pt x="1305" y="184"/>
                  </a:lnTo>
                  <a:lnTo>
                    <a:pt x="1345" y="792"/>
                  </a:lnTo>
                  <a:lnTo>
                    <a:pt x="1276" y="1032"/>
                  </a:lnTo>
                  <a:lnTo>
                    <a:pt x="1084" y="1451"/>
                  </a:lnTo>
                  <a:lnTo>
                    <a:pt x="1084" y="1695"/>
                  </a:lnTo>
                  <a:lnTo>
                    <a:pt x="1241" y="1770"/>
                  </a:lnTo>
                  <a:lnTo>
                    <a:pt x="1330" y="1904"/>
                  </a:lnTo>
                  <a:lnTo>
                    <a:pt x="1305" y="2034"/>
                  </a:lnTo>
                  <a:lnTo>
                    <a:pt x="1202" y="2099"/>
                  </a:lnTo>
                  <a:lnTo>
                    <a:pt x="931" y="2039"/>
                  </a:lnTo>
                  <a:lnTo>
                    <a:pt x="709" y="2368"/>
                  </a:lnTo>
                  <a:lnTo>
                    <a:pt x="754" y="2592"/>
                  </a:lnTo>
                  <a:lnTo>
                    <a:pt x="672" y="2604"/>
                  </a:lnTo>
                  <a:lnTo>
                    <a:pt x="582" y="2439"/>
                  </a:lnTo>
                  <a:lnTo>
                    <a:pt x="529" y="2473"/>
                  </a:lnTo>
                  <a:lnTo>
                    <a:pt x="463" y="2544"/>
                  </a:lnTo>
                  <a:lnTo>
                    <a:pt x="312" y="2529"/>
                  </a:lnTo>
                  <a:lnTo>
                    <a:pt x="192" y="2512"/>
                  </a:lnTo>
                  <a:lnTo>
                    <a:pt x="120" y="2694"/>
                  </a:lnTo>
                  <a:lnTo>
                    <a:pt x="222" y="3051"/>
                  </a:lnTo>
                  <a:lnTo>
                    <a:pt x="96" y="3340"/>
                  </a:lnTo>
                  <a:lnTo>
                    <a:pt x="66" y="3549"/>
                  </a:lnTo>
                  <a:lnTo>
                    <a:pt x="0" y="3861"/>
                  </a:lnTo>
                  <a:lnTo>
                    <a:pt x="82" y="4002"/>
                  </a:lnTo>
                  <a:lnTo>
                    <a:pt x="228" y="40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Freeform 553"/>
            <p:cNvSpPr>
              <a:spLocks/>
            </p:cNvSpPr>
            <p:nvPr/>
          </p:nvSpPr>
          <p:spPr bwMode="auto">
            <a:xfrm>
              <a:off x="3059113" y="2697163"/>
              <a:ext cx="925512" cy="1112838"/>
            </a:xfrm>
            <a:custGeom>
              <a:avLst/>
              <a:gdLst>
                <a:gd name="T0" fmla="*/ 699 w 3195"/>
                <a:gd name="T1" fmla="*/ 1120 h 3806"/>
                <a:gd name="T2" fmla="*/ 705 w 3195"/>
                <a:gd name="T3" fmla="*/ 1376 h 3806"/>
                <a:gd name="T4" fmla="*/ 674 w 3195"/>
                <a:gd name="T5" fmla="*/ 1690 h 3806"/>
                <a:gd name="T6" fmla="*/ 24 w 3195"/>
                <a:gd name="T7" fmla="*/ 2251 h 3806"/>
                <a:gd name="T8" fmla="*/ 279 w 3195"/>
                <a:gd name="T9" fmla="*/ 2581 h 3806"/>
                <a:gd name="T10" fmla="*/ 444 w 3195"/>
                <a:gd name="T11" fmla="*/ 2835 h 3806"/>
                <a:gd name="T12" fmla="*/ 624 w 3195"/>
                <a:gd name="T13" fmla="*/ 3071 h 3806"/>
                <a:gd name="T14" fmla="*/ 939 w 3195"/>
                <a:gd name="T15" fmla="*/ 3326 h 3806"/>
                <a:gd name="T16" fmla="*/ 2005 w 3195"/>
                <a:gd name="T17" fmla="*/ 3626 h 3806"/>
                <a:gd name="T18" fmla="*/ 2474 w 3195"/>
                <a:gd name="T19" fmla="*/ 3746 h 3806"/>
                <a:gd name="T20" fmla="*/ 2855 w 3195"/>
                <a:gd name="T21" fmla="*/ 3806 h 3806"/>
                <a:gd name="T22" fmla="*/ 3075 w 3195"/>
                <a:gd name="T23" fmla="*/ 3436 h 3806"/>
                <a:gd name="T24" fmla="*/ 3195 w 3195"/>
                <a:gd name="T25" fmla="*/ 2941 h 3806"/>
                <a:gd name="T26" fmla="*/ 3064 w 3195"/>
                <a:gd name="T27" fmla="*/ 2010 h 3806"/>
                <a:gd name="T28" fmla="*/ 2745 w 3195"/>
                <a:gd name="T29" fmla="*/ 1710 h 3806"/>
                <a:gd name="T30" fmla="*/ 2635 w 3195"/>
                <a:gd name="T31" fmla="*/ 1366 h 3806"/>
                <a:gd name="T32" fmla="*/ 2680 w 3195"/>
                <a:gd name="T33" fmla="*/ 1016 h 3806"/>
                <a:gd name="T34" fmla="*/ 2560 w 3195"/>
                <a:gd name="T35" fmla="*/ 535 h 3806"/>
                <a:gd name="T36" fmla="*/ 2505 w 3195"/>
                <a:gd name="T37" fmla="*/ 310 h 3806"/>
                <a:gd name="T38" fmla="*/ 2385 w 3195"/>
                <a:gd name="T39" fmla="*/ 385 h 3806"/>
                <a:gd name="T40" fmla="*/ 2455 w 3195"/>
                <a:gd name="T41" fmla="*/ 540 h 3806"/>
                <a:gd name="T42" fmla="*/ 2265 w 3195"/>
                <a:gd name="T43" fmla="*/ 495 h 3806"/>
                <a:gd name="T44" fmla="*/ 2365 w 3195"/>
                <a:gd name="T45" fmla="*/ 685 h 3806"/>
                <a:gd name="T46" fmla="*/ 2460 w 3195"/>
                <a:gd name="T47" fmla="*/ 900 h 3806"/>
                <a:gd name="T48" fmla="*/ 2339 w 3195"/>
                <a:gd name="T49" fmla="*/ 790 h 3806"/>
                <a:gd name="T50" fmla="*/ 2144 w 3195"/>
                <a:gd name="T51" fmla="*/ 670 h 3806"/>
                <a:gd name="T52" fmla="*/ 2185 w 3195"/>
                <a:gd name="T53" fmla="*/ 495 h 3806"/>
                <a:gd name="T54" fmla="*/ 2250 w 3195"/>
                <a:gd name="T55" fmla="*/ 191 h 3806"/>
                <a:gd name="T56" fmla="*/ 2200 w 3195"/>
                <a:gd name="T57" fmla="*/ 270 h 3806"/>
                <a:gd name="T58" fmla="*/ 1980 w 3195"/>
                <a:gd name="T59" fmla="*/ 465 h 3806"/>
                <a:gd name="T60" fmla="*/ 1949 w 3195"/>
                <a:gd name="T61" fmla="*/ 760 h 3806"/>
                <a:gd name="T62" fmla="*/ 1829 w 3195"/>
                <a:gd name="T63" fmla="*/ 1125 h 3806"/>
                <a:gd name="T64" fmla="*/ 1930 w 3195"/>
                <a:gd name="T65" fmla="*/ 1426 h 3806"/>
                <a:gd name="T66" fmla="*/ 2175 w 3195"/>
                <a:gd name="T67" fmla="*/ 1466 h 3806"/>
                <a:gd name="T68" fmla="*/ 2260 w 3195"/>
                <a:gd name="T69" fmla="*/ 1710 h 3806"/>
                <a:gd name="T70" fmla="*/ 2219 w 3195"/>
                <a:gd name="T71" fmla="*/ 1816 h 3806"/>
                <a:gd name="T72" fmla="*/ 2214 w 3195"/>
                <a:gd name="T73" fmla="*/ 1975 h 3806"/>
                <a:gd name="T74" fmla="*/ 2305 w 3195"/>
                <a:gd name="T75" fmla="*/ 2070 h 3806"/>
                <a:gd name="T76" fmla="*/ 2100 w 3195"/>
                <a:gd name="T77" fmla="*/ 1935 h 3806"/>
                <a:gd name="T78" fmla="*/ 2159 w 3195"/>
                <a:gd name="T79" fmla="*/ 1660 h 3806"/>
                <a:gd name="T80" fmla="*/ 1949 w 3195"/>
                <a:gd name="T81" fmla="*/ 1525 h 3806"/>
                <a:gd name="T82" fmla="*/ 1815 w 3195"/>
                <a:gd name="T83" fmla="*/ 1660 h 3806"/>
                <a:gd name="T84" fmla="*/ 1694 w 3195"/>
                <a:gd name="T85" fmla="*/ 1975 h 3806"/>
                <a:gd name="T86" fmla="*/ 1404 w 3195"/>
                <a:gd name="T87" fmla="*/ 2246 h 3806"/>
                <a:gd name="T88" fmla="*/ 1094 w 3195"/>
                <a:gd name="T89" fmla="*/ 2176 h 3806"/>
                <a:gd name="T90" fmla="*/ 1014 w 3195"/>
                <a:gd name="T91" fmla="*/ 2035 h 3806"/>
                <a:gd name="T92" fmla="*/ 1214 w 3195"/>
                <a:gd name="T93" fmla="*/ 2131 h 3806"/>
                <a:gd name="T94" fmla="*/ 1500 w 3195"/>
                <a:gd name="T95" fmla="*/ 1876 h 3806"/>
                <a:gd name="T96" fmla="*/ 1634 w 3195"/>
                <a:gd name="T97" fmla="*/ 1721 h 3806"/>
                <a:gd name="T98" fmla="*/ 1634 w 3195"/>
                <a:gd name="T99" fmla="*/ 1466 h 3806"/>
                <a:gd name="T100" fmla="*/ 1740 w 3195"/>
                <a:gd name="T101" fmla="*/ 1016 h 3806"/>
                <a:gd name="T102" fmla="*/ 1800 w 3195"/>
                <a:gd name="T103" fmla="*/ 631 h 3806"/>
                <a:gd name="T104" fmla="*/ 1855 w 3195"/>
                <a:gd name="T105" fmla="*/ 510 h 3806"/>
                <a:gd name="T106" fmla="*/ 1904 w 3195"/>
                <a:gd name="T107" fmla="*/ 70 h 3806"/>
                <a:gd name="T108" fmla="*/ 1634 w 3195"/>
                <a:gd name="T109" fmla="*/ 0 h 3806"/>
                <a:gd name="T110" fmla="*/ 1350 w 3195"/>
                <a:gd name="T111" fmla="*/ 405 h 3806"/>
                <a:gd name="T112" fmla="*/ 1139 w 3195"/>
                <a:gd name="T113" fmla="*/ 586 h 3806"/>
                <a:gd name="T114" fmla="*/ 1119 w 3195"/>
                <a:gd name="T115" fmla="*/ 870 h 3806"/>
                <a:gd name="T116" fmla="*/ 1029 w 3195"/>
                <a:gd name="T117" fmla="*/ 1060 h 3806"/>
                <a:gd name="T118" fmla="*/ 1149 w 3195"/>
                <a:gd name="T119" fmla="*/ 1095 h 3806"/>
                <a:gd name="T120" fmla="*/ 1209 w 3195"/>
                <a:gd name="T121" fmla="*/ 1320 h 3806"/>
                <a:gd name="T122" fmla="*/ 1064 w 3195"/>
                <a:gd name="T123" fmla="*/ 1500 h 3806"/>
                <a:gd name="T124" fmla="*/ 869 w 3195"/>
                <a:gd name="T125" fmla="*/ 1165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95" h="3806">
                  <a:moveTo>
                    <a:pt x="779" y="986"/>
                  </a:moveTo>
                  <a:lnTo>
                    <a:pt x="699" y="1120"/>
                  </a:lnTo>
                  <a:lnTo>
                    <a:pt x="736" y="1264"/>
                  </a:lnTo>
                  <a:lnTo>
                    <a:pt x="705" y="1376"/>
                  </a:lnTo>
                  <a:lnTo>
                    <a:pt x="674" y="1485"/>
                  </a:lnTo>
                  <a:lnTo>
                    <a:pt x="674" y="1690"/>
                  </a:lnTo>
                  <a:lnTo>
                    <a:pt x="0" y="1996"/>
                  </a:lnTo>
                  <a:lnTo>
                    <a:pt x="24" y="2251"/>
                  </a:lnTo>
                  <a:lnTo>
                    <a:pt x="149" y="2491"/>
                  </a:lnTo>
                  <a:lnTo>
                    <a:pt x="279" y="2581"/>
                  </a:lnTo>
                  <a:lnTo>
                    <a:pt x="354" y="2696"/>
                  </a:lnTo>
                  <a:lnTo>
                    <a:pt x="444" y="2835"/>
                  </a:lnTo>
                  <a:lnTo>
                    <a:pt x="479" y="2996"/>
                  </a:lnTo>
                  <a:lnTo>
                    <a:pt x="624" y="3071"/>
                  </a:lnTo>
                  <a:lnTo>
                    <a:pt x="734" y="3190"/>
                  </a:lnTo>
                  <a:lnTo>
                    <a:pt x="939" y="3326"/>
                  </a:lnTo>
                  <a:lnTo>
                    <a:pt x="1389" y="3446"/>
                  </a:lnTo>
                  <a:lnTo>
                    <a:pt x="2005" y="3626"/>
                  </a:lnTo>
                  <a:lnTo>
                    <a:pt x="2140" y="3766"/>
                  </a:lnTo>
                  <a:lnTo>
                    <a:pt x="2474" y="3746"/>
                  </a:lnTo>
                  <a:lnTo>
                    <a:pt x="2724" y="3706"/>
                  </a:lnTo>
                  <a:lnTo>
                    <a:pt x="2855" y="3806"/>
                  </a:lnTo>
                  <a:lnTo>
                    <a:pt x="3085" y="3656"/>
                  </a:lnTo>
                  <a:lnTo>
                    <a:pt x="3075" y="3436"/>
                  </a:lnTo>
                  <a:lnTo>
                    <a:pt x="3190" y="3165"/>
                  </a:lnTo>
                  <a:lnTo>
                    <a:pt x="3195" y="2941"/>
                  </a:lnTo>
                  <a:lnTo>
                    <a:pt x="2950" y="2261"/>
                  </a:lnTo>
                  <a:lnTo>
                    <a:pt x="3064" y="2010"/>
                  </a:lnTo>
                  <a:lnTo>
                    <a:pt x="2985" y="1756"/>
                  </a:lnTo>
                  <a:lnTo>
                    <a:pt x="2745" y="1710"/>
                  </a:lnTo>
                  <a:lnTo>
                    <a:pt x="2605" y="1530"/>
                  </a:lnTo>
                  <a:lnTo>
                    <a:pt x="2635" y="1366"/>
                  </a:lnTo>
                  <a:lnTo>
                    <a:pt x="2724" y="1245"/>
                  </a:lnTo>
                  <a:lnTo>
                    <a:pt x="2680" y="1016"/>
                  </a:lnTo>
                  <a:lnTo>
                    <a:pt x="2770" y="820"/>
                  </a:lnTo>
                  <a:lnTo>
                    <a:pt x="2560" y="535"/>
                  </a:lnTo>
                  <a:lnTo>
                    <a:pt x="2534" y="390"/>
                  </a:lnTo>
                  <a:lnTo>
                    <a:pt x="2505" y="310"/>
                  </a:lnTo>
                  <a:lnTo>
                    <a:pt x="2430" y="315"/>
                  </a:lnTo>
                  <a:lnTo>
                    <a:pt x="2385" y="385"/>
                  </a:lnTo>
                  <a:lnTo>
                    <a:pt x="2485" y="490"/>
                  </a:lnTo>
                  <a:lnTo>
                    <a:pt x="2455" y="540"/>
                  </a:lnTo>
                  <a:lnTo>
                    <a:pt x="2365" y="475"/>
                  </a:lnTo>
                  <a:lnTo>
                    <a:pt x="2265" y="495"/>
                  </a:lnTo>
                  <a:lnTo>
                    <a:pt x="2279" y="626"/>
                  </a:lnTo>
                  <a:lnTo>
                    <a:pt x="2365" y="685"/>
                  </a:lnTo>
                  <a:lnTo>
                    <a:pt x="2474" y="765"/>
                  </a:lnTo>
                  <a:lnTo>
                    <a:pt x="2460" y="900"/>
                  </a:lnTo>
                  <a:lnTo>
                    <a:pt x="2399" y="835"/>
                  </a:lnTo>
                  <a:lnTo>
                    <a:pt x="2339" y="790"/>
                  </a:lnTo>
                  <a:lnTo>
                    <a:pt x="2204" y="720"/>
                  </a:lnTo>
                  <a:lnTo>
                    <a:pt x="2144" y="670"/>
                  </a:lnTo>
                  <a:lnTo>
                    <a:pt x="2159" y="611"/>
                  </a:lnTo>
                  <a:lnTo>
                    <a:pt x="2185" y="495"/>
                  </a:lnTo>
                  <a:lnTo>
                    <a:pt x="2250" y="390"/>
                  </a:lnTo>
                  <a:lnTo>
                    <a:pt x="2250" y="191"/>
                  </a:lnTo>
                  <a:lnTo>
                    <a:pt x="2200" y="180"/>
                  </a:lnTo>
                  <a:lnTo>
                    <a:pt x="2200" y="270"/>
                  </a:lnTo>
                  <a:lnTo>
                    <a:pt x="2130" y="420"/>
                  </a:lnTo>
                  <a:lnTo>
                    <a:pt x="1980" y="465"/>
                  </a:lnTo>
                  <a:lnTo>
                    <a:pt x="1915" y="611"/>
                  </a:lnTo>
                  <a:lnTo>
                    <a:pt x="1949" y="760"/>
                  </a:lnTo>
                  <a:lnTo>
                    <a:pt x="1975" y="895"/>
                  </a:lnTo>
                  <a:lnTo>
                    <a:pt x="1829" y="1125"/>
                  </a:lnTo>
                  <a:lnTo>
                    <a:pt x="1810" y="1381"/>
                  </a:lnTo>
                  <a:lnTo>
                    <a:pt x="1930" y="1426"/>
                  </a:lnTo>
                  <a:lnTo>
                    <a:pt x="2034" y="1411"/>
                  </a:lnTo>
                  <a:lnTo>
                    <a:pt x="2175" y="1466"/>
                  </a:lnTo>
                  <a:lnTo>
                    <a:pt x="2245" y="1600"/>
                  </a:lnTo>
                  <a:lnTo>
                    <a:pt x="2260" y="1710"/>
                  </a:lnTo>
                  <a:lnTo>
                    <a:pt x="2274" y="1786"/>
                  </a:lnTo>
                  <a:lnTo>
                    <a:pt x="2219" y="1816"/>
                  </a:lnTo>
                  <a:lnTo>
                    <a:pt x="2185" y="1891"/>
                  </a:lnTo>
                  <a:lnTo>
                    <a:pt x="2214" y="1975"/>
                  </a:lnTo>
                  <a:lnTo>
                    <a:pt x="2339" y="1990"/>
                  </a:lnTo>
                  <a:lnTo>
                    <a:pt x="2305" y="2070"/>
                  </a:lnTo>
                  <a:lnTo>
                    <a:pt x="2175" y="2025"/>
                  </a:lnTo>
                  <a:lnTo>
                    <a:pt x="2100" y="1935"/>
                  </a:lnTo>
                  <a:lnTo>
                    <a:pt x="2144" y="1831"/>
                  </a:lnTo>
                  <a:lnTo>
                    <a:pt x="2159" y="1660"/>
                  </a:lnTo>
                  <a:lnTo>
                    <a:pt x="2100" y="1495"/>
                  </a:lnTo>
                  <a:lnTo>
                    <a:pt x="1949" y="1525"/>
                  </a:lnTo>
                  <a:lnTo>
                    <a:pt x="1860" y="1540"/>
                  </a:lnTo>
                  <a:lnTo>
                    <a:pt x="1815" y="1660"/>
                  </a:lnTo>
                  <a:lnTo>
                    <a:pt x="1855" y="1831"/>
                  </a:lnTo>
                  <a:lnTo>
                    <a:pt x="1694" y="1975"/>
                  </a:lnTo>
                  <a:lnTo>
                    <a:pt x="1589" y="2126"/>
                  </a:lnTo>
                  <a:lnTo>
                    <a:pt x="1404" y="2246"/>
                  </a:lnTo>
                  <a:lnTo>
                    <a:pt x="1300" y="2251"/>
                  </a:lnTo>
                  <a:lnTo>
                    <a:pt x="1094" y="2176"/>
                  </a:lnTo>
                  <a:lnTo>
                    <a:pt x="959" y="2080"/>
                  </a:lnTo>
                  <a:lnTo>
                    <a:pt x="1014" y="2035"/>
                  </a:lnTo>
                  <a:lnTo>
                    <a:pt x="1105" y="2065"/>
                  </a:lnTo>
                  <a:lnTo>
                    <a:pt x="1214" y="2131"/>
                  </a:lnTo>
                  <a:lnTo>
                    <a:pt x="1329" y="2040"/>
                  </a:lnTo>
                  <a:lnTo>
                    <a:pt x="1500" y="1876"/>
                  </a:lnTo>
                  <a:lnTo>
                    <a:pt x="1620" y="1826"/>
                  </a:lnTo>
                  <a:lnTo>
                    <a:pt x="1634" y="1721"/>
                  </a:lnTo>
                  <a:lnTo>
                    <a:pt x="1719" y="1555"/>
                  </a:lnTo>
                  <a:lnTo>
                    <a:pt x="1634" y="1466"/>
                  </a:lnTo>
                  <a:lnTo>
                    <a:pt x="1629" y="1336"/>
                  </a:lnTo>
                  <a:lnTo>
                    <a:pt x="1740" y="1016"/>
                  </a:lnTo>
                  <a:lnTo>
                    <a:pt x="1824" y="735"/>
                  </a:lnTo>
                  <a:lnTo>
                    <a:pt x="1800" y="631"/>
                  </a:lnTo>
                  <a:lnTo>
                    <a:pt x="1779" y="555"/>
                  </a:lnTo>
                  <a:lnTo>
                    <a:pt x="1855" y="510"/>
                  </a:lnTo>
                  <a:lnTo>
                    <a:pt x="1975" y="206"/>
                  </a:lnTo>
                  <a:lnTo>
                    <a:pt x="1904" y="70"/>
                  </a:lnTo>
                  <a:lnTo>
                    <a:pt x="1769" y="45"/>
                  </a:lnTo>
                  <a:lnTo>
                    <a:pt x="1634" y="0"/>
                  </a:lnTo>
                  <a:lnTo>
                    <a:pt x="1485" y="255"/>
                  </a:lnTo>
                  <a:lnTo>
                    <a:pt x="1350" y="405"/>
                  </a:lnTo>
                  <a:lnTo>
                    <a:pt x="1194" y="450"/>
                  </a:lnTo>
                  <a:lnTo>
                    <a:pt x="1139" y="586"/>
                  </a:lnTo>
                  <a:lnTo>
                    <a:pt x="1209" y="670"/>
                  </a:lnTo>
                  <a:lnTo>
                    <a:pt x="1119" y="870"/>
                  </a:lnTo>
                  <a:lnTo>
                    <a:pt x="1014" y="925"/>
                  </a:lnTo>
                  <a:lnTo>
                    <a:pt x="1029" y="1060"/>
                  </a:lnTo>
                  <a:lnTo>
                    <a:pt x="1105" y="1031"/>
                  </a:lnTo>
                  <a:lnTo>
                    <a:pt x="1149" y="1095"/>
                  </a:lnTo>
                  <a:lnTo>
                    <a:pt x="1134" y="1225"/>
                  </a:lnTo>
                  <a:lnTo>
                    <a:pt x="1209" y="1320"/>
                  </a:lnTo>
                  <a:lnTo>
                    <a:pt x="1139" y="1451"/>
                  </a:lnTo>
                  <a:lnTo>
                    <a:pt x="1064" y="1500"/>
                  </a:lnTo>
                  <a:lnTo>
                    <a:pt x="1004" y="1315"/>
                  </a:lnTo>
                  <a:lnTo>
                    <a:pt x="869" y="1165"/>
                  </a:lnTo>
                  <a:lnTo>
                    <a:pt x="779" y="98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Freeform 554"/>
            <p:cNvSpPr>
              <a:spLocks/>
            </p:cNvSpPr>
            <p:nvPr/>
          </p:nvSpPr>
          <p:spPr bwMode="auto">
            <a:xfrm>
              <a:off x="2800350" y="3279775"/>
              <a:ext cx="1149350" cy="892175"/>
            </a:xfrm>
            <a:custGeom>
              <a:avLst/>
              <a:gdLst>
                <a:gd name="T0" fmla="*/ 2108 w 3903"/>
                <a:gd name="T1" fmla="*/ 3048 h 3048"/>
                <a:gd name="T2" fmla="*/ 1998 w 3903"/>
                <a:gd name="T3" fmla="*/ 2918 h 3048"/>
                <a:gd name="T4" fmla="*/ 1744 w 3903"/>
                <a:gd name="T5" fmla="*/ 2754 h 3048"/>
                <a:gd name="T6" fmla="*/ 1555 w 3903"/>
                <a:gd name="T7" fmla="*/ 2349 h 3048"/>
                <a:gd name="T8" fmla="*/ 1363 w 3903"/>
                <a:gd name="T9" fmla="*/ 2360 h 3048"/>
                <a:gd name="T10" fmla="*/ 1230 w 3903"/>
                <a:gd name="T11" fmla="*/ 2300 h 3048"/>
                <a:gd name="T12" fmla="*/ 945 w 3903"/>
                <a:gd name="T13" fmla="*/ 2424 h 3048"/>
                <a:gd name="T14" fmla="*/ 699 w 3903"/>
                <a:gd name="T15" fmla="*/ 2424 h 3048"/>
                <a:gd name="T16" fmla="*/ 494 w 3903"/>
                <a:gd name="T17" fmla="*/ 2406 h 3048"/>
                <a:gd name="T18" fmla="*/ 345 w 3903"/>
                <a:gd name="T19" fmla="*/ 2255 h 3048"/>
                <a:gd name="T20" fmla="*/ 389 w 3903"/>
                <a:gd name="T21" fmla="*/ 1821 h 3048"/>
                <a:gd name="T22" fmla="*/ 374 w 3903"/>
                <a:gd name="T23" fmla="*/ 1377 h 3048"/>
                <a:gd name="T24" fmla="*/ 108 w 3903"/>
                <a:gd name="T25" fmla="*/ 1092 h 3048"/>
                <a:gd name="T26" fmla="*/ 89 w 3903"/>
                <a:gd name="T27" fmla="*/ 988 h 3048"/>
                <a:gd name="T28" fmla="*/ 0 w 3903"/>
                <a:gd name="T29" fmla="*/ 893 h 3048"/>
                <a:gd name="T30" fmla="*/ 108 w 3903"/>
                <a:gd name="T31" fmla="*/ 594 h 3048"/>
                <a:gd name="T32" fmla="*/ 369 w 3903"/>
                <a:gd name="T33" fmla="*/ 239 h 3048"/>
                <a:gd name="T34" fmla="*/ 625 w 3903"/>
                <a:gd name="T35" fmla="*/ 85 h 3048"/>
                <a:gd name="T36" fmla="*/ 877 w 3903"/>
                <a:gd name="T37" fmla="*/ 0 h 3048"/>
                <a:gd name="T38" fmla="*/ 902 w 3903"/>
                <a:gd name="T39" fmla="*/ 258 h 3048"/>
                <a:gd name="T40" fmla="*/ 1024 w 3903"/>
                <a:gd name="T41" fmla="*/ 493 h 3048"/>
                <a:gd name="T42" fmla="*/ 1154 w 3903"/>
                <a:gd name="T43" fmla="*/ 585 h 3048"/>
                <a:gd name="T44" fmla="*/ 1316 w 3903"/>
                <a:gd name="T45" fmla="*/ 840 h 3048"/>
                <a:gd name="T46" fmla="*/ 1348 w 3903"/>
                <a:gd name="T47" fmla="*/ 999 h 3048"/>
                <a:gd name="T48" fmla="*/ 1493 w 3903"/>
                <a:gd name="T49" fmla="*/ 1075 h 3048"/>
                <a:gd name="T50" fmla="*/ 1600 w 3903"/>
                <a:gd name="T51" fmla="*/ 1191 h 3048"/>
                <a:gd name="T52" fmla="*/ 1802 w 3903"/>
                <a:gd name="T53" fmla="*/ 1327 h 3048"/>
                <a:gd name="T54" fmla="*/ 2248 w 3903"/>
                <a:gd name="T55" fmla="*/ 1447 h 3048"/>
                <a:gd name="T56" fmla="*/ 2851 w 3903"/>
                <a:gd name="T57" fmla="*/ 1627 h 3048"/>
                <a:gd name="T58" fmla="*/ 2984 w 3903"/>
                <a:gd name="T59" fmla="*/ 1767 h 3048"/>
                <a:gd name="T60" fmla="*/ 3307 w 3903"/>
                <a:gd name="T61" fmla="*/ 1746 h 3048"/>
                <a:gd name="T62" fmla="*/ 3558 w 3903"/>
                <a:gd name="T63" fmla="*/ 1706 h 3048"/>
                <a:gd name="T64" fmla="*/ 3686 w 3903"/>
                <a:gd name="T65" fmla="*/ 1807 h 3048"/>
                <a:gd name="T66" fmla="*/ 3817 w 3903"/>
                <a:gd name="T67" fmla="*/ 1918 h 3048"/>
                <a:gd name="T68" fmla="*/ 3903 w 3903"/>
                <a:gd name="T69" fmla="*/ 2045 h 3048"/>
                <a:gd name="T70" fmla="*/ 3845 w 3903"/>
                <a:gd name="T71" fmla="*/ 2266 h 3048"/>
                <a:gd name="T72" fmla="*/ 3770 w 3903"/>
                <a:gd name="T73" fmla="*/ 2424 h 3048"/>
                <a:gd name="T74" fmla="*/ 3689 w 3903"/>
                <a:gd name="T75" fmla="*/ 2365 h 3048"/>
                <a:gd name="T76" fmla="*/ 2938 w 3903"/>
                <a:gd name="T77" fmla="*/ 2375 h 3048"/>
                <a:gd name="T78" fmla="*/ 2687 w 3903"/>
                <a:gd name="T79" fmla="*/ 2305 h 3048"/>
                <a:gd name="T80" fmla="*/ 2500 w 3903"/>
                <a:gd name="T81" fmla="*/ 2360 h 3048"/>
                <a:gd name="T82" fmla="*/ 2220 w 3903"/>
                <a:gd name="T83" fmla="*/ 2933 h 3048"/>
                <a:gd name="T84" fmla="*/ 2108 w 3903"/>
                <a:gd name="T85" fmla="*/ 3048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03" h="3048">
                  <a:moveTo>
                    <a:pt x="2108" y="3048"/>
                  </a:moveTo>
                  <a:lnTo>
                    <a:pt x="1998" y="2918"/>
                  </a:lnTo>
                  <a:lnTo>
                    <a:pt x="1744" y="2754"/>
                  </a:lnTo>
                  <a:lnTo>
                    <a:pt x="1555" y="2349"/>
                  </a:lnTo>
                  <a:lnTo>
                    <a:pt x="1363" y="2360"/>
                  </a:lnTo>
                  <a:lnTo>
                    <a:pt x="1230" y="2300"/>
                  </a:lnTo>
                  <a:lnTo>
                    <a:pt x="945" y="2424"/>
                  </a:lnTo>
                  <a:lnTo>
                    <a:pt x="699" y="2424"/>
                  </a:lnTo>
                  <a:lnTo>
                    <a:pt x="494" y="2406"/>
                  </a:lnTo>
                  <a:lnTo>
                    <a:pt x="345" y="2255"/>
                  </a:lnTo>
                  <a:lnTo>
                    <a:pt x="389" y="1821"/>
                  </a:lnTo>
                  <a:lnTo>
                    <a:pt x="374" y="1377"/>
                  </a:lnTo>
                  <a:lnTo>
                    <a:pt x="108" y="1092"/>
                  </a:lnTo>
                  <a:lnTo>
                    <a:pt x="89" y="988"/>
                  </a:lnTo>
                  <a:lnTo>
                    <a:pt x="0" y="893"/>
                  </a:lnTo>
                  <a:lnTo>
                    <a:pt x="108" y="594"/>
                  </a:lnTo>
                  <a:lnTo>
                    <a:pt x="369" y="239"/>
                  </a:lnTo>
                  <a:lnTo>
                    <a:pt x="625" y="85"/>
                  </a:lnTo>
                  <a:lnTo>
                    <a:pt x="877" y="0"/>
                  </a:lnTo>
                  <a:lnTo>
                    <a:pt x="902" y="258"/>
                  </a:lnTo>
                  <a:lnTo>
                    <a:pt x="1024" y="493"/>
                  </a:lnTo>
                  <a:lnTo>
                    <a:pt x="1154" y="585"/>
                  </a:lnTo>
                  <a:lnTo>
                    <a:pt x="1316" y="840"/>
                  </a:lnTo>
                  <a:lnTo>
                    <a:pt x="1348" y="999"/>
                  </a:lnTo>
                  <a:lnTo>
                    <a:pt x="1493" y="1075"/>
                  </a:lnTo>
                  <a:lnTo>
                    <a:pt x="1600" y="1191"/>
                  </a:lnTo>
                  <a:lnTo>
                    <a:pt x="1802" y="1327"/>
                  </a:lnTo>
                  <a:lnTo>
                    <a:pt x="2248" y="1447"/>
                  </a:lnTo>
                  <a:lnTo>
                    <a:pt x="2851" y="1627"/>
                  </a:lnTo>
                  <a:lnTo>
                    <a:pt x="2984" y="1767"/>
                  </a:lnTo>
                  <a:lnTo>
                    <a:pt x="3307" y="1746"/>
                  </a:lnTo>
                  <a:lnTo>
                    <a:pt x="3558" y="1706"/>
                  </a:lnTo>
                  <a:lnTo>
                    <a:pt x="3686" y="1807"/>
                  </a:lnTo>
                  <a:lnTo>
                    <a:pt x="3817" y="1918"/>
                  </a:lnTo>
                  <a:lnTo>
                    <a:pt x="3903" y="2045"/>
                  </a:lnTo>
                  <a:lnTo>
                    <a:pt x="3845" y="2266"/>
                  </a:lnTo>
                  <a:lnTo>
                    <a:pt x="3770" y="2424"/>
                  </a:lnTo>
                  <a:lnTo>
                    <a:pt x="3689" y="2365"/>
                  </a:lnTo>
                  <a:lnTo>
                    <a:pt x="2938" y="2375"/>
                  </a:lnTo>
                  <a:lnTo>
                    <a:pt x="2687" y="2305"/>
                  </a:lnTo>
                  <a:lnTo>
                    <a:pt x="2500" y="2360"/>
                  </a:lnTo>
                  <a:lnTo>
                    <a:pt x="2220" y="2933"/>
                  </a:lnTo>
                  <a:lnTo>
                    <a:pt x="2108" y="304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Freeform 555"/>
            <p:cNvSpPr>
              <a:spLocks/>
            </p:cNvSpPr>
            <p:nvPr/>
          </p:nvSpPr>
          <p:spPr bwMode="auto">
            <a:xfrm>
              <a:off x="2333625" y="2955925"/>
              <a:ext cx="928687" cy="692150"/>
            </a:xfrm>
            <a:custGeom>
              <a:avLst/>
              <a:gdLst>
                <a:gd name="T0" fmla="*/ 153 w 3159"/>
                <a:gd name="T1" fmla="*/ 1640 h 2363"/>
                <a:gd name="T2" fmla="*/ 115 w 3159"/>
                <a:gd name="T3" fmla="*/ 1815 h 2363"/>
                <a:gd name="T4" fmla="*/ 0 w 3159"/>
                <a:gd name="T5" fmla="*/ 2022 h 2363"/>
                <a:gd name="T6" fmla="*/ 13 w 3159"/>
                <a:gd name="T7" fmla="*/ 2166 h 2363"/>
                <a:gd name="T8" fmla="*/ 252 w 3159"/>
                <a:gd name="T9" fmla="*/ 2337 h 2363"/>
                <a:gd name="T10" fmla="*/ 622 w 3159"/>
                <a:gd name="T11" fmla="*/ 2303 h 2363"/>
                <a:gd name="T12" fmla="*/ 789 w 3159"/>
                <a:gd name="T13" fmla="*/ 2363 h 2363"/>
                <a:gd name="T14" fmla="*/ 943 w 3159"/>
                <a:gd name="T15" fmla="*/ 2360 h 2363"/>
                <a:gd name="T16" fmla="*/ 1270 w 3159"/>
                <a:gd name="T17" fmla="*/ 2276 h 2363"/>
                <a:gd name="T18" fmla="*/ 1341 w 3159"/>
                <a:gd name="T19" fmla="*/ 2153 h 2363"/>
                <a:gd name="T20" fmla="*/ 1501 w 3159"/>
                <a:gd name="T21" fmla="*/ 2136 h 2363"/>
                <a:gd name="T22" fmla="*/ 1590 w 3159"/>
                <a:gd name="T23" fmla="*/ 2000 h 2363"/>
                <a:gd name="T24" fmla="*/ 1698 w 3159"/>
                <a:gd name="T25" fmla="*/ 1701 h 2363"/>
                <a:gd name="T26" fmla="*/ 1958 w 3159"/>
                <a:gd name="T27" fmla="*/ 1349 h 2363"/>
                <a:gd name="T28" fmla="*/ 2215 w 3159"/>
                <a:gd name="T29" fmla="*/ 1193 h 2363"/>
                <a:gd name="T30" fmla="*/ 2469 w 3159"/>
                <a:gd name="T31" fmla="*/ 1109 h 2363"/>
                <a:gd name="T32" fmla="*/ 3129 w 3159"/>
                <a:gd name="T33" fmla="*/ 804 h 2363"/>
                <a:gd name="T34" fmla="*/ 3130 w 3159"/>
                <a:gd name="T35" fmla="*/ 602 h 2363"/>
                <a:gd name="T36" fmla="*/ 3159 w 3159"/>
                <a:gd name="T37" fmla="*/ 491 h 2363"/>
                <a:gd name="T38" fmla="*/ 2718 w 3159"/>
                <a:gd name="T39" fmla="*/ 660 h 2363"/>
                <a:gd name="T40" fmla="*/ 2316 w 3159"/>
                <a:gd name="T41" fmla="*/ 512 h 2363"/>
                <a:gd name="T42" fmla="*/ 1236 w 3159"/>
                <a:gd name="T43" fmla="*/ 42 h 2363"/>
                <a:gd name="T44" fmla="*/ 834 w 3159"/>
                <a:gd name="T45" fmla="*/ 0 h 2363"/>
                <a:gd name="T46" fmla="*/ 865 w 3159"/>
                <a:gd name="T47" fmla="*/ 301 h 2363"/>
                <a:gd name="T48" fmla="*/ 806 w 3159"/>
                <a:gd name="T49" fmla="*/ 436 h 2363"/>
                <a:gd name="T50" fmla="*/ 836 w 3159"/>
                <a:gd name="T51" fmla="*/ 595 h 2363"/>
                <a:gd name="T52" fmla="*/ 722 w 3159"/>
                <a:gd name="T53" fmla="*/ 625 h 2363"/>
                <a:gd name="T54" fmla="*/ 467 w 3159"/>
                <a:gd name="T55" fmla="*/ 625 h 2363"/>
                <a:gd name="T56" fmla="*/ 289 w 3159"/>
                <a:gd name="T57" fmla="*/ 610 h 2363"/>
                <a:gd name="T58" fmla="*/ 142 w 3159"/>
                <a:gd name="T59" fmla="*/ 600 h 2363"/>
                <a:gd name="T60" fmla="*/ 147 w 3159"/>
                <a:gd name="T61" fmla="*/ 810 h 2363"/>
                <a:gd name="T62" fmla="*/ 43 w 3159"/>
                <a:gd name="T63" fmla="*/ 1029 h 2363"/>
                <a:gd name="T64" fmla="*/ 147 w 3159"/>
                <a:gd name="T65" fmla="*/ 1139 h 2363"/>
                <a:gd name="T66" fmla="*/ 201 w 3159"/>
                <a:gd name="T67" fmla="*/ 1034 h 2363"/>
                <a:gd name="T68" fmla="*/ 289 w 3159"/>
                <a:gd name="T69" fmla="*/ 1014 h 2363"/>
                <a:gd name="T70" fmla="*/ 378 w 3159"/>
                <a:gd name="T71" fmla="*/ 1119 h 2363"/>
                <a:gd name="T72" fmla="*/ 201 w 3159"/>
                <a:gd name="T73" fmla="*/ 1448 h 2363"/>
                <a:gd name="T74" fmla="*/ 153 w 3159"/>
                <a:gd name="T75" fmla="*/ 1640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9" h="2363">
                  <a:moveTo>
                    <a:pt x="153" y="1640"/>
                  </a:moveTo>
                  <a:lnTo>
                    <a:pt x="115" y="1815"/>
                  </a:lnTo>
                  <a:lnTo>
                    <a:pt x="0" y="2022"/>
                  </a:lnTo>
                  <a:lnTo>
                    <a:pt x="13" y="2166"/>
                  </a:lnTo>
                  <a:lnTo>
                    <a:pt x="252" y="2337"/>
                  </a:lnTo>
                  <a:lnTo>
                    <a:pt x="622" y="2303"/>
                  </a:lnTo>
                  <a:lnTo>
                    <a:pt x="789" y="2363"/>
                  </a:lnTo>
                  <a:lnTo>
                    <a:pt x="943" y="2360"/>
                  </a:lnTo>
                  <a:lnTo>
                    <a:pt x="1270" y="2276"/>
                  </a:lnTo>
                  <a:lnTo>
                    <a:pt x="1341" y="2153"/>
                  </a:lnTo>
                  <a:lnTo>
                    <a:pt x="1501" y="2136"/>
                  </a:lnTo>
                  <a:lnTo>
                    <a:pt x="1590" y="2000"/>
                  </a:lnTo>
                  <a:lnTo>
                    <a:pt x="1698" y="1701"/>
                  </a:lnTo>
                  <a:lnTo>
                    <a:pt x="1958" y="1349"/>
                  </a:lnTo>
                  <a:lnTo>
                    <a:pt x="2215" y="1193"/>
                  </a:lnTo>
                  <a:lnTo>
                    <a:pt x="2469" y="1109"/>
                  </a:lnTo>
                  <a:lnTo>
                    <a:pt x="3129" y="804"/>
                  </a:lnTo>
                  <a:lnTo>
                    <a:pt x="3130" y="602"/>
                  </a:lnTo>
                  <a:lnTo>
                    <a:pt x="3159" y="491"/>
                  </a:lnTo>
                  <a:lnTo>
                    <a:pt x="2718" y="660"/>
                  </a:lnTo>
                  <a:lnTo>
                    <a:pt x="2316" y="512"/>
                  </a:lnTo>
                  <a:lnTo>
                    <a:pt x="1236" y="42"/>
                  </a:lnTo>
                  <a:lnTo>
                    <a:pt x="834" y="0"/>
                  </a:lnTo>
                  <a:lnTo>
                    <a:pt x="865" y="301"/>
                  </a:lnTo>
                  <a:lnTo>
                    <a:pt x="806" y="436"/>
                  </a:lnTo>
                  <a:lnTo>
                    <a:pt x="836" y="595"/>
                  </a:lnTo>
                  <a:lnTo>
                    <a:pt x="722" y="625"/>
                  </a:lnTo>
                  <a:lnTo>
                    <a:pt x="467" y="625"/>
                  </a:lnTo>
                  <a:lnTo>
                    <a:pt x="289" y="610"/>
                  </a:lnTo>
                  <a:lnTo>
                    <a:pt x="142" y="600"/>
                  </a:lnTo>
                  <a:lnTo>
                    <a:pt x="147" y="810"/>
                  </a:lnTo>
                  <a:lnTo>
                    <a:pt x="43" y="1029"/>
                  </a:lnTo>
                  <a:lnTo>
                    <a:pt x="147" y="1139"/>
                  </a:lnTo>
                  <a:lnTo>
                    <a:pt x="201" y="1034"/>
                  </a:lnTo>
                  <a:lnTo>
                    <a:pt x="289" y="1014"/>
                  </a:lnTo>
                  <a:lnTo>
                    <a:pt x="378" y="1119"/>
                  </a:lnTo>
                  <a:lnTo>
                    <a:pt x="201" y="1448"/>
                  </a:lnTo>
                  <a:lnTo>
                    <a:pt x="153" y="16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Freeform 556"/>
            <p:cNvSpPr>
              <a:spLocks/>
            </p:cNvSpPr>
            <p:nvPr/>
          </p:nvSpPr>
          <p:spPr bwMode="auto">
            <a:xfrm>
              <a:off x="6208713" y="2147888"/>
              <a:ext cx="735012" cy="887413"/>
            </a:xfrm>
            <a:custGeom>
              <a:avLst/>
              <a:gdLst>
                <a:gd name="T0" fmla="*/ 1329 w 2496"/>
                <a:gd name="T1" fmla="*/ 2963 h 3029"/>
                <a:gd name="T2" fmla="*/ 1057 w 2496"/>
                <a:gd name="T3" fmla="*/ 2789 h 3029"/>
                <a:gd name="T4" fmla="*/ 975 w 2496"/>
                <a:gd name="T5" fmla="*/ 2504 h 3029"/>
                <a:gd name="T6" fmla="*/ 702 w 2496"/>
                <a:gd name="T7" fmla="*/ 2564 h 3029"/>
                <a:gd name="T8" fmla="*/ 484 w 2496"/>
                <a:gd name="T9" fmla="*/ 2339 h 3029"/>
                <a:gd name="T10" fmla="*/ 157 w 2496"/>
                <a:gd name="T11" fmla="*/ 1841 h 3029"/>
                <a:gd name="T12" fmla="*/ 0 w 2496"/>
                <a:gd name="T13" fmla="*/ 1527 h 3029"/>
                <a:gd name="T14" fmla="*/ 172 w 2496"/>
                <a:gd name="T15" fmla="*/ 1362 h 3029"/>
                <a:gd name="T16" fmla="*/ 397 w 2496"/>
                <a:gd name="T17" fmla="*/ 1355 h 3029"/>
                <a:gd name="T18" fmla="*/ 601 w 2496"/>
                <a:gd name="T19" fmla="*/ 1142 h 3029"/>
                <a:gd name="T20" fmla="*/ 502 w 2496"/>
                <a:gd name="T21" fmla="*/ 677 h 3029"/>
                <a:gd name="T22" fmla="*/ 738 w 2496"/>
                <a:gd name="T23" fmla="*/ 353 h 3029"/>
                <a:gd name="T24" fmla="*/ 751 w 2496"/>
                <a:gd name="T25" fmla="*/ 111 h 3029"/>
                <a:gd name="T26" fmla="*/ 945 w 2496"/>
                <a:gd name="T27" fmla="*/ 180 h 3029"/>
                <a:gd name="T28" fmla="*/ 1332 w 2496"/>
                <a:gd name="T29" fmla="*/ 90 h 3029"/>
                <a:gd name="T30" fmla="*/ 1729 w 2496"/>
                <a:gd name="T31" fmla="*/ 21 h 3029"/>
                <a:gd name="T32" fmla="*/ 2004 w 2496"/>
                <a:gd name="T33" fmla="*/ 225 h 3029"/>
                <a:gd name="T34" fmla="*/ 2391 w 2496"/>
                <a:gd name="T35" fmla="*/ 426 h 3029"/>
                <a:gd name="T36" fmla="*/ 2496 w 2496"/>
                <a:gd name="T37" fmla="*/ 949 h 3029"/>
                <a:gd name="T38" fmla="*/ 2358 w 2496"/>
                <a:gd name="T39" fmla="*/ 934 h 3029"/>
                <a:gd name="T40" fmla="*/ 2151 w 2496"/>
                <a:gd name="T41" fmla="*/ 779 h 3029"/>
                <a:gd name="T42" fmla="*/ 2033 w 2496"/>
                <a:gd name="T43" fmla="*/ 874 h 3029"/>
                <a:gd name="T44" fmla="*/ 1945 w 2496"/>
                <a:gd name="T45" fmla="*/ 1143 h 3029"/>
                <a:gd name="T46" fmla="*/ 2004 w 2496"/>
                <a:gd name="T47" fmla="*/ 1362 h 3029"/>
                <a:gd name="T48" fmla="*/ 2107 w 2496"/>
                <a:gd name="T49" fmla="*/ 1781 h 3029"/>
                <a:gd name="T50" fmla="*/ 2215 w 2496"/>
                <a:gd name="T51" fmla="*/ 2071 h 3029"/>
                <a:gd name="T52" fmla="*/ 2363 w 2496"/>
                <a:gd name="T53" fmla="*/ 1931 h 3029"/>
                <a:gd name="T54" fmla="*/ 2363 w 2496"/>
                <a:gd name="T55" fmla="*/ 2101 h 3029"/>
                <a:gd name="T56" fmla="*/ 2225 w 2496"/>
                <a:gd name="T57" fmla="*/ 2190 h 3029"/>
                <a:gd name="T58" fmla="*/ 2210 w 2496"/>
                <a:gd name="T59" fmla="*/ 2470 h 3029"/>
                <a:gd name="T60" fmla="*/ 2023 w 2496"/>
                <a:gd name="T61" fmla="*/ 2519 h 3029"/>
                <a:gd name="T62" fmla="*/ 1905 w 2496"/>
                <a:gd name="T63" fmla="*/ 2350 h 3029"/>
                <a:gd name="T64" fmla="*/ 1708 w 2496"/>
                <a:gd name="T65" fmla="*/ 2589 h 3029"/>
                <a:gd name="T66" fmla="*/ 1738 w 2496"/>
                <a:gd name="T67" fmla="*/ 2759 h 3029"/>
                <a:gd name="T68" fmla="*/ 1620 w 2496"/>
                <a:gd name="T69" fmla="*/ 2873 h 3029"/>
                <a:gd name="T70" fmla="*/ 1434 w 2496"/>
                <a:gd name="T71" fmla="*/ 3029 h 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96" h="3029">
                  <a:moveTo>
                    <a:pt x="1434" y="3029"/>
                  </a:moveTo>
                  <a:lnTo>
                    <a:pt x="1329" y="2963"/>
                  </a:lnTo>
                  <a:lnTo>
                    <a:pt x="1122" y="2994"/>
                  </a:lnTo>
                  <a:lnTo>
                    <a:pt x="1057" y="2789"/>
                  </a:lnTo>
                  <a:lnTo>
                    <a:pt x="1063" y="2666"/>
                  </a:lnTo>
                  <a:lnTo>
                    <a:pt x="975" y="2504"/>
                  </a:lnTo>
                  <a:lnTo>
                    <a:pt x="852" y="2504"/>
                  </a:lnTo>
                  <a:lnTo>
                    <a:pt x="702" y="2564"/>
                  </a:lnTo>
                  <a:lnTo>
                    <a:pt x="649" y="2459"/>
                  </a:lnTo>
                  <a:lnTo>
                    <a:pt x="484" y="2339"/>
                  </a:lnTo>
                  <a:lnTo>
                    <a:pt x="159" y="2117"/>
                  </a:lnTo>
                  <a:lnTo>
                    <a:pt x="157" y="1841"/>
                  </a:lnTo>
                  <a:lnTo>
                    <a:pt x="10" y="1667"/>
                  </a:lnTo>
                  <a:lnTo>
                    <a:pt x="0" y="1527"/>
                  </a:lnTo>
                  <a:lnTo>
                    <a:pt x="100" y="1481"/>
                  </a:lnTo>
                  <a:lnTo>
                    <a:pt x="172" y="1362"/>
                  </a:lnTo>
                  <a:lnTo>
                    <a:pt x="295" y="1377"/>
                  </a:lnTo>
                  <a:lnTo>
                    <a:pt x="397" y="1355"/>
                  </a:lnTo>
                  <a:lnTo>
                    <a:pt x="498" y="1229"/>
                  </a:lnTo>
                  <a:lnTo>
                    <a:pt x="601" y="1142"/>
                  </a:lnTo>
                  <a:lnTo>
                    <a:pt x="532" y="993"/>
                  </a:lnTo>
                  <a:lnTo>
                    <a:pt x="502" y="677"/>
                  </a:lnTo>
                  <a:lnTo>
                    <a:pt x="618" y="432"/>
                  </a:lnTo>
                  <a:lnTo>
                    <a:pt x="738" y="353"/>
                  </a:lnTo>
                  <a:lnTo>
                    <a:pt x="778" y="210"/>
                  </a:lnTo>
                  <a:lnTo>
                    <a:pt x="751" y="111"/>
                  </a:lnTo>
                  <a:lnTo>
                    <a:pt x="856" y="77"/>
                  </a:lnTo>
                  <a:lnTo>
                    <a:pt x="945" y="180"/>
                  </a:lnTo>
                  <a:lnTo>
                    <a:pt x="1128" y="125"/>
                  </a:lnTo>
                  <a:lnTo>
                    <a:pt x="1332" y="90"/>
                  </a:lnTo>
                  <a:lnTo>
                    <a:pt x="1641" y="0"/>
                  </a:lnTo>
                  <a:lnTo>
                    <a:pt x="1729" y="21"/>
                  </a:lnTo>
                  <a:lnTo>
                    <a:pt x="1827" y="171"/>
                  </a:lnTo>
                  <a:lnTo>
                    <a:pt x="2004" y="225"/>
                  </a:lnTo>
                  <a:lnTo>
                    <a:pt x="2158" y="347"/>
                  </a:lnTo>
                  <a:lnTo>
                    <a:pt x="2391" y="426"/>
                  </a:lnTo>
                  <a:lnTo>
                    <a:pt x="2452" y="689"/>
                  </a:lnTo>
                  <a:lnTo>
                    <a:pt x="2496" y="949"/>
                  </a:lnTo>
                  <a:lnTo>
                    <a:pt x="2407" y="914"/>
                  </a:lnTo>
                  <a:lnTo>
                    <a:pt x="2358" y="934"/>
                  </a:lnTo>
                  <a:lnTo>
                    <a:pt x="2196" y="734"/>
                  </a:lnTo>
                  <a:lnTo>
                    <a:pt x="2151" y="779"/>
                  </a:lnTo>
                  <a:lnTo>
                    <a:pt x="2137" y="854"/>
                  </a:lnTo>
                  <a:lnTo>
                    <a:pt x="2033" y="874"/>
                  </a:lnTo>
                  <a:lnTo>
                    <a:pt x="2018" y="1003"/>
                  </a:lnTo>
                  <a:lnTo>
                    <a:pt x="1945" y="1143"/>
                  </a:lnTo>
                  <a:lnTo>
                    <a:pt x="1935" y="1258"/>
                  </a:lnTo>
                  <a:lnTo>
                    <a:pt x="2004" y="1362"/>
                  </a:lnTo>
                  <a:lnTo>
                    <a:pt x="2053" y="1527"/>
                  </a:lnTo>
                  <a:lnTo>
                    <a:pt x="2107" y="1781"/>
                  </a:lnTo>
                  <a:lnTo>
                    <a:pt x="2181" y="1976"/>
                  </a:lnTo>
                  <a:lnTo>
                    <a:pt x="2215" y="2071"/>
                  </a:lnTo>
                  <a:lnTo>
                    <a:pt x="2289" y="1961"/>
                  </a:lnTo>
                  <a:lnTo>
                    <a:pt x="2363" y="1931"/>
                  </a:lnTo>
                  <a:lnTo>
                    <a:pt x="2402" y="2006"/>
                  </a:lnTo>
                  <a:lnTo>
                    <a:pt x="2363" y="2101"/>
                  </a:lnTo>
                  <a:lnTo>
                    <a:pt x="2358" y="2160"/>
                  </a:lnTo>
                  <a:lnTo>
                    <a:pt x="2225" y="2190"/>
                  </a:lnTo>
                  <a:lnTo>
                    <a:pt x="2270" y="2355"/>
                  </a:lnTo>
                  <a:lnTo>
                    <a:pt x="2210" y="2470"/>
                  </a:lnTo>
                  <a:lnTo>
                    <a:pt x="2107" y="2544"/>
                  </a:lnTo>
                  <a:lnTo>
                    <a:pt x="2023" y="2519"/>
                  </a:lnTo>
                  <a:lnTo>
                    <a:pt x="2053" y="2425"/>
                  </a:lnTo>
                  <a:lnTo>
                    <a:pt x="1905" y="2350"/>
                  </a:lnTo>
                  <a:lnTo>
                    <a:pt x="1900" y="2529"/>
                  </a:lnTo>
                  <a:lnTo>
                    <a:pt x="1708" y="2589"/>
                  </a:lnTo>
                  <a:lnTo>
                    <a:pt x="1684" y="2664"/>
                  </a:lnTo>
                  <a:lnTo>
                    <a:pt x="1738" y="2759"/>
                  </a:lnTo>
                  <a:lnTo>
                    <a:pt x="1758" y="2844"/>
                  </a:lnTo>
                  <a:lnTo>
                    <a:pt x="1620" y="2873"/>
                  </a:lnTo>
                  <a:lnTo>
                    <a:pt x="1580" y="2968"/>
                  </a:lnTo>
                  <a:lnTo>
                    <a:pt x="1434" y="30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Freeform 557"/>
            <p:cNvSpPr>
              <a:spLocks/>
            </p:cNvSpPr>
            <p:nvPr/>
          </p:nvSpPr>
          <p:spPr bwMode="auto">
            <a:xfrm>
              <a:off x="6148388" y="2881313"/>
              <a:ext cx="982662" cy="1608138"/>
            </a:xfrm>
            <a:custGeom>
              <a:avLst/>
              <a:gdLst>
                <a:gd name="T0" fmla="*/ 1561 w 3391"/>
                <a:gd name="T1" fmla="*/ 460 h 5506"/>
                <a:gd name="T2" fmla="*/ 1285 w 3391"/>
                <a:gd name="T3" fmla="*/ 285 h 5506"/>
                <a:gd name="T4" fmla="*/ 1200 w 3391"/>
                <a:gd name="T5" fmla="*/ 0 h 5506"/>
                <a:gd name="T6" fmla="*/ 926 w 3391"/>
                <a:gd name="T7" fmla="*/ 60 h 5506"/>
                <a:gd name="T8" fmla="*/ 750 w 3391"/>
                <a:gd name="T9" fmla="*/ 310 h 5506"/>
                <a:gd name="T10" fmla="*/ 390 w 3391"/>
                <a:gd name="T11" fmla="*/ 375 h 5506"/>
                <a:gd name="T12" fmla="*/ 390 w 3391"/>
                <a:gd name="T13" fmla="*/ 670 h 5506"/>
                <a:gd name="T14" fmla="*/ 355 w 3391"/>
                <a:gd name="T15" fmla="*/ 1180 h 5506"/>
                <a:gd name="T16" fmla="*/ 510 w 3391"/>
                <a:gd name="T17" fmla="*/ 1545 h 5506"/>
                <a:gd name="T18" fmla="*/ 280 w 3391"/>
                <a:gd name="T19" fmla="*/ 1756 h 5506"/>
                <a:gd name="T20" fmla="*/ 115 w 3391"/>
                <a:gd name="T21" fmla="*/ 2010 h 5506"/>
                <a:gd name="T22" fmla="*/ 10 w 3391"/>
                <a:gd name="T23" fmla="*/ 2426 h 5506"/>
                <a:gd name="T24" fmla="*/ 130 w 3391"/>
                <a:gd name="T25" fmla="*/ 2685 h 5506"/>
                <a:gd name="T26" fmla="*/ 100 w 3391"/>
                <a:gd name="T27" fmla="*/ 2941 h 5506"/>
                <a:gd name="T28" fmla="*/ 286 w 3391"/>
                <a:gd name="T29" fmla="*/ 3450 h 5506"/>
                <a:gd name="T30" fmla="*/ 640 w 3391"/>
                <a:gd name="T31" fmla="*/ 3506 h 5506"/>
                <a:gd name="T32" fmla="*/ 520 w 3391"/>
                <a:gd name="T33" fmla="*/ 3810 h 5506"/>
                <a:gd name="T34" fmla="*/ 780 w 3391"/>
                <a:gd name="T35" fmla="*/ 3896 h 5506"/>
                <a:gd name="T36" fmla="*/ 1195 w 3391"/>
                <a:gd name="T37" fmla="*/ 3601 h 5506"/>
                <a:gd name="T38" fmla="*/ 1455 w 3391"/>
                <a:gd name="T39" fmla="*/ 3596 h 5506"/>
                <a:gd name="T40" fmla="*/ 1515 w 3391"/>
                <a:gd name="T41" fmla="*/ 4001 h 5506"/>
                <a:gd name="T42" fmla="*/ 1215 w 3391"/>
                <a:gd name="T43" fmla="*/ 4411 h 5506"/>
                <a:gd name="T44" fmla="*/ 1440 w 3391"/>
                <a:gd name="T45" fmla="*/ 5006 h 5506"/>
                <a:gd name="T46" fmla="*/ 1751 w 3391"/>
                <a:gd name="T47" fmla="*/ 4906 h 5506"/>
                <a:gd name="T48" fmla="*/ 2260 w 3391"/>
                <a:gd name="T49" fmla="*/ 4969 h 5506"/>
                <a:gd name="T50" fmla="*/ 2516 w 3391"/>
                <a:gd name="T51" fmla="*/ 5051 h 5506"/>
                <a:gd name="T52" fmla="*/ 2576 w 3391"/>
                <a:gd name="T53" fmla="*/ 5336 h 5506"/>
                <a:gd name="T54" fmla="*/ 2725 w 3391"/>
                <a:gd name="T55" fmla="*/ 5356 h 5506"/>
                <a:gd name="T56" fmla="*/ 3116 w 3391"/>
                <a:gd name="T57" fmla="*/ 5101 h 5506"/>
                <a:gd name="T58" fmla="*/ 3076 w 3391"/>
                <a:gd name="T59" fmla="*/ 4726 h 5506"/>
                <a:gd name="T60" fmla="*/ 3387 w 3391"/>
                <a:gd name="T61" fmla="*/ 4816 h 5506"/>
                <a:gd name="T62" fmla="*/ 3316 w 3391"/>
                <a:gd name="T63" fmla="*/ 4421 h 5506"/>
                <a:gd name="T64" fmla="*/ 3161 w 3391"/>
                <a:gd name="T65" fmla="*/ 3825 h 5506"/>
                <a:gd name="T66" fmla="*/ 2911 w 3391"/>
                <a:gd name="T67" fmla="*/ 3511 h 5506"/>
                <a:gd name="T68" fmla="*/ 2716 w 3391"/>
                <a:gd name="T69" fmla="*/ 3060 h 5506"/>
                <a:gd name="T70" fmla="*/ 2526 w 3391"/>
                <a:gd name="T71" fmla="*/ 2876 h 5506"/>
                <a:gd name="T72" fmla="*/ 2306 w 3391"/>
                <a:gd name="T73" fmla="*/ 2740 h 5506"/>
                <a:gd name="T74" fmla="*/ 1951 w 3391"/>
                <a:gd name="T75" fmla="*/ 2695 h 5506"/>
                <a:gd name="T76" fmla="*/ 1801 w 3391"/>
                <a:gd name="T77" fmla="*/ 2836 h 5506"/>
                <a:gd name="T78" fmla="*/ 1916 w 3391"/>
                <a:gd name="T79" fmla="*/ 3025 h 5506"/>
                <a:gd name="T80" fmla="*/ 1765 w 3391"/>
                <a:gd name="T81" fmla="*/ 3181 h 5506"/>
                <a:gd name="T82" fmla="*/ 1666 w 3391"/>
                <a:gd name="T83" fmla="*/ 3090 h 5506"/>
                <a:gd name="T84" fmla="*/ 1600 w 3391"/>
                <a:gd name="T85" fmla="*/ 3226 h 5506"/>
                <a:gd name="T86" fmla="*/ 1426 w 3391"/>
                <a:gd name="T87" fmla="*/ 3000 h 5506"/>
                <a:gd name="T88" fmla="*/ 1195 w 3391"/>
                <a:gd name="T89" fmla="*/ 3136 h 5506"/>
                <a:gd name="T90" fmla="*/ 1210 w 3391"/>
                <a:gd name="T91" fmla="*/ 2816 h 5506"/>
                <a:gd name="T92" fmla="*/ 1291 w 3391"/>
                <a:gd name="T93" fmla="*/ 2456 h 5506"/>
                <a:gd name="T94" fmla="*/ 1231 w 3391"/>
                <a:gd name="T95" fmla="*/ 1945 h 5506"/>
                <a:gd name="T96" fmla="*/ 1231 w 3391"/>
                <a:gd name="T97" fmla="*/ 1545 h 5506"/>
                <a:gd name="T98" fmla="*/ 1231 w 3391"/>
                <a:gd name="T99" fmla="*/ 1215 h 5506"/>
                <a:gd name="T100" fmla="*/ 1320 w 3391"/>
                <a:gd name="T101" fmla="*/ 915 h 5506"/>
                <a:gd name="T102" fmla="*/ 1635 w 3391"/>
                <a:gd name="T103" fmla="*/ 700 h 5506"/>
                <a:gd name="T104" fmla="*/ 1666 w 3391"/>
                <a:gd name="T105" fmla="*/ 525 h 5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91" h="5506">
                  <a:moveTo>
                    <a:pt x="1666" y="525"/>
                  </a:moveTo>
                  <a:lnTo>
                    <a:pt x="1561" y="460"/>
                  </a:lnTo>
                  <a:lnTo>
                    <a:pt x="1351" y="490"/>
                  </a:lnTo>
                  <a:lnTo>
                    <a:pt x="1285" y="285"/>
                  </a:lnTo>
                  <a:lnTo>
                    <a:pt x="1291" y="160"/>
                  </a:lnTo>
                  <a:lnTo>
                    <a:pt x="1200" y="0"/>
                  </a:lnTo>
                  <a:lnTo>
                    <a:pt x="1075" y="0"/>
                  </a:lnTo>
                  <a:lnTo>
                    <a:pt x="926" y="60"/>
                  </a:lnTo>
                  <a:lnTo>
                    <a:pt x="880" y="205"/>
                  </a:lnTo>
                  <a:lnTo>
                    <a:pt x="750" y="310"/>
                  </a:lnTo>
                  <a:lnTo>
                    <a:pt x="450" y="325"/>
                  </a:lnTo>
                  <a:lnTo>
                    <a:pt x="390" y="375"/>
                  </a:lnTo>
                  <a:lnTo>
                    <a:pt x="445" y="480"/>
                  </a:lnTo>
                  <a:lnTo>
                    <a:pt x="390" y="670"/>
                  </a:lnTo>
                  <a:lnTo>
                    <a:pt x="315" y="1035"/>
                  </a:lnTo>
                  <a:lnTo>
                    <a:pt x="355" y="1180"/>
                  </a:lnTo>
                  <a:lnTo>
                    <a:pt x="565" y="1390"/>
                  </a:lnTo>
                  <a:lnTo>
                    <a:pt x="510" y="1545"/>
                  </a:lnTo>
                  <a:lnTo>
                    <a:pt x="476" y="1681"/>
                  </a:lnTo>
                  <a:lnTo>
                    <a:pt x="280" y="1756"/>
                  </a:lnTo>
                  <a:lnTo>
                    <a:pt x="295" y="1900"/>
                  </a:lnTo>
                  <a:lnTo>
                    <a:pt x="115" y="2010"/>
                  </a:lnTo>
                  <a:lnTo>
                    <a:pt x="0" y="2141"/>
                  </a:lnTo>
                  <a:lnTo>
                    <a:pt x="10" y="2426"/>
                  </a:lnTo>
                  <a:lnTo>
                    <a:pt x="135" y="2531"/>
                  </a:lnTo>
                  <a:lnTo>
                    <a:pt x="130" y="2685"/>
                  </a:lnTo>
                  <a:lnTo>
                    <a:pt x="75" y="2821"/>
                  </a:lnTo>
                  <a:lnTo>
                    <a:pt x="100" y="2941"/>
                  </a:lnTo>
                  <a:lnTo>
                    <a:pt x="300" y="3161"/>
                  </a:lnTo>
                  <a:lnTo>
                    <a:pt x="286" y="3450"/>
                  </a:lnTo>
                  <a:lnTo>
                    <a:pt x="585" y="3445"/>
                  </a:lnTo>
                  <a:lnTo>
                    <a:pt x="640" y="3506"/>
                  </a:lnTo>
                  <a:lnTo>
                    <a:pt x="615" y="3601"/>
                  </a:lnTo>
                  <a:lnTo>
                    <a:pt x="520" y="3810"/>
                  </a:lnTo>
                  <a:lnTo>
                    <a:pt x="536" y="3901"/>
                  </a:lnTo>
                  <a:lnTo>
                    <a:pt x="780" y="3896"/>
                  </a:lnTo>
                  <a:lnTo>
                    <a:pt x="1000" y="3731"/>
                  </a:lnTo>
                  <a:lnTo>
                    <a:pt x="1195" y="3601"/>
                  </a:lnTo>
                  <a:lnTo>
                    <a:pt x="1345" y="3556"/>
                  </a:lnTo>
                  <a:lnTo>
                    <a:pt x="1455" y="3596"/>
                  </a:lnTo>
                  <a:lnTo>
                    <a:pt x="1541" y="3856"/>
                  </a:lnTo>
                  <a:lnTo>
                    <a:pt x="1515" y="4001"/>
                  </a:lnTo>
                  <a:lnTo>
                    <a:pt x="1270" y="4246"/>
                  </a:lnTo>
                  <a:lnTo>
                    <a:pt x="1215" y="4411"/>
                  </a:lnTo>
                  <a:lnTo>
                    <a:pt x="1320" y="4691"/>
                  </a:lnTo>
                  <a:lnTo>
                    <a:pt x="1440" y="5006"/>
                  </a:lnTo>
                  <a:lnTo>
                    <a:pt x="1525" y="4935"/>
                  </a:lnTo>
                  <a:lnTo>
                    <a:pt x="1751" y="4906"/>
                  </a:lnTo>
                  <a:lnTo>
                    <a:pt x="2011" y="5051"/>
                  </a:lnTo>
                  <a:lnTo>
                    <a:pt x="2260" y="4969"/>
                  </a:lnTo>
                  <a:lnTo>
                    <a:pt x="2456" y="4935"/>
                  </a:lnTo>
                  <a:lnTo>
                    <a:pt x="2516" y="5051"/>
                  </a:lnTo>
                  <a:lnTo>
                    <a:pt x="2576" y="5146"/>
                  </a:lnTo>
                  <a:lnTo>
                    <a:pt x="2576" y="5336"/>
                  </a:lnTo>
                  <a:lnTo>
                    <a:pt x="2671" y="5506"/>
                  </a:lnTo>
                  <a:lnTo>
                    <a:pt x="2725" y="5356"/>
                  </a:lnTo>
                  <a:lnTo>
                    <a:pt x="2866" y="5206"/>
                  </a:lnTo>
                  <a:lnTo>
                    <a:pt x="3116" y="5101"/>
                  </a:lnTo>
                  <a:lnTo>
                    <a:pt x="3086" y="4930"/>
                  </a:lnTo>
                  <a:lnTo>
                    <a:pt x="3076" y="4726"/>
                  </a:lnTo>
                  <a:lnTo>
                    <a:pt x="3206" y="4706"/>
                  </a:lnTo>
                  <a:lnTo>
                    <a:pt x="3387" y="4816"/>
                  </a:lnTo>
                  <a:lnTo>
                    <a:pt x="3391" y="4585"/>
                  </a:lnTo>
                  <a:lnTo>
                    <a:pt x="3316" y="4421"/>
                  </a:lnTo>
                  <a:lnTo>
                    <a:pt x="3316" y="4135"/>
                  </a:lnTo>
                  <a:lnTo>
                    <a:pt x="3161" y="3825"/>
                  </a:lnTo>
                  <a:lnTo>
                    <a:pt x="3040" y="3691"/>
                  </a:lnTo>
                  <a:lnTo>
                    <a:pt x="2911" y="3511"/>
                  </a:lnTo>
                  <a:lnTo>
                    <a:pt x="2761" y="3286"/>
                  </a:lnTo>
                  <a:lnTo>
                    <a:pt x="2716" y="3060"/>
                  </a:lnTo>
                  <a:lnTo>
                    <a:pt x="2621" y="2995"/>
                  </a:lnTo>
                  <a:lnTo>
                    <a:pt x="2526" y="2876"/>
                  </a:lnTo>
                  <a:lnTo>
                    <a:pt x="2426" y="2730"/>
                  </a:lnTo>
                  <a:lnTo>
                    <a:pt x="2306" y="2740"/>
                  </a:lnTo>
                  <a:lnTo>
                    <a:pt x="2126" y="2740"/>
                  </a:lnTo>
                  <a:lnTo>
                    <a:pt x="1951" y="2695"/>
                  </a:lnTo>
                  <a:lnTo>
                    <a:pt x="1886" y="2786"/>
                  </a:lnTo>
                  <a:lnTo>
                    <a:pt x="1801" y="2836"/>
                  </a:lnTo>
                  <a:lnTo>
                    <a:pt x="1886" y="2955"/>
                  </a:lnTo>
                  <a:lnTo>
                    <a:pt x="1916" y="3025"/>
                  </a:lnTo>
                  <a:lnTo>
                    <a:pt x="1845" y="3121"/>
                  </a:lnTo>
                  <a:lnTo>
                    <a:pt x="1765" y="3181"/>
                  </a:lnTo>
                  <a:lnTo>
                    <a:pt x="1751" y="3040"/>
                  </a:lnTo>
                  <a:lnTo>
                    <a:pt x="1666" y="3090"/>
                  </a:lnTo>
                  <a:lnTo>
                    <a:pt x="1650" y="3161"/>
                  </a:lnTo>
                  <a:lnTo>
                    <a:pt x="1600" y="3226"/>
                  </a:lnTo>
                  <a:lnTo>
                    <a:pt x="1546" y="3075"/>
                  </a:lnTo>
                  <a:lnTo>
                    <a:pt x="1426" y="3000"/>
                  </a:lnTo>
                  <a:lnTo>
                    <a:pt x="1301" y="3121"/>
                  </a:lnTo>
                  <a:lnTo>
                    <a:pt x="1195" y="3136"/>
                  </a:lnTo>
                  <a:lnTo>
                    <a:pt x="1166" y="3000"/>
                  </a:lnTo>
                  <a:lnTo>
                    <a:pt x="1210" y="2816"/>
                  </a:lnTo>
                  <a:lnTo>
                    <a:pt x="1231" y="2655"/>
                  </a:lnTo>
                  <a:lnTo>
                    <a:pt x="1291" y="2456"/>
                  </a:lnTo>
                  <a:lnTo>
                    <a:pt x="1226" y="2290"/>
                  </a:lnTo>
                  <a:lnTo>
                    <a:pt x="1231" y="1945"/>
                  </a:lnTo>
                  <a:lnTo>
                    <a:pt x="1285" y="1751"/>
                  </a:lnTo>
                  <a:lnTo>
                    <a:pt x="1231" y="1545"/>
                  </a:lnTo>
                  <a:lnTo>
                    <a:pt x="1246" y="1405"/>
                  </a:lnTo>
                  <a:lnTo>
                    <a:pt x="1231" y="1215"/>
                  </a:lnTo>
                  <a:lnTo>
                    <a:pt x="1246" y="1075"/>
                  </a:lnTo>
                  <a:lnTo>
                    <a:pt x="1320" y="915"/>
                  </a:lnTo>
                  <a:lnTo>
                    <a:pt x="1570" y="655"/>
                  </a:lnTo>
                  <a:lnTo>
                    <a:pt x="1635" y="700"/>
                  </a:lnTo>
                  <a:lnTo>
                    <a:pt x="1705" y="625"/>
                  </a:lnTo>
                  <a:lnTo>
                    <a:pt x="1666" y="52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Freeform 558"/>
            <p:cNvSpPr>
              <a:spLocks/>
            </p:cNvSpPr>
            <p:nvPr/>
          </p:nvSpPr>
          <p:spPr bwMode="auto">
            <a:xfrm>
              <a:off x="5241925" y="3940175"/>
              <a:ext cx="679450" cy="1038225"/>
            </a:xfrm>
            <a:custGeom>
              <a:avLst/>
              <a:gdLst>
                <a:gd name="T0" fmla="*/ 992 w 2308"/>
                <a:gd name="T1" fmla="*/ 1135 h 3546"/>
                <a:gd name="T2" fmla="*/ 1235 w 2308"/>
                <a:gd name="T3" fmla="*/ 1277 h 3546"/>
                <a:gd name="T4" fmla="*/ 1056 w 2308"/>
                <a:gd name="T5" fmla="*/ 1472 h 3546"/>
                <a:gd name="T6" fmla="*/ 890 w 2308"/>
                <a:gd name="T7" fmla="*/ 1774 h 3546"/>
                <a:gd name="T8" fmla="*/ 993 w 2308"/>
                <a:gd name="T9" fmla="*/ 2050 h 3546"/>
                <a:gd name="T10" fmla="*/ 773 w 2308"/>
                <a:gd name="T11" fmla="*/ 2369 h 3546"/>
                <a:gd name="T12" fmla="*/ 585 w 2308"/>
                <a:gd name="T13" fmla="*/ 2623 h 3546"/>
                <a:gd name="T14" fmla="*/ 373 w 2308"/>
                <a:gd name="T15" fmla="*/ 2773 h 3546"/>
                <a:gd name="T16" fmla="*/ 112 w 2308"/>
                <a:gd name="T17" fmla="*/ 3087 h 3546"/>
                <a:gd name="T18" fmla="*/ 196 w 2308"/>
                <a:gd name="T19" fmla="*/ 3207 h 3546"/>
                <a:gd name="T20" fmla="*/ 0 w 2308"/>
                <a:gd name="T21" fmla="*/ 3382 h 3546"/>
                <a:gd name="T22" fmla="*/ 196 w 2308"/>
                <a:gd name="T23" fmla="*/ 3546 h 3546"/>
                <a:gd name="T24" fmla="*/ 467 w 2308"/>
                <a:gd name="T25" fmla="*/ 3531 h 3546"/>
                <a:gd name="T26" fmla="*/ 786 w 2308"/>
                <a:gd name="T27" fmla="*/ 3356 h 3546"/>
                <a:gd name="T28" fmla="*/ 1058 w 2308"/>
                <a:gd name="T29" fmla="*/ 3247 h 3546"/>
                <a:gd name="T30" fmla="*/ 1187 w 2308"/>
                <a:gd name="T31" fmla="*/ 2930 h 3546"/>
                <a:gd name="T32" fmla="*/ 1471 w 2308"/>
                <a:gd name="T33" fmla="*/ 2873 h 3546"/>
                <a:gd name="T34" fmla="*/ 1634 w 2308"/>
                <a:gd name="T35" fmla="*/ 2833 h 3546"/>
                <a:gd name="T36" fmla="*/ 1797 w 2308"/>
                <a:gd name="T37" fmla="*/ 2819 h 3546"/>
                <a:gd name="T38" fmla="*/ 2106 w 2308"/>
                <a:gd name="T39" fmla="*/ 2738 h 3546"/>
                <a:gd name="T40" fmla="*/ 2262 w 2308"/>
                <a:gd name="T41" fmla="*/ 2549 h 3546"/>
                <a:gd name="T42" fmla="*/ 2175 w 2308"/>
                <a:gd name="T43" fmla="*/ 2081 h 3546"/>
                <a:gd name="T44" fmla="*/ 2150 w 2308"/>
                <a:gd name="T45" fmla="*/ 1741 h 3546"/>
                <a:gd name="T46" fmla="*/ 2032 w 2308"/>
                <a:gd name="T47" fmla="*/ 1676 h 3546"/>
                <a:gd name="T48" fmla="*/ 2101 w 2308"/>
                <a:gd name="T49" fmla="*/ 1411 h 3546"/>
                <a:gd name="T50" fmla="*/ 2205 w 2308"/>
                <a:gd name="T51" fmla="*/ 1067 h 3546"/>
                <a:gd name="T52" fmla="*/ 1899 w 2308"/>
                <a:gd name="T53" fmla="*/ 886 h 3546"/>
                <a:gd name="T54" fmla="*/ 1886 w 2308"/>
                <a:gd name="T55" fmla="*/ 659 h 3546"/>
                <a:gd name="T56" fmla="*/ 1674 w 2308"/>
                <a:gd name="T57" fmla="*/ 494 h 3546"/>
                <a:gd name="T58" fmla="*/ 1323 w 2308"/>
                <a:gd name="T59" fmla="*/ 0 h 3546"/>
                <a:gd name="T60" fmla="*/ 1171 w 2308"/>
                <a:gd name="T61" fmla="*/ 244 h 3546"/>
                <a:gd name="T62" fmla="*/ 949 w 2308"/>
                <a:gd name="T63" fmla="*/ 658 h 3546"/>
                <a:gd name="T64" fmla="*/ 880 w 2308"/>
                <a:gd name="T65" fmla="*/ 943 h 3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8" h="3546">
                  <a:moveTo>
                    <a:pt x="880" y="943"/>
                  </a:moveTo>
                  <a:lnTo>
                    <a:pt x="992" y="1135"/>
                  </a:lnTo>
                  <a:lnTo>
                    <a:pt x="1118" y="1166"/>
                  </a:lnTo>
                  <a:lnTo>
                    <a:pt x="1235" y="1277"/>
                  </a:lnTo>
                  <a:lnTo>
                    <a:pt x="1215" y="1396"/>
                  </a:lnTo>
                  <a:lnTo>
                    <a:pt x="1056" y="1472"/>
                  </a:lnTo>
                  <a:lnTo>
                    <a:pt x="993" y="1651"/>
                  </a:lnTo>
                  <a:lnTo>
                    <a:pt x="890" y="1774"/>
                  </a:lnTo>
                  <a:lnTo>
                    <a:pt x="824" y="1900"/>
                  </a:lnTo>
                  <a:lnTo>
                    <a:pt x="993" y="2050"/>
                  </a:lnTo>
                  <a:lnTo>
                    <a:pt x="1023" y="2204"/>
                  </a:lnTo>
                  <a:lnTo>
                    <a:pt x="773" y="2369"/>
                  </a:lnTo>
                  <a:lnTo>
                    <a:pt x="713" y="2587"/>
                  </a:lnTo>
                  <a:lnTo>
                    <a:pt x="585" y="2623"/>
                  </a:lnTo>
                  <a:lnTo>
                    <a:pt x="477" y="2743"/>
                  </a:lnTo>
                  <a:lnTo>
                    <a:pt x="373" y="2773"/>
                  </a:lnTo>
                  <a:lnTo>
                    <a:pt x="211" y="2878"/>
                  </a:lnTo>
                  <a:lnTo>
                    <a:pt x="112" y="3087"/>
                  </a:lnTo>
                  <a:lnTo>
                    <a:pt x="196" y="3132"/>
                  </a:lnTo>
                  <a:lnTo>
                    <a:pt x="196" y="3207"/>
                  </a:lnTo>
                  <a:lnTo>
                    <a:pt x="83" y="3237"/>
                  </a:lnTo>
                  <a:lnTo>
                    <a:pt x="0" y="3382"/>
                  </a:lnTo>
                  <a:lnTo>
                    <a:pt x="112" y="3501"/>
                  </a:lnTo>
                  <a:lnTo>
                    <a:pt x="196" y="3546"/>
                  </a:lnTo>
                  <a:lnTo>
                    <a:pt x="349" y="3516"/>
                  </a:lnTo>
                  <a:lnTo>
                    <a:pt x="467" y="3531"/>
                  </a:lnTo>
                  <a:lnTo>
                    <a:pt x="669" y="3476"/>
                  </a:lnTo>
                  <a:lnTo>
                    <a:pt x="786" y="3356"/>
                  </a:lnTo>
                  <a:lnTo>
                    <a:pt x="966" y="3268"/>
                  </a:lnTo>
                  <a:lnTo>
                    <a:pt x="1058" y="3247"/>
                  </a:lnTo>
                  <a:lnTo>
                    <a:pt x="1100" y="3086"/>
                  </a:lnTo>
                  <a:lnTo>
                    <a:pt x="1187" y="2930"/>
                  </a:lnTo>
                  <a:lnTo>
                    <a:pt x="1318" y="2843"/>
                  </a:lnTo>
                  <a:lnTo>
                    <a:pt x="1471" y="2873"/>
                  </a:lnTo>
                  <a:lnTo>
                    <a:pt x="1530" y="2828"/>
                  </a:lnTo>
                  <a:lnTo>
                    <a:pt x="1634" y="2833"/>
                  </a:lnTo>
                  <a:lnTo>
                    <a:pt x="1702" y="2773"/>
                  </a:lnTo>
                  <a:lnTo>
                    <a:pt x="1797" y="2819"/>
                  </a:lnTo>
                  <a:lnTo>
                    <a:pt x="1983" y="2842"/>
                  </a:lnTo>
                  <a:lnTo>
                    <a:pt x="2106" y="2738"/>
                  </a:lnTo>
                  <a:lnTo>
                    <a:pt x="2177" y="2617"/>
                  </a:lnTo>
                  <a:lnTo>
                    <a:pt x="2262" y="2549"/>
                  </a:lnTo>
                  <a:lnTo>
                    <a:pt x="2193" y="2399"/>
                  </a:lnTo>
                  <a:lnTo>
                    <a:pt x="2175" y="2081"/>
                  </a:lnTo>
                  <a:lnTo>
                    <a:pt x="2240" y="1817"/>
                  </a:lnTo>
                  <a:lnTo>
                    <a:pt x="2150" y="1741"/>
                  </a:lnTo>
                  <a:lnTo>
                    <a:pt x="2075" y="1756"/>
                  </a:lnTo>
                  <a:lnTo>
                    <a:pt x="2032" y="1676"/>
                  </a:lnTo>
                  <a:lnTo>
                    <a:pt x="2057" y="1606"/>
                  </a:lnTo>
                  <a:lnTo>
                    <a:pt x="2101" y="1411"/>
                  </a:lnTo>
                  <a:lnTo>
                    <a:pt x="2308" y="1227"/>
                  </a:lnTo>
                  <a:lnTo>
                    <a:pt x="2205" y="1067"/>
                  </a:lnTo>
                  <a:lnTo>
                    <a:pt x="2055" y="941"/>
                  </a:lnTo>
                  <a:lnTo>
                    <a:pt x="1899" y="886"/>
                  </a:lnTo>
                  <a:lnTo>
                    <a:pt x="1840" y="778"/>
                  </a:lnTo>
                  <a:lnTo>
                    <a:pt x="1886" y="659"/>
                  </a:lnTo>
                  <a:lnTo>
                    <a:pt x="1866" y="539"/>
                  </a:lnTo>
                  <a:lnTo>
                    <a:pt x="1674" y="494"/>
                  </a:lnTo>
                  <a:lnTo>
                    <a:pt x="1466" y="329"/>
                  </a:lnTo>
                  <a:lnTo>
                    <a:pt x="1323" y="0"/>
                  </a:lnTo>
                  <a:lnTo>
                    <a:pt x="1230" y="105"/>
                  </a:lnTo>
                  <a:lnTo>
                    <a:pt x="1171" y="244"/>
                  </a:lnTo>
                  <a:lnTo>
                    <a:pt x="1171" y="404"/>
                  </a:lnTo>
                  <a:lnTo>
                    <a:pt x="949" y="658"/>
                  </a:lnTo>
                  <a:lnTo>
                    <a:pt x="777" y="768"/>
                  </a:lnTo>
                  <a:lnTo>
                    <a:pt x="880" y="94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Freeform 559"/>
            <p:cNvSpPr>
              <a:spLocks/>
            </p:cNvSpPr>
            <p:nvPr/>
          </p:nvSpPr>
          <p:spPr bwMode="auto">
            <a:xfrm>
              <a:off x="5673725" y="3887788"/>
              <a:ext cx="920750" cy="574675"/>
            </a:xfrm>
            <a:custGeom>
              <a:avLst/>
              <a:gdLst>
                <a:gd name="T0" fmla="*/ 840 w 3127"/>
                <a:gd name="T1" fmla="*/ 1407 h 1961"/>
                <a:gd name="T2" fmla="*/ 1039 w 3127"/>
                <a:gd name="T3" fmla="*/ 1247 h 1961"/>
                <a:gd name="T4" fmla="*/ 1188 w 3127"/>
                <a:gd name="T5" fmla="*/ 1248 h 1961"/>
                <a:gd name="T6" fmla="*/ 1315 w 3127"/>
                <a:gd name="T7" fmla="*/ 1263 h 1961"/>
                <a:gd name="T8" fmla="*/ 1422 w 3127"/>
                <a:gd name="T9" fmla="*/ 1203 h 1961"/>
                <a:gd name="T10" fmla="*/ 1564 w 3127"/>
                <a:gd name="T11" fmla="*/ 1203 h 1961"/>
                <a:gd name="T12" fmla="*/ 1675 w 3127"/>
                <a:gd name="T13" fmla="*/ 1254 h 1961"/>
                <a:gd name="T14" fmla="*/ 1789 w 3127"/>
                <a:gd name="T15" fmla="*/ 1304 h 1961"/>
                <a:gd name="T16" fmla="*/ 1914 w 3127"/>
                <a:gd name="T17" fmla="*/ 1436 h 1961"/>
                <a:gd name="T18" fmla="*/ 2023 w 3127"/>
                <a:gd name="T19" fmla="*/ 1532 h 1961"/>
                <a:gd name="T20" fmla="*/ 2136 w 3127"/>
                <a:gd name="T21" fmla="*/ 1691 h 1961"/>
                <a:gd name="T22" fmla="*/ 2256 w 3127"/>
                <a:gd name="T23" fmla="*/ 1743 h 1961"/>
                <a:gd name="T24" fmla="*/ 2433 w 3127"/>
                <a:gd name="T25" fmla="*/ 1961 h 1961"/>
                <a:gd name="T26" fmla="*/ 2535 w 3127"/>
                <a:gd name="T27" fmla="*/ 1961 h 1961"/>
                <a:gd name="T28" fmla="*/ 2685 w 3127"/>
                <a:gd name="T29" fmla="*/ 1877 h 1961"/>
                <a:gd name="T30" fmla="*/ 2926 w 3127"/>
                <a:gd name="T31" fmla="*/ 1847 h 1961"/>
                <a:gd name="T32" fmla="*/ 3024 w 3127"/>
                <a:gd name="T33" fmla="*/ 1683 h 1961"/>
                <a:gd name="T34" fmla="*/ 3029 w 3127"/>
                <a:gd name="T35" fmla="*/ 1557 h 1961"/>
                <a:gd name="T36" fmla="*/ 2806 w 3127"/>
                <a:gd name="T37" fmla="*/ 965 h 1961"/>
                <a:gd name="T38" fmla="*/ 2860 w 3127"/>
                <a:gd name="T39" fmla="*/ 800 h 1961"/>
                <a:gd name="T40" fmla="*/ 3103 w 3127"/>
                <a:gd name="T41" fmla="*/ 555 h 1961"/>
                <a:gd name="T42" fmla="*/ 3127 w 3127"/>
                <a:gd name="T43" fmla="*/ 411 h 1961"/>
                <a:gd name="T44" fmla="*/ 3042 w 3127"/>
                <a:gd name="T45" fmla="*/ 150 h 1961"/>
                <a:gd name="T46" fmla="*/ 2940 w 3127"/>
                <a:gd name="T47" fmla="*/ 111 h 1961"/>
                <a:gd name="T48" fmla="*/ 2788 w 3127"/>
                <a:gd name="T49" fmla="*/ 156 h 1961"/>
                <a:gd name="T50" fmla="*/ 2596 w 3127"/>
                <a:gd name="T51" fmla="*/ 284 h 1961"/>
                <a:gd name="T52" fmla="*/ 2379 w 3127"/>
                <a:gd name="T53" fmla="*/ 450 h 1961"/>
                <a:gd name="T54" fmla="*/ 2137 w 3127"/>
                <a:gd name="T55" fmla="*/ 455 h 1961"/>
                <a:gd name="T56" fmla="*/ 2122 w 3127"/>
                <a:gd name="T57" fmla="*/ 366 h 1961"/>
                <a:gd name="T58" fmla="*/ 2217 w 3127"/>
                <a:gd name="T59" fmla="*/ 153 h 1961"/>
                <a:gd name="T60" fmla="*/ 2242 w 3127"/>
                <a:gd name="T61" fmla="*/ 63 h 1961"/>
                <a:gd name="T62" fmla="*/ 2187 w 3127"/>
                <a:gd name="T63" fmla="*/ 0 h 1961"/>
                <a:gd name="T64" fmla="*/ 1894 w 3127"/>
                <a:gd name="T65" fmla="*/ 5 h 1961"/>
                <a:gd name="T66" fmla="*/ 1774 w 3127"/>
                <a:gd name="T67" fmla="*/ 126 h 1961"/>
                <a:gd name="T68" fmla="*/ 1685 w 3127"/>
                <a:gd name="T69" fmla="*/ 260 h 1961"/>
                <a:gd name="T70" fmla="*/ 1314 w 3127"/>
                <a:gd name="T71" fmla="*/ 330 h 1961"/>
                <a:gd name="T72" fmla="*/ 1021 w 3127"/>
                <a:gd name="T73" fmla="*/ 510 h 1961"/>
                <a:gd name="T74" fmla="*/ 711 w 3127"/>
                <a:gd name="T75" fmla="*/ 530 h 1961"/>
                <a:gd name="T76" fmla="*/ 534 w 3127"/>
                <a:gd name="T77" fmla="*/ 480 h 1961"/>
                <a:gd name="T78" fmla="*/ 352 w 3127"/>
                <a:gd name="T79" fmla="*/ 470 h 1961"/>
                <a:gd name="T80" fmla="*/ 135 w 3127"/>
                <a:gd name="T81" fmla="*/ 440 h 1961"/>
                <a:gd name="T82" fmla="*/ 0 w 3127"/>
                <a:gd name="T83" fmla="*/ 512 h 1961"/>
                <a:gd name="T84" fmla="*/ 204 w 3127"/>
                <a:gd name="T85" fmla="*/ 674 h 1961"/>
                <a:gd name="T86" fmla="*/ 396 w 3127"/>
                <a:gd name="T87" fmla="*/ 719 h 1961"/>
                <a:gd name="T88" fmla="*/ 416 w 3127"/>
                <a:gd name="T89" fmla="*/ 839 h 1961"/>
                <a:gd name="T90" fmla="*/ 371 w 3127"/>
                <a:gd name="T91" fmla="*/ 959 h 1961"/>
                <a:gd name="T92" fmla="*/ 430 w 3127"/>
                <a:gd name="T93" fmla="*/ 1068 h 1961"/>
                <a:gd name="T94" fmla="*/ 588 w 3127"/>
                <a:gd name="T95" fmla="*/ 1123 h 1961"/>
                <a:gd name="T96" fmla="*/ 739 w 3127"/>
                <a:gd name="T97" fmla="*/ 1251 h 1961"/>
                <a:gd name="T98" fmla="*/ 840 w 3127"/>
                <a:gd name="T99" fmla="*/ 1407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7" h="1961">
                  <a:moveTo>
                    <a:pt x="840" y="1407"/>
                  </a:moveTo>
                  <a:lnTo>
                    <a:pt x="1039" y="1247"/>
                  </a:lnTo>
                  <a:lnTo>
                    <a:pt x="1188" y="1248"/>
                  </a:lnTo>
                  <a:lnTo>
                    <a:pt x="1315" y="1263"/>
                  </a:lnTo>
                  <a:lnTo>
                    <a:pt x="1422" y="1203"/>
                  </a:lnTo>
                  <a:lnTo>
                    <a:pt x="1564" y="1203"/>
                  </a:lnTo>
                  <a:lnTo>
                    <a:pt x="1675" y="1254"/>
                  </a:lnTo>
                  <a:lnTo>
                    <a:pt x="1789" y="1304"/>
                  </a:lnTo>
                  <a:lnTo>
                    <a:pt x="1914" y="1436"/>
                  </a:lnTo>
                  <a:lnTo>
                    <a:pt x="2023" y="1532"/>
                  </a:lnTo>
                  <a:lnTo>
                    <a:pt x="2136" y="1691"/>
                  </a:lnTo>
                  <a:lnTo>
                    <a:pt x="2256" y="1743"/>
                  </a:lnTo>
                  <a:lnTo>
                    <a:pt x="2433" y="1961"/>
                  </a:lnTo>
                  <a:lnTo>
                    <a:pt x="2535" y="1961"/>
                  </a:lnTo>
                  <a:lnTo>
                    <a:pt x="2685" y="1877"/>
                  </a:lnTo>
                  <a:lnTo>
                    <a:pt x="2926" y="1847"/>
                  </a:lnTo>
                  <a:lnTo>
                    <a:pt x="3024" y="1683"/>
                  </a:lnTo>
                  <a:lnTo>
                    <a:pt x="3029" y="1557"/>
                  </a:lnTo>
                  <a:lnTo>
                    <a:pt x="2806" y="965"/>
                  </a:lnTo>
                  <a:lnTo>
                    <a:pt x="2860" y="800"/>
                  </a:lnTo>
                  <a:lnTo>
                    <a:pt x="3103" y="555"/>
                  </a:lnTo>
                  <a:lnTo>
                    <a:pt x="3127" y="411"/>
                  </a:lnTo>
                  <a:lnTo>
                    <a:pt x="3042" y="150"/>
                  </a:lnTo>
                  <a:lnTo>
                    <a:pt x="2940" y="111"/>
                  </a:lnTo>
                  <a:lnTo>
                    <a:pt x="2788" y="156"/>
                  </a:lnTo>
                  <a:lnTo>
                    <a:pt x="2596" y="284"/>
                  </a:lnTo>
                  <a:lnTo>
                    <a:pt x="2379" y="450"/>
                  </a:lnTo>
                  <a:lnTo>
                    <a:pt x="2137" y="455"/>
                  </a:lnTo>
                  <a:lnTo>
                    <a:pt x="2122" y="366"/>
                  </a:lnTo>
                  <a:lnTo>
                    <a:pt x="2217" y="153"/>
                  </a:lnTo>
                  <a:lnTo>
                    <a:pt x="2242" y="63"/>
                  </a:lnTo>
                  <a:lnTo>
                    <a:pt x="2187" y="0"/>
                  </a:lnTo>
                  <a:lnTo>
                    <a:pt x="1894" y="5"/>
                  </a:lnTo>
                  <a:lnTo>
                    <a:pt x="1774" y="126"/>
                  </a:lnTo>
                  <a:lnTo>
                    <a:pt x="1685" y="260"/>
                  </a:lnTo>
                  <a:lnTo>
                    <a:pt x="1314" y="330"/>
                  </a:lnTo>
                  <a:lnTo>
                    <a:pt x="1021" y="510"/>
                  </a:lnTo>
                  <a:lnTo>
                    <a:pt x="711" y="530"/>
                  </a:lnTo>
                  <a:lnTo>
                    <a:pt x="534" y="480"/>
                  </a:lnTo>
                  <a:lnTo>
                    <a:pt x="352" y="470"/>
                  </a:lnTo>
                  <a:lnTo>
                    <a:pt x="135" y="440"/>
                  </a:lnTo>
                  <a:lnTo>
                    <a:pt x="0" y="512"/>
                  </a:lnTo>
                  <a:lnTo>
                    <a:pt x="204" y="674"/>
                  </a:lnTo>
                  <a:lnTo>
                    <a:pt x="396" y="719"/>
                  </a:lnTo>
                  <a:lnTo>
                    <a:pt x="416" y="839"/>
                  </a:lnTo>
                  <a:lnTo>
                    <a:pt x="371" y="959"/>
                  </a:lnTo>
                  <a:lnTo>
                    <a:pt x="430" y="1068"/>
                  </a:lnTo>
                  <a:lnTo>
                    <a:pt x="588" y="1123"/>
                  </a:lnTo>
                  <a:lnTo>
                    <a:pt x="739" y="1251"/>
                  </a:lnTo>
                  <a:lnTo>
                    <a:pt x="840" y="140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Freeform 560"/>
            <p:cNvSpPr>
              <a:spLocks/>
            </p:cNvSpPr>
            <p:nvPr/>
          </p:nvSpPr>
          <p:spPr bwMode="auto">
            <a:xfrm>
              <a:off x="6535738" y="4314825"/>
              <a:ext cx="268287" cy="195263"/>
            </a:xfrm>
            <a:custGeom>
              <a:avLst/>
              <a:gdLst>
                <a:gd name="T0" fmla="*/ 505 w 926"/>
                <a:gd name="T1" fmla="*/ 670 h 670"/>
                <a:gd name="T2" fmla="*/ 420 w 926"/>
                <a:gd name="T3" fmla="*/ 640 h 670"/>
                <a:gd name="T4" fmla="*/ 390 w 926"/>
                <a:gd name="T5" fmla="*/ 555 h 670"/>
                <a:gd name="T6" fmla="*/ 295 w 926"/>
                <a:gd name="T7" fmla="*/ 460 h 670"/>
                <a:gd name="T8" fmla="*/ 205 w 926"/>
                <a:gd name="T9" fmla="*/ 420 h 670"/>
                <a:gd name="T10" fmla="*/ 130 w 926"/>
                <a:gd name="T11" fmla="*/ 445 h 670"/>
                <a:gd name="T12" fmla="*/ 0 w 926"/>
                <a:gd name="T13" fmla="*/ 390 h 670"/>
                <a:gd name="T14" fmla="*/ 100 w 926"/>
                <a:gd name="T15" fmla="*/ 225 h 670"/>
                <a:gd name="T16" fmla="*/ 105 w 926"/>
                <a:gd name="T17" fmla="*/ 100 h 670"/>
                <a:gd name="T18" fmla="*/ 190 w 926"/>
                <a:gd name="T19" fmla="*/ 30 h 670"/>
                <a:gd name="T20" fmla="*/ 415 w 926"/>
                <a:gd name="T21" fmla="*/ 0 h 670"/>
                <a:gd name="T22" fmla="*/ 677 w 926"/>
                <a:gd name="T23" fmla="*/ 145 h 670"/>
                <a:gd name="T24" fmla="*/ 926 w 926"/>
                <a:gd name="T25" fmla="*/ 63 h 670"/>
                <a:gd name="T26" fmla="*/ 838 w 926"/>
                <a:gd name="T27" fmla="*/ 252 h 670"/>
                <a:gd name="T28" fmla="*/ 749 w 926"/>
                <a:gd name="T29" fmla="*/ 406 h 670"/>
                <a:gd name="T30" fmla="*/ 720 w 926"/>
                <a:gd name="T31" fmla="*/ 510 h 670"/>
                <a:gd name="T32" fmla="*/ 615 w 926"/>
                <a:gd name="T33" fmla="*/ 625 h 670"/>
                <a:gd name="T34" fmla="*/ 505 w 926"/>
                <a:gd name="T35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6" h="670">
                  <a:moveTo>
                    <a:pt x="505" y="670"/>
                  </a:moveTo>
                  <a:lnTo>
                    <a:pt x="420" y="640"/>
                  </a:lnTo>
                  <a:lnTo>
                    <a:pt x="390" y="555"/>
                  </a:lnTo>
                  <a:lnTo>
                    <a:pt x="295" y="460"/>
                  </a:lnTo>
                  <a:lnTo>
                    <a:pt x="205" y="420"/>
                  </a:lnTo>
                  <a:lnTo>
                    <a:pt x="130" y="445"/>
                  </a:lnTo>
                  <a:lnTo>
                    <a:pt x="0" y="390"/>
                  </a:lnTo>
                  <a:lnTo>
                    <a:pt x="100" y="225"/>
                  </a:lnTo>
                  <a:lnTo>
                    <a:pt x="105" y="100"/>
                  </a:lnTo>
                  <a:lnTo>
                    <a:pt x="190" y="30"/>
                  </a:lnTo>
                  <a:lnTo>
                    <a:pt x="415" y="0"/>
                  </a:lnTo>
                  <a:lnTo>
                    <a:pt x="677" y="145"/>
                  </a:lnTo>
                  <a:lnTo>
                    <a:pt x="926" y="63"/>
                  </a:lnTo>
                  <a:lnTo>
                    <a:pt x="838" y="252"/>
                  </a:lnTo>
                  <a:lnTo>
                    <a:pt x="749" y="406"/>
                  </a:lnTo>
                  <a:lnTo>
                    <a:pt x="720" y="510"/>
                  </a:lnTo>
                  <a:lnTo>
                    <a:pt x="615" y="625"/>
                  </a:lnTo>
                  <a:lnTo>
                    <a:pt x="505" y="67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Freeform 561"/>
            <p:cNvSpPr>
              <a:spLocks/>
            </p:cNvSpPr>
            <p:nvPr/>
          </p:nvSpPr>
          <p:spPr bwMode="auto">
            <a:xfrm>
              <a:off x="6853238" y="4256088"/>
              <a:ext cx="296862" cy="698500"/>
            </a:xfrm>
            <a:custGeom>
              <a:avLst/>
              <a:gdLst>
                <a:gd name="T0" fmla="*/ 310 w 1030"/>
                <a:gd name="T1" fmla="*/ 2390 h 2390"/>
                <a:gd name="T2" fmla="*/ 415 w 1030"/>
                <a:gd name="T3" fmla="*/ 2360 h 2390"/>
                <a:gd name="T4" fmla="*/ 415 w 1030"/>
                <a:gd name="T5" fmla="*/ 2135 h 2390"/>
                <a:gd name="T6" fmla="*/ 520 w 1030"/>
                <a:gd name="T7" fmla="*/ 2010 h 2390"/>
                <a:gd name="T8" fmla="*/ 585 w 1030"/>
                <a:gd name="T9" fmla="*/ 2135 h 2390"/>
                <a:gd name="T10" fmla="*/ 660 w 1030"/>
                <a:gd name="T11" fmla="*/ 2090 h 2390"/>
                <a:gd name="T12" fmla="*/ 795 w 1030"/>
                <a:gd name="T13" fmla="*/ 2085 h 2390"/>
                <a:gd name="T14" fmla="*/ 930 w 1030"/>
                <a:gd name="T15" fmla="*/ 1860 h 2390"/>
                <a:gd name="T16" fmla="*/ 1030 w 1030"/>
                <a:gd name="T17" fmla="*/ 1545 h 2390"/>
                <a:gd name="T18" fmla="*/ 1000 w 1030"/>
                <a:gd name="T19" fmla="*/ 1115 h 2390"/>
                <a:gd name="T20" fmla="*/ 1020 w 1030"/>
                <a:gd name="T21" fmla="*/ 601 h 2390"/>
                <a:gd name="T22" fmla="*/ 1015 w 1030"/>
                <a:gd name="T23" fmla="*/ 360 h 2390"/>
                <a:gd name="T24" fmla="*/ 955 w 1030"/>
                <a:gd name="T25" fmla="*/ 110 h 2390"/>
                <a:gd name="T26" fmla="*/ 775 w 1030"/>
                <a:gd name="T27" fmla="*/ 0 h 2390"/>
                <a:gd name="T28" fmla="*/ 646 w 1030"/>
                <a:gd name="T29" fmla="*/ 20 h 2390"/>
                <a:gd name="T30" fmla="*/ 655 w 1030"/>
                <a:gd name="T31" fmla="*/ 230 h 2390"/>
                <a:gd name="T32" fmla="*/ 685 w 1030"/>
                <a:gd name="T33" fmla="*/ 395 h 2390"/>
                <a:gd name="T34" fmla="*/ 439 w 1030"/>
                <a:gd name="T35" fmla="*/ 498 h 2390"/>
                <a:gd name="T36" fmla="*/ 291 w 1030"/>
                <a:gd name="T37" fmla="*/ 653 h 2390"/>
                <a:gd name="T38" fmla="*/ 240 w 1030"/>
                <a:gd name="T39" fmla="*/ 800 h 2390"/>
                <a:gd name="T40" fmla="*/ 285 w 1030"/>
                <a:gd name="T41" fmla="*/ 960 h 2390"/>
                <a:gd name="T42" fmla="*/ 270 w 1030"/>
                <a:gd name="T43" fmla="*/ 1117 h 2390"/>
                <a:gd name="T44" fmla="*/ 341 w 1030"/>
                <a:gd name="T45" fmla="*/ 1264 h 2390"/>
                <a:gd name="T46" fmla="*/ 344 w 1030"/>
                <a:gd name="T47" fmla="*/ 1416 h 2390"/>
                <a:gd name="T48" fmla="*/ 296 w 1030"/>
                <a:gd name="T49" fmla="*/ 1493 h 2390"/>
                <a:gd name="T50" fmla="*/ 317 w 1030"/>
                <a:gd name="T51" fmla="*/ 1637 h 2390"/>
                <a:gd name="T52" fmla="*/ 188 w 1030"/>
                <a:gd name="T53" fmla="*/ 1625 h 2390"/>
                <a:gd name="T54" fmla="*/ 76 w 1030"/>
                <a:gd name="T55" fmla="*/ 1533 h 2390"/>
                <a:gd name="T56" fmla="*/ 55 w 1030"/>
                <a:gd name="T57" fmla="*/ 1635 h 2390"/>
                <a:gd name="T58" fmla="*/ 0 w 1030"/>
                <a:gd name="T59" fmla="*/ 1740 h 2390"/>
                <a:gd name="T60" fmla="*/ 113 w 1030"/>
                <a:gd name="T61" fmla="*/ 1828 h 2390"/>
                <a:gd name="T62" fmla="*/ 197 w 1030"/>
                <a:gd name="T63" fmla="*/ 1987 h 2390"/>
                <a:gd name="T64" fmla="*/ 329 w 1030"/>
                <a:gd name="T65" fmla="*/ 2053 h 2390"/>
                <a:gd name="T66" fmla="*/ 345 w 1030"/>
                <a:gd name="T67" fmla="*/ 2250 h 2390"/>
                <a:gd name="T68" fmla="*/ 310 w 1030"/>
                <a:gd name="T69" fmla="*/ 239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0" h="2390">
                  <a:moveTo>
                    <a:pt x="310" y="2390"/>
                  </a:moveTo>
                  <a:lnTo>
                    <a:pt x="415" y="2360"/>
                  </a:lnTo>
                  <a:lnTo>
                    <a:pt x="415" y="2135"/>
                  </a:lnTo>
                  <a:lnTo>
                    <a:pt x="520" y="2010"/>
                  </a:lnTo>
                  <a:lnTo>
                    <a:pt x="585" y="2135"/>
                  </a:lnTo>
                  <a:lnTo>
                    <a:pt x="660" y="2090"/>
                  </a:lnTo>
                  <a:lnTo>
                    <a:pt x="795" y="2085"/>
                  </a:lnTo>
                  <a:lnTo>
                    <a:pt x="930" y="1860"/>
                  </a:lnTo>
                  <a:lnTo>
                    <a:pt x="1030" y="1545"/>
                  </a:lnTo>
                  <a:lnTo>
                    <a:pt x="1000" y="1115"/>
                  </a:lnTo>
                  <a:lnTo>
                    <a:pt x="1020" y="601"/>
                  </a:lnTo>
                  <a:lnTo>
                    <a:pt x="1015" y="360"/>
                  </a:lnTo>
                  <a:lnTo>
                    <a:pt x="955" y="110"/>
                  </a:lnTo>
                  <a:lnTo>
                    <a:pt x="775" y="0"/>
                  </a:lnTo>
                  <a:lnTo>
                    <a:pt x="646" y="20"/>
                  </a:lnTo>
                  <a:lnTo>
                    <a:pt x="655" y="230"/>
                  </a:lnTo>
                  <a:lnTo>
                    <a:pt x="685" y="395"/>
                  </a:lnTo>
                  <a:lnTo>
                    <a:pt x="439" y="498"/>
                  </a:lnTo>
                  <a:lnTo>
                    <a:pt x="291" y="653"/>
                  </a:lnTo>
                  <a:lnTo>
                    <a:pt x="240" y="800"/>
                  </a:lnTo>
                  <a:lnTo>
                    <a:pt x="285" y="960"/>
                  </a:lnTo>
                  <a:lnTo>
                    <a:pt x="270" y="1117"/>
                  </a:lnTo>
                  <a:lnTo>
                    <a:pt x="341" y="1264"/>
                  </a:lnTo>
                  <a:lnTo>
                    <a:pt x="344" y="1416"/>
                  </a:lnTo>
                  <a:lnTo>
                    <a:pt x="296" y="1493"/>
                  </a:lnTo>
                  <a:lnTo>
                    <a:pt x="317" y="1637"/>
                  </a:lnTo>
                  <a:lnTo>
                    <a:pt x="188" y="1625"/>
                  </a:lnTo>
                  <a:lnTo>
                    <a:pt x="76" y="1533"/>
                  </a:lnTo>
                  <a:lnTo>
                    <a:pt x="55" y="1635"/>
                  </a:lnTo>
                  <a:lnTo>
                    <a:pt x="0" y="1740"/>
                  </a:lnTo>
                  <a:lnTo>
                    <a:pt x="113" y="1828"/>
                  </a:lnTo>
                  <a:lnTo>
                    <a:pt x="197" y="1987"/>
                  </a:lnTo>
                  <a:lnTo>
                    <a:pt x="329" y="2053"/>
                  </a:lnTo>
                  <a:lnTo>
                    <a:pt x="345" y="2250"/>
                  </a:lnTo>
                  <a:lnTo>
                    <a:pt x="310" y="239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Freeform 562"/>
            <p:cNvSpPr>
              <a:spLocks/>
            </p:cNvSpPr>
            <p:nvPr/>
          </p:nvSpPr>
          <p:spPr bwMode="auto">
            <a:xfrm>
              <a:off x="7173913" y="2320925"/>
              <a:ext cx="28575" cy="6826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Freeform 563"/>
            <p:cNvSpPr>
              <a:spLocks/>
            </p:cNvSpPr>
            <p:nvPr/>
          </p:nvSpPr>
          <p:spPr bwMode="auto">
            <a:xfrm>
              <a:off x="6829425" y="3546475"/>
              <a:ext cx="573087" cy="652463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Freeform 564"/>
            <p:cNvSpPr>
              <a:spLocks/>
            </p:cNvSpPr>
            <p:nvPr/>
          </p:nvSpPr>
          <p:spPr bwMode="auto">
            <a:xfrm>
              <a:off x="7629525" y="3168650"/>
              <a:ext cx="22225" cy="88900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Freeform 565"/>
            <p:cNvSpPr>
              <a:spLocks/>
            </p:cNvSpPr>
            <p:nvPr/>
          </p:nvSpPr>
          <p:spPr bwMode="auto">
            <a:xfrm>
              <a:off x="4113213" y="4713288"/>
              <a:ext cx="566737" cy="385763"/>
            </a:xfrm>
            <a:custGeom>
              <a:avLst/>
              <a:gdLst>
                <a:gd name="T0" fmla="*/ 177 w 1926"/>
                <a:gd name="T1" fmla="*/ 534 h 1318"/>
                <a:gd name="T2" fmla="*/ 73 w 1926"/>
                <a:gd name="T3" fmla="*/ 642 h 1318"/>
                <a:gd name="T4" fmla="*/ 79 w 1926"/>
                <a:gd name="T5" fmla="*/ 750 h 1318"/>
                <a:gd name="T6" fmla="*/ 0 w 1926"/>
                <a:gd name="T7" fmla="*/ 943 h 1318"/>
                <a:gd name="T8" fmla="*/ 20 w 1926"/>
                <a:gd name="T9" fmla="*/ 1093 h 1318"/>
                <a:gd name="T10" fmla="*/ 6 w 1926"/>
                <a:gd name="T11" fmla="*/ 1318 h 1318"/>
                <a:gd name="T12" fmla="*/ 301 w 1926"/>
                <a:gd name="T13" fmla="*/ 1143 h 1318"/>
                <a:gd name="T14" fmla="*/ 415 w 1926"/>
                <a:gd name="T15" fmla="*/ 1027 h 1318"/>
                <a:gd name="T16" fmla="*/ 502 w 1926"/>
                <a:gd name="T17" fmla="*/ 1029 h 1318"/>
                <a:gd name="T18" fmla="*/ 538 w 1926"/>
                <a:gd name="T19" fmla="*/ 954 h 1318"/>
                <a:gd name="T20" fmla="*/ 714 w 1926"/>
                <a:gd name="T21" fmla="*/ 973 h 1318"/>
                <a:gd name="T22" fmla="*/ 1034 w 1926"/>
                <a:gd name="T23" fmla="*/ 1028 h 1318"/>
                <a:gd name="T24" fmla="*/ 1068 w 1926"/>
                <a:gd name="T25" fmla="*/ 1162 h 1318"/>
                <a:gd name="T26" fmla="*/ 1231 w 1926"/>
                <a:gd name="T27" fmla="*/ 1237 h 1318"/>
                <a:gd name="T28" fmla="*/ 1319 w 1926"/>
                <a:gd name="T29" fmla="*/ 1182 h 1318"/>
                <a:gd name="T30" fmla="*/ 1570 w 1926"/>
                <a:gd name="T31" fmla="*/ 1192 h 1318"/>
                <a:gd name="T32" fmla="*/ 1733 w 1926"/>
                <a:gd name="T33" fmla="*/ 1182 h 1318"/>
                <a:gd name="T34" fmla="*/ 1762 w 1926"/>
                <a:gd name="T35" fmla="*/ 1033 h 1318"/>
                <a:gd name="T36" fmla="*/ 1674 w 1926"/>
                <a:gd name="T37" fmla="*/ 928 h 1318"/>
                <a:gd name="T38" fmla="*/ 1684 w 1926"/>
                <a:gd name="T39" fmla="*/ 758 h 1318"/>
                <a:gd name="T40" fmla="*/ 1713 w 1926"/>
                <a:gd name="T41" fmla="*/ 583 h 1318"/>
                <a:gd name="T42" fmla="*/ 1816 w 1926"/>
                <a:gd name="T43" fmla="*/ 525 h 1318"/>
                <a:gd name="T44" fmla="*/ 1896 w 1926"/>
                <a:gd name="T45" fmla="*/ 403 h 1318"/>
                <a:gd name="T46" fmla="*/ 1926 w 1926"/>
                <a:gd name="T47" fmla="*/ 195 h 1318"/>
                <a:gd name="T48" fmla="*/ 1822 w 1926"/>
                <a:gd name="T49" fmla="*/ 115 h 1318"/>
                <a:gd name="T50" fmla="*/ 1630 w 1926"/>
                <a:gd name="T51" fmla="*/ 0 h 1318"/>
                <a:gd name="T52" fmla="*/ 1497 w 1926"/>
                <a:gd name="T53" fmla="*/ 0 h 1318"/>
                <a:gd name="T54" fmla="*/ 1388 w 1926"/>
                <a:gd name="T55" fmla="*/ 105 h 1318"/>
                <a:gd name="T56" fmla="*/ 1255 w 1926"/>
                <a:gd name="T57" fmla="*/ 130 h 1318"/>
                <a:gd name="T58" fmla="*/ 1098 w 1926"/>
                <a:gd name="T59" fmla="*/ 220 h 1318"/>
                <a:gd name="T60" fmla="*/ 916 w 1926"/>
                <a:gd name="T61" fmla="*/ 504 h 1318"/>
                <a:gd name="T62" fmla="*/ 753 w 1926"/>
                <a:gd name="T63" fmla="*/ 624 h 1318"/>
                <a:gd name="T64" fmla="*/ 561 w 1926"/>
                <a:gd name="T65" fmla="*/ 624 h 1318"/>
                <a:gd name="T66" fmla="*/ 271 w 1926"/>
                <a:gd name="T67" fmla="*/ 584 h 1318"/>
                <a:gd name="T68" fmla="*/ 177 w 1926"/>
                <a:gd name="T69" fmla="*/ 534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6" h="1318">
                  <a:moveTo>
                    <a:pt x="177" y="534"/>
                  </a:moveTo>
                  <a:lnTo>
                    <a:pt x="73" y="642"/>
                  </a:lnTo>
                  <a:lnTo>
                    <a:pt x="79" y="750"/>
                  </a:lnTo>
                  <a:lnTo>
                    <a:pt x="0" y="943"/>
                  </a:lnTo>
                  <a:lnTo>
                    <a:pt x="20" y="1093"/>
                  </a:lnTo>
                  <a:lnTo>
                    <a:pt x="6" y="1318"/>
                  </a:lnTo>
                  <a:lnTo>
                    <a:pt x="301" y="1143"/>
                  </a:lnTo>
                  <a:lnTo>
                    <a:pt x="415" y="1027"/>
                  </a:lnTo>
                  <a:lnTo>
                    <a:pt x="502" y="1029"/>
                  </a:lnTo>
                  <a:lnTo>
                    <a:pt x="538" y="954"/>
                  </a:lnTo>
                  <a:lnTo>
                    <a:pt x="714" y="973"/>
                  </a:lnTo>
                  <a:lnTo>
                    <a:pt x="1034" y="1028"/>
                  </a:lnTo>
                  <a:lnTo>
                    <a:pt x="1068" y="1162"/>
                  </a:lnTo>
                  <a:lnTo>
                    <a:pt x="1231" y="1237"/>
                  </a:lnTo>
                  <a:lnTo>
                    <a:pt x="1319" y="1182"/>
                  </a:lnTo>
                  <a:lnTo>
                    <a:pt x="1570" y="1192"/>
                  </a:lnTo>
                  <a:lnTo>
                    <a:pt x="1733" y="1182"/>
                  </a:lnTo>
                  <a:lnTo>
                    <a:pt x="1762" y="1033"/>
                  </a:lnTo>
                  <a:lnTo>
                    <a:pt x="1674" y="928"/>
                  </a:lnTo>
                  <a:lnTo>
                    <a:pt x="1684" y="758"/>
                  </a:lnTo>
                  <a:lnTo>
                    <a:pt x="1713" y="583"/>
                  </a:lnTo>
                  <a:lnTo>
                    <a:pt x="1816" y="525"/>
                  </a:lnTo>
                  <a:lnTo>
                    <a:pt x="1896" y="403"/>
                  </a:lnTo>
                  <a:lnTo>
                    <a:pt x="1926" y="195"/>
                  </a:lnTo>
                  <a:lnTo>
                    <a:pt x="1822" y="115"/>
                  </a:lnTo>
                  <a:lnTo>
                    <a:pt x="1630" y="0"/>
                  </a:lnTo>
                  <a:lnTo>
                    <a:pt x="1497" y="0"/>
                  </a:lnTo>
                  <a:lnTo>
                    <a:pt x="1388" y="105"/>
                  </a:lnTo>
                  <a:lnTo>
                    <a:pt x="1255" y="130"/>
                  </a:lnTo>
                  <a:lnTo>
                    <a:pt x="1098" y="220"/>
                  </a:lnTo>
                  <a:lnTo>
                    <a:pt x="916" y="504"/>
                  </a:lnTo>
                  <a:lnTo>
                    <a:pt x="753" y="624"/>
                  </a:lnTo>
                  <a:lnTo>
                    <a:pt x="561" y="624"/>
                  </a:lnTo>
                  <a:lnTo>
                    <a:pt x="271" y="584"/>
                  </a:lnTo>
                  <a:lnTo>
                    <a:pt x="177" y="5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Freeform 566"/>
            <p:cNvSpPr>
              <a:spLocks/>
            </p:cNvSpPr>
            <p:nvPr/>
          </p:nvSpPr>
          <p:spPr bwMode="auto">
            <a:xfrm>
              <a:off x="4670425" y="4076700"/>
              <a:ext cx="935037" cy="893763"/>
            </a:xfrm>
            <a:custGeom>
              <a:avLst/>
              <a:gdLst>
                <a:gd name="T0" fmla="*/ 231 w 3175"/>
                <a:gd name="T1" fmla="*/ 2653 h 3052"/>
                <a:gd name="T2" fmla="*/ 793 w 3175"/>
                <a:gd name="T3" fmla="*/ 2967 h 3052"/>
                <a:gd name="T4" fmla="*/ 1103 w 3175"/>
                <a:gd name="T5" fmla="*/ 3052 h 3052"/>
                <a:gd name="T6" fmla="*/ 1433 w 3175"/>
                <a:gd name="T7" fmla="*/ 2862 h 3052"/>
                <a:gd name="T8" fmla="*/ 1757 w 3175"/>
                <a:gd name="T9" fmla="*/ 2877 h 3052"/>
                <a:gd name="T10" fmla="*/ 2021 w 3175"/>
                <a:gd name="T11" fmla="*/ 2774 h 3052"/>
                <a:gd name="T12" fmla="*/ 2137 w 3175"/>
                <a:gd name="T13" fmla="*/ 2669 h 3052"/>
                <a:gd name="T14" fmla="*/ 2151 w 3175"/>
                <a:gd name="T15" fmla="*/ 2414 h 3052"/>
                <a:gd name="T16" fmla="*/ 2419 w 3175"/>
                <a:gd name="T17" fmla="*/ 2277 h 3052"/>
                <a:gd name="T18" fmla="*/ 2653 w 3175"/>
                <a:gd name="T19" fmla="*/ 2124 h 3052"/>
                <a:gd name="T20" fmla="*/ 2963 w 3175"/>
                <a:gd name="T21" fmla="*/ 1740 h 3052"/>
                <a:gd name="T22" fmla="*/ 2762 w 3175"/>
                <a:gd name="T23" fmla="*/ 1436 h 3052"/>
                <a:gd name="T24" fmla="*/ 2934 w 3175"/>
                <a:gd name="T25" fmla="*/ 1187 h 3052"/>
                <a:gd name="T26" fmla="*/ 3155 w 3175"/>
                <a:gd name="T27" fmla="*/ 933 h 3052"/>
                <a:gd name="T28" fmla="*/ 3057 w 3175"/>
                <a:gd name="T29" fmla="*/ 703 h 3052"/>
                <a:gd name="T30" fmla="*/ 2719 w 3175"/>
                <a:gd name="T31" fmla="*/ 305 h 3052"/>
                <a:gd name="T32" fmla="*/ 2771 w 3175"/>
                <a:gd name="T33" fmla="*/ 74 h 3052"/>
                <a:gd name="T34" fmla="*/ 2596 w 3175"/>
                <a:gd name="T35" fmla="*/ 144 h 3052"/>
                <a:gd name="T36" fmla="*/ 2006 w 3175"/>
                <a:gd name="T37" fmla="*/ 617 h 3052"/>
                <a:gd name="T38" fmla="*/ 1613 w 3175"/>
                <a:gd name="T39" fmla="*/ 821 h 3052"/>
                <a:gd name="T40" fmla="*/ 1501 w 3175"/>
                <a:gd name="T41" fmla="*/ 1110 h 3052"/>
                <a:gd name="T42" fmla="*/ 1708 w 3175"/>
                <a:gd name="T43" fmla="*/ 1406 h 3052"/>
                <a:gd name="T44" fmla="*/ 1802 w 3175"/>
                <a:gd name="T45" fmla="*/ 987 h 3052"/>
                <a:gd name="T46" fmla="*/ 1871 w 3175"/>
                <a:gd name="T47" fmla="*/ 1107 h 3052"/>
                <a:gd name="T48" fmla="*/ 1861 w 3175"/>
                <a:gd name="T49" fmla="*/ 1361 h 3052"/>
                <a:gd name="T50" fmla="*/ 1871 w 3175"/>
                <a:gd name="T51" fmla="*/ 1586 h 3052"/>
                <a:gd name="T52" fmla="*/ 1811 w 3175"/>
                <a:gd name="T53" fmla="*/ 1720 h 3052"/>
                <a:gd name="T54" fmla="*/ 1752 w 3175"/>
                <a:gd name="T55" fmla="*/ 1915 h 3052"/>
                <a:gd name="T56" fmla="*/ 1605 w 3175"/>
                <a:gd name="T57" fmla="*/ 2129 h 3052"/>
                <a:gd name="T58" fmla="*/ 1432 w 3175"/>
                <a:gd name="T59" fmla="*/ 2399 h 3052"/>
                <a:gd name="T60" fmla="*/ 1280 w 3175"/>
                <a:gd name="T61" fmla="*/ 2588 h 3052"/>
                <a:gd name="T62" fmla="*/ 1044 w 3175"/>
                <a:gd name="T63" fmla="*/ 2773 h 3052"/>
                <a:gd name="T64" fmla="*/ 222 w 3175"/>
                <a:gd name="T65" fmla="*/ 2379 h 3052"/>
                <a:gd name="T66" fmla="*/ 0 w 3175"/>
                <a:gd name="T67" fmla="*/ 2578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75" h="3052">
                  <a:moveTo>
                    <a:pt x="0" y="2578"/>
                  </a:moveTo>
                  <a:lnTo>
                    <a:pt x="231" y="2653"/>
                  </a:lnTo>
                  <a:lnTo>
                    <a:pt x="689" y="2743"/>
                  </a:lnTo>
                  <a:lnTo>
                    <a:pt x="793" y="2967"/>
                  </a:lnTo>
                  <a:lnTo>
                    <a:pt x="925" y="3042"/>
                  </a:lnTo>
                  <a:lnTo>
                    <a:pt x="1103" y="3052"/>
                  </a:lnTo>
                  <a:lnTo>
                    <a:pt x="1280" y="2952"/>
                  </a:lnTo>
                  <a:lnTo>
                    <a:pt x="1433" y="2862"/>
                  </a:lnTo>
                  <a:lnTo>
                    <a:pt x="1560" y="2843"/>
                  </a:lnTo>
                  <a:lnTo>
                    <a:pt x="1757" y="2877"/>
                  </a:lnTo>
                  <a:lnTo>
                    <a:pt x="1940" y="2919"/>
                  </a:lnTo>
                  <a:lnTo>
                    <a:pt x="2021" y="2774"/>
                  </a:lnTo>
                  <a:lnTo>
                    <a:pt x="2136" y="2743"/>
                  </a:lnTo>
                  <a:lnTo>
                    <a:pt x="2137" y="2669"/>
                  </a:lnTo>
                  <a:lnTo>
                    <a:pt x="2050" y="2624"/>
                  </a:lnTo>
                  <a:lnTo>
                    <a:pt x="2151" y="2414"/>
                  </a:lnTo>
                  <a:lnTo>
                    <a:pt x="2314" y="2309"/>
                  </a:lnTo>
                  <a:lnTo>
                    <a:pt x="2419" y="2277"/>
                  </a:lnTo>
                  <a:lnTo>
                    <a:pt x="2525" y="2159"/>
                  </a:lnTo>
                  <a:lnTo>
                    <a:pt x="2653" y="2124"/>
                  </a:lnTo>
                  <a:lnTo>
                    <a:pt x="2712" y="1905"/>
                  </a:lnTo>
                  <a:lnTo>
                    <a:pt x="2963" y="1740"/>
                  </a:lnTo>
                  <a:lnTo>
                    <a:pt x="2934" y="1586"/>
                  </a:lnTo>
                  <a:lnTo>
                    <a:pt x="2762" y="1436"/>
                  </a:lnTo>
                  <a:lnTo>
                    <a:pt x="2835" y="1302"/>
                  </a:lnTo>
                  <a:lnTo>
                    <a:pt x="2934" y="1187"/>
                  </a:lnTo>
                  <a:lnTo>
                    <a:pt x="2998" y="1007"/>
                  </a:lnTo>
                  <a:lnTo>
                    <a:pt x="3155" y="933"/>
                  </a:lnTo>
                  <a:lnTo>
                    <a:pt x="3175" y="813"/>
                  </a:lnTo>
                  <a:lnTo>
                    <a:pt x="3057" y="703"/>
                  </a:lnTo>
                  <a:lnTo>
                    <a:pt x="2934" y="673"/>
                  </a:lnTo>
                  <a:lnTo>
                    <a:pt x="2719" y="305"/>
                  </a:lnTo>
                  <a:lnTo>
                    <a:pt x="2696" y="186"/>
                  </a:lnTo>
                  <a:lnTo>
                    <a:pt x="2771" y="74"/>
                  </a:lnTo>
                  <a:lnTo>
                    <a:pt x="2711" y="0"/>
                  </a:lnTo>
                  <a:lnTo>
                    <a:pt x="2596" y="144"/>
                  </a:lnTo>
                  <a:lnTo>
                    <a:pt x="2520" y="394"/>
                  </a:lnTo>
                  <a:lnTo>
                    <a:pt x="2006" y="617"/>
                  </a:lnTo>
                  <a:lnTo>
                    <a:pt x="1756" y="795"/>
                  </a:lnTo>
                  <a:lnTo>
                    <a:pt x="1613" y="821"/>
                  </a:lnTo>
                  <a:lnTo>
                    <a:pt x="1447" y="930"/>
                  </a:lnTo>
                  <a:lnTo>
                    <a:pt x="1501" y="1110"/>
                  </a:lnTo>
                  <a:lnTo>
                    <a:pt x="1633" y="1367"/>
                  </a:lnTo>
                  <a:lnTo>
                    <a:pt x="1708" y="1406"/>
                  </a:lnTo>
                  <a:lnTo>
                    <a:pt x="1713" y="1037"/>
                  </a:lnTo>
                  <a:lnTo>
                    <a:pt x="1802" y="987"/>
                  </a:lnTo>
                  <a:lnTo>
                    <a:pt x="1871" y="1037"/>
                  </a:lnTo>
                  <a:lnTo>
                    <a:pt x="1871" y="1107"/>
                  </a:lnTo>
                  <a:lnTo>
                    <a:pt x="1871" y="1227"/>
                  </a:lnTo>
                  <a:lnTo>
                    <a:pt x="1861" y="1361"/>
                  </a:lnTo>
                  <a:lnTo>
                    <a:pt x="1925" y="1501"/>
                  </a:lnTo>
                  <a:lnTo>
                    <a:pt x="1871" y="1586"/>
                  </a:lnTo>
                  <a:lnTo>
                    <a:pt x="1826" y="1621"/>
                  </a:lnTo>
                  <a:lnTo>
                    <a:pt x="1811" y="1720"/>
                  </a:lnTo>
                  <a:lnTo>
                    <a:pt x="1841" y="1810"/>
                  </a:lnTo>
                  <a:lnTo>
                    <a:pt x="1752" y="1915"/>
                  </a:lnTo>
                  <a:lnTo>
                    <a:pt x="1728" y="2040"/>
                  </a:lnTo>
                  <a:lnTo>
                    <a:pt x="1605" y="2129"/>
                  </a:lnTo>
                  <a:lnTo>
                    <a:pt x="1472" y="2264"/>
                  </a:lnTo>
                  <a:lnTo>
                    <a:pt x="1432" y="2399"/>
                  </a:lnTo>
                  <a:lnTo>
                    <a:pt x="1368" y="2533"/>
                  </a:lnTo>
                  <a:lnTo>
                    <a:pt x="1280" y="2588"/>
                  </a:lnTo>
                  <a:lnTo>
                    <a:pt x="1147" y="2683"/>
                  </a:lnTo>
                  <a:lnTo>
                    <a:pt x="1044" y="2773"/>
                  </a:lnTo>
                  <a:lnTo>
                    <a:pt x="768" y="2573"/>
                  </a:lnTo>
                  <a:lnTo>
                    <a:pt x="222" y="2379"/>
                  </a:lnTo>
                  <a:lnTo>
                    <a:pt x="30" y="2369"/>
                  </a:lnTo>
                  <a:lnTo>
                    <a:pt x="0" y="257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Freeform 567"/>
            <p:cNvSpPr>
              <a:spLocks/>
            </p:cNvSpPr>
            <p:nvPr/>
          </p:nvSpPr>
          <p:spPr bwMode="auto">
            <a:xfrm>
              <a:off x="3421063" y="3956050"/>
              <a:ext cx="658812" cy="550863"/>
            </a:xfrm>
            <a:custGeom>
              <a:avLst/>
              <a:gdLst>
                <a:gd name="T0" fmla="*/ 0 w 2239"/>
                <a:gd name="T1" fmla="*/ 743 h 1885"/>
                <a:gd name="T2" fmla="*/ 54 w 2239"/>
                <a:gd name="T3" fmla="*/ 852 h 1885"/>
                <a:gd name="T4" fmla="*/ 6 w 2239"/>
                <a:gd name="T5" fmla="*/ 1197 h 1885"/>
                <a:gd name="T6" fmla="*/ 211 w 2239"/>
                <a:gd name="T7" fmla="*/ 1208 h 1885"/>
                <a:gd name="T8" fmla="*/ 550 w 2239"/>
                <a:gd name="T9" fmla="*/ 1380 h 1885"/>
                <a:gd name="T10" fmla="*/ 998 w 2239"/>
                <a:gd name="T11" fmla="*/ 1671 h 1885"/>
                <a:gd name="T12" fmla="*/ 1318 w 2239"/>
                <a:gd name="T13" fmla="*/ 1885 h 1885"/>
                <a:gd name="T14" fmla="*/ 1569 w 2239"/>
                <a:gd name="T15" fmla="*/ 1745 h 1885"/>
                <a:gd name="T16" fmla="*/ 1776 w 2239"/>
                <a:gd name="T17" fmla="*/ 1656 h 1885"/>
                <a:gd name="T18" fmla="*/ 2180 w 2239"/>
                <a:gd name="T19" fmla="*/ 1496 h 1885"/>
                <a:gd name="T20" fmla="*/ 2145 w 2239"/>
                <a:gd name="T21" fmla="*/ 1371 h 1885"/>
                <a:gd name="T22" fmla="*/ 2150 w 2239"/>
                <a:gd name="T23" fmla="*/ 1212 h 1885"/>
                <a:gd name="T24" fmla="*/ 2239 w 2239"/>
                <a:gd name="T25" fmla="*/ 1087 h 1885"/>
                <a:gd name="T26" fmla="*/ 2131 w 2239"/>
                <a:gd name="T27" fmla="*/ 982 h 1885"/>
                <a:gd name="T28" fmla="*/ 2121 w 2239"/>
                <a:gd name="T29" fmla="*/ 883 h 1885"/>
                <a:gd name="T30" fmla="*/ 2234 w 2239"/>
                <a:gd name="T31" fmla="*/ 703 h 1885"/>
                <a:gd name="T32" fmla="*/ 2180 w 2239"/>
                <a:gd name="T33" fmla="*/ 554 h 1885"/>
                <a:gd name="T34" fmla="*/ 1929 w 2239"/>
                <a:gd name="T35" fmla="*/ 494 h 1885"/>
                <a:gd name="T36" fmla="*/ 1662 w 2239"/>
                <a:gd name="T37" fmla="*/ 116 h 1885"/>
                <a:gd name="T38" fmla="*/ 1584 w 2239"/>
                <a:gd name="T39" fmla="*/ 60 h 1885"/>
                <a:gd name="T40" fmla="*/ 829 w 2239"/>
                <a:gd name="T41" fmla="*/ 71 h 1885"/>
                <a:gd name="T42" fmla="*/ 582 w 2239"/>
                <a:gd name="T43" fmla="*/ 0 h 1885"/>
                <a:gd name="T44" fmla="*/ 391 w 2239"/>
                <a:gd name="T45" fmla="*/ 56 h 1885"/>
                <a:gd name="T46" fmla="*/ 112 w 2239"/>
                <a:gd name="T47" fmla="*/ 630 h 1885"/>
                <a:gd name="T48" fmla="*/ 0 w 2239"/>
                <a:gd name="T49" fmla="*/ 743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9" h="1885">
                  <a:moveTo>
                    <a:pt x="0" y="743"/>
                  </a:moveTo>
                  <a:lnTo>
                    <a:pt x="54" y="852"/>
                  </a:lnTo>
                  <a:lnTo>
                    <a:pt x="6" y="1197"/>
                  </a:lnTo>
                  <a:lnTo>
                    <a:pt x="211" y="1208"/>
                  </a:lnTo>
                  <a:lnTo>
                    <a:pt x="550" y="1380"/>
                  </a:lnTo>
                  <a:lnTo>
                    <a:pt x="998" y="1671"/>
                  </a:lnTo>
                  <a:lnTo>
                    <a:pt x="1318" y="1885"/>
                  </a:lnTo>
                  <a:lnTo>
                    <a:pt x="1569" y="1745"/>
                  </a:lnTo>
                  <a:lnTo>
                    <a:pt x="1776" y="1656"/>
                  </a:lnTo>
                  <a:lnTo>
                    <a:pt x="2180" y="1496"/>
                  </a:lnTo>
                  <a:lnTo>
                    <a:pt x="2145" y="1371"/>
                  </a:lnTo>
                  <a:lnTo>
                    <a:pt x="2150" y="1212"/>
                  </a:lnTo>
                  <a:lnTo>
                    <a:pt x="2239" y="1087"/>
                  </a:lnTo>
                  <a:lnTo>
                    <a:pt x="2131" y="982"/>
                  </a:lnTo>
                  <a:lnTo>
                    <a:pt x="2121" y="883"/>
                  </a:lnTo>
                  <a:lnTo>
                    <a:pt x="2234" y="703"/>
                  </a:lnTo>
                  <a:lnTo>
                    <a:pt x="2180" y="554"/>
                  </a:lnTo>
                  <a:lnTo>
                    <a:pt x="1929" y="494"/>
                  </a:lnTo>
                  <a:lnTo>
                    <a:pt x="1662" y="116"/>
                  </a:lnTo>
                  <a:lnTo>
                    <a:pt x="1584" y="60"/>
                  </a:lnTo>
                  <a:lnTo>
                    <a:pt x="829" y="71"/>
                  </a:lnTo>
                  <a:lnTo>
                    <a:pt x="582" y="0"/>
                  </a:lnTo>
                  <a:lnTo>
                    <a:pt x="391" y="56"/>
                  </a:lnTo>
                  <a:lnTo>
                    <a:pt x="112" y="630"/>
                  </a:lnTo>
                  <a:lnTo>
                    <a:pt x="0" y="74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Freeform 568"/>
            <p:cNvSpPr>
              <a:spLocks/>
            </p:cNvSpPr>
            <p:nvPr/>
          </p:nvSpPr>
          <p:spPr bwMode="auto">
            <a:xfrm>
              <a:off x="3362325" y="4305300"/>
              <a:ext cx="487362" cy="388938"/>
            </a:xfrm>
            <a:custGeom>
              <a:avLst/>
              <a:gdLst>
                <a:gd name="T0" fmla="*/ 202 w 1652"/>
                <a:gd name="T1" fmla="*/ 0 h 1326"/>
                <a:gd name="T2" fmla="*/ 54 w 1652"/>
                <a:gd name="T3" fmla="*/ 459 h 1326"/>
                <a:gd name="T4" fmla="*/ 0 w 1652"/>
                <a:gd name="T5" fmla="*/ 748 h 1326"/>
                <a:gd name="T6" fmla="*/ 54 w 1652"/>
                <a:gd name="T7" fmla="*/ 924 h 1326"/>
                <a:gd name="T8" fmla="*/ 186 w 1652"/>
                <a:gd name="T9" fmla="*/ 893 h 1326"/>
                <a:gd name="T10" fmla="*/ 222 w 1652"/>
                <a:gd name="T11" fmla="*/ 968 h 1326"/>
                <a:gd name="T12" fmla="*/ 148 w 1652"/>
                <a:gd name="T13" fmla="*/ 1092 h 1326"/>
                <a:gd name="T14" fmla="*/ 335 w 1652"/>
                <a:gd name="T15" fmla="*/ 1296 h 1326"/>
                <a:gd name="T16" fmla="*/ 689 w 1652"/>
                <a:gd name="T17" fmla="*/ 1161 h 1326"/>
                <a:gd name="T18" fmla="*/ 896 w 1652"/>
                <a:gd name="T19" fmla="*/ 1077 h 1326"/>
                <a:gd name="T20" fmla="*/ 970 w 1652"/>
                <a:gd name="T21" fmla="*/ 1206 h 1326"/>
                <a:gd name="T22" fmla="*/ 999 w 1652"/>
                <a:gd name="T23" fmla="*/ 1281 h 1326"/>
                <a:gd name="T24" fmla="*/ 1206 w 1652"/>
                <a:gd name="T25" fmla="*/ 1326 h 1326"/>
                <a:gd name="T26" fmla="*/ 1403 w 1652"/>
                <a:gd name="T27" fmla="*/ 1236 h 1326"/>
                <a:gd name="T28" fmla="*/ 1652 w 1652"/>
                <a:gd name="T29" fmla="*/ 1028 h 1326"/>
                <a:gd name="T30" fmla="*/ 1619 w 1652"/>
                <a:gd name="T31" fmla="*/ 867 h 1326"/>
                <a:gd name="T32" fmla="*/ 1590 w 1652"/>
                <a:gd name="T33" fmla="*/ 773 h 1326"/>
                <a:gd name="T34" fmla="*/ 1514 w 1652"/>
                <a:gd name="T35" fmla="*/ 687 h 1326"/>
                <a:gd name="T36" fmla="*/ 1226 w 1652"/>
                <a:gd name="T37" fmla="*/ 494 h 1326"/>
                <a:gd name="T38" fmla="*/ 738 w 1652"/>
                <a:gd name="T39" fmla="*/ 179 h 1326"/>
                <a:gd name="T40" fmla="*/ 409 w 1652"/>
                <a:gd name="T41" fmla="*/ 10 h 1326"/>
                <a:gd name="T42" fmla="*/ 202 w 1652"/>
                <a:gd name="T43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52" h="1326">
                  <a:moveTo>
                    <a:pt x="202" y="0"/>
                  </a:moveTo>
                  <a:lnTo>
                    <a:pt x="54" y="459"/>
                  </a:lnTo>
                  <a:lnTo>
                    <a:pt x="0" y="748"/>
                  </a:lnTo>
                  <a:lnTo>
                    <a:pt x="54" y="924"/>
                  </a:lnTo>
                  <a:lnTo>
                    <a:pt x="186" y="893"/>
                  </a:lnTo>
                  <a:lnTo>
                    <a:pt x="222" y="968"/>
                  </a:lnTo>
                  <a:lnTo>
                    <a:pt x="148" y="1092"/>
                  </a:lnTo>
                  <a:lnTo>
                    <a:pt x="335" y="1296"/>
                  </a:lnTo>
                  <a:lnTo>
                    <a:pt x="689" y="1161"/>
                  </a:lnTo>
                  <a:lnTo>
                    <a:pt x="896" y="1077"/>
                  </a:lnTo>
                  <a:lnTo>
                    <a:pt x="970" y="1206"/>
                  </a:lnTo>
                  <a:lnTo>
                    <a:pt x="999" y="1281"/>
                  </a:lnTo>
                  <a:lnTo>
                    <a:pt x="1206" y="1326"/>
                  </a:lnTo>
                  <a:lnTo>
                    <a:pt x="1403" y="1236"/>
                  </a:lnTo>
                  <a:lnTo>
                    <a:pt x="1652" y="1028"/>
                  </a:lnTo>
                  <a:lnTo>
                    <a:pt x="1619" y="867"/>
                  </a:lnTo>
                  <a:lnTo>
                    <a:pt x="1590" y="773"/>
                  </a:lnTo>
                  <a:lnTo>
                    <a:pt x="1514" y="687"/>
                  </a:lnTo>
                  <a:lnTo>
                    <a:pt x="1226" y="494"/>
                  </a:lnTo>
                  <a:lnTo>
                    <a:pt x="738" y="179"/>
                  </a:lnTo>
                  <a:lnTo>
                    <a:pt x="409" y="10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Freeform 569"/>
            <p:cNvSpPr>
              <a:spLocks/>
            </p:cNvSpPr>
            <p:nvPr/>
          </p:nvSpPr>
          <p:spPr bwMode="auto">
            <a:xfrm>
              <a:off x="3460750" y="4606925"/>
              <a:ext cx="581025" cy="377825"/>
            </a:xfrm>
            <a:custGeom>
              <a:avLst/>
              <a:gdLst>
                <a:gd name="T0" fmla="*/ 0 w 1971"/>
                <a:gd name="T1" fmla="*/ 269 h 1289"/>
                <a:gd name="T2" fmla="*/ 303 w 1971"/>
                <a:gd name="T3" fmla="*/ 1166 h 1289"/>
                <a:gd name="T4" fmla="*/ 429 w 1971"/>
                <a:gd name="T5" fmla="*/ 1050 h 1289"/>
                <a:gd name="T6" fmla="*/ 516 w 1971"/>
                <a:gd name="T7" fmla="*/ 1065 h 1289"/>
                <a:gd name="T8" fmla="*/ 547 w 1971"/>
                <a:gd name="T9" fmla="*/ 1158 h 1289"/>
                <a:gd name="T10" fmla="*/ 598 w 1971"/>
                <a:gd name="T11" fmla="*/ 1260 h 1289"/>
                <a:gd name="T12" fmla="*/ 802 w 1971"/>
                <a:gd name="T13" fmla="*/ 1275 h 1289"/>
                <a:gd name="T14" fmla="*/ 963 w 1971"/>
                <a:gd name="T15" fmla="*/ 1200 h 1289"/>
                <a:gd name="T16" fmla="*/ 1105 w 1971"/>
                <a:gd name="T17" fmla="*/ 1287 h 1289"/>
                <a:gd name="T18" fmla="*/ 1204 w 1971"/>
                <a:gd name="T19" fmla="*/ 1289 h 1289"/>
                <a:gd name="T20" fmla="*/ 1131 w 1971"/>
                <a:gd name="T21" fmla="*/ 1206 h 1289"/>
                <a:gd name="T22" fmla="*/ 1207 w 1971"/>
                <a:gd name="T23" fmla="*/ 1118 h 1289"/>
                <a:gd name="T24" fmla="*/ 1414 w 1971"/>
                <a:gd name="T25" fmla="*/ 1034 h 1289"/>
                <a:gd name="T26" fmla="*/ 1524 w 1971"/>
                <a:gd name="T27" fmla="*/ 822 h 1289"/>
                <a:gd name="T28" fmla="*/ 1713 w 1971"/>
                <a:gd name="T29" fmla="*/ 870 h 1289"/>
                <a:gd name="T30" fmla="*/ 1821 w 1971"/>
                <a:gd name="T31" fmla="*/ 855 h 1289"/>
                <a:gd name="T32" fmla="*/ 1971 w 1971"/>
                <a:gd name="T33" fmla="*/ 761 h 1289"/>
                <a:gd name="T34" fmla="*/ 1902 w 1971"/>
                <a:gd name="T35" fmla="*/ 659 h 1289"/>
                <a:gd name="T36" fmla="*/ 1860 w 1971"/>
                <a:gd name="T37" fmla="*/ 537 h 1289"/>
                <a:gd name="T38" fmla="*/ 1747 w 1971"/>
                <a:gd name="T39" fmla="*/ 386 h 1289"/>
                <a:gd name="T40" fmla="*/ 1516 w 1971"/>
                <a:gd name="T41" fmla="*/ 207 h 1289"/>
                <a:gd name="T42" fmla="*/ 1318 w 1971"/>
                <a:gd name="T43" fmla="*/ 0 h 1289"/>
                <a:gd name="T44" fmla="*/ 1069 w 1971"/>
                <a:gd name="T45" fmla="*/ 207 h 1289"/>
                <a:gd name="T46" fmla="*/ 871 w 1971"/>
                <a:gd name="T47" fmla="*/ 297 h 1289"/>
                <a:gd name="T48" fmla="*/ 663 w 1971"/>
                <a:gd name="T49" fmla="*/ 252 h 1289"/>
                <a:gd name="T50" fmla="*/ 636 w 1971"/>
                <a:gd name="T51" fmla="*/ 180 h 1289"/>
                <a:gd name="T52" fmla="*/ 561 w 1971"/>
                <a:gd name="T53" fmla="*/ 48 h 1289"/>
                <a:gd name="T54" fmla="*/ 339 w 1971"/>
                <a:gd name="T55" fmla="*/ 138 h 1289"/>
                <a:gd name="T56" fmla="*/ 0 w 1971"/>
                <a:gd name="T57" fmla="*/ 26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1" h="1289">
                  <a:moveTo>
                    <a:pt x="0" y="269"/>
                  </a:moveTo>
                  <a:lnTo>
                    <a:pt x="303" y="1166"/>
                  </a:lnTo>
                  <a:lnTo>
                    <a:pt x="429" y="1050"/>
                  </a:lnTo>
                  <a:lnTo>
                    <a:pt x="516" y="1065"/>
                  </a:lnTo>
                  <a:lnTo>
                    <a:pt x="547" y="1158"/>
                  </a:lnTo>
                  <a:lnTo>
                    <a:pt x="598" y="1260"/>
                  </a:lnTo>
                  <a:lnTo>
                    <a:pt x="802" y="1275"/>
                  </a:lnTo>
                  <a:lnTo>
                    <a:pt x="963" y="1200"/>
                  </a:lnTo>
                  <a:lnTo>
                    <a:pt x="1105" y="1287"/>
                  </a:lnTo>
                  <a:lnTo>
                    <a:pt x="1204" y="1289"/>
                  </a:lnTo>
                  <a:lnTo>
                    <a:pt x="1131" y="1206"/>
                  </a:lnTo>
                  <a:lnTo>
                    <a:pt x="1207" y="1118"/>
                  </a:lnTo>
                  <a:lnTo>
                    <a:pt x="1414" y="1034"/>
                  </a:lnTo>
                  <a:lnTo>
                    <a:pt x="1524" y="822"/>
                  </a:lnTo>
                  <a:lnTo>
                    <a:pt x="1713" y="870"/>
                  </a:lnTo>
                  <a:lnTo>
                    <a:pt x="1821" y="855"/>
                  </a:lnTo>
                  <a:lnTo>
                    <a:pt x="1971" y="761"/>
                  </a:lnTo>
                  <a:lnTo>
                    <a:pt x="1902" y="659"/>
                  </a:lnTo>
                  <a:lnTo>
                    <a:pt x="1860" y="537"/>
                  </a:lnTo>
                  <a:lnTo>
                    <a:pt x="1747" y="386"/>
                  </a:lnTo>
                  <a:lnTo>
                    <a:pt x="1516" y="207"/>
                  </a:lnTo>
                  <a:lnTo>
                    <a:pt x="1318" y="0"/>
                  </a:lnTo>
                  <a:lnTo>
                    <a:pt x="1069" y="207"/>
                  </a:lnTo>
                  <a:lnTo>
                    <a:pt x="871" y="297"/>
                  </a:lnTo>
                  <a:lnTo>
                    <a:pt x="663" y="252"/>
                  </a:lnTo>
                  <a:lnTo>
                    <a:pt x="636" y="180"/>
                  </a:lnTo>
                  <a:lnTo>
                    <a:pt x="561" y="48"/>
                  </a:lnTo>
                  <a:lnTo>
                    <a:pt x="339" y="138"/>
                  </a:lnTo>
                  <a:lnTo>
                    <a:pt x="0" y="26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Freeform 570"/>
            <p:cNvSpPr>
              <a:spLocks/>
            </p:cNvSpPr>
            <p:nvPr/>
          </p:nvSpPr>
          <p:spPr bwMode="auto">
            <a:xfrm>
              <a:off x="2443163" y="2679700"/>
              <a:ext cx="841375" cy="469900"/>
            </a:xfrm>
            <a:custGeom>
              <a:avLst/>
              <a:gdLst>
                <a:gd name="T0" fmla="*/ 482 w 2903"/>
                <a:gd name="T1" fmla="*/ 0 h 1610"/>
                <a:gd name="T2" fmla="*/ 452 w 2903"/>
                <a:gd name="T3" fmla="*/ 140 h 1610"/>
                <a:gd name="T4" fmla="*/ 317 w 2903"/>
                <a:gd name="T5" fmla="*/ 285 h 1610"/>
                <a:gd name="T6" fmla="*/ 212 w 2903"/>
                <a:gd name="T7" fmla="*/ 345 h 1610"/>
                <a:gd name="T8" fmla="*/ 232 w 2903"/>
                <a:gd name="T9" fmla="*/ 495 h 1610"/>
                <a:gd name="T10" fmla="*/ 157 w 2903"/>
                <a:gd name="T11" fmla="*/ 560 h 1610"/>
                <a:gd name="T12" fmla="*/ 0 w 2903"/>
                <a:gd name="T13" fmla="*/ 693 h 1610"/>
                <a:gd name="T14" fmla="*/ 191 w 2903"/>
                <a:gd name="T15" fmla="*/ 872 h 1610"/>
                <a:gd name="T16" fmla="*/ 327 w 2903"/>
                <a:gd name="T17" fmla="*/ 930 h 1610"/>
                <a:gd name="T18" fmla="*/ 469 w 2903"/>
                <a:gd name="T19" fmla="*/ 946 h 1610"/>
                <a:gd name="T20" fmla="*/ 877 w 2903"/>
                <a:gd name="T21" fmla="*/ 990 h 1610"/>
                <a:gd name="T22" fmla="*/ 1967 w 2903"/>
                <a:gd name="T23" fmla="*/ 1460 h 1610"/>
                <a:gd name="T24" fmla="*/ 2378 w 2903"/>
                <a:gd name="T25" fmla="*/ 1610 h 1610"/>
                <a:gd name="T26" fmla="*/ 2828 w 2903"/>
                <a:gd name="T27" fmla="*/ 1440 h 1610"/>
                <a:gd name="T28" fmla="*/ 2858 w 2903"/>
                <a:gd name="T29" fmla="*/ 1325 h 1610"/>
                <a:gd name="T30" fmla="*/ 2823 w 2903"/>
                <a:gd name="T31" fmla="*/ 1185 h 1610"/>
                <a:gd name="T32" fmla="*/ 2903 w 2903"/>
                <a:gd name="T33" fmla="*/ 1050 h 1610"/>
                <a:gd name="T34" fmla="*/ 2738 w 2903"/>
                <a:gd name="T35" fmla="*/ 885 h 1610"/>
                <a:gd name="T36" fmla="*/ 2513 w 2903"/>
                <a:gd name="T37" fmla="*/ 735 h 1610"/>
                <a:gd name="T38" fmla="*/ 2418 w 2903"/>
                <a:gd name="T39" fmla="*/ 765 h 1610"/>
                <a:gd name="T40" fmla="*/ 2393 w 2903"/>
                <a:gd name="T41" fmla="*/ 905 h 1610"/>
                <a:gd name="T42" fmla="*/ 2418 w 2903"/>
                <a:gd name="T43" fmla="*/ 980 h 1610"/>
                <a:gd name="T44" fmla="*/ 2313 w 2903"/>
                <a:gd name="T45" fmla="*/ 1050 h 1610"/>
                <a:gd name="T46" fmla="*/ 2253 w 2903"/>
                <a:gd name="T47" fmla="*/ 1040 h 1610"/>
                <a:gd name="T48" fmla="*/ 2183 w 2903"/>
                <a:gd name="T49" fmla="*/ 1125 h 1610"/>
                <a:gd name="T50" fmla="*/ 2123 w 2903"/>
                <a:gd name="T51" fmla="*/ 1070 h 1610"/>
                <a:gd name="T52" fmla="*/ 2193 w 2903"/>
                <a:gd name="T53" fmla="*/ 935 h 1610"/>
                <a:gd name="T54" fmla="*/ 2148 w 2903"/>
                <a:gd name="T55" fmla="*/ 875 h 1610"/>
                <a:gd name="T56" fmla="*/ 2003 w 2903"/>
                <a:gd name="T57" fmla="*/ 890 h 1610"/>
                <a:gd name="T58" fmla="*/ 1912 w 2903"/>
                <a:gd name="T59" fmla="*/ 885 h 1610"/>
                <a:gd name="T60" fmla="*/ 1712 w 2903"/>
                <a:gd name="T61" fmla="*/ 815 h 1610"/>
                <a:gd name="T62" fmla="*/ 1597 w 2903"/>
                <a:gd name="T63" fmla="*/ 870 h 1610"/>
                <a:gd name="T64" fmla="*/ 1508 w 2903"/>
                <a:gd name="T65" fmla="*/ 815 h 1610"/>
                <a:gd name="T66" fmla="*/ 1433 w 2903"/>
                <a:gd name="T67" fmla="*/ 765 h 1610"/>
                <a:gd name="T68" fmla="*/ 1522 w 2903"/>
                <a:gd name="T69" fmla="*/ 740 h 1610"/>
                <a:gd name="T70" fmla="*/ 1563 w 2903"/>
                <a:gd name="T71" fmla="*/ 680 h 1610"/>
                <a:gd name="T72" fmla="*/ 1608 w 2903"/>
                <a:gd name="T73" fmla="*/ 590 h 1610"/>
                <a:gd name="T74" fmla="*/ 1418 w 2903"/>
                <a:gd name="T75" fmla="*/ 600 h 1610"/>
                <a:gd name="T76" fmla="*/ 1373 w 2903"/>
                <a:gd name="T77" fmla="*/ 665 h 1610"/>
                <a:gd name="T78" fmla="*/ 1222 w 2903"/>
                <a:gd name="T79" fmla="*/ 575 h 1610"/>
                <a:gd name="T80" fmla="*/ 918 w 2903"/>
                <a:gd name="T81" fmla="*/ 605 h 1610"/>
                <a:gd name="T82" fmla="*/ 723 w 2903"/>
                <a:gd name="T83" fmla="*/ 590 h 1610"/>
                <a:gd name="T84" fmla="*/ 542 w 2903"/>
                <a:gd name="T85" fmla="*/ 740 h 1610"/>
                <a:gd name="T86" fmla="*/ 442 w 2903"/>
                <a:gd name="T87" fmla="*/ 705 h 1610"/>
                <a:gd name="T88" fmla="*/ 377 w 2903"/>
                <a:gd name="T89" fmla="*/ 635 h 1610"/>
                <a:gd name="T90" fmla="*/ 348 w 2903"/>
                <a:gd name="T91" fmla="*/ 530 h 1610"/>
                <a:gd name="T92" fmla="*/ 362 w 2903"/>
                <a:gd name="T93" fmla="*/ 435 h 1610"/>
                <a:gd name="T94" fmla="*/ 413 w 2903"/>
                <a:gd name="T95" fmla="*/ 390 h 1610"/>
                <a:gd name="T96" fmla="*/ 502 w 2903"/>
                <a:gd name="T97" fmla="*/ 360 h 1610"/>
                <a:gd name="T98" fmla="*/ 663 w 2903"/>
                <a:gd name="T99" fmla="*/ 420 h 1610"/>
                <a:gd name="T100" fmla="*/ 692 w 2903"/>
                <a:gd name="T101" fmla="*/ 185 h 1610"/>
                <a:gd name="T102" fmla="*/ 577 w 2903"/>
                <a:gd name="T103" fmla="*/ 65 h 1610"/>
                <a:gd name="T104" fmla="*/ 482 w 2903"/>
                <a:gd name="T105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03" h="1610">
                  <a:moveTo>
                    <a:pt x="482" y="0"/>
                  </a:moveTo>
                  <a:lnTo>
                    <a:pt x="452" y="140"/>
                  </a:lnTo>
                  <a:lnTo>
                    <a:pt x="317" y="285"/>
                  </a:lnTo>
                  <a:lnTo>
                    <a:pt x="212" y="345"/>
                  </a:lnTo>
                  <a:lnTo>
                    <a:pt x="232" y="495"/>
                  </a:lnTo>
                  <a:lnTo>
                    <a:pt x="157" y="560"/>
                  </a:lnTo>
                  <a:lnTo>
                    <a:pt x="0" y="693"/>
                  </a:lnTo>
                  <a:lnTo>
                    <a:pt x="191" y="872"/>
                  </a:lnTo>
                  <a:lnTo>
                    <a:pt x="327" y="930"/>
                  </a:lnTo>
                  <a:lnTo>
                    <a:pt x="469" y="946"/>
                  </a:lnTo>
                  <a:lnTo>
                    <a:pt x="877" y="990"/>
                  </a:lnTo>
                  <a:lnTo>
                    <a:pt x="1967" y="1460"/>
                  </a:lnTo>
                  <a:lnTo>
                    <a:pt x="2378" y="1610"/>
                  </a:lnTo>
                  <a:lnTo>
                    <a:pt x="2828" y="1440"/>
                  </a:lnTo>
                  <a:lnTo>
                    <a:pt x="2858" y="1325"/>
                  </a:lnTo>
                  <a:lnTo>
                    <a:pt x="2823" y="1185"/>
                  </a:lnTo>
                  <a:lnTo>
                    <a:pt x="2903" y="1050"/>
                  </a:lnTo>
                  <a:lnTo>
                    <a:pt x="2738" y="885"/>
                  </a:lnTo>
                  <a:lnTo>
                    <a:pt x="2513" y="735"/>
                  </a:lnTo>
                  <a:lnTo>
                    <a:pt x="2418" y="765"/>
                  </a:lnTo>
                  <a:lnTo>
                    <a:pt x="2393" y="905"/>
                  </a:lnTo>
                  <a:lnTo>
                    <a:pt x="2418" y="980"/>
                  </a:lnTo>
                  <a:lnTo>
                    <a:pt x="2313" y="1050"/>
                  </a:lnTo>
                  <a:lnTo>
                    <a:pt x="2253" y="1040"/>
                  </a:lnTo>
                  <a:lnTo>
                    <a:pt x="2183" y="1125"/>
                  </a:lnTo>
                  <a:lnTo>
                    <a:pt x="2123" y="1070"/>
                  </a:lnTo>
                  <a:lnTo>
                    <a:pt x="2193" y="935"/>
                  </a:lnTo>
                  <a:lnTo>
                    <a:pt x="2148" y="875"/>
                  </a:lnTo>
                  <a:lnTo>
                    <a:pt x="2003" y="890"/>
                  </a:lnTo>
                  <a:lnTo>
                    <a:pt x="1912" y="885"/>
                  </a:lnTo>
                  <a:lnTo>
                    <a:pt x="1712" y="815"/>
                  </a:lnTo>
                  <a:lnTo>
                    <a:pt x="1597" y="870"/>
                  </a:lnTo>
                  <a:lnTo>
                    <a:pt x="1508" y="815"/>
                  </a:lnTo>
                  <a:lnTo>
                    <a:pt x="1433" y="765"/>
                  </a:lnTo>
                  <a:lnTo>
                    <a:pt x="1522" y="740"/>
                  </a:lnTo>
                  <a:lnTo>
                    <a:pt x="1563" y="680"/>
                  </a:lnTo>
                  <a:lnTo>
                    <a:pt x="1608" y="590"/>
                  </a:lnTo>
                  <a:lnTo>
                    <a:pt x="1418" y="600"/>
                  </a:lnTo>
                  <a:lnTo>
                    <a:pt x="1373" y="665"/>
                  </a:lnTo>
                  <a:lnTo>
                    <a:pt x="1222" y="575"/>
                  </a:lnTo>
                  <a:lnTo>
                    <a:pt x="918" y="605"/>
                  </a:lnTo>
                  <a:lnTo>
                    <a:pt x="723" y="590"/>
                  </a:lnTo>
                  <a:lnTo>
                    <a:pt x="542" y="740"/>
                  </a:lnTo>
                  <a:lnTo>
                    <a:pt x="442" y="705"/>
                  </a:lnTo>
                  <a:lnTo>
                    <a:pt x="377" y="635"/>
                  </a:lnTo>
                  <a:lnTo>
                    <a:pt x="348" y="530"/>
                  </a:lnTo>
                  <a:lnTo>
                    <a:pt x="362" y="435"/>
                  </a:lnTo>
                  <a:lnTo>
                    <a:pt x="413" y="390"/>
                  </a:lnTo>
                  <a:lnTo>
                    <a:pt x="502" y="360"/>
                  </a:lnTo>
                  <a:lnTo>
                    <a:pt x="663" y="420"/>
                  </a:lnTo>
                  <a:lnTo>
                    <a:pt x="692" y="185"/>
                  </a:lnTo>
                  <a:lnTo>
                    <a:pt x="577" y="65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Freeform 571"/>
            <p:cNvSpPr>
              <a:spLocks/>
            </p:cNvSpPr>
            <p:nvPr/>
          </p:nvSpPr>
          <p:spPr bwMode="auto">
            <a:xfrm>
              <a:off x="1916113" y="2767013"/>
              <a:ext cx="671512" cy="668338"/>
            </a:xfrm>
            <a:custGeom>
              <a:avLst/>
              <a:gdLst>
                <a:gd name="T0" fmla="*/ 526 w 2320"/>
                <a:gd name="T1" fmla="*/ 241 h 2292"/>
                <a:gd name="T2" fmla="*/ 255 w 2320"/>
                <a:gd name="T3" fmla="*/ 600 h 2292"/>
                <a:gd name="T4" fmla="*/ 311 w 2320"/>
                <a:gd name="T5" fmla="*/ 756 h 2292"/>
                <a:gd name="T6" fmla="*/ 106 w 2320"/>
                <a:gd name="T7" fmla="*/ 978 h 2292"/>
                <a:gd name="T8" fmla="*/ 30 w 2320"/>
                <a:gd name="T9" fmla="*/ 1095 h 2292"/>
                <a:gd name="T10" fmla="*/ 0 w 2320"/>
                <a:gd name="T11" fmla="*/ 1320 h 2292"/>
                <a:gd name="T12" fmla="*/ 400 w 2320"/>
                <a:gd name="T13" fmla="*/ 1565 h 2292"/>
                <a:gd name="T14" fmla="*/ 685 w 2320"/>
                <a:gd name="T15" fmla="*/ 1805 h 2292"/>
                <a:gd name="T16" fmla="*/ 895 w 2320"/>
                <a:gd name="T17" fmla="*/ 1910 h 2292"/>
                <a:gd name="T18" fmla="*/ 1260 w 2320"/>
                <a:gd name="T19" fmla="*/ 2160 h 2292"/>
                <a:gd name="T20" fmla="*/ 1380 w 2320"/>
                <a:gd name="T21" fmla="*/ 2195 h 2292"/>
                <a:gd name="T22" fmla="*/ 1495 w 2320"/>
                <a:gd name="T23" fmla="*/ 2225 h 2292"/>
                <a:gd name="T24" fmla="*/ 1596 w 2320"/>
                <a:gd name="T25" fmla="*/ 2292 h 2292"/>
                <a:gd name="T26" fmla="*/ 1646 w 2320"/>
                <a:gd name="T27" fmla="*/ 2097 h 2292"/>
                <a:gd name="T28" fmla="*/ 1826 w 2320"/>
                <a:gd name="T29" fmla="*/ 1772 h 2292"/>
                <a:gd name="T30" fmla="*/ 1735 w 2320"/>
                <a:gd name="T31" fmla="*/ 1664 h 2292"/>
                <a:gd name="T32" fmla="*/ 1643 w 2320"/>
                <a:gd name="T33" fmla="*/ 1685 h 2292"/>
                <a:gd name="T34" fmla="*/ 1591 w 2320"/>
                <a:gd name="T35" fmla="*/ 1790 h 2292"/>
                <a:gd name="T36" fmla="*/ 1485 w 2320"/>
                <a:gd name="T37" fmla="*/ 1678 h 2292"/>
                <a:gd name="T38" fmla="*/ 1591 w 2320"/>
                <a:gd name="T39" fmla="*/ 1459 h 2292"/>
                <a:gd name="T40" fmla="*/ 1587 w 2320"/>
                <a:gd name="T41" fmla="*/ 1249 h 2292"/>
                <a:gd name="T42" fmla="*/ 1918 w 2320"/>
                <a:gd name="T43" fmla="*/ 1273 h 2292"/>
                <a:gd name="T44" fmla="*/ 2179 w 2320"/>
                <a:gd name="T45" fmla="*/ 1273 h 2292"/>
                <a:gd name="T46" fmla="*/ 2290 w 2320"/>
                <a:gd name="T47" fmla="*/ 1243 h 2292"/>
                <a:gd name="T48" fmla="*/ 2261 w 2320"/>
                <a:gd name="T49" fmla="*/ 1086 h 2292"/>
                <a:gd name="T50" fmla="*/ 2320 w 2320"/>
                <a:gd name="T51" fmla="*/ 948 h 2292"/>
                <a:gd name="T52" fmla="*/ 2290 w 2320"/>
                <a:gd name="T53" fmla="*/ 648 h 2292"/>
                <a:gd name="T54" fmla="*/ 2148 w 2320"/>
                <a:gd name="T55" fmla="*/ 630 h 2292"/>
                <a:gd name="T56" fmla="*/ 2010 w 2320"/>
                <a:gd name="T57" fmla="*/ 570 h 2292"/>
                <a:gd name="T58" fmla="*/ 1825 w 2320"/>
                <a:gd name="T59" fmla="*/ 395 h 2292"/>
                <a:gd name="T60" fmla="*/ 1785 w 2320"/>
                <a:gd name="T61" fmla="*/ 330 h 2292"/>
                <a:gd name="T62" fmla="*/ 1810 w 2320"/>
                <a:gd name="T63" fmla="*/ 230 h 2292"/>
                <a:gd name="T64" fmla="*/ 1740 w 2320"/>
                <a:gd name="T65" fmla="*/ 200 h 2292"/>
                <a:gd name="T66" fmla="*/ 1705 w 2320"/>
                <a:gd name="T67" fmla="*/ 125 h 2292"/>
                <a:gd name="T68" fmla="*/ 1585 w 2320"/>
                <a:gd name="T69" fmla="*/ 165 h 2292"/>
                <a:gd name="T70" fmla="*/ 1425 w 2320"/>
                <a:gd name="T71" fmla="*/ 150 h 2292"/>
                <a:gd name="T72" fmla="*/ 1240 w 2320"/>
                <a:gd name="T73" fmla="*/ 150 h 2292"/>
                <a:gd name="T74" fmla="*/ 1155 w 2320"/>
                <a:gd name="T75" fmla="*/ 365 h 2292"/>
                <a:gd name="T76" fmla="*/ 1075 w 2320"/>
                <a:gd name="T77" fmla="*/ 435 h 2292"/>
                <a:gd name="T78" fmla="*/ 985 w 2320"/>
                <a:gd name="T79" fmla="*/ 395 h 2292"/>
                <a:gd name="T80" fmla="*/ 975 w 2320"/>
                <a:gd name="T81" fmla="*/ 290 h 2292"/>
                <a:gd name="T82" fmla="*/ 910 w 2320"/>
                <a:gd name="T83" fmla="*/ 170 h 2292"/>
                <a:gd name="T84" fmla="*/ 910 w 2320"/>
                <a:gd name="T85" fmla="*/ 60 h 2292"/>
                <a:gd name="T86" fmla="*/ 855 w 2320"/>
                <a:gd name="T87" fmla="*/ 0 h 2292"/>
                <a:gd name="T88" fmla="*/ 750 w 2320"/>
                <a:gd name="T89" fmla="*/ 0 h 2292"/>
                <a:gd name="T90" fmla="*/ 720 w 2320"/>
                <a:gd name="T91" fmla="*/ 45 h 2292"/>
                <a:gd name="T92" fmla="*/ 705 w 2320"/>
                <a:gd name="T93" fmla="*/ 195 h 2292"/>
                <a:gd name="T94" fmla="*/ 765 w 2320"/>
                <a:gd name="T95" fmla="*/ 285 h 2292"/>
                <a:gd name="T96" fmla="*/ 690 w 2320"/>
                <a:gd name="T97" fmla="*/ 390 h 2292"/>
                <a:gd name="T98" fmla="*/ 595 w 2320"/>
                <a:gd name="T99" fmla="*/ 380 h 2292"/>
                <a:gd name="T100" fmla="*/ 526 w 2320"/>
                <a:gd name="T101" fmla="*/ 241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0" h="2292">
                  <a:moveTo>
                    <a:pt x="526" y="241"/>
                  </a:moveTo>
                  <a:lnTo>
                    <a:pt x="255" y="600"/>
                  </a:lnTo>
                  <a:lnTo>
                    <a:pt x="311" y="756"/>
                  </a:lnTo>
                  <a:lnTo>
                    <a:pt x="106" y="978"/>
                  </a:lnTo>
                  <a:lnTo>
                    <a:pt x="30" y="1095"/>
                  </a:lnTo>
                  <a:lnTo>
                    <a:pt x="0" y="1320"/>
                  </a:lnTo>
                  <a:lnTo>
                    <a:pt x="400" y="1565"/>
                  </a:lnTo>
                  <a:lnTo>
                    <a:pt x="685" y="1805"/>
                  </a:lnTo>
                  <a:lnTo>
                    <a:pt x="895" y="1910"/>
                  </a:lnTo>
                  <a:lnTo>
                    <a:pt x="1260" y="2160"/>
                  </a:lnTo>
                  <a:lnTo>
                    <a:pt x="1380" y="2195"/>
                  </a:lnTo>
                  <a:lnTo>
                    <a:pt x="1495" y="2225"/>
                  </a:lnTo>
                  <a:lnTo>
                    <a:pt x="1596" y="2292"/>
                  </a:lnTo>
                  <a:lnTo>
                    <a:pt x="1646" y="2097"/>
                  </a:lnTo>
                  <a:lnTo>
                    <a:pt x="1826" y="1772"/>
                  </a:lnTo>
                  <a:lnTo>
                    <a:pt x="1735" y="1664"/>
                  </a:lnTo>
                  <a:lnTo>
                    <a:pt x="1643" y="1685"/>
                  </a:lnTo>
                  <a:lnTo>
                    <a:pt x="1591" y="1790"/>
                  </a:lnTo>
                  <a:lnTo>
                    <a:pt x="1485" y="1678"/>
                  </a:lnTo>
                  <a:lnTo>
                    <a:pt x="1591" y="1459"/>
                  </a:lnTo>
                  <a:lnTo>
                    <a:pt x="1587" y="1249"/>
                  </a:lnTo>
                  <a:lnTo>
                    <a:pt x="1918" y="1273"/>
                  </a:lnTo>
                  <a:lnTo>
                    <a:pt x="2179" y="1273"/>
                  </a:lnTo>
                  <a:lnTo>
                    <a:pt x="2290" y="1243"/>
                  </a:lnTo>
                  <a:lnTo>
                    <a:pt x="2261" y="1086"/>
                  </a:lnTo>
                  <a:lnTo>
                    <a:pt x="2320" y="948"/>
                  </a:lnTo>
                  <a:lnTo>
                    <a:pt x="2290" y="648"/>
                  </a:lnTo>
                  <a:lnTo>
                    <a:pt x="2148" y="630"/>
                  </a:lnTo>
                  <a:lnTo>
                    <a:pt x="2010" y="570"/>
                  </a:lnTo>
                  <a:lnTo>
                    <a:pt x="1825" y="395"/>
                  </a:lnTo>
                  <a:lnTo>
                    <a:pt x="1785" y="330"/>
                  </a:lnTo>
                  <a:lnTo>
                    <a:pt x="1810" y="230"/>
                  </a:lnTo>
                  <a:lnTo>
                    <a:pt x="1740" y="200"/>
                  </a:lnTo>
                  <a:lnTo>
                    <a:pt x="1705" y="125"/>
                  </a:lnTo>
                  <a:lnTo>
                    <a:pt x="1585" y="165"/>
                  </a:lnTo>
                  <a:lnTo>
                    <a:pt x="1425" y="150"/>
                  </a:lnTo>
                  <a:lnTo>
                    <a:pt x="1240" y="150"/>
                  </a:lnTo>
                  <a:lnTo>
                    <a:pt x="1155" y="365"/>
                  </a:lnTo>
                  <a:lnTo>
                    <a:pt x="1075" y="435"/>
                  </a:lnTo>
                  <a:lnTo>
                    <a:pt x="985" y="395"/>
                  </a:lnTo>
                  <a:lnTo>
                    <a:pt x="975" y="290"/>
                  </a:lnTo>
                  <a:lnTo>
                    <a:pt x="910" y="170"/>
                  </a:lnTo>
                  <a:lnTo>
                    <a:pt x="910" y="60"/>
                  </a:lnTo>
                  <a:lnTo>
                    <a:pt x="855" y="0"/>
                  </a:lnTo>
                  <a:lnTo>
                    <a:pt x="750" y="0"/>
                  </a:lnTo>
                  <a:lnTo>
                    <a:pt x="720" y="45"/>
                  </a:lnTo>
                  <a:lnTo>
                    <a:pt x="705" y="195"/>
                  </a:lnTo>
                  <a:lnTo>
                    <a:pt x="765" y="285"/>
                  </a:lnTo>
                  <a:lnTo>
                    <a:pt x="690" y="390"/>
                  </a:lnTo>
                  <a:lnTo>
                    <a:pt x="595" y="380"/>
                  </a:lnTo>
                  <a:lnTo>
                    <a:pt x="526" y="24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Freeform 572"/>
            <p:cNvSpPr>
              <a:spLocks/>
            </p:cNvSpPr>
            <p:nvPr/>
          </p:nvSpPr>
          <p:spPr bwMode="auto">
            <a:xfrm>
              <a:off x="1677988" y="3006725"/>
              <a:ext cx="633412" cy="544513"/>
            </a:xfrm>
            <a:custGeom>
              <a:avLst/>
              <a:gdLst>
                <a:gd name="T0" fmla="*/ 911 w 2155"/>
                <a:gd name="T1" fmla="*/ 155 h 1860"/>
                <a:gd name="T2" fmla="*/ 867 w 2155"/>
                <a:gd name="T3" fmla="*/ 75 h 1860"/>
                <a:gd name="T4" fmla="*/ 760 w 2155"/>
                <a:gd name="T5" fmla="*/ 0 h 1860"/>
                <a:gd name="T6" fmla="*/ 660 w 2155"/>
                <a:gd name="T7" fmla="*/ 95 h 1860"/>
                <a:gd name="T8" fmla="*/ 483 w 2155"/>
                <a:gd name="T9" fmla="*/ 175 h 1860"/>
                <a:gd name="T10" fmla="*/ 316 w 2155"/>
                <a:gd name="T11" fmla="*/ 323 h 1860"/>
                <a:gd name="T12" fmla="*/ 153 w 2155"/>
                <a:gd name="T13" fmla="*/ 464 h 1860"/>
                <a:gd name="T14" fmla="*/ 0 w 2155"/>
                <a:gd name="T15" fmla="*/ 480 h 1860"/>
                <a:gd name="T16" fmla="*/ 21 w 2155"/>
                <a:gd name="T17" fmla="*/ 594 h 1860"/>
                <a:gd name="T18" fmla="*/ 55 w 2155"/>
                <a:gd name="T19" fmla="*/ 753 h 1860"/>
                <a:gd name="T20" fmla="*/ 123 w 2155"/>
                <a:gd name="T21" fmla="*/ 900 h 1860"/>
                <a:gd name="T22" fmla="*/ 217 w 2155"/>
                <a:gd name="T23" fmla="*/ 858 h 1860"/>
                <a:gd name="T24" fmla="*/ 285 w 2155"/>
                <a:gd name="T25" fmla="*/ 900 h 1860"/>
                <a:gd name="T26" fmla="*/ 291 w 2155"/>
                <a:gd name="T27" fmla="*/ 793 h 1860"/>
                <a:gd name="T28" fmla="*/ 390 w 2155"/>
                <a:gd name="T29" fmla="*/ 824 h 1860"/>
                <a:gd name="T30" fmla="*/ 375 w 2155"/>
                <a:gd name="T31" fmla="*/ 947 h 1860"/>
                <a:gd name="T32" fmla="*/ 478 w 2155"/>
                <a:gd name="T33" fmla="*/ 957 h 1860"/>
                <a:gd name="T34" fmla="*/ 557 w 2155"/>
                <a:gd name="T35" fmla="*/ 1007 h 1860"/>
                <a:gd name="T36" fmla="*/ 567 w 2155"/>
                <a:gd name="T37" fmla="*/ 1112 h 1860"/>
                <a:gd name="T38" fmla="*/ 675 w 2155"/>
                <a:gd name="T39" fmla="*/ 1187 h 1860"/>
                <a:gd name="T40" fmla="*/ 892 w 2155"/>
                <a:gd name="T41" fmla="*/ 1152 h 1860"/>
                <a:gd name="T42" fmla="*/ 1315 w 2155"/>
                <a:gd name="T43" fmla="*/ 1394 h 1860"/>
                <a:gd name="T44" fmla="*/ 1659 w 2155"/>
                <a:gd name="T45" fmla="*/ 1690 h 1860"/>
                <a:gd name="T46" fmla="*/ 1873 w 2155"/>
                <a:gd name="T47" fmla="*/ 1860 h 1860"/>
                <a:gd name="T48" fmla="*/ 1968 w 2155"/>
                <a:gd name="T49" fmla="*/ 1814 h 1860"/>
                <a:gd name="T50" fmla="*/ 1909 w 2155"/>
                <a:gd name="T51" fmla="*/ 1718 h 1860"/>
                <a:gd name="T52" fmla="*/ 1900 w 2155"/>
                <a:gd name="T53" fmla="*/ 1591 h 1860"/>
                <a:gd name="T54" fmla="*/ 2033 w 2155"/>
                <a:gd name="T55" fmla="*/ 1591 h 1860"/>
                <a:gd name="T56" fmla="*/ 2043 w 2155"/>
                <a:gd name="T57" fmla="*/ 1421 h 1860"/>
                <a:gd name="T58" fmla="*/ 2155 w 2155"/>
                <a:gd name="T59" fmla="*/ 1364 h 1860"/>
                <a:gd name="T60" fmla="*/ 2049 w 2155"/>
                <a:gd name="T61" fmla="*/ 1332 h 1860"/>
                <a:gd name="T62" fmla="*/ 1705 w 2155"/>
                <a:gd name="T63" fmla="*/ 1091 h 1860"/>
                <a:gd name="T64" fmla="*/ 1483 w 2155"/>
                <a:gd name="T65" fmla="*/ 978 h 1860"/>
                <a:gd name="T66" fmla="*/ 1207 w 2155"/>
                <a:gd name="T67" fmla="*/ 740 h 1860"/>
                <a:gd name="T68" fmla="*/ 807 w 2155"/>
                <a:gd name="T69" fmla="*/ 495 h 1860"/>
                <a:gd name="T70" fmla="*/ 837 w 2155"/>
                <a:gd name="T71" fmla="*/ 269 h 1860"/>
                <a:gd name="T72" fmla="*/ 911 w 2155"/>
                <a:gd name="T73" fmla="*/ 155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5" h="1860">
                  <a:moveTo>
                    <a:pt x="911" y="155"/>
                  </a:moveTo>
                  <a:lnTo>
                    <a:pt x="867" y="75"/>
                  </a:lnTo>
                  <a:lnTo>
                    <a:pt x="760" y="0"/>
                  </a:lnTo>
                  <a:lnTo>
                    <a:pt x="660" y="95"/>
                  </a:lnTo>
                  <a:lnTo>
                    <a:pt x="483" y="175"/>
                  </a:lnTo>
                  <a:lnTo>
                    <a:pt x="316" y="323"/>
                  </a:lnTo>
                  <a:lnTo>
                    <a:pt x="153" y="464"/>
                  </a:lnTo>
                  <a:lnTo>
                    <a:pt x="0" y="480"/>
                  </a:lnTo>
                  <a:lnTo>
                    <a:pt x="21" y="594"/>
                  </a:lnTo>
                  <a:lnTo>
                    <a:pt x="55" y="753"/>
                  </a:lnTo>
                  <a:lnTo>
                    <a:pt x="123" y="900"/>
                  </a:lnTo>
                  <a:lnTo>
                    <a:pt x="217" y="858"/>
                  </a:lnTo>
                  <a:lnTo>
                    <a:pt x="285" y="900"/>
                  </a:lnTo>
                  <a:lnTo>
                    <a:pt x="291" y="793"/>
                  </a:lnTo>
                  <a:lnTo>
                    <a:pt x="390" y="824"/>
                  </a:lnTo>
                  <a:lnTo>
                    <a:pt x="375" y="947"/>
                  </a:lnTo>
                  <a:lnTo>
                    <a:pt x="478" y="957"/>
                  </a:lnTo>
                  <a:lnTo>
                    <a:pt x="557" y="1007"/>
                  </a:lnTo>
                  <a:lnTo>
                    <a:pt x="567" y="1112"/>
                  </a:lnTo>
                  <a:lnTo>
                    <a:pt x="675" y="1187"/>
                  </a:lnTo>
                  <a:lnTo>
                    <a:pt x="892" y="1152"/>
                  </a:lnTo>
                  <a:lnTo>
                    <a:pt x="1315" y="1394"/>
                  </a:lnTo>
                  <a:lnTo>
                    <a:pt x="1659" y="1690"/>
                  </a:lnTo>
                  <a:lnTo>
                    <a:pt x="1873" y="1860"/>
                  </a:lnTo>
                  <a:lnTo>
                    <a:pt x="1968" y="1814"/>
                  </a:lnTo>
                  <a:lnTo>
                    <a:pt x="1909" y="1718"/>
                  </a:lnTo>
                  <a:lnTo>
                    <a:pt x="1900" y="1591"/>
                  </a:lnTo>
                  <a:lnTo>
                    <a:pt x="2033" y="1591"/>
                  </a:lnTo>
                  <a:lnTo>
                    <a:pt x="2043" y="1421"/>
                  </a:lnTo>
                  <a:lnTo>
                    <a:pt x="2155" y="1364"/>
                  </a:lnTo>
                  <a:lnTo>
                    <a:pt x="2049" y="1332"/>
                  </a:lnTo>
                  <a:lnTo>
                    <a:pt x="1705" y="1091"/>
                  </a:lnTo>
                  <a:lnTo>
                    <a:pt x="1483" y="978"/>
                  </a:lnTo>
                  <a:lnTo>
                    <a:pt x="1207" y="740"/>
                  </a:lnTo>
                  <a:lnTo>
                    <a:pt x="807" y="495"/>
                  </a:lnTo>
                  <a:lnTo>
                    <a:pt x="837" y="269"/>
                  </a:lnTo>
                  <a:lnTo>
                    <a:pt x="911" y="1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Freeform 573"/>
            <p:cNvSpPr>
              <a:spLocks/>
            </p:cNvSpPr>
            <p:nvPr/>
          </p:nvSpPr>
          <p:spPr bwMode="auto">
            <a:xfrm>
              <a:off x="3808413" y="4394200"/>
              <a:ext cx="330200" cy="471488"/>
            </a:xfrm>
            <a:custGeom>
              <a:avLst/>
              <a:gdLst>
                <a:gd name="T0" fmla="*/ 936 w 1123"/>
                <a:gd name="T1" fmla="*/ 508 h 1614"/>
                <a:gd name="T2" fmla="*/ 901 w 1123"/>
                <a:gd name="T3" fmla="*/ 622 h 1614"/>
                <a:gd name="T4" fmla="*/ 946 w 1123"/>
                <a:gd name="T5" fmla="*/ 772 h 1614"/>
                <a:gd name="T6" fmla="*/ 980 w 1123"/>
                <a:gd name="T7" fmla="*/ 1017 h 1614"/>
                <a:gd name="T8" fmla="*/ 1123 w 1123"/>
                <a:gd name="T9" fmla="*/ 1311 h 1614"/>
                <a:gd name="T10" fmla="*/ 1020 w 1123"/>
                <a:gd name="T11" fmla="*/ 1495 h 1614"/>
                <a:gd name="T12" fmla="*/ 891 w 1123"/>
                <a:gd name="T13" fmla="*/ 1614 h 1614"/>
                <a:gd name="T14" fmla="*/ 792 w 1123"/>
                <a:gd name="T15" fmla="*/ 1490 h 1614"/>
                <a:gd name="T16" fmla="*/ 722 w 1123"/>
                <a:gd name="T17" fmla="*/ 1389 h 1614"/>
                <a:gd name="T18" fmla="*/ 681 w 1123"/>
                <a:gd name="T19" fmla="*/ 1268 h 1614"/>
                <a:gd name="T20" fmla="*/ 566 w 1123"/>
                <a:gd name="T21" fmla="*/ 1116 h 1614"/>
                <a:gd name="T22" fmla="*/ 333 w 1123"/>
                <a:gd name="T23" fmla="*/ 933 h 1614"/>
                <a:gd name="T24" fmla="*/ 138 w 1123"/>
                <a:gd name="T25" fmla="*/ 727 h 1614"/>
                <a:gd name="T26" fmla="*/ 104 w 1123"/>
                <a:gd name="T27" fmla="*/ 570 h 1614"/>
                <a:gd name="T28" fmla="*/ 77 w 1123"/>
                <a:gd name="T29" fmla="*/ 473 h 1614"/>
                <a:gd name="T30" fmla="*/ 0 w 1123"/>
                <a:gd name="T31" fmla="*/ 389 h 1614"/>
                <a:gd name="T32" fmla="*/ 237 w 1123"/>
                <a:gd name="T33" fmla="*/ 255 h 1614"/>
                <a:gd name="T34" fmla="*/ 507 w 1123"/>
                <a:gd name="T35" fmla="*/ 138 h 1614"/>
                <a:gd name="T36" fmla="*/ 863 w 1123"/>
                <a:gd name="T37" fmla="*/ 0 h 1614"/>
                <a:gd name="T38" fmla="*/ 1010 w 1123"/>
                <a:gd name="T39" fmla="*/ 237 h 1614"/>
                <a:gd name="T40" fmla="*/ 1040 w 1123"/>
                <a:gd name="T41" fmla="*/ 390 h 1614"/>
                <a:gd name="T42" fmla="*/ 936 w 1123"/>
                <a:gd name="T43" fmla="*/ 508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3" h="1614">
                  <a:moveTo>
                    <a:pt x="936" y="508"/>
                  </a:moveTo>
                  <a:lnTo>
                    <a:pt x="901" y="622"/>
                  </a:lnTo>
                  <a:lnTo>
                    <a:pt x="946" y="772"/>
                  </a:lnTo>
                  <a:lnTo>
                    <a:pt x="980" y="1017"/>
                  </a:lnTo>
                  <a:lnTo>
                    <a:pt x="1123" y="1311"/>
                  </a:lnTo>
                  <a:lnTo>
                    <a:pt x="1020" y="1495"/>
                  </a:lnTo>
                  <a:lnTo>
                    <a:pt x="891" y="1614"/>
                  </a:lnTo>
                  <a:lnTo>
                    <a:pt x="792" y="1490"/>
                  </a:lnTo>
                  <a:lnTo>
                    <a:pt x="722" y="1389"/>
                  </a:lnTo>
                  <a:lnTo>
                    <a:pt x="681" y="1268"/>
                  </a:lnTo>
                  <a:lnTo>
                    <a:pt x="566" y="1116"/>
                  </a:lnTo>
                  <a:lnTo>
                    <a:pt x="333" y="933"/>
                  </a:lnTo>
                  <a:lnTo>
                    <a:pt x="138" y="727"/>
                  </a:lnTo>
                  <a:lnTo>
                    <a:pt x="104" y="570"/>
                  </a:lnTo>
                  <a:lnTo>
                    <a:pt x="77" y="473"/>
                  </a:lnTo>
                  <a:lnTo>
                    <a:pt x="0" y="389"/>
                  </a:lnTo>
                  <a:lnTo>
                    <a:pt x="237" y="255"/>
                  </a:lnTo>
                  <a:lnTo>
                    <a:pt x="507" y="138"/>
                  </a:lnTo>
                  <a:lnTo>
                    <a:pt x="863" y="0"/>
                  </a:lnTo>
                  <a:lnTo>
                    <a:pt x="1010" y="237"/>
                  </a:lnTo>
                  <a:lnTo>
                    <a:pt x="1040" y="390"/>
                  </a:lnTo>
                  <a:lnTo>
                    <a:pt x="936" y="50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" name="Freeform 574"/>
            <p:cNvSpPr>
              <a:spLocks/>
            </p:cNvSpPr>
            <p:nvPr/>
          </p:nvSpPr>
          <p:spPr bwMode="auto">
            <a:xfrm>
              <a:off x="4070350" y="4541838"/>
              <a:ext cx="168275" cy="358775"/>
            </a:xfrm>
            <a:custGeom>
              <a:avLst/>
              <a:gdLst>
                <a:gd name="T0" fmla="*/ 216 w 571"/>
                <a:gd name="T1" fmla="*/ 1225 h 1225"/>
                <a:gd name="T2" fmla="*/ 86 w 571"/>
                <a:gd name="T3" fmla="*/ 1198 h 1225"/>
                <a:gd name="T4" fmla="*/ 0 w 571"/>
                <a:gd name="T5" fmla="*/ 1107 h 1225"/>
                <a:gd name="T6" fmla="*/ 128 w 571"/>
                <a:gd name="T7" fmla="*/ 988 h 1225"/>
                <a:gd name="T8" fmla="*/ 233 w 571"/>
                <a:gd name="T9" fmla="*/ 805 h 1225"/>
                <a:gd name="T10" fmla="*/ 89 w 571"/>
                <a:gd name="T11" fmla="*/ 508 h 1225"/>
                <a:gd name="T12" fmla="*/ 56 w 571"/>
                <a:gd name="T13" fmla="*/ 269 h 1225"/>
                <a:gd name="T14" fmla="*/ 11 w 571"/>
                <a:gd name="T15" fmla="*/ 112 h 1225"/>
                <a:gd name="T16" fmla="*/ 44 w 571"/>
                <a:gd name="T17" fmla="*/ 0 h 1225"/>
                <a:gd name="T18" fmla="*/ 158 w 571"/>
                <a:gd name="T19" fmla="*/ 105 h 1225"/>
                <a:gd name="T20" fmla="*/ 281 w 571"/>
                <a:gd name="T21" fmla="*/ 160 h 1225"/>
                <a:gd name="T22" fmla="*/ 399 w 571"/>
                <a:gd name="T23" fmla="*/ 180 h 1225"/>
                <a:gd name="T24" fmla="*/ 438 w 571"/>
                <a:gd name="T25" fmla="*/ 314 h 1225"/>
                <a:gd name="T26" fmla="*/ 541 w 571"/>
                <a:gd name="T27" fmla="*/ 404 h 1225"/>
                <a:gd name="T28" fmla="*/ 571 w 571"/>
                <a:gd name="T29" fmla="*/ 609 h 1225"/>
                <a:gd name="T30" fmla="*/ 532 w 571"/>
                <a:gd name="T31" fmla="*/ 793 h 1225"/>
                <a:gd name="T32" fmla="*/ 321 w 571"/>
                <a:gd name="T33" fmla="*/ 1118 h 1225"/>
                <a:gd name="T34" fmla="*/ 216 w 571"/>
                <a:gd name="T35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1" h="1225">
                  <a:moveTo>
                    <a:pt x="216" y="1225"/>
                  </a:moveTo>
                  <a:lnTo>
                    <a:pt x="86" y="1198"/>
                  </a:lnTo>
                  <a:lnTo>
                    <a:pt x="0" y="1107"/>
                  </a:lnTo>
                  <a:lnTo>
                    <a:pt x="128" y="988"/>
                  </a:lnTo>
                  <a:lnTo>
                    <a:pt x="233" y="805"/>
                  </a:lnTo>
                  <a:lnTo>
                    <a:pt x="89" y="508"/>
                  </a:lnTo>
                  <a:lnTo>
                    <a:pt x="56" y="269"/>
                  </a:lnTo>
                  <a:lnTo>
                    <a:pt x="11" y="112"/>
                  </a:lnTo>
                  <a:lnTo>
                    <a:pt x="44" y="0"/>
                  </a:lnTo>
                  <a:lnTo>
                    <a:pt x="158" y="105"/>
                  </a:lnTo>
                  <a:lnTo>
                    <a:pt x="281" y="160"/>
                  </a:lnTo>
                  <a:lnTo>
                    <a:pt x="399" y="180"/>
                  </a:lnTo>
                  <a:lnTo>
                    <a:pt x="438" y="314"/>
                  </a:lnTo>
                  <a:lnTo>
                    <a:pt x="541" y="404"/>
                  </a:lnTo>
                  <a:lnTo>
                    <a:pt x="571" y="609"/>
                  </a:lnTo>
                  <a:lnTo>
                    <a:pt x="532" y="793"/>
                  </a:lnTo>
                  <a:lnTo>
                    <a:pt x="321" y="1118"/>
                  </a:lnTo>
                  <a:lnTo>
                    <a:pt x="216" y="122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Freeform 575"/>
            <p:cNvSpPr>
              <a:spLocks/>
            </p:cNvSpPr>
            <p:nvPr/>
          </p:nvSpPr>
          <p:spPr bwMode="auto">
            <a:xfrm>
              <a:off x="3786188" y="4829175"/>
              <a:ext cx="350837" cy="338138"/>
            </a:xfrm>
            <a:custGeom>
              <a:avLst/>
              <a:gdLst>
                <a:gd name="T0" fmla="*/ 1120 w 1192"/>
                <a:gd name="T1" fmla="*/ 918 h 1150"/>
                <a:gd name="T2" fmla="*/ 1000 w 1192"/>
                <a:gd name="T3" fmla="*/ 1037 h 1150"/>
                <a:gd name="T4" fmla="*/ 867 w 1192"/>
                <a:gd name="T5" fmla="*/ 1032 h 1150"/>
                <a:gd name="T6" fmla="*/ 793 w 1192"/>
                <a:gd name="T7" fmla="*/ 1067 h 1150"/>
                <a:gd name="T8" fmla="*/ 774 w 1192"/>
                <a:gd name="T9" fmla="*/ 1150 h 1150"/>
                <a:gd name="T10" fmla="*/ 611 w 1192"/>
                <a:gd name="T11" fmla="*/ 1122 h 1150"/>
                <a:gd name="T12" fmla="*/ 414 w 1192"/>
                <a:gd name="T13" fmla="*/ 996 h 1150"/>
                <a:gd name="T14" fmla="*/ 246 w 1192"/>
                <a:gd name="T15" fmla="*/ 955 h 1150"/>
                <a:gd name="T16" fmla="*/ 190 w 1192"/>
                <a:gd name="T17" fmla="*/ 777 h 1150"/>
                <a:gd name="T18" fmla="*/ 95 w 1192"/>
                <a:gd name="T19" fmla="*/ 708 h 1150"/>
                <a:gd name="T20" fmla="*/ 0 w 1192"/>
                <a:gd name="T21" fmla="*/ 526 h 1150"/>
                <a:gd name="T22" fmla="*/ 103 w 1192"/>
                <a:gd name="T23" fmla="*/ 528 h 1150"/>
                <a:gd name="T24" fmla="*/ 31 w 1192"/>
                <a:gd name="T25" fmla="*/ 447 h 1150"/>
                <a:gd name="T26" fmla="*/ 103 w 1192"/>
                <a:gd name="T27" fmla="*/ 358 h 1150"/>
                <a:gd name="T28" fmla="*/ 312 w 1192"/>
                <a:gd name="T29" fmla="*/ 274 h 1150"/>
                <a:gd name="T30" fmla="*/ 424 w 1192"/>
                <a:gd name="T31" fmla="*/ 60 h 1150"/>
                <a:gd name="T32" fmla="*/ 610 w 1192"/>
                <a:gd name="T33" fmla="*/ 108 h 1150"/>
                <a:gd name="T34" fmla="*/ 720 w 1192"/>
                <a:gd name="T35" fmla="*/ 95 h 1150"/>
                <a:gd name="T36" fmla="*/ 870 w 1192"/>
                <a:gd name="T37" fmla="*/ 0 h 1150"/>
                <a:gd name="T38" fmla="*/ 971 w 1192"/>
                <a:gd name="T39" fmla="*/ 125 h 1150"/>
                <a:gd name="T40" fmla="*/ 1057 w 1192"/>
                <a:gd name="T41" fmla="*/ 216 h 1150"/>
                <a:gd name="T42" fmla="*/ 1187 w 1192"/>
                <a:gd name="T43" fmla="*/ 244 h 1150"/>
                <a:gd name="T44" fmla="*/ 1192 w 1192"/>
                <a:gd name="T45" fmla="*/ 349 h 1150"/>
                <a:gd name="T46" fmla="*/ 1113 w 1192"/>
                <a:gd name="T47" fmla="*/ 544 h 1150"/>
                <a:gd name="T48" fmla="*/ 1133 w 1192"/>
                <a:gd name="T49" fmla="*/ 708 h 1150"/>
                <a:gd name="T50" fmla="*/ 1120 w 1192"/>
                <a:gd name="T51" fmla="*/ 91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2" h="1150">
                  <a:moveTo>
                    <a:pt x="1120" y="918"/>
                  </a:moveTo>
                  <a:lnTo>
                    <a:pt x="1000" y="1037"/>
                  </a:lnTo>
                  <a:lnTo>
                    <a:pt x="867" y="1032"/>
                  </a:lnTo>
                  <a:lnTo>
                    <a:pt x="793" y="1067"/>
                  </a:lnTo>
                  <a:lnTo>
                    <a:pt x="774" y="1150"/>
                  </a:lnTo>
                  <a:lnTo>
                    <a:pt x="611" y="1122"/>
                  </a:lnTo>
                  <a:lnTo>
                    <a:pt x="414" y="996"/>
                  </a:lnTo>
                  <a:lnTo>
                    <a:pt x="246" y="955"/>
                  </a:lnTo>
                  <a:lnTo>
                    <a:pt x="190" y="777"/>
                  </a:lnTo>
                  <a:lnTo>
                    <a:pt x="95" y="708"/>
                  </a:lnTo>
                  <a:lnTo>
                    <a:pt x="0" y="526"/>
                  </a:lnTo>
                  <a:lnTo>
                    <a:pt x="103" y="528"/>
                  </a:lnTo>
                  <a:lnTo>
                    <a:pt x="31" y="447"/>
                  </a:lnTo>
                  <a:lnTo>
                    <a:pt x="103" y="358"/>
                  </a:lnTo>
                  <a:lnTo>
                    <a:pt x="312" y="274"/>
                  </a:lnTo>
                  <a:lnTo>
                    <a:pt x="424" y="60"/>
                  </a:lnTo>
                  <a:lnTo>
                    <a:pt x="610" y="108"/>
                  </a:lnTo>
                  <a:lnTo>
                    <a:pt x="720" y="95"/>
                  </a:lnTo>
                  <a:lnTo>
                    <a:pt x="870" y="0"/>
                  </a:lnTo>
                  <a:lnTo>
                    <a:pt x="971" y="125"/>
                  </a:lnTo>
                  <a:lnTo>
                    <a:pt x="1057" y="216"/>
                  </a:lnTo>
                  <a:lnTo>
                    <a:pt x="1187" y="244"/>
                  </a:lnTo>
                  <a:lnTo>
                    <a:pt x="1192" y="349"/>
                  </a:lnTo>
                  <a:lnTo>
                    <a:pt x="1113" y="544"/>
                  </a:lnTo>
                  <a:lnTo>
                    <a:pt x="1133" y="708"/>
                  </a:lnTo>
                  <a:lnTo>
                    <a:pt x="1120" y="9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Freeform 577"/>
            <p:cNvSpPr>
              <a:spLocks/>
            </p:cNvSpPr>
            <p:nvPr/>
          </p:nvSpPr>
          <p:spPr bwMode="auto">
            <a:xfrm>
              <a:off x="3100388" y="4103688"/>
              <a:ext cx="336550" cy="515938"/>
            </a:xfrm>
            <a:custGeom>
              <a:avLst/>
              <a:gdLst>
                <a:gd name="T0" fmla="*/ 0 w 1142"/>
                <a:gd name="T1" fmla="*/ 1018 h 1761"/>
                <a:gd name="T2" fmla="*/ 49 w 1142"/>
                <a:gd name="T3" fmla="*/ 1102 h 1761"/>
                <a:gd name="T4" fmla="*/ 94 w 1142"/>
                <a:gd name="T5" fmla="*/ 1267 h 1761"/>
                <a:gd name="T6" fmla="*/ 49 w 1142"/>
                <a:gd name="T7" fmla="*/ 1447 h 1761"/>
                <a:gd name="T8" fmla="*/ 222 w 1142"/>
                <a:gd name="T9" fmla="*/ 1392 h 1761"/>
                <a:gd name="T10" fmla="*/ 271 w 1142"/>
                <a:gd name="T11" fmla="*/ 1551 h 1761"/>
                <a:gd name="T12" fmla="*/ 345 w 1142"/>
                <a:gd name="T13" fmla="*/ 1527 h 1761"/>
                <a:gd name="T14" fmla="*/ 418 w 1142"/>
                <a:gd name="T15" fmla="*/ 1586 h 1761"/>
                <a:gd name="T16" fmla="*/ 502 w 1142"/>
                <a:gd name="T17" fmla="*/ 1601 h 1761"/>
                <a:gd name="T18" fmla="*/ 477 w 1142"/>
                <a:gd name="T19" fmla="*/ 1716 h 1761"/>
                <a:gd name="T20" fmla="*/ 551 w 1142"/>
                <a:gd name="T21" fmla="*/ 1761 h 1761"/>
                <a:gd name="T22" fmla="*/ 669 w 1142"/>
                <a:gd name="T23" fmla="*/ 1706 h 1761"/>
                <a:gd name="T24" fmla="*/ 758 w 1142"/>
                <a:gd name="T25" fmla="*/ 1646 h 1761"/>
                <a:gd name="T26" fmla="*/ 945 w 1142"/>
                <a:gd name="T27" fmla="*/ 1610 h 1761"/>
                <a:gd name="T28" fmla="*/ 891 w 1142"/>
                <a:gd name="T29" fmla="*/ 1437 h 1761"/>
                <a:gd name="T30" fmla="*/ 944 w 1142"/>
                <a:gd name="T31" fmla="*/ 1151 h 1761"/>
                <a:gd name="T32" fmla="*/ 1093 w 1142"/>
                <a:gd name="T33" fmla="*/ 688 h 1761"/>
                <a:gd name="T34" fmla="*/ 1142 w 1142"/>
                <a:gd name="T35" fmla="*/ 344 h 1761"/>
                <a:gd name="T36" fmla="*/ 1089 w 1142"/>
                <a:gd name="T37" fmla="*/ 236 h 1761"/>
                <a:gd name="T38" fmla="*/ 930 w 1142"/>
                <a:gd name="T39" fmla="*/ 314 h 1761"/>
                <a:gd name="T40" fmla="*/ 738 w 1142"/>
                <a:gd name="T41" fmla="*/ 295 h 1761"/>
                <a:gd name="T42" fmla="*/ 536 w 1142"/>
                <a:gd name="T43" fmla="*/ 209 h 1761"/>
                <a:gd name="T44" fmla="*/ 532 w 1142"/>
                <a:gd name="T45" fmla="*/ 45 h 1761"/>
                <a:gd name="T46" fmla="*/ 399 w 1142"/>
                <a:gd name="T47" fmla="*/ 0 h 1761"/>
                <a:gd name="T48" fmla="*/ 222 w 1142"/>
                <a:gd name="T49" fmla="*/ 220 h 1761"/>
                <a:gd name="T50" fmla="*/ 236 w 1142"/>
                <a:gd name="T51" fmla="*/ 314 h 1761"/>
                <a:gd name="T52" fmla="*/ 167 w 1142"/>
                <a:gd name="T53" fmla="*/ 374 h 1761"/>
                <a:gd name="T54" fmla="*/ 266 w 1142"/>
                <a:gd name="T55" fmla="*/ 399 h 1761"/>
                <a:gd name="T56" fmla="*/ 340 w 1142"/>
                <a:gd name="T57" fmla="*/ 464 h 1761"/>
                <a:gd name="T58" fmla="*/ 338 w 1142"/>
                <a:gd name="T59" fmla="*/ 571 h 1761"/>
                <a:gd name="T60" fmla="*/ 108 w 1142"/>
                <a:gd name="T61" fmla="*/ 743 h 1761"/>
                <a:gd name="T62" fmla="*/ 0 w 1142"/>
                <a:gd name="T63" fmla="*/ 1018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2" h="1761">
                  <a:moveTo>
                    <a:pt x="0" y="1018"/>
                  </a:moveTo>
                  <a:lnTo>
                    <a:pt x="49" y="1102"/>
                  </a:lnTo>
                  <a:lnTo>
                    <a:pt x="94" y="1267"/>
                  </a:lnTo>
                  <a:lnTo>
                    <a:pt x="49" y="1447"/>
                  </a:lnTo>
                  <a:lnTo>
                    <a:pt x="222" y="1392"/>
                  </a:lnTo>
                  <a:lnTo>
                    <a:pt x="271" y="1551"/>
                  </a:lnTo>
                  <a:lnTo>
                    <a:pt x="345" y="1527"/>
                  </a:lnTo>
                  <a:lnTo>
                    <a:pt x="418" y="1586"/>
                  </a:lnTo>
                  <a:lnTo>
                    <a:pt x="502" y="1601"/>
                  </a:lnTo>
                  <a:lnTo>
                    <a:pt x="477" y="1716"/>
                  </a:lnTo>
                  <a:lnTo>
                    <a:pt x="551" y="1761"/>
                  </a:lnTo>
                  <a:lnTo>
                    <a:pt x="669" y="1706"/>
                  </a:lnTo>
                  <a:lnTo>
                    <a:pt x="758" y="1646"/>
                  </a:lnTo>
                  <a:lnTo>
                    <a:pt x="945" y="1610"/>
                  </a:lnTo>
                  <a:lnTo>
                    <a:pt x="891" y="1437"/>
                  </a:lnTo>
                  <a:lnTo>
                    <a:pt x="944" y="1151"/>
                  </a:lnTo>
                  <a:lnTo>
                    <a:pt x="1093" y="688"/>
                  </a:lnTo>
                  <a:lnTo>
                    <a:pt x="1142" y="344"/>
                  </a:lnTo>
                  <a:lnTo>
                    <a:pt x="1089" y="236"/>
                  </a:lnTo>
                  <a:lnTo>
                    <a:pt x="930" y="314"/>
                  </a:lnTo>
                  <a:lnTo>
                    <a:pt x="738" y="295"/>
                  </a:lnTo>
                  <a:lnTo>
                    <a:pt x="536" y="209"/>
                  </a:lnTo>
                  <a:lnTo>
                    <a:pt x="532" y="45"/>
                  </a:lnTo>
                  <a:lnTo>
                    <a:pt x="399" y="0"/>
                  </a:lnTo>
                  <a:lnTo>
                    <a:pt x="222" y="220"/>
                  </a:lnTo>
                  <a:lnTo>
                    <a:pt x="236" y="314"/>
                  </a:lnTo>
                  <a:lnTo>
                    <a:pt x="167" y="374"/>
                  </a:lnTo>
                  <a:lnTo>
                    <a:pt x="266" y="399"/>
                  </a:lnTo>
                  <a:lnTo>
                    <a:pt x="340" y="464"/>
                  </a:lnTo>
                  <a:lnTo>
                    <a:pt x="338" y="571"/>
                  </a:lnTo>
                  <a:lnTo>
                    <a:pt x="108" y="743"/>
                  </a:lnTo>
                  <a:lnTo>
                    <a:pt x="0" y="10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Freeform 578"/>
            <p:cNvSpPr>
              <a:spLocks/>
            </p:cNvSpPr>
            <p:nvPr/>
          </p:nvSpPr>
          <p:spPr bwMode="auto">
            <a:xfrm>
              <a:off x="2854325" y="3952875"/>
              <a:ext cx="566737" cy="449263"/>
            </a:xfrm>
            <a:custGeom>
              <a:avLst/>
              <a:gdLst>
                <a:gd name="T0" fmla="*/ 311 w 1925"/>
                <a:gd name="T1" fmla="*/ 108 h 1532"/>
                <a:gd name="T2" fmla="*/ 47 w 1925"/>
                <a:gd name="T3" fmla="*/ 552 h 1532"/>
                <a:gd name="T4" fmla="*/ 0 w 1925"/>
                <a:gd name="T5" fmla="*/ 764 h 1532"/>
                <a:gd name="T6" fmla="*/ 217 w 1925"/>
                <a:gd name="T7" fmla="*/ 958 h 1532"/>
                <a:gd name="T8" fmla="*/ 453 w 1925"/>
                <a:gd name="T9" fmla="*/ 1213 h 1532"/>
                <a:gd name="T10" fmla="*/ 534 w 1925"/>
                <a:gd name="T11" fmla="*/ 1406 h 1532"/>
                <a:gd name="T12" fmla="*/ 659 w 1925"/>
                <a:gd name="T13" fmla="*/ 1451 h 1532"/>
                <a:gd name="T14" fmla="*/ 753 w 1925"/>
                <a:gd name="T15" fmla="*/ 1532 h 1532"/>
                <a:gd name="T16" fmla="*/ 836 w 1925"/>
                <a:gd name="T17" fmla="*/ 1532 h 1532"/>
                <a:gd name="T18" fmla="*/ 945 w 1925"/>
                <a:gd name="T19" fmla="*/ 1258 h 1532"/>
                <a:gd name="T20" fmla="*/ 1176 w 1925"/>
                <a:gd name="T21" fmla="*/ 1083 h 1532"/>
                <a:gd name="T22" fmla="*/ 1176 w 1925"/>
                <a:gd name="T23" fmla="*/ 978 h 1532"/>
                <a:gd name="T24" fmla="*/ 1106 w 1925"/>
                <a:gd name="T25" fmla="*/ 914 h 1532"/>
                <a:gd name="T26" fmla="*/ 1004 w 1925"/>
                <a:gd name="T27" fmla="*/ 889 h 1532"/>
                <a:gd name="T28" fmla="*/ 1073 w 1925"/>
                <a:gd name="T29" fmla="*/ 829 h 1532"/>
                <a:gd name="T30" fmla="*/ 1059 w 1925"/>
                <a:gd name="T31" fmla="*/ 734 h 1532"/>
                <a:gd name="T32" fmla="*/ 1235 w 1925"/>
                <a:gd name="T33" fmla="*/ 515 h 1532"/>
                <a:gd name="T34" fmla="*/ 1368 w 1925"/>
                <a:gd name="T35" fmla="*/ 558 h 1532"/>
                <a:gd name="T36" fmla="*/ 1373 w 1925"/>
                <a:gd name="T37" fmla="*/ 724 h 1532"/>
                <a:gd name="T38" fmla="*/ 1575 w 1925"/>
                <a:gd name="T39" fmla="*/ 809 h 1532"/>
                <a:gd name="T40" fmla="*/ 1767 w 1925"/>
                <a:gd name="T41" fmla="*/ 829 h 1532"/>
                <a:gd name="T42" fmla="*/ 1925 w 1925"/>
                <a:gd name="T43" fmla="*/ 749 h 1532"/>
                <a:gd name="T44" fmla="*/ 1818 w 1925"/>
                <a:gd name="T45" fmla="*/ 621 h 1532"/>
                <a:gd name="T46" fmla="*/ 1562 w 1925"/>
                <a:gd name="T47" fmla="*/ 456 h 1532"/>
                <a:gd name="T48" fmla="*/ 1373 w 1925"/>
                <a:gd name="T49" fmla="*/ 51 h 1532"/>
                <a:gd name="T50" fmla="*/ 1182 w 1925"/>
                <a:gd name="T51" fmla="*/ 60 h 1532"/>
                <a:gd name="T52" fmla="*/ 1049 w 1925"/>
                <a:gd name="T53" fmla="*/ 0 h 1532"/>
                <a:gd name="T54" fmla="*/ 767 w 1925"/>
                <a:gd name="T55" fmla="*/ 123 h 1532"/>
                <a:gd name="T56" fmla="*/ 515 w 1925"/>
                <a:gd name="T57" fmla="*/ 125 h 1532"/>
                <a:gd name="T58" fmla="*/ 311 w 1925"/>
                <a:gd name="T59" fmla="*/ 108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5" h="1532">
                  <a:moveTo>
                    <a:pt x="311" y="108"/>
                  </a:moveTo>
                  <a:lnTo>
                    <a:pt x="47" y="552"/>
                  </a:lnTo>
                  <a:lnTo>
                    <a:pt x="0" y="764"/>
                  </a:lnTo>
                  <a:lnTo>
                    <a:pt x="217" y="958"/>
                  </a:lnTo>
                  <a:lnTo>
                    <a:pt x="453" y="1213"/>
                  </a:lnTo>
                  <a:lnTo>
                    <a:pt x="534" y="1406"/>
                  </a:lnTo>
                  <a:lnTo>
                    <a:pt x="659" y="1451"/>
                  </a:lnTo>
                  <a:lnTo>
                    <a:pt x="753" y="1532"/>
                  </a:lnTo>
                  <a:lnTo>
                    <a:pt x="836" y="1532"/>
                  </a:lnTo>
                  <a:lnTo>
                    <a:pt x="945" y="1258"/>
                  </a:lnTo>
                  <a:lnTo>
                    <a:pt x="1176" y="1083"/>
                  </a:lnTo>
                  <a:lnTo>
                    <a:pt x="1176" y="978"/>
                  </a:lnTo>
                  <a:lnTo>
                    <a:pt x="1106" y="914"/>
                  </a:lnTo>
                  <a:lnTo>
                    <a:pt x="1004" y="889"/>
                  </a:lnTo>
                  <a:lnTo>
                    <a:pt x="1073" y="829"/>
                  </a:lnTo>
                  <a:lnTo>
                    <a:pt x="1059" y="734"/>
                  </a:lnTo>
                  <a:lnTo>
                    <a:pt x="1235" y="515"/>
                  </a:lnTo>
                  <a:lnTo>
                    <a:pt x="1368" y="558"/>
                  </a:lnTo>
                  <a:lnTo>
                    <a:pt x="1373" y="724"/>
                  </a:lnTo>
                  <a:lnTo>
                    <a:pt x="1575" y="809"/>
                  </a:lnTo>
                  <a:lnTo>
                    <a:pt x="1767" y="829"/>
                  </a:lnTo>
                  <a:lnTo>
                    <a:pt x="1925" y="749"/>
                  </a:lnTo>
                  <a:lnTo>
                    <a:pt x="1818" y="621"/>
                  </a:lnTo>
                  <a:lnTo>
                    <a:pt x="1562" y="456"/>
                  </a:lnTo>
                  <a:lnTo>
                    <a:pt x="1373" y="51"/>
                  </a:lnTo>
                  <a:lnTo>
                    <a:pt x="1182" y="60"/>
                  </a:lnTo>
                  <a:lnTo>
                    <a:pt x="1049" y="0"/>
                  </a:lnTo>
                  <a:lnTo>
                    <a:pt x="767" y="123"/>
                  </a:lnTo>
                  <a:lnTo>
                    <a:pt x="515" y="125"/>
                  </a:lnTo>
                  <a:lnTo>
                    <a:pt x="311" y="10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Freeform 579"/>
            <p:cNvSpPr>
              <a:spLocks/>
            </p:cNvSpPr>
            <p:nvPr/>
          </p:nvSpPr>
          <p:spPr bwMode="auto">
            <a:xfrm>
              <a:off x="2454275" y="3541713"/>
              <a:ext cx="492125" cy="636588"/>
            </a:xfrm>
            <a:custGeom>
              <a:avLst/>
              <a:gdLst>
                <a:gd name="T0" fmla="*/ 1087 w 1669"/>
                <a:gd name="T1" fmla="*/ 135 h 2174"/>
                <a:gd name="T2" fmla="*/ 881 w 1669"/>
                <a:gd name="T3" fmla="*/ 628 h 2174"/>
                <a:gd name="T4" fmla="*/ 998 w 1669"/>
                <a:gd name="T5" fmla="*/ 708 h 2174"/>
                <a:gd name="T6" fmla="*/ 869 w 1669"/>
                <a:gd name="T7" fmla="*/ 994 h 2174"/>
                <a:gd name="T8" fmla="*/ 718 w 1669"/>
                <a:gd name="T9" fmla="*/ 1093 h 2174"/>
                <a:gd name="T10" fmla="*/ 620 w 1669"/>
                <a:gd name="T11" fmla="*/ 1315 h 2174"/>
                <a:gd name="T12" fmla="*/ 512 w 1669"/>
                <a:gd name="T13" fmla="*/ 1315 h 2174"/>
                <a:gd name="T14" fmla="*/ 443 w 1669"/>
                <a:gd name="T15" fmla="*/ 1486 h 2174"/>
                <a:gd name="T16" fmla="*/ 340 w 1669"/>
                <a:gd name="T17" fmla="*/ 1585 h 2174"/>
                <a:gd name="T18" fmla="*/ 157 w 1669"/>
                <a:gd name="T19" fmla="*/ 1665 h 2174"/>
                <a:gd name="T20" fmla="*/ 16 w 1669"/>
                <a:gd name="T21" fmla="*/ 1704 h 2174"/>
                <a:gd name="T22" fmla="*/ 0 w 1669"/>
                <a:gd name="T23" fmla="*/ 1780 h 2174"/>
                <a:gd name="T24" fmla="*/ 157 w 1669"/>
                <a:gd name="T25" fmla="*/ 1860 h 2174"/>
                <a:gd name="T26" fmla="*/ 300 w 1669"/>
                <a:gd name="T27" fmla="*/ 1969 h 2174"/>
                <a:gd name="T28" fmla="*/ 379 w 1669"/>
                <a:gd name="T29" fmla="*/ 1930 h 2174"/>
                <a:gd name="T30" fmla="*/ 497 w 1669"/>
                <a:gd name="T31" fmla="*/ 1974 h 2174"/>
                <a:gd name="T32" fmla="*/ 635 w 1669"/>
                <a:gd name="T33" fmla="*/ 2094 h 2174"/>
                <a:gd name="T34" fmla="*/ 779 w 1669"/>
                <a:gd name="T35" fmla="*/ 2157 h 2174"/>
                <a:gd name="T36" fmla="*/ 1117 w 1669"/>
                <a:gd name="T37" fmla="*/ 2174 h 2174"/>
                <a:gd name="T38" fmla="*/ 1357 w 1669"/>
                <a:gd name="T39" fmla="*/ 2173 h 2174"/>
                <a:gd name="T40" fmla="*/ 1403 w 1669"/>
                <a:gd name="T41" fmla="*/ 1959 h 2174"/>
                <a:gd name="T42" fmla="*/ 1669 w 1669"/>
                <a:gd name="T43" fmla="*/ 1512 h 2174"/>
                <a:gd name="T44" fmla="*/ 1521 w 1669"/>
                <a:gd name="T45" fmla="*/ 1361 h 2174"/>
                <a:gd name="T46" fmla="*/ 1564 w 1669"/>
                <a:gd name="T47" fmla="*/ 934 h 2174"/>
                <a:gd name="T48" fmla="*/ 1549 w 1669"/>
                <a:gd name="T49" fmla="*/ 480 h 2174"/>
                <a:gd name="T50" fmla="*/ 1284 w 1669"/>
                <a:gd name="T51" fmla="*/ 199 h 2174"/>
                <a:gd name="T52" fmla="*/ 1265 w 1669"/>
                <a:gd name="T53" fmla="*/ 93 h 2174"/>
                <a:gd name="T54" fmla="*/ 1177 w 1669"/>
                <a:gd name="T55" fmla="*/ 0 h 2174"/>
                <a:gd name="T56" fmla="*/ 1087 w 1669"/>
                <a:gd name="T57" fmla="*/ 135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9" h="2174">
                  <a:moveTo>
                    <a:pt x="1087" y="135"/>
                  </a:moveTo>
                  <a:lnTo>
                    <a:pt x="881" y="628"/>
                  </a:lnTo>
                  <a:lnTo>
                    <a:pt x="998" y="708"/>
                  </a:lnTo>
                  <a:lnTo>
                    <a:pt x="869" y="994"/>
                  </a:lnTo>
                  <a:lnTo>
                    <a:pt x="718" y="1093"/>
                  </a:lnTo>
                  <a:lnTo>
                    <a:pt x="620" y="1315"/>
                  </a:lnTo>
                  <a:lnTo>
                    <a:pt x="512" y="1315"/>
                  </a:lnTo>
                  <a:lnTo>
                    <a:pt x="443" y="1486"/>
                  </a:lnTo>
                  <a:lnTo>
                    <a:pt x="340" y="1585"/>
                  </a:lnTo>
                  <a:lnTo>
                    <a:pt x="157" y="1665"/>
                  </a:lnTo>
                  <a:lnTo>
                    <a:pt x="16" y="1704"/>
                  </a:lnTo>
                  <a:lnTo>
                    <a:pt x="0" y="1780"/>
                  </a:lnTo>
                  <a:lnTo>
                    <a:pt x="157" y="1860"/>
                  </a:lnTo>
                  <a:lnTo>
                    <a:pt x="300" y="1969"/>
                  </a:lnTo>
                  <a:lnTo>
                    <a:pt x="379" y="1930"/>
                  </a:lnTo>
                  <a:lnTo>
                    <a:pt x="497" y="1974"/>
                  </a:lnTo>
                  <a:lnTo>
                    <a:pt x="635" y="2094"/>
                  </a:lnTo>
                  <a:lnTo>
                    <a:pt x="779" y="2157"/>
                  </a:lnTo>
                  <a:lnTo>
                    <a:pt x="1117" y="2174"/>
                  </a:lnTo>
                  <a:lnTo>
                    <a:pt x="1357" y="2173"/>
                  </a:lnTo>
                  <a:lnTo>
                    <a:pt x="1403" y="1959"/>
                  </a:lnTo>
                  <a:lnTo>
                    <a:pt x="1669" y="1512"/>
                  </a:lnTo>
                  <a:lnTo>
                    <a:pt x="1521" y="1361"/>
                  </a:lnTo>
                  <a:lnTo>
                    <a:pt x="1564" y="934"/>
                  </a:lnTo>
                  <a:lnTo>
                    <a:pt x="1549" y="480"/>
                  </a:lnTo>
                  <a:lnTo>
                    <a:pt x="1284" y="199"/>
                  </a:lnTo>
                  <a:lnTo>
                    <a:pt x="1265" y="93"/>
                  </a:lnTo>
                  <a:lnTo>
                    <a:pt x="1177" y="0"/>
                  </a:lnTo>
                  <a:lnTo>
                    <a:pt x="1087" y="1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Freeform 580"/>
            <p:cNvSpPr>
              <a:spLocks/>
            </p:cNvSpPr>
            <p:nvPr/>
          </p:nvSpPr>
          <p:spPr bwMode="auto">
            <a:xfrm>
              <a:off x="2622550" y="4173538"/>
              <a:ext cx="388937" cy="215900"/>
            </a:xfrm>
            <a:custGeom>
              <a:avLst/>
              <a:gdLst>
                <a:gd name="T0" fmla="*/ 181 w 1319"/>
                <a:gd name="T1" fmla="*/ 705 h 735"/>
                <a:gd name="T2" fmla="*/ 191 w 1319"/>
                <a:gd name="T3" fmla="*/ 625 h 735"/>
                <a:gd name="T4" fmla="*/ 131 w 1319"/>
                <a:gd name="T5" fmla="*/ 540 h 735"/>
                <a:gd name="T6" fmla="*/ 0 w 1319"/>
                <a:gd name="T7" fmla="*/ 480 h 735"/>
                <a:gd name="T8" fmla="*/ 204 w 1319"/>
                <a:gd name="T9" fmla="*/ 162 h 735"/>
                <a:gd name="T10" fmla="*/ 204 w 1319"/>
                <a:gd name="T11" fmla="*/ 0 h 735"/>
                <a:gd name="T12" fmla="*/ 536 w 1319"/>
                <a:gd name="T13" fmla="*/ 16 h 735"/>
                <a:gd name="T14" fmla="*/ 788 w 1319"/>
                <a:gd name="T15" fmla="*/ 16 h 735"/>
                <a:gd name="T16" fmla="*/ 1004 w 1319"/>
                <a:gd name="T17" fmla="*/ 207 h 735"/>
                <a:gd name="T18" fmla="*/ 1241 w 1319"/>
                <a:gd name="T19" fmla="*/ 463 h 735"/>
                <a:gd name="T20" fmla="*/ 1319 w 1319"/>
                <a:gd name="T21" fmla="*/ 655 h 735"/>
                <a:gd name="T22" fmla="*/ 1067 w 1319"/>
                <a:gd name="T23" fmla="*/ 715 h 735"/>
                <a:gd name="T24" fmla="*/ 855 w 1319"/>
                <a:gd name="T25" fmla="*/ 735 h 735"/>
                <a:gd name="T26" fmla="*/ 476 w 1319"/>
                <a:gd name="T27" fmla="*/ 705 h 735"/>
                <a:gd name="T28" fmla="*/ 181 w 1319"/>
                <a:gd name="T29" fmla="*/ 70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9" h="735">
                  <a:moveTo>
                    <a:pt x="181" y="705"/>
                  </a:moveTo>
                  <a:lnTo>
                    <a:pt x="191" y="625"/>
                  </a:lnTo>
                  <a:lnTo>
                    <a:pt x="131" y="540"/>
                  </a:lnTo>
                  <a:lnTo>
                    <a:pt x="0" y="480"/>
                  </a:lnTo>
                  <a:lnTo>
                    <a:pt x="204" y="162"/>
                  </a:lnTo>
                  <a:lnTo>
                    <a:pt x="204" y="0"/>
                  </a:lnTo>
                  <a:lnTo>
                    <a:pt x="536" y="16"/>
                  </a:lnTo>
                  <a:lnTo>
                    <a:pt x="788" y="16"/>
                  </a:lnTo>
                  <a:lnTo>
                    <a:pt x="1004" y="207"/>
                  </a:lnTo>
                  <a:lnTo>
                    <a:pt x="1241" y="463"/>
                  </a:lnTo>
                  <a:lnTo>
                    <a:pt x="1319" y="655"/>
                  </a:lnTo>
                  <a:lnTo>
                    <a:pt x="1067" y="715"/>
                  </a:lnTo>
                  <a:lnTo>
                    <a:pt x="855" y="735"/>
                  </a:lnTo>
                  <a:lnTo>
                    <a:pt x="476" y="705"/>
                  </a:lnTo>
                  <a:lnTo>
                    <a:pt x="181" y="70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Freeform 581"/>
            <p:cNvSpPr>
              <a:spLocks/>
            </p:cNvSpPr>
            <p:nvPr/>
          </p:nvSpPr>
          <p:spPr bwMode="auto">
            <a:xfrm>
              <a:off x="2376488" y="4106863"/>
              <a:ext cx="306387" cy="395288"/>
            </a:xfrm>
            <a:custGeom>
              <a:avLst/>
              <a:gdLst>
                <a:gd name="T0" fmla="*/ 0 w 1043"/>
                <a:gd name="T1" fmla="*/ 1153 h 1348"/>
                <a:gd name="T2" fmla="*/ 172 w 1043"/>
                <a:gd name="T3" fmla="*/ 1257 h 1348"/>
                <a:gd name="T4" fmla="*/ 133 w 1043"/>
                <a:gd name="T5" fmla="*/ 1348 h 1348"/>
                <a:gd name="T6" fmla="*/ 290 w 1043"/>
                <a:gd name="T7" fmla="*/ 1322 h 1348"/>
                <a:gd name="T8" fmla="*/ 325 w 1043"/>
                <a:gd name="T9" fmla="*/ 1172 h 1348"/>
                <a:gd name="T10" fmla="*/ 512 w 1043"/>
                <a:gd name="T11" fmla="*/ 1122 h 1348"/>
                <a:gd name="T12" fmla="*/ 532 w 1043"/>
                <a:gd name="T13" fmla="*/ 915 h 1348"/>
                <a:gd name="T14" fmla="*/ 660 w 1043"/>
                <a:gd name="T15" fmla="*/ 823 h 1348"/>
                <a:gd name="T16" fmla="*/ 895 w 1043"/>
                <a:gd name="T17" fmla="*/ 898 h 1348"/>
                <a:gd name="T18" fmla="*/ 1018 w 1043"/>
                <a:gd name="T19" fmla="*/ 934 h 1348"/>
                <a:gd name="T20" fmla="*/ 1028 w 1043"/>
                <a:gd name="T21" fmla="*/ 853 h 1348"/>
                <a:gd name="T22" fmla="*/ 969 w 1043"/>
                <a:gd name="T23" fmla="*/ 768 h 1348"/>
                <a:gd name="T24" fmla="*/ 838 w 1043"/>
                <a:gd name="T25" fmla="*/ 708 h 1348"/>
                <a:gd name="T26" fmla="*/ 1043 w 1043"/>
                <a:gd name="T27" fmla="*/ 389 h 1348"/>
                <a:gd name="T28" fmla="*/ 1043 w 1043"/>
                <a:gd name="T29" fmla="*/ 229 h 1348"/>
                <a:gd name="T30" fmla="*/ 900 w 1043"/>
                <a:gd name="T31" fmla="*/ 165 h 1348"/>
                <a:gd name="T32" fmla="*/ 765 w 1043"/>
                <a:gd name="T33" fmla="*/ 46 h 1348"/>
                <a:gd name="T34" fmla="*/ 645 w 1043"/>
                <a:gd name="T35" fmla="*/ 0 h 1348"/>
                <a:gd name="T36" fmla="*/ 565 w 1043"/>
                <a:gd name="T37" fmla="*/ 42 h 1348"/>
                <a:gd name="T38" fmla="*/ 606 w 1043"/>
                <a:gd name="T39" fmla="*/ 141 h 1348"/>
                <a:gd name="T40" fmla="*/ 526 w 1043"/>
                <a:gd name="T41" fmla="*/ 229 h 1348"/>
                <a:gd name="T42" fmla="*/ 384 w 1043"/>
                <a:gd name="T43" fmla="*/ 315 h 1348"/>
                <a:gd name="T44" fmla="*/ 289 w 1043"/>
                <a:gd name="T45" fmla="*/ 216 h 1348"/>
                <a:gd name="T46" fmla="*/ 132 w 1043"/>
                <a:gd name="T47" fmla="*/ 274 h 1348"/>
                <a:gd name="T48" fmla="*/ 186 w 1043"/>
                <a:gd name="T49" fmla="*/ 433 h 1348"/>
                <a:gd name="T50" fmla="*/ 355 w 1043"/>
                <a:gd name="T51" fmla="*/ 435 h 1348"/>
                <a:gd name="T52" fmla="*/ 438 w 1043"/>
                <a:gd name="T53" fmla="*/ 499 h 1348"/>
                <a:gd name="T54" fmla="*/ 219 w 1043"/>
                <a:gd name="T55" fmla="*/ 615 h 1348"/>
                <a:gd name="T56" fmla="*/ 142 w 1043"/>
                <a:gd name="T57" fmla="*/ 888 h 1348"/>
                <a:gd name="T58" fmla="*/ 10 w 1043"/>
                <a:gd name="T59" fmla="*/ 1033 h 1348"/>
                <a:gd name="T60" fmla="*/ 0 w 1043"/>
                <a:gd name="T61" fmla="*/ 1153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3" h="1348">
                  <a:moveTo>
                    <a:pt x="0" y="1153"/>
                  </a:moveTo>
                  <a:lnTo>
                    <a:pt x="172" y="1257"/>
                  </a:lnTo>
                  <a:lnTo>
                    <a:pt x="133" y="1348"/>
                  </a:lnTo>
                  <a:lnTo>
                    <a:pt x="290" y="1322"/>
                  </a:lnTo>
                  <a:lnTo>
                    <a:pt x="325" y="1172"/>
                  </a:lnTo>
                  <a:lnTo>
                    <a:pt x="512" y="1122"/>
                  </a:lnTo>
                  <a:lnTo>
                    <a:pt x="532" y="915"/>
                  </a:lnTo>
                  <a:lnTo>
                    <a:pt x="660" y="823"/>
                  </a:lnTo>
                  <a:lnTo>
                    <a:pt x="895" y="898"/>
                  </a:lnTo>
                  <a:lnTo>
                    <a:pt x="1018" y="934"/>
                  </a:lnTo>
                  <a:lnTo>
                    <a:pt x="1028" y="853"/>
                  </a:lnTo>
                  <a:lnTo>
                    <a:pt x="969" y="768"/>
                  </a:lnTo>
                  <a:lnTo>
                    <a:pt x="838" y="708"/>
                  </a:lnTo>
                  <a:lnTo>
                    <a:pt x="1043" y="389"/>
                  </a:lnTo>
                  <a:lnTo>
                    <a:pt x="1043" y="229"/>
                  </a:lnTo>
                  <a:lnTo>
                    <a:pt x="900" y="165"/>
                  </a:lnTo>
                  <a:lnTo>
                    <a:pt x="765" y="46"/>
                  </a:lnTo>
                  <a:lnTo>
                    <a:pt x="645" y="0"/>
                  </a:lnTo>
                  <a:lnTo>
                    <a:pt x="565" y="42"/>
                  </a:lnTo>
                  <a:lnTo>
                    <a:pt x="606" y="141"/>
                  </a:lnTo>
                  <a:lnTo>
                    <a:pt x="526" y="229"/>
                  </a:lnTo>
                  <a:lnTo>
                    <a:pt x="384" y="315"/>
                  </a:lnTo>
                  <a:lnTo>
                    <a:pt x="289" y="216"/>
                  </a:lnTo>
                  <a:lnTo>
                    <a:pt x="132" y="274"/>
                  </a:lnTo>
                  <a:lnTo>
                    <a:pt x="186" y="433"/>
                  </a:lnTo>
                  <a:lnTo>
                    <a:pt x="355" y="435"/>
                  </a:lnTo>
                  <a:lnTo>
                    <a:pt x="438" y="499"/>
                  </a:lnTo>
                  <a:lnTo>
                    <a:pt x="219" y="615"/>
                  </a:lnTo>
                  <a:lnTo>
                    <a:pt x="142" y="888"/>
                  </a:lnTo>
                  <a:lnTo>
                    <a:pt x="10" y="1033"/>
                  </a:lnTo>
                  <a:lnTo>
                    <a:pt x="0" y="115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Freeform 582"/>
            <p:cNvSpPr>
              <a:spLocks/>
            </p:cNvSpPr>
            <p:nvPr/>
          </p:nvSpPr>
          <p:spPr bwMode="auto">
            <a:xfrm>
              <a:off x="2319338" y="3581400"/>
              <a:ext cx="455612" cy="460375"/>
            </a:xfrm>
            <a:custGeom>
              <a:avLst/>
              <a:gdLst>
                <a:gd name="T0" fmla="*/ 836 w 1545"/>
                <a:gd name="T1" fmla="*/ 224 h 1571"/>
                <a:gd name="T2" fmla="*/ 797 w 1545"/>
                <a:gd name="T3" fmla="*/ 379 h 1571"/>
                <a:gd name="T4" fmla="*/ 723 w 1545"/>
                <a:gd name="T5" fmla="*/ 524 h 1571"/>
                <a:gd name="T6" fmla="*/ 630 w 1545"/>
                <a:gd name="T7" fmla="*/ 613 h 1571"/>
                <a:gd name="T8" fmla="*/ 517 w 1545"/>
                <a:gd name="T9" fmla="*/ 693 h 1571"/>
                <a:gd name="T10" fmla="*/ 399 w 1545"/>
                <a:gd name="T11" fmla="*/ 703 h 1571"/>
                <a:gd name="T12" fmla="*/ 202 w 1545"/>
                <a:gd name="T13" fmla="*/ 1062 h 1571"/>
                <a:gd name="T14" fmla="*/ 320 w 1545"/>
                <a:gd name="T15" fmla="*/ 1062 h 1571"/>
                <a:gd name="T16" fmla="*/ 325 w 1545"/>
                <a:gd name="T17" fmla="*/ 1127 h 1571"/>
                <a:gd name="T18" fmla="*/ 162 w 1545"/>
                <a:gd name="T19" fmla="*/ 1172 h 1571"/>
                <a:gd name="T20" fmla="*/ 0 w 1545"/>
                <a:gd name="T21" fmla="*/ 1272 h 1571"/>
                <a:gd name="T22" fmla="*/ 25 w 1545"/>
                <a:gd name="T23" fmla="*/ 1362 h 1571"/>
                <a:gd name="T24" fmla="*/ 172 w 1545"/>
                <a:gd name="T25" fmla="*/ 1406 h 1571"/>
                <a:gd name="T26" fmla="*/ 340 w 1545"/>
                <a:gd name="T27" fmla="*/ 1426 h 1571"/>
                <a:gd name="T28" fmla="*/ 408 w 1545"/>
                <a:gd name="T29" fmla="*/ 1486 h 1571"/>
                <a:gd name="T30" fmla="*/ 472 w 1545"/>
                <a:gd name="T31" fmla="*/ 1571 h 1571"/>
                <a:gd name="T32" fmla="*/ 616 w 1545"/>
                <a:gd name="T33" fmla="*/ 1529 h 1571"/>
                <a:gd name="T34" fmla="*/ 797 w 1545"/>
                <a:gd name="T35" fmla="*/ 1451 h 1571"/>
                <a:gd name="T36" fmla="*/ 900 w 1545"/>
                <a:gd name="T37" fmla="*/ 1352 h 1571"/>
                <a:gd name="T38" fmla="*/ 969 w 1545"/>
                <a:gd name="T39" fmla="*/ 1182 h 1571"/>
                <a:gd name="T40" fmla="*/ 1078 w 1545"/>
                <a:gd name="T41" fmla="*/ 1182 h 1571"/>
                <a:gd name="T42" fmla="*/ 1176 w 1545"/>
                <a:gd name="T43" fmla="*/ 958 h 1571"/>
                <a:gd name="T44" fmla="*/ 1329 w 1545"/>
                <a:gd name="T45" fmla="*/ 858 h 1571"/>
                <a:gd name="T46" fmla="*/ 1456 w 1545"/>
                <a:gd name="T47" fmla="*/ 574 h 1571"/>
                <a:gd name="T48" fmla="*/ 1338 w 1545"/>
                <a:gd name="T49" fmla="*/ 494 h 1571"/>
                <a:gd name="T50" fmla="*/ 1545 w 1545"/>
                <a:gd name="T51" fmla="*/ 0 h 1571"/>
                <a:gd name="T52" fmla="*/ 1388 w 1545"/>
                <a:gd name="T53" fmla="*/ 15 h 1571"/>
                <a:gd name="T54" fmla="*/ 1314 w 1545"/>
                <a:gd name="T55" fmla="*/ 140 h 1571"/>
                <a:gd name="T56" fmla="*/ 984 w 1545"/>
                <a:gd name="T57" fmla="*/ 224 h 1571"/>
                <a:gd name="T58" fmla="*/ 836 w 1545"/>
                <a:gd name="T59" fmla="*/ 224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5" h="1571">
                  <a:moveTo>
                    <a:pt x="836" y="224"/>
                  </a:moveTo>
                  <a:lnTo>
                    <a:pt x="797" y="379"/>
                  </a:lnTo>
                  <a:lnTo>
                    <a:pt x="723" y="524"/>
                  </a:lnTo>
                  <a:lnTo>
                    <a:pt x="630" y="613"/>
                  </a:lnTo>
                  <a:lnTo>
                    <a:pt x="517" y="693"/>
                  </a:lnTo>
                  <a:lnTo>
                    <a:pt x="399" y="703"/>
                  </a:lnTo>
                  <a:lnTo>
                    <a:pt x="202" y="1062"/>
                  </a:lnTo>
                  <a:lnTo>
                    <a:pt x="320" y="1062"/>
                  </a:lnTo>
                  <a:lnTo>
                    <a:pt x="325" y="1127"/>
                  </a:lnTo>
                  <a:lnTo>
                    <a:pt x="162" y="1172"/>
                  </a:lnTo>
                  <a:lnTo>
                    <a:pt x="0" y="1272"/>
                  </a:lnTo>
                  <a:lnTo>
                    <a:pt x="25" y="1362"/>
                  </a:lnTo>
                  <a:lnTo>
                    <a:pt x="172" y="1406"/>
                  </a:lnTo>
                  <a:lnTo>
                    <a:pt x="340" y="1426"/>
                  </a:lnTo>
                  <a:lnTo>
                    <a:pt x="408" y="1486"/>
                  </a:lnTo>
                  <a:lnTo>
                    <a:pt x="472" y="1571"/>
                  </a:lnTo>
                  <a:lnTo>
                    <a:pt x="616" y="1529"/>
                  </a:lnTo>
                  <a:lnTo>
                    <a:pt x="797" y="1451"/>
                  </a:lnTo>
                  <a:lnTo>
                    <a:pt x="900" y="1352"/>
                  </a:lnTo>
                  <a:lnTo>
                    <a:pt x="969" y="1182"/>
                  </a:lnTo>
                  <a:lnTo>
                    <a:pt x="1078" y="1182"/>
                  </a:lnTo>
                  <a:lnTo>
                    <a:pt x="1176" y="958"/>
                  </a:lnTo>
                  <a:lnTo>
                    <a:pt x="1329" y="858"/>
                  </a:lnTo>
                  <a:lnTo>
                    <a:pt x="1456" y="574"/>
                  </a:lnTo>
                  <a:lnTo>
                    <a:pt x="1338" y="494"/>
                  </a:lnTo>
                  <a:lnTo>
                    <a:pt x="1545" y="0"/>
                  </a:lnTo>
                  <a:lnTo>
                    <a:pt x="1388" y="15"/>
                  </a:lnTo>
                  <a:lnTo>
                    <a:pt x="1314" y="140"/>
                  </a:lnTo>
                  <a:lnTo>
                    <a:pt x="984" y="224"/>
                  </a:lnTo>
                  <a:lnTo>
                    <a:pt x="836" y="2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Freeform 583"/>
            <p:cNvSpPr>
              <a:spLocks/>
            </p:cNvSpPr>
            <p:nvPr/>
          </p:nvSpPr>
          <p:spPr bwMode="auto">
            <a:xfrm>
              <a:off x="2967038" y="2284413"/>
              <a:ext cx="658812" cy="490538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8" name="Freeform 584"/>
            <p:cNvSpPr>
              <a:spLocks/>
            </p:cNvSpPr>
            <p:nvPr/>
          </p:nvSpPr>
          <p:spPr bwMode="auto">
            <a:xfrm>
              <a:off x="5276850" y="1943100"/>
              <a:ext cx="201612" cy="193675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Freeform 585"/>
            <p:cNvSpPr>
              <a:spLocks/>
            </p:cNvSpPr>
            <p:nvPr/>
          </p:nvSpPr>
          <p:spPr bwMode="auto">
            <a:xfrm>
              <a:off x="5481638" y="1865313"/>
              <a:ext cx="119062" cy="96838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0" name="Freeform 586"/>
            <p:cNvSpPr>
              <a:spLocks/>
            </p:cNvSpPr>
            <p:nvPr/>
          </p:nvSpPr>
          <p:spPr bwMode="auto">
            <a:xfrm>
              <a:off x="5495925" y="2130425"/>
              <a:ext cx="90487" cy="66675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Freeform 587"/>
            <p:cNvSpPr>
              <a:spLocks/>
            </p:cNvSpPr>
            <p:nvPr/>
          </p:nvSpPr>
          <p:spPr bwMode="auto">
            <a:xfrm>
              <a:off x="4205288" y="2057400"/>
              <a:ext cx="144462" cy="12700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Freeform 588"/>
            <p:cNvSpPr>
              <a:spLocks/>
            </p:cNvSpPr>
            <p:nvPr/>
          </p:nvSpPr>
          <p:spPr bwMode="auto">
            <a:xfrm>
              <a:off x="4165600" y="1933575"/>
              <a:ext cx="112712" cy="138113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Freeform 589"/>
            <p:cNvSpPr>
              <a:spLocks/>
            </p:cNvSpPr>
            <p:nvPr/>
          </p:nvSpPr>
          <p:spPr bwMode="auto">
            <a:xfrm>
              <a:off x="4338638" y="2114550"/>
              <a:ext cx="130175" cy="152400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Freeform 590"/>
            <p:cNvSpPr>
              <a:spLocks/>
            </p:cNvSpPr>
            <p:nvPr/>
          </p:nvSpPr>
          <p:spPr bwMode="auto">
            <a:xfrm>
              <a:off x="1673225" y="2470150"/>
              <a:ext cx="485775" cy="582613"/>
            </a:xfrm>
            <a:custGeom>
              <a:avLst/>
              <a:gdLst>
                <a:gd name="T0" fmla="*/ 613 w 1652"/>
                <a:gd name="T1" fmla="*/ 1766 h 1989"/>
                <a:gd name="T2" fmla="*/ 531 w 1652"/>
                <a:gd name="T3" fmla="*/ 1677 h 1989"/>
                <a:gd name="T4" fmla="*/ 432 w 1652"/>
                <a:gd name="T5" fmla="*/ 1647 h 1989"/>
                <a:gd name="T6" fmla="*/ 333 w 1652"/>
                <a:gd name="T7" fmla="*/ 1631 h 1989"/>
                <a:gd name="T8" fmla="*/ 230 w 1652"/>
                <a:gd name="T9" fmla="*/ 1583 h 1989"/>
                <a:gd name="T10" fmla="*/ 200 w 1652"/>
                <a:gd name="T11" fmla="*/ 1372 h 1989"/>
                <a:gd name="T12" fmla="*/ 234 w 1652"/>
                <a:gd name="T13" fmla="*/ 1252 h 1989"/>
                <a:gd name="T14" fmla="*/ 219 w 1652"/>
                <a:gd name="T15" fmla="*/ 1147 h 1989"/>
                <a:gd name="T16" fmla="*/ 13 w 1652"/>
                <a:gd name="T17" fmla="*/ 1147 h 1989"/>
                <a:gd name="T18" fmla="*/ 0 w 1652"/>
                <a:gd name="T19" fmla="*/ 1107 h 1989"/>
                <a:gd name="T20" fmla="*/ 128 w 1652"/>
                <a:gd name="T21" fmla="*/ 1062 h 1989"/>
                <a:gd name="T22" fmla="*/ 451 w 1652"/>
                <a:gd name="T23" fmla="*/ 1047 h 1989"/>
                <a:gd name="T24" fmla="*/ 618 w 1652"/>
                <a:gd name="T25" fmla="*/ 988 h 1989"/>
                <a:gd name="T26" fmla="*/ 663 w 1652"/>
                <a:gd name="T27" fmla="*/ 803 h 1989"/>
                <a:gd name="T28" fmla="*/ 648 w 1652"/>
                <a:gd name="T29" fmla="*/ 658 h 1989"/>
                <a:gd name="T30" fmla="*/ 776 w 1652"/>
                <a:gd name="T31" fmla="*/ 628 h 1989"/>
                <a:gd name="T32" fmla="*/ 825 w 1652"/>
                <a:gd name="T33" fmla="*/ 569 h 1989"/>
                <a:gd name="T34" fmla="*/ 825 w 1652"/>
                <a:gd name="T35" fmla="*/ 474 h 1989"/>
                <a:gd name="T36" fmla="*/ 909 w 1652"/>
                <a:gd name="T37" fmla="*/ 419 h 1989"/>
                <a:gd name="T38" fmla="*/ 928 w 1652"/>
                <a:gd name="T39" fmla="*/ 299 h 1989"/>
                <a:gd name="T40" fmla="*/ 1056 w 1652"/>
                <a:gd name="T41" fmla="*/ 234 h 1989"/>
                <a:gd name="T42" fmla="*/ 1194 w 1652"/>
                <a:gd name="T43" fmla="*/ 180 h 1989"/>
                <a:gd name="T44" fmla="*/ 1293 w 1652"/>
                <a:gd name="T45" fmla="*/ 0 h 1989"/>
                <a:gd name="T46" fmla="*/ 1396 w 1652"/>
                <a:gd name="T47" fmla="*/ 130 h 1989"/>
                <a:gd name="T48" fmla="*/ 1401 w 1652"/>
                <a:gd name="T49" fmla="*/ 234 h 1989"/>
                <a:gd name="T50" fmla="*/ 1519 w 1652"/>
                <a:gd name="T51" fmla="*/ 204 h 1989"/>
                <a:gd name="T52" fmla="*/ 1632 w 1652"/>
                <a:gd name="T53" fmla="*/ 279 h 1989"/>
                <a:gd name="T54" fmla="*/ 1652 w 1652"/>
                <a:gd name="T55" fmla="*/ 464 h 1989"/>
                <a:gd name="T56" fmla="*/ 1618 w 1652"/>
                <a:gd name="T57" fmla="*/ 653 h 1989"/>
                <a:gd name="T58" fmla="*/ 1529 w 1652"/>
                <a:gd name="T59" fmla="*/ 668 h 1989"/>
                <a:gd name="T60" fmla="*/ 1396 w 1652"/>
                <a:gd name="T61" fmla="*/ 758 h 1989"/>
                <a:gd name="T62" fmla="*/ 1391 w 1652"/>
                <a:gd name="T63" fmla="*/ 878 h 1989"/>
                <a:gd name="T64" fmla="*/ 1337 w 1652"/>
                <a:gd name="T65" fmla="*/ 923 h 1989"/>
                <a:gd name="T66" fmla="*/ 1298 w 1652"/>
                <a:gd name="T67" fmla="*/ 1012 h 1989"/>
                <a:gd name="T68" fmla="*/ 1352 w 1652"/>
                <a:gd name="T69" fmla="*/ 1087 h 1989"/>
                <a:gd name="T70" fmla="*/ 1342 w 1652"/>
                <a:gd name="T71" fmla="*/ 1252 h 1989"/>
                <a:gd name="T72" fmla="*/ 1076 w 1652"/>
                <a:gd name="T73" fmla="*/ 1611 h 1989"/>
                <a:gd name="T74" fmla="*/ 1130 w 1652"/>
                <a:gd name="T75" fmla="*/ 1766 h 1989"/>
                <a:gd name="T76" fmla="*/ 927 w 1652"/>
                <a:gd name="T77" fmla="*/ 1989 h 1989"/>
                <a:gd name="T78" fmla="*/ 884 w 1652"/>
                <a:gd name="T79" fmla="*/ 1910 h 1989"/>
                <a:gd name="T80" fmla="*/ 776 w 1652"/>
                <a:gd name="T81" fmla="*/ 1835 h 1989"/>
                <a:gd name="T82" fmla="*/ 781 w 1652"/>
                <a:gd name="T83" fmla="*/ 1716 h 1989"/>
                <a:gd name="T84" fmla="*/ 835 w 1652"/>
                <a:gd name="T85" fmla="*/ 1601 h 1989"/>
                <a:gd name="T86" fmla="*/ 810 w 1652"/>
                <a:gd name="T87" fmla="*/ 1491 h 1989"/>
                <a:gd name="T88" fmla="*/ 805 w 1652"/>
                <a:gd name="T89" fmla="*/ 1386 h 1989"/>
                <a:gd name="T90" fmla="*/ 707 w 1652"/>
                <a:gd name="T91" fmla="*/ 1416 h 1989"/>
                <a:gd name="T92" fmla="*/ 672 w 1652"/>
                <a:gd name="T93" fmla="*/ 1536 h 1989"/>
                <a:gd name="T94" fmla="*/ 628 w 1652"/>
                <a:gd name="T95" fmla="*/ 1626 h 1989"/>
                <a:gd name="T96" fmla="*/ 613 w 1652"/>
                <a:gd name="T97" fmla="*/ 1766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2" h="1989">
                  <a:moveTo>
                    <a:pt x="613" y="1766"/>
                  </a:moveTo>
                  <a:lnTo>
                    <a:pt x="531" y="1677"/>
                  </a:lnTo>
                  <a:lnTo>
                    <a:pt x="432" y="1647"/>
                  </a:lnTo>
                  <a:lnTo>
                    <a:pt x="333" y="1631"/>
                  </a:lnTo>
                  <a:lnTo>
                    <a:pt x="230" y="1583"/>
                  </a:lnTo>
                  <a:lnTo>
                    <a:pt x="200" y="1372"/>
                  </a:lnTo>
                  <a:lnTo>
                    <a:pt x="234" y="1252"/>
                  </a:lnTo>
                  <a:lnTo>
                    <a:pt x="219" y="1147"/>
                  </a:lnTo>
                  <a:lnTo>
                    <a:pt x="13" y="1147"/>
                  </a:lnTo>
                  <a:lnTo>
                    <a:pt x="0" y="1107"/>
                  </a:lnTo>
                  <a:lnTo>
                    <a:pt x="128" y="1062"/>
                  </a:lnTo>
                  <a:lnTo>
                    <a:pt x="451" y="1047"/>
                  </a:lnTo>
                  <a:lnTo>
                    <a:pt x="618" y="988"/>
                  </a:lnTo>
                  <a:lnTo>
                    <a:pt x="663" y="803"/>
                  </a:lnTo>
                  <a:lnTo>
                    <a:pt x="648" y="658"/>
                  </a:lnTo>
                  <a:lnTo>
                    <a:pt x="776" y="628"/>
                  </a:lnTo>
                  <a:lnTo>
                    <a:pt x="825" y="569"/>
                  </a:lnTo>
                  <a:lnTo>
                    <a:pt x="825" y="474"/>
                  </a:lnTo>
                  <a:lnTo>
                    <a:pt x="909" y="419"/>
                  </a:lnTo>
                  <a:lnTo>
                    <a:pt x="928" y="299"/>
                  </a:lnTo>
                  <a:lnTo>
                    <a:pt x="1056" y="234"/>
                  </a:lnTo>
                  <a:lnTo>
                    <a:pt x="1194" y="180"/>
                  </a:lnTo>
                  <a:lnTo>
                    <a:pt x="1293" y="0"/>
                  </a:lnTo>
                  <a:lnTo>
                    <a:pt x="1396" y="130"/>
                  </a:lnTo>
                  <a:lnTo>
                    <a:pt x="1401" y="234"/>
                  </a:lnTo>
                  <a:lnTo>
                    <a:pt x="1519" y="204"/>
                  </a:lnTo>
                  <a:lnTo>
                    <a:pt x="1632" y="279"/>
                  </a:lnTo>
                  <a:lnTo>
                    <a:pt x="1652" y="464"/>
                  </a:lnTo>
                  <a:lnTo>
                    <a:pt x="1618" y="653"/>
                  </a:lnTo>
                  <a:lnTo>
                    <a:pt x="1529" y="668"/>
                  </a:lnTo>
                  <a:lnTo>
                    <a:pt x="1396" y="758"/>
                  </a:lnTo>
                  <a:lnTo>
                    <a:pt x="1391" y="878"/>
                  </a:lnTo>
                  <a:lnTo>
                    <a:pt x="1337" y="923"/>
                  </a:lnTo>
                  <a:lnTo>
                    <a:pt x="1298" y="1012"/>
                  </a:lnTo>
                  <a:lnTo>
                    <a:pt x="1352" y="1087"/>
                  </a:lnTo>
                  <a:lnTo>
                    <a:pt x="1342" y="1252"/>
                  </a:lnTo>
                  <a:lnTo>
                    <a:pt x="1076" y="1611"/>
                  </a:lnTo>
                  <a:lnTo>
                    <a:pt x="1130" y="1766"/>
                  </a:lnTo>
                  <a:lnTo>
                    <a:pt x="927" y="1989"/>
                  </a:lnTo>
                  <a:lnTo>
                    <a:pt x="884" y="1910"/>
                  </a:lnTo>
                  <a:lnTo>
                    <a:pt x="776" y="1835"/>
                  </a:lnTo>
                  <a:lnTo>
                    <a:pt x="781" y="1716"/>
                  </a:lnTo>
                  <a:lnTo>
                    <a:pt x="835" y="1601"/>
                  </a:lnTo>
                  <a:lnTo>
                    <a:pt x="810" y="1491"/>
                  </a:lnTo>
                  <a:lnTo>
                    <a:pt x="805" y="1386"/>
                  </a:lnTo>
                  <a:lnTo>
                    <a:pt x="707" y="1416"/>
                  </a:lnTo>
                  <a:lnTo>
                    <a:pt x="672" y="1536"/>
                  </a:lnTo>
                  <a:lnTo>
                    <a:pt x="628" y="1626"/>
                  </a:lnTo>
                  <a:lnTo>
                    <a:pt x="613" y="176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Freeform 591"/>
            <p:cNvSpPr>
              <a:spLocks/>
            </p:cNvSpPr>
            <p:nvPr/>
          </p:nvSpPr>
          <p:spPr bwMode="auto">
            <a:xfrm>
              <a:off x="2052638" y="2263775"/>
              <a:ext cx="396875" cy="500063"/>
            </a:xfrm>
            <a:custGeom>
              <a:avLst/>
              <a:gdLst>
                <a:gd name="T0" fmla="*/ 758 w 1349"/>
                <a:gd name="T1" fmla="*/ 1646 h 1706"/>
                <a:gd name="T2" fmla="*/ 935 w 1349"/>
                <a:gd name="T3" fmla="*/ 1706 h 1706"/>
                <a:gd name="T4" fmla="*/ 1142 w 1349"/>
                <a:gd name="T5" fmla="*/ 1701 h 1706"/>
                <a:gd name="T6" fmla="*/ 1260 w 1349"/>
                <a:gd name="T7" fmla="*/ 1616 h 1706"/>
                <a:gd name="T8" fmla="*/ 1349 w 1349"/>
                <a:gd name="T9" fmla="*/ 1452 h 1706"/>
                <a:gd name="T10" fmla="*/ 1275 w 1349"/>
                <a:gd name="T11" fmla="*/ 1092 h 1706"/>
                <a:gd name="T12" fmla="*/ 1216 w 1349"/>
                <a:gd name="T13" fmla="*/ 678 h 1706"/>
                <a:gd name="T14" fmla="*/ 1127 w 1349"/>
                <a:gd name="T15" fmla="*/ 479 h 1706"/>
                <a:gd name="T16" fmla="*/ 995 w 1349"/>
                <a:gd name="T17" fmla="*/ 224 h 1706"/>
                <a:gd name="T18" fmla="*/ 1083 w 1349"/>
                <a:gd name="T19" fmla="*/ 190 h 1706"/>
                <a:gd name="T20" fmla="*/ 1068 w 1349"/>
                <a:gd name="T21" fmla="*/ 100 h 1706"/>
                <a:gd name="T22" fmla="*/ 995 w 1349"/>
                <a:gd name="T23" fmla="*/ 75 h 1706"/>
                <a:gd name="T24" fmla="*/ 871 w 1349"/>
                <a:gd name="T25" fmla="*/ 100 h 1706"/>
                <a:gd name="T26" fmla="*/ 768 w 1349"/>
                <a:gd name="T27" fmla="*/ 0 h 1706"/>
                <a:gd name="T28" fmla="*/ 537 w 1349"/>
                <a:gd name="T29" fmla="*/ 60 h 1706"/>
                <a:gd name="T30" fmla="*/ 389 w 1349"/>
                <a:gd name="T31" fmla="*/ 165 h 1706"/>
                <a:gd name="T32" fmla="*/ 418 w 1349"/>
                <a:gd name="T33" fmla="*/ 269 h 1706"/>
                <a:gd name="T34" fmla="*/ 325 w 1349"/>
                <a:gd name="T35" fmla="*/ 444 h 1706"/>
                <a:gd name="T36" fmla="*/ 74 w 1349"/>
                <a:gd name="T37" fmla="*/ 554 h 1706"/>
                <a:gd name="T38" fmla="*/ 0 w 1349"/>
                <a:gd name="T39" fmla="*/ 703 h 1706"/>
                <a:gd name="T40" fmla="*/ 103 w 1349"/>
                <a:gd name="T41" fmla="*/ 834 h 1706"/>
                <a:gd name="T42" fmla="*/ 108 w 1349"/>
                <a:gd name="T43" fmla="*/ 937 h 1706"/>
                <a:gd name="T44" fmla="*/ 228 w 1349"/>
                <a:gd name="T45" fmla="*/ 907 h 1706"/>
                <a:gd name="T46" fmla="*/ 343 w 1349"/>
                <a:gd name="T47" fmla="*/ 984 h 1706"/>
                <a:gd name="T48" fmla="*/ 433 w 1349"/>
                <a:gd name="T49" fmla="*/ 1048 h 1706"/>
                <a:gd name="T50" fmla="*/ 546 w 1349"/>
                <a:gd name="T51" fmla="*/ 1357 h 1706"/>
                <a:gd name="T52" fmla="*/ 758 w 1349"/>
                <a:gd name="T53" fmla="*/ 164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9" h="1706">
                  <a:moveTo>
                    <a:pt x="758" y="1646"/>
                  </a:moveTo>
                  <a:lnTo>
                    <a:pt x="935" y="1706"/>
                  </a:lnTo>
                  <a:lnTo>
                    <a:pt x="1142" y="1701"/>
                  </a:lnTo>
                  <a:lnTo>
                    <a:pt x="1260" y="1616"/>
                  </a:lnTo>
                  <a:lnTo>
                    <a:pt x="1349" y="1452"/>
                  </a:lnTo>
                  <a:lnTo>
                    <a:pt x="1275" y="1092"/>
                  </a:lnTo>
                  <a:lnTo>
                    <a:pt x="1216" y="678"/>
                  </a:lnTo>
                  <a:lnTo>
                    <a:pt x="1127" y="479"/>
                  </a:lnTo>
                  <a:lnTo>
                    <a:pt x="995" y="224"/>
                  </a:lnTo>
                  <a:lnTo>
                    <a:pt x="1083" y="190"/>
                  </a:lnTo>
                  <a:lnTo>
                    <a:pt x="1068" y="100"/>
                  </a:lnTo>
                  <a:lnTo>
                    <a:pt x="995" y="75"/>
                  </a:lnTo>
                  <a:lnTo>
                    <a:pt x="871" y="100"/>
                  </a:lnTo>
                  <a:lnTo>
                    <a:pt x="768" y="0"/>
                  </a:lnTo>
                  <a:lnTo>
                    <a:pt x="537" y="60"/>
                  </a:lnTo>
                  <a:lnTo>
                    <a:pt x="389" y="165"/>
                  </a:lnTo>
                  <a:lnTo>
                    <a:pt x="418" y="269"/>
                  </a:lnTo>
                  <a:lnTo>
                    <a:pt x="325" y="444"/>
                  </a:lnTo>
                  <a:lnTo>
                    <a:pt x="74" y="554"/>
                  </a:lnTo>
                  <a:lnTo>
                    <a:pt x="0" y="703"/>
                  </a:lnTo>
                  <a:lnTo>
                    <a:pt x="103" y="834"/>
                  </a:lnTo>
                  <a:lnTo>
                    <a:pt x="108" y="937"/>
                  </a:lnTo>
                  <a:lnTo>
                    <a:pt x="228" y="907"/>
                  </a:lnTo>
                  <a:lnTo>
                    <a:pt x="343" y="984"/>
                  </a:lnTo>
                  <a:lnTo>
                    <a:pt x="433" y="1048"/>
                  </a:lnTo>
                  <a:lnTo>
                    <a:pt x="546" y="1357"/>
                  </a:lnTo>
                  <a:lnTo>
                    <a:pt x="758" y="16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6" name="Freeform 592"/>
            <p:cNvSpPr>
              <a:spLocks/>
            </p:cNvSpPr>
            <p:nvPr/>
          </p:nvSpPr>
          <p:spPr bwMode="auto">
            <a:xfrm>
              <a:off x="2209800" y="3979863"/>
              <a:ext cx="344487" cy="512763"/>
            </a:xfrm>
            <a:custGeom>
              <a:avLst/>
              <a:gdLst>
                <a:gd name="T0" fmla="*/ 401 w 1171"/>
                <a:gd name="T1" fmla="*/ 0 h 1749"/>
                <a:gd name="T2" fmla="*/ 266 w 1171"/>
                <a:gd name="T3" fmla="*/ 43 h 1749"/>
                <a:gd name="T4" fmla="*/ 123 w 1171"/>
                <a:gd name="T5" fmla="*/ 73 h 1749"/>
                <a:gd name="T6" fmla="*/ 0 w 1171"/>
                <a:gd name="T7" fmla="*/ 168 h 1749"/>
                <a:gd name="T8" fmla="*/ 15 w 1171"/>
                <a:gd name="T9" fmla="*/ 297 h 1749"/>
                <a:gd name="T10" fmla="*/ 15 w 1171"/>
                <a:gd name="T11" fmla="*/ 472 h 1749"/>
                <a:gd name="T12" fmla="*/ 44 w 1171"/>
                <a:gd name="T13" fmla="*/ 686 h 1749"/>
                <a:gd name="T14" fmla="*/ 49 w 1171"/>
                <a:gd name="T15" fmla="*/ 901 h 1749"/>
                <a:gd name="T16" fmla="*/ 5 w 1171"/>
                <a:gd name="T17" fmla="*/ 1150 h 1749"/>
                <a:gd name="T18" fmla="*/ 30 w 1171"/>
                <a:gd name="T19" fmla="*/ 1290 h 1749"/>
                <a:gd name="T20" fmla="*/ 167 w 1171"/>
                <a:gd name="T21" fmla="*/ 1290 h 1749"/>
                <a:gd name="T22" fmla="*/ 221 w 1171"/>
                <a:gd name="T23" fmla="*/ 1360 h 1749"/>
                <a:gd name="T24" fmla="*/ 192 w 1171"/>
                <a:gd name="T25" fmla="*/ 1525 h 1749"/>
                <a:gd name="T26" fmla="*/ 177 w 1171"/>
                <a:gd name="T27" fmla="*/ 1634 h 1749"/>
                <a:gd name="T28" fmla="*/ 266 w 1171"/>
                <a:gd name="T29" fmla="*/ 1749 h 1749"/>
                <a:gd name="T30" fmla="*/ 477 w 1171"/>
                <a:gd name="T31" fmla="*/ 1664 h 1749"/>
                <a:gd name="T32" fmla="*/ 566 w 1171"/>
                <a:gd name="T33" fmla="*/ 1584 h 1749"/>
                <a:gd name="T34" fmla="*/ 575 w 1171"/>
                <a:gd name="T35" fmla="*/ 1467 h 1749"/>
                <a:gd name="T36" fmla="*/ 709 w 1171"/>
                <a:gd name="T37" fmla="*/ 1320 h 1749"/>
                <a:gd name="T38" fmla="*/ 787 w 1171"/>
                <a:gd name="T39" fmla="*/ 1046 h 1749"/>
                <a:gd name="T40" fmla="*/ 1004 w 1171"/>
                <a:gd name="T41" fmla="*/ 931 h 1749"/>
                <a:gd name="T42" fmla="*/ 920 w 1171"/>
                <a:gd name="T43" fmla="*/ 866 h 1749"/>
                <a:gd name="T44" fmla="*/ 753 w 1171"/>
                <a:gd name="T45" fmla="*/ 866 h 1749"/>
                <a:gd name="T46" fmla="*/ 699 w 1171"/>
                <a:gd name="T47" fmla="*/ 706 h 1749"/>
                <a:gd name="T48" fmla="*/ 856 w 1171"/>
                <a:gd name="T49" fmla="*/ 647 h 1749"/>
                <a:gd name="T50" fmla="*/ 950 w 1171"/>
                <a:gd name="T51" fmla="*/ 746 h 1749"/>
                <a:gd name="T52" fmla="*/ 1092 w 1171"/>
                <a:gd name="T53" fmla="*/ 661 h 1749"/>
                <a:gd name="T54" fmla="*/ 1171 w 1171"/>
                <a:gd name="T55" fmla="*/ 572 h 1749"/>
                <a:gd name="T56" fmla="*/ 1130 w 1171"/>
                <a:gd name="T57" fmla="*/ 471 h 1749"/>
                <a:gd name="T58" fmla="*/ 993 w 1171"/>
                <a:gd name="T59" fmla="*/ 366 h 1749"/>
                <a:gd name="T60" fmla="*/ 833 w 1171"/>
                <a:gd name="T61" fmla="*/ 285 h 1749"/>
                <a:gd name="T62" fmla="*/ 846 w 1171"/>
                <a:gd name="T63" fmla="*/ 208 h 1749"/>
                <a:gd name="T64" fmla="*/ 786 w 1171"/>
                <a:gd name="T65" fmla="*/ 127 h 1749"/>
                <a:gd name="T66" fmla="*/ 714 w 1171"/>
                <a:gd name="T67" fmla="*/ 64 h 1749"/>
                <a:gd name="T68" fmla="*/ 548 w 1171"/>
                <a:gd name="T69" fmla="*/ 45 h 1749"/>
                <a:gd name="T70" fmla="*/ 401 w 1171"/>
                <a:gd name="T71" fmla="*/ 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1" h="1749">
                  <a:moveTo>
                    <a:pt x="401" y="0"/>
                  </a:moveTo>
                  <a:lnTo>
                    <a:pt x="266" y="43"/>
                  </a:lnTo>
                  <a:lnTo>
                    <a:pt x="123" y="73"/>
                  </a:lnTo>
                  <a:lnTo>
                    <a:pt x="0" y="168"/>
                  </a:lnTo>
                  <a:lnTo>
                    <a:pt x="15" y="297"/>
                  </a:lnTo>
                  <a:lnTo>
                    <a:pt x="15" y="472"/>
                  </a:lnTo>
                  <a:lnTo>
                    <a:pt x="44" y="686"/>
                  </a:lnTo>
                  <a:lnTo>
                    <a:pt x="49" y="901"/>
                  </a:lnTo>
                  <a:lnTo>
                    <a:pt x="5" y="1150"/>
                  </a:lnTo>
                  <a:lnTo>
                    <a:pt x="30" y="1290"/>
                  </a:lnTo>
                  <a:lnTo>
                    <a:pt x="167" y="1290"/>
                  </a:lnTo>
                  <a:lnTo>
                    <a:pt x="221" y="1360"/>
                  </a:lnTo>
                  <a:lnTo>
                    <a:pt x="192" y="1525"/>
                  </a:lnTo>
                  <a:lnTo>
                    <a:pt x="177" y="1634"/>
                  </a:lnTo>
                  <a:lnTo>
                    <a:pt x="266" y="1749"/>
                  </a:lnTo>
                  <a:lnTo>
                    <a:pt x="477" y="1664"/>
                  </a:lnTo>
                  <a:lnTo>
                    <a:pt x="566" y="1584"/>
                  </a:lnTo>
                  <a:lnTo>
                    <a:pt x="575" y="1467"/>
                  </a:lnTo>
                  <a:lnTo>
                    <a:pt x="709" y="1320"/>
                  </a:lnTo>
                  <a:lnTo>
                    <a:pt x="787" y="1046"/>
                  </a:lnTo>
                  <a:lnTo>
                    <a:pt x="1004" y="931"/>
                  </a:lnTo>
                  <a:lnTo>
                    <a:pt x="920" y="866"/>
                  </a:lnTo>
                  <a:lnTo>
                    <a:pt x="753" y="866"/>
                  </a:lnTo>
                  <a:lnTo>
                    <a:pt x="699" y="706"/>
                  </a:lnTo>
                  <a:lnTo>
                    <a:pt x="856" y="647"/>
                  </a:lnTo>
                  <a:lnTo>
                    <a:pt x="950" y="746"/>
                  </a:lnTo>
                  <a:lnTo>
                    <a:pt x="1092" y="661"/>
                  </a:lnTo>
                  <a:lnTo>
                    <a:pt x="1171" y="572"/>
                  </a:lnTo>
                  <a:lnTo>
                    <a:pt x="1130" y="471"/>
                  </a:lnTo>
                  <a:lnTo>
                    <a:pt x="993" y="366"/>
                  </a:lnTo>
                  <a:lnTo>
                    <a:pt x="833" y="285"/>
                  </a:lnTo>
                  <a:lnTo>
                    <a:pt x="846" y="208"/>
                  </a:lnTo>
                  <a:lnTo>
                    <a:pt x="786" y="127"/>
                  </a:lnTo>
                  <a:lnTo>
                    <a:pt x="714" y="64"/>
                  </a:lnTo>
                  <a:lnTo>
                    <a:pt x="548" y="45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7" name="Freeform 593"/>
            <p:cNvSpPr>
              <a:spLocks/>
            </p:cNvSpPr>
            <p:nvPr/>
          </p:nvSpPr>
          <p:spPr bwMode="auto">
            <a:xfrm>
              <a:off x="1919288" y="4065588"/>
              <a:ext cx="544512" cy="581025"/>
            </a:xfrm>
            <a:custGeom>
              <a:avLst/>
              <a:gdLst>
                <a:gd name="T0" fmla="*/ 675 w 1846"/>
                <a:gd name="T1" fmla="*/ 0 h 1985"/>
                <a:gd name="T2" fmla="*/ 384 w 1846"/>
                <a:gd name="T3" fmla="*/ 180 h 1985"/>
                <a:gd name="T4" fmla="*/ 192 w 1846"/>
                <a:gd name="T5" fmla="*/ 359 h 1985"/>
                <a:gd name="T6" fmla="*/ 0 w 1846"/>
                <a:gd name="T7" fmla="*/ 643 h 1985"/>
                <a:gd name="T8" fmla="*/ 89 w 1846"/>
                <a:gd name="T9" fmla="*/ 713 h 1985"/>
                <a:gd name="T10" fmla="*/ 113 w 1846"/>
                <a:gd name="T11" fmla="*/ 808 h 1985"/>
                <a:gd name="T12" fmla="*/ 207 w 1846"/>
                <a:gd name="T13" fmla="*/ 788 h 1985"/>
                <a:gd name="T14" fmla="*/ 320 w 1846"/>
                <a:gd name="T15" fmla="*/ 808 h 1985"/>
                <a:gd name="T16" fmla="*/ 305 w 1846"/>
                <a:gd name="T17" fmla="*/ 958 h 1985"/>
                <a:gd name="T18" fmla="*/ 423 w 1846"/>
                <a:gd name="T19" fmla="*/ 983 h 1985"/>
                <a:gd name="T20" fmla="*/ 473 w 1846"/>
                <a:gd name="T21" fmla="*/ 1167 h 1985"/>
                <a:gd name="T22" fmla="*/ 517 w 1846"/>
                <a:gd name="T23" fmla="*/ 1282 h 1985"/>
                <a:gd name="T24" fmla="*/ 635 w 1846"/>
                <a:gd name="T25" fmla="*/ 1332 h 1985"/>
                <a:gd name="T26" fmla="*/ 689 w 1846"/>
                <a:gd name="T27" fmla="*/ 1511 h 1985"/>
                <a:gd name="T28" fmla="*/ 881 w 1846"/>
                <a:gd name="T29" fmla="*/ 1476 h 1985"/>
                <a:gd name="T30" fmla="*/ 1049 w 1846"/>
                <a:gd name="T31" fmla="*/ 1506 h 1985"/>
                <a:gd name="T32" fmla="*/ 1058 w 1846"/>
                <a:gd name="T33" fmla="*/ 1586 h 1985"/>
                <a:gd name="T34" fmla="*/ 1162 w 1846"/>
                <a:gd name="T35" fmla="*/ 1556 h 1985"/>
                <a:gd name="T36" fmla="*/ 1300 w 1846"/>
                <a:gd name="T37" fmla="*/ 1611 h 1985"/>
                <a:gd name="T38" fmla="*/ 1324 w 1846"/>
                <a:gd name="T39" fmla="*/ 1701 h 1985"/>
                <a:gd name="T40" fmla="*/ 1314 w 1846"/>
                <a:gd name="T41" fmla="*/ 1805 h 1985"/>
                <a:gd name="T42" fmla="*/ 1457 w 1846"/>
                <a:gd name="T43" fmla="*/ 1910 h 1985"/>
                <a:gd name="T44" fmla="*/ 1487 w 1846"/>
                <a:gd name="T45" fmla="*/ 1850 h 1985"/>
                <a:gd name="T46" fmla="*/ 1551 w 1846"/>
                <a:gd name="T47" fmla="*/ 1850 h 1985"/>
                <a:gd name="T48" fmla="*/ 1634 w 1846"/>
                <a:gd name="T49" fmla="*/ 1940 h 1985"/>
                <a:gd name="T50" fmla="*/ 1772 w 1846"/>
                <a:gd name="T51" fmla="*/ 1985 h 1985"/>
                <a:gd name="T52" fmla="*/ 1846 w 1846"/>
                <a:gd name="T53" fmla="*/ 1880 h 1985"/>
                <a:gd name="T54" fmla="*/ 1782 w 1846"/>
                <a:gd name="T55" fmla="*/ 1766 h 1985"/>
                <a:gd name="T56" fmla="*/ 1698 w 1846"/>
                <a:gd name="T57" fmla="*/ 1701 h 1985"/>
                <a:gd name="T58" fmla="*/ 1693 w 1846"/>
                <a:gd name="T59" fmla="*/ 1601 h 1985"/>
                <a:gd name="T60" fmla="*/ 1624 w 1846"/>
                <a:gd name="T61" fmla="*/ 1551 h 1985"/>
                <a:gd name="T62" fmla="*/ 1684 w 1846"/>
                <a:gd name="T63" fmla="*/ 1491 h 1985"/>
                <a:gd name="T64" fmla="*/ 1723 w 1846"/>
                <a:gd name="T65" fmla="*/ 1401 h 1985"/>
                <a:gd name="T66" fmla="*/ 1551 w 1846"/>
                <a:gd name="T67" fmla="*/ 1296 h 1985"/>
                <a:gd name="T68" fmla="*/ 1465 w 1846"/>
                <a:gd name="T69" fmla="*/ 1374 h 1985"/>
                <a:gd name="T70" fmla="*/ 1252 w 1846"/>
                <a:gd name="T71" fmla="*/ 1461 h 1985"/>
                <a:gd name="T72" fmla="*/ 1162 w 1846"/>
                <a:gd name="T73" fmla="*/ 1347 h 1985"/>
                <a:gd name="T74" fmla="*/ 1177 w 1846"/>
                <a:gd name="T75" fmla="*/ 1237 h 1985"/>
                <a:gd name="T76" fmla="*/ 1206 w 1846"/>
                <a:gd name="T77" fmla="*/ 1074 h 1985"/>
                <a:gd name="T78" fmla="*/ 1153 w 1846"/>
                <a:gd name="T79" fmla="*/ 1002 h 1985"/>
                <a:gd name="T80" fmla="*/ 1014 w 1846"/>
                <a:gd name="T81" fmla="*/ 1002 h 1985"/>
                <a:gd name="T82" fmla="*/ 991 w 1846"/>
                <a:gd name="T83" fmla="*/ 861 h 1985"/>
                <a:gd name="T84" fmla="*/ 1035 w 1846"/>
                <a:gd name="T85" fmla="*/ 607 h 1985"/>
                <a:gd name="T86" fmla="*/ 1027 w 1846"/>
                <a:gd name="T87" fmla="*/ 388 h 1985"/>
                <a:gd name="T88" fmla="*/ 1008 w 1846"/>
                <a:gd name="T89" fmla="*/ 235 h 1985"/>
                <a:gd name="T90" fmla="*/ 896 w 1846"/>
                <a:gd name="T91" fmla="*/ 175 h 1985"/>
                <a:gd name="T92" fmla="*/ 733 w 1846"/>
                <a:gd name="T93" fmla="*/ 85 h 1985"/>
                <a:gd name="T94" fmla="*/ 675 w 1846"/>
                <a:gd name="T9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46" h="1985">
                  <a:moveTo>
                    <a:pt x="675" y="0"/>
                  </a:moveTo>
                  <a:lnTo>
                    <a:pt x="384" y="180"/>
                  </a:lnTo>
                  <a:lnTo>
                    <a:pt x="192" y="359"/>
                  </a:lnTo>
                  <a:lnTo>
                    <a:pt x="0" y="643"/>
                  </a:lnTo>
                  <a:lnTo>
                    <a:pt x="89" y="713"/>
                  </a:lnTo>
                  <a:lnTo>
                    <a:pt x="113" y="808"/>
                  </a:lnTo>
                  <a:lnTo>
                    <a:pt x="207" y="788"/>
                  </a:lnTo>
                  <a:lnTo>
                    <a:pt x="320" y="808"/>
                  </a:lnTo>
                  <a:lnTo>
                    <a:pt x="305" y="958"/>
                  </a:lnTo>
                  <a:lnTo>
                    <a:pt x="423" y="983"/>
                  </a:lnTo>
                  <a:lnTo>
                    <a:pt x="473" y="1167"/>
                  </a:lnTo>
                  <a:lnTo>
                    <a:pt x="517" y="1282"/>
                  </a:lnTo>
                  <a:lnTo>
                    <a:pt x="635" y="1332"/>
                  </a:lnTo>
                  <a:lnTo>
                    <a:pt x="689" y="1511"/>
                  </a:lnTo>
                  <a:lnTo>
                    <a:pt x="881" y="1476"/>
                  </a:lnTo>
                  <a:lnTo>
                    <a:pt x="1049" y="1506"/>
                  </a:lnTo>
                  <a:lnTo>
                    <a:pt x="1058" y="1586"/>
                  </a:lnTo>
                  <a:lnTo>
                    <a:pt x="1162" y="1556"/>
                  </a:lnTo>
                  <a:lnTo>
                    <a:pt x="1300" y="1611"/>
                  </a:lnTo>
                  <a:lnTo>
                    <a:pt x="1324" y="1701"/>
                  </a:lnTo>
                  <a:lnTo>
                    <a:pt x="1314" y="1805"/>
                  </a:lnTo>
                  <a:lnTo>
                    <a:pt x="1457" y="1910"/>
                  </a:lnTo>
                  <a:lnTo>
                    <a:pt x="1487" y="1850"/>
                  </a:lnTo>
                  <a:lnTo>
                    <a:pt x="1551" y="1850"/>
                  </a:lnTo>
                  <a:lnTo>
                    <a:pt x="1634" y="1940"/>
                  </a:lnTo>
                  <a:lnTo>
                    <a:pt x="1772" y="1985"/>
                  </a:lnTo>
                  <a:lnTo>
                    <a:pt x="1846" y="1880"/>
                  </a:lnTo>
                  <a:lnTo>
                    <a:pt x="1782" y="1766"/>
                  </a:lnTo>
                  <a:lnTo>
                    <a:pt x="1698" y="1701"/>
                  </a:lnTo>
                  <a:lnTo>
                    <a:pt x="1693" y="1601"/>
                  </a:lnTo>
                  <a:lnTo>
                    <a:pt x="1624" y="1551"/>
                  </a:lnTo>
                  <a:lnTo>
                    <a:pt x="1684" y="1491"/>
                  </a:lnTo>
                  <a:lnTo>
                    <a:pt x="1723" y="1401"/>
                  </a:lnTo>
                  <a:lnTo>
                    <a:pt x="1551" y="1296"/>
                  </a:lnTo>
                  <a:lnTo>
                    <a:pt x="1465" y="1374"/>
                  </a:lnTo>
                  <a:lnTo>
                    <a:pt x="1252" y="1461"/>
                  </a:lnTo>
                  <a:lnTo>
                    <a:pt x="1162" y="1347"/>
                  </a:lnTo>
                  <a:lnTo>
                    <a:pt x="1177" y="1237"/>
                  </a:lnTo>
                  <a:lnTo>
                    <a:pt x="1206" y="1074"/>
                  </a:lnTo>
                  <a:lnTo>
                    <a:pt x="1153" y="1002"/>
                  </a:lnTo>
                  <a:lnTo>
                    <a:pt x="1014" y="1002"/>
                  </a:lnTo>
                  <a:lnTo>
                    <a:pt x="991" y="861"/>
                  </a:lnTo>
                  <a:lnTo>
                    <a:pt x="1035" y="607"/>
                  </a:lnTo>
                  <a:lnTo>
                    <a:pt x="1027" y="388"/>
                  </a:lnTo>
                  <a:lnTo>
                    <a:pt x="1008" y="235"/>
                  </a:lnTo>
                  <a:lnTo>
                    <a:pt x="896" y="175"/>
                  </a:lnTo>
                  <a:lnTo>
                    <a:pt x="733" y="85"/>
                  </a:lnTo>
                  <a:lnTo>
                    <a:pt x="675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8" name="Freeform 594"/>
            <p:cNvSpPr>
              <a:spLocks/>
            </p:cNvSpPr>
            <p:nvPr/>
          </p:nvSpPr>
          <p:spPr bwMode="auto">
            <a:xfrm>
              <a:off x="2049463" y="3406775"/>
              <a:ext cx="403225" cy="531813"/>
            </a:xfrm>
            <a:custGeom>
              <a:avLst/>
              <a:gdLst>
                <a:gd name="T0" fmla="*/ 605 w 1368"/>
                <a:gd name="T1" fmla="*/ 496 h 1818"/>
                <a:gd name="T2" fmla="*/ 369 w 1368"/>
                <a:gd name="T3" fmla="*/ 690 h 1818"/>
                <a:gd name="T4" fmla="*/ 186 w 1368"/>
                <a:gd name="T5" fmla="*/ 718 h 1818"/>
                <a:gd name="T6" fmla="*/ 0 w 1368"/>
                <a:gd name="T7" fmla="*/ 900 h 1818"/>
                <a:gd name="T8" fmla="*/ 147 w 1368"/>
                <a:gd name="T9" fmla="*/ 1169 h 1818"/>
                <a:gd name="T10" fmla="*/ 161 w 1368"/>
                <a:gd name="T11" fmla="*/ 1364 h 1818"/>
                <a:gd name="T12" fmla="*/ 201 w 1368"/>
                <a:gd name="T13" fmla="*/ 1514 h 1818"/>
                <a:gd name="T14" fmla="*/ 334 w 1368"/>
                <a:gd name="T15" fmla="*/ 1703 h 1818"/>
                <a:gd name="T16" fmla="*/ 505 w 1368"/>
                <a:gd name="T17" fmla="*/ 1818 h 1818"/>
                <a:gd name="T18" fmla="*/ 605 w 1368"/>
                <a:gd name="T19" fmla="*/ 1643 h 1818"/>
                <a:gd name="T20" fmla="*/ 720 w 1368"/>
                <a:gd name="T21" fmla="*/ 1434 h 1818"/>
                <a:gd name="T22" fmla="*/ 797 w 1368"/>
                <a:gd name="T23" fmla="*/ 1149 h 1818"/>
                <a:gd name="T24" fmla="*/ 945 w 1368"/>
                <a:gd name="T25" fmla="*/ 1134 h 1818"/>
                <a:gd name="T26" fmla="*/ 1311 w 1368"/>
                <a:gd name="T27" fmla="*/ 1300 h 1818"/>
                <a:gd name="T28" fmla="*/ 1294 w 1368"/>
                <a:gd name="T29" fmla="*/ 1199 h 1818"/>
                <a:gd name="T30" fmla="*/ 1368 w 1368"/>
                <a:gd name="T31" fmla="*/ 1125 h 1818"/>
                <a:gd name="T32" fmla="*/ 1324 w 1368"/>
                <a:gd name="T33" fmla="*/ 955 h 1818"/>
                <a:gd name="T34" fmla="*/ 1225 w 1368"/>
                <a:gd name="T35" fmla="*/ 915 h 1818"/>
                <a:gd name="T36" fmla="*/ 1210 w 1368"/>
                <a:gd name="T37" fmla="*/ 795 h 1818"/>
                <a:gd name="T38" fmla="*/ 974 w 1368"/>
                <a:gd name="T39" fmla="*/ 626 h 1818"/>
                <a:gd name="T40" fmla="*/ 959 w 1368"/>
                <a:gd name="T41" fmla="*/ 481 h 1818"/>
                <a:gd name="T42" fmla="*/ 1073 w 1368"/>
                <a:gd name="T43" fmla="*/ 281 h 1818"/>
                <a:gd name="T44" fmla="*/ 1113 w 1368"/>
                <a:gd name="T45" fmla="*/ 99 h 1818"/>
                <a:gd name="T46" fmla="*/ 1014 w 1368"/>
                <a:gd name="T47" fmla="*/ 31 h 1818"/>
                <a:gd name="T48" fmla="*/ 889 w 1368"/>
                <a:gd name="T49" fmla="*/ 0 h 1818"/>
                <a:gd name="T50" fmla="*/ 777 w 1368"/>
                <a:gd name="T51" fmla="*/ 57 h 1818"/>
                <a:gd name="T52" fmla="*/ 768 w 1368"/>
                <a:gd name="T53" fmla="*/ 226 h 1818"/>
                <a:gd name="T54" fmla="*/ 634 w 1368"/>
                <a:gd name="T55" fmla="*/ 228 h 1818"/>
                <a:gd name="T56" fmla="*/ 644 w 1368"/>
                <a:gd name="T57" fmla="*/ 356 h 1818"/>
                <a:gd name="T58" fmla="*/ 703 w 1368"/>
                <a:gd name="T59" fmla="*/ 451 h 1818"/>
                <a:gd name="T60" fmla="*/ 605 w 1368"/>
                <a:gd name="T61" fmla="*/ 496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8" h="1818">
                  <a:moveTo>
                    <a:pt x="605" y="496"/>
                  </a:moveTo>
                  <a:lnTo>
                    <a:pt x="369" y="690"/>
                  </a:lnTo>
                  <a:lnTo>
                    <a:pt x="186" y="718"/>
                  </a:lnTo>
                  <a:lnTo>
                    <a:pt x="0" y="900"/>
                  </a:lnTo>
                  <a:lnTo>
                    <a:pt x="147" y="1169"/>
                  </a:lnTo>
                  <a:lnTo>
                    <a:pt x="161" y="1364"/>
                  </a:lnTo>
                  <a:lnTo>
                    <a:pt x="201" y="1514"/>
                  </a:lnTo>
                  <a:lnTo>
                    <a:pt x="334" y="1703"/>
                  </a:lnTo>
                  <a:lnTo>
                    <a:pt x="505" y="1818"/>
                  </a:lnTo>
                  <a:lnTo>
                    <a:pt x="605" y="1643"/>
                  </a:lnTo>
                  <a:lnTo>
                    <a:pt x="720" y="1434"/>
                  </a:lnTo>
                  <a:lnTo>
                    <a:pt x="797" y="1149"/>
                  </a:lnTo>
                  <a:lnTo>
                    <a:pt x="945" y="1134"/>
                  </a:lnTo>
                  <a:lnTo>
                    <a:pt x="1311" y="1300"/>
                  </a:lnTo>
                  <a:lnTo>
                    <a:pt x="1294" y="1199"/>
                  </a:lnTo>
                  <a:lnTo>
                    <a:pt x="1368" y="1125"/>
                  </a:lnTo>
                  <a:lnTo>
                    <a:pt x="1324" y="955"/>
                  </a:lnTo>
                  <a:lnTo>
                    <a:pt x="1225" y="915"/>
                  </a:lnTo>
                  <a:lnTo>
                    <a:pt x="1210" y="795"/>
                  </a:lnTo>
                  <a:lnTo>
                    <a:pt x="974" y="626"/>
                  </a:lnTo>
                  <a:lnTo>
                    <a:pt x="959" y="481"/>
                  </a:lnTo>
                  <a:lnTo>
                    <a:pt x="1073" y="281"/>
                  </a:lnTo>
                  <a:lnTo>
                    <a:pt x="1113" y="99"/>
                  </a:lnTo>
                  <a:lnTo>
                    <a:pt x="1014" y="31"/>
                  </a:lnTo>
                  <a:lnTo>
                    <a:pt x="889" y="0"/>
                  </a:lnTo>
                  <a:lnTo>
                    <a:pt x="777" y="57"/>
                  </a:lnTo>
                  <a:lnTo>
                    <a:pt x="768" y="226"/>
                  </a:lnTo>
                  <a:lnTo>
                    <a:pt x="634" y="228"/>
                  </a:lnTo>
                  <a:lnTo>
                    <a:pt x="644" y="356"/>
                  </a:lnTo>
                  <a:lnTo>
                    <a:pt x="703" y="451"/>
                  </a:lnTo>
                  <a:lnTo>
                    <a:pt x="605" y="4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Freeform 595"/>
            <p:cNvSpPr>
              <a:spLocks/>
            </p:cNvSpPr>
            <p:nvPr/>
          </p:nvSpPr>
          <p:spPr bwMode="auto">
            <a:xfrm>
              <a:off x="2406650" y="3629025"/>
              <a:ext cx="158750" cy="158750"/>
            </a:xfrm>
            <a:custGeom>
              <a:avLst/>
              <a:gdLst>
                <a:gd name="T0" fmla="*/ 101 w 539"/>
                <a:gd name="T1" fmla="*/ 539 h 539"/>
                <a:gd name="T2" fmla="*/ 84 w 539"/>
                <a:gd name="T3" fmla="*/ 440 h 539"/>
                <a:gd name="T4" fmla="*/ 158 w 539"/>
                <a:gd name="T5" fmla="*/ 364 h 539"/>
                <a:gd name="T6" fmla="*/ 114 w 539"/>
                <a:gd name="T7" fmla="*/ 197 h 539"/>
                <a:gd name="T8" fmla="*/ 15 w 539"/>
                <a:gd name="T9" fmla="*/ 155 h 539"/>
                <a:gd name="T10" fmla="*/ 0 w 539"/>
                <a:gd name="T11" fmla="*/ 35 h 539"/>
                <a:gd name="T12" fmla="*/ 369 w 539"/>
                <a:gd name="T13" fmla="*/ 0 h 539"/>
                <a:gd name="T14" fmla="*/ 539 w 539"/>
                <a:gd name="T15" fmla="*/ 60 h 539"/>
                <a:gd name="T16" fmla="*/ 504 w 539"/>
                <a:gd name="T17" fmla="*/ 212 h 539"/>
                <a:gd name="T18" fmla="*/ 428 w 539"/>
                <a:gd name="T19" fmla="*/ 360 h 539"/>
                <a:gd name="T20" fmla="*/ 338 w 539"/>
                <a:gd name="T21" fmla="*/ 446 h 539"/>
                <a:gd name="T22" fmla="*/ 225 w 539"/>
                <a:gd name="T23" fmla="*/ 527 h 539"/>
                <a:gd name="T24" fmla="*/ 101 w 539"/>
                <a:gd name="T25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539">
                  <a:moveTo>
                    <a:pt x="101" y="539"/>
                  </a:moveTo>
                  <a:lnTo>
                    <a:pt x="84" y="440"/>
                  </a:lnTo>
                  <a:lnTo>
                    <a:pt x="158" y="364"/>
                  </a:lnTo>
                  <a:lnTo>
                    <a:pt x="114" y="197"/>
                  </a:lnTo>
                  <a:lnTo>
                    <a:pt x="15" y="155"/>
                  </a:lnTo>
                  <a:lnTo>
                    <a:pt x="0" y="35"/>
                  </a:lnTo>
                  <a:lnTo>
                    <a:pt x="369" y="0"/>
                  </a:lnTo>
                  <a:lnTo>
                    <a:pt x="539" y="60"/>
                  </a:lnTo>
                  <a:lnTo>
                    <a:pt x="504" y="212"/>
                  </a:lnTo>
                  <a:lnTo>
                    <a:pt x="428" y="360"/>
                  </a:lnTo>
                  <a:lnTo>
                    <a:pt x="338" y="446"/>
                  </a:lnTo>
                  <a:lnTo>
                    <a:pt x="225" y="527"/>
                  </a:lnTo>
                  <a:lnTo>
                    <a:pt x="101" y="5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Freeform 596"/>
            <p:cNvSpPr>
              <a:spLocks/>
            </p:cNvSpPr>
            <p:nvPr/>
          </p:nvSpPr>
          <p:spPr bwMode="auto">
            <a:xfrm>
              <a:off x="1428750" y="2787650"/>
              <a:ext cx="423862" cy="360363"/>
            </a:xfrm>
            <a:custGeom>
              <a:avLst/>
              <a:gdLst>
                <a:gd name="T0" fmla="*/ 517 w 1442"/>
                <a:gd name="T1" fmla="*/ 0 h 1228"/>
                <a:gd name="T2" fmla="*/ 458 w 1442"/>
                <a:gd name="T3" fmla="*/ 90 h 1228"/>
                <a:gd name="T4" fmla="*/ 482 w 1442"/>
                <a:gd name="T5" fmla="*/ 185 h 1228"/>
                <a:gd name="T6" fmla="*/ 556 w 1442"/>
                <a:gd name="T7" fmla="*/ 364 h 1228"/>
                <a:gd name="T8" fmla="*/ 512 w 1442"/>
                <a:gd name="T9" fmla="*/ 439 h 1228"/>
                <a:gd name="T10" fmla="*/ 428 w 1442"/>
                <a:gd name="T11" fmla="*/ 254 h 1228"/>
                <a:gd name="T12" fmla="*/ 325 w 1442"/>
                <a:gd name="T13" fmla="*/ 239 h 1228"/>
                <a:gd name="T14" fmla="*/ 178 w 1442"/>
                <a:gd name="T15" fmla="*/ 199 h 1228"/>
                <a:gd name="T16" fmla="*/ 0 w 1442"/>
                <a:gd name="T17" fmla="*/ 314 h 1228"/>
                <a:gd name="T18" fmla="*/ 222 w 1442"/>
                <a:gd name="T19" fmla="*/ 723 h 1228"/>
                <a:gd name="T20" fmla="*/ 423 w 1442"/>
                <a:gd name="T21" fmla="*/ 783 h 1228"/>
                <a:gd name="T22" fmla="*/ 561 w 1442"/>
                <a:gd name="T23" fmla="*/ 858 h 1228"/>
                <a:gd name="T24" fmla="*/ 733 w 1442"/>
                <a:gd name="T25" fmla="*/ 1107 h 1228"/>
                <a:gd name="T26" fmla="*/ 846 w 1442"/>
                <a:gd name="T27" fmla="*/ 1228 h 1228"/>
                <a:gd name="T28" fmla="*/ 999 w 1442"/>
                <a:gd name="T29" fmla="*/ 1213 h 1228"/>
                <a:gd name="T30" fmla="*/ 1191 w 1442"/>
                <a:gd name="T31" fmla="*/ 1047 h 1228"/>
                <a:gd name="T32" fmla="*/ 1329 w 1442"/>
                <a:gd name="T33" fmla="*/ 923 h 1228"/>
                <a:gd name="T34" fmla="*/ 1442 w 1442"/>
                <a:gd name="T35" fmla="*/ 678 h 1228"/>
                <a:gd name="T36" fmla="*/ 1358 w 1442"/>
                <a:gd name="T37" fmla="*/ 589 h 1228"/>
                <a:gd name="T38" fmla="*/ 1265 w 1442"/>
                <a:gd name="T39" fmla="*/ 559 h 1228"/>
                <a:gd name="T40" fmla="*/ 1161 w 1442"/>
                <a:gd name="T41" fmla="*/ 544 h 1228"/>
                <a:gd name="T42" fmla="*/ 1058 w 1442"/>
                <a:gd name="T43" fmla="*/ 494 h 1228"/>
                <a:gd name="T44" fmla="*/ 955 w 1442"/>
                <a:gd name="T45" fmla="*/ 614 h 1228"/>
                <a:gd name="T46" fmla="*/ 827 w 1442"/>
                <a:gd name="T47" fmla="*/ 599 h 1228"/>
                <a:gd name="T48" fmla="*/ 738 w 1442"/>
                <a:gd name="T49" fmla="*/ 529 h 1228"/>
                <a:gd name="T50" fmla="*/ 704 w 1442"/>
                <a:gd name="T51" fmla="*/ 589 h 1228"/>
                <a:gd name="T52" fmla="*/ 620 w 1442"/>
                <a:gd name="T53" fmla="*/ 529 h 1228"/>
                <a:gd name="T54" fmla="*/ 659 w 1442"/>
                <a:gd name="T55" fmla="*/ 469 h 1228"/>
                <a:gd name="T56" fmla="*/ 792 w 1442"/>
                <a:gd name="T57" fmla="*/ 254 h 1228"/>
                <a:gd name="T58" fmla="*/ 827 w 1442"/>
                <a:gd name="T59" fmla="*/ 20 h 1228"/>
                <a:gd name="T60" fmla="*/ 664 w 1442"/>
                <a:gd name="T61" fmla="*/ 0 h 1228"/>
                <a:gd name="T62" fmla="*/ 517 w 1442"/>
                <a:gd name="T63" fmla="*/ 0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2" h="1228">
                  <a:moveTo>
                    <a:pt x="517" y="0"/>
                  </a:moveTo>
                  <a:lnTo>
                    <a:pt x="458" y="90"/>
                  </a:lnTo>
                  <a:lnTo>
                    <a:pt x="482" y="185"/>
                  </a:lnTo>
                  <a:lnTo>
                    <a:pt x="556" y="364"/>
                  </a:lnTo>
                  <a:lnTo>
                    <a:pt x="512" y="439"/>
                  </a:lnTo>
                  <a:lnTo>
                    <a:pt x="428" y="254"/>
                  </a:lnTo>
                  <a:lnTo>
                    <a:pt x="325" y="239"/>
                  </a:lnTo>
                  <a:lnTo>
                    <a:pt x="178" y="199"/>
                  </a:lnTo>
                  <a:lnTo>
                    <a:pt x="0" y="314"/>
                  </a:lnTo>
                  <a:lnTo>
                    <a:pt x="222" y="723"/>
                  </a:lnTo>
                  <a:lnTo>
                    <a:pt x="423" y="783"/>
                  </a:lnTo>
                  <a:lnTo>
                    <a:pt x="561" y="858"/>
                  </a:lnTo>
                  <a:lnTo>
                    <a:pt x="733" y="1107"/>
                  </a:lnTo>
                  <a:lnTo>
                    <a:pt x="846" y="1228"/>
                  </a:lnTo>
                  <a:lnTo>
                    <a:pt x="999" y="1213"/>
                  </a:lnTo>
                  <a:lnTo>
                    <a:pt x="1191" y="1047"/>
                  </a:lnTo>
                  <a:lnTo>
                    <a:pt x="1329" y="923"/>
                  </a:lnTo>
                  <a:lnTo>
                    <a:pt x="1442" y="678"/>
                  </a:lnTo>
                  <a:lnTo>
                    <a:pt x="1358" y="589"/>
                  </a:lnTo>
                  <a:lnTo>
                    <a:pt x="1265" y="559"/>
                  </a:lnTo>
                  <a:lnTo>
                    <a:pt x="1161" y="544"/>
                  </a:lnTo>
                  <a:lnTo>
                    <a:pt x="1058" y="494"/>
                  </a:lnTo>
                  <a:lnTo>
                    <a:pt x="955" y="614"/>
                  </a:lnTo>
                  <a:lnTo>
                    <a:pt x="827" y="599"/>
                  </a:lnTo>
                  <a:lnTo>
                    <a:pt x="738" y="529"/>
                  </a:lnTo>
                  <a:lnTo>
                    <a:pt x="704" y="589"/>
                  </a:lnTo>
                  <a:lnTo>
                    <a:pt x="620" y="529"/>
                  </a:lnTo>
                  <a:lnTo>
                    <a:pt x="659" y="469"/>
                  </a:lnTo>
                  <a:lnTo>
                    <a:pt x="792" y="254"/>
                  </a:lnTo>
                  <a:lnTo>
                    <a:pt x="827" y="20"/>
                  </a:lnTo>
                  <a:lnTo>
                    <a:pt x="664" y="0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" name="Freeform 597"/>
            <p:cNvSpPr>
              <a:spLocks/>
            </p:cNvSpPr>
            <p:nvPr/>
          </p:nvSpPr>
          <p:spPr bwMode="auto">
            <a:xfrm>
              <a:off x="2200275" y="3738563"/>
              <a:ext cx="236537" cy="254000"/>
            </a:xfrm>
            <a:custGeom>
              <a:avLst/>
              <a:gdLst>
                <a:gd name="T0" fmla="*/ 304 w 805"/>
                <a:gd name="T1" fmla="*/ 868 h 868"/>
                <a:gd name="T2" fmla="*/ 166 w 805"/>
                <a:gd name="T3" fmla="*/ 814 h 868"/>
                <a:gd name="T4" fmla="*/ 186 w 805"/>
                <a:gd name="T5" fmla="*/ 673 h 868"/>
                <a:gd name="T6" fmla="*/ 112 w 805"/>
                <a:gd name="T7" fmla="*/ 649 h 868"/>
                <a:gd name="T8" fmla="*/ 82 w 805"/>
                <a:gd name="T9" fmla="*/ 750 h 868"/>
                <a:gd name="T10" fmla="*/ 0 w 805"/>
                <a:gd name="T11" fmla="*/ 684 h 868"/>
                <a:gd name="T12" fmla="*/ 211 w 805"/>
                <a:gd name="T13" fmla="*/ 304 h 868"/>
                <a:gd name="T14" fmla="*/ 290 w 805"/>
                <a:gd name="T15" fmla="*/ 15 h 868"/>
                <a:gd name="T16" fmla="*/ 437 w 805"/>
                <a:gd name="T17" fmla="*/ 0 h 868"/>
                <a:gd name="T18" fmla="*/ 805 w 805"/>
                <a:gd name="T19" fmla="*/ 165 h 868"/>
                <a:gd name="T20" fmla="*/ 610 w 805"/>
                <a:gd name="T21" fmla="*/ 523 h 868"/>
                <a:gd name="T22" fmla="*/ 728 w 805"/>
                <a:gd name="T23" fmla="*/ 524 h 868"/>
                <a:gd name="T24" fmla="*/ 732 w 805"/>
                <a:gd name="T25" fmla="*/ 589 h 868"/>
                <a:gd name="T26" fmla="*/ 571 w 805"/>
                <a:gd name="T27" fmla="*/ 634 h 868"/>
                <a:gd name="T28" fmla="*/ 408 w 805"/>
                <a:gd name="T29" fmla="*/ 733 h 868"/>
                <a:gd name="T30" fmla="*/ 432 w 805"/>
                <a:gd name="T31" fmla="*/ 826 h 868"/>
                <a:gd name="T32" fmla="*/ 304 w 805"/>
                <a:gd name="T3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5" h="868">
                  <a:moveTo>
                    <a:pt x="304" y="868"/>
                  </a:moveTo>
                  <a:lnTo>
                    <a:pt x="166" y="814"/>
                  </a:lnTo>
                  <a:lnTo>
                    <a:pt x="186" y="673"/>
                  </a:lnTo>
                  <a:lnTo>
                    <a:pt x="112" y="649"/>
                  </a:lnTo>
                  <a:lnTo>
                    <a:pt x="82" y="750"/>
                  </a:lnTo>
                  <a:lnTo>
                    <a:pt x="0" y="684"/>
                  </a:lnTo>
                  <a:lnTo>
                    <a:pt x="211" y="304"/>
                  </a:lnTo>
                  <a:lnTo>
                    <a:pt x="290" y="15"/>
                  </a:lnTo>
                  <a:lnTo>
                    <a:pt x="437" y="0"/>
                  </a:lnTo>
                  <a:lnTo>
                    <a:pt x="805" y="165"/>
                  </a:lnTo>
                  <a:lnTo>
                    <a:pt x="610" y="523"/>
                  </a:lnTo>
                  <a:lnTo>
                    <a:pt x="728" y="524"/>
                  </a:lnTo>
                  <a:lnTo>
                    <a:pt x="732" y="589"/>
                  </a:lnTo>
                  <a:lnTo>
                    <a:pt x="571" y="634"/>
                  </a:lnTo>
                  <a:lnTo>
                    <a:pt x="408" y="733"/>
                  </a:lnTo>
                  <a:lnTo>
                    <a:pt x="432" y="826"/>
                  </a:lnTo>
                  <a:lnTo>
                    <a:pt x="304" y="8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Freeform 598"/>
            <p:cNvSpPr>
              <a:spLocks/>
            </p:cNvSpPr>
            <p:nvPr/>
          </p:nvSpPr>
          <p:spPr bwMode="auto">
            <a:xfrm>
              <a:off x="1936750" y="3806825"/>
              <a:ext cx="350837" cy="327025"/>
            </a:xfrm>
            <a:custGeom>
              <a:avLst/>
              <a:gdLst>
                <a:gd name="T0" fmla="*/ 0 w 1191"/>
                <a:gd name="T1" fmla="*/ 430 h 1113"/>
                <a:gd name="T2" fmla="*/ 236 w 1191"/>
                <a:gd name="T3" fmla="*/ 161 h 1113"/>
                <a:gd name="T4" fmla="*/ 354 w 1191"/>
                <a:gd name="T5" fmla="*/ 101 h 1113"/>
                <a:gd name="T6" fmla="*/ 546 w 1191"/>
                <a:gd name="T7" fmla="*/ 0 h 1113"/>
                <a:gd name="T8" fmla="*/ 583 w 1191"/>
                <a:gd name="T9" fmla="*/ 144 h 1113"/>
                <a:gd name="T10" fmla="*/ 720 w 1191"/>
                <a:gd name="T11" fmla="*/ 337 h 1113"/>
                <a:gd name="T12" fmla="*/ 896 w 1191"/>
                <a:gd name="T13" fmla="*/ 455 h 1113"/>
                <a:gd name="T14" fmla="*/ 974 w 1191"/>
                <a:gd name="T15" fmla="*/ 515 h 1113"/>
                <a:gd name="T16" fmla="*/ 1004 w 1191"/>
                <a:gd name="T17" fmla="*/ 415 h 1113"/>
                <a:gd name="T18" fmla="*/ 1077 w 1191"/>
                <a:gd name="T19" fmla="*/ 439 h 1113"/>
                <a:gd name="T20" fmla="*/ 1058 w 1191"/>
                <a:gd name="T21" fmla="*/ 579 h 1113"/>
                <a:gd name="T22" fmla="*/ 1191 w 1191"/>
                <a:gd name="T23" fmla="*/ 634 h 1113"/>
                <a:gd name="T24" fmla="*/ 1051 w 1191"/>
                <a:gd name="T25" fmla="*/ 663 h 1113"/>
                <a:gd name="T26" fmla="*/ 925 w 1191"/>
                <a:gd name="T27" fmla="*/ 757 h 1113"/>
                <a:gd name="T28" fmla="*/ 940 w 1191"/>
                <a:gd name="T29" fmla="*/ 889 h 1113"/>
                <a:gd name="T30" fmla="*/ 940 w 1191"/>
                <a:gd name="T31" fmla="*/ 1063 h 1113"/>
                <a:gd name="T32" fmla="*/ 946 w 1191"/>
                <a:gd name="T33" fmla="*/ 1113 h 1113"/>
                <a:gd name="T34" fmla="*/ 672 w 1191"/>
                <a:gd name="T35" fmla="*/ 964 h 1113"/>
                <a:gd name="T36" fmla="*/ 616 w 1191"/>
                <a:gd name="T37" fmla="*/ 879 h 1113"/>
                <a:gd name="T38" fmla="*/ 555 w 1191"/>
                <a:gd name="T39" fmla="*/ 712 h 1113"/>
                <a:gd name="T40" fmla="*/ 384 w 1191"/>
                <a:gd name="T41" fmla="*/ 619 h 1113"/>
                <a:gd name="T42" fmla="*/ 0 w 1191"/>
                <a:gd name="T43" fmla="*/ 43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1" h="1113">
                  <a:moveTo>
                    <a:pt x="0" y="430"/>
                  </a:moveTo>
                  <a:lnTo>
                    <a:pt x="236" y="161"/>
                  </a:lnTo>
                  <a:lnTo>
                    <a:pt x="354" y="101"/>
                  </a:lnTo>
                  <a:lnTo>
                    <a:pt x="546" y="0"/>
                  </a:lnTo>
                  <a:lnTo>
                    <a:pt x="583" y="144"/>
                  </a:lnTo>
                  <a:lnTo>
                    <a:pt x="720" y="337"/>
                  </a:lnTo>
                  <a:lnTo>
                    <a:pt x="896" y="455"/>
                  </a:lnTo>
                  <a:lnTo>
                    <a:pt x="974" y="515"/>
                  </a:lnTo>
                  <a:lnTo>
                    <a:pt x="1004" y="415"/>
                  </a:lnTo>
                  <a:lnTo>
                    <a:pt x="1077" y="439"/>
                  </a:lnTo>
                  <a:lnTo>
                    <a:pt x="1058" y="579"/>
                  </a:lnTo>
                  <a:lnTo>
                    <a:pt x="1191" y="634"/>
                  </a:lnTo>
                  <a:lnTo>
                    <a:pt x="1051" y="663"/>
                  </a:lnTo>
                  <a:lnTo>
                    <a:pt x="925" y="757"/>
                  </a:lnTo>
                  <a:lnTo>
                    <a:pt x="940" y="889"/>
                  </a:lnTo>
                  <a:lnTo>
                    <a:pt x="940" y="1063"/>
                  </a:lnTo>
                  <a:lnTo>
                    <a:pt x="946" y="1113"/>
                  </a:lnTo>
                  <a:lnTo>
                    <a:pt x="672" y="964"/>
                  </a:lnTo>
                  <a:lnTo>
                    <a:pt x="616" y="879"/>
                  </a:lnTo>
                  <a:lnTo>
                    <a:pt x="555" y="712"/>
                  </a:lnTo>
                  <a:lnTo>
                    <a:pt x="384" y="619"/>
                  </a:lnTo>
                  <a:lnTo>
                    <a:pt x="0" y="4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Freeform 599"/>
            <p:cNvSpPr>
              <a:spLocks/>
            </p:cNvSpPr>
            <p:nvPr/>
          </p:nvSpPr>
          <p:spPr bwMode="auto">
            <a:xfrm>
              <a:off x="1793875" y="3344863"/>
              <a:ext cx="434975" cy="271463"/>
            </a:xfrm>
            <a:custGeom>
              <a:avLst/>
              <a:gdLst>
                <a:gd name="T0" fmla="*/ 1059 w 1477"/>
                <a:gd name="T1" fmla="*/ 929 h 929"/>
                <a:gd name="T2" fmla="*/ 748 w 1477"/>
                <a:gd name="T3" fmla="*/ 748 h 929"/>
                <a:gd name="T4" fmla="*/ 527 w 1477"/>
                <a:gd name="T5" fmla="*/ 733 h 929"/>
                <a:gd name="T6" fmla="*/ 340 w 1477"/>
                <a:gd name="T7" fmla="*/ 614 h 929"/>
                <a:gd name="T8" fmla="*/ 0 w 1477"/>
                <a:gd name="T9" fmla="*/ 449 h 929"/>
                <a:gd name="T10" fmla="*/ 187 w 1477"/>
                <a:gd name="T11" fmla="*/ 254 h 929"/>
                <a:gd name="T12" fmla="*/ 281 w 1477"/>
                <a:gd name="T13" fmla="*/ 35 h 929"/>
                <a:gd name="T14" fmla="*/ 497 w 1477"/>
                <a:gd name="T15" fmla="*/ 0 h 929"/>
                <a:gd name="T16" fmla="*/ 916 w 1477"/>
                <a:gd name="T17" fmla="*/ 239 h 929"/>
                <a:gd name="T18" fmla="*/ 1255 w 1477"/>
                <a:gd name="T19" fmla="*/ 529 h 929"/>
                <a:gd name="T20" fmla="*/ 1477 w 1477"/>
                <a:gd name="T21" fmla="*/ 708 h 929"/>
                <a:gd name="T22" fmla="*/ 1241 w 1477"/>
                <a:gd name="T23" fmla="*/ 903 h 929"/>
                <a:gd name="T24" fmla="*/ 1059 w 1477"/>
                <a:gd name="T25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7" h="929">
                  <a:moveTo>
                    <a:pt x="1059" y="929"/>
                  </a:moveTo>
                  <a:lnTo>
                    <a:pt x="748" y="748"/>
                  </a:lnTo>
                  <a:lnTo>
                    <a:pt x="527" y="733"/>
                  </a:lnTo>
                  <a:lnTo>
                    <a:pt x="340" y="614"/>
                  </a:lnTo>
                  <a:lnTo>
                    <a:pt x="0" y="449"/>
                  </a:lnTo>
                  <a:lnTo>
                    <a:pt x="187" y="254"/>
                  </a:lnTo>
                  <a:lnTo>
                    <a:pt x="281" y="35"/>
                  </a:lnTo>
                  <a:lnTo>
                    <a:pt x="497" y="0"/>
                  </a:lnTo>
                  <a:lnTo>
                    <a:pt x="916" y="239"/>
                  </a:lnTo>
                  <a:lnTo>
                    <a:pt x="1255" y="529"/>
                  </a:lnTo>
                  <a:lnTo>
                    <a:pt x="1477" y="708"/>
                  </a:lnTo>
                  <a:lnTo>
                    <a:pt x="1241" y="903"/>
                  </a:lnTo>
                  <a:lnTo>
                    <a:pt x="1059" y="9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Freeform 600"/>
            <p:cNvSpPr>
              <a:spLocks/>
            </p:cNvSpPr>
            <p:nvPr/>
          </p:nvSpPr>
          <p:spPr bwMode="auto">
            <a:xfrm>
              <a:off x="1936750" y="3670300"/>
              <a:ext cx="160337" cy="184150"/>
            </a:xfrm>
            <a:custGeom>
              <a:avLst/>
              <a:gdLst>
                <a:gd name="T0" fmla="*/ 239 w 547"/>
                <a:gd name="T1" fmla="*/ 628 h 628"/>
                <a:gd name="T2" fmla="*/ 136 w 547"/>
                <a:gd name="T3" fmla="*/ 344 h 628"/>
                <a:gd name="T4" fmla="*/ 4 w 547"/>
                <a:gd name="T5" fmla="*/ 310 h 628"/>
                <a:gd name="T6" fmla="*/ 0 w 547"/>
                <a:gd name="T7" fmla="*/ 150 h 628"/>
                <a:gd name="T8" fmla="*/ 72 w 547"/>
                <a:gd name="T9" fmla="*/ 25 h 628"/>
                <a:gd name="T10" fmla="*/ 205 w 547"/>
                <a:gd name="T11" fmla="*/ 0 h 628"/>
                <a:gd name="T12" fmla="*/ 388 w 547"/>
                <a:gd name="T13" fmla="*/ 0 h 628"/>
                <a:gd name="T14" fmla="*/ 534 w 547"/>
                <a:gd name="T15" fmla="*/ 269 h 628"/>
                <a:gd name="T16" fmla="*/ 547 w 547"/>
                <a:gd name="T17" fmla="*/ 469 h 628"/>
                <a:gd name="T18" fmla="*/ 357 w 547"/>
                <a:gd name="T19" fmla="*/ 568 h 628"/>
                <a:gd name="T20" fmla="*/ 239 w 547"/>
                <a:gd name="T21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628">
                  <a:moveTo>
                    <a:pt x="239" y="628"/>
                  </a:moveTo>
                  <a:lnTo>
                    <a:pt x="136" y="344"/>
                  </a:lnTo>
                  <a:lnTo>
                    <a:pt x="4" y="310"/>
                  </a:lnTo>
                  <a:lnTo>
                    <a:pt x="0" y="150"/>
                  </a:lnTo>
                  <a:lnTo>
                    <a:pt x="72" y="25"/>
                  </a:lnTo>
                  <a:lnTo>
                    <a:pt x="205" y="0"/>
                  </a:lnTo>
                  <a:lnTo>
                    <a:pt x="388" y="0"/>
                  </a:lnTo>
                  <a:lnTo>
                    <a:pt x="534" y="269"/>
                  </a:lnTo>
                  <a:lnTo>
                    <a:pt x="547" y="469"/>
                  </a:lnTo>
                  <a:lnTo>
                    <a:pt x="357" y="568"/>
                  </a:lnTo>
                  <a:lnTo>
                    <a:pt x="239" y="62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Freeform 601"/>
            <p:cNvSpPr>
              <a:spLocks/>
            </p:cNvSpPr>
            <p:nvPr/>
          </p:nvSpPr>
          <p:spPr bwMode="auto">
            <a:xfrm>
              <a:off x="1860550" y="3760788"/>
              <a:ext cx="146050" cy="173038"/>
            </a:xfrm>
            <a:custGeom>
              <a:avLst/>
              <a:gdLst>
                <a:gd name="T0" fmla="*/ 263 w 500"/>
                <a:gd name="T1" fmla="*/ 589 h 589"/>
                <a:gd name="T2" fmla="*/ 159 w 500"/>
                <a:gd name="T3" fmla="*/ 499 h 589"/>
                <a:gd name="T4" fmla="*/ 0 w 500"/>
                <a:gd name="T5" fmla="*/ 435 h 589"/>
                <a:gd name="T6" fmla="*/ 105 w 500"/>
                <a:gd name="T7" fmla="*/ 219 h 589"/>
                <a:gd name="T8" fmla="*/ 145 w 500"/>
                <a:gd name="T9" fmla="*/ 60 h 589"/>
                <a:gd name="T10" fmla="*/ 263 w 500"/>
                <a:gd name="T11" fmla="*/ 0 h 589"/>
                <a:gd name="T12" fmla="*/ 396 w 500"/>
                <a:gd name="T13" fmla="*/ 36 h 589"/>
                <a:gd name="T14" fmla="*/ 500 w 500"/>
                <a:gd name="T15" fmla="*/ 318 h 589"/>
                <a:gd name="T16" fmla="*/ 263 w 500"/>
                <a:gd name="T1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0" h="589">
                  <a:moveTo>
                    <a:pt x="263" y="589"/>
                  </a:moveTo>
                  <a:lnTo>
                    <a:pt x="159" y="499"/>
                  </a:lnTo>
                  <a:lnTo>
                    <a:pt x="0" y="435"/>
                  </a:lnTo>
                  <a:lnTo>
                    <a:pt x="105" y="219"/>
                  </a:lnTo>
                  <a:lnTo>
                    <a:pt x="145" y="60"/>
                  </a:lnTo>
                  <a:lnTo>
                    <a:pt x="263" y="0"/>
                  </a:lnTo>
                  <a:lnTo>
                    <a:pt x="396" y="36"/>
                  </a:lnTo>
                  <a:lnTo>
                    <a:pt x="500" y="318"/>
                  </a:lnTo>
                  <a:lnTo>
                    <a:pt x="263" y="5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Freeform 602"/>
            <p:cNvSpPr>
              <a:spLocks/>
            </p:cNvSpPr>
            <p:nvPr/>
          </p:nvSpPr>
          <p:spPr bwMode="auto">
            <a:xfrm>
              <a:off x="1863725" y="3989388"/>
              <a:ext cx="254000" cy="263525"/>
            </a:xfrm>
            <a:custGeom>
              <a:avLst/>
              <a:gdLst>
                <a:gd name="T0" fmla="*/ 98 w 866"/>
                <a:gd name="T1" fmla="*/ 105 h 898"/>
                <a:gd name="T2" fmla="*/ 0 w 866"/>
                <a:gd name="T3" fmla="*/ 309 h 898"/>
                <a:gd name="T4" fmla="*/ 123 w 866"/>
                <a:gd name="T5" fmla="*/ 487 h 898"/>
                <a:gd name="T6" fmla="*/ 186 w 866"/>
                <a:gd name="T7" fmla="*/ 630 h 898"/>
                <a:gd name="T8" fmla="*/ 192 w 866"/>
                <a:gd name="T9" fmla="*/ 898 h 898"/>
                <a:gd name="T10" fmla="*/ 384 w 866"/>
                <a:gd name="T11" fmla="*/ 613 h 898"/>
                <a:gd name="T12" fmla="*/ 576 w 866"/>
                <a:gd name="T13" fmla="*/ 433 h 898"/>
                <a:gd name="T14" fmla="*/ 866 w 866"/>
                <a:gd name="T15" fmla="*/ 254 h 898"/>
                <a:gd name="T16" fmla="*/ 807 w 866"/>
                <a:gd name="T17" fmla="*/ 90 h 898"/>
                <a:gd name="T18" fmla="*/ 645 w 866"/>
                <a:gd name="T19" fmla="*/ 0 h 898"/>
                <a:gd name="T20" fmla="*/ 556 w 866"/>
                <a:gd name="T21" fmla="*/ 120 h 898"/>
                <a:gd name="T22" fmla="*/ 428 w 866"/>
                <a:gd name="T23" fmla="*/ 160 h 898"/>
                <a:gd name="T24" fmla="*/ 246 w 866"/>
                <a:gd name="T25" fmla="*/ 150 h 898"/>
                <a:gd name="T26" fmla="*/ 98 w 866"/>
                <a:gd name="T27" fmla="*/ 105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6" h="898">
                  <a:moveTo>
                    <a:pt x="98" y="105"/>
                  </a:moveTo>
                  <a:lnTo>
                    <a:pt x="0" y="309"/>
                  </a:lnTo>
                  <a:lnTo>
                    <a:pt x="123" y="487"/>
                  </a:lnTo>
                  <a:lnTo>
                    <a:pt x="186" y="630"/>
                  </a:lnTo>
                  <a:lnTo>
                    <a:pt x="192" y="898"/>
                  </a:lnTo>
                  <a:lnTo>
                    <a:pt x="384" y="613"/>
                  </a:lnTo>
                  <a:lnTo>
                    <a:pt x="576" y="433"/>
                  </a:lnTo>
                  <a:lnTo>
                    <a:pt x="866" y="254"/>
                  </a:lnTo>
                  <a:lnTo>
                    <a:pt x="807" y="90"/>
                  </a:lnTo>
                  <a:lnTo>
                    <a:pt x="645" y="0"/>
                  </a:lnTo>
                  <a:lnTo>
                    <a:pt x="556" y="120"/>
                  </a:lnTo>
                  <a:lnTo>
                    <a:pt x="428" y="160"/>
                  </a:lnTo>
                  <a:lnTo>
                    <a:pt x="246" y="150"/>
                  </a:lnTo>
                  <a:lnTo>
                    <a:pt x="98" y="10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Freeform 603"/>
            <p:cNvSpPr>
              <a:spLocks/>
            </p:cNvSpPr>
            <p:nvPr/>
          </p:nvSpPr>
          <p:spPr bwMode="auto">
            <a:xfrm>
              <a:off x="1827213" y="3887788"/>
              <a:ext cx="225425" cy="192088"/>
            </a:xfrm>
            <a:custGeom>
              <a:avLst/>
              <a:gdLst>
                <a:gd name="T0" fmla="*/ 107 w 764"/>
                <a:gd name="T1" fmla="*/ 0 h 657"/>
                <a:gd name="T2" fmla="*/ 0 w 764"/>
                <a:gd name="T3" fmla="*/ 75 h 657"/>
                <a:gd name="T4" fmla="*/ 40 w 764"/>
                <a:gd name="T5" fmla="*/ 407 h 657"/>
                <a:gd name="T6" fmla="*/ 1 w 764"/>
                <a:gd name="T7" fmla="*/ 597 h 657"/>
                <a:gd name="T8" fmla="*/ 120 w 764"/>
                <a:gd name="T9" fmla="*/ 657 h 657"/>
                <a:gd name="T10" fmla="*/ 219 w 764"/>
                <a:gd name="T11" fmla="*/ 452 h 657"/>
                <a:gd name="T12" fmla="*/ 370 w 764"/>
                <a:gd name="T13" fmla="*/ 497 h 657"/>
                <a:gd name="T14" fmla="*/ 549 w 764"/>
                <a:gd name="T15" fmla="*/ 506 h 657"/>
                <a:gd name="T16" fmla="*/ 674 w 764"/>
                <a:gd name="T17" fmla="*/ 468 h 657"/>
                <a:gd name="T18" fmla="*/ 764 w 764"/>
                <a:gd name="T19" fmla="*/ 347 h 657"/>
                <a:gd name="T20" fmla="*/ 372 w 764"/>
                <a:gd name="T21" fmla="*/ 153 h 657"/>
                <a:gd name="T22" fmla="*/ 267 w 764"/>
                <a:gd name="T23" fmla="*/ 63 h 657"/>
                <a:gd name="T24" fmla="*/ 107 w 764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4" h="657">
                  <a:moveTo>
                    <a:pt x="107" y="0"/>
                  </a:moveTo>
                  <a:lnTo>
                    <a:pt x="0" y="75"/>
                  </a:lnTo>
                  <a:lnTo>
                    <a:pt x="40" y="407"/>
                  </a:lnTo>
                  <a:lnTo>
                    <a:pt x="1" y="597"/>
                  </a:lnTo>
                  <a:lnTo>
                    <a:pt x="120" y="657"/>
                  </a:lnTo>
                  <a:lnTo>
                    <a:pt x="219" y="452"/>
                  </a:lnTo>
                  <a:lnTo>
                    <a:pt x="370" y="497"/>
                  </a:lnTo>
                  <a:lnTo>
                    <a:pt x="549" y="506"/>
                  </a:lnTo>
                  <a:lnTo>
                    <a:pt x="674" y="468"/>
                  </a:lnTo>
                  <a:lnTo>
                    <a:pt x="764" y="347"/>
                  </a:lnTo>
                  <a:lnTo>
                    <a:pt x="372" y="153"/>
                  </a:lnTo>
                  <a:lnTo>
                    <a:pt x="267" y="6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Freeform 604"/>
            <p:cNvSpPr>
              <a:spLocks/>
            </p:cNvSpPr>
            <p:nvPr/>
          </p:nvSpPr>
          <p:spPr bwMode="auto">
            <a:xfrm>
              <a:off x="1503363" y="3941763"/>
              <a:ext cx="417512" cy="388938"/>
            </a:xfrm>
            <a:custGeom>
              <a:avLst/>
              <a:gdLst>
                <a:gd name="T0" fmla="*/ 354 w 1420"/>
                <a:gd name="T1" fmla="*/ 0 h 1326"/>
                <a:gd name="T2" fmla="*/ 207 w 1420"/>
                <a:gd name="T3" fmla="*/ 90 h 1326"/>
                <a:gd name="T4" fmla="*/ 25 w 1420"/>
                <a:gd name="T5" fmla="*/ 75 h 1326"/>
                <a:gd name="T6" fmla="*/ 0 w 1420"/>
                <a:gd name="T7" fmla="*/ 249 h 1326"/>
                <a:gd name="T8" fmla="*/ 83 w 1420"/>
                <a:gd name="T9" fmla="*/ 345 h 1326"/>
                <a:gd name="T10" fmla="*/ 399 w 1420"/>
                <a:gd name="T11" fmla="*/ 518 h 1326"/>
                <a:gd name="T12" fmla="*/ 399 w 1420"/>
                <a:gd name="T13" fmla="*/ 688 h 1326"/>
                <a:gd name="T14" fmla="*/ 546 w 1420"/>
                <a:gd name="T15" fmla="*/ 1047 h 1326"/>
                <a:gd name="T16" fmla="*/ 650 w 1420"/>
                <a:gd name="T17" fmla="*/ 1062 h 1326"/>
                <a:gd name="T18" fmla="*/ 674 w 1420"/>
                <a:gd name="T19" fmla="*/ 1181 h 1326"/>
                <a:gd name="T20" fmla="*/ 679 w 1420"/>
                <a:gd name="T21" fmla="*/ 1326 h 1326"/>
                <a:gd name="T22" fmla="*/ 748 w 1420"/>
                <a:gd name="T23" fmla="*/ 1326 h 1326"/>
                <a:gd name="T24" fmla="*/ 792 w 1420"/>
                <a:gd name="T25" fmla="*/ 1181 h 1326"/>
                <a:gd name="T26" fmla="*/ 837 w 1420"/>
                <a:gd name="T27" fmla="*/ 1117 h 1326"/>
                <a:gd name="T28" fmla="*/ 910 w 1420"/>
                <a:gd name="T29" fmla="*/ 1166 h 1326"/>
                <a:gd name="T30" fmla="*/ 1033 w 1420"/>
                <a:gd name="T31" fmla="*/ 1072 h 1326"/>
                <a:gd name="T32" fmla="*/ 1137 w 1420"/>
                <a:gd name="T33" fmla="*/ 1132 h 1326"/>
                <a:gd name="T34" fmla="*/ 1279 w 1420"/>
                <a:gd name="T35" fmla="*/ 1117 h 1326"/>
                <a:gd name="T36" fmla="*/ 1420 w 1420"/>
                <a:gd name="T37" fmla="*/ 1061 h 1326"/>
                <a:gd name="T38" fmla="*/ 1412 w 1420"/>
                <a:gd name="T39" fmla="*/ 793 h 1326"/>
                <a:gd name="T40" fmla="*/ 1348 w 1420"/>
                <a:gd name="T41" fmla="*/ 648 h 1326"/>
                <a:gd name="T42" fmla="*/ 1225 w 1420"/>
                <a:gd name="T43" fmla="*/ 474 h 1326"/>
                <a:gd name="T44" fmla="*/ 1109 w 1420"/>
                <a:gd name="T45" fmla="*/ 413 h 1326"/>
                <a:gd name="T46" fmla="*/ 844 w 1420"/>
                <a:gd name="T47" fmla="*/ 356 h 1326"/>
                <a:gd name="T48" fmla="*/ 497 w 1420"/>
                <a:gd name="T49" fmla="*/ 68 h 1326"/>
                <a:gd name="T50" fmla="*/ 354 w 1420"/>
                <a:gd name="T5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0" h="1326">
                  <a:moveTo>
                    <a:pt x="354" y="0"/>
                  </a:moveTo>
                  <a:lnTo>
                    <a:pt x="207" y="90"/>
                  </a:lnTo>
                  <a:lnTo>
                    <a:pt x="25" y="75"/>
                  </a:lnTo>
                  <a:lnTo>
                    <a:pt x="0" y="249"/>
                  </a:lnTo>
                  <a:lnTo>
                    <a:pt x="83" y="345"/>
                  </a:lnTo>
                  <a:lnTo>
                    <a:pt x="399" y="518"/>
                  </a:lnTo>
                  <a:lnTo>
                    <a:pt x="399" y="688"/>
                  </a:lnTo>
                  <a:lnTo>
                    <a:pt x="546" y="1047"/>
                  </a:lnTo>
                  <a:lnTo>
                    <a:pt x="650" y="1062"/>
                  </a:lnTo>
                  <a:lnTo>
                    <a:pt x="674" y="1181"/>
                  </a:lnTo>
                  <a:lnTo>
                    <a:pt x="679" y="1326"/>
                  </a:lnTo>
                  <a:lnTo>
                    <a:pt x="748" y="1326"/>
                  </a:lnTo>
                  <a:lnTo>
                    <a:pt x="792" y="1181"/>
                  </a:lnTo>
                  <a:lnTo>
                    <a:pt x="837" y="1117"/>
                  </a:lnTo>
                  <a:lnTo>
                    <a:pt x="910" y="1166"/>
                  </a:lnTo>
                  <a:lnTo>
                    <a:pt x="1033" y="1072"/>
                  </a:lnTo>
                  <a:lnTo>
                    <a:pt x="1137" y="1132"/>
                  </a:lnTo>
                  <a:lnTo>
                    <a:pt x="1279" y="1117"/>
                  </a:lnTo>
                  <a:lnTo>
                    <a:pt x="1420" y="1061"/>
                  </a:lnTo>
                  <a:lnTo>
                    <a:pt x="1412" y="793"/>
                  </a:lnTo>
                  <a:lnTo>
                    <a:pt x="1348" y="648"/>
                  </a:lnTo>
                  <a:lnTo>
                    <a:pt x="1225" y="474"/>
                  </a:lnTo>
                  <a:lnTo>
                    <a:pt x="1109" y="413"/>
                  </a:lnTo>
                  <a:lnTo>
                    <a:pt x="844" y="356"/>
                  </a:lnTo>
                  <a:lnTo>
                    <a:pt x="497" y="68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Freeform 605"/>
            <p:cNvSpPr>
              <a:spLocks/>
            </p:cNvSpPr>
            <p:nvPr/>
          </p:nvSpPr>
          <p:spPr bwMode="auto">
            <a:xfrm>
              <a:off x="1270000" y="4006850"/>
              <a:ext cx="393700" cy="354013"/>
            </a:xfrm>
            <a:custGeom>
              <a:avLst/>
              <a:gdLst>
                <a:gd name="T0" fmla="*/ 786 w 1333"/>
                <a:gd name="T1" fmla="*/ 30 h 1212"/>
                <a:gd name="T2" fmla="*/ 665 w 1333"/>
                <a:gd name="T3" fmla="*/ 0 h 1212"/>
                <a:gd name="T4" fmla="*/ 487 w 1333"/>
                <a:gd name="T5" fmla="*/ 45 h 1212"/>
                <a:gd name="T6" fmla="*/ 328 w 1333"/>
                <a:gd name="T7" fmla="*/ 194 h 1212"/>
                <a:gd name="T8" fmla="*/ 310 w 1333"/>
                <a:gd name="T9" fmla="*/ 419 h 1212"/>
                <a:gd name="T10" fmla="*/ 325 w 1333"/>
                <a:gd name="T11" fmla="*/ 693 h 1212"/>
                <a:gd name="T12" fmla="*/ 162 w 1333"/>
                <a:gd name="T13" fmla="*/ 738 h 1212"/>
                <a:gd name="T14" fmla="*/ 0 w 1333"/>
                <a:gd name="T15" fmla="*/ 883 h 1212"/>
                <a:gd name="T16" fmla="*/ 89 w 1333"/>
                <a:gd name="T17" fmla="*/ 948 h 1212"/>
                <a:gd name="T18" fmla="*/ 79 w 1333"/>
                <a:gd name="T19" fmla="*/ 1062 h 1212"/>
                <a:gd name="T20" fmla="*/ 133 w 1333"/>
                <a:gd name="T21" fmla="*/ 1202 h 1212"/>
                <a:gd name="T22" fmla="*/ 300 w 1333"/>
                <a:gd name="T23" fmla="*/ 1212 h 1212"/>
                <a:gd name="T24" fmla="*/ 389 w 1333"/>
                <a:gd name="T25" fmla="*/ 1142 h 1212"/>
                <a:gd name="T26" fmla="*/ 507 w 1333"/>
                <a:gd name="T27" fmla="*/ 1112 h 1212"/>
                <a:gd name="T28" fmla="*/ 627 w 1333"/>
                <a:gd name="T29" fmla="*/ 1200 h 1212"/>
                <a:gd name="T30" fmla="*/ 699 w 1333"/>
                <a:gd name="T31" fmla="*/ 1142 h 1212"/>
                <a:gd name="T32" fmla="*/ 832 w 1333"/>
                <a:gd name="T33" fmla="*/ 1077 h 1212"/>
                <a:gd name="T34" fmla="*/ 916 w 1333"/>
                <a:gd name="T35" fmla="*/ 1077 h 1212"/>
                <a:gd name="T36" fmla="*/ 979 w 1333"/>
                <a:gd name="T37" fmla="*/ 1167 h 1212"/>
                <a:gd name="T38" fmla="*/ 1047 w 1333"/>
                <a:gd name="T39" fmla="*/ 1026 h 1212"/>
                <a:gd name="T40" fmla="*/ 1231 w 1333"/>
                <a:gd name="T41" fmla="*/ 913 h 1212"/>
                <a:gd name="T42" fmla="*/ 1333 w 1333"/>
                <a:gd name="T43" fmla="*/ 827 h 1212"/>
                <a:gd name="T44" fmla="*/ 1188 w 1333"/>
                <a:gd name="T45" fmla="*/ 471 h 1212"/>
                <a:gd name="T46" fmla="*/ 1186 w 1333"/>
                <a:gd name="T47" fmla="*/ 299 h 1212"/>
                <a:gd name="T48" fmla="*/ 871 w 1333"/>
                <a:gd name="T49" fmla="*/ 125 h 1212"/>
                <a:gd name="T50" fmla="*/ 786 w 1333"/>
                <a:gd name="T51" fmla="*/ 3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3" h="1212">
                  <a:moveTo>
                    <a:pt x="786" y="30"/>
                  </a:moveTo>
                  <a:lnTo>
                    <a:pt x="665" y="0"/>
                  </a:lnTo>
                  <a:lnTo>
                    <a:pt x="487" y="45"/>
                  </a:lnTo>
                  <a:lnTo>
                    <a:pt x="328" y="194"/>
                  </a:lnTo>
                  <a:lnTo>
                    <a:pt x="310" y="419"/>
                  </a:lnTo>
                  <a:lnTo>
                    <a:pt x="325" y="693"/>
                  </a:lnTo>
                  <a:lnTo>
                    <a:pt x="162" y="738"/>
                  </a:lnTo>
                  <a:lnTo>
                    <a:pt x="0" y="883"/>
                  </a:lnTo>
                  <a:lnTo>
                    <a:pt x="89" y="948"/>
                  </a:lnTo>
                  <a:lnTo>
                    <a:pt x="79" y="1062"/>
                  </a:lnTo>
                  <a:lnTo>
                    <a:pt x="133" y="1202"/>
                  </a:lnTo>
                  <a:lnTo>
                    <a:pt x="300" y="1212"/>
                  </a:lnTo>
                  <a:lnTo>
                    <a:pt x="389" y="1142"/>
                  </a:lnTo>
                  <a:lnTo>
                    <a:pt x="507" y="1112"/>
                  </a:lnTo>
                  <a:lnTo>
                    <a:pt x="627" y="1200"/>
                  </a:lnTo>
                  <a:lnTo>
                    <a:pt x="699" y="1142"/>
                  </a:lnTo>
                  <a:lnTo>
                    <a:pt x="832" y="1077"/>
                  </a:lnTo>
                  <a:lnTo>
                    <a:pt x="916" y="1077"/>
                  </a:lnTo>
                  <a:lnTo>
                    <a:pt x="979" y="1167"/>
                  </a:lnTo>
                  <a:lnTo>
                    <a:pt x="1047" y="1026"/>
                  </a:lnTo>
                  <a:lnTo>
                    <a:pt x="1231" y="913"/>
                  </a:lnTo>
                  <a:lnTo>
                    <a:pt x="1333" y="827"/>
                  </a:lnTo>
                  <a:lnTo>
                    <a:pt x="1188" y="471"/>
                  </a:lnTo>
                  <a:lnTo>
                    <a:pt x="1186" y="299"/>
                  </a:lnTo>
                  <a:lnTo>
                    <a:pt x="871" y="125"/>
                  </a:lnTo>
                  <a:lnTo>
                    <a:pt x="786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Freeform 606"/>
            <p:cNvSpPr>
              <a:spLocks/>
            </p:cNvSpPr>
            <p:nvPr/>
          </p:nvSpPr>
          <p:spPr bwMode="auto">
            <a:xfrm>
              <a:off x="1598613" y="3787775"/>
              <a:ext cx="241300" cy="276225"/>
            </a:xfrm>
            <a:custGeom>
              <a:avLst/>
              <a:gdLst>
                <a:gd name="T0" fmla="*/ 30 w 822"/>
                <a:gd name="T1" fmla="*/ 529 h 943"/>
                <a:gd name="T2" fmla="*/ 0 w 822"/>
                <a:gd name="T3" fmla="*/ 364 h 943"/>
                <a:gd name="T4" fmla="*/ 15 w 822"/>
                <a:gd name="T5" fmla="*/ 180 h 943"/>
                <a:gd name="T6" fmla="*/ 84 w 822"/>
                <a:gd name="T7" fmla="*/ 0 h 943"/>
                <a:gd name="T8" fmla="*/ 184 w 822"/>
                <a:gd name="T9" fmla="*/ 169 h 943"/>
                <a:gd name="T10" fmla="*/ 324 w 822"/>
                <a:gd name="T11" fmla="*/ 169 h 943"/>
                <a:gd name="T12" fmla="*/ 429 w 822"/>
                <a:gd name="T13" fmla="*/ 244 h 943"/>
                <a:gd name="T14" fmla="*/ 556 w 822"/>
                <a:gd name="T15" fmla="*/ 374 h 943"/>
                <a:gd name="T16" fmla="*/ 689 w 822"/>
                <a:gd name="T17" fmla="*/ 394 h 943"/>
                <a:gd name="T18" fmla="*/ 780 w 822"/>
                <a:gd name="T19" fmla="*/ 420 h 943"/>
                <a:gd name="T20" fmla="*/ 822 w 822"/>
                <a:gd name="T21" fmla="*/ 754 h 943"/>
                <a:gd name="T22" fmla="*/ 783 w 822"/>
                <a:gd name="T23" fmla="*/ 943 h 943"/>
                <a:gd name="T24" fmla="*/ 517 w 822"/>
                <a:gd name="T25" fmla="*/ 883 h 943"/>
                <a:gd name="T26" fmla="*/ 172 w 822"/>
                <a:gd name="T27" fmla="*/ 599 h 943"/>
                <a:gd name="T28" fmla="*/ 30 w 822"/>
                <a:gd name="T29" fmla="*/ 529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2" h="943">
                  <a:moveTo>
                    <a:pt x="30" y="529"/>
                  </a:moveTo>
                  <a:lnTo>
                    <a:pt x="0" y="364"/>
                  </a:lnTo>
                  <a:lnTo>
                    <a:pt x="15" y="180"/>
                  </a:lnTo>
                  <a:lnTo>
                    <a:pt x="84" y="0"/>
                  </a:lnTo>
                  <a:lnTo>
                    <a:pt x="184" y="169"/>
                  </a:lnTo>
                  <a:lnTo>
                    <a:pt x="324" y="169"/>
                  </a:lnTo>
                  <a:lnTo>
                    <a:pt x="429" y="244"/>
                  </a:lnTo>
                  <a:lnTo>
                    <a:pt x="556" y="374"/>
                  </a:lnTo>
                  <a:lnTo>
                    <a:pt x="689" y="394"/>
                  </a:lnTo>
                  <a:lnTo>
                    <a:pt x="780" y="420"/>
                  </a:lnTo>
                  <a:lnTo>
                    <a:pt x="822" y="754"/>
                  </a:lnTo>
                  <a:lnTo>
                    <a:pt x="783" y="943"/>
                  </a:lnTo>
                  <a:lnTo>
                    <a:pt x="517" y="883"/>
                  </a:lnTo>
                  <a:lnTo>
                    <a:pt x="172" y="599"/>
                  </a:lnTo>
                  <a:lnTo>
                    <a:pt x="30" y="5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1" name="Freeform 607"/>
            <p:cNvSpPr>
              <a:spLocks/>
            </p:cNvSpPr>
            <p:nvPr/>
          </p:nvSpPr>
          <p:spPr bwMode="auto">
            <a:xfrm>
              <a:off x="1624013" y="3743325"/>
              <a:ext cx="266700" cy="166688"/>
            </a:xfrm>
            <a:custGeom>
              <a:avLst/>
              <a:gdLst>
                <a:gd name="T0" fmla="*/ 161 w 909"/>
                <a:gd name="T1" fmla="*/ 0 h 570"/>
                <a:gd name="T2" fmla="*/ 0 w 909"/>
                <a:gd name="T3" fmla="*/ 151 h 570"/>
                <a:gd name="T4" fmla="*/ 101 w 909"/>
                <a:gd name="T5" fmla="*/ 319 h 570"/>
                <a:gd name="T6" fmla="*/ 239 w 909"/>
                <a:gd name="T7" fmla="*/ 319 h 570"/>
                <a:gd name="T8" fmla="*/ 343 w 909"/>
                <a:gd name="T9" fmla="*/ 394 h 570"/>
                <a:gd name="T10" fmla="*/ 471 w 909"/>
                <a:gd name="T11" fmla="*/ 524 h 570"/>
                <a:gd name="T12" fmla="*/ 603 w 909"/>
                <a:gd name="T13" fmla="*/ 544 h 570"/>
                <a:gd name="T14" fmla="*/ 695 w 909"/>
                <a:gd name="T15" fmla="*/ 570 h 570"/>
                <a:gd name="T16" fmla="*/ 803 w 909"/>
                <a:gd name="T17" fmla="*/ 498 h 570"/>
                <a:gd name="T18" fmla="*/ 909 w 909"/>
                <a:gd name="T19" fmla="*/ 276 h 570"/>
                <a:gd name="T20" fmla="*/ 633 w 909"/>
                <a:gd name="T21" fmla="*/ 289 h 570"/>
                <a:gd name="T22" fmla="*/ 456 w 909"/>
                <a:gd name="T23" fmla="*/ 195 h 570"/>
                <a:gd name="T24" fmla="*/ 161 w 909"/>
                <a:gd name="T25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9" h="570">
                  <a:moveTo>
                    <a:pt x="161" y="0"/>
                  </a:moveTo>
                  <a:lnTo>
                    <a:pt x="0" y="151"/>
                  </a:lnTo>
                  <a:lnTo>
                    <a:pt x="101" y="319"/>
                  </a:lnTo>
                  <a:lnTo>
                    <a:pt x="239" y="319"/>
                  </a:lnTo>
                  <a:lnTo>
                    <a:pt x="343" y="394"/>
                  </a:lnTo>
                  <a:lnTo>
                    <a:pt x="471" y="524"/>
                  </a:lnTo>
                  <a:lnTo>
                    <a:pt x="603" y="544"/>
                  </a:lnTo>
                  <a:lnTo>
                    <a:pt x="695" y="570"/>
                  </a:lnTo>
                  <a:lnTo>
                    <a:pt x="803" y="498"/>
                  </a:lnTo>
                  <a:lnTo>
                    <a:pt x="909" y="276"/>
                  </a:lnTo>
                  <a:lnTo>
                    <a:pt x="633" y="289"/>
                  </a:lnTo>
                  <a:lnTo>
                    <a:pt x="456" y="195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2" name="Freeform 608"/>
            <p:cNvSpPr>
              <a:spLocks/>
            </p:cNvSpPr>
            <p:nvPr/>
          </p:nvSpPr>
          <p:spPr bwMode="auto">
            <a:xfrm>
              <a:off x="1671638" y="3559175"/>
              <a:ext cx="433387" cy="268288"/>
            </a:xfrm>
            <a:custGeom>
              <a:avLst/>
              <a:gdLst>
                <a:gd name="T0" fmla="*/ 471 w 1475"/>
                <a:gd name="T1" fmla="*/ 185 h 917"/>
                <a:gd name="T2" fmla="*/ 404 w 1475"/>
                <a:gd name="T3" fmla="*/ 257 h 917"/>
                <a:gd name="T4" fmla="*/ 34 w 1475"/>
                <a:gd name="T5" fmla="*/ 379 h 917"/>
                <a:gd name="T6" fmla="*/ 0 w 1475"/>
                <a:gd name="T7" fmla="*/ 629 h 917"/>
                <a:gd name="T8" fmla="*/ 296 w 1475"/>
                <a:gd name="T9" fmla="*/ 824 h 917"/>
                <a:gd name="T10" fmla="*/ 470 w 1475"/>
                <a:gd name="T11" fmla="*/ 917 h 917"/>
                <a:gd name="T12" fmla="*/ 749 w 1475"/>
                <a:gd name="T13" fmla="*/ 904 h 917"/>
                <a:gd name="T14" fmla="*/ 786 w 1475"/>
                <a:gd name="T15" fmla="*/ 748 h 917"/>
                <a:gd name="T16" fmla="*/ 906 w 1475"/>
                <a:gd name="T17" fmla="*/ 688 h 917"/>
                <a:gd name="T18" fmla="*/ 903 w 1475"/>
                <a:gd name="T19" fmla="*/ 529 h 917"/>
                <a:gd name="T20" fmla="*/ 973 w 1475"/>
                <a:gd name="T21" fmla="*/ 404 h 917"/>
                <a:gd name="T22" fmla="*/ 1111 w 1475"/>
                <a:gd name="T23" fmla="*/ 379 h 917"/>
                <a:gd name="T24" fmla="*/ 1288 w 1475"/>
                <a:gd name="T25" fmla="*/ 379 h 917"/>
                <a:gd name="T26" fmla="*/ 1475 w 1475"/>
                <a:gd name="T27" fmla="*/ 195 h 917"/>
                <a:gd name="T28" fmla="*/ 1165 w 1475"/>
                <a:gd name="T29" fmla="*/ 15 h 917"/>
                <a:gd name="T30" fmla="*/ 944 w 1475"/>
                <a:gd name="T31" fmla="*/ 0 h 917"/>
                <a:gd name="T32" fmla="*/ 771 w 1475"/>
                <a:gd name="T33" fmla="*/ 30 h 917"/>
                <a:gd name="T34" fmla="*/ 668 w 1475"/>
                <a:gd name="T35" fmla="*/ 165 h 917"/>
                <a:gd name="T36" fmla="*/ 566 w 1475"/>
                <a:gd name="T37" fmla="*/ 149 h 917"/>
                <a:gd name="T38" fmla="*/ 471 w 1475"/>
                <a:gd name="T39" fmla="*/ 185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5" h="917">
                  <a:moveTo>
                    <a:pt x="471" y="185"/>
                  </a:moveTo>
                  <a:lnTo>
                    <a:pt x="404" y="257"/>
                  </a:lnTo>
                  <a:lnTo>
                    <a:pt x="34" y="379"/>
                  </a:lnTo>
                  <a:lnTo>
                    <a:pt x="0" y="629"/>
                  </a:lnTo>
                  <a:lnTo>
                    <a:pt x="296" y="824"/>
                  </a:lnTo>
                  <a:lnTo>
                    <a:pt x="470" y="917"/>
                  </a:lnTo>
                  <a:lnTo>
                    <a:pt x="749" y="904"/>
                  </a:lnTo>
                  <a:lnTo>
                    <a:pt x="786" y="748"/>
                  </a:lnTo>
                  <a:lnTo>
                    <a:pt x="906" y="688"/>
                  </a:lnTo>
                  <a:lnTo>
                    <a:pt x="903" y="529"/>
                  </a:lnTo>
                  <a:lnTo>
                    <a:pt x="973" y="404"/>
                  </a:lnTo>
                  <a:lnTo>
                    <a:pt x="1111" y="379"/>
                  </a:lnTo>
                  <a:lnTo>
                    <a:pt x="1288" y="379"/>
                  </a:lnTo>
                  <a:lnTo>
                    <a:pt x="1475" y="195"/>
                  </a:lnTo>
                  <a:lnTo>
                    <a:pt x="1165" y="15"/>
                  </a:lnTo>
                  <a:lnTo>
                    <a:pt x="944" y="0"/>
                  </a:lnTo>
                  <a:lnTo>
                    <a:pt x="771" y="30"/>
                  </a:lnTo>
                  <a:lnTo>
                    <a:pt x="668" y="165"/>
                  </a:lnTo>
                  <a:lnTo>
                    <a:pt x="566" y="149"/>
                  </a:lnTo>
                  <a:lnTo>
                    <a:pt x="471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3" name="Freeform 609"/>
            <p:cNvSpPr>
              <a:spLocks/>
            </p:cNvSpPr>
            <p:nvPr/>
          </p:nvSpPr>
          <p:spPr bwMode="auto">
            <a:xfrm>
              <a:off x="1697038" y="3476625"/>
              <a:ext cx="252412" cy="136525"/>
            </a:xfrm>
            <a:custGeom>
              <a:avLst/>
              <a:gdLst>
                <a:gd name="T0" fmla="*/ 0 w 857"/>
                <a:gd name="T1" fmla="*/ 21 h 469"/>
                <a:gd name="T2" fmla="*/ 6 w 857"/>
                <a:gd name="T3" fmla="*/ 187 h 469"/>
                <a:gd name="T4" fmla="*/ 45 w 857"/>
                <a:gd name="T5" fmla="*/ 298 h 469"/>
                <a:gd name="T6" fmla="*/ 192 w 857"/>
                <a:gd name="T7" fmla="*/ 391 h 469"/>
                <a:gd name="T8" fmla="*/ 385 w 857"/>
                <a:gd name="T9" fmla="*/ 469 h 469"/>
                <a:gd name="T10" fmla="*/ 478 w 857"/>
                <a:gd name="T11" fmla="*/ 434 h 469"/>
                <a:gd name="T12" fmla="*/ 582 w 857"/>
                <a:gd name="T13" fmla="*/ 449 h 469"/>
                <a:gd name="T14" fmla="*/ 684 w 857"/>
                <a:gd name="T15" fmla="*/ 313 h 469"/>
                <a:gd name="T16" fmla="*/ 857 w 857"/>
                <a:gd name="T17" fmla="*/ 283 h 469"/>
                <a:gd name="T18" fmla="*/ 678 w 857"/>
                <a:gd name="T19" fmla="*/ 169 h 469"/>
                <a:gd name="T20" fmla="*/ 332 w 857"/>
                <a:gd name="T21" fmla="*/ 0 h 469"/>
                <a:gd name="T22" fmla="*/ 0 w 857"/>
                <a:gd name="T23" fmla="*/ 2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7" h="469">
                  <a:moveTo>
                    <a:pt x="0" y="21"/>
                  </a:moveTo>
                  <a:lnTo>
                    <a:pt x="6" y="187"/>
                  </a:lnTo>
                  <a:lnTo>
                    <a:pt x="45" y="298"/>
                  </a:lnTo>
                  <a:lnTo>
                    <a:pt x="192" y="391"/>
                  </a:lnTo>
                  <a:lnTo>
                    <a:pt x="385" y="469"/>
                  </a:lnTo>
                  <a:lnTo>
                    <a:pt x="478" y="434"/>
                  </a:lnTo>
                  <a:lnTo>
                    <a:pt x="582" y="449"/>
                  </a:lnTo>
                  <a:lnTo>
                    <a:pt x="684" y="313"/>
                  </a:lnTo>
                  <a:lnTo>
                    <a:pt x="857" y="283"/>
                  </a:lnTo>
                  <a:lnTo>
                    <a:pt x="678" y="169"/>
                  </a:lnTo>
                  <a:lnTo>
                    <a:pt x="33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Freeform 610"/>
            <p:cNvSpPr>
              <a:spLocks/>
            </p:cNvSpPr>
            <p:nvPr/>
          </p:nvSpPr>
          <p:spPr bwMode="auto">
            <a:xfrm>
              <a:off x="1620838" y="3240088"/>
              <a:ext cx="255587" cy="242888"/>
            </a:xfrm>
            <a:custGeom>
              <a:avLst/>
              <a:gdLst>
                <a:gd name="T0" fmla="*/ 320 w 871"/>
                <a:gd name="T1" fmla="*/ 105 h 829"/>
                <a:gd name="T2" fmla="*/ 220 w 871"/>
                <a:gd name="T3" fmla="*/ 332 h 829"/>
                <a:gd name="T4" fmla="*/ 53 w 871"/>
                <a:gd name="T5" fmla="*/ 454 h 829"/>
                <a:gd name="T6" fmla="*/ 0 w 871"/>
                <a:gd name="T7" fmla="*/ 619 h 829"/>
                <a:gd name="T8" fmla="*/ 262 w 871"/>
                <a:gd name="T9" fmla="*/ 829 h 829"/>
                <a:gd name="T10" fmla="*/ 590 w 871"/>
                <a:gd name="T11" fmla="*/ 808 h 829"/>
                <a:gd name="T12" fmla="*/ 775 w 871"/>
                <a:gd name="T13" fmla="*/ 614 h 829"/>
                <a:gd name="T14" fmla="*/ 871 w 871"/>
                <a:gd name="T15" fmla="*/ 392 h 829"/>
                <a:gd name="T16" fmla="*/ 763 w 871"/>
                <a:gd name="T17" fmla="*/ 319 h 829"/>
                <a:gd name="T18" fmla="*/ 751 w 871"/>
                <a:gd name="T19" fmla="*/ 211 h 829"/>
                <a:gd name="T20" fmla="*/ 674 w 871"/>
                <a:gd name="T21" fmla="*/ 163 h 829"/>
                <a:gd name="T22" fmla="*/ 571 w 871"/>
                <a:gd name="T23" fmla="*/ 154 h 829"/>
                <a:gd name="T24" fmla="*/ 585 w 871"/>
                <a:gd name="T25" fmla="*/ 30 h 829"/>
                <a:gd name="T26" fmla="*/ 487 w 871"/>
                <a:gd name="T27" fmla="*/ 0 h 829"/>
                <a:gd name="T28" fmla="*/ 481 w 871"/>
                <a:gd name="T29" fmla="*/ 106 h 829"/>
                <a:gd name="T30" fmla="*/ 413 w 871"/>
                <a:gd name="T31" fmla="*/ 65 h 829"/>
                <a:gd name="T32" fmla="*/ 320 w 871"/>
                <a:gd name="T33" fmla="*/ 10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1" h="829">
                  <a:moveTo>
                    <a:pt x="320" y="105"/>
                  </a:moveTo>
                  <a:lnTo>
                    <a:pt x="220" y="332"/>
                  </a:lnTo>
                  <a:lnTo>
                    <a:pt x="53" y="454"/>
                  </a:lnTo>
                  <a:lnTo>
                    <a:pt x="0" y="619"/>
                  </a:lnTo>
                  <a:lnTo>
                    <a:pt x="262" y="829"/>
                  </a:lnTo>
                  <a:lnTo>
                    <a:pt x="590" y="808"/>
                  </a:lnTo>
                  <a:lnTo>
                    <a:pt x="775" y="614"/>
                  </a:lnTo>
                  <a:lnTo>
                    <a:pt x="871" y="392"/>
                  </a:lnTo>
                  <a:lnTo>
                    <a:pt x="763" y="319"/>
                  </a:lnTo>
                  <a:lnTo>
                    <a:pt x="751" y="211"/>
                  </a:lnTo>
                  <a:lnTo>
                    <a:pt x="674" y="163"/>
                  </a:lnTo>
                  <a:lnTo>
                    <a:pt x="571" y="154"/>
                  </a:lnTo>
                  <a:lnTo>
                    <a:pt x="585" y="30"/>
                  </a:lnTo>
                  <a:lnTo>
                    <a:pt x="487" y="0"/>
                  </a:lnTo>
                  <a:lnTo>
                    <a:pt x="481" y="106"/>
                  </a:lnTo>
                  <a:lnTo>
                    <a:pt x="413" y="65"/>
                  </a:lnTo>
                  <a:lnTo>
                    <a:pt x="320" y="10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Freeform 611"/>
            <p:cNvSpPr>
              <a:spLocks/>
            </p:cNvSpPr>
            <p:nvPr/>
          </p:nvSpPr>
          <p:spPr bwMode="auto">
            <a:xfrm>
              <a:off x="1598613" y="3421063"/>
              <a:ext cx="211137" cy="249238"/>
            </a:xfrm>
            <a:custGeom>
              <a:avLst/>
              <a:gdLst>
                <a:gd name="T0" fmla="*/ 75 w 718"/>
                <a:gd name="T1" fmla="*/ 0 h 852"/>
                <a:gd name="T2" fmla="*/ 0 w 718"/>
                <a:gd name="T3" fmla="*/ 277 h 852"/>
                <a:gd name="T4" fmla="*/ 69 w 718"/>
                <a:gd name="T5" fmla="*/ 442 h 852"/>
                <a:gd name="T6" fmla="*/ 31 w 718"/>
                <a:gd name="T7" fmla="*/ 582 h 852"/>
                <a:gd name="T8" fmla="*/ 283 w 718"/>
                <a:gd name="T9" fmla="*/ 852 h 852"/>
                <a:gd name="T10" fmla="*/ 651 w 718"/>
                <a:gd name="T11" fmla="*/ 729 h 852"/>
                <a:gd name="T12" fmla="*/ 718 w 718"/>
                <a:gd name="T13" fmla="*/ 656 h 852"/>
                <a:gd name="T14" fmla="*/ 525 w 718"/>
                <a:gd name="T15" fmla="*/ 579 h 852"/>
                <a:gd name="T16" fmla="*/ 379 w 718"/>
                <a:gd name="T17" fmla="*/ 487 h 852"/>
                <a:gd name="T18" fmla="*/ 339 w 718"/>
                <a:gd name="T19" fmla="*/ 372 h 852"/>
                <a:gd name="T20" fmla="*/ 334 w 718"/>
                <a:gd name="T21" fmla="*/ 208 h 852"/>
                <a:gd name="T22" fmla="*/ 75 w 718"/>
                <a:gd name="T2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8" h="852">
                  <a:moveTo>
                    <a:pt x="75" y="0"/>
                  </a:moveTo>
                  <a:lnTo>
                    <a:pt x="0" y="277"/>
                  </a:lnTo>
                  <a:lnTo>
                    <a:pt x="69" y="442"/>
                  </a:lnTo>
                  <a:lnTo>
                    <a:pt x="31" y="582"/>
                  </a:lnTo>
                  <a:lnTo>
                    <a:pt x="283" y="852"/>
                  </a:lnTo>
                  <a:lnTo>
                    <a:pt x="651" y="729"/>
                  </a:lnTo>
                  <a:lnTo>
                    <a:pt x="718" y="656"/>
                  </a:lnTo>
                  <a:lnTo>
                    <a:pt x="525" y="579"/>
                  </a:lnTo>
                  <a:lnTo>
                    <a:pt x="379" y="487"/>
                  </a:lnTo>
                  <a:lnTo>
                    <a:pt x="339" y="372"/>
                  </a:lnTo>
                  <a:lnTo>
                    <a:pt x="334" y="208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Freeform 612"/>
            <p:cNvSpPr>
              <a:spLocks/>
            </p:cNvSpPr>
            <p:nvPr/>
          </p:nvSpPr>
          <p:spPr bwMode="auto">
            <a:xfrm>
              <a:off x="1444625" y="3371850"/>
              <a:ext cx="176212" cy="246063"/>
            </a:xfrm>
            <a:custGeom>
              <a:avLst/>
              <a:gdLst>
                <a:gd name="T0" fmla="*/ 596 w 596"/>
                <a:gd name="T1" fmla="*/ 170 h 843"/>
                <a:gd name="T2" fmla="*/ 355 w 596"/>
                <a:gd name="T3" fmla="*/ 5 h 843"/>
                <a:gd name="T4" fmla="*/ 197 w 596"/>
                <a:gd name="T5" fmla="*/ 0 h 843"/>
                <a:gd name="T6" fmla="*/ 123 w 596"/>
                <a:gd name="T7" fmla="*/ 42 h 843"/>
                <a:gd name="T8" fmla="*/ 0 w 596"/>
                <a:gd name="T9" fmla="*/ 269 h 843"/>
                <a:gd name="T10" fmla="*/ 64 w 596"/>
                <a:gd name="T11" fmla="*/ 404 h 843"/>
                <a:gd name="T12" fmla="*/ 89 w 596"/>
                <a:gd name="T13" fmla="*/ 589 h 843"/>
                <a:gd name="T14" fmla="*/ 227 w 596"/>
                <a:gd name="T15" fmla="*/ 718 h 843"/>
                <a:gd name="T16" fmla="*/ 207 w 596"/>
                <a:gd name="T17" fmla="*/ 843 h 843"/>
                <a:gd name="T18" fmla="*/ 389 w 596"/>
                <a:gd name="T19" fmla="*/ 793 h 843"/>
                <a:gd name="T20" fmla="*/ 552 w 596"/>
                <a:gd name="T21" fmla="*/ 752 h 843"/>
                <a:gd name="T22" fmla="*/ 592 w 596"/>
                <a:gd name="T23" fmla="*/ 614 h 843"/>
                <a:gd name="T24" fmla="*/ 522 w 596"/>
                <a:gd name="T25" fmla="*/ 449 h 843"/>
                <a:gd name="T26" fmla="*/ 596 w 596"/>
                <a:gd name="T27" fmla="*/ 17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6" h="843">
                  <a:moveTo>
                    <a:pt x="596" y="170"/>
                  </a:moveTo>
                  <a:lnTo>
                    <a:pt x="355" y="5"/>
                  </a:lnTo>
                  <a:lnTo>
                    <a:pt x="197" y="0"/>
                  </a:lnTo>
                  <a:lnTo>
                    <a:pt x="123" y="42"/>
                  </a:lnTo>
                  <a:lnTo>
                    <a:pt x="0" y="269"/>
                  </a:lnTo>
                  <a:lnTo>
                    <a:pt x="64" y="404"/>
                  </a:lnTo>
                  <a:lnTo>
                    <a:pt x="89" y="589"/>
                  </a:lnTo>
                  <a:lnTo>
                    <a:pt x="227" y="718"/>
                  </a:lnTo>
                  <a:lnTo>
                    <a:pt x="207" y="843"/>
                  </a:lnTo>
                  <a:lnTo>
                    <a:pt x="389" y="793"/>
                  </a:lnTo>
                  <a:lnTo>
                    <a:pt x="552" y="752"/>
                  </a:lnTo>
                  <a:lnTo>
                    <a:pt x="592" y="614"/>
                  </a:lnTo>
                  <a:lnTo>
                    <a:pt x="522" y="449"/>
                  </a:lnTo>
                  <a:lnTo>
                    <a:pt x="596" y="17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Freeform 613"/>
            <p:cNvSpPr>
              <a:spLocks/>
            </p:cNvSpPr>
            <p:nvPr/>
          </p:nvSpPr>
          <p:spPr bwMode="auto">
            <a:xfrm>
              <a:off x="1470025" y="3590925"/>
              <a:ext cx="211137" cy="196850"/>
            </a:xfrm>
            <a:custGeom>
              <a:avLst/>
              <a:gdLst>
                <a:gd name="T0" fmla="*/ 389 w 716"/>
                <a:gd name="T1" fmla="*/ 623 h 669"/>
                <a:gd name="T2" fmla="*/ 237 w 716"/>
                <a:gd name="T3" fmla="*/ 628 h 669"/>
                <a:gd name="T4" fmla="*/ 65 w 716"/>
                <a:gd name="T5" fmla="*/ 538 h 669"/>
                <a:gd name="T6" fmla="*/ 75 w 716"/>
                <a:gd name="T7" fmla="*/ 449 h 669"/>
                <a:gd name="T8" fmla="*/ 0 w 716"/>
                <a:gd name="T9" fmla="*/ 395 h 669"/>
                <a:gd name="T10" fmla="*/ 119 w 716"/>
                <a:gd name="T11" fmla="*/ 92 h 669"/>
                <a:gd name="T12" fmla="*/ 296 w 716"/>
                <a:gd name="T13" fmla="*/ 41 h 669"/>
                <a:gd name="T14" fmla="*/ 463 w 716"/>
                <a:gd name="T15" fmla="*/ 0 h 669"/>
                <a:gd name="T16" fmla="*/ 716 w 716"/>
                <a:gd name="T17" fmla="*/ 267 h 669"/>
                <a:gd name="T18" fmla="*/ 680 w 716"/>
                <a:gd name="T19" fmla="*/ 519 h 669"/>
                <a:gd name="T20" fmla="*/ 518 w 716"/>
                <a:gd name="T21" fmla="*/ 669 h 669"/>
                <a:gd name="T22" fmla="*/ 389 w 716"/>
                <a:gd name="T23" fmla="*/ 623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6" h="669">
                  <a:moveTo>
                    <a:pt x="389" y="623"/>
                  </a:moveTo>
                  <a:lnTo>
                    <a:pt x="237" y="628"/>
                  </a:lnTo>
                  <a:lnTo>
                    <a:pt x="65" y="538"/>
                  </a:lnTo>
                  <a:lnTo>
                    <a:pt x="75" y="449"/>
                  </a:lnTo>
                  <a:lnTo>
                    <a:pt x="0" y="395"/>
                  </a:lnTo>
                  <a:lnTo>
                    <a:pt x="119" y="92"/>
                  </a:lnTo>
                  <a:lnTo>
                    <a:pt x="296" y="41"/>
                  </a:lnTo>
                  <a:lnTo>
                    <a:pt x="463" y="0"/>
                  </a:lnTo>
                  <a:lnTo>
                    <a:pt x="716" y="267"/>
                  </a:lnTo>
                  <a:lnTo>
                    <a:pt x="680" y="519"/>
                  </a:lnTo>
                  <a:lnTo>
                    <a:pt x="518" y="669"/>
                  </a:lnTo>
                  <a:lnTo>
                    <a:pt x="389" y="6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Freeform 614"/>
            <p:cNvSpPr>
              <a:spLocks/>
            </p:cNvSpPr>
            <p:nvPr/>
          </p:nvSpPr>
          <p:spPr bwMode="auto">
            <a:xfrm>
              <a:off x="1468438" y="3749675"/>
              <a:ext cx="153987" cy="219075"/>
            </a:xfrm>
            <a:custGeom>
              <a:avLst/>
              <a:gdLst>
                <a:gd name="T0" fmla="*/ 74 w 526"/>
                <a:gd name="T1" fmla="*/ 0 h 747"/>
                <a:gd name="T2" fmla="*/ 29 w 526"/>
                <a:gd name="T3" fmla="*/ 164 h 747"/>
                <a:gd name="T4" fmla="*/ 14 w 526"/>
                <a:gd name="T5" fmla="*/ 458 h 747"/>
                <a:gd name="T6" fmla="*/ 0 w 526"/>
                <a:gd name="T7" fmla="*/ 548 h 747"/>
                <a:gd name="T8" fmla="*/ 141 w 526"/>
                <a:gd name="T9" fmla="*/ 734 h 747"/>
                <a:gd name="T10" fmla="*/ 324 w 526"/>
                <a:gd name="T11" fmla="*/ 747 h 747"/>
                <a:gd name="T12" fmla="*/ 473 w 526"/>
                <a:gd name="T13" fmla="*/ 657 h 747"/>
                <a:gd name="T14" fmla="*/ 443 w 526"/>
                <a:gd name="T15" fmla="*/ 494 h 747"/>
                <a:gd name="T16" fmla="*/ 458 w 526"/>
                <a:gd name="T17" fmla="*/ 308 h 747"/>
                <a:gd name="T18" fmla="*/ 526 w 526"/>
                <a:gd name="T19" fmla="*/ 128 h 747"/>
                <a:gd name="T20" fmla="*/ 404 w 526"/>
                <a:gd name="T21" fmla="*/ 84 h 747"/>
                <a:gd name="T22" fmla="*/ 246 w 526"/>
                <a:gd name="T23" fmla="*/ 87 h 747"/>
                <a:gd name="T24" fmla="*/ 74 w 526"/>
                <a:gd name="T25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747">
                  <a:moveTo>
                    <a:pt x="74" y="0"/>
                  </a:moveTo>
                  <a:lnTo>
                    <a:pt x="29" y="164"/>
                  </a:lnTo>
                  <a:lnTo>
                    <a:pt x="14" y="458"/>
                  </a:lnTo>
                  <a:lnTo>
                    <a:pt x="0" y="548"/>
                  </a:lnTo>
                  <a:lnTo>
                    <a:pt x="141" y="734"/>
                  </a:lnTo>
                  <a:lnTo>
                    <a:pt x="324" y="747"/>
                  </a:lnTo>
                  <a:lnTo>
                    <a:pt x="473" y="657"/>
                  </a:lnTo>
                  <a:lnTo>
                    <a:pt x="443" y="494"/>
                  </a:lnTo>
                  <a:lnTo>
                    <a:pt x="458" y="308"/>
                  </a:lnTo>
                  <a:lnTo>
                    <a:pt x="526" y="128"/>
                  </a:lnTo>
                  <a:lnTo>
                    <a:pt x="404" y="84"/>
                  </a:lnTo>
                  <a:lnTo>
                    <a:pt x="246" y="87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Freeform 615"/>
            <p:cNvSpPr>
              <a:spLocks/>
            </p:cNvSpPr>
            <p:nvPr/>
          </p:nvSpPr>
          <p:spPr bwMode="auto">
            <a:xfrm>
              <a:off x="1241425" y="3829050"/>
              <a:ext cx="268287" cy="233363"/>
            </a:xfrm>
            <a:custGeom>
              <a:avLst/>
              <a:gdLst>
                <a:gd name="T0" fmla="*/ 237 w 913"/>
                <a:gd name="T1" fmla="*/ 0 h 802"/>
                <a:gd name="T2" fmla="*/ 114 w 913"/>
                <a:gd name="T3" fmla="*/ 311 h 802"/>
                <a:gd name="T4" fmla="*/ 0 w 913"/>
                <a:gd name="T5" fmla="*/ 482 h 802"/>
                <a:gd name="T6" fmla="*/ 45 w 913"/>
                <a:gd name="T7" fmla="*/ 646 h 802"/>
                <a:gd name="T8" fmla="*/ 121 w 913"/>
                <a:gd name="T9" fmla="*/ 736 h 802"/>
                <a:gd name="T10" fmla="*/ 426 w 913"/>
                <a:gd name="T11" fmla="*/ 802 h 802"/>
                <a:gd name="T12" fmla="*/ 586 w 913"/>
                <a:gd name="T13" fmla="*/ 653 h 802"/>
                <a:gd name="T14" fmla="*/ 765 w 913"/>
                <a:gd name="T15" fmla="*/ 608 h 802"/>
                <a:gd name="T16" fmla="*/ 885 w 913"/>
                <a:gd name="T17" fmla="*/ 640 h 802"/>
                <a:gd name="T18" fmla="*/ 913 w 913"/>
                <a:gd name="T19" fmla="*/ 467 h 802"/>
                <a:gd name="T20" fmla="*/ 768 w 913"/>
                <a:gd name="T21" fmla="*/ 279 h 802"/>
                <a:gd name="T22" fmla="*/ 784 w 913"/>
                <a:gd name="T23" fmla="*/ 191 h 802"/>
                <a:gd name="T24" fmla="*/ 423 w 913"/>
                <a:gd name="T25" fmla="*/ 13 h 802"/>
                <a:gd name="T26" fmla="*/ 237 w 913"/>
                <a:gd name="T27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3" h="802">
                  <a:moveTo>
                    <a:pt x="237" y="0"/>
                  </a:moveTo>
                  <a:lnTo>
                    <a:pt x="114" y="311"/>
                  </a:lnTo>
                  <a:lnTo>
                    <a:pt x="0" y="482"/>
                  </a:lnTo>
                  <a:lnTo>
                    <a:pt x="45" y="646"/>
                  </a:lnTo>
                  <a:lnTo>
                    <a:pt x="121" y="736"/>
                  </a:lnTo>
                  <a:lnTo>
                    <a:pt x="426" y="802"/>
                  </a:lnTo>
                  <a:lnTo>
                    <a:pt x="586" y="653"/>
                  </a:lnTo>
                  <a:lnTo>
                    <a:pt x="765" y="608"/>
                  </a:lnTo>
                  <a:lnTo>
                    <a:pt x="885" y="640"/>
                  </a:lnTo>
                  <a:lnTo>
                    <a:pt x="913" y="467"/>
                  </a:lnTo>
                  <a:lnTo>
                    <a:pt x="768" y="279"/>
                  </a:lnTo>
                  <a:lnTo>
                    <a:pt x="784" y="191"/>
                  </a:lnTo>
                  <a:lnTo>
                    <a:pt x="423" y="13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0" name="Freeform 616"/>
            <p:cNvSpPr>
              <a:spLocks/>
            </p:cNvSpPr>
            <p:nvPr/>
          </p:nvSpPr>
          <p:spPr bwMode="auto">
            <a:xfrm>
              <a:off x="1339850" y="3668713"/>
              <a:ext cx="152400" cy="214313"/>
            </a:xfrm>
            <a:custGeom>
              <a:avLst/>
              <a:gdLst>
                <a:gd name="T0" fmla="*/ 0 w 518"/>
                <a:gd name="T1" fmla="*/ 288 h 733"/>
                <a:gd name="T2" fmla="*/ 207 w 518"/>
                <a:gd name="T3" fmla="*/ 0 h 733"/>
                <a:gd name="T4" fmla="*/ 449 w 518"/>
                <a:gd name="T5" fmla="*/ 135 h 733"/>
                <a:gd name="T6" fmla="*/ 518 w 518"/>
                <a:gd name="T7" fmla="*/ 185 h 733"/>
                <a:gd name="T8" fmla="*/ 508 w 518"/>
                <a:gd name="T9" fmla="*/ 274 h 733"/>
                <a:gd name="T10" fmla="*/ 464 w 518"/>
                <a:gd name="T11" fmla="*/ 439 h 733"/>
                <a:gd name="T12" fmla="*/ 449 w 518"/>
                <a:gd name="T13" fmla="*/ 733 h 733"/>
                <a:gd name="T14" fmla="*/ 90 w 518"/>
                <a:gd name="T15" fmla="*/ 558 h 733"/>
                <a:gd name="T16" fmla="*/ 75 w 518"/>
                <a:gd name="T17" fmla="*/ 453 h 733"/>
                <a:gd name="T18" fmla="*/ 0 w 518"/>
                <a:gd name="T19" fmla="*/ 28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733">
                  <a:moveTo>
                    <a:pt x="0" y="288"/>
                  </a:moveTo>
                  <a:lnTo>
                    <a:pt x="207" y="0"/>
                  </a:lnTo>
                  <a:lnTo>
                    <a:pt x="449" y="135"/>
                  </a:lnTo>
                  <a:lnTo>
                    <a:pt x="518" y="185"/>
                  </a:lnTo>
                  <a:lnTo>
                    <a:pt x="508" y="274"/>
                  </a:lnTo>
                  <a:lnTo>
                    <a:pt x="464" y="439"/>
                  </a:lnTo>
                  <a:lnTo>
                    <a:pt x="449" y="733"/>
                  </a:lnTo>
                  <a:lnTo>
                    <a:pt x="90" y="558"/>
                  </a:lnTo>
                  <a:lnTo>
                    <a:pt x="75" y="453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1" name="Freeform 617"/>
            <p:cNvSpPr>
              <a:spLocks/>
            </p:cNvSpPr>
            <p:nvPr/>
          </p:nvSpPr>
          <p:spPr bwMode="auto">
            <a:xfrm>
              <a:off x="1343025" y="3543300"/>
              <a:ext cx="168275" cy="165100"/>
            </a:xfrm>
            <a:custGeom>
              <a:avLst/>
              <a:gdLst>
                <a:gd name="T0" fmla="*/ 200 w 573"/>
                <a:gd name="T1" fmla="*/ 431 h 561"/>
                <a:gd name="T2" fmla="*/ 0 w 573"/>
                <a:gd name="T3" fmla="*/ 104 h 561"/>
                <a:gd name="T4" fmla="*/ 204 w 573"/>
                <a:gd name="T5" fmla="*/ 60 h 561"/>
                <a:gd name="T6" fmla="*/ 435 w 573"/>
                <a:gd name="T7" fmla="*/ 0 h 561"/>
                <a:gd name="T8" fmla="*/ 573 w 573"/>
                <a:gd name="T9" fmla="*/ 130 h 561"/>
                <a:gd name="T10" fmla="*/ 555 w 573"/>
                <a:gd name="T11" fmla="*/ 255 h 561"/>
                <a:gd name="T12" fmla="*/ 435 w 573"/>
                <a:gd name="T13" fmla="*/ 561 h 561"/>
                <a:gd name="T14" fmla="*/ 200 w 573"/>
                <a:gd name="T15" fmla="*/ 43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561">
                  <a:moveTo>
                    <a:pt x="200" y="431"/>
                  </a:moveTo>
                  <a:lnTo>
                    <a:pt x="0" y="104"/>
                  </a:lnTo>
                  <a:lnTo>
                    <a:pt x="204" y="60"/>
                  </a:lnTo>
                  <a:lnTo>
                    <a:pt x="435" y="0"/>
                  </a:lnTo>
                  <a:lnTo>
                    <a:pt x="573" y="130"/>
                  </a:lnTo>
                  <a:lnTo>
                    <a:pt x="555" y="255"/>
                  </a:lnTo>
                  <a:lnTo>
                    <a:pt x="435" y="561"/>
                  </a:lnTo>
                  <a:lnTo>
                    <a:pt x="200" y="4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2" name="Freeform 618"/>
            <p:cNvSpPr>
              <a:spLocks/>
            </p:cNvSpPr>
            <p:nvPr/>
          </p:nvSpPr>
          <p:spPr bwMode="auto">
            <a:xfrm>
              <a:off x="1279525" y="3446463"/>
              <a:ext cx="192087" cy="127000"/>
            </a:xfrm>
            <a:custGeom>
              <a:avLst/>
              <a:gdLst>
                <a:gd name="T0" fmla="*/ 0 w 650"/>
                <a:gd name="T1" fmla="*/ 30 h 434"/>
                <a:gd name="T2" fmla="*/ 60 w 650"/>
                <a:gd name="T3" fmla="*/ 388 h 434"/>
                <a:gd name="T4" fmla="*/ 212 w 650"/>
                <a:gd name="T5" fmla="*/ 434 h 434"/>
                <a:gd name="T6" fmla="*/ 443 w 650"/>
                <a:gd name="T7" fmla="*/ 384 h 434"/>
                <a:gd name="T8" fmla="*/ 650 w 650"/>
                <a:gd name="T9" fmla="*/ 329 h 434"/>
                <a:gd name="T10" fmla="*/ 625 w 650"/>
                <a:gd name="T11" fmla="*/ 143 h 434"/>
                <a:gd name="T12" fmla="*/ 561 w 650"/>
                <a:gd name="T13" fmla="*/ 10 h 434"/>
                <a:gd name="T14" fmla="*/ 251 w 650"/>
                <a:gd name="T15" fmla="*/ 0 h 434"/>
                <a:gd name="T16" fmla="*/ 0 w 650"/>
                <a:gd name="T17" fmla="*/ 3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434">
                  <a:moveTo>
                    <a:pt x="0" y="30"/>
                  </a:moveTo>
                  <a:lnTo>
                    <a:pt x="60" y="388"/>
                  </a:lnTo>
                  <a:lnTo>
                    <a:pt x="212" y="434"/>
                  </a:lnTo>
                  <a:lnTo>
                    <a:pt x="443" y="384"/>
                  </a:lnTo>
                  <a:lnTo>
                    <a:pt x="650" y="329"/>
                  </a:lnTo>
                  <a:lnTo>
                    <a:pt x="625" y="143"/>
                  </a:lnTo>
                  <a:lnTo>
                    <a:pt x="561" y="10"/>
                  </a:lnTo>
                  <a:lnTo>
                    <a:pt x="251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3" name="Freeform 619"/>
            <p:cNvSpPr>
              <a:spLocks/>
            </p:cNvSpPr>
            <p:nvPr/>
          </p:nvSpPr>
          <p:spPr bwMode="auto">
            <a:xfrm>
              <a:off x="1360488" y="3162300"/>
              <a:ext cx="354012" cy="258763"/>
            </a:xfrm>
            <a:custGeom>
              <a:avLst/>
              <a:gdLst>
                <a:gd name="T0" fmla="*/ 219 w 1203"/>
                <a:gd name="T1" fmla="*/ 30 h 883"/>
                <a:gd name="T2" fmla="*/ 155 w 1203"/>
                <a:gd name="T3" fmla="*/ 165 h 883"/>
                <a:gd name="T4" fmla="*/ 0 w 1203"/>
                <a:gd name="T5" fmla="*/ 248 h 883"/>
                <a:gd name="T6" fmla="*/ 318 w 1203"/>
                <a:gd name="T7" fmla="*/ 563 h 883"/>
                <a:gd name="T8" fmla="*/ 411 w 1203"/>
                <a:gd name="T9" fmla="*/ 758 h 883"/>
                <a:gd name="T10" fmla="*/ 484 w 1203"/>
                <a:gd name="T11" fmla="*/ 714 h 883"/>
                <a:gd name="T12" fmla="*/ 643 w 1203"/>
                <a:gd name="T13" fmla="*/ 719 h 883"/>
                <a:gd name="T14" fmla="*/ 884 w 1203"/>
                <a:gd name="T15" fmla="*/ 883 h 883"/>
                <a:gd name="T16" fmla="*/ 938 w 1203"/>
                <a:gd name="T17" fmla="*/ 718 h 883"/>
                <a:gd name="T18" fmla="*/ 1106 w 1203"/>
                <a:gd name="T19" fmla="*/ 594 h 883"/>
                <a:gd name="T20" fmla="*/ 1203 w 1203"/>
                <a:gd name="T21" fmla="*/ 374 h 883"/>
                <a:gd name="T22" fmla="*/ 1137 w 1203"/>
                <a:gd name="T23" fmla="*/ 230 h 883"/>
                <a:gd name="T24" fmla="*/ 1101 w 1203"/>
                <a:gd name="T25" fmla="*/ 69 h 883"/>
                <a:gd name="T26" fmla="*/ 589 w 1203"/>
                <a:gd name="T27" fmla="*/ 0 h 883"/>
                <a:gd name="T28" fmla="*/ 436 w 1203"/>
                <a:gd name="T29" fmla="*/ 45 h 883"/>
                <a:gd name="T30" fmla="*/ 219 w 1203"/>
                <a:gd name="T31" fmla="*/ 3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3" h="883">
                  <a:moveTo>
                    <a:pt x="219" y="30"/>
                  </a:moveTo>
                  <a:lnTo>
                    <a:pt x="155" y="165"/>
                  </a:lnTo>
                  <a:lnTo>
                    <a:pt x="0" y="248"/>
                  </a:lnTo>
                  <a:lnTo>
                    <a:pt x="318" y="563"/>
                  </a:lnTo>
                  <a:lnTo>
                    <a:pt x="411" y="758"/>
                  </a:lnTo>
                  <a:lnTo>
                    <a:pt x="484" y="714"/>
                  </a:lnTo>
                  <a:lnTo>
                    <a:pt x="643" y="719"/>
                  </a:lnTo>
                  <a:lnTo>
                    <a:pt x="884" y="883"/>
                  </a:lnTo>
                  <a:lnTo>
                    <a:pt x="938" y="718"/>
                  </a:lnTo>
                  <a:lnTo>
                    <a:pt x="1106" y="594"/>
                  </a:lnTo>
                  <a:lnTo>
                    <a:pt x="1203" y="374"/>
                  </a:lnTo>
                  <a:lnTo>
                    <a:pt x="1137" y="230"/>
                  </a:lnTo>
                  <a:lnTo>
                    <a:pt x="1101" y="69"/>
                  </a:lnTo>
                  <a:lnTo>
                    <a:pt x="589" y="0"/>
                  </a:lnTo>
                  <a:lnTo>
                    <a:pt x="436" y="45"/>
                  </a:lnTo>
                  <a:lnTo>
                    <a:pt x="219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4" name="Freeform 620"/>
            <p:cNvSpPr>
              <a:spLocks/>
            </p:cNvSpPr>
            <p:nvPr/>
          </p:nvSpPr>
          <p:spPr bwMode="auto">
            <a:xfrm>
              <a:off x="1419225" y="3000375"/>
              <a:ext cx="263525" cy="182563"/>
            </a:xfrm>
            <a:custGeom>
              <a:avLst/>
              <a:gdLst>
                <a:gd name="T0" fmla="*/ 881 w 901"/>
                <a:gd name="T1" fmla="*/ 505 h 623"/>
                <a:gd name="T2" fmla="*/ 901 w 901"/>
                <a:gd name="T3" fmla="*/ 623 h 623"/>
                <a:gd name="T4" fmla="*/ 389 w 901"/>
                <a:gd name="T5" fmla="*/ 553 h 623"/>
                <a:gd name="T6" fmla="*/ 236 w 901"/>
                <a:gd name="T7" fmla="*/ 598 h 623"/>
                <a:gd name="T8" fmla="*/ 20 w 901"/>
                <a:gd name="T9" fmla="*/ 585 h 623"/>
                <a:gd name="T10" fmla="*/ 0 w 901"/>
                <a:gd name="T11" fmla="*/ 329 h 623"/>
                <a:gd name="T12" fmla="*/ 256 w 901"/>
                <a:gd name="T13" fmla="*/ 0 h 623"/>
                <a:gd name="T14" fmla="*/ 459 w 901"/>
                <a:gd name="T15" fmla="*/ 60 h 623"/>
                <a:gd name="T16" fmla="*/ 596 w 901"/>
                <a:gd name="T17" fmla="*/ 133 h 623"/>
                <a:gd name="T18" fmla="*/ 770 w 901"/>
                <a:gd name="T19" fmla="*/ 388 h 623"/>
                <a:gd name="T20" fmla="*/ 881 w 901"/>
                <a:gd name="T21" fmla="*/ 50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1" h="623">
                  <a:moveTo>
                    <a:pt x="881" y="505"/>
                  </a:moveTo>
                  <a:lnTo>
                    <a:pt x="901" y="623"/>
                  </a:lnTo>
                  <a:lnTo>
                    <a:pt x="389" y="553"/>
                  </a:lnTo>
                  <a:lnTo>
                    <a:pt x="236" y="598"/>
                  </a:lnTo>
                  <a:lnTo>
                    <a:pt x="20" y="585"/>
                  </a:lnTo>
                  <a:lnTo>
                    <a:pt x="0" y="329"/>
                  </a:lnTo>
                  <a:lnTo>
                    <a:pt x="256" y="0"/>
                  </a:lnTo>
                  <a:lnTo>
                    <a:pt x="459" y="60"/>
                  </a:lnTo>
                  <a:lnTo>
                    <a:pt x="596" y="133"/>
                  </a:lnTo>
                  <a:lnTo>
                    <a:pt x="770" y="388"/>
                  </a:lnTo>
                  <a:lnTo>
                    <a:pt x="881" y="50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5" name="Freeform 621"/>
            <p:cNvSpPr>
              <a:spLocks/>
            </p:cNvSpPr>
            <p:nvPr/>
          </p:nvSpPr>
          <p:spPr bwMode="auto">
            <a:xfrm>
              <a:off x="1211263" y="3230563"/>
              <a:ext cx="269875" cy="225425"/>
            </a:xfrm>
            <a:custGeom>
              <a:avLst/>
              <a:gdLst>
                <a:gd name="T0" fmla="*/ 280 w 915"/>
                <a:gd name="T1" fmla="*/ 0 h 769"/>
                <a:gd name="T2" fmla="*/ 192 w 915"/>
                <a:gd name="T3" fmla="*/ 105 h 769"/>
                <a:gd name="T4" fmla="*/ 89 w 915"/>
                <a:gd name="T5" fmla="*/ 170 h 769"/>
                <a:gd name="T6" fmla="*/ 15 w 915"/>
                <a:gd name="T7" fmla="*/ 349 h 769"/>
                <a:gd name="T8" fmla="*/ 0 w 915"/>
                <a:gd name="T9" fmla="*/ 529 h 769"/>
                <a:gd name="T10" fmla="*/ 0 w 915"/>
                <a:gd name="T11" fmla="*/ 739 h 769"/>
                <a:gd name="T12" fmla="*/ 232 w 915"/>
                <a:gd name="T13" fmla="*/ 769 h 769"/>
                <a:gd name="T14" fmla="*/ 481 w 915"/>
                <a:gd name="T15" fmla="*/ 739 h 769"/>
                <a:gd name="T16" fmla="*/ 792 w 915"/>
                <a:gd name="T17" fmla="*/ 748 h 769"/>
                <a:gd name="T18" fmla="*/ 915 w 915"/>
                <a:gd name="T19" fmla="*/ 524 h 769"/>
                <a:gd name="T20" fmla="*/ 822 w 915"/>
                <a:gd name="T21" fmla="*/ 329 h 769"/>
                <a:gd name="T22" fmla="*/ 505 w 915"/>
                <a:gd name="T23" fmla="*/ 13 h 769"/>
                <a:gd name="T24" fmla="*/ 280 w 915"/>
                <a:gd name="T25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5" h="769">
                  <a:moveTo>
                    <a:pt x="280" y="0"/>
                  </a:moveTo>
                  <a:lnTo>
                    <a:pt x="192" y="105"/>
                  </a:lnTo>
                  <a:lnTo>
                    <a:pt x="89" y="170"/>
                  </a:lnTo>
                  <a:lnTo>
                    <a:pt x="15" y="349"/>
                  </a:lnTo>
                  <a:lnTo>
                    <a:pt x="0" y="529"/>
                  </a:lnTo>
                  <a:lnTo>
                    <a:pt x="0" y="739"/>
                  </a:lnTo>
                  <a:lnTo>
                    <a:pt x="232" y="769"/>
                  </a:lnTo>
                  <a:lnTo>
                    <a:pt x="481" y="739"/>
                  </a:lnTo>
                  <a:lnTo>
                    <a:pt x="792" y="748"/>
                  </a:lnTo>
                  <a:lnTo>
                    <a:pt x="915" y="524"/>
                  </a:lnTo>
                  <a:lnTo>
                    <a:pt x="822" y="329"/>
                  </a:lnTo>
                  <a:lnTo>
                    <a:pt x="505" y="1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6" name="Freeform 622"/>
            <p:cNvSpPr>
              <a:spLocks/>
            </p:cNvSpPr>
            <p:nvPr/>
          </p:nvSpPr>
          <p:spPr bwMode="auto">
            <a:xfrm>
              <a:off x="1249363" y="2879725"/>
              <a:ext cx="244475" cy="355600"/>
            </a:xfrm>
            <a:custGeom>
              <a:avLst/>
              <a:gdLst>
                <a:gd name="T0" fmla="*/ 0 w 845"/>
                <a:gd name="T1" fmla="*/ 644 h 1213"/>
                <a:gd name="T2" fmla="*/ 134 w 845"/>
                <a:gd name="T3" fmla="*/ 462 h 1213"/>
                <a:gd name="T4" fmla="*/ 254 w 845"/>
                <a:gd name="T5" fmla="*/ 343 h 1213"/>
                <a:gd name="T6" fmla="*/ 253 w 845"/>
                <a:gd name="T7" fmla="*/ 260 h 1213"/>
                <a:gd name="T8" fmla="*/ 430 w 845"/>
                <a:gd name="T9" fmla="*/ 221 h 1213"/>
                <a:gd name="T10" fmla="*/ 485 w 845"/>
                <a:gd name="T11" fmla="*/ 100 h 1213"/>
                <a:gd name="T12" fmla="*/ 620 w 845"/>
                <a:gd name="T13" fmla="*/ 0 h 1213"/>
                <a:gd name="T14" fmla="*/ 845 w 845"/>
                <a:gd name="T15" fmla="*/ 409 h 1213"/>
                <a:gd name="T16" fmla="*/ 583 w 845"/>
                <a:gd name="T17" fmla="*/ 741 h 1213"/>
                <a:gd name="T18" fmla="*/ 601 w 845"/>
                <a:gd name="T19" fmla="*/ 996 h 1213"/>
                <a:gd name="T20" fmla="*/ 540 w 845"/>
                <a:gd name="T21" fmla="*/ 1130 h 1213"/>
                <a:gd name="T22" fmla="*/ 378 w 845"/>
                <a:gd name="T23" fmla="*/ 1213 h 1213"/>
                <a:gd name="T24" fmla="*/ 153 w 845"/>
                <a:gd name="T25" fmla="*/ 1200 h 1213"/>
                <a:gd name="T26" fmla="*/ 164 w 845"/>
                <a:gd name="T27" fmla="*/ 1110 h 1213"/>
                <a:gd name="T28" fmla="*/ 134 w 845"/>
                <a:gd name="T29" fmla="*/ 1010 h 1213"/>
                <a:gd name="T30" fmla="*/ 51 w 845"/>
                <a:gd name="T31" fmla="*/ 935 h 1213"/>
                <a:gd name="T32" fmla="*/ 59 w 845"/>
                <a:gd name="T33" fmla="*/ 825 h 1213"/>
                <a:gd name="T34" fmla="*/ 0 w 845"/>
                <a:gd name="T35" fmla="*/ 64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5" h="1213">
                  <a:moveTo>
                    <a:pt x="0" y="644"/>
                  </a:moveTo>
                  <a:lnTo>
                    <a:pt x="134" y="462"/>
                  </a:lnTo>
                  <a:lnTo>
                    <a:pt x="254" y="343"/>
                  </a:lnTo>
                  <a:lnTo>
                    <a:pt x="253" y="260"/>
                  </a:lnTo>
                  <a:lnTo>
                    <a:pt x="430" y="221"/>
                  </a:lnTo>
                  <a:lnTo>
                    <a:pt x="485" y="100"/>
                  </a:lnTo>
                  <a:lnTo>
                    <a:pt x="620" y="0"/>
                  </a:lnTo>
                  <a:lnTo>
                    <a:pt x="845" y="409"/>
                  </a:lnTo>
                  <a:lnTo>
                    <a:pt x="583" y="741"/>
                  </a:lnTo>
                  <a:lnTo>
                    <a:pt x="601" y="996"/>
                  </a:lnTo>
                  <a:lnTo>
                    <a:pt x="540" y="1130"/>
                  </a:lnTo>
                  <a:lnTo>
                    <a:pt x="378" y="1213"/>
                  </a:lnTo>
                  <a:lnTo>
                    <a:pt x="153" y="1200"/>
                  </a:lnTo>
                  <a:lnTo>
                    <a:pt x="164" y="1110"/>
                  </a:lnTo>
                  <a:lnTo>
                    <a:pt x="134" y="1010"/>
                  </a:lnTo>
                  <a:lnTo>
                    <a:pt x="51" y="935"/>
                  </a:lnTo>
                  <a:lnTo>
                    <a:pt x="59" y="825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Freeform 623"/>
            <p:cNvSpPr>
              <a:spLocks/>
            </p:cNvSpPr>
            <p:nvPr/>
          </p:nvSpPr>
          <p:spPr bwMode="auto">
            <a:xfrm>
              <a:off x="1208088" y="3560763"/>
              <a:ext cx="193675" cy="192088"/>
            </a:xfrm>
            <a:custGeom>
              <a:avLst/>
              <a:gdLst>
                <a:gd name="T0" fmla="*/ 305 w 659"/>
                <a:gd name="T1" fmla="*/ 0 h 658"/>
                <a:gd name="T2" fmla="*/ 187 w 659"/>
                <a:gd name="T3" fmla="*/ 105 h 658"/>
                <a:gd name="T4" fmla="*/ 0 w 659"/>
                <a:gd name="T5" fmla="*/ 179 h 658"/>
                <a:gd name="T6" fmla="*/ 261 w 659"/>
                <a:gd name="T7" fmla="*/ 389 h 658"/>
                <a:gd name="T8" fmla="*/ 452 w 659"/>
                <a:gd name="T9" fmla="*/ 658 h 658"/>
                <a:gd name="T10" fmla="*/ 659 w 659"/>
                <a:gd name="T11" fmla="*/ 369 h 658"/>
                <a:gd name="T12" fmla="*/ 460 w 659"/>
                <a:gd name="T13" fmla="*/ 44 h 658"/>
                <a:gd name="T14" fmla="*/ 305 w 659"/>
                <a:gd name="T15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9" h="658">
                  <a:moveTo>
                    <a:pt x="305" y="0"/>
                  </a:moveTo>
                  <a:lnTo>
                    <a:pt x="187" y="105"/>
                  </a:lnTo>
                  <a:lnTo>
                    <a:pt x="0" y="179"/>
                  </a:lnTo>
                  <a:lnTo>
                    <a:pt x="261" y="389"/>
                  </a:lnTo>
                  <a:lnTo>
                    <a:pt x="452" y="658"/>
                  </a:lnTo>
                  <a:lnTo>
                    <a:pt x="659" y="369"/>
                  </a:lnTo>
                  <a:lnTo>
                    <a:pt x="460" y="4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8" name="Freeform 624"/>
            <p:cNvSpPr>
              <a:spLocks/>
            </p:cNvSpPr>
            <p:nvPr/>
          </p:nvSpPr>
          <p:spPr bwMode="auto">
            <a:xfrm>
              <a:off x="1122363" y="3609975"/>
              <a:ext cx="244475" cy="222250"/>
            </a:xfrm>
            <a:custGeom>
              <a:avLst/>
              <a:gdLst>
                <a:gd name="T0" fmla="*/ 287 w 827"/>
                <a:gd name="T1" fmla="*/ 13 h 761"/>
                <a:gd name="T2" fmla="*/ 148 w 827"/>
                <a:gd name="T3" fmla="*/ 0 h 761"/>
                <a:gd name="T4" fmla="*/ 74 w 827"/>
                <a:gd name="T5" fmla="*/ 88 h 761"/>
                <a:gd name="T6" fmla="*/ 0 w 827"/>
                <a:gd name="T7" fmla="*/ 217 h 761"/>
                <a:gd name="T8" fmla="*/ 74 w 827"/>
                <a:gd name="T9" fmla="*/ 315 h 761"/>
                <a:gd name="T10" fmla="*/ 79 w 827"/>
                <a:gd name="T11" fmla="*/ 403 h 761"/>
                <a:gd name="T12" fmla="*/ 325 w 827"/>
                <a:gd name="T13" fmla="*/ 490 h 761"/>
                <a:gd name="T14" fmla="*/ 428 w 827"/>
                <a:gd name="T15" fmla="*/ 610 h 761"/>
                <a:gd name="T16" fmla="*/ 578 w 827"/>
                <a:gd name="T17" fmla="*/ 666 h 761"/>
                <a:gd name="T18" fmla="*/ 640 w 827"/>
                <a:gd name="T19" fmla="*/ 746 h 761"/>
                <a:gd name="T20" fmla="*/ 827 w 827"/>
                <a:gd name="T21" fmla="*/ 761 h 761"/>
                <a:gd name="T22" fmla="*/ 812 w 827"/>
                <a:gd name="T23" fmla="*/ 656 h 761"/>
                <a:gd name="T24" fmla="*/ 738 w 827"/>
                <a:gd name="T25" fmla="*/ 492 h 761"/>
                <a:gd name="T26" fmla="*/ 547 w 827"/>
                <a:gd name="T27" fmla="*/ 222 h 761"/>
                <a:gd name="T28" fmla="*/ 287 w 827"/>
                <a:gd name="T29" fmla="*/ 1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7" h="761">
                  <a:moveTo>
                    <a:pt x="287" y="13"/>
                  </a:moveTo>
                  <a:lnTo>
                    <a:pt x="148" y="0"/>
                  </a:lnTo>
                  <a:lnTo>
                    <a:pt x="74" y="88"/>
                  </a:lnTo>
                  <a:lnTo>
                    <a:pt x="0" y="217"/>
                  </a:lnTo>
                  <a:lnTo>
                    <a:pt x="74" y="315"/>
                  </a:lnTo>
                  <a:lnTo>
                    <a:pt x="79" y="403"/>
                  </a:lnTo>
                  <a:lnTo>
                    <a:pt x="325" y="490"/>
                  </a:lnTo>
                  <a:lnTo>
                    <a:pt x="428" y="610"/>
                  </a:lnTo>
                  <a:lnTo>
                    <a:pt x="578" y="666"/>
                  </a:lnTo>
                  <a:lnTo>
                    <a:pt x="640" y="746"/>
                  </a:lnTo>
                  <a:lnTo>
                    <a:pt x="827" y="761"/>
                  </a:lnTo>
                  <a:lnTo>
                    <a:pt x="812" y="656"/>
                  </a:lnTo>
                  <a:lnTo>
                    <a:pt x="738" y="492"/>
                  </a:lnTo>
                  <a:lnTo>
                    <a:pt x="547" y="222"/>
                  </a:lnTo>
                  <a:lnTo>
                    <a:pt x="287" y="1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9" name="Freeform 625"/>
            <p:cNvSpPr>
              <a:spLocks/>
            </p:cNvSpPr>
            <p:nvPr/>
          </p:nvSpPr>
          <p:spPr bwMode="auto">
            <a:xfrm>
              <a:off x="1081088" y="3422650"/>
              <a:ext cx="215900" cy="190500"/>
            </a:xfrm>
            <a:custGeom>
              <a:avLst/>
              <a:gdLst>
                <a:gd name="T0" fmla="*/ 148 w 733"/>
                <a:gd name="T1" fmla="*/ 0 h 649"/>
                <a:gd name="T2" fmla="*/ 39 w 733"/>
                <a:gd name="T3" fmla="*/ 135 h 649"/>
                <a:gd name="T4" fmla="*/ 0 w 733"/>
                <a:gd name="T5" fmla="*/ 260 h 649"/>
                <a:gd name="T6" fmla="*/ 113 w 733"/>
                <a:gd name="T7" fmla="*/ 260 h 649"/>
                <a:gd name="T8" fmla="*/ 177 w 733"/>
                <a:gd name="T9" fmla="*/ 374 h 649"/>
                <a:gd name="T10" fmla="*/ 276 w 733"/>
                <a:gd name="T11" fmla="*/ 424 h 649"/>
                <a:gd name="T12" fmla="*/ 339 w 733"/>
                <a:gd name="T13" fmla="*/ 529 h 649"/>
                <a:gd name="T14" fmla="*/ 291 w 733"/>
                <a:gd name="T15" fmla="*/ 637 h 649"/>
                <a:gd name="T16" fmla="*/ 429 w 733"/>
                <a:gd name="T17" fmla="*/ 649 h 649"/>
                <a:gd name="T18" fmla="*/ 618 w 733"/>
                <a:gd name="T19" fmla="*/ 573 h 649"/>
                <a:gd name="T20" fmla="*/ 733 w 733"/>
                <a:gd name="T21" fmla="*/ 468 h 649"/>
                <a:gd name="T22" fmla="*/ 674 w 733"/>
                <a:gd name="T23" fmla="*/ 110 h 649"/>
                <a:gd name="T24" fmla="*/ 441 w 733"/>
                <a:gd name="T25" fmla="*/ 79 h 649"/>
                <a:gd name="T26" fmla="*/ 339 w 733"/>
                <a:gd name="T27" fmla="*/ 106 h 649"/>
                <a:gd name="T28" fmla="*/ 216 w 733"/>
                <a:gd name="T29" fmla="*/ 90 h 649"/>
                <a:gd name="T30" fmla="*/ 148 w 733"/>
                <a:gd name="T31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3" h="649">
                  <a:moveTo>
                    <a:pt x="148" y="0"/>
                  </a:moveTo>
                  <a:lnTo>
                    <a:pt x="39" y="135"/>
                  </a:lnTo>
                  <a:lnTo>
                    <a:pt x="0" y="260"/>
                  </a:lnTo>
                  <a:lnTo>
                    <a:pt x="113" y="260"/>
                  </a:lnTo>
                  <a:lnTo>
                    <a:pt x="177" y="374"/>
                  </a:lnTo>
                  <a:lnTo>
                    <a:pt x="276" y="424"/>
                  </a:lnTo>
                  <a:lnTo>
                    <a:pt x="339" y="529"/>
                  </a:lnTo>
                  <a:lnTo>
                    <a:pt x="291" y="637"/>
                  </a:lnTo>
                  <a:lnTo>
                    <a:pt x="429" y="649"/>
                  </a:lnTo>
                  <a:lnTo>
                    <a:pt x="618" y="573"/>
                  </a:lnTo>
                  <a:lnTo>
                    <a:pt x="733" y="468"/>
                  </a:lnTo>
                  <a:lnTo>
                    <a:pt x="674" y="110"/>
                  </a:lnTo>
                  <a:lnTo>
                    <a:pt x="441" y="79"/>
                  </a:lnTo>
                  <a:lnTo>
                    <a:pt x="339" y="106"/>
                  </a:lnTo>
                  <a:lnTo>
                    <a:pt x="216" y="90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0" name="Freeform 626"/>
            <p:cNvSpPr>
              <a:spLocks/>
            </p:cNvSpPr>
            <p:nvPr/>
          </p:nvSpPr>
          <p:spPr bwMode="auto">
            <a:xfrm>
              <a:off x="1096963" y="3727450"/>
              <a:ext cx="214312" cy="241300"/>
            </a:xfrm>
            <a:custGeom>
              <a:avLst/>
              <a:gdLst>
                <a:gd name="T0" fmla="*/ 167 w 728"/>
                <a:gd name="T1" fmla="*/ 0 h 825"/>
                <a:gd name="T2" fmla="*/ 108 w 728"/>
                <a:gd name="T3" fmla="*/ 105 h 825"/>
                <a:gd name="T4" fmla="*/ 0 w 728"/>
                <a:gd name="T5" fmla="*/ 204 h 825"/>
                <a:gd name="T6" fmla="*/ 138 w 728"/>
                <a:gd name="T7" fmla="*/ 234 h 825"/>
                <a:gd name="T8" fmla="*/ 211 w 728"/>
                <a:gd name="T9" fmla="*/ 389 h 825"/>
                <a:gd name="T10" fmla="*/ 310 w 728"/>
                <a:gd name="T11" fmla="*/ 443 h 825"/>
                <a:gd name="T12" fmla="*/ 359 w 728"/>
                <a:gd name="T13" fmla="*/ 583 h 825"/>
                <a:gd name="T14" fmla="*/ 491 w 728"/>
                <a:gd name="T15" fmla="*/ 825 h 825"/>
                <a:gd name="T16" fmla="*/ 605 w 728"/>
                <a:gd name="T17" fmla="*/ 653 h 825"/>
                <a:gd name="T18" fmla="*/ 728 w 728"/>
                <a:gd name="T19" fmla="*/ 342 h 825"/>
                <a:gd name="T20" fmla="*/ 664 w 728"/>
                <a:gd name="T21" fmla="*/ 264 h 825"/>
                <a:gd name="T22" fmla="*/ 516 w 728"/>
                <a:gd name="T23" fmla="*/ 209 h 825"/>
                <a:gd name="T24" fmla="*/ 413 w 728"/>
                <a:gd name="T25" fmla="*/ 90 h 825"/>
                <a:gd name="T26" fmla="*/ 167 w 728"/>
                <a:gd name="T27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25">
                  <a:moveTo>
                    <a:pt x="167" y="0"/>
                  </a:moveTo>
                  <a:lnTo>
                    <a:pt x="108" y="105"/>
                  </a:lnTo>
                  <a:lnTo>
                    <a:pt x="0" y="204"/>
                  </a:lnTo>
                  <a:lnTo>
                    <a:pt x="138" y="234"/>
                  </a:lnTo>
                  <a:lnTo>
                    <a:pt x="211" y="389"/>
                  </a:lnTo>
                  <a:lnTo>
                    <a:pt x="310" y="443"/>
                  </a:lnTo>
                  <a:lnTo>
                    <a:pt x="359" y="583"/>
                  </a:lnTo>
                  <a:lnTo>
                    <a:pt x="491" y="825"/>
                  </a:lnTo>
                  <a:lnTo>
                    <a:pt x="605" y="653"/>
                  </a:lnTo>
                  <a:lnTo>
                    <a:pt x="728" y="342"/>
                  </a:lnTo>
                  <a:lnTo>
                    <a:pt x="664" y="264"/>
                  </a:lnTo>
                  <a:lnTo>
                    <a:pt x="516" y="209"/>
                  </a:lnTo>
                  <a:lnTo>
                    <a:pt x="413" y="9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1" name="Freeform 627"/>
            <p:cNvSpPr>
              <a:spLocks/>
            </p:cNvSpPr>
            <p:nvPr/>
          </p:nvSpPr>
          <p:spPr bwMode="auto">
            <a:xfrm>
              <a:off x="1020763" y="4043363"/>
              <a:ext cx="346075" cy="406400"/>
            </a:xfrm>
            <a:custGeom>
              <a:avLst/>
              <a:gdLst>
                <a:gd name="T0" fmla="*/ 1171 w 1198"/>
                <a:gd name="T1" fmla="*/ 1088 h 1394"/>
                <a:gd name="T2" fmla="*/ 981 w 1198"/>
                <a:gd name="T3" fmla="*/ 1279 h 1394"/>
                <a:gd name="T4" fmla="*/ 775 w 1198"/>
                <a:gd name="T5" fmla="*/ 1394 h 1394"/>
                <a:gd name="T6" fmla="*/ 615 w 1198"/>
                <a:gd name="T7" fmla="*/ 1274 h 1394"/>
                <a:gd name="T8" fmla="*/ 585 w 1198"/>
                <a:gd name="T9" fmla="*/ 1139 h 1394"/>
                <a:gd name="T10" fmla="*/ 510 w 1198"/>
                <a:gd name="T11" fmla="*/ 1134 h 1394"/>
                <a:gd name="T12" fmla="*/ 490 w 1198"/>
                <a:gd name="T13" fmla="*/ 1269 h 1394"/>
                <a:gd name="T14" fmla="*/ 400 w 1198"/>
                <a:gd name="T15" fmla="*/ 1344 h 1394"/>
                <a:gd name="T16" fmla="*/ 270 w 1198"/>
                <a:gd name="T17" fmla="*/ 1389 h 1394"/>
                <a:gd name="T18" fmla="*/ 112 w 1198"/>
                <a:gd name="T19" fmla="*/ 863 h 1394"/>
                <a:gd name="T20" fmla="*/ 27 w 1198"/>
                <a:gd name="T21" fmla="*/ 473 h 1394"/>
                <a:gd name="T22" fmla="*/ 160 w 1198"/>
                <a:gd name="T23" fmla="*/ 479 h 1394"/>
                <a:gd name="T24" fmla="*/ 105 w 1198"/>
                <a:gd name="T25" fmla="*/ 399 h 1394"/>
                <a:gd name="T26" fmla="*/ 0 w 1198"/>
                <a:gd name="T27" fmla="*/ 359 h 1394"/>
                <a:gd name="T28" fmla="*/ 85 w 1198"/>
                <a:gd name="T29" fmla="*/ 294 h 1394"/>
                <a:gd name="T30" fmla="*/ 235 w 1198"/>
                <a:gd name="T31" fmla="*/ 309 h 1394"/>
                <a:gd name="T32" fmla="*/ 400 w 1198"/>
                <a:gd name="T33" fmla="*/ 414 h 1394"/>
                <a:gd name="T34" fmla="*/ 550 w 1198"/>
                <a:gd name="T35" fmla="*/ 309 h 1394"/>
                <a:gd name="T36" fmla="*/ 630 w 1198"/>
                <a:gd name="T37" fmla="*/ 219 h 1394"/>
                <a:gd name="T38" fmla="*/ 685 w 1198"/>
                <a:gd name="T39" fmla="*/ 129 h 1394"/>
                <a:gd name="T40" fmla="*/ 805 w 1198"/>
                <a:gd name="T41" fmla="*/ 114 h 1394"/>
                <a:gd name="T42" fmla="*/ 886 w 1198"/>
                <a:gd name="T43" fmla="*/ 0 h 1394"/>
                <a:gd name="T44" fmla="*/ 1198 w 1198"/>
                <a:gd name="T45" fmla="*/ 69 h 1394"/>
                <a:gd name="T46" fmla="*/ 1180 w 1198"/>
                <a:gd name="T47" fmla="*/ 284 h 1394"/>
                <a:gd name="T48" fmla="*/ 1194 w 1198"/>
                <a:gd name="T49" fmla="*/ 568 h 1394"/>
                <a:gd name="T50" fmla="*/ 1027 w 1198"/>
                <a:gd name="T51" fmla="*/ 614 h 1394"/>
                <a:gd name="T52" fmla="*/ 865 w 1198"/>
                <a:gd name="T53" fmla="*/ 758 h 1394"/>
                <a:gd name="T54" fmla="*/ 956 w 1198"/>
                <a:gd name="T55" fmla="*/ 824 h 1394"/>
                <a:gd name="T56" fmla="*/ 944 w 1198"/>
                <a:gd name="T57" fmla="*/ 942 h 1394"/>
                <a:gd name="T58" fmla="*/ 1002 w 1198"/>
                <a:gd name="T59" fmla="*/ 1080 h 1394"/>
                <a:gd name="T60" fmla="*/ 1171 w 1198"/>
                <a:gd name="T61" fmla="*/ 108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98" h="1394">
                  <a:moveTo>
                    <a:pt x="1171" y="1088"/>
                  </a:moveTo>
                  <a:lnTo>
                    <a:pt x="981" y="1279"/>
                  </a:lnTo>
                  <a:lnTo>
                    <a:pt x="775" y="1394"/>
                  </a:lnTo>
                  <a:lnTo>
                    <a:pt x="615" y="1274"/>
                  </a:lnTo>
                  <a:lnTo>
                    <a:pt x="585" y="1139"/>
                  </a:lnTo>
                  <a:lnTo>
                    <a:pt x="510" y="1134"/>
                  </a:lnTo>
                  <a:lnTo>
                    <a:pt x="490" y="1269"/>
                  </a:lnTo>
                  <a:lnTo>
                    <a:pt x="400" y="1344"/>
                  </a:lnTo>
                  <a:lnTo>
                    <a:pt x="270" y="1389"/>
                  </a:lnTo>
                  <a:lnTo>
                    <a:pt x="112" y="863"/>
                  </a:lnTo>
                  <a:lnTo>
                    <a:pt x="27" y="473"/>
                  </a:lnTo>
                  <a:lnTo>
                    <a:pt x="160" y="479"/>
                  </a:lnTo>
                  <a:lnTo>
                    <a:pt x="105" y="399"/>
                  </a:lnTo>
                  <a:lnTo>
                    <a:pt x="0" y="359"/>
                  </a:lnTo>
                  <a:lnTo>
                    <a:pt x="85" y="294"/>
                  </a:lnTo>
                  <a:lnTo>
                    <a:pt x="235" y="309"/>
                  </a:lnTo>
                  <a:lnTo>
                    <a:pt x="400" y="414"/>
                  </a:lnTo>
                  <a:lnTo>
                    <a:pt x="550" y="309"/>
                  </a:lnTo>
                  <a:lnTo>
                    <a:pt x="630" y="219"/>
                  </a:lnTo>
                  <a:lnTo>
                    <a:pt x="685" y="129"/>
                  </a:lnTo>
                  <a:lnTo>
                    <a:pt x="805" y="114"/>
                  </a:lnTo>
                  <a:lnTo>
                    <a:pt x="886" y="0"/>
                  </a:lnTo>
                  <a:lnTo>
                    <a:pt x="1198" y="69"/>
                  </a:lnTo>
                  <a:lnTo>
                    <a:pt x="1180" y="284"/>
                  </a:lnTo>
                  <a:lnTo>
                    <a:pt x="1194" y="568"/>
                  </a:lnTo>
                  <a:lnTo>
                    <a:pt x="1027" y="614"/>
                  </a:lnTo>
                  <a:lnTo>
                    <a:pt x="865" y="758"/>
                  </a:lnTo>
                  <a:lnTo>
                    <a:pt x="956" y="824"/>
                  </a:lnTo>
                  <a:lnTo>
                    <a:pt x="944" y="942"/>
                  </a:lnTo>
                  <a:lnTo>
                    <a:pt x="1002" y="1080"/>
                  </a:lnTo>
                  <a:lnTo>
                    <a:pt x="1171" y="108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2" name="Freeform 628"/>
            <p:cNvSpPr>
              <a:spLocks/>
            </p:cNvSpPr>
            <p:nvPr/>
          </p:nvSpPr>
          <p:spPr bwMode="auto">
            <a:xfrm>
              <a:off x="1100138" y="4332288"/>
              <a:ext cx="393700" cy="371475"/>
            </a:xfrm>
            <a:custGeom>
              <a:avLst/>
              <a:gdLst>
                <a:gd name="T0" fmla="*/ 788 w 1337"/>
                <a:gd name="T1" fmla="*/ 1271 h 1271"/>
                <a:gd name="T2" fmla="*/ 582 w 1337"/>
                <a:gd name="T3" fmla="*/ 1012 h 1271"/>
                <a:gd name="T4" fmla="*/ 478 w 1337"/>
                <a:gd name="T5" fmla="*/ 757 h 1271"/>
                <a:gd name="T6" fmla="*/ 380 w 1337"/>
                <a:gd name="T7" fmla="*/ 417 h 1271"/>
                <a:gd name="T8" fmla="*/ 0 w 1337"/>
                <a:gd name="T9" fmla="*/ 398 h 1271"/>
                <a:gd name="T10" fmla="*/ 125 w 1337"/>
                <a:gd name="T11" fmla="*/ 351 h 1271"/>
                <a:gd name="T12" fmla="*/ 213 w 1337"/>
                <a:gd name="T13" fmla="*/ 278 h 1271"/>
                <a:gd name="T14" fmla="*/ 231 w 1337"/>
                <a:gd name="T15" fmla="*/ 144 h 1271"/>
                <a:gd name="T16" fmla="*/ 308 w 1337"/>
                <a:gd name="T17" fmla="*/ 150 h 1271"/>
                <a:gd name="T18" fmla="*/ 333 w 1337"/>
                <a:gd name="T19" fmla="*/ 282 h 1271"/>
                <a:gd name="T20" fmla="*/ 494 w 1337"/>
                <a:gd name="T21" fmla="*/ 404 h 1271"/>
                <a:gd name="T22" fmla="*/ 700 w 1337"/>
                <a:gd name="T23" fmla="*/ 283 h 1271"/>
                <a:gd name="T24" fmla="*/ 877 w 1337"/>
                <a:gd name="T25" fmla="*/ 104 h 1271"/>
                <a:gd name="T26" fmla="*/ 971 w 1337"/>
                <a:gd name="T27" fmla="*/ 27 h 1271"/>
                <a:gd name="T28" fmla="*/ 1091 w 1337"/>
                <a:gd name="T29" fmla="*/ 0 h 1271"/>
                <a:gd name="T30" fmla="*/ 1208 w 1337"/>
                <a:gd name="T31" fmla="*/ 87 h 1271"/>
                <a:gd name="T32" fmla="*/ 1236 w 1337"/>
                <a:gd name="T33" fmla="*/ 398 h 1271"/>
                <a:gd name="T34" fmla="*/ 1337 w 1337"/>
                <a:gd name="T35" fmla="*/ 419 h 1271"/>
                <a:gd name="T36" fmla="*/ 1335 w 1337"/>
                <a:gd name="T37" fmla="*/ 489 h 1271"/>
                <a:gd name="T38" fmla="*/ 1245 w 1337"/>
                <a:gd name="T39" fmla="*/ 518 h 1271"/>
                <a:gd name="T40" fmla="*/ 1221 w 1337"/>
                <a:gd name="T41" fmla="*/ 600 h 1271"/>
                <a:gd name="T42" fmla="*/ 1265 w 1337"/>
                <a:gd name="T43" fmla="*/ 792 h 1271"/>
                <a:gd name="T44" fmla="*/ 1172 w 1337"/>
                <a:gd name="T45" fmla="*/ 862 h 1271"/>
                <a:gd name="T46" fmla="*/ 1142 w 1337"/>
                <a:gd name="T47" fmla="*/ 982 h 1271"/>
                <a:gd name="T48" fmla="*/ 1044 w 1337"/>
                <a:gd name="T49" fmla="*/ 1042 h 1271"/>
                <a:gd name="T50" fmla="*/ 1088 w 1337"/>
                <a:gd name="T51" fmla="*/ 1136 h 1271"/>
                <a:gd name="T52" fmla="*/ 788 w 1337"/>
                <a:gd name="T53" fmla="*/ 12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7" h="1271">
                  <a:moveTo>
                    <a:pt x="788" y="1271"/>
                  </a:moveTo>
                  <a:lnTo>
                    <a:pt x="582" y="1012"/>
                  </a:lnTo>
                  <a:lnTo>
                    <a:pt x="478" y="757"/>
                  </a:lnTo>
                  <a:lnTo>
                    <a:pt x="380" y="417"/>
                  </a:lnTo>
                  <a:lnTo>
                    <a:pt x="0" y="398"/>
                  </a:lnTo>
                  <a:lnTo>
                    <a:pt x="125" y="351"/>
                  </a:lnTo>
                  <a:lnTo>
                    <a:pt x="213" y="278"/>
                  </a:lnTo>
                  <a:lnTo>
                    <a:pt x="231" y="144"/>
                  </a:lnTo>
                  <a:lnTo>
                    <a:pt x="308" y="150"/>
                  </a:lnTo>
                  <a:lnTo>
                    <a:pt x="333" y="282"/>
                  </a:lnTo>
                  <a:lnTo>
                    <a:pt x="494" y="404"/>
                  </a:lnTo>
                  <a:lnTo>
                    <a:pt x="700" y="283"/>
                  </a:lnTo>
                  <a:lnTo>
                    <a:pt x="877" y="104"/>
                  </a:lnTo>
                  <a:lnTo>
                    <a:pt x="971" y="27"/>
                  </a:lnTo>
                  <a:lnTo>
                    <a:pt x="1091" y="0"/>
                  </a:lnTo>
                  <a:lnTo>
                    <a:pt x="1208" y="87"/>
                  </a:lnTo>
                  <a:lnTo>
                    <a:pt x="1236" y="398"/>
                  </a:lnTo>
                  <a:lnTo>
                    <a:pt x="1337" y="419"/>
                  </a:lnTo>
                  <a:lnTo>
                    <a:pt x="1335" y="489"/>
                  </a:lnTo>
                  <a:lnTo>
                    <a:pt x="1245" y="518"/>
                  </a:lnTo>
                  <a:lnTo>
                    <a:pt x="1221" y="600"/>
                  </a:lnTo>
                  <a:lnTo>
                    <a:pt x="1265" y="792"/>
                  </a:lnTo>
                  <a:lnTo>
                    <a:pt x="1172" y="862"/>
                  </a:lnTo>
                  <a:lnTo>
                    <a:pt x="1142" y="982"/>
                  </a:lnTo>
                  <a:lnTo>
                    <a:pt x="1044" y="1042"/>
                  </a:lnTo>
                  <a:lnTo>
                    <a:pt x="1088" y="1136"/>
                  </a:lnTo>
                  <a:lnTo>
                    <a:pt x="788" y="127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Freeform 629"/>
            <p:cNvSpPr>
              <a:spLocks/>
            </p:cNvSpPr>
            <p:nvPr/>
          </p:nvSpPr>
          <p:spPr bwMode="auto">
            <a:xfrm>
              <a:off x="1406525" y="4321175"/>
              <a:ext cx="152400" cy="355600"/>
            </a:xfrm>
            <a:custGeom>
              <a:avLst/>
              <a:gdLst>
                <a:gd name="T0" fmla="*/ 515 w 515"/>
                <a:gd name="T1" fmla="*/ 92 h 1212"/>
                <a:gd name="T2" fmla="*/ 453 w 515"/>
                <a:gd name="T3" fmla="*/ 0 h 1212"/>
                <a:gd name="T4" fmla="*/ 369 w 515"/>
                <a:gd name="T5" fmla="*/ 0 h 1212"/>
                <a:gd name="T6" fmla="*/ 237 w 515"/>
                <a:gd name="T7" fmla="*/ 63 h 1212"/>
                <a:gd name="T8" fmla="*/ 164 w 515"/>
                <a:gd name="T9" fmla="*/ 123 h 1212"/>
                <a:gd name="T10" fmla="*/ 192 w 515"/>
                <a:gd name="T11" fmla="*/ 434 h 1212"/>
                <a:gd name="T12" fmla="*/ 295 w 515"/>
                <a:gd name="T13" fmla="*/ 454 h 1212"/>
                <a:gd name="T14" fmla="*/ 291 w 515"/>
                <a:gd name="T15" fmla="*/ 524 h 1212"/>
                <a:gd name="T16" fmla="*/ 202 w 515"/>
                <a:gd name="T17" fmla="*/ 554 h 1212"/>
                <a:gd name="T18" fmla="*/ 177 w 515"/>
                <a:gd name="T19" fmla="*/ 633 h 1212"/>
                <a:gd name="T20" fmla="*/ 222 w 515"/>
                <a:gd name="T21" fmla="*/ 828 h 1212"/>
                <a:gd name="T22" fmla="*/ 128 w 515"/>
                <a:gd name="T23" fmla="*/ 900 h 1212"/>
                <a:gd name="T24" fmla="*/ 98 w 515"/>
                <a:gd name="T25" fmla="*/ 1017 h 1212"/>
                <a:gd name="T26" fmla="*/ 0 w 515"/>
                <a:gd name="T27" fmla="*/ 1077 h 1212"/>
                <a:gd name="T28" fmla="*/ 45 w 515"/>
                <a:gd name="T29" fmla="*/ 1170 h 1212"/>
                <a:gd name="T30" fmla="*/ 192 w 515"/>
                <a:gd name="T31" fmla="*/ 1212 h 1212"/>
                <a:gd name="T32" fmla="*/ 295 w 515"/>
                <a:gd name="T33" fmla="*/ 1157 h 1212"/>
                <a:gd name="T34" fmla="*/ 458 w 515"/>
                <a:gd name="T35" fmla="*/ 1212 h 1212"/>
                <a:gd name="T36" fmla="*/ 399 w 515"/>
                <a:gd name="T37" fmla="*/ 1127 h 1212"/>
                <a:gd name="T38" fmla="*/ 369 w 515"/>
                <a:gd name="T39" fmla="*/ 1008 h 1212"/>
                <a:gd name="T40" fmla="*/ 399 w 515"/>
                <a:gd name="T41" fmla="*/ 913 h 1212"/>
                <a:gd name="T42" fmla="*/ 470 w 515"/>
                <a:gd name="T43" fmla="*/ 912 h 1212"/>
                <a:gd name="T44" fmla="*/ 501 w 515"/>
                <a:gd name="T45" fmla="*/ 647 h 1212"/>
                <a:gd name="T46" fmla="*/ 350 w 515"/>
                <a:gd name="T47" fmla="*/ 531 h 1212"/>
                <a:gd name="T48" fmla="*/ 351 w 515"/>
                <a:gd name="T49" fmla="*/ 444 h 1212"/>
                <a:gd name="T50" fmla="*/ 383 w 515"/>
                <a:gd name="T51" fmla="*/ 351 h 1212"/>
                <a:gd name="T52" fmla="*/ 354 w 515"/>
                <a:gd name="T53" fmla="*/ 248 h 1212"/>
                <a:gd name="T54" fmla="*/ 380 w 515"/>
                <a:gd name="T55" fmla="*/ 168 h 1212"/>
                <a:gd name="T56" fmla="*/ 515 w 515"/>
                <a:gd name="T57" fmla="*/ 92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5" h="1212">
                  <a:moveTo>
                    <a:pt x="515" y="92"/>
                  </a:moveTo>
                  <a:lnTo>
                    <a:pt x="453" y="0"/>
                  </a:lnTo>
                  <a:lnTo>
                    <a:pt x="369" y="0"/>
                  </a:lnTo>
                  <a:lnTo>
                    <a:pt x="237" y="63"/>
                  </a:lnTo>
                  <a:lnTo>
                    <a:pt x="164" y="123"/>
                  </a:lnTo>
                  <a:lnTo>
                    <a:pt x="192" y="434"/>
                  </a:lnTo>
                  <a:lnTo>
                    <a:pt x="295" y="454"/>
                  </a:lnTo>
                  <a:lnTo>
                    <a:pt x="291" y="524"/>
                  </a:lnTo>
                  <a:lnTo>
                    <a:pt x="202" y="554"/>
                  </a:lnTo>
                  <a:lnTo>
                    <a:pt x="177" y="633"/>
                  </a:lnTo>
                  <a:lnTo>
                    <a:pt x="222" y="828"/>
                  </a:lnTo>
                  <a:lnTo>
                    <a:pt x="128" y="900"/>
                  </a:lnTo>
                  <a:lnTo>
                    <a:pt x="98" y="1017"/>
                  </a:lnTo>
                  <a:lnTo>
                    <a:pt x="0" y="1077"/>
                  </a:lnTo>
                  <a:lnTo>
                    <a:pt x="45" y="1170"/>
                  </a:lnTo>
                  <a:lnTo>
                    <a:pt x="192" y="1212"/>
                  </a:lnTo>
                  <a:lnTo>
                    <a:pt x="295" y="1157"/>
                  </a:lnTo>
                  <a:lnTo>
                    <a:pt x="458" y="1212"/>
                  </a:lnTo>
                  <a:lnTo>
                    <a:pt x="399" y="1127"/>
                  </a:lnTo>
                  <a:lnTo>
                    <a:pt x="369" y="1008"/>
                  </a:lnTo>
                  <a:lnTo>
                    <a:pt x="399" y="913"/>
                  </a:lnTo>
                  <a:lnTo>
                    <a:pt x="470" y="912"/>
                  </a:lnTo>
                  <a:lnTo>
                    <a:pt x="501" y="647"/>
                  </a:lnTo>
                  <a:lnTo>
                    <a:pt x="350" y="531"/>
                  </a:lnTo>
                  <a:lnTo>
                    <a:pt x="351" y="444"/>
                  </a:lnTo>
                  <a:lnTo>
                    <a:pt x="383" y="351"/>
                  </a:lnTo>
                  <a:lnTo>
                    <a:pt x="354" y="248"/>
                  </a:lnTo>
                  <a:lnTo>
                    <a:pt x="380" y="168"/>
                  </a:lnTo>
                  <a:lnTo>
                    <a:pt x="515" y="9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4" name="Freeform 630"/>
            <p:cNvSpPr>
              <a:spLocks/>
            </p:cNvSpPr>
            <p:nvPr/>
          </p:nvSpPr>
          <p:spPr bwMode="auto">
            <a:xfrm>
              <a:off x="798513" y="4165600"/>
              <a:ext cx="300037" cy="385763"/>
            </a:xfrm>
            <a:custGeom>
              <a:avLst/>
              <a:gdLst>
                <a:gd name="T0" fmla="*/ 0 w 1037"/>
                <a:gd name="T1" fmla="*/ 145 h 1319"/>
                <a:gd name="T2" fmla="*/ 75 w 1037"/>
                <a:gd name="T3" fmla="*/ 385 h 1319"/>
                <a:gd name="T4" fmla="*/ 205 w 1037"/>
                <a:gd name="T5" fmla="*/ 885 h 1319"/>
                <a:gd name="T6" fmla="*/ 190 w 1037"/>
                <a:gd name="T7" fmla="*/ 1135 h 1319"/>
                <a:gd name="T8" fmla="*/ 286 w 1037"/>
                <a:gd name="T9" fmla="*/ 1120 h 1319"/>
                <a:gd name="T10" fmla="*/ 406 w 1037"/>
                <a:gd name="T11" fmla="*/ 1200 h 1319"/>
                <a:gd name="T12" fmla="*/ 481 w 1037"/>
                <a:gd name="T13" fmla="*/ 1319 h 1319"/>
                <a:gd name="T14" fmla="*/ 806 w 1037"/>
                <a:gd name="T15" fmla="*/ 1200 h 1319"/>
                <a:gd name="T16" fmla="*/ 810 w 1037"/>
                <a:gd name="T17" fmla="*/ 1125 h 1319"/>
                <a:gd name="T18" fmla="*/ 893 w 1037"/>
                <a:gd name="T19" fmla="*/ 1060 h 1319"/>
                <a:gd name="T20" fmla="*/ 915 w 1037"/>
                <a:gd name="T21" fmla="*/ 972 h 1319"/>
                <a:gd name="T22" fmla="*/ 1037 w 1037"/>
                <a:gd name="T23" fmla="*/ 969 h 1319"/>
                <a:gd name="T24" fmla="*/ 878 w 1037"/>
                <a:gd name="T25" fmla="*/ 448 h 1319"/>
                <a:gd name="T26" fmla="*/ 791 w 1037"/>
                <a:gd name="T27" fmla="*/ 55 h 1319"/>
                <a:gd name="T28" fmla="*/ 706 w 1037"/>
                <a:gd name="T29" fmla="*/ 60 h 1319"/>
                <a:gd name="T30" fmla="*/ 630 w 1037"/>
                <a:gd name="T31" fmla="*/ 0 h 1319"/>
                <a:gd name="T32" fmla="*/ 541 w 1037"/>
                <a:gd name="T33" fmla="*/ 40 h 1319"/>
                <a:gd name="T34" fmla="*/ 526 w 1037"/>
                <a:gd name="T35" fmla="*/ 225 h 1319"/>
                <a:gd name="T36" fmla="*/ 310 w 1037"/>
                <a:gd name="T37" fmla="*/ 190 h 1319"/>
                <a:gd name="T38" fmla="*/ 226 w 1037"/>
                <a:gd name="T39" fmla="*/ 255 h 1319"/>
                <a:gd name="T40" fmla="*/ 145 w 1037"/>
                <a:gd name="T41" fmla="*/ 225 h 1319"/>
                <a:gd name="T42" fmla="*/ 115 w 1037"/>
                <a:gd name="T43" fmla="*/ 130 h 1319"/>
                <a:gd name="T44" fmla="*/ 0 w 1037"/>
                <a:gd name="T45" fmla="*/ 145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7" h="1319">
                  <a:moveTo>
                    <a:pt x="0" y="145"/>
                  </a:moveTo>
                  <a:lnTo>
                    <a:pt x="75" y="385"/>
                  </a:lnTo>
                  <a:lnTo>
                    <a:pt x="205" y="885"/>
                  </a:lnTo>
                  <a:lnTo>
                    <a:pt x="190" y="1135"/>
                  </a:lnTo>
                  <a:lnTo>
                    <a:pt x="286" y="1120"/>
                  </a:lnTo>
                  <a:lnTo>
                    <a:pt x="406" y="1200"/>
                  </a:lnTo>
                  <a:lnTo>
                    <a:pt x="481" y="1319"/>
                  </a:lnTo>
                  <a:lnTo>
                    <a:pt x="806" y="1200"/>
                  </a:lnTo>
                  <a:lnTo>
                    <a:pt x="810" y="1125"/>
                  </a:lnTo>
                  <a:lnTo>
                    <a:pt x="893" y="1060"/>
                  </a:lnTo>
                  <a:lnTo>
                    <a:pt x="915" y="972"/>
                  </a:lnTo>
                  <a:lnTo>
                    <a:pt x="1037" y="969"/>
                  </a:lnTo>
                  <a:lnTo>
                    <a:pt x="878" y="448"/>
                  </a:lnTo>
                  <a:lnTo>
                    <a:pt x="791" y="55"/>
                  </a:lnTo>
                  <a:lnTo>
                    <a:pt x="706" y="60"/>
                  </a:lnTo>
                  <a:lnTo>
                    <a:pt x="630" y="0"/>
                  </a:lnTo>
                  <a:lnTo>
                    <a:pt x="541" y="40"/>
                  </a:lnTo>
                  <a:lnTo>
                    <a:pt x="526" y="225"/>
                  </a:lnTo>
                  <a:lnTo>
                    <a:pt x="310" y="190"/>
                  </a:lnTo>
                  <a:lnTo>
                    <a:pt x="226" y="255"/>
                  </a:lnTo>
                  <a:lnTo>
                    <a:pt x="145" y="225"/>
                  </a:lnTo>
                  <a:lnTo>
                    <a:pt x="115" y="13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" name="Freeform 631"/>
            <p:cNvSpPr>
              <a:spLocks/>
            </p:cNvSpPr>
            <p:nvPr/>
          </p:nvSpPr>
          <p:spPr bwMode="auto">
            <a:xfrm>
              <a:off x="1031875" y="4448175"/>
              <a:ext cx="238125" cy="238125"/>
            </a:xfrm>
            <a:custGeom>
              <a:avLst/>
              <a:gdLst>
                <a:gd name="T0" fmla="*/ 810 w 810"/>
                <a:gd name="T1" fmla="*/ 610 h 810"/>
                <a:gd name="T2" fmla="*/ 561 w 810"/>
                <a:gd name="T3" fmla="*/ 673 h 810"/>
                <a:gd name="T4" fmla="*/ 368 w 810"/>
                <a:gd name="T5" fmla="*/ 810 h 810"/>
                <a:gd name="T6" fmla="*/ 237 w 810"/>
                <a:gd name="T7" fmla="*/ 765 h 810"/>
                <a:gd name="T8" fmla="*/ 309 w 810"/>
                <a:gd name="T9" fmla="*/ 664 h 810"/>
                <a:gd name="T10" fmla="*/ 87 w 810"/>
                <a:gd name="T11" fmla="*/ 544 h 810"/>
                <a:gd name="T12" fmla="*/ 89 w 810"/>
                <a:gd name="T13" fmla="*/ 351 h 810"/>
                <a:gd name="T14" fmla="*/ 0 w 810"/>
                <a:gd name="T15" fmla="*/ 231 h 810"/>
                <a:gd name="T16" fmla="*/ 5 w 810"/>
                <a:gd name="T17" fmla="*/ 157 h 810"/>
                <a:gd name="T18" fmla="*/ 87 w 810"/>
                <a:gd name="T19" fmla="*/ 91 h 810"/>
                <a:gd name="T20" fmla="*/ 108 w 810"/>
                <a:gd name="T21" fmla="*/ 5 h 810"/>
                <a:gd name="T22" fmla="*/ 231 w 810"/>
                <a:gd name="T23" fmla="*/ 0 h 810"/>
                <a:gd name="T24" fmla="*/ 610 w 810"/>
                <a:gd name="T25" fmla="*/ 20 h 810"/>
                <a:gd name="T26" fmla="*/ 707 w 810"/>
                <a:gd name="T27" fmla="*/ 354 h 810"/>
                <a:gd name="T28" fmla="*/ 810 w 810"/>
                <a:gd name="T29" fmla="*/ 6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0" h="810">
                  <a:moveTo>
                    <a:pt x="810" y="610"/>
                  </a:moveTo>
                  <a:lnTo>
                    <a:pt x="561" y="673"/>
                  </a:lnTo>
                  <a:lnTo>
                    <a:pt x="368" y="810"/>
                  </a:lnTo>
                  <a:lnTo>
                    <a:pt x="237" y="765"/>
                  </a:lnTo>
                  <a:lnTo>
                    <a:pt x="309" y="664"/>
                  </a:lnTo>
                  <a:lnTo>
                    <a:pt x="87" y="544"/>
                  </a:lnTo>
                  <a:lnTo>
                    <a:pt x="89" y="351"/>
                  </a:lnTo>
                  <a:lnTo>
                    <a:pt x="0" y="231"/>
                  </a:lnTo>
                  <a:lnTo>
                    <a:pt x="5" y="157"/>
                  </a:lnTo>
                  <a:lnTo>
                    <a:pt x="87" y="91"/>
                  </a:lnTo>
                  <a:lnTo>
                    <a:pt x="108" y="5"/>
                  </a:lnTo>
                  <a:lnTo>
                    <a:pt x="231" y="0"/>
                  </a:lnTo>
                  <a:lnTo>
                    <a:pt x="610" y="20"/>
                  </a:lnTo>
                  <a:lnTo>
                    <a:pt x="707" y="354"/>
                  </a:lnTo>
                  <a:lnTo>
                    <a:pt x="810" y="61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6" name="Freeform 632"/>
            <p:cNvSpPr>
              <a:spLocks/>
            </p:cNvSpPr>
            <p:nvPr/>
          </p:nvSpPr>
          <p:spPr bwMode="auto">
            <a:xfrm>
              <a:off x="938213" y="4516438"/>
              <a:ext cx="119062" cy="130175"/>
            </a:xfrm>
            <a:custGeom>
              <a:avLst/>
              <a:gdLst>
                <a:gd name="T0" fmla="*/ 0 w 409"/>
                <a:gd name="T1" fmla="*/ 120 h 449"/>
                <a:gd name="T2" fmla="*/ 84 w 409"/>
                <a:gd name="T3" fmla="*/ 299 h 449"/>
                <a:gd name="T4" fmla="*/ 237 w 409"/>
                <a:gd name="T5" fmla="*/ 449 h 449"/>
                <a:gd name="T6" fmla="*/ 407 w 409"/>
                <a:gd name="T7" fmla="*/ 313 h 449"/>
                <a:gd name="T8" fmla="*/ 409 w 409"/>
                <a:gd name="T9" fmla="*/ 120 h 449"/>
                <a:gd name="T10" fmla="*/ 320 w 409"/>
                <a:gd name="T11" fmla="*/ 0 h 449"/>
                <a:gd name="T12" fmla="*/ 0 w 409"/>
                <a:gd name="T13" fmla="*/ 12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449">
                  <a:moveTo>
                    <a:pt x="0" y="120"/>
                  </a:moveTo>
                  <a:lnTo>
                    <a:pt x="84" y="299"/>
                  </a:lnTo>
                  <a:lnTo>
                    <a:pt x="237" y="449"/>
                  </a:lnTo>
                  <a:lnTo>
                    <a:pt x="407" y="313"/>
                  </a:lnTo>
                  <a:lnTo>
                    <a:pt x="409" y="120"/>
                  </a:lnTo>
                  <a:lnTo>
                    <a:pt x="320" y="0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7" name="Freeform 633"/>
            <p:cNvSpPr>
              <a:spLocks/>
            </p:cNvSpPr>
            <p:nvPr/>
          </p:nvSpPr>
          <p:spPr bwMode="auto">
            <a:xfrm>
              <a:off x="1008063" y="4606925"/>
              <a:ext cx="114300" cy="107950"/>
            </a:xfrm>
            <a:custGeom>
              <a:avLst/>
              <a:gdLst>
                <a:gd name="T0" fmla="*/ 0 w 393"/>
                <a:gd name="T1" fmla="*/ 136 h 367"/>
                <a:gd name="T2" fmla="*/ 113 w 393"/>
                <a:gd name="T3" fmla="*/ 367 h 367"/>
                <a:gd name="T4" fmla="*/ 263 w 393"/>
                <a:gd name="T5" fmla="*/ 357 h 367"/>
                <a:gd name="T6" fmla="*/ 319 w 393"/>
                <a:gd name="T7" fmla="*/ 222 h 367"/>
                <a:gd name="T8" fmla="*/ 393 w 393"/>
                <a:gd name="T9" fmla="*/ 121 h 367"/>
                <a:gd name="T10" fmla="*/ 170 w 393"/>
                <a:gd name="T11" fmla="*/ 0 h 367"/>
                <a:gd name="T12" fmla="*/ 0 w 393"/>
                <a:gd name="T13" fmla="*/ 13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367">
                  <a:moveTo>
                    <a:pt x="0" y="136"/>
                  </a:moveTo>
                  <a:lnTo>
                    <a:pt x="113" y="367"/>
                  </a:lnTo>
                  <a:lnTo>
                    <a:pt x="263" y="357"/>
                  </a:lnTo>
                  <a:lnTo>
                    <a:pt x="319" y="222"/>
                  </a:lnTo>
                  <a:lnTo>
                    <a:pt x="393" y="121"/>
                  </a:lnTo>
                  <a:lnTo>
                    <a:pt x="170" y="0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8" name="Freeform 634"/>
            <p:cNvSpPr>
              <a:spLocks/>
            </p:cNvSpPr>
            <p:nvPr/>
          </p:nvSpPr>
          <p:spPr bwMode="auto">
            <a:xfrm>
              <a:off x="1039813" y="4711700"/>
              <a:ext cx="73025" cy="66675"/>
            </a:xfrm>
            <a:custGeom>
              <a:avLst/>
              <a:gdLst>
                <a:gd name="T0" fmla="*/ 0 w 226"/>
                <a:gd name="T1" fmla="*/ 11 h 209"/>
                <a:gd name="T2" fmla="*/ 27 w 226"/>
                <a:gd name="T3" fmla="*/ 110 h 209"/>
                <a:gd name="T4" fmla="*/ 193 w 226"/>
                <a:gd name="T5" fmla="*/ 209 h 209"/>
                <a:gd name="T6" fmla="*/ 226 w 226"/>
                <a:gd name="T7" fmla="*/ 116 h 209"/>
                <a:gd name="T8" fmla="*/ 225 w 226"/>
                <a:gd name="T9" fmla="*/ 57 h 209"/>
                <a:gd name="T10" fmla="*/ 204 w 226"/>
                <a:gd name="T11" fmla="*/ 20 h 209"/>
                <a:gd name="T12" fmla="*/ 139 w 226"/>
                <a:gd name="T13" fmla="*/ 0 h 209"/>
                <a:gd name="T14" fmla="*/ 0 w 226"/>
                <a:gd name="T15" fmla="*/ 1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209">
                  <a:moveTo>
                    <a:pt x="0" y="11"/>
                  </a:moveTo>
                  <a:lnTo>
                    <a:pt x="27" y="110"/>
                  </a:lnTo>
                  <a:lnTo>
                    <a:pt x="193" y="209"/>
                  </a:lnTo>
                  <a:lnTo>
                    <a:pt x="226" y="116"/>
                  </a:lnTo>
                  <a:lnTo>
                    <a:pt x="225" y="57"/>
                  </a:lnTo>
                  <a:lnTo>
                    <a:pt x="204" y="20"/>
                  </a:lnTo>
                  <a:lnTo>
                    <a:pt x="139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9" name="Freeform 635"/>
            <p:cNvSpPr>
              <a:spLocks/>
            </p:cNvSpPr>
            <p:nvPr/>
          </p:nvSpPr>
          <p:spPr bwMode="auto">
            <a:xfrm>
              <a:off x="1111250" y="4672013"/>
              <a:ext cx="142875" cy="158750"/>
            </a:xfrm>
            <a:custGeom>
              <a:avLst/>
              <a:gdLst>
                <a:gd name="T0" fmla="*/ 0 w 487"/>
                <a:gd name="T1" fmla="*/ 377 h 541"/>
                <a:gd name="T2" fmla="*/ 88 w 487"/>
                <a:gd name="T3" fmla="*/ 541 h 541"/>
                <a:gd name="T4" fmla="*/ 231 w 487"/>
                <a:gd name="T5" fmla="*/ 492 h 541"/>
                <a:gd name="T6" fmla="*/ 339 w 487"/>
                <a:gd name="T7" fmla="*/ 407 h 541"/>
                <a:gd name="T8" fmla="*/ 487 w 487"/>
                <a:gd name="T9" fmla="*/ 297 h 541"/>
                <a:gd name="T10" fmla="*/ 398 w 487"/>
                <a:gd name="T11" fmla="*/ 143 h 541"/>
                <a:gd name="T12" fmla="*/ 164 w 487"/>
                <a:gd name="T13" fmla="*/ 0 h 541"/>
                <a:gd name="T14" fmla="*/ 98 w 487"/>
                <a:gd name="T15" fmla="*/ 43 h 541"/>
                <a:gd name="T16" fmla="*/ 0 w 487"/>
                <a:gd name="T17" fmla="*/ 37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541">
                  <a:moveTo>
                    <a:pt x="0" y="377"/>
                  </a:moveTo>
                  <a:lnTo>
                    <a:pt x="88" y="541"/>
                  </a:lnTo>
                  <a:lnTo>
                    <a:pt x="231" y="492"/>
                  </a:lnTo>
                  <a:lnTo>
                    <a:pt x="339" y="407"/>
                  </a:lnTo>
                  <a:lnTo>
                    <a:pt x="487" y="297"/>
                  </a:lnTo>
                  <a:lnTo>
                    <a:pt x="398" y="143"/>
                  </a:lnTo>
                  <a:lnTo>
                    <a:pt x="164" y="0"/>
                  </a:lnTo>
                  <a:lnTo>
                    <a:pt x="98" y="43"/>
                  </a:lnTo>
                  <a:lnTo>
                    <a:pt x="0" y="37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0" name="Freeform 636"/>
            <p:cNvSpPr>
              <a:spLocks/>
            </p:cNvSpPr>
            <p:nvPr/>
          </p:nvSpPr>
          <p:spPr bwMode="auto">
            <a:xfrm>
              <a:off x="1131888" y="4627563"/>
              <a:ext cx="200025" cy="403225"/>
            </a:xfrm>
            <a:custGeom>
              <a:avLst/>
              <a:gdLst>
                <a:gd name="T0" fmla="*/ 487 w 680"/>
                <a:gd name="T1" fmla="*/ 1296 h 1380"/>
                <a:gd name="T2" fmla="*/ 315 w 680"/>
                <a:gd name="T3" fmla="*/ 1310 h 1380"/>
                <a:gd name="T4" fmla="*/ 212 w 680"/>
                <a:gd name="T5" fmla="*/ 1380 h 1380"/>
                <a:gd name="T6" fmla="*/ 152 w 680"/>
                <a:gd name="T7" fmla="*/ 1223 h 1380"/>
                <a:gd name="T8" fmla="*/ 83 w 680"/>
                <a:gd name="T9" fmla="*/ 984 h 1380"/>
                <a:gd name="T10" fmla="*/ 0 w 680"/>
                <a:gd name="T11" fmla="*/ 827 h 1380"/>
                <a:gd name="T12" fmla="*/ 19 w 680"/>
                <a:gd name="T13" fmla="*/ 696 h 1380"/>
                <a:gd name="T14" fmla="*/ 166 w 680"/>
                <a:gd name="T15" fmla="*/ 644 h 1380"/>
                <a:gd name="T16" fmla="*/ 271 w 680"/>
                <a:gd name="T17" fmla="*/ 561 h 1380"/>
                <a:gd name="T18" fmla="*/ 418 w 680"/>
                <a:gd name="T19" fmla="*/ 452 h 1380"/>
                <a:gd name="T20" fmla="*/ 329 w 680"/>
                <a:gd name="T21" fmla="*/ 299 h 1380"/>
                <a:gd name="T22" fmla="*/ 93 w 680"/>
                <a:gd name="T23" fmla="*/ 154 h 1380"/>
                <a:gd name="T24" fmla="*/ 220 w 680"/>
                <a:gd name="T25" fmla="*/ 63 h 1380"/>
                <a:gd name="T26" fmla="*/ 469 w 680"/>
                <a:gd name="T27" fmla="*/ 0 h 1380"/>
                <a:gd name="T28" fmla="*/ 680 w 680"/>
                <a:gd name="T29" fmla="*/ 264 h 1380"/>
                <a:gd name="T30" fmla="*/ 605 w 680"/>
                <a:gd name="T31" fmla="*/ 293 h 1380"/>
                <a:gd name="T32" fmla="*/ 595 w 680"/>
                <a:gd name="T33" fmla="*/ 393 h 1380"/>
                <a:gd name="T34" fmla="*/ 625 w 680"/>
                <a:gd name="T35" fmla="*/ 488 h 1380"/>
                <a:gd name="T36" fmla="*/ 625 w 680"/>
                <a:gd name="T37" fmla="*/ 602 h 1380"/>
                <a:gd name="T38" fmla="*/ 433 w 680"/>
                <a:gd name="T39" fmla="*/ 916 h 1380"/>
                <a:gd name="T40" fmla="*/ 433 w 680"/>
                <a:gd name="T41" fmla="*/ 1086 h 1380"/>
                <a:gd name="T42" fmla="*/ 487 w 680"/>
                <a:gd name="T43" fmla="*/ 1296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1380">
                  <a:moveTo>
                    <a:pt x="487" y="1296"/>
                  </a:moveTo>
                  <a:lnTo>
                    <a:pt x="315" y="1310"/>
                  </a:lnTo>
                  <a:lnTo>
                    <a:pt x="212" y="1380"/>
                  </a:lnTo>
                  <a:lnTo>
                    <a:pt x="152" y="1223"/>
                  </a:lnTo>
                  <a:lnTo>
                    <a:pt x="83" y="984"/>
                  </a:lnTo>
                  <a:lnTo>
                    <a:pt x="0" y="827"/>
                  </a:lnTo>
                  <a:lnTo>
                    <a:pt x="19" y="696"/>
                  </a:lnTo>
                  <a:lnTo>
                    <a:pt x="166" y="644"/>
                  </a:lnTo>
                  <a:lnTo>
                    <a:pt x="271" y="561"/>
                  </a:lnTo>
                  <a:lnTo>
                    <a:pt x="418" y="452"/>
                  </a:lnTo>
                  <a:lnTo>
                    <a:pt x="329" y="299"/>
                  </a:lnTo>
                  <a:lnTo>
                    <a:pt x="93" y="154"/>
                  </a:lnTo>
                  <a:lnTo>
                    <a:pt x="220" y="63"/>
                  </a:lnTo>
                  <a:lnTo>
                    <a:pt x="469" y="0"/>
                  </a:lnTo>
                  <a:lnTo>
                    <a:pt x="680" y="264"/>
                  </a:lnTo>
                  <a:lnTo>
                    <a:pt x="605" y="293"/>
                  </a:lnTo>
                  <a:lnTo>
                    <a:pt x="595" y="393"/>
                  </a:lnTo>
                  <a:lnTo>
                    <a:pt x="625" y="488"/>
                  </a:lnTo>
                  <a:lnTo>
                    <a:pt x="625" y="602"/>
                  </a:lnTo>
                  <a:lnTo>
                    <a:pt x="433" y="916"/>
                  </a:lnTo>
                  <a:lnTo>
                    <a:pt x="433" y="1086"/>
                  </a:lnTo>
                  <a:lnTo>
                    <a:pt x="487" y="12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1" name="Freeform 637"/>
            <p:cNvSpPr>
              <a:spLocks/>
            </p:cNvSpPr>
            <p:nvPr/>
          </p:nvSpPr>
          <p:spPr bwMode="auto">
            <a:xfrm>
              <a:off x="2727325" y="2714625"/>
              <a:ext cx="84137" cy="66675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2" name="Freeform 638"/>
            <p:cNvSpPr>
              <a:spLocks/>
            </p:cNvSpPr>
            <p:nvPr/>
          </p:nvSpPr>
          <p:spPr bwMode="auto">
            <a:xfrm>
              <a:off x="3106738" y="2794000"/>
              <a:ext cx="47625" cy="92075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3" name="Freeform 639"/>
            <p:cNvSpPr>
              <a:spLocks/>
            </p:cNvSpPr>
            <p:nvPr/>
          </p:nvSpPr>
          <p:spPr bwMode="auto">
            <a:xfrm>
              <a:off x="819150" y="2771775"/>
              <a:ext cx="138112" cy="153988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4" name="Freeform 640"/>
            <p:cNvSpPr>
              <a:spLocks/>
            </p:cNvSpPr>
            <p:nvPr/>
          </p:nvSpPr>
          <p:spPr bwMode="auto">
            <a:xfrm>
              <a:off x="4725988" y="1885950"/>
              <a:ext cx="1712912" cy="2157413"/>
            </a:xfrm>
            <a:custGeom>
              <a:avLst/>
              <a:gdLst>
                <a:gd name="T0" fmla="*/ 2672 w 5817"/>
                <a:gd name="T1" fmla="*/ 6644 h 7367"/>
                <a:gd name="T2" fmla="*/ 2352 w 5817"/>
                <a:gd name="T3" fmla="*/ 6783 h 7367"/>
                <a:gd name="T4" fmla="*/ 2012 w 5817"/>
                <a:gd name="T5" fmla="*/ 6674 h 7367"/>
                <a:gd name="T6" fmla="*/ 1879 w 5817"/>
                <a:gd name="T7" fmla="*/ 7242 h 7367"/>
                <a:gd name="T8" fmla="*/ 1594 w 5817"/>
                <a:gd name="T9" fmla="*/ 7158 h 7367"/>
                <a:gd name="T10" fmla="*/ 1166 w 5817"/>
                <a:gd name="T11" fmla="*/ 7277 h 7367"/>
                <a:gd name="T12" fmla="*/ 1136 w 5817"/>
                <a:gd name="T13" fmla="*/ 6559 h 7367"/>
                <a:gd name="T14" fmla="*/ 964 w 5817"/>
                <a:gd name="T15" fmla="*/ 6075 h 7367"/>
                <a:gd name="T16" fmla="*/ 683 w 5817"/>
                <a:gd name="T17" fmla="*/ 5701 h 7367"/>
                <a:gd name="T18" fmla="*/ 353 w 5817"/>
                <a:gd name="T19" fmla="*/ 5522 h 7367"/>
                <a:gd name="T20" fmla="*/ 196 w 5817"/>
                <a:gd name="T21" fmla="*/ 4853 h 7367"/>
                <a:gd name="T22" fmla="*/ 0 w 5817"/>
                <a:gd name="T23" fmla="*/ 4062 h 7367"/>
                <a:gd name="T24" fmla="*/ 442 w 5817"/>
                <a:gd name="T25" fmla="*/ 3561 h 7367"/>
                <a:gd name="T26" fmla="*/ 211 w 5817"/>
                <a:gd name="T27" fmla="*/ 2948 h 7367"/>
                <a:gd name="T28" fmla="*/ 117 w 5817"/>
                <a:gd name="T29" fmla="*/ 2604 h 7367"/>
                <a:gd name="T30" fmla="*/ 137 w 5817"/>
                <a:gd name="T31" fmla="*/ 2429 h 7367"/>
                <a:gd name="T32" fmla="*/ 265 w 5817"/>
                <a:gd name="T33" fmla="*/ 2519 h 7367"/>
                <a:gd name="T34" fmla="*/ 427 w 5817"/>
                <a:gd name="T35" fmla="*/ 2354 h 7367"/>
                <a:gd name="T36" fmla="*/ 846 w 5817"/>
                <a:gd name="T37" fmla="*/ 2384 h 7367"/>
                <a:gd name="T38" fmla="*/ 1156 w 5817"/>
                <a:gd name="T39" fmla="*/ 2294 h 7367"/>
                <a:gd name="T40" fmla="*/ 1254 w 5817"/>
                <a:gd name="T41" fmla="*/ 2145 h 7367"/>
                <a:gd name="T42" fmla="*/ 1254 w 5817"/>
                <a:gd name="T43" fmla="*/ 1915 h 7367"/>
                <a:gd name="T44" fmla="*/ 1609 w 5817"/>
                <a:gd name="T45" fmla="*/ 1841 h 7367"/>
                <a:gd name="T46" fmla="*/ 1820 w 5817"/>
                <a:gd name="T47" fmla="*/ 1950 h 7367"/>
                <a:gd name="T48" fmla="*/ 1909 w 5817"/>
                <a:gd name="T49" fmla="*/ 2070 h 7367"/>
                <a:gd name="T50" fmla="*/ 2155 w 5817"/>
                <a:gd name="T51" fmla="*/ 2409 h 7367"/>
                <a:gd name="T52" fmla="*/ 2317 w 5817"/>
                <a:gd name="T53" fmla="*/ 2025 h 7367"/>
                <a:gd name="T54" fmla="*/ 2618 w 5817"/>
                <a:gd name="T55" fmla="*/ 1890 h 7367"/>
                <a:gd name="T56" fmla="*/ 2913 w 5817"/>
                <a:gd name="T57" fmla="*/ 1796 h 7367"/>
                <a:gd name="T58" fmla="*/ 2997 w 5817"/>
                <a:gd name="T59" fmla="*/ 1691 h 7367"/>
                <a:gd name="T60" fmla="*/ 2883 w 5817"/>
                <a:gd name="T61" fmla="*/ 1441 h 7367"/>
                <a:gd name="T62" fmla="*/ 2869 w 5817"/>
                <a:gd name="T63" fmla="*/ 1272 h 7367"/>
                <a:gd name="T64" fmla="*/ 3233 w 5817"/>
                <a:gd name="T65" fmla="*/ 933 h 7367"/>
                <a:gd name="T66" fmla="*/ 3528 w 5817"/>
                <a:gd name="T67" fmla="*/ 708 h 7367"/>
                <a:gd name="T68" fmla="*/ 3828 w 5817"/>
                <a:gd name="T69" fmla="*/ 783 h 7367"/>
                <a:gd name="T70" fmla="*/ 4252 w 5817"/>
                <a:gd name="T71" fmla="*/ 499 h 7367"/>
                <a:gd name="T72" fmla="*/ 4803 w 5817"/>
                <a:gd name="T73" fmla="*/ 80 h 7367"/>
                <a:gd name="T74" fmla="*/ 5113 w 5817"/>
                <a:gd name="T75" fmla="*/ 120 h 7367"/>
                <a:gd name="T76" fmla="*/ 5566 w 5817"/>
                <a:gd name="T77" fmla="*/ 349 h 7367"/>
                <a:gd name="T78" fmla="*/ 5375 w 5817"/>
                <a:gd name="T79" fmla="*/ 828 h 7367"/>
                <a:gd name="T80" fmla="*/ 5789 w 5817"/>
                <a:gd name="T81" fmla="*/ 1006 h 7367"/>
                <a:gd name="T82" fmla="*/ 5655 w 5817"/>
                <a:gd name="T83" fmla="*/ 1332 h 7367"/>
                <a:gd name="T84" fmla="*/ 5640 w 5817"/>
                <a:gd name="T85" fmla="*/ 2040 h 7367"/>
                <a:gd name="T86" fmla="*/ 5335 w 5817"/>
                <a:gd name="T87" fmla="*/ 2274 h 7367"/>
                <a:gd name="T88" fmla="*/ 5039 w 5817"/>
                <a:gd name="T89" fmla="*/ 2424 h 7367"/>
                <a:gd name="T90" fmla="*/ 5197 w 5817"/>
                <a:gd name="T91" fmla="*/ 3013 h 7367"/>
                <a:gd name="T92" fmla="*/ 5742 w 5817"/>
                <a:gd name="T93" fmla="*/ 3462 h 7367"/>
                <a:gd name="T94" fmla="*/ 5279 w 5817"/>
                <a:gd name="T95" fmla="*/ 3725 h 7367"/>
                <a:gd name="T96" fmla="*/ 5226 w 5817"/>
                <a:gd name="T97" fmla="*/ 4030 h 7367"/>
                <a:gd name="T98" fmla="*/ 5387 w 5817"/>
                <a:gd name="T99" fmla="*/ 4785 h 7367"/>
                <a:gd name="T100" fmla="*/ 5108 w 5817"/>
                <a:gd name="T101" fmla="*/ 5152 h 7367"/>
                <a:gd name="T102" fmla="*/ 4833 w 5817"/>
                <a:gd name="T103" fmla="*/ 5535 h 7367"/>
                <a:gd name="T104" fmla="*/ 4961 w 5817"/>
                <a:gd name="T105" fmla="*/ 6080 h 7367"/>
                <a:gd name="T106" fmla="*/ 5127 w 5817"/>
                <a:gd name="T107" fmla="*/ 6555 h 7367"/>
                <a:gd name="T108" fmla="*/ 4906 w 5817"/>
                <a:gd name="T109" fmla="*/ 7098 h 7367"/>
                <a:gd name="T110" fmla="*/ 3935 w 5817"/>
                <a:gd name="T111" fmla="*/ 7367 h 7367"/>
                <a:gd name="T112" fmla="*/ 3357 w 5817"/>
                <a:gd name="T113" fmla="*/ 7278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17" h="7367">
                  <a:moveTo>
                    <a:pt x="3218" y="7349"/>
                  </a:moveTo>
                  <a:lnTo>
                    <a:pt x="3075" y="7018"/>
                  </a:lnTo>
                  <a:lnTo>
                    <a:pt x="2672" y="6644"/>
                  </a:lnTo>
                  <a:lnTo>
                    <a:pt x="2583" y="6709"/>
                  </a:lnTo>
                  <a:lnTo>
                    <a:pt x="2524" y="6798"/>
                  </a:lnTo>
                  <a:lnTo>
                    <a:pt x="2352" y="6783"/>
                  </a:lnTo>
                  <a:lnTo>
                    <a:pt x="2278" y="6664"/>
                  </a:lnTo>
                  <a:lnTo>
                    <a:pt x="2145" y="6614"/>
                  </a:lnTo>
                  <a:lnTo>
                    <a:pt x="2012" y="6674"/>
                  </a:lnTo>
                  <a:lnTo>
                    <a:pt x="1924" y="6768"/>
                  </a:lnTo>
                  <a:lnTo>
                    <a:pt x="1865" y="6963"/>
                  </a:lnTo>
                  <a:lnTo>
                    <a:pt x="1879" y="7242"/>
                  </a:lnTo>
                  <a:lnTo>
                    <a:pt x="1771" y="7257"/>
                  </a:lnTo>
                  <a:lnTo>
                    <a:pt x="1702" y="7182"/>
                  </a:lnTo>
                  <a:lnTo>
                    <a:pt x="1594" y="7158"/>
                  </a:lnTo>
                  <a:lnTo>
                    <a:pt x="1407" y="7287"/>
                  </a:lnTo>
                  <a:lnTo>
                    <a:pt x="1254" y="7332"/>
                  </a:lnTo>
                  <a:lnTo>
                    <a:pt x="1166" y="7277"/>
                  </a:lnTo>
                  <a:lnTo>
                    <a:pt x="1180" y="7033"/>
                  </a:lnTo>
                  <a:lnTo>
                    <a:pt x="1166" y="6749"/>
                  </a:lnTo>
                  <a:lnTo>
                    <a:pt x="1136" y="6559"/>
                  </a:lnTo>
                  <a:lnTo>
                    <a:pt x="988" y="6449"/>
                  </a:lnTo>
                  <a:lnTo>
                    <a:pt x="1023" y="6320"/>
                  </a:lnTo>
                  <a:lnTo>
                    <a:pt x="964" y="6075"/>
                  </a:lnTo>
                  <a:lnTo>
                    <a:pt x="885" y="5931"/>
                  </a:lnTo>
                  <a:lnTo>
                    <a:pt x="708" y="5881"/>
                  </a:lnTo>
                  <a:lnTo>
                    <a:pt x="683" y="5701"/>
                  </a:lnTo>
                  <a:lnTo>
                    <a:pt x="590" y="5626"/>
                  </a:lnTo>
                  <a:lnTo>
                    <a:pt x="432" y="5646"/>
                  </a:lnTo>
                  <a:lnTo>
                    <a:pt x="353" y="5522"/>
                  </a:lnTo>
                  <a:lnTo>
                    <a:pt x="373" y="5242"/>
                  </a:lnTo>
                  <a:lnTo>
                    <a:pt x="294" y="4943"/>
                  </a:lnTo>
                  <a:lnTo>
                    <a:pt x="196" y="4853"/>
                  </a:lnTo>
                  <a:lnTo>
                    <a:pt x="255" y="4674"/>
                  </a:lnTo>
                  <a:lnTo>
                    <a:pt x="137" y="4404"/>
                  </a:lnTo>
                  <a:lnTo>
                    <a:pt x="0" y="4062"/>
                  </a:lnTo>
                  <a:lnTo>
                    <a:pt x="210" y="3909"/>
                  </a:lnTo>
                  <a:lnTo>
                    <a:pt x="299" y="3641"/>
                  </a:lnTo>
                  <a:lnTo>
                    <a:pt x="442" y="3561"/>
                  </a:lnTo>
                  <a:lnTo>
                    <a:pt x="432" y="3262"/>
                  </a:lnTo>
                  <a:lnTo>
                    <a:pt x="314" y="3112"/>
                  </a:lnTo>
                  <a:lnTo>
                    <a:pt x="211" y="2948"/>
                  </a:lnTo>
                  <a:lnTo>
                    <a:pt x="78" y="2798"/>
                  </a:lnTo>
                  <a:lnTo>
                    <a:pt x="33" y="2668"/>
                  </a:lnTo>
                  <a:lnTo>
                    <a:pt x="117" y="2604"/>
                  </a:lnTo>
                  <a:lnTo>
                    <a:pt x="152" y="2517"/>
                  </a:lnTo>
                  <a:lnTo>
                    <a:pt x="45" y="2441"/>
                  </a:lnTo>
                  <a:lnTo>
                    <a:pt x="137" y="2429"/>
                  </a:lnTo>
                  <a:lnTo>
                    <a:pt x="176" y="2339"/>
                  </a:lnTo>
                  <a:lnTo>
                    <a:pt x="235" y="2409"/>
                  </a:lnTo>
                  <a:lnTo>
                    <a:pt x="265" y="2519"/>
                  </a:lnTo>
                  <a:lnTo>
                    <a:pt x="339" y="2514"/>
                  </a:lnTo>
                  <a:lnTo>
                    <a:pt x="339" y="2424"/>
                  </a:lnTo>
                  <a:lnTo>
                    <a:pt x="427" y="2354"/>
                  </a:lnTo>
                  <a:lnTo>
                    <a:pt x="782" y="2235"/>
                  </a:lnTo>
                  <a:lnTo>
                    <a:pt x="782" y="2319"/>
                  </a:lnTo>
                  <a:lnTo>
                    <a:pt x="846" y="2384"/>
                  </a:lnTo>
                  <a:lnTo>
                    <a:pt x="934" y="2324"/>
                  </a:lnTo>
                  <a:lnTo>
                    <a:pt x="1052" y="2339"/>
                  </a:lnTo>
                  <a:lnTo>
                    <a:pt x="1156" y="2294"/>
                  </a:lnTo>
                  <a:lnTo>
                    <a:pt x="1180" y="2245"/>
                  </a:lnTo>
                  <a:lnTo>
                    <a:pt x="1259" y="2230"/>
                  </a:lnTo>
                  <a:lnTo>
                    <a:pt x="1254" y="2145"/>
                  </a:lnTo>
                  <a:lnTo>
                    <a:pt x="1215" y="2080"/>
                  </a:lnTo>
                  <a:lnTo>
                    <a:pt x="1180" y="2005"/>
                  </a:lnTo>
                  <a:lnTo>
                    <a:pt x="1254" y="1915"/>
                  </a:lnTo>
                  <a:lnTo>
                    <a:pt x="1431" y="1945"/>
                  </a:lnTo>
                  <a:lnTo>
                    <a:pt x="1520" y="1860"/>
                  </a:lnTo>
                  <a:lnTo>
                    <a:pt x="1609" y="1841"/>
                  </a:lnTo>
                  <a:lnTo>
                    <a:pt x="1801" y="1870"/>
                  </a:lnTo>
                  <a:lnTo>
                    <a:pt x="1786" y="1965"/>
                  </a:lnTo>
                  <a:lnTo>
                    <a:pt x="1820" y="1950"/>
                  </a:lnTo>
                  <a:lnTo>
                    <a:pt x="1865" y="2020"/>
                  </a:lnTo>
                  <a:lnTo>
                    <a:pt x="1860" y="2065"/>
                  </a:lnTo>
                  <a:lnTo>
                    <a:pt x="1909" y="2070"/>
                  </a:lnTo>
                  <a:lnTo>
                    <a:pt x="1992" y="2175"/>
                  </a:lnTo>
                  <a:lnTo>
                    <a:pt x="1879" y="2215"/>
                  </a:lnTo>
                  <a:lnTo>
                    <a:pt x="2155" y="2409"/>
                  </a:lnTo>
                  <a:lnTo>
                    <a:pt x="2288" y="2424"/>
                  </a:lnTo>
                  <a:lnTo>
                    <a:pt x="2435" y="2444"/>
                  </a:lnTo>
                  <a:lnTo>
                    <a:pt x="2317" y="2025"/>
                  </a:lnTo>
                  <a:lnTo>
                    <a:pt x="2465" y="2050"/>
                  </a:lnTo>
                  <a:lnTo>
                    <a:pt x="2613" y="2025"/>
                  </a:lnTo>
                  <a:lnTo>
                    <a:pt x="2618" y="1890"/>
                  </a:lnTo>
                  <a:lnTo>
                    <a:pt x="2790" y="1841"/>
                  </a:lnTo>
                  <a:lnTo>
                    <a:pt x="2957" y="1915"/>
                  </a:lnTo>
                  <a:lnTo>
                    <a:pt x="2913" y="1796"/>
                  </a:lnTo>
                  <a:lnTo>
                    <a:pt x="2790" y="1781"/>
                  </a:lnTo>
                  <a:lnTo>
                    <a:pt x="2883" y="1681"/>
                  </a:lnTo>
                  <a:lnTo>
                    <a:pt x="2997" y="1691"/>
                  </a:lnTo>
                  <a:lnTo>
                    <a:pt x="3011" y="1621"/>
                  </a:lnTo>
                  <a:lnTo>
                    <a:pt x="2938" y="1531"/>
                  </a:lnTo>
                  <a:lnTo>
                    <a:pt x="2883" y="1441"/>
                  </a:lnTo>
                  <a:lnTo>
                    <a:pt x="2795" y="1471"/>
                  </a:lnTo>
                  <a:lnTo>
                    <a:pt x="2775" y="1382"/>
                  </a:lnTo>
                  <a:lnTo>
                    <a:pt x="2869" y="1272"/>
                  </a:lnTo>
                  <a:lnTo>
                    <a:pt x="2780" y="1187"/>
                  </a:lnTo>
                  <a:lnTo>
                    <a:pt x="2938" y="1112"/>
                  </a:lnTo>
                  <a:lnTo>
                    <a:pt x="3233" y="933"/>
                  </a:lnTo>
                  <a:lnTo>
                    <a:pt x="3366" y="898"/>
                  </a:lnTo>
                  <a:lnTo>
                    <a:pt x="3430" y="828"/>
                  </a:lnTo>
                  <a:lnTo>
                    <a:pt x="3528" y="708"/>
                  </a:lnTo>
                  <a:lnTo>
                    <a:pt x="3676" y="688"/>
                  </a:lnTo>
                  <a:lnTo>
                    <a:pt x="3681" y="783"/>
                  </a:lnTo>
                  <a:lnTo>
                    <a:pt x="3828" y="783"/>
                  </a:lnTo>
                  <a:lnTo>
                    <a:pt x="3956" y="703"/>
                  </a:lnTo>
                  <a:lnTo>
                    <a:pt x="4139" y="738"/>
                  </a:lnTo>
                  <a:lnTo>
                    <a:pt x="4252" y="499"/>
                  </a:lnTo>
                  <a:lnTo>
                    <a:pt x="4429" y="214"/>
                  </a:lnTo>
                  <a:lnTo>
                    <a:pt x="4577" y="80"/>
                  </a:lnTo>
                  <a:lnTo>
                    <a:pt x="4803" y="80"/>
                  </a:lnTo>
                  <a:lnTo>
                    <a:pt x="4892" y="214"/>
                  </a:lnTo>
                  <a:lnTo>
                    <a:pt x="5054" y="140"/>
                  </a:lnTo>
                  <a:lnTo>
                    <a:pt x="5113" y="120"/>
                  </a:lnTo>
                  <a:lnTo>
                    <a:pt x="5141" y="0"/>
                  </a:lnTo>
                  <a:lnTo>
                    <a:pt x="5523" y="216"/>
                  </a:lnTo>
                  <a:lnTo>
                    <a:pt x="5566" y="349"/>
                  </a:lnTo>
                  <a:lnTo>
                    <a:pt x="5466" y="540"/>
                  </a:lnTo>
                  <a:lnTo>
                    <a:pt x="5363" y="688"/>
                  </a:lnTo>
                  <a:lnTo>
                    <a:pt x="5375" y="828"/>
                  </a:lnTo>
                  <a:lnTo>
                    <a:pt x="5535" y="902"/>
                  </a:lnTo>
                  <a:lnTo>
                    <a:pt x="5689" y="920"/>
                  </a:lnTo>
                  <a:lnTo>
                    <a:pt x="5789" y="1006"/>
                  </a:lnTo>
                  <a:lnTo>
                    <a:pt x="5817" y="1112"/>
                  </a:lnTo>
                  <a:lnTo>
                    <a:pt x="5778" y="1247"/>
                  </a:lnTo>
                  <a:lnTo>
                    <a:pt x="5655" y="1332"/>
                  </a:lnTo>
                  <a:lnTo>
                    <a:pt x="5541" y="1571"/>
                  </a:lnTo>
                  <a:lnTo>
                    <a:pt x="5571" y="1885"/>
                  </a:lnTo>
                  <a:lnTo>
                    <a:pt x="5640" y="2040"/>
                  </a:lnTo>
                  <a:lnTo>
                    <a:pt x="5536" y="2125"/>
                  </a:lnTo>
                  <a:lnTo>
                    <a:pt x="5438" y="2250"/>
                  </a:lnTo>
                  <a:lnTo>
                    <a:pt x="5335" y="2274"/>
                  </a:lnTo>
                  <a:lnTo>
                    <a:pt x="5212" y="2259"/>
                  </a:lnTo>
                  <a:lnTo>
                    <a:pt x="5138" y="2379"/>
                  </a:lnTo>
                  <a:lnTo>
                    <a:pt x="5039" y="2424"/>
                  </a:lnTo>
                  <a:lnTo>
                    <a:pt x="5049" y="2564"/>
                  </a:lnTo>
                  <a:lnTo>
                    <a:pt x="5197" y="2738"/>
                  </a:lnTo>
                  <a:lnTo>
                    <a:pt x="5197" y="3013"/>
                  </a:lnTo>
                  <a:lnTo>
                    <a:pt x="5527" y="3237"/>
                  </a:lnTo>
                  <a:lnTo>
                    <a:pt x="5684" y="3352"/>
                  </a:lnTo>
                  <a:lnTo>
                    <a:pt x="5742" y="3462"/>
                  </a:lnTo>
                  <a:lnTo>
                    <a:pt x="5699" y="3605"/>
                  </a:lnTo>
                  <a:lnTo>
                    <a:pt x="5574" y="3710"/>
                  </a:lnTo>
                  <a:lnTo>
                    <a:pt x="5279" y="3725"/>
                  </a:lnTo>
                  <a:lnTo>
                    <a:pt x="5216" y="3776"/>
                  </a:lnTo>
                  <a:lnTo>
                    <a:pt x="5270" y="3879"/>
                  </a:lnTo>
                  <a:lnTo>
                    <a:pt x="5226" y="4030"/>
                  </a:lnTo>
                  <a:lnTo>
                    <a:pt x="5141" y="4433"/>
                  </a:lnTo>
                  <a:lnTo>
                    <a:pt x="5181" y="4581"/>
                  </a:lnTo>
                  <a:lnTo>
                    <a:pt x="5387" y="4785"/>
                  </a:lnTo>
                  <a:lnTo>
                    <a:pt x="5336" y="4934"/>
                  </a:lnTo>
                  <a:lnTo>
                    <a:pt x="5300" y="5079"/>
                  </a:lnTo>
                  <a:lnTo>
                    <a:pt x="5108" y="5152"/>
                  </a:lnTo>
                  <a:lnTo>
                    <a:pt x="5121" y="5298"/>
                  </a:lnTo>
                  <a:lnTo>
                    <a:pt x="4946" y="5407"/>
                  </a:lnTo>
                  <a:lnTo>
                    <a:pt x="4833" y="5535"/>
                  </a:lnTo>
                  <a:lnTo>
                    <a:pt x="4842" y="5820"/>
                  </a:lnTo>
                  <a:lnTo>
                    <a:pt x="4965" y="5928"/>
                  </a:lnTo>
                  <a:lnTo>
                    <a:pt x="4961" y="6080"/>
                  </a:lnTo>
                  <a:lnTo>
                    <a:pt x="4906" y="6215"/>
                  </a:lnTo>
                  <a:lnTo>
                    <a:pt x="4931" y="6335"/>
                  </a:lnTo>
                  <a:lnTo>
                    <a:pt x="5127" y="6555"/>
                  </a:lnTo>
                  <a:lnTo>
                    <a:pt x="5114" y="6845"/>
                  </a:lnTo>
                  <a:lnTo>
                    <a:pt x="4997" y="6962"/>
                  </a:lnTo>
                  <a:lnTo>
                    <a:pt x="4906" y="7098"/>
                  </a:lnTo>
                  <a:lnTo>
                    <a:pt x="4532" y="7167"/>
                  </a:lnTo>
                  <a:lnTo>
                    <a:pt x="4245" y="7347"/>
                  </a:lnTo>
                  <a:lnTo>
                    <a:pt x="3935" y="7367"/>
                  </a:lnTo>
                  <a:lnTo>
                    <a:pt x="3759" y="7317"/>
                  </a:lnTo>
                  <a:lnTo>
                    <a:pt x="3572" y="7307"/>
                  </a:lnTo>
                  <a:lnTo>
                    <a:pt x="3357" y="7278"/>
                  </a:lnTo>
                  <a:lnTo>
                    <a:pt x="3218" y="734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5" name="Freeform 641"/>
            <p:cNvSpPr>
              <a:spLocks/>
            </p:cNvSpPr>
            <p:nvPr/>
          </p:nvSpPr>
          <p:spPr bwMode="auto">
            <a:xfrm>
              <a:off x="6238875" y="987425"/>
              <a:ext cx="928687" cy="1214438"/>
            </a:xfrm>
            <a:custGeom>
              <a:avLst/>
              <a:gdLst>
                <a:gd name="T0" fmla="*/ 555 w 3206"/>
                <a:gd name="T1" fmla="*/ 3996 h 4156"/>
                <a:gd name="T2" fmla="*/ 235 w 3206"/>
                <a:gd name="T3" fmla="*/ 3906 h 4156"/>
                <a:gd name="T4" fmla="*/ 325 w 3206"/>
                <a:gd name="T5" fmla="*/ 3621 h 4156"/>
                <a:gd name="T6" fmla="*/ 385 w 3206"/>
                <a:gd name="T7" fmla="*/ 3291 h 4156"/>
                <a:gd name="T8" fmla="*/ 105 w 3206"/>
                <a:gd name="T9" fmla="*/ 2825 h 4156"/>
                <a:gd name="T10" fmla="*/ 300 w 3206"/>
                <a:gd name="T11" fmla="*/ 2586 h 4156"/>
                <a:gd name="T12" fmla="*/ 225 w 3206"/>
                <a:gd name="T13" fmla="*/ 2370 h 4156"/>
                <a:gd name="T14" fmla="*/ 385 w 3206"/>
                <a:gd name="T15" fmla="*/ 2345 h 4156"/>
                <a:gd name="T16" fmla="*/ 420 w 3206"/>
                <a:gd name="T17" fmla="*/ 2461 h 4156"/>
                <a:gd name="T18" fmla="*/ 565 w 3206"/>
                <a:gd name="T19" fmla="*/ 2390 h 4156"/>
                <a:gd name="T20" fmla="*/ 685 w 3206"/>
                <a:gd name="T21" fmla="*/ 2226 h 4156"/>
                <a:gd name="T22" fmla="*/ 390 w 3206"/>
                <a:gd name="T23" fmla="*/ 2191 h 4156"/>
                <a:gd name="T24" fmla="*/ 465 w 3206"/>
                <a:gd name="T25" fmla="*/ 1880 h 4156"/>
                <a:gd name="T26" fmla="*/ 601 w 3206"/>
                <a:gd name="T27" fmla="*/ 1520 h 4156"/>
                <a:gd name="T28" fmla="*/ 1320 w 3206"/>
                <a:gd name="T29" fmla="*/ 905 h 4156"/>
                <a:gd name="T30" fmla="*/ 1936 w 3206"/>
                <a:gd name="T31" fmla="*/ 675 h 4156"/>
                <a:gd name="T32" fmla="*/ 2095 w 3206"/>
                <a:gd name="T33" fmla="*/ 560 h 4156"/>
                <a:gd name="T34" fmla="*/ 1891 w 3206"/>
                <a:gd name="T35" fmla="*/ 545 h 4156"/>
                <a:gd name="T36" fmla="*/ 1951 w 3206"/>
                <a:gd name="T37" fmla="*/ 380 h 4156"/>
                <a:gd name="T38" fmla="*/ 2206 w 3206"/>
                <a:gd name="T39" fmla="*/ 105 h 4156"/>
                <a:gd name="T40" fmla="*/ 2326 w 3206"/>
                <a:gd name="T41" fmla="*/ 105 h 4156"/>
                <a:gd name="T42" fmla="*/ 2470 w 3206"/>
                <a:gd name="T43" fmla="*/ 275 h 4156"/>
                <a:gd name="T44" fmla="*/ 2516 w 3206"/>
                <a:gd name="T45" fmla="*/ 420 h 4156"/>
                <a:gd name="T46" fmla="*/ 2641 w 3206"/>
                <a:gd name="T47" fmla="*/ 530 h 4156"/>
                <a:gd name="T48" fmla="*/ 2806 w 3206"/>
                <a:gd name="T49" fmla="*/ 650 h 4156"/>
                <a:gd name="T50" fmla="*/ 2566 w 3206"/>
                <a:gd name="T51" fmla="*/ 885 h 4156"/>
                <a:gd name="T52" fmla="*/ 2381 w 3206"/>
                <a:gd name="T53" fmla="*/ 946 h 4156"/>
                <a:gd name="T54" fmla="*/ 2311 w 3206"/>
                <a:gd name="T55" fmla="*/ 1155 h 4156"/>
                <a:gd name="T56" fmla="*/ 2071 w 3206"/>
                <a:gd name="T57" fmla="*/ 1265 h 4156"/>
                <a:gd name="T58" fmla="*/ 1996 w 3206"/>
                <a:gd name="T59" fmla="*/ 1386 h 4156"/>
                <a:gd name="T60" fmla="*/ 2336 w 3206"/>
                <a:gd name="T61" fmla="*/ 1500 h 4156"/>
                <a:gd name="T62" fmla="*/ 2355 w 3206"/>
                <a:gd name="T63" fmla="*/ 1846 h 4156"/>
                <a:gd name="T64" fmla="*/ 2276 w 3206"/>
                <a:gd name="T65" fmla="*/ 2030 h 4156"/>
                <a:gd name="T66" fmla="*/ 2535 w 3206"/>
                <a:gd name="T67" fmla="*/ 1846 h 4156"/>
                <a:gd name="T68" fmla="*/ 2801 w 3206"/>
                <a:gd name="T69" fmla="*/ 1890 h 4156"/>
                <a:gd name="T70" fmla="*/ 3091 w 3206"/>
                <a:gd name="T71" fmla="*/ 1821 h 4156"/>
                <a:gd name="T72" fmla="*/ 2985 w 3206"/>
                <a:gd name="T73" fmla="*/ 2206 h 4156"/>
                <a:gd name="T74" fmla="*/ 3091 w 3206"/>
                <a:gd name="T75" fmla="*/ 2656 h 4156"/>
                <a:gd name="T76" fmla="*/ 2878 w 3206"/>
                <a:gd name="T77" fmla="*/ 2843 h 4156"/>
                <a:gd name="T78" fmla="*/ 2490 w 3206"/>
                <a:gd name="T79" fmla="*/ 3351 h 4156"/>
                <a:gd name="T80" fmla="*/ 2095 w 3206"/>
                <a:gd name="T81" fmla="*/ 3241 h 4156"/>
                <a:gd name="T82" fmla="*/ 1780 w 3206"/>
                <a:gd name="T83" fmla="*/ 3526 h 4156"/>
                <a:gd name="T84" fmla="*/ 1561 w 3206"/>
                <a:gd name="T85" fmla="*/ 3976 h 4156"/>
                <a:gd name="T86" fmla="*/ 1035 w 3206"/>
                <a:gd name="T87" fmla="*/ 4101 h 4156"/>
                <a:gd name="T88" fmla="*/ 765 w 3206"/>
                <a:gd name="T89" fmla="*/ 4051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6" h="4156">
                  <a:moveTo>
                    <a:pt x="661" y="4086"/>
                  </a:moveTo>
                  <a:lnTo>
                    <a:pt x="555" y="3996"/>
                  </a:lnTo>
                  <a:lnTo>
                    <a:pt x="400" y="3981"/>
                  </a:lnTo>
                  <a:lnTo>
                    <a:pt x="235" y="3906"/>
                  </a:lnTo>
                  <a:lnTo>
                    <a:pt x="225" y="3766"/>
                  </a:lnTo>
                  <a:lnTo>
                    <a:pt x="325" y="3621"/>
                  </a:lnTo>
                  <a:lnTo>
                    <a:pt x="430" y="3426"/>
                  </a:lnTo>
                  <a:lnTo>
                    <a:pt x="385" y="3291"/>
                  </a:lnTo>
                  <a:lnTo>
                    <a:pt x="0" y="3076"/>
                  </a:lnTo>
                  <a:lnTo>
                    <a:pt x="105" y="2825"/>
                  </a:lnTo>
                  <a:lnTo>
                    <a:pt x="205" y="2730"/>
                  </a:lnTo>
                  <a:lnTo>
                    <a:pt x="300" y="2586"/>
                  </a:lnTo>
                  <a:lnTo>
                    <a:pt x="250" y="2445"/>
                  </a:lnTo>
                  <a:lnTo>
                    <a:pt x="225" y="2370"/>
                  </a:lnTo>
                  <a:lnTo>
                    <a:pt x="330" y="2281"/>
                  </a:lnTo>
                  <a:lnTo>
                    <a:pt x="385" y="2345"/>
                  </a:lnTo>
                  <a:lnTo>
                    <a:pt x="315" y="2415"/>
                  </a:lnTo>
                  <a:lnTo>
                    <a:pt x="420" y="2461"/>
                  </a:lnTo>
                  <a:lnTo>
                    <a:pt x="490" y="2450"/>
                  </a:lnTo>
                  <a:lnTo>
                    <a:pt x="565" y="2390"/>
                  </a:lnTo>
                  <a:lnTo>
                    <a:pt x="705" y="2390"/>
                  </a:lnTo>
                  <a:lnTo>
                    <a:pt x="685" y="2226"/>
                  </a:lnTo>
                  <a:lnTo>
                    <a:pt x="525" y="2181"/>
                  </a:lnTo>
                  <a:lnTo>
                    <a:pt x="390" y="2191"/>
                  </a:lnTo>
                  <a:lnTo>
                    <a:pt x="330" y="2106"/>
                  </a:lnTo>
                  <a:lnTo>
                    <a:pt x="465" y="1880"/>
                  </a:lnTo>
                  <a:lnTo>
                    <a:pt x="610" y="1665"/>
                  </a:lnTo>
                  <a:lnTo>
                    <a:pt x="601" y="1520"/>
                  </a:lnTo>
                  <a:lnTo>
                    <a:pt x="885" y="1245"/>
                  </a:lnTo>
                  <a:lnTo>
                    <a:pt x="1320" y="905"/>
                  </a:lnTo>
                  <a:lnTo>
                    <a:pt x="1705" y="650"/>
                  </a:lnTo>
                  <a:lnTo>
                    <a:pt x="1936" y="675"/>
                  </a:lnTo>
                  <a:lnTo>
                    <a:pt x="2111" y="630"/>
                  </a:lnTo>
                  <a:lnTo>
                    <a:pt x="2095" y="560"/>
                  </a:lnTo>
                  <a:lnTo>
                    <a:pt x="2006" y="586"/>
                  </a:lnTo>
                  <a:lnTo>
                    <a:pt x="1891" y="545"/>
                  </a:lnTo>
                  <a:lnTo>
                    <a:pt x="1886" y="450"/>
                  </a:lnTo>
                  <a:lnTo>
                    <a:pt x="1951" y="380"/>
                  </a:lnTo>
                  <a:lnTo>
                    <a:pt x="1960" y="270"/>
                  </a:lnTo>
                  <a:lnTo>
                    <a:pt x="2206" y="105"/>
                  </a:lnTo>
                  <a:lnTo>
                    <a:pt x="2311" y="0"/>
                  </a:lnTo>
                  <a:lnTo>
                    <a:pt x="2326" y="105"/>
                  </a:lnTo>
                  <a:lnTo>
                    <a:pt x="2441" y="185"/>
                  </a:lnTo>
                  <a:lnTo>
                    <a:pt x="2470" y="275"/>
                  </a:lnTo>
                  <a:lnTo>
                    <a:pt x="2415" y="410"/>
                  </a:lnTo>
                  <a:lnTo>
                    <a:pt x="2516" y="420"/>
                  </a:lnTo>
                  <a:lnTo>
                    <a:pt x="2596" y="440"/>
                  </a:lnTo>
                  <a:lnTo>
                    <a:pt x="2641" y="530"/>
                  </a:lnTo>
                  <a:lnTo>
                    <a:pt x="2790" y="525"/>
                  </a:lnTo>
                  <a:lnTo>
                    <a:pt x="2806" y="650"/>
                  </a:lnTo>
                  <a:lnTo>
                    <a:pt x="2651" y="755"/>
                  </a:lnTo>
                  <a:lnTo>
                    <a:pt x="2566" y="885"/>
                  </a:lnTo>
                  <a:lnTo>
                    <a:pt x="2486" y="935"/>
                  </a:lnTo>
                  <a:lnTo>
                    <a:pt x="2381" y="946"/>
                  </a:lnTo>
                  <a:lnTo>
                    <a:pt x="2266" y="1040"/>
                  </a:lnTo>
                  <a:lnTo>
                    <a:pt x="2311" y="1155"/>
                  </a:lnTo>
                  <a:lnTo>
                    <a:pt x="2206" y="1235"/>
                  </a:lnTo>
                  <a:lnTo>
                    <a:pt x="2071" y="1265"/>
                  </a:lnTo>
                  <a:lnTo>
                    <a:pt x="1981" y="1215"/>
                  </a:lnTo>
                  <a:lnTo>
                    <a:pt x="1996" y="1386"/>
                  </a:lnTo>
                  <a:lnTo>
                    <a:pt x="2211" y="1421"/>
                  </a:lnTo>
                  <a:lnTo>
                    <a:pt x="2336" y="1500"/>
                  </a:lnTo>
                  <a:lnTo>
                    <a:pt x="2415" y="1771"/>
                  </a:lnTo>
                  <a:lnTo>
                    <a:pt x="2355" y="1846"/>
                  </a:lnTo>
                  <a:lnTo>
                    <a:pt x="2220" y="1910"/>
                  </a:lnTo>
                  <a:lnTo>
                    <a:pt x="2276" y="2030"/>
                  </a:lnTo>
                  <a:lnTo>
                    <a:pt x="2366" y="1925"/>
                  </a:lnTo>
                  <a:lnTo>
                    <a:pt x="2535" y="1846"/>
                  </a:lnTo>
                  <a:lnTo>
                    <a:pt x="2730" y="1806"/>
                  </a:lnTo>
                  <a:lnTo>
                    <a:pt x="2801" y="1890"/>
                  </a:lnTo>
                  <a:lnTo>
                    <a:pt x="2926" y="1821"/>
                  </a:lnTo>
                  <a:lnTo>
                    <a:pt x="3091" y="1821"/>
                  </a:lnTo>
                  <a:lnTo>
                    <a:pt x="3206" y="1940"/>
                  </a:lnTo>
                  <a:lnTo>
                    <a:pt x="2985" y="2206"/>
                  </a:lnTo>
                  <a:lnTo>
                    <a:pt x="3061" y="2315"/>
                  </a:lnTo>
                  <a:lnTo>
                    <a:pt x="3091" y="2656"/>
                  </a:lnTo>
                  <a:lnTo>
                    <a:pt x="3072" y="2818"/>
                  </a:lnTo>
                  <a:lnTo>
                    <a:pt x="2878" y="2843"/>
                  </a:lnTo>
                  <a:lnTo>
                    <a:pt x="2801" y="2991"/>
                  </a:lnTo>
                  <a:lnTo>
                    <a:pt x="2490" y="3351"/>
                  </a:lnTo>
                  <a:lnTo>
                    <a:pt x="2314" y="3346"/>
                  </a:lnTo>
                  <a:lnTo>
                    <a:pt x="2095" y="3241"/>
                  </a:lnTo>
                  <a:lnTo>
                    <a:pt x="1951" y="3291"/>
                  </a:lnTo>
                  <a:lnTo>
                    <a:pt x="1780" y="3526"/>
                  </a:lnTo>
                  <a:lnTo>
                    <a:pt x="1621" y="3742"/>
                  </a:lnTo>
                  <a:lnTo>
                    <a:pt x="1561" y="3976"/>
                  </a:lnTo>
                  <a:lnTo>
                    <a:pt x="1241" y="4066"/>
                  </a:lnTo>
                  <a:lnTo>
                    <a:pt x="1035" y="4101"/>
                  </a:lnTo>
                  <a:lnTo>
                    <a:pt x="856" y="4156"/>
                  </a:lnTo>
                  <a:lnTo>
                    <a:pt x="765" y="4051"/>
                  </a:lnTo>
                  <a:lnTo>
                    <a:pt x="661" y="408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6" name="Freeform 643"/>
            <p:cNvSpPr>
              <a:spLocks/>
            </p:cNvSpPr>
            <p:nvPr/>
          </p:nvSpPr>
          <p:spPr bwMode="auto">
            <a:xfrm>
              <a:off x="3794125" y="2263775"/>
              <a:ext cx="1108075" cy="2632075"/>
            </a:xfrm>
            <a:custGeom>
              <a:avLst/>
              <a:gdLst>
                <a:gd name="T0" fmla="*/ 368 w 3489"/>
                <a:gd name="T1" fmla="*/ 1832 h 8291"/>
                <a:gd name="T2" fmla="*/ 499 w 3489"/>
                <a:gd name="T3" fmla="*/ 2053 h 8291"/>
                <a:gd name="T4" fmla="*/ 395 w 3489"/>
                <a:gd name="T5" fmla="*/ 2509 h 8291"/>
                <a:gd name="T6" fmla="*/ 381 w 3489"/>
                <a:gd name="T7" fmla="*/ 2264 h 8291"/>
                <a:gd name="T8" fmla="*/ 418 w 3489"/>
                <a:gd name="T9" fmla="*/ 2016 h 8291"/>
                <a:gd name="T10" fmla="*/ 67 w 3489"/>
                <a:gd name="T11" fmla="*/ 1739 h 8291"/>
                <a:gd name="T12" fmla="*/ 211 w 3489"/>
                <a:gd name="T13" fmla="*/ 2121 h 8291"/>
                <a:gd name="T14" fmla="*/ 89 w 3489"/>
                <a:gd name="T15" fmla="*/ 2624 h 8291"/>
                <a:gd name="T16" fmla="*/ 408 w 3489"/>
                <a:gd name="T17" fmla="*/ 2982 h 8291"/>
                <a:gd name="T18" fmla="*/ 602 w 3489"/>
                <a:gd name="T19" fmla="*/ 4074 h 8291"/>
                <a:gd name="T20" fmla="*/ 498 w 3489"/>
                <a:gd name="T21" fmla="*/ 4736 h 8291"/>
                <a:gd name="T22" fmla="*/ 489 w 3489"/>
                <a:gd name="T23" fmla="*/ 5090 h 8291"/>
                <a:gd name="T24" fmla="*/ 614 w 3489"/>
                <a:gd name="T25" fmla="*/ 5786 h 8291"/>
                <a:gd name="T26" fmla="*/ 791 w 3489"/>
                <a:gd name="T27" fmla="*/ 6144 h 8291"/>
                <a:gd name="T28" fmla="*/ 818 w 3489"/>
                <a:gd name="T29" fmla="*/ 6446 h 8291"/>
                <a:gd name="T30" fmla="*/ 983 w 3489"/>
                <a:gd name="T31" fmla="*/ 6929 h 8291"/>
                <a:gd name="T32" fmla="*/ 1002 w 3489"/>
                <a:gd name="T33" fmla="*/ 7263 h 8291"/>
                <a:gd name="T34" fmla="*/ 1278 w 3489"/>
                <a:gd name="T35" fmla="*/ 7464 h 8291"/>
                <a:gd name="T36" fmla="*/ 1362 w 3489"/>
                <a:gd name="T37" fmla="*/ 7908 h 8291"/>
                <a:gd name="T38" fmla="*/ 1532 w 3489"/>
                <a:gd name="T39" fmla="*/ 8291 h 8291"/>
                <a:gd name="T40" fmla="*/ 2019 w 3489"/>
                <a:gd name="T41" fmla="*/ 7917 h 8291"/>
                <a:gd name="T42" fmla="*/ 2390 w 3489"/>
                <a:gd name="T43" fmla="*/ 7715 h 8291"/>
                <a:gd name="T44" fmla="*/ 2238 w 3489"/>
                <a:gd name="T45" fmla="*/ 7287 h 8291"/>
                <a:gd name="T46" fmla="*/ 2292 w 3489"/>
                <a:gd name="T47" fmla="*/ 6482 h 8291"/>
                <a:gd name="T48" fmla="*/ 2673 w 3489"/>
                <a:gd name="T49" fmla="*/ 6278 h 8291"/>
                <a:gd name="T50" fmla="*/ 2879 w 3489"/>
                <a:gd name="T51" fmla="*/ 6390 h 8291"/>
                <a:gd name="T52" fmla="*/ 3299 w 3489"/>
                <a:gd name="T53" fmla="*/ 5937 h 8291"/>
                <a:gd name="T54" fmla="*/ 3330 w 3489"/>
                <a:gd name="T55" fmla="*/ 5630 h 8291"/>
                <a:gd name="T56" fmla="*/ 3360 w 3489"/>
                <a:gd name="T57" fmla="*/ 4956 h 8291"/>
                <a:gd name="T58" fmla="*/ 3489 w 3489"/>
                <a:gd name="T59" fmla="*/ 4125 h 8291"/>
                <a:gd name="T60" fmla="*/ 3263 w 3489"/>
                <a:gd name="T61" fmla="*/ 3903 h 8291"/>
                <a:gd name="T62" fmla="*/ 3119 w 3489"/>
                <a:gd name="T63" fmla="*/ 3285 h 8291"/>
                <a:gd name="T64" fmla="*/ 3130 w 3489"/>
                <a:gd name="T65" fmla="*/ 2415 h 8291"/>
                <a:gd name="T66" fmla="*/ 3336 w 3489"/>
                <a:gd name="T67" fmla="*/ 1819 h 8291"/>
                <a:gd name="T68" fmla="*/ 3007 w 3489"/>
                <a:gd name="T69" fmla="*/ 1388 h 8291"/>
                <a:gd name="T70" fmla="*/ 3076 w 3489"/>
                <a:gd name="T71" fmla="*/ 1132 h 8291"/>
                <a:gd name="T72" fmla="*/ 2816 w 3489"/>
                <a:gd name="T73" fmla="*/ 1105 h 8291"/>
                <a:gd name="T74" fmla="*/ 2816 w 3489"/>
                <a:gd name="T75" fmla="*/ 1238 h 8291"/>
                <a:gd name="T76" fmla="*/ 2529 w 3489"/>
                <a:gd name="T77" fmla="*/ 1505 h 8291"/>
                <a:gd name="T78" fmla="*/ 2730 w 3489"/>
                <a:gd name="T79" fmla="*/ 1128 h 8291"/>
                <a:gd name="T80" fmla="*/ 3030 w 3489"/>
                <a:gd name="T81" fmla="*/ 553 h 8291"/>
                <a:gd name="T82" fmla="*/ 2784 w 3489"/>
                <a:gd name="T83" fmla="*/ 207 h 8291"/>
                <a:gd name="T84" fmla="*/ 2460 w 3489"/>
                <a:gd name="T85" fmla="*/ 276 h 8291"/>
                <a:gd name="T86" fmla="*/ 2374 w 3489"/>
                <a:gd name="T87" fmla="*/ 290 h 8291"/>
                <a:gd name="T88" fmla="*/ 2265 w 3489"/>
                <a:gd name="T89" fmla="*/ 207 h 8291"/>
                <a:gd name="T90" fmla="*/ 2196 w 3489"/>
                <a:gd name="T91" fmla="*/ 55 h 8291"/>
                <a:gd name="T92" fmla="*/ 1913 w 3489"/>
                <a:gd name="T93" fmla="*/ 317 h 8291"/>
                <a:gd name="T94" fmla="*/ 1840 w 3489"/>
                <a:gd name="T95" fmla="*/ 576 h 8291"/>
                <a:gd name="T96" fmla="*/ 1544 w 3489"/>
                <a:gd name="T97" fmla="*/ 676 h 8291"/>
                <a:gd name="T98" fmla="*/ 1311 w 3489"/>
                <a:gd name="T99" fmla="*/ 658 h 8291"/>
                <a:gd name="T100" fmla="*/ 955 w 3489"/>
                <a:gd name="T101" fmla="*/ 935 h 8291"/>
                <a:gd name="T102" fmla="*/ 846 w 3489"/>
                <a:gd name="T103" fmla="*/ 1169 h 8291"/>
                <a:gd name="T104" fmla="*/ 855 w 3489"/>
                <a:gd name="T105" fmla="*/ 1445 h 8291"/>
                <a:gd name="T106" fmla="*/ 637 w 3489"/>
                <a:gd name="T107" fmla="*/ 1390 h 8291"/>
                <a:gd name="T108" fmla="*/ 208 w 3489"/>
                <a:gd name="T109" fmla="*/ 1459 h 8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89" h="8291">
                  <a:moveTo>
                    <a:pt x="249" y="1699"/>
                  </a:moveTo>
                  <a:lnTo>
                    <a:pt x="285" y="1781"/>
                  </a:lnTo>
                  <a:lnTo>
                    <a:pt x="368" y="1832"/>
                  </a:lnTo>
                  <a:lnTo>
                    <a:pt x="395" y="1915"/>
                  </a:lnTo>
                  <a:lnTo>
                    <a:pt x="463" y="1975"/>
                  </a:lnTo>
                  <a:lnTo>
                    <a:pt x="499" y="2053"/>
                  </a:lnTo>
                  <a:lnTo>
                    <a:pt x="445" y="2154"/>
                  </a:lnTo>
                  <a:lnTo>
                    <a:pt x="463" y="2403"/>
                  </a:lnTo>
                  <a:lnTo>
                    <a:pt x="395" y="2509"/>
                  </a:lnTo>
                  <a:lnTo>
                    <a:pt x="363" y="2444"/>
                  </a:lnTo>
                  <a:lnTo>
                    <a:pt x="409" y="2320"/>
                  </a:lnTo>
                  <a:lnTo>
                    <a:pt x="381" y="2264"/>
                  </a:lnTo>
                  <a:lnTo>
                    <a:pt x="299" y="2334"/>
                  </a:lnTo>
                  <a:lnTo>
                    <a:pt x="349" y="2149"/>
                  </a:lnTo>
                  <a:lnTo>
                    <a:pt x="418" y="2016"/>
                  </a:lnTo>
                  <a:lnTo>
                    <a:pt x="271" y="1975"/>
                  </a:lnTo>
                  <a:lnTo>
                    <a:pt x="217" y="1850"/>
                  </a:lnTo>
                  <a:lnTo>
                    <a:pt x="67" y="1739"/>
                  </a:lnTo>
                  <a:lnTo>
                    <a:pt x="0" y="1731"/>
                  </a:lnTo>
                  <a:lnTo>
                    <a:pt x="19" y="1858"/>
                  </a:lnTo>
                  <a:lnTo>
                    <a:pt x="211" y="2121"/>
                  </a:lnTo>
                  <a:lnTo>
                    <a:pt x="130" y="2300"/>
                  </a:lnTo>
                  <a:lnTo>
                    <a:pt x="171" y="2512"/>
                  </a:lnTo>
                  <a:lnTo>
                    <a:pt x="89" y="2624"/>
                  </a:lnTo>
                  <a:lnTo>
                    <a:pt x="61" y="2775"/>
                  </a:lnTo>
                  <a:lnTo>
                    <a:pt x="188" y="2941"/>
                  </a:lnTo>
                  <a:lnTo>
                    <a:pt x="408" y="2982"/>
                  </a:lnTo>
                  <a:lnTo>
                    <a:pt x="480" y="3218"/>
                  </a:lnTo>
                  <a:lnTo>
                    <a:pt x="374" y="3450"/>
                  </a:lnTo>
                  <a:lnTo>
                    <a:pt x="602" y="4074"/>
                  </a:lnTo>
                  <a:lnTo>
                    <a:pt x="594" y="4280"/>
                  </a:lnTo>
                  <a:lnTo>
                    <a:pt x="491" y="4527"/>
                  </a:lnTo>
                  <a:lnTo>
                    <a:pt x="498" y="4736"/>
                  </a:lnTo>
                  <a:lnTo>
                    <a:pt x="296" y="4871"/>
                  </a:lnTo>
                  <a:lnTo>
                    <a:pt x="416" y="4973"/>
                  </a:lnTo>
                  <a:lnTo>
                    <a:pt x="489" y="5090"/>
                  </a:lnTo>
                  <a:lnTo>
                    <a:pt x="434" y="5289"/>
                  </a:lnTo>
                  <a:lnTo>
                    <a:pt x="365" y="5438"/>
                  </a:lnTo>
                  <a:lnTo>
                    <a:pt x="614" y="5786"/>
                  </a:lnTo>
                  <a:lnTo>
                    <a:pt x="845" y="5838"/>
                  </a:lnTo>
                  <a:lnTo>
                    <a:pt x="894" y="5978"/>
                  </a:lnTo>
                  <a:lnTo>
                    <a:pt x="791" y="6144"/>
                  </a:lnTo>
                  <a:lnTo>
                    <a:pt x="798" y="6234"/>
                  </a:lnTo>
                  <a:lnTo>
                    <a:pt x="897" y="6333"/>
                  </a:lnTo>
                  <a:lnTo>
                    <a:pt x="818" y="6446"/>
                  </a:lnTo>
                  <a:lnTo>
                    <a:pt x="812" y="6593"/>
                  </a:lnTo>
                  <a:lnTo>
                    <a:pt x="848" y="6713"/>
                  </a:lnTo>
                  <a:lnTo>
                    <a:pt x="983" y="6929"/>
                  </a:lnTo>
                  <a:lnTo>
                    <a:pt x="1008" y="7070"/>
                  </a:lnTo>
                  <a:lnTo>
                    <a:pt x="912" y="7176"/>
                  </a:lnTo>
                  <a:lnTo>
                    <a:pt x="1002" y="7263"/>
                  </a:lnTo>
                  <a:lnTo>
                    <a:pt x="1133" y="7325"/>
                  </a:lnTo>
                  <a:lnTo>
                    <a:pt x="1238" y="7341"/>
                  </a:lnTo>
                  <a:lnTo>
                    <a:pt x="1278" y="7464"/>
                  </a:lnTo>
                  <a:lnTo>
                    <a:pt x="1374" y="7551"/>
                  </a:lnTo>
                  <a:lnTo>
                    <a:pt x="1398" y="7740"/>
                  </a:lnTo>
                  <a:lnTo>
                    <a:pt x="1362" y="7908"/>
                  </a:lnTo>
                  <a:lnTo>
                    <a:pt x="1167" y="8210"/>
                  </a:lnTo>
                  <a:lnTo>
                    <a:pt x="1257" y="8255"/>
                  </a:lnTo>
                  <a:lnTo>
                    <a:pt x="1532" y="8291"/>
                  </a:lnTo>
                  <a:lnTo>
                    <a:pt x="1703" y="8291"/>
                  </a:lnTo>
                  <a:lnTo>
                    <a:pt x="1856" y="8178"/>
                  </a:lnTo>
                  <a:lnTo>
                    <a:pt x="2019" y="7917"/>
                  </a:lnTo>
                  <a:lnTo>
                    <a:pt x="2163" y="7838"/>
                  </a:lnTo>
                  <a:lnTo>
                    <a:pt x="2289" y="7815"/>
                  </a:lnTo>
                  <a:lnTo>
                    <a:pt x="2390" y="7715"/>
                  </a:lnTo>
                  <a:lnTo>
                    <a:pt x="2255" y="7691"/>
                  </a:lnTo>
                  <a:lnTo>
                    <a:pt x="2180" y="7562"/>
                  </a:lnTo>
                  <a:lnTo>
                    <a:pt x="2238" y="7287"/>
                  </a:lnTo>
                  <a:lnTo>
                    <a:pt x="2267" y="7082"/>
                  </a:lnTo>
                  <a:lnTo>
                    <a:pt x="2387" y="6816"/>
                  </a:lnTo>
                  <a:lnTo>
                    <a:pt x="2292" y="6482"/>
                  </a:lnTo>
                  <a:lnTo>
                    <a:pt x="2355" y="6318"/>
                  </a:lnTo>
                  <a:lnTo>
                    <a:pt x="2610" y="6344"/>
                  </a:lnTo>
                  <a:lnTo>
                    <a:pt x="2673" y="6278"/>
                  </a:lnTo>
                  <a:lnTo>
                    <a:pt x="2720" y="6249"/>
                  </a:lnTo>
                  <a:lnTo>
                    <a:pt x="2805" y="6401"/>
                  </a:lnTo>
                  <a:lnTo>
                    <a:pt x="2879" y="6390"/>
                  </a:lnTo>
                  <a:lnTo>
                    <a:pt x="2838" y="6182"/>
                  </a:lnTo>
                  <a:lnTo>
                    <a:pt x="3042" y="5879"/>
                  </a:lnTo>
                  <a:lnTo>
                    <a:pt x="3299" y="5937"/>
                  </a:lnTo>
                  <a:lnTo>
                    <a:pt x="3390" y="5879"/>
                  </a:lnTo>
                  <a:lnTo>
                    <a:pt x="3416" y="5756"/>
                  </a:lnTo>
                  <a:lnTo>
                    <a:pt x="3330" y="5630"/>
                  </a:lnTo>
                  <a:lnTo>
                    <a:pt x="3185" y="5565"/>
                  </a:lnTo>
                  <a:lnTo>
                    <a:pt x="3186" y="5334"/>
                  </a:lnTo>
                  <a:lnTo>
                    <a:pt x="3360" y="4956"/>
                  </a:lnTo>
                  <a:lnTo>
                    <a:pt x="3428" y="4730"/>
                  </a:lnTo>
                  <a:lnTo>
                    <a:pt x="3390" y="4169"/>
                  </a:lnTo>
                  <a:lnTo>
                    <a:pt x="3489" y="4125"/>
                  </a:lnTo>
                  <a:lnTo>
                    <a:pt x="3480" y="4001"/>
                  </a:lnTo>
                  <a:lnTo>
                    <a:pt x="3335" y="4017"/>
                  </a:lnTo>
                  <a:lnTo>
                    <a:pt x="3263" y="3903"/>
                  </a:lnTo>
                  <a:lnTo>
                    <a:pt x="3281" y="3639"/>
                  </a:lnTo>
                  <a:lnTo>
                    <a:pt x="3207" y="3365"/>
                  </a:lnTo>
                  <a:lnTo>
                    <a:pt x="3119" y="3285"/>
                  </a:lnTo>
                  <a:lnTo>
                    <a:pt x="3171" y="3120"/>
                  </a:lnTo>
                  <a:lnTo>
                    <a:pt x="2934" y="2558"/>
                  </a:lnTo>
                  <a:lnTo>
                    <a:pt x="3130" y="2415"/>
                  </a:lnTo>
                  <a:lnTo>
                    <a:pt x="3212" y="2167"/>
                  </a:lnTo>
                  <a:lnTo>
                    <a:pt x="3345" y="2095"/>
                  </a:lnTo>
                  <a:lnTo>
                    <a:pt x="3336" y="1819"/>
                  </a:lnTo>
                  <a:lnTo>
                    <a:pt x="3215" y="1664"/>
                  </a:lnTo>
                  <a:lnTo>
                    <a:pt x="3129" y="1526"/>
                  </a:lnTo>
                  <a:lnTo>
                    <a:pt x="3007" y="1388"/>
                  </a:lnTo>
                  <a:lnTo>
                    <a:pt x="2966" y="1271"/>
                  </a:lnTo>
                  <a:lnTo>
                    <a:pt x="3044" y="1211"/>
                  </a:lnTo>
                  <a:lnTo>
                    <a:pt x="3076" y="1132"/>
                  </a:lnTo>
                  <a:lnTo>
                    <a:pt x="2975" y="1058"/>
                  </a:lnTo>
                  <a:lnTo>
                    <a:pt x="2844" y="1031"/>
                  </a:lnTo>
                  <a:lnTo>
                    <a:pt x="2816" y="1105"/>
                  </a:lnTo>
                  <a:lnTo>
                    <a:pt x="2939" y="1086"/>
                  </a:lnTo>
                  <a:lnTo>
                    <a:pt x="2894" y="1169"/>
                  </a:lnTo>
                  <a:lnTo>
                    <a:pt x="2816" y="1238"/>
                  </a:lnTo>
                  <a:lnTo>
                    <a:pt x="2775" y="1308"/>
                  </a:lnTo>
                  <a:lnTo>
                    <a:pt x="2611" y="1403"/>
                  </a:lnTo>
                  <a:lnTo>
                    <a:pt x="2529" y="1505"/>
                  </a:lnTo>
                  <a:lnTo>
                    <a:pt x="2552" y="1353"/>
                  </a:lnTo>
                  <a:lnTo>
                    <a:pt x="2661" y="1211"/>
                  </a:lnTo>
                  <a:lnTo>
                    <a:pt x="2730" y="1128"/>
                  </a:lnTo>
                  <a:lnTo>
                    <a:pt x="2797" y="962"/>
                  </a:lnTo>
                  <a:lnTo>
                    <a:pt x="2939" y="741"/>
                  </a:lnTo>
                  <a:lnTo>
                    <a:pt x="3030" y="553"/>
                  </a:lnTo>
                  <a:lnTo>
                    <a:pt x="2994" y="396"/>
                  </a:lnTo>
                  <a:lnTo>
                    <a:pt x="2898" y="327"/>
                  </a:lnTo>
                  <a:lnTo>
                    <a:pt x="2784" y="207"/>
                  </a:lnTo>
                  <a:lnTo>
                    <a:pt x="2680" y="193"/>
                  </a:lnTo>
                  <a:lnTo>
                    <a:pt x="2569" y="216"/>
                  </a:lnTo>
                  <a:lnTo>
                    <a:pt x="2460" y="276"/>
                  </a:lnTo>
                  <a:lnTo>
                    <a:pt x="2474" y="331"/>
                  </a:lnTo>
                  <a:lnTo>
                    <a:pt x="2360" y="368"/>
                  </a:lnTo>
                  <a:lnTo>
                    <a:pt x="2374" y="290"/>
                  </a:lnTo>
                  <a:lnTo>
                    <a:pt x="2388" y="216"/>
                  </a:lnTo>
                  <a:lnTo>
                    <a:pt x="2333" y="166"/>
                  </a:lnTo>
                  <a:lnTo>
                    <a:pt x="2265" y="207"/>
                  </a:lnTo>
                  <a:lnTo>
                    <a:pt x="2201" y="189"/>
                  </a:lnTo>
                  <a:lnTo>
                    <a:pt x="2251" y="69"/>
                  </a:lnTo>
                  <a:lnTo>
                    <a:pt x="2196" y="55"/>
                  </a:lnTo>
                  <a:lnTo>
                    <a:pt x="2068" y="0"/>
                  </a:lnTo>
                  <a:lnTo>
                    <a:pt x="1927" y="180"/>
                  </a:lnTo>
                  <a:lnTo>
                    <a:pt x="1913" y="317"/>
                  </a:lnTo>
                  <a:lnTo>
                    <a:pt x="1909" y="428"/>
                  </a:lnTo>
                  <a:lnTo>
                    <a:pt x="1749" y="484"/>
                  </a:lnTo>
                  <a:lnTo>
                    <a:pt x="1840" y="576"/>
                  </a:lnTo>
                  <a:lnTo>
                    <a:pt x="1717" y="562"/>
                  </a:lnTo>
                  <a:lnTo>
                    <a:pt x="1667" y="649"/>
                  </a:lnTo>
                  <a:lnTo>
                    <a:pt x="1544" y="676"/>
                  </a:lnTo>
                  <a:lnTo>
                    <a:pt x="1553" y="630"/>
                  </a:lnTo>
                  <a:lnTo>
                    <a:pt x="1458" y="616"/>
                  </a:lnTo>
                  <a:lnTo>
                    <a:pt x="1311" y="658"/>
                  </a:lnTo>
                  <a:lnTo>
                    <a:pt x="1380" y="690"/>
                  </a:lnTo>
                  <a:lnTo>
                    <a:pt x="1211" y="769"/>
                  </a:lnTo>
                  <a:lnTo>
                    <a:pt x="955" y="935"/>
                  </a:lnTo>
                  <a:lnTo>
                    <a:pt x="874" y="1072"/>
                  </a:lnTo>
                  <a:lnTo>
                    <a:pt x="777" y="1072"/>
                  </a:lnTo>
                  <a:lnTo>
                    <a:pt x="846" y="1169"/>
                  </a:lnTo>
                  <a:lnTo>
                    <a:pt x="791" y="1215"/>
                  </a:lnTo>
                  <a:lnTo>
                    <a:pt x="915" y="1390"/>
                  </a:lnTo>
                  <a:lnTo>
                    <a:pt x="855" y="1445"/>
                  </a:lnTo>
                  <a:lnTo>
                    <a:pt x="814" y="1367"/>
                  </a:lnTo>
                  <a:lnTo>
                    <a:pt x="746" y="1367"/>
                  </a:lnTo>
                  <a:lnTo>
                    <a:pt x="637" y="1390"/>
                  </a:lnTo>
                  <a:lnTo>
                    <a:pt x="463" y="1408"/>
                  </a:lnTo>
                  <a:lnTo>
                    <a:pt x="285" y="1390"/>
                  </a:lnTo>
                  <a:lnTo>
                    <a:pt x="208" y="1459"/>
                  </a:lnTo>
                  <a:lnTo>
                    <a:pt x="249" y="169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7" name="Freeform 644"/>
            <p:cNvSpPr>
              <a:spLocks/>
            </p:cNvSpPr>
            <p:nvPr/>
          </p:nvSpPr>
          <p:spPr bwMode="auto">
            <a:xfrm>
              <a:off x="865188" y="4327525"/>
              <a:ext cx="115887" cy="165100"/>
            </a:xfrm>
            <a:custGeom>
              <a:avLst/>
              <a:gdLst>
                <a:gd name="T0" fmla="*/ 25 w 73"/>
                <a:gd name="T1" fmla="*/ 104 h 104"/>
                <a:gd name="T2" fmla="*/ 43 w 73"/>
                <a:gd name="T3" fmla="*/ 96 h 104"/>
                <a:gd name="T4" fmla="*/ 46 w 73"/>
                <a:gd name="T5" fmla="*/ 69 h 104"/>
                <a:gd name="T6" fmla="*/ 51 w 73"/>
                <a:gd name="T7" fmla="*/ 42 h 104"/>
                <a:gd name="T8" fmla="*/ 66 w 73"/>
                <a:gd name="T9" fmla="*/ 49 h 104"/>
                <a:gd name="T10" fmla="*/ 73 w 73"/>
                <a:gd name="T11" fmla="*/ 43 h 104"/>
                <a:gd name="T12" fmla="*/ 67 w 73"/>
                <a:gd name="T13" fmla="*/ 24 h 104"/>
                <a:gd name="T14" fmla="*/ 49 w 73"/>
                <a:gd name="T15" fmla="*/ 19 h 104"/>
                <a:gd name="T16" fmla="*/ 30 w 73"/>
                <a:gd name="T17" fmla="*/ 7 h 104"/>
                <a:gd name="T18" fmla="*/ 9 w 73"/>
                <a:gd name="T19" fmla="*/ 0 h 104"/>
                <a:gd name="T20" fmla="*/ 0 w 73"/>
                <a:gd name="T21" fmla="*/ 13 h 104"/>
                <a:gd name="T22" fmla="*/ 12 w 73"/>
                <a:gd name="T23" fmla="*/ 18 h 104"/>
                <a:gd name="T24" fmla="*/ 27 w 73"/>
                <a:gd name="T25" fmla="*/ 28 h 104"/>
                <a:gd name="T26" fmla="*/ 31 w 73"/>
                <a:gd name="T27" fmla="*/ 45 h 104"/>
                <a:gd name="T28" fmla="*/ 28 w 73"/>
                <a:gd name="T29" fmla="*/ 73 h 104"/>
                <a:gd name="T30" fmla="*/ 18 w 73"/>
                <a:gd name="T31" fmla="*/ 85 h 104"/>
                <a:gd name="T32" fmla="*/ 9 w 73"/>
                <a:gd name="T33" fmla="*/ 97 h 104"/>
                <a:gd name="T34" fmla="*/ 25 w 73"/>
                <a:gd name="T3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04">
                  <a:moveTo>
                    <a:pt x="25" y="104"/>
                  </a:moveTo>
                  <a:lnTo>
                    <a:pt x="43" y="96"/>
                  </a:lnTo>
                  <a:lnTo>
                    <a:pt x="46" y="69"/>
                  </a:lnTo>
                  <a:lnTo>
                    <a:pt x="51" y="42"/>
                  </a:lnTo>
                  <a:lnTo>
                    <a:pt x="66" y="49"/>
                  </a:lnTo>
                  <a:lnTo>
                    <a:pt x="73" y="43"/>
                  </a:lnTo>
                  <a:lnTo>
                    <a:pt x="67" y="24"/>
                  </a:lnTo>
                  <a:lnTo>
                    <a:pt x="49" y="19"/>
                  </a:lnTo>
                  <a:lnTo>
                    <a:pt x="30" y="7"/>
                  </a:lnTo>
                  <a:lnTo>
                    <a:pt x="9" y="0"/>
                  </a:lnTo>
                  <a:lnTo>
                    <a:pt x="0" y="13"/>
                  </a:lnTo>
                  <a:lnTo>
                    <a:pt x="12" y="18"/>
                  </a:lnTo>
                  <a:lnTo>
                    <a:pt x="27" y="28"/>
                  </a:lnTo>
                  <a:lnTo>
                    <a:pt x="31" y="45"/>
                  </a:lnTo>
                  <a:lnTo>
                    <a:pt x="28" y="73"/>
                  </a:lnTo>
                  <a:lnTo>
                    <a:pt x="18" y="85"/>
                  </a:lnTo>
                  <a:lnTo>
                    <a:pt x="9" y="97"/>
                  </a:lnTo>
                  <a:lnTo>
                    <a:pt x="25" y="10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8" name="Freeform 645"/>
            <p:cNvSpPr>
              <a:spLocks/>
            </p:cNvSpPr>
            <p:nvPr/>
          </p:nvSpPr>
          <p:spPr bwMode="auto">
            <a:xfrm>
              <a:off x="1084263" y="4672013"/>
              <a:ext cx="55562" cy="111125"/>
            </a:xfrm>
            <a:custGeom>
              <a:avLst/>
              <a:gdLst>
                <a:gd name="T0" fmla="*/ 50 w 170"/>
                <a:gd name="T1" fmla="*/ 0 h 347"/>
                <a:gd name="T2" fmla="*/ 170 w 170"/>
                <a:gd name="T3" fmla="*/ 41 h 347"/>
                <a:gd name="T4" fmla="*/ 117 w 170"/>
                <a:gd name="T5" fmla="*/ 230 h 347"/>
                <a:gd name="T6" fmla="*/ 80 w 170"/>
                <a:gd name="T7" fmla="*/ 347 h 347"/>
                <a:gd name="T8" fmla="*/ 53 w 170"/>
                <a:gd name="T9" fmla="*/ 329 h 347"/>
                <a:gd name="T10" fmla="*/ 87 w 170"/>
                <a:gd name="T11" fmla="*/ 236 h 347"/>
                <a:gd name="T12" fmla="*/ 86 w 170"/>
                <a:gd name="T13" fmla="*/ 180 h 347"/>
                <a:gd name="T14" fmla="*/ 60 w 170"/>
                <a:gd name="T15" fmla="*/ 140 h 347"/>
                <a:gd name="T16" fmla="*/ 0 w 170"/>
                <a:gd name="T17" fmla="*/ 123 h 347"/>
                <a:gd name="T18" fmla="*/ 50 w 170"/>
                <a:gd name="T1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347">
                  <a:moveTo>
                    <a:pt x="50" y="0"/>
                  </a:moveTo>
                  <a:lnTo>
                    <a:pt x="170" y="41"/>
                  </a:lnTo>
                  <a:lnTo>
                    <a:pt x="117" y="230"/>
                  </a:lnTo>
                  <a:lnTo>
                    <a:pt x="80" y="347"/>
                  </a:lnTo>
                  <a:lnTo>
                    <a:pt x="53" y="329"/>
                  </a:lnTo>
                  <a:lnTo>
                    <a:pt x="87" y="236"/>
                  </a:lnTo>
                  <a:lnTo>
                    <a:pt x="86" y="180"/>
                  </a:lnTo>
                  <a:lnTo>
                    <a:pt x="60" y="140"/>
                  </a:lnTo>
                  <a:lnTo>
                    <a:pt x="0" y="12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9" name="Freeform 646"/>
            <p:cNvSpPr>
              <a:spLocks/>
            </p:cNvSpPr>
            <p:nvPr/>
          </p:nvSpPr>
          <p:spPr bwMode="auto">
            <a:xfrm>
              <a:off x="6691313" y="1811338"/>
              <a:ext cx="944562" cy="1323975"/>
            </a:xfrm>
            <a:custGeom>
              <a:avLst/>
              <a:gdLst>
                <a:gd name="T0" fmla="*/ 1397 w 2930"/>
                <a:gd name="T1" fmla="*/ 3210 h 4160"/>
                <a:gd name="T2" fmla="*/ 1307 w 2930"/>
                <a:gd name="T3" fmla="*/ 2957 h 4160"/>
                <a:gd name="T4" fmla="*/ 1289 w 2930"/>
                <a:gd name="T5" fmla="*/ 2848 h 4160"/>
                <a:gd name="T6" fmla="*/ 1289 w 2930"/>
                <a:gd name="T7" fmla="*/ 2687 h 4160"/>
                <a:gd name="T8" fmla="*/ 1106 w 2930"/>
                <a:gd name="T9" fmla="*/ 2078 h 4160"/>
                <a:gd name="T10" fmla="*/ 970 w 2930"/>
                <a:gd name="T11" fmla="*/ 1734 h 4160"/>
                <a:gd name="T12" fmla="*/ 939 w 2930"/>
                <a:gd name="T13" fmla="*/ 1445 h 4160"/>
                <a:gd name="T14" fmla="*/ 831 w 2930"/>
                <a:gd name="T15" fmla="*/ 1353 h 4160"/>
                <a:gd name="T16" fmla="*/ 634 w 2930"/>
                <a:gd name="T17" fmla="*/ 1175 h 4160"/>
                <a:gd name="T18" fmla="*/ 552 w 2930"/>
                <a:gd name="T19" fmla="*/ 1088 h 4160"/>
                <a:gd name="T20" fmla="*/ 669 w 2930"/>
                <a:gd name="T21" fmla="*/ 1362 h 4160"/>
                <a:gd name="T22" fmla="*/ 683 w 2930"/>
                <a:gd name="T23" fmla="*/ 1450 h 4160"/>
                <a:gd name="T24" fmla="*/ 332 w 2930"/>
                <a:gd name="T25" fmla="*/ 1267 h 4160"/>
                <a:gd name="T26" fmla="*/ 81 w 2930"/>
                <a:gd name="T27" fmla="*/ 1079 h 4160"/>
                <a:gd name="T28" fmla="*/ 54 w 2930"/>
                <a:gd name="T29" fmla="*/ 845 h 4160"/>
                <a:gd name="T30" fmla="*/ 351 w 2930"/>
                <a:gd name="T31" fmla="*/ 433 h 4160"/>
                <a:gd name="T32" fmla="*/ 674 w 2930"/>
                <a:gd name="T33" fmla="*/ 483 h 4160"/>
                <a:gd name="T34" fmla="*/ 1115 w 2930"/>
                <a:gd name="T35" fmla="*/ 157 h 4160"/>
                <a:gd name="T36" fmla="*/ 1359 w 2930"/>
                <a:gd name="T37" fmla="*/ 0 h 4160"/>
                <a:gd name="T38" fmla="*/ 1452 w 2930"/>
                <a:gd name="T39" fmla="*/ 172 h 4160"/>
                <a:gd name="T40" fmla="*/ 1577 w 2930"/>
                <a:gd name="T41" fmla="*/ 571 h 4160"/>
                <a:gd name="T42" fmla="*/ 1640 w 2930"/>
                <a:gd name="T43" fmla="*/ 717 h 4160"/>
                <a:gd name="T44" fmla="*/ 1397 w 2930"/>
                <a:gd name="T45" fmla="*/ 845 h 4160"/>
                <a:gd name="T46" fmla="*/ 1401 w 2930"/>
                <a:gd name="T47" fmla="*/ 1129 h 4160"/>
                <a:gd name="T48" fmla="*/ 1424 w 2930"/>
                <a:gd name="T49" fmla="*/ 1281 h 4160"/>
                <a:gd name="T50" fmla="*/ 1294 w 2930"/>
                <a:gd name="T51" fmla="*/ 1336 h 4160"/>
                <a:gd name="T52" fmla="*/ 1281 w 2930"/>
                <a:gd name="T53" fmla="*/ 1491 h 4160"/>
                <a:gd name="T54" fmla="*/ 1200 w 2930"/>
                <a:gd name="T55" fmla="*/ 1574 h 4160"/>
                <a:gd name="T56" fmla="*/ 1415 w 2930"/>
                <a:gd name="T57" fmla="*/ 1821 h 4160"/>
                <a:gd name="T58" fmla="*/ 1546 w 2930"/>
                <a:gd name="T59" fmla="*/ 2110 h 4160"/>
                <a:gd name="T60" fmla="*/ 1684 w 2930"/>
                <a:gd name="T61" fmla="*/ 2069 h 4160"/>
                <a:gd name="T62" fmla="*/ 1815 w 2930"/>
                <a:gd name="T63" fmla="*/ 2028 h 4160"/>
                <a:gd name="T64" fmla="*/ 1967 w 2930"/>
                <a:gd name="T65" fmla="*/ 2206 h 4160"/>
                <a:gd name="T66" fmla="*/ 2170 w 2930"/>
                <a:gd name="T67" fmla="*/ 2233 h 4160"/>
                <a:gd name="T68" fmla="*/ 2170 w 2930"/>
                <a:gd name="T69" fmla="*/ 2344 h 4160"/>
                <a:gd name="T70" fmla="*/ 2125 w 2930"/>
                <a:gd name="T71" fmla="*/ 2399 h 4160"/>
                <a:gd name="T72" fmla="*/ 2300 w 2930"/>
                <a:gd name="T73" fmla="*/ 2619 h 4160"/>
                <a:gd name="T74" fmla="*/ 2489 w 2930"/>
                <a:gd name="T75" fmla="*/ 2753 h 4160"/>
                <a:gd name="T76" fmla="*/ 2411 w 2930"/>
                <a:gd name="T77" fmla="*/ 2978 h 4160"/>
                <a:gd name="T78" fmla="*/ 2534 w 2930"/>
                <a:gd name="T79" fmla="*/ 3182 h 4160"/>
                <a:gd name="T80" fmla="*/ 2623 w 2930"/>
                <a:gd name="T81" fmla="*/ 3347 h 4160"/>
                <a:gd name="T82" fmla="*/ 2830 w 2930"/>
                <a:gd name="T83" fmla="*/ 3702 h 4160"/>
                <a:gd name="T84" fmla="*/ 2848 w 2930"/>
                <a:gd name="T85" fmla="*/ 4160 h 4160"/>
                <a:gd name="T86" fmla="*/ 2209 w 2930"/>
                <a:gd name="T87" fmla="*/ 3839 h 4160"/>
                <a:gd name="T88" fmla="*/ 1626 w 2930"/>
                <a:gd name="T89" fmla="*/ 3471 h 4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0" h="4160">
                  <a:moveTo>
                    <a:pt x="1626" y="3471"/>
                  </a:moveTo>
                  <a:lnTo>
                    <a:pt x="1397" y="3210"/>
                  </a:lnTo>
                  <a:lnTo>
                    <a:pt x="1401" y="3081"/>
                  </a:lnTo>
                  <a:lnTo>
                    <a:pt x="1307" y="2957"/>
                  </a:lnTo>
                  <a:lnTo>
                    <a:pt x="1209" y="2902"/>
                  </a:lnTo>
                  <a:lnTo>
                    <a:pt x="1289" y="2848"/>
                  </a:lnTo>
                  <a:lnTo>
                    <a:pt x="1240" y="2752"/>
                  </a:lnTo>
                  <a:lnTo>
                    <a:pt x="1289" y="2687"/>
                  </a:lnTo>
                  <a:lnTo>
                    <a:pt x="1254" y="2468"/>
                  </a:lnTo>
                  <a:lnTo>
                    <a:pt x="1106" y="2078"/>
                  </a:lnTo>
                  <a:lnTo>
                    <a:pt x="1024" y="1803"/>
                  </a:lnTo>
                  <a:lnTo>
                    <a:pt x="970" y="1734"/>
                  </a:lnTo>
                  <a:lnTo>
                    <a:pt x="966" y="1528"/>
                  </a:lnTo>
                  <a:lnTo>
                    <a:pt x="939" y="1445"/>
                  </a:lnTo>
                  <a:lnTo>
                    <a:pt x="903" y="1376"/>
                  </a:lnTo>
                  <a:lnTo>
                    <a:pt x="831" y="1353"/>
                  </a:lnTo>
                  <a:lnTo>
                    <a:pt x="741" y="1272"/>
                  </a:lnTo>
                  <a:lnTo>
                    <a:pt x="634" y="1175"/>
                  </a:lnTo>
                  <a:lnTo>
                    <a:pt x="643" y="1046"/>
                  </a:lnTo>
                  <a:lnTo>
                    <a:pt x="552" y="1088"/>
                  </a:lnTo>
                  <a:lnTo>
                    <a:pt x="526" y="1253"/>
                  </a:lnTo>
                  <a:lnTo>
                    <a:pt x="669" y="1362"/>
                  </a:lnTo>
                  <a:lnTo>
                    <a:pt x="777" y="1431"/>
                  </a:lnTo>
                  <a:lnTo>
                    <a:pt x="683" y="1450"/>
                  </a:lnTo>
                  <a:lnTo>
                    <a:pt x="472" y="1376"/>
                  </a:lnTo>
                  <a:lnTo>
                    <a:pt x="332" y="1267"/>
                  </a:lnTo>
                  <a:lnTo>
                    <a:pt x="171" y="1216"/>
                  </a:lnTo>
                  <a:lnTo>
                    <a:pt x="81" y="1079"/>
                  </a:lnTo>
                  <a:lnTo>
                    <a:pt x="0" y="1060"/>
                  </a:lnTo>
                  <a:lnTo>
                    <a:pt x="54" y="845"/>
                  </a:lnTo>
                  <a:lnTo>
                    <a:pt x="189" y="661"/>
                  </a:lnTo>
                  <a:lnTo>
                    <a:pt x="351" y="433"/>
                  </a:lnTo>
                  <a:lnTo>
                    <a:pt x="481" y="387"/>
                  </a:lnTo>
                  <a:lnTo>
                    <a:pt x="674" y="483"/>
                  </a:lnTo>
                  <a:lnTo>
                    <a:pt x="835" y="488"/>
                  </a:lnTo>
                  <a:lnTo>
                    <a:pt x="1115" y="157"/>
                  </a:lnTo>
                  <a:lnTo>
                    <a:pt x="1183" y="22"/>
                  </a:lnTo>
                  <a:lnTo>
                    <a:pt x="1359" y="0"/>
                  </a:lnTo>
                  <a:lnTo>
                    <a:pt x="1455" y="75"/>
                  </a:lnTo>
                  <a:lnTo>
                    <a:pt x="1452" y="172"/>
                  </a:lnTo>
                  <a:lnTo>
                    <a:pt x="1537" y="373"/>
                  </a:lnTo>
                  <a:lnTo>
                    <a:pt x="1577" y="571"/>
                  </a:lnTo>
                  <a:lnTo>
                    <a:pt x="1684" y="675"/>
                  </a:lnTo>
                  <a:lnTo>
                    <a:pt x="1640" y="717"/>
                  </a:lnTo>
                  <a:lnTo>
                    <a:pt x="1483" y="744"/>
                  </a:lnTo>
                  <a:lnTo>
                    <a:pt x="1397" y="845"/>
                  </a:lnTo>
                  <a:lnTo>
                    <a:pt x="1384" y="991"/>
                  </a:lnTo>
                  <a:lnTo>
                    <a:pt x="1401" y="1129"/>
                  </a:lnTo>
                  <a:lnTo>
                    <a:pt x="1455" y="1226"/>
                  </a:lnTo>
                  <a:lnTo>
                    <a:pt x="1424" y="1281"/>
                  </a:lnTo>
                  <a:lnTo>
                    <a:pt x="1307" y="1226"/>
                  </a:lnTo>
                  <a:lnTo>
                    <a:pt x="1294" y="1336"/>
                  </a:lnTo>
                  <a:lnTo>
                    <a:pt x="1348" y="1464"/>
                  </a:lnTo>
                  <a:lnTo>
                    <a:pt x="1281" y="1491"/>
                  </a:lnTo>
                  <a:lnTo>
                    <a:pt x="1276" y="1542"/>
                  </a:lnTo>
                  <a:lnTo>
                    <a:pt x="1200" y="1574"/>
                  </a:lnTo>
                  <a:lnTo>
                    <a:pt x="1249" y="1666"/>
                  </a:lnTo>
                  <a:lnTo>
                    <a:pt x="1415" y="1821"/>
                  </a:lnTo>
                  <a:lnTo>
                    <a:pt x="1464" y="1982"/>
                  </a:lnTo>
                  <a:lnTo>
                    <a:pt x="1546" y="2110"/>
                  </a:lnTo>
                  <a:lnTo>
                    <a:pt x="1658" y="2146"/>
                  </a:lnTo>
                  <a:lnTo>
                    <a:pt x="1684" y="2069"/>
                  </a:lnTo>
                  <a:lnTo>
                    <a:pt x="1775" y="2037"/>
                  </a:lnTo>
                  <a:lnTo>
                    <a:pt x="1815" y="2028"/>
                  </a:lnTo>
                  <a:lnTo>
                    <a:pt x="1873" y="2160"/>
                  </a:lnTo>
                  <a:lnTo>
                    <a:pt x="1967" y="2206"/>
                  </a:lnTo>
                  <a:lnTo>
                    <a:pt x="2072" y="2178"/>
                  </a:lnTo>
                  <a:lnTo>
                    <a:pt x="2170" y="2233"/>
                  </a:lnTo>
                  <a:lnTo>
                    <a:pt x="2224" y="2298"/>
                  </a:lnTo>
                  <a:lnTo>
                    <a:pt x="2170" y="2344"/>
                  </a:lnTo>
                  <a:lnTo>
                    <a:pt x="2062" y="2312"/>
                  </a:lnTo>
                  <a:lnTo>
                    <a:pt x="2125" y="2399"/>
                  </a:lnTo>
                  <a:lnTo>
                    <a:pt x="2192" y="2534"/>
                  </a:lnTo>
                  <a:lnTo>
                    <a:pt x="2300" y="2619"/>
                  </a:lnTo>
                  <a:lnTo>
                    <a:pt x="2467" y="2657"/>
                  </a:lnTo>
                  <a:lnTo>
                    <a:pt x="2489" y="2753"/>
                  </a:lnTo>
                  <a:lnTo>
                    <a:pt x="2422" y="2865"/>
                  </a:lnTo>
                  <a:lnTo>
                    <a:pt x="2411" y="2978"/>
                  </a:lnTo>
                  <a:lnTo>
                    <a:pt x="2453" y="3089"/>
                  </a:lnTo>
                  <a:lnTo>
                    <a:pt x="2534" y="3182"/>
                  </a:lnTo>
                  <a:lnTo>
                    <a:pt x="2653" y="3248"/>
                  </a:lnTo>
                  <a:lnTo>
                    <a:pt x="2623" y="3347"/>
                  </a:lnTo>
                  <a:lnTo>
                    <a:pt x="2623" y="3510"/>
                  </a:lnTo>
                  <a:lnTo>
                    <a:pt x="2830" y="3702"/>
                  </a:lnTo>
                  <a:lnTo>
                    <a:pt x="2930" y="4143"/>
                  </a:lnTo>
                  <a:lnTo>
                    <a:pt x="2848" y="4160"/>
                  </a:lnTo>
                  <a:lnTo>
                    <a:pt x="2576" y="4010"/>
                  </a:lnTo>
                  <a:lnTo>
                    <a:pt x="2209" y="3839"/>
                  </a:lnTo>
                  <a:lnTo>
                    <a:pt x="1909" y="3648"/>
                  </a:lnTo>
                  <a:lnTo>
                    <a:pt x="1626" y="347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0" name="Content Placeholder 2"/>
          <p:cNvSpPr txBox="1">
            <a:spLocks noChangeAspect="1"/>
          </p:cNvSpPr>
          <p:nvPr/>
        </p:nvSpPr>
        <p:spPr bwMode="auto">
          <a:xfrm>
            <a:off x="3484590" y="789710"/>
            <a:ext cx="10795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980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1" name="Прямоугольник 12"/>
          <p:cNvSpPr>
            <a:spLocks noChangeArrowheads="1"/>
          </p:cNvSpPr>
          <p:nvPr/>
        </p:nvSpPr>
        <p:spPr bwMode="auto">
          <a:xfrm>
            <a:off x="2712745" y="1318568"/>
            <a:ext cx="24198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системообразующих и оказывающих существенное влияние на развитие отраслей предприятия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02" name="Content Placeholder 2"/>
          <p:cNvSpPr txBox="1">
            <a:spLocks noChangeAspect="1"/>
          </p:cNvSpPr>
          <p:nvPr/>
        </p:nvSpPr>
        <p:spPr bwMode="auto">
          <a:xfrm>
            <a:off x="5440562" y="2686687"/>
            <a:ext cx="18072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105</a:t>
            </a:r>
            <a:r>
              <a:rPr lang="ru-RU" altLang="ru-RU" sz="3600" dirty="0">
                <a:solidFill>
                  <a:srgbClr val="DE2941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 </a:t>
            </a: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000+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3" name="Прямоугольник 14"/>
          <p:cNvSpPr>
            <a:spLocks noChangeArrowheads="1"/>
          </p:cNvSpPr>
          <p:nvPr/>
        </p:nvSpPr>
        <p:spPr bwMode="auto">
          <a:xfrm>
            <a:off x="5268162" y="3245403"/>
            <a:ext cx="207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участников сервисов кооперации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предприятий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04" name="Content Placeholder 2"/>
          <p:cNvSpPr txBox="1">
            <a:spLocks noChangeAspect="1"/>
          </p:cNvSpPr>
          <p:nvPr/>
        </p:nvSpPr>
        <p:spPr bwMode="auto">
          <a:xfrm>
            <a:off x="5209500" y="773303"/>
            <a:ext cx="22463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290+ </a:t>
            </a:r>
            <a:r>
              <a:rPr lang="ru-RU" altLang="ru-RU" sz="18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тыс.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5" name="Прямоугольник 16"/>
          <p:cNvSpPr>
            <a:spLocks noChangeArrowheads="1"/>
          </p:cNvSpPr>
          <p:nvPr/>
        </p:nvSpPr>
        <p:spPr bwMode="auto">
          <a:xfrm>
            <a:off x="5305985" y="1270048"/>
            <a:ext cx="2076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позиций в торговом каталоге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06" name="Content Placeholder 2"/>
          <p:cNvSpPr txBox="1">
            <a:spLocks noChangeAspect="1"/>
          </p:cNvSpPr>
          <p:nvPr/>
        </p:nvSpPr>
        <p:spPr bwMode="auto">
          <a:xfrm>
            <a:off x="6822205" y="5168883"/>
            <a:ext cx="22447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1,22+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7" name="Прямоугольник 18"/>
          <p:cNvSpPr>
            <a:spLocks noChangeArrowheads="1"/>
          </p:cNvSpPr>
          <p:nvPr/>
        </p:nvSpPr>
        <p:spPr bwMode="auto">
          <a:xfrm>
            <a:off x="6911959" y="5703869"/>
            <a:ext cx="93954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объем торгов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за 2018 год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08" name="Content Placeholder 2"/>
          <p:cNvSpPr txBox="1">
            <a:spLocks noChangeAspect="1"/>
          </p:cNvSpPr>
          <p:nvPr/>
        </p:nvSpPr>
        <p:spPr bwMode="auto">
          <a:xfrm>
            <a:off x="1162450" y="903565"/>
            <a:ext cx="186501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1 000+ </a:t>
            </a:r>
            <a:r>
              <a:rPr lang="ru-RU" altLang="ru-RU" sz="18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тыс.</a:t>
            </a:r>
            <a:endParaRPr lang="ru-RU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09" name="Прямоугольник 20"/>
          <p:cNvSpPr>
            <a:spLocks noChangeArrowheads="1"/>
          </p:cNvSpPr>
          <p:nvPr/>
        </p:nvSpPr>
        <p:spPr bwMode="auto">
          <a:xfrm>
            <a:off x="1093137" y="1398630"/>
            <a:ext cx="171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представителей</a:t>
            </a:r>
            <a:r>
              <a:rPr lang="en-US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органов власти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и институтов</a:t>
            </a:r>
            <a:r>
              <a:rPr lang="en-US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развития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10" name="Content Placeholder 2"/>
          <p:cNvSpPr txBox="1">
            <a:spLocks noChangeAspect="1"/>
          </p:cNvSpPr>
          <p:nvPr/>
        </p:nvSpPr>
        <p:spPr bwMode="auto">
          <a:xfrm>
            <a:off x="-37442" y="1618123"/>
            <a:ext cx="12366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1032</a:t>
            </a:r>
          </a:p>
        </p:txBody>
      </p:sp>
      <p:sp>
        <p:nvSpPr>
          <p:cNvPr id="111" name="Прямоугольник 22"/>
          <p:cNvSpPr>
            <a:spLocks noChangeArrowheads="1"/>
          </p:cNvSpPr>
          <p:nvPr/>
        </p:nvSpPr>
        <p:spPr bwMode="auto">
          <a:xfrm>
            <a:off x="28000" y="2160329"/>
            <a:ext cx="116054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2AACE2"/>
                </a:solidFill>
                <a:latin typeface="Arial Narrow" panose="020B0606020202030204" pitchFamily="34" charset="0"/>
              </a:rPr>
              <a:t>мер государственной поддержки</a:t>
            </a:r>
            <a:endParaRPr lang="ru-RU" altLang="ru-RU" sz="900" dirty="0">
              <a:solidFill>
                <a:srgbClr val="2AACE2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12" name="Content Placeholder 2"/>
          <p:cNvSpPr txBox="1">
            <a:spLocks noChangeAspect="1"/>
          </p:cNvSpPr>
          <p:nvPr/>
        </p:nvSpPr>
        <p:spPr bwMode="auto">
          <a:xfrm>
            <a:off x="716375" y="5308407"/>
            <a:ext cx="1989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80 000+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" name="Прямоугольник 24"/>
          <p:cNvSpPr>
            <a:spLocks noChangeArrowheads="1"/>
          </p:cNvSpPr>
          <p:nvPr/>
        </p:nvSpPr>
        <p:spPr bwMode="auto">
          <a:xfrm>
            <a:off x="548296" y="5847660"/>
            <a:ext cx="1946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2AACE2"/>
                </a:solidFill>
                <a:latin typeface="Arial Narrow" panose="020B0606020202030204" pitchFamily="34" charset="0"/>
              </a:rPr>
              <a:t>поставщиков промышленной продукции</a:t>
            </a:r>
            <a:endParaRPr lang="ru-RU" altLang="ru-RU" sz="900" dirty="0">
              <a:solidFill>
                <a:srgbClr val="2AACE2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14" name="Content Placeholder 2"/>
          <p:cNvSpPr txBox="1">
            <a:spLocks noChangeAspect="1"/>
          </p:cNvSpPr>
          <p:nvPr/>
        </p:nvSpPr>
        <p:spPr bwMode="auto">
          <a:xfrm>
            <a:off x="4744362" y="5618858"/>
            <a:ext cx="19891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111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5" name="Прямоугольник 26"/>
          <p:cNvSpPr>
            <a:spLocks noChangeArrowheads="1"/>
          </p:cNvSpPr>
          <p:nvPr/>
        </p:nvSpPr>
        <p:spPr bwMode="auto">
          <a:xfrm>
            <a:off x="4744362" y="6188770"/>
            <a:ext cx="2159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2AACE2"/>
                </a:solidFill>
                <a:latin typeface="Arial Narrow" panose="020B0606020202030204" pitchFamily="34" charset="0"/>
              </a:rPr>
              <a:t>средний объем закупаемой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2AACE2"/>
                </a:solidFill>
                <a:latin typeface="Arial Narrow" panose="020B0606020202030204" pitchFamily="34" charset="0"/>
              </a:rPr>
              <a:t>продукции на торговой площадке в месяц</a:t>
            </a:r>
            <a:endParaRPr lang="ru-RU" altLang="ru-RU" sz="900" dirty="0">
              <a:solidFill>
                <a:srgbClr val="2AACE2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16" name="Content Placeholder 2"/>
          <p:cNvSpPr txBox="1">
            <a:spLocks noChangeAspect="1"/>
          </p:cNvSpPr>
          <p:nvPr/>
        </p:nvSpPr>
        <p:spPr bwMode="auto">
          <a:xfrm>
            <a:off x="2414993" y="5728011"/>
            <a:ext cx="1989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10 706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7" name="Прямоугольник 28"/>
          <p:cNvSpPr>
            <a:spLocks noChangeArrowheads="1"/>
          </p:cNvSpPr>
          <p:nvPr/>
        </p:nvSpPr>
        <p:spPr bwMode="auto">
          <a:xfrm>
            <a:off x="2471988" y="6253465"/>
            <a:ext cx="198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объектов инжиниринговой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деятельности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18" name="Content Placeholder 2"/>
          <p:cNvSpPr txBox="1">
            <a:spLocks noChangeAspect="1"/>
          </p:cNvSpPr>
          <p:nvPr/>
        </p:nvSpPr>
        <p:spPr bwMode="auto">
          <a:xfrm>
            <a:off x="5890738" y="5848476"/>
            <a:ext cx="1227911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млрд руб.</a:t>
            </a:r>
            <a:endParaRPr lang="en-US" altLang="ru-RU" sz="18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" name="Content Placeholder 2"/>
          <p:cNvSpPr txBox="1">
            <a:spLocks noChangeAspect="1"/>
          </p:cNvSpPr>
          <p:nvPr/>
        </p:nvSpPr>
        <p:spPr bwMode="auto">
          <a:xfrm>
            <a:off x="2565165" y="3439512"/>
            <a:ext cx="19891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449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20" name="Прямоугольник 31"/>
          <p:cNvSpPr>
            <a:spLocks noChangeArrowheads="1"/>
          </p:cNvSpPr>
          <p:nvPr/>
        </p:nvSpPr>
        <p:spPr bwMode="auto">
          <a:xfrm>
            <a:off x="2575679" y="3910835"/>
            <a:ext cx="198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объектов инновационной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инфраструктуры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21" name="Content Placeholder 2"/>
          <p:cNvSpPr txBox="1">
            <a:spLocks noChangeAspect="1"/>
          </p:cNvSpPr>
          <p:nvPr/>
        </p:nvSpPr>
        <p:spPr bwMode="auto">
          <a:xfrm>
            <a:off x="4203706" y="3217558"/>
            <a:ext cx="19891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1 288</a:t>
            </a:r>
            <a:endParaRPr lang="en-US" altLang="ru-RU" sz="36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22" name="Прямоугольник 33"/>
          <p:cNvSpPr>
            <a:spLocks noChangeArrowheads="1"/>
          </p:cNvSpPr>
          <p:nvPr/>
        </p:nvSpPr>
        <p:spPr bwMode="auto">
          <a:xfrm>
            <a:off x="4114954" y="3700112"/>
            <a:ext cx="14068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предприятий-участников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B0F0"/>
                </a:solidFill>
                <a:latin typeface="Arial Narrow" panose="020B0606020202030204" pitchFamily="34" charset="0"/>
              </a:rPr>
              <a:t>проектов </a:t>
            </a:r>
            <a:r>
              <a:rPr lang="ru-RU" altLang="ru-RU" sz="900" dirty="0" err="1">
                <a:solidFill>
                  <a:srgbClr val="00B0F0"/>
                </a:solidFill>
                <a:latin typeface="Arial Narrow" panose="020B0606020202030204" pitchFamily="34" charset="0"/>
              </a:rPr>
              <a:t>импортозамещения</a:t>
            </a:r>
            <a:endParaRPr lang="ru-RU" altLang="ru-RU" sz="900" dirty="0">
              <a:solidFill>
                <a:srgbClr val="00B0F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23" name="Content Placeholder 2"/>
          <p:cNvSpPr txBox="1">
            <a:spLocks noChangeAspect="1"/>
          </p:cNvSpPr>
          <p:nvPr/>
        </p:nvSpPr>
        <p:spPr bwMode="auto">
          <a:xfrm>
            <a:off x="7776854" y="5443591"/>
            <a:ext cx="1028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2AACE2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трлн руб.</a:t>
            </a:r>
            <a:endParaRPr lang="en-US" altLang="ru-RU" sz="1800" dirty="0">
              <a:solidFill>
                <a:srgbClr val="2AACE2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6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98" y="3145330"/>
            <a:ext cx="4491770" cy="271237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05687" y="3625759"/>
            <a:ext cx="4014658" cy="2614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2AACE2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Реестр содержит информацию :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индустриальных и инфраструктурных проектах, реализуемых промышленными предприятиями;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мера поддержки оказываемых предприятиям;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производственных мощностях предприятий;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 земельных участках, определённых под промышленное производство;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 инфраструктурных возможностях земельных участков, включающих в себя информацию о</a:t>
            </a:r>
            <a:r>
              <a:rPr lang="en-US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транспортной доступности, электроснабжении, газоснабжении, водоснабжение, водоотведении, как на текущей момент, так и в перспективе на 3-5 лет. </a:t>
            </a:r>
          </a:p>
          <a:p>
            <a:pPr>
              <a:defRPr/>
            </a:pP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788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23462" y="1180966"/>
            <a:ext cx="41493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2AACE2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Сформированный реестр расположен: </a:t>
            </a:r>
          </a:p>
          <a:p>
            <a:pPr>
              <a:defRPr/>
            </a:pPr>
            <a:r>
              <a:rPr lang="en-US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https://gisp.gov.ru/pr517gs.ru</a:t>
            </a:r>
            <a:endParaRPr lang="ru-RU" sz="1200" dirty="0">
              <a:latin typeface="Arial Narrow" panose="020B0606020202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200" dirty="0">
              <a:latin typeface="Arial Narrow" panose="020B0606020202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200" b="1" dirty="0">
                <a:solidFill>
                  <a:srgbClr val="2AACE2"/>
                </a:solidFill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Промышленные участки размещены на «Атласе промышленности»:</a:t>
            </a:r>
          </a:p>
          <a:p>
            <a:pPr>
              <a:defRPr/>
            </a:pPr>
            <a:r>
              <a:rPr lang="en-US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https://gisp.gov.ru/</a:t>
            </a:r>
            <a:r>
              <a:rPr lang="ru-RU" sz="1200" dirty="0">
                <a:latin typeface="Arial Narrow" panose="020B0606020202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- «Атлас промышленности» - «Участок промышленного назначения» </a:t>
            </a:r>
            <a:endParaRPr lang="ru-RU" sz="1200" b="1" dirty="0">
              <a:latin typeface="Arial Narrow" panose="020B0606020202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97" y="627386"/>
            <a:ext cx="834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152">
              <a:defRPr/>
            </a:pPr>
            <a:r>
              <a:rPr lang="ru-RU" dirty="0">
                <a:solidFill>
                  <a:srgbClr val="404040"/>
                </a:solidFill>
                <a:latin typeface="Arial Narrow" panose="020B0606020202030204" pitchFamily="34" charset="0"/>
              </a:rPr>
              <a:t>Исполнение п.1д Поручения Президента РФ № Пр-517ГС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068" y="1011897"/>
            <a:ext cx="44111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rgbClr val="2AACE2"/>
                </a:solidFill>
                <a:latin typeface="Arial Narrow" panose="020B0606020202030204" pitchFamily="34" charset="0"/>
              </a:rPr>
              <a:t>Пр-517ГС, п.1д:</a:t>
            </a:r>
          </a:p>
          <a:p>
            <a:pPr algn="just">
              <a:defRPr/>
            </a:pPr>
            <a:r>
              <a:rPr lang="ru-RU" sz="1200" dirty="0">
                <a:latin typeface="Arial Narrow" panose="020B0606020202030204" pitchFamily="34" charset="0"/>
              </a:rPr>
              <a:t/>
            </a:r>
            <a:br>
              <a:rPr lang="ru-RU" sz="1200" dirty="0">
                <a:latin typeface="Arial Narrow" panose="020B0606020202030204" pitchFamily="34" charset="0"/>
              </a:rPr>
            </a:br>
            <a:r>
              <a:rPr lang="ru-RU" sz="1200" dirty="0">
                <a:latin typeface="Arial Narrow" panose="020B0606020202030204" pitchFamily="34" charset="0"/>
              </a:rPr>
              <a:t>сформировать на базе государственной информационной системы промышленности реестр промышленных предприятий с государственной поддержкой и их производственных мощностей, реализованных, реализуемых и планируемых к реализации индустриальных и инфраструктурных проектов федерального и регионального значения, предусмотрев включение в указанный реестр информации об объектах инфраструктуры и их мощностях.</a:t>
            </a:r>
          </a:p>
          <a:p>
            <a:pPr algn="just">
              <a:defRPr/>
            </a:pPr>
            <a:endParaRPr lang="ru-RU" sz="12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200" dirty="0">
                <a:latin typeface="Arial Narrow" panose="020B0606020202030204" pitchFamily="34" charset="0"/>
              </a:rPr>
              <a:t>Доклад до 1 ноября 2018 г.</a:t>
            </a:r>
          </a:p>
          <a:p>
            <a:pPr algn="just">
              <a:defRPr/>
            </a:pPr>
            <a:endParaRPr lang="ru-RU" sz="1200" dirty="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ru-RU" sz="1200" dirty="0">
                <a:latin typeface="Arial Narrow" panose="020B0606020202030204" pitchFamily="34" charset="0"/>
              </a:rPr>
              <a:t>Ответственный		 Медведев Дмитрий Анатольевич</a:t>
            </a:r>
          </a:p>
          <a:p>
            <a:pPr>
              <a:defRPr/>
            </a:pPr>
            <a:endParaRPr lang="ru-RU" sz="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8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9"/>
          <p:cNvSpPr txBox="1">
            <a:spLocks/>
          </p:cNvSpPr>
          <p:nvPr/>
        </p:nvSpPr>
        <p:spPr>
          <a:xfrm>
            <a:off x="1808785" y="265244"/>
            <a:ext cx="8666909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lang="ru-RU" sz="1800" spc="175" dirty="0">
                <a:solidFill>
                  <a:srgbClr val="001E31"/>
                </a:solidFill>
                <a:latin typeface="Arial Narrow" panose="020B0606020202030204" pitchFamily="34" charset="0"/>
              </a:rPr>
              <a:t>Спектр основных пользователей</a:t>
            </a:r>
          </a:p>
        </p:txBody>
      </p:sp>
      <p:graphicFrame>
        <p:nvGraphicFramePr>
          <p:cNvPr id="125" name="Схема 124"/>
          <p:cNvGraphicFramePr/>
          <p:nvPr>
            <p:extLst>
              <p:ext uri="{D42A27DB-BD31-4B8C-83A1-F6EECF244321}">
                <p14:modId xmlns:p14="http://schemas.microsoft.com/office/powerpoint/2010/main" val="3228688893"/>
              </p:ext>
            </p:extLst>
          </p:nvPr>
        </p:nvGraphicFramePr>
        <p:xfrm>
          <a:off x="1672070" y="2075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6" name="Рисунок 1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46" y="1500993"/>
            <a:ext cx="713724" cy="713724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18" y="3624938"/>
            <a:ext cx="931179" cy="965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95" y="2568811"/>
            <a:ext cx="713724" cy="713724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133617" y="5099709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Промышленные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предприятия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99956" y="256881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ОГВ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74" y="4932885"/>
            <a:ext cx="663045" cy="663045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95106786"/>
              </p:ext>
            </p:extLst>
          </p:nvPr>
        </p:nvGraphicFramePr>
        <p:xfrm>
          <a:off x="-1157064" y="20757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4387254" y="5155752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Сертификационные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центры</a:t>
            </a:r>
          </a:p>
        </p:txBody>
      </p:sp>
      <p:sp>
        <p:nvSpPr>
          <p:cNvPr id="133" name="Прямоугольник 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062" y="573943"/>
            <a:ext cx="8713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ru-RU" altLang="ru-RU" sz="1800" dirty="0">
                <a:latin typeface="Arial Narrow" panose="020B0606020202030204" pitchFamily="34" charset="0"/>
                <a:sym typeface="Arial" panose="020B0604020202020204" pitchFamily="34" charset="0"/>
              </a:rPr>
              <a:t>ГИС Промышленность – среда эффективного цифрового взаимодействия , учитывающая потребности всех уровней пользователей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0160" y="387687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Отраслевые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ассоциации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и союзы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89" y="4887042"/>
            <a:ext cx="662400" cy="662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89" y="2568811"/>
            <a:ext cx="713724" cy="71372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863931" y="1296586"/>
            <a:ext cx="1769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535353">
                  <a:lumMod val="40000"/>
                  <a:lumOff val="60000"/>
                </a:srgbClr>
              </a:buClr>
              <a:buSzPct val="120000"/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Мониторинг финансово-экономического состояния предприятий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-136332" y="2279342"/>
            <a:ext cx="2125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535353">
                  <a:lumMod val="40000"/>
                  <a:lumOff val="60000"/>
                </a:srgbClr>
              </a:buClr>
              <a:buSzPct val="120000"/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Единое информационное пространство взаимодействия предприятий и государства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35470" y="2162541"/>
            <a:ext cx="1921380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535353">
                  <a:lumMod val="40000"/>
                  <a:lumOff val="60000"/>
                </a:srgbClr>
              </a:buClr>
              <a:buSzPct val="120000"/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Инструменты анализа, мониторинга и прогнозирования</a:t>
            </a:r>
            <a:endParaRPr lang="en-US" sz="1200" kern="0" dirty="0">
              <a:latin typeface="Arial Narrow" panose="020B0606020202030204" pitchFamily="34" charset="0"/>
              <a:cs typeface="Helvetica"/>
              <a:sym typeface="Arial"/>
            </a:endParaRPr>
          </a:p>
          <a:p>
            <a:pPr marL="0" lvl="1"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535353">
                  <a:lumMod val="40000"/>
                  <a:lumOff val="60000"/>
                </a:srgbClr>
              </a:buClr>
              <a:buSzPct val="120000"/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1175" y="1296586"/>
            <a:ext cx="2423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535353">
                  <a:lumMod val="40000"/>
                  <a:lumOff val="60000"/>
                </a:srgbClr>
              </a:buClr>
              <a:buSzPct val="120000"/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Получение исчерпывающей информации о субъектах деятельности в сфере промышленности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2319" y="5607724"/>
            <a:ext cx="229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Инструменты взаимодействия с предприятиями и ФОИВ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68759" y="4107711"/>
            <a:ext cx="198323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Мониторинг и анализ данных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68759" y="4796051"/>
            <a:ext cx="1939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Ведение и мониторинг региональных проектов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44887" y="6185674"/>
            <a:ext cx="2691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Интеграция региональных информационных ресурсов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012" y="4422640"/>
            <a:ext cx="168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Юридическая значимость отчетности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4905" y="5449074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Единое окно взаимодействия с государством по вопросам реализации промышленной политики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958271" y="6335983"/>
            <a:ext cx="2468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514899" eaLnBrk="1" fontAlgn="auto">
              <a:spcBef>
                <a:spcPts val="0"/>
              </a:spcBef>
              <a:spcAft>
                <a:spcPts val="169"/>
              </a:spcAft>
              <a:buClr>
                <a:srgbClr val="2AACE2"/>
              </a:buClr>
              <a:defRPr/>
            </a:pPr>
            <a:r>
              <a:rPr lang="ru-RU" sz="1200" kern="0" dirty="0">
                <a:latin typeface="Arial Narrow" panose="020B0606020202030204" pitchFamily="34" charset="0"/>
                <a:cs typeface="Helvetica"/>
                <a:sym typeface="Arial"/>
              </a:rPr>
              <a:t>Площадка промышленной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83864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9"/>
          <p:cNvSpPr txBox="1">
            <a:spLocks/>
          </p:cNvSpPr>
          <p:nvPr/>
        </p:nvSpPr>
        <p:spPr>
          <a:xfrm>
            <a:off x="1791562" y="203849"/>
            <a:ext cx="8666909" cy="28796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lang="ru-RU" sz="1800" spc="175" dirty="0">
                <a:solidFill>
                  <a:srgbClr val="001E31"/>
                </a:solidFill>
                <a:latin typeface="Arial Narrow" panose="020B0606020202030204" pitchFamily="34" charset="0"/>
              </a:rPr>
              <a:t>Каталог промышленной продукции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2"/>
          <a:srcRect l="14280" t="9998" r="16580" b="3991"/>
          <a:stretch/>
        </p:blipFill>
        <p:spPr>
          <a:xfrm>
            <a:off x="2733675" y="756458"/>
            <a:ext cx="6395811" cy="5298506"/>
          </a:xfrm>
          <a:prstGeom prst="rect">
            <a:avLst/>
          </a:prstGeom>
        </p:spPr>
      </p:pic>
      <p:sp>
        <p:nvSpPr>
          <p:cNvPr id="60" name="object 36"/>
          <p:cNvSpPr>
            <a:spLocks noChangeArrowheads="1"/>
          </p:cNvSpPr>
          <p:nvPr/>
        </p:nvSpPr>
        <p:spPr bwMode="auto">
          <a:xfrm>
            <a:off x="1455738" y="5376863"/>
            <a:ext cx="236537" cy="280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5" name="object 40"/>
          <p:cNvSpPr txBox="1">
            <a:spLocks noChangeArrowheads="1"/>
          </p:cNvSpPr>
          <p:nvPr/>
        </p:nvSpPr>
        <p:spPr bwMode="auto">
          <a:xfrm>
            <a:off x="401195" y="652057"/>
            <a:ext cx="3141495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FontTx/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7 </a:t>
            </a:r>
            <a:r>
              <a:rPr lang="en-US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077</a:t>
            </a:r>
            <a:endParaRPr lang="ru-RU" altLang="ru-RU" b="1" dirty="0">
              <a:solidFill>
                <a:srgbClr val="29ACE3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Tx/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промышленных предприятий в ГИСП</a:t>
            </a:r>
          </a:p>
        </p:txBody>
      </p:sp>
      <p:sp>
        <p:nvSpPr>
          <p:cNvPr id="16" name="object 42"/>
          <p:cNvSpPr txBox="1">
            <a:spLocks noChangeArrowheads="1"/>
          </p:cNvSpPr>
          <p:nvPr/>
        </p:nvSpPr>
        <p:spPr bwMode="auto">
          <a:xfrm>
            <a:off x="398384" y="2103496"/>
            <a:ext cx="3141494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FontTx/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44</a:t>
            </a:r>
          </a:p>
          <a:p>
            <a:pPr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предприятий ОПК медицинской отрасли</a:t>
            </a:r>
          </a:p>
        </p:txBody>
      </p:sp>
      <p:sp>
        <p:nvSpPr>
          <p:cNvPr id="17" name="object 42"/>
          <p:cNvSpPr txBox="1">
            <a:spLocks noChangeArrowheads="1"/>
          </p:cNvSpPr>
          <p:nvPr/>
        </p:nvSpPr>
        <p:spPr bwMode="auto">
          <a:xfrm>
            <a:off x="395572" y="4278475"/>
            <a:ext cx="3144306" cy="89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9 744</a:t>
            </a:r>
          </a:p>
          <a:p>
            <a:pPr>
              <a:lnSpc>
                <a:spcPct val="100000"/>
              </a:lnSpc>
              <a:spcBef>
                <a:spcPts val="75"/>
              </a:spcBef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позиций продукции, производимой </a:t>
            </a:r>
          </a:p>
          <a:p>
            <a:pPr>
              <a:lnSpc>
                <a:spcPct val="100000"/>
              </a:lnSpc>
              <a:spcBef>
                <a:spcPts val="75"/>
              </a:spcBef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предприятиями ОПК</a:t>
            </a:r>
          </a:p>
        </p:txBody>
      </p:sp>
      <p:sp>
        <p:nvSpPr>
          <p:cNvPr id="18" name="object 40"/>
          <p:cNvSpPr txBox="1">
            <a:spLocks noChangeArrowheads="1"/>
          </p:cNvSpPr>
          <p:nvPr/>
        </p:nvSpPr>
        <p:spPr bwMode="auto">
          <a:xfrm>
            <a:off x="401196" y="2827461"/>
            <a:ext cx="3158836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FontTx/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310</a:t>
            </a:r>
            <a:r>
              <a:rPr lang="ru-RU" altLang="ru-RU" dirty="0">
                <a:solidFill>
                  <a:srgbClr val="9A5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000</a:t>
            </a:r>
          </a:p>
          <a:p>
            <a:pPr>
              <a:lnSpc>
                <a:spcPct val="100000"/>
              </a:lnSpc>
              <a:spcBef>
                <a:spcPts val="75"/>
              </a:spcBef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позиций в каталоге ГИСП</a:t>
            </a:r>
          </a:p>
        </p:txBody>
      </p:sp>
      <p:sp>
        <p:nvSpPr>
          <p:cNvPr id="19" name="object 42"/>
          <p:cNvSpPr txBox="1">
            <a:spLocks noChangeArrowheads="1"/>
          </p:cNvSpPr>
          <p:nvPr/>
        </p:nvSpPr>
        <p:spPr bwMode="auto">
          <a:xfrm>
            <a:off x="398384" y="1379531"/>
            <a:ext cx="3161648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FontTx/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367</a:t>
            </a:r>
          </a:p>
          <a:p>
            <a:pPr>
              <a:lnSpc>
                <a:spcPct val="100000"/>
              </a:lnSpc>
              <a:spcBef>
                <a:spcPts val="75"/>
              </a:spcBef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промышленных предприятий медицинской отрасли</a:t>
            </a:r>
          </a:p>
        </p:txBody>
      </p:sp>
      <p:sp>
        <p:nvSpPr>
          <p:cNvPr id="20" name="object 42"/>
          <p:cNvSpPr txBox="1">
            <a:spLocks noChangeArrowheads="1"/>
          </p:cNvSpPr>
          <p:nvPr/>
        </p:nvSpPr>
        <p:spPr bwMode="auto">
          <a:xfrm>
            <a:off x="395572" y="5201472"/>
            <a:ext cx="3139341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FontTx/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543</a:t>
            </a:r>
          </a:p>
          <a:p>
            <a:pPr>
              <a:lnSpc>
                <a:spcPct val="100000"/>
              </a:lnSpc>
              <a:spcBef>
                <a:spcPts val="75"/>
              </a:spcBef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позиций медицинских изделий и оборудования ОПК</a:t>
            </a:r>
          </a:p>
        </p:txBody>
      </p:sp>
      <p:sp>
        <p:nvSpPr>
          <p:cNvPr id="21" name="object 42"/>
          <p:cNvSpPr txBox="1">
            <a:spLocks noChangeArrowheads="1"/>
          </p:cNvSpPr>
          <p:nvPr/>
        </p:nvSpPr>
        <p:spPr bwMode="auto">
          <a:xfrm>
            <a:off x="401196" y="3552968"/>
            <a:ext cx="3158836" cy="70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39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75"/>
              </a:spcBef>
              <a:buFontTx/>
              <a:buNone/>
            </a:pPr>
            <a:r>
              <a:rPr lang="ru-RU" altLang="ru-RU" b="1" dirty="0">
                <a:solidFill>
                  <a:srgbClr val="29ACE3"/>
                </a:solidFill>
                <a:latin typeface="Arial Narrow" panose="020B0606020202030204" pitchFamily="34" charset="0"/>
              </a:rPr>
              <a:t>2000+</a:t>
            </a:r>
          </a:p>
          <a:p>
            <a:pPr>
              <a:lnSpc>
                <a:spcPct val="100000"/>
              </a:lnSpc>
              <a:spcBef>
                <a:spcPts val="75"/>
              </a:spcBef>
              <a:buFont typeface="Arial" panose="020B0604020202020204" pitchFamily="34" charset="0"/>
              <a:buNone/>
            </a:pP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позиций</a:t>
            </a:r>
            <a:r>
              <a:rPr lang="ru-RU" alt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latin typeface="Arial Narrow" panose="020B0606020202030204" pitchFamily="34" charset="0"/>
                <a:cs typeface="Tahoma" panose="020B0604030504040204" pitchFamily="34" charset="0"/>
              </a:rPr>
              <a:t>медицинских изделий и оборудования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8519" t="9836" r="19398" b="35761"/>
          <a:stretch/>
        </p:blipFill>
        <p:spPr>
          <a:xfrm>
            <a:off x="3133717" y="3694071"/>
            <a:ext cx="5735963" cy="28273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01" y="6016189"/>
            <a:ext cx="6308156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75"/>
              </a:spcBef>
            </a:pPr>
            <a:r>
              <a:rPr lang="ru-RU" altLang="ru-RU" sz="1400" dirty="0">
                <a:solidFill>
                  <a:srgbClr val="00B0F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На 2 квартал 2019 года запланирована работа по детализации номенклатуры для приведения в соответствие каталога ГИСП и КТРУ, а также подготовка кодов ТРУ по производимой предприятиями ОПК продукции</a:t>
            </a:r>
          </a:p>
          <a:p>
            <a:pPr marL="12700">
              <a:spcBef>
                <a:spcPts val="75"/>
              </a:spcBef>
            </a:pPr>
            <a:endParaRPr lang="ru-RU" altLang="ru-RU" sz="1200" dirty="0"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6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189959" y="565779"/>
            <a:ext cx="859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50" dirty="0">
                <a:solidFill>
                  <a:srgbClr val="404040"/>
                </a:solidFill>
                <a:latin typeface="Arial Narrow" panose="020B0606020202030204" pitchFamily="34" charset="0"/>
              </a:rPr>
              <a:t>Возможности системы для производителя: сервисные платформы</a:t>
            </a:r>
            <a:r>
              <a:rPr lang="en-US" spc="-50" dirty="0">
                <a:solidFill>
                  <a:srgbClr val="404040"/>
                </a:solidFill>
                <a:latin typeface="Arial Narrow" panose="020B0606020202030204" pitchFamily="34" charset="0"/>
              </a:rPr>
              <a:t> </a:t>
            </a:r>
            <a:r>
              <a:rPr lang="ru-RU" spc="-50" dirty="0">
                <a:solidFill>
                  <a:srgbClr val="404040"/>
                </a:solidFill>
                <a:latin typeface="Arial Narrow" panose="020B0606020202030204" pitchFamily="34" charset="0"/>
              </a:rPr>
              <a:t>ГИСП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261315" y="2570013"/>
            <a:ext cx="2715968" cy="2434980"/>
            <a:chOff x="2972496" y="2107183"/>
            <a:chExt cx="2730633" cy="2448128"/>
          </a:xfrm>
        </p:grpSpPr>
        <p:sp>
          <p:nvSpPr>
            <p:cNvPr id="26" name="Shape 1870"/>
            <p:cNvSpPr/>
            <p:nvPr/>
          </p:nvSpPr>
          <p:spPr>
            <a:xfrm>
              <a:off x="4615185" y="3696484"/>
              <a:ext cx="65468" cy="11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28" name="Shape 1871"/>
            <p:cNvSpPr/>
            <p:nvPr/>
          </p:nvSpPr>
          <p:spPr>
            <a:xfrm>
              <a:off x="4060439" y="3811755"/>
              <a:ext cx="1326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29" name="Shape 1872"/>
            <p:cNvSpPr/>
            <p:nvPr/>
          </p:nvSpPr>
          <p:spPr>
            <a:xfrm>
              <a:off x="3438500" y="3331246"/>
              <a:ext cx="410032" cy="59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51" y="0"/>
                  </a:moveTo>
                  <a:lnTo>
                    <a:pt x="0" y="21600"/>
                  </a:lnTo>
                  <a:lnTo>
                    <a:pt x="18151" y="0"/>
                  </a:lnTo>
                  <a:lnTo>
                    <a:pt x="21600" y="4126"/>
                  </a:lnTo>
                  <a:lnTo>
                    <a:pt x="18151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30" name="Shape 1873"/>
            <p:cNvSpPr/>
            <p:nvPr/>
          </p:nvSpPr>
          <p:spPr>
            <a:xfrm>
              <a:off x="3993248" y="2851441"/>
              <a:ext cx="67191" cy="11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31" name="Shape 1874"/>
            <p:cNvSpPr/>
            <p:nvPr/>
          </p:nvSpPr>
          <p:spPr>
            <a:xfrm>
              <a:off x="4482528" y="2850423"/>
              <a:ext cx="1326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32" name="Shape 1875"/>
            <p:cNvSpPr/>
            <p:nvPr/>
          </p:nvSpPr>
          <p:spPr>
            <a:xfrm>
              <a:off x="2972496" y="2851440"/>
              <a:ext cx="1087944" cy="138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extrusionOk="0">
                  <a:moveTo>
                    <a:pt x="7835" y="0"/>
                  </a:moveTo>
                  <a:cubicBezTo>
                    <a:pt x="5791" y="64"/>
                    <a:pt x="3827" y="925"/>
                    <a:pt x="2705" y="2457"/>
                  </a:cubicBezTo>
                  <a:cubicBezTo>
                    <a:pt x="662" y="5296"/>
                    <a:pt x="662" y="5296"/>
                    <a:pt x="662" y="5296"/>
                  </a:cubicBezTo>
                  <a:cubicBezTo>
                    <a:pt x="-220" y="6509"/>
                    <a:pt x="-220" y="8487"/>
                    <a:pt x="662" y="9699"/>
                  </a:cubicBezTo>
                  <a:cubicBezTo>
                    <a:pt x="9278" y="21600"/>
                    <a:pt x="9278" y="21600"/>
                    <a:pt x="9278" y="21600"/>
                  </a:cubicBezTo>
                  <a:cubicBezTo>
                    <a:pt x="8156" y="20069"/>
                    <a:pt x="8196" y="18282"/>
                    <a:pt x="9157" y="16814"/>
                  </a:cubicBezTo>
                  <a:cubicBezTo>
                    <a:pt x="21380" y="0"/>
                    <a:pt x="21380" y="0"/>
                    <a:pt x="21380" y="0"/>
                  </a:cubicBezTo>
                  <a:cubicBezTo>
                    <a:pt x="7835" y="0"/>
                    <a:pt x="7835" y="0"/>
                    <a:pt x="7835" y="0"/>
                  </a:cubicBezTo>
                </a:path>
              </a:pathLst>
            </a:custGeom>
            <a:solidFill>
              <a:srgbClr val="0F4061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>
                <a:solidFill>
                  <a:srgbClr val="0F4061"/>
                </a:solidFill>
              </a:endParaRPr>
            </a:p>
          </p:txBody>
        </p:sp>
        <p:sp>
          <p:nvSpPr>
            <p:cNvPr id="33" name="Shape 1876"/>
            <p:cNvSpPr/>
            <p:nvPr/>
          </p:nvSpPr>
          <p:spPr>
            <a:xfrm>
              <a:off x="3371310" y="2851441"/>
              <a:ext cx="689129" cy="11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94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0D0D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34" name="Shape 1878"/>
            <p:cNvSpPr/>
            <p:nvPr/>
          </p:nvSpPr>
          <p:spPr>
            <a:xfrm>
              <a:off x="3110304" y="2107183"/>
              <a:ext cx="1504883" cy="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4" y="3567"/>
                  </a:moveTo>
                  <a:cubicBezTo>
                    <a:pt x="15863" y="1417"/>
                    <a:pt x="14429" y="0"/>
                    <a:pt x="12820" y="0"/>
                  </a:cubicBezTo>
                  <a:cubicBezTo>
                    <a:pt x="9805" y="0"/>
                    <a:pt x="9805" y="0"/>
                    <a:pt x="9805" y="0"/>
                  </a:cubicBezTo>
                  <a:cubicBezTo>
                    <a:pt x="8517" y="0"/>
                    <a:pt x="6937" y="1515"/>
                    <a:pt x="6293" y="337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20" y="19254"/>
                    <a:pt x="2254" y="17935"/>
                    <a:pt x="3746" y="17837"/>
                  </a:cubicBezTo>
                  <a:cubicBezTo>
                    <a:pt x="21600" y="17837"/>
                    <a:pt x="21600" y="17837"/>
                    <a:pt x="21600" y="17837"/>
                  </a:cubicBezTo>
                  <a:cubicBezTo>
                    <a:pt x="16654" y="3567"/>
                    <a:pt x="16654" y="3567"/>
                    <a:pt x="16654" y="3567"/>
                  </a:cubicBezTo>
                </a:path>
              </a:pathLst>
            </a:custGeom>
            <a:solidFill>
              <a:srgbClr val="0C2634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35" name="Shape 1879"/>
            <p:cNvSpPr/>
            <p:nvPr/>
          </p:nvSpPr>
          <p:spPr>
            <a:xfrm>
              <a:off x="4270622" y="2256207"/>
              <a:ext cx="344565" cy="59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284" y="21600"/>
                  </a:lnTo>
                  <a:lnTo>
                    <a:pt x="21600" y="21600"/>
                  </a:lnTo>
                  <a:lnTo>
                    <a:pt x="9828" y="9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grpSp>
          <p:nvGrpSpPr>
            <p:cNvPr id="36" name="Group 1883"/>
            <p:cNvGrpSpPr/>
            <p:nvPr/>
          </p:nvGrpSpPr>
          <p:grpSpPr>
            <a:xfrm>
              <a:off x="4060437" y="3653413"/>
              <a:ext cx="1504884" cy="901898"/>
              <a:chOff x="-1" y="0"/>
              <a:chExt cx="2346152" cy="1406080"/>
            </a:xfrm>
          </p:grpSpPr>
          <p:sp>
            <p:nvSpPr>
              <p:cNvPr id="94" name="Shape 1881"/>
              <p:cNvSpPr/>
              <p:nvPr/>
            </p:nvSpPr>
            <p:spPr>
              <a:xfrm>
                <a:off x="0" y="0"/>
                <a:ext cx="2346151" cy="1406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17" y="18081"/>
                    </a:moveTo>
                    <a:cubicBezTo>
                      <a:pt x="5737" y="20183"/>
                      <a:pt x="7141" y="21600"/>
                      <a:pt x="8780" y="21600"/>
                    </a:cubicBezTo>
                    <a:cubicBezTo>
                      <a:pt x="11766" y="21600"/>
                      <a:pt x="11766" y="21600"/>
                      <a:pt x="11766" y="21600"/>
                    </a:cubicBezTo>
                    <a:cubicBezTo>
                      <a:pt x="13054" y="21600"/>
                      <a:pt x="14634" y="20085"/>
                      <a:pt x="15278" y="18228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0780" y="2346"/>
                      <a:pt x="19346" y="3714"/>
                      <a:pt x="17824" y="3812"/>
                    </a:cubicBezTo>
                    <a:cubicBezTo>
                      <a:pt x="0" y="3812"/>
                      <a:pt x="0" y="3812"/>
                      <a:pt x="0" y="3812"/>
                    </a:cubicBezTo>
                    <a:cubicBezTo>
                      <a:pt x="4917" y="18081"/>
                      <a:pt x="4917" y="18081"/>
                      <a:pt x="4917" y="18081"/>
                    </a:cubicBezTo>
                  </a:path>
                </a:pathLst>
              </a:custGeom>
              <a:solidFill>
                <a:srgbClr val="29AC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325" tIns="29325" rIns="29325" bIns="29325" numCol="1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55"/>
              </a:p>
            </p:txBody>
          </p:sp>
          <p:sp>
            <p:nvSpPr>
              <p:cNvPr id="95" name="Shape 1882"/>
              <p:cNvSpPr/>
              <p:nvPr/>
            </p:nvSpPr>
            <p:spPr>
              <a:xfrm>
                <a:off x="-1" y="248447"/>
                <a:ext cx="534500" cy="927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71" y="219"/>
                    </a:lnTo>
                    <a:lnTo>
                      <a:pt x="21600" y="21600"/>
                    </a:lnTo>
                    <a:lnTo>
                      <a:pt x="83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0D0D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325" tIns="29325" rIns="29325" bIns="29325" numCol="1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55"/>
              </a:p>
            </p:txBody>
          </p:sp>
        </p:grpSp>
        <p:grpSp>
          <p:nvGrpSpPr>
            <p:cNvPr id="37" name="Group 1890"/>
            <p:cNvGrpSpPr/>
            <p:nvPr/>
          </p:nvGrpSpPr>
          <p:grpSpPr>
            <a:xfrm>
              <a:off x="3401933" y="3331246"/>
              <a:ext cx="1270109" cy="1224065"/>
              <a:chOff x="-1" y="0"/>
              <a:chExt cx="1980130" cy="1908349"/>
            </a:xfrm>
          </p:grpSpPr>
          <p:sp>
            <p:nvSpPr>
              <p:cNvPr id="92" name="Shape 1888"/>
              <p:cNvSpPr/>
              <p:nvPr/>
            </p:nvSpPr>
            <p:spPr>
              <a:xfrm>
                <a:off x="-1" y="0"/>
                <a:ext cx="1980130" cy="1908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0" h="21600" extrusionOk="0">
                    <a:moveTo>
                      <a:pt x="617" y="10512"/>
                    </a:moveTo>
                    <a:cubicBezTo>
                      <a:pt x="-206" y="12168"/>
                      <a:pt x="-240" y="14184"/>
                      <a:pt x="720" y="15912"/>
                    </a:cubicBezTo>
                    <a:cubicBezTo>
                      <a:pt x="2469" y="19116"/>
                      <a:pt x="2469" y="19116"/>
                      <a:pt x="2469" y="19116"/>
                    </a:cubicBezTo>
                    <a:cubicBezTo>
                      <a:pt x="3223" y="20484"/>
                      <a:pt x="5074" y="21600"/>
                      <a:pt x="6583" y="21600"/>
                    </a:cubicBezTo>
                    <a:cubicBezTo>
                      <a:pt x="21360" y="21600"/>
                      <a:pt x="21360" y="21600"/>
                      <a:pt x="21360" y="21600"/>
                    </a:cubicBezTo>
                    <a:cubicBezTo>
                      <a:pt x="19440" y="21600"/>
                      <a:pt x="17794" y="20556"/>
                      <a:pt x="16834" y="19008"/>
                    </a:cubicBezTo>
                    <a:cubicBezTo>
                      <a:pt x="6411" y="0"/>
                      <a:pt x="6411" y="0"/>
                      <a:pt x="6411" y="0"/>
                    </a:cubicBezTo>
                    <a:cubicBezTo>
                      <a:pt x="617" y="10512"/>
                      <a:pt x="617" y="10512"/>
                      <a:pt x="617" y="10512"/>
                    </a:cubicBezTo>
                  </a:path>
                </a:pathLst>
              </a:custGeom>
              <a:solidFill>
                <a:srgbClr val="1A51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325" tIns="29325" rIns="29325" bIns="29325" numCol="1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55"/>
              </a:p>
            </p:txBody>
          </p:sp>
          <p:sp>
            <p:nvSpPr>
              <p:cNvPr id="93" name="Shape 1889"/>
              <p:cNvSpPr/>
              <p:nvPr/>
            </p:nvSpPr>
            <p:spPr>
              <a:xfrm>
                <a:off x="57008" y="0"/>
                <a:ext cx="639250" cy="927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1" y="0"/>
                    </a:moveTo>
                    <a:lnTo>
                      <a:pt x="0" y="21600"/>
                    </a:lnTo>
                    <a:lnTo>
                      <a:pt x="21600" y="4126"/>
                    </a:lnTo>
                    <a:lnTo>
                      <a:pt x="18151" y="0"/>
                    </a:lnTo>
                    <a:close/>
                  </a:path>
                </a:pathLst>
              </a:custGeom>
              <a:solidFill>
                <a:srgbClr val="0D0D0D">
                  <a:alpha val="1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9325" tIns="29325" rIns="29325" bIns="29325" numCol="1" anchor="t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155"/>
              </a:p>
            </p:txBody>
          </p:sp>
        </p:grpSp>
        <p:sp>
          <p:nvSpPr>
            <p:cNvPr id="38" name="Shape 1893"/>
            <p:cNvSpPr/>
            <p:nvPr/>
          </p:nvSpPr>
          <p:spPr>
            <a:xfrm>
              <a:off x="4003585" y="2107183"/>
              <a:ext cx="1268624" cy="122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extrusionOk="0">
                  <a:moveTo>
                    <a:pt x="20741" y="11088"/>
                  </a:moveTo>
                  <a:cubicBezTo>
                    <a:pt x="21566" y="9432"/>
                    <a:pt x="21600" y="7416"/>
                    <a:pt x="20673" y="5688"/>
                  </a:cubicBezTo>
                  <a:cubicBezTo>
                    <a:pt x="18887" y="2484"/>
                    <a:pt x="18887" y="2484"/>
                    <a:pt x="18887" y="2484"/>
                  </a:cubicBezTo>
                  <a:cubicBezTo>
                    <a:pt x="18132" y="1116"/>
                    <a:pt x="16277" y="0"/>
                    <a:pt x="147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89" y="0"/>
                    <a:pt x="3571" y="1044"/>
                    <a:pt x="4499" y="2628"/>
                  </a:cubicBezTo>
                  <a:cubicBezTo>
                    <a:pt x="14972" y="21600"/>
                    <a:pt x="14972" y="21600"/>
                    <a:pt x="14972" y="21600"/>
                  </a:cubicBezTo>
                  <a:cubicBezTo>
                    <a:pt x="20741" y="11088"/>
                    <a:pt x="20741" y="11088"/>
                    <a:pt x="20741" y="11088"/>
                  </a:cubicBezTo>
                </a:path>
              </a:pathLst>
            </a:custGeom>
            <a:solidFill>
              <a:srgbClr val="BDBEC0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>
                <a:solidFill>
                  <a:srgbClr val="BDBEC0"/>
                </a:solidFill>
              </a:endParaRPr>
            </a:p>
          </p:txBody>
        </p:sp>
        <p:sp>
          <p:nvSpPr>
            <p:cNvPr id="39" name="Shape 1894"/>
            <p:cNvSpPr/>
            <p:nvPr/>
          </p:nvSpPr>
          <p:spPr>
            <a:xfrm>
              <a:off x="4825370" y="2735151"/>
              <a:ext cx="410032" cy="59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449"/>
                  </a:lnTo>
                  <a:lnTo>
                    <a:pt x="35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0D0D">
                <a:alpha val="2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40" name="Shape 1896"/>
            <p:cNvSpPr/>
            <p:nvPr/>
          </p:nvSpPr>
          <p:spPr>
            <a:xfrm>
              <a:off x="4615185" y="2429351"/>
              <a:ext cx="1087944" cy="138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extrusionOk="0">
                  <a:moveTo>
                    <a:pt x="13505" y="21600"/>
                  </a:moveTo>
                  <a:cubicBezTo>
                    <a:pt x="15589" y="21536"/>
                    <a:pt x="17553" y="20644"/>
                    <a:pt x="18675" y="19115"/>
                  </a:cubicBezTo>
                  <a:cubicBezTo>
                    <a:pt x="20718" y="16280"/>
                    <a:pt x="20718" y="16280"/>
                    <a:pt x="20718" y="16280"/>
                  </a:cubicBezTo>
                  <a:cubicBezTo>
                    <a:pt x="21600" y="15069"/>
                    <a:pt x="21600" y="13094"/>
                    <a:pt x="20718" y="11883"/>
                  </a:cubicBezTo>
                  <a:cubicBezTo>
                    <a:pt x="12102" y="0"/>
                    <a:pt x="12102" y="0"/>
                    <a:pt x="12102" y="0"/>
                  </a:cubicBezTo>
                  <a:cubicBezTo>
                    <a:pt x="13184" y="1529"/>
                    <a:pt x="13144" y="3313"/>
                    <a:pt x="12183" y="477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3505" y="21600"/>
                    <a:pt x="13505" y="21600"/>
                    <a:pt x="13505" y="21600"/>
                  </a:cubicBezTo>
                </a:path>
              </a:pathLst>
            </a:custGeom>
            <a:solidFill>
              <a:srgbClr val="919397"/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sp>
          <p:nvSpPr>
            <p:cNvPr id="41" name="Shape 1897"/>
            <p:cNvSpPr/>
            <p:nvPr/>
          </p:nvSpPr>
          <p:spPr>
            <a:xfrm>
              <a:off x="4615185" y="3696485"/>
              <a:ext cx="687406" cy="11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D0D0D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9325" tIns="29325" rIns="29325" bIns="29325" numCol="1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155"/>
            </a:p>
          </p:txBody>
        </p:sp>
        <p:grpSp>
          <p:nvGrpSpPr>
            <p:cNvPr id="42" name="Group 3"/>
            <p:cNvGrpSpPr/>
            <p:nvPr/>
          </p:nvGrpSpPr>
          <p:grpSpPr>
            <a:xfrm>
              <a:off x="3651674" y="4011459"/>
              <a:ext cx="1400605" cy="351912"/>
              <a:chOff x="5026292" y="4684603"/>
              <a:chExt cx="2183582" cy="548640"/>
            </a:xfrm>
          </p:grpSpPr>
          <p:sp>
            <p:nvSpPr>
              <p:cNvPr id="87" name="Oval 72"/>
              <p:cNvSpPr/>
              <p:nvPr/>
            </p:nvSpPr>
            <p:spPr>
              <a:xfrm>
                <a:off x="6661234" y="4684603"/>
                <a:ext cx="548640" cy="54864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52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3</a:t>
                </a:r>
              </a:p>
            </p:txBody>
          </p:sp>
          <p:sp>
            <p:nvSpPr>
              <p:cNvPr id="88" name="Oval 73"/>
              <p:cNvSpPr/>
              <p:nvPr/>
            </p:nvSpPr>
            <p:spPr>
              <a:xfrm>
                <a:off x="5026292" y="4684603"/>
                <a:ext cx="548640" cy="54864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52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5"/>
            <p:cNvGrpSpPr/>
            <p:nvPr/>
          </p:nvGrpSpPr>
          <p:grpSpPr>
            <a:xfrm>
              <a:off x="3189034" y="3155292"/>
              <a:ext cx="2341227" cy="351912"/>
              <a:chOff x="4305021" y="3292165"/>
              <a:chExt cx="3650039" cy="548640"/>
            </a:xfrm>
          </p:grpSpPr>
          <p:sp>
            <p:nvSpPr>
              <p:cNvPr id="81" name="Oval 71"/>
              <p:cNvSpPr/>
              <p:nvPr/>
            </p:nvSpPr>
            <p:spPr>
              <a:xfrm>
                <a:off x="7406420" y="3292165"/>
                <a:ext cx="548640" cy="54864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52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</a:t>
                </a:r>
              </a:p>
            </p:txBody>
          </p:sp>
          <p:sp>
            <p:nvSpPr>
              <p:cNvPr id="82" name="Oval 74"/>
              <p:cNvSpPr/>
              <p:nvPr/>
            </p:nvSpPr>
            <p:spPr>
              <a:xfrm>
                <a:off x="4305021" y="3292165"/>
                <a:ext cx="548640" cy="54864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52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5</a:t>
                </a:r>
              </a:p>
            </p:txBody>
          </p:sp>
        </p:grpSp>
        <p:grpSp>
          <p:nvGrpSpPr>
            <p:cNvPr id="44" name="Group 4"/>
            <p:cNvGrpSpPr/>
            <p:nvPr/>
          </p:nvGrpSpPr>
          <p:grpSpPr>
            <a:xfrm>
              <a:off x="3655349" y="2299125"/>
              <a:ext cx="1396930" cy="351912"/>
              <a:chOff x="5032021" y="2015025"/>
              <a:chExt cx="2177853" cy="548641"/>
            </a:xfrm>
          </p:grpSpPr>
          <p:sp>
            <p:nvSpPr>
              <p:cNvPr id="79" name="Oval 70"/>
              <p:cNvSpPr/>
              <p:nvPr/>
            </p:nvSpPr>
            <p:spPr>
              <a:xfrm>
                <a:off x="6661234" y="2015025"/>
                <a:ext cx="548640" cy="54864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52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</a:t>
                </a:r>
              </a:p>
            </p:txBody>
          </p:sp>
          <p:sp>
            <p:nvSpPr>
              <p:cNvPr id="80" name="Oval 75"/>
              <p:cNvSpPr/>
              <p:nvPr/>
            </p:nvSpPr>
            <p:spPr>
              <a:xfrm>
                <a:off x="5032021" y="2015026"/>
                <a:ext cx="548640" cy="54864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52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6</a:t>
                </a:r>
              </a:p>
            </p:txBody>
          </p:sp>
        </p:grpSp>
      </p:grpSp>
      <p:sp>
        <p:nvSpPr>
          <p:cNvPr id="56" name="TextBox 109"/>
          <p:cNvSpPr txBox="1"/>
          <p:nvPr/>
        </p:nvSpPr>
        <p:spPr>
          <a:xfrm>
            <a:off x="239986" y="1040112"/>
            <a:ext cx="4248941" cy="193450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1197" b="1" dirty="0">
                <a:latin typeface="Arial Narrow" panose="020B0606020202030204" pitchFamily="34" charset="0"/>
              </a:rPr>
              <a:t>Анализ и прогноз развития производства на базе актуальных статистических данных промышленности :от получения статистических данных до обоснованного распределения производственных сил на территории РФ</a:t>
            </a:r>
          </a:p>
          <a:p>
            <a:pPr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97" dirty="0">
                <a:latin typeface="Arial Narrow" panose="020B0606020202030204" pitchFamily="34" charset="0"/>
              </a:rPr>
              <a:t>Сбор и консолидация статистических данных</a:t>
            </a:r>
          </a:p>
          <a:p>
            <a:pPr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97" dirty="0">
                <a:latin typeface="Arial Narrow" panose="020B0606020202030204" pitchFamily="34" charset="0"/>
              </a:rPr>
              <a:t>Прогноз спроса на отечественные товары </a:t>
            </a:r>
          </a:p>
          <a:p>
            <a:pPr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97" dirty="0">
                <a:latin typeface="Arial Narrow" panose="020B0606020202030204" pitchFamily="34" charset="0"/>
              </a:rPr>
              <a:t>Моделирование и прогноз </a:t>
            </a:r>
          </a:p>
          <a:p>
            <a:pPr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97" dirty="0">
                <a:latin typeface="Arial Narrow" panose="020B0606020202030204" pitchFamily="34" charset="0"/>
              </a:rPr>
              <a:t>Построение онлайн межотраслевых балансов производства и   потребления продукции</a:t>
            </a:r>
          </a:p>
          <a:p>
            <a:pPr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197" dirty="0">
                <a:latin typeface="Arial Narrow" panose="020B0606020202030204" pitchFamily="34" charset="0"/>
              </a:rPr>
              <a:t>Формализация требований к продукции</a:t>
            </a:r>
          </a:p>
        </p:txBody>
      </p:sp>
      <p:sp>
        <p:nvSpPr>
          <p:cNvPr id="96" name="TextBox 109"/>
          <p:cNvSpPr txBox="1"/>
          <p:nvPr/>
        </p:nvSpPr>
        <p:spPr>
          <a:xfrm>
            <a:off x="112414" y="2980188"/>
            <a:ext cx="3124580" cy="212231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1197" b="1" dirty="0">
                <a:latin typeface="Arial Narrow" panose="020B0606020202030204" pitchFamily="34" charset="0"/>
              </a:rPr>
              <a:t>Продвижение продукции на внешнем рынке: от анализа рынков до </a:t>
            </a:r>
            <a:r>
              <a:rPr lang="ru-RU" sz="1197" b="1" dirty="0" err="1">
                <a:latin typeface="Arial Narrow" panose="020B0606020202030204" pitchFamily="34" charset="0"/>
              </a:rPr>
              <a:t>постпродажного</a:t>
            </a:r>
            <a:r>
              <a:rPr lang="ru-RU" sz="1197" b="1" dirty="0">
                <a:latin typeface="Arial Narrow" panose="020B0606020202030204" pitchFamily="34" charset="0"/>
              </a:rPr>
              <a:t> обслуживания продукции</a:t>
            </a:r>
          </a:p>
          <a:p>
            <a:pPr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64 стран </a:t>
            </a:r>
            <a:r>
              <a:rPr lang="ru-RU" sz="1200" dirty="0"/>
              <a:t>регистраций на торговой площадке</a:t>
            </a:r>
          </a:p>
          <a:p>
            <a:pPr marL="630238" indent="-630238"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Более 95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млн.руб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200" dirty="0"/>
              <a:t>объем торгов с нерезидентами в 2018 году</a:t>
            </a:r>
          </a:p>
          <a:p>
            <a:pPr marL="630238" indent="-630238"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Более</a:t>
            </a:r>
            <a:r>
              <a:rPr lang="ru-RU" sz="1200" dirty="0"/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4 тыс.</a:t>
            </a:r>
            <a:r>
              <a:rPr lang="ru-RU" sz="1200" dirty="0"/>
              <a:t> публикаций лотов с участием нерезидентов на торговой площадке</a:t>
            </a:r>
          </a:p>
          <a:p>
            <a:pPr marL="630238" indent="-630238"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Более</a:t>
            </a:r>
            <a:r>
              <a:rPr lang="ru-RU" sz="1200" dirty="0"/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800</a:t>
            </a:r>
            <a:r>
              <a:rPr lang="ru-RU" sz="1200" dirty="0"/>
              <a:t> уникальных иностранных поставщиков, подавших заявки на торговую площадку</a:t>
            </a:r>
            <a:endParaRPr lang="ru-RU" sz="1197" dirty="0">
              <a:latin typeface="Arial Narrow" panose="020B0606020202030204" pitchFamily="34" charset="0"/>
            </a:endParaRPr>
          </a:p>
        </p:txBody>
      </p:sp>
      <p:sp>
        <p:nvSpPr>
          <p:cNvPr id="97" name="TextBox 109"/>
          <p:cNvSpPr txBox="1"/>
          <p:nvPr/>
        </p:nvSpPr>
        <p:spPr>
          <a:xfrm>
            <a:off x="253884" y="5320498"/>
            <a:ext cx="3521000" cy="138185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1197" b="1" dirty="0">
                <a:latin typeface="Arial Narrow" panose="020B0606020202030204" pitchFamily="34" charset="0"/>
              </a:rPr>
              <a:t>Увеличение сбыта продукции на внутреннем рынке: от размещения в каталоге ГИСП до получения платежей по поставкам</a:t>
            </a:r>
          </a:p>
          <a:p>
            <a:pPr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20 млрд  </a:t>
            </a:r>
            <a:r>
              <a:rPr lang="ru-RU" sz="1197" dirty="0">
                <a:latin typeface="Arial Narrow" panose="020B0606020202030204" pitchFamily="34" charset="0"/>
              </a:rPr>
              <a:t>- еженедельный объем сделок</a:t>
            </a:r>
          </a:p>
          <a:p>
            <a:pPr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2000+ </a:t>
            </a:r>
            <a:r>
              <a:rPr lang="ru-RU" sz="1197" dirty="0">
                <a:latin typeface="Arial Narrow" panose="020B0606020202030204" pitchFamily="34" charset="0"/>
              </a:rPr>
              <a:t>заказчиков – крупнейших предприятий России</a:t>
            </a:r>
          </a:p>
          <a:p>
            <a:pPr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4000 торгов </a:t>
            </a:r>
            <a:r>
              <a:rPr lang="ru-RU" sz="1197" dirty="0">
                <a:latin typeface="Arial Narrow" panose="020B0606020202030204" pitchFamily="34" charset="0"/>
              </a:rPr>
              <a:t>ежедневно </a:t>
            </a:r>
          </a:p>
          <a:p>
            <a:pPr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200 000+ </a:t>
            </a:r>
            <a:r>
              <a:rPr lang="ru-RU" sz="1197" dirty="0">
                <a:latin typeface="Arial Narrow" panose="020B0606020202030204" pitchFamily="34" charset="0"/>
              </a:rPr>
              <a:t>активных участников закупочных процедур</a:t>
            </a:r>
            <a:endParaRPr lang="ru-RU" sz="1197" b="1" dirty="0">
              <a:latin typeface="Arial Narrow" panose="020B0606020202030204" pitchFamily="34" charset="0"/>
            </a:endParaRPr>
          </a:p>
        </p:txBody>
      </p:sp>
      <p:sp>
        <p:nvSpPr>
          <p:cNvPr id="98" name="TextBox 109"/>
          <p:cNvSpPr txBox="1"/>
          <p:nvPr/>
        </p:nvSpPr>
        <p:spPr>
          <a:xfrm>
            <a:off x="5612219" y="1010233"/>
            <a:ext cx="3256857" cy="175163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1197" b="1" dirty="0">
                <a:latin typeface="Arial Narrow" panose="020B0606020202030204" pitchFamily="34" charset="0"/>
              </a:rPr>
              <a:t>Эффективные инвестиции в промышленность</a:t>
            </a:r>
            <a:r>
              <a:rPr lang="en-US" sz="1197" b="1" dirty="0">
                <a:latin typeface="Arial Narrow" panose="020B0606020202030204" pitchFamily="34" charset="0"/>
              </a:rPr>
              <a:t> </a:t>
            </a:r>
            <a:r>
              <a:rPr lang="ru-RU" sz="1197" b="1" dirty="0">
                <a:latin typeface="Arial Narrow" panose="020B0606020202030204" pitchFamily="34" charset="0"/>
              </a:rPr>
              <a:t>РФ: от анализа инвестиционных возможностей до вывода продукта на рынок</a:t>
            </a:r>
          </a:p>
          <a:p>
            <a:pPr marL="361950">
              <a:buClr>
                <a:srgbClr val="FF0000"/>
              </a:buClr>
            </a:pPr>
            <a:r>
              <a:rPr lang="ru-RU" sz="1197" dirty="0">
                <a:solidFill>
                  <a:srgbClr val="231F20"/>
                </a:solidFill>
                <a:latin typeface="Arial Narrow" panose="020B0606020202030204" pitchFamily="34" charset="0"/>
              </a:rPr>
              <a:t>Привлечение финансирования </a:t>
            </a:r>
            <a:r>
              <a:rPr lang="ru-RU" sz="1197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 50  млн до 5 млрд. рублей</a:t>
            </a:r>
          </a:p>
          <a:p>
            <a:pPr marL="536575" indent="-174625">
              <a:buClr>
                <a:srgbClr val="FF0000"/>
              </a:buClr>
            </a:pPr>
            <a:r>
              <a:rPr lang="ru-RU" sz="1197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&gt; 600 </a:t>
            </a:r>
            <a:r>
              <a:rPr lang="ru-RU" sz="1197" dirty="0">
                <a:latin typeface="Arial Narrow" panose="020B0606020202030204" pitchFamily="34" charset="0"/>
              </a:rPr>
              <a:t>опубликованных инвестиционных проектов</a:t>
            </a:r>
          </a:p>
          <a:p>
            <a:pPr marL="536575" indent="-174625"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29</a:t>
            </a:r>
            <a:r>
              <a:rPr lang="ru-RU" sz="1200" b="1" dirty="0"/>
              <a:t> </a:t>
            </a:r>
            <a:r>
              <a:rPr lang="ru-RU" sz="1200" dirty="0"/>
              <a:t>региона Российской Федерации</a:t>
            </a:r>
          </a:p>
          <a:p>
            <a:pPr marL="536575" indent="-174625">
              <a:buClr>
                <a:srgbClr val="FF0000"/>
              </a:buCl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200" dirty="0"/>
              <a:t>сервисов сопровождения портфельного инвестора	</a:t>
            </a:r>
          </a:p>
        </p:txBody>
      </p:sp>
      <p:sp>
        <p:nvSpPr>
          <p:cNvPr id="99" name="TextBox 109"/>
          <p:cNvSpPr txBox="1"/>
          <p:nvPr/>
        </p:nvSpPr>
        <p:spPr>
          <a:xfrm>
            <a:off x="6059171" y="3066468"/>
            <a:ext cx="3040850" cy="19380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1197" b="1" dirty="0">
                <a:latin typeface="Arial Narrow" panose="020B0606020202030204" pitchFamily="34" charset="0"/>
              </a:rPr>
              <a:t>Запуск/расширение производства: от бизнес-идеи до сдачи производственного объекта </a:t>
            </a:r>
          </a:p>
          <a:p>
            <a:pPr marL="180975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Более 266 000 позиций </a:t>
            </a:r>
            <a:r>
              <a:rPr lang="ru-RU" sz="1200" dirty="0"/>
              <a:t>в Торговом каталоге ГИСП</a:t>
            </a:r>
          </a:p>
          <a:p>
            <a:pPr marL="180975"/>
            <a:r>
              <a:rPr lang="ru-RU" sz="1200" dirty="0"/>
              <a:t>объем кооперационных сделок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более 1 млрд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руб</a:t>
            </a:r>
            <a:r>
              <a:rPr lang="ru-RU" sz="1200" dirty="0"/>
              <a:t> в 2018 году</a:t>
            </a:r>
          </a:p>
          <a:p>
            <a:pPr marL="180975"/>
            <a:r>
              <a:rPr lang="ru-RU" sz="1200" dirty="0"/>
              <a:t>НИОКР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более 100 проектов</a:t>
            </a:r>
          </a:p>
          <a:p>
            <a:pPr marL="180975"/>
            <a:r>
              <a:rPr lang="ru-RU" sz="1200" dirty="0"/>
              <a:t>Выстраивание кооперационных цепочек по проектам: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Термолит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Бетра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, Сила Сибири…  </a:t>
            </a:r>
          </a:p>
          <a:p>
            <a:pPr marL="180975"/>
            <a:endParaRPr lang="ru-RU" sz="1200" dirty="0"/>
          </a:p>
        </p:txBody>
      </p:sp>
      <p:sp>
        <p:nvSpPr>
          <p:cNvPr id="100" name="TextBox 109"/>
          <p:cNvSpPr txBox="1"/>
          <p:nvPr/>
        </p:nvSpPr>
        <p:spPr>
          <a:xfrm>
            <a:off x="5049749" y="5139678"/>
            <a:ext cx="3968384" cy="156741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ru-RU" sz="1197" b="1" dirty="0">
                <a:latin typeface="Arial Narrow" panose="020B0606020202030204" pitchFamily="34" charset="0"/>
              </a:rPr>
              <a:t>Получение государственной или частной поддержки для развития бизнеса в сфере промышленности: от подбора комплекса мер до контроля эффективности производства</a:t>
            </a:r>
          </a:p>
          <a:p>
            <a:pPr marL="180975">
              <a:buClr>
                <a:srgbClr val="FF0000"/>
              </a:buClr>
            </a:pPr>
            <a:r>
              <a:rPr lang="ru-RU" sz="1197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более 1 тыс. </a:t>
            </a:r>
            <a:r>
              <a:rPr lang="ru-RU" sz="1197" dirty="0">
                <a:latin typeface="Arial Narrow" panose="020B0606020202030204" pitchFamily="34" charset="0"/>
              </a:rPr>
              <a:t>мер поддержки в ГИСП</a:t>
            </a:r>
          </a:p>
          <a:p>
            <a:pPr marL="180975">
              <a:buClr>
                <a:srgbClr val="FF0000"/>
              </a:buClr>
            </a:pPr>
            <a:r>
              <a:rPr lang="ru-RU" sz="1200" dirty="0"/>
              <a:t>Лизинг - </a:t>
            </a:r>
            <a:r>
              <a:rPr lang="ru-RU" sz="1197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срок до 5 лет</a:t>
            </a:r>
          </a:p>
          <a:p>
            <a:pPr marL="180975">
              <a:buClr>
                <a:srgbClr val="FF0000"/>
              </a:buClr>
            </a:pPr>
            <a:r>
              <a:rPr lang="ru-RU" sz="1200" dirty="0"/>
              <a:t>Тендерный кредит - </a:t>
            </a:r>
            <a:r>
              <a:rPr lang="ru-RU" sz="1197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 100 млн. рублей без залога сроком до 50 дней</a:t>
            </a:r>
          </a:p>
          <a:p>
            <a:pPr marL="180975">
              <a:buClr>
                <a:srgbClr val="FF0000"/>
              </a:buClr>
            </a:pPr>
            <a:r>
              <a:rPr lang="ru-RU" sz="1200" dirty="0"/>
              <a:t>Банковская гарантия - срок принятия решения </a:t>
            </a:r>
            <a:r>
              <a:rPr lang="mr-IN" sz="1200" dirty="0"/>
              <a:t>–</a:t>
            </a:r>
            <a:r>
              <a:rPr lang="ru-RU" sz="1200" dirty="0"/>
              <a:t> </a:t>
            </a:r>
            <a:r>
              <a:rPr lang="ru-RU" sz="1197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 1 дня</a:t>
            </a:r>
            <a:endParaRPr lang="ru-RU" sz="1197" b="1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605065" y="1010233"/>
            <a:ext cx="3256857" cy="8169"/>
          </a:xfrm>
          <a:prstGeom prst="line">
            <a:avLst/>
          </a:prstGeom>
          <a:ln>
            <a:solidFill>
              <a:srgbClr val="BDBE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805343" y="3003223"/>
            <a:ext cx="3151573" cy="0"/>
          </a:xfrm>
          <a:prstGeom prst="line">
            <a:avLst/>
          </a:prstGeom>
          <a:ln>
            <a:solidFill>
              <a:srgbClr val="9193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5154917" y="5109340"/>
            <a:ext cx="3842252" cy="18066"/>
          </a:xfrm>
          <a:prstGeom prst="line">
            <a:avLst/>
          </a:prstGeom>
          <a:ln>
            <a:solidFill>
              <a:srgbClr val="29ACE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171772" y="1027076"/>
            <a:ext cx="3940084" cy="13039"/>
          </a:xfrm>
          <a:prstGeom prst="line">
            <a:avLst/>
          </a:prstGeom>
          <a:ln>
            <a:solidFill>
              <a:srgbClr val="0C263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71771" y="3027818"/>
            <a:ext cx="3340124" cy="1393"/>
          </a:xfrm>
          <a:prstGeom prst="line">
            <a:avLst/>
          </a:prstGeom>
          <a:ln>
            <a:solidFill>
              <a:srgbClr val="0F40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32756" y="5122230"/>
            <a:ext cx="3593956" cy="0"/>
          </a:xfrm>
          <a:prstGeom prst="line">
            <a:avLst/>
          </a:prstGeom>
          <a:ln>
            <a:solidFill>
              <a:srgbClr val="1A51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-425217" y="42166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304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778" y="455596"/>
            <a:ext cx="8462481" cy="34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spc="-5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Pro Med" pitchFamily="50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ru-RU" spc="175" dirty="0">
                <a:solidFill>
                  <a:srgbClr val="001E31"/>
                </a:solidFill>
                <a:latin typeface="Arial Narrow" panose="020B0606020202030204" pitchFamily="34" charset="0"/>
                <a:ea typeface="+mj-ea"/>
                <a:cs typeface="+mj-cs"/>
              </a:rPr>
              <a:t>Конструктор опросов промышленности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643938" y="6916738"/>
            <a:ext cx="500062" cy="395287"/>
          </a:xfrm>
          <a:prstGeom prst="rect">
            <a:avLst/>
          </a:prstGeom>
        </p:spPr>
        <p:txBody>
          <a:bodyPr/>
          <a:lstStyle/>
          <a:p>
            <a:pPr algn="ctr"/>
            <a:fld id="{B27449BE-5A67-4541-A88B-986E5A7DFE68}" type="slidenum">
              <a:rPr lang="ru-R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5022" y="724804"/>
            <a:ext cx="7237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kzidenz-Grotesk Pro Light" panose="02000506040000020003" pitchFamily="50" charset="0"/>
                <a:cs typeface="Arial" panose="020B0604020202020204" pitchFamily="34" charset="0"/>
              </a:rPr>
              <a:t>Сервис обеспечивает быстрый и репрезентативный сбор обратной связи от представителей промышленных предприятий по наиболее важным вопросам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9" y="1310741"/>
            <a:ext cx="8407400" cy="518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r="20132"/>
          <a:stretch/>
        </p:blipFill>
        <p:spPr>
          <a:xfrm>
            <a:off x="0" y="3243644"/>
            <a:ext cx="3979333" cy="36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9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21"/>
          <p:cNvSpPr>
            <a:spLocks noChangeArrowheads="1"/>
          </p:cNvSpPr>
          <p:nvPr/>
        </p:nvSpPr>
        <p:spPr bwMode="auto">
          <a:xfrm>
            <a:off x="604838" y="2590800"/>
            <a:ext cx="3387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261938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Запрос предложений</a:t>
            </a:r>
          </a:p>
          <a:p>
            <a:pPr marL="355600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Запрос котировок</a:t>
            </a:r>
          </a:p>
          <a:p>
            <a:pPr marL="355600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Конкурс</a:t>
            </a:r>
          </a:p>
          <a:p>
            <a:pPr marL="355600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Аукцион на понижение</a:t>
            </a:r>
          </a:p>
          <a:p>
            <a:pPr marL="355600" marR="0" lvl="0" indent="-2619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Попозиционные торги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477838" y="908050"/>
            <a:ext cx="3450695" cy="1298575"/>
          </a:xfrm>
          <a:prstGeom prst="homePlate">
            <a:avLst>
              <a:gd name="adj" fmla="val 3372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8313" y="2319338"/>
            <a:ext cx="19446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80C0"/>
              </a:buClr>
              <a:buSzPct val="11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ЗАКУПОЧНЫЕ ПРОЦЕДУРЫ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8313" y="909638"/>
            <a:ext cx="19097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80C0"/>
              </a:buClr>
              <a:buSzPct val="11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СЕРВИС ПРЯМОГО ЗАКАЗА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19925" y="933450"/>
            <a:ext cx="15224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80C0"/>
              </a:buClr>
              <a:buSzPct val="11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СЕРВИС ЛОГИСТИКИ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95963" y="2341563"/>
            <a:ext cx="2830512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0C0"/>
              </a:buClr>
              <a:buSzPct val="110000"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ЮРИДИЧЕСКИ ЗНАЧИМЫЙ ЭЛЕКТРОННЫЙ ДОКУМЕНТООБОРОТ</a:t>
            </a:r>
          </a:p>
        </p:txBody>
      </p:sp>
      <p:sp>
        <p:nvSpPr>
          <p:cNvPr id="38921" name="Прямоугольник 27"/>
          <p:cNvSpPr>
            <a:spLocks noChangeArrowheads="1"/>
          </p:cNvSpPr>
          <p:nvPr/>
        </p:nvSpPr>
        <p:spPr bwMode="auto">
          <a:xfrm>
            <a:off x="5454650" y="2657475"/>
            <a:ext cx="3116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EDI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документооборот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Оформление электронной подписи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Согласование и подписание контракта в электронном виде</a:t>
            </a:r>
          </a:p>
        </p:txBody>
      </p:sp>
      <p:sp>
        <p:nvSpPr>
          <p:cNvPr id="38922" name="Прямоугольник 28"/>
          <p:cNvSpPr>
            <a:spLocks noChangeArrowheads="1"/>
          </p:cNvSpPr>
          <p:nvPr/>
        </p:nvSpPr>
        <p:spPr bwMode="auto">
          <a:xfrm>
            <a:off x="703263" y="1201738"/>
            <a:ext cx="2890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Опубликовать прайс-лист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Продать/сдать в аренду или купить/арендовать имущество</a:t>
            </a: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Закупить/продать товары, работы и услуги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51500" y="1293813"/>
            <a:ext cx="26987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Расчет стоимости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online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Заявка на  получение логистических услуг в рамках единого окна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477838" y="2327275"/>
            <a:ext cx="3450695" cy="1230313"/>
          </a:xfrm>
          <a:prstGeom prst="homePlate">
            <a:avLst>
              <a:gd name="adj" fmla="val 3372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5164666" y="908050"/>
            <a:ext cx="3491970" cy="1250950"/>
          </a:xfrm>
          <a:prstGeom prst="homePlate">
            <a:avLst>
              <a:gd name="adj" fmla="val 3372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10800000">
            <a:off x="5164666" y="2278062"/>
            <a:ext cx="3491972" cy="1246187"/>
          </a:xfrm>
          <a:prstGeom prst="homePlate">
            <a:avLst>
              <a:gd name="adj" fmla="val 33727"/>
            </a:avLst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928" name="Прямоугольник 34"/>
          <p:cNvSpPr>
            <a:spLocks noChangeArrowheads="1"/>
          </p:cNvSpPr>
          <p:nvPr/>
        </p:nvSpPr>
        <p:spPr bwMode="auto">
          <a:xfrm>
            <a:off x="4581525" y="4508500"/>
            <a:ext cx="44497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Эффективная система уведомлений по торгам в привязке к сфере деятельности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Единый ресурс  с консолидированными планами закупок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Доступный интерфейс  подачи заявки на участие в закупочных процедурах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Удобный поиск по текущим и планируемым торгам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Возможность размещения прайс-листов в каталог ГИСП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Интеграция с внутрикорпоративными ИС участника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Получение банковской гарантий 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online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Расчет логистики 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online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9" name="Прямоугольник 35"/>
          <p:cNvSpPr>
            <a:spLocks noChangeArrowheads="1"/>
          </p:cNvSpPr>
          <p:nvPr/>
        </p:nvSpPr>
        <p:spPr bwMode="auto">
          <a:xfrm>
            <a:off x="104775" y="4581525"/>
            <a:ext cx="4435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Собственный маркетинговый центр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Сервис консолидации планов закупок с возможностью  расшивки позиций плана до товарных позиций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Функционал согласования закупок/документации в рамках одной организации или группы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Гибкая настройка аналитических функций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Эффективная система уведомлений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9ACE3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Сервис банковского сопровождения контрактов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35350" y="3751263"/>
            <a:ext cx="22717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00163" y="4081463"/>
            <a:ext cx="16970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Для заказчика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98" name="TextBox 38"/>
          <p:cNvSpPr txBox="1">
            <a:spLocks noChangeArrowheads="1"/>
          </p:cNvSpPr>
          <p:nvPr/>
        </p:nvSpPr>
        <p:spPr bwMode="auto">
          <a:xfrm>
            <a:off x="5059363" y="4095750"/>
            <a:ext cx="370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Для производителя / поставщика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4775" y="538717"/>
            <a:ext cx="7040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Торгово-закупочная экосистема ГИСП: потенциалы основных субъектов  </a:t>
            </a:r>
          </a:p>
        </p:txBody>
      </p:sp>
      <p:pic>
        <p:nvPicPr>
          <p:cNvPr id="109570" name="Picture 2" descr="C:\Users\ivlev\Desktop\Логотипы\Gisp_sig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46" y="1475006"/>
            <a:ext cx="1438274" cy="14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1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ttach, attachment, document, fi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12975"/>
            <a:ext cx="99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11"/>
          <p:cNvSpPr txBox="1">
            <a:spLocks noChangeArrowheads="1"/>
          </p:cNvSpPr>
          <p:nvPr/>
        </p:nvSpPr>
        <p:spPr bwMode="auto">
          <a:xfrm>
            <a:off x="0" y="1925638"/>
            <a:ext cx="1227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72708" name="TextBox 12"/>
          <p:cNvSpPr txBox="1">
            <a:spLocks noChangeArrowheads="1"/>
          </p:cNvSpPr>
          <p:nvPr/>
        </p:nvSpPr>
        <p:spPr bwMode="auto">
          <a:xfrm>
            <a:off x="2339975" y="1925638"/>
            <a:ext cx="1760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ЛОТ ЗАКУПКИ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48263" y="1781175"/>
            <a:ext cx="1565275" cy="320675"/>
          </a:xfrm>
          <a:prstGeom prst="roundRect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Позиция 1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8263" y="2357438"/>
            <a:ext cx="1565275" cy="320675"/>
          </a:xfrm>
          <a:prstGeom prst="roundRect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Позиция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263" y="2860675"/>
            <a:ext cx="1565275" cy="320675"/>
          </a:xfrm>
          <a:prstGeom prst="roundRect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Позиция 3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8263" y="3365500"/>
            <a:ext cx="1565275" cy="320675"/>
          </a:xfrm>
          <a:prstGeom prst="roundRect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Фигура"/>
          <p:cNvSpPr>
            <a:spLocks noChangeAspect="1"/>
          </p:cNvSpPr>
          <p:nvPr/>
        </p:nvSpPr>
        <p:spPr>
          <a:xfrm>
            <a:off x="8316913" y="1565275"/>
            <a:ext cx="498475" cy="560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2" y="6378"/>
                </a:moveTo>
                <a:cubicBezTo>
                  <a:pt x="16378" y="6194"/>
                  <a:pt x="16215" y="6068"/>
                  <a:pt x="16063" y="5982"/>
                </a:cubicBezTo>
                <a:cubicBezTo>
                  <a:pt x="16063" y="5753"/>
                  <a:pt x="16046" y="5429"/>
                  <a:pt x="15985" y="5055"/>
                </a:cubicBezTo>
                <a:cubicBezTo>
                  <a:pt x="16026" y="4609"/>
                  <a:pt x="16171" y="2152"/>
                  <a:pt x="14484" y="1044"/>
                </a:cubicBezTo>
                <a:cubicBezTo>
                  <a:pt x="13443" y="361"/>
                  <a:pt x="12285" y="0"/>
                  <a:pt x="11133" y="0"/>
                </a:cubicBezTo>
                <a:cubicBezTo>
                  <a:pt x="10197" y="0"/>
                  <a:pt x="9306" y="237"/>
                  <a:pt x="8624" y="668"/>
                </a:cubicBezTo>
                <a:cubicBezTo>
                  <a:pt x="8009" y="1055"/>
                  <a:pt x="7670" y="1477"/>
                  <a:pt x="7491" y="1774"/>
                </a:cubicBezTo>
                <a:cubicBezTo>
                  <a:pt x="6961" y="1790"/>
                  <a:pt x="5863" y="1982"/>
                  <a:pt x="5376" y="3230"/>
                </a:cubicBezTo>
                <a:cubicBezTo>
                  <a:pt x="4917" y="4411"/>
                  <a:pt x="5288" y="5140"/>
                  <a:pt x="5561" y="5478"/>
                </a:cubicBezTo>
                <a:cubicBezTo>
                  <a:pt x="5543" y="5673"/>
                  <a:pt x="5537" y="5845"/>
                  <a:pt x="5536" y="5982"/>
                </a:cubicBezTo>
                <a:cubicBezTo>
                  <a:pt x="5384" y="6068"/>
                  <a:pt x="5222" y="6193"/>
                  <a:pt x="5088" y="6378"/>
                </a:cubicBezTo>
                <a:cubicBezTo>
                  <a:pt x="4784" y="6796"/>
                  <a:pt x="4732" y="7356"/>
                  <a:pt x="4934" y="8044"/>
                </a:cubicBezTo>
                <a:cubicBezTo>
                  <a:pt x="5311" y="9330"/>
                  <a:pt x="6192" y="9613"/>
                  <a:pt x="6662" y="9670"/>
                </a:cubicBezTo>
                <a:cubicBezTo>
                  <a:pt x="6951" y="10185"/>
                  <a:pt x="7587" y="11239"/>
                  <a:pt x="8224" y="11769"/>
                </a:cubicBezTo>
                <a:cubicBezTo>
                  <a:pt x="8478" y="11980"/>
                  <a:pt x="8809" y="12158"/>
                  <a:pt x="9207" y="12299"/>
                </a:cubicBezTo>
                <a:cubicBezTo>
                  <a:pt x="9715" y="12479"/>
                  <a:pt x="10251" y="12570"/>
                  <a:pt x="10800" y="12570"/>
                </a:cubicBezTo>
                <a:cubicBezTo>
                  <a:pt x="11349" y="12570"/>
                  <a:pt x="11886" y="12479"/>
                  <a:pt x="12394" y="12299"/>
                </a:cubicBezTo>
                <a:cubicBezTo>
                  <a:pt x="12791" y="12158"/>
                  <a:pt x="13122" y="11980"/>
                  <a:pt x="13376" y="11769"/>
                </a:cubicBezTo>
                <a:cubicBezTo>
                  <a:pt x="14013" y="11239"/>
                  <a:pt x="14648" y="10185"/>
                  <a:pt x="14938" y="9670"/>
                </a:cubicBezTo>
                <a:cubicBezTo>
                  <a:pt x="15408" y="9613"/>
                  <a:pt x="16289" y="9330"/>
                  <a:pt x="16666" y="8044"/>
                </a:cubicBezTo>
                <a:cubicBezTo>
                  <a:pt x="16868" y="7356"/>
                  <a:pt x="16816" y="6796"/>
                  <a:pt x="16512" y="6378"/>
                </a:cubicBezTo>
                <a:moveTo>
                  <a:pt x="15593" y="7794"/>
                </a:moveTo>
                <a:cubicBezTo>
                  <a:pt x="15363" y="8578"/>
                  <a:pt x="14952" y="8695"/>
                  <a:pt x="14728" y="8695"/>
                </a:cubicBezTo>
                <a:cubicBezTo>
                  <a:pt x="14711" y="8695"/>
                  <a:pt x="14699" y="8694"/>
                  <a:pt x="14692" y="8694"/>
                </a:cubicBezTo>
                <a:cubicBezTo>
                  <a:pt x="14435" y="8636"/>
                  <a:pt x="14199" y="8756"/>
                  <a:pt x="14086" y="8971"/>
                </a:cubicBezTo>
                <a:cubicBezTo>
                  <a:pt x="13866" y="9392"/>
                  <a:pt x="13174" y="10585"/>
                  <a:pt x="12619" y="11046"/>
                </a:cubicBezTo>
                <a:cubicBezTo>
                  <a:pt x="12467" y="11173"/>
                  <a:pt x="12253" y="11286"/>
                  <a:pt x="11984" y="11381"/>
                </a:cubicBezTo>
                <a:cubicBezTo>
                  <a:pt x="11230" y="11648"/>
                  <a:pt x="10369" y="11648"/>
                  <a:pt x="9616" y="11381"/>
                </a:cubicBezTo>
                <a:cubicBezTo>
                  <a:pt x="9347" y="11286"/>
                  <a:pt x="9134" y="11173"/>
                  <a:pt x="8981" y="11046"/>
                </a:cubicBezTo>
                <a:cubicBezTo>
                  <a:pt x="8425" y="10585"/>
                  <a:pt x="7734" y="9392"/>
                  <a:pt x="7514" y="8971"/>
                </a:cubicBezTo>
                <a:cubicBezTo>
                  <a:pt x="7421" y="8792"/>
                  <a:pt x="7241" y="8679"/>
                  <a:pt x="7036" y="8679"/>
                </a:cubicBezTo>
                <a:cubicBezTo>
                  <a:pt x="6994" y="8679"/>
                  <a:pt x="6951" y="8684"/>
                  <a:pt x="6908" y="8694"/>
                </a:cubicBezTo>
                <a:cubicBezTo>
                  <a:pt x="6901" y="8694"/>
                  <a:pt x="6889" y="8695"/>
                  <a:pt x="6872" y="8695"/>
                </a:cubicBezTo>
                <a:cubicBezTo>
                  <a:pt x="6648" y="8695"/>
                  <a:pt x="6237" y="8578"/>
                  <a:pt x="6007" y="7794"/>
                </a:cubicBezTo>
                <a:cubicBezTo>
                  <a:pt x="5894" y="7409"/>
                  <a:pt x="5895" y="7101"/>
                  <a:pt x="6010" y="6928"/>
                </a:cubicBezTo>
                <a:cubicBezTo>
                  <a:pt x="6077" y="6828"/>
                  <a:pt x="6172" y="6794"/>
                  <a:pt x="6202" y="6785"/>
                </a:cubicBezTo>
                <a:cubicBezTo>
                  <a:pt x="6500" y="6757"/>
                  <a:pt x="6680" y="6525"/>
                  <a:pt x="6654" y="6257"/>
                </a:cubicBezTo>
                <a:cubicBezTo>
                  <a:pt x="6654" y="6251"/>
                  <a:pt x="6634" y="6021"/>
                  <a:pt x="6660" y="5671"/>
                </a:cubicBezTo>
                <a:cubicBezTo>
                  <a:pt x="7041" y="5525"/>
                  <a:pt x="7650" y="5237"/>
                  <a:pt x="8165" y="4742"/>
                </a:cubicBezTo>
                <a:cubicBezTo>
                  <a:pt x="8426" y="4490"/>
                  <a:pt x="8618" y="4181"/>
                  <a:pt x="8754" y="3898"/>
                </a:cubicBezTo>
                <a:cubicBezTo>
                  <a:pt x="9126" y="4169"/>
                  <a:pt x="9652" y="4487"/>
                  <a:pt x="10348" y="4761"/>
                </a:cubicBezTo>
                <a:cubicBezTo>
                  <a:pt x="11540" y="5231"/>
                  <a:pt x="13923" y="5455"/>
                  <a:pt x="14929" y="5531"/>
                </a:cubicBezTo>
                <a:cubicBezTo>
                  <a:pt x="14971" y="5958"/>
                  <a:pt x="14946" y="6249"/>
                  <a:pt x="14946" y="6256"/>
                </a:cubicBezTo>
                <a:cubicBezTo>
                  <a:pt x="14919" y="6524"/>
                  <a:pt x="15099" y="6757"/>
                  <a:pt x="15397" y="6785"/>
                </a:cubicBezTo>
                <a:cubicBezTo>
                  <a:pt x="15429" y="6794"/>
                  <a:pt x="15524" y="6828"/>
                  <a:pt x="15590" y="6928"/>
                </a:cubicBezTo>
                <a:cubicBezTo>
                  <a:pt x="15705" y="7101"/>
                  <a:pt x="15707" y="7409"/>
                  <a:pt x="15593" y="7794"/>
                </a:cubicBezTo>
                <a:moveTo>
                  <a:pt x="19149" y="14393"/>
                </a:moveTo>
                <a:lnTo>
                  <a:pt x="14301" y="12665"/>
                </a:lnTo>
                <a:cubicBezTo>
                  <a:pt x="14161" y="12615"/>
                  <a:pt x="14006" y="12618"/>
                  <a:pt x="13868" y="12673"/>
                </a:cubicBezTo>
                <a:cubicBezTo>
                  <a:pt x="13731" y="12728"/>
                  <a:pt x="13624" y="12830"/>
                  <a:pt x="13573" y="12956"/>
                </a:cubicBezTo>
                <a:lnTo>
                  <a:pt x="12355" y="15958"/>
                </a:lnTo>
                <a:lnTo>
                  <a:pt x="12114" y="15340"/>
                </a:lnTo>
                <a:lnTo>
                  <a:pt x="12498" y="14503"/>
                </a:lnTo>
                <a:cubicBezTo>
                  <a:pt x="12567" y="14351"/>
                  <a:pt x="12548" y="14178"/>
                  <a:pt x="12445" y="14041"/>
                </a:cubicBezTo>
                <a:cubicBezTo>
                  <a:pt x="12342" y="13905"/>
                  <a:pt x="12169" y="13823"/>
                  <a:pt x="11984" y="13823"/>
                </a:cubicBezTo>
                <a:lnTo>
                  <a:pt x="9616" y="13823"/>
                </a:lnTo>
                <a:cubicBezTo>
                  <a:pt x="9431" y="13823"/>
                  <a:pt x="9258" y="13905"/>
                  <a:pt x="9156" y="14041"/>
                </a:cubicBezTo>
                <a:cubicBezTo>
                  <a:pt x="9052" y="14178"/>
                  <a:pt x="9033" y="14351"/>
                  <a:pt x="9103" y="14503"/>
                </a:cubicBezTo>
                <a:lnTo>
                  <a:pt x="9487" y="15340"/>
                </a:lnTo>
                <a:lnTo>
                  <a:pt x="9245" y="15958"/>
                </a:lnTo>
                <a:lnTo>
                  <a:pt x="8027" y="12956"/>
                </a:lnTo>
                <a:cubicBezTo>
                  <a:pt x="7976" y="12830"/>
                  <a:pt x="7869" y="12728"/>
                  <a:pt x="7732" y="12673"/>
                </a:cubicBezTo>
                <a:cubicBezTo>
                  <a:pt x="7595" y="12618"/>
                  <a:pt x="7439" y="12615"/>
                  <a:pt x="7299" y="12665"/>
                </a:cubicBezTo>
                <a:lnTo>
                  <a:pt x="2451" y="14393"/>
                </a:lnTo>
                <a:cubicBezTo>
                  <a:pt x="962" y="14924"/>
                  <a:pt x="0" y="16190"/>
                  <a:pt x="0" y="17619"/>
                </a:cubicBezTo>
                <a:lnTo>
                  <a:pt x="0" y="21106"/>
                </a:lnTo>
                <a:cubicBezTo>
                  <a:pt x="0" y="21379"/>
                  <a:pt x="249" y="21600"/>
                  <a:pt x="555" y="21600"/>
                </a:cubicBezTo>
                <a:lnTo>
                  <a:pt x="21045" y="21600"/>
                </a:lnTo>
                <a:cubicBezTo>
                  <a:pt x="21352" y="21600"/>
                  <a:pt x="21600" y="21379"/>
                  <a:pt x="21600" y="21106"/>
                </a:cubicBezTo>
                <a:lnTo>
                  <a:pt x="21600" y="17619"/>
                </a:lnTo>
                <a:cubicBezTo>
                  <a:pt x="21600" y="16190"/>
                  <a:pt x="20638" y="14924"/>
                  <a:pt x="19149" y="14393"/>
                </a:cubicBezTo>
                <a:moveTo>
                  <a:pt x="18980" y="19044"/>
                </a:moveTo>
                <a:cubicBezTo>
                  <a:pt x="18980" y="19317"/>
                  <a:pt x="18732" y="19538"/>
                  <a:pt x="18426" y="19538"/>
                </a:cubicBezTo>
                <a:lnTo>
                  <a:pt x="14703" y="19538"/>
                </a:lnTo>
                <a:cubicBezTo>
                  <a:pt x="14397" y="19538"/>
                  <a:pt x="14149" y="19317"/>
                  <a:pt x="14149" y="19044"/>
                </a:cubicBezTo>
                <a:lnTo>
                  <a:pt x="14149" y="17503"/>
                </a:lnTo>
                <a:cubicBezTo>
                  <a:pt x="14149" y="17231"/>
                  <a:pt x="14397" y="17010"/>
                  <a:pt x="14703" y="17010"/>
                </a:cubicBezTo>
                <a:lnTo>
                  <a:pt x="18426" y="17010"/>
                </a:lnTo>
                <a:cubicBezTo>
                  <a:pt x="18732" y="17010"/>
                  <a:pt x="18980" y="17231"/>
                  <a:pt x="18980" y="17503"/>
                </a:cubicBezTo>
                <a:cubicBezTo>
                  <a:pt x="18980" y="17503"/>
                  <a:pt x="18980" y="19044"/>
                  <a:pt x="18980" y="1904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Фигура"/>
          <p:cNvSpPr>
            <a:spLocks noChangeAspect="1"/>
          </p:cNvSpPr>
          <p:nvPr/>
        </p:nvSpPr>
        <p:spPr>
          <a:xfrm>
            <a:off x="8316913" y="2286000"/>
            <a:ext cx="498475" cy="565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598" extrusionOk="0">
                <a:moveTo>
                  <a:pt x="21206" y="18372"/>
                </a:moveTo>
                <a:cubicBezTo>
                  <a:pt x="20795" y="17630"/>
                  <a:pt x="19995" y="17170"/>
                  <a:pt x="19164" y="16836"/>
                </a:cubicBezTo>
                <a:cubicBezTo>
                  <a:pt x="19406" y="16189"/>
                  <a:pt x="19464" y="15504"/>
                  <a:pt x="19239" y="14816"/>
                </a:cubicBezTo>
                <a:cubicBezTo>
                  <a:pt x="18956" y="13947"/>
                  <a:pt x="18158" y="13239"/>
                  <a:pt x="17989" y="12342"/>
                </a:cubicBezTo>
                <a:cubicBezTo>
                  <a:pt x="17816" y="11428"/>
                  <a:pt x="18546" y="10625"/>
                  <a:pt x="18899" y="9817"/>
                </a:cubicBezTo>
                <a:cubicBezTo>
                  <a:pt x="19051" y="9468"/>
                  <a:pt x="19144" y="9113"/>
                  <a:pt x="19166" y="8764"/>
                </a:cubicBezTo>
                <a:cubicBezTo>
                  <a:pt x="19529" y="8323"/>
                  <a:pt x="19713" y="7561"/>
                  <a:pt x="19785" y="7214"/>
                </a:cubicBezTo>
                <a:cubicBezTo>
                  <a:pt x="19985" y="6251"/>
                  <a:pt x="19926" y="5277"/>
                  <a:pt x="19513" y="4365"/>
                </a:cubicBezTo>
                <a:cubicBezTo>
                  <a:pt x="18722" y="2620"/>
                  <a:pt x="17292" y="1534"/>
                  <a:pt x="15403" y="782"/>
                </a:cubicBezTo>
                <a:cubicBezTo>
                  <a:pt x="14404" y="385"/>
                  <a:pt x="13344" y="-2"/>
                  <a:pt x="12230" y="0"/>
                </a:cubicBezTo>
                <a:cubicBezTo>
                  <a:pt x="11004" y="2"/>
                  <a:pt x="10063" y="544"/>
                  <a:pt x="9162" y="1227"/>
                </a:cubicBezTo>
                <a:lnTo>
                  <a:pt x="8984" y="1543"/>
                </a:lnTo>
                <a:cubicBezTo>
                  <a:pt x="8970" y="1534"/>
                  <a:pt x="8955" y="1528"/>
                  <a:pt x="8942" y="1519"/>
                </a:cubicBezTo>
                <a:lnTo>
                  <a:pt x="8979" y="1551"/>
                </a:lnTo>
                <a:lnTo>
                  <a:pt x="8961" y="1584"/>
                </a:lnTo>
                <a:cubicBezTo>
                  <a:pt x="8381" y="1195"/>
                  <a:pt x="7764" y="997"/>
                  <a:pt x="6983" y="1155"/>
                </a:cubicBezTo>
                <a:cubicBezTo>
                  <a:pt x="6079" y="1337"/>
                  <a:pt x="5245" y="1828"/>
                  <a:pt x="4558" y="2366"/>
                </a:cubicBezTo>
                <a:cubicBezTo>
                  <a:pt x="3311" y="3344"/>
                  <a:pt x="2421" y="4798"/>
                  <a:pt x="2323" y="6284"/>
                </a:cubicBezTo>
                <a:cubicBezTo>
                  <a:pt x="2274" y="7032"/>
                  <a:pt x="2384" y="7812"/>
                  <a:pt x="2706" y="8508"/>
                </a:cubicBezTo>
                <a:cubicBezTo>
                  <a:pt x="2985" y="9112"/>
                  <a:pt x="3573" y="9701"/>
                  <a:pt x="3604" y="10375"/>
                </a:cubicBezTo>
                <a:cubicBezTo>
                  <a:pt x="3637" y="11063"/>
                  <a:pt x="2922" y="11483"/>
                  <a:pt x="2441" y="11923"/>
                </a:cubicBezTo>
                <a:cubicBezTo>
                  <a:pt x="1818" y="12490"/>
                  <a:pt x="1360" y="13206"/>
                  <a:pt x="1229" y="13998"/>
                </a:cubicBezTo>
                <a:cubicBezTo>
                  <a:pt x="1059" y="15026"/>
                  <a:pt x="1496" y="16032"/>
                  <a:pt x="2189" y="16900"/>
                </a:cubicBezTo>
                <a:cubicBezTo>
                  <a:pt x="2178" y="16905"/>
                  <a:pt x="2164" y="16908"/>
                  <a:pt x="2152" y="16914"/>
                </a:cubicBezTo>
                <a:cubicBezTo>
                  <a:pt x="1551" y="17172"/>
                  <a:pt x="970" y="17508"/>
                  <a:pt x="566" y="17989"/>
                </a:cubicBezTo>
                <a:cubicBezTo>
                  <a:pt x="129" y="18509"/>
                  <a:pt x="-41" y="19165"/>
                  <a:pt x="8" y="19806"/>
                </a:cubicBezTo>
                <a:cubicBezTo>
                  <a:pt x="9" y="19819"/>
                  <a:pt x="13" y="19831"/>
                  <a:pt x="14" y="19844"/>
                </a:cubicBezTo>
                <a:lnTo>
                  <a:pt x="14" y="21556"/>
                </a:lnTo>
                <a:lnTo>
                  <a:pt x="687" y="21556"/>
                </a:lnTo>
                <a:cubicBezTo>
                  <a:pt x="704" y="21576"/>
                  <a:pt x="722" y="21598"/>
                  <a:pt x="734" y="21598"/>
                </a:cubicBezTo>
                <a:lnTo>
                  <a:pt x="828" y="21598"/>
                </a:lnTo>
                <a:lnTo>
                  <a:pt x="20489" y="21598"/>
                </a:lnTo>
                <a:lnTo>
                  <a:pt x="20769" y="21598"/>
                </a:lnTo>
                <a:cubicBezTo>
                  <a:pt x="20783" y="21598"/>
                  <a:pt x="20802" y="21580"/>
                  <a:pt x="20821" y="21556"/>
                </a:cubicBezTo>
                <a:lnTo>
                  <a:pt x="21442" y="21556"/>
                </a:lnTo>
                <a:lnTo>
                  <a:pt x="21442" y="20114"/>
                </a:lnTo>
                <a:cubicBezTo>
                  <a:pt x="21559" y="19527"/>
                  <a:pt x="21502" y="18908"/>
                  <a:pt x="21206" y="18372"/>
                </a:cubicBezTo>
                <a:moveTo>
                  <a:pt x="7796" y="12687"/>
                </a:moveTo>
                <a:cubicBezTo>
                  <a:pt x="7419" y="12319"/>
                  <a:pt x="7107" y="11896"/>
                  <a:pt x="6854" y="11451"/>
                </a:cubicBezTo>
                <a:cubicBezTo>
                  <a:pt x="6794" y="11346"/>
                  <a:pt x="6738" y="11238"/>
                  <a:pt x="6685" y="11131"/>
                </a:cubicBezTo>
                <a:cubicBezTo>
                  <a:pt x="6659" y="11080"/>
                  <a:pt x="6634" y="11029"/>
                  <a:pt x="6610" y="10976"/>
                </a:cubicBezTo>
                <a:cubicBezTo>
                  <a:pt x="6568" y="10970"/>
                  <a:pt x="6527" y="10960"/>
                  <a:pt x="6486" y="10950"/>
                </a:cubicBezTo>
                <a:cubicBezTo>
                  <a:pt x="6307" y="10898"/>
                  <a:pt x="6147" y="10803"/>
                  <a:pt x="6014" y="10683"/>
                </a:cubicBezTo>
                <a:cubicBezTo>
                  <a:pt x="5396" y="10133"/>
                  <a:pt x="5251" y="9192"/>
                  <a:pt x="5335" y="8443"/>
                </a:cubicBezTo>
                <a:cubicBezTo>
                  <a:pt x="5340" y="8408"/>
                  <a:pt x="5346" y="8368"/>
                  <a:pt x="5351" y="8328"/>
                </a:cubicBezTo>
                <a:cubicBezTo>
                  <a:pt x="5600" y="8336"/>
                  <a:pt x="5800" y="8594"/>
                  <a:pt x="5983" y="8706"/>
                </a:cubicBezTo>
                <a:cubicBezTo>
                  <a:pt x="6392" y="8955"/>
                  <a:pt x="6765" y="8846"/>
                  <a:pt x="7002" y="8481"/>
                </a:cubicBezTo>
                <a:cubicBezTo>
                  <a:pt x="7423" y="7832"/>
                  <a:pt x="7132" y="6985"/>
                  <a:pt x="6995" y="6302"/>
                </a:cubicBezTo>
                <a:cubicBezTo>
                  <a:pt x="6963" y="6137"/>
                  <a:pt x="6960" y="5963"/>
                  <a:pt x="6983" y="5791"/>
                </a:cubicBezTo>
                <a:cubicBezTo>
                  <a:pt x="7265" y="5088"/>
                  <a:pt x="7795" y="4437"/>
                  <a:pt x="8676" y="4445"/>
                </a:cubicBezTo>
                <a:cubicBezTo>
                  <a:pt x="8877" y="4447"/>
                  <a:pt x="9074" y="4481"/>
                  <a:pt x="9269" y="4523"/>
                </a:cubicBezTo>
                <a:lnTo>
                  <a:pt x="9162" y="4637"/>
                </a:lnTo>
                <a:cubicBezTo>
                  <a:pt x="9141" y="5832"/>
                  <a:pt x="9673" y="7491"/>
                  <a:pt x="10921" y="8166"/>
                </a:cubicBezTo>
                <a:cubicBezTo>
                  <a:pt x="12206" y="8862"/>
                  <a:pt x="14121" y="9219"/>
                  <a:pt x="15485" y="8551"/>
                </a:cubicBezTo>
                <a:cubicBezTo>
                  <a:pt x="15563" y="8513"/>
                  <a:pt x="15629" y="8469"/>
                  <a:pt x="15697" y="8426"/>
                </a:cubicBezTo>
                <a:cubicBezTo>
                  <a:pt x="15871" y="8534"/>
                  <a:pt x="16017" y="8697"/>
                  <a:pt x="16120" y="8964"/>
                </a:cubicBezTo>
                <a:cubicBezTo>
                  <a:pt x="16278" y="9375"/>
                  <a:pt x="16094" y="9626"/>
                  <a:pt x="16025" y="10025"/>
                </a:cubicBezTo>
                <a:cubicBezTo>
                  <a:pt x="15983" y="10120"/>
                  <a:pt x="15935" y="10212"/>
                  <a:pt x="15882" y="10301"/>
                </a:cubicBezTo>
                <a:cubicBezTo>
                  <a:pt x="15701" y="10597"/>
                  <a:pt x="15426" y="10871"/>
                  <a:pt x="15055" y="10959"/>
                </a:cubicBezTo>
                <a:cubicBezTo>
                  <a:pt x="14932" y="10988"/>
                  <a:pt x="14923" y="11081"/>
                  <a:pt x="14870" y="11185"/>
                </a:cubicBezTo>
                <a:cubicBezTo>
                  <a:pt x="14815" y="11292"/>
                  <a:pt x="14759" y="11397"/>
                  <a:pt x="14698" y="11502"/>
                </a:cubicBezTo>
                <a:cubicBezTo>
                  <a:pt x="14565" y="11732"/>
                  <a:pt x="14416" y="11955"/>
                  <a:pt x="14250" y="12166"/>
                </a:cubicBezTo>
                <a:cubicBezTo>
                  <a:pt x="14190" y="12243"/>
                  <a:pt x="14126" y="12316"/>
                  <a:pt x="14062" y="12389"/>
                </a:cubicBezTo>
                <a:cubicBezTo>
                  <a:pt x="13833" y="12587"/>
                  <a:pt x="13595" y="12796"/>
                  <a:pt x="13392" y="13024"/>
                </a:cubicBezTo>
                <a:cubicBezTo>
                  <a:pt x="12875" y="13424"/>
                  <a:pt x="12271" y="13721"/>
                  <a:pt x="11594" y="13848"/>
                </a:cubicBezTo>
                <a:cubicBezTo>
                  <a:pt x="10494" y="14056"/>
                  <a:pt x="9345" y="13821"/>
                  <a:pt x="8442" y="13213"/>
                </a:cubicBezTo>
                <a:cubicBezTo>
                  <a:pt x="8209" y="13056"/>
                  <a:pt x="7994" y="12879"/>
                  <a:pt x="7796" y="12687"/>
                </a:cubicBezTo>
                <a:moveTo>
                  <a:pt x="13895" y="16062"/>
                </a:moveTo>
                <a:cubicBezTo>
                  <a:pt x="13657" y="16346"/>
                  <a:pt x="13666" y="16318"/>
                  <a:pt x="13730" y="16232"/>
                </a:cubicBezTo>
                <a:cubicBezTo>
                  <a:pt x="12781" y="17231"/>
                  <a:pt x="11825" y="19282"/>
                  <a:pt x="10371" y="18961"/>
                </a:cubicBezTo>
                <a:cubicBezTo>
                  <a:pt x="9619" y="18795"/>
                  <a:pt x="8410" y="16835"/>
                  <a:pt x="7942" y="16285"/>
                </a:cubicBezTo>
                <a:cubicBezTo>
                  <a:pt x="7828" y="16150"/>
                  <a:pt x="7727" y="16007"/>
                  <a:pt x="7641" y="15858"/>
                </a:cubicBezTo>
                <a:cubicBezTo>
                  <a:pt x="7620" y="15821"/>
                  <a:pt x="7593" y="15782"/>
                  <a:pt x="7572" y="15745"/>
                </a:cubicBezTo>
                <a:cubicBezTo>
                  <a:pt x="7670" y="15613"/>
                  <a:pt x="7745" y="15478"/>
                  <a:pt x="7799" y="15339"/>
                </a:cubicBezTo>
                <a:cubicBezTo>
                  <a:pt x="7801" y="15337"/>
                  <a:pt x="7802" y="15336"/>
                  <a:pt x="7804" y="15335"/>
                </a:cubicBezTo>
                <a:cubicBezTo>
                  <a:pt x="8081" y="14967"/>
                  <a:pt x="8266" y="14547"/>
                  <a:pt x="8397" y="14122"/>
                </a:cubicBezTo>
                <a:cubicBezTo>
                  <a:pt x="9762" y="14831"/>
                  <a:pt x="11477" y="14859"/>
                  <a:pt x="12879" y="14224"/>
                </a:cubicBezTo>
                <a:cubicBezTo>
                  <a:pt x="12919" y="14894"/>
                  <a:pt x="13588" y="15180"/>
                  <a:pt x="13972" y="15768"/>
                </a:cubicBezTo>
                <a:cubicBezTo>
                  <a:pt x="13972" y="15773"/>
                  <a:pt x="13975" y="15776"/>
                  <a:pt x="13973" y="15782"/>
                </a:cubicBezTo>
                <a:cubicBezTo>
                  <a:pt x="13951" y="15876"/>
                  <a:pt x="13924" y="15968"/>
                  <a:pt x="13895" y="1606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Фигура"/>
          <p:cNvSpPr>
            <a:spLocks noChangeAspect="1"/>
          </p:cNvSpPr>
          <p:nvPr/>
        </p:nvSpPr>
        <p:spPr>
          <a:xfrm>
            <a:off x="8316913" y="3005138"/>
            <a:ext cx="492125" cy="560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0832" extrusionOk="0">
                <a:moveTo>
                  <a:pt x="21583" y="17280"/>
                </a:moveTo>
                <a:cubicBezTo>
                  <a:pt x="21551" y="17010"/>
                  <a:pt x="21478" y="16768"/>
                  <a:pt x="21369" y="16547"/>
                </a:cubicBezTo>
                <a:cubicBezTo>
                  <a:pt x="20667" y="15134"/>
                  <a:pt x="18489" y="14655"/>
                  <a:pt x="16558" y="14039"/>
                </a:cubicBezTo>
                <a:cubicBezTo>
                  <a:pt x="16236" y="13935"/>
                  <a:pt x="15921" y="13828"/>
                  <a:pt x="15620" y="13712"/>
                </a:cubicBezTo>
                <a:cubicBezTo>
                  <a:pt x="14630" y="13330"/>
                  <a:pt x="14217" y="12758"/>
                  <a:pt x="14091" y="12076"/>
                </a:cubicBezTo>
                <a:cubicBezTo>
                  <a:pt x="20131" y="3841"/>
                  <a:pt x="14753" y="-768"/>
                  <a:pt x="10497" y="105"/>
                </a:cubicBezTo>
                <a:cubicBezTo>
                  <a:pt x="10163" y="140"/>
                  <a:pt x="9841" y="197"/>
                  <a:pt x="9531" y="274"/>
                </a:cubicBezTo>
                <a:cubicBezTo>
                  <a:pt x="6565" y="292"/>
                  <a:pt x="5345" y="2971"/>
                  <a:pt x="5500" y="5862"/>
                </a:cubicBezTo>
                <a:cubicBezTo>
                  <a:pt x="5881" y="8528"/>
                  <a:pt x="6441" y="9924"/>
                  <a:pt x="6563" y="10116"/>
                </a:cubicBezTo>
                <a:cubicBezTo>
                  <a:pt x="6648" y="10253"/>
                  <a:pt x="6739" y="10385"/>
                  <a:pt x="6836" y="10514"/>
                </a:cubicBezTo>
                <a:cubicBezTo>
                  <a:pt x="6927" y="10701"/>
                  <a:pt x="7037" y="10885"/>
                  <a:pt x="7163" y="11063"/>
                </a:cubicBezTo>
                <a:cubicBezTo>
                  <a:pt x="7375" y="11363"/>
                  <a:pt x="7630" y="11645"/>
                  <a:pt x="7909" y="11901"/>
                </a:cubicBezTo>
                <a:cubicBezTo>
                  <a:pt x="7733" y="12580"/>
                  <a:pt x="7281" y="13133"/>
                  <a:pt x="6259" y="13463"/>
                </a:cubicBezTo>
                <a:cubicBezTo>
                  <a:pt x="4288" y="14101"/>
                  <a:pt x="1735" y="14345"/>
                  <a:pt x="595" y="15606"/>
                </a:cubicBezTo>
                <a:cubicBezTo>
                  <a:pt x="228" y="16011"/>
                  <a:pt x="9" y="16523"/>
                  <a:pt x="0" y="17185"/>
                </a:cubicBezTo>
                <a:lnTo>
                  <a:pt x="2" y="20832"/>
                </a:lnTo>
                <a:lnTo>
                  <a:pt x="21528" y="20799"/>
                </a:lnTo>
                <a:cubicBezTo>
                  <a:pt x="21528" y="20799"/>
                  <a:pt x="21600" y="17435"/>
                  <a:pt x="21583" y="17280"/>
                </a:cubicBezTo>
                <a:moveTo>
                  <a:pt x="7165" y="8774"/>
                </a:moveTo>
                <a:cubicBezTo>
                  <a:pt x="7056" y="8454"/>
                  <a:pt x="6906" y="7812"/>
                  <a:pt x="6857" y="7405"/>
                </a:cubicBezTo>
                <a:cubicBezTo>
                  <a:pt x="6184" y="4604"/>
                  <a:pt x="7311" y="3933"/>
                  <a:pt x="7616" y="3544"/>
                </a:cubicBezTo>
                <a:cubicBezTo>
                  <a:pt x="8019" y="3024"/>
                  <a:pt x="9042" y="3113"/>
                  <a:pt x="10093" y="3548"/>
                </a:cubicBezTo>
                <a:cubicBezTo>
                  <a:pt x="11868" y="4282"/>
                  <a:pt x="12932" y="5720"/>
                  <a:pt x="15440" y="5906"/>
                </a:cubicBezTo>
                <a:lnTo>
                  <a:pt x="15436" y="5967"/>
                </a:lnTo>
                <a:cubicBezTo>
                  <a:pt x="15414" y="6360"/>
                  <a:pt x="15369" y="6794"/>
                  <a:pt x="15295" y="7224"/>
                </a:cubicBezTo>
                <a:cubicBezTo>
                  <a:pt x="15188" y="7948"/>
                  <a:pt x="14923" y="9025"/>
                  <a:pt x="14282" y="10113"/>
                </a:cubicBezTo>
                <a:cubicBezTo>
                  <a:pt x="13690" y="11114"/>
                  <a:pt x="13328" y="11615"/>
                  <a:pt x="12101" y="12155"/>
                </a:cubicBezTo>
                <a:cubicBezTo>
                  <a:pt x="10529" y="12846"/>
                  <a:pt x="8919" y="11846"/>
                  <a:pt x="8375" y="11076"/>
                </a:cubicBezTo>
                <a:cubicBezTo>
                  <a:pt x="7886" y="10385"/>
                  <a:pt x="7390" y="9673"/>
                  <a:pt x="7165" y="8774"/>
                </a:cubicBezTo>
                <a:moveTo>
                  <a:pt x="10782" y="16085"/>
                </a:moveTo>
                <a:cubicBezTo>
                  <a:pt x="8873" y="15853"/>
                  <a:pt x="8279" y="15735"/>
                  <a:pt x="7553" y="14923"/>
                </a:cubicBezTo>
                <a:cubicBezTo>
                  <a:pt x="7313" y="14655"/>
                  <a:pt x="7075" y="14352"/>
                  <a:pt x="6827" y="14012"/>
                </a:cubicBezTo>
                <a:cubicBezTo>
                  <a:pt x="7653" y="13775"/>
                  <a:pt x="8192" y="13155"/>
                  <a:pt x="8530" y="12401"/>
                </a:cubicBezTo>
                <a:cubicBezTo>
                  <a:pt x="9306" y="12949"/>
                  <a:pt x="10164" y="13298"/>
                  <a:pt x="10818" y="13315"/>
                </a:cubicBezTo>
                <a:cubicBezTo>
                  <a:pt x="10866" y="13316"/>
                  <a:pt x="10912" y="13316"/>
                  <a:pt x="10957" y="13315"/>
                </a:cubicBezTo>
                <a:cubicBezTo>
                  <a:pt x="11002" y="13319"/>
                  <a:pt x="11047" y="13321"/>
                  <a:pt x="11095" y="13322"/>
                </a:cubicBezTo>
                <a:cubicBezTo>
                  <a:pt x="11761" y="13340"/>
                  <a:pt x="12664" y="13026"/>
                  <a:pt x="13490" y="12503"/>
                </a:cubicBezTo>
                <a:cubicBezTo>
                  <a:pt x="13759" y="13254"/>
                  <a:pt x="14224" y="13891"/>
                  <a:pt x="14982" y="14193"/>
                </a:cubicBezTo>
                <a:cubicBezTo>
                  <a:pt x="15014" y="14207"/>
                  <a:pt x="15048" y="14218"/>
                  <a:pt x="15083" y="14231"/>
                </a:cubicBezTo>
                <a:cubicBezTo>
                  <a:pt x="13595" y="15752"/>
                  <a:pt x="12873" y="16008"/>
                  <a:pt x="10782" y="16085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403350" y="2501900"/>
            <a:ext cx="619125" cy="323850"/>
          </a:xfrm>
          <a:prstGeom prst="rightArrow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3" name="Фигура"/>
          <p:cNvSpPr>
            <a:spLocks noChangeAspect="1"/>
          </p:cNvSpPr>
          <p:nvPr/>
        </p:nvSpPr>
        <p:spPr>
          <a:xfrm>
            <a:off x="8316913" y="3725863"/>
            <a:ext cx="498475" cy="560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12" y="6378"/>
                </a:moveTo>
                <a:cubicBezTo>
                  <a:pt x="16378" y="6194"/>
                  <a:pt x="16215" y="6068"/>
                  <a:pt x="16063" y="5982"/>
                </a:cubicBezTo>
                <a:cubicBezTo>
                  <a:pt x="16063" y="5753"/>
                  <a:pt x="16046" y="5429"/>
                  <a:pt x="15985" y="5055"/>
                </a:cubicBezTo>
                <a:cubicBezTo>
                  <a:pt x="16026" y="4609"/>
                  <a:pt x="16171" y="2152"/>
                  <a:pt x="14484" y="1044"/>
                </a:cubicBezTo>
                <a:cubicBezTo>
                  <a:pt x="13443" y="361"/>
                  <a:pt x="12285" y="0"/>
                  <a:pt x="11133" y="0"/>
                </a:cubicBezTo>
                <a:cubicBezTo>
                  <a:pt x="10197" y="0"/>
                  <a:pt x="9306" y="237"/>
                  <a:pt x="8624" y="668"/>
                </a:cubicBezTo>
                <a:cubicBezTo>
                  <a:pt x="8009" y="1055"/>
                  <a:pt x="7670" y="1477"/>
                  <a:pt x="7491" y="1774"/>
                </a:cubicBezTo>
                <a:cubicBezTo>
                  <a:pt x="6961" y="1790"/>
                  <a:pt x="5863" y="1982"/>
                  <a:pt x="5376" y="3230"/>
                </a:cubicBezTo>
                <a:cubicBezTo>
                  <a:pt x="4917" y="4411"/>
                  <a:pt x="5288" y="5140"/>
                  <a:pt x="5561" y="5478"/>
                </a:cubicBezTo>
                <a:cubicBezTo>
                  <a:pt x="5543" y="5673"/>
                  <a:pt x="5537" y="5845"/>
                  <a:pt x="5536" y="5982"/>
                </a:cubicBezTo>
                <a:cubicBezTo>
                  <a:pt x="5384" y="6068"/>
                  <a:pt x="5222" y="6193"/>
                  <a:pt x="5088" y="6378"/>
                </a:cubicBezTo>
                <a:cubicBezTo>
                  <a:pt x="4784" y="6796"/>
                  <a:pt x="4732" y="7356"/>
                  <a:pt x="4934" y="8044"/>
                </a:cubicBezTo>
                <a:cubicBezTo>
                  <a:pt x="5311" y="9330"/>
                  <a:pt x="6192" y="9613"/>
                  <a:pt x="6662" y="9670"/>
                </a:cubicBezTo>
                <a:cubicBezTo>
                  <a:pt x="6951" y="10185"/>
                  <a:pt x="7587" y="11239"/>
                  <a:pt x="8224" y="11769"/>
                </a:cubicBezTo>
                <a:cubicBezTo>
                  <a:pt x="8478" y="11980"/>
                  <a:pt x="8809" y="12158"/>
                  <a:pt x="9207" y="12299"/>
                </a:cubicBezTo>
                <a:cubicBezTo>
                  <a:pt x="9715" y="12479"/>
                  <a:pt x="10251" y="12570"/>
                  <a:pt x="10800" y="12570"/>
                </a:cubicBezTo>
                <a:cubicBezTo>
                  <a:pt x="11349" y="12570"/>
                  <a:pt x="11886" y="12479"/>
                  <a:pt x="12394" y="12299"/>
                </a:cubicBezTo>
                <a:cubicBezTo>
                  <a:pt x="12791" y="12158"/>
                  <a:pt x="13122" y="11980"/>
                  <a:pt x="13376" y="11769"/>
                </a:cubicBezTo>
                <a:cubicBezTo>
                  <a:pt x="14013" y="11239"/>
                  <a:pt x="14648" y="10185"/>
                  <a:pt x="14938" y="9670"/>
                </a:cubicBezTo>
                <a:cubicBezTo>
                  <a:pt x="15408" y="9613"/>
                  <a:pt x="16289" y="9330"/>
                  <a:pt x="16666" y="8044"/>
                </a:cubicBezTo>
                <a:cubicBezTo>
                  <a:pt x="16868" y="7356"/>
                  <a:pt x="16816" y="6796"/>
                  <a:pt x="16512" y="6378"/>
                </a:cubicBezTo>
                <a:moveTo>
                  <a:pt x="15593" y="7794"/>
                </a:moveTo>
                <a:cubicBezTo>
                  <a:pt x="15363" y="8578"/>
                  <a:pt x="14952" y="8695"/>
                  <a:pt x="14728" y="8695"/>
                </a:cubicBezTo>
                <a:cubicBezTo>
                  <a:pt x="14711" y="8695"/>
                  <a:pt x="14699" y="8694"/>
                  <a:pt x="14692" y="8694"/>
                </a:cubicBezTo>
                <a:cubicBezTo>
                  <a:pt x="14435" y="8636"/>
                  <a:pt x="14199" y="8756"/>
                  <a:pt x="14086" y="8971"/>
                </a:cubicBezTo>
                <a:cubicBezTo>
                  <a:pt x="13866" y="9392"/>
                  <a:pt x="13174" y="10585"/>
                  <a:pt x="12619" y="11046"/>
                </a:cubicBezTo>
                <a:cubicBezTo>
                  <a:pt x="12467" y="11173"/>
                  <a:pt x="12253" y="11286"/>
                  <a:pt x="11984" y="11381"/>
                </a:cubicBezTo>
                <a:cubicBezTo>
                  <a:pt x="11230" y="11648"/>
                  <a:pt x="10369" y="11648"/>
                  <a:pt x="9616" y="11381"/>
                </a:cubicBezTo>
                <a:cubicBezTo>
                  <a:pt x="9347" y="11286"/>
                  <a:pt x="9134" y="11173"/>
                  <a:pt x="8981" y="11046"/>
                </a:cubicBezTo>
                <a:cubicBezTo>
                  <a:pt x="8425" y="10585"/>
                  <a:pt x="7734" y="9392"/>
                  <a:pt x="7514" y="8971"/>
                </a:cubicBezTo>
                <a:cubicBezTo>
                  <a:pt x="7421" y="8792"/>
                  <a:pt x="7241" y="8679"/>
                  <a:pt x="7036" y="8679"/>
                </a:cubicBezTo>
                <a:cubicBezTo>
                  <a:pt x="6994" y="8679"/>
                  <a:pt x="6951" y="8684"/>
                  <a:pt x="6908" y="8694"/>
                </a:cubicBezTo>
                <a:cubicBezTo>
                  <a:pt x="6901" y="8694"/>
                  <a:pt x="6889" y="8695"/>
                  <a:pt x="6872" y="8695"/>
                </a:cubicBezTo>
                <a:cubicBezTo>
                  <a:pt x="6648" y="8695"/>
                  <a:pt x="6237" y="8578"/>
                  <a:pt x="6007" y="7794"/>
                </a:cubicBezTo>
                <a:cubicBezTo>
                  <a:pt x="5894" y="7409"/>
                  <a:pt x="5895" y="7101"/>
                  <a:pt x="6010" y="6928"/>
                </a:cubicBezTo>
                <a:cubicBezTo>
                  <a:pt x="6077" y="6828"/>
                  <a:pt x="6172" y="6794"/>
                  <a:pt x="6202" y="6785"/>
                </a:cubicBezTo>
                <a:cubicBezTo>
                  <a:pt x="6500" y="6757"/>
                  <a:pt x="6680" y="6525"/>
                  <a:pt x="6654" y="6257"/>
                </a:cubicBezTo>
                <a:cubicBezTo>
                  <a:pt x="6654" y="6251"/>
                  <a:pt x="6634" y="6021"/>
                  <a:pt x="6660" y="5671"/>
                </a:cubicBezTo>
                <a:cubicBezTo>
                  <a:pt x="7041" y="5525"/>
                  <a:pt x="7650" y="5237"/>
                  <a:pt x="8165" y="4742"/>
                </a:cubicBezTo>
                <a:cubicBezTo>
                  <a:pt x="8426" y="4490"/>
                  <a:pt x="8618" y="4181"/>
                  <a:pt x="8754" y="3898"/>
                </a:cubicBezTo>
                <a:cubicBezTo>
                  <a:pt x="9126" y="4169"/>
                  <a:pt x="9652" y="4487"/>
                  <a:pt x="10348" y="4761"/>
                </a:cubicBezTo>
                <a:cubicBezTo>
                  <a:pt x="11540" y="5231"/>
                  <a:pt x="13923" y="5455"/>
                  <a:pt x="14929" y="5531"/>
                </a:cubicBezTo>
                <a:cubicBezTo>
                  <a:pt x="14971" y="5958"/>
                  <a:pt x="14946" y="6249"/>
                  <a:pt x="14946" y="6256"/>
                </a:cubicBezTo>
                <a:cubicBezTo>
                  <a:pt x="14919" y="6524"/>
                  <a:pt x="15099" y="6757"/>
                  <a:pt x="15397" y="6785"/>
                </a:cubicBezTo>
                <a:cubicBezTo>
                  <a:pt x="15429" y="6794"/>
                  <a:pt x="15524" y="6828"/>
                  <a:pt x="15590" y="6928"/>
                </a:cubicBezTo>
                <a:cubicBezTo>
                  <a:pt x="15705" y="7101"/>
                  <a:pt x="15707" y="7409"/>
                  <a:pt x="15593" y="7794"/>
                </a:cubicBezTo>
                <a:moveTo>
                  <a:pt x="19149" y="14393"/>
                </a:moveTo>
                <a:lnTo>
                  <a:pt x="14301" y="12665"/>
                </a:lnTo>
                <a:cubicBezTo>
                  <a:pt x="14161" y="12615"/>
                  <a:pt x="14006" y="12618"/>
                  <a:pt x="13868" y="12673"/>
                </a:cubicBezTo>
                <a:cubicBezTo>
                  <a:pt x="13731" y="12728"/>
                  <a:pt x="13624" y="12830"/>
                  <a:pt x="13573" y="12956"/>
                </a:cubicBezTo>
                <a:lnTo>
                  <a:pt x="12355" y="15958"/>
                </a:lnTo>
                <a:lnTo>
                  <a:pt x="12114" y="15340"/>
                </a:lnTo>
                <a:lnTo>
                  <a:pt x="12498" y="14503"/>
                </a:lnTo>
                <a:cubicBezTo>
                  <a:pt x="12567" y="14351"/>
                  <a:pt x="12548" y="14178"/>
                  <a:pt x="12445" y="14041"/>
                </a:cubicBezTo>
                <a:cubicBezTo>
                  <a:pt x="12342" y="13905"/>
                  <a:pt x="12169" y="13823"/>
                  <a:pt x="11984" y="13823"/>
                </a:cubicBezTo>
                <a:lnTo>
                  <a:pt x="9616" y="13823"/>
                </a:lnTo>
                <a:cubicBezTo>
                  <a:pt x="9431" y="13823"/>
                  <a:pt x="9258" y="13905"/>
                  <a:pt x="9156" y="14041"/>
                </a:cubicBezTo>
                <a:cubicBezTo>
                  <a:pt x="9052" y="14178"/>
                  <a:pt x="9033" y="14351"/>
                  <a:pt x="9103" y="14503"/>
                </a:cubicBezTo>
                <a:lnTo>
                  <a:pt x="9487" y="15340"/>
                </a:lnTo>
                <a:lnTo>
                  <a:pt x="9245" y="15958"/>
                </a:lnTo>
                <a:lnTo>
                  <a:pt x="8027" y="12956"/>
                </a:lnTo>
                <a:cubicBezTo>
                  <a:pt x="7976" y="12830"/>
                  <a:pt x="7869" y="12728"/>
                  <a:pt x="7732" y="12673"/>
                </a:cubicBezTo>
                <a:cubicBezTo>
                  <a:pt x="7595" y="12618"/>
                  <a:pt x="7439" y="12615"/>
                  <a:pt x="7299" y="12665"/>
                </a:cubicBezTo>
                <a:lnTo>
                  <a:pt x="2451" y="14393"/>
                </a:lnTo>
                <a:cubicBezTo>
                  <a:pt x="962" y="14924"/>
                  <a:pt x="0" y="16190"/>
                  <a:pt x="0" y="17619"/>
                </a:cubicBezTo>
                <a:lnTo>
                  <a:pt x="0" y="21106"/>
                </a:lnTo>
                <a:cubicBezTo>
                  <a:pt x="0" y="21379"/>
                  <a:pt x="249" y="21600"/>
                  <a:pt x="555" y="21600"/>
                </a:cubicBezTo>
                <a:lnTo>
                  <a:pt x="21045" y="21600"/>
                </a:lnTo>
                <a:cubicBezTo>
                  <a:pt x="21352" y="21600"/>
                  <a:pt x="21600" y="21379"/>
                  <a:pt x="21600" y="21106"/>
                </a:cubicBezTo>
                <a:lnTo>
                  <a:pt x="21600" y="17619"/>
                </a:lnTo>
                <a:cubicBezTo>
                  <a:pt x="21600" y="16190"/>
                  <a:pt x="20638" y="14924"/>
                  <a:pt x="19149" y="14393"/>
                </a:cubicBezTo>
                <a:moveTo>
                  <a:pt x="18980" y="19044"/>
                </a:moveTo>
                <a:cubicBezTo>
                  <a:pt x="18980" y="19317"/>
                  <a:pt x="18732" y="19538"/>
                  <a:pt x="18426" y="19538"/>
                </a:cubicBezTo>
                <a:lnTo>
                  <a:pt x="14703" y="19538"/>
                </a:lnTo>
                <a:cubicBezTo>
                  <a:pt x="14397" y="19538"/>
                  <a:pt x="14149" y="19317"/>
                  <a:pt x="14149" y="19044"/>
                </a:cubicBezTo>
                <a:lnTo>
                  <a:pt x="14149" y="17503"/>
                </a:lnTo>
                <a:cubicBezTo>
                  <a:pt x="14149" y="17231"/>
                  <a:pt x="14397" y="17010"/>
                  <a:pt x="14703" y="17010"/>
                </a:cubicBezTo>
                <a:lnTo>
                  <a:pt x="18426" y="17010"/>
                </a:lnTo>
                <a:cubicBezTo>
                  <a:pt x="18732" y="17010"/>
                  <a:pt x="18980" y="17231"/>
                  <a:pt x="18980" y="17503"/>
                </a:cubicBezTo>
                <a:cubicBezTo>
                  <a:pt x="18980" y="17503"/>
                  <a:pt x="18980" y="19044"/>
                  <a:pt x="18980" y="1904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10800000" flipV="1">
            <a:off x="2124075" y="917575"/>
            <a:ext cx="1368425" cy="3455988"/>
          </a:xfrm>
          <a:prstGeom prst="curvedLeftArrow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2719" name="TextBox 49"/>
          <p:cNvSpPr txBox="1">
            <a:spLocks noChangeArrowheads="1"/>
          </p:cNvSpPr>
          <p:nvPr/>
        </p:nvSpPr>
        <p:spPr bwMode="auto">
          <a:xfrm>
            <a:off x="7380288" y="989013"/>
            <a:ext cx="158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Производители (поставщики)</a:t>
            </a:r>
          </a:p>
        </p:txBody>
      </p:sp>
      <p:pic>
        <p:nvPicPr>
          <p:cNvPr id="72720" name="Picture 8" descr="http://cdn.findicons.ru/ico/0712/SuperVistaGeneralIcons/w400h4001341690835administr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60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Выгнутая вправо стрелка 51"/>
          <p:cNvSpPr/>
          <p:nvPr/>
        </p:nvSpPr>
        <p:spPr>
          <a:xfrm flipV="1">
            <a:off x="6011863" y="844550"/>
            <a:ext cx="1335087" cy="3457575"/>
          </a:xfrm>
          <a:prstGeom prst="curvedLeftArrow">
            <a:avLst/>
          </a:prstGeom>
          <a:solidFill>
            <a:srgbClr val="2AA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2722" name="TextBox 52"/>
          <p:cNvSpPr txBox="1">
            <a:spLocks noChangeArrowheads="1"/>
          </p:cNvSpPr>
          <p:nvPr/>
        </p:nvSpPr>
        <p:spPr bwMode="auto">
          <a:xfrm rot="-5400000">
            <a:off x="872331" y="1448921"/>
            <a:ext cx="1585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Публикация плана-графика закупок</a:t>
            </a:r>
          </a:p>
        </p:txBody>
      </p:sp>
      <p:sp>
        <p:nvSpPr>
          <p:cNvPr id="72723" name="TextBox 53"/>
          <p:cNvSpPr txBox="1">
            <a:spLocks noChangeArrowheads="1"/>
          </p:cNvSpPr>
          <p:nvPr/>
        </p:nvSpPr>
        <p:spPr bwMode="auto">
          <a:xfrm rot="-5400000">
            <a:off x="2888456" y="2396332"/>
            <a:ext cx="2809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Расшитие лота закупки по конкретным номенклатурным позициям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3492500" y="2428875"/>
            <a:ext cx="4318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492500" y="2644775"/>
            <a:ext cx="4318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492500" y="2860675"/>
            <a:ext cx="4318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2723" idx="2"/>
          </p:cNvCxnSpPr>
          <p:nvPr/>
        </p:nvCxnSpPr>
        <p:spPr>
          <a:xfrm flipV="1">
            <a:off x="4662488" y="2586038"/>
            <a:ext cx="414337" cy="1793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72723" idx="2"/>
          </p:cNvCxnSpPr>
          <p:nvPr/>
        </p:nvCxnSpPr>
        <p:spPr>
          <a:xfrm flipV="1">
            <a:off x="4662488" y="2152650"/>
            <a:ext cx="414337" cy="6127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72723" idx="2"/>
          </p:cNvCxnSpPr>
          <p:nvPr/>
        </p:nvCxnSpPr>
        <p:spPr>
          <a:xfrm>
            <a:off x="4662488" y="2765425"/>
            <a:ext cx="376237" cy="27146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72723" idx="2"/>
          </p:cNvCxnSpPr>
          <p:nvPr/>
        </p:nvCxnSpPr>
        <p:spPr>
          <a:xfrm>
            <a:off x="4662488" y="2765425"/>
            <a:ext cx="414337" cy="6842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6804025" y="2141538"/>
            <a:ext cx="1512888" cy="36036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6804025" y="2789238"/>
            <a:ext cx="1439863" cy="7207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6804025" y="3005138"/>
            <a:ext cx="1439863" cy="50482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 flipV="1">
            <a:off x="6804025" y="2068513"/>
            <a:ext cx="1439863" cy="216058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9" name="Текст 2"/>
          <p:cNvSpPr txBox="1">
            <a:spLocks/>
          </p:cNvSpPr>
          <p:nvPr/>
        </p:nvSpPr>
        <p:spPr bwMode="auto">
          <a:xfrm>
            <a:off x="114300" y="4489450"/>
            <a:ext cx="4464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539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19138" indent="-342900" defTabSz="539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885825" indent="-228600" defTabSz="539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096963" indent="-173038" defTabSz="539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296988" indent="-182563" defTabSz="539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754188" indent="-182563" defTabSz="539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11388" indent="-182563" defTabSz="539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668588" indent="-182563" defTabSz="539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25788" indent="-182563" defTabSz="539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19138" marR="0" lvl="0" indent="-719138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 млрд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еженедельный объем сделок</a:t>
            </a:r>
          </a:p>
          <a:p>
            <a:pPr marL="719138" marR="0" lvl="0" indent="-719138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4 000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торгов ежедневно</a:t>
            </a:r>
          </a:p>
          <a:p>
            <a:pPr marL="1074738" marR="0" lvl="0" indent="-1074738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2 000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заказчиков-крупнейших предприятий России</a:t>
            </a:r>
          </a:p>
          <a:p>
            <a:pPr marL="1074738" marR="0" lvl="0" indent="-1074738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200 000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аккредитованных участников закупочных процедур</a:t>
            </a:r>
          </a:p>
          <a:p>
            <a:pPr marL="719138" marR="0" lvl="0" indent="-719138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тыс.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сделок на торговом портале</a:t>
            </a:r>
          </a:p>
          <a:p>
            <a:pPr marL="719138" marR="0" lvl="0" indent="-719138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7D3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&gt;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48 тыс.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9ACE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сделок на торговой площадке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6" name="Диаграмма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769674"/>
              </p:ext>
            </p:extLst>
          </p:nvPr>
        </p:nvGraphicFramePr>
        <p:xfrm>
          <a:off x="4706563" y="4263498"/>
          <a:ext cx="4410824" cy="204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737" name="Прямоугольник 86"/>
          <p:cNvSpPr>
            <a:spLocks noChangeArrowheads="1"/>
          </p:cNvSpPr>
          <p:nvPr/>
        </p:nvSpPr>
        <p:spPr bwMode="auto">
          <a:xfrm>
            <a:off x="5219700" y="6275388"/>
            <a:ext cx="338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ТОП-10 ЭТП по объему закупок по 223-ФЗ за 2012—17 гг., (трлн руб.)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1986" y="439819"/>
            <a:ext cx="639589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Торгово-закупочная экосистема ГИСП: попозиционная закупка</a:t>
            </a:r>
          </a:p>
        </p:txBody>
      </p:sp>
      <p:pic>
        <p:nvPicPr>
          <p:cNvPr id="38" name="Picture 2" descr="C:\Users\ivlev\Desktop\Логотипы\Gisp_sig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8" y="818233"/>
            <a:ext cx="867049" cy="9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19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ImHEOXhkCpB1IPDxdf9w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22070</TotalTime>
  <Words>916</Words>
  <Application>Microsoft Office PowerPoint</Application>
  <PresentationFormat>Экран (4:3)</PresentationFormat>
  <Paragraphs>188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Akzidenz-Grotesk Pro Light</vt:lpstr>
      <vt:lpstr>Akzidenz-Grotesk Pro Med</vt:lpstr>
      <vt:lpstr>Arial</vt:lpstr>
      <vt:lpstr>Arial Narrow</vt:lpstr>
      <vt:lpstr>Calibri</vt:lpstr>
      <vt:lpstr>Calibri Light</vt:lpstr>
      <vt:lpstr>Courier New</vt:lpstr>
      <vt:lpstr>Gill Sans</vt:lpstr>
      <vt:lpstr>Helvetica</vt:lpstr>
      <vt:lpstr>Mangal</vt:lpstr>
      <vt:lpstr>Open Sans</vt:lpstr>
      <vt:lpstr>Segoe UI</vt:lpstr>
      <vt:lpstr>Segoe UI Semibold</vt:lpstr>
      <vt:lpstr>Tahoma</vt:lpstr>
      <vt:lpstr>Wingdings</vt:lpstr>
      <vt:lpstr>等线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Щиголев Александр Николаевич</dc:creator>
  <cp:lastModifiedBy>indust14 (Гринев Д.Б.)</cp:lastModifiedBy>
  <cp:revision>555</cp:revision>
  <cp:lastPrinted>2019-02-05T09:53:53Z</cp:lastPrinted>
  <dcterms:created xsi:type="dcterms:W3CDTF">2017-11-29T15:26:54Z</dcterms:created>
  <dcterms:modified xsi:type="dcterms:W3CDTF">2019-03-25T15:16:45Z</dcterms:modified>
</cp:coreProperties>
</file>