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9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а Змеева" initials="ЯЗ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A331-AA3B-476F-8F9B-494F8A87E22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04B1-7223-43FB-ACDC-827D8EF3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1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7C093-DE9C-4758-93FD-E0C6C95870A6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5AF2-099E-42E2-AE4E-EAC9D7FD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5226-F4DA-49E1-B30D-5B2A11E5922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5AF2-099E-42E2-AE4E-EAC9D7FD23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5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5AF2-099E-42E2-AE4E-EAC9D7FD23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6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34E-7CDD-462D-B6EE-A08E7470A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5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2D89-9CA2-41ED-A380-E927FB843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34C-1E8C-4099-9110-6AD8476805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8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34E-7CDD-462D-B6EE-A08E7470A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0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3EEC-5EC0-42B5-B0A1-C06A5BAF4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4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D448-0AE1-455A-AC4C-995B3AD42E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4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51B-9D33-4BB5-A9E4-C0E10F233B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87BE-51FD-4507-90FD-9069CB079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3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FAFE-FD0C-4F90-937C-0D57C3428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39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21C-3B93-4C02-9FC1-A3E44F420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A5A-29B8-4875-9CCD-30D11B4B7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3EEC-5EC0-42B5-B0A1-C06A5BAF4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BDBD-7810-4D13-AF09-D9480773F6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8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2D89-9CA2-41ED-A380-E927FB843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19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34C-1E8C-4099-9110-6AD8476805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3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D448-0AE1-455A-AC4C-995B3AD42E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851B-9D33-4BB5-A9E4-C0E10F233B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87BE-51FD-4507-90FD-9069CB079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FAFE-FD0C-4F90-937C-0D57C3428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21C-3B93-4C02-9FC1-A3E44F420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A5A-29B8-4875-9CCD-30D11B4B7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BDBD-7810-4D13-AF09-D9480773F6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1FA6-6678-4AE2-A2C9-3BF6EF2A54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1FA6-6678-4AE2-A2C9-3BF6EF2A54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huvti@mail.ru" TargetMode="External"/><Relationship Id="rId5" Type="http://schemas.openxmlformats.org/officeDocument/2006/relationships/hyperlink" Target="mailto:chti_gki@cap.ru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 Козлов\Desktop\на презентаци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0" y="-23923"/>
            <a:ext cx="9140692" cy="68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348881"/>
            <a:ext cx="554461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Об актуализации государственной кадастровой оценки земельных участков в составе земель населенных пунктов</a:t>
            </a:r>
          </a:p>
          <a:p>
            <a:pPr algn="ctr"/>
            <a:r>
              <a:rPr lang="ru-RU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Чувашской Республики по состоянию на 01.01.2019г.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07504" y="5517232"/>
            <a:ext cx="629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Докладчик: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Директор бюджетного учреждения «Чуваштехинвентаризация» Министерства юстиции и имущественных отношений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Чувашской Республики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Вязов Алексей Валерьевич</a:t>
            </a:r>
          </a:p>
        </p:txBody>
      </p:sp>
    </p:spTree>
    <p:extLst>
      <p:ext uri="{BB962C8B-B14F-4D97-AF65-F5344CB8AC3E}">
        <p14:creationId xmlns:p14="http://schemas.microsoft.com/office/powerpoint/2010/main" val="57816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411652-4C32-4236-894E-C40A68342ABC}"/>
              </a:ext>
            </a:extLst>
          </p:cNvPr>
          <p:cNvSpPr/>
          <p:nvPr/>
        </p:nvSpPr>
        <p:spPr>
          <a:xfrm>
            <a:off x="1259632" y="1619508"/>
            <a:ext cx="73792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Коммерческое назначение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43000"/>
              </p:ext>
            </p:extLst>
          </p:nvPr>
        </p:nvGraphicFramePr>
        <p:xfrm>
          <a:off x="1259632" y="1988840"/>
          <a:ext cx="7379214" cy="3171825"/>
        </p:xfrm>
        <a:graphic>
          <a:graphicData uri="http://schemas.openxmlformats.org/drawingml/2006/table">
            <a:tbl>
              <a:tblPr/>
              <a:tblGrid>
                <a:gridCol w="320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Кадастровый номер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21:01:020103:34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21:01:030405:264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21:01:020901:3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Вид использование по документам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эксплуатации торгово-развлекательного центра "Каскад"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эксплуатации нежилого здания и помещений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эксплуатации межрегионального торгово-выставочного центра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 объекта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г.Чебоксары, бульвар Президентский, д.20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г. Чебоксары, ул. Композиторов Воробьевых, дом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эксплуатации межрегионального торгово-выставочного центра г Чебоксары, пр-кт Ивана Яковлева, д 4Б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Предварительная стоимость,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5316,42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УПКС предыдущего тура,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48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D214-1ED2-4174-AC8E-755893182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411652-4C32-4236-894E-C40A68342ABC}"/>
              </a:ext>
            </a:extLst>
          </p:cNvPr>
          <p:cNvSpPr/>
          <p:nvPr/>
        </p:nvSpPr>
        <p:spPr>
          <a:xfrm>
            <a:off x="1115616" y="1412776"/>
            <a:ext cx="73792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Производственное назначение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07586"/>
              </p:ext>
            </p:extLst>
          </p:nvPr>
        </p:nvGraphicFramePr>
        <p:xfrm>
          <a:off x="1115616" y="1782108"/>
          <a:ext cx="7379214" cy="2628900"/>
        </p:xfrm>
        <a:graphic>
          <a:graphicData uri="http://schemas.openxmlformats.org/drawingml/2006/table">
            <a:tbl>
              <a:tblPr/>
              <a:tblGrid>
                <a:gridCol w="320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Кадастровый номер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21:01:010112:14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21:02:011001:266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21:05:010148:84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Вид использование по документам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эксплуатации производственных корпусов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содержания и эксплуатации промышленной площадки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содержания зданий и сооружений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 объекта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Чувашская Республика - Чувашия, г. Чебоксары, пр-кт Московский, дом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Новочебоксарск, административное здание, ул. Промышленная, дом 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пгт. Вурнары, ул. Заводская, дом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Предварительная стоимость,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УПКС предыдущего тура,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2448,06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23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 Козлов\Desktop\на презентацию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9"/>
          <a:stretch/>
        </p:blipFill>
        <p:spPr bwMode="auto">
          <a:xfrm>
            <a:off x="0" y="7332"/>
            <a:ext cx="9144000" cy="6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лександр Козлов\Desktop\на презентацию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2"/>
            <a:ext cx="9144000" cy="6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андр Козлов\Desktop\4690970_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6" r="-114"/>
          <a:stretch/>
        </p:blipFill>
        <p:spPr bwMode="auto">
          <a:xfrm>
            <a:off x="0" y="4349813"/>
            <a:ext cx="9144000" cy="250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1478" y="4349809"/>
            <a:ext cx="8599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tx2">
                    <a:lumMod val="75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970" y="2312566"/>
            <a:ext cx="8628063" cy="16924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Местонахождение: ЧР, г. Чебоксары, ул. Бабушкина, д. 8, помещение 3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тел.:  (8352) 57-03-07 (факс); 57-39-67; 56-27-05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e-mail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  <a:hlinkClick r:id="rId5"/>
              </a:rPr>
              <a:t>chti_gki@cap.ru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  <a:hlinkClick r:id="rId6"/>
              </a:rPr>
              <a:t>chuvti@mail.ru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Отдел кадастровой оценки </a:t>
            </a:r>
            <a:r>
              <a:rPr lang="en-US" b="1" dirty="0">
                <a:solidFill>
                  <a:schemeClr val="tx1"/>
                </a:solidFill>
              </a:rPr>
              <a:t>e-mail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ocenka_kadastr21@mail.ru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7" y="159060"/>
            <a:ext cx="8628063" cy="2153505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1338">
              <a:defRPr/>
            </a:pPr>
            <a:endParaRPr lang="ru-RU" sz="2000" b="1" dirty="0">
              <a:solidFill>
                <a:srgbClr val="800000"/>
              </a:solidFill>
            </a:endParaRPr>
          </a:p>
          <a:p>
            <a:pPr algn="ctr" defTabSz="541338">
              <a:defRPr/>
            </a:pPr>
            <a:r>
              <a:rPr lang="ru-RU" sz="2000" b="1" dirty="0">
                <a:solidFill>
                  <a:srgbClr val="800000"/>
                </a:solidFill>
              </a:rPr>
              <a:t>Бюджетное учреждение Чувашской Республики «Чуваштехинвентаризация» </a:t>
            </a:r>
          </a:p>
          <a:p>
            <a:pPr algn="ctr" defTabSz="541338">
              <a:defRPr/>
            </a:pPr>
            <a:r>
              <a:rPr lang="ru-RU" sz="2000" b="1" dirty="0">
                <a:solidFill>
                  <a:srgbClr val="800000"/>
                </a:solidFill>
              </a:rPr>
              <a:t>Министерства юстиции и имущественных отношений Чувашской Республики</a:t>
            </a:r>
          </a:p>
          <a:p>
            <a:pPr algn="ctr" defTabSz="541338">
              <a:defRPr/>
            </a:pPr>
            <a:r>
              <a:rPr lang="ru-RU" sz="2000" b="1" dirty="0">
                <a:solidFill>
                  <a:srgbClr val="800000"/>
                </a:solidFill>
              </a:rPr>
              <a:t> (БУ «Чуваштехинвентаризация» Минюста Чувашии)</a:t>
            </a:r>
          </a:p>
          <a:p>
            <a:pPr algn="ctr" defTabSz="541338">
              <a:defRPr/>
            </a:pP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7010400" y="6513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0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149" y="2556541"/>
            <a:ext cx="82755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Учреждение разместило промежуточные отчетные документы на своем официальном сайте в информационно-телекоммуникационной сети "Интернет"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0149" y="605799"/>
            <a:ext cx="6322131" cy="1523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результатам определения кадастровой стоимости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составлены промежуточные отчетные документы: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 отчета об итогах государственной  кадастровой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оценки земельных участков в составе земель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населенных пунктов на территории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Чувашской Республики по состоянию на 1 января 2019 года.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4399" y="5132118"/>
            <a:ext cx="827559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 отчета об итогах государственной  кадастровой оценки прошел  проверку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Федеральной службой государственной регистрации, кадастра и картографии на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соответствие требованиям к отчету и размещен в государственном фонде данных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9873" y="3510186"/>
            <a:ext cx="827559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Учреждение направило сведения о месте размещения таких документов и промежуточные отчетные документы в федеральный орган исполнительной власти, осуществляющий государственный кадастровый учет и государственную регистрацию прав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в Федеральную службу государственной регистрации, кадастра и картографии –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проверки на соответствие требованиям к отчету. 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90282" y="3085745"/>
            <a:ext cx="356814" cy="39338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590283" y="2157176"/>
            <a:ext cx="356814" cy="39338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590282" y="4698796"/>
            <a:ext cx="356814" cy="39338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6251" y="6525011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EC755-6C8E-4854-9832-F323A3D63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77" y="17921"/>
            <a:ext cx="1744419" cy="240296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884368" y="2924944"/>
            <a:ext cx="1181099" cy="3574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15.08.19</a:t>
            </a:r>
          </a:p>
        </p:txBody>
      </p:sp>
      <p:sp>
        <p:nvSpPr>
          <p:cNvPr id="12" name="Овал 11"/>
          <p:cNvSpPr/>
          <p:nvPr/>
        </p:nvSpPr>
        <p:spPr>
          <a:xfrm>
            <a:off x="7884368" y="4500991"/>
            <a:ext cx="1181099" cy="3574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15.08.19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1AB320F-E90A-436E-861B-59E9380F5879}"/>
              </a:ext>
            </a:extLst>
          </p:cNvPr>
          <p:cNvSpPr/>
          <p:nvPr/>
        </p:nvSpPr>
        <p:spPr>
          <a:xfrm>
            <a:off x="7864644" y="5816652"/>
            <a:ext cx="1181099" cy="3574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19.08.19</a:t>
            </a:r>
          </a:p>
        </p:txBody>
      </p:sp>
    </p:spTree>
    <p:extLst>
      <p:ext uri="{BB962C8B-B14F-4D97-AF65-F5344CB8AC3E}">
        <p14:creationId xmlns:p14="http://schemas.microsoft.com/office/powerpoint/2010/main" val="240713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F459D214-1ED2-4174-AC8E-755893182F01}" type="slidenum">
              <a:rPr lang="ru-RU" b="1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842" y="433527"/>
            <a:ext cx="82656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Замечания к промежуточным отчетным документам представляются в БУ «Чуваштехинвентаризация» в течение 50 дней со дня размещения проекта отчета в фонде данных государственной кадастровой оценки с 19.08.2019 по 07.10.2019.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257" y="4173395"/>
            <a:ext cx="3988739" cy="307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2280" y="4594132"/>
            <a:ext cx="3988739" cy="307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почтовым отправлением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1565" y="4977042"/>
            <a:ext cx="3991240" cy="1169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использованием информационно-телекоммуникационных сетей общего пользования, в том числе сети "Интернет", включая портал государственных и муниципальных услуг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85289" y="4327284"/>
            <a:ext cx="141439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0468" y="4748021"/>
            <a:ext cx="4821" cy="81379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8897" y="4748021"/>
            <a:ext cx="141440" cy="1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769344" y="5561817"/>
            <a:ext cx="122221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78949" y="1474911"/>
            <a:ext cx="826565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Замечания к промежуточным отчетным документам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оформляются в соответствии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статьей 14 Федерального закона от 03.07.2016 N 237-ФЗ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 государственной кадастровой оценке» </a:t>
            </a:r>
          </a:p>
        </p:txBody>
      </p:sp>
      <p:sp>
        <p:nvSpPr>
          <p:cNvPr id="25" name="Овал 24"/>
          <p:cNvSpPr/>
          <p:nvPr/>
        </p:nvSpPr>
        <p:spPr>
          <a:xfrm>
            <a:off x="7189391" y="5526398"/>
            <a:ext cx="648072" cy="28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0842" y="2449282"/>
            <a:ext cx="413267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 быть представлены в: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3640" y="3018836"/>
            <a:ext cx="3988739" cy="307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бюджетное учреждение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4800" y="3364610"/>
            <a:ext cx="398873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многофункциональный центр предоставления государственных и муниципальных услуг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70841" y="3733942"/>
            <a:ext cx="141439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69344" y="2757059"/>
            <a:ext cx="11122" cy="199096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78378" y="3172725"/>
            <a:ext cx="155262" cy="956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97D27D-2D1C-40DD-94B7-CC6DA7E5E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38" y="2230981"/>
            <a:ext cx="4119640" cy="45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798" y="5952946"/>
            <a:ext cx="82049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Замечания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промежуточным отчетным документам,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соответствующие требованиям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установленным статьей 14 Федерального закона от 03.07.2016 N 237-ФЗ «О государственной кадастровой оценке»,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подлежат рассмотрению.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36" y="4869160"/>
            <a:ext cx="820296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замечанию к промежуточным отчетным документам могут быть приложены документы, подтверждающие наличие ошибок, допущенных при определении кадастровой стоимости, а также декларация о характеристиках объекта недвижимости.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61879" y="330696"/>
            <a:ext cx="4962249" cy="4235655"/>
            <a:chOff x="761879" y="259034"/>
            <a:chExt cx="4962249" cy="423565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77835" y="259034"/>
              <a:ext cx="4946293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r>
                <a:rPr lang="ru-RU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Замечание</a:t>
              </a:r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к промежуточным отчетным документам наряду с изложением его сути </a:t>
              </a:r>
              <a:r>
                <a:rPr lang="ru-RU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должно содержать: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63714" y="903789"/>
              <a:ext cx="4660414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фамилию, имя и отчество (последнее - при наличии) физического лица, полное наименование юридического лица, номер контактного телефона, адрес электронной почты (при наличии) лица, представившего замечание к промежуточным отчетным документам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1074553" y="2420888"/>
              <a:ext cx="4649575" cy="2073801"/>
              <a:chOff x="1074553" y="2420888"/>
              <a:chExt cx="4649575" cy="2073801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110117" y="3756025"/>
                <a:ext cx="4614011" cy="7386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указание на номера страниц промежуточных отчетных документов, к которым представляется замечание (по желанию)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074553" y="2420888"/>
                <a:ext cx="4649575" cy="11695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кадастровый номер и (или) адрес объекта недвижимости, в отношении определения кадастровой стоимости которого представляется замечание к промежуточным отчетным документам</a:t>
                </a:r>
              </a:p>
            </p:txBody>
          </p:sp>
        </p:grpSp>
        <p:cxnSp>
          <p:nvCxnSpPr>
            <p:cNvPr id="11" name="Прямая со стрелкой 10"/>
            <p:cNvCxnSpPr>
              <a:endCxn id="9" idx="1"/>
            </p:cNvCxnSpPr>
            <p:nvPr/>
          </p:nvCxnSpPr>
          <p:spPr>
            <a:xfrm>
              <a:off x="761879" y="4125357"/>
              <a:ext cx="348238" cy="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761879" y="782254"/>
              <a:ext cx="15804" cy="334310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69781" y="1596287"/>
              <a:ext cx="304772" cy="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769781" y="2891200"/>
              <a:ext cx="314652" cy="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2823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F459D214-1ED2-4174-AC8E-755893182F01}" type="slidenum">
              <a:rPr lang="ru-RU" b="1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39BB7D-FE52-416F-A0D3-F0D5B7E0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40" y="330696"/>
            <a:ext cx="3318809" cy="42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7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7AADB5-F820-4469-B181-E831E6C6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120680" cy="4934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60C1CB-1B43-444E-A82A-C04EFBCCD5BD}"/>
              </a:ext>
            </a:extLst>
          </p:cNvPr>
          <p:cNvSpPr txBox="1"/>
          <p:nvPr/>
        </p:nvSpPr>
        <p:spPr>
          <a:xfrm>
            <a:off x="1331640" y="5475108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05.09.2019 принято в работу 7 замечаний к промежуточным отчетным документам</a:t>
            </a:r>
          </a:p>
        </p:txBody>
      </p:sp>
    </p:spTree>
    <p:extLst>
      <p:ext uri="{BB962C8B-B14F-4D97-AF65-F5344CB8AC3E}">
        <p14:creationId xmlns:p14="http://schemas.microsoft.com/office/powerpoint/2010/main" val="8649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AEBC88-C910-483C-8B86-2E223042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18" y="908720"/>
            <a:ext cx="6981564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D220B2-E7F7-4C56-8755-C453953B8586}"/>
              </a:ext>
            </a:extLst>
          </p:cNvPr>
          <p:cNvSpPr/>
          <p:nvPr/>
        </p:nvSpPr>
        <p:spPr>
          <a:xfrm>
            <a:off x="1081218" y="202212"/>
            <a:ext cx="69815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Предварительная кадастровая стоимость земельных участков в составе земель населенных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415067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0314B9-C95A-4A8E-BBAE-3EB8669C1234}"/>
              </a:ext>
            </a:extLst>
          </p:cNvPr>
          <p:cNvSpPr/>
          <p:nvPr/>
        </p:nvSpPr>
        <p:spPr>
          <a:xfrm>
            <a:off x="1081218" y="63712"/>
            <a:ext cx="698156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Сравнение результатов государственной кадастровой оценки земельных участков в составе земель населенных пунктов по функциональному назначению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0AACFC5-EC84-4322-92FA-8302B42B6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05858"/>
              </p:ext>
            </p:extLst>
          </p:nvPr>
        </p:nvGraphicFramePr>
        <p:xfrm>
          <a:off x="1475655" y="1211519"/>
          <a:ext cx="6264695" cy="1003863"/>
        </p:xfrm>
        <a:graphic>
          <a:graphicData uri="http://schemas.openxmlformats.org/drawingml/2006/table">
            <a:tbl>
              <a:tblPr/>
              <a:tblGrid>
                <a:gridCol w="2040575">
                  <a:extLst>
                    <a:ext uri="{9D8B030D-6E8A-4147-A177-3AD203B41FA5}">
                      <a16:colId xmlns:a16="http://schemas.microsoft.com/office/drawing/2014/main" val="4105203664"/>
                    </a:ext>
                  </a:extLst>
                </a:gridCol>
                <a:gridCol w="1975589">
                  <a:extLst>
                    <a:ext uri="{9D8B030D-6E8A-4147-A177-3AD203B41FA5}">
                      <a16:colId xmlns:a16="http://schemas.microsoft.com/office/drawing/2014/main" val="3861014785"/>
                    </a:ext>
                  </a:extLst>
                </a:gridCol>
                <a:gridCol w="2248531">
                  <a:extLst>
                    <a:ext uri="{9D8B030D-6E8A-4147-A177-3AD203B41FA5}">
                      <a16:colId xmlns:a16="http://schemas.microsoft.com/office/drawing/2014/main" val="530736660"/>
                    </a:ext>
                  </a:extLst>
                </a:gridCol>
              </a:tblGrid>
              <a:tr h="4320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Жилая застройка (среднеэтажная и многоэтажная), руб./кв./м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32244"/>
                  </a:ext>
                </a:extLst>
              </a:tr>
              <a:tr h="285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908907820"/>
                  </a:ext>
                </a:extLst>
              </a:tr>
              <a:tr h="285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3368,64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1135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54B10C7-3A74-4317-8260-F802C8730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46727"/>
              </p:ext>
            </p:extLst>
          </p:nvPr>
        </p:nvGraphicFramePr>
        <p:xfrm>
          <a:off x="1475655" y="2215382"/>
          <a:ext cx="6264697" cy="998466"/>
        </p:xfrm>
        <a:graphic>
          <a:graphicData uri="http://schemas.openxmlformats.org/drawingml/2006/table">
            <a:tbl>
              <a:tblPr/>
              <a:tblGrid>
                <a:gridCol w="2040576">
                  <a:extLst>
                    <a:ext uri="{9D8B030D-6E8A-4147-A177-3AD203B41FA5}">
                      <a16:colId xmlns:a16="http://schemas.microsoft.com/office/drawing/2014/main" val="1531318990"/>
                    </a:ext>
                  </a:extLst>
                </a:gridCol>
                <a:gridCol w="1975589">
                  <a:extLst>
                    <a:ext uri="{9D8B030D-6E8A-4147-A177-3AD203B41FA5}">
                      <a16:colId xmlns:a16="http://schemas.microsoft.com/office/drawing/2014/main" val="2587431722"/>
                    </a:ext>
                  </a:extLst>
                </a:gridCol>
                <a:gridCol w="2248532">
                  <a:extLst>
                    <a:ext uri="{9D8B030D-6E8A-4147-A177-3AD203B41FA5}">
                      <a16:colId xmlns:a16="http://schemas.microsoft.com/office/drawing/2014/main" val="1615835650"/>
                    </a:ext>
                  </a:extLst>
                </a:gridCol>
              </a:tblGrid>
              <a:tr h="4215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Индивидуальная жилая застройка, руб./кв.м.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69242"/>
                  </a:ext>
                </a:extLst>
              </a:tr>
              <a:tr h="288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48864172"/>
                  </a:ext>
                </a:extLst>
              </a:tr>
              <a:tr h="288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4627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3E24EF7-A401-49F5-8AAE-56177CE7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96554"/>
              </p:ext>
            </p:extLst>
          </p:nvPr>
        </p:nvGraphicFramePr>
        <p:xfrm>
          <a:off x="1475654" y="3224899"/>
          <a:ext cx="6264697" cy="1009073"/>
        </p:xfrm>
        <a:graphic>
          <a:graphicData uri="http://schemas.openxmlformats.org/drawingml/2006/table">
            <a:tbl>
              <a:tblPr/>
              <a:tblGrid>
                <a:gridCol w="2040576">
                  <a:extLst>
                    <a:ext uri="{9D8B030D-6E8A-4147-A177-3AD203B41FA5}">
                      <a16:colId xmlns:a16="http://schemas.microsoft.com/office/drawing/2014/main" val="2045183318"/>
                    </a:ext>
                  </a:extLst>
                </a:gridCol>
                <a:gridCol w="1975588">
                  <a:extLst>
                    <a:ext uri="{9D8B030D-6E8A-4147-A177-3AD203B41FA5}">
                      <a16:colId xmlns:a16="http://schemas.microsoft.com/office/drawing/2014/main" val="1793111970"/>
                    </a:ext>
                  </a:extLst>
                </a:gridCol>
                <a:gridCol w="2248533">
                  <a:extLst>
                    <a:ext uri="{9D8B030D-6E8A-4147-A177-3AD203B41FA5}">
                      <a16:colId xmlns:a16="http://schemas.microsoft.com/office/drawing/2014/main" val="4178004166"/>
                    </a:ext>
                  </a:extLst>
                </a:gridCol>
              </a:tblGrid>
              <a:tr h="420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Садоводческое, огородническое и дачное использование, руб./кв.м.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79149"/>
                  </a:ext>
                </a:extLst>
              </a:tr>
              <a:tr h="281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97613454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03577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D8BCCD8-5436-4DA3-9252-60AFE6AE9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44044"/>
              </p:ext>
            </p:extLst>
          </p:nvPr>
        </p:nvGraphicFramePr>
        <p:xfrm>
          <a:off x="1475655" y="4245023"/>
          <a:ext cx="6264696" cy="1022230"/>
        </p:xfrm>
        <a:graphic>
          <a:graphicData uri="http://schemas.openxmlformats.org/drawingml/2006/table">
            <a:tbl>
              <a:tblPr/>
              <a:tblGrid>
                <a:gridCol w="2040575">
                  <a:extLst>
                    <a:ext uri="{9D8B030D-6E8A-4147-A177-3AD203B41FA5}">
                      <a16:colId xmlns:a16="http://schemas.microsoft.com/office/drawing/2014/main" val="2469529323"/>
                    </a:ext>
                  </a:extLst>
                </a:gridCol>
                <a:gridCol w="1975588">
                  <a:extLst>
                    <a:ext uri="{9D8B030D-6E8A-4147-A177-3AD203B41FA5}">
                      <a16:colId xmlns:a16="http://schemas.microsoft.com/office/drawing/2014/main" val="3157402552"/>
                    </a:ext>
                  </a:extLst>
                </a:gridCol>
                <a:gridCol w="2248533">
                  <a:extLst>
                    <a:ext uri="{9D8B030D-6E8A-4147-A177-3AD203B41FA5}">
                      <a16:colId xmlns:a16="http://schemas.microsoft.com/office/drawing/2014/main" val="4173661607"/>
                    </a:ext>
                  </a:extLst>
                </a:gridCol>
              </a:tblGrid>
              <a:tr h="4081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Коммерческое назначение, руб./кв.м.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72576"/>
                  </a:ext>
                </a:extLst>
              </a:tr>
              <a:tr h="281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02400773"/>
                  </a:ext>
                </a:extLst>
              </a:tr>
              <a:tr h="332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1865,75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1514,02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97321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277A94D-2C3B-4B38-AAAC-4314D3306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66744"/>
              </p:ext>
            </p:extLst>
          </p:nvPr>
        </p:nvGraphicFramePr>
        <p:xfrm>
          <a:off x="1475655" y="5278304"/>
          <a:ext cx="6264696" cy="974156"/>
        </p:xfrm>
        <a:graphic>
          <a:graphicData uri="http://schemas.openxmlformats.org/drawingml/2006/table">
            <a:tbl>
              <a:tblPr/>
              <a:tblGrid>
                <a:gridCol w="2040575">
                  <a:extLst>
                    <a:ext uri="{9D8B030D-6E8A-4147-A177-3AD203B41FA5}">
                      <a16:colId xmlns:a16="http://schemas.microsoft.com/office/drawing/2014/main" val="2307061609"/>
                    </a:ext>
                  </a:extLst>
                </a:gridCol>
                <a:gridCol w="1975588">
                  <a:extLst>
                    <a:ext uri="{9D8B030D-6E8A-4147-A177-3AD203B41FA5}">
                      <a16:colId xmlns:a16="http://schemas.microsoft.com/office/drawing/2014/main" val="2996989492"/>
                    </a:ext>
                  </a:extLst>
                </a:gridCol>
                <a:gridCol w="2248533">
                  <a:extLst>
                    <a:ext uri="{9D8B030D-6E8A-4147-A177-3AD203B41FA5}">
                      <a16:colId xmlns:a16="http://schemas.microsoft.com/office/drawing/2014/main" val="2330989117"/>
                    </a:ext>
                  </a:extLst>
                </a:gridCol>
              </a:tblGrid>
              <a:tr h="4236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 назначение, руб./кв.м.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93773"/>
                  </a:ext>
                </a:extLst>
              </a:tr>
              <a:tr h="270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Check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428167"/>
                  </a:ext>
                </a:extLst>
              </a:tr>
              <a:tr h="280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9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11652-4C32-4236-894E-C40A68342ABC}"/>
              </a:ext>
            </a:extLst>
          </p:cNvPr>
          <p:cNvSpPr/>
          <p:nvPr/>
        </p:nvSpPr>
        <p:spPr>
          <a:xfrm>
            <a:off x="1139816" y="670697"/>
            <a:ext cx="739998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Жилая застройка (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среднеэтажная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многоэтажная)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43972"/>
              </p:ext>
            </p:extLst>
          </p:nvPr>
        </p:nvGraphicFramePr>
        <p:xfrm>
          <a:off x="1160590" y="1053981"/>
          <a:ext cx="7379214" cy="2055495"/>
        </p:xfrm>
        <a:graphic>
          <a:graphicData uri="http://schemas.openxmlformats.org/drawingml/2006/table">
            <a:tbl>
              <a:tblPr/>
              <a:tblGrid>
                <a:gridCol w="313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Кадастровый номер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21:01:010105:149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21:04:050106:12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21:09:280135:114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Вид использование по документам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обслуживания многоэтажного жилого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многоквартирного жилого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содержания многоквартирного жилого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 объекта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 Чебоксары, ул Университетская, дом 7, корпус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г. Канаш, ул. Фрунзе, дом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пгт. Вурнары, ул. Гагарина, дом 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Предварительная стоимость,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4051,97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1031,23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УПКС предыдущего тура,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964,94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1015,87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411652-4C32-4236-894E-C40A68342ABC}"/>
              </a:ext>
            </a:extLst>
          </p:cNvPr>
          <p:cNvSpPr/>
          <p:nvPr/>
        </p:nvSpPr>
        <p:spPr>
          <a:xfrm>
            <a:off x="1129493" y="3429000"/>
            <a:ext cx="740294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Индивидуальная жилая застройка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52948"/>
              </p:ext>
            </p:extLst>
          </p:nvPr>
        </p:nvGraphicFramePr>
        <p:xfrm>
          <a:off x="1129493" y="3798332"/>
          <a:ext cx="7402947" cy="1905000"/>
        </p:xfrm>
        <a:graphic>
          <a:graphicData uri="http://schemas.openxmlformats.org/drawingml/2006/table">
            <a:tbl>
              <a:tblPr/>
              <a:tblGrid>
                <a:gridCol w="315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Кадастровый номер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21:01:010103:80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21:03:010413:45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21:24:200406:18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Вид использование по документам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обслуживания индивидуального жилого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индивидуального жилого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содержания жилого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 объекта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 Чебоксары, ул Сельская, дом 7а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Алатырь, ул. Тельмана, дом 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высел. Багиши, ул. Новая, дом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Предварительная стоимость,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1259,44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УПКС предыдущего тура,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1207,22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36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59D214-1ED2-4174-AC8E-755893182F01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411652-4C32-4236-894E-C40A68342ABC}"/>
              </a:ext>
            </a:extLst>
          </p:cNvPr>
          <p:cNvSpPr/>
          <p:nvPr/>
        </p:nvSpPr>
        <p:spPr>
          <a:xfrm>
            <a:off x="1187624" y="1547500"/>
            <a:ext cx="73792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Садоводческое, огородническое и дачное использование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74416"/>
              </p:ext>
            </p:extLst>
          </p:nvPr>
        </p:nvGraphicFramePr>
        <p:xfrm>
          <a:off x="1187624" y="1916832"/>
          <a:ext cx="7379214" cy="2447925"/>
        </p:xfrm>
        <a:graphic>
          <a:graphicData uri="http://schemas.openxmlformats.org/drawingml/2006/table">
            <a:tbl>
              <a:tblPr/>
              <a:tblGrid>
                <a:gridCol w="320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Кадастровый номер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21:01:000000:108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21:02:000000:10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21:10:160105:164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Вид использование по документам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коллективного садоводства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ведения коллективного садоводства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Ведение огородничества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Адрес объекта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Чебоксары, Некоммерческое садоводческое товарищество "Чайка", уч-к 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г. Новочебоксарск, садоводческое товарищество "Дружба", уч-к 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пгт Ибреси, ул Калинина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Предварительная стоимость,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УПКС предыдущего тура, руб./кв.м.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5497,06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05187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1074</Words>
  <Application>Microsoft Office PowerPoint</Application>
  <PresentationFormat>Экран (4:3)</PresentationFormat>
  <Paragraphs>242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Губанова</dc:creator>
  <cp:lastModifiedBy>Шеляпина Марина</cp:lastModifiedBy>
  <cp:revision>96</cp:revision>
  <cp:lastPrinted>2019-09-03T12:52:20Z</cp:lastPrinted>
  <dcterms:created xsi:type="dcterms:W3CDTF">2018-07-20T10:28:25Z</dcterms:created>
  <dcterms:modified xsi:type="dcterms:W3CDTF">2019-09-06T08:59:13Z</dcterms:modified>
</cp:coreProperties>
</file>