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308" r:id="rId4"/>
    <p:sldId id="292" r:id="rId5"/>
    <p:sldId id="310" r:id="rId6"/>
    <p:sldId id="314" r:id="rId7"/>
    <p:sldId id="322" r:id="rId8"/>
    <p:sldId id="315" r:id="rId9"/>
    <p:sldId id="309" r:id="rId10"/>
    <p:sldId id="295" r:id="rId11"/>
    <p:sldId id="321" r:id="rId12"/>
    <p:sldId id="312" r:id="rId13"/>
    <p:sldId id="313" r:id="rId14"/>
    <p:sldId id="311" r:id="rId15"/>
    <p:sldId id="320" r:id="rId16"/>
    <p:sldId id="316" r:id="rId17"/>
    <p:sldId id="317" r:id="rId18"/>
    <p:sldId id="318" r:id="rId19"/>
    <p:sldId id="319" r:id="rId20"/>
    <p:sldId id="284" r:id="rId21"/>
  </p:sldIdLst>
  <p:sldSz cx="9144000" cy="6858000" type="screen4x3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0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body"/>
          </p:nvPr>
        </p:nvSpPr>
        <p:spPr>
          <a:xfrm>
            <a:off x="755823" y="5081769"/>
            <a:ext cx="6046227" cy="481411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>
                <a:latin typeface="Arial"/>
              </a:rPr>
              <a:t>Для правки формата примечаний щелкните мышью</a:t>
            </a:r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79913" cy="53458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4277960" y="0"/>
            <a:ext cx="3279913" cy="534582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0" y="10163899"/>
            <a:ext cx="3279913" cy="534582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4277960" y="10163899"/>
            <a:ext cx="3279913" cy="534582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285DBB3-6269-4357-9283-A3EEBD143620}" type="slidenum">
              <a:rPr lang="ru-RU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51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679161" y="4714334"/>
            <a:ext cx="5436529" cy="4470458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CustomShape 2"/>
          <p:cNvSpPr/>
          <p:nvPr/>
        </p:nvSpPr>
        <p:spPr>
          <a:xfrm>
            <a:off x="3850380" y="9437314"/>
            <a:ext cx="2943032" cy="493155"/>
          </a:xfrm>
          <a:prstGeom prst="rect">
            <a:avLst/>
          </a:prstGeom>
          <a:noFill/>
          <a:ln>
            <a:noFill/>
          </a:ln>
        </p:spPr>
        <p:txBody>
          <a:bodyPr lIns="92880" tIns="46440" rIns="92880" bIns="46440" anchor="b"/>
          <a:lstStyle/>
          <a:p>
            <a:pPr algn="r">
              <a:lnSpc>
                <a:spcPct val="100000"/>
              </a:lnSpc>
            </a:pPr>
            <a:fld id="{3AF82ABD-302B-4CAE-B6CD-5B48418A771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0970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6" name="Рисунок 3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Рисунок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4" name="Рисунок 7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5" name="Рисунок 74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2920" cy="2637360"/>
          </a:xfrm>
          <a:prstGeom prst="rect">
            <a:avLst/>
          </a:prstGeom>
          <a:ln>
            <a:noFill/>
          </a:ln>
        </p:spPr>
      </p:pic>
      <p:pic>
        <p:nvPicPr>
          <p:cNvPr id="5" name="Picture 8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6624720"/>
            <a:ext cx="9142920" cy="25920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8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624720"/>
            <a:ext cx="9142920" cy="259200"/>
          </a:xfrm>
          <a:prstGeom prst="rect">
            <a:avLst/>
          </a:prstGeom>
          <a:ln>
            <a:noFill/>
          </a:ln>
        </p:spPr>
      </p:pic>
      <p:pic>
        <p:nvPicPr>
          <p:cNvPr id="39" name="Picture 9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2920" cy="90684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287733" y="0"/>
            <a:ext cx="7882560" cy="228150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r>
              <a:rPr lang="ru-RU" sz="2400" b="1" dirty="0">
                <a:solidFill>
                  <a:srgbClr val="008080"/>
                </a:solidFill>
                <a:latin typeface="Arial"/>
                <a:ea typeface="ＭＳ Ｐゴシック"/>
              </a:rPr>
              <a:t>ФЕДЕРАЛЬНАЯ АНТИМОНОПОЛЬНАЯ СЛУЖБА</a:t>
            </a:r>
            <a:endParaRPr dirty="0"/>
          </a:p>
          <a:p>
            <a:pPr algn="r">
              <a:lnSpc>
                <a:spcPct val="100000"/>
              </a:lnSpc>
            </a:pPr>
            <a:r>
              <a:rPr lang="ru-RU" sz="2400" b="1" dirty="0">
                <a:solidFill>
                  <a:srgbClr val="008080"/>
                </a:solidFill>
                <a:latin typeface="Arial"/>
                <a:ea typeface="ＭＳ Ｐゴシック"/>
              </a:rPr>
              <a:t>Чувашское  УФАС России</a:t>
            </a:r>
            <a:endParaRPr dirty="0"/>
          </a:p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82" name="CustomShape 2"/>
          <p:cNvSpPr/>
          <p:nvPr/>
        </p:nvSpPr>
        <p:spPr>
          <a:xfrm>
            <a:off x="413769" y="2402264"/>
            <a:ext cx="8423640" cy="3888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endParaRPr dirty="0"/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Основные нарушения  </a:t>
            </a:r>
            <a:r>
              <a:rPr lang="ru-RU" sz="3200" b="1" dirty="0">
                <a:solidFill>
                  <a:srgbClr val="7030A0"/>
                </a:solidFill>
              </a:rPr>
              <a:t>законодательства о контрактной системе </a:t>
            </a:r>
            <a:r>
              <a:rPr lang="ru-RU" sz="3200" b="1" dirty="0" smtClean="0">
                <a:solidFill>
                  <a:srgbClr val="7030A0"/>
                </a:solidFill>
              </a:rPr>
              <a:t>в  </a:t>
            </a:r>
            <a:r>
              <a:rPr lang="ru-RU" sz="3200" b="1" dirty="0">
                <a:solidFill>
                  <a:srgbClr val="7030A0"/>
                </a:solidFill>
              </a:rPr>
              <a:t>2020 </a:t>
            </a:r>
            <a:r>
              <a:rPr lang="ru-RU" sz="3200" b="1" dirty="0" smtClean="0">
                <a:solidFill>
                  <a:srgbClr val="7030A0"/>
                </a:solidFill>
              </a:rPr>
              <a:t>году.</a:t>
            </a:r>
            <a:endParaRPr lang="ru-RU" sz="3200" dirty="0">
              <a:solidFill>
                <a:srgbClr val="7030A0"/>
              </a:solidFill>
            </a:endParaRPr>
          </a:p>
          <a:p>
            <a:pPr algn="ctr">
              <a:lnSpc>
                <a:spcPct val="115000"/>
              </a:lnSpc>
            </a:pPr>
            <a:endParaRPr lang="ru-RU" sz="3200" b="1" dirty="0">
              <a:solidFill>
                <a:srgbClr val="7030A0"/>
              </a:solidFill>
              <a:latin typeface="Times New Roman"/>
            </a:endParaRPr>
          </a:p>
          <a:p>
            <a:pPr algn="ctr">
              <a:lnSpc>
                <a:spcPct val="115000"/>
              </a:lnSpc>
            </a:pPr>
            <a:endParaRPr lang="ru-RU" sz="3200" b="1" dirty="0" smtClean="0">
              <a:solidFill>
                <a:srgbClr val="7030A0"/>
              </a:solidFill>
              <a:latin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</a:rPr>
              <a:t>25 </a:t>
            </a:r>
            <a:r>
              <a:rPr lang="ru-RU" sz="20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</a:rPr>
              <a:t>Марта 2021 года</a:t>
            </a:r>
            <a:endParaRPr sz="2000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83" name="CustomShape 3"/>
          <p:cNvSpPr/>
          <p:nvPr/>
        </p:nvSpPr>
        <p:spPr>
          <a:xfrm>
            <a:off x="7524720" y="5516640"/>
            <a:ext cx="183240" cy="460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7047000" y="6580080"/>
            <a:ext cx="2132280" cy="303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7333F31E-52EF-4F9E-BCFD-D9BC1310F432}" type="slidenum">
              <a:rPr lang="ru-RU">
                <a:solidFill>
                  <a:srgbClr val="000000"/>
                </a:solidFill>
                <a:latin typeface="Calibri"/>
                <a:ea typeface="DejaVu Sans"/>
              </a:rPr>
              <a:t>10</a:t>
            </a:fld>
            <a:endParaRPr/>
          </a:p>
        </p:txBody>
      </p:sp>
      <p:sp>
        <p:nvSpPr>
          <p:cNvPr id="119" name="CustomShape 2"/>
          <p:cNvSpPr/>
          <p:nvPr/>
        </p:nvSpPr>
        <p:spPr>
          <a:xfrm>
            <a:off x="-22137" y="-112945"/>
            <a:ext cx="9142920" cy="63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/>
            <a:r>
              <a:rPr lang="ru-RU" sz="2400" b="1" dirty="0">
                <a:solidFill>
                  <a:srgbClr val="632523"/>
                </a:solidFill>
              </a:rPr>
              <a:t>Открытый конкурс на строительство </a:t>
            </a:r>
          </a:p>
        </p:txBody>
      </p:sp>
      <p:sp>
        <p:nvSpPr>
          <p:cNvPr id="120" name="CustomShape 3"/>
          <p:cNvSpPr/>
          <p:nvPr/>
        </p:nvSpPr>
        <p:spPr>
          <a:xfrm>
            <a:off x="95534" y="664380"/>
            <a:ext cx="9025249" cy="466526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endParaRPr lang="ru-RU" dirty="0" smtClean="0"/>
          </a:p>
          <a:p>
            <a:pPr algn="ctr">
              <a:lnSpc>
                <a:spcPct val="100000"/>
              </a:lnSpc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ru-RU" i="1" dirty="0" smtClean="0"/>
          </a:p>
          <a:p>
            <a:pPr algn="r"/>
            <a:endParaRPr lang="ru-RU" i="1" dirty="0" smtClean="0"/>
          </a:p>
          <a:p>
            <a:pPr algn="r"/>
            <a:endParaRPr lang="ru-RU" i="1" dirty="0"/>
          </a:p>
          <a:p>
            <a:pPr algn="r"/>
            <a:endParaRPr lang="ru-RU" i="1" dirty="0" smtClean="0"/>
          </a:p>
          <a:p>
            <a:pPr algn="r"/>
            <a:endParaRPr lang="ru-RU" i="1" dirty="0"/>
          </a:p>
          <a:p>
            <a:pPr algn="r"/>
            <a:endParaRPr lang="ru-RU" i="1" dirty="0" smtClean="0"/>
          </a:p>
          <a:p>
            <a:pPr algn="r"/>
            <a:endParaRPr lang="ru-RU" i="1" dirty="0" smtClean="0"/>
          </a:p>
          <a:p>
            <a:pPr algn="r"/>
            <a:endParaRPr lang="ru-RU" i="1" dirty="0"/>
          </a:p>
          <a:p>
            <a:pPr algn="r"/>
            <a:endParaRPr lang="ru-RU" i="1" dirty="0" smtClean="0"/>
          </a:p>
          <a:p>
            <a:pPr algn="r"/>
            <a:endParaRPr lang="ru-RU" i="1" dirty="0"/>
          </a:p>
          <a:p>
            <a:pPr algn="r"/>
            <a:endParaRPr lang="ru-RU" i="1" dirty="0" smtClean="0"/>
          </a:p>
          <a:p>
            <a:pPr algn="r"/>
            <a:endParaRPr lang="ru-RU" i="1" dirty="0"/>
          </a:p>
          <a:p>
            <a:pPr algn="r"/>
            <a:endParaRPr lang="ru-RU" i="1" dirty="0" smtClean="0"/>
          </a:p>
          <a:p>
            <a:pPr algn="r"/>
            <a:endParaRPr lang="ru-RU" i="1" dirty="0"/>
          </a:p>
          <a:p>
            <a:pPr algn="r"/>
            <a:endParaRPr lang="ru-RU" i="1" dirty="0" smtClean="0"/>
          </a:p>
          <a:p>
            <a:pPr algn="r"/>
            <a:endParaRPr lang="ru-RU" i="1" dirty="0"/>
          </a:p>
          <a:p>
            <a:pPr algn="r"/>
            <a:endParaRPr lang="ru-RU" i="1" dirty="0" smtClean="0"/>
          </a:p>
        </p:txBody>
      </p:sp>
      <p:sp>
        <p:nvSpPr>
          <p:cNvPr id="121" name="CustomShape 4"/>
          <p:cNvSpPr/>
          <p:nvPr/>
        </p:nvSpPr>
        <p:spPr>
          <a:xfrm>
            <a:off x="358920" y="3069000"/>
            <a:ext cx="8336160" cy="2015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2" name="CustomShape 5"/>
          <p:cNvSpPr/>
          <p:nvPr/>
        </p:nvSpPr>
        <p:spPr>
          <a:xfrm>
            <a:off x="497160" y="4647960"/>
            <a:ext cx="8336160" cy="1943280"/>
          </a:xfrm>
          <a:prstGeom prst="rect">
            <a:avLst/>
          </a:prstGeom>
          <a:noFill/>
          <a:ln>
            <a:noFill/>
          </a:ln>
        </p:spPr>
      </p:sp>
      <p:pic>
        <p:nvPicPr>
          <p:cNvPr id="13" name="Рисунок 12"/>
          <p:cNvPicPr/>
          <p:nvPr/>
        </p:nvPicPr>
        <p:blipFill rotWithShape="1">
          <a:blip r:embed="rId2"/>
          <a:srcRect l="25655" t="28221" r="25120" b="17332"/>
          <a:stretch/>
        </p:blipFill>
        <p:spPr bwMode="auto">
          <a:xfrm>
            <a:off x="440078" y="861377"/>
            <a:ext cx="8336160" cy="44152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4665240" y="1060349"/>
            <a:ext cx="600891" cy="644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708092" y="3826848"/>
            <a:ext cx="600891" cy="644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углом 8"/>
          <p:cNvSpPr/>
          <p:nvPr/>
        </p:nvSpPr>
        <p:spPr>
          <a:xfrm rot="16200000" flipH="1">
            <a:off x="611802" y="2592146"/>
            <a:ext cx="931817" cy="66697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572369" y="3818140"/>
            <a:ext cx="1628503" cy="87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5399117" y="3518189"/>
            <a:ext cx="3295766" cy="156609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9697" y="5687009"/>
            <a:ext cx="385733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сроку  контрактов для оценки – не менее 5 лет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1200" y="5527343"/>
            <a:ext cx="4011367" cy="92115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3474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7047000" y="6580080"/>
            <a:ext cx="2132280" cy="303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F58A9D37-2DD1-486A-B763-C0C3E5767093}" type="slidenum">
              <a:rPr lang="ru-RU">
                <a:solidFill>
                  <a:srgbClr val="000000"/>
                </a:solidFill>
                <a:latin typeface="Calibri"/>
                <a:ea typeface="DejaVu Sans"/>
              </a:rPr>
              <a:t>11</a:t>
            </a:fld>
            <a:endParaRPr/>
          </a:p>
        </p:txBody>
      </p:sp>
      <p:sp>
        <p:nvSpPr>
          <p:cNvPr id="109" name="CustomShape 2"/>
          <p:cNvSpPr/>
          <p:nvPr/>
        </p:nvSpPr>
        <p:spPr>
          <a:xfrm>
            <a:off x="-4583" y="-100177"/>
            <a:ext cx="9142920" cy="63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ea typeface="ＭＳ Ｐゴシック"/>
              </a:rPr>
              <a:t>Основные виды </a:t>
            </a:r>
            <a:r>
              <a:rPr lang="ru-RU" sz="2800" b="1" dirty="0" smtClean="0">
                <a:ea typeface="ＭＳ Ｐゴシック"/>
              </a:rPr>
              <a:t>нарушений при утверждении документации</a:t>
            </a:r>
            <a:endParaRPr lang="ru-RU" sz="2800" dirty="0"/>
          </a:p>
        </p:txBody>
      </p:sp>
      <p:sp>
        <p:nvSpPr>
          <p:cNvPr id="110" name="CustomShape 3"/>
          <p:cNvSpPr/>
          <p:nvPr/>
        </p:nvSpPr>
        <p:spPr>
          <a:xfrm>
            <a:off x="319320" y="852840"/>
            <a:ext cx="8644680" cy="17402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11" name="CustomShape 4"/>
          <p:cNvSpPr/>
          <p:nvPr/>
        </p:nvSpPr>
        <p:spPr>
          <a:xfrm>
            <a:off x="358920" y="3069000"/>
            <a:ext cx="8336160" cy="2015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12" name="CustomShape 5"/>
          <p:cNvSpPr/>
          <p:nvPr/>
        </p:nvSpPr>
        <p:spPr>
          <a:xfrm>
            <a:off x="319320" y="3888900"/>
            <a:ext cx="8336160" cy="1943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9320" y="1004260"/>
            <a:ext cx="8575017" cy="653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требований </a:t>
            </a:r>
            <a:r>
              <a:rPr lang="ru-RU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 объекту закупки, не соответствующих закону о контрактной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системе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6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требований </a:t>
            </a:r>
            <a:r>
              <a:rPr lang="ru-RU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 представлении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составе заявки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  <a:r>
              <a:rPr lang="ru-RU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 документов, не предусмотренных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Законом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ru-RU" sz="16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не применение национального режима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нарушения при формировании порядка оценки заявок и критериев этой оценки;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ru-RU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нарушения при установлении преимуществ отдельным участникам закупок (субъектам малого предпринимательства, социально ориентированным некоммерческим организациям, учреждениям и предприятиям уголовно-исполнительной системы, организациям инвалидов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ru-RU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9320" y="1004260"/>
            <a:ext cx="8644680" cy="865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9320" y="1981822"/>
            <a:ext cx="8644680" cy="865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9320" y="3617685"/>
            <a:ext cx="8644680" cy="865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9320" y="2947707"/>
            <a:ext cx="8644680" cy="4652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9320" y="4616102"/>
            <a:ext cx="8644680" cy="18570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4564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7047000" y="6580080"/>
            <a:ext cx="2132280" cy="303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A43F4D82-98E0-4419-9A8A-D6269F0B5541}" type="slidenum">
              <a:rPr lang="ru-RU">
                <a:solidFill>
                  <a:srgbClr val="000000"/>
                </a:solidFill>
                <a:latin typeface="Calibri"/>
                <a:ea typeface="DejaVu Sans"/>
              </a:rPr>
              <a:t>12</a:t>
            </a:fld>
            <a:endParaRPr/>
          </a:p>
        </p:txBody>
      </p:sp>
      <p:sp>
        <p:nvSpPr>
          <p:cNvPr id="129" name="CustomShape 2"/>
          <p:cNvSpPr/>
          <p:nvPr/>
        </p:nvSpPr>
        <p:spPr>
          <a:xfrm>
            <a:off x="0" y="27000"/>
            <a:ext cx="9142920" cy="63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30" name="CustomShape 3"/>
          <p:cNvSpPr/>
          <p:nvPr/>
        </p:nvSpPr>
        <p:spPr>
          <a:xfrm>
            <a:off x="358920" y="1036620"/>
            <a:ext cx="8534880" cy="5167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ru-RU" sz="2800" b="1" dirty="0" smtClean="0">
                <a:latin typeface="Arial"/>
                <a:ea typeface="DejaVu Sans"/>
              </a:rPr>
              <a:t>- </a:t>
            </a:r>
            <a:r>
              <a:rPr lang="ru-RU" sz="2000" dirty="0" smtClean="0">
                <a:latin typeface="Arial"/>
                <a:ea typeface="DejaVu Sans"/>
              </a:rPr>
              <a:t>установление размера штрафа не соответствующего Постановлению   Правительства РФ от 30.08.2017 № 1042 </a:t>
            </a:r>
            <a:endParaRPr sz="2000" dirty="0" smtClean="0"/>
          </a:p>
          <a:p>
            <a:pPr algn="just">
              <a:lnSpc>
                <a:spcPct val="100000"/>
              </a:lnSpc>
            </a:pPr>
            <a:endParaRPr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установление требований к размеру обеспечения заявок на участие в определении поставщика, размеру и способам обеспечения исполнения контракта, не соответствующих закону</a:t>
            </a:r>
          </a:p>
          <a:p>
            <a:pPr marL="342900" indent="-342900">
              <a:buFontTx/>
              <a:buChar char="-"/>
            </a:pP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ru-RU" sz="2000" dirty="0" smtClean="0"/>
              <a:t>отсутствие в проекте контракта с СМП условий об освобождении от предоставления обеспечения исполнения контракта, 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endParaRPr lang="ru-RU" sz="2000" dirty="0" smtClean="0"/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ru-RU" sz="2000" dirty="0" err="1" smtClean="0"/>
              <a:t>неустановление</a:t>
            </a:r>
            <a:r>
              <a:rPr lang="ru-RU" sz="2000" dirty="0" smtClean="0"/>
              <a:t> в документации в нарушение ч.7 ст.30 Закона о контрактной системе положений предусмотренных Постановлением Правительства № 1466 </a:t>
            </a:r>
            <a:endParaRPr sz="2000" dirty="0" smtClean="0"/>
          </a:p>
          <a:p>
            <a:pPr>
              <a:lnSpc>
                <a:spcPct val="100000"/>
              </a:lnSpc>
            </a:pPr>
            <a:endParaRPr sz="2000" dirty="0" smtClean="0"/>
          </a:p>
          <a:p>
            <a:pPr>
              <a:lnSpc>
                <a:spcPct val="100000"/>
              </a:lnSpc>
            </a:pPr>
            <a:r>
              <a:rPr lang="ru-RU" sz="2000" dirty="0" smtClean="0">
                <a:latin typeface="Arial"/>
                <a:ea typeface="DejaVu Sans"/>
              </a:rPr>
              <a:t>- не включение в аукционную документацию и проект контракта видов и объемов работ, которые подрядчик должен будет выполнить самостоятельно  (ПП РФ № 570)</a:t>
            </a:r>
            <a:endParaRPr sz="2000" dirty="0"/>
          </a:p>
        </p:txBody>
      </p:sp>
      <p:sp>
        <p:nvSpPr>
          <p:cNvPr id="131" name="CustomShape 4"/>
          <p:cNvSpPr/>
          <p:nvPr/>
        </p:nvSpPr>
        <p:spPr>
          <a:xfrm>
            <a:off x="358920" y="3069000"/>
            <a:ext cx="8336160" cy="2015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2" name="CustomShape 5"/>
          <p:cNvSpPr/>
          <p:nvPr/>
        </p:nvSpPr>
        <p:spPr>
          <a:xfrm>
            <a:off x="497160" y="4647960"/>
            <a:ext cx="8336160" cy="1943280"/>
          </a:xfrm>
          <a:prstGeom prst="rect">
            <a:avLst/>
          </a:prstGeom>
          <a:noFill/>
          <a:ln>
            <a:noFill/>
          </a:ln>
        </p:spPr>
      </p:sp>
      <p:sp>
        <p:nvSpPr>
          <p:cNvPr id="7" name="CustomShape 2"/>
          <p:cNvSpPr/>
          <p:nvPr/>
        </p:nvSpPr>
        <p:spPr>
          <a:xfrm>
            <a:off x="83144" y="-164880"/>
            <a:ext cx="9142920" cy="63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ea typeface="ＭＳ Ｐゴシック"/>
              </a:rPr>
              <a:t>Основные </a:t>
            </a:r>
            <a:r>
              <a:rPr lang="ru-RU" sz="2800" b="1" dirty="0">
                <a:ea typeface="ＭＳ Ｐゴシック"/>
              </a:rPr>
              <a:t>виды нарушений </a:t>
            </a:r>
            <a:endParaRPr lang="ru-RU" sz="2800" b="1" dirty="0" smtClean="0">
              <a:ea typeface="ＭＳ Ｐゴシック"/>
            </a:endParaRPr>
          </a:p>
          <a:p>
            <a:pPr algn="ctr">
              <a:lnSpc>
                <a:spcPct val="100000"/>
              </a:lnSpc>
            </a:pPr>
            <a:r>
              <a:rPr lang="ru-RU" sz="2800" b="1" dirty="0" smtClean="0">
                <a:ea typeface="ＭＳ Ｐゴシック"/>
              </a:rPr>
              <a:t>при </a:t>
            </a:r>
            <a:r>
              <a:rPr lang="ru-RU" sz="2800" b="1" dirty="0">
                <a:ea typeface="ＭＳ Ｐゴシック"/>
              </a:rPr>
              <a:t>утверждении документации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9320" y="1004260"/>
            <a:ext cx="8644680" cy="865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4020" y="2048040"/>
            <a:ext cx="8644680" cy="10209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2264" y="3247297"/>
            <a:ext cx="8644680" cy="865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9320" y="4251157"/>
            <a:ext cx="8644680" cy="10114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4020" y="5468164"/>
            <a:ext cx="8644680" cy="9336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8202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7047000" y="6580080"/>
            <a:ext cx="2132280" cy="303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F58A9D37-2DD1-486A-B763-C0C3E5767093}" type="slidenum">
              <a:rPr lang="ru-RU">
                <a:solidFill>
                  <a:srgbClr val="000000"/>
                </a:solidFill>
                <a:latin typeface="Calibri"/>
                <a:ea typeface="DejaVu Sans"/>
              </a:rPr>
              <a:t>13</a:t>
            </a:fld>
            <a:endParaRPr/>
          </a:p>
        </p:txBody>
      </p:sp>
      <p:sp>
        <p:nvSpPr>
          <p:cNvPr id="109" name="CustomShape 2"/>
          <p:cNvSpPr/>
          <p:nvPr/>
        </p:nvSpPr>
        <p:spPr>
          <a:xfrm>
            <a:off x="0" y="27000"/>
            <a:ext cx="9142920" cy="63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/>
            <a:r>
              <a:rPr lang="ru-RU" sz="2800" b="1" dirty="0">
                <a:latin typeface="Arial"/>
                <a:ea typeface="ＭＳ Ｐゴシック"/>
              </a:rPr>
              <a:t>Основные виды </a:t>
            </a:r>
            <a:r>
              <a:rPr lang="ru-RU" sz="2800" b="1" dirty="0" smtClean="0">
                <a:latin typeface="Arial"/>
                <a:ea typeface="ＭＳ Ｐゴシック"/>
              </a:rPr>
              <a:t>нарушений - </a:t>
            </a:r>
            <a:r>
              <a:rPr lang="ru-RU" sz="2800" dirty="0" smtClean="0"/>
              <a:t>COVID-19</a:t>
            </a:r>
            <a:endParaRPr lang="ru-RU" sz="2800" dirty="0"/>
          </a:p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Arial"/>
                <a:ea typeface="ＭＳ Ｐゴシック"/>
              </a:rPr>
              <a:t>  </a:t>
            </a:r>
            <a:endParaRPr b="1" dirty="0"/>
          </a:p>
        </p:txBody>
      </p:sp>
      <p:sp>
        <p:nvSpPr>
          <p:cNvPr id="110" name="CustomShape 3"/>
          <p:cNvSpPr/>
          <p:nvPr/>
        </p:nvSpPr>
        <p:spPr>
          <a:xfrm>
            <a:off x="319320" y="852840"/>
            <a:ext cx="8644680" cy="17402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11" name="CustomShape 4"/>
          <p:cNvSpPr/>
          <p:nvPr/>
        </p:nvSpPr>
        <p:spPr>
          <a:xfrm>
            <a:off x="358920" y="3069000"/>
            <a:ext cx="8336160" cy="2015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12" name="CustomShape 5"/>
          <p:cNvSpPr/>
          <p:nvPr/>
        </p:nvSpPr>
        <p:spPr>
          <a:xfrm>
            <a:off x="319320" y="3888900"/>
            <a:ext cx="8336160" cy="1943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32513" y="2330336"/>
            <a:ext cx="26770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Нарушения при заключении контракта с ед. поставщиком в связи с COVID-19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20011" y="2068817"/>
            <a:ext cx="3445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Отсутствует </a:t>
            </a:r>
            <a:r>
              <a:rPr lang="ru-RU" sz="2400" dirty="0"/>
              <a:t>причинно-следственная связь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931" y="1915886"/>
            <a:ext cx="3100252" cy="31683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64181" y="1956780"/>
            <a:ext cx="3672309" cy="14257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788689" y="2395894"/>
            <a:ext cx="1297577" cy="745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20011" y="3986415"/>
            <a:ext cx="3459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Контракт </a:t>
            </a:r>
            <a:r>
              <a:rPr lang="ru-RU" sz="2400" dirty="0"/>
              <a:t>заключается с </a:t>
            </a:r>
            <a:r>
              <a:rPr lang="ru-RU" sz="2400" dirty="0" smtClean="0"/>
              <a:t>длительным сроком </a:t>
            </a:r>
          </a:p>
          <a:p>
            <a:r>
              <a:rPr lang="ru-RU" sz="2400" dirty="0" smtClean="0"/>
              <a:t>поставки </a:t>
            </a:r>
            <a:r>
              <a:rPr lang="ru-RU" sz="2400" dirty="0"/>
              <a:t>(до 150 </a:t>
            </a:r>
            <a:r>
              <a:rPr lang="ru-RU" sz="2400" dirty="0" smtClean="0"/>
              <a:t>дней</a:t>
            </a:r>
            <a:r>
              <a:rPr lang="ru-RU" sz="2400" dirty="0"/>
              <a:t>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46766" y="3831569"/>
            <a:ext cx="3672309" cy="14257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764845" y="4267104"/>
            <a:ext cx="1297577" cy="745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9165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65463" y="3631474"/>
            <a:ext cx="8977457" cy="301316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3143" y="2577737"/>
            <a:ext cx="7959634" cy="670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2488" y="1088811"/>
            <a:ext cx="8577943" cy="10972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CustomShape 1"/>
          <p:cNvSpPr/>
          <p:nvPr/>
        </p:nvSpPr>
        <p:spPr>
          <a:xfrm>
            <a:off x="7047000" y="6580080"/>
            <a:ext cx="2132280" cy="303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D313796F-CC17-42C7-BBE1-A6C3CABD89D1}" type="slidenum">
              <a:rPr lang="ru-RU">
                <a:solidFill>
                  <a:srgbClr val="000000"/>
                </a:solidFill>
                <a:latin typeface="Calibri"/>
                <a:ea typeface="DejaVu Sans"/>
              </a:rPr>
              <a:t>14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0" y="27000"/>
            <a:ext cx="9142920" cy="63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Arial"/>
                <a:ea typeface="ＭＳ Ｐゴシック"/>
              </a:rPr>
              <a:t>Постановление Правительства № 878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319320" y="852840"/>
            <a:ext cx="8644680" cy="5167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Нельзя </a:t>
            </a:r>
            <a:r>
              <a:rPr lang="ru-RU" sz="2400" dirty="0">
                <a:solidFill>
                  <a:srgbClr val="000000"/>
                </a:solidFill>
              </a:rPr>
              <a:t>объединять в одну закупку продукцию из перечня </a:t>
            </a:r>
            <a:endParaRPr lang="ru-RU" sz="24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и </a:t>
            </a:r>
            <a:r>
              <a:rPr lang="ru-RU" sz="2400" dirty="0">
                <a:solidFill>
                  <a:srgbClr val="000000"/>
                </a:solidFill>
              </a:rPr>
              <a:t>продукцию, не входящую в </a:t>
            </a:r>
            <a:r>
              <a:rPr lang="ru-RU" sz="2400" dirty="0" smtClean="0">
                <a:solidFill>
                  <a:srgbClr val="000000"/>
                </a:solidFill>
              </a:rPr>
              <a:t>него.</a:t>
            </a:r>
          </a:p>
          <a:p>
            <a:pPr algn="just">
              <a:lnSpc>
                <a:spcPct val="100000"/>
              </a:lnSpc>
            </a:pP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</a:pPr>
            <a:endParaRPr lang="ru-RU" sz="24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rgbClr val="7030A0"/>
                </a:solidFill>
              </a:rPr>
              <a:t>Все </a:t>
            </a:r>
            <a:r>
              <a:rPr lang="ru-RU" sz="2400" dirty="0">
                <a:solidFill>
                  <a:srgbClr val="7030A0"/>
                </a:solidFill>
              </a:rPr>
              <a:t>заявки с иностранной продукцией </a:t>
            </a:r>
            <a:r>
              <a:rPr lang="ru-RU" sz="2400" dirty="0" smtClean="0">
                <a:solidFill>
                  <a:srgbClr val="7030A0"/>
                </a:solidFill>
              </a:rPr>
              <a:t>отклоняются</a:t>
            </a:r>
          </a:p>
          <a:p>
            <a:pPr algn="just">
              <a:lnSpc>
                <a:spcPct val="100000"/>
              </a:lnSpc>
            </a:pP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     </a:t>
            </a:r>
          </a:p>
          <a:p>
            <a:pPr algn="just">
              <a:lnSpc>
                <a:spcPct val="10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если </a:t>
            </a:r>
            <a:r>
              <a:rPr lang="ru-RU" sz="2400" b="1" dirty="0" smtClean="0">
                <a:solidFill>
                  <a:srgbClr val="000000"/>
                </a:solidFill>
              </a:rPr>
              <a:t>подано </a:t>
            </a:r>
            <a:r>
              <a:rPr lang="ru-RU" sz="2400" b="1" dirty="0">
                <a:solidFill>
                  <a:srgbClr val="000000"/>
                </a:solidFill>
              </a:rPr>
              <a:t>как минимум две заявки</a:t>
            </a:r>
            <a:r>
              <a:rPr lang="ru-RU" sz="2400" dirty="0">
                <a:solidFill>
                  <a:srgbClr val="000000"/>
                </a:solidFill>
              </a:rPr>
              <a:t>, которые:</a:t>
            </a:r>
          </a:p>
          <a:p>
            <a:pPr algn="just">
              <a:lnSpc>
                <a:spcPct val="10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     * соответствует </a:t>
            </a:r>
            <a:r>
              <a:rPr lang="ru-RU" sz="2400" dirty="0">
                <a:solidFill>
                  <a:srgbClr val="000000"/>
                </a:solidFill>
              </a:rPr>
              <a:t>требованиям извещения и документации;</a:t>
            </a:r>
          </a:p>
          <a:p>
            <a:pPr algn="just">
              <a:lnSpc>
                <a:spcPct val="10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     *содержат </a:t>
            </a:r>
            <a:r>
              <a:rPr lang="ru-RU" sz="2400" dirty="0">
                <a:solidFill>
                  <a:srgbClr val="000000"/>
                </a:solidFill>
              </a:rPr>
              <a:t>предложения о поставке радиоэлектронной продукции, включенной в реестр;</a:t>
            </a:r>
          </a:p>
          <a:p>
            <a:pPr algn="just">
              <a:lnSpc>
                <a:spcPct val="10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     *не </a:t>
            </a:r>
            <a:r>
              <a:rPr lang="ru-RU" sz="2400" dirty="0">
                <a:solidFill>
                  <a:srgbClr val="000000"/>
                </a:solidFill>
              </a:rPr>
              <a:t>содержат предложений о поставке радиоэлектронной продукции одного производителя.</a:t>
            </a:r>
          </a:p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126" name="CustomShape 4"/>
          <p:cNvSpPr/>
          <p:nvPr/>
        </p:nvSpPr>
        <p:spPr>
          <a:xfrm>
            <a:off x="358920" y="3069000"/>
            <a:ext cx="8336160" cy="2015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4101737" y="3273489"/>
            <a:ext cx="1114697" cy="3360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6943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6464509" y="4121267"/>
            <a:ext cx="2505538" cy="21053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35384" y="4302690"/>
            <a:ext cx="2699964" cy="15112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3409" y="4173764"/>
            <a:ext cx="2867393" cy="21987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06834" y="1867312"/>
            <a:ext cx="4319452" cy="12003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7813" y="1909412"/>
            <a:ext cx="3892732" cy="11068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2488" y="1058825"/>
            <a:ext cx="8577943" cy="5434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CustomShape 1"/>
          <p:cNvSpPr/>
          <p:nvPr/>
        </p:nvSpPr>
        <p:spPr>
          <a:xfrm>
            <a:off x="7047000" y="6580080"/>
            <a:ext cx="2132280" cy="303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D313796F-CC17-42C7-BBE1-A6C3CABD89D1}" type="slidenum">
              <a:rPr lang="ru-RU">
                <a:solidFill>
                  <a:srgbClr val="000000"/>
                </a:solidFill>
                <a:latin typeface="Calibri"/>
                <a:ea typeface="DejaVu Sans"/>
              </a:rPr>
              <a:t>15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0" y="27000"/>
            <a:ext cx="9142920" cy="63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Постановление Правительства № 878</a:t>
            </a:r>
            <a:endParaRPr dirty="0"/>
          </a:p>
        </p:txBody>
      </p:sp>
      <p:sp>
        <p:nvSpPr>
          <p:cNvPr id="125" name="CustomShape 3"/>
          <p:cNvSpPr/>
          <p:nvPr/>
        </p:nvSpPr>
        <p:spPr>
          <a:xfrm>
            <a:off x="363026" y="754029"/>
            <a:ext cx="8644680" cy="5167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случаи </a:t>
            </a:r>
            <a:r>
              <a:rPr lang="ru-RU" sz="2400" dirty="0">
                <a:solidFill>
                  <a:srgbClr val="000000"/>
                </a:solidFill>
              </a:rPr>
              <a:t>не применения ПП РФ № </a:t>
            </a:r>
            <a:r>
              <a:rPr lang="ru-RU" sz="2400" dirty="0" smtClean="0">
                <a:solidFill>
                  <a:srgbClr val="000000"/>
                </a:solidFill>
              </a:rPr>
              <a:t>878</a:t>
            </a:r>
          </a:p>
          <a:p>
            <a:pPr algn="ctr">
              <a:lnSpc>
                <a:spcPct val="100000"/>
              </a:lnSpc>
            </a:pPr>
            <a:endParaRPr lang="ru-RU" sz="24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endParaRPr lang="ru-RU" sz="24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 </a:t>
            </a: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</a:pPr>
            <a:endParaRPr lang="ru-RU" sz="2400" dirty="0" smtClean="0">
              <a:solidFill>
                <a:srgbClr val="000000"/>
              </a:solidFill>
            </a:endParaRPr>
          </a:p>
        </p:txBody>
      </p:sp>
      <p:sp>
        <p:nvSpPr>
          <p:cNvPr id="126" name="CustomShape 4"/>
          <p:cNvSpPr/>
          <p:nvPr/>
        </p:nvSpPr>
        <p:spPr>
          <a:xfrm>
            <a:off x="454715" y="2035089"/>
            <a:ext cx="3725400" cy="50151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ru-RU" dirty="0" smtClean="0"/>
              <a:t>•</a:t>
            </a:r>
            <a:r>
              <a:rPr lang="ru-RU" sz="2000" dirty="0" smtClean="0"/>
              <a:t>отсутствие </a:t>
            </a:r>
            <a:r>
              <a:rPr lang="ru-RU" sz="2000" dirty="0"/>
              <a:t>требуемой радиоэлектронной продукции в реестре</a:t>
            </a:r>
            <a:endParaRPr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56703" y="1839529"/>
            <a:ext cx="42225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</a:t>
            </a:r>
            <a:r>
              <a:rPr lang="ru-RU" sz="2000" dirty="0" smtClean="0"/>
              <a:t>имеющаяся </a:t>
            </a:r>
            <a:r>
              <a:rPr lang="ru-RU" sz="2000" dirty="0"/>
              <a:t>в реестре </a:t>
            </a:r>
            <a:endParaRPr lang="ru-RU" sz="2000" dirty="0" smtClean="0"/>
          </a:p>
          <a:p>
            <a:r>
              <a:rPr lang="ru-RU" sz="2000" dirty="0" smtClean="0"/>
              <a:t>продукция </a:t>
            </a:r>
            <a:r>
              <a:rPr lang="ru-RU" sz="2000" dirty="0"/>
              <a:t>РЭП по каким-либо характеристикам не удовлетворяет заказчика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860170" y="3159604"/>
            <a:ext cx="3261815" cy="7244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83726" y="3373627"/>
            <a:ext cx="2107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Нарушение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8444" y="4268226"/>
            <a:ext cx="28285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Обоснование составлено ненадлежащим образом, так как не содержит в себе </a:t>
            </a:r>
            <a:r>
              <a:rPr lang="ru-RU" sz="2000" dirty="0" smtClean="0"/>
              <a:t>все сведения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08218" y="4384117"/>
            <a:ext cx="29478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неверно </a:t>
            </a:r>
            <a:endParaRPr lang="ru-RU" sz="2000" dirty="0" smtClean="0"/>
          </a:p>
          <a:p>
            <a:r>
              <a:rPr lang="ru-RU" sz="2000" dirty="0" smtClean="0"/>
              <a:t>определено </a:t>
            </a:r>
          </a:p>
          <a:p>
            <a:r>
              <a:rPr lang="ru-RU" sz="2000" dirty="0" smtClean="0"/>
              <a:t>основание </a:t>
            </a:r>
            <a:r>
              <a:rPr lang="ru-RU" sz="2000" dirty="0"/>
              <a:t>не применения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70650" y="4477199"/>
            <a:ext cx="22558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Не применение постановления при наличии продукции в Реестре</a:t>
            </a:r>
            <a:endParaRPr lang="ru-RU" sz="20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1968137" y="1631341"/>
            <a:ext cx="461554" cy="235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766560" y="1631341"/>
            <a:ext cx="418012" cy="235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углом вверх 26"/>
          <p:cNvSpPr/>
          <p:nvPr/>
        </p:nvSpPr>
        <p:spPr>
          <a:xfrm rot="10800000">
            <a:off x="1216000" y="3466997"/>
            <a:ext cx="1600080" cy="62944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углом вверх 28"/>
          <p:cNvSpPr/>
          <p:nvPr/>
        </p:nvSpPr>
        <p:spPr>
          <a:xfrm flipV="1">
            <a:off x="6200974" y="3388101"/>
            <a:ext cx="1748125" cy="6912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4395618" y="3940313"/>
            <a:ext cx="444244" cy="313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4565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04716" y="1025526"/>
            <a:ext cx="8767703" cy="1446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3081" y="4067033"/>
            <a:ext cx="8488904" cy="75220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8775" y="2620370"/>
            <a:ext cx="8512270" cy="12198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1" name="CustomShape 1"/>
          <p:cNvSpPr>
            <a:spLocks noChangeArrowheads="1"/>
          </p:cNvSpPr>
          <p:nvPr/>
        </p:nvSpPr>
        <p:spPr bwMode="auto">
          <a:xfrm>
            <a:off x="7046913" y="6580188"/>
            <a:ext cx="213201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569FA7C-D859-42ED-B1A4-750C7EE7A479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rPr>
              <a:pPr algn="r"/>
              <a:t>16</a:t>
            </a:fld>
            <a:endParaRPr lang="ru-RU" altLang="ru-RU"/>
          </a:p>
        </p:txBody>
      </p:sp>
      <p:sp>
        <p:nvSpPr>
          <p:cNvPr id="7172" name="CustomShape 2"/>
          <p:cNvSpPr>
            <a:spLocks noChangeArrowheads="1"/>
          </p:cNvSpPr>
          <p:nvPr/>
        </p:nvSpPr>
        <p:spPr bwMode="auto">
          <a:xfrm>
            <a:off x="88900" y="44027"/>
            <a:ext cx="91440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Постановление Правительства № 878</a:t>
            </a:r>
          </a:p>
        </p:txBody>
      </p:sp>
      <p:sp>
        <p:nvSpPr>
          <p:cNvPr id="7173" name="CustomShape 3"/>
          <p:cNvSpPr>
            <a:spLocks noChangeArrowheads="1"/>
          </p:cNvSpPr>
          <p:nvPr/>
        </p:nvSpPr>
        <p:spPr bwMode="auto">
          <a:xfrm>
            <a:off x="567364" y="1025526"/>
            <a:ext cx="840505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800" b="1" dirty="0" smtClean="0"/>
          </a:p>
          <a:p>
            <a:pPr algn="ctr"/>
            <a:endParaRPr lang="ru-RU" altLang="ru-RU" b="1" dirty="0" smtClean="0"/>
          </a:p>
          <a:p>
            <a:pPr algn="ctr"/>
            <a:endParaRPr lang="ru-RU" altLang="ru-RU" b="1" dirty="0" smtClean="0"/>
          </a:p>
          <a:p>
            <a:pPr algn="ctr"/>
            <a:endParaRPr lang="ru-RU" altLang="ru-RU" dirty="0"/>
          </a:p>
        </p:txBody>
      </p:sp>
      <p:sp>
        <p:nvSpPr>
          <p:cNvPr id="7174" name="CustomShape 4"/>
          <p:cNvSpPr>
            <a:spLocks noChangeArrowheads="1"/>
          </p:cNvSpPr>
          <p:nvPr/>
        </p:nvSpPr>
        <p:spPr bwMode="auto">
          <a:xfrm>
            <a:off x="111468" y="2980673"/>
            <a:ext cx="83359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</p:txBody>
      </p:sp>
      <p:sp>
        <p:nvSpPr>
          <p:cNvPr id="7175" name="CustomShape 5"/>
          <p:cNvSpPr>
            <a:spLocks noChangeArrowheads="1"/>
          </p:cNvSpPr>
          <p:nvPr/>
        </p:nvSpPr>
        <p:spPr bwMode="auto">
          <a:xfrm>
            <a:off x="1863725" y="4508500"/>
            <a:ext cx="683101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2423" y="1035765"/>
            <a:ext cx="8498622" cy="5353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Обоснование невозможности соблюдения ограничения должно включать (п. 3 Порядка подготовки обоснования, утв. ПП РФ № 878):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обстоятельство невозможности применения (отсутствие продукции в реестре или ее несоответствие требованиям заказчика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требования, установленные заказчиком к характеристикам продукции;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 которым включенная в реестр продукция, не соответствует требованиям заказчика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 радиоэлектронной продукции;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8775" y="4967785"/>
            <a:ext cx="8553210" cy="928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8775" y="5991367"/>
            <a:ext cx="8553210" cy="4618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круглая скобка 17"/>
          <p:cNvSpPr/>
          <p:nvPr/>
        </p:nvSpPr>
        <p:spPr>
          <a:xfrm flipH="1">
            <a:off x="220331" y="2966678"/>
            <a:ext cx="124796" cy="1304154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авая круглая скобка 23"/>
          <p:cNvSpPr/>
          <p:nvPr/>
        </p:nvSpPr>
        <p:spPr>
          <a:xfrm flipH="1">
            <a:off x="196116" y="4358716"/>
            <a:ext cx="141204" cy="882024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авая круглая скобка 26"/>
          <p:cNvSpPr/>
          <p:nvPr/>
        </p:nvSpPr>
        <p:spPr>
          <a:xfrm flipH="1">
            <a:off x="210923" y="5431809"/>
            <a:ext cx="120559" cy="750627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9232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049672" y="3634622"/>
            <a:ext cx="3645066" cy="20291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8774" y="3634622"/>
            <a:ext cx="4008510" cy="21256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41445" y="953295"/>
            <a:ext cx="8256895" cy="1871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1" name="CustomShape 1"/>
          <p:cNvSpPr>
            <a:spLocks noChangeArrowheads="1"/>
          </p:cNvSpPr>
          <p:nvPr/>
        </p:nvSpPr>
        <p:spPr bwMode="auto">
          <a:xfrm>
            <a:off x="7046913" y="6580188"/>
            <a:ext cx="213201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569FA7C-D859-42ED-B1A4-750C7EE7A479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rPr>
              <a:pPr algn="r"/>
              <a:t>17</a:t>
            </a:fld>
            <a:endParaRPr lang="ru-RU" altLang="ru-RU"/>
          </a:p>
        </p:txBody>
      </p:sp>
      <p:sp>
        <p:nvSpPr>
          <p:cNvPr id="7172" name="CustomShape 2"/>
          <p:cNvSpPr>
            <a:spLocks noChangeArrowheads="1"/>
          </p:cNvSpPr>
          <p:nvPr/>
        </p:nvSpPr>
        <p:spPr bwMode="auto">
          <a:xfrm>
            <a:off x="88900" y="44027"/>
            <a:ext cx="91440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Постановление Правительства № 878</a:t>
            </a:r>
          </a:p>
        </p:txBody>
      </p:sp>
      <p:sp>
        <p:nvSpPr>
          <p:cNvPr id="7173" name="CustomShape 3"/>
          <p:cNvSpPr>
            <a:spLocks noChangeArrowheads="1"/>
          </p:cNvSpPr>
          <p:nvPr/>
        </p:nvSpPr>
        <p:spPr bwMode="auto">
          <a:xfrm>
            <a:off x="567364" y="1025526"/>
            <a:ext cx="840505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800" b="1" smtClean="0"/>
          </a:p>
          <a:p>
            <a:pPr algn="ctr"/>
            <a:r>
              <a:rPr lang="ru-RU" altLang="ru-RU" b="1" smtClean="0"/>
              <a:t>Правовые последствия непредставления в составе заявки на участие в закупке декларации о нахождении радиоэлектронной продукции в реестре радиоэлектронной продукции </a:t>
            </a:r>
          </a:p>
          <a:p>
            <a:pPr algn="ctr"/>
            <a:endParaRPr lang="ru-RU" altLang="ru-RU" b="1" smtClean="0"/>
          </a:p>
          <a:p>
            <a:pPr algn="ctr"/>
            <a:endParaRPr lang="ru-RU" altLang="ru-RU" b="1" smtClean="0"/>
          </a:p>
          <a:p>
            <a:pPr algn="ctr"/>
            <a:endParaRPr lang="ru-RU" altLang="ru-RU" dirty="0"/>
          </a:p>
        </p:txBody>
      </p:sp>
      <p:sp>
        <p:nvSpPr>
          <p:cNvPr id="7174" name="CustomShape 4"/>
          <p:cNvSpPr>
            <a:spLocks noChangeArrowheads="1"/>
          </p:cNvSpPr>
          <p:nvPr/>
        </p:nvSpPr>
        <p:spPr bwMode="auto">
          <a:xfrm>
            <a:off x="358775" y="3068638"/>
            <a:ext cx="83359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</p:txBody>
      </p:sp>
      <p:sp>
        <p:nvSpPr>
          <p:cNvPr id="7175" name="CustomShape 5"/>
          <p:cNvSpPr>
            <a:spLocks noChangeArrowheads="1"/>
          </p:cNvSpPr>
          <p:nvPr/>
        </p:nvSpPr>
        <p:spPr bwMode="auto">
          <a:xfrm>
            <a:off x="1863725" y="4508500"/>
            <a:ext cx="683101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8774" y="3884434"/>
            <a:ext cx="3953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признание </a:t>
            </a:r>
            <a:r>
              <a:rPr lang="ru-RU" sz="2400" dirty="0" smtClean="0"/>
              <a:t>участника </a:t>
            </a:r>
            <a:r>
              <a:rPr lang="ru-RU" sz="2400" dirty="0"/>
              <a:t>не соответствующим требованиям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11091" y="3899497"/>
            <a:ext cx="382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отказ в предоставлении преимуществ такому участнику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6783495" y="2941678"/>
            <a:ext cx="518057" cy="62071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е равно 8"/>
          <p:cNvSpPr/>
          <p:nvPr/>
        </p:nvSpPr>
        <p:spPr>
          <a:xfrm>
            <a:off x="2046888" y="2808216"/>
            <a:ext cx="914400" cy="914400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416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358920" y="1320840"/>
            <a:ext cx="8553960" cy="343440"/>
          </a:xfrm>
          <a:prstGeom prst="rect">
            <a:avLst/>
          </a:prstGeom>
          <a:noFill/>
          <a:ln>
            <a:noFill/>
          </a:ln>
        </p:spPr>
        <p:txBody>
          <a:bodyPr lIns="82440" tIns="41040" rIns="82440" bIns="41040"/>
          <a:lstStyle/>
          <a:p>
            <a:pPr algn="ctr">
              <a:lnSpc>
                <a:spcPct val="40000"/>
              </a:lnSpc>
            </a:pPr>
            <a:endParaRPr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4330" t="20107" r="9085" b="36849"/>
          <a:stretch/>
        </p:blipFill>
        <p:spPr bwMode="auto">
          <a:xfrm>
            <a:off x="177422" y="925053"/>
            <a:ext cx="8966578" cy="42065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5433" y="5308978"/>
            <a:ext cx="6217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Письмо ФАС России от 29.09.2020 № ИА/84079/20 "По вопросам направления (рассмотрения) заявок на участие в аукционах в случае установления заказчиками ограничений доступа иностранной продукции"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8866" y="-103838"/>
            <a:ext cx="7424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</a:rPr>
              <a:t>ассмотрение </a:t>
            </a:r>
            <a:r>
              <a:rPr lang="ru-RU" sz="2400" b="1" dirty="0">
                <a:solidFill>
                  <a:srgbClr val="FF0000"/>
                </a:solidFill>
              </a:rPr>
              <a:t>заявок при установлении </a:t>
            </a:r>
            <a:r>
              <a:rPr lang="ru-RU" sz="2400" b="1" dirty="0" smtClean="0">
                <a:solidFill>
                  <a:srgbClr val="FF0000"/>
                </a:solidFill>
              </a:rPr>
              <a:t>Национального режима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169920" y="1833780"/>
            <a:ext cx="548640" cy="627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169920" y="3771437"/>
            <a:ext cx="548640" cy="627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0024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358920" y="1320840"/>
            <a:ext cx="8553960" cy="343440"/>
          </a:xfrm>
          <a:prstGeom prst="rect">
            <a:avLst/>
          </a:prstGeom>
          <a:noFill/>
          <a:ln>
            <a:noFill/>
          </a:ln>
        </p:spPr>
        <p:txBody>
          <a:bodyPr lIns="82440" tIns="41040" rIns="82440" bIns="41040"/>
          <a:lstStyle/>
          <a:p>
            <a:pPr algn="ctr">
              <a:lnSpc>
                <a:spcPct val="40000"/>
              </a:lnSpc>
            </a:pPr>
            <a:r>
              <a:rPr lang="ru-RU" sz="4300" b="1">
                <a:solidFill>
                  <a:srgbClr val="006876"/>
                </a:solidFill>
                <a:latin typeface="Arial"/>
                <a:ea typeface="Arial"/>
              </a:rPr>
              <a:t>C</a:t>
            </a:r>
            <a:r>
              <a:rPr lang="ru-RU" sz="4000" b="1">
                <a:solidFill>
                  <a:srgbClr val="006876"/>
                </a:solidFill>
                <a:latin typeface="Arial"/>
                <a:ea typeface="Arial"/>
              </a:rPr>
              <a:t>пасибо</a:t>
            </a:r>
            <a:r>
              <a:rPr lang="ru-RU" sz="4300" b="1">
                <a:solidFill>
                  <a:srgbClr val="006876"/>
                </a:solidFill>
                <a:latin typeface="Arial"/>
                <a:ea typeface="Arial"/>
              </a:rPr>
              <a:t> за внимание</a:t>
            </a:r>
            <a:r>
              <a:rPr lang="ru-RU" sz="4300" b="1">
                <a:solidFill>
                  <a:srgbClr val="006876"/>
                </a:solidFill>
                <a:latin typeface="Trebuchet MS"/>
                <a:ea typeface="Arial"/>
              </a:rPr>
              <a:t>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169858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7047000" y="6580080"/>
            <a:ext cx="2132280" cy="303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D313796F-CC17-42C7-BBE1-A6C3CABD89D1}" type="slidenum">
              <a:rPr lang="ru-RU">
                <a:solidFill>
                  <a:srgbClr val="000000"/>
                </a:solidFill>
                <a:latin typeface="Calibri"/>
                <a:ea typeface="DejaVu Sans"/>
              </a:rPr>
              <a:t>2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0" y="27000"/>
            <a:ext cx="9142920" cy="63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Требования к составу </a:t>
            </a:r>
            <a:r>
              <a:rPr lang="ru-RU" sz="2800" b="1" dirty="0">
                <a:solidFill>
                  <a:srgbClr val="FF0000"/>
                </a:solidFill>
              </a:rPr>
              <a:t>заявок</a:t>
            </a:r>
            <a:endParaRPr dirty="0"/>
          </a:p>
        </p:txBody>
      </p:sp>
      <p:sp>
        <p:nvSpPr>
          <p:cNvPr id="125" name="CustomShape 3"/>
          <p:cNvSpPr/>
          <p:nvPr/>
        </p:nvSpPr>
        <p:spPr>
          <a:xfrm>
            <a:off x="215280" y="855444"/>
            <a:ext cx="8964000" cy="5167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26" name="CustomShape 4"/>
          <p:cNvSpPr/>
          <p:nvPr/>
        </p:nvSpPr>
        <p:spPr>
          <a:xfrm>
            <a:off x="358920" y="3069000"/>
            <a:ext cx="8336160" cy="2015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97160" y="4647960"/>
            <a:ext cx="8336160" cy="1943280"/>
          </a:xfrm>
          <a:prstGeom prst="rect">
            <a:avLst/>
          </a:prstGeom>
          <a:noFill/>
          <a:ln>
            <a:noFill/>
          </a:ln>
        </p:spPr>
      </p:sp>
      <p:sp>
        <p:nvSpPr>
          <p:cNvPr id="9" name="Прямоугольник 8"/>
          <p:cNvSpPr/>
          <p:nvPr/>
        </p:nvSpPr>
        <p:spPr>
          <a:xfrm>
            <a:off x="0" y="855444"/>
            <a:ext cx="9142920" cy="5735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/>
          <p:nvPr/>
        </p:nvPicPr>
        <p:blipFill rotWithShape="1">
          <a:blip r:embed="rId2"/>
          <a:srcRect l="4009" t="26226" r="23805" b="12464"/>
          <a:stretch/>
        </p:blipFill>
        <p:spPr bwMode="auto">
          <a:xfrm>
            <a:off x="358920" y="1079863"/>
            <a:ext cx="8474400" cy="5399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52038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98458" y="4357130"/>
            <a:ext cx="7573164" cy="23096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8458" y="3137919"/>
            <a:ext cx="7533564" cy="10228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2514" y="1933151"/>
            <a:ext cx="7547212" cy="9958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CustomShape 1"/>
          <p:cNvSpPr/>
          <p:nvPr/>
        </p:nvSpPr>
        <p:spPr>
          <a:xfrm>
            <a:off x="7047000" y="6580080"/>
            <a:ext cx="2132280" cy="303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D313796F-CC17-42C7-BBE1-A6C3CABD89D1}" type="slidenum">
              <a:rPr lang="ru-RU">
                <a:solidFill>
                  <a:srgbClr val="000000"/>
                </a:solidFill>
                <a:latin typeface="Calibri"/>
                <a:ea typeface="DejaVu Sans"/>
              </a:rPr>
              <a:t>3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0" y="27000"/>
            <a:ext cx="9142920" cy="63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ea typeface="ＭＳ Ｐゴシック"/>
              </a:rPr>
              <a:t>Письмо ФАС России от 25.06.2020 № ИА/53616/20 </a:t>
            </a:r>
            <a:endParaRPr dirty="0"/>
          </a:p>
        </p:txBody>
      </p:sp>
      <p:sp>
        <p:nvSpPr>
          <p:cNvPr id="125" name="CustomShape 3"/>
          <p:cNvSpPr/>
          <p:nvPr/>
        </p:nvSpPr>
        <p:spPr>
          <a:xfrm>
            <a:off x="215280" y="855444"/>
            <a:ext cx="8964000" cy="5167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300" b="1" dirty="0" smtClean="0">
                <a:solidFill>
                  <a:srgbClr val="FF0000"/>
                </a:solidFill>
                <a:latin typeface="Arial"/>
                <a:ea typeface="DejaVu Sans"/>
              </a:rPr>
              <a:t>Установление требования о предоставлении в составе заявок </a:t>
            </a:r>
            <a:r>
              <a:rPr lang="ru-RU" sz="2300" b="1" u="sng" dirty="0" smtClean="0">
                <a:solidFill>
                  <a:srgbClr val="FF0000"/>
                </a:solidFill>
                <a:latin typeface="Arial"/>
                <a:ea typeface="DejaVu Sans"/>
              </a:rPr>
              <a:t>исключительно согласия </a:t>
            </a:r>
            <a:r>
              <a:rPr lang="ru-RU" sz="2300" b="1" dirty="0" smtClean="0">
                <a:solidFill>
                  <a:srgbClr val="FF0000"/>
                </a:solidFill>
                <a:latin typeface="Arial"/>
                <a:ea typeface="DejaVu Sans"/>
              </a:rPr>
              <a:t>при следующих условиях</a:t>
            </a:r>
          </a:p>
          <a:p>
            <a:pPr algn="just">
              <a:lnSpc>
                <a:spcPct val="100000"/>
              </a:lnSpc>
            </a:pPr>
            <a:endParaRPr lang="ru-RU" sz="2400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just">
              <a:lnSpc>
                <a:spcPct val="10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dirty="0"/>
          </a:p>
        </p:txBody>
      </p:sp>
      <p:sp>
        <p:nvSpPr>
          <p:cNvPr id="126" name="CustomShape 4"/>
          <p:cNvSpPr/>
          <p:nvPr/>
        </p:nvSpPr>
        <p:spPr>
          <a:xfrm>
            <a:off x="358920" y="3069000"/>
            <a:ext cx="8336160" cy="2015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97160" y="4647960"/>
            <a:ext cx="8336160" cy="194328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Прямоугольник 1"/>
          <p:cNvSpPr/>
          <p:nvPr/>
        </p:nvSpPr>
        <p:spPr>
          <a:xfrm>
            <a:off x="1443915" y="1933151"/>
            <a:ext cx="68511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товар не передается заказчику по товарной накладной или акту передачи;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05784" y="3233860"/>
            <a:ext cx="631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товар не принимается к бухгалтерскому учету заказчика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09248" y="4355280"/>
            <a:ext cx="686482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товаром являются строительные и расходные материалы, моющие средства и т.п., используемые при выполнении работ, оказании услуг, без которых невозможно выполнить (оказать) такую работу (услугу).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8503746" y="3882817"/>
            <a:ext cx="520909" cy="149229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8450651" y="2228786"/>
            <a:ext cx="520909" cy="149229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132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017" y="-127303"/>
            <a:ext cx="8229240" cy="125028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Требования к составу заявок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5275" t="15109" r="30572" b="7925"/>
          <a:stretch/>
        </p:blipFill>
        <p:spPr bwMode="auto">
          <a:xfrm>
            <a:off x="269965" y="1001486"/>
            <a:ext cx="8586652" cy="56431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051" y="1001486"/>
            <a:ext cx="8334103" cy="33092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5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7-конечная звезда 37"/>
          <p:cNvSpPr/>
          <p:nvPr/>
        </p:nvSpPr>
        <p:spPr>
          <a:xfrm>
            <a:off x="7269034" y="3986499"/>
            <a:ext cx="399949" cy="311099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7-конечная звезда 36"/>
          <p:cNvSpPr/>
          <p:nvPr/>
        </p:nvSpPr>
        <p:spPr>
          <a:xfrm>
            <a:off x="1778740" y="3935351"/>
            <a:ext cx="399949" cy="311099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7-конечная звезда 29"/>
          <p:cNvSpPr/>
          <p:nvPr/>
        </p:nvSpPr>
        <p:spPr>
          <a:xfrm>
            <a:off x="4363316" y="2867569"/>
            <a:ext cx="399949" cy="311099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CustomShape 1"/>
          <p:cNvSpPr/>
          <p:nvPr/>
        </p:nvSpPr>
        <p:spPr>
          <a:xfrm>
            <a:off x="7047000" y="6580080"/>
            <a:ext cx="2132280" cy="303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F58A9D37-2DD1-486A-B763-C0C3E5767093}" type="slidenum">
              <a:rPr lang="ru-RU">
                <a:solidFill>
                  <a:srgbClr val="000000"/>
                </a:solidFill>
                <a:latin typeface="Calibri"/>
                <a:ea typeface="DejaVu Sans"/>
              </a:rPr>
              <a:t>5</a:t>
            </a:fld>
            <a:endParaRPr/>
          </a:p>
        </p:txBody>
      </p:sp>
      <p:sp>
        <p:nvSpPr>
          <p:cNvPr id="109" name="CustomShape 2"/>
          <p:cNvSpPr/>
          <p:nvPr/>
        </p:nvSpPr>
        <p:spPr>
          <a:xfrm>
            <a:off x="0" y="27000"/>
            <a:ext cx="9142920" cy="63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1" dirty="0" smtClean="0"/>
              <a:t>Закупки </a:t>
            </a:r>
            <a:r>
              <a:rPr lang="ru-RU" sz="2800" b="1" dirty="0"/>
              <a:t>в сфере строительства</a:t>
            </a:r>
            <a:endParaRPr dirty="0"/>
          </a:p>
        </p:txBody>
      </p:sp>
      <p:sp>
        <p:nvSpPr>
          <p:cNvPr id="110" name="CustomShape 3"/>
          <p:cNvSpPr/>
          <p:nvPr/>
        </p:nvSpPr>
        <p:spPr>
          <a:xfrm>
            <a:off x="319320" y="852840"/>
            <a:ext cx="8644680" cy="17402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12" name="CustomShape 5"/>
          <p:cNvSpPr/>
          <p:nvPr/>
        </p:nvSpPr>
        <p:spPr>
          <a:xfrm>
            <a:off x="5207724" y="2863035"/>
            <a:ext cx="3370219" cy="87468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ru-RU" u="sng" dirty="0"/>
              <a:t>Действия Заказчика незаконны</a:t>
            </a:r>
            <a:r>
              <a:rPr lang="ru-RU" dirty="0" smtClean="0"/>
              <a:t>. </a:t>
            </a:r>
            <a:r>
              <a:rPr lang="ru-RU" dirty="0"/>
              <a:t>п.3.1 ч.3 ст. </a:t>
            </a:r>
            <a:r>
              <a:rPr lang="ru-RU" dirty="0" smtClean="0"/>
              <a:t>66 – достаточно только согласия</a:t>
            </a:r>
            <a:endParaRPr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011" y="2863035"/>
            <a:ext cx="3770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  <a:ea typeface="Times New Roman" panose="02020603050405020304" pitchFamily="18" charset="0"/>
              </a:rPr>
              <a:t>Требования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об указании в заявке конкретных показателей 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товара </a:t>
            </a:r>
            <a:r>
              <a:rPr lang="ru-RU" dirty="0" smtClean="0">
                <a:latin typeface="+mj-lt"/>
              </a:rPr>
              <a:t>при размещении ПСД в ЕИС</a:t>
            </a:r>
            <a:endParaRPr lang="ru-RU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320" y="1122795"/>
            <a:ext cx="3566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ЕИС размещены </a:t>
            </a:r>
            <a:r>
              <a:rPr lang="ru-RU" dirty="0" smtClean="0"/>
              <a:t>отдельные разделы ПСД или только локальные </a:t>
            </a:r>
            <a:r>
              <a:rPr lang="ru-RU" dirty="0"/>
              <a:t>сметные расчеты, при </a:t>
            </a:r>
            <a:r>
              <a:rPr lang="ru-RU" dirty="0" smtClean="0"/>
              <a:t>наличии у заказчика ПСД, «облачное» размещение ПСД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26166" y="1115752"/>
            <a:ext cx="4139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Действия Заказчика незаконны</a:t>
            </a:r>
            <a:r>
              <a:rPr lang="ru-RU" dirty="0"/>
              <a:t>. Отсутствие в составе документации полного объема проектной документации препятствует подаче заявки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6903" y="5109643"/>
            <a:ext cx="4306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  <a:ea typeface="Times New Roman" panose="02020603050405020304" pitchFamily="18" charset="0"/>
              </a:rPr>
              <a:t>Требование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о представлении в составе второй части заявки документов, подтверждающих наличие опыта</a:t>
            </a:r>
            <a:endParaRPr lang="ru-RU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66619" y="5031266"/>
            <a:ext cx="36524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Действия Заказчика </a:t>
            </a:r>
            <a:r>
              <a:rPr lang="ru-RU" u="sng" dirty="0" smtClean="0"/>
              <a:t>незаконны. </a:t>
            </a:r>
            <a:r>
              <a:rPr lang="ru-RU" dirty="0"/>
              <a:t>У</a:t>
            </a:r>
            <a:r>
              <a:rPr lang="ru-RU" dirty="0" smtClean="0"/>
              <a:t>частник </a:t>
            </a:r>
            <a:r>
              <a:rPr lang="ru-RU" dirty="0"/>
              <a:t>должен прикрепить на площадку документы, подтверждающие соответствие дополнительным требованиям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19450" y="4216404"/>
            <a:ext cx="4391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Заказчиком разработаны только сметы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7911" y="953734"/>
            <a:ext cx="8707097" cy="16720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8229" y="5001531"/>
            <a:ext cx="8707097" cy="15428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6903" y="2784755"/>
            <a:ext cx="8707097" cy="20121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058766" y="5462067"/>
            <a:ext cx="756189" cy="452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927728" y="1609349"/>
            <a:ext cx="756189" cy="452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8011" y="2904625"/>
            <a:ext cx="3770812" cy="9600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40631" y="2885855"/>
            <a:ext cx="3678415" cy="10108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10097" y="4216404"/>
            <a:ext cx="4713514" cy="4513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305822" y="3161211"/>
            <a:ext cx="666772" cy="391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углом 25"/>
          <p:cNvSpPr/>
          <p:nvPr/>
        </p:nvSpPr>
        <p:spPr>
          <a:xfrm flipV="1">
            <a:off x="1491605" y="3925415"/>
            <a:ext cx="813816" cy="59290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Стрелка углом 31"/>
          <p:cNvSpPr/>
          <p:nvPr/>
        </p:nvSpPr>
        <p:spPr>
          <a:xfrm rot="16200000" flipV="1">
            <a:off x="7305264" y="3834067"/>
            <a:ext cx="621170" cy="792073"/>
          </a:xfrm>
          <a:prstGeom prst="bentArrow">
            <a:avLst>
              <a:gd name="adj1" fmla="val 25000"/>
              <a:gd name="adj2" fmla="val 22062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15006" y="281757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822262" y="390623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302943" y="394235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026240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7047000" y="6580080"/>
            <a:ext cx="2132280" cy="303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F58A9D37-2DD1-486A-B763-C0C3E5767093}" type="slidenum">
              <a:rPr lang="ru-RU">
                <a:solidFill>
                  <a:srgbClr val="000000"/>
                </a:solidFill>
                <a:latin typeface="Calibri"/>
                <a:ea typeface="DejaVu Sans"/>
              </a:rPr>
              <a:t>6</a:t>
            </a:fld>
            <a:endParaRPr/>
          </a:p>
        </p:txBody>
      </p:sp>
      <p:sp>
        <p:nvSpPr>
          <p:cNvPr id="109" name="CustomShape 2"/>
          <p:cNvSpPr/>
          <p:nvPr/>
        </p:nvSpPr>
        <p:spPr>
          <a:xfrm>
            <a:off x="0" y="27000"/>
            <a:ext cx="9142920" cy="63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1" dirty="0" smtClean="0"/>
              <a:t>Закупки </a:t>
            </a:r>
            <a:r>
              <a:rPr lang="ru-RU" sz="2800" b="1" dirty="0"/>
              <a:t>в сфере строительства</a:t>
            </a:r>
            <a:endParaRPr dirty="0"/>
          </a:p>
        </p:txBody>
      </p:sp>
      <p:sp>
        <p:nvSpPr>
          <p:cNvPr id="110" name="CustomShape 3"/>
          <p:cNvSpPr/>
          <p:nvPr/>
        </p:nvSpPr>
        <p:spPr>
          <a:xfrm>
            <a:off x="319320" y="852840"/>
            <a:ext cx="8644680" cy="17402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7911" y="1050274"/>
            <a:ext cx="5241193" cy="9150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8726" y="1280644"/>
            <a:ext cx="4557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Указание товарных знаков в ПСД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55399" y="1261295"/>
            <a:ext cx="1942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ЭКВИВАЛЕНТ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373504" y="1034625"/>
            <a:ext cx="2590496" cy="9150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506871" y="1261295"/>
            <a:ext cx="818866" cy="3354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38551" y="2612903"/>
            <a:ext cx="3041628" cy="9150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3414" y="2732140"/>
            <a:ext cx="2799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СРО 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50382" y="2386226"/>
            <a:ext cx="3452484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фонд возмещения вреда</a:t>
            </a:r>
            <a:endParaRPr lang="ru-RU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1460" y="3147461"/>
            <a:ext cx="429239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фонд договорных обязательств</a:t>
            </a:r>
            <a:endParaRPr lang="ru-RU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431810" y="2338942"/>
            <a:ext cx="4432044" cy="67650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431810" y="3147461"/>
            <a:ext cx="4432044" cy="67650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3599410" y="2523350"/>
            <a:ext cx="805218" cy="10941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6470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7047000" y="6580080"/>
            <a:ext cx="2132280" cy="303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7333F31E-52EF-4F9E-BCFD-D9BC1310F432}" type="slidenum">
              <a:rPr lang="ru-RU">
                <a:solidFill>
                  <a:srgbClr val="000000"/>
                </a:solidFill>
                <a:latin typeface="Calibri"/>
                <a:ea typeface="DejaVu Sans"/>
              </a:rPr>
              <a:t>7</a:t>
            </a:fld>
            <a:endParaRPr/>
          </a:p>
        </p:txBody>
      </p:sp>
      <p:sp>
        <p:nvSpPr>
          <p:cNvPr id="119" name="CustomShape 2"/>
          <p:cNvSpPr/>
          <p:nvPr/>
        </p:nvSpPr>
        <p:spPr>
          <a:xfrm>
            <a:off x="0" y="27000"/>
            <a:ext cx="9142920" cy="63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20" name="CustomShape 3"/>
          <p:cNvSpPr/>
          <p:nvPr/>
        </p:nvSpPr>
        <p:spPr>
          <a:xfrm>
            <a:off x="293580" y="974760"/>
            <a:ext cx="8644680" cy="5167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endParaRPr dirty="0"/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Arial"/>
                <a:ea typeface="DejaVu Sans"/>
              </a:rPr>
              <a:t>Опыт по строительству – только 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  <a:ea typeface="DejaVu Sans"/>
              </a:rPr>
              <a:t>ГЕНЕРАЛЬНЫЙ ПОДРЯД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endParaRPr lang="ru-RU" sz="2800" b="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ru-RU" sz="2400" b="1" dirty="0" smtClean="0">
                <a:solidFill>
                  <a:srgbClr val="000000"/>
                </a:solidFill>
                <a:latin typeface="Arial"/>
                <a:ea typeface="DejaVu Sans"/>
              </a:rPr>
              <a:t>не установление  требования</a:t>
            </a:r>
            <a:r>
              <a:rPr lang="ru-RU" sz="2400" dirty="0" smtClean="0">
                <a:solidFill>
                  <a:srgbClr val="000000"/>
                </a:solidFill>
                <a:latin typeface="Arial"/>
                <a:ea typeface="DejaVu Sans"/>
              </a:rPr>
              <a:t> о наличии опыта исполнения контракта </a:t>
            </a:r>
          </a:p>
          <a:p>
            <a:pPr marL="285750" indent="-285750" algn="just">
              <a:buFontTx/>
              <a:buChar char="-"/>
            </a:pPr>
            <a:endParaRPr lang="ru-RU" sz="2800" b="1" dirty="0" smtClean="0">
              <a:solidFill>
                <a:srgbClr val="00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2400" b="1" dirty="0" smtClean="0">
                <a:solidFill>
                  <a:srgbClr val="000000"/>
                </a:solidFill>
              </a:rPr>
              <a:t>установление </a:t>
            </a:r>
            <a:r>
              <a:rPr lang="ru-RU" sz="2400" b="1" dirty="0">
                <a:solidFill>
                  <a:srgbClr val="000000"/>
                </a:solidFill>
              </a:rPr>
              <a:t>необоснованного требования</a:t>
            </a:r>
            <a:r>
              <a:rPr lang="ru-RU" sz="2400" dirty="0">
                <a:solidFill>
                  <a:srgbClr val="000000"/>
                </a:solidFill>
              </a:rPr>
              <a:t> о наличии опыта исполнения контракта </a:t>
            </a:r>
            <a:endParaRPr lang="ru-RU" sz="2400" dirty="0"/>
          </a:p>
          <a:p>
            <a:pPr algn="just">
              <a:lnSpc>
                <a:spcPct val="100000"/>
              </a:lnSpc>
            </a:pPr>
            <a:endParaRPr sz="2800" dirty="0"/>
          </a:p>
          <a:p>
            <a:pPr algn="just"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Arial"/>
                <a:ea typeface="DejaVu Sans"/>
              </a:rPr>
              <a:t>- необоснованный допуск участников</a:t>
            </a:r>
            <a:endParaRPr dirty="0"/>
          </a:p>
          <a:p>
            <a:pPr algn="just">
              <a:lnSpc>
                <a:spcPct val="100000"/>
              </a:lnSpc>
            </a:pPr>
            <a:endParaRPr sz="2800" dirty="0"/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ru-RU" sz="2400" b="1" dirty="0" smtClean="0">
                <a:solidFill>
                  <a:srgbClr val="000000"/>
                </a:solidFill>
                <a:latin typeface="Arial"/>
                <a:ea typeface="DejaVu Sans"/>
              </a:rPr>
              <a:t>Установление дополнительных требований не соответствующих предмету закупки</a:t>
            </a:r>
            <a:endParaRPr b="1" dirty="0"/>
          </a:p>
        </p:txBody>
      </p:sp>
      <p:sp>
        <p:nvSpPr>
          <p:cNvPr id="121" name="CustomShape 4"/>
          <p:cNvSpPr/>
          <p:nvPr/>
        </p:nvSpPr>
        <p:spPr>
          <a:xfrm>
            <a:off x="358920" y="3069000"/>
            <a:ext cx="8336160" cy="2015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2" name="CustomShape 5"/>
          <p:cNvSpPr/>
          <p:nvPr/>
        </p:nvSpPr>
        <p:spPr>
          <a:xfrm>
            <a:off x="497160" y="4647960"/>
            <a:ext cx="8336160" cy="1943280"/>
          </a:xfrm>
          <a:prstGeom prst="rect">
            <a:avLst/>
          </a:prstGeom>
          <a:noFill/>
          <a:ln>
            <a:noFill/>
          </a:ln>
        </p:spPr>
      </p:sp>
      <p:sp>
        <p:nvSpPr>
          <p:cNvPr id="3" name="Прямоугольник 2"/>
          <p:cNvSpPr/>
          <p:nvPr/>
        </p:nvSpPr>
        <p:spPr>
          <a:xfrm>
            <a:off x="358920" y="-83520"/>
            <a:ext cx="851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/>
              <a:t>Нарушения связанные  с применением Постановления Правительства РФ от 04.02.2015 № 99</a:t>
            </a:r>
            <a:r>
              <a:rPr lang="ru-RU" sz="2400" dirty="0"/>
              <a:t>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2549" y="1062446"/>
            <a:ext cx="8821782" cy="10101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2549" y="2264520"/>
            <a:ext cx="8821782" cy="10101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2549" y="3422015"/>
            <a:ext cx="8821782" cy="10101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2549" y="4533218"/>
            <a:ext cx="8821782" cy="7429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2549" y="5473784"/>
            <a:ext cx="8821782" cy="10101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101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7047000" y="6580080"/>
            <a:ext cx="2132280" cy="303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7333F31E-52EF-4F9E-BCFD-D9BC1310F432}" type="slidenum">
              <a:rPr lang="ru-RU">
                <a:solidFill>
                  <a:srgbClr val="000000"/>
                </a:solidFill>
                <a:latin typeface="Calibri"/>
                <a:ea typeface="DejaVu Sans"/>
              </a:rPr>
              <a:t>8</a:t>
            </a:fld>
            <a:endParaRPr/>
          </a:p>
        </p:txBody>
      </p:sp>
      <p:sp>
        <p:nvSpPr>
          <p:cNvPr id="119" name="CustomShape 2"/>
          <p:cNvSpPr/>
          <p:nvPr/>
        </p:nvSpPr>
        <p:spPr>
          <a:xfrm>
            <a:off x="-22137" y="-103603"/>
            <a:ext cx="9142920" cy="660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/>
            <a:r>
              <a:rPr lang="ru-RU" sz="2400" b="1" dirty="0" smtClean="0">
                <a:solidFill>
                  <a:srgbClr val="632523"/>
                </a:solidFill>
              </a:rPr>
              <a:t>Основные изменения Постановление </a:t>
            </a:r>
            <a:r>
              <a:rPr lang="ru-RU" sz="2400" b="1" dirty="0">
                <a:solidFill>
                  <a:srgbClr val="632523"/>
                </a:solidFill>
              </a:rPr>
              <a:t>Правительства РФ от 04.02.2015 № 99</a:t>
            </a:r>
            <a:r>
              <a:rPr lang="ru-RU" sz="2400" dirty="0">
                <a:solidFill>
                  <a:srgbClr val="632523"/>
                </a:solidFill>
              </a:rPr>
              <a:t> </a:t>
            </a:r>
            <a:endParaRPr lang="ru-RU" sz="2400" dirty="0"/>
          </a:p>
        </p:txBody>
      </p:sp>
      <p:sp>
        <p:nvSpPr>
          <p:cNvPr id="120" name="CustomShape 3"/>
          <p:cNvSpPr/>
          <p:nvPr/>
        </p:nvSpPr>
        <p:spPr>
          <a:xfrm>
            <a:off x="95534" y="664380"/>
            <a:ext cx="9025249" cy="5167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endParaRPr lang="ru-RU" dirty="0" smtClean="0"/>
          </a:p>
        </p:txBody>
      </p:sp>
      <p:sp>
        <p:nvSpPr>
          <p:cNvPr id="121" name="CustomShape 4"/>
          <p:cNvSpPr/>
          <p:nvPr/>
        </p:nvSpPr>
        <p:spPr>
          <a:xfrm>
            <a:off x="849864" y="4368229"/>
            <a:ext cx="8336160" cy="2015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ru-RU" u="sng" dirty="0"/>
              <a:t>Изменение размера стоимости контракта</a:t>
            </a:r>
            <a:r>
              <a:rPr lang="ru-RU" dirty="0"/>
              <a:t>, предоставляемого в целях подтверждения </a:t>
            </a:r>
            <a:r>
              <a:rPr lang="ru-RU" dirty="0" smtClean="0"/>
              <a:t>опыта - </a:t>
            </a:r>
            <a:r>
              <a:rPr lang="ru-RU" dirty="0"/>
              <a:t>для закупок с НМЦК более 500 млн. рублей требования к размеру опыта увеличены до 30%</a:t>
            </a:r>
            <a:endParaRPr dirty="0"/>
          </a:p>
        </p:txBody>
      </p:sp>
      <p:sp>
        <p:nvSpPr>
          <p:cNvPr id="122" name="CustomShape 5"/>
          <p:cNvSpPr/>
          <p:nvPr/>
        </p:nvSpPr>
        <p:spPr>
          <a:xfrm>
            <a:off x="497160" y="5317062"/>
            <a:ext cx="8336160" cy="1274178"/>
          </a:xfrm>
          <a:prstGeom prst="rect">
            <a:avLst/>
          </a:prstGeom>
          <a:noFill/>
          <a:ln>
            <a:noFill/>
          </a:ln>
        </p:spPr>
      </p:sp>
      <p:sp>
        <p:nvSpPr>
          <p:cNvPr id="4" name="Скругленный прямоугольник 3"/>
          <p:cNvSpPr/>
          <p:nvPr/>
        </p:nvSpPr>
        <p:spPr>
          <a:xfrm>
            <a:off x="460525" y="934856"/>
            <a:ext cx="8336160" cy="10383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7160" y="2055408"/>
            <a:ext cx="8336160" cy="7281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7900" y="2889909"/>
            <a:ext cx="8336160" cy="14194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8089" y="5317062"/>
            <a:ext cx="8336160" cy="12630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73098" y="976596"/>
            <a:ext cx="794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Разграничение бюджета:</a:t>
            </a:r>
          </a:p>
          <a:p>
            <a:r>
              <a:rPr lang="ru-RU" dirty="0" smtClean="0"/>
              <a:t> </a:t>
            </a:r>
            <a:r>
              <a:rPr lang="ru-RU" dirty="0"/>
              <a:t>•для федеральных нужд с НМЦК 10 млн. руб., </a:t>
            </a:r>
            <a:endParaRPr lang="ru-RU" dirty="0" smtClean="0"/>
          </a:p>
          <a:p>
            <a:r>
              <a:rPr lang="ru-RU" dirty="0" smtClean="0"/>
              <a:t>•</a:t>
            </a:r>
            <a:r>
              <a:rPr lang="ru-RU" dirty="0"/>
              <a:t>для нужд субъектов РФ и муниципальных нужд с НМЦК 5 млн. 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14399" y="5320928"/>
            <a:ext cx="7663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Новые основания для применения: </a:t>
            </a:r>
            <a:r>
              <a:rPr lang="ru-RU" dirty="0"/>
              <a:t>закупка работ по подготовке проектной документации и (или) выполнению инженерных изысканий – подтверждается наличием за последние 5 лет до даты подачи заявки одного контракта/договора стоимостью не менее 20 % НМЦК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3468" y="2137190"/>
            <a:ext cx="7663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Увеличение срока по опыту: </a:t>
            </a:r>
          </a:p>
          <a:p>
            <a:r>
              <a:rPr lang="ru-RU" dirty="0" smtClean="0"/>
              <a:t>Опыт </a:t>
            </a:r>
            <a:r>
              <a:rPr lang="ru-RU" dirty="0"/>
              <a:t>учитывается за последние 5 лет (было 3 года)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5902" y="2974220"/>
            <a:ext cx="78986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Разделение опыта: </a:t>
            </a:r>
            <a:r>
              <a:rPr lang="ru-RU" dirty="0" smtClean="0"/>
              <a:t>для строительства и реконструкции (п. 2, 2.1.), для капитального ремонта (п. 2.4, 2.5), для сноса (п.2.6.)</a:t>
            </a:r>
          </a:p>
          <a:p>
            <a:r>
              <a:rPr lang="ru-RU" dirty="0" smtClean="0"/>
              <a:t>Подтвердить </a:t>
            </a:r>
            <a:r>
              <a:rPr lang="ru-RU" dirty="0"/>
              <a:t>опыт по строительству, реконструкции нельзя контрактом по </a:t>
            </a:r>
            <a:r>
              <a:rPr lang="ru-RU" dirty="0" smtClean="0"/>
              <a:t>капитальному ремонту </a:t>
            </a:r>
            <a:r>
              <a:rPr lang="ru-RU" dirty="0"/>
              <a:t>и сносу объекта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8089" y="4408142"/>
            <a:ext cx="8336160" cy="8500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9300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7047000" y="6580080"/>
            <a:ext cx="2132280" cy="303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7333F31E-52EF-4F9E-BCFD-D9BC1310F432}" type="slidenum">
              <a:rPr lang="ru-RU">
                <a:solidFill>
                  <a:srgbClr val="000000"/>
                </a:solidFill>
                <a:latin typeface="Calibri"/>
                <a:ea typeface="DejaVu Sans"/>
              </a:rPr>
              <a:t>9</a:t>
            </a:fld>
            <a:endParaRPr/>
          </a:p>
        </p:txBody>
      </p:sp>
      <p:sp>
        <p:nvSpPr>
          <p:cNvPr id="119" name="CustomShape 2"/>
          <p:cNvSpPr/>
          <p:nvPr/>
        </p:nvSpPr>
        <p:spPr>
          <a:xfrm>
            <a:off x="0" y="27000"/>
            <a:ext cx="9142920" cy="63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/>
            <a:r>
              <a:rPr lang="ru-RU" sz="2400" b="1" dirty="0" smtClean="0">
                <a:solidFill>
                  <a:srgbClr val="632523"/>
                </a:solidFill>
              </a:rPr>
              <a:t>Постановление </a:t>
            </a:r>
            <a:r>
              <a:rPr lang="ru-RU" sz="2400" b="1" dirty="0">
                <a:solidFill>
                  <a:srgbClr val="632523"/>
                </a:solidFill>
              </a:rPr>
              <a:t>Правительства РФ от 04.02.2015 № 99</a:t>
            </a:r>
            <a:r>
              <a:rPr lang="ru-RU" sz="2400" dirty="0">
                <a:solidFill>
                  <a:srgbClr val="632523"/>
                </a:solidFill>
              </a:rPr>
              <a:t> </a:t>
            </a:r>
            <a:endParaRPr lang="ru-RU" sz="2400" dirty="0"/>
          </a:p>
        </p:txBody>
      </p:sp>
      <p:sp>
        <p:nvSpPr>
          <p:cNvPr id="120" name="CustomShape 3"/>
          <p:cNvSpPr/>
          <p:nvPr/>
        </p:nvSpPr>
        <p:spPr>
          <a:xfrm>
            <a:off x="95534" y="664380"/>
            <a:ext cx="9025249" cy="5167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endParaRPr lang="ru-RU" sz="800" b="1" dirty="0" smtClean="0"/>
          </a:p>
          <a:p>
            <a:pPr algn="ctr">
              <a:lnSpc>
                <a:spcPct val="100000"/>
              </a:lnSpc>
            </a:pPr>
            <a:r>
              <a:rPr lang="ru-RU" sz="2400" b="1" dirty="0" smtClean="0"/>
              <a:t>рассмотрение </a:t>
            </a:r>
            <a:r>
              <a:rPr lang="ru-RU" sz="2400" b="1" dirty="0"/>
              <a:t>подтверждающих документов:</a:t>
            </a:r>
          </a:p>
          <a:p>
            <a:endParaRPr lang="ru-RU" sz="1400" dirty="0"/>
          </a:p>
          <a:p>
            <a:r>
              <a:rPr lang="ru-RU" sz="2400" dirty="0"/>
              <a:t>● </a:t>
            </a:r>
            <a:r>
              <a:rPr lang="ru-RU" sz="2400" dirty="0">
                <a:solidFill>
                  <a:srgbClr val="7030A0"/>
                </a:solidFill>
              </a:rPr>
              <a:t>итоговый акт выполненных работ должен быть подписан не ранее чем за 5 лет до даты окончания срока подачи заявок. Сам подтверждающий контракт может быть подписан и раньше, так как требования к дате не установлены</a:t>
            </a:r>
            <a:r>
              <a:rPr lang="ru-RU" sz="2400" dirty="0" smtClean="0">
                <a:solidFill>
                  <a:srgbClr val="7030A0"/>
                </a:solidFill>
              </a:rPr>
              <a:t>;</a:t>
            </a:r>
          </a:p>
          <a:p>
            <a:endParaRPr lang="ru-RU" sz="800" dirty="0">
              <a:solidFill>
                <a:srgbClr val="7030A0"/>
              </a:solidFill>
            </a:endParaRPr>
          </a:p>
          <a:p>
            <a:r>
              <a:rPr lang="ru-RU" sz="2400" dirty="0"/>
              <a:t>● </a:t>
            </a:r>
            <a:r>
              <a:rPr lang="ru-RU" sz="2400" dirty="0">
                <a:solidFill>
                  <a:srgbClr val="00B050"/>
                </a:solidFill>
              </a:rPr>
              <a:t>из итогового акта должно быть ясно, что контракт (договор) исполнен полностью</a:t>
            </a:r>
            <a:r>
              <a:rPr lang="ru-RU" sz="2400" dirty="0" smtClean="0">
                <a:solidFill>
                  <a:srgbClr val="00B050"/>
                </a:solidFill>
              </a:rPr>
              <a:t>;</a:t>
            </a:r>
          </a:p>
          <a:p>
            <a:endParaRPr lang="ru-RU" sz="800" dirty="0">
              <a:solidFill>
                <a:srgbClr val="00B050"/>
              </a:solidFill>
            </a:endParaRPr>
          </a:p>
          <a:p>
            <a:r>
              <a:rPr lang="ru-RU" sz="2400" dirty="0"/>
              <a:t>● </a:t>
            </a:r>
            <a:r>
              <a:rPr lang="ru-RU" sz="2400" dirty="0">
                <a:solidFill>
                  <a:srgbClr val="0070C0"/>
                </a:solidFill>
              </a:rPr>
              <a:t>для расчета стоимости исполненного контракта (договора) должны учитываться все акты выполненных работ, в том числе и те, которые подписаны ранее чем за 5 лет до даты окончания срока подачи заявок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</a:p>
          <a:p>
            <a:endParaRPr lang="ru-RU" sz="800" dirty="0">
              <a:solidFill>
                <a:srgbClr val="0070C0"/>
              </a:solidFill>
            </a:endParaRPr>
          </a:p>
          <a:p>
            <a:r>
              <a:rPr lang="ru-RU" sz="2400" dirty="0"/>
              <a:t>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следует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учесть и иные расходы, например стоимость поставленного оборудования, материалов, налоги. Такие затраты должны быть зафиксированы в акте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800" i="1" dirty="0" smtClean="0"/>
          </a:p>
          <a:p>
            <a:pPr algn="r"/>
            <a:r>
              <a:rPr lang="ru-RU" i="1" dirty="0" smtClean="0"/>
              <a:t>(</a:t>
            </a:r>
            <a:r>
              <a:rPr lang="ru-RU" i="1" dirty="0"/>
              <a:t>см. письмо ФАС России от 14.08.2020 N МЕ/70507/20) </a:t>
            </a:r>
          </a:p>
        </p:txBody>
      </p:sp>
      <p:sp>
        <p:nvSpPr>
          <p:cNvPr id="121" name="CustomShape 4"/>
          <p:cNvSpPr/>
          <p:nvPr/>
        </p:nvSpPr>
        <p:spPr>
          <a:xfrm>
            <a:off x="358920" y="3069000"/>
            <a:ext cx="8336160" cy="2015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2" name="CustomShape 5"/>
          <p:cNvSpPr/>
          <p:nvPr/>
        </p:nvSpPr>
        <p:spPr>
          <a:xfrm>
            <a:off x="497160" y="4647960"/>
            <a:ext cx="8336160" cy="194328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Скругленный прямоугольник 1"/>
          <p:cNvSpPr/>
          <p:nvPr/>
        </p:nvSpPr>
        <p:spPr>
          <a:xfrm>
            <a:off x="0" y="1402080"/>
            <a:ext cx="9142920" cy="14804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3030120"/>
            <a:ext cx="9142920" cy="7668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888900"/>
            <a:ext cx="9179280" cy="14494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5481403"/>
            <a:ext cx="9142920" cy="10884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7174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1062</Words>
  <Application>Microsoft Office PowerPoint</Application>
  <PresentationFormat>Экран (4:3)</PresentationFormat>
  <Paragraphs>203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ＭＳ Ｐゴシック</vt:lpstr>
      <vt:lpstr>Arial</vt:lpstr>
      <vt:lpstr>Calibri</vt:lpstr>
      <vt:lpstr>DejaVu Sans</vt:lpstr>
      <vt:lpstr>StarSymbol</vt:lpstr>
      <vt:lpstr>Symbol</vt:lpstr>
      <vt:lpstr>Times New Roman</vt:lpstr>
      <vt:lpstr>Trebuchet MS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Требования к составу заявок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Юрьевна Винокурова</dc:creator>
  <cp:lastModifiedBy>Наталия Юрьевна Винокурова</cp:lastModifiedBy>
  <cp:revision>90</cp:revision>
  <dcterms:modified xsi:type="dcterms:W3CDTF">2021-04-26T18:13:44Z</dcterms:modified>
</cp:coreProperties>
</file>