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8F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11E3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8F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11E3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388989" y="1707641"/>
            <a:ext cx="5198745" cy="3745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E11E3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8F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11E3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8F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7804"/>
            <a:ext cx="12191999" cy="56981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472428"/>
            <a:ext cx="4128770" cy="48895"/>
          </a:xfrm>
          <a:custGeom>
            <a:avLst/>
            <a:gdLst/>
            <a:ahLst/>
            <a:cxnLst/>
            <a:rect l="l" t="t" r="r" b="b"/>
            <a:pathLst>
              <a:path w="4128770" h="48895">
                <a:moveTo>
                  <a:pt x="4128262" y="0"/>
                </a:moveTo>
                <a:lnTo>
                  <a:pt x="0" y="0"/>
                </a:lnTo>
                <a:lnTo>
                  <a:pt x="0" y="48641"/>
                </a:lnTo>
                <a:lnTo>
                  <a:pt x="4128262" y="48641"/>
                </a:lnTo>
                <a:lnTo>
                  <a:pt x="4128262" y="0"/>
                </a:lnTo>
                <a:close/>
              </a:path>
            </a:pathLst>
          </a:custGeom>
          <a:solidFill>
            <a:srgbClr val="E146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072627" y="6472428"/>
            <a:ext cx="4119245" cy="48895"/>
          </a:xfrm>
          <a:custGeom>
            <a:avLst/>
            <a:gdLst/>
            <a:ahLst/>
            <a:cxnLst/>
            <a:rect l="l" t="t" r="r" b="b"/>
            <a:pathLst>
              <a:path w="4119245" h="48895">
                <a:moveTo>
                  <a:pt x="4118864" y="0"/>
                </a:moveTo>
                <a:lnTo>
                  <a:pt x="0" y="0"/>
                </a:lnTo>
                <a:lnTo>
                  <a:pt x="0" y="48641"/>
                </a:lnTo>
                <a:lnTo>
                  <a:pt x="4118864" y="48641"/>
                </a:lnTo>
                <a:lnTo>
                  <a:pt x="4118864" y="0"/>
                </a:lnTo>
                <a:close/>
              </a:path>
            </a:pathLst>
          </a:custGeom>
          <a:solidFill>
            <a:srgbClr val="E146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128515" y="6472428"/>
            <a:ext cx="3943985" cy="48895"/>
          </a:xfrm>
          <a:custGeom>
            <a:avLst/>
            <a:gdLst/>
            <a:ahLst/>
            <a:cxnLst/>
            <a:rect l="l" t="t" r="r" b="b"/>
            <a:pathLst>
              <a:path w="3943984" h="48895">
                <a:moveTo>
                  <a:pt x="3943603" y="0"/>
                </a:moveTo>
                <a:lnTo>
                  <a:pt x="0" y="0"/>
                </a:lnTo>
                <a:lnTo>
                  <a:pt x="0" y="48641"/>
                </a:lnTo>
                <a:lnTo>
                  <a:pt x="3943603" y="48641"/>
                </a:lnTo>
                <a:lnTo>
                  <a:pt x="3943603" y="0"/>
                </a:lnTo>
                <a:close/>
              </a:path>
            </a:pathLst>
          </a:custGeom>
          <a:solidFill>
            <a:srgbClr val="DB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679703"/>
            <a:ext cx="4122420" cy="3644265"/>
          </a:xfrm>
          <a:custGeom>
            <a:avLst/>
            <a:gdLst/>
            <a:ahLst/>
            <a:cxnLst/>
            <a:rect l="l" t="t" r="r" b="b"/>
            <a:pathLst>
              <a:path w="4122420" h="3644265">
                <a:moveTo>
                  <a:pt x="4122420" y="0"/>
                </a:moveTo>
                <a:lnTo>
                  <a:pt x="4122420" y="0"/>
                </a:lnTo>
                <a:lnTo>
                  <a:pt x="0" y="0"/>
                </a:lnTo>
                <a:lnTo>
                  <a:pt x="0" y="1819338"/>
                </a:lnTo>
                <a:lnTo>
                  <a:pt x="0" y="3643884"/>
                </a:lnTo>
                <a:lnTo>
                  <a:pt x="1820164" y="3643884"/>
                </a:lnTo>
                <a:lnTo>
                  <a:pt x="1851393" y="3637584"/>
                </a:lnTo>
                <a:lnTo>
                  <a:pt x="1876907" y="3620376"/>
                </a:lnTo>
                <a:lnTo>
                  <a:pt x="1894116" y="3594862"/>
                </a:lnTo>
                <a:lnTo>
                  <a:pt x="1900428" y="3563620"/>
                </a:lnTo>
                <a:lnTo>
                  <a:pt x="1900428" y="3349752"/>
                </a:lnTo>
                <a:lnTo>
                  <a:pt x="2180844" y="3349752"/>
                </a:lnTo>
                <a:lnTo>
                  <a:pt x="2218232" y="3342221"/>
                </a:lnTo>
                <a:lnTo>
                  <a:pt x="2248751" y="3321659"/>
                </a:lnTo>
                <a:lnTo>
                  <a:pt x="2269312" y="3291141"/>
                </a:lnTo>
                <a:lnTo>
                  <a:pt x="2276856" y="3253740"/>
                </a:lnTo>
                <a:lnTo>
                  <a:pt x="2276856" y="3060192"/>
                </a:lnTo>
                <a:lnTo>
                  <a:pt x="2532761" y="3060192"/>
                </a:lnTo>
                <a:lnTo>
                  <a:pt x="2576093" y="3051441"/>
                </a:lnTo>
                <a:lnTo>
                  <a:pt x="2611501" y="3027553"/>
                </a:lnTo>
                <a:lnTo>
                  <a:pt x="2635377" y="2992158"/>
                </a:lnTo>
                <a:lnTo>
                  <a:pt x="2644140" y="2948813"/>
                </a:lnTo>
                <a:lnTo>
                  <a:pt x="2644140" y="2746248"/>
                </a:lnTo>
                <a:lnTo>
                  <a:pt x="2888869" y="2746248"/>
                </a:lnTo>
                <a:lnTo>
                  <a:pt x="2933611" y="2737231"/>
                </a:lnTo>
                <a:lnTo>
                  <a:pt x="2970149" y="2712593"/>
                </a:lnTo>
                <a:lnTo>
                  <a:pt x="2994774" y="2676067"/>
                </a:lnTo>
                <a:lnTo>
                  <a:pt x="3003804" y="2631313"/>
                </a:lnTo>
                <a:lnTo>
                  <a:pt x="3003804" y="2449068"/>
                </a:lnTo>
                <a:lnTo>
                  <a:pt x="3283839" y="2449068"/>
                </a:lnTo>
                <a:lnTo>
                  <a:pt x="3323742" y="2441029"/>
                </a:lnTo>
                <a:lnTo>
                  <a:pt x="3356318" y="2419070"/>
                </a:lnTo>
                <a:lnTo>
                  <a:pt x="3378276" y="2386495"/>
                </a:lnTo>
                <a:lnTo>
                  <a:pt x="3386328" y="2346579"/>
                </a:lnTo>
                <a:lnTo>
                  <a:pt x="3386328" y="2159508"/>
                </a:lnTo>
                <a:lnTo>
                  <a:pt x="3664712" y="2159508"/>
                </a:lnTo>
                <a:lnTo>
                  <a:pt x="3699891" y="2152408"/>
                </a:lnTo>
                <a:lnTo>
                  <a:pt x="3728631" y="2133015"/>
                </a:lnTo>
                <a:lnTo>
                  <a:pt x="3748024" y="2104275"/>
                </a:lnTo>
                <a:lnTo>
                  <a:pt x="3755136" y="2069084"/>
                </a:lnTo>
                <a:lnTo>
                  <a:pt x="3755136" y="1853184"/>
                </a:lnTo>
                <a:lnTo>
                  <a:pt x="4044823" y="1853184"/>
                </a:lnTo>
                <a:lnTo>
                  <a:pt x="4074998" y="1847088"/>
                </a:lnTo>
                <a:lnTo>
                  <a:pt x="4099661" y="1830438"/>
                </a:lnTo>
                <a:lnTo>
                  <a:pt x="4116311" y="1805774"/>
                </a:lnTo>
                <a:lnTo>
                  <a:pt x="4122420" y="1775587"/>
                </a:lnTo>
                <a:lnTo>
                  <a:pt x="4122420" y="0"/>
                </a:lnTo>
                <a:close/>
              </a:path>
            </a:pathLst>
          </a:custGeom>
          <a:solidFill>
            <a:srgbClr val="FFFFFF">
              <a:alpha val="54116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5" y="1152144"/>
            <a:ext cx="2871216" cy="1210055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072628" y="690373"/>
            <a:ext cx="4119245" cy="48895"/>
          </a:xfrm>
          <a:custGeom>
            <a:avLst/>
            <a:gdLst/>
            <a:ahLst/>
            <a:cxnLst/>
            <a:rect l="l" t="t" r="r" b="b"/>
            <a:pathLst>
              <a:path w="4119245" h="48895">
                <a:moveTo>
                  <a:pt x="4118864" y="0"/>
                </a:moveTo>
                <a:lnTo>
                  <a:pt x="0" y="0"/>
                </a:lnTo>
                <a:lnTo>
                  <a:pt x="0" y="48639"/>
                </a:lnTo>
                <a:lnTo>
                  <a:pt x="4118864" y="48639"/>
                </a:lnTo>
                <a:lnTo>
                  <a:pt x="4118864" y="0"/>
                </a:lnTo>
                <a:close/>
              </a:path>
            </a:pathLst>
          </a:custGeom>
          <a:solidFill>
            <a:srgbClr val="E146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4128515" y="690373"/>
            <a:ext cx="3943985" cy="48895"/>
          </a:xfrm>
          <a:custGeom>
            <a:avLst/>
            <a:gdLst/>
            <a:ahLst/>
            <a:cxnLst/>
            <a:rect l="l" t="t" r="r" b="b"/>
            <a:pathLst>
              <a:path w="3943984" h="48895">
                <a:moveTo>
                  <a:pt x="3943603" y="0"/>
                </a:moveTo>
                <a:lnTo>
                  <a:pt x="0" y="0"/>
                </a:lnTo>
                <a:lnTo>
                  <a:pt x="0" y="48639"/>
                </a:lnTo>
                <a:lnTo>
                  <a:pt x="3943603" y="48639"/>
                </a:lnTo>
                <a:lnTo>
                  <a:pt x="3943603" y="0"/>
                </a:lnTo>
                <a:close/>
              </a:path>
            </a:pathLst>
          </a:custGeom>
          <a:solidFill>
            <a:srgbClr val="DB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0" y="690372"/>
            <a:ext cx="4113529" cy="48895"/>
          </a:xfrm>
          <a:custGeom>
            <a:avLst/>
            <a:gdLst/>
            <a:ahLst/>
            <a:cxnLst/>
            <a:rect l="l" t="t" r="r" b="b"/>
            <a:pathLst>
              <a:path w="4113529" h="48895">
                <a:moveTo>
                  <a:pt x="4113022" y="0"/>
                </a:moveTo>
                <a:lnTo>
                  <a:pt x="0" y="0"/>
                </a:lnTo>
                <a:lnTo>
                  <a:pt x="0" y="48640"/>
                </a:lnTo>
                <a:lnTo>
                  <a:pt x="4113022" y="48640"/>
                </a:lnTo>
                <a:lnTo>
                  <a:pt x="4113022" y="0"/>
                </a:lnTo>
                <a:close/>
              </a:path>
            </a:pathLst>
          </a:custGeom>
          <a:solidFill>
            <a:srgbClr val="E146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F8F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4945"/>
            <a:ext cx="4128770" cy="48895"/>
          </a:xfrm>
          <a:custGeom>
            <a:avLst/>
            <a:gdLst/>
            <a:ahLst/>
            <a:cxnLst/>
            <a:rect l="l" t="t" r="r" b="b"/>
            <a:pathLst>
              <a:path w="4128770" h="48895">
                <a:moveTo>
                  <a:pt x="4128262" y="0"/>
                </a:moveTo>
                <a:lnTo>
                  <a:pt x="0" y="0"/>
                </a:lnTo>
                <a:lnTo>
                  <a:pt x="0" y="48639"/>
                </a:lnTo>
                <a:lnTo>
                  <a:pt x="4128262" y="48639"/>
                </a:lnTo>
                <a:lnTo>
                  <a:pt x="4128262" y="0"/>
                </a:lnTo>
                <a:close/>
              </a:path>
            </a:pathLst>
          </a:custGeom>
          <a:solidFill>
            <a:srgbClr val="E11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072627" y="694945"/>
            <a:ext cx="4119245" cy="48895"/>
          </a:xfrm>
          <a:custGeom>
            <a:avLst/>
            <a:gdLst/>
            <a:ahLst/>
            <a:cxnLst/>
            <a:rect l="l" t="t" r="r" b="b"/>
            <a:pathLst>
              <a:path w="4119245" h="48895">
                <a:moveTo>
                  <a:pt x="4118864" y="0"/>
                </a:moveTo>
                <a:lnTo>
                  <a:pt x="0" y="0"/>
                </a:lnTo>
                <a:lnTo>
                  <a:pt x="0" y="48639"/>
                </a:lnTo>
                <a:lnTo>
                  <a:pt x="4118864" y="48639"/>
                </a:lnTo>
                <a:lnTo>
                  <a:pt x="4118864" y="0"/>
                </a:lnTo>
                <a:close/>
              </a:path>
            </a:pathLst>
          </a:custGeom>
          <a:solidFill>
            <a:srgbClr val="E11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128515" y="694945"/>
            <a:ext cx="3943985" cy="48895"/>
          </a:xfrm>
          <a:custGeom>
            <a:avLst/>
            <a:gdLst/>
            <a:ahLst/>
            <a:cxnLst/>
            <a:rect l="l" t="t" r="r" b="b"/>
            <a:pathLst>
              <a:path w="3943984" h="48895">
                <a:moveTo>
                  <a:pt x="3943603" y="0"/>
                </a:moveTo>
                <a:lnTo>
                  <a:pt x="0" y="0"/>
                </a:lnTo>
                <a:lnTo>
                  <a:pt x="0" y="48639"/>
                </a:lnTo>
                <a:lnTo>
                  <a:pt x="3943603" y="48639"/>
                </a:lnTo>
                <a:lnTo>
                  <a:pt x="3943603" y="0"/>
                </a:lnTo>
                <a:close/>
              </a:path>
            </a:pathLst>
          </a:custGeom>
          <a:solidFill>
            <a:srgbClr val="DBD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6472428"/>
            <a:ext cx="4128770" cy="48895"/>
          </a:xfrm>
          <a:custGeom>
            <a:avLst/>
            <a:gdLst/>
            <a:ahLst/>
            <a:cxnLst/>
            <a:rect l="l" t="t" r="r" b="b"/>
            <a:pathLst>
              <a:path w="4128770" h="48895">
                <a:moveTo>
                  <a:pt x="4128262" y="0"/>
                </a:moveTo>
                <a:lnTo>
                  <a:pt x="0" y="0"/>
                </a:lnTo>
                <a:lnTo>
                  <a:pt x="0" y="48641"/>
                </a:lnTo>
                <a:lnTo>
                  <a:pt x="4128262" y="48641"/>
                </a:lnTo>
                <a:lnTo>
                  <a:pt x="4128262" y="0"/>
                </a:lnTo>
                <a:close/>
              </a:path>
            </a:pathLst>
          </a:custGeom>
          <a:solidFill>
            <a:srgbClr val="E11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072627" y="6472428"/>
            <a:ext cx="4119245" cy="48895"/>
          </a:xfrm>
          <a:custGeom>
            <a:avLst/>
            <a:gdLst/>
            <a:ahLst/>
            <a:cxnLst/>
            <a:rect l="l" t="t" r="r" b="b"/>
            <a:pathLst>
              <a:path w="4119245" h="48895">
                <a:moveTo>
                  <a:pt x="4118864" y="0"/>
                </a:moveTo>
                <a:lnTo>
                  <a:pt x="0" y="0"/>
                </a:lnTo>
                <a:lnTo>
                  <a:pt x="0" y="48641"/>
                </a:lnTo>
                <a:lnTo>
                  <a:pt x="4118864" y="48641"/>
                </a:lnTo>
                <a:lnTo>
                  <a:pt x="4118864" y="0"/>
                </a:lnTo>
                <a:close/>
              </a:path>
            </a:pathLst>
          </a:custGeom>
          <a:solidFill>
            <a:srgbClr val="E11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128515" y="6472428"/>
            <a:ext cx="3943985" cy="48895"/>
          </a:xfrm>
          <a:custGeom>
            <a:avLst/>
            <a:gdLst/>
            <a:ahLst/>
            <a:cxnLst/>
            <a:rect l="l" t="t" r="r" b="b"/>
            <a:pathLst>
              <a:path w="3943984" h="48895">
                <a:moveTo>
                  <a:pt x="3943603" y="0"/>
                </a:moveTo>
                <a:lnTo>
                  <a:pt x="0" y="0"/>
                </a:lnTo>
                <a:lnTo>
                  <a:pt x="0" y="48641"/>
                </a:lnTo>
                <a:lnTo>
                  <a:pt x="3943603" y="48641"/>
                </a:lnTo>
                <a:lnTo>
                  <a:pt x="3943603" y="0"/>
                </a:lnTo>
                <a:close/>
              </a:path>
            </a:pathLst>
          </a:custGeom>
          <a:solidFill>
            <a:srgbClr val="DBDFE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2043" y="152400"/>
            <a:ext cx="1088136" cy="3870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0754" y="175387"/>
            <a:ext cx="519049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E11E3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1449" y="1442338"/>
            <a:ext cx="11490325" cy="4225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455665" y="6597843"/>
            <a:ext cx="1293495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F8F8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zakupki.gov.ru/" TargetMode="Externa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0.png"/><Relationship Id="rId4" Type="http://schemas.openxmlformats.org/officeDocument/2006/relationships/image" Target="../media/image3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30.png"/><Relationship Id="rId4" Type="http://schemas.openxmlformats.org/officeDocument/2006/relationships/image" Target="../media/image48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rts-tender.ru/auctionsearch/ctl/procDetail/mid/691/number/0815300003218000602/etpName/fks" TargetMode="External"/><Relationship Id="rId3" Type="http://schemas.openxmlformats.org/officeDocument/2006/relationships/hyperlink" Target="http://zakupki.gov.ru/epz/order/notice/ea44/view/common-info.html?regNumber=0149100001618000085" TargetMode="External"/><Relationship Id="rId4" Type="http://schemas.openxmlformats.org/officeDocument/2006/relationships/hyperlink" Target="https://www.rts-tender.ru/auctionsearch/ctl/procDetail/mid/691/number/0815300003218000605/etpName/fks" TargetMode="External"/><Relationship Id="rId5" Type="http://schemas.openxmlformats.org/officeDocument/2006/relationships/hyperlink" Target="http://zakupki.gov.ru/epz/order/notice/ea44/view/common-info.html?regNumber=0156100009318000173" TargetMode="External"/><Relationship Id="rId6" Type="http://schemas.openxmlformats.org/officeDocument/2006/relationships/hyperlink" Target="https://www.rts-tender.ru/auctionsearch/ctl/procDetail/mid/691/number/0815300003218000607/etpName/fks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30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55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27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67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26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2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79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22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22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102.png"/><Relationship Id="rId5" Type="http://schemas.openxmlformats.org/officeDocument/2006/relationships/image" Target="../media/image100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22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jpg"/><Relationship Id="rId3" Type="http://schemas.openxmlformats.org/officeDocument/2006/relationships/hyperlink" Target="http://www.rts-tender.ru/" TargetMode="External"/><Relationship Id="rId4" Type="http://schemas.openxmlformats.org/officeDocument/2006/relationships/hyperlink" Target="mailto:info@rts-tender.ru" TargetMode="External"/><Relationship Id="rId5" Type="http://schemas.openxmlformats.org/officeDocument/2006/relationships/hyperlink" Target="mailto:support@rts-tender.ru" TargetMode="External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1" Type="http://schemas.openxmlformats.org/officeDocument/2006/relationships/hyperlink" Target="mailto:a.spirin@rts-tender.ru" TargetMode="External"/><Relationship Id="rId12" Type="http://schemas.openxmlformats.org/officeDocument/2006/relationships/image" Target="../media/image118.png"/><Relationship Id="rId13" Type="http://schemas.openxmlformats.org/officeDocument/2006/relationships/hyperlink" Target="https://docs.google.com/forms/d/e/1FAIpQLSeFlAaX9YQrjOFSA7mN4hnwg6CojfEDiNEmoKWZaPa4SKpvCg/viewform?usp=sf_link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7117" y="5641035"/>
            <a:ext cx="5491480" cy="732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35" b="1">
                <a:solidFill>
                  <a:srgbClr val="2A3746"/>
                </a:solidFill>
                <a:latin typeface="Trebuchet MS"/>
                <a:cs typeface="Trebuchet MS"/>
              </a:rPr>
              <a:t>К</a:t>
            </a:r>
            <a:r>
              <a:rPr dirty="0" sz="2800" spc="-25" b="1">
                <a:solidFill>
                  <a:srgbClr val="2A3746"/>
                </a:solidFill>
                <a:latin typeface="Trebuchet MS"/>
                <a:cs typeface="Trebuchet MS"/>
              </a:rPr>
              <a:t>У</a:t>
            </a:r>
            <a:r>
              <a:rPr dirty="0" sz="2800" spc="95" b="1">
                <a:solidFill>
                  <a:srgbClr val="2A3746"/>
                </a:solidFill>
                <a:latin typeface="Trebuchet MS"/>
                <a:cs typeface="Trebuchet MS"/>
              </a:rPr>
              <a:t>Р</a:t>
            </a:r>
            <a:r>
              <a:rPr dirty="0" sz="2800" spc="114" b="1">
                <a:solidFill>
                  <a:srgbClr val="2A3746"/>
                </a:solidFill>
                <a:latin typeface="Trebuchet MS"/>
                <a:cs typeface="Trebuchet MS"/>
              </a:rPr>
              <a:t>С</a:t>
            </a:r>
            <a:r>
              <a:rPr dirty="0" sz="2800" spc="-215" b="1">
                <a:solidFill>
                  <a:srgbClr val="2A3746"/>
                </a:solidFill>
                <a:latin typeface="Trebuchet MS"/>
                <a:cs typeface="Trebuchet MS"/>
              </a:rPr>
              <a:t> </a:t>
            </a:r>
            <a:r>
              <a:rPr dirty="0" sz="2800" spc="215" b="1">
                <a:solidFill>
                  <a:srgbClr val="2A3746"/>
                </a:solidFill>
                <a:latin typeface="Trebuchet MS"/>
                <a:cs typeface="Trebuchet MS"/>
              </a:rPr>
              <a:t>М</a:t>
            </a:r>
            <a:r>
              <a:rPr dirty="0" sz="2800" spc="-90" b="1">
                <a:solidFill>
                  <a:srgbClr val="2A3746"/>
                </a:solidFill>
                <a:latin typeface="Trebuchet MS"/>
                <a:cs typeface="Trebuchet MS"/>
              </a:rPr>
              <a:t>О</a:t>
            </a:r>
            <a:r>
              <a:rPr dirty="0" sz="2800" spc="-30" b="1">
                <a:solidFill>
                  <a:srgbClr val="2A3746"/>
                </a:solidFill>
                <a:latin typeface="Trebuchet MS"/>
                <a:cs typeface="Trebuchet MS"/>
              </a:rPr>
              <a:t>Л</a:t>
            </a:r>
            <a:r>
              <a:rPr dirty="0" sz="2800" spc="-90" b="1">
                <a:solidFill>
                  <a:srgbClr val="2A3746"/>
                </a:solidFill>
                <a:latin typeface="Trebuchet MS"/>
                <a:cs typeface="Trebuchet MS"/>
              </a:rPr>
              <a:t>О</a:t>
            </a:r>
            <a:r>
              <a:rPr dirty="0" sz="2800" spc="-5" b="1">
                <a:solidFill>
                  <a:srgbClr val="2A3746"/>
                </a:solidFill>
                <a:latin typeface="Trebuchet MS"/>
                <a:cs typeface="Trebuchet MS"/>
              </a:rPr>
              <a:t>Д</a:t>
            </a:r>
            <a:r>
              <a:rPr dirty="0" sz="2800" spc="-90" b="1">
                <a:solidFill>
                  <a:srgbClr val="2A3746"/>
                </a:solidFill>
                <a:latin typeface="Trebuchet MS"/>
                <a:cs typeface="Trebuchet MS"/>
              </a:rPr>
              <a:t>О</a:t>
            </a:r>
            <a:r>
              <a:rPr dirty="0" sz="2800" spc="-35" b="1">
                <a:solidFill>
                  <a:srgbClr val="2A3746"/>
                </a:solidFill>
                <a:latin typeface="Trebuchet MS"/>
                <a:cs typeface="Trebuchet MS"/>
              </a:rPr>
              <a:t>Г</a:t>
            </a:r>
            <a:r>
              <a:rPr dirty="0" sz="2800" spc="-40" b="1">
                <a:solidFill>
                  <a:srgbClr val="2A3746"/>
                </a:solidFill>
                <a:latin typeface="Trebuchet MS"/>
                <a:cs typeface="Trebuchet MS"/>
              </a:rPr>
              <a:t>О</a:t>
            </a:r>
            <a:r>
              <a:rPr dirty="0" sz="2800" spc="-195" b="1">
                <a:solidFill>
                  <a:srgbClr val="2A3746"/>
                </a:solidFill>
                <a:latin typeface="Trebuchet MS"/>
                <a:cs typeface="Trebuchet MS"/>
              </a:rPr>
              <a:t> </a:t>
            </a:r>
            <a:r>
              <a:rPr dirty="0" sz="2800" spc="65" b="1">
                <a:solidFill>
                  <a:srgbClr val="2A3746"/>
                </a:solidFill>
                <a:latin typeface="Trebuchet MS"/>
                <a:cs typeface="Trebuchet MS"/>
              </a:rPr>
              <a:t>П</a:t>
            </a:r>
            <a:r>
              <a:rPr dirty="0" sz="2800" spc="-90" b="1">
                <a:solidFill>
                  <a:srgbClr val="2A3746"/>
                </a:solidFill>
                <a:latin typeface="Trebuchet MS"/>
                <a:cs typeface="Trebuchet MS"/>
              </a:rPr>
              <a:t>О</a:t>
            </a:r>
            <a:r>
              <a:rPr dirty="0" sz="2800" spc="60" b="1">
                <a:solidFill>
                  <a:srgbClr val="2A3746"/>
                </a:solidFill>
                <a:latin typeface="Trebuchet MS"/>
                <a:cs typeface="Trebuchet MS"/>
              </a:rPr>
              <a:t>С</a:t>
            </a:r>
            <a:r>
              <a:rPr dirty="0" sz="2800" spc="-140" b="1">
                <a:solidFill>
                  <a:srgbClr val="2A3746"/>
                </a:solidFill>
                <a:latin typeface="Trebuchet MS"/>
                <a:cs typeface="Trebuchet MS"/>
              </a:rPr>
              <a:t>Т</a:t>
            </a:r>
            <a:r>
              <a:rPr dirty="0" sz="2800" spc="50" b="1">
                <a:solidFill>
                  <a:srgbClr val="2A3746"/>
                </a:solidFill>
                <a:latin typeface="Trebuchet MS"/>
                <a:cs typeface="Trebuchet MS"/>
              </a:rPr>
              <a:t>А</a:t>
            </a:r>
            <a:r>
              <a:rPr dirty="0" sz="2800" spc="60" b="1">
                <a:solidFill>
                  <a:srgbClr val="2A3746"/>
                </a:solidFill>
                <a:latin typeface="Trebuchet MS"/>
                <a:cs typeface="Trebuchet MS"/>
              </a:rPr>
              <a:t>В</a:t>
            </a:r>
            <a:r>
              <a:rPr dirty="0" sz="2800" spc="120" b="1">
                <a:solidFill>
                  <a:srgbClr val="2A3746"/>
                </a:solidFill>
                <a:latin typeface="Trebuchet MS"/>
                <a:cs typeface="Trebuchet MS"/>
              </a:rPr>
              <a:t>Щ</a:t>
            </a:r>
            <a:r>
              <a:rPr dirty="0" sz="2800" spc="-50" b="1">
                <a:solidFill>
                  <a:srgbClr val="2A3746"/>
                </a:solidFill>
                <a:latin typeface="Trebuchet MS"/>
                <a:cs typeface="Trebuchet MS"/>
              </a:rPr>
              <a:t>И</a:t>
            </a:r>
            <a:r>
              <a:rPr dirty="0" sz="2800" spc="-35" b="1">
                <a:solidFill>
                  <a:srgbClr val="2A3746"/>
                </a:solidFill>
                <a:latin typeface="Trebuchet MS"/>
                <a:cs typeface="Trebuchet MS"/>
              </a:rPr>
              <a:t>К</a:t>
            </a:r>
            <a:r>
              <a:rPr dirty="0" sz="2800" spc="95" b="1">
                <a:solidFill>
                  <a:srgbClr val="2A3746"/>
                </a:solidFill>
                <a:latin typeface="Trebuchet MS"/>
                <a:cs typeface="Trebuchet MS"/>
              </a:rPr>
              <a:t>А</a:t>
            </a:r>
            <a:endParaRPr sz="2800">
              <a:latin typeface="Trebuchet MS"/>
              <a:cs typeface="Trebuchet MS"/>
            </a:endParaRPr>
          </a:p>
          <a:p>
            <a:pPr algn="ctr" marR="5080">
              <a:lnSpc>
                <a:spcPct val="100000"/>
              </a:lnSpc>
              <a:spcBef>
                <a:spcPts val="50"/>
              </a:spcBef>
            </a:pPr>
            <a:r>
              <a:rPr dirty="0" sz="1800" spc="5">
                <a:solidFill>
                  <a:srgbClr val="2A3746"/>
                </a:solidFill>
                <a:latin typeface="Trebuchet MS"/>
                <a:cs typeface="Trebuchet MS"/>
              </a:rPr>
              <a:t>44-ФЗ</a:t>
            </a:r>
            <a:r>
              <a:rPr dirty="0" sz="1800" spc="-125">
                <a:solidFill>
                  <a:srgbClr val="2A3746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2A3746"/>
                </a:solidFill>
                <a:latin typeface="Trebuchet MS"/>
                <a:cs typeface="Trebuchet MS"/>
              </a:rPr>
              <a:t>ЭЛЕКТРОННЫЙ</a:t>
            </a:r>
            <a:r>
              <a:rPr dirty="0" sz="1800" spc="-15">
                <a:solidFill>
                  <a:srgbClr val="2A3746"/>
                </a:solidFill>
                <a:latin typeface="Trebuchet MS"/>
                <a:cs typeface="Trebuchet MS"/>
              </a:rPr>
              <a:t> </a:t>
            </a:r>
            <a:r>
              <a:rPr dirty="0" sz="1800" spc="80">
                <a:solidFill>
                  <a:srgbClr val="2A3746"/>
                </a:solidFill>
                <a:latin typeface="Trebuchet MS"/>
                <a:cs typeface="Trebuchet MS"/>
              </a:rPr>
              <a:t>АУКЦИОН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2128" y="175006"/>
            <a:ext cx="264160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Т</a:t>
            </a:r>
            <a:r>
              <a:rPr dirty="0" spc="40"/>
              <a:t>А</a:t>
            </a:r>
            <a:r>
              <a:rPr dirty="0" spc="85"/>
              <a:t>Р</a:t>
            </a:r>
            <a:r>
              <a:rPr dirty="0" spc="-30"/>
              <a:t>И</a:t>
            </a:r>
            <a:r>
              <a:rPr dirty="0" spc="20"/>
              <a:t>Ф</a:t>
            </a:r>
            <a:r>
              <a:rPr dirty="0" spc="65"/>
              <a:t>Ы</a:t>
            </a:r>
            <a:r>
              <a:rPr dirty="0" spc="-165"/>
              <a:t> </a:t>
            </a:r>
            <a:r>
              <a:rPr dirty="0" spc="55"/>
              <a:t>П</a:t>
            </a:r>
            <a:r>
              <a:rPr dirty="0" spc="-10"/>
              <a:t>Л</a:t>
            </a:r>
            <a:r>
              <a:rPr dirty="0" spc="-55"/>
              <a:t>О</a:t>
            </a:r>
            <a:r>
              <a:rPr dirty="0" spc="110"/>
              <a:t>Щ</a:t>
            </a:r>
            <a:r>
              <a:rPr dirty="0" spc="40"/>
              <a:t>А</a:t>
            </a:r>
            <a:r>
              <a:rPr dirty="0" spc="15"/>
              <a:t>Д</a:t>
            </a:r>
            <a:r>
              <a:rPr dirty="0" spc="-55"/>
              <a:t>О</a:t>
            </a:r>
            <a:r>
              <a:rPr dirty="0" spc="10"/>
              <a:t>К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0829" y="903541"/>
            <a:ext cx="10711180" cy="5445760"/>
            <a:chOff x="540829" y="903541"/>
            <a:chExt cx="10711180" cy="5445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163" y="912875"/>
              <a:ext cx="9075419" cy="21747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5591" y="908303"/>
              <a:ext cx="9084945" cy="2183765"/>
            </a:xfrm>
            <a:custGeom>
              <a:avLst/>
              <a:gdLst/>
              <a:ahLst/>
              <a:cxnLst/>
              <a:rect l="l" t="t" r="r" b="b"/>
              <a:pathLst>
                <a:path w="9084945" h="2183765">
                  <a:moveTo>
                    <a:pt x="0" y="2183765"/>
                  </a:moveTo>
                  <a:lnTo>
                    <a:pt x="9084564" y="2183765"/>
                  </a:lnTo>
                  <a:lnTo>
                    <a:pt x="9084564" y="0"/>
                  </a:lnTo>
                  <a:lnTo>
                    <a:pt x="0" y="0"/>
                  </a:lnTo>
                  <a:lnTo>
                    <a:pt x="0" y="2183765"/>
                  </a:lnTo>
                  <a:close/>
                </a:path>
              </a:pathLst>
            </a:custGeom>
            <a:ln w="9525">
              <a:solidFill>
                <a:srgbClr val="B4B4B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29677" y="1736597"/>
              <a:ext cx="821690" cy="361315"/>
            </a:xfrm>
            <a:custGeom>
              <a:avLst/>
              <a:gdLst/>
              <a:ahLst/>
              <a:cxnLst/>
              <a:rect l="l" t="t" r="r" b="b"/>
              <a:pathLst>
                <a:path w="821690" h="361314">
                  <a:moveTo>
                    <a:pt x="0" y="361061"/>
                  </a:moveTo>
                  <a:lnTo>
                    <a:pt x="821181" y="361061"/>
                  </a:lnTo>
                  <a:lnTo>
                    <a:pt x="821181" y="0"/>
                  </a:lnTo>
                  <a:lnTo>
                    <a:pt x="0" y="0"/>
                  </a:lnTo>
                  <a:lnTo>
                    <a:pt x="0" y="361061"/>
                  </a:lnTo>
                  <a:close/>
                </a:path>
              </a:pathLst>
            </a:custGeom>
            <a:ln w="28575">
              <a:solidFill>
                <a:srgbClr val="E2465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999" y="2286000"/>
              <a:ext cx="8191500" cy="26913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41903" y="2279903"/>
              <a:ext cx="8204200" cy="2703195"/>
            </a:xfrm>
            <a:custGeom>
              <a:avLst/>
              <a:gdLst/>
              <a:ahLst/>
              <a:cxnLst/>
              <a:rect l="l" t="t" r="r" b="b"/>
              <a:pathLst>
                <a:path w="8204200" h="2703195">
                  <a:moveTo>
                    <a:pt x="0" y="2703195"/>
                  </a:moveTo>
                  <a:lnTo>
                    <a:pt x="8203692" y="2703195"/>
                  </a:lnTo>
                  <a:lnTo>
                    <a:pt x="8203692" y="0"/>
                  </a:lnTo>
                  <a:lnTo>
                    <a:pt x="0" y="0"/>
                  </a:lnTo>
                  <a:lnTo>
                    <a:pt x="0" y="2703195"/>
                  </a:lnTo>
                  <a:close/>
                </a:path>
              </a:pathLst>
            </a:custGeom>
            <a:ln w="12700">
              <a:solidFill>
                <a:srgbClr val="B4B4B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7999" y="4977383"/>
              <a:ext cx="8191500" cy="13594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41903" y="4971288"/>
              <a:ext cx="8204200" cy="1371600"/>
            </a:xfrm>
            <a:custGeom>
              <a:avLst/>
              <a:gdLst/>
              <a:ahLst/>
              <a:cxnLst/>
              <a:rect l="l" t="t" r="r" b="b"/>
              <a:pathLst>
                <a:path w="8204200" h="1371600">
                  <a:moveTo>
                    <a:pt x="0" y="1371473"/>
                  </a:moveTo>
                  <a:lnTo>
                    <a:pt x="8203692" y="1371473"/>
                  </a:lnTo>
                  <a:lnTo>
                    <a:pt x="8203692" y="0"/>
                  </a:lnTo>
                  <a:lnTo>
                    <a:pt x="0" y="0"/>
                  </a:lnTo>
                  <a:lnTo>
                    <a:pt x="0" y="1371473"/>
                  </a:lnTo>
                  <a:close/>
                </a:path>
              </a:pathLst>
            </a:custGeom>
            <a:ln w="12698">
              <a:solidFill>
                <a:srgbClr val="B4B4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34211"/>
            <a:ext cx="4057015" cy="5534025"/>
          </a:xfrm>
          <a:custGeom>
            <a:avLst/>
            <a:gdLst/>
            <a:ahLst/>
            <a:cxnLst/>
            <a:rect l="l" t="t" r="r" b="b"/>
            <a:pathLst>
              <a:path w="4057015" h="5534025">
                <a:moveTo>
                  <a:pt x="4056634" y="0"/>
                </a:moveTo>
                <a:lnTo>
                  <a:pt x="0" y="0"/>
                </a:lnTo>
                <a:lnTo>
                  <a:pt x="0" y="5533517"/>
                </a:lnTo>
                <a:lnTo>
                  <a:pt x="4056634" y="5533517"/>
                </a:lnTo>
                <a:lnTo>
                  <a:pt x="4056634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24527" y="1545793"/>
            <a:ext cx="5858510" cy="3736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3050" indent="-258445">
              <a:lnSpc>
                <a:spcPts val="1864"/>
              </a:lnSpc>
              <a:buClr>
                <a:srgbClr val="E11E31"/>
              </a:buClr>
              <a:buSzPct val="128571"/>
              <a:buAutoNum type="arabicPeriod"/>
              <a:tabLst>
                <a:tab pos="273685" algn="l"/>
              </a:tabLst>
            </a:pPr>
            <a:r>
              <a:rPr dirty="0" sz="1400" spc="10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00" spc="-4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Элек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ро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нн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400" spc="-1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си</a:t>
            </a:r>
            <a:endParaRPr sz="1400">
              <a:latin typeface="Trebuchet MS"/>
              <a:cs typeface="Trebuchet MS"/>
            </a:endParaRPr>
          </a:p>
          <a:p>
            <a:pPr marL="273050" indent="-258445">
              <a:lnSpc>
                <a:spcPct val="100000"/>
              </a:lnSpc>
              <a:spcBef>
                <a:spcPts val="1739"/>
              </a:spcBef>
              <a:buClr>
                <a:srgbClr val="E11E31"/>
              </a:buClr>
              <a:buSzPct val="128571"/>
              <a:buAutoNum type="arabicPeriod"/>
              <a:tabLst>
                <a:tab pos="273685" algn="l"/>
              </a:tabLst>
            </a:pPr>
            <a:r>
              <a:rPr dirty="0" sz="1400" spc="9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35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4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7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5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160">
                <a:solidFill>
                  <a:srgbClr val="444444"/>
                </a:solidFill>
                <a:latin typeface="Trebuchet MS"/>
                <a:cs typeface="Trebuchet MS"/>
              </a:rPr>
              <a:t>/</a:t>
            </a:r>
            <a:r>
              <a:rPr dirty="0" sz="14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7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-5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45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400" spc="-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-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400" spc="-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400" spc="1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7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ка</a:t>
            </a:r>
            <a:endParaRPr sz="1400">
              <a:latin typeface="Trebuchet MS"/>
              <a:cs typeface="Trebuchet MS"/>
            </a:endParaRPr>
          </a:p>
          <a:p>
            <a:pPr marL="289560" indent="-259715">
              <a:lnSpc>
                <a:spcPct val="100000"/>
              </a:lnSpc>
              <a:spcBef>
                <a:spcPts val="1130"/>
              </a:spcBef>
              <a:buClr>
                <a:srgbClr val="E11E31"/>
              </a:buClr>
              <a:buSzPct val="128571"/>
              <a:buAutoNum type="arabicPeriod"/>
              <a:tabLst>
                <a:tab pos="290195" algn="l"/>
              </a:tabLst>
            </a:pP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Размещение</a:t>
            </a:r>
            <a:r>
              <a:rPr dirty="0" sz="14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извещения</a:t>
            </a:r>
            <a:r>
              <a:rPr dirty="0" sz="14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проведении</a:t>
            </a:r>
            <a:r>
              <a:rPr dirty="0" sz="14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электронного</a:t>
            </a:r>
            <a:r>
              <a:rPr dirty="0" sz="1400" spc="-2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аукциона</a:t>
            </a:r>
            <a:endParaRPr sz="1400">
              <a:latin typeface="Trebuchet MS"/>
              <a:cs typeface="Trebuchet MS"/>
            </a:endParaRPr>
          </a:p>
          <a:p>
            <a:pPr marL="269875" indent="-257810">
              <a:lnSpc>
                <a:spcPct val="100000"/>
              </a:lnSpc>
              <a:spcBef>
                <a:spcPts val="1019"/>
              </a:spcBef>
              <a:buClr>
                <a:srgbClr val="E11E31"/>
              </a:buClr>
              <a:buSzPct val="128571"/>
              <a:buAutoNum type="arabicPeriod"/>
              <a:tabLst>
                <a:tab pos="270510" algn="l"/>
              </a:tabLst>
            </a:pP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Работа</a:t>
            </a:r>
            <a:r>
              <a:rPr dirty="0" sz="14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запросами</a:t>
            </a:r>
            <a:r>
              <a:rPr dirty="0" sz="14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4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разъяснение</a:t>
            </a:r>
            <a:r>
              <a:rPr dirty="0" sz="14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аукционной</a:t>
            </a:r>
            <a:r>
              <a:rPr dirty="0" sz="14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документации</a:t>
            </a:r>
            <a:endParaRPr sz="1400">
              <a:latin typeface="Trebuchet MS"/>
              <a:cs typeface="Trebuchet MS"/>
            </a:endParaRPr>
          </a:p>
          <a:p>
            <a:pPr marL="271780" marR="5080" indent="-259079">
              <a:lnSpc>
                <a:spcPct val="95500"/>
              </a:lnSpc>
              <a:spcBef>
                <a:spcPts val="1120"/>
              </a:spcBef>
              <a:buClr>
                <a:srgbClr val="E11E31"/>
              </a:buClr>
              <a:buSzPct val="128571"/>
              <a:buAutoNum type="arabicPeriod"/>
              <a:tabLst>
                <a:tab pos="271780" algn="l"/>
              </a:tabLst>
            </a:pP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Внесение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обеспечения</a:t>
            </a:r>
            <a:r>
              <a:rPr dirty="0" sz="14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подача</a:t>
            </a:r>
            <a:r>
              <a:rPr dirty="0" sz="14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r>
              <a:rPr dirty="0" sz="14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участие</a:t>
            </a:r>
            <a:r>
              <a:rPr dirty="0" sz="14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7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электронном </a:t>
            </a:r>
            <a:r>
              <a:rPr dirty="0" sz="1400" spc="-4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аукционе</a:t>
            </a:r>
            <a:endParaRPr sz="1400">
              <a:latin typeface="Trebuchet MS"/>
              <a:cs typeface="Trebuchet MS"/>
            </a:endParaRPr>
          </a:p>
          <a:p>
            <a:pPr marL="271780" indent="-259079">
              <a:lnSpc>
                <a:spcPct val="100000"/>
              </a:lnSpc>
              <a:spcBef>
                <a:spcPts val="1100"/>
              </a:spcBef>
              <a:buClr>
                <a:srgbClr val="E11E31"/>
              </a:buClr>
              <a:buSzPct val="128571"/>
              <a:buAutoNum type="arabicPeriod"/>
              <a:tabLst>
                <a:tab pos="271780" algn="l"/>
              </a:tabLst>
            </a:pPr>
            <a:r>
              <a:rPr dirty="0" sz="1400" spc="60">
                <a:solidFill>
                  <a:srgbClr val="444444"/>
                </a:solidFill>
                <a:latin typeface="Trebuchet MS"/>
                <a:cs typeface="Trebuchet MS"/>
              </a:rPr>
              <a:t>До</a:t>
            </a:r>
            <a:r>
              <a:rPr dirty="0" sz="1400" spc="6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-1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7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эл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ектрон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7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400" spc="-3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-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ци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3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endParaRPr sz="1400">
              <a:latin typeface="Trebuchet MS"/>
              <a:cs typeface="Trebuchet MS"/>
            </a:endParaRPr>
          </a:p>
          <a:p>
            <a:pPr marL="269875" indent="-257810">
              <a:lnSpc>
                <a:spcPct val="100000"/>
              </a:lnSpc>
              <a:spcBef>
                <a:spcPts val="815"/>
              </a:spcBef>
              <a:buClr>
                <a:srgbClr val="E11E31"/>
              </a:buClr>
              <a:buSzPct val="128571"/>
              <a:buAutoNum type="arabicPeriod"/>
              <a:tabLst>
                <a:tab pos="270510" algn="l"/>
              </a:tabLst>
            </a:pPr>
            <a:r>
              <a:rPr dirty="0" sz="1400" spc="-45">
                <a:solidFill>
                  <a:srgbClr val="444444"/>
                </a:solidFill>
                <a:latin typeface="Trebuchet MS"/>
                <a:cs typeface="Trebuchet MS"/>
              </a:rPr>
              <a:t>Торги</a:t>
            </a:r>
            <a:endParaRPr sz="1400">
              <a:latin typeface="Trebuchet MS"/>
              <a:cs typeface="Trebuchet MS"/>
            </a:endParaRPr>
          </a:p>
          <a:p>
            <a:pPr marL="269875" indent="-257810">
              <a:lnSpc>
                <a:spcPct val="100000"/>
              </a:lnSpc>
              <a:spcBef>
                <a:spcPts val="925"/>
              </a:spcBef>
              <a:buClr>
                <a:srgbClr val="E11E31"/>
              </a:buClr>
              <a:buSzPct val="128571"/>
              <a:buAutoNum type="arabicPeriod"/>
              <a:tabLst>
                <a:tab pos="270510" algn="l"/>
              </a:tabLst>
            </a:pPr>
            <a:r>
              <a:rPr dirty="0" sz="1400" spc="10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ве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45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7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эл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ектрон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ог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2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укц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endParaRPr sz="1400">
              <a:latin typeface="Trebuchet MS"/>
              <a:cs typeface="Trebuchet MS"/>
            </a:endParaRPr>
          </a:p>
          <a:p>
            <a:pPr marL="269875" indent="-257810">
              <a:lnSpc>
                <a:spcPct val="100000"/>
              </a:lnSpc>
              <a:spcBef>
                <a:spcPts val="815"/>
              </a:spcBef>
              <a:buClr>
                <a:srgbClr val="E11E31"/>
              </a:buClr>
              <a:buSzPct val="128571"/>
              <a:buAutoNum type="arabicPeriod"/>
              <a:tabLst>
                <a:tab pos="270510" algn="l"/>
              </a:tabLst>
            </a:pPr>
            <a:r>
              <a:rPr dirty="0" sz="1400" spc="9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ключени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88434" y="175006"/>
            <a:ext cx="434657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0"/>
              <a:t>С</a:t>
            </a:r>
            <a:r>
              <a:rPr dirty="0" spc="30"/>
              <a:t>Х</a:t>
            </a:r>
            <a:r>
              <a:rPr dirty="0" spc="-40"/>
              <a:t>Е</a:t>
            </a:r>
            <a:r>
              <a:rPr dirty="0" spc="180"/>
              <a:t>М</a:t>
            </a:r>
            <a:r>
              <a:rPr dirty="0" spc="70"/>
              <a:t>А</a:t>
            </a:r>
            <a:r>
              <a:rPr dirty="0" spc="-150"/>
              <a:t> </a:t>
            </a:r>
            <a:r>
              <a:rPr dirty="0" spc="55"/>
              <a:t>Э</a:t>
            </a:r>
            <a:r>
              <a:rPr dirty="0"/>
              <a:t>Л</a:t>
            </a:r>
            <a:r>
              <a:rPr dirty="0" spc="-45"/>
              <a:t>Е</a:t>
            </a:r>
            <a:r>
              <a:rPr dirty="0"/>
              <a:t>К</a:t>
            </a:r>
            <a:r>
              <a:rPr dirty="0" spc="-80"/>
              <a:t>Т</a:t>
            </a:r>
            <a:r>
              <a:rPr dirty="0" spc="100"/>
              <a:t>Р</a:t>
            </a:r>
            <a:r>
              <a:rPr dirty="0" spc="-40"/>
              <a:t>О</a:t>
            </a:r>
            <a:r>
              <a:rPr dirty="0" spc="30"/>
              <a:t>НН</a:t>
            </a:r>
            <a:r>
              <a:rPr dirty="0" spc="-40"/>
              <a:t>О</a:t>
            </a:r>
            <a:r>
              <a:rPr dirty="0"/>
              <a:t>Г</a:t>
            </a:r>
            <a:r>
              <a:rPr dirty="0" spc="-25"/>
              <a:t>О</a:t>
            </a:r>
            <a:r>
              <a:rPr dirty="0" spc="-335"/>
              <a:t> </a:t>
            </a:r>
            <a:r>
              <a:rPr dirty="0" spc="50"/>
              <a:t>А</a:t>
            </a:r>
            <a:r>
              <a:rPr dirty="0"/>
              <a:t>У</a:t>
            </a:r>
            <a:r>
              <a:rPr dirty="0"/>
              <a:t>К</a:t>
            </a:r>
            <a:r>
              <a:rPr dirty="0" spc="150"/>
              <a:t>Ц</a:t>
            </a:r>
            <a:r>
              <a:rPr dirty="0" spc="-20"/>
              <a:t>И</a:t>
            </a:r>
            <a:r>
              <a:rPr dirty="0" spc="-55"/>
              <a:t>О</a:t>
            </a:r>
            <a:r>
              <a:rPr dirty="0" spc="30"/>
              <a:t>Н</a:t>
            </a:r>
            <a:r>
              <a:rPr dirty="0" spc="70"/>
              <a:t>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07684" y="3159602"/>
            <a:ext cx="561340" cy="25387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160"/>
              </a:lnSpc>
            </a:pPr>
            <a:r>
              <a:rPr dirty="0" sz="3600" spc="-5" b="1">
                <a:solidFill>
                  <a:srgbClr val="BCBCBC"/>
                </a:solidFill>
                <a:latin typeface="Trebuchet MS"/>
                <a:cs typeface="Trebuchet MS"/>
              </a:rPr>
              <a:t>О</a:t>
            </a:r>
            <a:r>
              <a:rPr dirty="0" sz="3600" spc="-25" b="1">
                <a:solidFill>
                  <a:srgbClr val="BCBCBC"/>
                </a:solidFill>
                <a:latin typeface="Trebuchet MS"/>
                <a:cs typeface="Trebuchet MS"/>
              </a:rPr>
              <a:t>С</a:t>
            </a:r>
            <a:r>
              <a:rPr dirty="0" sz="3600" spc="-10" b="1">
                <a:solidFill>
                  <a:srgbClr val="BCBCBC"/>
                </a:solidFill>
                <a:latin typeface="Trebuchet MS"/>
                <a:cs typeface="Trebuchet MS"/>
              </a:rPr>
              <a:t>Н</a:t>
            </a:r>
            <a:r>
              <a:rPr dirty="0" sz="3600" spc="-5" b="1">
                <a:solidFill>
                  <a:srgbClr val="BCBCBC"/>
                </a:solidFill>
                <a:latin typeface="Trebuchet MS"/>
                <a:cs typeface="Trebuchet MS"/>
              </a:rPr>
              <a:t>О</a:t>
            </a:r>
            <a:r>
              <a:rPr dirty="0" sz="3600" spc="-30" b="1">
                <a:solidFill>
                  <a:srgbClr val="BCBCBC"/>
                </a:solidFill>
                <a:latin typeface="Trebuchet MS"/>
                <a:cs typeface="Trebuchet MS"/>
              </a:rPr>
              <a:t>В</a:t>
            </a:r>
            <a:r>
              <a:rPr dirty="0" sz="3600" spc="-10" b="1">
                <a:solidFill>
                  <a:srgbClr val="BCBCBC"/>
                </a:solidFill>
                <a:latin typeface="Trebuchet MS"/>
                <a:cs typeface="Trebuchet MS"/>
              </a:rPr>
              <a:t>Н</a:t>
            </a:r>
            <a:r>
              <a:rPr dirty="0" sz="3600" spc="-20" b="1">
                <a:solidFill>
                  <a:srgbClr val="BCBCBC"/>
                </a:solidFill>
                <a:latin typeface="Trebuchet MS"/>
                <a:cs typeface="Trebuchet MS"/>
              </a:rPr>
              <a:t>Ы</a:t>
            </a:r>
            <a:r>
              <a:rPr dirty="0" sz="3600" b="1">
                <a:solidFill>
                  <a:srgbClr val="BCBCBC"/>
                </a:solidFill>
                <a:latin typeface="Trebuchet MS"/>
                <a:cs typeface="Trebuchet MS"/>
              </a:rPr>
              <a:t>Е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07684" y="1417511"/>
            <a:ext cx="561340" cy="15684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160"/>
              </a:lnSpc>
            </a:pPr>
            <a:r>
              <a:rPr dirty="0" sz="3600" spc="-135" b="1">
                <a:solidFill>
                  <a:srgbClr val="BCBCBC"/>
                </a:solidFill>
                <a:latin typeface="Trebuchet MS"/>
                <a:cs typeface="Trebuchet MS"/>
              </a:rPr>
              <a:t>Э</a:t>
            </a:r>
            <a:r>
              <a:rPr dirty="0" sz="3600" spc="-130" b="1">
                <a:solidFill>
                  <a:srgbClr val="BCBCBC"/>
                </a:solidFill>
                <a:latin typeface="Trebuchet MS"/>
                <a:cs typeface="Trebuchet MS"/>
              </a:rPr>
              <a:t>Т</a:t>
            </a:r>
            <a:r>
              <a:rPr dirty="0" sz="3600" spc="-130" b="1">
                <a:solidFill>
                  <a:srgbClr val="BCBCBC"/>
                </a:solidFill>
                <a:latin typeface="Trebuchet MS"/>
                <a:cs typeface="Trebuchet MS"/>
              </a:rPr>
              <a:t>А</a:t>
            </a:r>
            <a:r>
              <a:rPr dirty="0" sz="3600" spc="-140" b="1">
                <a:solidFill>
                  <a:srgbClr val="BCBCBC"/>
                </a:solidFill>
                <a:latin typeface="Trebuchet MS"/>
                <a:cs typeface="Trebuchet MS"/>
              </a:rPr>
              <a:t>П</a:t>
            </a:r>
            <a:r>
              <a:rPr dirty="0" sz="3600" b="1">
                <a:solidFill>
                  <a:srgbClr val="BCBCBC"/>
                </a:solidFill>
                <a:latin typeface="Trebuchet MS"/>
                <a:cs typeface="Trebuchet MS"/>
              </a:rPr>
              <a:t>Ы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90594" y="2329814"/>
          <a:ext cx="141351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4460"/>
              </a:tblGrid>
              <a:tr h="66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41732">
                <a:tc>
                  <a:txBody>
                    <a:bodyPr/>
                    <a:lstStyle/>
                    <a:p>
                      <a:pPr algn="ctr" marL="29209">
                        <a:lnSpc>
                          <a:spcPts val="950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ть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077467">
                <a:tc>
                  <a:txBody>
                    <a:bodyPr/>
                    <a:lstStyle/>
                    <a:p>
                      <a:pPr algn="just" marL="149225" marR="67310" indent="-88900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986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согласие (программно-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аппа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ные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4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just" marL="149860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986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едения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just" marL="149225" marR="162560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986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наименование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страны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исх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ож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дени</a:t>
                      </a:r>
                      <a:r>
                        <a:rPr dirty="0" sz="800" spc="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именяе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режим)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36195">
                        <a:lnSpc>
                          <a:spcPts val="1175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128016">
                <a:tc>
                  <a:txBody>
                    <a:bodyPr/>
                    <a:lstStyle/>
                    <a:p>
                      <a:pPr algn="ctr" marL="29209">
                        <a:lnSpc>
                          <a:spcPts val="89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5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ть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2338578">
                <a:tc>
                  <a:txBody>
                    <a:bodyPr/>
                    <a:lstStyle/>
                    <a:p>
                      <a:pPr marL="149860" indent="-88900">
                        <a:lnSpc>
                          <a:spcPct val="100000"/>
                        </a:lnSpc>
                        <a:spcBef>
                          <a:spcPts val="24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986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едения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291465" marR="137795" indent="-1663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ус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анов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ле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spc="-8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оп.  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бования</a:t>
                      </a:r>
                      <a:r>
                        <a:rPr dirty="0" sz="800" spc="-3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9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УЗ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(ч.</a:t>
                      </a:r>
                      <a:r>
                        <a:rPr dirty="0" sz="800" spc="-3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2,</a:t>
                      </a:r>
                      <a:r>
                        <a:rPr dirty="0" sz="800" spc="-3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2.1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ст.3144-ФЗ):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3510" marR="74295" indent="-90170">
                        <a:lnSpc>
                          <a:spcPct val="100000"/>
                        </a:lnSpc>
                        <a:spcBef>
                          <a:spcPts val="204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4145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заявку может подать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7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ккр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нны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й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УЗ,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отношении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которого оператор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ЭП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провёл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проверку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3510" marR="73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ифик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ац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еес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размещены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документы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их</a:t>
                      </a:r>
                      <a:r>
                        <a:rPr dirty="0" sz="800" spc="-6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пии)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подтверждающие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3510" marR="28638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ие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</a:t>
                      </a:r>
                      <a:r>
                        <a:rPr dirty="0" sz="800" spc="-1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п.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требованиям)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3510" marR="60325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4145" algn="l"/>
                        </a:tabLst>
                      </a:pP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данные  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окуме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включаются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631439" y="186689"/>
            <a:ext cx="66224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35" b="1">
                <a:solidFill>
                  <a:srgbClr val="E11E31"/>
                </a:solidFill>
                <a:latin typeface="Trebuchet MS"/>
                <a:cs typeface="Trebuchet MS"/>
              </a:rPr>
              <a:t>АЛГОРИТМ</a:t>
            </a:r>
            <a:r>
              <a:rPr dirty="0" sz="2000" spc="-7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000" spc="20" b="1">
                <a:solidFill>
                  <a:srgbClr val="E11E31"/>
                </a:solidFill>
                <a:latin typeface="Trebuchet MS"/>
                <a:cs typeface="Trebuchet MS"/>
              </a:rPr>
              <a:t>ПРОВЕДЕНИЯ</a:t>
            </a:r>
            <a:r>
              <a:rPr dirty="0" sz="2000" spc="-9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000" spc="25" b="1">
                <a:solidFill>
                  <a:srgbClr val="E11E31"/>
                </a:solidFill>
                <a:latin typeface="Trebuchet MS"/>
                <a:cs typeface="Trebuchet MS"/>
              </a:rPr>
              <a:t>ЭЛЕКТРОННОГОАУКЦИОНА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3313" y="2348864"/>
            <a:ext cx="1390650" cy="3773804"/>
            <a:chOff x="353313" y="2348864"/>
            <a:chExt cx="1390650" cy="3773804"/>
          </a:xfrm>
        </p:grpSpPr>
        <p:sp>
          <p:nvSpPr>
            <p:cNvPr id="5" name="object 5"/>
            <p:cNvSpPr/>
            <p:nvPr/>
          </p:nvSpPr>
          <p:spPr>
            <a:xfrm>
              <a:off x="359663" y="2357627"/>
              <a:ext cx="1377950" cy="3752215"/>
            </a:xfrm>
            <a:custGeom>
              <a:avLst/>
              <a:gdLst/>
              <a:ahLst/>
              <a:cxnLst/>
              <a:rect l="l" t="t" r="r" b="b"/>
              <a:pathLst>
                <a:path w="1377950" h="3752215">
                  <a:moveTo>
                    <a:pt x="0" y="0"/>
                  </a:moveTo>
                  <a:lnTo>
                    <a:pt x="0" y="3751694"/>
                  </a:lnTo>
                </a:path>
                <a:path w="1377950" h="3752215">
                  <a:moveTo>
                    <a:pt x="1377442" y="0"/>
                  </a:moveTo>
                  <a:lnTo>
                    <a:pt x="1377442" y="3751694"/>
                  </a:lnTo>
                </a:path>
              </a:pathLst>
            </a:custGeom>
            <a:ln w="12700">
              <a:solidFill>
                <a:srgbClr val="5B5B5B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0425" y="2358389"/>
              <a:ext cx="1379220" cy="3754754"/>
            </a:xfrm>
            <a:custGeom>
              <a:avLst/>
              <a:gdLst/>
              <a:ahLst/>
              <a:cxnLst/>
              <a:rect l="l" t="t" r="r" b="b"/>
              <a:pathLst>
                <a:path w="1379220" h="3754754">
                  <a:moveTo>
                    <a:pt x="0" y="0"/>
                  </a:moveTo>
                  <a:lnTo>
                    <a:pt x="1378839" y="0"/>
                  </a:lnTo>
                </a:path>
                <a:path w="1379220" h="3754754">
                  <a:moveTo>
                    <a:pt x="0" y="3754628"/>
                  </a:moveTo>
                  <a:lnTo>
                    <a:pt x="1378839" y="3754628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596895"/>
              <a:ext cx="128015" cy="1295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939795"/>
              <a:ext cx="128015" cy="12953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66013" y="2381907"/>
            <a:ext cx="1365250" cy="82740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1430">
              <a:lnSpc>
                <a:spcPct val="100000"/>
              </a:lnSpc>
              <a:spcBef>
                <a:spcPts val="300"/>
              </a:spcBef>
            </a:pPr>
            <a:r>
              <a:rPr dirty="0" sz="800" spc="-10" b="1">
                <a:solidFill>
                  <a:srgbClr val="444444"/>
                </a:solidFill>
                <a:latin typeface="Trebuchet MS"/>
                <a:cs typeface="Trebuchet MS"/>
              </a:rPr>
              <a:t>Извещение</a:t>
            </a:r>
            <a:endParaRPr sz="800">
              <a:latin typeface="Trebuchet MS"/>
              <a:cs typeface="Trebuchet MS"/>
            </a:endParaRPr>
          </a:p>
          <a:p>
            <a:pPr algn="ctr" marL="10160">
              <a:lnSpc>
                <a:spcPct val="100000"/>
              </a:lnSpc>
              <a:spcBef>
                <a:spcPts val="260"/>
              </a:spcBef>
            </a:pPr>
            <a:r>
              <a:rPr dirty="0" sz="1050" spc="45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1050">
              <a:latin typeface="Trebuchet MS"/>
              <a:cs typeface="Trebuchet MS"/>
            </a:endParaRPr>
          </a:p>
          <a:p>
            <a:pPr algn="ctr" marL="12065">
              <a:lnSpc>
                <a:spcPct val="100000"/>
              </a:lnSpc>
              <a:spcBef>
                <a:spcPts val="150"/>
              </a:spcBef>
            </a:pPr>
            <a:r>
              <a:rPr dirty="0" sz="800" spc="-10" b="1">
                <a:solidFill>
                  <a:srgbClr val="444444"/>
                </a:solidFill>
                <a:latin typeface="Trebuchet MS"/>
                <a:cs typeface="Trebuchet MS"/>
              </a:rPr>
              <a:t>Документация</a:t>
            </a:r>
            <a:endParaRPr sz="800">
              <a:latin typeface="Trebuchet MS"/>
              <a:cs typeface="Trebuchet MS"/>
            </a:endParaRPr>
          </a:p>
          <a:p>
            <a:pPr algn="ctr" marL="10160">
              <a:lnSpc>
                <a:spcPts val="1245"/>
              </a:lnSpc>
              <a:spcBef>
                <a:spcPts val="330"/>
              </a:spcBef>
            </a:pPr>
            <a:r>
              <a:rPr dirty="0" sz="1050" spc="45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1050">
              <a:latin typeface="Trebuchet MS"/>
              <a:cs typeface="Trebuchet MS"/>
            </a:endParaRPr>
          </a:p>
          <a:p>
            <a:pPr algn="ctr" marL="12700">
              <a:lnSpc>
                <a:spcPts val="944"/>
              </a:lnSpc>
            </a:pPr>
            <a:r>
              <a:rPr dirty="0" sz="800" spc="25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5" b="1">
                <a:solidFill>
                  <a:srgbClr val="444444"/>
                </a:solidFill>
                <a:latin typeface="Trebuchet MS"/>
                <a:cs typeface="Trebuchet MS"/>
              </a:rPr>
              <a:t>оек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12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10" b="1">
                <a:solidFill>
                  <a:srgbClr val="444444"/>
                </a:solidFill>
                <a:latin typeface="Trebuchet MS"/>
                <a:cs typeface="Trebuchet MS"/>
              </a:rPr>
              <a:t>онт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та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663" y="6166103"/>
            <a:ext cx="137795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32448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5" b="1">
                <a:solidFill>
                  <a:srgbClr val="2A3338"/>
                </a:solidFill>
                <a:latin typeface="Trebuchet MS"/>
                <a:cs typeface="Trebuchet MS"/>
              </a:rPr>
              <a:t>3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4</a:t>
            </a:r>
            <a:r>
              <a:rPr dirty="0" sz="8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4838" y="1325625"/>
            <a:ext cx="8357870" cy="635635"/>
            <a:chOff x="354838" y="1325625"/>
            <a:chExt cx="8357870" cy="635635"/>
          </a:xfrm>
        </p:grpSpPr>
        <p:sp>
          <p:nvSpPr>
            <p:cNvPr id="12" name="object 12"/>
            <p:cNvSpPr/>
            <p:nvPr/>
          </p:nvSpPr>
          <p:spPr>
            <a:xfrm>
              <a:off x="361188" y="1331975"/>
              <a:ext cx="5050155" cy="117475"/>
            </a:xfrm>
            <a:custGeom>
              <a:avLst/>
              <a:gdLst/>
              <a:ahLst/>
              <a:cxnLst/>
              <a:rect l="l" t="t" r="r" b="b"/>
              <a:pathLst>
                <a:path w="5050155" h="117475">
                  <a:moveTo>
                    <a:pt x="0" y="117094"/>
                  </a:moveTo>
                  <a:lnTo>
                    <a:pt x="3733" y="94234"/>
                  </a:lnTo>
                  <a:lnTo>
                    <a:pt x="13906" y="75691"/>
                  </a:lnTo>
                  <a:lnTo>
                    <a:pt x="29006" y="63119"/>
                  </a:lnTo>
                  <a:lnTo>
                    <a:pt x="47497" y="58547"/>
                  </a:lnTo>
                  <a:lnTo>
                    <a:pt x="2477516" y="58547"/>
                  </a:lnTo>
                  <a:lnTo>
                    <a:pt x="2496058" y="53975"/>
                  </a:lnTo>
                  <a:lnTo>
                    <a:pt x="2511171" y="41401"/>
                  </a:lnTo>
                  <a:lnTo>
                    <a:pt x="2521331" y="22860"/>
                  </a:lnTo>
                  <a:lnTo>
                    <a:pt x="2525014" y="0"/>
                  </a:lnTo>
                  <a:lnTo>
                    <a:pt x="2528697" y="22860"/>
                  </a:lnTo>
                  <a:lnTo>
                    <a:pt x="2538857" y="41401"/>
                  </a:lnTo>
                  <a:lnTo>
                    <a:pt x="2553970" y="53975"/>
                  </a:lnTo>
                  <a:lnTo>
                    <a:pt x="2572512" y="58547"/>
                  </a:lnTo>
                  <a:lnTo>
                    <a:pt x="5002530" y="58547"/>
                  </a:lnTo>
                  <a:lnTo>
                    <a:pt x="5021072" y="63119"/>
                  </a:lnTo>
                  <a:lnTo>
                    <a:pt x="5036185" y="75691"/>
                  </a:lnTo>
                  <a:lnTo>
                    <a:pt x="5046345" y="94234"/>
                  </a:lnTo>
                  <a:lnTo>
                    <a:pt x="5050028" y="117094"/>
                  </a:lnTo>
                </a:path>
              </a:pathLst>
            </a:custGeom>
            <a:ln w="12700">
              <a:solidFill>
                <a:srgbClr val="2A33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59664" y="1459991"/>
              <a:ext cx="1396365" cy="399415"/>
            </a:xfrm>
            <a:custGeom>
              <a:avLst/>
              <a:gdLst/>
              <a:ahLst/>
              <a:cxnLst/>
              <a:rect l="l" t="t" r="r" b="b"/>
              <a:pathLst>
                <a:path w="1396364" h="399414">
                  <a:moveTo>
                    <a:pt x="1395857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395857" y="399034"/>
                  </a:lnTo>
                  <a:lnTo>
                    <a:pt x="139585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8407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19" h="150494">
                  <a:moveTo>
                    <a:pt x="160019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19" y="12217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015740" y="1459991"/>
              <a:ext cx="1396365" cy="399415"/>
            </a:xfrm>
            <a:custGeom>
              <a:avLst/>
              <a:gdLst/>
              <a:ahLst/>
              <a:cxnLst/>
              <a:rect l="l" t="t" r="r" b="b"/>
              <a:pathLst>
                <a:path w="1396364" h="399414">
                  <a:moveTo>
                    <a:pt x="1395857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395857" y="399034"/>
                  </a:lnTo>
                  <a:lnTo>
                    <a:pt x="139585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632959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19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10" y="150367"/>
                  </a:lnTo>
                  <a:lnTo>
                    <a:pt x="160019" y="12217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789176" y="1557527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80" h="207644">
                  <a:moveTo>
                    <a:pt x="0" y="0"/>
                  </a:moveTo>
                  <a:lnTo>
                    <a:pt x="0" y="207137"/>
                  </a:lnTo>
                  <a:lnTo>
                    <a:pt x="106680" y="103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591555" y="1459991"/>
              <a:ext cx="1396365" cy="399415"/>
            </a:xfrm>
            <a:custGeom>
              <a:avLst/>
              <a:gdLst/>
              <a:ahLst/>
              <a:cxnLst/>
              <a:rect l="l" t="t" r="r" b="b"/>
              <a:pathLst>
                <a:path w="1396365" h="399414">
                  <a:moveTo>
                    <a:pt x="1395856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395856" y="399034"/>
                  </a:lnTo>
                  <a:lnTo>
                    <a:pt x="13958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210299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10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591555" y="1331975"/>
              <a:ext cx="1396365" cy="116205"/>
            </a:xfrm>
            <a:custGeom>
              <a:avLst/>
              <a:gdLst/>
              <a:ahLst/>
              <a:cxnLst/>
              <a:rect l="l" t="t" r="r" b="b"/>
              <a:pathLst>
                <a:path w="1396365" h="116205">
                  <a:moveTo>
                    <a:pt x="0" y="115697"/>
                  </a:moveTo>
                  <a:lnTo>
                    <a:pt x="3683" y="93218"/>
                  </a:lnTo>
                  <a:lnTo>
                    <a:pt x="13716" y="74802"/>
                  </a:lnTo>
                  <a:lnTo>
                    <a:pt x="28575" y="62357"/>
                  </a:lnTo>
                  <a:lnTo>
                    <a:pt x="46863" y="57912"/>
                  </a:lnTo>
                  <a:lnTo>
                    <a:pt x="651129" y="57912"/>
                  </a:lnTo>
                  <a:lnTo>
                    <a:pt x="669290" y="53339"/>
                  </a:lnTo>
                  <a:lnTo>
                    <a:pt x="684276" y="40894"/>
                  </a:lnTo>
                  <a:lnTo>
                    <a:pt x="694309" y="22478"/>
                  </a:lnTo>
                  <a:lnTo>
                    <a:pt x="697865" y="0"/>
                  </a:lnTo>
                  <a:lnTo>
                    <a:pt x="701548" y="22478"/>
                  </a:lnTo>
                  <a:lnTo>
                    <a:pt x="711581" y="40894"/>
                  </a:lnTo>
                  <a:lnTo>
                    <a:pt x="726567" y="53339"/>
                  </a:lnTo>
                  <a:lnTo>
                    <a:pt x="744728" y="57912"/>
                  </a:lnTo>
                  <a:lnTo>
                    <a:pt x="1348994" y="57912"/>
                  </a:lnTo>
                  <a:lnTo>
                    <a:pt x="1367282" y="62357"/>
                  </a:lnTo>
                  <a:lnTo>
                    <a:pt x="1382141" y="74802"/>
                  </a:lnTo>
                  <a:lnTo>
                    <a:pt x="1392174" y="93218"/>
                  </a:lnTo>
                  <a:lnTo>
                    <a:pt x="1395857" y="115697"/>
                  </a:lnTo>
                </a:path>
              </a:pathLst>
            </a:custGeom>
            <a:ln w="12700">
              <a:solidFill>
                <a:srgbClr val="2A33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437632" y="1548383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79" h="207644">
                  <a:moveTo>
                    <a:pt x="0" y="0"/>
                  </a:moveTo>
                  <a:lnTo>
                    <a:pt x="0" y="207137"/>
                  </a:lnTo>
                  <a:lnTo>
                    <a:pt x="106679" y="103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168895" y="1459991"/>
              <a:ext cx="1396365" cy="399415"/>
            </a:xfrm>
            <a:custGeom>
              <a:avLst/>
              <a:gdLst/>
              <a:ahLst/>
              <a:cxnLst/>
              <a:rect l="l" t="t" r="r" b="b"/>
              <a:pathLst>
                <a:path w="1396365" h="399414">
                  <a:moveTo>
                    <a:pt x="1395856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395856" y="399034"/>
                  </a:lnTo>
                  <a:lnTo>
                    <a:pt x="13958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792211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10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18972" y="1548383"/>
              <a:ext cx="7793990" cy="226060"/>
            </a:xfrm>
            <a:custGeom>
              <a:avLst/>
              <a:gdLst/>
              <a:ahLst/>
              <a:cxnLst/>
              <a:rect l="l" t="t" r="r" b="b"/>
              <a:pathLst>
                <a:path w="7793990" h="226060">
                  <a:moveTo>
                    <a:pt x="278511" y="143256"/>
                  </a:moveTo>
                  <a:lnTo>
                    <a:pt x="275602" y="138938"/>
                  </a:lnTo>
                  <a:lnTo>
                    <a:pt x="271246" y="138176"/>
                  </a:lnTo>
                  <a:lnTo>
                    <a:pt x="100355" y="138176"/>
                  </a:lnTo>
                  <a:lnTo>
                    <a:pt x="99631" y="137414"/>
                  </a:lnTo>
                  <a:lnTo>
                    <a:pt x="99631" y="44958"/>
                  </a:lnTo>
                  <a:lnTo>
                    <a:pt x="123609" y="53721"/>
                  </a:lnTo>
                  <a:lnTo>
                    <a:pt x="130898" y="56642"/>
                  </a:lnTo>
                  <a:lnTo>
                    <a:pt x="136702" y="54483"/>
                  </a:lnTo>
                  <a:lnTo>
                    <a:pt x="141071" y="48641"/>
                  </a:lnTo>
                  <a:lnTo>
                    <a:pt x="143090" y="44958"/>
                  </a:lnTo>
                  <a:lnTo>
                    <a:pt x="151244" y="34036"/>
                  </a:lnTo>
                  <a:lnTo>
                    <a:pt x="155625" y="27559"/>
                  </a:lnTo>
                  <a:lnTo>
                    <a:pt x="157645" y="23876"/>
                  </a:lnTo>
                  <a:lnTo>
                    <a:pt x="124345" y="23876"/>
                  </a:lnTo>
                  <a:lnTo>
                    <a:pt x="111264" y="18796"/>
                  </a:lnTo>
                  <a:lnTo>
                    <a:pt x="94526" y="12954"/>
                  </a:lnTo>
                  <a:lnTo>
                    <a:pt x="90893" y="12192"/>
                  </a:lnTo>
                  <a:lnTo>
                    <a:pt x="49453" y="12192"/>
                  </a:lnTo>
                  <a:lnTo>
                    <a:pt x="40982" y="13335"/>
                  </a:lnTo>
                  <a:lnTo>
                    <a:pt x="11328" y="74041"/>
                  </a:lnTo>
                  <a:lnTo>
                    <a:pt x="6540" y="88646"/>
                  </a:lnTo>
                  <a:lnTo>
                    <a:pt x="5080" y="94488"/>
                  </a:lnTo>
                  <a:lnTo>
                    <a:pt x="2908" y="99568"/>
                  </a:lnTo>
                  <a:lnTo>
                    <a:pt x="1460" y="105410"/>
                  </a:lnTo>
                  <a:lnTo>
                    <a:pt x="0" y="112776"/>
                  </a:lnTo>
                  <a:lnTo>
                    <a:pt x="5080" y="119253"/>
                  </a:lnTo>
                  <a:lnTo>
                    <a:pt x="18173" y="123571"/>
                  </a:lnTo>
                  <a:lnTo>
                    <a:pt x="25450" y="119888"/>
                  </a:lnTo>
                  <a:lnTo>
                    <a:pt x="28359" y="111252"/>
                  </a:lnTo>
                  <a:lnTo>
                    <a:pt x="29083" y="109855"/>
                  </a:lnTo>
                  <a:lnTo>
                    <a:pt x="30543" y="105410"/>
                  </a:lnTo>
                  <a:lnTo>
                    <a:pt x="30543" y="103251"/>
                  </a:lnTo>
                  <a:lnTo>
                    <a:pt x="31991" y="101092"/>
                  </a:lnTo>
                  <a:lnTo>
                    <a:pt x="32042" y="210947"/>
                  </a:lnTo>
                  <a:lnTo>
                    <a:pt x="32715" y="219710"/>
                  </a:lnTo>
                  <a:lnTo>
                    <a:pt x="40716" y="225552"/>
                  </a:lnTo>
                  <a:lnTo>
                    <a:pt x="55994" y="221996"/>
                  </a:lnTo>
                  <a:lnTo>
                    <a:pt x="60350" y="216154"/>
                  </a:lnTo>
                  <a:lnTo>
                    <a:pt x="60350" y="125730"/>
                  </a:lnTo>
                  <a:lnTo>
                    <a:pt x="59626" y="124333"/>
                  </a:lnTo>
                  <a:lnTo>
                    <a:pt x="60350" y="123571"/>
                  </a:lnTo>
                  <a:lnTo>
                    <a:pt x="71272" y="123571"/>
                  </a:lnTo>
                  <a:lnTo>
                    <a:pt x="71272" y="210947"/>
                  </a:lnTo>
                  <a:lnTo>
                    <a:pt x="73634" y="217678"/>
                  </a:lnTo>
                  <a:lnTo>
                    <a:pt x="78714" y="222250"/>
                  </a:lnTo>
                  <a:lnTo>
                    <a:pt x="85166" y="223901"/>
                  </a:lnTo>
                  <a:lnTo>
                    <a:pt x="91617" y="221996"/>
                  </a:lnTo>
                  <a:lnTo>
                    <a:pt x="96710" y="219075"/>
                  </a:lnTo>
                  <a:lnTo>
                    <a:pt x="98894" y="214630"/>
                  </a:lnTo>
                  <a:lnTo>
                    <a:pt x="98894" y="158623"/>
                  </a:lnTo>
                  <a:lnTo>
                    <a:pt x="99631" y="157226"/>
                  </a:lnTo>
                  <a:lnTo>
                    <a:pt x="269062" y="157226"/>
                  </a:lnTo>
                  <a:lnTo>
                    <a:pt x="270510" y="156464"/>
                  </a:lnTo>
                  <a:lnTo>
                    <a:pt x="274878" y="156464"/>
                  </a:lnTo>
                  <a:lnTo>
                    <a:pt x="277787" y="152781"/>
                  </a:lnTo>
                  <a:lnTo>
                    <a:pt x="278511" y="148463"/>
                  </a:lnTo>
                  <a:lnTo>
                    <a:pt x="278511" y="143256"/>
                  </a:lnTo>
                  <a:close/>
                </a:path>
                <a:path w="7793990" h="226060">
                  <a:moveTo>
                    <a:pt x="6205601" y="103505"/>
                  </a:moveTo>
                  <a:lnTo>
                    <a:pt x="6098921" y="0"/>
                  </a:lnTo>
                  <a:lnTo>
                    <a:pt x="6098921" y="207137"/>
                  </a:lnTo>
                  <a:lnTo>
                    <a:pt x="6205601" y="103505"/>
                  </a:lnTo>
                  <a:close/>
                </a:path>
                <a:path w="7793990" h="226060">
                  <a:moveTo>
                    <a:pt x="7793482" y="103505"/>
                  </a:moveTo>
                  <a:lnTo>
                    <a:pt x="7686802" y="0"/>
                  </a:lnTo>
                  <a:lnTo>
                    <a:pt x="7686802" y="207137"/>
                  </a:lnTo>
                  <a:lnTo>
                    <a:pt x="7793482" y="103505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747" y="1545335"/>
              <a:ext cx="156972" cy="1264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4024" y="1487423"/>
              <a:ext cx="188975" cy="9448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9340" y="1487423"/>
              <a:ext cx="281939" cy="2880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8952" y="1496567"/>
              <a:ext cx="289560" cy="2880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3819" y="1488947"/>
              <a:ext cx="344424" cy="27736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718819" y="2001138"/>
            <a:ext cx="64770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E1465A"/>
                </a:solidFill>
                <a:latin typeface="Trebuchet MS"/>
                <a:cs typeface="Trebuchet MS"/>
              </a:rPr>
              <a:t>Р</a:t>
            </a:r>
            <a:r>
              <a:rPr dirty="0" sz="800" spc="10" b="1">
                <a:solidFill>
                  <a:srgbClr val="E1465A"/>
                </a:solidFill>
                <a:latin typeface="Trebuchet MS"/>
                <a:cs typeface="Trebuchet MS"/>
              </a:rPr>
              <a:t>аз</a:t>
            </a:r>
            <a:r>
              <a:rPr dirty="0" sz="800" spc="15" b="1">
                <a:solidFill>
                  <a:srgbClr val="E1465A"/>
                </a:solidFill>
                <a:latin typeface="Trebuchet MS"/>
                <a:cs typeface="Trebuchet MS"/>
              </a:rPr>
              <a:t>мещ</a:t>
            </a:r>
            <a:r>
              <a:rPr dirty="0" sz="800" spc="-35" b="1">
                <a:solidFill>
                  <a:srgbClr val="E1465A"/>
                </a:solidFill>
                <a:latin typeface="Trebuchet MS"/>
                <a:cs typeface="Trebuchet MS"/>
              </a:rPr>
              <a:t>е</a:t>
            </a:r>
            <a:r>
              <a:rPr dirty="0" sz="800" spc="-25" b="1">
                <a:solidFill>
                  <a:srgbClr val="E1465A"/>
                </a:solidFill>
                <a:latin typeface="Trebuchet MS"/>
                <a:cs typeface="Trebuchet MS"/>
              </a:rPr>
              <a:t>ние  </a:t>
            </a:r>
            <a:r>
              <a:rPr dirty="0" sz="800" spc="15" b="1">
                <a:solidFill>
                  <a:srgbClr val="E1465A"/>
                </a:solidFill>
                <a:latin typeface="Trebuchet MS"/>
                <a:cs typeface="Trebuchet MS"/>
              </a:rPr>
              <a:t>в</a:t>
            </a:r>
            <a:r>
              <a:rPr dirty="0" sz="800" spc="-7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800" spc="-10" b="1">
                <a:solidFill>
                  <a:srgbClr val="E1465A"/>
                </a:solidFill>
                <a:latin typeface="Trebuchet MS"/>
                <a:cs typeface="Trebuchet MS"/>
              </a:rPr>
              <a:t>Е</a:t>
            </a:r>
            <a:r>
              <a:rPr dirty="0" sz="800" spc="10" b="1">
                <a:solidFill>
                  <a:srgbClr val="E1465A"/>
                </a:solidFill>
                <a:latin typeface="Trebuchet MS"/>
                <a:cs typeface="Trebuchet MS"/>
              </a:rPr>
              <a:t>ИС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03729" y="2370175"/>
            <a:ext cx="1925955" cy="252539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48285">
              <a:lnSpc>
                <a:spcPct val="100000"/>
              </a:lnSpc>
              <a:spcBef>
                <a:spcPts val="400"/>
              </a:spcBef>
            </a:pPr>
            <a:r>
              <a:rPr dirty="0" sz="800" spc="4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0" b="1">
                <a:solidFill>
                  <a:srgbClr val="444444"/>
                </a:solidFill>
                <a:latin typeface="Trebuchet MS"/>
                <a:cs typeface="Trebuchet MS"/>
              </a:rPr>
              <a:t>аз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ъ</a:t>
            </a:r>
            <a:r>
              <a:rPr dirty="0" sz="800" spc="-5" b="1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-2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14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15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4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5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ии</a:t>
            </a:r>
            <a:r>
              <a:rPr dirty="0" sz="800" spc="-70" b="1">
                <a:solidFill>
                  <a:srgbClr val="444444"/>
                </a:solidFill>
                <a:latin typeface="Trebuchet MS"/>
                <a:cs typeface="Trebuchet MS"/>
              </a:rPr>
              <a:t>:</a:t>
            </a:r>
            <a:endParaRPr sz="800">
              <a:latin typeface="Trebuchet MS"/>
              <a:cs typeface="Trebuchet MS"/>
            </a:endParaRPr>
          </a:p>
          <a:p>
            <a:pPr marL="128270" marR="250825" indent="-90170">
              <a:lnSpc>
                <a:spcPct val="100000"/>
              </a:lnSpc>
              <a:spcBef>
                <a:spcPts val="300"/>
              </a:spcBef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обязанность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запрос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поступил </a:t>
            </a:r>
            <a:r>
              <a:rPr dirty="0" sz="800" spc="-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оз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3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д.</a:t>
            </a:r>
            <a:endParaRPr sz="800">
              <a:latin typeface="Trebuchet MS"/>
              <a:cs typeface="Trebuchet MS"/>
            </a:endParaRPr>
          </a:p>
          <a:p>
            <a:pPr marL="128270" indent="-90805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5">
                <a:solidFill>
                  <a:srgbClr val="444444"/>
                </a:solidFill>
                <a:latin typeface="Trebuchet MS"/>
                <a:cs typeface="Trebuchet MS"/>
              </a:rPr>
              <a:t>ПЗ</a:t>
            </a:r>
            <a:endParaRPr sz="800">
              <a:latin typeface="Trebuchet MS"/>
              <a:cs typeface="Trebuchet MS"/>
            </a:endParaRPr>
          </a:p>
          <a:p>
            <a:pPr marL="128270" marR="467359" indent="-9017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зм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ЕИ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 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ос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ту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ос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endParaRPr sz="800">
              <a:latin typeface="Trebuchet MS"/>
              <a:cs typeface="Trebuchet MS"/>
            </a:endParaRPr>
          </a:p>
          <a:p>
            <a:pPr marL="666115">
              <a:lnSpc>
                <a:spcPct val="100000"/>
              </a:lnSpc>
              <a:spcBef>
                <a:spcPts val="600"/>
              </a:spcBef>
            </a:pP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Изменение:</a:t>
            </a:r>
            <a:endParaRPr sz="800">
              <a:latin typeface="Trebuchet MS"/>
              <a:cs typeface="Trebuchet MS"/>
            </a:endParaRPr>
          </a:p>
          <a:p>
            <a:pPr marL="128270" marR="74295" indent="-90170">
              <a:lnSpc>
                <a:spcPct val="100000"/>
              </a:lnSpc>
              <a:spcBef>
                <a:spcPts val="300"/>
              </a:spcBef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ш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оз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ее</a:t>
            </a:r>
            <a:r>
              <a:rPr dirty="0" sz="800" spc="-14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 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ДОПЗ</a:t>
            </a:r>
            <a:endParaRPr sz="800">
              <a:latin typeface="Trebuchet MS"/>
              <a:cs typeface="Trebuchet MS"/>
            </a:endParaRPr>
          </a:p>
          <a:p>
            <a:pPr marL="128270" marR="42545" indent="-9017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размещение</a:t>
            </a:r>
            <a:r>
              <a:rPr dirty="0" sz="800" spc="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изменений</a:t>
            </a:r>
            <a:r>
              <a:rPr dirty="0" sz="800" spc="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3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800" spc="2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д.</a:t>
            </a:r>
            <a:r>
              <a:rPr dirty="0" sz="800" spc="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 </a:t>
            </a:r>
            <a:r>
              <a:rPr dirty="0" sz="800" spc="-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ти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ш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endParaRPr sz="800">
              <a:latin typeface="Trebuchet MS"/>
              <a:cs typeface="Trebuchet MS"/>
            </a:endParaRPr>
          </a:p>
          <a:p>
            <a:pPr marL="128270" indent="-90805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продление</a:t>
            </a:r>
            <a:r>
              <a:rPr dirty="0" sz="800" spc="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срока</a:t>
            </a:r>
            <a:r>
              <a:rPr dirty="0" sz="800" spc="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подачи</a:t>
            </a:r>
            <a:r>
              <a:rPr dirty="0" sz="800" spc="1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endParaRPr sz="800">
              <a:latin typeface="Trebuchet MS"/>
              <a:cs typeface="Trebuchet MS"/>
            </a:endParaRPr>
          </a:p>
          <a:p>
            <a:pPr lvl="1" marL="417830" indent="-290195">
              <a:lnSpc>
                <a:spcPct val="100000"/>
              </a:lnSpc>
              <a:buChar char="–"/>
              <a:tabLst>
                <a:tab pos="417830" algn="l"/>
                <a:tab pos="418465" algn="l"/>
              </a:tabLst>
            </a:pP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min  </a:t>
            </a:r>
            <a:r>
              <a:rPr dirty="0" sz="800" spc="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7  </a:t>
            </a:r>
            <a:r>
              <a:rPr dirty="0" sz="800" spc="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(15)  </a:t>
            </a:r>
            <a:r>
              <a:rPr dirty="0" sz="800" spc="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д.</a:t>
            </a:r>
            <a:r>
              <a:rPr dirty="0" sz="800" spc="1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со  </a:t>
            </a:r>
            <a:r>
              <a:rPr dirty="0" sz="800" spc="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дня</a:t>
            </a:r>
            <a:endParaRPr sz="800">
              <a:latin typeface="Trebuchet MS"/>
              <a:cs typeface="Trebuchet MS"/>
            </a:endParaRPr>
          </a:p>
          <a:p>
            <a:pPr marL="128270">
              <a:lnSpc>
                <a:spcPct val="100000"/>
              </a:lnSpc>
              <a:spcBef>
                <a:spcPts val="5"/>
              </a:spcBef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зм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ЕИС</a:t>
            </a:r>
            <a:endParaRPr sz="800">
              <a:latin typeface="Trebuchet MS"/>
              <a:cs typeface="Trebuchet MS"/>
            </a:endParaRPr>
          </a:p>
          <a:p>
            <a:pPr marL="545465">
              <a:lnSpc>
                <a:spcPct val="100000"/>
              </a:lnSpc>
              <a:spcBef>
                <a:spcPts val="600"/>
              </a:spcBef>
            </a:pP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тме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6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70" b="1">
                <a:solidFill>
                  <a:srgbClr val="444444"/>
                </a:solidFill>
                <a:latin typeface="Trebuchet MS"/>
                <a:cs typeface="Trebuchet MS"/>
              </a:rPr>
              <a:t>:</a:t>
            </a:r>
            <a:endParaRPr sz="800">
              <a:latin typeface="Trebuchet MS"/>
              <a:cs typeface="Trebuchet MS"/>
            </a:endParaRPr>
          </a:p>
          <a:p>
            <a:pPr marL="128270" indent="-90805">
              <a:lnSpc>
                <a:spcPct val="100000"/>
              </a:lnSpc>
              <a:spcBef>
                <a:spcPts val="300"/>
              </a:spcBef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оз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ее</a:t>
            </a:r>
            <a:r>
              <a:rPr dirty="0" sz="800" spc="-14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ОПЗ</a:t>
            </a:r>
            <a:endParaRPr sz="800">
              <a:latin typeface="Trebuchet MS"/>
              <a:cs typeface="Trebuchet MS"/>
            </a:endParaRPr>
          </a:p>
          <a:p>
            <a:pPr marL="128270" indent="-90805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случае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непреодолимой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силы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ГК</a:t>
            </a:r>
            <a:endParaRPr sz="800">
              <a:latin typeface="Trebuchet MS"/>
              <a:cs typeface="Trebuchet MS"/>
            </a:endParaRPr>
          </a:p>
          <a:p>
            <a:pPr lvl="1" marL="245745" indent="-117475">
              <a:lnSpc>
                <a:spcPct val="100000"/>
              </a:lnSpc>
              <a:buChar char="–"/>
              <a:tabLst>
                <a:tab pos="245745" algn="l"/>
              </a:tabLst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клю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891029" y="2348864"/>
            <a:ext cx="1956435" cy="3773804"/>
            <a:chOff x="1891029" y="2348864"/>
            <a:chExt cx="1956435" cy="3773804"/>
          </a:xfrm>
        </p:grpSpPr>
        <p:sp>
          <p:nvSpPr>
            <p:cNvPr id="33" name="object 33"/>
            <p:cNvSpPr/>
            <p:nvPr/>
          </p:nvSpPr>
          <p:spPr>
            <a:xfrm>
              <a:off x="1897379" y="2357627"/>
              <a:ext cx="1938655" cy="3752215"/>
            </a:xfrm>
            <a:custGeom>
              <a:avLst/>
              <a:gdLst/>
              <a:ahLst/>
              <a:cxnLst/>
              <a:rect l="l" t="t" r="r" b="b"/>
              <a:pathLst>
                <a:path w="1938654" h="3752215">
                  <a:moveTo>
                    <a:pt x="0" y="0"/>
                  </a:moveTo>
                  <a:lnTo>
                    <a:pt x="0" y="3751694"/>
                  </a:lnTo>
                </a:path>
                <a:path w="1938654" h="3752215">
                  <a:moveTo>
                    <a:pt x="1938400" y="0"/>
                  </a:moveTo>
                  <a:lnTo>
                    <a:pt x="1938400" y="3751694"/>
                  </a:lnTo>
                </a:path>
              </a:pathLst>
            </a:custGeom>
            <a:ln w="12700">
              <a:solidFill>
                <a:srgbClr val="00919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899665" y="2358389"/>
              <a:ext cx="1947545" cy="3754754"/>
            </a:xfrm>
            <a:custGeom>
              <a:avLst/>
              <a:gdLst/>
              <a:ahLst/>
              <a:cxnLst/>
              <a:rect l="l" t="t" r="r" b="b"/>
              <a:pathLst>
                <a:path w="1947545" h="3754754">
                  <a:moveTo>
                    <a:pt x="0" y="0"/>
                  </a:moveTo>
                  <a:lnTo>
                    <a:pt x="1938020" y="0"/>
                  </a:lnTo>
                </a:path>
                <a:path w="1947545" h="3754754">
                  <a:moveTo>
                    <a:pt x="0" y="3754628"/>
                  </a:moveTo>
                  <a:lnTo>
                    <a:pt x="1947545" y="3754628"/>
                  </a:lnTo>
                </a:path>
              </a:pathLst>
            </a:custGeom>
            <a:ln w="19050">
              <a:solidFill>
                <a:srgbClr val="0091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1888235" y="6166103"/>
            <a:ext cx="1955800" cy="140335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2700" rIns="0" bIns="0" rtlCol="0" vert="horz">
            <a:spAutoFit/>
          </a:bodyPr>
          <a:lstStyle/>
          <a:p>
            <a:pPr marL="519430">
              <a:lnSpc>
                <a:spcPct val="100000"/>
              </a:lnSpc>
              <a:spcBef>
                <a:spcPts val="10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36</a:t>
            </a:r>
            <a:r>
              <a:rPr dirty="0" sz="800" spc="-100" b="1">
                <a:solidFill>
                  <a:srgbClr val="2A3338"/>
                </a:solidFill>
                <a:latin typeface="Trebuchet MS"/>
                <a:cs typeface="Trebuchet MS"/>
              </a:rPr>
              <a:t>,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63</a:t>
            </a:r>
            <a:r>
              <a:rPr dirty="0" sz="800" spc="-100" b="1">
                <a:solidFill>
                  <a:srgbClr val="2A3338"/>
                </a:solidFill>
                <a:latin typeface="Trebuchet MS"/>
                <a:cs typeface="Trebuchet MS"/>
              </a:rPr>
              <a:t>,</a:t>
            </a:r>
            <a:r>
              <a:rPr dirty="0" sz="800" spc="-3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5</a:t>
            </a:r>
            <a:r>
              <a:rPr dirty="0" sz="800" spc="-114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15740" y="6166103"/>
            <a:ext cx="1396365" cy="13716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0160" rIns="0" bIns="0" rtlCol="0" vert="horz">
            <a:spAutoFit/>
          </a:bodyPr>
          <a:lstStyle/>
          <a:p>
            <a:pPr marL="414655">
              <a:lnSpc>
                <a:spcPct val="100000"/>
              </a:lnSpc>
              <a:spcBef>
                <a:spcPts val="8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8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14215" y="2001138"/>
            <a:ext cx="38544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105"/>
              </a:spcBef>
            </a:pPr>
            <a:r>
              <a:rPr dirty="0" sz="800" spc="30" b="1">
                <a:solidFill>
                  <a:srgbClr val="E1465A"/>
                </a:solidFill>
                <a:latin typeface="Trebuchet MS"/>
                <a:cs typeface="Trebuchet MS"/>
              </a:rPr>
              <a:t>П</a:t>
            </a:r>
            <a:r>
              <a:rPr dirty="0" sz="800" spc="-5" b="1">
                <a:solidFill>
                  <a:srgbClr val="E1465A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E1465A"/>
                </a:solidFill>
                <a:latin typeface="Trebuchet MS"/>
                <a:cs typeface="Trebuchet MS"/>
              </a:rPr>
              <a:t>д</a:t>
            </a:r>
            <a:r>
              <a:rPr dirty="0" sz="800" spc="-5" b="1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r>
              <a:rPr dirty="0" sz="800" spc="-10" b="1">
                <a:solidFill>
                  <a:srgbClr val="E1465A"/>
                </a:solidFill>
                <a:latin typeface="Trebuchet MS"/>
                <a:cs typeface="Trebuchet MS"/>
              </a:rPr>
              <a:t>ч</a:t>
            </a:r>
            <a:r>
              <a:rPr dirty="0" sz="800" b="1">
                <a:solidFill>
                  <a:srgbClr val="E1465A"/>
                </a:solidFill>
                <a:latin typeface="Trebuchet MS"/>
                <a:cs typeface="Trebuchet MS"/>
              </a:rPr>
              <a:t>а  </a:t>
            </a:r>
            <a:r>
              <a:rPr dirty="0" sz="800" spc="15" b="1">
                <a:solidFill>
                  <a:srgbClr val="E1465A"/>
                </a:solidFill>
                <a:latin typeface="Trebuchet MS"/>
                <a:cs typeface="Trebuchet MS"/>
              </a:rPr>
              <a:t>з</a:t>
            </a:r>
            <a:r>
              <a:rPr dirty="0" sz="800" spc="-5" b="1">
                <a:solidFill>
                  <a:srgbClr val="E1465A"/>
                </a:solidFill>
                <a:latin typeface="Trebuchet MS"/>
                <a:cs typeface="Trebuchet MS"/>
              </a:rPr>
              <a:t>ая</a:t>
            </a:r>
            <a:r>
              <a:rPr dirty="0" sz="800" spc="5" b="1">
                <a:solidFill>
                  <a:srgbClr val="E1465A"/>
                </a:solidFill>
                <a:latin typeface="Trebuchet MS"/>
                <a:cs typeface="Trebuchet MS"/>
              </a:rPr>
              <a:t>во</a:t>
            </a:r>
            <a:r>
              <a:rPr dirty="0" sz="800" spc="15" b="1">
                <a:solidFill>
                  <a:srgbClr val="E1465A"/>
                </a:solidFill>
                <a:latin typeface="Trebuchet MS"/>
                <a:cs typeface="Trebuchet MS"/>
              </a:rPr>
              <a:t>к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03747" y="6166103"/>
            <a:ext cx="1384300" cy="14986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22225" rIns="0" bIns="0" rtlCol="0" vert="horz">
            <a:spAutoFit/>
          </a:bodyPr>
          <a:lstStyle/>
          <a:p>
            <a:pPr marL="408940">
              <a:lnSpc>
                <a:spcPct val="100000"/>
              </a:lnSpc>
              <a:spcBef>
                <a:spcPts val="175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7</a:t>
            </a:r>
            <a:r>
              <a:rPr dirty="0" sz="800" spc="-8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35217" y="2001138"/>
            <a:ext cx="71310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E1465A"/>
                </a:solidFill>
                <a:latin typeface="Trebuchet MS"/>
                <a:cs typeface="Trebuchet MS"/>
              </a:rPr>
              <a:t>Рассмотрение</a:t>
            </a:r>
            <a:endParaRPr sz="800">
              <a:latin typeface="Trebuchet MS"/>
              <a:cs typeface="Trebuchet MS"/>
            </a:endParaRPr>
          </a:p>
          <a:p>
            <a:pPr algn="ctr" marL="2540">
              <a:lnSpc>
                <a:spcPct val="100000"/>
              </a:lnSpc>
            </a:pPr>
            <a:r>
              <a:rPr dirty="0" sz="800" spc="10" b="1">
                <a:solidFill>
                  <a:srgbClr val="E1465A"/>
                </a:solidFill>
                <a:latin typeface="Trebuchet MS"/>
                <a:cs typeface="Trebuchet MS"/>
              </a:rPr>
              <a:t>I</a:t>
            </a:r>
            <a:r>
              <a:rPr dirty="0" sz="800" spc="-7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800" spc="5" b="1">
                <a:solidFill>
                  <a:srgbClr val="E1465A"/>
                </a:solidFill>
                <a:latin typeface="Trebuchet MS"/>
                <a:cs typeface="Trebuchet MS"/>
              </a:rPr>
              <a:t>час</a:t>
            </a:r>
            <a:r>
              <a:rPr dirty="0" sz="800" spc="-10" b="1">
                <a:solidFill>
                  <a:srgbClr val="E1465A"/>
                </a:solidFill>
                <a:latin typeface="Trebuchet MS"/>
                <a:cs typeface="Trebuchet MS"/>
              </a:rPr>
              <a:t>т</a:t>
            </a:r>
            <a:r>
              <a:rPr dirty="0" sz="800" spc="-35" b="1">
                <a:solidFill>
                  <a:srgbClr val="E1465A"/>
                </a:solidFill>
                <a:latin typeface="Trebuchet MS"/>
                <a:cs typeface="Trebuchet MS"/>
              </a:rPr>
              <a:t>е</a:t>
            </a:r>
            <a:r>
              <a:rPr dirty="0" sz="800" spc="-25" b="1">
                <a:solidFill>
                  <a:srgbClr val="E1465A"/>
                </a:solidFill>
                <a:latin typeface="Trebuchet MS"/>
                <a:cs typeface="Trebuchet MS"/>
              </a:rPr>
              <a:t>й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78040" y="6166103"/>
            <a:ext cx="1394460" cy="14986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22225" rIns="0" bIns="0" rtlCol="0" vert="horz">
            <a:spAutoFit/>
          </a:bodyPr>
          <a:lstStyle/>
          <a:p>
            <a:pPr marL="413384">
              <a:lnSpc>
                <a:spcPct val="100000"/>
              </a:lnSpc>
              <a:spcBef>
                <a:spcPts val="175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8</a:t>
            </a:r>
            <a:r>
              <a:rPr dirty="0" sz="800" spc="-8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</a:t>
            </a:r>
            <a:r>
              <a:rPr dirty="0" sz="800" spc="-15" b="1">
                <a:solidFill>
                  <a:srgbClr val="2A3338"/>
                </a:solidFill>
                <a:latin typeface="Trebuchet MS"/>
                <a:cs typeface="Trebuchet MS"/>
              </a:rPr>
              <a:t>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708138" y="2062099"/>
            <a:ext cx="30162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35" b="1">
                <a:solidFill>
                  <a:srgbClr val="E1465A"/>
                </a:solidFill>
                <a:latin typeface="Trebuchet MS"/>
                <a:cs typeface="Trebuchet MS"/>
              </a:rPr>
              <a:t>Т</a:t>
            </a:r>
            <a:r>
              <a:rPr dirty="0" sz="800" spc="-5" b="1">
                <a:solidFill>
                  <a:srgbClr val="E1465A"/>
                </a:solidFill>
                <a:latin typeface="Trebuchet MS"/>
                <a:cs typeface="Trebuchet MS"/>
              </a:rPr>
              <a:t>о</a:t>
            </a:r>
            <a:r>
              <a:rPr dirty="0" sz="800" spc="-20" b="1">
                <a:solidFill>
                  <a:srgbClr val="E1465A"/>
                </a:solidFill>
                <a:latin typeface="Trebuchet MS"/>
                <a:cs typeface="Trebuchet MS"/>
              </a:rPr>
              <a:t>р</a:t>
            </a:r>
            <a:r>
              <a:rPr dirty="0" sz="800" spc="-60" b="1">
                <a:solidFill>
                  <a:srgbClr val="E1465A"/>
                </a:solidFill>
                <a:latin typeface="Trebuchet MS"/>
                <a:cs typeface="Trebuchet MS"/>
              </a:rPr>
              <a:t>г</a:t>
            </a:r>
            <a:r>
              <a:rPr dirty="0" sz="800" spc="-25" b="1">
                <a:solidFill>
                  <a:srgbClr val="E1465A"/>
                </a:solidFill>
                <a:latin typeface="Trebuchet MS"/>
                <a:cs typeface="Trebuchet MS"/>
              </a:rPr>
              <a:t>и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50807" y="6166103"/>
            <a:ext cx="1432560" cy="13716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0160" rIns="0" bIns="0" rtlCol="0" vert="horz">
            <a:spAutoFit/>
          </a:bodyPr>
          <a:lstStyle/>
          <a:p>
            <a:pPr marL="435609">
              <a:lnSpc>
                <a:spcPct val="100000"/>
              </a:lnSpc>
              <a:spcBef>
                <a:spcPts val="8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9</a:t>
            </a:r>
            <a:r>
              <a:rPr dirty="0" sz="800" spc="-8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113646" y="2001138"/>
            <a:ext cx="71374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E1465A"/>
                </a:solidFill>
                <a:latin typeface="Trebuchet MS"/>
                <a:cs typeface="Trebuchet MS"/>
              </a:rPr>
              <a:t>Рассмотрение</a:t>
            </a:r>
            <a:endParaRPr sz="800">
              <a:latin typeface="Trebuchet MS"/>
              <a:cs typeface="Trebuchet MS"/>
            </a:endParaRPr>
          </a:p>
          <a:p>
            <a:pPr algn="ctr" marL="3175">
              <a:lnSpc>
                <a:spcPct val="100000"/>
              </a:lnSpc>
            </a:pPr>
            <a:r>
              <a:rPr dirty="0" sz="800" spc="15" b="1">
                <a:solidFill>
                  <a:srgbClr val="E1465A"/>
                </a:solidFill>
                <a:latin typeface="Trebuchet MS"/>
                <a:cs typeface="Trebuchet MS"/>
              </a:rPr>
              <a:t>I</a:t>
            </a:r>
            <a:r>
              <a:rPr dirty="0" sz="800" spc="10" b="1">
                <a:solidFill>
                  <a:srgbClr val="E1465A"/>
                </a:solidFill>
                <a:latin typeface="Trebuchet MS"/>
                <a:cs typeface="Trebuchet MS"/>
              </a:rPr>
              <a:t>I</a:t>
            </a:r>
            <a:r>
              <a:rPr dirty="0" sz="800" spc="-10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800" spc="-5" b="1">
                <a:solidFill>
                  <a:srgbClr val="E1465A"/>
                </a:solidFill>
                <a:latin typeface="Trebuchet MS"/>
                <a:cs typeface="Trebuchet MS"/>
              </a:rPr>
              <a:t>част</a:t>
            </a:r>
            <a:r>
              <a:rPr dirty="0" sz="800" spc="-10" b="1">
                <a:solidFill>
                  <a:srgbClr val="E1465A"/>
                </a:solidFill>
                <a:latin typeface="Trebuchet MS"/>
                <a:cs typeface="Trebuchet MS"/>
              </a:rPr>
              <a:t>е</a:t>
            </a:r>
            <a:r>
              <a:rPr dirty="0" sz="800" spc="-25" b="1">
                <a:solidFill>
                  <a:srgbClr val="E1465A"/>
                </a:solidFill>
                <a:latin typeface="Trebuchet MS"/>
                <a:cs typeface="Trebuchet MS"/>
              </a:rPr>
              <a:t>й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763000" y="1459991"/>
            <a:ext cx="1542415" cy="501015"/>
            <a:chOff x="8763000" y="1459991"/>
            <a:chExt cx="1542415" cy="501015"/>
          </a:xfrm>
        </p:grpSpPr>
        <p:sp>
          <p:nvSpPr>
            <p:cNvPr id="45" name="object 45"/>
            <p:cNvSpPr/>
            <p:nvPr/>
          </p:nvSpPr>
          <p:spPr>
            <a:xfrm>
              <a:off x="8763000" y="1459991"/>
              <a:ext cx="1396365" cy="399415"/>
            </a:xfrm>
            <a:custGeom>
              <a:avLst/>
              <a:gdLst/>
              <a:ahLst/>
              <a:cxnLst/>
              <a:rect l="l" t="t" r="r" b="b"/>
              <a:pathLst>
                <a:path w="1396365" h="399414">
                  <a:moveTo>
                    <a:pt x="1395856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395856" y="399034"/>
                  </a:lnTo>
                  <a:lnTo>
                    <a:pt x="13958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380219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288780" y="1548383"/>
              <a:ext cx="1016635" cy="220979"/>
            </a:xfrm>
            <a:custGeom>
              <a:avLst/>
              <a:gdLst/>
              <a:ahLst/>
              <a:cxnLst/>
              <a:rect l="l" t="t" r="r" b="b"/>
              <a:pathLst>
                <a:path w="1016634" h="220980">
                  <a:moveTo>
                    <a:pt x="358140" y="94742"/>
                  </a:moveTo>
                  <a:lnTo>
                    <a:pt x="356489" y="94742"/>
                  </a:lnTo>
                  <a:lnTo>
                    <a:pt x="356489" y="93091"/>
                  </a:lnTo>
                  <a:lnTo>
                    <a:pt x="354838" y="91440"/>
                  </a:lnTo>
                  <a:lnTo>
                    <a:pt x="128143" y="91440"/>
                  </a:lnTo>
                  <a:lnTo>
                    <a:pt x="4953" y="151638"/>
                  </a:lnTo>
                  <a:lnTo>
                    <a:pt x="1651" y="154940"/>
                  </a:lnTo>
                  <a:lnTo>
                    <a:pt x="1651" y="156591"/>
                  </a:lnTo>
                  <a:lnTo>
                    <a:pt x="0" y="159131"/>
                  </a:lnTo>
                  <a:lnTo>
                    <a:pt x="0" y="160782"/>
                  </a:lnTo>
                  <a:lnTo>
                    <a:pt x="1651" y="162433"/>
                  </a:lnTo>
                  <a:lnTo>
                    <a:pt x="1651" y="164084"/>
                  </a:lnTo>
                  <a:lnTo>
                    <a:pt x="3302" y="165735"/>
                  </a:lnTo>
                  <a:lnTo>
                    <a:pt x="4953" y="165735"/>
                  </a:lnTo>
                  <a:lnTo>
                    <a:pt x="4953" y="167386"/>
                  </a:lnTo>
                  <a:lnTo>
                    <a:pt x="28067" y="167386"/>
                  </a:lnTo>
                  <a:lnTo>
                    <a:pt x="4953" y="178943"/>
                  </a:lnTo>
                  <a:lnTo>
                    <a:pt x="1651" y="182245"/>
                  </a:lnTo>
                  <a:lnTo>
                    <a:pt x="1651" y="183896"/>
                  </a:lnTo>
                  <a:lnTo>
                    <a:pt x="0" y="185547"/>
                  </a:lnTo>
                  <a:lnTo>
                    <a:pt x="0" y="187198"/>
                  </a:lnTo>
                  <a:lnTo>
                    <a:pt x="1651" y="188849"/>
                  </a:lnTo>
                  <a:lnTo>
                    <a:pt x="1651" y="190500"/>
                  </a:lnTo>
                  <a:lnTo>
                    <a:pt x="3302" y="192151"/>
                  </a:lnTo>
                  <a:lnTo>
                    <a:pt x="4953" y="192151"/>
                  </a:lnTo>
                  <a:lnTo>
                    <a:pt x="4953" y="193802"/>
                  </a:lnTo>
                  <a:lnTo>
                    <a:pt x="28067" y="193802"/>
                  </a:lnTo>
                  <a:lnTo>
                    <a:pt x="4953" y="206121"/>
                  </a:lnTo>
                  <a:lnTo>
                    <a:pt x="1651" y="209423"/>
                  </a:lnTo>
                  <a:lnTo>
                    <a:pt x="1651" y="211074"/>
                  </a:lnTo>
                  <a:lnTo>
                    <a:pt x="0" y="212725"/>
                  </a:lnTo>
                  <a:lnTo>
                    <a:pt x="0" y="214376"/>
                  </a:lnTo>
                  <a:lnTo>
                    <a:pt x="1651" y="216027"/>
                  </a:lnTo>
                  <a:lnTo>
                    <a:pt x="1651" y="217678"/>
                  </a:lnTo>
                  <a:lnTo>
                    <a:pt x="3302" y="219329"/>
                  </a:lnTo>
                  <a:lnTo>
                    <a:pt x="4953" y="219329"/>
                  </a:lnTo>
                  <a:lnTo>
                    <a:pt x="4953" y="220980"/>
                  </a:lnTo>
                  <a:lnTo>
                    <a:pt x="231648" y="220980"/>
                  </a:lnTo>
                  <a:lnTo>
                    <a:pt x="260832" y="206121"/>
                  </a:lnTo>
                  <a:lnTo>
                    <a:pt x="353187" y="159131"/>
                  </a:lnTo>
                  <a:lnTo>
                    <a:pt x="354838" y="159131"/>
                  </a:lnTo>
                  <a:lnTo>
                    <a:pt x="356489" y="156591"/>
                  </a:lnTo>
                  <a:lnTo>
                    <a:pt x="356489" y="154940"/>
                  </a:lnTo>
                  <a:lnTo>
                    <a:pt x="358140" y="154940"/>
                  </a:lnTo>
                  <a:lnTo>
                    <a:pt x="358140" y="148336"/>
                  </a:lnTo>
                  <a:lnTo>
                    <a:pt x="356489" y="148336"/>
                  </a:lnTo>
                  <a:lnTo>
                    <a:pt x="356489" y="146685"/>
                  </a:lnTo>
                  <a:lnTo>
                    <a:pt x="354838" y="145034"/>
                  </a:lnTo>
                  <a:lnTo>
                    <a:pt x="329184" y="145034"/>
                  </a:lnTo>
                  <a:lnTo>
                    <a:pt x="350139" y="133477"/>
                  </a:lnTo>
                  <a:lnTo>
                    <a:pt x="317627" y="133477"/>
                  </a:lnTo>
                  <a:lnTo>
                    <a:pt x="317627" y="160782"/>
                  </a:lnTo>
                  <a:lnTo>
                    <a:pt x="226568" y="206121"/>
                  </a:lnTo>
                  <a:lnTo>
                    <a:pt x="40513" y="206121"/>
                  </a:lnTo>
                  <a:lnTo>
                    <a:pt x="63627" y="193802"/>
                  </a:lnTo>
                  <a:lnTo>
                    <a:pt x="231648" y="193802"/>
                  </a:lnTo>
                  <a:lnTo>
                    <a:pt x="231648" y="192151"/>
                  </a:lnTo>
                  <a:lnTo>
                    <a:pt x="259461" y="178943"/>
                  </a:lnTo>
                  <a:lnTo>
                    <a:pt x="297815" y="160782"/>
                  </a:lnTo>
                  <a:lnTo>
                    <a:pt x="317627" y="160782"/>
                  </a:lnTo>
                  <a:lnTo>
                    <a:pt x="317627" y="133477"/>
                  </a:lnTo>
                  <a:lnTo>
                    <a:pt x="291973" y="145034"/>
                  </a:lnTo>
                  <a:lnTo>
                    <a:pt x="226568" y="178943"/>
                  </a:lnTo>
                  <a:lnTo>
                    <a:pt x="40513" y="178943"/>
                  </a:lnTo>
                  <a:lnTo>
                    <a:pt x="63627" y="167386"/>
                  </a:lnTo>
                  <a:lnTo>
                    <a:pt x="231648" y="167386"/>
                  </a:lnTo>
                  <a:lnTo>
                    <a:pt x="262382" y="151638"/>
                  </a:lnTo>
                  <a:lnTo>
                    <a:pt x="40513" y="151638"/>
                  </a:lnTo>
                  <a:lnTo>
                    <a:pt x="133223" y="106299"/>
                  </a:lnTo>
                  <a:lnTo>
                    <a:pt x="350139" y="106299"/>
                  </a:lnTo>
                  <a:lnTo>
                    <a:pt x="353187" y="104648"/>
                  </a:lnTo>
                  <a:lnTo>
                    <a:pt x="354838" y="104648"/>
                  </a:lnTo>
                  <a:lnTo>
                    <a:pt x="356489" y="102997"/>
                  </a:lnTo>
                  <a:lnTo>
                    <a:pt x="356489" y="101346"/>
                  </a:lnTo>
                  <a:lnTo>
                    <a:pt x="358140" y="101346"/>
                  </a:lnTo>
                  <a:lnTo>
                    <a:pt x="358140" y="94742"/>
                  </a:lnTo>
                  <a:close/>
                </a:path>
                <a:path w="1016634" h="220980">
                  <a:moveTo>
                    <a:pt x="1016508" y="103505"/>
                  </a:moveTo>
                  <a:lnTo>
                    <a:pt x="909828" y="0"/>
                  </a:lnTo>
                  <a:lnTo>
                    <a:pt x="909828" y="207137"/>
                  </a:lnTo>
                  <a:lnTo>
                    <a:pt x="1016508" y="103505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3540" y="1481327"/>
              <a:ext cx="373379" cy="217932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10434828" y="2407666"/>
            <a:ext cx="65659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265" indent="-88900">
              <a:lnSpc>
                <a:spcPct val="100000"/>
              </a:lnSpc>
              <a:spcBef>
                <a:spcPts val="105"/>
              </a:spcBef>
              <a:buClr>
                <a:srgbClr val="E1465A"/>
              </a:buClr>
              <a:buFont typeface="Arial"/>
              <a:buChar char="•"/>
              <a:tabLst>
                <a:tab pos="88900" algn="l"/>
              </a:tabLst>
            </a:pP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523219" y="2529586"/>
            <a:ext cx="6731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434828" y="2651506"/>
            <a:ext cx="1189990" cy="758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обязанность</a:t>
            </a:r>
            <a:endParaRPr sz="800">
              <a:latin typeface="Trebuchet MS"/>
              <a:cs typeface="Trebuchet MS"/>
            </a:endParaRPr>
          </a:p>
          <a:p>
            <a:pPr marL="88265" marR="187960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88900" algn="l"/>
              </a:tabLst>
            </a:pP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ь 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клон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 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заключить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контракт</a:t>
            </a:r>
            <a:endParaRPr sz="800">
              <a:latin typeface="Trebuchet MS"/>
              <a:cs typeface="Trebuchet MS"/>
            </a:endParaRPr>
          </a:p>
          <a:p>
            <a:pPr marL="88265">
              <a:lnSpc>
                <a:spcPct val="100000"/>
              </a:lnSpc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то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55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0372090" y="2348864"/>
            <a:ext cx="1390650" cy="3773804"/>
            <a:chOff x="10372090" y="2348864"/>
            <a:chExt cx="1390650" cy="3773804"/>
          </a:xfrm>
        </p:grpSpPr>
        <p:sp>
          <p:nvSpPr>
            <p:cNvPr id="53" name="object 53"/>
            <p:cNvSpPr/>
            <p:nvPr/>
          </p:nvSpPr>
          <p:spPr>
            <a:xfrm>
              <a:off x="10378440" y="2357627"/>
              <a:ext cx="1377950" cy="3752215"/>
            </a:xfrm>
            <a:custGeom>
              <a:avLst/>
              <a:gdLst/>
              <a:ahLst/>
              <a:cxnLst/>
              <a:rect l="l" t="t" r="r" b="b"/>
              <a:pathLst>
                <a:path w="1377950" h="3752215">
                  <a:moveTo>
                    <a:pt x="0" y="0"/>
                  </a:moveTo>
                  <a:lnTo>
                    <a:pt x="0" y="3751681"/>
                  </a:lnTo>
                </a:path>
                <a:path w="1377950" h="3752215">
                  <a:moveTo>
                    <a:pt x="1377441" y="0"/>
                  </a:moveTo>
                  <a:lnTo>
                    <a:pt x="1377441" y="3751681"/>
                  </a:lnTo>
                </a:path>
              </a:pathLst>
            </a:custGeom>
            <a:ln w="12700">
              <a:solidFill>
                <a:srgbClr val="92A2A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0380726" y="2358389"/>
              <a:ext cx="1376680" cy="3754754"/>
            </a:xfrm>
            <a:custGeom>
              <a:avLst/>
              <a:gdLst/>
              <a:ahLst/>
              <a:cxnLst/>
              <a:rect l="l" t="t" r="r" b="b"/>
              <a:pathLst>
                <a:path w="1376679" h="3754754">
                  <a:moveTo>
                    <a:pt x="1524" y="0"/>
                  </a:moveTo>
                  <a:lnTo>
                    <a:pt x="1376172" y="0"/>
                  </a:lnTo>
                </a:path>
                <a:path w="1376679" h="3754754">
                  <a:moveTo>
                    <a:pt x="0" y="3754628"/>
                  </a:moveTo>
                  <a:lnTo>
                    <a:pt x="1376045" y="3754628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10376916" y="6166103"/>
            <a:ext cx="137795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36512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83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2</a:t>
            </a:r>
            <a:r>
              <a:rPr dirty="0" sz="800" spc="-7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740390" y="2001138"/>
            <a:ext cx="61595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5"/>
              </a:spcBef>
            </a:pPr>
            <a:r>
              <a:rPr dirty="0" sz="800" spc="20" b="1">
                <a:solidFill>
                  <a:srgbClr val="E1465A"/>
                </a:solidFill>
                <a:latin typeface="Trebuchet MS"/>
                <a:cs typeface="Trebuchet MS"/>
              </a:rPr>
              <a:t>З</a:t>
            </a:r>
            <a:r>
              <a:rPr dirty="0" sz="800" b="1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r>
              <a:rPr dirty="0" sz="800" spc="-10" b="1">
                <a:solidFill>
                  <a:srgbClr val="E1465A"/>
                </a:solidFill>
                <a:latin typeface="Trebuchet MS"/>
                <a:cs typeface="Trebuchet MS"/>
              </a:rPr>
              <a:t>к</a:t>
            </a:r>
            <a:r>
              <a:rPr dirty="0" sz="800" b="1">
                <a:solidFill>
                  <a:srgbClr val="E1465A"/>
                </a:solidFill>
                <a:latin typeface="Trebuchet MS"/>
                <a:cs typeface="Trebuchet MS"/>
              </a:rPr>
              <a:t>л</a:t>
            </a:r>
            <a:r>
              <a:rPr dirty="0" sz="800" b="1">
                <a:solidFill>
                  <a:srgbClr val="E1465A"/>
                </a:solidFill>
                <a:latin typeface="Trebuchet MS"/>
                <a:cs typeface="Trebuchet MS"/>
              </a:rPr>
              <a:t>ю</a:t>
            </a:r>
            <a:r>
              <a:rPr dirty="0" sz="800" spc="-20" b="1">
                <a:solidFill>
                  <a:srgbClr val="E1465A"/>
                </a:solidFill>
                <a:latin typeface="Trebuchet MS"/>
                <a:cs typeface="Trebuchet MS"/>
              </a:rPr>
              <a:t>ч</a:t>
            </a:r>
            <a:r>
              <a:rPr dirty="0" sz="800" spc="-25" b="1">
                <a:solidFill>
                  <a:srgbClr val="E1465A"/>
                </a:solidFill>
                <a:latin typeface="Trebuchet MS"/>
                <a:cs typeface="Trebuchet MS"/>
              </a:rPr>
              <a:t>е</a:t>
            </a:r>
            <a:r>
              <a:rPr dirty="0" sz="800" spc="-3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800" spc="-25" b="1">
                <a:solidFill>
                  <a:srgbClr val="E1465A"/>
                </a:solidFill>
                <a:latin typeface="Trebuchet MS"/>
                <a:cs typeface="Trebuchet MS"/>
              </a:rPr>
              <a:t>ие  </a:t>
            </a:r>
            <a:r>
              <a:rPr dirty="0" sz="800" spc="-5" b="1">
                <a:solidFill>
                  <a:srgbClr val="E1465A"/>
                </a:solidFill>
                <a:latin typeface="Trebuchet MS"/>
                <a:cs typeface="Trebuchet MS"/>
              </a:rPr>
              <a:t>контракта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0360152" y="1459991"/>
            <a:ext cx="1396365" cy="501015"/>
            <a:chOff x="10360152" y="1459991"/>
            <a:chExt cx="1396365" cy="501015"/>
          </a:xfrm>
        </p:grpSpPr>
        <p:sp>
          <p:nvSpPr>
            <p:cNvPr id="58" name="object 58"/>
            <p:cNvSpPr/>
            <p:nvPr/>
          </p:nvSpPr>
          <p:spPr>
            <a:xfrm>
              <a:off x="10360152" y="1459991"/>
              <a:ext cx="1396365" cy="399415"/>
            </a:xfrm>
            <a:custGeom>
              <a:avLst/>
              <a:gdLst/>
              <a:ahLst/>
              <a:cxnLst/>
              <a:rect l="l" t="t" r="r" b="b"/>
              <a:pathLst>
                <a:path w="1396365" h="399414">
                  <a:moveTo>
                    <a:pt x="1395856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395856" y="399034"/>
                  </a:lnTo>
                  <a:lnTo>
                    <a:pt x="13958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0977372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84408" y="1499615"/>
              <a:ext cx="345948" cy="286512"/>
            </a:xfrm>
            <a:prstGeom prst="rect">
              <a:avLst/>
            </a:prstGeom>
          </p:spPr>
        </p:pic>
      </p:grpSp>
      <p:sp>
        <p:nvSpPr>
          <p:cNvPr id="61" name="object 61"/>
          <p:cNvSpPr/>
          <p:nvPr/>
        </p:nvSpPr>
        <p:spPr>
          <a:xfrm>
            <a:off x="7173468" y="1295400"/>
            <a:ext cx="1382395" cy="106680"/>
          </a:xfrm>
          <a:custGeom>
            <a:avLst/>
            <a:gdLst/>
            <a:ahLst/>
            <a:cxnLst/>
            <a:rect l="l" t="t" r="r" b="b"/>
            <a:pathLst>
              <a:path w="1382395" h="106680">
                <a:moveTo>
                  <a:pt x="0" y="106679"/>
                </a:moveTo>
                <a:lnTo>
                  <a:pt x="3428" y="85851"/>
                </a:lnTo>
                <a:lnTo>
                  <a:pt x="12573" y="68961"/>
                </a:lnTo>
                <a:lnTo>
                  <a:pt x="26415" y="57530"/>
                </a:lnTo>
                <a:lnTo>
                  <a:pt x="43179" y="53339"/>
                </a:lnTo>
                <a:lnTo>
                  <a:pt x="647953" y="53339"/>
                </a:lnTo>
                <a:lnTo>
                  <a:pt x="664717" y="49149"/>
                </a:lnTo>
                <a:lnTo>
                  <a:pt x="678433" y="37719"/>
                </a:lnTo>
                <a:lnTo>
                  <a:pt x="687577" y="20700"/>
                </a:lnTo>
                <a:lnTo>
                  <a:pt x="690879" y="0"/>
                </a:lnTo>
                <a:lnTo>
                  <a:pt x="694308" y="20700"/>
                </a:lnTo>
                <a:lnTo>
                  <a:pt x="703579" y="37719"/>
                </a:lnTo>
                <a:lnTo>
                  <a:pt x="717296" y="49149"/>
                </a:lnTo>
                <a:lnTo>
                  <a:pt x="734059" y="53339"/>
                </a:lnTo>
                <a:lnTo>
                  <a:pt x="1338833" y="53339"/>
                </a:lnTo>
                <a:lnTo>
                  <a:pt x="1355598" y="57530"/>
                </a:lnTo>
                <a:lnTo>
                  <a:pt x="1369313" y="68961"/>
                </a:lnTo>
                <a:lnTo>
                  <a:pt x="1378584" y="85851"/>
                </a:lnTo>
                <a:lnTo>
                  <a:pt x="1382013" y="106679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763000" y="1295400"/>
            <a:ext cx="1396365" cy="108585"/>
          </a:xfrm>
          <a:custGeom>
            <a:avLst/>
            <a:gdLst/>
            <a:ahLst/>
            <a:cxnLst/>
            <a:rect l="l" t="t" r="r" b="b"/>
            <a:pathLst>
              <a:path w="1396365" h="108584">
                <a:moveTo>
                  <a:pt x="0" y="108076"/>
                </a:moveTo>
                <a:lnTo>
                  <a:pt x="3428" y="87122"/>
                </a:lnTo>
                <a:lnTo>
                  <a:pt x="12826" y="69850"/>
                </a:lnTo>
                <a:lnTo>
                  <a:pt x="26670" y="58292"/>
                </a:lnTo>
                <a:lnTo>
                  <a:pt x="43815" y="53975"/>
                </a:lnTo>
                <a:lnTo>
                  <a:pt x="654176" y="53975"/>
                </a:lnTo>
                <a:lnTo>
                  <a:pt x="671195" y="49784"/>
                </a:lnTo>
                <a:lnTo>
                  <a:pt x="685165" y="38226"/>
                </a:lnTo>
                <a:lnTo>
                  <a:pt x="694435" y="20954"/>
                </a:lnTo>
                <a:lnTo>
                  <a:pt x="697865" y="0"/>
                </a:lnTo>
                <a:lnTo>
                  <a:pt x="701421" y="20954"/>
                </a:lnTo>
                <a:lnTo>
                  <a:pt x="710692" y="38226"/>
                </a:lnTo>
                <a:lnTo>
                  <a:pt x="724661" y="49784"/>
                </a:lnTo>
                <a:lnTo>
                  <a:pt x="741679" y="53975"/>
                </a:lnTo>
                <a:lnTo>
                  <a:pt x="1352042" y="53975"/>
                </a:lnTo>
                <a:lnTo>
                  <a:pt x="1369186" y="58292"/>
                </a:lnTo>
                <a:lnTo>
                  <a:pt x="1383029" y="69850"/>
                </a:lnTo>
                <a:lnTo>
                  <a:pt x="1392427" y="87122"/>
                </a:lnTo>
                <a:lnTo>
                  <a:pt x="1395856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0360152" y="1304544"/>
            <a:ext cx="1377315" cy="83820"/>
          </a:xfrm>
          <a:custGeom>
            <a:avLst/>
            <a:gdLst/>
            <a:ahLst/>
            <a:cxnLst/>
            <a:rect l="l" t="t" r="r" b="b"/>
            <a:pathLst>
              <a:path w="1377315" h="83819">
                <a:moveTo>
                  <a:pt x="0" y="83819"/>
                </a:moveTo>
                <a:lnTo>
                  <a:pt x="2667" y="67563"/>
                </a:lnTo>
                <a:lnTo>
                  <a:pt x="9905" y="54228"/>
                </a:lnTo>
                <a:lnTo>
                  <a:pt x="20700" y="45211"/>
                </a:lnTo>
                <a:lnTo>
                  <a:pt x="33908" y="41909"/>
                </a:lnTo>
                <a:lnTo>
                  <a:pt x="654684" y="41909"/>
                </a:lnTo>
                <a:lnTo>
                  <a:pt x="667893" y="38607"/>
                </a:lnTo>
                <a:lnTo>
                  <a:pt x="678688" y="29590"/>
                </a:lnTo>
                <a:lnTo>
                  <a:pt x="685926" y="16255"/>
                </a:lnTo>
                <a:lnTo>
                  <a:pt x="688594" y="0"/>
                </a:lnTo>
                <a:lnTo>
                  <a:pt x="691261" y="16255"/>
                </a:lnTo>
                <a:lnTo>
                  <a:pt x="698500" y="29590"/>
                </a:lnTo>
                <a:lnTo>
                  <a:pt x="709295" y="38607"/>
                </a:lnTo>
                <a:lnTo>
                  <a:pt x="722502" y="41909"/>
                </a:lnTo>
                <a:lnTo>
                  <a:pt x="1343278" y="41909"/>
                </a:lnTo>
                <a:lnTo>
                  <a:pt x="1356487" y="45211"/>
                </a:lnTo>
                <a:lnTo>
                  <a:pt x="1367281" y="54228"/>
                </a:lnTo>
                <a:lnTo>
                  <a:pt x="1374521" y="67563"/>
                </a:lnTo>
                <a:lnTo>
                  <a:pt x="1377188" y="83819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9340088" y="1089786"/>
            <a:ext cx="24002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25" b="1">
                <a:solidFill>
                  <a:srgbClr val="2A3338"/>
                </a:solidFill>
                <a:latin typeface="Trebuchet MS"/>
                <a:cs typeface="Trebuchet MS"/>
              </a:rPr>
              <a:t>3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758931" y="1090422"/>
            <a:ext cx="59309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н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ане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6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5" b="1">
                <a:solidFill>
                  <a:srgbClr val="2A3338"/>
                </a:solidFill>
                <a:latin typeface="Trebuchet MS"/>
                <a:cs typeface="Trebuchet MS"/>
              </a:rPr>
              <a:t>0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5572505" y="2329814"/>
          <a:ext cx="141478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5730"/>
              </a:tblGrid>
              <a:tr h="754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 algn="ctr" marR="15240">
                        <a:lnSpc>
                          <a:spcPts val="885"/>
                        </a:lnSpc>
                      </a:pP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11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ЭП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123825" marR="13906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 раскрываетсведения </a:t>
                      </a:r>
                      <a:r>
                        <a:rPr dirty="0" sz="800" spc="-2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об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участниках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</a:tcPr>
                </a:tc>
              </a:tr>
              <a:tr h="888492"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Протокол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R="13335">
                        <a:lnSpc>
                          <a:spcPct val="100000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ас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14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заяво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just" marL="287655" marR="302260">
                        <a:lnSpc>
                          <a:spcPct val="100000"/>
                        </a:lnSpc>
                      </a:pP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(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подп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</a:t>
                      </a:r>
                      <a:r>
                        <a:rPr dirty="0" sz="800" spc="-2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ы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</a:t>
                      </a:r>
                      <a:r>
                        <a:rPr dirty="0" sz="80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а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ся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направляется </a:t>
                      </a:r>
                      <a:r>
                        <a:rPr dirty="0" sz="800" spc="-204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оп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</a:t>
                      </a:r>
                      <a:r>
                        <a:rPr dirty="0" sz="80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а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то</a:t>
                      </a:r>
                      <a:r>
                        <a:rPr dirty="0" sz="80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у</a:t>
                      </a:r>
                      <a:r>
                        <a:rPr dirty="0" sz="800" spc="-3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Э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+</a:t>
                      </a:r>
                      <a:endParaRPr sz="800">
                        <a:latin typeface="Segoe UI Semibold"/>
                        <a:cs typeface="Segoe UI Semibold"/>
                      </a:endParaRPr>
                    </a:p>
                    <a:p>
                      <a:pPr algn="just" marL="297815" marR="222885" indent="-90170">
                        <a:lnSpc>
                          <a:spcPct val="100000"/>
                        </a:lnSpc>
                      </a:pP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разм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еща</a:t>
                      </a:r>
                      <a:r>
                        <a:rPr dirty="0" sz="800" spc="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ся</a:t>
                      </a:r>
                      <a:r>
                        <a:rPr dirty="0" sz="800" spc="-10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</a:t>
                      </a:r>
                      <a:r>
                        <a:rPr dirty="0" sz="800" spc="-13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ИС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то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же</a:t>
                      </a:r>
                      <a:r>
                        <a:rPr dirty="0" sz="800" spc="-6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ден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ь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):</a:t>
                      </a:r>
                      <a:endParaRPr sz="800">
                        <a:latin typeface="Segoe UI Semibold"/>
                        <a:cs typeface="Segoe UI Semibold"/>
                      </a:endParaRPr>
                    </a:p>
                  </a:txBody>
                  <a:tcPr marL="0" marR="0" marB="0" marT="190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2198369">
                <a:tc>
                  <a:txBody>
                    <a:bodyPr/>
                    <a:lstStyle/>
                    <a:p>
                      <a:pPr marL="184785" indent="-88900">
                        <a:lnSpc>
                          <a:spcPct val="100000"/>
                        </a:lnSpc>
                        <a:spcBef>
                          <a:spcPts val="4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8542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допуск/отказ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84785" marR="269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допуске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кучастию </a:t>
                      </a:r>
                      <a:r>
                        <a:rPr dirty="0" sz="800" spc="-2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торгах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7" name="object 67"/>
          <p:cNvSpPr txBox="1"/>
          <p:nvPr/>
        </p:nvSpPr>
        <p:spPr>
          <a:xfrm>
            <a:off x="7523733" y="1089786"/>
            <a:ext cx="6775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20" b="1">
                <a:solidFill>
                  <a:srgbClr val="444444"/>
                </a:solidFill>
                <a:latin typeface="Trebuchet MS"/>
                <a:cs typeface="Trebuchet MS"/>
              </a:rPr>
              <a:t>следующийр.д.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8737854" y="2329814"/>
          <a:ext cx="142113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2080"/>
              </a:tblGrid>
              <a:tr h="6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 algn="ctr" marL="220345" marR="164465">
                        <a:lnSpc>
                          <a:spcPts val="900"/>
                        </a:lnSpc>
                        <a:spcBef>
                          <a:spcPts val="55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3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св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ний 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 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торговавшихся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участниках: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458467">
                <a:tc>
                  <a:txBody>
                    <a:bodyPr/>
                    <a:lstStyle/>
                    <a:p>
                      <a:pPr marL="128905" indent="-90805">
                        <a:lnSpc>
                          <a:spcPts val="885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9539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II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части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 marR="280670" indent="-90170">
                        <a:lnSpc>
                          <a:spcPts val="900"/>
                        </a:lnSpc>
                        <a:spcBef>
                          <a:spcPts val="114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9539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инф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ормац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  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окуме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(ук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азанные</a:t>
                      </a:r>
                      <a:r>
                        <a:rPr dirty="0" sz="800" spc="-6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>
                        <a:lnSpc>
                          <a:spcPts val="85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егис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ЕИС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>
                        <a:lnSpc>
                          <a:spcPts val="93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/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аккр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еди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ии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П)</a:t>
                      </a:r>
                      <a:r>
                        <a:rPr dirty="0" sz="800" spc="-1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 marR="74295" indent="-90170">
                        <a:lnSpc>
                          <a:spcPts val="900"/>
                        </a:lnSpc>
                        <a:spcBef>
                          <a:spcPts val="13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9539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окуме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х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ии)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соответствии УЗ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доп.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ебо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,</a:t>
                      </a:r>
                      <a:r>
                        <a:rPr dirty="0" sz="800" spc="-7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.1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 marR="158750">
                        <a:lnSpc>
                          <a:spcPts val="9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1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44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-ФЗ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из</a:t>
                      </a:r>
                      <a:r>
                        <a:rPr dirty="0" sz="800" spc="-6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еес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а;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если доп.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требования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бы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ен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)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</a:tcPr>
                </a:tc>
              </a:tr>
              <a:tr h="603503">
                <a:tc>
                  <a:txBody>
                    <a:bodyPr/>
                    <a:lstStyle/>
                    <a:p>
                      <a:pPr algn="ctr" marL="89535" marR="35560" indent="635">
                        <a:lnSpc>
                          <a:spcPts val="900"/>
                        </a:lnSpc>
                        <a:spcBef>
                          <a:spcPts val="150"/>
                        </a:spcBef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вы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й</a:t>
                      </a:r>
                      <a:r>
                        <a:rPr dirty="0" sz="800" spc="-4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 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(подписывается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+ </a:t>
                      </a:r>
                      <a:r>
                        <a:rPr dirty="0" sz="800" spc="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размещается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на ЭП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 в </a:t>
                      </a:r>
                      <a:r>
                        <a:rPr dirty="0" sz="800" spc="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</a:t>
                      </a:r>
                      <a:r>
                        <a:rPr dirty="0" sz="80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поздн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ее</a:t>
                      </a:r>
                      <a:r>
                        <a:rPr dirty="0" sz="800" spc="-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.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д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.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,</a:t>
                      </a:r>
                      <a:r>
                        <a:rPr dirty="0" sz="800" spc="-9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посл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  да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ы</a:t>
                      </a:r>
                      <a:r>
                        <a:rPr dirty="0" sz="800" spc="-6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подп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ис</a:t>
                      </a:r>
                      <a:r>
                        <a:rPr dirty="0" sz="80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а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я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):</a:t>
                      </a:r>
                      <a:endParaRPr sz="800">
                        <a:latin typeface="Segoe UI Semibold"/>
                        <a:cs typeface="Segoe UI Semibold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244346">
                <a:tc>
                  <a:txBody>
                    <a:bodyPr/>
                    <a:lstStyle/>
                    <a:p>
                      <a:pPr marL="128905" indent="-90805">
                        <a:lnSpc>
                          <a:spcPts val="930"/>
                        </a:lnSpc>
                        <a:spcBef>
                          <a:spcPts val="5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9539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соответствие/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>
                        <a:lnSpc>
                          <a:spcPts val="93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тв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156210" marR="126364">
                        <a:lnSpc>
                          <a:spcPct val="103699"/>
                        </a:lnSpc>
                      </a:pPr>
                      <a:r>
                        <a:rPr dirty="0" sz="700" b="1">
                          <a:solidFill>
                            <a:srgbClr val="E1465A"/>
                          </a:solidFill>
                          <a:latin typeface="Segoe UI"/>
                          <a:cs typeface="Segoe UI"/>
                        </a:rPr>
                        <a:t>!</a:t>
                      </a:r>
                      <a:r>
                        <a:rPr dirty="0" sz="700" spc="-15" b="1">
                          <a:solidFill>
                            <a:srgbClr val="E1465A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бязанн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</a:t>
                      </a:r>
                      <a:r>
                        <a:rPr dirty="0" sz="800" spc="-7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комисс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ии  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</a:t>
                      </a:r>
                      <a:r>
                        <a:rPr dirty="0" sz="800" spc="-1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24130">
                        <a:lnSpc>
                          <a:spcPts val="930"/>
                        </a:lnSpc>
                        <a:spcBef>
                          <a:spcPts val="10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c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ие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п.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26034">
                        <a:lnSpc>
                          <a:spcPts val="93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требованиям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 ч.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2,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2.1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ст.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270510" marR="220345">
                        <a:lnSpc>
                          <a:spcPts val="900"/>
                        </a:lnSpc>
                        <a:spcBef>
                          <a:spcPts val="120"/>
                        </a:spcBef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31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44-ФЗ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(еслидоп. </a:t>
                      </a:r>
                      <a:r>
                        <a:rPr dirty="0" sz="800" spc="-2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требования были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установлены)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7158990" y="2329814"/>
          <a:ext cx="1405890" cy="3746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840"/>
              </a:tblGrid>
              <a:tr h="739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41732"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Допу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ще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нные</a:t>
                      </a:r>
                      <a:r>
                        <a:rPr dirty="0" sz="800" spc="-9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учас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458723">
                <a:tc>
                  <a:txBody>
                    <a:bodyPr/>
                    <a:lstStyle/>
                    <a:p>
                      <a:pPr marL="132080" indent="-89535">
                        <a:lnSpc>
                          <a:spcPct val="100000"/>
                        </a:lnSpc>
                        <a:spcBef>
                          <a:spcPts val="14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271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снижение</a:t>
                      </a:r>
                      <a:r>
                        <a:rPr dirty="0" sz="800" spc="-1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НМЦК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2080" indent="-8953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271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«ш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кц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»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–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9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0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,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5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5%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НМЦК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1417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ф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аз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751331">
                <a:tc>
                  <a:txBody>
                    <a:bodyPr/>
                    <a:lstStyle/>
                    <a:p>
                      <a:pPr marL="132080" marR="510540" indent="-88900">
                        <a:lnSpc>
                          <a:spcPct val="100000"/>
                        </a:lnSpc>
                        <a:spcBef>
                          <a:spcPts val="16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271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–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победителя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2080" indent="-89535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271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II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–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определения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а,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заня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шего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место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269748">
                <a:tc>
                  <a:txBody>
                    <a:bodyPr/>
                    <a:lstStyle/>
                    <a:p>
                      <a:pPr marL="114935" marR="121920" indent="127635">
                        <a:lnSpc>
                          <a:spcPct val="10000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Ау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4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аво  за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люче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ния</a:t>
                      </a:r>
                      <a:r>
                        <a:rPr dirty="0" sz="800" spc="-114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он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353311">
                <a:tc>
                  <a:txBody>
                    <a:bodyPr/>
                    <a:lstStyle/>
                    <a:p>
                      <a:pPr marL="130175" indent="-87630">
                        <a:lnSpc>
                          <a:spcPct val="100000"/>
                        </a:lnSpc>
                        <a:spcBef>
                          <a:spcPts val="76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81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НМЦК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снижена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</a:t>
                      </a:r>
                      <a:r>
                        <a:rPr dirty="0" sz="800" spc="-1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0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,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5%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или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ниже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 marR="129539" indent="-85725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9539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повышение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цены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контракта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max до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100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млн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 не более суммыв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решении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об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одобрении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сделок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0175" indent="-8763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81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«шаг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кцио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на»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–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5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млн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9652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536829">
                <a:tc>
                  <a:txBody>
                    <a:bodyPr/>
                    <a:lstStyle/>
                    <a:p>
                      <a:pPr algn="ctr" marL="72390" marR="48260" indent="38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Автоматическое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ф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ормиро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ание</a:t>
                      </a:r>
                      <a:r>
                        <a:rPr dirty="0" sz="800" spc="-1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  п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ния</a:t>
                      </a:r>
                      <a:r>
                        <a:rPr dirty="0" sz="800" spc="-1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ау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он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  <a:solidFill>
                      <a:srgbClr val="DBDFE1"/>
                    </a:solidFill>
                  </a:tcPr>
                </a:tc>
              </a:tr>
            </a:tbl>
          </a:graphicData>
        </a:graphic>
      </p:graphicFrame>
      <p:sp>
        <p:nvSpPr>
          <p:cNvPr id="70" name="object 70"/>
          <p:cNvSpPr txBox="1"/>
          <p:nvPr/>
        </p:nvSpPr>
        <p:spPr>
          <a:xfrm>
            <a:off x="1848357" y="836167"/>
            <a:ext cx="2038985" cy="563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620">
              <a:lnSpc>
                <a:spcPts val="819"/>
              </a:lnSpc>
              <a:spcBef>
                <a:spcPts val="95"/>
              </a:spcBef>
            </a:pPr>
            <a:r>
              <a:rPr dirty="0" sz="700" spc="35" b="1">
                <a:solidFill>
                  <a:srgbClr val="444444"/>
                </a:solidFill>
                <a:latin typeface="Trebuchet MS"/>
                <a:cs typeface="Trebuchet MS"/>
              </a:rPr>
              <a:t>НМ</a:t>
            </a:r>
            <a:r>
              <a:rPr dirty="0" sz="700" spc="25" b="1">
                <a:solidFill>
                  <a:srgbClr val="444444"/>
                </a:solidFill>
                <a:latin typeface="Trebuchet MS"/>
                <a:cs typeface="Trebuchet MS"/>
              </a:rPr>
              <a:t>ЦК</a:t>
            </a:r>
            <a:r>
              <a:rPr dirty="0" sz="700" spc="-6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60" b="1">
                <a:solidFill>
                  <a:srgbClr val="444444"/>
                </a:solidFill>
                <a:latin typeface="Trebuchet MS"/>
                <a:cs typeface="Trebuchet MS"/>
              </a:rPr>
              <a:t>≤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30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700" spc="-6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мл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444444"/>
                </a:solidFill>
                <a:latin typeface="Trebuchet MS"/>
                <a:cs typeface="Trebuchet MS"/>
              </a:rPr>
              <a:t>(</a:t>
            </a:r>
            <a:r>
              <a:rPr dirty="0" sz="700" spc="-60" b="1">
                <a:solidFill>
                  <a:srgbClr val="444444"/>
                </a:solidFill>
                <a:latin typeface="Trebuchet MS"/>
                <a:cs typeface="Trebuchet MS"/>
              </a:rPr>
              <a:t>≤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700" spc="-5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мл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70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700" spc="-5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700" spc="-5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700" spc="-55" b="1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700" spc="-2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700" spc="-90" b="1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endParaRPr sz="700">
              <a:latin typeface="Trebuchet MS"/>
              <a:cs typeface="Trebuchet MS"/>
            </a:endParaRPr>
          </a:p>
          <a:p>
            <a:pPr algn="ctr" marL="24130">
              <a:lnSpc>
                <a:spcPts val="819"/>
              </a:lnSpc>
            </a:pP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700" spc="-6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70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700" spc="-20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700" spc="-5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700" spc="-25" b="1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700" spc="-90" b="1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700" spc="-2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700" spc="-80" b="1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700" spc="-6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700" spc="-5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700" spc="-2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70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700" spc="-90" b="1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700" spc="-2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но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700" spc="-5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700" spc="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700" spc="5" b="1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0" b="1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700" spc="-5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444444"/>
                </a:solidFill>
                <a:latin typeface="Trebuchet MS"/>
                <a:cs typeface="Trebuchet MS"/>
              </a:rPr>
              <a:t>m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i</a:t>
            </a:r>
            <a:r>
              <a:rPr dirty="0" sz="700" spc="-25" b="1">
                <a:solidFill>
                  <a:srgbClr val="444444"/>
                </a:solidFill>
                <a:latin typeface="Trebuchet MS"/>
                <a:cs typeface="Trebuchet MS"/>
              </a:rPr>
              <a:t>n</a:t>
            </a:r>
            <a:r>
              <a:rPr dirty="0" sz="700" spc="-6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7</a:t>
            </a:r>
            <a:r>
              <a:rPr dirty="0" sz="70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9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700" spc="-55" b="1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sz="700">
              <a:latin typeface="Trebuchet MS"/>
              <a:cs typeface="Trebuchet MS"/>
            </a:endParaRPr>
          </a:p>
          <a:p>
            <a:pPr marL="12700" marR="83820" indent="252729">
              <a:lnSpc>
                <a:spcPct val="95000"/>
              </a:lnSpc>
              <a:spcBef>
                <a:spcPts val="200"/>
              </a:spcBef>
            </a:pPr>
            <a:r>
              <a:rPr dirty="0" sz="700" spc="35" b="1">
                <a:solidFill>
                  <a:srgbClr val="444444"/>
                </a:solidFill>
                <a:latin typeface="Trebuchet MS"/>
                <a:cs typeface="Trebuchet MS"/>
              </a:rPr>
              <a:t>НМ</a:t>
            </a:r>
            <a:r>
              <a:rPr dirty="0" sz="700" spc="25" b="1">
                <a:solidFill>
                  <a:srgbClr val="444444"/>
                </a:solidFill>
                <a:latin typeface="Trebuchet MS"/>
                <a:cs typeface="Trebuchet MS"/>
              </a:rPr>
              <a:t>ЦК</a:t>
            </a:r>
            <a:r>
              <a:rPr dirty="0" sz="700" spc="-6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55" b="1">
                <a:solidFill>
                  <a:srgbClr val="444444"/>
                </a:solidFill>
                <a:latin typeface="Trebuchet MS"/>
                <a:cs typeface="Trebuchet MS"/>
              </a:rPr>
              <a:t>&gt;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30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700" spc="-6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мл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(</a:t>
            </a:r>
            <a:r>
              <a:rPr dirty="0" sz="700" spc="-70" b="1">
                <a:solidFill>
                  <a:srgbClr val="444444"/>
                </a:solidFill>
                <a:latin typeface="Trebuchet MS"/>
                <a:cs typeface="Trebuchet MS"/>
              </a:rPr>
              <a:t>&gt;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мл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70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700" spc="-5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700" spc="-55" b="1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700" spc="-80" b="1">
                <a:solidFill>
                  <a:srgbClr val="444444"/>
                </a:solidFill>
                <a:latin typeface="Trebuchet MS"/>
                <a:cs typeface="Trebuchet MS"/>
              </a:rPr>
              <a:t>,  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реконструкция,</a:t>
            </a:r>
            <a:r>
              <a:rPr dirty="0" sz="700" spc="-2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кап.ремонт,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 снос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5" b="1">
                <a:solidFill>
                  <a:srgbClr val="444444"/>
                </a:solidFill>
                <a:latin typeface="Trebuchet MS"/>
                <a:cs typeface="Trebuchet MS"/>
              </a:rPr>
              <a:t>ОКС)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700" spc="-5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min</a:t>
            </a:r>
            <a:r>
              <a:rPr dirty="0" sz="700" spc="-7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444444"/>
                </a:solidFill>
                <a:latin typeface="Trebuchet MS"/>
                <a:cs typeface="Trebuchet MS"/>
              </a:rPr>
              <a:t>15 </a:t>
            </a:r>
            <a:r>
              <a:rPr dirty="0" sz="700" spc="-1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226558" y="887094"/>
            <a:ext cx="2148205" cy="46228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9685" marR="11430" indent="269240">
              <a:lnSpc>
                <a:spcPts val="800"/>
              </a:lnSpc>
              <a:spcBef>
                <a:spcPts val="155"/>
              </a:spcBef>
            </a:pPr>
            <a:r>
              <a:rPr dirty="0" sz="700" spc="35" b="1">
                <a:solidFill>
                  <a:srgbClr val="444444"/>
                </a:solidFill>
                <a:latin typeface="Trebuchet MS"/>
                <a:cs typeface="Trebuchet MS"/>
              </a:rPr>
              <a:t>НМ</a:t>
            </a:r>
            <a:r>
              <a:rPr dirty="0" sz="700" spc="25" b="1">
                <a:solidFill>
                  <a:srgbClr val="444444"/>
                </a:solidFill>
                <a:latin typeface="Trebuchet MS"/>
                <a:cs typeface="Trebuchet MS"/>
              </a:rPr>
              <a:t>ЦК</a:t>
            </a:r>
            <a:r>
              <a:rPr dirty="0" sz="700" spc="-6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60" b="1">
                <a:solidFill>
                  <a:srgbClr val="444444"/>
                </a:solidFill>
                <a:latin typeface="Trebuchet MS"/>
                <a:cs typeface="Trebuchet MS"/>
              </a:rPr>
              <a:t>≤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30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700" spc="-6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мл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444444"/>
                </a:solidFill>
                <a:latin typeface="Trebuchet MS"/>
                <a:cs typeface="Trebuchet MS"/>
              </a:rPr>
              <a:t>(</a:t>
            </a:r>
            <a:r>
              <a:rPr dirty="0" sz="700" spc="-60" b="1">
                <a:solidFill>
                  <a:srgbClr val="444444"/>
                </a:solidFill>
                <a:latin typeface="Trebuchet MS"/>
                <a:cs typeface="Trebuchet MS"/>
              </a:rPr>
              <a:t>≤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700" spc="-5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мл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70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700" spc="-5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700" spc="-5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700" spc="-55" b="1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700" spc="-2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700" spc="-80" b="1">
                <a:solidFill>
                  <a:srgbClr val="444444"/>
                </a:solidFill>
                <a:latin typeface="Trebuchet MS"/>
                <a:cs typeface="Trebuchet MS"/>
              </a:rPr>
              <a:t>,  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реконструкция,</a:t>
            </a:r>
            <a:r>
              <a:rPr dirty="0" sz="700" spc="-2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кап.ремонт,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снос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5" b="1">
                <a:solidFill>
                  <a:srgbClr val="444444"/>
                </a:solidFill>
                <a:latin typeface="Trebuchet MS"/>
                <a:cs typeface="Trebuchet MS"/>
              </a:rPr>
              <a:t>ОКС)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0" b="1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max</a:t>
            </a:r>
            <a:r>
              <a:rPr dirty="0" sz="700" spc="-6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р.</a:t>
            </a:r>
            <a:r>
              <a:rPr dirty="0" sz="700" spc="17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  <a:p>
            <a:pPr marL="12700" marR="5080" indent="287655">
              <a:lnSpc>
                <a:spcPts val="800"/>
              </a:lnSpc>
              <a:spcBef>
                <a:spcPts val="200"/>
              </a:spcBef>
            </a:pPr>
            <a:r>
              <a:rPr dirty="0" sz="700" spc="35" b="1">
                <a:solidFill>
                  <a:srgbClr val="444444"/>
                </a:solidFill>
                <a:latin typeface="Trebuchet MS"/>
                <a:cs typeface="Trebuchet MS"/>
              </a:rPr>
              <a:t>НМ</a:t>
            </a:r>
            <a:r>
              <a:rPr dirty="0" sz="700" spc="25" b="1">
                <a:solidFill>
                  <a:srgbClr val="444444"/>
                </a:solidFill>
                <a:latin typeface="Trebuchet MS"/>
                <a:cs typeface="Trebuchet MS"/>
              </a:rPr>
              <a:t>ЦК</a:t>
            </a:r>
            <a:r>
              <a:rPr dirty="0" sz="700" spc="-6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55" b="1">
                <a:solidFill>
                  <a:srgbClr val="444444"/>
                </a:solidFill>
                <a:latin typeface="Trebuchet MS"/>
                <a:cs typeface="Trebuchet MS"/>
              </a:rPr>
              <a:t>&gt;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30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700" spc="-6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мл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(</a:t>
            </a:r>
            <a:r>
              <a:rPr dirty="0" sz="700" spc="-70" b="1">
                <a:solidFill>
                  <a:srgbClr val="444444"/>
                </a:solidFill>
                <a:latin typeface="Trebuchet MS"/>
                <a:cs typeface="Trebuchet MS"/>
              </a:rPr>
              <a:t>&gt;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мл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70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700" spc="-5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700" spc="-55" b="1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700" spc="-80" b="1">
                <a:solidFill>
                  <a:srgbClr val="444444"/>
                </a:solidFill>
                <a:latin typeface="Trebuchet MS"/>
                <a:cs typeface="Trebuchet MS"/>
              </a:rPr>
              <a:t>,  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реконструкция,</a:t>
            </a:r>
            <a:r>
              <a:rPr dirty="0" sz="700" spc="-2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кап.ремонт,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снос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5" b="1">
                <a:solidFill>
                  <a:srgbClr val="444444"/>
                </a:solidFill>
                <a:latin typeface="Trebuchet MS"/>
                <a:cs typeface="Trebuchet MS"/>
              </a:rPr>
              <a:t>ОКС)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700" spc="-5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max</a:t>
            </a:r>
            <a:r>
              <a:rPr dirty="0" sz="700" spc="-7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3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р.</a:t>
            </a:r>
            <a:r>
              <a:rPr dirty="0" sz="700" spc="13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46709" y="1795652"/>
            <a:ext cx="14217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1355" algn="l"/>
                <a:tab pos="1408430" algn="l"/>
              </a:tabLst>
            </a:pP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1	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001261" y="1795652"/>
            <a:ext cx="776732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3260" algn="l"/>
                <a:tab pos="1403985" algn="l"/>
                <a:tab pos="1589405" algn="l"/>
                <a:tab pos="2261235" algn="l"/>
                <a:tab pos="2985770" algn="l"/>
                <a:tab pos="3168650" algn="l"/>
                <a:tab pos="3843020" algn="l"/>
                <a:tab pos="4564380" algn="l"/>
                <a:tab pos="4761230" algn="l"/>
                <a:tab pos="5433060" algn="l"/>
                <a:tab pos="6156960" algn="l"/>
                <a:tab pos="6358255" algn="l"/>
                <a:tab pos="7030084" algn="l"/>
                <a:tab pos="7753984" algn="l"/>
              </a:tabLst>
            </a:pP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2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3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4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5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6	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74" name="object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9723" y="3436620"/>
            <a:ext cx="126490" cy="129539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10550652" y="178307"/>
            <a:ext cx="1641475" cy="324485"/>
          </a:xfrm>
          <a:custGeom>
            <a:avLst/>
            <a:gdLst/>
            <a:ahLst/>
            <a:cxnLst/>
            <a:rect l="l" t="t" r="r" b="b"/>
            <a:pathLst>
              <a:path w="1641475" h="324484">
                <a:moveTo>
                  <a:pt x="1641094" y="0"/>
                </a:moveTo>
                <a:lnTo>
                  <a:pt x="0" y="0"/>
                </a:lnTo>
                <a:lnTo>
                  <a:pt x="0" y="324231"/>
                </a:lnTo>
                <a:lnTo>
                  <a:pt x="1641094" y="324231"/>
                </a:lnTo>
                <a:lnTo>
                  <a:pt x="1641094" y="0"/>
                </a:lnTo>
                <a:close/>
              </a:path>
            </a:pathLst>
          </a:custGeom>
          <a:solidFill>
            <a:srgbClr val="7389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10728706" y="172669"/>
            <a:ext cx="137477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5">
                <a:solidFill>
                  <a:srgbClr val="FFFFFF"/>
                </a:solidFill>
              </a:rPr>
              <a:t>С</a:t>
            </a:r>
            <a:r>
              <a:rPr dirty="0" sz="1800" spc="-210">
                <a:solidFill>
                  <a:srgbClr val="FFFFFF"/>
                </a:solidFill>
              </a:rPr>
              <a:t> </a:t>
            </a:r>
            <a:r>
              <a:rPr dirty="0" sz="1800" spc="-55">
                <a:solidFill>
                  <a:srgbClr val="FFFFFF"/>
                </a:solidFill>
              </a:rPr>
              <a:t>01</a:t>
            </a:r>
            <a:r>
              <a:rPr dirty="0" sz="1800" spc="-160">
                <a:solidFill>
                  <a:srgbClr val="FFFFFF"/>
                </a:solidFill>
              </a:rPr>
              <a:t>.</a:t>
            </a:r>
            <a:r>
              <a:rPr dirty="0" sz="1800" spc="-55">
                <a:solidFill>
                  <a:srgbClr val="FFFFFF"/>
                </a:solidFill>
              </a:rPr>
              <a:t>07</a:t>
            </a:r>
            <a:r>
              <a:rPr dirty="0" sz="1800" spc="-160">
                <a:solidFill>
                  <a:srgbClr val="FFFFFF"/>
                </a:solidFill>
              </a:rPr>
              <a:t>.</a:t>
            </a:r>
            <a:r>
              <a:rPr dirty="0" sz="1800" spc="-55">
                <a:solidFill>
                  <a:srgbClr val="FFFFFF"/>
                </a:solidFill>
              </a:rPr>
              <a:t>2</a:t>
            </a:r>
            <a:r>
              <a:rPr dirty="0" sz="1800" spc="-40">
                <a:solidFill>
                  <a:srgbClr val="FFFFFF"/>
                </a:solidFill>
              </a:rPr>
              <a:t>0</a:t>
            </a:r>
            <a:r>
              <a:rPr dirty="0" sz="1800" spc="-55">
                <a:solidFill>
                  <a:srgbClr val="FFFFFF"/>
                </a:solidFill>
              </a:rPr>
              <a:t>1</a:t>
            </a:r>
            <a:r>
              <a:rPr dirty="0" sz="1800" spc="-25">
                <a:solidFill>
                  <a:srgbClr val="FFFFFF"/>
                </a:solidFill>
              </a:rPr>
              <a:t>9</a:t>
            </a:r>
            <a:endParaRPr sz="1800"/>
          </a:p>
        </p:txBody>
      </p:sp>
      <p:sp>
        <p:nvSpPr>
          <p:cNvPr id="77" name="object 7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93335" y="3531108"/>
            <a:ext cx="5428615" cy="856615"/>
          </a:xfrm>
          <a:custGeom>
            <a:avLst/>
            <a:gdLst/>
            <a:ahLst/>
            <a:cxnLst/>
            <a:rect l="l" t="t" r="r" b="b"/>
            <a:pathLst>
              <a:path w="5428615" h="856614">
                <a:moveTo>
                  <a:pt x="0" y="856488"/>
                </a:moveTo>
                <a:lnTo>
                  <a:pt x="5428488" y="856488"/>
                </a:lnTo>
                <a:lnTo>
                  <a:pt x="5428488" y="0"/>
                </a:lnTo>
                <a:lnTo>
                  <a:pt x="0" y="0"/>
                </a:lnTo>
                <a:lnTo>
                  <a:pt x="0" y="856488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4828" y="3690365"/>
            <a:ext cx="39090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30480">
              <a:lnSpc>
                <a:spcPct val="100000"/>
              </a:lnSpc>
              <a:spcBef>
                <a:spcPts val="95"/>
              </a:spcBef>
            </a:pPr>
            <a:r>
              <a:rPr dirty="0" sz="1600" spc="65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16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444444"/>
                </a:solidFill>
                <a:latin typeface="Trebuchet MS"/>
                <a:cs typeface="Trebuchet MS"/>
              </a:rPr>
              <a:t>МЕНЕЕ</a:t>
            </a:r>
            <a:r>
              <a:rPr dirty="0" sz="16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14">
                <a:solidFill>
                  <a:srgbClr val="444444"/>
                </a:solidFill>
                <a:latin typeface="Trebuchet MS"/>
                <a:cs typeface="Trebuchet MS"/>
              </a:rPr>
              <a:t>ЧЕМ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95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16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E11E31"/>
                </a:solidFill>
                <a:latin typeface="Trebuchet MS"/>
                <a:cs typeface="Trebuchet MS"/>
              </a:rPr>
              <a:t>7</a:t>
            </a:r>
            <a:r>
              <a:rPr dirty="0" sz="1600" spc="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ДНЕЙ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до</a:t>
            </a:r>
            <a:r>
              <a:rPr dirty="0" sz="16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6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11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6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1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аявок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34349" y="3540061"/>
            <a:ext cx="2795905" cy="838835"/>
            <a:chOff x="2034349" y="3540061"/>
            <a:chExt cx="2795905" cy="838835"/>
          </a:xfrm>
        </p:grpSpPr>
        <p:sp>
          <p:nvSpPr>
            <p:cNvPr id="5" name="object 5"/>
            <p:cNvSpPr/>
            <p:nvPr/>
          </p:nvSpPr>
          <p:spPr>
            <a:xfrm>
              <a:off x="2039111" y="3544823"/>
              <a:ext cx="2786380" cy="829310"/>
            </a:xfrm>
            <a:custGeom>
              <a:avLst/>
              <a:gdLst/>
              <a:ahLst/>
              <a:cxnLst/>
              <a:rect l="l" t="t" r="r" b="b"/>
              <a:pathLst>
                <a:path w="2786379" h="829310">
                  <a:moveTo>
                    <a:pt x="2615565" y="0"/>
                  </a:moveTo>
                  <a:lnTo>
                    <a:pt x="0" y="0"/>
                  </a:lnTo>
                  <a:lnTo>
                    <a:pt x="0" y="829056"/>
                  </a:lnTo>
                  <a:lnTo>
                    <a:pt x="2615565" y="829056"/>
                  </a:lnTo>
                  <a:lnTo>
                    <a:pt x="2785872" y="414527"/>
                  </a:lnTo>
                  <a:lnTo>
                    <a:pt x="2615565" y="0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039111" y="3544823"/>
              <a:ext cx="2786380" cy="829310"/>
            </a:xfrm>
            <a:custGeom>
              <a:avLst/>
              <a:gdLst/>
              <a:ahLst/>
              <a:cxnLst/>
              <a:rect l="l" t="t" r="r" b="b"/>
              <a:pathLst>
                <a:path w="2786379" h="829310">
                  <a:moveTo>
                    <a:pt x="0" y="0"/>
                  </a:moveTo>
                  <a:lnTo>
                    <a:pt x="2615565" y="0"/>
                  </a:lnTo>
                  <a:lnTo>
                    <a:pt x="2785872" y="414527"/>
                  </a:lnTo>
                  <a:lnTo>
                    <a:pt x="2615565" y="829056"/>
                  </a:lnTo>
                  <a:lnTo>
                    <a:pt x="0" y="8290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290317" y="3816477"/>
            <a:ext cx="22294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8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1600" spc="185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dirty="0" sz="1600" spc="125">
                <a:solidFill>
                  <a:srgbClr val="FFFFFF"/>
                </a:solidFill>
                <a:latin typeface="Trebuchet MS"/>
                <a:cs typeface="Trebuchet MS"/>
              </a:rPr>
              <a:t>Ц</a:t>
            </a:r>
            <a:r>
              <a:rPr dirty="0" sz="16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≤</a:t>
            </a:r>
            <a:r>
              <a:rPr dirty="0" sz="16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sz="1600" spc="6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6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6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dirty="0" sz="1600" spc="-17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93335" y="4713732"/>
            <a:ext cx="5485130" cy="856615"/>
          </a:xfrm>
          <a:custGeom>
            <a:avLst/>
            <a:gdLst/>
            <a:ahLst/>
            <a:cxnLst/>
            <a:rect l="l" t="t" r="r" b="b"/>
            <a:pathLst>
              <a:path w="5485130" h="856614">
                <a:moveTo>
                  <a:pt x="0" y="856488"/>
                </a:moveTo>
                <a:lnTo>
                  <a:pt x="5484875" y="856488"/>
                </a:lnTo>
                <a:lnTo>
                  <a:pt x="5484875" y="0"/>
                </a:lnTo>
                <a:lnTo>
                  <a:pt x="0" y="0"/>
                </a:lnTo>
                <a:lnTo>
                  <a:pt x="0" y="856488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82259" y="4872938"/>
            <a:ext cx="39090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28575">
              <a:lnSpc>
                <a:spcPct val="100000"/>
              </a:lnSpc>
              <a:spcBef>
                <a:spcPts val="95"/>
              </a:spcBef>
            </a:pPr>
            <a:r>
              <a:rPr dirty="0" sz="1600" spc="7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7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6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2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204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600" spc="10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30" b="1">
                <a:solidFill>
                  <a:srgbClr val="E11E31"/>
                </a:solidFill>
                <a:latin typeface="Trebuchet MS"/>
                <a:cs typeface="Trebuchet MS"/>
              </a:rPr>
              <a:t>1</a:t>
            </a:r>
            <a:r>
              <a:rPr dirty="0" sz="1600" spc="-25" b="1">
                <a:solidFill>
                  <a:srgbClr val="E11E31"/>
                </a:solidFill>
                <a:latin typeface="Trebuchet MS"/>
                <a:cs typeface="Trebuchet MS"/>
              </a:rPr>
              <a:t>5</a:t>
            </a:r>
            <a:r>
              <a:rPr dirty="0" sz="1600" spc="4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6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60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до</a:t>
            </a:r>
            <a:r>
              <a:rPr dirty="0" sz="16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6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11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6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1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аявок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09684" y="2733878"/>
            <a:ext cx="10731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25" b="1">
                <a:solidFill>
                  <a:srgbClr val="53666F"/>
                </a:solidFill>
                <a:latin typeface="Trebuchet MS"/>
                <a:cs typeface="Trebuchet MS"/>
              </a:rPr>
              <a:t>ЗАКАЗЧИК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2080" y="1414272"/>
            <a:ext cx="894587" cy="108051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283714" y="2739085"/>
            <a:ext cx="41020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0" b="1">
                <a:solidFill>
                  <a:srgbClr val="53666F"/>
                </a:solidFill>
                <a:latin typeface="Trebuchet MS"/>
                <a:cs typeface="Trebuchet MS"/>
              </a:rPr>
              <a:t>Е</a:t>
            </a:r>
            <a:r>
              <a:rPr dirty="0" sz="1600" spc="-35" b="1">
                <a:solidFill>
                  <a:srgbClr val="53666F"/>
                </a:solidFill>
                <a:latin typeface="Trebuchet MS"/>
                <a:cs typeface="Trebuchet MS"/>
              </a:rPr>
              <a:t>И</a:t>
            </a:r>
            <a:r>
              <a:rPr dirty="0" sz="1600" spc="65" b="1">
                <a:solidFill>
                  <a:srgbClr val="53666F"/>
                </a:solidFill>
                <a:latin typeface="Trebuchet MS"/>
                <a:cs typeface="Trebuchet MS"/>
              </a:rPr>
              <a:t>С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94077" y="1438402"/>
            <a:ext cx="1209040" cy="1207135"/>
            <a:chOff x="1894077" y="1438402"/>
            <a:chExt cx="1209040" cy="1207135"/>
          </a:xfrm>
        </p:grpSpPr>
        <p:sp>
          <p:nvSpPr>
            <p:cNvPr id="14" name="object 14"/>
            <p:cNvSpPr/>
            <p:nvPr/>
          </p:nvSpPr>
          <p:spPr>
            <a:xfrm>
              <a:off x="1900427" y="1444752"/>
              <a:ext cx="1196340" cy="1194435"/>
            </a:xfrm>
            <a:custGeom>
              <a:avLst/>
              <a:gdLst/>
              <a:ahLst/>
              <a:cxnLst/>
              <a:rect l="l" t="t" r="r" b="b"/>
              <a:pathLst>
                <a:path w="1196339" h="1194435">
                  <a:moveTo>
                    <a:pt x="0" y="597153"/>
                  </a:moveTo>
                  <a:lnTo>
                    <a:pt x="2032" y="548132"/>
                  </a:lnTo>
                  <a:lnTo>
                    <a:pt x="7874" y="500252"/>
                  </a:lnTo>
                  <a:lnTo>
                    <a:pt x="17399" y="453644"/>
                  </a:lnTo>
                  <a:lnTo>
                    <a:pt x="30480" y="408305"/>
                  </a:lnTo>
                  <a:lnTo>
                    <a:pt x="46990" y="364617"/>
                  </a:lnTo>
                  <a:lnTo>
                    <a:pt x="66802" y="322707"/>
                  </a:lnTo>
                  <a:lnTo>
                    <a:pt x="89662" y="282701"/>
                  </a:lnTo>
                  <a:lnTo>
                    <a:pt x="115443" y="244475"/>
                  </a:lnTo>
                  <a:lnTo>
                    <a:pt x="144018" y="208534"/>
                  </a:lnTo>
                  <a:lnTo>
                    <a:pt x="175260" y="174878"/>
                  </a:lnTo>
                  <a:lnTo>
                    <a:pt x="208915" y="143763"/>
                  </a:lnTo>
                  <a:lnTo>
                    <a:pt x="244856" y="115188"/>
                  </a:lnTo>
                  <a:lnTo>
                    <a:pt x="283083" y="89535"/>
                  </a:lnTo>
                  <a:lnTo>
                    <a:pt x="323342" y="66675"/>
                  </a:lnTo>
                  <a:lnTo>
                    <a:pt x="365379" y="46989"/>
                  </a:lnTo>
                  <a:lnTo>
                    <a:pt x="409067" y="30480"/>
                  </a:lnTo>
                  <a:lnTo>
                    <a:pt x="454406" y="17399"/>
                  </a:lnTo>
                  <a:lnTo>
                    <a:pt x="501142" y="7874"/>
                  </a:lnTo>
                  <a:lnTo>
                    <a:pt x="549148" y="2032"/>
                  </a:lnTo>
                  <a:lnTo>
                    <a:pt x="598170" y="0"/>
                  </a:lnTo>
                  <a:lnTo>
                    <a:pt x="647192" y="2032"/>
                  </a:lnTo>
                  <a:lnTo>
                    <a:pt x="695198" y="7874"/>
                  </a:lnTo>
                  <a:lnTo>
                    <a:pt x="741934" y="17399"/>
                  </a:lnTo>
                  <a:lnTo>
                    <a:pt x="787273" y="30480"/>
                  </a:lnTo>
                  <a:lnTo>
                    <a:pt x="830961" y="46989"/>
                  </a:lnTo>
                  <a:lnTo>
                    <a:pt x="872998" y="66675"/>
                  </a:lnTo>
                  <a:lnTo>
                    <a:pt x="913257" y="89535"/>
                  </a:lnTo>
                  <a:lnTo>
                    <a:pt x="951484" y="115188"/>
                  </a:lnTo>
                  <a:lnTo>
                    <a:pt x="987425" y="143763"/>
                  </a:lnTo>
                  <a:lnTo>
                    <a:pt x="1021080" y="174878"/>
                  </a:lnTo>
                  <a:lnTo>
                    <a:pt x="1052322" y="208534"/>
                  </a:lnTo>
                  <a:lnTo>
                    <a:pt x="1080897" y="244475"/>
                  </a:lnTo>
                  <a:lnTo>
                    <a:pt x="1106678" y="282701"/>
                  </a:lnTo>
                  <a:lnTo>
                    <a:pt x="1129538" y="322707"/>
                  </a:lnTo>
                  <a:lnTo>
                    <a:pt x="1149350" y="364617"/>
                  </a:lnTo>
                  <a:lnTo>
                    <a:pt x="1165860" y="408305"/>
                  </a:lnTo>
                  <a:lnTo>
                    <a:pt x="1178941" y="453644"/>
                  </a:lnTo>
                  <a:lnTo>
                    <a:pt x="1188466" y="500252"/>
                  </a:lnTo>
                  <a:lnTo>
                    <a:pt x="1194308" y="548132"/>
                  </a:lnTo>
                  <a:lnTo>
                    <a:pt x="1196340" y="597153"/>
                  </a:lnTo>
                  <a:lnTo>
                    <a:pt x="1194308" y="646176"/>
                  </a:lnTo>
                  <a:lnTo>
                    <a:pt x="1188466" y="694055"/>
                  </a:lnTo>
                  <a:lnTo>
                    <a:pt x="1178941" y="740663"/>
                  </a:lnTo>
                  <a:lnTo>
                    <a:pt x="1165860" y="786002"/>
                  </a:lnTo>
                  <a:lnTo>
                    <a:pt x="1149350" y="829690"/>
                  </a:lnTo>
                  <a:lnTo>
                    <a:pt x="1129538" y="871601"/>
                  </a:lnTo>
                  <a:lnTo>
                    <a:pt x="1106678" y="911606"/>
                  </a:lnTo>
                  <a:lnTo>
                    <a:pt x="1080897" y="949833"/>
                  </a:lnTo>
                  <a:lnTo>
                    <a:pt x="1052322" y="985774"/>
                  </a:lnTo>
                  <a:lnTo>
                    <a:pt x="1021080" y="1019428"/>
                  </a:lnTo>
                  <a:lnTo>
                    <a:pt x="987425" y="1050544"/>
                  </a:lnTo>
                  <a:lnTo>
                    <a:pt x="951484" y="1079119"/>
                  </a:lnTo>
                  <a:lnTo>
                    <a:pt x="913257" y="1104773"/>
                  </a:lnTo>
                  <a:lnTo>
                    <a:pt x="872998" y="1127633"/>
                  </a:lnTo>
                  <a:lnTo>
                    <a:pt x="830961" y="1147318"/>
                  </a:lnTo>
                  <a:lnTo>
                    <a:pt x="787273" y="1163827"/>
                  </a:lnTo>
                  <a:lnTo>
                    <a:pt x="741934" y="1176909"/>
                  </a:lnTo>
                  <a:lnTo>
                    <a:pt x="695198" y="1186434"/>
                  </a:lnTo>
                  <a:lnTo>
                    <a:pt x="647192" y="1192276"/>
                  </a:lnTo>
                  <a:lnTo>
                    <a:pt x="598170" y="1194308"/>
                  </a:lnTo>
                  <a:lnTo>
                    <a:pt x="549148" y="1192276"/>
                  </a:lnTo>
                  <a:lnTo>
                    <a:pt x="501142" y="1186434"/>
                  </a:lnTo>
                  <a:lnTo>
                    <a:pt x="454406" y="1176909"/>
                  </a:lnTo>
                  <a:lnTo>
                    <a:pt x="409067" y="1163827"/>
                  </a:lnTo>
                  <a:lnTo>
                    <a:pt x="365379" y="1147318"/>
                  </a:lnTo>
                  <a:lnTo>
                    <a:pt x="323342" y="1127633"/>
                  </a:lnTo>
                  <a:lnTo>
                    <a:pt x="283083" y="1104773"/>
                  </a:lnTo>
                  <a:lnTo>
                    <a:pt x="244856" y="1079119"/>
                  </a:lnTo>
                  <a:lnTo>
                    <a:pt x="208915" y="1050544"/>
                  </a:lnTo>
                  <a:lnTo>
                    <a:pt x="175260" y="1019428"/>
                  </a:lnTo>
                  <a:lnTo>
                    <a:pt x="144018" y="985774"/>
                  </a:lnTo>
                  <a:lnTo>
                    <a:pt x="115443" y="949833"/>
                  </a:lnTo>
                  <a:lnTo>
                    <a:pt x="89662" y="911606"/>
                  </a:lnTo>
                  <a:lnTo>
                    <a:pt x="66802" y="871601"/>
                  </a:lnTo>
                  <a:lnTo>
                    <a:pt x="46990" y="829690"/>
                  </a:lnTo>
                  <a:lnTo>
                    <a:pt x="30480" y="786002"/>
                  </a:lnTo>
                  <a:lnTo>
                    <a:pt x="17399" y="740663"/>
                  </a:lnTo>
                  <a:lnTo>
                    <a:pt x="7874" y="694055"/>
                  </a:lnTo>
                  <a:lnTo>
                    <a:pt x="2032" y="646176"/>
                  </a:lnTo>
                  <a:lnTo>
                    <a:pt x="0" y="597153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2639" y="1610868"/>
              <a:ext cx="853439" cy="85496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45889" y="175006"/>
            <a:ext cx="342582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5"/>
              <a:t>РАЗМЕЩЕНИЕ</a:t>
            </a:r>
            <a:r>
              <a:rPr dirty="0" spc="295"/>
              <a:t> </a:t>
            </a:r>
            <a:r>
              <a:rPr dirty="0" spc="25"/>
              <a:t>ИЗВЕЩЕНИЯ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59504" y="1892553"/>
            <a:ext cx="473519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2295" marR="5080" indent="-570230">
              <a:lnSpc>
                <a:spcPct val="100000"/>
              </a:lnSpc>
              <a:spcBef>
                <a:spcPts val="100"/>
              </a:spcBef>
            </a:pPr>
            <a:r>
              <a:rPr dirty="0" sz="2400" spc="120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24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2400" spc="30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24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2400" spc="60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2400" spc="-45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2400" spc="-105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2400" spc="40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2400" spc="-13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-3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2400" spc="-4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2400" spc="60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2400" spc="75" b="1">
                <a:solidFill>
                  <a:srgbClr val="E11E31"/>
                </a:solidFill>
                <a:latin typeface="Trebuchet MS"/>
                <a:cs typeface="Trebuchet MS"/>
              </a:rPr>
              <a:t>м</a:t>
            </a:r>
            <a:r>
              <a:rPr dirty="0" sz="2400" spc="-1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2400" spc="170" b="1">
                <a:solidFill>
                  <a:srgbClr val="E11E31"/>
                </a:solidFill>
                <a:latin typeface="Trebuchet MS"/>
                <a:cs typeface="Trebuchet MS"/>
              </a:rPr>
              <a:t>щ</a:t>
            </a:r>
            <a:r>
              <a:rPr dirty="0" sz="24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2400" spc="-1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2400" spc="50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2400" spc="-229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-114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2400" spc="4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2400" spc="20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2400" spc="-12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2400" spc="160" b="1">
                <a:solidFill>
                  <a:srgbClr val="E11E31"/>
                </a:solidFill>
                <a:latin typeface="Trebuchet MS"/>
                <a:cs typeface="Trebuchet MS"/>
              </a:rPr>
              <a:t>щ</a:t>
            </a:r>
            <a:r>
              <a:rPr dirty="0" sz="2400" spc="-12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2400" spc="-8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2400" spc="-105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2400" spc="-65" b="1">
                <a:solidFill>
                  <a:srgbClr val="E11E31"/>
                </a:solidFill>
                <a:latin typeface="Trebuchet MS"/>
                <a:cs typeface="Trebuchet MS"/>
              </a:rPr>
              <a:t>е  </a:t>
            </a:r>
            <a:r>
              <a:rPr dirty="0" sz="2400" spc="-1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2400" spc="-114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-75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2400" spc="-8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2400" spc="-4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2400" spc="20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2400" spc="-12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2400" spc="-15" b="1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2400" spc="-12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2400" spc="-9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2400" spc="-105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2400" spc="-8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2400" spc="-12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2400" spc="-114" b="1">
                <a:solidFill>
                  <a:srgbClr val="E11E31"/>
                </a:solidFill>
                <a:latin typeface="Trebuchet MS"/>
                <a:cs typeface="Trebuchet MS"/>
              </a:rPr>
              <a:t>у</a:t>
            </a:r>
            <a:r>
              <a:rPr dirty="0" sz="2400" spc="2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2400" b="1">
                <a:solidFill>
                  <a:srgbClr val="E11E31"/>
                </a:solidFill>
                <a:latin typeface="Trebuchet MS"/>
                <a:cs typeface="Trebuchet MS"/>
              </a:rPr>
              <a:t>ц</a:t>
            </a:r>
            <a:r>
              <a:rPr dirty="0" sz="2400" spc="-105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2400" spc="-3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2400" spc="-8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24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2400" spc="-204" b="1">
                <a:solidFill>
                  <a:srgbClr val="E11E31"/>
                </a:solidFill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034349" y="4722685"/>
            <a:ext cx="2795905" cy="838835"/>
            <a:chOff x="2034349" y="4722685"/>
            <a:chExt cx="2795905" cy="838835"/>
          </a:xfrm>
        </p:grpSpPr>
        <p:sp>
          <p:nvSpPr>
            <p:cNvPr id="19" name="object 19"/>
            <p:cNvSpPr/>
            <p:nvPr/>
          </p:nvSpPr>
          <p:spPr>
            <a:xfrm>
              <a:off x="2039111" y="4727447"/>
              <a:ext cx="2786380" cy="829310"/>
            </a:xfrm>
            <a:custGeom>
              <a:avLst/>
              <a:gdLst/>
              <a:ahLst/>
              <a:cxnLst/>
              <a:rect l="l" t="t" r="r" b="b"/>
              <a:pathLst>
                <a:path w="2786379" h="829310">
                  <a:moveTo>
                    <a:pt x="2615565" y="0"/>
                  </a:moveTo>
                  <a:lnTo>
                    <a:pt x="0" y="0"/>
                  </a:lnTo>
                  <a:lnTo>
                    <a:pt x="0" y="829055"/>
                  </a:lnTo>
                  <a:lnTo>
                    <a:pt x="2615565" y="829055"/>
                  </a:lnTo>
                  <a:lnTo>
                    <a:pt x="2785872" y="414527"/>
                  </a:lnTo>
                  <a:lnTo>
                    <a:pt x="2615565" y="0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039111" y="4727447"/>
              <a:ext cx="2786380" cy="829310"/>
            </a:xfrm>
            <a:custGeom>
              <a:avLst/>
              <a:gdLst/>
              <a:ahLst/>
              <a:cxnLst/>
              <a:rect l="l" t="t" r="r" b="b"/>
              <a:pathLst>
                <a:path w="2786379" h="829310">
                  <a:moveTo>
                    <a:pt x="0" y="0"/>
                  </a:moveTo>
                  <a:lnTo>
                    <a:pt x="2615565" y="0"/>
                  </a:lnTo>
                  <a:lnTo>
                    <a:pt x="2785872" y="414527"/>
                  </a:lnTo>
                  <a:lnTo>
                    <a:pt x="2615565" y="829055"/>
                  </a:lnTo>
                  <a:lnTo>
                    <a:pt x="0" y="82905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290317" y="4999482"/>
            <a:ext cx="22326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8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1600" spc="185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dirty="0" sz="1600" spc="125">
                <a:solidFill>
                  <a:srgbClr val="FFFFFF"/>
                </a:solidFill>
                <a:latin typeface="Trebuchet MS"/>
                <a:cs typeface="Trebuchet MS"/>
              </a:rPr>
              <a:t>Ц</a:t>
            </a:r>
            <a:r>
              <a:rPr dirty="0" sz="16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&gt;</a:t>
            </a:r>
            <a:r>
              <a:rPr dirty="0" sz="16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sz="1600" spc="6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6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6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6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dirty="0" sz="1600" spc="-17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740" y="1108075"/>
            <a:ext cx="94900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95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2400" spc="-12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-35" b="1">
                <a:solidFill>
                  <a:srgbClr val="E11E31"/>
                </a:solidFill>
                <a:latin typeface="Trebuchet MS"/>
                <a:cs typeface="Trebuchet MS"/>
              </a:rPr>
              <a:t>извещении</a:t>
            </a:r>
            <a:r>
              <a:rPr dirty="0" sz="2400" spc="-7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-1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2400" spc="-12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-50" b="1">
                <a:solidFill>
                  <a:srgbClr val="E11E31"/>
                </a:solidFill>
                <a:latin typeface="Trebuchet MS"/>
                <a:cs typeface="Trebuchet MS"/>
              </a:rPr>
              <a:t>проведении</a:t>
            </a:r>
            <a:r>
              <a:rPr dirty="0" sz="2400" spc="-14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-50" b="1">
                <a:solidFill>
                  <a:srgbClr val="E11E31"/>
                </a:solidFill>
                <a:latin typeface="Trebuchet MS"/>
                <a:cs typeface="Trebuchet MS"/>
              </a:rPr>
              <a:t>электронного</a:t>
            </a:r>
            <a:r>
              <a:rPr dirty="0" sz="2400" spc="-11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-40" b="1">
                <a:solidFill>
                  <a:srgbClr val="E11E31"/>
                </a:solidFill>
                <a:latin typeface="Trebuchet MS"/>
                <a:cs typeface="Trebuchet MS"/>
              </a:rPr>
              <a:t>аукциона</a:t>
            </a:r>
            <a:r>
              <a:rPr dirty="0" sz="2400" spc="-37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-5" b="1">
                <a:solidFill>
                  <a:srgbClr val="E11E31"/>
                </a:solidFill>
                <a:latin typeface="Trebuchet MS"/>
                <a:cs typeface="Trebuchet MS"/>
              </a:rPr>
              <a:t>указываются: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3192" y="175006"/>
            <a:ext cx="237426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С</a:t>
            </a:r>
            <a:r>
              <a:rPr dirty="0" spc="-150"/>
              <a:t>Т</a:t>
            </a:r>
            <a:r>
              <a:rPr dirty="0" spc="-20"/>
              <a:t>А</a:t>
            </a:r>
            <a:r>
              <a:rPr dirty="0" spc="-150"/>
              <a:t>Т</a:t>
            </a:r>
            <a:r>
              <a:rPr dirty="0" spc="-50"/>
              <a:t>Ь</a:t>
            </a:r>
            <a:r>
              <a:rPr dirty="0" spc="-85"/>
              <a:t>Я</a:t>
            </a:r>
            <a:r>
              <a:rPr dirty="0" spc="-280"/>
              <a:t> </a:t>
            </a:r>
            <a:r>
              <a:rPr dirty="0" spc="-25"/>
              <a:t>63</a:t>
            </a:r>
            <a:r>
              <a:rPr dirty="0" spc="-100"/>
              <a:t> </a:t>
            </a:r>
            <a:r>
              <a:rPr dirty="0" spc="100"/>
              <a:t>№</a:t>
            </a:r>
            <a:r>
              <a:rPr dirty="0" spc="-315"/>
              <a:t> </a:t>
            </a:r>
            <a:r>
              <a:rPr dirty="0" spc="-35"/>
              <a:t>44</a:t>
            </a:r>
            <a:r>
              <a:rPr dirty="0" spc="30"/>
              <a:t>-</a:t>
            </a:r>
            <a:r>
              <a:rPr dirty="0" spc="65"/>
              <a:t>ФЗ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4740" y="1819401"/>
            <a:ext cx="10753090" cy="41103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E1465A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ре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444444"/>
                </a:solidFill>
                <a:latin typeface="Trebuchet MS"/>
                <a:cs typeface="Trebuchet MS"/>
              </a:rPr>
              <a:t>э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лектр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6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пл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ща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8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нн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160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80">
                <a:solidFill>
                  <a:srgbClr val="444444"/>
                </a:solidFill>
                <a:latin typeface="Trebuchet MS"/>
                <a:cs typeface="Trebuchet MS"/>
              </a:rPr>
              <a:t>мм</a:t>
            </a:r>
            <a:r>
              <a:rPr dirty="0" sz="1600" spc="-6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нн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6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444444"/>
                </a:solidFill>
                <a:latin typeface="Trebuchet MS"/>
                <a:cs typeface="Trebuchet MS"/>
              </a:rPr>
              <a:t>«Интернет»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1465A"/>
              </a:buClr>
              <a:buFont typeface="Wingdings"/>
              <a:buChar char=""/>
            </a:pPr>
            <a:endParaRPr sz="15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Clr>
                <a:srgbClr val="E1465A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дата</a:t>
            </a:r>
            <a:r>
              <a:rPr dirty="0" sz="16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окончания</a:t>
            </a:r>
            <a:r>
              <a:rPr dirty="0" sz="16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срока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рассмотрения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r>
              <a:rPr dirty="0" sz="16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6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участие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аукционе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1465A"/>
              </a:buClr>
              <a:buFont typeface="Wingdings"/>
              <a:buChar char=""/>
            </a:pPr>
            <a:endParaRPr sz="1550">
              <a:latin typeface="Trebuchet MS"/>
              <a:cs typeface="Trebuchet MS"/>
            </a:endParaRPr>
          </a:p>
          <a:p>
            <a:pPr algn="just" marL="299085" marR="10795" indent="-287020">
              <a:lnSpc>
                <a:spcPct val="100000"/>
              </a:lnSpc>
              <a:buClr>
                <a:srgbClr val="E1465A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дата</a:t>
            </a:r>
            <a:r>
              <a:rPr dirty="0" sz="1600" spc="-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проведения</a:t>
            </a:r>
            <a:r>
              <a:rPr dirty="0" sz="16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аукциона.</a:t>
            </a:r>
            <a:r>
              <a:rPr dirty="0" sz="1600" spc="-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40">
                <a:solidFill>
                  <a:srgbClr val="444444"/>
                </a:solidFill>
                <a:latin typeface="Trebuchet MS"/>
                <a:cs typeface="Trebuchet MS"/>
              </a:rPr>
              <a:t>случае,</a:t>
            </a:r>
            <a:r>
              <a:rPr dirty="0" sz="1600" spc="-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если</a:t>
            </a:r>
            <a:r>
              <a:rPr dirty="0" sz="16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дата</a:t>
            </a:r>
            <a:r>
              <a:rPr dirty="0" sz="1600" spc="-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проведения</a:t>
            </a:r>
            <a:r>
              <a:rPr dirty="0" sz="1600" spc="-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такого</a:t>
            </a:r>
            <a:r>
              <a:rPr dirty="0" sz="16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аукциона</a:t>
            </a:r>
            <a:r>
              <a:rPr dirty="0" sz="1600" spc="-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приходится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600" spc="-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нерабочий</a:t>
            </a:r>
            <a:r>
              <a:rPr dirty="0" sz="1600" spc="-40">
                <a:solidFill>
                  <a:srgbClr val="444444"/>
                </a:solidFill>
                <a:latin typeface="Trebuchet MS"/>
                <a:cs typeface="Trebuchet MS"/>
              </a:rPr>
              <a:t> день, </a:t>
            </a:r>
            <a:r>
              <a:rPr dirty="0" sz="1600" spc="-4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день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проведения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такого</a:t>
            </a:r>
            <a:r>
              <a:rPr dirty="0" sz="16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аукциона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переносится</a:t>
            </a:r>
            <a:r>
              <a:rPr dirty="0" sz="16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следующий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16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ним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рабочий</a:t>
            </a:r>
            <a:r>
              <a:rPr dirty="0" sz="16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день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1465A"/>
              </a:buClr>
              <a:buFont typeface="Wingdings"/>
              <a:buChar char=""/>
            </a:pPr>
            <a:endParaRPr sz="15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Clr>
                <a:srgbClr val="E1465A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размер</a:t>
            </a:r>
            <a:r>
              <a:rPr dirty="0" sz="16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обеспечения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r>
              <a:rPr dirty="0" sz="16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участие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аукционе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1465A"/>
              </a:buClr>
              <a:buFont typeface="Wingdings"/>
              <a:buChar char=""/>
            </a:pPr>
            <a:endParaRPr sz="15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Clr>
                <a:srgbClr val="E1465A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преимущества,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предоставляемые</a:t>
            </a:r>
            <a:r>
              <a:rPr dirty="0" sz="16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заказчиком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соответствии</a:t>
            </a:r>
            <a:r>
              <a:rPr dirty="0" sz="16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со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5">
                <a:solidFill>
                  <a:srgbClr val="444444"/>
                </a:solidFill>
                <a:latin typeface="Trebuchet MS"/>
                <a:cs typeface="Trebuchet MS"/>
              </a:rPr>
              <a:t>ст.</a:t>
            </a:r>
            <a:r>
              <a:rPr dirty="0" sz="160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28-30</a:t>
            </a:r>
            <a:r>
              <a:rPr dirty="0" sz="16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75">
                <a:solidFill>
                  <a:srgbClr val="444444"/>
                </a:solidFill>
                <a:latin typeface="Trebuchet MS"/>
                <a:cs typeface="Trebuchet MS"/>
              </a:rPr>
              <a:t>№</a:t>
            </a:r>
            <a:r>
              <a:rPr dirty="0" sz="1600" spc="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444444"/>
                </a:solidFill>
                <a:latin typeface="Trebuchet MS"/>
                <a:cs typeface="Trebuchet MS"/>
              </a:rPr>
              <a:t>44-ФЗ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1465A"/>
              </a:buClr>
              <a:buFont typeface="Wingdings"/>
              <a:buChar char=""/>
            </a:pPr>
            <a:endParaRPr sz="1550">
              <a:latin typeface="Trebuchet MS"/>
              <a:cs typeface="Trebuchet MS"/>
            </a:endParaRPr>
          </a:p>
          <a:p>
            <a:pPr algn="just" marL="299085" marR="5715" indent="-287020">
              <a:lnSpc>
                <a:spcPct val="100000"/>
              </a:lnSpc>
              <a:spcBef>
                <a:spcPts val="5"/>
              </a:spcBef>
              <a:buClr>
                <a:srgbClr val="E1465A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требования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участникам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аукциона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исчерпывающий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перечень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документов,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которые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должны</a:t>
            </a:r>
            <a:r>
              <a:rPr dirty="0" sz="1600" spc="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быть </a:t>
            </a:r>
            <a:r>
              <a:rPr dirty="0" sz="1600" spc="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представлены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участниками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такого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аукциона </a:t>
            </a:r>
            <a:r>
              <a:rPr dirty="0" sz="1600" spc="85">
                <a:solidFill>
                  <a:srgbClr val="444444"/>
                </a:solidFill>
                <a:latin typeface="Trebuchet MS"/>
                <a:cs typeface="Trebuchet MS"/>
              </a:rPr>
              <a:t>в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соответствии 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с </a:t>
            </a:r>
            <a:r>
              <a:rPr dirty="0" sz="1600" spc="-25">
                <a:solidFill>
                  <a:srgbClr val="444444"/>
                </a:solidFill>
                <a:latin typeface="Trebuchet MS"/>
                <a:cs typeface="Trebuchet MS"/>
              </a:rPr>
              <a:t>п.1 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ч.1;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35">
                <a:solidFill>
                  <a:srgbClr val="444444"/>
                </a:solidFill>
                <a:latin typeface="Trebuchet MS"/>
                <a:cs typeface="Trebuchet MS"/>
              </a:rPr>
              <a:t>ч.2</a:t>
            </a:r>
            <a:r>
              <a:rPr dirty="0" sz="16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и </a:t>
            </a:r>
            <a:r>
              <a:rPr dirty="0" sz="1600" spc="-80">
                <a:solidFill>
                  <a:srgbClr val="444444"/>
                </a:solidFill>
                <a:latin typeface="Trebuchet MS"/>
                <a:cs typeface="Trebuchet MS"/>
              </a:rPr>
              <a:t>ч.</a:t>
            </a:r>
            <a:r>
              <a:rPr dirty="0" sz="16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30">
                <a:solidFill>
                  <a:srgbClr val="444444"/>
                </a:solidFill>
                <a:latin typeface="Trebuchet MS"/>
                <a:cs typeface="Trebuchet MS"/>
              </a:rPr>
              <a:t>1.1 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(при наличии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таких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требований)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5">
                <a:solidFill>
                  <a:srgbClr val="444444"/>
                </a:solidFill>
                <a:latin typeface="Trebuchet MS"/>
                <a:cs typeface="Trebuchet MS"/>
              </a:rPr>
              <a:t>ст.</a:t>
            </a:r>
            <a:r>
              <a:rPr dirty="0" sz="160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444444"/>
                </a:solidFill>
                <a:latin typeface="Trebuchet MS"/>
                <a:cs typeface="Trebuchet MS"/>
              </a:rPr>
              <a:t>31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444444"/>
                </a:solidFill>
                <a:latin typeface="Trebuchet MS"/>
                <a:cs typeface="Trebuchet MS"/>
              </a:rPr>
              <a:t>44-ФЗ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1465A"/>
              </a:buClr>
              <a:buFont typeface="Wingdings"/>
              <a:buChar char=""/>
            </a:pPr>
            <a:endParaRPr sz="1550">
              <a:latin typeface="Trebuchet MS"/>
              <a:cs typeface="Trebuchet MS"/>
            </a:endParaRPr>
          </a:p>
          <a:p>
            <a:pPr marL="286385" indent="-286385">
              <a:lnSpc>
                <a:spcPct val="100000"/>
              </a:lnSpc>
              <a:buClr>
                <a:srgbClr val="E1465A"/>
              </a:buClr>
              <a:buFont typeface="Wingdings"/>
              <a:buChar char=""/>
              <a:tabLst>
                <a:tab pos="286385" algn="l"/>
                <a:tab pos="299720" algn="l"/>
              </a:tabLst>
            </a:pPr>
            <a:r>
              <a:rPr dirty="0" sz="1600" spc="-30">
                <a:solidFill>
                  <a:srgbClr val="444444"/>
                </a:solidFill>
                <a:latin typeface="Trebuchet MS"/>
                <a:cs typeface="Trebuchet MS"/>
              </a:rPr>
              <a:t>условия,</a:t>
            </a:r>
            <a:r>
              <a:rPr dirty="0" sz="1600" spc="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запреты</a:t>
            </a:r>
            <a:r>
              <a:rPr dirty="0" sz="1600" spc="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ограничения</a:t>
            </a:r>
            <a:r>
              <a:rPr dirty="0" sz="1600" spc="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допуска</a:t>
            </a:r>
            <a:r>
              <a:rPr dirty="0" sz="1600" spc="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товаров,</a:t>
            </a:r>
            <a:r>
              <a:rPr dirty="0" sz="1600" spc="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происходящих</a:t>
            </a:r>
            <a:r>
              <a:rPr dirty="0" sz="1600" spc="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из</a:t>
            </a:r>
            <a:r>
              <a:rPr dirty="0" sz="1600" spc="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иностранного</a:t>
            </a:r>
            <a:r>
              <a:rPr dirty="0" sz="1600" spc="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государства</a:t>
            </a:r>
            <a:r>
              <a:rPr dirty="0" sz="1600" spc="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или</a:t>
            </a:r>
            <a:r>
              <a:rPr dirty="0" sz="1600" spc="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группы</a:t>
            </a:r>
            <a:endParaRPr sz="1600">
              <a:latin typeface="Trebuchet MS"/>
              <a:cs typeface="Trebuchet MS"/>
            </a:endParaRPr>
          </a:p>
          <a:p>
            <a:pPr algn="ctr" marL="15875">
              <a:lnSpc>
                <a:spcPct val="100000"/>
              </a:lnSpc>
            </a:pP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иностранных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25">
                <a:solidFill>
                  <a:srgbClr val="444444"/>
                </a:solidFill>
                <a:latin typeface="Trebuchet MS"/>
                <a:cs typeface="Trebuchet MS"/>
              </a:rPr>
              <a:t>государств,</a:t>
            </a:r>
            <a:r>
              <a:rPr dirty="0" sz="1600" spc="-1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5">
                <a:solidFill>
                  <a:srgbClr val="444444"/>
                </a:solidFill>
                <a:latin typeface="Trebuchet MS"/>
                <a:cs typeface="Trebuchet MS"/>
              </a:rPr>
              <a:t>работ,</a:t>
            </a:r>
            <a:r>
              <a:rPr dirty="0" sz="16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75">
                <a:solidFill>
                  <a:srgbClr val="444444"/>
                </a:solidFill>
                <a:latin typeface="Trebuchet MS"/>
                <a:cs typeface="Trebuchet MS"/>
              </a:rPr>
              <a:t>услуг,</a:t>
            </a:r>
            <a:r>
              <a:rPr dirty="0" sz="16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соответственно</a:t>
            </a:r>
            <a:r>
              <a:rPr dirty="0" sz="16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выполняемых,</a:t>
            </a:r>
            <a:r>
              <a:rPr dirty="0" sz="16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444444"/>
                </a:solidFill>
                <a:latin typeface="Trebuchet MS"/>
                <a:cs typeface="Trebuchet MS"/>
              </a:rPr>
              <a:t>оказываемых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иностранными</a:t>
            </a:r>
            <a:r>
              <a:rPr dirty="0" sz="1600" spc="20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лицами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899" y="3652900"/>
            <a:ext cx="9606280" cy="200723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00"/>
              </a:spcBef>
              <a:buClr>
                <a:srgbClr val="E1465A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дата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время</a:t>
            </a:r>
            <a:r>
              <a:rPr dirty="0" sz="18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окончания</a:t>
            </a:r>
            <a:r>
              <a:rPr dirty="0" sz="1800" spc="-1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срока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подачи</a:t>
            </a:r>
            <a:r>
              <a:rPr dirty="0" sz="1800" spc="-1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r>
              <a:rPr dirty="0" sz="1800" spc="-1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8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участие</a:t>
            </a:r>
            <a:r>
              <a:rPr dirty="0" sz="1800" spc="-1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таком</a:t>
            </a:r>
            <a:r>
              <a:rPr dirty="0" sz="1800" spc="-2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аукционе</a:t>
            </a:r>
            <a:endParaRPr sz="18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Clr>
                <a:srgbClr val="E1465A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дата</a:t>
            </a:r>
            <a:r>
              <a:rPr dirty="0" sz="18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окончания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срока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рассмотрения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участие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ваукционе</a:t>
            </a:r>
            <a:endParaRPr sz="18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E1465A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пр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ве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8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5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25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ау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кци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endParaRPr sz="18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E1465A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информация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валюте,</a:t>
            </a:r>
            <a:r>
              <a:rPr dirty="0" sz="1800" spc="-1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используемой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для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формирования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цены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расчетов</a:t>
            </a:r>
            <a:r>
              <a:rPr dirty="0" sz="18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endParaRPr sz="1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поставщиками</a:t>
            </a:r>
            <a:r>
              <a:rPr dirty="0" sz="1800" spc="3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(подрядчиками,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исполнителями)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6351" y="175006"/>
            <a:ext cx="569150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0"/>
              <a:t>С</a:t>
            </a:r>
            <a:r>
              <a:rPr dirty="0" spc="-40"/>
              <a:t>О</a:t>
            </a:r>
            <a:r>
              <a:rPr dirty="0" spc="30"/>
              <a:t>Д</a:t>
            </a:r>
            <a:r>
              <a:rPr dirty="0" spc="-45"/>
              <a:t>Е</a:t>
            </a:r>
            <a:r>
              <a:rPr dirty="0" spc="100"/>
              <a:t>Р</a:t>
            </a:r>
            <a:r>
              <a:rPr dirty="0" spc="120"/>
              <a:t>Ж</a:t>
            </a:r>
            <a:r>
              <a:rPr dirty="0" spc="50"/>
              <a:t>А</a:t>
            </a:r>
            <a:r>
              <a:rPr dirty="0" spc="30"/>
              <a:t>Н</a:t>
            </a:r>
            <a:r>
              <a:rPr dirty="0" spc="-30"/>
              <a:t>И</a:t>
            </a:r>
            <a:r>
              <a:rPr dirty="0" spc="-30"/>
              <a:t>Е</a:t>
            </a:r>
            <a:r>
              <a:rPr dirty="0" spc="-175"/>
              <a:t> </a:t>
            </a:r>
            <a:r>
              <a:rPr dirty="0" spc="50"/>
              <a:t>А</a:t>
            </a:r>
            <a:r>
              <a:rPr dirty="0"/>
              <a:t>У</a:t>
            </a:r>
            <a:r>
              <a:rPr dirty="0"/>
              <a:t>К</a:t>
            </a:r>
            <a:r>
              <a:rPr dirty="0" spc="150"/>
              <a:t>Ц</a:t>
            </a:r>
            <a:r>
              <a:rPr dirty="0" spc="-20"/>
              <a:t>И</a:t>
            </a:r>
            <a:r>
              <a:rPr dirty="0" spc="-40"/>
              <a:t>О</a:t>
            </a:r>
            <a:r>
              <a:rPr dirty="0" spc="30"/>
              <a:t>НН</a:t>
            </a:r>
            <a:r>
              <a:rPr dirty="0" spc="-40"/>
              <a:t>О</a:t>
            </a:r>
            <a:r>
              <a:rPr dirty="0" spc="-40"/>
              <a:t>Й</a:t>
            </a:r>
            <a:r>
              <a:rPr dirty="0" spc="-320"/>
              <a:t> </a:t>
            </a:r>
            <a:r>
              <a:rPr dirty="0" spc="15"/>
              <a:t>Д</a:t>
            </a:r>
            <a:r>
              <a:rPr dirty="0" spc="-55"/>
              <a:t>О</a:t>
            </a:r>
            <a:r>
              <a:rPr dirty="0" spc="-15"/>
              <a:t>К</a:t>
            </a:r>
            <a:r>
              <a:rPr dirty="0" spc="-10"/>
              <a:t>У</a:t>
            </a:r>
            <a:r>
              <a:rPr dirty="0" spc="165"/>
              <a:t>М</a:t>
            </a:r>
            <a:r>
              <a:rPr dirty="0" spc="-55"/>
              <a:t>Е</a:t>
            </a:r>
            <a:r>
              <a:rPr dirty="0" spc="20"/>
              <a:t>Н</a:t>
            </a:r>
            <a:r>
              <a:rPr dirty="0" spc="-90"/>
              <a:t>Т</a:t>
            </a:r>
            <a:r>
              <a:rPr dirty="0" spc="40"/>
              <a:t>А</a:t>
            </a:r>
            <a:r>
              <a:rPr dirty="0" spc="140"/>
              <a:t>Ц</a:t>
            </a:r>
            <a:r>
              <a:rPr dirty="0" spc="-30"/>
              <a:t>И</a:t>
            </a:r>
            <a:r>
              <a:rPr dirty="0" spc="-5"/>
              <a:t>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95236" y="2694368"/>
            <a:ext cx="11050270" cy="757555"/>
            <a:chOff x="495236" y="2694368"/>
            <a:chExt cx="11050270" cy="757555"/>
          </a:xfrm>
        </p:grpSpPr>
        <p:sp>
          <p:nvSpPr>
            <p:cNvPr id="5" name="object 5"/>
            <p:cNvSpPr/>
            <p:nvPr/>
          </p:nvSpPr>
          <p:spPr>
            <a:xfrm>
              <a:off x="496823" y="2695955"/>
              <a:ext cx="11047095" cy="754380"/>
            </a:xfrm>
            <a:custGeom>
              <a:avLst/>
              <a:gdLst/>
              <a:ahLst/>
              <a:cxnLst/>
              <a:rect l="l" t="t" r="r" b="b"/>
              <a:pathLst>
                <a:path w="11047095" h="754379">
                  <a:moveTo>
                    <a:pt x="10921238" y="0"/>
                  </a:moveTo>
                  <a:lnTo>
                    <a:pt x="125730" y="0"/>
                  </a:lnTo>
                  <a:lnTo>
                    <a:pt x="76796" y="9906"/>
                  </a:lnTo>
                  <a:lnTo>
                    <a:pt x="36830" y="36830"/>
                  </a:lnTo>
                  <a:lnTo>
                    <a:pt x="9880" y="76835"/>
                  </a:lnTo>
                  <a:lnTo>
                    <a:pt x="0" y="125730"/>
                  </a:lnTo>
                  <a:lnTo>
                    <a:pt x="0" y="628650"/>
                  </a:lnTo>
                  <a:lnTo>
                    <a:pt x="9880" y="677545"/>
                  </a:lnTo>
                  <a:lnTo>
                    <a:pt x="36830" y="717550"/>
                  </a:lnTo>
                  <a:lnTo>
                    <a:pt x="76796" y="744474"/>
                  </a:lnTo>
                  <a:lnTo>
                    <a:pt x="125730" y="754380"/>
                  </a:lnTo>
                  <a:lnTo>
                    <a:pt x="10921238" y="754380"/>
                  </a:lnTo>
                  <a:lnTo>
                    <a:pt x="10970133" y="744474"/>
                  </a:lnTo>
                  <a:lnTo>
                    <a:pt x="11010138" y="717550"/>
                  </a:lnTo>
                  <a:lnTo>
                    <a:pt x="11037062" y="677545"/>
                  </a:lnTo>
                  <a:lnTo>
                    <a:pt x="11046968" y="628650"/>
                  </a:lnTo>
                  <a:lnTo>
                    <a:pt x="11046968" y="125730"/>
                  </a:lnTo>
                  <a:lnTo>
                    <a:pt x="11037062" y="76835"/>
                  </a:lnTo>
                  <a:lnTo>
                    <a:pt x="11010138" y="36830"/>
                  </a:lnTo>
                  <a:lnTo>
                    <a:pt x="10970133" y="9906"/>
                  </a:lnTo>
                  <a:lnTo>
                    <a:pt x="1092123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6823" y="2695955"/>
              <a:ext cx="11047095" cy="754380"/>
            </a:xfrm>
            <a:custGeom>
              <a:avLst/>
              <a:gdLst/>
              <a:ahLst/>
              <a:cxnLst/>
              <a:rect l="l" t="t" r="r" b="b"/>
              <a:pathLst>
                <a:path w="11047095" h="754379">
                  <a:moveTo>
                    <a:pt x="0" y="125730"/>
                  </a:moveTo>
                  <a:lnTo>
                    <a:pt x="9880" y="76835"/>
                  </a:lnTo>
                  <a:lnTo>
                    <a:pt x="36830" y="36830"/>
                  </a:lnTo>
                  <a:lnTo>
                    <a:pt x="76796" y="9906"/>
                  </a:lnTo>
                  <a:lnTo>
                    <a:pt x="125730" y="0"/>
                  </a:lnTo>
                  <a:lnTo>
                    <a:pt x="10921238" y="0"/>
                  </a:lnTo>
                  <a:lnTo>
                    <a:pt x="10970133" y="9906"/>
                  </a:lnTo>
                  <a:lnTo>
                    <a:pt x="11010138" y="36830"/>
                  </a:lnTo>
                  <a:lnTo>
                    <a:pt x="11037062" y="76835"/>
                  </a:lnTo>
                  <a:lnTo>
                    <a:pt x="11046968" y="125730"/>
                  </a:lnTo>
                  <a:lnTo>
                    <a:pt x="11046968" y="628650"/>
                  </a:lnTo>
                  <a:lnTo>
                    <a:pt x="11037062" y="677545"/>
                  </a:lnTo>
                  <a:lnTo>
                    <a:pt x="11010138" y="717550"/>
                  </a:lnTo>
                  <a:lnTo>
                    <a:pt x="10970133" y="744474"/>
                  </a:lnTo>
                  <a:lnTo>
                    <a:pt x="10921238" y="754380"/>
                  </a:lnTo>
                  <a:lnTo>
                    <a:pt x="125730" y="754380"/>
                  </a:lnTo>
                  <a:lnTo>
                    <a:pt x="76796" y="744474"/>
                  </a:lnTo>
                  <a:lnTo>
                    <a:pt x="36830" y="717550"/>
                  </a:lnTo>
                  <a:lnTo>
                    <a:pt x="9880" y="677545"/>
                  </a:lnTo>
                  <a:lnTo>
                    <a:pt x="0" y="628650"/>
                  </a:lnTo>
                  <a:lnTo>
                    <a:pt x="0" y="125730"/>
                  </a:lnTo>
                  <a:close/>
                </a:path>
              </a:pathLst>
            </a:custGeom>
            <a:ln w="317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61899" y="1043685"/>
            <a:ext cx="11030585" cy="1275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8890" indent="-287020">
              <a:lnSpc>
                <a:spcPct val="100000"/>
              </a:lnSpc>
              <a:spcBef>
                <a:spcPts val="100"/>
              </a:spcBef>
              <a:buClr>
                <a:srgbClr val="E1465A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наименование</a:t>
            </a:r>
            <a:r>
              <a:rPr dirty="0" sz="18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описание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объекта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закупки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условия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соответствии</a:t>
            </a:r>
            <a:r>
              <a:rPr dirty="0" sz="18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со</a:t>
            </a:r>
            <a:r>
              <a:rPr dirty="0" sz="1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ст.</a:t>
            </a:r>
            <a:r>
              <a:rPr dirty="0" sz="1800" spc="-2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33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4">
                <a:solidFill>
                  <a:srgbClr val="444444"/>
                </a:solidFill>
                <a:latin typeface="Trebuchet MS"/>
                <a:cs typeface="Trebuchet MS"/>
              </a:rPr>
              <a:t>№</a:t>
            </a:r>
            <a:r>
              <a:rPr dirty="0" sz="1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444444"/>
                </a:solidFill>
                <a:latin typeface="Trebuchet MS"/>
                <a:cs typeface="Trebuchet MS"/>
              </a:rPr>
              <a:t>44-ФЗ,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 </a:t>
            </a:r>
            <a:r>
              <a:rPr dirty="0" sz="1800" spc="-5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10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ис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-3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3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(</a:t>
            </a: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800" spc="-40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цен</a:t>
            </a:r>
            <a:r>
              <a:rPr dirty="0" sz="1800" spc="7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800" spc="-3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endParaRPr sz="18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E1465A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требования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444444"/>
                </a:solidFill>
                <a:latin typeface="Trebuchet MS"/>
                <a:cs typeface="Trebuchet MS"/>
              </a:rPr>
              <a:t>содержанию,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составу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заявки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участие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аукционе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соответствии</a:t>
            </a:r>
            <a:r>
              <a:rPr dirty="0" sz="18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85">
                <a:solidFill>
                  <a:srgbClr val="444444"/>
                </a:solidFill>
                <a:latin typeface="Trebuchet MS"/>
                <a:cs typeface="Trebuchet MS"/>
              </a:rPr>
              <a:t>ч.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3</a:t>
            </a:r>
            <a:r>
              <a:rPr dirty="0" sz="1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165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6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65">
                <a:solidFill>
                  <a:srgbClr val="444444"/>
                </a:solidFill>
                <a:latin typeface="Trebuchet MS"/>
                <a:cs typeface="Trebuchet MS"/>
              </a:rPr>
              <a:t>ст.</a:t>
            </a:r>
            <a:r>
              <a:rPr dirty="0" sz="1800" spc="-1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66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4">
                <a:solidFill>
                  <a:srgbClr val="444444"/>
                </a:solidFill>
                <a:latin typeface="Trebuchet MS"/>
                <a:cs typeface="Trebuchet MS"/>
              </a:rPr>
              <a:t>№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35">
                <a:solidFill>
                  <a:srgbClr val="444444"/>
                </a:solidFill>
                <a:latin typeface="Trebuchet MS"/>
                <a:cs typeface="Trebuchet MS"/>
              </a:rPr>
              <a:t>44-</a:t>
            </a:r>
            <a:endParaRPr sz="18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1800" spc="12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80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1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-3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3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1800" spc="8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165">
                <a:solidFill>
                  <a:srgbClr val="444444"/>
                </a:solidFill>
                <a:latin typeface="Trebuchet MS"/>
                <a:cs typeface="Trebuchet MS"/>
              </a:rPr>
              <a:t>ю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4859" y="2811017"/>
            <a:ext cx="9440545" cy="5099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75"/>
              </a:spcBef>
            </a:pPr>
            <a:r>
              <a:rPr dirty="0" sz="1600" spc="30">
                <a:solidFill>
                  <a:srgbClr val="00919F"/>
                </a:solidFill>
                <a:latin typeface="Trebuchet MS"/>
                <a:cs typeface="Trebuchet MS"/>
              </a:rPr>
              <a:t>Не</a:t>
            </a:r>
            <a:r>
              <a:rPr dirty="0" sz="1600" spc="-80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00919F"/>
                </a:solidFill>
                <a:latin typeface="Trebuchet MS"/>
                <a:cs typeface="Trebuchet MS"/>
              </a:rPr>
              <a:t>допускается</a:t>
            </a:r>
            <a:r>
              <a:rPr dirty="0" sz="1600" spc="-45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00919F"/>
                </a:solidFill>
                <a:latin typeface="Trebuchet MS"/>
                <a:cs typeface="Trebuchet MS"/>
              </a:rPr>
              <a:t>установление</a:t>
            </a:r>
            <a:r>
              <a:rPr dirty="0" sz="1600" spc="-110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00919F"/>
                </a:solidFill>
                <a:latin typeface="Trebuchet MS"/>
                <a:cs typeface="Trebuchet MS"/>
              </a:rPr>
              <a:t>требований,</a:t>
            </a:r>
            <a:r>
              <a:rPr dirty="0" sz="1600" spc="-95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00919F"/>
                </a:solidFill>
                <a:latin typeface="Trebuchet MS"/>
                <a:cs typeface="Trebuchet MS"/>
              </a:rPr>
              <a:t>влекущих</a:t>
            </a:r>
            <a:r>
              <a:rPr dirty="0" sz="1600" spc="-90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00919F"/>
                </a:solidFill>
                <a:latin typeface="Trebuchet MS"/>
                <a:cs typeface="Trebuchet MS"/>
              </a:rPr>
              <a:t>за</a:t>
            </a:r>
            <a:r>
              <a:rPr dirty="0" sz="1600" spc="-90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00919F"/>
                </a:solidFill>
                <a:latin typeface="Trebuchet MS"/>
                <a:cs typeface="Trebuchet MS"/>
              </a:rPr>
              <a:t>собой</a:t>
            </a:r>
            <a:r>
              <a:rPr dirty="0" sz="1600" spc="-65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-15">
                <a:solidFill>
                  <a:srgbClr val="00919F"/>
                </a:solidFill>
                <a:latin typeface="Trebuchet MS"/>
                <a:cs typeface="Trebuchet MS"/>
              </a:rPr>
              <a:t>ограничение</a:t>
            </a:r>
            <a:r>
              <a:rPr dirty="0" sz="1600" spc="-70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00919F"/>
                </a:solidFill>
                <a:latin typeface="Trebuchet MS"/>
                <a:cs typeface="Trebuchet MS"/>
              </a:rPr>
              <a:t>количества</a:t>
            </a:r>
            <a:r>
              <a:rPr dirty="0" sz="1600" spc="-55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00919F"/>
                </a:solidFill>
                <a:latin typeface="Trebuchet MS"/>
                <a:cs typeface="Trebuchet MS"/>
              </a:rPr>
              <a:t>участников </a:t>
            </a:r>
            <a:r>
              <a:rPr dirty="0" sz="1600" spc="-470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00919F"/>
                </a:solidFill>
                <a:latin typeface="Trebuchet MS"/>
                <a:cs typeface="Trebuchet MS"/>
              </a:rPr>
              <a:t>аукциона</a:t>
            </a:r>
            <a:r>
              <a:rPr dirty="0" sz="1600" spc="295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00919F"/>
                </a:solidFill>
                <a:latin typeface="Trebuchet MS"/>
                <a:cs typeface="Trebuchet MS"/>
              </a:rPr>
              <a:t>или</a:t>
            </a:r>
            <a:r>
              <a:rPr dirty="0" sz="1600" spc="-110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00919F"/>
                </a:solidFill>
                <a:latin typeface="Trebuchet MS"/>
                <a:cs typeface="Trebuchet MS"/>
              </a:rPr>
              <a:t>ограничение</a:t>
            </a:r>
            <a:r>
              <a:rPr dirty="0" sz="1600" spc="-75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00919F"/>
                </a:solidFill>
                <a:latin typeface="Trebuchet MS"/>
                <a:cs typeface="Trebuchet MS"/>
              </a:rPr>
              <a:t>доступа</a:t>
            </a:r>
            <a:r>
              <a:rPr dirty="0" sz="1600" spc="-50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00919F"/>
                </a:solidFill>
                <a:latin typeface="Trebuchet MS"/>
                <a:cs typeface="Trebuchet MS"/>
              </a:rPr>
              <a:t>к</a:t>
            </a:r>
            <a:r>
              <a:rPr dirty="0" sz="1600" spc="-100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00919F"/>
                </a:solidFill>
                <a:latin typeface="Trebuchet MS"/>
                <a:cs typeface="Trebuchet MS"/>
              </a:rPr>
              <a:t>участию</a:t>
            </a:r>
            <a:r>
              <a:rPr dirty="0" sz="1600" spc="-95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00919F"/>
                </a:solidFill>
                <a:latin typeface="Trebuchet MS"/>
                <a:cs typeface="Trebuchet MS"/>
              </a:rPr>
              <a:t>в</a:t>
            </a:r>
            <a:r>
              <a:rPr dirty="0" sz="1600" spc="-105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00919F"/>
                </a:solidFill>
                <a:latin typeface="Trebuchet MS"/>
                <a:cs typeface="Trebuchet MS"/>
              </a:rPr>
              <a:t>аукционе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3988" y="2877692"/>
            <a:ext cx="358775" cy="356870"/>
            <a:chOff x="673988" y="2877692"/>
            <a:chExt cx="358775" cy="356870"/>
          </a:xfrm>
        </p:grpSpPr>
        <p:sp>
          <p:nvSpPr>
            <p:cNvPr id="10" name="object 10"/>
            <p:cNvSpPr/>
            <p:nvPr/>
          </p:nvSpPr>
          <p:spPr>
            <a:xfrm>
              <a:off x="682751" y="2886455"/>
              <a:ext cx="337820" cy="337820"/>
            </a:xfrm>
            <a:custGeom>
              <a:avLst/>
              <a:gdLst/>
              <a:ahLst/>
              <a:cxnLst/>
              <a:rect l="l" t="t" r="r" b="b"/>
              <a:pathLst>
                <a:path w="337819" h="337819">
                  <a:moveTo>
                    <a:pt x="168910" y="0"/>
                  </a:moveTo>
                  <a:lnTo>
                    <a:pt x="124002" y="6096"/>
                  </a:lnTo>
                  <a:lnTo>
                    <a:pt x="83667" y="23114"/>
                  </a:lnTo>
                  <a:lnTo>
                    <a:pt x="49466" y="49530"/>
                  </a:lnTo>
                  <a:lnTo>
                    <a:pt x="23063" y="83693"/>
                  </a:lnTo>
                  <a:lnTo>
                    <a:pt x="6032" y="124079"/>
                  </a:lnTo>
                  <a:lnTo>
                    <a:pt x="0" y="168910"/>
                  </a:lnTo>
                  <a:lnTo>
                    <a:pt x="6032" y="213741"/>
                  </a:lnTo>
                  <a:lnTo>
                    <a:pt x="23063" y="254127"/>
                  </a:lnTo>
                  <a:lnTo>
                    <a:pt x="49466" y="288290"/>
                  </a:lnTo>
                  <a:lnTo>
                    <a:pt x="83667" y="314706"/>
                  </a:lnTo>
                  <a:lnTo>
                    <a:pt x="124002" y="331724"/>
                  </a:lnTo>
                  <a:lnTo>
                    <a:pt x="168910" y="337820"/>
                  </a:lnTo>
                  <a:lnTo>
                    <a:pt x="213817" y="331724"/>
                  </a:lnTo>
                  <a:lnTo>
                    <a:pt x="254152" y="314706"/>
                  </a:lnTo>
                  <a:lnTo>
                    <a:pt x="288340" y="288290"/>
                  </a:lnTo>
                  <a:lnTo>
                    <a:pt x="314756" y="254127"/>
                  </a:lnTo>
                  <a:lnTo>
                    <a:pt x="331787" y="213741"/>
                  </a:lnTo>
                  <a:lnTo>
                    <a:pt x="337820" y="168910"/>
                  </a:lnTo>
                  <a:lnTo>
                    <a:pt x="331787" y="124079"/>
                  </a:lnTo>
                  <a:lnTo>
                    <a:pt x="314756" y="83693"/>
                  </a:lnTo>
                  <a:lnTo>
                    <a:pt x="288340" y="49530"/>
                  </a:lnTo>
                  <a:lnTo>
                    <a:pt x="254152" y="23114"/>
                  </a:lnTo>
                  <a:lnTo>
                    <a:pt x="213817" y="6096"/>
                  </a:lnTo>
                  <a:lnTo>
                    <a:pt x="1689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3513" y="2887217"/>
              <a:ext cx="339725" cy="337820"/>
            </a:xfrm>
            <a:custGeom>
              <a:avLst/>
              <a:gdLst/>
              <a:ahLst/>
              <a:cxnLst/>
              <a:rect l="l" t="t" r="r" b="b"/>
              <a:pathLst>
                <a:path w="339725" h="337819">
                  <a:moveTo>
                    <a:pt x="0" y="168783"/>
                  </a:moveTo>
                  <a:lnTo>
                    <a:pt x="6057" y="124079"/>
                  </a:lnTo>
                  <a:lnTo>
                    <a:pt x="23164" y="83693"/>
                  </a:lnTo>
                  <a:lnTo>
                    <a:pt x="49695" y="49530"/>
                  </a:lnTo>
                  <a:lnTo>
                    <a:pt x="84035" y="23114"/>
                  </a:lnTo>
                  <a:lnTo>
                    <a:pt x="124561" y="6096"/>
                  </a:lnTo>
                  <a:lnTo>
                    <a:pt x="169672" y="0"/>
                  </a:lnTo>
                  <a:lnTo>
                    <a:pt x="214769" y="6096"/>
                  </a:lnTo>
                  <a:lnTo>
                    <a:pt x="255308" y="23114"/>
                  </a:lnTo>
                  <a:lnTo>
                    <a:pt x="289648" y="49530"/>
                  </a:lnTo>
                  <a:lnTo>
                    <a:pt x="316166" y="83693"/>
                  </a:lnTo>
                  <a:lnTo>
                    <a:pt x="333286" y="124079"/>
                  </a:lnTo>
                  <a:lnTo>
                    <a:pt x="339344" y="168783"/>
                  </a:lnTo>
                  <a:lnTo>
                    <a:pt x="333286" y="213741"/>
                  </a:lnTo>
                  <a:lnTo>
                    <a:pt x="316166" y="254127"/>
                  </a:lnTo>
                  <a:lnTo>
                    <a:pt x="289648" y="288290"/>
                  </a:lnTo>
                  <a:lnTo>
                    <a:pt x="255308" y="314706"/>
                  </a:lnTo>
                  <a:lnTo>
                    <a:pt x="214769" y="331724"/>
                  </a:lnTo>
                  <a:lnTo>
                    <a:pt x="169672" y="337820"/>
                  </a:lnTo>
                  <a:lnTo>
                    <a:pt x="124561" y="331724"/>
                  </a:lnTo>
                  <a:lnTo>
                    <a:pt x="84035" y="314706"/>
                  </a:lnTo>
                  <a:lnTo>
                    <a:pt x="49695" y="288290"/>
                  </a:lnTo>
                  <a:lnTo>
                    <a:pt x="23164" y="254127"/>
                  </a:lnTo>
                  <a:lnTo>
                    <a:pt x="6057" y="213741"/>
                  </a:lnTo>
                  <a:lnTo>
                    <a:pt x="0" y="168783"/>
                  </a:lnTo>
                  <a:close/>
                </a:path>
              </a:pathLst>
            </a:custGeom>
            <a:ln w="19050">
              <a:solidFill>
                <a:srgbClr val="0091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94715" y="2830195"/>
            <a:ext cx="10413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65">
                <a:solidFill>
                  <a:srgbClr val="00919F"/>
                </a:solidFill>
                <a:latin typeface="Trebuchet MS"/>
                <a:cs typeface="Trebuchet MS"/>
              </a:rPr>
              <a:t>!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556" y="1741678"/>
            <a:ext cx="10584815" cy="3227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Clr>
                <a:srgbClr val="E11E31"/>
              </a:buClr>
              <a:buFont typeface="Wingdings"/>
              <a:buChar char=""/>
              <a:tabLst>
                <a:tab pos="297815" algn="l"/>
              </a:tabLst>
            </a:pP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Размер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обеспечения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исполнения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45">
                <a:solidFill>
                  <a:srgbClr val="444444"/>
                </a:solidFill>
                <a:latin typeface="Trebuchet MS"/>
                <a:cs typeface="Trebuchet MS"/>
              </a:rPr>
              <a:t>(и/или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75">
                <a:solidFill>
                  <a:srgbClr val="444444"/>
                </a:solidFill>
                <a:latin typeface="Trebuchet MS"/>
                <a:cs typeface="Trebuchet MS"/>
              </a:rPr>
              <a:t>ОГО),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срок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порядок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предоставления</a:t>
            </a:r>
            <a:endParaRPr sz="1800">
              <a:latin typeface="Trebuchet MS"/>
              <a:cs typeface="Trebuchet MS"/>
            </a:endParaRPr>
          </a:p>
          <a:p>
            <a:pPr marL="297180">
              <a:lnSpc>
                <a:spcPct val="100000"/>
              </a:lnSpc>
            </a:pP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указанного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20">
                <a:solidFill>
                  <a:srgbClr val="444444"/>
                </a:solidFill>
                <a:latin typeface="Trebuchet MS"/>
                <a:cs typeface="Trebuchet MS"/>
              </a:rPr>
              <a:t>обеспечения,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требования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обеспечению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исполнения</a:t>
            </a:r>
            <a:r>
              <a:rPr dirty="0" sz="1800" spc="-1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endParaRPr sz="1800">
              <a:latin typeface="Trebuchet MS"/>
              <a:cs typeface="Trebuchet MS"/>
            </a:endParaRPr>
          </a:p>
          <a:p>
            <a:pPr marL="307975" indent="-287020">
              <a:lnSpc>
                <a:spcPct val="100000"/>
              </a:lnSpc>
              <a:spcBef>
                <a:spcPts val="1200"/>
              </a:spcBef>
              <a:buClr>
                <a:srgbClr val="E1465A"/>
              </a:buClr>
              <a:buFont typeface="Wingdings"/>
              <a:buChar char=""/>
              <a:tabLst>
                <a:tab pos="308610" algn="l"/>
              </a:tabLst>
            </a:pP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возможность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заказчика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изменить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условия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соответствии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положениями</a:t>
            </a:r>
            <a:r>
              <a:rPr dirty="0" sz="18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4">
                <a:solidFill>
                  <a:srgbClr val="444444"/>
                </a:solidFill>
                <a:latin typeface="Trebuchet MS"/>
                <a:cs typeface="Trebuchet MS"/>
              </a:rPr>
              <a:t>№</a:t>
            </a:r>
            <a:r>
              <a:rPr dirty="0" sz="1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44-ФЗ</a:t>
            </a:r>
            <a:endParaRPr sz="1800">
              <a:latin typeface="Trebuchet MS"/>
              <a:cs typeface="Trebuchet MS"/>
            </a:endParaRPr>
          </a:p>
          <a:p>
            <a:pPr marL="307975" marR="5080" indent="-287020">
              <a:lnSpc>
                <a:spcPct val="100000"/>
              </a:lnSpc>
              <a:spcBef>
                <a:spcPts val="1200"/>
              </a:spcBef>
              <a:buClr>
                <a:srgbClr val="E1465A"/>
              </a:buClr>
              <a:buFont typeface="Wingdings"/>
              <a:buChar char=""/>
              <a:tabLst>
                <a:tab pos="308610" algn="l"/>
              </a:tabLst>
            </a:pP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информация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контрактной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444444"/>
                </a:solidFill>
                <a:latin typeface="Trebuchet MS"/>
                <a:cs typeface="Trebuchet MS"/>
              </a:rPr>
              <a:t>службе,</a:t>
            </a:r>
            <a:r>
              <a:rPr dirty="0" sz="1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контрактном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управляющем,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ответственных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заключение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контракта, 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срок, </a:t>
            </a:r>
            <a:r>
              <a:rPr dirty="0" sz="1800" spc="100">
                <a:solidFill>
                  <a:srgbClr val="444444"/>
                </a:solidFill>
                <a:latin typeface="Trebuchet MS"/>
                <a:cs typeface="Trebuchet MS"/>
              </a:rPr>
              <a:t>в </a:t>
            </a:r>
            <a:r>
              <a:rPr dirty="0" sz="1800" spc="-20">
                <a:solidFill>
                  <a:srgbClr val="444444"/>
                </a:solidFill>
                <a:latin typeface="Trebuchet MS"/>
                <a:cs typeface="Trebuchet MS"/>
              </a:rPr>
              <a:t>течение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которого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победитель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или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иной 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участник,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с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которым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заключается 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контракт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при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уклонении </a:t>
            </a:r>
            <a:r>
              <a:rPr dirty="0" sz="1800" spc="-20">
                <a:solidFill>
                  <a:srgbClr val="444444"/>
                </a:solidFill>
                <a:latin typeface="Trebuchet MS"/>
                <a:cs typeface="Trebuchet MS"/>
              </a:rPr>
              <a:t>победителя,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должен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подписать </a:t>
            </a:r>
            <a:r>
              <a:rPr dirty="0" sz="1800" spc="-20">
                <a:solidFill>
                  <a:srgbClr val="444444"/>
                </a:solidFill>
                <a:latin typeface="Trebuchet MS"/>
                <a:cs typeface="Trebuchet MS"/>
              </a:rPr>
              <a:t>контракт,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условия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признания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победителя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аукциона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или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иного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участника</a:t>
            </a:r>
            <a:r>
              <a:rPr dirty="0" sz="1800" spc="3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аукциона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уклонившимися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заключения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endParaRPr sz="1800">
              <a:latin typeface="Trebuchet MS"/>
              <a:cs typeface="Trebuchet MS"/>
            </a:endParaRPr>
          </a:p>
          <a:p>
            <a:pPr marL="307975" marR="220345" indent="-287020">
              <a:lnSpc>
                <a:spcPct val="100000"/>
              </a:lnSpc>
              <a:spcBef>
                <a:spcPts val="1205"/>
              </a:spcBef>
              <a:buClr>
                <a:srgbClr val="E1465A"/>
              </a:buClr>
              <a:buFont typeface="Wingdings"/>
              <a:buChar char=""/>
              <a:tabLst>
                <a:tab pos="308610" algn="l"/>
              </a:tabLst>
            </a:pP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порядок,</a:t>
            </a:r>
            <a:r>
              <a:rPr dirty="0" sz="18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444444"/>
                </a:solidFill>
                <a:latin typeface="Trebuchet MS"/>
                <a:cs typeface="Trebuchet MS"/>
              </a:rPr>
              <a:t>даты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начала</a:t>
            </a:r>
            <a:r>
              <a:rPr dirty="0" sz="1800" spc="-1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окончания</a:t>
            </a:r>
            <a:r>
              <a:rPr dirty="0" sz="18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срока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предоставления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участникам</a:t>
            </a:r>
            <a:r>
              <a:rPr dirty="0" sz="18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аукциона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разъяснений </a:t>
            </a:r>
            <a:r>
              <a:rPr dirty="0" sz="1800" spc="-5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положений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документации 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о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таком 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аукционе.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Информация 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о 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возможности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одностороннего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отказа</a:t>
            </a:r>
            <a:r>
              <a:rPr dirty="0" sz="18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r>
              <a:rPr dirty="0" sz="180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исполнения</a:t>
            </a:r>
            <a:r>
              <a:rPr dirty="0" sz="1800" spc="2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соответствии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положениями</a:t>
            </a:r>
            <a:r>
              <a:rPr dirty="0" sz="1800" spc="-1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85">
                <a:solidFill>
                  <a:srgbClr val="444444"/>
                </a:solidFill>
                <a:latin typeface="Trebuchet MS"/>
                <a:cs typeface="Trebuchet MS"/>
              </a:rPr>
              <a:t>ч.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8-26</a:t>
            </a:r>
            <a:r>
              <a:rPr dirty="0" sz="1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55">
                <a:solidFill>
                  <a:srgbClr val="444444"/>
                </a:solidFill>
                <a:latin typeface="Trebuchet MS"/>
                <a:cs typeface="Trebuchet MS"/>
              </a:rPr>
              <a:t>ст.</a:t>
            </a:r>
            <a:r>
              <a:rPr dirty="0" sz="1800" spc="-20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95</a:t>
            </a:r>
            <a:r>
              <a:rPr dirty="0" sz="1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4">
                <a:solidFill>
                  <a:srgbClr val="444444"/>
                </a:solidFill>
                <a:latin typeface="Trebuchet MS"/>
                <a:cs typeface="Trebuchet MS"/>
              </a:rPr>
              <a:t>№</a:t>
            </a:r>
            <a:r>
              <a:rPr dirty="0" sz="1800" spc="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44-ФЗ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6351" y="175006"/>
            <a:ext cx="569150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0"/>
              <a:t>С</a:t>
            </a:r>
            <a:r>
              <a:rPr dirty="0" spc="-40"/>
              <a:t>О</a:t>
            </a:r>
            <a:r>
              <a:rPr dirty="0" spc="30"/>
              <a:t>Д</a:t>
            </a:r>
            <a:r>
              <a:rPr dirty="0" spc="-45"/>
              <a:t>Е</a:t>
            </a:r>
            <a:r>
              <a:rPr dirty="0" spc="100"/>
              <a:t>Р</a:t>
            </a:r>
            <a:r>
              <a:rPr dirty="0" spc="120"/>
              <a:t>Ж</a:t>
            </a:r>
            <a:r>
              <a:rPr dirty="0" spc="50"/>
              <a:t>А</a:t>
            </a:r>
            <a:r>
              <a:rPr dirty="0" spc="30"/>
              <a:t>Н</a:t>
            </a:r>
            <a:r>
              <a:rPr dirty="0" spc="-30"/>
              <a:t>И</a:t>
            </a:r>
            <a:r>
              <a:rPr dirty="0" spc="-30"/>
              <a:t>Е</a:t>
            </a:r>
            <a:r>
              <a:rPr dirty="0" spc="-175"/>
              <a:t> </a:t>
            </a:r>
            <a:r>
              <a:rPr dirty="0" spc="50"/>
              <a:t>А</a:t>
            </a:r>
            <a:r>
              <a:rPr dirty="0"/>
              <a:t>У</a:t>
            </a:r>
            <a:r>
              <a:rPr dirty="0"/>
              <a:t>К</a:t>
            </a:r>
            <a:r>
              <a:rPr dirty="0" spc="150"/>
              <a:t>Ц</a:t>
            </a:r>
            <a:r>
              <a:rPr dirty="0" spc="-20"/>
              <a:t>И</a:t>
            </a:r>
            <a:r>
              <a:rPr dirty="0" spc="-40"/>
              <a:t>О</a:t>
            </a:r>
            <a:r>
              <a:rPr dirty="0" spc="30"/>
              <a:t>НН</a:t>
            </a:r>
            <a:r>
              <a:rPr dirty="0" spc="-40"/>
              <a:t>О</a:t>
            </a:r>
            <a:r>
              <a:rPr dirty="0" spc="-40"/>
              <a:t>Й</a:t>
            </a:r>
            <a:r>
              <a:rPr dirty="0" spc="-320"/>
              <a:t> </a:t>
            </a:r>
            <a:r>
              <a:rPr dirty="0" spc="15"/>
              <a:t>Д</a:t>
            </a:r>
            <a:r>
              <a:rPr dirty="0" spc="-55"/>
              <a:t>О</a:t>
            </a:r>
            <a:r>
              <a:rPr dirty="0" spc="-15"/>
              <a:t>К</a:t>
            </a:r>
            <a:r>
              <a:rPr dirty="0" spc="-10"/>
              <a:t>У</a:t>
            </a:r>
            <a:r>
              <a:rPr dirty="0" spc="165"/>
              <a:t>М</a:t>
            </a:r>
            <a:r>
              <a:rPr dirty="0" spc="-55"/>
              <a:t>Е</a:t>
            </a:r>
            <a:r>
              <a:rPr dirty="0" spc="20"/>
              <a:t>Н</a:t>
            </a:r>
            <a:r>
              <a:rPr dirty="0" spc="-90"/>
              <a:t>Т</a:t>
            </a:r>
            <a:r>
              <a:rPr dirty="0" spc="40"/>
              <a:t>А</a:t>
            </a:r>
            <a:r>
              <a:rPr dirty="0" spc="140"/>
              <a:t>Ц</a:t>
            </a:r>
            <a:r>
              <a:rPr dirty="0" spc="-30"/>
              <a:t>И</a:t>
            </a:r>
            <a:r>
              <a:rPr dirty="0" spc="-5"/>
              <a:t>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5656" y="1910333"/>
            <a:ext cx="9854565" cy="2683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421005" indent="-287020">
              <a:lnSpc>
                <a:spcPct val="100000"/>
              </a:lnSpc>
              <a:spcBef>
                <a:spcPts val="95"/>
              </a:spcBef>
              <a:buClr>
                <a:srgbClr val="E1465A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sz="1900" spc="-15" b="1">
                <a:solidFill>
                  <a:srgbClr val="738995"/>
                </a:solidFill>
                <a:latin typeface="Trebuchet MS"/>
                <a:cs typeface="Trebuchet MS"/>
              </a:rPr>
              <a:t>Документация</a:t>
            </a:r>
            <a:r>
              <a:rPr dirty="0" sz="1900" spc="405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-25" b="1">
                <a:solidFill>
                  <a:srgbClr val="738995"/>
                </a:solidFill>
                <a:latin typeface="Trebuchet MS"/>
                <a:cs typeface="Trebuchet MS"/>
              </a:rPr>
              <a:t>об</a:t>
            </a:r>
            <a:r>
              <a:rPr dirty="0" sz="1900" spc="385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-20" b="1">
                <a:solidFill>
                  <a:srgbClr val="738995"/>
                </a:solidFill>
                <a:latin typeface="Trebuchet MS"/>
                <a:cs typeface="Trebuchet MS"/>
              </a:rPr>
              <a:t>электронном</a:t>
            </a:r>
            <a:r>
              <a:rPr dirty="0" sz="1900" spc="395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-35" b="1">
                <a:solidFill>
                  <a:srgbClr val="738995"/>
                </a:solidFill>
                <a:latin typeface="Trebuchet MS"/>
                <a:cs typeface="Trebuchet MS"/>
              </a:rPr>
              <a:t>аукционе</a:t>
            </a:r>
            <a:r>
              <a:rPr dirty="0" sz="1900" spc="395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-65" b="1">
                <a:solidFill>
                  <a:srgbClr val="738995"/>
                </a:solidFill>
                <a:latin typeface="Trebuchet MS"/>
                <a:cs typeface="Trebuchet MS"/>
              </a:rPr>
              <a:t>не</a:t>
            </a:r>
            <a:r>
              <a:rPr dirty="0" sz="1900" spc="370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25" b="1">
                <a:solidFill>
                  <a:srgbClr val="738995"/>
                </a:solidFill>
                <a:latin typeface="Trebuchet MS"/>
                <a:cs typeface="Trebuchet MS"/>
              </a:rPr>
              <a:t>может</a:t>
            </a:r>
            <a:r>
              <a:rPr dirty="0" sz="1900" spc="-85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5" b="1">
                <a:solidFill>
                  <a:srgbClr val="738995"/>
                </a:solidFill>
                <a:latin typeface="Trebuchet MS"/>
                <a:cs typeface="Trebuchet MS"/>
              </a:rPr>
              <a:t>содержать</a:t>
            </a:r>
            <a:r>
              <a:rPr dirty="0" sz="1900" spc="-75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-25" b="1">
                <a:solidFill>
                  <a:srgbClr val="738995"/>
                </a:solidFill>
                <a:latin typeface="Trebuchet MS"/>
                <a:cs typeface="Trebuchet MS"/>
              </a:rPr>
              <a:t>требования</a:t>
            </a:r>
            <a:r>
              <a:rPr dirty="0" sz="1900" spc="-75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30" b="1">
                <a:solidFill>
                  <a:srgbClr val="738995"/>
                </a:solidFill>
                <a:latin typeface="Trebuchet MS"/>
                <a:cs typeface="Trebuchet MS"/>
              </a:rPr>
              <a:t>к </a:t>
            </a:r>
            <a:r>
              <a:rPr dirty="0" sz="1900" spc="-555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-65" b="1">
                <a:solidFill>
                  <a:srgbClr val="738995"/>
                </a:solidFill>
                <a:latin typeface="Trebuchet MS"/>
                <a:cs typeface="Trebuchet MS"/>
              </a:rPr>
              <a:t>о</a:t>
            </a:r>
            <a:r>
              <a:rPr dirty="0" sz="1900" spc="-95" b="1">
                <a:solidFill>
                  <a:srgbClr val="738995"/>
                </a:solidFill>
                <a:latin typeface="Trebuchet MS"/>
                <a:cs typeface="Trebuchet MS"/>
              </a:rPr>
              <a:t>ф</a:t>
            </a:r>
            <a:r>
              <a:rPr dirty="0" sz="1900" spc="-25" b="1">
                <a:solidFill>
                  <a:srgbClr val="738995"/>
                </a:solidFill>
                <a:latin typeface="Trebuchet MS"/>
                <a:cs typeface="Trebuchet MS"/>
              </a:rPr>
              <a:t>ормлени</a:t>
            </a:r>
            <a:r>
              <a:rPr dirty="0" sz="1900" spc="-25" b="1">
                <a:solidFill>
                  <a:srgbClr val="738995"/>
                </a:solidFill>
                <a:latin typeface="Trebuchet MS"/>
                <a:cs typeface="Trebuchet MS"/>
              </a:rPr>
              <a:t>ю</a:t>
            </a:r>
            <a:r>
              <a:rPr dirty="0" sz="1900" spc="-85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-70" b="1">
                <a:solidFill>
                  <a:srgbClr val="738995"/>
                </a:solidFill>
                <a:latin typeface="Trebuchet MS"/>
                <a:cs typeface="Trebuchet MS"/>
              </a:rPr>
              <a:t>и</a:t>
            </a:r>
            <a:r>
              <a:rPr dirty="0" sz="1900" spc="-105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-90" b="1">
                <a:solidFill>
                  <a:srgbClr val="738995"/>
                </a:solidFill>
                <a:latin typeface="Trebuchet MS"/>
                <a:cs typeface="Trebuchet MS"/>
              </a:rPr>
              <a:t>ф</a:t>
            </a:r>
            <a:r>
              <a:rPr dirty="0" sz="1900" spc="-70" b="1">
                <a:solidFill>
                  <a:srgbClr val="738995"/>
                </a:solidFill>
                <a:latin typeface="Trebuchet MS"/>
                <a:cs typeface="Trebuchet MS"/>
              </a:rPr>
              <a:t>о</a:t>
            </a:r>
            <a:r>
              <a:rPr dirty="0" sz="1900" spc="-20" b="1">
                <a:solidFill>
                  <a:srgbClr val="738995"/>
                </a:solidFill>
                <a:latin typeface="Trebuchet MS"/>
                <a:cs typeface="Trebuchet MS"/>
              </a:rPr>
              <a:t>рме</a:t>
            </a:r>
            <a:r>
              <a:rPr dirty="0" sz="1900" spc="-75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20" b="1">
                <a:solidFill>
                  <a:srgbClr val="738995"/>
                </a:solidFill>
                <a:latin typeface="Trebuchet MS"/>
                <a:cs typeface="Trebuchet MS"/>
              </a:rPr>
              <a:t>зая</a:t>
            </a:r>
            <a:r>
              <a:rPr dirty="0" sz="1900" spc="10" b="1">
                <a:solidFill>
                  <a:srgbClr val="738995"/>
                </a:solidFill>
                <a:latin typeface="Trebuchet MS"/>
                <a:cs typeface="Trebuchet MS"/>
              </a:rPr>
              <a:t>в</a:t>
            </a:r>
            <a:r>
              <a:rPr dirty="0" sz="1900" spc="-25" b="1">
                <a:solidFill>
                  <a:srgbClr val="738995"/>
                </a:solidFill>
                <a:latin typeface="Trebuchet MS"/>
                <a:cs typeface="Trebuchet MS"/>
              </a:rPr>
              <a:t>к</a:t>
            </a:r>
            <a:r>
              <a:rPr dirty="0" sz="1900" spc="-20" b="1">
                <a:solidFill>
                  <a:srgbClr val="738995"/>
                </a:solidFill>
                <a:latin typeface="Trebuchet MS"/>
                <a:cs typeface="Trebuchet MS"/>
              </a:rPr>
              <a:t>и</a:t>
            </a:r>
            <a:r>
              <a:rPr dirty="0" sz="1900" spc="-95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-35" b="1">
                <a:solidFill>
                  <a:srgbClr val="738995"/>
                </a:solidFill>
                <a:latin typeface="Trebuchet MS"/>
                <a:cs typeface="Trebuchet MS"/>
              </a:rPr>
              <a:t>н</a:t>
            </a:r>
            <a:r>
              <a:rPr dirty="0" sz="1900" spc="-25" b="1">
                <a:solidFill>
                  <a:srgbClr val="738995"/>
                </a:solidFill>
                <a:latin typeface="Trebuchet MS"/>
                <a:cs typeface="Trebuchet MS"/>
              </a:rPr>
              <a:t>а</a:t>
            </a:r>
            <a:r>
              <a:rPr dirty="0" sz="1900" spc="-95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-90" b="1">
                <a:solidFill>
                  <a:srgbClr val="738995"/>
                </a:solidFill>
                <a:latin typeface="Trebuchet MS"/>
                <a:cs typeface="Trebuchet MS"/>
              </a:rPr>
              <a:t>у</a:t>
            </a:r>
            <a:r>
              <a:rPr dirty="0" sz="1900" spc="-40" b="1">
                <a:solidFill>
                  <a:srgbClr val="738995"/>
                </a:solidFill>
                <a:latin typeface="Trebuchet MS"/>
                <a:cs typeface="Trebuchet MS"/>
              </a:rPr>
              <a:t>ч</a:t>
            </a:r>
            <a:r>
              <a:rPr dirty="0" sz="1900" spc="-25" b="1">
                <a:solidFill>
                  <a:srgbClr val="738995"/>
                </a:solidFill>
                <a:latin typeface="Trebuchet MS"/>
                <a:cs typeface="Trebuchet MS"/>
              </a:rPr>
              <a:t>асти</a:t>
            </a:r>
            <a:r>
              <a:rPr dirty="0" sz="1900" spc="-20" b="1">
                <a:solidFill>
                  <a:srgbClr val="738995"/>
                </a:solidFill>
                <a:latin typeface="Trebuchet MS"/>
                <a:cs typeface="Trebuchet MS"/>
              </a:rPr>
              <a:t>е</a:t>
            </a:r>
            <a:r>
              <a:rPr dirty="0" sz="1900" spc="-105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35" b="1">
                <a:solidFill>
                  <a:srgbClr val="738995"/>
                </a:solidFill>
                <a:latin typeface="Trebuchet MS"/>
                <a:cs typeface="Trebuchet MS"/>
              </a:rPr>
              <a:t>в</a:t>
            </a:r>
            <a:r>
              <a:rPr dirty="0" sz="1900" spc="-100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20" b="1">
                <a:solidFill>
                  <a:srgbClr val="738995"/>
                </a:solidFill>
                <a:latin typeface="Trebuchet MS"/>
                <a:cs typeface="Trebuchet MS"/>
              </a:rPr>
              <a:t>тако</a:t>
            </a:r>
            <a:r>
              <a:rPr dirty="0" sz="1900" spc="30" b="1">
                <a:solidFill>
                  <a:srgbClr val="738995"/>
                </a:solidFill>
                <a:latin typeface="Trebuchet MS"/>
                <a:cs typeface="Trebuchet MS"/>
              </a:rPr>
              <a:t>м</a:t>
            </a:r>
            <a:r>
              <a:rPr dirty="0" sz="1900" spc="-100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900" spc="-35" b="1">
                <a:solidFill>
                  <a:srgbClr val="738995"/>
                </a:solidFill>
                <a:latin typeface="Trebuchet MS"/>
                <a:cs typeface="Trebuchet MS"/>
              </a:rPr>
              <a:t>аукционе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1465A"/>
              </a:buClr>
              <a:buFont typeface="Wingdings"/>
              <a:buChar char=""/>
            </a:pPr>
            <a:endParaRPr sz="2100">
              <a:latin typeface="Trebuchet MS"/>
              <a:cs typeface="Trebuchet MS"/>
            </a:endParaRPr>
          </a:p>
          <a:p>
            <a:pPr marL="299085" marR="692785" indent="-287020">
              <a:lnSpc>
                <a:spcPct val="100000"/>
              </a:lnSpc>
              <a:buClr>
                <a:srgbClr val="E1465A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sz="1900" spc="35">
                <a:solidFill>
                  <a:srgbClr val="343846"/>
                </a:solidFill>
                <a:latin typeface="Trebuchet MS"/>
                <a:cs typeface="Trebuchet MS"/>
              </a:rPr>
              <a:t>Документация</a:t>
            </a:r>
            <a:r>
              <a:rPr dirty="0" sz="19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30">
                <a:solidFill>
                  <a:srgbClr val="343846"/>
                </a:solidFill>
                <a:latin typeface="Trebuchet MS"/>
                <a:cs typeface="Trebuchet MS"/>
              </a:rPr>
              <a:t>об</a:t>
            </a:r>
            <a:r>
              <a:rPr dirty="0" sz="19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40">
                <a:solidFill>
                  <a:srgbClr val="343846"/>
                </a:solidFill>
                <a:latin typeface="Trebuchet MS"/>
                <a:cs typeface="Trebuchet MS"/>
              </a:rPr>
              <a:t>электронном</a:t>
            </a:r>
            <a:r>
              <a:rPr dirty="0" sz="1900" spc="-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20">
                <a:solidFill>
                  <a:srgbClr val="343846"/>
                </a:solidFill>
                <a:latin typeface="Trebuchet MS"/>
                <a:cs typeface="Trebuchet MS"/>
              </a:rPr>
              <a:t>аукционе</a:t>
            </a:r>
            <a:r>
              <a:rPr dirty="0" sz="19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25">
                <a:solidFill>
                  <a:srgbClr val="343846"/>
                </a:solidFill>
                <a:latin typeface="Trebuchet MS"/>
                <a:cs typeface="Trebuchet MS"/>
              </a:rPr>
              <a:t>содержит</a:t>
            </a:r>
            <a:r>
              <a:rPr dirty="0" sz="19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25">
                <a:solidFill>
                  <a:srgbClr val="343846"/>
                </a:solidFill>
                <a:latin typeface="Trebuchet MS"/>
                <a:cs typeface="Trebuchet MS"/>
              </a:rPr>
              <a:t>требования</a:t>
            </a:r>
            <a:r>
              <a:rPr dirty="0" sz="19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40">
                <a:solidFill>
                  <a:srgbClr val="343846"/>
                </a:solidFill>
                <a:latin typeface="Trebuchet MS"/>
                <a:cs typeface="Trebuchet MS"/>
              </a:rPr>
              <a:t>к</a:t>
            </a:r>
            <a:r>
              <a:rPr dirty="0" sz="19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35">
                <a:solidFill>
                  <a:srgbClr val="343846"/>
                </a:solidFill>
                <a:latin typeface="Trebuchet MS"/>
                <a:cs typeface="Trebuchet MS"/>
              </a:rPr>
              <a:t>участникам </a:t>
            </a:r>
            <a:r>
              <a:rPr dirty="0" sz="1900" spc="-5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-5">
                <a:solidFill>
                  <a:srgbClr val="343846"/>
                </a:solidFill>
                <a:latin typeface="Trebuchet MS"/>
                <a:cs typeface="Trebuchet MS"/>
              </a:rPr>
              <a:t>аукциона,</a:t>
            </a:r>
            <a:r>
              <a:rPr dirty="0" sz="19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35">
                <a:solidFill>
                  <a:srgbClr val="343846"/>
                </a:solidFill>
                <a:latin typeface="Trebuchet MS"/>
                <a:cs typeface="Trebuchet MS"/>
              </a:rPr>
              <a:t>установленные</a:t>
            </a:r>
            <a:r>
              <a:rPr dirty="0" sz="1900" spc="-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10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9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40">
                <a:solidFill>
                  <a:srgbClr val="343846"/>
                </a:solidFill>
                <a:latin typeface="Trebuchet MS"/>
                <a:cs typeface="Trebuchet MS"/>
              </a:rPr>
              <a:t>соответствии</a:t>
            </a:r>
            <a:r>
              <a:rPr dirty="0" sz="19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45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900" spc="-95">
                <a:solidFill>
                  <a:srgbClr val="343846"/>
                </a:solidFill>
                <a:latin typeface="Trebuchet MS"/>
                <a:cs typeface="Trebuchet MS"/>
              </a:rPr>
              <a:t> ч.</a:t>
            </a:r>
            <a:r>
              <a:rPr dirty="0" sz="19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-130">
                <a:solidFill>
                  <a:srgbClr val="343846"/>
                </a:solidFill>
                <a:latin typeface="Trebuchet MS"/>
                <a:cs typeface="Trebuchet MS"/>
              </a:rPr>
              <a:t>1,</a:t>
            </a:r>
            <a:r>
              <a:rPr dirty="0" sz="1900" spc="-95">
                <a:solidFill>
                  <a:srgbClr val="343846"/>
                </a:solidFill>
                <a:latin typeface="Trebuchet MS"/>
                <a:cs typeface="Trebuchet MS"/>
              </a:rPr>
              <a:t> ч. </a:t>
            </a:r>
            <a:r>
              <a:rPr dirty="0" sz="1900" spc="-25">
                <a:solidFill>
                  <a:srgbClr val="343846"/>
                </a:solidFill>
                <a:latin typeface="Trebuchet MS"/>
                <a:cs typeface="Trebuchet MS"/>
              </a:rPr>
              <a:t>1.1</a:t>
            </a:r>
            <a:r>
              <a:rPr dirty="0" sz="19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900" spc="-1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65">
                <a:solidFill>
                  <a:srgbClr val="343846"/>
                </a:solidFill>
                <a:latin typeface="Trebuchet MS"/>
                <a:cs typeface="Trebuchet MS"/>
              </a:rPr>
              <a:t>2</a:t>
            </a:r>
            <a:r>
              <a:rPr dirty="0" sz="19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5">
                <a:solidFill>
                  <a:srgbClr val="343846"/>
                </a:solidFill>
                <a:latin typeface="Trebuchet MS"/>
                <a:cs typeface="Trebuchet MS"/>
              </a:rPr>
              <a:t>(при</a:t>
            </a:r>
            <a:r>
              <a:rPr dirty="0" sz="19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15">
                <a:solidFill>
                  <a:srgbClr val="343846"/>
                </a:solidFill>
                <a:latin typeface="Trebuchet MS"/>
                <a:cs typeface="Trebuchet MS"/>
              </a:rPr>
              <a:t>наличии</a:t>
            </a:r>
            <a:r>
              <a:rPr dirty="0" sz="19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20">
                <a:solidFill>
                  <a:srgbClr val="343846"/>
                </a:solidFill>
                <a:latin typeface="Trebuchet MS"/>
                <a:cs typeface="Trebuchet MS"/>
              </a:rPr>
              <a:t>таких </a:t>
            </a:r>
            <a:r>
              <a:rPr dirty="0" sz="1900" spc="2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20">
                <a:solidFill>
                  <a:srgbClr val="343846"/>
                </a:solidFill>
                <a:latin typeface="Trebuchet MS"/>
                <a:cs typeface="Trebuchet MS"/>
              </a:rPr>
              <a:t>требований)</a:t>
            </a:r>
            <a:r>
              <a:rPr dirty="0" sz="19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-40">
                <a:solidFill>
                  <a:srgbClr val="343846"/>
                </a:solidFill>
                <a:latin typeface="Trebuchet MS"/>
                <a:cs typeface="Trebuchet MS"/>
              </a:rPr>
              <a:t>ст.</a:t>
            </a:r>
            <a:r>
              <a:rPr dirty="0" sz="19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65">
                <a:solidFill>
                  <a:srgbClr val="343846"/>
                </a:solidFill>
                <a:latin typeface="Trebuchet MS"/>
                <a:cs typeface="Trebuchet MS"/>
              </a:rPr>
              <a:t>31</a:t>
            </a:r>
            <a:r>
              <a:rPr dirty="0" sz="1900" spc="-11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210">
                <a:solidFill>
                  <a:srgbClr val="343846"/>
                </a:solidFill>
                <a:latin typeface="Trebuchet MS"/>
                <a:cs typeface="Trebuchet MS"/>
              </a:rPr>
              <a:t>№</a:t>
            </a:r>
            <a:r>
              <a:rPr dirty="0" sz="1900" spc="-1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30">
                <a:solidFill>
                  <a:srgbClr val="343846"/>
                </a:solidFill>
                <a:latin typeface="Trebuchet MS"/>
                <a:cs typeface="Trebuchet MS"/>
              </a:rPr>
              <a:t>44-ФЗ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1465A"/>
              </a:buClr>
              <a:buFont typeface="Wingdings"/>
              <a:buChar char=""/>
            </a:pPr>
            <a:endParaRPr sz="21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E1465A"/>
              </a:buClr>
              <a:buFont typeface="Wingdings"/>
              <a:buChar char=""/>
              <a:tabLst>
                <a:tab pos="299720" algn="l"/>
              </a:tabLst>
            </a:pPr>
            <a:r>
              <a:rPr dirty="0" sz="1900" spc="55">
                <a:solidFill>
                  <a:srgbClr val="343846"/>
                </a:solidFill>
                <a:latin typeface="Trebuchet MS"/>
                <a:cs typeface="Trebuchet MS"/>
              </a:rPr>
              <a:t>К</a:t>
            </a:r>
            <a:r>
              <a:rPr dirty="0" sz="19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30">
                <a:solidFill>
                  <a:srgbClr val="343846"/>
                </a:solidFill>
                <a:latin typeface="Trebuchet MS"/>
                <a:cs typeface="Trebuchet MS"/>
              </a:rPr>
              <a:t>документации</a:t>
            </a:r>
            <a:r>
              <a:rPr dirty="0" sz="19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30">
                <a:solidFill>
                  <a:srgbClr val="343846"/>
                </a:solidFill>
                <a:latin typeface="Trebuchet MS"/>
                <a:cs typeface="Trebuchet MS"/>
              </a:rPr>
              <a:t>об</a:t>
            </a:r>
            <a:r>
              <a:rPr dirty="0" sz="19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40">
                <a:solidFill>
                  <a:srgbClr val="343846"/>
                </a:solidFill>
                <a:latin typeface="Trebuchet MS"/>
                <a:cs typeface="Trebuchet MS"/>
              </a:rPr>
              <a:t>электронном</a:t>
            </a:r>
            <a:r>
              <a:rPr dirty="0" sz="1900" spc="-4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20">
                <a:solidFill>
                  <a:srgbClr val="343846"/>
                </a:solidFill>
                <a:latin typeface="Trebuchet MS"/>
                <a:cs typeface="Trebuchet MS"/>
              </a:rPr>
              <a:t>аукционе</a:t>
            </a:r>
            <a:r>
              <a:rPr dirty="0" sz="19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25">
                <a:solidFill>
                  <a:srgbClr val="343846"/>
                </a:solidFill>
                <a:latin typeface="Trebuchet MS"/>
                <a:cs typeface="Trebuchet MS"/>
              </a:rPr>
              <a:t>прилагается</a:t>
            </a:r>
            <a:r>
              <a:rPr dirty="0" sz="19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25">
                <a:solidFill>
                  <a:srgbClr val="343846"/>
                </a:solidFill>
                <a:latin typeface="Trebuchet MS"/>
                <a:cs typeface="Trebuchet MS"/>
              </a:rPr>
              <a:t>проект</a:t>
            </a:r>
            <a:r>
              <a:rPr dirty="0" sz="19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5">
                <a:solidFill>
                  <a:srgbClr val="343846"/>
                </a:solidFill>
                <a:latin typeface="Trebuchet MS"/>
                <a:cs typeface="Trebuchet MS"/>
              </a:rPr>
              <a:t>контракта,</a:t>
            </a:r>
            <a:r>
              <a:rPr dirty="0" sz="19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50">
                <a:solidFill>
                  <a:srgbClr val="343846"/>
                </a:solidFill>
                <a:latin typeface="Trebuchet MS"/>
                <a:cs typeface="Trebuchet MS"/>
              </a:rPr>
              <a:t>который</a:t>
            </a:r>
            <a:endParaRPr sz="190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</a:pPr>
            <a:r>
              <a:rPr dirty="0" sz="1900" spc="40">
                <a:solidFill>
                  <a:srgbClr val="343846"/>
                </a:solidFill>
                <a:latin typeface="Trebuchet MS"/>
                <a:cs typeface="Trebuchet MS"/>
              </a:rPr>
              <a:t>является</a:t>
            </a:r>
            <a:r>
              <a:rPr dirty="0" sz="19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30">
                <a:solidFill>
                  <a:srgbClr val="343846"/>
                </a:solidFill>
                <a:latin typeface="Trebuchet MS"/>
                <a:cs typeface="Trebuchet MS"/>
              </a:rPr>
              <a:t>неотъемлемой</a:t>
            </a:r>
            <a:r>
              <a:rPr dirty="0" sz="19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65">
                <a:solidFill>
                  <a:srgbClr val="343846"/>
                </a:solidFill>
                <a:latin typeface="Trebuchet MS"/>
                <a:cs typeface="Trebuchet MS"/>
              </a:rPr>
              <a:t>частью</a:t>
            </a:r>
            <a:r>
              <a:rPr dirty="0" sz="19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45">
                <a:solidFill>
                  <a:srgbClr val="343846"/>
                </a:solidFill>
                <a:latin typeface="Trebuchet MS"/>
                <a:cs typeface="Trebuchet MS"/>
              </a:rPr>
              <a:t>этой</a:t>
            </a:r>
            <a:r>
              <a:rPr dirty="0" sz="19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900" spc="25">
                <a:solidFill>
                  <a:srgbClr val="343846"/>
                </a:solidFill>
                <a:latin typeface="Trebuchet MS"/>
                <a:cs typeface="Trebuchet MS"/>
              </a:rPr>
              <a:t>документации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6351" y="175006"/>
            <a:ext cx="569150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0"/>
              <a:t>С</a:t>
            </a:r>
            <a:r>
              <a:rPr dirty="0" spc="-40"/>
              <a:t>О</a:t>
            </a:r>
            <a:r>
              <a:rPr dirty="0" spc="30"/>
              <a:t>Д</a:t>
            </a:r>
            <a:r>
              <a:rPr dirty="0" spc="-45"/>
              <a:t>Е</a:t>
            </a:r>
            <a:r>
              <a:rPr dirty="0" spc="100"/>
              <a:t>Р</a:t>
            </a:r>
            <a:r>
              <a:rPr dirty="0" spc="120"/>
              <a:t>Ж</a:t>
            </a:r>
            <a:r>
              <a:rPr dirty="0" spc="50"/>
              <a:t>А</a:t>
            </a:r>
            <a:r>
              <a:rPr dirty="0" spc="30"/>
              <a:t>Н</a:t>
            </a:r>
            <a:r>
              <a:rPr dirty="0" spc="-30"/>
              <a:t>И</a:t>
            </a:r>
            <a:r>
              <a:rPr dirty="0" spc="-30"/>
              <a:t>Е</a:t>
            </a:r>
            <a:r>
              <a:rPr dirty="0" spc="-175"/>
              <a:t> </a:t>
            </a:r>
            <a:r>
              <a:rPr dirty="0" spc="50"/>
              <a:t>А</a:t>
            </a:r>
            <a:r>
              <a:rPr dirty="0"/>
              <a:t>У</a:t>
            </a:r>
            <a:r>
              <a:rPr dirty="0"/>
              <a:t>К</a:t>
            </a:r>
            <a:r>
              <a:rPr dirty="0" spc="150"/>
              <a:t>Ц</a:t>
            </a:r>
            <a:r>
              <a:rPr dirty="0" spc="-20"/>
              <a:t>И</a:t>
            </a:r>
            <a:r>
              <a:rPr dirty="0" spc="-40"/>
              <a:t>О</a:t>
            </a:r>
            <a:r>
              <a:rPr dirty="0" spc="30"/>
              <a:t>НН</a:t>
            </a:r>
            <a:r>
              <a:rPr dirty="0" spc="-40"/>
              <a:t>О</a:t>
            </a:r>
            <a:r>
              <a:rPr dirty="0" spc="-40"/>
              <a:t>Й</a:t>
            </a:r>
            <a:r>
              <a:rPr dirty="0" spc="-320"/>
              <a:t> </a:t>
            </a:r>
            <a:r>
              <a:rPr dirty="0" spc="15"/>
              <a:t>Д</a:t>
            </a:r>
            <a:r>
              <a:rPr dirty="0" spc="-55"/>
              <a:t>О</a:t>
            </a:r>
            <a:r>
              <a:rPr dirty="0" spc="-15"/>
              <a:t>К</a:t>
            </a:r>
            <a:r>
              <a:rPr dirty="0" spc="-10"/>
              <a:t>У</a:t>
            </a:r>
            <a:r>
              <a:rPr dirty="0" spc="165"/>
              <a:t>М</a:t>
            </a:r>
            <a:r>
              <a:rPr dirty="0" spc="-55"/>
              <a:t>Е</a:t>
            </a:r>
            <a:r>
              <a:rPr dirty="0" spc="20"/>
              <a:t>Н</a:t>
            </a:r>
            <a:r>
              <a:rPr dirty="0" spc="-90"/>
              <a:t>Т</a:t>
            </a:r>
            <a:r>
              <a:rPr dirty="0" spc="40"/>
              <a:t>А</a:t>
            </a:r>
            <a:r>
              <a:rPr dirty="0" spc="140"/>
              <a:t>Ц</a:t>
            </a:r>
            <a:r>
              <a:rPr dirty="0" spc="-30"/>
              <a:t>И</a:t>
            </a:r>
            <a:r>
              <a:rPr dirty="0" spc="-5"/>
              <a:t>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2398" y="3023997"/>
            <a:ext cx="16154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400" spc="-65" b="1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2"/>
              </a:rPr>
              <a:t>www.zakupki.gov.ru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28836" y="3386264"/>
            <a:ext cx="218440" cy="744220"/>
            <a:chOff x="2628836" y="3386264"/>
            <a:chExt cx="218440" cy="744220"/>
          </a:xfrm>
        </p:grpSpPr>
        <p:sp>
          <p:nvSpPr>
            <p:cNvPr id="4" name="object 4"/>
            <p:cNvSpPr/>
            <p:nvPr/>
          </p:nvSpPr>
          <p:spPr>
            <a:xfrm>
              <a:off x="2630423" y="3387852"/>
              <a:ext cx="215265" cy="741045"/>
            </a:xfrm>
            <a:custGeom>
              <a:avLst/>
              <a:gdLst/>
              <a:ahLst/>
              <a:cxnLst/>
              <a:rect l="l" t="t" r="r" b="b"/>
              <a:pathLst>
                <a:path w="215264" h="741045">
                  <a:moveTo>
                    <a:pt x="161036" y="0"/>
                  </a:moveTo>
                  <a:lnTo>
                    <a:pt x="53593" y="0"/>
                  </a:lnTo>
                  <a:lnTo>
                    <a:pt x="53593" y="633095"/>
                  </a:lnTo>
                  <a:lnTo>
                    <a:pt x="0" y="633095"/>
                  </a:lnTo>
                  <a:lnTo>
                    <a:pt x="107442" y="740537"/>
                  </a:lnTo>
                  <a:lnTo>
                    <a:pt x="214756" y="633095"/>
                  </a:lnTo>
                  <a:lnTo>
                    <a:pt x="161036" y="633095"/>
                  </a:lnTo>
                  <a:lnTo>
                    <a:pt x="161036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630423" y="3387852"/>
              <a:ext cx="215265" cy="741045"/>
            </a:xfrm>
            <a:custGeom>
              <a:avLst/>
              <a:gdLst/>
              <a:ahLst/>
              <a:cxnLst/>
              <a:rect l="l" t="t" r="r" b="b"/>
              <a:pathLst>
                <a:path w="215264" h="741045">
                  <a:moveTo>
                    <a:pt x="0" y="633095"/>
                  </a:moveTo>
                  <a:lnTo>
                    <a:pt x="53593" y="633095"/>
                  </a:lnTo>
                  <a:lnTo>
                    <a:pt x="53593" y="0"/>
                  </a:lnTo>
                  <a:lnTo>
                    <a:pt x="161036" y="0"/>
                  </a:lnTo>
                  <a:lnTo>
                    <a:pt x="161036" y="633095"/>
                  </a:lnTo>
                  <a:lnTo>
                    <a:pt x="214756" y="633095"/>
                  </a:lnTo>
                  <a:lnTo>
                    <a:pt x="107442" y="740537"/>
                  </a:lnTo>
                  <a:lnTo>
                    <a:pt x="0" y="633095"/>
                  </a:lnTo>
                  <a:close/>
                </a:path>
              </a:pathLst>
            </a:custGeom>
            <a:ln w="3175">
              <a:solidFill>
                <a:srgbClr val="DCDCD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8977820" y="3433508"/>
            <a:ext cx="218440" cy="745490"/>
            <a:chOff x="8977820" y="3433508"/>
            <a:chExt cx="218440" cy="745490"/>
          </a:xfrm>
        </p:grpSpPr>
        <p:sp>
          <p:nvSpPr>
            <p:cNvPr id="7" name="object 7"/>
            <p:cNvSpPr/>
            <p:nvPr/>
          </p:nvSpPr>
          <p:spPr>
            <a:xfrm>
              <a:off x="8979407" y="3435096"/>
              <a:ext cx="215265" cy="742315"/>
            </a:xfrm>
            <a:custGeom>
              <a:avLst/>
              <a:gdLst/>
              <a:ahLst/>
              <a:cxnLst/>
              <a:rect l="l" t="t" r="r" b="b"/>
              <a:pathLst>
                <a:path w="215265" h="742314">
                  <a:moveTo>
                    <a:pt x="107315" y="0"/>
                  </a:moveTo>
                  <a:lnTo>
                    <a:pt x="0" y="107441"/>
                  </a:lnTo>
                  <a:lnTo>
                    <a:pt x="53721" y="107441"/>
                  </a:lnTo>
                  <a:lnTo>
                    <a:pt x="53721" y="741933"/>
                  </a:lnTo>
                  <a:lnTo>
                    <a:pt x="161036" y="741933"/>
                  </a:lnTo>
                  <a:lnTo>
                    <a:pt x="161036" y="107441"/>
                  </a:lnTo>
                  <a:lnTo>
                    <a:pt x="214757" y="107441"/>
                  </a:lnTo>
                  <a:lnTo>
                    <a:pt x="107315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979407" y="3435096"/>
              <a:ext cx="215265" cy="742315"/>
            </a:xfrm>
            <a:custGeom>
              <a:avLst/>
              <a:gdLst/>
              <a:ahLst/>
              <a:cxnLst/>
              <a:rect l="l" t="t" r="r" b="b"/>
              <a:pathLst>
                <a:path w="215265" h="742314">
                  <a:moveTo>
                    <a:pt x="214757" y="107441"/>
                  </a:moveTo>
                  <a:lnTo>
                    <a:pt x="161163" y="107441"/>
                  </a:lnTo>
                  <a:lnTo>
                    <a:pt x="161163" y="741933"/>
                  </a:lnTo>
                  <a:lnTo>
                    <a:pt x="53721" y="741933"/>
                  </a:lnTo>
                  <a:lnTo>
                    <a:pt x="53721" y="107441"/>
                  </a:lnTo>
                  <a:lnTo>
                    <a:pt x="0" y="107441"/>
                  </a:lnTo>
                  <a:lnTo>
                    <a:pt x="107315" y="0"/>
                  </a:lnTo>
                  <a:lnTo>
                    <a:pt x="214757" y="107441"/>
                  </a:lnTo>
                  <a:close/>
                </a:path>
              </a:pathLst>
            </a:custGeom>
            <a:ln w="3175">
              <a:solidFill>
                <a:srgbClr val="DCDCD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2912300" y="1397444"/>
            <a:ext cx="4502150" cy="3206750"/>
            <a:chOff x="2912300" y="1397444"/>
            <a:chExt cx="4502150" cy="3206750"/>
          </a:xfrm>
        </p:grpSpPr>
        <p:sp>
          <p:nvSpPr>
            <p:cNvPr id="10" name="object 10"/>
            <p:cNvSpPr/>
            <p:nvPr/>
          </p:nvSpPr>
          <p:spPr>
            <a:xfrm>
              <a:off x="2913888" y="1399032"/>
              <a:ext cx="4498975" cy="2200275"/>
            </a:xfrm>
            <a:custGeom>
              <a:avLst/>
              <a:gdLst/>
              <a:ahLst/>
              <a:cxnLst/>
              <a:rect l="l" t="t" r="r" b="b"/>
              <a:pathLst>
                <a:path w="4498975" h="2200275">
                  <a:moveTo>
                    <a:pt x="1506727" y="202183"/>
                  </a:moveTo>
                  <a:lnTo>
                    <a:pt x="1512062" y="155828"/>
                  </a:lnTo>
                  <a:lnTo>
                    <a:pt x="1527302" y="113283"/>
                  </a:lnTo>
                  <a:lnTo>
                    <a:pt x="1551177" y="75691"/>
                  </a:lnTo>
                  <a:lnTo>
                    <a:pt x="1582547" y="44450"/>
                  </a:lnTo>
                  <a:lnTo>
                    <a:pt x="1620012" y="20573"/>
                  </a:lnTo>
                  <a:lnTo>
                    <a:pt x="1662684" y="5333"/>
                  </a:lnTo>
                  <a:lnTo>
                    <a:pt x="1709039" y="0"/>
                  </a:lnTo>
                  <a:lnTo>
                    <a:pt x="2005457" y="0"/>
                  </a:lnTo>
                  <a:lnTo>
                    <a:pt x="2753233" y="0"/>
                  </a:lnTo>
                  <a:lnTo>
                    <a:pt x="4296410" y="0"/>
                  </a:lnTo>
                  <a:lnTo>
                    <a:pt x="4342765" y="5333"/>
                  </a:lnTo>
                  <a:lnTo>
                    <a:pt x="4385310" y="20573"/>
                  </a:lnTo>
                  <a:lnTo>
                    <a:pt x="4422902" y="44450"/>
                  </a:lnTo>
                  <a:lnTo>
                    <a:pt x="4454144" y="75691"/>
                  </a:lnTo>
                  <a:lnTo>
                    <a:pt x="4478020" y="113283"/>
                  </a:lnTo>
                  <a:lnTo>
                    <a:pt x="4493260" y="155828"/>
                  </a:lnTo>
                  <a:lnTo>
                    <a:pt x="4498594" y="202183"/>
                  </a:lnTo>
                  <a:lnTo>
                    <a:pt x="4498594" y="707389"/>
                  </a:lnTo>
                  <a:lnTo>
                    <a:pt x="4498594" y="1010665"/>
                  </a:lnTo>
                  <a:lnTo>
                    <a:pt x="4493260" y="1057020"/>
                  </a:lnTo>
                  <a:lnTo>
                    <a:pt x="4478020" y="1099565"/>
                  </a:lnTo>
                  <a:lnTo>
                    <a:pt x="4454144" y="1137157"/>
                  </a:lnTo>
                  <a:lnTo>
                    <a:pt x="4422902" y="1168400"/>
                  </a:lnTo>
                  <a:lnTo>
                    <a:pt x="4385310" y="1192276"/>
                  </a:lnTo>
                  <a:lnTo>
                    <a:pt x="4342765" y="1207515"/>
                  </a:lnTo>
                  <a:lnTo>
                    <a:pt x="4296410" y="1212850"/>
                  </a:lnTo>
                  <a:lnTo>
                    <a:pt x="2753233" y="1212850"/>
                  </a:lnTo>
                  <a:lnTo>
                    <a:pt x="0" y="2200147"/>
                  </a:lnTo>
                  <a:lnTo>
                    <a:pt x="2005457" y="1212850"/>
                  </a:lnTo>
                  <a:lnTo>
                    <a:pt x="1709039" y="1212850"/>
                  </a:lnTo>
                  <a:lnTo>
                    <a:pt x="1662684" y="1207515"/>
                  </a:lnTo>
                  <a:lnTo>
                    <a:pt x="1620012" y="1192276"/>
                  </a:lnTo>
                  <a:lnTo>
                    <a:pt x="1582547" y="1168400"/>
                  </a:lnTo>
                  <a:lnTo>
                    <a:pt x="1551177" y="1137157"/>
                  </a:lnTo>
                  <a:lnTo>
                    <a:pt x="1527302" y="1099565"/>
                  </a:lnTo>
                  <a:lnTo>
                    <a:pt x="1512062" y="1057020"/>
                  </a:lnTo>
                  <a:lnTo>
                    <a:pt x="1506727" y="1010665"/>
                  </a:lnTo>
                  <a:lnTo>
                    <a:pt x="1506727" y="707389"/>
                  </a:lnTo>
                  <a:lnTo>
                    <a:pt x="1506727" y="202183"/>
                  </a:lnTo>
                  <a:close/>
                </a:path>
              </a:pathLst>
            </a:custGeom>
            <a:ln w="3175">
              <a:solidFill>
                <a:srgbClr val="DCDC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04360" y="3270504"/>
              <a:ext cx="3007995" cy="1071245"/>
            </a:xfrm>
            <a:custGeom>
              <a:avLst/>
              <a:gdLst/>
              <a:ahLst/>
              <a:cxnLst/>
              <a:rect l="l" t="t" r="r" b="b"/>
              <a:pathLst>
                <a:path w="3007995" h="1071245">
                  <a:moveTo>
                    <a:pt x="2829306" y="0"/>
                  </a:moveTo>
                  <a:lnTo>
                    <a:pt x="178562" y="0"/>
                  </a:lnTo>
                  <a:lnTo>
                    <a:pt x="131063" y="6350"/>
                  </a:lnTo>
                  <a:lnTo>
                    <a:pt x="88391" y="24384"/>
                  </a:lnTo>
                  <a:lnTo>
                    <a:pt x="52324" y="52324"/>
                  </a:lnTo>
                  <a:lnTo>
                    <a:pt x="24384" y="88392"/>
                  </a:lnTo>
                  <a:lnTo>
                    <a:pt x="6350" y="131063"/>
                  </a:lnTo>
                  <a:lnTo>
                    <a:pt x="0" y="178562"/>
                  </a:lnTo>
                  <a:lnTo>
                    <a:pt x="0" y="892810"/>
                  </a:lnTo>
                  <a:lnTo>
                    <a:pt x="6350" y="940308"/>
                  </a:lnTo>
                  <a:lnTo>
                    <a:pt x="24384" y="982853"/>
                  </a:lnTo>
                  <a:lnTo>
                    <a:pt x="52324" y="1019048"/>
                  </a:lnTo>
                  <a:lnTo>
                    <a:pt x="88391" y="1046988"/>
                  </a:lnTo>
                  <a:lnTo>
                    <a:pt x="131063" y="1064895"/>
                  </a:lnTo>
                  <a:lnTo>
                    <a:pt x="178562" y="1071245"/>
                  </a:lnTo>
                  <a:lnTo>
                    <a:pt x="2829306" y="1071245"/>
                  </a:lnTo>
                  <a:lnTo>
                    <a:pt x="2876804" y="1064895"/>
                  </a:lnTo>
                  <a:lnTo>
                    <a:pt x="2919475" y="1046988"/>
                  </a:lnTo>
                  <a:lnTo>
                    <a:pt x="2955543" y="1019048"/>
                  </a:lnTo>
                  <a:lnTo>
                    <a:pt x="2983484" y="982853"/>
                  </a:lnTo>
                  <a:lnTo>
                    <a:pt x="3001517" y="940308"/>
                  </a:lnTo>
                  <a:lnTo>
                    <a:pt x="3007867" y="892810"/>
                  </a:lnTo>
                  <a:lnTo>
                    <a:pt x="3007867" y="178562"/>
                  </a:lnTo>
                  <a:lnTo>
                    <a:pt x="3001517" y="131063"/>
                  </a:lnTo>
                  <a:lnTo>
                    <a:pt x="2983484" y="88392"/>
                  </a:lnTo>
                  <a:lnTo>
                    <a:pt x="2955543" y="52324"/>
                  </a:lnTo>
                  <a:lnTo>
                    <a:pt x="2919475" y="24384"/>
                  </a:lnTo>
                  <a:lnTo>
                    <a:pt x="2876804" y="6350"/>
                  </a:lnTo>
                  <a:lnTo>
                    <a:pt x="2829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404360" y="3270504"/>
              <a:ext cx="3007995" cy="1332230"/>
            </a:xfrm>
            <a:custGeom>
              <a:avLst/>
              <a:gdLst/>
              <a:ahLst/>
              <a:cxnLst/>
              <a:rect l="l" t="t" r="r" b="b"/>
              <a:pathLst>
                <a:path w="3007995" h="1332229">
                  <a:moveTo>
                    <a:pt x="0" y="178562"/>
                  </a:moveTo>
                  <a:lnTo>
                    <a:pt x="6350" y="131063"/>
                  </a:lnTo>
                  <a:lnTo>
                    <a:pt x="24384" y="88392"/>
                  </a:lnTo>
                  <a:lnTo>
                    <a:pt x="52324" y="52324"/>
                  </a:lnTo>
                  <a:lnTo>
                    <a:pt x="88391" y="24384"/>
                  </a:lnTo>
                  <a:lnTo>
                    <a:pt x="131063" y="6350"/>
                  </a:lnTo>
                  <a:lnTo>
                    <a:pt x="178562" y="0"/>
                  </a:lnTo>
                  <a:lnTo>
                    <a:pt x="501395" y="0"/>
                  </a:lnTo>
                  <a:lnTo>
                    <a:pt x="1253236" y="0"/>
                  </a:lnTo>
                  <a:lnTo>
                    <a:pt x="2829306" y="0"/>
                  </a:lnTo>
                  <a:lnTo>
                    <a:pt x="2876804" y="6350"/>
                  </a:lnTo>
                  <a:lnTo>
                    <a:pt x="2919475" y="24384"/>
                  </a:lnTo>
                  <a:lnTo>
                    <a:pt x="2955543" y="52324"/>
                  </a:lnTo>
                  <a:lnTo>
                    <a:pt x="2983484" y="88392"/>
                  </a:lnTo>
                  <a:lnTo>
                    <a:pt x="3001517" y="131063"/>
                  </a:lnTo>
                  <a:lnTo>
                    <a:pt x="3007867" y="178562"/>
                  </a:lnTo>
                  <a:lnTo>
                    <a:pt x="3007867" y="624713"/>
                  </a:lnTo>
                  <a:lnTo>
                    <a:pt x="3007867" y="892556"/>
                  </a:lnTo>
                  <a:lnTo>
                    <a:pt x="3001517" y="940054"/>
                  </a:lnTo>
                  <a:lnTo>
                    <a:pt x="2983484" y="982599"/>
                  </a:lnTo>
                  <a:lnTo>
                    <a:pt x="2955543" y="1018667"/>
                  </a:lnTo>
                  <a:lnTo>
                    <a:pt x="2919475" y="1046607"/>
                  </a:lnTo>
                  <a:lnTo>
                    <a:pt x="2876804" y="1064514"/>
                  </a:lnTo>
                  <a:lnTo>
                    <a:pt x="2829306" y="1070864"/>
                  </a:lnTo>
                  <a:lnTo>
                    <a:pt x="1253236" y="1070864"/>
                  </a:lnTo>
                  <a:lnTo>
                    <a:pt x="318262" y="1331722"/>
                  </a:lnTo>
                  <a:lnTo>
                    <a:pt x="501395" y="1070864"/>
                  </a:lnTo>
                  <a:lnTo>
                    <a:pt x="178562" y="1070864"/>
                  </a:lnTo>
                  <a:lnTo>
                    <a:pt x="131063" y="1064514"/>
                  </a:lnTo>
                  <a:lnTo>
                    <a:pt x="88391" y="1046607"/>
                  </a:lnTo>
                  <a:lnTo>
                    <a:pt x="52324" y="1018667"/>
                  </a:lnTo>
                  <a:lnTo>
                    <a:pt x="24384" y="982599"/>
                  </a:lnTo>
                  <a:lnTo>
                    <a:pt x="6350" y="940054"/>
                  </a:lnTo>
                  <a:lnTo>
                    <a:pt x="0" y="892556"/>
                  </a:lnTo>
                  <a:lnTo>
                    <a:pt x="0" y="624713"/>
                  </a:lnTo>
                  <a:lnTo>
                    <a:pt x="0" y="178562"/>
                  </a:lnTo>
                  <a:close/>
                </a:path>
              </a:pathLst>
            </a:custGeom>
            <a:ln w="3175">
              <a:solidFill>
                <a:srgbClr val="DCDCD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672076" y="3352291"/>
            <a:ext cx="237998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12065">
              <a:lnSpc>
                <a:spcPct val="100000"/>
              </a:lnSpc>
              <a:spcBef>
                <a:spcPts val="105"/>
              </a:spcBef>
            </a:pP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Запрос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на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разъяснение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ож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ий</a:t>
            </a:r>
            <a:r>
              <a:rPr dirty="0" sz="1400" spc="-2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4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и 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(в</a:t>
            </a:r>
            <a:r>
              <a:rPr dirty="0" sz="14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течени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E1465A"/>
                </a:solidFill>
                <a:latin typeface="Trebuchet MS"/>
                <a:cs typeface="Trebuchet MS"/>
              </a:rPr>
              <a:t>1</a:t>
            </a:r>
            <a:r>
              <a:rPr dirty="0" sz="1400" spc="-75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E1465A"/>
                </a:solidFill>
                <a:latin typeface="Trebuchet MS"/>
                <a:cs typeface="Trebuchet MS"/>
              </a:rPr>
              <a:t>ч</a:t>
            </a:r>
            <a:r>
              <a:rPr dirty="0" sz="1400" spc="45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r>
              <a:rPr dirty="0" sz="1400" spc="35">
                <a:solidFill>
                  <a:srgbClr val="E1465A"/>
                </a:solidFill>
                <a:latin typeface="Trebuchet MS"/>
                <a:cs typeface="Trebuchet MS"/>
              </a:rPr>
              <a:t>с</a:t>
            </a:r>
            <a:r>
              <a:rPr dirty="0" sz="1400" spc="40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r>
              <a:rPr dirty="0" sz="1400" spc="-85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00" spc="-2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444444"/>
                </a:solidFill>
                <a:latin typeface="Trebuchet MS"/>
                <a:cs typeface="Trebuchet MS"/>
              </a:rPr>
              <a:t>мо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мен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а  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получения)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19536" y="3803840"/>
            <a:ext cx="4456430" cy="2324100"/>
            <a:chOff x="4419536" y="3803840"/>
            <a:chExt cx="4456430" cy="2324100"/>
          </a:xfrm>
        </p:grpSpPr>
        <p:sp>
          <p:nvSpPr>
            <p:cNvPr id="15" name="object 15"/>
            <p:cNvSpPr/>
            <p:nvPr/>
          </p:nvSpPr>
          <p:spPr>
            <a:xfrm>
              <a:off x="6166103" y="3805428"/>
              <a:ext cx="2708275" cy="1174750"/>
            </a:xfrm>
            <a:custGeom>
              <a:avLst/>
              <a:gdLst/>
              <a:ahLst/>
              <a:cxnLst/>
              <a:rect l="l" t="t" r="r" b="b"/>
              <a:pathLst>
                <a:path w="2708275" h="1174750">
                  <a:moveTo>
                    <a:pt x="2708148" y="0"/>
                  </a:moveTo>
                  <a:lnTo>
                    <a:pt x="0" y="1174750"/>
                  </a:lnTo>
                  <a:lnTo>
                    <a:pt x="747776" y="1174750"/>
                  </a:lnTo>
                  <a:lnTo>
                    <a:pt x="2708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21123" y="3805428"/>
              <a:ext cx="4453255" cy="2320925"/>
            </a:xfrm>
            <a:custGeom>
              <a:avLst/>
              <a:gdLst/>
              <a:ahLst/>
              <a:cxnLst/>
              <a:rect l="l" t="t" r="r" b="b"/>
              <a:pathLst>
                <a:path w="4453255" h="2320925">
                  <a:moveTo>
                    <a:pt x="0" y="1365758"/>
                  </a:moveTo>
                  <a:lnTo>
                    <a:pt x="5079" y="1321943"/>
                  </a:lnTo>
                  <a:lnTo>
                    <a:pt x="19430" y="1281684"/>
                  </a:lnTo>
                  <a:lnTo>
                    <a:pt x="41910" y="1246251"/>
                  </a:lnTo>
                  <a:lnTo>
                    <a:pt x="71500" y="1216660"/>
                  </a:lnTo>
                  <a:lnTo>
                    <a:pt x="106934" y="1194054"/>
                  </a:lnTo>
                  <a:lnTo>
                    <a:pt x="147192" y="1179703"/>
                  </a:lnTo>
                  <a:lnTo>
                    <a:pt x="191008" y="1174623"/>
                  </a:lnTo>
                  <a:lnTo>
                    <a:pt x="1744852" y="1174623"/>
                  </a:lnTo>
                  <a:lnTo>
                    <a:pt x="4453001" y="0"/>
                  </a:lnTo>
                  <a:lnTo>
                    <a:pt x="2492502" y="1174623"/>
                  </a:lnTo>
                  <a:lnTo>
                    <a:pt x="2799969" y="1174623"/>
                  </a:lnTo>
                  <a:lnTo>
                    <a:pt x="2843783" y="1179703"/>
                  </a:lnTo>
                  <a:lnTo>
                    <a:pt x="2884043" y="1194054"/>
                  </a:lnTo>
                  <a:lnTo>
                    <a:pt x="2919476" y="1216660"/>
                  </a:lnTo>
                  <a:lnTo>
                    <a:pt x="2949067" y="1246251"/>
                  </a:lnTo>
                  <a:lnTo>
                    <a:pt x="2971546" y="1281684"/>
                  </a:lnTo>
                  <a:lnTo>
                    <a:pt x="2985897" y="1321943"/>
                  </a:lnTo>
                  <a:lnTo>
                    <a:pt x="2990977" y="1365758"/>
                  </a:lnTo>
                  <a:lnTo>
                    <a:pt x="2990977" y="1652270"/>
                  </a:lnTo>
                  <a:lnTo>
                    <a:pt x="2990977" y="2129764"/>
                  </a:lnTo>
                  <a:lnTo>
                    <a:pt x="2985897" y="2173566"/>
                  </a:lnTo>
                  <a:lnTo>
                    <a:pt x="2971546" y="2213775"/>
                  </a:lnTo>
                  <a:lnTo>
                    <a:pt x="2949067" y="2249246"/>
                  </a:lnTo>
                  <a:lnTo>
                    <a:pt x="2919476" y="2278837"/>
                  </a:lnTo>
                  <a:lnTo>
                    <a:pt x="2884043" y="2301379"/>
                  </a:lnTo>
                  <a:lnTo>
                    <a:pt x="2843783" y="2315756"/>
                  </a:lnTo>
                  <a:lnTo>
                    <a:pt x="2799969" y="2320798"/>
                  </a:lnTo>
                  <a:lnTo>
                    <a:pt x="2492502" y="2320798"/>
                  </a:lnTo>
                  <a:lnTo>
                    <a:pt x="1744852" y="2320798"/>
                  </a:lnTo>
                  <a:lnTo>
                    <a:pt x="191008" y="2320798"/>
                  </a:lnTo>
                  <a:lnTo>
                    <a:pt x="147192" y="2315756"/>
                  </a:lnTo>
                  <a:lnTo>
                    <a:pt x="106934" y="2301379"/>
                  </a:lnTo>
                  <a:lnTo>
                    <a:pt x="71500" y="2278837"/>
                  </a:lnTo>
                  <a:lnTo>
                    <a:pt x="41910" y="2249246"/>
                  </a:lnTo>
                  <a:lnTo>
                    <a:pt x="19430" y="2213775"/>
                  </a:lnTo>
                  <a:lnTo>
                    <a:pt x="5079" y="2173566"/>
                  </a:lnTo>
                  <a:lnTo>
                    <a:pt x="0" y="2129764"/>
                  </a:lnTo>
                  <a:lnTo>
                    <a:pt x="0" y="1652270"/>
                  </a:lnTo>
                  <a:lnTo>
                    <a:pt x="0" y="1365758"/>
                  </a:lnTo>
                  <a:close/>
                </a:path>
              </a:pathLst>
            </a:custGeom>
            <a:ln w="3175">
              <a:solidFill>
                <a:srgbClr val="DCDCD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787265" y="4993640"/>
            <a:ext cx="2223770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8105" marR="77470">
              <a:lnSpc>
                <a:spcPct val="100000"/>
              </a:lnSpc>
              <a:spcBef>
                <a:spcPts val="100"/>
              </a:spcBef>
            </a:pPr>
            <a:r>
              <a:rPr dirty="0" sz="1400" spc="9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5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ъ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40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14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й 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документации</a:t>
            </a:r>
            <a:endParaRPr sz="1400">
              <a:latin typeface="Trebuchet MS"/>
              <a:cs typeface="Trebuchet MS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(в</a:t>
            </a:r>
            <a:r>
              <a:rPr dirty="0" sz="14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те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5">
                <a:solidFill>
                  <a:srgbClr val="E1465A"/>
                </a:solidFill>
                <a:latin typeface="Trebuchet MS"/>
                <a:cs typeface="Trebuchet MS"/>
              </a:rPr>
              <a:t>2</a:t>
            </a:r>
            <a:r>
              <a:rPr dirty="0" sz="1400" spc="-135">
                <a:solidFill>
                  <a:srgbClr val="E1465A"/>
                </a:solidFill>
                <a:latin typeface="Trebuchet MS"/>
                <a:cs typeface="Trebuchet MS"/>
              </a:rPr>
              <a:t>-</a:t>
            </a:r>
            <a:r>
              <a:rPr dirty="0" sz="1400" spc="-20">
                <a:solidFill>
                  <a:srgbClr val="E1465A"/>
                </a:solidFill>
                <a:latin typeface="Trebuchet MS"/>
                <a:cs typeface="Trebuchet MS"/>
              </a:rPr>
              <a:t>х</a:t>
            </a:r>
            <a:r>
              <a:rPr dirty="0" sz="1400" spc="-75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E1465A"/>
                </a:solidFill>
                <a:latin typeface="Trebuchet MS"/>
                <a:cs typeface="Trebuchet MS"/>
              </a:rPr>
              <a:t>д</a:t>
            </a:r>
            <a:r>
              <a:rPr dirty="0" sz="1400" spc="20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400" spc="-5">
                <a:solidFill>
                  <a:srgbClr val="E1465A"/>
                </a:solidFill>
                <a:latin typeface="Trebuchet MS"/>
                <a:cs typeface="Trebuchet MS"/>
              </a:rPr>
              <a:t>ей</a:t>
            </a:r>
            <a:r>
              <a:rPr dirty="0" sz="1400" spc="-75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00" spc="-2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да</a:t>
            </a:r>
            <a:r>
              <a:rPr dirty="0" sz="1400" spc="60">
                <a:solidFill>
                  <a:srgbClr val="444444"/>
                </a:solidFill>
                <a:latin typeface="Trebuchet MS"/>
                <a:cs typeface="Trebuchet MS"/>
              </a:rPr>
              <a:t>ты 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поступления 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запроса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от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Оператора)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32202" y="2395854"/>
            <a:ext cx="1242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" b="1">
                <a:solidFill>
                  <a:srgbClr val="E11E31"/>
                </a:solidFill>
                <a:latin typeface="Trebuchet MS"/>
                <a:cs typeface="Trebuchet MS"/>
              </a:rPr>
              <a:t>УЧАСТНИК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49385" y="5550509"/>
            <a:ext cx="1220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5" b="1">
                <a:solidFill>
                  <a:srgbClr val="E11E31"/>
                </a:solidFill>
                <a:latin typeface="Trebuchet MS"/>
                <a:cs typeface="Trebuchet MS"/>
              </a:rPr>
              <a:t>ЗАКАЗЧИК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38755" y="1125982"/>
            <a:ext cx="7358380" cy="4307205"/>
            <a:chOff x="2238755" y="1125982"/>
            <a:chExt cx="7358380" cy="430720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8888" y="4482084"/>
              <a:ext cx="949451" cy="9509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468867" y="1132332"/>
              <a:ext cx="1122045" cy="1120140"/>
            </a:xfrm>
            <a:custGeom>
              <a:avLst/>
              <a:gdLst/>
              <a:ahLst/>
              <a:cxnLst/>
              <a:rect l="l" t="t" r="r" b="b"/>
              <a:pathLst>
                <a:path w="1122045" h="1120139">
                  <a:moveTo>
                    <a:pt x="0" y="560069"/>
                  </a:moveTo>
                  <a:lnTo>
                    <a:pt x="2031" y="511682"/>
                  </a:lnTo>
                  <a:lnTo>
                    <a:pt x="8127" y="464565"/>
                  </a:lnTo>
                  <a:lnTo>
                    <a:pt x="18033" y="418718"/>
                  </a:lnTo>
                  <a:lnTo>
                    <a:pt x="31623" y="374268"/>
                  </a:lnTo>
                  <a:lnTo>
                    <a:pt x="48640" y="331469"/>
                  </a:lnTo>
                  <a:lnTo>
                    <a:pt x="69087" y="290575"/>
                  </a:lnTo>
                  <a:lnTo>
                    <a:pt x="92582" y="251587"/>
                  </a:lnTo>
                  <a:lnTo>
                    <a:pt x="119125" y="214883"/>
                  </a:lnTo>
                  <a:lnTo>
                    <a:pt x="148462" y="180339"/>
                  </a:lnTo>
                  <a:lnTo>
                    <a:pt x="180593" y="148335"/>
                  </a:lnTo>
                  <a:lnTo>
                    <a:pt x="215010" y="118998"/>
                  </a:lnTo>
                  <a:lnTo>
                    <a:pt x="251840" y="92455"/>
                  </a:lnTo>
                  <a:lnTo>
                    <a:pt x="291083" y="68960"/>
                  </a:lnTo>
                  <a:lnTo>
                    <a:pt x="331977" y="48640"/>
                  </a:lnTo>
                  <a:lnTo>
                    <a:pt x="374776" y="31495"/>
                  </a:lnTo>
                  <a:lnTo>
                    <a:pt x="419226" y="18033"/>
                  </a:lnTo>
                  <a:lnTo>
                    <a:pt x="465200" y="8127"/>
                  </a:lnTo>
                  <a:lnTo>
                    <a:pt x="512445" y="2031"/>
                  </a:lnTo>
                  <a:lnTo>
                    <a:pt x="560704" y="0"/>
                  </a:lnTo>
                  <a:lnTo>
                    <a:pt x="609091" y="2031"/>
                  </a:lnTo>
                  <a:lnTo>
                    <a:pt x="656335" y="8127"/>
                  </a:lnTo>
                  <a:lnTo>
                    <a:pt x="702309" y="18033"/>
                  </a:lnTo>
                  <a:lnTo>
                    <a:pt x="746759" y="31495"/>
                  </a:lnTo>
                  <a:lnTo>
                    <a:pt x="789558" y="48640"/>
                  </a:lnTo>
                  <a:lnTo>
                    <a:pt x="830452" y="68960"/>
                  </a:lnTo>
                  <a:lnTo>
                    <a:pt x="869696" y="92455"/>
                  </a:lnTo>
                  <a:lnTo>
                    <a:pt x="906526" y="118998"/>
                  </a:lnTo>
                  <a:lnTo>
                    <a:pt x="940942" y="148335"/>
                  </a:lnTo>
                  <a:lnTo>
                    <a:pt x="973074" y="180339"/>
                  </a:lnTo>
                  <a:lnTo>
                    <a:pt x="1002410" y="214883"/>
                  </a:lnTo>
                  <a:lnTo>
                    <a:pt x="1028953" y="251587"/>
                  </a:lnTo>
                  <a:lnTo>
                    <a:pt x="1052449" y="290575"/>
                  </a:lnTo>
                  <a:lnTo>
                    <a:pt x="1072896" y="331469"/>
                  </a:lnTo>
                  <a:lnTo>
                    <a:pt x="1089913" y="374268"/>
                  </a:lnTo>
                  <a:lnTo>
                    <a:pt x="1103502" y="418718"/>
                  </a:lnTo>
                  <a:lnTo>
                    <a:pt x="1113408" y="464565"/>
                  </a:lnTo>
                  <a:lnTo>
                    <a:pt x="1119504" y="511682"/>
                  </a:lnTo>
                  <a:lnTo>
                    <a:pt x="1121536" y="560069"/>
                  </a:lnTo>
                  <a:lnTo>
                    <a:pt x="1119504" y="608456"/>
                  </a:lnTo>
                  <a:lnTo>
                    <a:pt x="1113408" y="655573"/>
                  </a:lnTo>
                  <a:lnTo>
                    <a:pt x="1103502" y="701420"/>
                  </a:lnTo>
                  <a:lnTo>
                    <a:pt x="1089913" y="745870"/>
                  </a:lnTo>
                  <a:lnTo>
                    <a:pt x="1072896" y="788669"/>
                  </a:lnTo>
                  <a:lnTo>
                    <a:pt x="1052449" y="829563"/>
                  </a:lnTo>
                  <a:lnTo>
                    <a:pt x="1028953" y="868552"/>
                  </a:lnTo>
                  <a:lnTo>
                    <a:pt x="1002410" y="905255"/>
                  </a:lnTo>
                  <a:lnTo>
                    <a:pt x="973074" y="939800"/>
                  </a:lnTo>
                  <a:lnTo>
                    <a:pt x="940942" y="971803"/>
                  </a:lnTo>
                  <a:lnTo>
                    <a:pt x="906526" y="1001140"/>
                  </a:lnTo>
                  <a:lnTo>
                    <a:pt x="869696" y="1027683"/>
                  </a:lnTo>
                  <a:lnTo>
                    <a:pt x="830452" y="1051178"/>
                  </a:lnTo>
                  <a:lnTo>
                    <a:pt x="789558" y="1071498"/>
                  </a:lnTo>
                  <a:lnTo>
                    <a:pt x="746759" y="1088643"/>
                  </a:lnTo>
                  <a:lnTo>
                    <a:pt x="702309" y="1102105"/>
                  </a:lnTo>
                  <a:lnTo>
                    <a:pt x="656335" y="1112012"/>
                  </a:lnTo>
                  <a:lnTo>
                    <a:pt x="609091" y="1118107"/>
                  </a:lnTo>
                  <a:lnTo>
                    <a:pt x="560704" y="1120139"/>
                  </a:lnTo>
                  <a:lnTo>
                    <a:pt x="512445" y="1118107"/>
                  </a:lnTo>
                  <a:lnTo>
                    <a:pt x="465200" y="1112012"/>
                  </a:lnTo>
                  <a:lnTo>
                    <a:pt x="419226" y="1102105"/>
                  </a:lnTo>
                  <a:lnTo>
                    <a:pt x="374776" y="1088643"/>
                  </a:lnTo>
                  <a:lnTo>
                    <a:pt x="331977" y="1071498"/>
                  </a:lnTo>
                  <a:lnTo>
                    <a:pt x="291083" y="1051178"/>
                  </a:lnTo>
                  <a:lnTo>
                    <a:pt x="251840" y="1027683"/>
                  </a:lnTo>
                  <a:lnTo>
                    <a:pt x="215010" y="1001140"/>
                  </a:lnTo>
                  <a:lnTo>
                    <a:pt x="180593" y="971803"/>
                  </a:lnTo>
                  <a:lnTo>
                    <a:pt x="148462" y="939800"/>
                  </a:lnTo>
                  <a:lnTo>
                    <a:pt x="119125" y="905255"/>
                  </a:lnTo>
                  <a:lnTo>
                    <a:pt x="92582" y="868552"/>
                  </a:lnTo>
                  <a:lnTo>
                    <a:pt x="69087" y="829563"/>
                  </a:lnTo>
                  <a:lnTo>
                    <a:pt x="48640" y="788669"/>
                  </a:lnTo>
                  <a:lnTo>
                    <a:pt x="31623" y="745870"/>
                  </a:lnTo>
                  <a:lnTo>
                    <a:pt x="18033" y="701420"/>
                  </a:lnTo>
                  <a:lnTo>
                    <a:pt x="8127" y="655573"/>
                  </a:lnTo>
                  <a:lnTo>
                    <a:pt x="2031" y="608456"/>
                  </a:lnTo>
                  <a:lnTo>
                    <a:pt x="0" y="560069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0411" y="1289304"/>
              <a:ext cx="800100" cy="800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8755" y="4512564"/>
              <a:ext cx="1019556" cy="7985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3619" y="1249680"/>
              <a:ext cx="949452" cy="9494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578352" y="4578096"/>
              <a:ext cx="4751705" cy="216535"/>
            </a:xfrm>
            <a:custGeom>
              <a:avLst/>
              <a:gdLst/>
              <a:ahLst/>
              <a:cxnLst/>
              <a:rect l="l" t="t" r="r" b="b"/>
              <a:pathLst>
                <a:path w="4751705" h="216535">
                  <a:moveTo>
                    <a:pt x="4643247" y="0"/>
                  </a:moveTo>
                  <a:lnTo>
                    <a:pt x="4643247" y="54101"/>
                  </a:lnTo>
                  <a:lnTo>
                    <a:pt x="0" y="54101"/>
                  </a:lnTo>
                  <a:lnTo>
                    <a:pt x="0" y="162051"/>
                  </a:lnTo>
                  <a:lnTo>
                    <a:pt x="4643247" y="162051"/>
                  </a:lnTo>
                  <a:lnTo>
                    <a:pt x="4643247" y="216153"/>
                  </a:lnTo>
                  <a:lnTo>
                    <a:pt x="4751451" y="107949"/>
                  </a:lnTo>
                  <a:lnTo>
                    <a:pt x="4643247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578352" y="4578096"/>
              <a:ext cx="4751705" cy="216535"/>
            </a:xfrm>
            <a:custGeom>
              <a:avLst/>
              <a:gdLst/>
              <a:ahLst/>
              <a:cxnLst/>
              <a:rect l="l" t="t" r="r" b="b"/>
              <a:pathLst>
                <a:path w="4751705" h="216535">
                  <a:moveTo>
                    <a:pt x="4643247" y="216153"/>
                  </a:moveTo>
                  <a:lnTo>
                    <a:pt x="4643247" y="162051"/>
                  </a:lnTo>
                  <a:lnTo>
                    <a:pt x="0" y="162051"/>
                  </a:lnTo>
                  <a:lnTo>
                    <a:pt x="0" y="54101"/>
                  </a:lnTo>
                  <a:lnTo>
                    <a:pt x="4643247" y="54101"/>
                  </a:lnTo>
                  <a:lnTo>
                    <a:pt x="4643247" y="0"/>
                  </a:lnTo>
                  <a:lnTo>
                    <a:pt x="4751451" y="107949"/>
                  </a:lnTo>
                  <a:lnTo>
                    <a:pt x="4643247" y="216153"/>
                  </a:lnTo>
                  <a:close/>
                </a:path>
              </a:pathLst>
            </a:custGeom>
            <a:ln w="3175">
              <a:solidFill>
                <a:srgbClr val="DCDCD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8816720" y="2395854"/>
            <a:ext cx="4635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1800" spc="-1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1800" spc="75" b="1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647059" y="175006"/>
            <a:ext cx="503047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"/>
              <a:t>Р</a:t>
            </a:r>
            <a:r>
              <a:rPr dirty="0" spc="-30"/>
              <a:t>А</a:t>
            </a:r>
            <a:r>
              <a:rPr dirty="0" spc="-40"/>
              <a:t>Б</a:t>
            </a:r>
            <a:r>
              <a:rPr dirty="0" spc="-125"/>
              <a:t>О</a:t>
            </a:r>
            <a:r>
              <a:rPr dirty="0" spc="-160"/>
              <a:t>Т</a:t>
            </a:r>
            <a:r>
              <a:rPr dirty="0" spc="70"/>
              <a:t>А</a:t>
            </a:r>
            <a:r>
              <a:rPr dirty="0" spc="-345"/>
              <a:t> </a:t>
            </a:r>
            <a:r>
              <a:rPr dirty="0" spc="85"/>
              <a:t>С</a:t>
            </a:r>
            <a:r>
              <a:rPr dirty="0" spc="-90"/>
              <a:t> </a:t>
            </a:r>
            <a:r>
              <a:rPr dirty="0" spc="105"/>
              <a:t>З</a:t>
            </a:r>
            <a:r>
              <a:rPr dirty="0" spc="50"/>
              <a:t>А</a:t>
            </a:r>
            <a:r>
              <a:rPr dirty="0" spc="70"/>
              <a:t>П</a:t>
            </a:r>
            <a:r>
              <a:rPr dirty="0" spc="100"/>
              <a:t>Р</a:t>
            </a:r>
            <a:r>
              <a:rPr dirty="0" spc="-40"/>
              <a:t>О</a:t>
            </a:r>
            <a:r>
              <a:rPr dirty="0" spc="70"/>
              <a:t>С</a:t>
            </a:r>
            <a:r>
              <a:rPr dirty="0" spc="50"/>
              <a:t>А</a:t>
            </a:r>
            <a:r>
              <a:rPr dirty="0" spc="175"/>
              <a:t>М</a:t>
            </a:r>
            <a:r>
              <a:rPr dirty="0" spc="-5"/>
              <a:t>И</a:t>
            </a:r>
            <a:r>
              <a:rPr dirty="0" spc="-270"/>
              <a:t> </a:t>
            </a:r>
            <a:r>
              <a:rPr dirty="0" spc="60"/>
              <a:t>НА</a:t>
            </a:r>
            <a:r>
              <a:rPr dirty="0" spc="-105"/>
              <a:t> </a:t>
            </a:r>
            <a:r>
              <a:rPr dirty="0" spc="65"/>
              <a:t>Р</a:t>
            </a:r>
            <a:r>
              <a:rPr dirty="0" spc="15"/>
              <a:t>А</a:t>
            </a:r>
            <a:r>
              <a:rPr dirty="0" spc="70"/>
              <a:t>З</a:t>
            </a:r>
            <a:r>
              <a:rPr dirty="0" spc="-55"/>
              <a:t>Ъ</a:t>
            </a:r>
            <a:r>
              <a:rPr dirty="0" spc="-130"/>
              <a:t>Я</a:t>
            </a:r>
            <a:r>
              <a:rPr dirty="0" spc="30"/>
              <a:t>С</a:t>
            </a:r>
            <a:r>
              <a:rPr dirty="0" spc="-5"/>
              <a:t>Н</a:t>
            </a:r>
            <a:r>
              <a:rPr dirty="0" spc="-80"/>
              <a:t>Е</a:t>
            </a:r>
            <a:r>
              <a:rPr dirty="0" spc="-5"/>
              <a:t>Н</a:t>
            </a:r>
            <a:r>
              <a:rPr dirty="0" spc="-55"/>
              <a:t>И</a:t>
            </a:r>
            <a:r>
              <a:rPr dirty="0" spc="-30"/>
              <a:t>Е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502535" y="5498998"/>
            <a:ext cx="4711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E11E31"/>
                </a:solidFill>
                <a:latin typeface="Trebuchet MS"/>
                <a:cs typeface="Trebuchet MS"/>
              </a:rPr>
              <a:t>Э</a:t>
            </a:r>
            <a:r>
              <a:rPr dirty="0" sz="1800" spc="10" b="1">
                <a:solidFill>
                  <a:srgbClr val="E11E31"/>
                </a:solidFill>
                <a:latin typeface="Trebuchet MS"/>
                <a:cs typeface="Trebuchet MS"/>
              </a:rPr>
              <a:t>ТП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41545" y="1436877"/>
            <a:ext cx="2406015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Запрос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на 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разъяснение 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55">
                <a:solidFill>
                  <a:srgbClr val="343846"/>
                </a:solidFill>
                <a:latin typeface="Trebuchet MS"/>
                <a:cs typeface="Trebuchet MS"/>
              </a:rPr>
              <a:t>ж</a:t>
            </a:r>
            <a:r>
              <a:rPr dirty="0" sz="140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1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10">
                <a:solidFill>
                  <a:srgbClr val="343846"/>
                </a:solidFill>
                <a:latin typeface="Trebuchet MS"/>
                <a:cs typeface="Trebuchet MS"/>
              </a:rPr>
              <a:t>ий</a:t>
            </a:r>
            <a:r>
              <a:rPr dirty="0" sz="14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до</a:t>
            </a:r>
            <a:r>
              <a:rPr dirty="0" sz="1400" spc="-5">
                <a:solidFill>
                  <a:srgbClr val="343846"/>
                </a:solidFill>
                <a:latin typeface="Trebuchet MS"/>
                <a:cs typeface="Trebuchet MS"/>
              </a:rPr>
              <a:t>к</a:t>
            </a:r>
            <a:r>
              <a:rPr dirty="0" sz="1400" spc="-10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ме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тац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ии  </a:t>
            </a:r>
            <a:r>
              <a:rPr dirty="0" sz="1400" spc="-5">
                <a:solidFill>
                  <a:srgbClr val="343846"/>
                </a:solidFill>
                <a:latin typeface="Trebuchet MS"/>
                <a:cs typeface="Trebuchet MS"/>
              </a:rPr>
              <a:t>(</a:t>
            </a:r>
            <a:r>
              <a:rPr dirty="0" sz="1400" spc="-1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-25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400" spc="-20">
                <a:solidFill>
                  <a:srgbClr val="343846"/>
                </a:solidFill>
                <a:latin typeface="Trebuchet MS"/>
                <a:cs typeface="Trebuchet MS"/>
              </a:rPr>
              <a:t>озднее</a:t>
            </a:r>
            <a:r>
              <a:rPr dirty="0" sz="1400" spc="-10">
                <a:solidFill>
                  <a:srgbClr val="343846"/>
                </a:solidFill>
                <a:latin typeface="Trebuchet MS"/>
                <a:cs typeface="Trebuchet MS"/>
              </a:rPr>
              <a:t>,</a:t>
            </a:r>
            <a:r>
              <a:rPr dirty="0" sz="14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ч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ем</a:t>
            </a:r>
            <a:r>
              <a:rPr dirty="0" sz="14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343846"/>
                </a:solidFill>
                <a:latin typeface="Trebuchet MS"/>
                <a:cs typeface="Trebuchet MS"/>
              </a:rPr>
              <a:t>з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E11E31"/>
                </a:solidFill>
                <a:latin typeface="Trebuchet MS"/>
                <a:cs typeface="Trebuchet MS"/>
              </a:rPr>
              <a:t>3</a:t>
            </a:r>
            <a:r>
              <a:rPr dirty="0" sz="1400" spc="-7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1400" spc="15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1400" spc="35">
                <a:solidFill>
                  <a:srgbClr val="E11E31"/>
                </a:solidFill>
                <a:latin typeface="Trebuchet MS"/>
                <a:cs typeface="Trebuchet MS"/>
              </a:rPr>
              <a:t>я</a:t>
            </a:r>
            <a:r>
              <a:rPr dirty="0" sz="1400" spc="-80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до  </a:t>
            </a:r>
            <a:r>
              <a:rPr dirty="0" sz="1400" spc="60">
                <a:solidFill>
                  <a:srgbClr val="343846"/>
                </a:solidFill>
                <a:latin typeface="Trebuchet MS"/>
                <a:cs typeface="Trebuchet MS"/>
              </a:rPr>
              <a:t>даты 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окончания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срока 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подачи</a:t>
            </a:r>
            <a:r>
              <a:rPr dirty="0" sz="1400" spc="-1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заявок</a:t>
            </a:r>
            <a:r>
              <a:rPr dirty="0" sz="14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на</a:t>
            </a:r>
            <a:r>
              <a:rPr dirty="0" sz="14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участие)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2360" y="3680396"/>
            <a:ext cx="2022475" cy="754380"/>
            <a:chOff x="3392360" y="3680396"/>
            <a:chExt cx="2022475" cy="754380"/>
          </a:xfrm>
        </p:grpSpPr>
        <p:sp>
          <p:nvSpPr>
            <p:cNvPr id="3" name="object 3"/>
            <p:cNvSpPr/>
            <p:nvPr/>
          </p:nvSpPr>
          <p:spPr>
            <a:xfrm>
              <a:off x="3393947" y="3681984"/>
              <a:ext cx="2019300" cy="751205"/>
            </a:xfrm>
            <a:custGeom>
              <a:avLst/>
              <a:gdLst/>
              <a:ahLst/>
              <a:cxnLst/>
              <a:rect l="l" t="t" r="r" b="b"/>
              <a:pathLst>
                <a:path w="2019300" h="751204">
                  <a:moveTo>
                    <a:pt x="2019300" y="0"/>
                  </a:moveTo>
                  <a:lnTo>
                    <a:pt x="0" y="0"/>
                  </a:lnTo>
                  <a:lnTo>
                    <a:pt x="0" y="750951"/>
                  </a:lnTo>
                  <a:lnTo>
                    <a:pt x="2019300" y="750951"/>
                  </a:lnTo>
                  <a:lnTo>
                    <a:pt x="20193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393947" y="3681984"/>
              <a:ext cx="2019300" cy="751205"/>
            </a:xfrm>
            <a:custGeom>
              <a:avLst/>
              <a:gdLst/>
              <a:ahLst/>
              <a:cxnLst/>
              <a:rect l="l" t="t" r="r" b="b"/>
              <a:pathLst>
                <a:path w="2019300" h="751204">
                  <a:moveTo>
                    <a:pt x="0" y="750951"/>
                  </a:moveTo>
                  <a:lnTo>
                    <a:pt x="2019300" y="750951"/>
                  </a:lnTo>
                  <a:lnTo>
                    <a:pt x="2019300" y="0"/>
                  </a:lnTo>
                  <a:lnTo>
                    <a:pt x="0" y="0"/>
                  </a:lnTo>
                  <a:lnTo>
                    <a:pt x="0" y="750951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628771" y="3784219"/>
            <a:ext cx="158623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95"/>
              </a:spcBef>
              <a:buSzPct val="93750"/>
              <a:buAutoNum type="arabicPlain"/>
              <a:tabLst>
                <a:tab pos="184150" algn="l"/>
              </a:tabLst>
            </a:pP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600" spc="-2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аявки</a:t>
            </a:r>
            <a:endParaRPr sz="1600">
              <a:latin typeface="Trebuchet MS"/>
              <a:cs typeface="Trebuchet MS"/>
            </a:endParaRPr>
          </a:p>
          <a:p>
            <a:pPr marL="183515" indent="-171450">
              <a:lnSpc>
                <a:spcPct val="100000"/>
              </a:lnSpc>
              <a:buSzPct val="93750"/>
              <a:buAutoNum type="arabicPlain"/>
              <a:tabLst>
                <a:tab pos="184150" algn="l"/>
              </a:tabLst>
            </a:pP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600" spc="-2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аявки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30752" y="3046412"/>
            <a:ext cx="1339850" cy="382905"/>
            <a:chOff x="3730752" y="3046412"/>
            <a:chExt cx="1339850" cy="3829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0752" y="3066288"/>
              <a:ext cx="1339596" cy="3627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64280" y="3067811"/>
              <a:ext cx="1285875" cy="318135"/>
            </a:xfrm>
            <a:custGeom>
              <a:avLst/>
              <a:gdLst/>
              <a:ahLst/>
              <a:cxnLst/>
              <a:rect l="l" t="t" r="r" b="b"/>
              <a:pathLst>
                <a:path w="1285875" h="318135">
                  <a:moveTo>
                    <a:pt x="1126490" y="0"/>
                  </a:moveTo>
                  <a:lnTo>
                    <a:pt x="1126490" y="79375"/>
                  </a:lnTo>
                  <a:lnTo>
                    <a:pt x="0" y="79375"/>
                  </a:lnTo>
                  <a:lnTo>
                    <a:pt x="0" y="238505"/>
                  </a:lnTo>
                  <a:lnTo>
                    <a:pt x="1126490" y="238505"/>
                  </a:lnTo>
                  <a:lnTo>
                    <a:pt x="1126490" y="318008"/>
                  </a:lnTo>
                  <a:lnTo>
                    <a:pt x="1285748" y="159003"/>
                  </a:lnTo>
                  <a:lnTo>
                    <a:pt x="1126490" y="0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18204" y="3048000"/>
              <a:ext cx="375285" cy="376555"/>
            </a:xfrm>
            <a:custGeom>
              <a:avLst/>
              <a:gdLst/>
              <a:ahLst/>
              <a:cxnLst/>
              <a:rect l="l" t="t" r="r" b="b"/>
              <a:pathLst>
                <a:path w="375285" h="376554">
                  <a:moveTo>
                    <a:pt x="187325" y="0"/>
                  </a:moveTo>
                  <a:lnTo>
                    <a:pt x="137668" y="6730"/>
                  </a:lnTo>
                  <a:lnTo>
                    <a:pt x="92710" y="25653"/>
                  </a:lnTo>
                  <a:lnTo>
                    <a:pt x="54863" y="55117"/>
                  </a:lnTo>
                  <a:lnTo>
                    <a:pt x="25526" y="93217"/>
                  </a:lnTo>
                  <a:lnTo>
                    <a:pt x="6731" y="138175"/>
                  </a:lnTo>
                  <a:lnTo>
                    <a:pt x="0" y="188087"/>
                  </a:lnTo>
                  <a:lnTo>
                    <a:pt x="6731" y="237998"/>
                  </a:lnTo>
                  <a:lnTo>
                    <a:pt x="25526" y="282955"/>
                  </a:lnTo>
                  <a:lnTo>
                    <a:pt x="54863" y="321055"/>
                  </a:lnTo>
                  <a:lnTo>
                    <a:pt x="92710" y="350520"/>
                  </a:lnTo>
                  <a:lnTo>
                    <a:pt x="137668" y="369442"/>
                  </a:lnTo>
                  <a:lnTo>
                    <a:pt x="187325" y="376174"/>
                  </a:lnTo>
                  <a:lnTo>
                    <a:pt x="237109" y="369442"/>
                  </a:lnTo>
                  <a:lnTo>
                    <a:pt x="282067" y="350520"/>
                  </a:lnTo>
                  <a:lnTo>
                    <a:pt x="319913" y="321055"/>
                  </a:lnTo>
                  <a:lnTo>
                    <a:pt x="349250" y="282955"/>
                  </a:lnTo>
                  <a:lnTo>
                    <a:pt x="368046" y="237998"/>
                  </a:lnTo>
                  <a:lnTo>
                    <a:pt x="374776" y="188087"/>
                  </a:lnTo>
                  <a:lnTo>
                    <a:pt x="368046" y="138175"/>
                  </a:lnTo>
                  <a:lnTo>
                    <a:pt x="349250" y="93217"/>
                  </a:lnTo>
                  <a:lnTo>
                    <a:pt x="319913" y="55117"/>
                  </a:lnTo>
                  <a:lnTo>
                    <a:pt x="282067" y="25653"/>
                  </a:lnTo>
                  <a:lnTo>
                    <a:pt x="237109" y="673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18204" y="3048000"/>
              <a:ext cx="375285" cy="376555"/>
            </a:xfrm>
            <a:custGeom>
              <a:avLst/>
              <a:gdLst/>
              <a:ahLst/>
              <a:cxnLst/>
              <a:rect l="l" t="t" r="r" b="b"/>
              <a:pathLst>
                <a:path w="375285" h="376554">
                  <a:moveTo>
                    <a:pt x="0" y="188087"/>
                  </a:moveTo>
                  <a:lnTo>
                    <a:pt x="6731" y="138175"/>
                  </a:lnTo>
                  <a:lnTo>
                    <a:pt x="25526" y="93217"/>
                  </a:lnTo>
                  <a:lnTo>
                    <a:pt x="54863" y="55117"/>
                  </a:lnTo>
                  <a:lnTo>
                    <a:pt x="92710" y="25653"/>
                  </a:lnTo>
                  <a:lnTo>
                    <a:pt x="137668" y="6730"/>
                  </a:lnTo>
                  <a:lnTo>
                    <a:pt x="187325" y="0"/>
                  </a:lnTo>
                  <a:lnTo>
                    <a:pt x="237109" y="6730"/>
                  </a:lnTo>
                  <a:lnTo>
                    <a:pt x="282067" y="25653"/>
                  </a:lnTo>
                  <a:lnTo>
                    <a:pt x="319913" y="55117"/>
                  </a:lnTo>
                  <a:lnTo>
                    <a:pt x="349250" y="93217"/>
                  </a:lnTo>
                  <a:lnTo>
                    <a:pt x="368046" y="138175"/>
                  </a:lnTo>
                  <a:lnTo>
                    <a:pt x="374776" y="188087"/>
                  </a:lnTo>
                  <a:lnTo>
                    <a:pt x="368046" y="237998"/>
                  </a:lnTo>
                  <a:lnTo>
                    <a:pt x="349250" y="282955"/>
                  </a:lnTo>
                  <a:lnTo>
                    <a:pt x="319913" y="321055"/>
                  </a:lnTo>
                  <a:lnTo>
                    <a:pt x="282067" y="350520"/>
                  </a:lnTo>
                  <a:lnTo>
                    <a:pt x="237109" y="369442"/>
                  </a:lnTo>
                  <a:lnTo>
                    <a:pt x="187325" y="376174"/>
                  </a:lnTo>
                  <a:lnTo>
                    <a:pt x="137668" y="369442"/>
                  </a:lnTo>
                  <a:lnTo>
                    <a:pt x="92710" y="350520"/>
                  </a:lnTo>
                  <a:lnTo>
                    <a:pt x="54863" y="321055"/>
                  </a:lnTo>
                  <a:lnTo>
                    <a:pt x="25526" y="282955"/>
                  </a:lnTo>
                  <a:lnTo>
                    <a:pt x="6731" y="237998"/>
                  </a:lnTo>
                  <a:lnTo>
                    <a:pt x="0" y="188087"/>
                  </a:lnTo>
                  <a:close/>
                </a:path>
              </a:pathLst>
            </a:custGeom>
            <a:ln w="3175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271004" y="2714180"/>
            <a:ext cx="1339850" cy="404495"/>
            <a:chOff x="7271004" y="2714180"/>
            <a:chExt cx="1339850" cy="40449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1004" y="2755391"/>
              <a:ext cx="1339596" cy="3627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04532" y="2756915"/>
              <a:ext cx="1285875" cy="318135"/>
            </a:xfrm>
            <a:custGeom>
              <a:avLst/>
              <a:gdLst/>
              <a:ahLst/>
              <a:cxnLst/>
              <a:rect l="l" t="t" r="r" b="b"/>
              <a:pathLst>
                <a:path w="1285875" h="318135">
                  <a:moveTo>
                    <a:pt x="1126490" y="0"/>
                  </a:moveTo>
                  <a:lnTo>
                    <a:pt x="1126490" y="79629"/>
                  </a:lnTo>
                  <a:lnTo>
                    <a:pt x="0" y="79629"/>
                  </a:lnTo>
                  <a:lnTo>
                    <a:pt x="0" y="238633"/>
                  </a:lnTo>
                  <a:lnTo>
                    <a:pt x="1126490" y="238633"/>
                  </a:lnTo>
                  <a:lnTo>
                    <a:pt x="1126490" y="318008"/>
                  </a:lnTo>
                  <a:lnTo>
                    <a:pt x="1285748" y="159004"/>
                  </a:lnTo>
                  <a:lnTo>
                    <a:pt x="1126490" y="0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07224" y="2715767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5">
                  <a:moveTo>
                    <a:pt x="188214" y="0"/>
                  </a:moveTo>
                  <a:lnTo>
                    <a:pt x="138175" y="6731"/>
                  </a:lnTo>
                  <a:lnTo>
                    <a:pt x="93218" y="25654"/>
                  </a:lnTo>
                  <a:lnTo>
                    <a:pt x="55118" y="55118"/>
                  </a:lnTo>
                  <a:lnTo>
                    <a:pt x="25653" y="93218"/>
                  </a:lnTo>
                  <a:lnTo>
                    <a:pt x="6730" y="138176"/>
                  </a:lnTo>
                  <a:lnTo>
                    <a:pt x="0" y="187960"/>
                  </a:lnTo>
                  <a:lnTo>
                    <a:pt x="6730" y="237998"/>
                  </a:lnTo>
                  <a:lnTo>
                    <a:pt x="25653" y="282956"/>
                  </a:lnTo>
                  <a:lnTo>
                    <a:pt x="55118" y="321056"/>
                  </a:lnTo>
                  <a:lnTo>
                    <a:pt x="93218" y="350520"/>
                  </a:lnTo>
                  <a:lnTo>
                    <a:pt x="138175" y="369443"/>
                  </a:lnTo>
                  <a:lnTo>
                    <a:pt x="188214" y="376174"/>
                  </a:lnTo>
                  <a:lnTo>
                    <a:pt x="237998" y="369443"/>
                  </a:lnTo>
                  <a:lnTo>
                    <a:pt x="282955" y="350520"/>
                  </a:lnTo>
                  <a:lnTo>
                    <a:pt x="321055" y="321056"/>
                  </a:lnTo>
                  <a:lnTo>
                    <a:pt x="350520" y="282956"/>
                  </a:lnTo>
                  <a:lnTo>
                    <a:pt x="369443" y="237998"/>
                  </a:lnTo>
                  <a:lnTo>
                    <a:pt x="376174" y="187960"/>
                  </a:lnTo>
                  <a:lnTo>
                    <a:pt x="369443" y="138176"/>
                  </a:lnTo>
                  <a:lnTo>
                    <a:pt x="350520" y="93218"/>
                  </a:lnTo>
                  <a:lnTo>
                    <a:pt x="321055" y="55118"/>
                  </a:lnTo>
                  <a:lnTo>
                    <a:pt x="282955" y="25654"/>
                  </a:lnTo>
                  <a:lnTo>
                    <a:pt x="237998" y="6731"/>
                  </a:lnTo>
                  <a:lnTo>
                    <a:pt x="18821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507224" y="2715767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5">
                  <a:moveTo>
                    <a:pt x="0" y="187960"/>
                  </a:moveTo>
                  <a:lnTo>
                    <a:pt x="6730" y="138176"/>
                  </a:lnTo>
                  <a:lnTo>
                    <a:pt x="25653" y="93218"/>
                  </a:lnTo>
                  <a:lnTo>
                    <a:pt x="55118" y="55118"/>
                  </a:lnTo>
                  <a:lnTo>
                    <a:pt x="93218" y="25654"/>
                  </a:lnTo>
                  <a:lnTo>
                    <a:pt x="138175" y="6731"/>
                  </a:lnTo>
                  <a:lnTo>
                    <a:pt x="188214" y="0"/>
                  </a:lnTo>
                  <a:lnTo>
                    <a:pt x="237998" y="6731"/>
                  </a:lnTo>
                  <a:lnTo>
                    <a:pt x="282955" y="25654"/>
                  </a:lnTo>
                  <a:lnTo>
                    <a:pt x="321055" y="55118"/>
                  </a:lnTo>
                  <a:lnTo>
                    <a:pt x="350520" y="93218"/>
                  </a:lnTo>
                  <a:lnTo>
                    <a:pt x="369443" y="138176"/>
                  </a:lnTo>
                  <a:lnTo>
                    <a:pt x="376174" y="187960"/>
                  </a:lnTo>
                  <a:lnTo>
                    <a:pt x="369443" y="237998"/>
                  </a:lnTo>
                  <a:lnTo>
                    <a:pt x="350520" y="282956"/>
                  </a:lnTo>
                  <a:lnTo>
                    <a:pt x="321055" y="321056"/>
                  </a:lnTo>
                  <a:lnTo>
                    <a:pt x="282955" y="350520"/>
                  </a:lnTo>
                  <a:lnTo>
                    <a:pt x="237998" y="369443"/>
                  </a:lnTo>
                  <a:lnTo>
                    <a:pt x="188214" y="376174"/>
                  </a:lnTo>
                  <a:lnTo>
                    <a:pt x="138175" y="369443"/>
                  </a:lnTo>
                  <a:lnTo>
                    <a:pt x="93218" y="350520"/>
                  </a:lnTo>
                  <a:lnTo>
                    <a:pt x="55118" y="321056"/>
                  </a:lnTo>
                  <a:lnTo>
                    <a:pt x="25653" y="282956"/>
                  </a:lnTo>
                  <a:lnTo>
                    <a:pt x="6730" y="237998"/>
                  </a:lnTo>
                  <a:lnTo>
                    <a:pt x="0" y="187960"/>
                  </a:lnTo>
                  <a:close/>
                </a:path>
              </a:pathLst>
            </a:custGeom>
            <a:ln w="3175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3730752" y="2430716"/>
            <a:ext cx="1339850" cy="424180"/>
            <a:chOff x="3730752" y="2430716"/>
            <a:chExt cx="1339850" cy="42418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0752" y="2491740"/>
              <a:ext cx="1339596" cy="3627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764280" y="2493264"/>
              <a:ext cx="1285875" cy="318135"/>
            </a:xfrm>
            <a:custGeom>
              <a:avLst/>
              <a:gdLst/>
              <a:ahLst/>
              <a:cxnLst/>
              <a:rect l="l" t="t" r="r" b="b"/>
              <a:pathLst>
                <a:path w="1285875" h="318135">
                  <a:moveTo>
                    <a:pt x="1126490" y="0"/>
                  </a:moveTo>
                  <a:lnTo>
                    <a:pt x="1126490" y="79375"/>
                  </a:lnTo>
                  <a:lnTo>
                    <a:pt x="0" y="79375"/>
                  </a:lnTo>
                  <a:lnTo>
                    <a:pt x="0" y="238633"/>
                  </a:lnTo>
                  <a:lnTo>
                    <a:pt x="1126490" y="238633"/>
                  </a:lnTo>
                  <a:lnTo>
                    <a:pt x="1126490" y="318008"/>
                  </a:lnTo>
                  <a:lnTo>
                    <a:pt x="1285748" y="159003"/>
                  </a:lnTo>
                  <a:lnTo>
                    <a:pt x="1126490" y="0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918204" y="243230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325" y="0"/>
                  </a:moveTo>
                  <a:lnTo>
                    <a:pt x="137668" y="6731"/>
                  </a:lnTo>
                  <a:lnTo>
                    <a:pt x="92710" y="25526"/>
                  </a:lnTo>
                  <a:lnTo>
                    <a:pt x="54863" y="54863"/>
                  </a:lnTo>
                  <a:lnTo>
                    <a:pt x="25526" y="92710"/>
                  </a:lnTo>
                  <a:lnTo>
                    <a:pt x="6731" y="137668"/>
                  </a:lnTo>
                  <a:lnTo>
                    <a:pt x="0" y="187325"/>
                  </a:lnTo>
                  <a:lnTo>
                    <a:pt x="6731" y="237109"/>
                  </a:lnTo>
                  <a:lnTo>
                    <a:pt x="25526" y="282067"/>
                  </a:lnTo>
                  <a:lnTo>
                    <a:pt x="54863" y="319913"/>
                  </a:lnTo>
                  <a:lnTo>
                    <a:pt x="92710" y="349250"/>
                  </a:lnTo>
                  <a:lnTo>
                    <a:pt x="137668" y="368046"/>
                  </a:lnTo>
                  <a:lnTo>
                    <a:pt x="187325" y="374776"/>
                  </a:lnTo>
                  <a:lnTo>
                    <a:pt x="237109" y="368046"/>
                  </a:lnTo>
                  <a:lnTo>
                    <a:pt x="282067" y="349250"/>
                  </a:lnTo>
                  <a:lnTo>
                    <a:pt x="319913" y="319913"/>
                  </a:lnTo>
                  <a:lnTo>
                    <a:pt x="349250" y="282067"/>
                  </a:lnTo>
                  <a:lnTo>
                    <a:pt x="368046" y="237109"/>
                  </a:lnTo>
                  <a:lnTo>
                    <a:pt x="374776" y="187325"/>
                  </a:lnTo>
                  <a:lnTo>
                    <a:pt x="368046" y="137668"/>
                  </a:lnTo>
                  <a:lnTo>
                    <a:pt x="349250" y="92710"/>
                  </a:lnTo>
                  <a:lnTo>
                    <a:pt x="319913" y="54863"/>
                  </a:lnTo>
                  <a:lnTo>
                    <a:pt x="282067" y="25526"/>
                  </a:lnTo>
                  <a:lnTo>
                    <a:pt x="237109" y="6731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18204" y="2432304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325"/>
                  </a:moveTo>
                  <a:lnTo>
                    <a:pt x="6731" y="137668"/>
                  </a:lnTo>
                  <a:lnTo>
                    <a:pt x="25526" y="92710"/>
                  </a:lnTo>
                  <a:lnTo>
                    <a:pt x="54863" y="54863"/>
                  </a:lnTo>
                  <a:lnTo>
                    <a:pt x="92710" y="25526"/>
                  </a:lnTo>
                  <a:lnTo>
                    <a:pt x="137668" y="6731"/>
                  </a:lnTo>
                  <a:lnTo>
                    <a:pt x="187325" y="0"/>
                  </a:lnTo>
                  <a:lnTo>
                    <a:pt x="237109" y="6731"/>
                  </a:lnTo>
                  <a:lnTo>
                    <a:pt x="282067" y="25526"/>
                  </a:lnTo>
                  <a:lnTo>
                    <a:pt x="319913" y="54863"/>
                  </a:lnTo>
                  <a:lnTo>
                    <a:pt x="349250" y="92710"/>
                  </a:lnTo>
                  <a:lnTo>
                    <a:pt x="368046" y="137668"/>
                  </a:lnTo>
                  <a:lnTo>
                    <a:pt x="374776" y="187325"/>
                  </a:lnTo>
                  <a:lnTo>
                    <a:pt x="368046" y="237109"/>
                  </a:lnTo>
                  <a:lnTo>
                    <a:pt x="349250" y="282067"/>
                  </a:lnTo>
                  <a:lnTo>
                    <a:pt x="319913" y="319913"/>
                  </a:lnTo>
                  <a:lnTo>
                    <a:pt x="282067" y="349250"/>
                  </a:lnTo>
                  <a:lnTo>
                    <a:pt x="237109" y="368046"/>
                  </a:lnTo>
                  <a:lnTo>
                    <a:pt x="187325" y="374776"/>
                  </a:lnTo>
                  <a:lnTo>
                    <a:pt x="137668" y="368046"/>
                  </a:lnTo>
                  <a:lnTo>
                    <a:pt x="92710" y="349250"/>
                  </a:lnTo>
                  <a:lnTo>
                    <a:pt x="54863" y="319913"/>
                  </a:lnTo>
                  <a:lnTo>
                    <a:pt x="25526" y="282067"/>
                  </a:lnTo>
                  <a:lnTo>
                    <a:pt x="6731" y="237109"/>
                  </a:lnTo>
                  <a:lnTo>
                    <a:pt x="0" y="187325"/>
                  </a:lnTo>
                  <a:close/>
                </a:path>
              </a:pathLst>
            </a:custGeom>
            <a:ln w="3175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2418397" y="4001833"/>
            <a:ext cx="7379334" cy="1031875"/>
            <a:chOff x="2418397" y="4001833"/>
            <a:chExt cx="7379334" cy="1031875"/>
          </a:xfrm>
        </p:grpSpPr>
        <p:sp>
          <p:nvSpPr>
            <p:cNvPr id="22" name="object 22"/>
            <p:cNvSpPr/>
            <p:nvPr/>
          </p:nvSpPr>
          <p:spPr>
            <a:xfrm>
              <a:off x="2423160" y="4006596"/>
              <a:ext cx="7369809" cy="845819"/>
            </a:xfrm>
            <a:custGeom>
              <a:avLst/>
              <a:gdLst/>
              <a:ahLst/>
              <a:cxnLst/>
              <a:rect l="l" t="t" r="r" b="b"/>
              <a:pathLst>
                <a:path w="7369809" h="845820">
                  <a:moveTo>
                    <a:pt x="7350633" y="0"/>
                  </a:moveTo>
                  <a:lnTo>
                    <a:pt x="7260463" y="0"/>
                  </a:lnTo>
                  <a:lnTo>
                    <a:pt x="7260463" y="38099"/>
                  </a:lnTo>
                  <a:lnTo>
                    <a:pt x="7331583" y="38099"/>
                  </a:lnTo>
                  <a:lnTo>
                    <a:pt x="7331583" y="807211"/>
                  </a:lnTo>
                  <a:lnTo>
                    <a:pt x="76200" y="807211"/>
                  </a:lnTo>
                  <a:lnTo>
                    <a:pt x="76200" y="305053"/>
                  </a:lnTo>
                  <a:lnTo>
                    <a:pt x="114300" y="305053"/>
                  </a:lnTo>
                  <a:lnTo>
                    <a:pt x="57150" y="190626"/>
                  </a:lnTo>
                  <a:lnTo>
                    <a:pt x="0" y="305053"/>
                  </a:lnTo>
                  <a:lnTo>
                    <a:pt x="38100" y="305053"/>
                  </a:lnTo>
                  <a:lnTo>
                    <a:pt x="38100" y="826261"/>
                  </a:lnTo>
                  <a:lnTo>
                    <a:pt x="39623" y="833627"/>
                  </a:lnTo>
                  <a:lnTo>
                    <a:pt x="43687" y="839723"/>
                  </a:lnTo>
                  <a:lnTo>
                    <a:pt x="49783" y="843787"/>
                  </a:lnTo>
                  <a:lnTo>
                    <a:pt x="57150" y="845311"/>
                  </a:lnTo>
                  <a:lnTo>
                    <a:pt x="7350633" y="845311"/>
                  </a:lnTo>
                  <a:lnTo>
                    <a:pt x="7357998" y="843787"/>
                  </a:lnTo>
                  <a:lnTo>
                    <a:pt x="7364094" y="839723"/>
                  </a:lnTo>
                  <a:lnTo>
                    <a:pt x="7368159" y="833627"/>
                  </a:lnTo>
                  <a:lnTo>
                    <a:pt x="7369683" y="826261"/>
                  </a:lnTo>
                  <a:lnTo>
                    <a:pt x="7369683" y="19049"/>
                  </a:lnTo>
                  <a:lnTo>
                    <a:pt x="7368159" y="11683"/>
                  </a:lnTo>
                  <a:lnTo>
                    <a:pt x="7364094" y="5587"/>
                  </a:lnTo>
                  <a:lnTo>
                    <a:pt x="7357998" y="1523"/>
                  </a:lnTo>
                  <a:lnTo>
                    <a:pt x="7350633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423160" y="4006596"/>
              <a:ext cx="7369809" cy="845819"/>
            </a:xfrm>
            <a:custGeom>
              <a:avLst/>
              <a:gdLst/>
              <a:ahLst/>
              <a:cxnLst/>
              <a:rect l="l" t="t" r="r" b="b"/>
              <a:pathLst>
                <a:path w="7369809" h="845820">
                  <a:moveTo>
                    <a:pt x="7369683" y="19049"/>
                  </a:moveTo>
                  <a:lnTo>
                    <a:pt x="7368159" y="11683"/>
                  </a:lnTo>
                  <a:lnTo>
                    <a:pt x="7364094" y="5587"/>
                  </a:lnTo>
                  <a:lnTo>
                    <a:pt x="7357998" y="1523"/>
                  </a:lnTo>
                  <a:lnTo>
                    <a:pt x="7350633" y="0"/>
                  </a:lnTo>
                  <a:lnTo>
                    <a:pt x="7260463" y="0"/>
                  </a:lnTo>
                  <a:lnTo>
                    <a:pt x="7260463" y="38099"/>
                  </a:lnTo>
                  <a:lnTo>
                    <a:pt x="7331583" y="38099"/>
                  </a:lnTo>
                  <a:lnTo>
                    <a:pt x="7331583" y="807211"/>
                  </a:lnTo>
                  <a:lnTo>
                    <a:pt x="76200" y="807211"/>
                  </a:lnTo>
                  <a:lnTo>
                    <a:pt x="76200" y="305053"/>
                  </a:lnTo>
                  <a:lnTo>
                    <a:pt x="114300" y="305053"/>
                  </a:lnTo>
                  <a:lnTo>
                    <a:pt x="104775" y="286003"/>
                  </a:lnTo>
                  <a:lnTo>
                    <a:pt x="57150" y="190626"/>
                  </a:lnTo>
                  <a:lnTo>
                    <a:pt x="0" y="305053"/>
                  </a:lnTo>
                  <a:lnTo>
                    <a:pt x="38100" y="305053"/>
                  </a:lnTo>
                  <a:lnTo>
                    <a:pt x="38100" y="826261"/>
                  </a:lnTo>
                  <a:lnTo>
                    <a:pt x="39623" y="833627"/>
                  </a:lnTo>
                  <a:lnTo>
                    <a:pt x="43687" y="839723"/>
                  </a:lnTo>
                  <a:lnTo>
                    <a:pt x="49783" y="843787"/>
                  </a:lnTo>
                  <a:lnTo>
                    <a:pt x="57150" y="845311"/>
                  </a:lnTo>
                  <a:lnTo>
                    <a:pt x="7350633" y="845311"/>
                  </a:lnTo>
                  <a:lnTo>
                    <a:pt x="7357998" y="843787"/>
                  </a:lnTo>
                  <a:lnTo>
                    <a:pt x="7364094" y="839723"/>
                  </a:lnTo>
                  <a:lnTo>
                    <a:pt x="7368159" y="833627"/>
                  </a:lnTo>
                  <a:lnTo>
                    <a:pt x="7369683" y="826261"/>
                  </a:lnTo>
                  <a:lnTo>
                    <a:pt x="7369683" y="807211"/>
                  </a:lnTo>
                  <a:lnTo>
                    <a:pt x="7369683" y="38099"/>
                  </a:lnTo>
                  <a:lnTo>
                    <a:pt x="7369683" y="19049"/>
                  </a:lnTo>
                  <a:close/>
                </a:path>
              </a:pathLst>
            </a:custGeom>
            <a:ln w="9525">
              <a:solidFill>
                <a:srgbClr val="E11E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507224" y="4657344"/>
              <a:ext cx="376555" cy="375285"/>
            </a:xfrm>
            <a:custGeom>
              <a:avLst/>
              <a:gdLst/>
              <a:ahLst/>
              <a:cxnLst/>
              <a:rect l="l" t="t" r="r" b="b"/>
              <a:pathLst>
                <a:path w="376554" h="375285">
                  <a:moveTo>
                    <a:pt x="188214" y="0"/>
                  </a:moveTo>
                  <a:lnTo>
                    <a:pt x="138175" y="6730"/>
                  </a:lnTo>
                  <a:lnTo>
                    <a:pt x="93218" y="25526"/>
                  </a:lnTo>
                  <a:lnTo>
                    <a:pt x="55118" y="54863"/>
                  </a:lnTo>
                  <a:lnTo>
                    <a:pt x="25653" y="92709"/>
                  </a:lnTo>
                  <a:lnTo>
                    <a:pt x="6730" y="137667"/>
                  </a:lnTo>
                  <a:lnTo>
                    <a:pt x="0" y="187324"/>
                  </a:lnTo>
                  <a:lnTo>
                    <a:pt x="6730" y="237108"/>
                  </a:lnTo>
                  <a:lnTo>
                    <a:pt x="25653" y="281939"/>
                  </a:lnTo>
                  <a:lnTo>
                    <a:pt x="55118" y="319912"/>
                  </a:lnTo>
                  <a:lnTo>
                    <a:pt x="93218" y="349249"/>
                  </a:lnTo>
                  <a:lnTo>
                    <a:pt x="138175" y="368045"/>
                  </a:lnTo>
                  <a:lnTo>
                    <a:pt x="188214" y="374776"/>
                  </a:lnTo>
                  <a:lnTo>
                    <a:pt x="237998" y="368045"/>
                  </a:lnTo>
                  <a:lnTo>
                    <a:pt x="282955" y="349249"/>
                  </a:lnTo>
                  <a:lnTo>
                    <a:pt x="321055" y="319912"/>
                  </a:lnTo>
                  <a:lnTo>
                    <a:pt x="350520" y="281939"/>
                  </a:lnTo>
                  <a:lnTo>
                    <a:pt x="369443" y="237108"/>
                  </a:lnTo>
                  <a:lnTo>
                    <a:pt x="376174" y="187324"/>
                  </a:lnTo>
                  <a:lnTo>
                    <a:pt x="369443" y="137667"/>
                  </a:lnTo>
                  <a:lnTo>
                    <a:pt x="350520" y="92709"/>
                  </a:lnTo>
                  <a:lnTo>
                    <a:pt x="321055" y="54863"/>
                  </a:lnTo>
                  <a:lnTo>
                    <a:pt x="282955" y="25526"/>
                  </a:lnTo>
                  <a:lnTo>
                    <a:pt x="237998" y="6730"/>
                  </a:lnTo>
                  <a:lnTo>
                    <a:pt x="18821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507224" y="4657344"/>
              <a:ext cx="376555" cy="375285"/>
            </a:xfrm>
            <a:custGeom>
              <a:avLst/>
              <a:gdLst/>
              <a:ahLst/>
              <a:cxnLst/>
              <a:rect l="l" t="t" r="r" b="b"/>
              <a:pathLst>
                <a:path w="376554" h="375285">
                  <a:moveTo>
                    <a:pt x="0" y="187324"/>
                  </a:moveTo>
                  <a:lnTo>
                    <a:pt x="6730" y="137667"/>
                  </a:lnTo>
                  <a:lnTo>
                    <a:pt x="25653" y="92709"/>
                  </a:lnTo>
                  <a:lnTo>
                    <a:pt x="55118" y="54863"/>
                  </a:lnTo>
                  <a:lnTo>
                    <a:pt x="93218" y="25526"/>
                  </a:lnTo>
                  <a:lnTo>
                    <a:pt x="138175" y="6730"/>
                  </a:lnTo>
                  <a:lnTo>
                    <a:pt x="188214" y="0"/>
                  </a:lnTo>
                  <a:lnTo>
                    <a:pt x="237998" y="6730"/>
                  </a:lnTo>
                  <a:lnTo>
                    <a:pt x="282955" y="25526"/>
                  </a:lnTo>
                  <a:lnTo>
                    <a:pt x="321055" y="54863"/>
                  </a:lnTo>
                  <a:lnTo>
                    <a:pt x="350520" y="92709"/>
                  </a:lnTo>
                  <a:lnTo>
                    <a:pt x="369443" y="137667"/>
                  </a:lnTo>
                  <a:lnTo>
                    <a:pt x="376174" y="187324"/>
                  </a:lnTo>
                  <a:lnTo>
                    <a:pt x="369443" y="237108"/>
                  </a:lnTo>
                  <a:lnTo>
                    <a:pt x="350520" y="281939"/>
                  </a:lnTo>
                  <a:lnTo>
                    <a:pt x="321055" y="319912"/>
                  </a:lnTo>
                  <a:lnTo>
                    <a:pt x="282955" y="349249"/>
                  </a:lnTo>
                  <a:lnTo>
                    <a:pt x="237998" y="368045"/>
                  </a:lnTo>
                  <a:lnTo>
                    <a:pt x="188214" y="374776"/>
                  </a:lnTo>
                  <a:lnTo>
                    <a:pt x="138175" y="368045"/>
                  </a:lnTo>
                  <a:lnTo>
                    <a:pt x="93218" y="349249"/>
                  </a:lnTo>
                  <a:lnTo>
                    <a:pt x="55118" y="319912"/>
                  </a:lnTo>
                  <a:lnTo>
                    <a:pt x="25653" y="281939"/>
                  </a:lnTo>
                  <a:lnTo>
                    <a:pt x="6730" y="237108"/>
                  </a:lnTo>
                  <a:lnTo>
                    <a:pt x="0" y="187324"/>
                  </a:lnTo>
                  <a:close/>
                </a:path>
              </a:pathLst>
            </a:custGeom>
            <a:ln w="3175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3582923" y="5433059"/>
            <a:ext cx="4779645" cy="287020"/>
          </a:xfrm>
          <a:prstGeom prst="rect">
            <a:avLst/>
          </a:prstGeom>
          <a:solidFill>
            <a:srgbClr val="EFEFEF"/>
          </a:solidFill>
          <a:ln w="3175">
            <a:solidFill>
              <a:srgbClr val="E1465A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245"/>
              </a:spcBef>
            </a:pP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Бл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вк</a:t>
            </a:r>
            <a:r>
              <a:rPr dirty="0" sz="1600" spc="5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ред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6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70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600" spc="-4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16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ё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-3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93947" y="1446275"/>
            <a:ext cx="2019300" cy="769620"/>
          </a:xfrm>
          <a:prstGeom prst="rect">
            <a:avLst/>
          </a:prstGeom>
          <a:solidFill>
            <a:srgbClr val="EFEFEF"/>
          </a:solidFill>
          <a:ln w="6350">
            <a:solidFill>
              <a:srgbClr val="D9D9D9"/>
            </a:solidFill>
          </a:ln>
        </p:spPr>
        <p:txBody>
          <a:bodyPr wrap="square" lIns="0" tIns="7620" rIns="0" bIns="0" rtlCol="0" vert="horz">
            <a:spAutoFit/>
          </a:bodyPr>
          <a:lstStyle/>
          <a:p>
            <a:pPr algn="ctr" marL="410209" marR="384810" indent="-6985">
              <a:lnSpc>
                <a:spcPts val="1920"/>
              </a:lnSpc>
              <a:spcBef>
                <a:spcPts val="60"/>
              </a:spcBef>
            </a:pP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Внесение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6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1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-2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2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я  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заявки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39848" y="3168523"/>
            <a:ext cx="10991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5" b="1">
                <a:solidFill>
                  <a:srgbClr val="E11E31"/>
                </a:solidFill>
                <a:latin typeface="Trebuchet MS"/>
                <a:cs typeface="Trebuchet MS"/>
              </a:rPr>
              <a:t>УЧАСТНИК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8527" y="1941576"/>
            <a:ext cx="894588" cy="108051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8926830" y="3168523"/>
            <a:ext cx="14782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6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600" spc="25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1600" spc="-6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1600" spc="5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1600" spc="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600" spc="-9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1600" spc="-6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600" spc="8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1600" spc="-25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30" b="1">
                <a:solidFill>
                  <a:srgbClr val="E11E31"/>
                </a:solidFill>
                <a:latin typeface="Trebuchet MS"/>
                <a:cs typeface="Trebuchet MS"/>
              </a:rPr>
              <a:t>Э</a:t>
            </a:r>
            <a:r>
              <a:rPr dirty="0" sz="1600" spc="-8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1600" spc="65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9907" y="1941576"/>
            <a:ext cx="894588" cy="108051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6136385" y="3168523"/>
            <a:ext cx="4191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E11E31"/>
                </a:solidFill>
                <a:latin typeface="Trebuchet MS"/>
                <a:cs typeface="Trebuchet MS"/>
              </a:rPr>
              <a:t>Э</a:t>
            </a:r>
            <a:r>
              <a:rPr dirty="0" sz="1600" b="1">
                <a:solidFill>
                  <a:srgbClr val="E11E31"/>
                </a:solidFill>
                <a:latin typeface="Trebuchet MS"/>
                <a:cs typeface="Trebuchet MS"/>
              </a:rPr>
              <a:t>ТП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5100" y="2151699"/>
            <a:ext cx="1020330" cy="799509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502278" y="175006"/>
            <a:ext cx="531939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П</a:t>
            </a:r>
            <a:r>
              <a:rPr dirty="0" spc="-90"/>
              <a:t>О</a:t>
            </a:r>
            <a:r>
              <a:rPr dirty="0" spc="-20"/>
              <a:t>Д</a:t>
            </a:r>
            <a:r>
              <a:rPr dirty="0" spc="5"/>
              <a:t>А</a:t>
            </a:r>
            <a:r>
              <a:rPr dirty="0" spc="60"/>
              <a:t>Ч</a:t>
            </a:r>
            <a:r>
              <a:rPr dirty="0" spc="70"/>
              <a:t>А</a:t>
            </a:r>
            <a:r>
              <a:rPr dirty="0" spc="-225"/>
              <a:t> </a:t>
            </a:r>
            <a:r>
              <a:rPr dirty="0" spc="30"/>
              <a:t>ЗАЯВКИ</a:t>
            </a:r>
            <a:r>
              <a:rPr dirty="0" spc="-130"/>
              <a:t> </a:t>
            </a:r>
            <a:r>
              <a:rPr dirty="0" spc="60"/>
              <a:t>НА</a:t>
            </a:r>
            <a:r>
              <a:rPr dirty="0" spc="-110"/>
              <a:t> </a:t>
            </a:r>
            <a:r>
              <a:rPr dirty="0"/>
              <a:t>У</a:t>
            </a:r>
            <a:r>
              <a:rPr dirty="0" spc="110"/>
              <a:t>Ч</a:t>
            </a:r>
            <a:r>
              <a:rPr dirty="0" spc="50"/>
              <a:t>А</a:t>
            </a:r>
            <a:r>
              <a:rPr dirty="0" spc="70"/>
              <a:t>С</a:t>
            </a:r>
            <a:r>
              <a:rPr dirty="0" spc="-80"/>
              <a:t>Т</a:t>
            </a:r>
            <a:r>
              <a:rPr dirty="0" spc="-20"/>
              <a:t>И</a:t>
            </a:r>
            <a:r>
              <a:rPr dirty="0" spc="-30"/>
              <a:t>Е</a:t>
            </a:r>
            <a:r>
              <a:rPr dirty="0" spc="-150"/>
              <a:t> </a:t>
            </a:r>
            <a:r>
              <a:rPr dirty="0" spc="80"/>
              <a:t>В</a:t>
            </a:r>
            <a:r>
              <a:rPr dirty="0" spc="-290"/>
              <a:t> </a:t>
            </a:r>
            <a:r>
              <a:rPr dirty="0" spc="50"/>
              <a:t>А</a:t>
            </a:r>
            <a:r>
              <a:rPr dirty="0"/>
              <a:t>У</a:t>
            </a:r>
            <a:r>
              <a:rPr dirty="0"/>
              <a:t>К</a:t>
            </a:r>
            <a:r>
              <a:rPr dirty="0" spc="150"/>
              <a:t>Ц</a:t>
            </a:r>
            <a:r>
              <a:rPr dirty="0" spc="-20"/>
              <a:t>И</a:t>
            </a:r>
            <a:r>
              <a:rPr dirty="0" spc="-40"/>
              <a:t>О</a:t>
            </a:r>
            <a:r>
              <a:rPr dirty="0" spc="30"/>
              <a:t>Н</a:t>
            </a:r>
            <a:r>
              <a:rPr dirty="0" spc="-30"/>
              <a:t>Е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025010" y="2428494"/>
            <a:ext cx="1689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75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25010" y="3045968"/>
            <a:ext cx="1689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75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17079" y="2713736"/>
            <a:ext cx="1689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75">
                <a:solidFill>
                  <a:srgbClr val="444444"/>
                </a:solidFill>
                <a:latin typeface="Trebuchet MS"/>
                <a:cs typeface="Trebuchet MS"/>
              </a:rPr>
              <a:t>3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17079" y="4654422"/>
            <a:ext cx="1689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75">
                <a:solidFill>
                  <a:srgbClr val="444444"/>
                </a:solidFill>
                <a:latin typeface="Trebuchet MS"/>
                <a:cs typeface="Trebuchet MS"/>
              </a:rPr>
              <a:t>4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4582" y="175387"/>
            <a:ext cx="806259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"/>
              <a:t>ЭЛЕКТРОННЫЕ</a:t>
            </a:r>
            <a:r>
              <a:rPr dirty="0" spc="-250"/>
              <a:t> </a:t>
            </a:r>
            <a:r>
              <a:rPr dirty="0" spc="20"/>
              <a:t>ПЛОЩАДКИ.</a:t>
            </a:r>
            <a:r>
              <a:rPr dirty="0" spc="-95"/>
              <a:t> </a:t>
            </a:r>
            <a:r>
              <a:rPr dirty="0" spc="10"/>
              <a:t>ЭЛЕКТРОННЫЙ</a:t>
            </a:r>
            <a:r>
              <a:rPr dirty="0" spc="-275"/>
              <a:t> </a:t>
            </a:r>
            <a:r>
              <a:rPr dirty="0" spc="-5"/>
              <a:t>ДОКУМЕНТООБОРОТ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9876" y="3488816"/>
            <a:ext cx="2987675" cy="811530"/>
            <a:chOff x="539876" y="3488816"/>
            <a:chExt cx="2987675" cy="8115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783" y="3506723"/>
              <a:ext cx="2950464" cy="7726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9401" y="3498341"/>
              <a:ext cx="2968625" cy="792480"/>
            </a:xfrm>
            <a:custGeom>
              <a:avLst/>
              <a:gdLst/>
              <a:ahLst/>
              <a:cxnLst/>
              <a:rect l="l" t="t" r="r" b="b"/>
              <a:pathLst>
                <a:path w="2968625" h="792479">
                  <a:moveTo>
                    <a:pt x="0" y="792098"/>
                  </a:moveTo>
                  <a:lnTo>
                    <a:pt x="2968498" y="792098"/>
                  </a:lnTo>
                  <a:lnTo>
                    <a:pt x="2968498" y="0"/>
                  </a:lnTo>
                  <a:lnTo>
                    <a:pt x="0" y="0"/>
                  </a:lnTo>
                  <a:lnTo>
                    <a:pt x="0" y="792098"/>
                  </a:lnTo>
                  <a:close/>
                </a:path>
              </a:pathLst>
            </a:custGeom>
            <a:ln w="19050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32066" y="2523934"/>
            <a:ext cx="3007995" cy="810260"/>
            <a:chOff x="532066" y="2523934"/>
            <a:chExt cx="3007995" cy="8102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4" y="2549652"/>
              <a:ext cx="2950464" cy="7543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6354" y="2538222"/>
              <a:ext cx="2979420" cy="781685"/>
            </a:xfrm>
            <a:custGeom>
              <a:avLst/>
              <a:gdLst/>
              <a:ahLst/>
              <a:cxnLst/>
              <a:rect l="l" t="t" r="r" b="b"/>
              <a:pathLst>
                <a:path w="2979420" h="781685">
                  <a:moveTo>
                    <a:pt x="0" y="781303"/>
                  </a:moveTo>
                  <a:lnTo>
                    <a:pt x="2979038" y="781303"/>
                  </a:lnTo>
                  <a:lnTo>
                    <a:pt x="2979038" y="0"/>
                  </a:lnTo>
                  <a:lnTo>
                    <a:pt x="0" y="0"/>
                  </a:lnTo>
                  <a:lnTo>
                    <a:pt x="0" y="781303"/>
                  </a:lnTo>
                  <a:close/>
                </a:path>
              </a:pathLst>
            </a:custGeom>
            <a:ln w="28575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39876" y="4467225"/>
            <a:ext cx="2987675" cy="779145"/>
            <a:chOff x="539876" y="4467225"/>
            <a:chExt cx="2987675" cy="77914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" y="4483607"/>
              <a:ext cx="2950464" cy="7421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9401" y="4476750"/>
              <a:ext cx="2968625" cy="760095"/>
            </a:xfrm>
            <a:custGeom>
              <a:avLst/>
              <a:gdLst/>
              <a:ahLst/>
              <a:cxnLst/>
              <a:rect l="l" t="t" r="r" b="b"/>
              <a:pathLst>
                <a:path w="2968625" h="760095">
                  <a:moveTo>
                    <a:pt x="0" y="760094"/>
                  </a:moveTo>
                  <a:lnTo>
                    <a:pt x="2968498" y="760094"/>
                  </a:lnTo>
                  <a:lnTo>
                    <a:pt x="2968498" y="0"/>
                  </a:lnTo>
                  <a:lnTo>
                    <a:pt x="0" y="0"/>
                  </a:lnTo>
                  <a:lnTo>
                    <a:pt x="0" y="760094"/>
                  </a:lnTo>
                  <a:close/>
                </a:path>
              </a:pathLst>
            </a:custGeom>
            <a:ln w="19050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4203572" y="2514980"/>
            <a:ext cx="3144520" cy="793115"/>
            <a:chOff x="4203572" y="2514980"/>
            <a:chExt cx="3144520" cy="79311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1479" y="2532887"/>
              <a:ext cx="3105912" cy="7543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13097" y="2524505"/>
              <a:ext cx="3125470" cy="774065"/>
            </a:xfrm>
            <a:custGeom>
              <a:avLst/>
              <a:gdLst/>
              <a:ahLst/>
              <a:cxnLst/>
              <a:rect l="l" t="t" r="r" b="b"/>
              <a:pathLst>
                <a:path w="3125470" h="774064">
                  <a:moveTo>
                    <a:pt x="0" y="774064"/>
                  </a:moveTo>
                  <a:lnTo>
                    <a:pt x="3125470" y="774064"/>
                  </a:lnTo>
                  <a:lnTo>
                    <a:pt x="3125470" y="0"/>
                  </a:lnTo>
                  <a:lnTo>
                    <a:pt x="0" y="0"/>
                  </a:lnTo>
                  <a:lnTo>
                    <a:pt x="0" y="774064"/>
                  </a:lnTo>
                  <a:close/>
                </a:path>
              </a:pathLst>
            </a:custGeom>
            <a:ln w="19050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4203572" y="3487292"/>
            <a:ext cx="3144520" cy="793115"/>
            <a:chOff x="4203572" y="3487292"/>
            <a:chExt cx="3144520" cy="79311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1479" y="3505199"/>
              <a:ext cx="3105912" cy="7543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213097" y="3496817"/>
              <a:ext cx="3125470" cy="774065"/>
            </a:xfrm>
            <a:custGeom>
              <a:avLst/>
              <a:gdLst/>
              <a:ahLst/>
              <a:cxnLst/>
              <a:rect l="l" t="t" r="r" b="b"/>
              <a:pathLst>
                <a:path w="3125470" h="774064">
                  <a:moveTo>
                    <a:pt x="0" y="774065"/>
                  </a:moveTo>
                  <a:lnTo>
                    <a:pt x="3125470" y="774065"/>
                  </a:lnTo>
                  <a:lnTo>
                    <a:pt x="3125470" y="0"/>
                  </a:lnTo>
                  <a:lnTo>
                    <a:pt x="0" y="0"/>
                  </a:lnTo>
                  <a:lnTo>
                    <a:pt x="0" y="774065"/>
                  </a:lnTo>
                  <a:close/>
                </a:path>
              </a:pathLst>
            </a:custGeom>
            <a:ln w="19050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4203572" y="4461128"/>
            <a:ext cx="3144520" cy="790575"/>
            <a:chOff x="4203572" y="4461128"/>
            <a:chExt cx="3144520" cy="79057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1479" y="4479035"/>
              <a:ext cx="3105912" cy="7528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213097" y="4470653"/>
              <a:ext cx="3125470" cy="771525"/>
            </a:xfrm>
            <a:custGeom>
              <a:avLst/>
              <a:gdLst/>
              <a:ahLst/>
              <a:cxnLst/>
              <a:rect l="l" t="t" r="r" b="b"/>
              <a:pathLst>
                <a:path w="3125470" h="771525">
                  <a:moveTo>
                    <a:pt x="0" y="771144"/>
                  </a:moveTo>
                  <a:lnTo>
                    <a:pt x="3125470" y="771144"/>
                  </a:lnTo>
                  <a:lnTo>
                    <a:pt x="3125470" y="0"/>
                  </a:lnTo>
                  <a:lnTo>
                    <a:pt x="0" y="0"/>
                  </a:lnTo>
                  <a:lnTo>
                    <a:pt x="0" y="771144"/>
                  </a:lnTo>
                  <a:close/>
                </a:path>
              </a:pathLst>
            </a:custGeom>
            <a:ln w="19050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8024241" y="2514980"/>
            <a:ext cx="3108325" cy="782320"/>
            <a:chOff x="8024241" y="2514980"/>
            <a:chExt cx="3108325" cy="78232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40624" y="2532887"/>
              <a:ext cx="3070860" cy="7437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033766" y="2524505"/>
              <a:ext cx="3089275" cy="763270"/>
            </a:xfrm>
            <a:custGeom>
              <a:avLst/>
              <a:gdLst/>
              <a:ahLst/>
              <a:cxnLst/>
              <a:rect l="l" t="t" r="r" b="b"/>
              <a:pathLst>
                <a:path w="3089275" h="763270">
                  <a:moveTo>
                    <a:pt x="0" y="763270"/>
                  </a:moveTo>
                  <a:lnTo>
                    <a:pt x="3089021" y="763270"/>
                  </a:lnTo>
                  <a:lnTo>
                    <a:pt x="3089021" y="0"/>
                  </a:lnTo>
                  <a:lnTo>
                    <a:pt x="0" y="0"/>
                  </a:lnTo>
                  <a:lnTo>
                    <a:pt x="0" y="763270"/>
                  </a:lnTo>
                  <a:close/>
                </a:path>
              </a:pathLst>
            </a:custGeom>
            <a:ln w="19050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8024241" y="3487292"/>
            <a:ext cx="3108325" cy="793115"/>
            <a:chOff x="8024241" y="3487292"/>
            <a:chExt cx="3108325" cy="793115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0624" y="3505199"/>
              <a:ext cx="3070860" cy="75438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033766" y="3496817"/>
              <a:ext cx="3089275" cy="774065"/>
            </a:xfrm>
            <a:custGeom>
              <a:avLst/>
              <a:gdLst/>
              <a:ahLst/>
              <a:cxnLst/>
              <a:rect l="l" t="t" r="r" b="b"/>
              <a:pathLst>
                <a:path w="3089275" h="774064">
                  <a:moveTo>
                    <a:pt x="0" y="774065"/>
                  </a:moveTo>
                  <a:lnTo>
                    <a:pt x="3089021" y="774065"/>
                  </a:lnTo>
                  <a:lnTo>
                    <a:pt x="3089021" y="0"/>
                  </a:lnTo>
                  <a:lnTo>
                    <a:pt x="0" y="0"/>
                  </a:lnTo>
                  <a:lnTo>
                    <a:pt x="0" y="774065"/>
                  </a:lnTo>
                  <a:close/>
                </a:path>
              </a:pathLst>
            </a:custGeom>
            <a:ln w="19050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8030336" y="4461128"/>
            <a:ext cx="3669029" cy="785495"/>
            <a:chOff x="8030336" y="4461128"/>
            <a:chExt cx="3669029" cy="78549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6719" y="4479035"/>
              <a:ext cx="3633216" cy="7467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039861" y="4470653"/>
              <a:ext cx="3649979" cy="766445"/>
            </a:xfrm>
            <a:custGeom>
              <a:avLst/>
              <a:gdLst/>
              <a:ahLst/>
              <a:cxnLst/>
              <a:rect l="l" t="t" r="r" b="b"/>
              <a:pathLst>
                <a:path w="3649979" h="766445">
                  <a:moveTo>
                    <a:pt x="0" y="766445"/>
                  </a:moveTo>
                  <a:lnTo>
                    <a:pt x="3649979" y="766445"/>
                  </a:lnTo>
                  <a:lnTo>
                    <a:pt x="3649979" y="0"/>
                  </a:lnTo>
                  <a:lnTo>
                    <a:pt x="0" y="0"/>
                  </a:lnTo>
                  <a:lnTo>
                    <a:pt x="0" y="766445"/>
                  </a:lnTo>
                  <a:close/>
                </a:path>
              </a:pathLst>
            </a:custGeom>
            <a:ln w="19050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233883" y="5685231"/>
            <a:ext cx="56178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5" b="1">
                <a:solidFill>
                  <a:srgbClr val="E1465A"/>
                </a:solidFill>
                <a:latin typeface="Trebuchet MS"/>
                <a:cs typeface="Trebuchet MS"/>
              </a:rPr>
              <a:t>!</a:t>
            </a:r>
            <a:r>
              <a:rPr dirty="0" sz="1600" spc="-9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50" b="1">
                <a:solidFill>
                  <a:srgbClr val="171717"/>
                </a:solidFill>
                <a:latin typeface="Trebuchet MS"/>
                <a:cs typeface="Trebuchet MS"/>
              </a:rPr>
              <a:t>С</a:t>
            </a:r>
            <a:r>
              <a:rPr dirty="0" sz="1600" spc="40" b="1">
                <a:solidFill>
                  <a:srgbClr val="171717"/>
                </a:solidFill>
                <a:latin typeface="Trebuchet MS"/>
                <a:cs typeface="Trebuchet MS"/>
              </a:rPr>
              <a:t>м</a:t>
            </a:r>
            <a:r>
              <a:rPr dirty="0" sz="1600" spc="-125" b="1">
                <a:solidFill>
                  <a:srgbClr val="171717"/>
                </a:solidFill>
                <a:latin typeface="Trebuchet MS"/>
                <a:cs typeface="Trebuchet MS"/>
              </a:rPr>
              <a:t>.</a:t>
            </a:r>
            <a:r>
              <a:rPr dirty="0" sz="1600" spc="-95" b="1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dirty="0" sz="1600" spc="-60" b="1">
                <a:solidFill>
                  <a:srgbClr val="171717"/>
                </a:solidFill>
                <a:latin typeface="Trebuchet MS"/>
                <a:cs typeface="Trebuchet MS"/>
              </a:rPr>
              <a:t>п</a:t>
            </a:r>
            <a:r>
              <a:rPr dirty="0" sz="1600" spc="-90" b="1">
                <a:solidFill>
                  <a:srgbClr val="171717"/>
                </a:solidFill>
                <a:latin typeface="Trebuchet MS"/>
                <a:cs typeface="Trebuchet MS"/>
              </a:rPr>
              <a:t>и</a:t>
            </a:r>
            <a:r>
              <a:rPr dirty="0" sz="1600" spc="-25" b="1">
                <a:solidFill>
                  <a:srgbClr val="171717"/>
                </a:solidFill>
                <a:latin typeface="Trebuchet MS"/>
                <a:cs typeface="Trebuchet MS"/>
              </a:rPr>
              <a:t>с</a:t>
            </a:r>
            <a:r>
              <a:rPr dirty="0" sz="1600" spc="-5" b="1">
                <a:solidFill>
                  <a:srgbClr val="171717"/>
                </a:solidFill>
                <a:latin typeface="Trebuchet MS"/>
                <a:cs typeface="Trebuchet MS"/>
              </a:rPr>
              <a:t>ь</a:t>
            </a:r>
            <a:r>
              <a:rPr dirty="0" sz="1600" spc="30" b="1">
                <a:solidFill>
                  <a:srgbClr val="171717"/>
                </a:solidFill>
                <a:latin typeface="Trebuchet MS"/>
                <a:cs typeface="Trebuchet MS"/>
              </a:rPr>
              <a:t>м</a:t>
            </a:r>
            <a:r>
              <a:rPr dirty="0" sz="1600" spc="-10" b="1">
                <a:solidFill>
                  <a:srgbClr val="171717"/>
                </a:solidFill>
                <a:latin typeface="Trebuchet MS"/>
                <a:cs typeface="Trebuchet MS"/>
              </a:rPr>
              <a:t>о</a:t>
            </a:r>
            <a:r>
              <a:rPr dirty="0" sz="1600" spc="-70" b="1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dirty="0" sz="1600" spc="130" b="1">
                <a:solidFill>
                  <a:srgbClr val="171717"/>
                </a:solidFill>
                <a:latin typeface="Trebuchet MS"/>
                <a:cs typeface="Trebuchet MS"/>
              </a:rPr>
              <a:t>М</a:t>
            </a:r>
            <a:r>
              <a:rPr dirty="0" sz="1600" spc="-90" b="1">
                <a:solidFill>
                  <a:srgbClr val="171717"/>
                </a:solidFill>
                <a:latin typeface="Trebuchet MS"/>
                <a:cs typeface="Trebuchet MS"/>
              </a:rPr>
              <a:t>и</a:t>
            </a:r>
            <a:r>
              <a:rPr dirty="0" sz="1600" spc="-75" b="1">
                <a:solidFill>
                  <a:srgbClr val="171717"/>
                </a:solidFill>
                <a:latin typeface="Trebuchet MS"/>
                <a:cs typeface="Trebuchet MS"/>
              </a:rPr>
              <a:t>н</a:t>
            </a:r>
            <a:r>
              <a:rPr dirty="0" sz="1600" spc="-140" b="1">
                <a:solidFill>
                  <a:srgbClr val="171717"/>
                </a:solidFill>
                <a:latin typeface="Trebuchet MS"/>
                <a:cs typeface="Trebuchet MS"/>
              </a:rPr>
              <a:t>ф</a:t>
            </a:r>
            <a:r>
              <a:rPr dirty="0" sz="1600" spc="-80" b="1">
                <a:solidFill>
                  <a:srgbClr val="171717"/>
                </a:solidFill>
                <a:latin typeface="Trebuchet MS"/>
                <a:cs typeface="Trebuchet MS"/>
              </a:rPr>
              <a:t>и</a:t>
            </a:r>
            <a:r>
              <a:rPr dirty="0" sz="1600" spc="-65" b="1">
                <a:solidFill>
                  <a:srgbClr val="171717"/>
                </a:solidFill>
                <a:latin typeface="Trebuchet MS"/>
                <a:cs typeface="Trebuchet MS"/>
              </a:rPr>
              <a:t>н</a:t>
            </a:r>
            <a:r>
              <a:rPr dirty="0" sz="1600" b="1">
                <a:solidFill>
                  <a:srgbClr val="171717"/>
                </a:solidFill>
                <a:latin typeface="Trebuchet MS"/>
                <a:cs typeface="Trebuchet MS"/>
              </a:rPr>
              <a:t>а</a:t>
            </a:r>
            <a:r>
              <a:rPr dirty="0" sz="1600" spc="-65" b="1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dirty="0" sz="1600" spc="75" b="1">
                <a:solidFill>
                  <a:srgbClr val="171717"/>
                </a:solidFill>
                <a:latin typeface="Trebuchet MS"/>
                <a:cs typeface="Trebuchet MS"/>
              </a:rPr>
              <a:t>Р</a:t>
            </a:r>
            <a:r>
              <a:rPr dirty="0" sz="1600" spc="35" b="1">
                <a:solidFill>
                  <a:srgbClr val="171717"/>
                </a:solidFill>
                <a:latin typeface="Trebuchet MS"/>
                <a:cs typeface="Trebuchet MS"/>
              </a:rPr>
              <a:t>Ф</a:t>
            </a:r>
            <a:r>
              <a:rPr dirty="0" sz="1600" spc="-95" b="1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171717"/>
                </a:solidFill>
                <a:latin typeface="Trebuchet MS"/>
                <a:cs typeface="Trebuchet MS"/>
              </a:rPr>
              <a:t>о</a:t>
            </a:r>
            <a:r>
              <a:rPr dirty="0" sz="1600" spc="30" b="1">
                <a:solidFill>
                  <a:srgbClr val="171717"/>
                </a:solidFill>
                <a:latin typeface="Trebuchet MS"/>
                <a:cs typeface="Trebuchet MS"/>
              </a:rPr>
              <a:t>т</a:t>
            </a:r>
            <a:r>
              <a:rPr dirty="0" sz="1600" spc="-155" b="1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171717"/>
                </a:solidFill>
                <a:latin typeface="Trebuchet MS"/>
                <a:cs typeface="Trebuchet MS"/>
              </a:rPr>
              <a:t>0</a:t>
            </a:r>
            <a:r>
              <a:rPr dirty="0" sz="1600" spc="-35" b="1">
                <a:solidFill>
                  <a:srgbClr val="171717"/>
                </a:solidFill>
                <a:latin typeface="Trebuchet MS"/>
                <a:cs typeface="Trebuchet MS"/>
              </a:rPr>
              <a:t>2</a:t>
            </a:r>
            <a:r>
              <a:rPr dirty="0" sz="1600" spc="-60" b="1">
                <a:solidFill>
                  <a:srgbClr val="171717"/>
                </a:solidFill>
                <a:latin typeface="Trebuchet MS"/>
                <a:cs typeface="Trebuchet MS"/>
              </a:rPr>
              <a:t>.10.</a:t>
            </a:r>
            <a:r>
              <a:rPr dirty="0" sz="1600" spc="-80" b="1">
                <a:solidFill>
                  <a:srgbClr val="171717"/>
                </a:solidFill>
                <a:latin typeface="Trebuchet MS"/>
                <a:cs typeface="Trebuchet MS"/>
              </a:rPr>
              <a:t>2</a:t>
            </a:r>
            <a:r>
              <a:rPr dirty="0" sz="1600" spc="-45" b="1">
                <a:solidFill>
                  <a:srgbClr val="171717"/>
                </a:solidFill>
                <a:latin typeface="Trebuchet MS"/>
                <a:cs typeface="Trebuchet MS"/>
              </a:rPr>
              <a:t>0</a:t>
            </a:r>
            <a:r>
              <a:rPr dirty="0" sz="1600" spc="-25" b="1">
                <a:solidFill>
                  <a:srgbClr val="171717"/>
                </a:solidFill>
                <a:latin typeface="Trebuchet MS"/>
                <a:cs typeface="Trebuchet MS"/>
              </a:rPr>
              <a:t>18</a:t>
            </a:r>
            <a:r>
              <a:rPr dirty="0" sz="1600" spc="-145" b="1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dirty="0" sz="1600" spc="55" b="1">
                <a:solidFill>
                  <a:srgbClr val="171717"/>
                </a:solidFill>
                <a:latin typeface="Trebuchet MS"/>
                <a:cs typeface="Trebuchet MS"/>
              </a:rPr>
              <a:t>N</a:t>
            </a:r>
            <a:r>
              <a:rPr dirty="0" sz="1600" spc="90" b="1">
                <a:solidFill>
                  <a:srgbClr val="171717"/>
                </a:solidFill>
                <a:latin typeface="Trebuchet MS"/>
                <a:cs typeface="Trebuchet MS"/>
              </a:rPr>
              <a:t> </a:t>
            </a:r>
            <a:r>
              <a:rPr dirty="0" sz="1600" spc="-30" b="1">
                <a:solidFill>
                  <a:srgbClr val="171717"/>
                </a:solidFill>
                <a:latin typeface="Trebuchet MS"/>
                <a:cs typeface="Trebuchet MS"/>
              </a:rPr>
              <a:t>24</a:t>
            </a:r>
            <a:r>
              <a:rPr dirty="0" sz="1600" spc="35" b="1">
                <a:solidFill>
                  <a:srgbClr val="171717"/>
                </a:solidFill>
                <a:latin typeface="Trebuchet MS"/>
                <a:cs typeface="Trebuchet MS"/>
              </a:rPr>
              <a:t>-</a:t>
            </a:r>
            <a:r>
              <a:rPr dirty="0" sz="1600" spc="-30" b="1">
                <a:solidFill>
                  <a:srgbClr val="171717"/>
                </a:solidFill>
                <a:latin typeface="Trebuchet MS"/>
                <a:cs typeface="Trebuchet MS"/>
              </a:rPr>
              <a:t>06</a:t>
            </a:r>
            <a:r>
              <a:rPr dirty="0" sz="1600" spc="35" b="1">
                <a:solidFill>
                  <a:srgbClr val="171717"/>
                </a:solidFill>
                <a:latin typeface="Trebuchet MS"/>
                <a:cs typeface="Trebuchet MS"/>
              </a:rPr>
              <a:t>-</a:t>
            </a:r>
            <a:r>
              <a:rPr dirty="0" sz="1600" spc="-25" b="1">
                <a:solidFill>
                  <a:srgbClr val="171717"/>
                </a:solidFill>
                <a:latin typeface="Trebuchet MS"/>
                <a:cs typeface="Trebuchet MS"/>
              </a:rPr>
              <a:t>0</a:t>
            </a:r>
            <a:r>
              <a:rPr dirty="0" sz="1600" spc="-35" b="1">
                <a:solidFill>
                  <a:srgbClr val="171717"/>
                </a:solidFill>
                <a:latin typeface="Trebuchet MS"/>
                <a:cs typeface="Trebuchet MS"/>
              </a:rPr>
              <a:t>8</a:t>
            </a:r>
            <a:r>
              <a:rPr dirty="0" sz="1600" spc="-40" b="1">
                <a:solidFill>
                  <a:srgbClr val="171717"/>
                </a:solidFill>
                <a:latin typeface="Trebuchet MS"/>
                <a:cs typeface="Trebuchet MS"/>
              </a:rPr>
              <a:t>/</a:t>
            </a:r>
            <a:r>
              <a:rPr dirty="0" sz="1600" spc="-25" b="1">
                <a:solidFill>
                  <a:srgbClr val="171717"/>
                </a:solidFill>
                <a:latin typeface="Trebuchet MS"/>
                <a:cs typeface="Trebuchet MS"/>
              </a:rPr>
              <a:t>7</a:t>
            </a:r>
            <a:r>
              <a:rPr dirty="0" sz="1600" spc="-35" b="1">
                <a:solidFill>
                  <a:srgbClr val="171717"/>
                </a:solidFill>
                <a:latin typeface="Trebuchet MS"/>
                <a:cs typeface="Trebuchet MS"/>
              </a:rPr>
              <a:t>0</a:t>
            </a:r>
            <a:r>
              <a:rPr dirty="0" sz="1600" spc="-45" b="1">
                <a:solidFill>
                  <a:srgbClr val="171717"/>
                </a:solidFill>
                <a:latin typeface="Trebuchet MS"/>
                <a:cs typeface="Trebuchet MS"/>
              </a:rPr>
              <a:t>7</a:t>
            </a:r>
            <a:r>
              <a:rPr dirty="0" sz="1600" spc="-25" b="1">
                <a:solidFill>
                  <a:srgbClr val="171717"/>
                </a:solidFill>
                <a:latin typeface="Trebuchet MS"/>
                <a:cs typeface="Trebuchet MS"/>
              </a:rPr>
              <a:t>18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7365" y="935481"/>
            <a:ext cx="1179068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E11E31"/>
                </a:solidFill>
                <a:latin typeface="Trebuchet MS"/>
                <a:cs typeface="Trebuchet MS"/>
              </a:rPr>
              <a:t>Распоряжение </a:t>
            </a:r>
            <a:r>
              <a:rPr dirty="0" sz="1600" spc="-20" b="1">
                <a:solidFill>
                  <a:srgbClr val="E11E31"/>
                </a:solidFill>
                <a:latin typeface="Trebuchet MS"/>
                <a:cs typeface="Trebuchet MS"/>
              </a:rPr>
              <a:t>Правительства </a:t>
            </a:r>
            <a:r>
              <a:rPr dirty="0" sz="1600" spc="50" b="1">
                <a:solidFill>
                  <a:srgbClr val="E11E31"/>
                </a:solidFill>
                <a:latin typeface="Trebuchet MS"/>
                <a:cs typeface="Trebuchet MS"/>
              </a:rPr>
              <a:t>РФ </a:t>
            </a:r>
            <a:r>
              <a:rPr dirty="0" sz="1600" spc="-5" b="1">
                <a:solidFill>
                  <a:srgbClr val="E11E31"/>
                </a:solidFill>
                <a:latin typeface="Trebuchet MS"/>
                <a:cs typeface="Trebuchet MS"/>
              </a:rPr>
              <a:t>от </a:t>
            </a:r>
            <a:r>
              <a:rPr dirty="0" sz="1600" spc="-50" b="1">
                <a:solidFill>
                  <a:srgbClr val="E11E31"/>
                </a:solidFill>
                <a:latin typeface="Trebuchet MS"/>
                <a:cs typeface="Trebuchet MS"/>
              </a:rPr>
              <a:t>12.07.2018 </a:t>
            </a:r>
            <a:r>
              <a:rPr dirty="0" sz="1600" spc="55" b="1">
                <a:solidFill>
                  <a:srgbClr val="E11E31"/>
                </a:solidFill>
                <a:latin typeface="Trebuchet MS"/>
                <a:cs typeface="Trebuchet MS"/>
              </a:rPr>
              <a:t>N </a:t>
            </a:r>
            <a:r>
              <a:rPr dirty="0" sz="1600" spc="-20" b="1">
                <a:solidFill>
                  <a:srgbClr val="E11E31"/>
                </a:solidFill>
                <a:latin typeface="Trebuchet MS"/>
                <a:cs typeface="Trebuchet MS"/>
              </a:rPr>
              <a:t>1447-р </a:t>
            </a:r>
            <a:r>
              <a:rPr dirty="0" sz="1600" spc="-75" b="1">
                <a:solidFill>
                  <a:srgbClr val="1F1F1F"/>
                </a:solidFill>
                <a:latin typeface="Trebuchet MS"/>
                <a:cs typeface="Trebuchet MS"/>
              </a:rPr>
              <a:t>«Об </a:t>
            </a:r>
            <a:r>
              <a:rPr dirty="0" sz="1600" spc="-25" b="1">
                <a:solidFill>
                  <a:srgbClr val="1F1F1F"/>
                </a:solidFill>
                <a:latin typeface="Trebuchet MS"/>
                <a:cs typeface="Trebuchet MS"/>
              </a:rPr>
              <a:t>утверждении </a:t>
            </a:r>
            <a:r>
              <a:rPr dirty="0" sz="1600" spc="-60" b="1">
                <a:solidFill>
                  <a:srgbClr val="1F1F1F"/>
                </a:solidFill>
                <a:latin typeface="Trebuchet MS"/>
                <a:cs typeface="Trebuchet MS"/>
              </a:rPr>
              <a:t>перечней </a:t>
            </a:r>
            <a:r>
              <a:rPr dirty="0" sz="1600" spc="-35" b="1">
                <a:solidFill>
                  <a:srgbClr val="1F1F1F"/>
                </a:solidFill>
                <a:latin typeface="Trebuchet MS"/>
                <a:cs typeface="Trebuchet MS"/>
              </a:rPr>
              <a:t>операторов </a:t>
            </a:r>
            <a:r>
              <a:rPr dirty="0" sz="1600" spc="-25" b="1">
                <a:solidFill>
                  <a:srgbClr val="1F1F1F"/>
                </a:solidFill>
                <a:latin typeface="Trebuchet MS"/>
                <a:cs typeface="Trebuchet MS"/>
              </a:rPr>
              <a:t>электронных </a:t>
            </a:r>
            <a:r>
              <a:rPr dirty="0" sz="1600" spc="-10" b="1">
                <a:solidFill>
                  <a:srgbClr val="1F1F1F"/>
                </a:solidFill>
                <a:latin typeface="Trebuchet MS"/>
                <a:cs typeface="Trebuchet MS"/>
              </a:rPr>
              <a:t>площадок </a:t>
            </a:r>
            <a:r>
              <a:rPr dirty="0" sz="1600" spc="-47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600" spc="-60" b="1">
                <a:solidFill>
                  <a:srgbClr val="1F1F1F"/>
                </a:solidFill>
                <a:latin typeface="Trebuchet MS"/>
                <a:cs typeface="Trebuchet MS"/>
              </a:rPr>
              <a:t>и </a:t>
            </a:r>
            <a:r>
              <a:rPr dirty="0" sz="1600" spc="-30" b="1">
                <a:solidFill>
                  <a:srgbClr val="1F1F1F"/>
                </a:solidFill>
                <a:latin typeface="Trebuchet MS"/>
                <a:cs typeface="Trebuchet MS"/>
              </a:rPr>
              <a:t>специализированных электронных </a:t>
            </a:r>
            <a:r>
              <a:rPr dirty="0" sz="1600" spc="-25" b="1">
                <a:solidFill>
                  <a:srgbClr val="1F1F1F"/>
                </a:solidFill>
                <a:latin typeface="Trebuchet MS"/>
                <a:cs typeface="Trebuchet MS"/>
              </a:rPr>
              <a:t>площадок, </a:t>
            </a:r>
            <a:r>
              <a:rPr dirty="0" sz="1600" spc="-40" b="1">
                <a:solidFill>
                  <a:srgbClr val="1F1F1F"/>
                </a:solidFill>
                <a:latin typeface="Trebuchet MS"/>
                <a:cs typeface="Trebuchet MS"/>
              </a:rPr>
              <a:t>предусмотренных </a:t>
            </a:r>
            <a:r>
              <a:rPr dirty="0" sz="1600" spc="-25" b="1">
                <a:solidFill>
                  <a:srgbClr val="1F1F1F"/>
                </a:solidFill>
                <a:latin typeface="Trebuchet MS"/>
                <a:cs typeface="Trebuchet MS"/>
              </a:rPr>
              <a:t>Федеральными </a:t>
            </a:r>
            <a:r>
              <a:rPr dirty="0" sz="1600" spc="-10" b="1">
                <a:solidFill>
                  <a:srgbClr val="1F1F1F"/>
                </a:solidFill>
                <a:latin typeface="Trebuchet MS"/>
                <a:cs typeface="Trebuchet MS"/>
              </a:rPr>
              <a:t>законами </a:t>
            </a:r>
            <a:r>
              <a:rPr dirty="0" sz="1600" spc="-20" b="1">
                <a:solidFill>
                  <a:srgbClr val="1F1F1F"/>
                </a:solidFill>
                <a:latin typeface="Trebuchet MS"/>
                <a:cs typeface="Trebuchet MS"/>
              </a:rPr>
              <a:t>от</a:t>
            </a:r>
            <a:r>
              <a:rPr dirty="0" sz="1600" spc="-1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600" spc="-50" b="1">
                <a:solidFill>
                  <a:srgbClr val="1F1F1F"/>
                </a:solidFill>
                <a:latin typeface="Trebuchet MS"/>
                <a:cs typeface="Trebuchet MS"/>
              </a:rPr>
              <a:t>05.04.2013 </a:t>
            </a:r>
            <a:r>
              <a:rPr dirty="0" sz="1600" spc="55" b="1">
                <a:solidFill>
                  <a:srgbClr val="1F1F1F"/>
                </a:solidFill>
                <a:latin typeface="Trebuchet MS"/>
                <a:cs typeface="Trebuchet MS"/>
              </a:rPr>
              <a:t>N </a:t>
            </a:r>
            <a:r>
              <a:rPr dirty="0" sz="1600" spc="-35" b="1">
                <a:solidFill>
                  <a:srgbClr val="1F1F1F"/>
                </a:solidFill>
                <a:latin typeface="Trebuchet MS"/>
                <a:cs typeface="Trebuchet MS"/>
              </a:rPr>
              <a:t>44-ФЗ, </a:t>
            </a:r>
            <a:r>
              <a:rPr dirty="0" sz="1600" spc="-5" b="1">
                <a:solidFill>
                  <a:srgbClr val="1F1F1F"/>
                </a:solidFill>
                <a:latin typeface="Trebuchet MS"/>
                <a:cs typeface="Trebuchet MS"/>
              </a:rPr>
              <a:t>от </a:t>
            </a:r>
            <a:r>
              <a:rPr dirty="0" sz="160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600" spc="-50" b="1">
                <a:solidFill>
                  <a:srgbClr val="1F1F1F"/>
                </a:solidFill>
                <a:latin typeface="Trebuchet MS"/>
                <a:cs typeface="Trebuchet MS"/>
              </a:rPr>
              <a:t>18.07.2011</a:t>
            </a:r>
            <a:r>
              <a:rPr dirty="0" sz="1600" spc="-10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600" spc="60" b="1">
                <a:solidFill>
                  <a:srgbClr val="1F1F1F"/>
                </a:solidFill>
                <a:latin typeface="Trebuchet MS"/>
                <a:cs typeface="Trebuchet MS"/>
              </a:rPr>
              <a:t>N</a:t>
            </a:r>
            <a:r>
              <a:rPr dirty="0" sz="1600" spc="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600" spc="-30" b="1">
                <a:solidFill>
                  <a:srgbClr val="1F1F1F"/>
                </a:solidFill>
                <a:latin typeface="Trebuchet MS"/>
                <a:cs typeface="Trebuchet MS"/>
              </a:rPr>
              <a:t>223-ФЗ»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26811" y="1790826"/>
            <a:ext cx="1459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spc="5" b="1">
                <a:solidFill>
                  <a:srgbClr val="00919F"/>
                </a:solidFill>
                <a:uFill>
                  <a:solidFill>
                    <a:srgbClr val="00919F"/>
                  </a:solidFill>
                </a:uFill>
                <a:latin typeface="Trebuchet MS"/>
                <a:cs typeface="Trebuchet MS"/>
              </a:rPr>
              <a:t>с</a:t>
            </a:r>
            <a:r>
              <a:rPr dirty="0" u="sng" sz="1600" spc="-95" b="1">
                <a:solidFill>
                  <a:srgbClr val="00919F"/>
                </a:solidFill>
                <a:uFill>
                  <a:solidFill>
                    <a:srgbClr val="00919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600" spc="-25" b="1">
                <a:solidFill>
                  <a:srgbClr val="00919F"/>
                </a:solidFill>
                <a:uFill>
                  <a:solidFill>
                    <a:srgbClr val="00919F"/>
                  </a:solidFill>
                </a:uFill>
                <a:latin typeface="Trebuchet MS"/>
                <a:cs typeface="Trebuchet MS"/>
              </a:rPr>
              <a:t>0</a:t>
            </a:r>
            <a:r>
              <a:rPr dirty="0" u="sng" sz="1600" spc="-35" b="1">
                <a:solidFill>
                  <a:srgbClr val="00919F"/>
                </a:solidFill>
                <a:uFill>
                  <a:solidFill>
                    <a:srgbClr val="00919F"/>
                  </a:solidFill>
                </a:uFill>
                <a:latin typeface="Trebuchet MS"/>
                <a:cs typeface="Trebuchet MS"/>
              </a:rPr>
              <a:t>1</a:t>
            </a:r>
            <a:r>
              <a:rPr dirty="0" u="sng" sz="1600" spc="-60" b="1">
                <a:solidFill>
                  <a:srgbClr val="00919F"/>
                </a:solidFill>
                <a:uFill>
                  <a:solidFill>
                    <a:srgbClr val="00919F"/>
                  </a:solidFill>
                </a:uFill>
                <a:latin typeface="Trebuchet MS"/>
                <a:cs typeface="Trebuchet MS"/>
              </a:rPr>
              <a:t>.10.</a:t>
            </a:r>
            <a:r>
              <a:rPr dirty="0" u="sng" sz="1600" spc="-80" b="1">
                <a:solidFill>
                  <a:srgbClr val="00919F"/>
                </a:solidFill>
                <a:uFill>
                  <a:solidFill>
                    <a:srgbClr val="00919F"/>
                  </a:solidFill>
                </a:uFill>
                <a:latin typeface="Trebuchet MS"/>
                <a:cs typeface="Trebuchet MS"/>
              </a:rPr>
              <a:t>2</a:t>
            </a:r>
            <a:r>
              <a:rPr dirty="0" u="sng" sz="1600" spc="-25" b="1">
                <a:solidFill>
                  <a:srgbClr val="00919F"/>
                </a:solidFill>
                <a:uFill>
                  <a:solidFill>
                    <a:srgbClr val="00919F"/>
                  </a:solidFill>
                </a:uFill>
                <a:latin typeface="Trebuchet MS"/>
                <a:cs typeface="Trebuchet MS"/>
              </a:rPr>
              <a:t>0</a:t>
            </a:r>
            <a:r>
              <a:rPr dirty="0" u="sng" sz="1600" spc="-35" b="1">
                <a:solidFill>
                  <a:srgbClr val="00919F"/>
                </a:solidFill>
                <a:uFill>
                  <a:solidFill>
                    <a:srgbClr val="00919F"/>
                  </a:solidFill>
                </a:uFill>
                <a:latin typeface="Trebuchet MS"/>
                <a:cs typeface="Trebuchet MS"/>
              </a:rPr>
              <a:t>1</a:t>
            </a:r>
            <a:r>
              <a:rPr dirty="0" u="sng" sz="1600" spc="-25" b="1">
                <a:solidFill>
                  <a:srgbClr val="00919F"/>
                </a:solidFill>
                <a:uFill>
                  <a:solidFill>
                    <a:srgbClr val="00919F"/>
                  </a:solidFill>
                </a:uFill>
                <a:latin typeface="Trebuchet MS"/>
                <a:cs typeface="Trebuchet MS"/>
              </a:rPr>
              <a:t>8</a:t>
            </a:r>
            <a:r>
              <a:rPr dirty="0" u="sng" sz="1600" spc="-140" b="1">
                <a:solidFill>
                  <a:srgbClr val="00919F"/>
                </a:solidFill>
                <a:uFill>
                  <a:solidFill>
                    <a:srgbClr val="00919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600" spc="-150" b="1">
                <a:solidFill>
                  <a:srgbClr val="00919F"/>
                </a:solidFill>
                <a:uFill>
                  <a:solidFill>
                    <a:srgbClr val="00919F"/>
                  </a:solidFill>
                </a:uFill>
                <a:latin typeface="Trebuchet MS"/>
                <a:cs typeface="Trebuchet MS"/>
              </a:rPr>
              <a:t>г.: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08619" y="2100072"/>
            <a:ext cx="3651885" cy="304800"/>
          </a:xfrm>
          <a:custGeom>
            <a:avLst/>
            <a:gdLst/>
            <a:ahLst/>
            <a:cxnLst/>
            <a:rect l="l" t="t" r="r" b="b"/>
            <a:pathLst>
              <a:path w="3651884" h="304800">
                <a:moveTo>
                  <a:pt x="0" y="304800"/>
                </a:moveTo>
                <a:lnTo>
                  <a:pt x="25691" y="237763"/>
                </a:lnTo>
                <a:lnTo>
                  <a:pt x="55533" y="209467"/>
                </a:lnTo>
                <a:lnTo>
                  <a:pt x="94686" y="185870"/>
                </a:lnTo>
                <a:lnTo>
                  <a:pt x="141634" y="167884"/>
                </a:lnTo>
                <a:lnTo>
                  <a:pt x="194863" y="156423"/>
                </a:lnTo>
                <a:lnTo>
                  <a:pt x="252856" y="152400"/>
                </a:lnTo>
                <a:lnTo>
                  <a:pt x="1572895" y="152400"/>
                </a:lnTo>
                <a:lnTo>
                  <a:pt x="1630888" y="148376"/>
                </a:lnTo>
                <a:lnTo>
                  <a:pt x="1684117" y="136915"/>
                </a:lnTo>
                <a:lnTo>
                  <a:pt x="1731065" y="118929"/>
                </a:lnTo>
                <a:lnTo>
                  <a:pt x="1770218" y="95332"/>
                </a:lnTo>
                <a:lnTo>
                  <a:pt x="1800060" y="67036"/>
                </a:lnTo>
                <a:lnTo>
                  <a:pt x="1825752" y="0"/>
                </a:lnTo>
                <a:lnTo>
                  <a:pt x="1832427" y="34954"/>
                </a:lnTo>
                <a:lnTo>
                  <a:pt x="1881285" y="95332"/>
                </a:lnTo>
                <a:lnTo>
                  <a:pt x="1920438" y="118929"/>
                </a:lnTo>
                <a:lnTo>
                  <a:pt x="1967386" y="136915"/>
                </a:lnTo>
                <a:lnTo>
                  <a:pt x="2020615" y="148376"/>
                </a:lnTo>
                <a:lnTo>
                  <a:pt x="2078608" y="152400"/>
                </a:lnTo>
                <a:lnTo>
                  <a:pt x="3398647" y="152400"/>
                </a:lnTo>
                <a:lnTo>
                  <a:pt x="3456640" y="156423"/>
                </a:lnTo>
                <a:lnTo>
                  <a:pt x="3509869" y="167884"/>
                </a:lnTo>
                <a:lnTo>
                  <a:pt x="3556817" y="185870"/>
                </a:lnTo>
                <a:lnTo>
                  <a:pt x="3595970" y="209467"/>
                </a:lnTo>
                <a:lnTo>
                  <a:pt x="3625812" y="237763"/>
                </a:lnTo>
                <a:lnTo>
                  <a:pt x="3644828" y="269845"/>
                </a:lnTo>
                <a:lnTo>
                  <a:pt x="3651504" y="304800"/>
                </a:lnTo>
              </a:path>
            </a:pathLst>
          </a:custGeom>
          <a:ln w="9525">
            <a:solidFill>
              <a:srgbClr val="E2465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9611614" y="1749044"/>
            <a:ext cx="4451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 b="1">
                <a:solidFill>
                  <a:srgbClr val="E2465A"/>
                </a:solidFill>
                <a:latin typeface="Trebuchet MS"/>
                <a:cs typeface="Trebuchet MS"/>
              </a:rPr>
              <a:t>ne</a:t>
            </a:r>
            <a:r>
              <a:rPr dirty="0" sz="1800" spc="-90" b="1">
                <a:solidFill>
                  <a:srgbClr val="E2465A"/>
                </a:solidFill>
                <a:latin typeface="Trebuchet MS"/>
                <a:cs typeface="Trebuchet MS"/>
              </a:rPr>
              <a:t>w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0919" y="175006"/>
            <a:ext cx="421767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"/>
              <a:t>О</a:t>
            </a:r>
            <a:r>
              <a:rPr dirty="0" spc="20"/>
              <a:t>Б</a:t>
            </a:r>
            <a:r>
              <a:rPr dirty="0" spc="45"/>
              <a:t>ЕС</a:t>
            </a:r>
            <a:r>
              <a:rPr dirty="0" spc="40"/>
              <a:t>П</a:t>
            </a:r>
            <a:r>
              <a:rPr dirty="0" spc="45"/>
              <a:t>Е</a:t>
            </a:r>
            <a:r>
              <a:rPr dirty="0" spc="40"/>
              <a:t>Ч</a:t>
            </a:r>
            <a:r>
              <a:rPr dirty="0" spc="-40"/>
              <a:t>Е</a:t>
            </a:r>
            <a:r>
              <a:rPr dirty="0" spc="20"/>
              <a:t>Н</a:t>
            </a:r>
            <a:r>
              <a:rPr dirty="0" spc="10"/>
              <a:t>И</a:t>
            </a:r>
            <a:r>
              <a:rPr dirty="0" spc="-30"/>
              <a:t>Е</a:t>
            </a:r>
            <a:r>
              <a:rPr dirty="0" spc="-270"/>
              <a:t> </a:t>
            </a:r>
            <a:r>
              <a:rPr dirty="0" spc="105"/>
              <a:t>З</a:t>
            </a:r>
            <a:r>
              <a:rPr dirty="0" spc="50"/>
              <a:t>А</a:t>
            </a:r>
            <a:r>
              <a:rPr dirty="0" spc="-95"/>
              <a:t>Я</a:t>
            </a:r>
            <a:r>
              <a:rPr dirty="0" spc="70"/>
              <a:t>В</a:t>
            </a:r>
            <a:r>
              <a:rPr dirty="0" spc="-40"/>
              <a:t>О</a:t>
            </a:r>
            <a:r>
              <a:rPr dirty="0" spc="10"/>
              <a:t>К</a:t>
            </a:r>
            <a:r>
              <a:rPr dirty="0" spc="-135"/>
              <a:t> </a:t>
            </a:r>
            <a:r>
              <a:rPr dirty="0" spc="-45"/>
              <a:t>(</a:t>
            </a:r>
            <a:r>
              <a:rPr dirty="0"/>
              <a:t>У</a:t>
            </a:r>
            <a:r>
              <a:rPr dirty="0" spc="110"/>
              <a:t>Ч</a:t>
            </a:r>
            <a:r>
              <a:rPr dirty="0" spc="50"/>
              <a:t>А</a:t>
            </a:r>
            <a:r>
              <a:rPr dirty="0" spc="70"/>
              <a:t>С</a:t>
            </a:r>
            <a:r>
              <a:rPr dirty="0" spc="-80"/>
              <a:t>Т</a:t>
            </a:r>
            <a:r>
              <a:rPr dirty="0" spc="-20"/>
              <a:t>И</a:t>
            </a:r>
            <a:r>
              <a:rPr dirty="0" spc="-105"/>
              <a:t>Я</a:t>
            </a:r>
            <a:r>
              <a:rPr dirty="0" spc="-3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60291" y="1214627"/>
            <a:ext cx="4554220" cy="452755"/>
          </a:xfrm>
          <a:prstGeom prst="rect">
            <a:avLst/>
          </a:prstGeom>
          <a:solidFill>
            <a:srgbClr val="E11E31"/>
          </a:solidFill>
        </p:spPr>
        <p:txBody>
          <a:bodyPr wrap="square" lIns="0" tIns="61594" rIns="0" bIns="0" rtlCol="0" vert="horz">
            <a:spAutoFit/>
          </a:bodyPr>
          <a:lstStyle/>
          <a:p>
            <a:pPr algn="ctr" marR="107950">
              <a:lnSpc>
                <a:spcPct val="100000"/>
              </a:lnSpc>
              <a:spcBef>
                <a:spcPts val="484"/>
              </a:spcBef>
            </a:pPr>
            <a:r>
              <a:rPr dirty="0" sz="2000" spc="-40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000" spc="45" b="1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dirty="0" sz="2000" spc="-45" b="1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000" spc="70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2000" spc="70" b="1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dirty="0" sz="2000" spc="-45" b="1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000" spc="110" b="1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dirty="0" sz="2000" spc="-45" b="1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000" spc="30" b="1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000" spc="-20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000" spc="-30" b="1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000" spc="-2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30" b="1">
                <a:solidFill>
                  <a:srgbClr val="FFFFFF"/>
                </a:solidFill>
                <a:latin typeface="Trebuchet MS"/>
                <a:cs typeface="Trebuchet MS"/>
              </a:rPr>
              <a:t>ЗАЯВОК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0916" y="926719"/>
            <a:ext cx="20326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i="1">
                <a:solidFill>
                  <a:srgbClr val="7C7C7C"/>
                </a:solidFill>
                <a:latin typeface="Trebuchet MS"/>
                <a:cs typeface="Trebuchet MS"/>
              </a:rPr>
              <a:t>О</a:t>
            </a:r>
            <a:r>
              <a:rPr dirty="0" sz="1400" spc="25" i="1">
                <a:solidFill>
                  <a:srgbClr val="7C7C7C"/>
                </a:solidFill>
                <a:latin typeface="Trebuchet MS"/>
                <a:cs typeface="Trebuchet MS"/>
              </a:rPr>
              <a:t>К</a:t>
            </a:r>
            <a:r>
              <a:rPr dirty="0" sz="1400" spc="-35" i="1">
                <a:solidFill>
                  <a:srgbClr val="7C7C7C"/>
                </a:solidFill>
                <a:latin typeface="Trebuchet MS"/>
                <a:cs typeface="Trebuchet MS"/>
              </a:rPr>
              <a:t>ЭФ,</a:t>
            </a:r>
            <a:r>
              <a:rPr dirty="0" sz="1400" spc="-110" i="1">
                <a:solidFill>
                  <a:srgbClr val="7C7C7C"/>
                </a:solidFill>
                <a:latin typeface="Trebuchet MS"/>
                <a:cs typeface="Trebuchet MS"/>
              </a:rPr>
              <a:t> </a:t>
            </a:r>
            <a:r>
              <a:rPr dirty="0" sz="1400" spc="25" i="1">
                <a:solidFill>
                  <a:srgbClr val="7C7C7C"/>
                </a:solidFill>
                <a:latin typeface="Trebuchet MS"/>
                <a:cs typeface="Trebuchet MS"/>
              </a:rPr>
              <a:t>К</a:t>
            </a:r>
            <a:r>
              <a:rPr dirty="0" sz="1400" spc="-5" i="1">
                <a:solidFill>
                  <a:srgbClr val="7C7C7C"/>
                </a:solidFill>
                <a:latin typeface="Trebuchet MS"/>
                <a:cs typeface="Trebuchet MS"/>
              </a:rPr>
              <a:t>О</a:t>
            </a:r>
            <a:r>
              <a:rPr dirty="0" sz="1400" spc="-20" i="1">
                <a:solidFill>
                  <a:srgbClr val="7C7C7C"/>
                </a:solidFill>
                <a:latin typeface="Trebuchet MS"/>
                <a:cs typeface="Trebuchet MS"/>
              </a:rPr>
              <a:t>УЭФ</a:t>
            </a:r>
            <a:r>
              <a:rPr dirty="0" sz="1400" spc="-10" i="1">
                <a:solidFill>
                  <a:srgbClr val="7C7C7C"/>
                </a:solidFill>
                <a:latin typeface="Trebuchet MS"/>
                <a:cs typeface="Trebuchet MS"/>
              </a:rPr>
              <a:t>,</a:t>
            </a:r>
            <a:r>
              <a:rPr dirty="0" sz="1400" spc="-114" i="1">
                <a:solidFill>
                  <a:srgbClr val="7C7C7C"/>
                </a:solidFill>
                <a:latin typeface="Trebuchet MS"/>
                <a:cs typeface="Trebuchet MS"/>
              </a:rPr>
              <a:t> </a:t>
            </a:r>
            <a:r>
              <a:rPr dirty="0" sz="1400" spc="45" i="1">
                <a:solidFill>
                  <a:srgbClr val="7C7C7C"/>
                </a:solidFill>
                <a:latin typeface="Trebuchet MS"/>
                <a:cs typeface="Trebuchet MS"/>
              </a:rPr>
              <a:t>Д</a:t>
            </a:r>
            <a:r>
              <a:rPr dirty="0" sz="1400" spc="50" i="1">
                <a:solidFill>
                  <a:srgbClr val="7C7C7C"/>
                </a:solidFill>
                <a:latin typeface="Trebuchet MS"/>
                <a:cs typeface="Trebuchet MS"/>
              </a:rPr>
              <a:t>К</a:t>
            </a:r>
            <a:r>
              <a:rPr dirty="0" sz="1400" spc="55" i="1">
                <a:solidFill>
                  <a:srgbClr val="7C7C7C"/>
                </a:solidFill>
                <a:latin typeface="Trebuchet MS"/>
                <a:cs typeface="Trebuchet MS"/>
              </a:rPr>
              <a:t>Э</a:t>
            </a:r>
            <a:r>
              <a:rPr dirty="0" sz="1400" spc="60" i="1">
                <a:solidFill>
                  <a:srgbClr val="7C7C7C"/>
                </a:solidFill>
                <a:latin typeface="Trebuchet MS"/>
                <a:cs typeface="Trebuchet MS"/>
              </a:rPr>
              <a:t>Ф</a:t>
            </a:r>
            <a:r>
              <a:rPr dirty="0" sz="1400" spc="-240" i="1">
                <a:solidFill>
                  <a:srgbClr val="7C7C7C"/>
                </a:solidFill>
                <a:latin typeface="Trebuchet MS"/>
                <a:cs typeface="Trebuchet MS"/>
              </a:rPr>
              <a:t>,</a:t>
            </a:r>
            <a:r>
              <a:rPr dirty="0" sz="1400" spc="-265" i="1">
                <a:solidFill>
                  <a:srgbClr val="7C7C7C"/>
                </a:solidFill>
                <a:latin typeface="Trebuchet MS"/>
                <a:cs typeface="Trebuchet MS"/>
              </a:rPr>
              <a:t> </a:t>
            </a:r>
            <a:r>
              <a:rPr dirty="0" sz="1400" spc="80" i="1">
                <a:solidFill>
                  <a:srgbClr val="7C7C7C"/>
                </a:solidFill>
                <a:latin typeface="Trebuchet MS"/>
                <a:cs typeface="Trebuchet MS"/>
              </a:rPr>
              <a:t>ЭА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2401" y="1743837"/>
            <a:ext cx="27387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25" i="1">
                <a:solidFill>
                  <a:srgbClr val="7C7C7C"/>
                </a:solidFill>
                <a:latin typeface="Trebuchet MS"/>
                <a:cs typeface="Trebuchet MS"/>
              </a:rPr>
              <a:t>в</a:t>
            </a:r>
            <a:r>
              <a:rPr dirty="0" sz="1400" spc="45" i="1">
                <a:solidFill>
                  <a:srgbClr val="7C7C7C"/>
                </a:solidFill>
                <a:latin typeface="Trebuchet MS"/>
                <a:cs typeface="Trebuchet MS"/>
              </a:rPr>
              <a:t>се</a:t>
            </a:r>
            <a:r>
              <a:rPr dirty="0" sz="1400" spc="-110" i="1">
                <a:solidFill>
                  <a:srgbClr val="7C7C7C"/>
                </a:solidFill>
                <a:latin typeface="Trebuchet MS"/>
                <a:cs typeface="Trebuchet MS"/>
              </a:rPr>
              <a:t> </a:t>
            </a:r>
            <a:r>
              <a:rPr dirty="0" sz="1400" spc="-35" i="1">
                <a:solidFill>
                  <a:srgbClr val="7C7C7C"/>
                </a:solidFill>
                <a:latin typeface="Trebuchet MS"/>
                <a:cs typeface="Trebuchet MS"/>
              </a:rPr>
              <a:t>у</a:t>
            </a:r>
            <a:r>
              <a:rPr dirty="0" sz="1400" spc="-50" i="1">
                <a:solidFill>
                  <a:srgbClr val="7C7C7C"/>
                </a:solidFill>
                <a:latin typeface="Trebuchet MS"/>
                <a:cs typeface="Trebuchet MS"/>
              </a:rPr>
              <a:t>ч</a:t>
            </a:r>
            <a:r>
              <a:rPr dirty="0" sz="1400" spc="-15" i="1">
                <a:solidFill>
                  <a:srgbClr val="7C7C7C"/>
                </a:solidFill>
                <a:latin typeface="Trebuchet MS"/>
                <a:cs typeface="Trebuchet MS"/>
              </a:rPr>
              <a:t>а</a:t>
            </a:r>
            <a:r>
              <a:rPr dirty="0" sz="1400" spc="-100" i="1">
                <a:solidFill>
                  <a:srgbClr val="7C7C7C"/>
                </a:solidFill>
                <a:latin typeface="Trebuchet MS"/>
                <a:cs typeface="Trebuchet MS"/>
              </a:rPr>
              <a:t>стники,</a:t>
            </a:r>
            <a:r>
              <a:rPr dirty="0" sz="1400" spc="-100" i="1">
                <a:solidFill>
                  <a:srgbClr val="7C7C7C"/>
                </a:solidFill>
                <a:latin typeface="Trebuchet MS"/>
                <a:cs typeface="Trebuchet MS"/>
              </a:rPr>
              <a:t> </a:t>
            </a:r>
            <a:r>
              <a:rPr dirty="0" sz="1400" spc="20" i="1">
                <a:solidFill>
                  <a:srgbClr val="7C7C7C"/>
                </a:solidFill>
                <a:latin typeface="Trebuchet MS"/>
                <a:cs typeface="Trebuchet MS"/>
              </a:rPr>
              <a:t>исклю</a:t>
            </a:r>
            <a:r>
              <a:rPr dirty="0" sz="1400" spc="10" i="1">
                <a:solidFill>
                  <a:srgbClr val="7C7C7C"/>
                </a:solidFill>
                <a:latin typeface="Trebuchet MS"/>
                <a:cs typeface="Trebuchet MS"/>
              </a:rPr>
              <a:t>ч</a:t>
            </a:r>
            <a:r>
              <a:rPr dirty="0" sz="1400" i="1">
                <a:solidFill>
                  <a:srgbClr val="7C7C7C"/>
                </a:solidFill>
                <a:latin typeface="Trebuchet MS"/>
                <a:cs typeface="Trebuchet MS"/>
              </a:rPr>
              <a:t>ение</a:t>
            </a:r>
            <a:r>
              <a:rPr dirty="0" sz="1400" spc="-125" i="1">
                <a:solidFill>
                  <a:srgbClr val="7C7C7C"/>
                </a:solidFill>
                <a:latin typeface="Trebuchet MS"/>
                <a:cs typeface="Trebuchet MS"/>
              </a:rPr>
              <a:t> </a:t>
            </a:r>
            <a:r>
              <a:rPr dirty="0" sz="1400" spc="-30" i="1">
                <a:solidFill>
                  <a:srgbClr val="7C7C7C"/>
                </a:solidFill>
                <a:latin typeface="Trebuchet MS"/>
                <a:cs typeface="Trebuchet MS"/>
              </a:rPr>
              <a:t>-</a:t>
            </a:r>
            <a:r>
              <a:rPr dirty="0" sz="1400" spc="75" i="1">
                <a:solidFill>
                  <a:srgbClr val="7C7C7C"/>
                </a:solidFill>
                <a:latin typeface="Trebuchet MS"/>
                <a:cs typeface="Trebuchet MS"/>
              </a:rPr>
              <a:t>ГМУ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013" y="4069841"/>
            <a:ext cx="7787640" cy="1967864"/>
          </a:xfrm>
          <a:prstGeom prst="rect">
            <a:avLst/>
          </a:prstGeom>
          <a:ln w="19050">
            <a:solidFill>
              <a:srgbClr val="ABB0C0"/>
            </a:solidFill>
          </a:ln>
        </p:spPr>
        <p:txBody>
          <a:bodyPr wrap="square" lIns="0" tIns="99060" rIns="0" bIns="0" rtlCol="0" vert="horz">
            <a:spAutoFit/>
          </a:bodyPr>
          <a:lstStyle/>
          <a:p>
            <a:pPr marL="449580" indent="-290195">
              <a:lnSpc>
                <a:spcPct val="100000"/>
              </a:lnSpc>
              <a:spcBef>
                <a:spcPts val="780"/>
              </a:spcBef>
              <a:buClr>
                <a:srgbClr val="005A60"/>
              </a:buClr>
              <a:buFont typeface="Wingdings"/>
              <a:buChar char=""/>
              <a:tabLst>
                <a:tab pos="449580" algn="l"/>
                <a:tab pos="450215" algn="l"/>
                <a:tab pos="3159760" algn="l"/>
                <a:tab pos="4523740" algn="l"/>
              </a:tabLst>
            </a:pP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вносятся</a:t>
            </a:r>
            <a:r>
              <a:rPr dirty="0" sz="1600" spc="3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участниками</a:t>
            </a:r>
            <a:r>
              <a:rPr dirty="0" sz="1600" spc="4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на	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спецсчета</a:t>
            </a:r>
            <a:r>
              <a:rPr dirty="0" sz="1600" spc="4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343846"/>
                </a:solidFill>
                <a:latin typeface="Trebuchet MS"/>
                <a:cs typeface="Trebuchet MS"/>
              </a:rPr>
              <a:t>в	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банках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343846"/>
                </a:solidFill>
                <a:latin typeface="Trebuchet MS"/>
                <a:cs typeface="Trebuchet MS"/>
              </a:rPr>
              <a:t>(перечень</a:t>
            </a:r>
            <a:r>
              <a:rPr dirty="0" sz="1600" spc="-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6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требования</a:t>
            </a:r>
            <a:endParaRPr sz="1600">
              <a:latin typeface="Trebuchet MS"/>
              <a:cs typeface="Trebuchet MS"/>
            </a:endParaRPr>
          </a:p>
          <a:p>
            <a:pPr marL="449580">
              <a:lnSpc>
                <a:spcPct val="100000"/>
              </a:lnSpc>
            </a:pP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устанавливает</a:t>
            </a:r>
            <a:r>
              <a:rPr dirty="0" sz="1600" spc="-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Правительство</a:t>
            </a:r>
            <a:r>
              <a:rPr dirty="0" sz="16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343846"/>
                </a:solidFill>
                <a:latin typeface="Trebuchet MS"/>
                <a:cs typeface="Trebuchet MS"/>
              </a:rPr>
              <a:t>РФ)</a:t>
            </a:r>
            <a:endParaRPr sz="1600">
              <a:latin typeface="Trebuchet MS"/>
              <a:cs typeface="Trebuchet MS"/>
            </a:endParaRPr>
          </a:p>
          <a:p>
            <a:pPr marL="449580" indent="-290195">
              <a:lnSpc>
                <a:spcPct val="100000"/>
              </a:lnSpc>
              <a:spcBef>
                <a:spcPts val="1200"/>
              </a:spcBef>
              <a:buClr>
                <a:srgbClr val="005A60"/>
              </a:buClr>
              <a:buFont typeface="Wingdings"/>
              <a:buChar char=""/>
              <a:tabLst>
                <a:tab pos="449580" algn="l"/>
                <a:tab pos="450215" algn="l"/>
              </a:tabLst>
            </a:pP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могут</a:t>
            </a:r>
            <a:r>
              <a:rPr dirty="0" sz="16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использоваться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для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обеспечения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343846"/>
                </a:solidFill>
                <a:latin typeface="Trebuchet MS"/>
                <a:cs typeface="Trebuchet MS"/>
              </a:rPr>
              <a:t>заявок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только</a:t>
            </a:r>
            <a:r>
              <a:rPr dirty="0" sz="16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данного</a:t>
            </a:r>
            <a:r>
              <a:rPr dirty="0" sz="16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участника</a:t>
            </a:r>
            <a:endParaRPr sz="1600">
              <a:latin typeface="Trebuchet MS"/>
              <a:cs typeface="Trebuchet MS"/>
            </a:endParaRPr>
          </a:p>
          <a:p>
            <a:pPr marL="449580" marR="121920" indent="-289560">
              <a:lnSpc>
                <a:spcPct val="100000"/>
              </a:lnSpc>
              <a:spcBef>
                <a:spcPts val="1205"/>
              </a:spcBef>
              <a:buClr>
                <a:srgbClr val="005A60"/>
              </a:buClr>
              <a:buFont typeface="Wingdings"/>
              <a:buChar char=""/>
              <a:tabLst>
                <a:tab pos="449580" algn="l"/>
                <a:tab pos="450215" algn="l"/>
              </a:tabLst>
            </a:pP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банк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начисляет</a:t>
            </a:r>
            <a:r>
              <a:rPr dirty="0" sz="1600" spc="-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4">
                <a:solidFill>
                  <a:srgbClr val="343846"/>
                </a:solidFill>
                <a:latin typeface="Trebuchet MS"/>
                <a:cs typeface="Trebuchet MS"/>
              </a:rPr>
              <a:t>%</a:t>
            </a:r>
            <a:r>
              <a:rPr dirty="0" sz="16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343846"/>
                </a:solidFill>
                <a:latin typeface="Trebuchet MS"/>
                <a:cs typeface="Trebuchet MS"/>
              </a:rPr>
              <a:t>за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пользование</a:t>
            </a:r>
            <a:r>
              <a:rPr dirty="0" sz="16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денежными</a:t>
            </a:r>
            <a:r>
              <a:rPr dirty="0" sz="1600" spc="-4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средствами,</a:t>
            </a:r>
            <a:r>
              <a:rPr dirty="0" sz="16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находящимися </a:t>
            </a:r>
            <a:r>
              <a:rPr dirty="0" sz="1600" spc="-4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на</a:t>
            </a:r>
            <a:r>
              <a:rPr dirty="0" sz="16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600" spc="45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600" spc="50">
                <a:solidFill>
                  <a:srgbClr val="343846"/>
                </a:solidFill>
                <a:latin typeface="Trebuchet MS"/>
                <a:cs typeface="Trebuchet MS"/>
              </a:rPr>
              <a:t>ц</a:t>
            </a:r>
            <a:r>
              <a:rPr dirty="0" sz="1600" spc="5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600" spc="-10">
                <a:solidFill>
                  <a:srgbClr val="343846"/>
                </a:solidFill>
                <a:latin typeface="Trebuchet MS"/>
                <a:cs typeface="Trebuchet MS"/>
              </a:rPr>
              <a:t>ч</a:t>
            </a:r>
            <a:r>
              <a:rPr dirty="0" sz="1600" spc="-2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600">
                <a:solidFill>
                  <a:srgbClr val="343846"/>
                </a:solidFill>
                <a:latin typeface="Trebuchet MS"/>
                <a:cs typeface="Trebuchet MS"/>
              </a:rPr>
              <a:t>те</a:t>
            </a:r>
            <a:r>
              <a:rPr dirty="0" sz="1600" spc="-275">
                <a:solidFill>
                  <a:srgbClr val="343846"/>
                </a:solidFill>
                <a:latin typeface="Trebuchet MS"/>
                <a:cs typeface="Trebuchet MS"/>
              </a:rPr>
              <a:t>,</a:t>
            </a:r>
            <a:r>
              <a:rPr dirty="0" sz="1600" spc="-4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6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80">
                <a:solidFill>
                  <a:srgbClr val="343846"/>
                </a:solidFill>
                <a:latin typeface="Trebuchet MS"/>
                <a:cs typeface="Trebuchet MS"/>
              </a:rPr>
              <a:t>т.ч</a:t>
            </a:r>
            <a:r>
              <a:rPr dirty="0" sz="1600" spc="-60">
                <a:solidFill>
                  <a:srgbClr val="343846"/>
                </a:solidFill>
                <a:latin typeface="Trebuchet MS"/>
                <a:cs typeface="Trebuchet MS"/>
              </a:rPr>
              <a:t>.</a:t>
            </a:r>
            <a:r>
              <a:rPr dirty="0" sz="16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6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60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600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600" spc="45">
                <a:solidFill>
                  <a:srgbClr val="343846"/>
                </a:solidFill>
                <a:latin typeface="Trebuchet MS"/>
                <a:cs typeface="Trebuchet MS"/>
              </a:rPr>
              <a:t>д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600" spc="-10">
                <a:solidFill>
                  <a:srgbClr val="343846"/>
                </a:solidFill>
                <a:latin typeface="Trebuchet MS"/>
                <a:cs typeface="Trebuchet MS"/>
              </a:rPr>
              <a:t>х</a:t>
            </a:r>
            <a:r>
              <a:rPr dirty="0" sz="16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бл</a:t>
            </a: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600" spc="10">
                <a:solidFill>
                  <a:srgbClr val="343846"/>
                </a:solidFill>
                <a:latin typeface="Trebuchet MS"/>
                <a:cs typeface="Trebuchet MS"/>
              </a:rPr>
              <a:t>ки</a:t>
            </a:r>
            <a:r>
              <a:rPr dirty="0" sz="1600" spc="15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dirty="0" sz="1600" spc="55">
                <a:solidFill>
                  <a:srgbClr val="343846"/>
                </a:solidFill>
                <a:latin typeface="Trebuchet MS"/>
                <a:cs typeface="Trebuchet MS"/>
              </a:rPr>
              <a:t>ов</a:t>
            </a:r>
            <a:r>
              <a:rPr dirty="0" sz="1600" spc="50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ния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55">
                <a:solidFill>
                  <a:srgbClr val="343846"/>
                </a:solidFill>
                <a:latin typeface="Trebuchet MS"/>
                <a:cs typeface="Trebuchet MS"/>
              </a:rPr>
              <a:t>(</a:t>
            </a: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разме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dirty="0" sz="16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10">
                <a:solidFill>
                  <a:srgbClr val="343846"/>
                </a:solidFill>
                <a:latin typeface="Trebuchet MS"/>
                <a:cs typeface="Trebuchet MS"/>
              </a:rPr>
              <a:t>%</a:t>
            </a:r>
            <a:r>
              <a:rPr dirty="0" sz="16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оп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д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ля</a:t>
            </a:r>
            <a:r>
              <a:rPr dirty="0" sz="160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я 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договором</a:t>
            </a:r>
            <a:r>
              <a:rPr dirty="0" sz="16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между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банком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участником)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4161" y="4069803"/>
            <a:ext cx="3780790" cy="1930400"/>
          </a:xfrm>
          <a:prstGeom prst="rect">
            <a:avLst/>
          </a:prstGeom>
          <a:ln w="19050">
            <a:solidFill>
              <a:srgbClr val="7C7C7C"/>
            </a:solidFill>
          </a:ln>
        </p:spPr>
        <p:txBody>
          <a:bodyPr wrap="square" lIns="0" tIns="165100" rIns="0" bIns="0" rtlCol="0" vert="horz">
            <a:spAutoFit/>
          </a:bodyPr>
          <a:lstStyle/>
          <a:p>
            <a:pPr marL="462280" indent="-287020">
              <a:lnSpc>
                <a:spcPct val="100000"/>
              </a:lnSpc>
              <a:spcBef>
                <a:spcPts val="1300"/>
              </a:spcBef>
              <a:buClr>
                <a:srgbClr val="FF0000"/>
              </a:buClr>
              <a:buFont typeface="Wingdings"/>
              <a:buChar char=""/>
              <a:tabLst>
                <a:tab pos="462280" algn="l"/>
                <a:tab pos="462915" algn="l"/>
              </a:tabLst>
            </a:pP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должна</a:t>
            </a:r>
            <a:r>
              <a:rPr dirty="0" sz="1600" spc="3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соответствовать</a:t>
            </a:r>
            <a:r>
              <a:rPr dirty="0" sz="1600" spc="-10">
                <a:solidFill>
                  <a:srgbClr val="444444"/>
                </a:solidFill>
                <a:latin typeface="Trebuchet MS"/>
                <a:cs typeface="Trebuchet MS"/>
              </a:rPr>
              <a:t> ст.45</a:t>
            </a:r>
            <a:endParaRPr sz="1600">
              <a:latin typeface="Trebuchet MS"/>
              <a:cs typeface="Trebuchet MS"/>
            </a:endParaRPr>
          </a:p>
          <a:p>
            <a:pPr marL="462280">
              <a:lnSpc>
                <a:spcPct val="100000"/>
              </a:lnSpc>
            </a:pP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44-ФЗ</a:t>
            </a:r>
            <a:endParaRPr sz="1600">
              <a:latin typeface="Trebuchet MS"/>
              <a:cs typeface="Trebuchet MS"/>
            </a:endParaRPr>
          </a:p>
          <a:p>
            <a:pPr marL="462280" marR="207010" indent="-28702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"/>
              <a:tabLst>
                <a:tab pos="462280" algn="l"/>
                <a:tab pos="462915" algn="l"/>
              </a:tabLst>
            </a:pP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7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6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н 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7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55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6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3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мен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3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60">
                <a:solidFill>
                  <a:srgbClr val="444444"/>
                </a:solidFill>
                <a:latin typeface="Trebuchet MS"/>
                <a:cs typeface="Trebuchet MS"/>
              </a:rPr>
              <a:t>в  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14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6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ок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нчания</a:t>
            </a:r>
            <a:r>
              <a:rPr dirty="0" sz="16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1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чи  </a:t>
            </a:r>
            <a:r>
              <a:rPr dirty="0" sz="1600" spc="55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300" y="3724655"/>
            <a:ext cx="158496" cy="2194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1711" y="3730752"/>
            <a:ext cx="146303" cy="20726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894956" y="3252596"/>
            <a:ext cx="3067050" cy="379095"/>
            <a:chOff x="6894956" y="3252596"/>
            <a:chExt cx="3067050" cy="379095"/>
          </a:xfrm>
        </p:grpSpPr>
        <p:sp>
          <p:nvSpPr>
            <p:cNvPr id="11" name="object 11"/>
            <p:cNvSpPr/>
            <p:nvPr/>
          </p:nvSpPr>
          <p:spPr>
            <a:xfrm>
              <a:off x="6903719" y="3261359"/>
              <a:ext cx="3048000" cy="370840"/>
            </a:xfrm>
            <a:custGeom>
              <a:avLst/>
              <a:gdLst/>
              <a:ahLst/>
              <a:cxnLst/>
              <a:rect l="l" t="t" r="r" b="b"/>
              <a:pathLst>
                <a:path w="3048000" h="370839">
                  <a:moveTo>
                    <a:pt x="3048000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3048000" y="370331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904481" y="3262121"/>
              <a:ext cx="3048000" cy="312420"/>
            </a:xfrm>
            <a:custGeom>
              <a:avLst/>
              <a:gdLst/>
              <a:ahLst/>
              <a:cxnLst/>
              <a:rect l="l" t="t" r="r" b="b"/>
              <a:pathLst>
                <a:path w="3048000" h="312420">
                  <a:moveTo>
                    <a:pt x="0" y="312420"/>
                  </a:moveTo>
                  <a:lnTo>
                    <a:pt x="3048000" y="31242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312420"/>
                  </a:lnTo>
                  <a:close/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20751" y="903858"/>
            <a:ext cx="10445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400" spc="-24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ст</a:t>
            </a:r>
            <a:r>
              <a:rPr dirty="0" u="sng" sz="1400" spc="-114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10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4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4</a:t>
            </a:r>
            <a:r>
              <a:rPr dirty="0" u="sng" sz="1400" spc="-21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44</a:t>
            </a:r>
            <a:r>
              <a:rPr dirty="0" u="sng" sz="1400" spc="2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sng" sz="1400" spc="3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04481" y="3262121"/>
            <a:ext cx="3048000" cy="312420"/>
          </a:xfrm>
          <a:prstGeom prst="rect">
            <a:avLst/>
          </a:prstGeom>
          <a:ln w="19050">
            <a:solidFill>
              <a:srgbClr val="A6A6A6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572135">
              <a:lnSpc>
                <a:spcPct val="100000"/>
              </a:lnSpc>
              <a:spcBef>
                <a:spcPts val="190"/>
              </a:spcBef>
            </a:pPr>
            <a:r>
              <a:rPr dirty="0" sz="1800" spc="-20" b="1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-2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1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-1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5" b="1">
                <a:solidFill>
                  <a:srgbClr val="444444"/>
                </a:solidFill>
                <a:latin typeface="Trebuchet MS"/>
                <a:cs typeface="Trebuchet MS"/>
              </a:rPr>
              <a:t>ов</a:t>
            </a:r>
            <a:r>
              <a:rPr dirty="0" sz="1800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2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-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b="1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800" spc="-1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95" b="1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-2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6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-2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6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2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8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5" b="1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653" y="2918841"/>
            <a:ext cx="14160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25" i="1">
                <a:solidFill>
                  <a:srgbClr val="E1465A"/>
                </a:solidFill>
                <a:latin typeface="Trebuchet MS"/>
                <a:cs typeface="Trebuchet MS"/>
              </a:rPr>
              <a:t>в</a:t>
            </a:r>
            <a:r>
              <a:rPr dirty="0" sz="1400" spc="-5" i="1">
                <a:solidFill>
                  <a:srgbClr val="E1465A"/>
                </a:solidFill>
                <a:latin typeface="Trebuchet MS"/>
                <a:cs typeface="Trebuchet MS"/>
              </a:rPr>
              <a:t>ыбор</a:t>
            </a:r>
            <a:r>
              <a:rPr dirty="0" sz="1400" spc="-215" i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400" spc="-35" i="1">
                <a:solidFill>
                  <a:srgbClr val="E1465A"/>
                </a:solidFill>
                <a:latin typeface="Trebuchet MS"/>
                <a:cs typeface="Trebuchet MS"/>
              </a:rPr>
              <a:t>у</a:t>
            </a:r>
            <a:r>
              <a:rPr dirty="0" sz="1400" spc="-50" i="1">
                <a:solidFill>
                  <a:srgbClr val="E1465A"/>
                </a:solidFill>
                <a:latin typeface="Trebuchet MS"/>
                <a:cs typeface="Trebuchet MS"/>
              </a:rPr>
              <a:t>ч</a:t>
            </a:r>
            <a:r>
              <a:rPr dirty="0" sz="1400" spc="-15" i="1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r>
              <a:rPr dirty="0" sz="1400" spc="-90" i="1">
                <a:solidFill>
                  <a:srgbClr val="E1465A"/>
                </a:solidFill>
                <a:latin typeface="Trebuchet MS"/>
                <a:cs typeface="Trebuchet MS"/>
              </a:rPr>
              <a:t>стни</a:t>
            </a:r>
            <a:r>
              <a:rPr dirty="0" sz="1400" spc="-95" i="1">
                <a:solidFill>
                  <a:srgbClr val="E1465A"/>
                </a:solidFill>
                <a:latin typeface="Trebuchet MS"/>
                <a:cs typeface="Trebuchet MS"/>
              </a:rPr>
              <a:t>к</a:t>
            </a:r>
            <a:r>
              <a:rPr dirty="0" sz="1400" spc="-10" i="1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02835" y="2132076"/>
            <a:ext cx="3392804" cy="312420"/>
          </a:xfrm>
          <a:prstGeom prst="rect">
            <a:avLst/>
          </a:prstGeom>
          <a:ln w="9525">
            <a:solidFill>
              <a:srgbClr val="A6A6A6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1022985">
              <a:lnSpc>
                <a:spcPct val="100000"/>
              </a:lnSpc>
              <a:spcBef>
                <a:spcPts val="195"/>
              </a:spcBef>
            </a:pPr>
            <a:r>
              <a:rPr dirty="0" sz="1800" spc="5" b="1">
                <a:solidFill>
                  <a:srgbClr val="738995"/>
                </a:solidFill>
                <a:latin typeface="Trebuchet MS"/>
                <a:cs typeface="Trebuchet MS"/>
              </a:rPr>
              <a:t>с</a:t>
            </a:r>
            <a:r>
              <a:rPr dirty="0" sz="1800" spc="-114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800" spc="-70" b="1">
                <a:solidFill>
                  <a:srgbClr val="738995"/>
                </a:solidFill>
                <a:latin typeface="Trebuchet MS"/>
                <a:cs typeface="Trebuchet MS"/>
              </a:rPr>
              <a:t>01</a:t>
            </a:r>
            <a:r>
              <a:rPr dirty="0" sz="1800" spc="-40" b="1">
                <a:solidFill>
                  <a:srgbClr val="738995"/>
                </a:solidFill>
                <a:latin typeface="Trebuchet MS"/>
                <a:cs typeface="Trebuchet MS"/>
              </a:rPr>
              <a:t>.</a:t>
            </a:r>
            <a:r>
              <a:rPr dirty="0" sz="1800" spc="-70" b="1">
                <a:solidFill>
                  <a:srgbClr val="738995"/>
                </a:solidFill>
                <a:latin typeface="Trebuchet MS"/>
                <a:cs typeface="Trebuchet MS"/>
              </a:rPr>
              <a:t>07</a:t>
            </a:r>
            <a:r>
              <a:rPr dirty="0" sz="1800" spc="-40" b="1">
                <a:solidFill>
                  <a:srgbClr val="738995"/>
                </a:solidFill>
                <a:latin typeface="Trebuchet MS"/>
                <a:cs typeface="Trebuchet MS"/>
              </a:rPr>
              <a:t>.</a:t>
            </a:r>
            <a:r>
              <a:rPr dirty="0" sz="1800" spc="-25" b="1">
                <a:solidFill>
                  <a:srgbClr val="738995"/>
                </a:solidFill>
                <a:latin typeface="Trebuchet MS"/>
                <a:cs typeface="Trebuchet MS"/>
              </a:rPr>
              <a:t>2019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05252" y="3249548"/>
            <a:ext cx="2896870" cy="375920"/>
            <a:chOff x="2405252" y="3249548"/>
            <a:chExt cx="2896870" cy="375920"/>
          </a:xfrm>
        </p:grpSpPr>
        <p:sp>
          <p:nvSpPr>
            <p:cNvPr id="18" name="object 18"/>
            <p:cNvSpPr/>
            <p:nvPr/>
          </p:nvSpPr>
          <p:spPr>
            <a:xfrm>
              <a:off x="2414015" y="3256787"/>
              <a:ext cx="2875915" cy="368935"/>
            </a:xfrm>
            <a:custGeom>
              <a:avLst/>
              <a:gdLst/>
              <a:ahLst/>
              <a:cxnLst/>
              <a:rect l="l" t="t" r="r" b="b"/>
              <a:pathLst>
                <a:path w="2875915" h="368935">
                  <a:moveTo>
                    <a:pt x="2875534" y="0"/>
                  </a:moveTo>
                  <a:lnTo>
                    <a:pt x="0" y="0"/>
                  </a:lnTo>
                  <a:lnTo>
                    <a:pt x="0" y="368554"/>
                  </a:lnTo>
                  <a:lnTo>
                    <a:pt x="2875534" y="368554"/>
                  </a:lnTo>
                  <a:lnTo>
                    <a:pt x="287553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14777" y="3259073"/>
              <a:ext cx="2877820" cy="309880"/>
            </a:xfrm>
            <a:custGeom>
              <a:avLst/>
              <a:gdLst/>
              <a:ahLst/>
              <a:cxnLst/>
              <a:rect l="l" t="t" r="r" b="b"/>
              <a:pathLst>
                <a:path w="2877820" h="309879">
                  <a:moveTo>
                    <a:pt x="0" y="309372"/>
                  </a:moveTo>
                  <a:lnTo>
                    <a:pt x="2877312" y="309372"/>
                  </a:lnTo>
                  <a:lnTo>
                    <a:pt x="2877312" y="0"/>
                  </a:lnTo>
                  <a:lnTo>
                    <a:pt x="0" y="0"/>
                  </a:lnTo>
                  <a:lnTo>
                    <a:pt x="0" y="309372"/>
                  </a:lnTo>
                  <a:close/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414777" y="3259073"/>
            <a:ext cx="2877820" cy="309880"/>
          </a:xfrm>
          <a:prstGeom prst="rect">
            <a:avLst/>
          </a:prstGeom>
          <a:ln w="19050">
            <a:solidFill>
              <a:srgbClr val="A6A6A6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483234">
              <a:lnSpc>
                <a:spcPct val="100000"/>
              </a:lnSpc>
              <a:spcBef>
                <a:spcPts val="165"/>
              </a:spcBef>
            </a:pPr>
            <a:r>
              <a:rPr dirty="0" sz="1800" spc="-10" b="1">
                <a:solidFill>
                  <a:srgbClr val="444444"/>
                </a:solidFill>
                <a:latin typeface="Trebuchet MS"/>
                <a:cs typeface="Trebuchet MS"/>
              </a:rPr>
              <a:t>денежны</a:t>
            </a:r>
            <a:r>
              <a:rPr dirty="0" sz="1800" spc="-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13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-3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5" b="1">
                <a:solidFill>
                  <a:srgbClr val="444444"/>
                </a:solidFill>
                <a:latin typeface="Trebuchet MS"/>
                <a:cs typeface="Trebuchet MS"/>
              </a:rPr>
              <a:t>едства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35473" y="2672333"/>
            <a:ext cx="2324100" cy="469900"/>
          </a:xfrm>
          <a:custGeom>
            <a:avLst/>
            <a:gdLst/>
            <a:ahLst/>
            <a:cxnLst/>
            <a:rect l="l" t="t" r="r" b="b"/>
            <a:pathLst>
              <a:path w="2324100" h="469900">
                <a:moveTo>
                  <a:pt x="0" y="469391"/>
                </a:moveTo>
                <a:lnTo>
                  <a:pt x="4699" y="415543"/>
                </a:lnTo>
                <a:lnTo>
                  <a:pt x="17906" y="366267"/>
                </a:lnTo>
                <a:lnTo>
                  <a:pt x="38735" y="322706"/>
                </a:lnTo>
                <a:lnTo>
                  <a:pt x="66039" y="286257"/>
                </a:lnTo>
                <a:lnTo>
                  <a:pt x="98805" y="258571"/>
                </a:lnTo>
                <a:lnTo>
                  <a:pt x="135889" y="240918"/>
                </a:lnTo>
                <a:lnTo>
                  <a:pt x="176402" y="234568"/>
                </a:lnTo>
                <a:lnTo>
                  <a:pt x="985520" y="234568"/>
                </a:lnTo>
                <a:lnTo>
                  <a:pt x="1026033" y="228473"/>
                </a:lnTo>
                <a:lnTo>
                  <a:pt x="1063116" y="210819"/>
                </a:lnTo>
                <a:lnTo>
                  <a:pt x="1095883" y="183133"/>
                </a:lnTo>
                <a:lnTo>
                  <a:pt x="1123188" y="146685"/>
                </a:lnTo>
                <a:lnTo>
                  <a:pt x="1144015" y="103124"/>
                </a:lnTo>
                <a:lnTo>
                  <a:pt x="1157224" y="53848"/>
                </a:lnTo>
                <a:lnTo>
                  <a:pt x="1161923" y="0"/>
                </a:lnTo>
                <a:lnTo>
                  <a:pt x="1166622" y="53848"/>
                </a:lnTo>
                <a:lnTo>
                  <a:pt x="1179829" y="103124"/>
                </a:lnTo>
                <a:lnTo>
                  <a:pt x="1200658" y="146685"/>
                </a:lnTo>
                <a:lnTo>
                  <a:pt x="1227963" y="183133"/>
                </a:lnTo>
                <a:lnTo>
                  <a:pt x="1260728" y="210819"/>
                </a:lnTo>
                <a:lnTo>
                  <a:pt x="1297813" y="228473"/>
                </a:lnTo>
                <a:lnTo>
                  <a:pt x="1338326" y="234568"/>
                </a:lnTo>
                <a:lnTo>
                  <a:pt x="2147443" y="234568"/>
                </a:lnTo>
                <a:lnTo>
                  <a:pt x="2187955" y="240918"/>
                </a:lnTo>
                <a:lnTo>
                  <a:pt x="2225040" y="258571"/>
                </a:lnTo>
                <a:lnTo>
                  <a:pt x="2257805" y="286257"/>
                </a:lnTo>
                <a:lnTo>
                  <a:pt x="2285110" y="322706"/>
                </a:lnTo>
                <a:lnTo>
                  <a:pt x="2305939" y="366267"/>
                </a:lnTo>
                <a:lnTo>
                  <a:pt x="2319147" y="415543"/>
                </a:lnTo>
                <a:lnTo>
                  <a:pt x="2323846" y="469391"/>
                </a:lnTo>
              </a:path>
            </a:pathLst>
          </a:custGeom>
          <a:ln w="28575">
            <a:solidFill>
              <a:srgbClr val="7C7C7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5828" y="3279647"/>
            <a:ext cx="291083" cy="29108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6123" y="3270503"/>
            <a:ext cx="313944" cy="315467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1904"/>
            <a:ext cx="12192000" cy="2372995"/>
            <a:chOff x="0" y="3041904"/>
            <a:chExt cx="12192000" cy="2372995"/>
          </a:xfrm>
        </p:grpSpPr>
        <p:sp>
          <p:nvSpPr>
            <p:cNvPr id="3" name="object 3"/>
            <p:cNvSpPr/>
            <p:nvPr/>
          </p:nvSpPr>
          <p:spPr>
            <a:xfrm>
              <a:off x="0" y="3041904"/>
              <a:ext cx="12192000" cy="2372995"/>
            </a:xfrm>
            <a:custGeom>
              <a:avLst/>
              <a:gdLst/>
              <a:ahLst/>
              <a:cxnLst/>
              <a:rect l="l" t="t" r="r" b="b"/>
              <a:pathLst>
                <a:path w="12192000" h="2372995">
                  <a:moveTo>
                    <a:pt x="12192000" y="0"/>
                  </a:moveTo>
                  <a:lnTo>
                    <a:pt x="0" y="0"/>
                  </a:lnTo>
                  <a:lnTo>
                    <a:pt x="0" y="2372614"/>
                  </a:lnTo>
                  <a:lnTo>
                    <a:pt x="12192000" y="237261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63883" y="4050793"/>
              <a:ext cx="76198" cy="1142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9120" y="4088891"/>
              <a:ext cx="10798810" cy="38100"/>
            </a:xfrm>
            <a:custGeom>
              <a:avLst/>
              <a:gdLst/>
              <a:ahLst/>
              <a:cxnLst/>
              <a:rect l="l" t="t" r="r" b="b"/>
              <a:pathLst>
                <a:path w="10798810" h="38100">
                  <a:moveTo>
                    <a:pt x="10684256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0684256" y="38100"/>
                  </a:lnTo>
                  <a:lnTo>
                    <a:pt x="10684256" y="0"/>
                  </a:lnTo>
                  <a:close/>
                </a:path>
                <a:path w="10798810" h="38100">
                  <a:moveTo>
                    <a:pt x="10798556" y="19050"/>
                  </a:moveTo>
                  <a:lnTo>
                    <a:pt x="10760456" y="0"/>
                  </a:lnTo>
                  <a:lnTo>
                    <a:pt x="10703433" y="0"/>
                  </a:lnTo>
                  <a:lnTo>
                    <a:pt x="10703433" y="38100"/>
                  </a:lnTo>
                  <a:lnTo>
                    <a:pt x="10760456" y="38100"/>
                  </a:lnTo>
                  <a:lnTo>
                    <a:pt x="10798556" y="19050"/>
                  </a:lnTo>
                  <a:close/>
                </a:path>
              </a:pathLst>
            </a:custGeom>
            <a:solidFill>
              <a:srgbClr val="5266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79881" y="4040886"/>
              <a:ext cx="5734685" cy="0"/>
            </a:xfrm>
            <a:custGeom>
              <a:avLst/>
              <a:gdLst/>
              <a:ahLst/>
              <a:cxnLst/>
              <a:rect l="l" t="t" r="r" b="b"/>
              <a:pathLst>
                <a:path w="5734685" h="0">
                  <a:moveTo>
                    <a:pt x="0" y="0"/>
                  </a:moveTo>
                  <a:lnTo>
                    <a:pt x="5734558" y="0"/>
                  </a:lnTo>
                </a:path>
              </a:pathLst>
            </a:custGeom>
            <a:ln w="28575">
              <a:solidFill>
                <a:srgbClr val="33CC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16217" y="4182618"/>
              <a:ext cx="5026025" cy="0"/>
            </a:xfrm>
            <a:custGeom>
              <a:avLst/>
              <a:gdLst/>
              <a:ahLst/>
              <a:cxnLst/>
              <a:rect l="l" t="t" r="r" b="b"/>
              <a:pathLst>
                <a:path w="5026025" h="0">
                  <a:moveTo>
                    <a:pt x="0" y="0"/>
                  </a:moveTo>
                  <a:lnTo>
                    <a:pt x="5025644" y="0"/>
                  </a:lnTo>
                </a:path>
              </a:pathLst>
            </a:custGeom>
            <a:ln w="28575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78067" y="3928872"/>
              <a:ext cx="436245" cy="354965"/>
            </a:xfrm>
            <a:custGeom>
              <a:avLst/>
              <a:gdLst/>
              <a:ahLst/>
              <a:cxnLst/>
              <a:rect l="l" t="t" r="r" b="b"/>
              <a:pathLst>
                <a:path w="436245" h="354964">
                  <a:moveTo>
                    <a:pt x="0" y="177291"/>
                  </a:moveTo>
                  <a:lnTo>
                    <a:pt x="5715" y="136651"/>
                  </a:lnTo>
                  <a:lnTo>
                    <a:pt x="22098" y="99313"/>
                  </a:lnTo>
                  <a:lnTo>
                    <a:pt x="47879" y="66420"/>
                  </a:lnTo>
                  <a:lnTo>
                    <a:pt x="81534" y="38988"/>
                  </a:lnTo>
                  <a:lnTo>
                    <a:pt x="122047" y="18033"/>
                  </a:lnTo>
                  <a:lnTo>
                    <a:pt x="167894" y="4698"/>
                  </a:lnTo>
                  <a:lnTo>
                    <a:pt x="217805" y="0"/>
                  </a:lnTo>
                  <a:lnTo>
                    <a:pt x="267843" y="4698"/>
                  </a:lnTo>
                  <a:lnTo>
                    <a:pt x="313690" y="18033"/>
                  </a:lnTo>
                  <a:lnTo>
                    <a:pt x="354203" y="38988"/>
                  </a:lnTo>
                  <a:lnTo>
                    <a:pt x="387858" y="66420"/>
                  </a:lnTo>
                  <a:lnTo>
                    <a:pt x="413639" y="99313"/>
                  </a:lnTo>
                  <a:lnTo>
                    <a:pt x="430022" y="136651"/>
                  </a:lnTo>
                  <a:lnTo>
                    <a:pt x="435737" y="177291"/>
                  </a:lnTo>
                  <a:lnTo>
                    <a:pt x="430022" y="218058"/>
                  </a:lnTo>
                  <a:lnTo>
                    <a:pt x="413639" y="255396"/>
                  </a:lnTo>
                  <a:lnTo>
                    <a:pt x="387858" y="288289"/>
                  </a:lnTo>
                  <a:lnTo>
                    <a:pt x="354203" y="315721"/>
                  </a:lnTo>
                  <a:lnTo>
                    <a:pt x="313690" y="336676"/>
                  </a:lnTo>
                  <a:lnTo>
                    <a:pt x="267843" y="350011"/>
                  </a:lnTo>
                  <a:lnTo>
                    <a:pt x="217805" y="354710"/>
                  </a:lnTo>
                  <a:lnTo>
                    <a:pt x="167894" y="350011"/>
                  </a:lnTo>
                  <a:lnTo>
                    <a:pt x="122047" y="336676"/>
                  </a:lnTo>
                  <a:lnTo>
                    <a:pt x="81534" y="315721"/>
                  </a:lnTo>
                  <a:lnTo>
                    <a:pt x="47879" y="288289"/>
                  </a:lnTo>
                  <a:lnTo>
                    <a:pt x="22098" y="255396"/>
                  </a:lnTo>
                  <a:lnTo>
                    <a:pt x="5715" y="218058"/>
                  </a:lnTo>
                  <a:lnTo>
                    <a:pt x="0" y="177291"/>
                  </a:lnTo>
                  <a:close/>
                </a:path>
              </a:pathLst>
            </a:custGeom>
            <a:ln w="9525">
              <a:solidFill>
                <a:srgbClr val="5266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160264" y="4290060"/>
              <a:ext cx="1871345" cy="929640"/>
            </a:xfrm>
            <a:custGeom>
              <a:avLst/>
              <a:gdLst/>
              <a:ahLst/>
              <a:cxnLst/>
              <a:rect l="l" t="t" r="r" b="b"/>
              <a:pathLst>
                <a:path w="1871345" h="929639">
                  <a:moveTo>
                    <a:pt x="935482" y="0"/>
                  </a:moveTo>
                  <a:lnTo>
                    <a:pt x="703072" y="232409"/>
                  </a:lnTo>
                  <a:lnTo>
                    <a:pt x="841756" y="232409"/>
                  </a:lnTo>
                  <a:lnTo>
                    <a:pt x="841756" y="325627"/>
                  </a:lnTo>
                  <a:lnTo>
                    <a:pt x="0" y="325627"/>
                  </a:lnTo>
                  <a:lnTo>
                    <a:pt x="0" y="929639"/>
                  </a:lnTo>
                  <a:lnTo>
                    <a:pt x="1871090" y="929639"/>
                  </a:lnTo>
                  <a:lnTo>
                    <a:pt x="1871090" y="325627"/>
                  </a:lnTo>
                  <a:lnTo>
                    <a:pt x="1029208" y="325627"/>
                  </a:lnTo>
                  <a:lnTo>
                    <a:pt x="1029208" y="232409"/>
                  </a:lnTo>
                  <a:lnTo>
                    <a:pt x="1168019" y="232409"/>
                  </a:lnTo>
                  <a:lnTo>
                    <a:pt x="935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160264" y="4290060"/>
              <a:ext cx="1871345" cy="929640"/>
            </a:xfrm>
            <a:custGeom>
              <a:avLst/>
              <a:gdLst/>
              <a:ahLst/>
              <a:cxnLst/>
              <a:rect l="l" t="t" r="r" b="b"/>
              <a:pathLst>
                <a:path w="1871345" h="929639">
                  <a:moveTo>
                    <a:pt x="1871090" y="929639"/>
                  </a:moveTo>
                  <a:lnTo>
                    <a:pt x="0" y="929639"/>
                  </a:lnTo>
                  <a:lnTo>
                    <a:pt x="0" y="325627"/>
                  </a:lnTo>
                  <a:lnTo>
                    <a:pt x="841756" y="325627"/>
                  </a:lnTo>
                  <a:lnTo>
                    <a:pt x="841756" y="232409"/>
                  </a:lnTo>
                  <a:lnTo>
                    <a:pt x="703072" y="232409"/>
                  </a:lnTo>
                  <a:lnTo>
                    <a:pt x="935482" y="0"/>
                  </a:lnTo>
                  <a:lnTo>
                    <a:pt x="1168019" y="232409"/>
                  </a:lnTo>
                  <a:lnTo>
                    <a:pt x="1029335" y="232409"/>
                  </a:lnTo>
                  <a:lnTo>
                    <a:pt x="1029335" y="325627"/>
                  </a:lnTo>
                  <a:lnTo>
                    <a:pt x="1871090" y="325627"/>
                  </a:lnTo>
                  <a:lnTo>
                    <a:pt x="1871090" y="929639"/>
                  </a:lnTo>
                  <a:close/>
                </a:path>
              </a:pathLst>
            </a:custGeom>
            <a:ln w="9525">
              <a:solidFill>
                <a:srgbClr val="52666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047871" y="175387"/>
            <a:ext cx="421767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"/>
              <a:t>О</a:t>
            </a:r>
            <a:r>
              <a:rPr dirty="0" spc="20"/>
              <a:t>Б</a:t>
            </a:r>
            <a:r>
              <a:rPr dirty="0" spc="45"/>
              <a:t>ЕС</a:t>
            </a:r>
            <a:r>
              <a:rPr dirty="0" spc="40"/>
              <a:t>П</a:t>
            </a:r>
            <a:r>
              <a:rPr dirty="0" spc="45"/>
              <a:t>Е</a:t>
            </a:r>
            <a:r>
              <a:rPr dirty="0" spc="40"/>
              <a:t>Ч</a:t>
            </a:r>
            <a:r>
              <a:rPr dirty="0" spc="-40"/>
              <a:t>Е</a:t>
            </a:r>
            <a:r>
              <a:rPr dirty="0" spc="20"/>
              <a:t>Н</a:t>
            </a:r>
            <a:r>
              <a:rPr dirty="0" spc="10"/>
              <a:t>И</a:t>
            </a:r>
            <a:r>
              <a:rPr dirty="0" spc="-30"/>
              <a:t>Е</a:t>
            </a:r>
            <a:r>
              <a:rPr dirty="0" spc="-285"/>
              <a:t> </a:t>
            </a:r>
            <a:r>
              <a:rPr dirty="0" spc="105"/>
              <a:t>З</a:t>
            </a:r>
            <a:r>
              <a:rPr dirty="0" spc="50"/>
              <a:t>А</a:t>
            </a:r>
            <a:r>
              <a:rPr dirty="0" spc="-95"/>
              <a:t>Я</a:t>
            </a:r>
            <a:r>
              <a:rPr dirty="0" spc="70"/>
              <a:t>В</a:t>
            </a:r>
            <a:r>
              <a:rPr dirty="0" spc="-40"/>
              <a:t>О</a:t>
            </a:r>
            <a:r>
              <a:rPr dirty="0" spc="10"/>
              <a:t>К</a:t>
            </a:r>
            <a:r>
              <a:rPr dirty="0" spc="-135"/>
              <a:t> </a:t>
            </a:r>
            <a:r>
              <a:rPr dirty="0" spc="-45"/>
              <a:t>(</a:t>
            </a:r>
            <a:r>
              <a:rPr dirty="0"/>
              <a:t>У</a:t>
            </a:r>
            <a:r>
              <a:rPr dirty="0" spc="110"/>
              <a:t>Ч</a:t>
            </a:r>
            <a:r>
              <a:rPr dirty="0" spc="50"/>
              <a:t>А</a:t>
            </a:r>
            <a:r>
              <a:rPr dirty="0" spc="70"/>
              <a:t>С</a:t>
            </a:r>
            <a:r>
              <a:rPr dirty="0" spc="-80"/>
              <a:t>Т</a:t>
            </a:r>
            <a:r>
              <a:rPr dirty="0" spc="-20"/>
              <a:t>И</a:t>
            </a:r>
            <a:r>
              <a:rPr dirty="0" spc="-95"/>
              <a:t>Я</a:t>
            </a:r>
            <a:r>
              <a:rPr dirty="0" spc="-30"/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38191" y="1450086"/>
            <a:ext cx="24955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5" i="1">
                <a:solidFill>
                  <a:srgbClr val="7C7C7C"/>
                </a:solidFill>
                <a:latin typeface="Trebuchet MS"/>
                <a:cs typeface="Trebuchet MS"/>
              </a:rPr>
              <a:t>тольк</a:t>
            </a:r>
            <a:r>
              <a:rPr dirty="0" sz="1400" spc="25" i="1">
                <a:solidFill>
                  <a:srgbClr val="7C7C7C"/>
                </a:solidFill>
                <a:latin typeface="Trebuchet MS"/>
                <a:cs typeface="Trebuchet MS"/>
              </a:rPr>
              <a:t>о</a:t>
            </a:r>
            <a:r>
              <a:rPr dirty="0" sz="1400" spc="-90" i="1">
                <a:solidFill>
                  <a:srgbClr val="7C7C7C"/>
                </a:solidFill>
                <a:latin typeface="Trebuchet MS"/>
                <a:cs typeface="Trebuchet MS"/>
              </a:rPr>
              <a:t> </a:t>
            </a:r>
            <a:r>
              <a:rPr dirty="0" sz="1400" spc="-5" i="1">
                <a:solidFill>
                  <a:srgbClr val="7C7C7C"/>
                </a:solidFill>
                <a:latin typeface="Trebuchet MS"/>
                <a:cs typeface="Trebuchet MS"/>
              </a:rPr>
              <a:t>конку</a:t>
            </a:r>
            <a:r>
              <a:rPr dirty="0" sz="1400" spc="-15" i="1">
                <a:solidFill>
                  <a:srgbClr val="7C7C7C"/>
                </a:solidFill>
                <a:latin typeface="Trebuchet MS"/>
                <a:cs typeface="Trebuchet MS"/>
              </a:rPr>
              <a:t>р</a:t>
            </a:r>
            <a:r>
              <a:rPr dirty="0" sz="1400" spc="55" i="1">
                <a:solidFill>
                  <a:srgbClr val="7C7C7C"/>
                </a:solidFill>
                <a:latin typeface="Trebuchet MS"/>
                <a:cs typeface="Trebuchet MS"/>
              </a:rPr>
              <a:t>сы</a:t>
            </a:r>
            <a:r>
              <a:rPr dirty="0" sz="1400" spc="-145" i="1">
                <a:solidFill>
                  <a:srgbClr val="7C7C7C"/>
                </a:solidFill>
                <a:latin typeface="Trebuchet MS"/>
                <a:cs typeface="Trebuchet MS"/>
              </a:rPr>
              <a:t> </a:t>
            </a:r>
            <a:r>
              <a:rPr dirty="0" sz="1400" spc="-5" i="1">
                <a:solidFill>
                  <a:srgbClr val="7C7C7C"/>
                </a:solidFill>
                <a:latin typeface="Trebuchet MS"/>
                <a:cs typeface="Trebuchet MS"/>
              </a:rPr>
              <a:t>и</a:t>
            </a:r>
            <a:r>
              <a:rPr dirty="0" sz="1400" spc="-125" i="1">
                <a:solidFill>
                  <a:srgbClr val="7C7C7C"/>
                </a:solidFill>
                <a:latin typeface="Trebuchet MS"/>
                <a:cs typeface="Trebuchet MS"/>
              </a:rPr>
              <a:t> </a:t>
            </a:r>
            <a:r>
              <a:rPr dirty="0" sz="1400" spc="-15" i="1">
                <a:solidFill>
                  <a:srgbClr val="7C7C7C"/>
                </a:solidFill>
                <a:latin typeface="Trebuchet MS"/>
                <a:cs typeface="Trebuchet MS"/>
              </a:rPr>
              <a:t>а</a:t>
            </a:r>
            <a:r>
              <a:rPr dirty="0" sz="1400" spc="-10" i="1">
                <a:solidFill>
                  <a:srgbClr val="7C7C7C"/>
                </a:solidFill>
                <a:latin typeface="Trebuchet MS"/>
                <a:cs typeface="Trebuchet MS"/>
              </a:rPr>
              <a:t>укци</a:t>
            </a:r>
            <a:r>
              <a:rPr dirty="0" sz="1400" spc="-20" i="1">
                <a:solidFill>
                  <a:srgbClr val="7C7C7C"/>
                </a:solidFill>
                <a:latin typeface="Trebuchet MS"/>
                <a:cs typeface="Trebuchet MS"/>
              </a:rPr>
              <a:t>о</a:t>
            </a:r>
            <a:r>
              <a:rPr dirty="0" sz="1400" spc="10" i="1">
                <a:solidFill>
                  <a:srgbClr val="7C7C7C"/>
                </a:solidFill>
                <a:latin typeface="Trebuchet MS"/>
                <a:cs typeface="Trebuchet MS"/>
              </a:rPr>
              <a:t>н</a:t>
            </a:r>
            <a:r>
              <a:rPr dirty="0" sz="1400" spc="10" i="1">
                <a:solidFill>
                  <a:srgbClr val="7C7C7C"/>
                </a:solidFill>
                <a:latin typeface="Trebuchet MS"/>
                <a:cs typeface="Trebuchet MS"/>
              </a:rPr>
              <a:t>ы</a:t>
            </a:r>
            <a:r>
              <a:rPr dirty="0" sz="1400" spc="75" i="1">
                <a:solidFill>
                  <a:srgbClr val="7C7C7C"/>
                </a:solidFill>
                <a:latin typeface="Trebuchet MS"/>
                <a:cs typeface="Trebuchet MS"/>
              </a:rPr>
              <a:t>*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6679" y="1101852"/>
            <a:ext cx="4538980" cy="321945"/>
          </a:xfrm>
          <a:prstGeom prst="rect">
            <a:avLst/>
          </a:prstGeom>
          <a:solidFill>
            <a:srgbClr val="E11E31"/>
          </a:solidFill>
        </p:spPr>
        <p:txBody>
          <a:bodyPr wrap="square" lIns="0" tIns="34290" rIns="0" bIns="0" rtlCol="0" vert="horz">
            <a:spAutoFit/>
          </a:bodyPr>
          <a:lstStyle/>
          <a:p>
            <a:pPr marL="922655">
              <a:lnSpc>
                <a:spcPct val="100000"/>
              </a:lnSpc>
              <a:spcBef>
                <a:spcPts val="270"/>
              </a:spcBef>
            </a:pPr>
            <a:r>
              <a:rPr dirty="0" sz="1800" spc="-2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1800" spc="35" b="1">
                <a:solidFill>
                  <a:srgbClr val="FFFFFF"/>
                </a:solidFill>
                <a:latin typeface="Trebuchet MS"/>
                <a:cs typeface="Trebuchet MS"/>
              </a:rPr>
              <a:t>БЕС</a:t>
            </a:r>
            <a:r>
              <a:rPr dirty="0" sz="1800" spc="35" b="1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dirty="0" sz="1800" spc="-30" b="1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1800" spc="40" b="1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dirty="0" sz="1800" spc="30" b="1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1800" b="1">
                <a:solidFill>
                  <a:srgbClr val="FFFFFF"/>
                </a:solidFill>
                <a:latin typeface="Trebuchet MS"/>
                <a:cs typeface="Trebuchet MS"/>
              </a:rPr>
              <a:t>НИЕ</a:t>
            </a:r>
            <a:r>
              <a:rPr dirty="0" sz="1800" spc="-1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105" b="1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dirty="0" sz="1800" spc="-10" b="1">
                <a:solidFill>
                  <a:srgbClr val="FFFFFF"/>
                </a:solidFill>
                <a:latin typeface="Trebuchet MS"/>
                <a:cs typeface="Trebuchet MS"/>
              </a:rPr>
              <a:t>АЯ</a:t>
            </a:r>
            <a:r>
              <a:rPr dirty="0" sz="1800" spc="15" b="1">
                <a:solidFill>
                  <a:srgbClr val="FFFFFF"/>
                </a:solidFill>
                <a:latin typeface="Trebuchet MS"/>
                <a:cs typeface="Trebuchet MS"/>
              </a:rPr>
              <a:t>ВОК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13076" y="1260538"/>
            <a:ext cx="1410970" cy="558165"/>
            <a:chOff x="2513076" y="1260538"/>
            <a:chExt cx="1410970" cy="558165"/>
          </a:xfrm>
        </p:grpSpPr>
        <p:sp>
          <p:nvSpPr>
            <p:cNvPr id="15" name="object 15"/>
            <p:cNvSpPr/>
            <p:nvPr/>
          </p:nvSpPr>
          <p:spPr>
            <a:xfrm>
              <a:off x="2564130" y="1274825"/>
              <a:ext cx="1359535" cy="0"/>
            </a:xfrm>
            <a:custGeom>
              <a:avLst/>
              <a:gdLst/>
              <a:ahLst/>
              <a:cxnLst/>
              <a:rect l="l" t="t" r="r" b="b"/>
              <a:pathLst>
                <a:path w="1359535" h="0">
                  <a:moveTo>
                    <a:pt x="1359408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3076" y="1731263"/>
              <a:ext cx="85343" cy="8686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42032" y="1274063"/>
              <a:ext cx="30480" cy="458470"/>
            </a:xfrm>
            <a:custGeom>
              <a:avLst/>
              <a:gdLst/>
              <a:ahLst/>
              <a:cxnLst/>
              <a:rect l="l" t="t" r="r" b="b"/>
              <a:pathLst>
                <a:path w="30480" h="458469">
                  <a:moveTo>
                    <a:pt x="2286" y="0"/>
                  </a:moveTo>
                  <a:lnTo>
                    <a:pt x="0" y="458088"/>
                  </a:lnTo>
                  <a:lnTo>
                    <a:pt x="27812" y="458215"/>
                  </a:lnTo>
                  <a:lnTo>
                    <a:pt x="30099" y="253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8454390" y="1260538"/>
            <a:ext cx="1431925" cy="541020"/>
            <a:chOff x="8454390" y="1260538"/>
            <a:chExt cx="1431925" cy="541020"/>
          </a:xfrm>
        </p:grpSpPr>
        <p:sp>
          <p:nvSpPr>
            <p:cNvPr id="19" name="object 19"/>
            <p:cNvSpPr/>
            <p:nvPr/>
          </p:nvSpPr>
          <p:spPr>
            <a:xfrm>
              <a:off x="8454390" y="1274825"/>
              <a:ext cx="1390015" cy="0"/>
            </a:xfrm>
            <a:custGeom>
              <a:avLst/>
              <a:gdLst/>
              <a:ahLst/>
              <a:cxnLst/>
              <a:rect l="l" t="t" r="r" b="b"/>
              <a:pathLst>
                <a:path w="1390015" h="0">
                  <a:moveTo>
                    <a:pt x="0" y="0"/>
                  </a:moveTo>
                  <a:lnTo>
                    <a:pt x="1389760" y="0"/>
                  </a:lnTo>
                </a:path>
              </a:pathLst>
            </a:custGeom>
            <a:ln w="28575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799320" y="1261871"/>
              <a:ext cx="86995" cy="539750"/>
            </a:xfrm>
            <a:custGeom>
              <a:avLst/>
              <a:gdLst/>
              <a:ahLst/>
              <a:cxnLst/>
              <a:rect l="l" t="t" r="r" b="b"/>
              <a:pathLst>
                <a:path w="86995" h="539750">
                  <a:moveTo>
                    <a:pt x="57784" y="0"/>
                  </a:moveTo>
                  <a:lnTo>
                    <a:pt x="28955" y="0"/>
                  </a:lnTo>
                  <a:lnTo>
                    <a:pt x="28955" y="453770"/>
                  </a:lnTo>
                  <a:lnTo>
                    <a:pt x="0" y="453770"/>
                  </a:lnTo>
                  <a:lnTo>
                    <a:pt x="43306" y="539495"/>
                  </a:lnTo>
                  <a:lnTo>
                    <a:pt x="86740" y="453770"/>
                  </a:lnTo>
                  <a:lnTo>
                    <a:pt x="57784" y="453770"/>
                  </a:lnTo>
                  <a:lnTo>
                    <a:pt x="57784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79881" y="1820417"/>
            <a:ext cx="3954779" cy="279400"/>
          </a:xfrm>
          <a:prstGeom prst="rect">
            <a:avLst/>
          </a:prstGeom>
          <a:solidFill>
            <a:srgbClr val="EFEFEF"/>
          </a:solidFill>
          <a:ln w="19050">
            <a:solidFill>
              <a:srgbClr val="7C7C7C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912494">
              <a:lnSpc>
                <a:spcPct val="100000"/>
              </a:lnSpc>
              <a:spcBef>
                <a:spcPts val="180"/>
              </a:spcBef>
            </a:pPr>
            <a:r>
              <a:rPr dirty="0" sz="1600" spc="1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140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105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-12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125" b="1">
                <a:solidFill>
                  <a:srgbClr val="444444"/>
                </a:solidFill>
                <a:latin typeface="Trebuchet MS"/>
                <a:cs typeface="Trebuchet MS"/>
              </a:rPr>
              <a:t>≤</a:t>
            </a:r>
            <a:r>
              <a:rPr dirty="0" sz="16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30" b="1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1600" spc="-8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125" b="1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1600" spc="-12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-75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600" spc="-35" b="1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600" spc="-125" b="1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49908" y="2482595"/>
            <a:ext cx="2028825" cy="283845"/>
          </a:xfrm>
          <a:prstGeom prst="rect">
            <a:avLst/>
          </a:prstGeom>
          <a:solidFill>
            <a:srgbClr val="EFEFEF"/>
          </a:solidFill>
          <a:ln w="9525">
            <a:solidFill>
              <a:srgbClr val="BCBCBC"/>
            </a:solidFill>
          </a:ln>
        </p:spPr>
        <p:txBody>
          <a:bodyPr wrap="square" lIns="0" tIns="27939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219"/>
              </a:spcBef>
            </a:pPr>
            <a:r>
              <a:rPr dirty="0" sz="1600" spc="-5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229" b="1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1600" spc="80" b="1">
                <a:solidFill>
                  <a:srgbClr val="444444"/>
                </a:solidFill>
                <a:latin typeface="Trebuchet MS"/>
                <a:cs typeface="Trebuchet MS"/>
              </a:rPr>
              <a:t>%</a:t>
            </a:r>
            <a:r>
              <a:rPr dirty="0" sz="1600" spc="-10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20" b="1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 b="1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1600" spc="30" b="1">
                <a:solidFill>
                  <a:srgbClr val="444444"/>
                </a:solidFill>
                <a:latin typeface="Trebuchet MS"/>
                <a:cs typeface="Trebuchet MS"/>
              </a:rPr>
              <a:t>%</a:t>
            </a:r>
            <a:r>
              <a:rPr dirty="0" sz="1600" spc="-17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130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95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50129" y="1802129"/>
            <a:ext cx="2689860" cy="311150"/>
          </a:xfrm>
          <a:prstGeom prst="rect">
            <a:avLst/>
          </a:prstGeom>
          <a:solidFill>
            <a:srgbClr val="EFEFEF"/>
          </a:solidFill>
          <a:ln w="19050">
            <a:solidFill>
              <a:srgbClr val="7C7C7C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marL="279400">
              <a:lnSpc>
                <a:spcPct val="100000"/>
              </a:lnSpc>
              <a:spcBef>
                <a:spcPts val="180"/>
              </a:spcBef>
            </a:pP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130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95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-11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114" b="1">
                <a:solidFill>
                  <a:srgbClr val="444444"/>
                </a:solidFill>
                <a:latin typeface="Trebuchet MS"/>
                <a:cs typeface="Trebuchet MS"/>
              </a:rPr>
              <a:t>&gt;</a:t>
            </a:r>
            <a:r>
              <a:rPr dirty="0" sz="16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30" b="1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1600" spc="-8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125" b="1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1600" spc="-14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-45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-140" b="1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55457" y="1800605"/>
            <a:ext cx="3976370" cy="283845"/>
          </a:xfrm>
          <a:prstGeom prst="rect">
            <a:avLst/>
          </a:prstGeom>
          <a:solidFill>
            <a:srgbClr val="EFEFEF"/>
          </a:solidFill>
          <a:ln w="19050">
            <a:solidFill>
              <a:srgbClr val="7C7C7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302260">
              <a:lnSpc>
                <a:spcPct val="100000"/>
              </a:lnSpc>
              <a:spcBef>
                <a:spcPts val="210"/>
              </a:spcBef>
            </a:pP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130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95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-11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114" b="1">
                <a:solidFill>
                  <a:srgbClr val="444444"/>
                </a:solidFill>
                <a:latin typeface="Trebuchet MS"/>
                <a:cs typeface="Trebuchet MS"/>
              </a:rPr>
              <a:t>&gt;</a:t>
            </a:r>
            <a:r>
              <a:rPr dirty="0" sz="16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30" b="1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1600" spc="-8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125" b="1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16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45" b="1">
                <a:solidFill>
                  <a:srgbClr val="444444"/>
                </a:solidFill>
                <a:latin typeface="Trebuchet MS"/>
                <a:cs typeface="Trebuchet MS"/>
              </a:rPr>
              <a:t>ру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600" spc="-165" b="1">
                <a:solidFill>
                  <a:srgbClr val="444444"/>
                </a:solidFill>
                <a:latin typeface="Trebuchet MS"/>
                <a:cs typeface="Trebuchet MS"/>
              </a:rPr>
              <a:t>.,</a:t>
            </a:r>
            <a:r>
              <a:rPr dirty="0" sz="1600" spc="-12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УИС</a:t>
            </a:r>
            <a:r>
              <a:rPr dirty="0" sz="1600" spc="-20" b="1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1600" spc="-12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10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125" b="1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17280" y="2482595"/>
            <a:ext cx="2247900" cy="283845"/>
          </a:xfrm>
          <a:prstGeom prst="rect">
            <a:avLst/>
          </a:prstGeom>
          <a:solidFill>
            <a:srgbClr val="EFEFEF"/>
          </a:solidFill>
          <a:ln w="9525">
            <a:solidFill>
              <a:srgbClr val="BCBCBC"/>
            </a:solidFill>
          </a:ln>
        </p:spPr>
        <p:txBody>
          <a:bodyPr wrap="square" lIns="0" tIns="27939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219"/>
              </a:spcBef>
            </a:pP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11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35" b="1">
                <a:solidFill>
                  <a:srgbClr val="444444"/>
                </a:solidFill>
                <a:latin typeface="Trebuchet MS"/>
                <a:cs typeface="Trebuchet MS"/>
              </a:rPr>
              <a:t>бо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ее</a:t>
            </a:r>
            <a:r>
              <a:rPr dirty="0" sz="1600" spc="-11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0" b="1">
                <a:solidFill>
                  <a:srgbClr val="444444"/>
                </a:solidFill>
                <a:latin typeface="Trebuchet MS"/>
                <a:cs typeface="Trebuchet MS"/>
              </a:rPr>
              <a:t>%</a:t>
            </a:r>
            <a:r>
              <a:rPr dirty="0" sz="1600" spc="-22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145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110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78552" y="2482595"/>
            <a:ext cx="2028825" cy="283845"/>
          </a:xfrm>
          <a:prstGeom prst="rect">
            <a:avLst/>
          </a:prstGeom>
          <a:solidFill>
            <a:srgbClr val="EFEFEF"/>
          </a:solidFill>
          <a:ln w="9525">
            <a:solidFill>
              <a:srgbClr val="BCBCBC"/>
            </a:solidFill>
          </a:ln>
        </p:spPr>
        <p:txBody>
          <a:bodyPr wrap="square" lIns="0" tIns="27939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219"/>
              </a:spcBef>
            </a:pPr>
            <a:r>
              <a:rPr dirty="0" sz="1600" spc="-5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229" b="1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1600" spc="80" b="1">
                <a:solidFill>
                  <a:srgbClr val="444444"/>
                </a:solidFill>
                <a:latin typeface="Trebuchet MS"/>
                <a:cs typeface="Trebuchet MS"/>
              </a:rPr>
              <a:t>%</a:t>
            </a:r>
            <a:r>
              <a:rPr dirty="0" sz="1600" spc="-10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20" b="1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 b="1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1600" spc="30" b="1">
                <a:solidFill>
                  <a:srgbClr val="444444"/>
                </a:solidFill>
                <a:latin typeface="Trebuchet MS"/>
                <a:cs typeface="Trebuchet MS"/>
              </a:rPr>
              <a:t>%</a:t>
            </a:r>
            <a:r>
              <a:rPr dirty="0" sz="1600" spc="-17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130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95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9172" y="2164079"/>
            <a:ext cx="85343" cy="31851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0864" y="2171700"/>
            <a:ext cx="86867" cy="312420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9799319" y="2139695"/>
            <a:ext cx="86995" cy="344170"/>
          </a:xfrm>
          <a:custGeom>
            <a:avLst/>
            <a:gdLst/>
            <a:ahLst/>
            <a:cxnLst/>
            <a:rect l="l" t="t" r="r" b="b"/>
            <a:pathLst>
              <a:path w="86995" h="344169">
                <a:moveTo>
                  <a:pt x="57784" y="0"/>
                </a:moveTo>
                <a:lnTo>
                  <a:pt x="28955" y="0"/>
                </a:lnTo>
                <a:lnTo>
                  <a:pt x="28955" y="258063"/>
                </a:lnTo>
                <a:lnTo>
                  <a:pt x="0" y="258063"/>
                </a:lnTo>
                <a:lnTo>
                  <a:pt x="43306" y="343915"/>
                </a:lnTo>
                <a:lnTo>
                  <a:pt x="86740" y="258063"/>
                </a:lnTo>
                <a:lnTo>
                  <a:pt x="57784" y="258063"/>
                </a:lnTo>
                <a:lnTo>
                  <a:pt x="57784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20751" y="903858"/>
            <a:ext cx="10445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400" spc="-240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ст</a:t>
            </a:r>
            <a:r>
              <a:rPr dirty="0" u="sng" sz="1400" spc="-114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100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0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4</a:t>
            </a:r>
            <a:r>
              <a:rPr dirty="0" u="sng" sz="1400" spc="-3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4</a:t>
            </a:r>
            <a:r>
              <a:rPr dirty="0" u="sng" sz="1400" spc="-21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44</a:t>
            </a:r>
            <a:r>
              <a:rPr dirty="0" u="sng" sz="1400" spc="2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sng" sz="1400" spc="3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741802" y="3691890"/>
            <a:ext cx="763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444444"/>
                </a:solidFill>
                <a:latin typeface="Trebuchet MS"/>
                <a:cs typeface="Trebuchet MS"/>
              </a:rPr>
              <a:t>ПРАВО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25236" y="4172839"/>
            <a:ext cx="4363085" cy="855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14625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444444"/>
                </a:solidFill>
                <a:latin typeface="Trebuchet MS"/>
                <a:cs typeface="Trebuchet MS"/>
              </a:rPr>
              <a:t>ОБЯЗАННОСТЬ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25" b="1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1800" spc="-9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55" b="1">
                <a:solidFill>
                  <a:srgbClr val="444444"/>
                </a:solidFill>
                <a:latin typeface="Trebuchet MS"/>
                <a:cs typeface="Trebuchet MS"/>
              </a:rPr>
              <a:t>млн</a:t>
            </a:r>
            <a:r>
              <a:rPr dirty="0" sz="1800" spc="-30" b="1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1800" spc="-12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5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-50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800" spc="-60" b="1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-70" b="1">
                <a:solidFill>
                  <a:srgbClr val="444444"/>
                </a:solidFill>
                <a:latin typeface="Trebuchet MS"/>
                <a:cs typeface="Trebuchet MS"/>
              </a:rPr>
              <a:t>лей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163" y="5701690"/>
            <a:ext cx="14103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1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Ч</a:t>
            </a:r>
            <a:r>
              <a:rPr dirty="0" u="sng" sz="1400" spc="-114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7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6</a:t>
            </a:r>
            <a:r>
              <a:rPr dirty="0" u="sng" sz="1400" spc="-70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240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ст</a:t>
            </a:r>
            <a:r>
              <a:rPr dirty="0" u="sng" sz="1400" spc="-114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9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44</a:t>
            </a:r>
            <a:r>
              <a:rPr dirty="0" u="sng" sz="1400" spc="-13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44</a:t>
            </a:r>
            <a:r>
              <a:rPr dirty="0" u="sng" sz="1400" spc="2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sng" sz="1400" spc="3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99157" y="5320690"/>
            <a:ext cx="989139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500" spc="10">
                <a:solidFill>
                  <a:srgbClr val="E11E31"/>
                </a:solidFill>
                <a:latin typeface="Trebuchet MS"/>
                <a:cs typeface="Trebuchet MS"/>
              </a:rPr>
              <a:t>Требование</a:t>
            </a:r>
            <a:r>
              <a:rPr dirty="0" sz="1500" spc="-1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500" spc="45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500" spc="-6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500" spc="20">
                <a:solidFill>
                  <a:srgbClr val="E11E31"/>
                </a:solidFill>
                <a:latin typeface="Trebuchet MS"/>
                <a:cs typeface="Trebuchet MS"/>
              </a:rPr>
              <a:t>предоставлении</a:t>
            </a:r>
            <a:r>
              <a:rPr dirty="0" sz="1500" spc="-1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500" spc="60">
                <a:solidFill>
                  <a:srgbClr val="E11E31"/>
                </a:solidFill>
                <a:latin typeface="Trebuchet MS"/>
                <a:cs typeface="Trebuchet MS"/>
              </a:rPr>
              <a:t>ОЗ</a:t>
            </a:r>
            <a:r>
              <a:rPr dirty="0" sz="1500" spc="-5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500">
                <a:solidFill>
                  <a:srgbClr val="E11E31"/>
                </a:solidFill>
                <a:latin typeface="Trebuchet MS"/>
                <a:cs typeface="Trebuchet MS"/>
              </a:rPr>
              <a:t>не</a:t>
            </a:r>
            <a:r>
              <a:rPr dirty="0" sz="1500" spc="-5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500" spc="25">
                <a:solidFill>
                  <a:srgbClr val="E11E31"/>
                </a:solidFill>
                <a:latin typeface="Trebuchet MS"/>
                <a:cs typeface="Trebuchet MS"/>
              </a:rPr>
              <a:t>распространяется</a:t>
            </a:r>
            <a:r>
              <a:rPr dirty="0" sz="1500" spc="-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500" spc="35">
                <a:solidFill>
                  <a:srgbClr val="E11E31"/>
                </a:solidFill>
                <a:latin typeface="Trebuchet MS"/>
                <a:cs typeface="Trebuchet MS"/>
              </a:rPr>
              <a:t>на</a:t>
            </a:r>
            <a:r>
              <a:rPr dirty="0" sz="1500" spc="-6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500" spc="5">
                <a:solidFill>
                  <a:srgbClr val="E11E31"/>
                </a:solidFill>
                <a:latin typeface="Trebuchet MS"/>
                <a:cs typeface="Trebuchet MS"/>
              </a:rPr>
              <a:t>государственные,</a:t>
            </a:r>
            <a:r>
              <a:rPr dirty="0" sz="1500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500" spc="35">
                <a:solidFill>
                  <a:srgbClr val="E11E31"/>
                </a:solidFill>
                <a:latin typeface="Trebuchet MS"/>
                <a:cs typeface="Trebuchet MS"/>
              </a:rPr>
              <a:t>муниципальные</a:t>
            </a:r>
            <a:r>
              <a:rPr dirty="0" sz="1500" spc="-20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500">
                <a:solidFill>
                  <a:srgbClr val="E11E31"/>
                </a:solidFill>
                <a:latin typeface="Trebuchet MS"/>
                <a:cs typeface="Trebuchet MS"/>
              </a:rPr>
              <a:t>учреждения</a:t>
            </a:r>
            <a:r>
              <a:rPr dirty="0" sz="1500" spc="3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baseline="-8207" sz="6600" spc="-727">
                <a:solidFill>
                  <a:srgbClr val="E11E31"/>
                </a:solidFill>
                <a:latin typeface="Trebuchet MS"/>
                <a:cs typeface="Trebuchet MS"/>
              </a:rPr>
              <a:t>!</a:t>
            </a:r>
            <a:endParaRPr baseline="-8207" sz="6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7453" y="175006"/>
            <a:ext cx="278765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СПЕЦ</a:t>
            </a:r>
            <a:r>
              <a:rPr dirty="0" spc="50"/>
              <a:t>И</a:t>
            </a:r>
            <a:r>
              <a:rPr dirty="0" spc="45"/>
              <a:t>АЛ</a:t>
            </a:r>
            <a:r>
              <a:rPr dirty="0" spc="30"/>
              <a:t>Ь</a:t>
            </a:r>
            <a:r>
              <a:rPr dirty="0" spc="30"/>
              <a:t>Н</a:t>
            </a:r>
            <a:r>
              <a:rPr dirty="0" spc="45"/>
              <a:t>Ы</a:t>
            </a:r>
            <a:r>
              <a:rPr dirty="0" spc="-30"/>
              <a:t>Е</a:t>
            </a:r>
            <a:r>
              <a:rPr dirty="0" spc="-300"/>
              <a:t> </a:t>
            </a:r>
            <a:r>
              <a:rPr dirty="0" spc="25"/>
              <a:t>СЧЕ</a:t>
            </a:r>
            <a:r>
              <a:rPr dirty="0" spc="20"/>
              <a:t>Т</a:t>
            </a:r>
            <a:r>
              <a:rPr dirty="0" spc="70"/>
              <a:t>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036" y="1540763"/>
            <a:ext cx="11598910" cy="1626235"/>
            <a:chOff x="288036" y="1540763"/>
            <a:chExt cx="11598910" cy="1626235"/>
          </a:xfrm>
        </p:grpSpPr>
        <p:sp>
          <p:nvSpPr>
            <p:cNvPr id="4" name="object 4"/>
            <p:cNvSpPr/>
            <p:nvPr/>
          </p:nvSpPr>
          <p:spPr>
            <a:xfrm>
              <a:off x="288036" y="1540763"/>
              <a:ext cx="473709" cy="1626235"/>
            </a:xfrm>
            <a:custGeom>
              <a:avLst/>
              <a:gdLst/>
              <a:ahLst/>
              <a:cxnLst/>
              <a:rect l="l" t="t" r="r" b="b"/>
              <a:pathLst>
                <a:path w="473709" h="1626235">
                  <a:moveTo>
                    <a:pt x="473456" y="0"/>
                  </a:moveTo>
                  <a:lnTo>
                    <a:pt x="0" y="0"/>
                  </a:lnTo>
                  <a:lnTo>
                    <a:pt x="0" y="1625980"/>
                  </a:lnTo>
                  <a:lnTo>
                    <a:pt x="473456" y="1625980"/>
                  </a:lnTo>
                  <a:lnTo>
                    <a:pt x="473456" y="0"/>
                  </a:lnTo>
                  <a:close/>
                </a:path>
              </a:pathLst>
            </a:custGeom>
            <a:solidFill>
              <a:srgbClr val="7389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2628" y="1543875"/>
              <a:ext cx="11434445" cy="623570"/>
            </a:xfrm>
            <a:custGeom>
              <a:avLst/>
              <a:gdLst/>
              <a:ahLst/>
              <a:cxnLst/>
              <a:rect l="l" t="t" r="r" b="b"/>
              <a:pathLst>
                <a:path w="11434445" h="623569">
                  <a:moveTo>
                    <a:pt x="11434064" y="0"/>
                  </a:moveTo>
                  <a:lnTo>
                    <a:pt x="0" y="0"/>
                  </a:lnTo>
                  <a:lnTo>
                    <a:pt x="0" y="623125"/>
                  </a:lnTo>
                  <a:lnTo>
                    <a:pt x="11434064" y="623125"/>
                  </a:lnTo>
                  <a:lnTo>
                    <a:pt x="11434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52627" y="1543875"/>
            <a:ext cx="11434445" cy="623570"/>
          </a:xfrm>
          <a:prstGeom prst="rect">
            <a:avLst/>
          </a:prstGeom>
          <a:ln w="9525">
            <a:solidFill>
              <a:srgbClr val="7C7C7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414020" indent="-302260">
              <a:lnSpc>
                <a:spcPct val="100000"/>
              </a:lnSpc>
              <a:spcBef>
                <a:spcPts val="345"/>
              </a:spcBef>
              <a:buClr>
                <a:srgbClr val="C00000"/>
              </a:buClr>
              <a:buFont typeface="Wingdings"/>
              <a:buChar char=""/>
              <a:tabLst>
                <a:tab pos="414655" algn="l"/>
                <a:tab pos="1377315" algn="l"/>
                <a:tab pos="2468880" algn="l"/>
                <a:tab pos="2907665" algn="l"/>
                <a:tab pos="4119245" algn="l"/>
                <a:tab pos="5480685" algn="l"/>
                <a:tab pos="5788660" algn="l"/>
                <a:tab pos="7591425" algn="l"/>
                <a:tab pos="7876540" algn="l"/>
                <a:tab pos="8856345" algn="l"/>
                <a:tab pos="9255760" algn="l"/>
                <a:tab pos="10119995" algn="l"/>
                <a:tab pos="10521315" algn="l"/>
              </a:tabLst>
            </a:pPr>
            <a:r>
              <a:rPr dirty="0" sz="1600" spc="20" b="1">
                <a:solidFill>
                  <a:srgbClr val="444444"/>
                </a:solidFill>
                <a:latin typeface="Trebuchet MS"/>
                <a:cs typeface="Trebuchet MS"/>
              </a:rPr>
              <a:t>Каждый	</a:t>
            </a:r>
            <a:r>
              <a:rPr dirty="0" sz="1600" spc="-35" b="1">
                <a:solidFill>
                  <a:srgbClr val="444444"/>
                </a:solidFill>
                <a:latin typeface="Trebuchet MS"/>
                <a:cs typeface="Trebuchet MS"/>
              </a:rPr>
              <a:t>оператор	</a:t>
            </a:r>
            <a:r>
              <a:rPr dirty="0" sz="1600" spc="50" b="1">
                <a:solidFill>
                  <a:srgbClr val="444444"/>
                </a:solidFill>
                <a:latin typeface="Trebuchet MS"/>
                <a:cs typeface="Trebuchet MS"/>
              </a:rPr>
              <a:t>ЭП	</a:t>
            </a:r>
            <a:r>
              <a:rPr dirty="0" sz="1600" spc="-10" b="1">
                <a:solidFill>
                  <a:srgbClr val="444444"/>
                </a:solidFill>
                <a:latin typeface="Trebuchet MS"/>
                <a:cs typeface="Trebuchet MS"/>
              </a:rPr>
              <a:t>заключает	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соглашения	</a:t>
            </a:r>
            <a:r>
              <a:rPr dirty="0" sz="1600" spc="-10" b="1">
                <a:solidFill>
                  <a:srgbClr val="444444"/>
                </a:solidFill>
                <a:latin typeface="Trebuchet MS"/>
                <a:cs typeface="Trebuchet MS"/>
              </a:rPr>
              <a:t>о	</a:t>
            </a:r>
            <a:r>
              <a:rPr dirty="0" baseline="1736" sz="2400" spc="-22" b="1">
                <a:solidFill>
                  <a:srgbClr val="444444"/>
                </a:solidFill>
                <a:latin typeface="Trebuchet MS"/>
                <a:cs typeface="Trebuchet MS"/>
              </a:rPr>
              <a:t>взаимодействии	</a:t>
            </a:r>
            <a:r>
              <a:rPr dirty="0" baseline="1736" sz="2400" spc="7" b="1">
                <a:solidFill>
                  <a:srgbClr val="444444"/>
                </a:solidFill>
                <a:latin typeface="Trebuchet MS"/>
                <a:cs typeface="Trebuchet MS"/>
              </a:rPr>
              <a:t>с	</a:t>
            </a:r>
            <a:r>
              <a:rPr dirty="0" baseline="1736" sz="2400" spc="75" b="1">
                <a:solidFill>
                  <a:srgbClr val="444444"/>
                </a:solidFill>
                <a:latin typeface="Trebuchet MS"/>
                <a:cs typeface="Trebuchet MS"/>
              </a:rPr>
              <a:t>каждым	</a:t>
            </a:r>
            <a:r>
              <a:rPr dirty="0" baseline="1736" sz="2400" spc="-15" b="1">
                <a:solidFill>
                  <a:srgbClr val="444444"/>
                </a:solidFill>
                <a:latin typeface="Trebuchet MS"/>
                <a:cs typeface="Trebuchet MS"/>
              </a:rPr>
              <a:t>из	</a:t>
            </a:r>
            <a:r>
              <a:rPr dirty="0" baseline="1736" sz="2400" spc="-22" b="1">
                <a:solidFill>
                  <a:srgbClr val="444444"/>
                </a:solidFill>
                <a:latin typeface="Trebuchet MS"/>
                <a:cs typeface="Trebuchet MS"/>
              </a:rPr>
              <a:t>банков	</a:t>
            </a:r>
            <a:r>
              <a:rPr dirty="0" baseline="1736" sz="2400" spc="-15" b="1">
                <a:solidFill>
                  <a:srgbClr val="444444"/>
                </a:solidFill>
                <a:latin typeface="Trebuchet MS"/>
                <a:cs typeface="Trebuchet MS"/>
              </a:rPr>
              <a:t>из	</a:t>
            </a:r>
            <a:r>
              <a:rPr dirty="0" baseline="1736" sz="2400" spc="-60" b="1">
                <a:solidFill>
                  <a:srgbClr val="444444"/>
                </a:solidFill>
                <a:latin typeface="Trebuchet MS"/>
                <a:cs typeface="Trebuchet MS"/>
              </a:rPr>
              <a:t>перечня</a:t>
            </a:r>
            <a:endParaRPr baseline="1736" sz="2400">
              <a:latin typeface="Trebuchet MS"/>
              <a:cs typeface="Trebuchet MS"/>
            </a:endParaRPr>
          </a:p>
          <a:p>
            <a:pPr marL="558800">
              <a:lnSpc>
                <a:spcPct val="100000"/>
              </a:lnSpc>
              <a:spcBef>
                <a:spcPts val="5"/>
              </a:spcBef>
            </a:pPr>
            <a:r>
              <a:rPr dirty="0" sz="1400" spc="-40" i="1">
                <a:solidFill>
                  <a:srgbClr val="444444"/>
                </a:solidFill>
                <a:latin typeface="Trebuchet MS"/>
                <a:cs typeface="Trebuchet MS"/>
              </a:rPr>
              <a:t>(взаимодействие</a:t>
            </a:r>
            <a:r>
              <a:rPr dirty="0" sz="1400" spc="-90" i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75" i="1">
                <a:solidFill>
                  <a:srgbClr val="444444"/>
                </a:solidFill>
                <a:latin typeface="Trebuchet MS"/>
                <a:cs typeface="Trebuchet MS"/>
              </a:rPr>
              <a:t>осуществляется</a:t>
            </a:r>
            <a:r>
              <a:rPr dirty="0" sz="1400" spc="-110" i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u="sng" sz="1400" spc="30" i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в</a:t>
            </a:r>
            <a:r>
              <a:rPr dirty="0" u="sng" sz="1400" spc="-75" i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40" i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электронной</a:t>
            </a:r>
            <a:r>
              <a:rPr dirty="0" u="sng" sz="1400" spc="-210" i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0" i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форме)</a:t>
            </a:r>
            <a:r>
              <a:rPr dirty="0" u="sng" sz="1400" spc="180" i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127" y="1179322"/>
            <a:ext cx="32772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10" b="1" i="1">
                <a:solidFill>
                  <a:srgbClr val="E11E31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Режим</a:t>
            </a:r>
            <a:r>
              <a:rPr dirty="0" u="heavy" sz="1600" spc="-105" b="1" i="1">
                <a:solidFill>
                  <a:srgbClr val="E11E31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600" spc="-35" b="1" i="1">
                <a:solidFill>
                  <a:srgbClr val="E11E31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использования</a:t>
            </a:r>
            <a:r>
              <a:rPr dirty="0" u="heavy" sz="1600" spc="-75" b="1" i="1">
                <a:solidFill>
                  <a:srgbClr val="E11E31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600" spc="-95" b="1" i="1">
                <a:solidFill>
                  <a:srgbClr val="E11E31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спецсчетов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4560" y="2242566"/>
            <a:ext cx="79495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98755" algn="l"/>
              </a:tabLst>
            </a:pPr>
            <a:r>
              <a:rPr dirty="0" sz="1600" spc="-35" i="1">
                <a:solidFill>
                  <a:srgbClr val="E11E31"/>
                </a:solidFill>
                <a:latin typeface="Trebuchet MS"/>
                <a:cs typeface="Trebuchet MS"/>
              </a:rPr>
              <a:t>Требования</a:t>
            </a:r>
            <a:r>
              <a:rPr dirty="0" sz="1600" spc="-90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5" i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1600" spc="-85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20" i="1">
                <a:solidFill>
                  <a:srgbClr val="E11E31"/>
                </a:solidFill>
                <a:latin typeface="Trebuchet MS"/>
                <a:cs typeface="Trebuchet MS"/>
              </a:rPr>
              <a:t>банкам</a:t>
            </a:r>
            <a:r>
              <a:rPr dirty="0" sz="1600" spc="-114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434" i="1">
                <a:solidFill>
                  <a:srgbClr val="E11E31"/>
                </a:solidFill>
                <a:latin typeface="Trebuchet MS"/>
                <a:cs typeface="Trebuchet MS"/>
              </a:rPr>
              <a:t>–</a:t>
            </a:r>
            <a:r>
              <a:rPr dirty="0" sz="1600" spc="-95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40" i="1">
                <a:solidFill>
                  <a:srgbClr val="E11E31"/>
                </a:solidFill>
                <a:latin typeface="Trebuchet MS"/>
                <a:cs typeface="Trebuchet MS"/>
              </a:rPr>
              <a:t>см.</a:t>
            </a:r>
            <a:r>
              <a:rPr dirty="0" sz="1600" spc="-85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45" i="1">
                <a:solidFill>
                  <a:srgbClr val="E11E31"/>
                </a:solidFill>
                <a:latin typeface="Trebuchet MS"/>
                <a:cs typeface="Trebuchet MS"/>
              </a:rPr>
              <a:t>Постановление</a:t>
            </a:r>
            <a:r>
              <a:rPr dirty="0" sz="1600" spc="-75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85" i="1">
                <a:solidFill>
                  <a:srgbClr val="E11E31"/>
                </a:solidFill>
                <a:latin typeface="Trebuchet MS"/>
                <a:cs typeface="Trebuchet MS"/>
              </a:rPr>
              <a:t>Правительства</a:t>
            </a:r>
            <a:r>
              <a:rPr dirty="0" sz="1600" spc="-135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35" i="1">
                <a:solidFill>
                  <a:srgbClr val="E11E31"/>
                </a:solidFill>
                <a:latin typeface="Trebuchet MS"/>
                <a:cs typeface="Trebuchet MS"/>
              </a:rPr>
              <a:t>РФ</a:t>
            </a:r>
            <a:r>
              <a:rPr dirty="0" sz="1600" spc="-105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290" i="1">
                <a:solidFill>
                  <a:srgbClr val="E11E31"/>
                </a:solidFill>
                <a:latin typeface="Trebuchet MS"/>
                <a:cs typeface="Trebuchet MS"/>
              </a:rPr>
              <a:t>от</a:t>
            </a:r>
            <a:r>
              <a:rPr dirty="0" sz="1600" spc="-110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20" i="1">
                <a:solidFill>
                  <a:srgbClr val="E11E31"/>
                </a:solidFill>
                <a:latin typeface="Trebuchet MS"/>
                <a:cs typeface="Trebuchet MS"/>
              </a:rPr>
              <a:t>29.06.2018</a:t>
            </a:r>
            <a:r>
              <a:rPr dirty="0" sz="1600" spc="-120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165" i="1">
                <a:solidFill>
                  <a:srgbClr val="E11E31"/>
                </a:solidFill>
                <a:latin typeface="Trebuchet MS"/>
                <a:cs typeface="Trebuchet MS"/>
              </a:rPr>
              <a:t>№</a:t>
            </a:r>
            <a:r>
              <a:rPr dirty="0" sz="1600" spc="65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30" i="1">
                <a:solidFill>
                  <a:srgbClr val="E11E31"/>
                </a:solidFill>
                <a:latin typeface="Trebuchet MS"/>
                <a:cs typeface="Trebuchet MS"/>
              </a:rPr>
              <a:t>748</a:t>
            </a:r>
            <a:endParaRPr sz="1600">
              <a:latin typeface="Trebuchet MS"/>
              <a:cs typeface="Trebuchet MS"/>
            </a:endParaRPr>
          </a:p>
          <a:p>
            <a:pPr marL="198120" indent="-186055">
              <a:lnSpc>
                <a:spcPct val="100000"/>
              </a:lnSpc>
              <a:buFont typeface="Wingdings"/>
              <a:buChar char=""/>
              <a:tabLst>
                <a:tab pos="198755" algn="l"/>
              </a:tabLst>
            </a:pPr>
            <a:r>
              <a:rPr dirty="0" sz="1600" spc="-5" i="1">
                <a:solidFill>
                  <a:srgbClr val="E11E31"/>
                </a:solidFill>
                <a:latin typeface="Trebuchet MS"/>
                <a:cs typeface="Trebuchet MS"/>
              </a:rPr>
              <a:t>Перечень</a:t>
            </a:r>
            <a:r>
              <a:rPr dirty="0" sz="1600" spc="-150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5" i="1">
                <a:solidFill>
                  <a:srgbClr val="E11E31"/>
                </a:solidFill>
                <a:latin typeface="Trebuchet MS"/>
                <a:cs typeface="Trebuchet MS"/>
              </a:rPr>
              <a:t>банков</a:t>
            </a:r>
            <a:r>
              <a:rPr dirty="0" sz="1600" spc="-120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434" i="1">
                <a:solidFill>
                  <a:srgbClr val="E11E31"/>
                </a:solidFill>
                <a:latin typeface="Trebuchet MS"/>
                <a:cs typeface="Trebuchet MS"/>
              </a:rPr>
              <a:t>–</a:t>
            </a:r>
            <a:r>
              <a:rPr dirty="0" sz="1600" spc="-95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40" i="1">
                <a:solidFill>
                  <a:srgbClr val="E11E31"/>
                </a:solidFill>
                <a:latin typeface="Trebuchet MS"/>
                <a:cs typeface="Trebuchet MS"/>
              </a:rPr>
              <a:t>см.</a:t>
            </a:r>
            <a:r>
              <a:rPr dirty="0" sz="1600" spc="-85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10" i="1">
                <a:solidFill>
                  <a:srgbClr val="E11E31"/>
                </a:solidFill>
                <a:latin typeface="Trebuchet MS"/>
                <a:cs typeface="Trebuchet MS"/>
              </a:rPr>
              <a:t>Распоряжение</a:t>
            </a:r>
            <a:r>
              <a:rPr dirty="0" sz="1600" spc="-135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85" i="1">
                <a:solidFill>
                  <a:srgbClr val="E11E31"/>
                </a:solidFill>
                <a:latin typeface="Trebuchet MS"/>
                <a:cs typeface="Trebuchet MS"/>
              </a:rPr>
              <a:t>Правительства</a:t>
            </a:r>
            <a:r>
              <a:rPr dirty="0" sz="1600" spc="-130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35" i="1">
                <a:solidFill>
                  <a:srgbClr val="E11E31"/>
                </a:solidFill>
                <a:latin typeface="Trebuchet MS"/>
                <a:cs typeface="Trebuchet MS"/>
              </a:rPr>
              <a:t>РФ</a:t>
            </a:r>
            <a:r>
              <a:rPr dirty="0" sz="1600" spc="-110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290" i="1">
                <a:solidFill>
                  <a:srgbClr val="E11E31"/>
                </a:solidFill>
                <a:latin typeface="Trebuchet MS"/>
                <a:cs typeface="Trebuchet MS"/>
              </a:rPr>
              <a:t>от  </a:t>
            </a:r>
            <a:r>
              <a:rPr dirty="0" sz="1600" spc="-10" i="1">
                <a:solidFill>
                  <a:srgbClr val="E11E31"/>
                </a:solidFill>
                <a:latin typeface="Trebuchet MS"/>
                <a:cs typeface="Trebuchet MS"/>
              </a:rPr>
              <a:t>13.07.2018</a:t>
            </a:r>
            <a:r>
              <a:rPr dirty="0" sz="1600" spc="-140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130" i="1">
                <a:solidFill>
                  <a:srgbClr val="E11E31"/>
                </a:solidFill>
                <a:latin typeface="Trebuchet MS"/>
                <a:cs typeface="Trebuchet MS"/>
              </a:rPr>
              <a:t>г.</a:t>
            </a:r>
            <a:r>
              <a:rPr dirty="0" sz="1600" spc="-110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165" i="1">
                <a:solidFill>
                  <a:srgbClr val="E11E31"/>
                </a:solidFill>
                <a:latin typeface="Trebuchet MS"/>
                <a:cs typeface="Trebuchet MS"/>
              </a:rPr>
              <a:t>№</a:t>
            </a:r>
            <a:r>
              <a:rPr dirty="0" sz="1600" spc="15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10" i="1">
                <a:solidFill>
                  <a:srgbClr val="E11E31"/>
                </a:solidFill>
                <a:latin typeface="Trebuchet MS"/>
                <a:cs typeface="Trebuchet MS"/>
              </a:rPr>
              <a:t>1451-р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59296" y="3707891"/>
            <a:ext cx="318135" cy="266700"/>
          </a:xfrm>
          <a:custGeom>
            <a:avLst/>
            <a:gdLst/>
            <a:ahLst/>
            <a:cxnLst/>
            <a:rect l="l" t="t" r="r" b="b"/>
            <a:pathLst>
              <a:path w="318134" h="266700">
                <a:moveTo>
                  <a:pt x="318008" y="133350"/>
                </a:moveTo>
                <a:lnTo>
                  <a:pt x="184912" y="0"/>
                </a:lnTo>
                <a:lnTo>
                  <a:pt x="184912" y="66675"/>
                </a:lnTo>
                <a:lnTo>
                  <a:pt x="0" y="66675"/>
                </a:lnTo>
                <a:lnTo>
                  <a:pt x="0" y="200025"/>
                </a:lnTo>
                <a:lnTo>
                  <a:pt x="184912" y="200025"/>
                </a:lnTo>
                <a:lnTo>
                  <a:pt x="184912" y="266700"/>
                </a:lnTo>
                <a:lnTo>
                  <a:pt x="318008" y="133350"/>
                </a:lnTo>
                <a:close/>
              </a:path>
            </a:pathLst>
          </a:custGeom>
          <a:solidFill>
            <a:srgbClr val="53666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752475" y="3485007"/>
            <a:ext cx="5565140" cy="673100"/>
            <a:chOff x="752475" y="3485007"/>
            <a:chExt cx="5565140" cy="673100"/>
          </a:xfrm>
        </p:grpSpPr>
        <p:sp>
          <p:nvSpPr>
            <p:cNvPr id="11" name="object 11"/>
            <p:cNvSpPr/>
            <p:nvPr/>
          </p:nvSpPr>
          <p:spPr>
            <a:xfrm>
              <a:off x="761999" y="3494532"/>
              <a:ext cx="5545455" cy="53340"/>
            </a:xfrm>
            <a:custGeom>
              <a:avLst/>
              <a:gdLst/>
              <a:ahLst/>
              <a:cxnLst/>
              <a:rect l="l" t="t" r="r" b="b"/>
              <a:pathLst>
                <a:path w="5545455" h="53339">
                  <a:moveTo>
                    <a:pt x="5545328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5545328" y="53339"/>
                  </a:lnTo>
                  <a:lnTo>
                    <a:pt x="5545328" y="0"/>
                  </a:lnTo>
                  <a:close/>
                </a:path>
              </a:pathLst>
            </a:custGeom>
            <a:solidFill>
              <a:srgbClr val="ABB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61999" y="3494532"/>
              <a:ext cx="5545455" cy="53340"/>
            </a:xfrm>
            <a:custGeom>
              <a:avLst/>
              <a:gdLst/>
              <a:ahLst/>
              <a:cxnLst/>
              <a:rect l="l" t="t" r="r" b="b"/>
              <a:pathLst>
                <a:path w="5545455" h="53339">
                  <a:moveTo>
                    <a:pt x="0" y="53339"/>
                  </a:moveTo>
                  <a:lnTo>
                    <a:pt x="5545328" y="53339"/>
                  </a:lnTo>
                  <a:lnTo>
                    <a:pt x="5545328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ln w="19048">
              <a:solidFill>
                <a:srgbClr val="ABB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61999" y="3573780"/>
              <a:ext cx="5545455" cy="574040"/>
            </a:xfrm>
            <a:custGeom>
              <a:avLst/>
              <a:gdLst/>
              <a:ahLst/>
              <a:cxnLst/>
              <a:rect l="l" t="t" r="r" b="b"/>
              <a:pathLst>
                <a:path w="5545455" h="574039">
                  <a:moveTo>
                    <a:pt x="5545328" y="0"/>
                  </a:moveTo>
                  <a:lnTo>
                    <a:pt x="0" y="0"/>
                  </a:lnTo>
                  <a:lnTo>
                    <a:pt x="0" y="574040"/>
                  </a:lnTo>
                  <a:lnTo>
                    <a:pt x="5545328" y="574040"/>
                  </a:lnTo>
                  <a:lnTo>
                    <a:pt x="5545328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62761" y="3574542"/>
              <a:ext cx="5545455" cy="574040"/>
            </a:xfrm>
            <a:custGeom>
              <a:avLst/>
              <a:gdLst/>
              <a:ahLst/>
              <a:cxnLst/>
              <a:rect l="l" t="t" r="r" b="b"/>
              <a:pathLst>
                <a:path w="5545455" h="574039">
                  <a:moveTo>
                    <a:pt x="0" y="574040"/>
                  </a:moveTo>
                  <a:lnTo>
                    <a:pt x="5545328" y="574040"/>
                  </a:lnTo>
                  <a:lnTo>
                    <a:pt x="5545328" y="0"/>
                  </a:lnTo>
                  <a:lnTo>
                    <a:pt x="0" y="0"/>
                  </a:lnTo>
                  <a:lnTo>
                    <a:pt x="0" y="574040"/>
                  </a:lnTo>
                  <a:close/>
                </a:path>
              </a:pathLst>
            </a:custGeom>
            <a:ln w="19050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62000" y="3596132"/>
            <a:ext cx="5545455" cy="4832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9855">
              <a:lnSpc>
                <a:spcPct val="100000"/>
              </a:lnSpc>
              <a:spcBef>
                <a:spcPts val="95"/>
              </a:spcBef>
            </a:pPr>
            <a:r>
              <a:rPr dirty="0" sz="1600" spc="-30" b="1">
                <a:solidFill>
                  <a:srgbClr val="FFFFFF"/>
                </a:solidFill>
                <a:latin typeface="Trebuchet MS"/>
                <a:cs typeface="Trebuchet MS"/>
              </a:rPr>
              <a:t>Операто</a:t>
            </a:r>
            <a:r>
              <a:rPr dirty="0" sz="1600" spc="-25" b="1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1600" spc="-1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40" b="1">
                <a:solidFill>
                  <a:srgbClr val="FFFFFF"/>
                </a:solidFill>
                <a:latin typeface="Trebuchet MS"/>
                <a:cs typeface="Trebuchet MS"/>
              </a:rPr>
              <a:t>Э</a:t>
            </a:r>
            <a:r>
              <a:rPr dirty="0" sz="1600" spc="65" b="1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dirty="0" sz="1600" spc="-114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55" b="1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1600" spc="-20" b="1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1600" spc="-25" b="1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dirty="0" sz="1600" spc="-5" b="1">
                <a:solidFill>
                  <a:srgbClr val="FFFFFF"/>
                </a:solidFill>
                <a:latin typeface="Trebuchet MS"/>
                <a:cs typeface="Trebuchet MS"/>
              </a:rPr>
              <a:t>ра</a:t>
            </a:r>
            <a:r>
              <a:rPr dirty="0" sz="1600" spc="-1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600" spc="-55" b="1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dirty="0" sz="1600" spc="-20" b="1">
                <a:solidFill>
                  <a:srgbClr val="FFFFFF"/>
                </a:solidFill>
                <a:latin typeface="Trebuchet MS"/>
                <a:cs typeface="Trebuchet MS"/>
              </a:rPr>
              <a:t>яе</a:t>
            </a:r>
            <a:r>
              <a:rPr dirty="0" sz="1600" spc="-10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160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60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Trebuchet MS"/>
                <a:cs typeface="Trebuchet MS"/>
              </a:rPr>
              <a:t>бан</a:t>
            </a:r>
            <a:r>
              <a:rPr dirty="0" sz="1600" spc="-10" b="1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16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80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1600" spc="-65" b="1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1600" spc="-125" b="1">
                <a:solidFill>
                  <a:srgbClr val="FFFFFF"/>
                </a:solidFill>
                <a:latin typeface="Trebuchet MS"/>
                <a:cs typeface="Trebuchet MS"/>
              </a:rPr>
              <a:t>ф</a:t>
            </a:r>
            <a:r>
              <a:rPr dirty="0" sz="1600" spc="-25" b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1600" spc="-55" b="1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1600" spc="40" b="1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dirty="0" sz="1600" spc="-20" b="1">
                <a:solidFill>
                  <a:srgbClr val="FFFFFF"/>
                </a:solidFill>
                <a:latin typeface="Trebuchet MS"/>
                <a:cs typeface="Trebuchet MS"/>
              </a:rPr>
              <a:t>ац</a:t>
            </a:r>
            <a:r>
              <a:rPr dirty="0" sz="1600" spc="-45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1600" spc="70" b="1">
                <a:solidFill>
                  <a:srgbClr val="FFFFFF"/>
                </a:solidFill>
                <a:latin typeface="Trebuchet MS"/>
                <a:cs typeface="Trebuchet MS"/>
              </a:rPr>
              <a:t>ю</a:t>
            </a:r>
            <a:endParaRPr sz="1600">
              <a:latin typeface="Trebuchet MS"/>
              <a:cs typeface="Trebuchet MS"/>
            </a:endParaRPr>
          </a:p>
          <a:p>
            <a:pPr marL="109855">
              <a:lnSpc>
                <a:spcPct val="100000"/>
              </a:lnSpc>
              <a:spcBef>
                <a:spcPts val="5"/>
              </a:spcBef>
            </a:pPr>
            <a:r>
              <a:rPr dirty="0" sz="1400" spc="-20" i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1400" spc="-15" i="1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dirty="0" sz="1400" spc="-8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30" i="1">
                <a:solidFill>
                  <a:srgbClr val="FFFFFF"/>
                </a:solidFill>
                <a:latin typeface="Trebuchet MS"/>
                <a:cs typeface="Trebuchet MS"/>
              </a:rPr>
              <a:t>уч</a:t>
            </a:r>
            <a:r>
              <a:rPr dirty="0" sz="1400" spc="-40" i="1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1400" spc="-95" i="1">
                <a:solidFill>
                  <a:srgbClr val="FFFFFF"/>
                </a:solidFill>
                <a:latin typeface="Trebuchet MS"/>
                <a:cs typeface="Trebuchet MS"/>
              </a:rPr>
              <a:t>стнике,</a:t>
            </a:r>
            <a:r>
              <a:rPr dirty="0" sz="1400" spc="-10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15" i="1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1400" spc="-20" i="1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1400" spc="10" i="1">
                <a:solidFill>
                  <a:srgbClr val="FFFFFF"/>
                </a:solidFill>
                <a:latin typeface="Trebuchet MS"/>
                <a:cs typeface="Trebuchet MS"/>
              </a:rPr>
              <a:t>змере</a:t>
            </a:r>
            <a:r>
              <a:rPr dirty="0" sz="1400" spc="-12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i="1">
                <a:solidFill>
                  <a:srgbClr val="FFFFFF"/>
                </a:solidFill>
                <a:latin typeface="Trebuchet MS"/>
                <a:cs typeface="Trebuchet MS"/>
              </a:rPr>
              <a:t>ден</a:t>
            </a:r>
            <a:r>
              <a:rPr dirty="0" sz="1400" spc="10" i="1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1400" spc="10" i="1">
                <a:solidFill>
                  <a:srgbClr val="FFFFFF"/>
                </a:solidFill>
                <a:latin typeface="Trebuchet MS"/>
                <a:cs typeface="Trebuchet MS"/>
              </a:rPr>
              <a:t>ж</a:t>
            </a:r>
            <a:r>
              <a:rPr dirty="0" sz="1400" spc="-15" i="1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1400" spc="20" i="1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dirty="0" sz="1400" spc="-40" i="1">
                <a:solidFill>
                  <a:srgbClr val="FFFFFF"/>
                </a:solidFill>
                <a:latin typeface="Trebuchet MS"/>
                <a:cs typeface="Trebuchet MS"/>
              </a:rPr>
              <a:t>х</a:t>
            </a:r>
            <a:r>
              <a:rPr dirty="0" sz="1400" spc="-13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35" i="1">
                <a:solidFill>
                  <a:srgbClr val="FFFFFF"/>
                </a:solidFill>
                <a:latin typeface="Trebuchet MS"/>
                <a:cs typeface="Trebuchet MS"/>
              </a:rPr>
              <a:t>сред</a:t>
            </a:r>
            <a:r>
              <a:rPr dirty="0" sz="1400" spc="15" i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400" spc="-245" i="1">
                <a:solidFill>
                  <a:srgbClr val="FFFFFF"/>
                </a:solidFill>
                <a:latin typeface="Trebuchet MS"/>
                <a:cs typeface="Trebuchet MS"/>
              </a:rPr>
              <a:t>тв</a:t>
            </a:r>
            <a:r>
              <a:rPr dirty="0" sz="1400" spc="-13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5" i="1">
                <a:solidFill>
                  <a:srgbClr val="FFFFFF"/>
                </a:solidFill>
                <a:latin typeface="Trebuchet MS"/>
                <a:cs typeface="Trebuchet MS"/>
              </a:rPr>
              <a:t>дл</a:t>
            </a:r>
            <a:r>
              <a:rPr dirty="0" sz="1400" i="1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dirty="0" sz="1400" spc="-260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35" i="1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dirty="0" sz="1400" spc="-40" i="1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dirty="0" sz="1400" i="1">
                <a:solidFill>
                  <a:srgbClr val="FFFFFF"/>
                </a:solidFill>
                <a:latin typeface="Trebuchet MS"/>
                <a:cs typeface="Trebuchet MS"/>
              </a:rPr>
              <a:t>оки</a:t>
            </a:r>
            <a:r>
              <a:rPr dirty="0" sz="1400" spc="-5" i="1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1400" spc="20" i="1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1400" spc="15" i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400" spc="-15" i="1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1400" i="1">
                <a:solidFill>
                  <a:srgbClr val="FFFFFF"/>
                </a:solidFill>
                <a:latin typeface="Trebuchet MS"/>
                <a:cs typeface="Trebuchet MS"/>
              </a:rPr>
              <a:t>ния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015353" y="3484245"/>
            <a:ext cx="4246245" cy="706755"/>
            <a:chOff x="7015353" y="3484245"/>
            <a:chExt cx="4246245" cy="706755"/>
          </a:xfrm>
        </p:grpSpPr>
        <p:sp>
          <p:nvSpPr>
            <p:cNvPr id="17" name="object 17"/>
            <p:cNvSpPr/>
            <p:nvPr/>
          </p:nvSpPr>
          <p:spPr>
            <a:xfrm>
              <a:off x="7024116" y="3581400"/>
              <a:ext cx="4227195" cy="599440"/>
            </a:xfrm>
            <a:custGeom>
              <a:avLst/>
              <a:gdLst/>
              <a:ahLst/>
              <a:cxnLst/>
              <a:rect l="l" t="t" r="r" b="b"/>
              <a:pathLst>
                <a:path w="4227195" h="599439">
                  <a:moveTo>
                    <a:pt x="4227068" y="0"/>
                  </a:moveTo>
                  <a:lnTo>
                    <a:pt x="0" y="0"/>
                  </a:lnTo>
                  <a:lnTo>
                    <a:pt x="0" y="598932"/>
                  </a:lnTo>
                  <a:lnTo>
                    <a:pt x="4227068" y="598932"/>
                  </a:lnTo>
                  <a:lnTo>
                    <a:pt x="422706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024116" y="3581400"/>
              <a:ext cx="4227195" cy="599440"/>
            </a:xfrm>
            <a:custGeom>
              <a:avLst/>
              <a:gdLst/>
              <a:ahLst/>
              <a:cxnLst/>
              <a:rect l="l" t="t" r="r" b="b"/>
              <a:pathLst>
                <a:path w="4227195" h="599439">
                  <a:moveTo>
                    <a:pt x="0" y="598932"/>
                  </a:moveTo>
                  <a:lnTo>
                    <a:pt x="4227068" y="598932"/>
                  </a:lnTo>
                  <a:lnTo>
                    <a:pt x="4227068" y="0"/>
                  </a:lnTo>
                  <a:lnTo>
                    <a:pt x="0" y="0"/>
                  </a:lnTo>
                  <a:lnTo>
                    <a:pt x="0" y="598932"/>
                  </a:lnTo>
                  <a:close/>
                </a:path>
              </a:pathLst>
            </a:custGeom>
            <a:ln w="9524">
              <a:solidFill>
                <a:srgbClr val="ABB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24878" y="3582162"/>
              <a:ext cx="4227195" cy="599440"/>
            </a:xfrm>
            <a:custGeom>
              <a:avLst/>
              <a:gdLst/>
              <a:ahLst/>
              <a:cxnLst/>
              <a:rect l="l" t="t" r="r" b="b"/>
              <a:pathLst>
                <a:path w="4227195" h="599439">
                  <a:moveTo>
                    <a:pt x="0" y="598932"/>
                  </a:moveTo>
                  <a:lnTo>
                    <a:pt x="4227068" y="598932"/>
                  </a:lnTo>
                  <a:lnTo>
                    <a:pt x="4227068" y="0"/>
                  </a:lnTo>
                  <a:lnTo>
                    <a:pt x="0" y="0"/>
                  </a:lnTo>
                  <a:lnTo>
                    <a:pt x="0" y="598932"/>
                  </a:lnTo>
                  <a:close/>
                </a:path>
              </a:pathLst>
            </a:custGeom>
            <a:ln w="19049">
              <a:solidFill>
                <a:srgbClr val="ABB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024878" y="3493389"/>
              <a:ext cx="4227195" cy="0"/>
            </a:xfrm>
            <a:custGeom>
              <a:avLst/>
              <a:gdLst/>
              <a:ahLst/>
              <a:cxnLst/>
              <a:rect l="l" t="t" r="r" b="b"/>
              <a:pathLst>
                <a:path w="4227195" h="0">
                  <a:moveTo>
                    <a:pt x="0" y="0"/>
                  </a:moveTo>
                  <a:lnTo>
                    <a:pt x="4227068" y="0"/>
                  </a:lnTo>
                </a:path>
              </a:pathLst>
            </a:custGeom>
            <a:ln w="3175">
              <a:solidFill>
                <a:srgbClr val="EEC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024878" y="3493770"/>
              <a:ext cx="4227195" cy="53340"/>
            </a:xfrm>
            <a:custGeom>
              <a:avLst/>
              <a:gdLst/>
              <a:ahLst/>
              <a:cxnLst/>
              <a:rect l="l" t="t" r="r" b="b"/>
              <a:pathLst>
                <a:path w="4227195" h="53339">
                  <a:moveTo>
                    <a:pt x="4227068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4227068" y="53339"/>
                  </a:lnTo>
                  <a:lnTo>
                    <a:pt x="4227068" y="0"/>
                  </a:lnTo>
                  <a:close/>
                </a:path>
              </a:pathLst>
            </a:custGeom>
            <a:solidFill>
              <a:srgbClr val="ABB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024878" y="3493770"/>
              <a:ext cx="4227195" cy="53340"/>
            </a:xfrm>
            <a:custGeom>
              <a:avLst/>
              <a:gdLst/>
              <a:ahLst/>
              <a:cxnLst/>
              <a:rect l="l" t="t" r="r" b="b"/>
              <a:pathLst>
                <a:path w="4227195" h="53339">
                  <a:moveTo>
                    <a:pt x="0" y="53339"/>
                  </a:moveTo>
                  <a:lnTo>
                    <a:pt x="4227068" y="53339"/>
                  </a:lnTo>
                  <a:lnTo>
                    <a:pt x="4227068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ln w="19050">
              <a:solidFill>
                <a:srgbClr val="ABB0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7034403" y="3613480"/>
            <a:ext cx="4208145" cy="513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18110">
              <a:lnSpc>
                <a:spcPct val="100000"/>
              </a:lnSpc>
              <a:spcBef>
                <a:spcPts val="95"/>
              </a:spcBef>
            </a:pPr>
            <a:r>
              <a:rPr dirty="0" sz="1600" spc="30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10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течен</a:t>
            </a:r>
            <a:r>
              <a:rPr dirty="0" sz="1600" spc="-5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10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1600" spc="-10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35" b="1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-2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1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-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55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95" b="1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600" spc="-8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-8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45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-8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endParaRPr sz="1600">
              <a:latin typeface="Trebuchet MS"/>
              <a:cs typeface="Trebuchet MS"/>
            </a:endParaRPr>
          </a:p>
          <a:p>
            <a:pPr algn="ctr" marR="50800">
              <a:lnSpc>
                <a:spcPct val="100000"/>
              </a:lnSpc>
              <a:spcBef>
                <a:spcPts val="5"/>
              </a:spcBef>
            </a:pP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окончания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444444"/>
                </a:solidFill>
                <a:latin typeface="Trebuchet MS"/>
                <a:cs typeface="Trebuchet MS"/>
              </a:rPr>
              <a:t>срока</a:t>
            </a:r>
            <a:r>
              <a:rPr dirty="0" sz="1600" spc="-10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подачи</a:t>
            </a:r>
            <a:r>
              <a:rPr dirty="0" sz="1600" spc="-3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59296" y="4735067"/>
            <a:ext cx="318135" cy="266700"/>
          </a:xfrm>
          <a:custGeom>
            <a:avLst/>
            <a:gdLst/>
            <a:ahLst/>
            <a:cxnLst/>
            <a:rect l="l" t="t" r="r" b="b"/>
            <a:pathLst>
              <a:path w="318134" h="266700">
                <a:moveTo>
                  <a:pt x="318008" y="133223"/>
                </a:moveTo>
                <a:lnTo>
                  <a:pt x="184150" y="0"/>
                </a:lnTo>
                <a:lnTo>
                  <a:pt x="184150" y="66675"/>
                </a:lnTo>
                <a:lnTo>
                  <a:pt x="0" y="66675"/>
                </a:lnTo>
                <a:lnTo>
                  <a:pt x="0" y="199898"/>
                </a:lnTo>
                <a:lnTo>
                  <a:pt x="184150" y="199898"/>
                </a:lnTo>
                <a:lnTo>
                  <a:pt x="184150" y="266573"/>
                </a:lnTo>
                <a:lnTo>
                  <a:pt x="318008" y="133223"/>
                </a:lnTo>
                <a:close/>
              </a:path>
            </a:pathLst>
          </a:custGeom>
          <a:solidFill>
            <a:srgbClr val="53666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/>
          <p:cNvGrpSpPr/>
          <p:nvPr/>
        </p:nvGrpSpPr>
        <p:grpSpPr>
          <a:xfrm>
            <a:off x="753237" y="4512942"/>
            <a:ext cx="5564505" cy="671830"/>
            <a:chOff x="753237" y="4512942"/>
            <a:chExt cx="5564505" cy="671830"/>
          </a:xfrm>
        </p:grpSpPr>
        <p:sp>
          <p:nvSpPr>
            <p:cNvPr id="26" name="object 26"/>
            <p:cNvSpPr/>
            <p:nvPr/>
          </p:nvSpPr>
          <p:spPr>
            <a:xfrm>
              <a:off x="762762" y="4522087"/>
              <a:ext cx="5545455" cy="0"/>
            </a:xfrm>
            <a:custGeom>
              <a:avLst/>
              <a:gdLst/>
              <a:ahLst/>
              <a:cxnLst/>
              <a:rect l="l" t="t" r="r" b="b"/>
              <a:pathLst>
                <a:path w="5545455" h="0">
                  <a:moveTo>
                    <a:pt x="0" y="0"/>
                  </a:moveTo>
                  <a:lnTo>
                    <a:pt x="5545328" y="0"/>
                  </a:lnTo>
                </a:path>
              </a:pathLst>
            </a:custGeom>
            <a:ln w="3175">
              <a:solidFill>
                <a:srgbClr val="EEC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62762" y="4522467"/>
              <a:ext cx="5545455" cy="53340"/>
            </a:xfrm>
            <a:custGeom>
              <a:avLst/>
              <a:gdLst/>
              <a:ahLst/>
              <a:cxnLst/>
              <a:rect l="l" t="t" r="r" b="b"/>
              <a:pathLst>
                <a:path w="5545455" h="53339">
                  <a:moveTo>
                    <a:pt x="5545328" y="0"/>
                  </a:moveTo>
                  <a:lnTo>
                    <a:pt x="0" y="0"/>
                  </a:lnTo>
                  <a:lnTo>
                    <a:pt x="0" y="53342"/>
                  </a:lnTo>
                  <a:lnTo>
                    <a:pt x="5545328" y="53342"/>
                  </a:lnTo>
                  <a:lnTo>
                    <a:pt x="5545328" y="0"/>
                  </a:lnTo>
                  <a:close/>
                </a:path>
              </a:pathLst>
            </a:custGeom>
            <a:solidFill>
              <a:srgbClr val="ABB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62762" y="4522467"/>
              <a:ext cx="5545455" cy="53340"/>
            </a:xfrm>
            <a:custGeom>
              <a:avLst/>
              <a:gdLst/>
              <a:ahLst/>
              <a:cxnLst/>
              <a:rect l="l" t="t" r="r" b="b"/>
              <a:pathLst>
                <a:path w="5545455" h="53339">
                  <a:moveTo>
                    <a:pt x="0" y="53342"/>
                  </a:moveTo>
                  <a:lnTo>
                    <a:pt x="5545328" y="53342"/>
                  </a:lnTo>
                  <a:lnTo>
                    <a:pt x="5545328" y="0"/>
                  </a:lnTo>
                  <a:lnTo>
                    <a:pt x="0" y="0"/>
                  </a:lnTo>
                  <a:lnTo>
                    <a:pt x="0" y="53342"/>
                  </a:lnTo>
                  <a:close/>
                </a:path>
              </a:pathLst>
            </a:custGeom>
            <a:ln w="19050">
              <a:solidFill>
                <a:srgbClr val="ABB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62000" y="4584191"/>
              <a:ext cx="5546090" cy="600710"/>
            </a:xfrm>
            <a:custGeom>
              <a:avLst/>
              <a:gdLst/>
              <a:ahLst/>
              <a:cxnLst/>
              <a:rect l="l" t="t" r="r" b="b"/>
              <a:pathLst>
                <a:path w="5546090" h="600710">
                  <a:moveTo>
                    <a:pt x="5545582" y="0"/>
                  </a:moveTo>
                  <a:lnTo>
                    <a:pt x="0" y="0"/>
                  </a:lnTo>
                  <a:lnTo>
                    <a:pt x="0" y="600201"/>
                  </a:lnTo>
                  <a:lnTo>
                    <a:pt x="5545582" y="600201"/>
                  </a:lnTo>
                  <a:lnTo>
                    <a:pt x="5545582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7014591" y="4509903"/>
            <a:ext cx="4246880" cy="707390"/>
            <a:chOff x="7014591" y="4509903"/>
            <a:chExt cx="4246880" cy="707390"/>
          </a:xfrm>
        </p:grpSpPr>
        <p:sp>
          <p:nvSpPr>
            <p:cNvPr id="31" name="object 31"/>
            <p:cNvSpPr/>
            <p:nvPr/>
          </p:nvSpPr>
          <p:spPr>
            <a:xfrm>
              <a:off x="7024116" y="4610100"/>
              <a:ext cx="4227195" cy="597535"/>
            </a:xfrm>
            <a:custGeom>
              <a:avLst/>
              <a:gdLst/>
              <a:ahLst/>
              <a:cxnLst/>
              <a:rect l="l" t="t" r="r" b="b"/>
              <a:pathLst>
                <a:path w="4227195" h="597535">
                  <a:moveTo>
                    <a:pt x="4227068" y="0"/>
                  </a:moveTo>
                  <a:lnTo>
                    <a:pt x="0" y="0"/>
                  </a:lnTo>
                  <a:lnTo>
                    <a:pt x="0" y="597154"/>
                  </a:lnTo>
                  <a:lnTo>
                    <a:pt x="4227068" y="597154"/>
                  </a:lnTo>
                  <a:lnTo>
                    <a:pt x="422706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024116" y="4610100"/>
              <a:ext cx="4227195" cy="597535"/>
            </a:xfrm>
            <a:custGeom>
              <a:avLst/>
              <a:gdLst/>
              <a:ahLst/>
              <a:cxnLst/>
              <a:rect l="l" t="t" r="r" b="b"/>
              <a:pathLst>
                <a:path w="4227195" h="597535">
                  <a:moveTo>
                    <a:pt x="0" y="597154"/>
                  </a:moveTo>
                  <a:lnTo>
                    <a:pt x="4227068" y="597154"/>
                  </a:lnTo>
                  <a:lnTo>
                    <a:pt x="4227068" y="0"/>
                  </a:lnTo>
                  <a:lnTo>
                    <a:pt x="0" y="0"/>
                  </a:lnTo>
                  <a:lnTo>
                    <a:pt x="0" y="597154"/>
                  </a:lnTo>
                  <a:close/>
                </a:path>
              </a:pathLst>
            </a:custGeom>
            <a:ln w="19048">
              <a:solidFill>
                <a:srgbClr val="ABB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024116" y="4519044"/>
              <a:ext cx="4227195" cy="0"/>
            </a:xfrm>
            <a:custGeom>
              <a:avLst/>
              <a:gdLst/>
              <a:ahLst/>
              <a:cxnLst/>
              <a:rect l="l" t="t" r="r" b="b"/>
              <a:pathLst>
                <a:path w="4227195" h="0">
                  <a:moveTo>
                    <a:pt x="0" y="0"/>
                  </a:moveTo>
                  <a:lnTo>
                    <a:pt x="4227067" y="0"/>
                  </a:lnTo>
                </a:path>
              </a:pathLst>
            </a:custGeom>
            <a:ln w="3175">
              <a:solidFill>
                <a:srgbClr val="EEC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024878" y="4519428"/>
              <a:ext cx="4227195" cy="55880"/>
            </a:xfrm>
            <a:custGeom>
              <a:avLst/>
              <a:gdLst/>
              <a:ahLst/>
              <a:cxnLst/>
              <a:rect l="l" t="t" r="r" b="b"/>
              <a:pathLst>
                <a:path w="4227195" h="55879">
                  <a:moveTo>
                    <a:pt x="4227068" y="0"/>
                  </a:moveTo>
                  <a:lnTo>
                    <a:pt x="0" y="0"/>
                  </a:lnTo>
                  <a:lnTo>
                    <a:pt x="0" y="55873"/>
                  </a:lnTo>
                  <a:lnTo>
                    <a:pt x="4227068" y="55873"/>
                  </a:lnTo>
                  <a:lnTo>
                    <a:pt x="4227068" y="0"/>
                  </a:lnTo>
                  <a:close/>
                </a:path>
              </a:pathLst>
            </a:custGeom>
            <a:solidFill>
              <a:srgbClr val="ABB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024878" y="4519428"/>
              <a:ext cx="4227195" cy="55880"/>
            </a:xfrm>
            <a:custGeom>
              <a:avLst/>
              <a:gdLst/>
              <a:ahLst/>
              <a:cxnLst/>
              <a:rect l="l" t="t" r="r" b="b"/>
              <a:pathLst>
                <a:path w="4227195" h="55879">
                  <a:moveTo>
                    <a:pt x="0" y="55873"/>
                  </a:moveTo>
                  <a:lnTo>
                    <a:pt x="4227068" y="55873"/>
                  </a:lnTo>
                  <a:lnTo>
                    <a:pt x="4227068" y="0"/>
                  </a:lnTo>
                  <a:lnTo>
                    <a:pt x="0" y="0"/>
                  </a:lnTo>
                  <a:lnTo>
                    <a:pt x="0" y="55873"/>
                  </a:lnTo>
                  <a:close/>
                </a:path>
              </a:pathLst>
            </a:custGeom>
            <a:ln w="19050">
              <a:solidFill>
                <a:srgbClr val="ABB0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7033640" y="4627879"/>
            <a:ext cx="42081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81990" marR="294005" indent="-467995">
              <a:lnSpc>
                <a:spcPct val="100000"/>
              </a:lnSpc>
              <a:spcBef>
                <a:spcPts val="95"/>
              </a:spcBef>
            </a:pPr>
            <a:r>
              <a:rPr dirty="0" sz="1600" spc="30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10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те</a:t>
            </a:r>
            <a:r>
              <a:rPr dirty="0" sz="1600" spc="-15" b="1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ен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10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1600" spc="-10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35" b="1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-2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1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44444"/>
                </a:solidFill>
                <a:latin typeface="Trebuchet MS"/>
                <a:cs typeface="Trebuchet MS"/>
              </a:rPr>
              <a:t>моме</a:t>
            </a:r>
            <a:r>
              <a:rPr dirty="0" sz="1600" spc="-10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1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1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0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600" spc="-75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600" spc="-35" b="1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-8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8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5" b="1">
                <a:solidFill>
                  <a:srgbClr val="444444"/>
                </a:solidFill>
                <a:latin typeface="Trebuchet MS"/>
                <a:cs typeface="Trebuchet MS"/>
              </a:rPr>
              <a:t>я  </a:t>
            </a:r>
            <a:r>
              <a:rPr dirty="0" sz="1600" spc="-8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125" b="1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40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-2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10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600" spc="-8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6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7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1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-10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30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-20" b="1">
                <a:solidFill>
                  <a:srgbClr val="444444"/>
                </a:solidFill>
                <a:latin typeface="Trebuchet MS"/>
                <a:cs typeface="Trebuchet MS"/>
              </a:rPr>
              <a:t>ератора</a:t>
            </a:r>
            <a:r>
              <a:rPr dirty="0" sz="1600" spc="-13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 b="1">
                <a:solidFill>
                  <a:srgbClr val="444444"/>
                </a:solidFill>
                <a:latin typeface="Trebuchet MS"/>
                <a:cs typeface="Trebuchet MS"/>
              </a:rPr>
              <a:t>ЭП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62762" y="4623308"/>
            <a:ext cx="554545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8900" marR="145415">
              <a:lnSpc>
                <a:spcPct val="100000"/>
              </a:lnSpc>
              <a:spcBef>
                <a:spcPts val="95"/>
              </a:spcBef>
              <a:tabLst>
                <a:tab pos="685165" algn="l"/>
                <a:tab pos="1855470" algn="l"/>
                <a:tab pos="3021330" algn="l"/>
                <a:tab pos="4045585" algn="l"/>
                <a:tab pos="4410075" algn="l"/>
              </a:tabLst>
            </a:pPr>
            <a:r>
              <a:rPr dirty="0" sz="1600" b="1">
                <a:solidFill>
                  <a:srgbClr val="FFFFFF"/>
                </a:solidFill>
                <a:latin typeface="Trebuchet MS"/>
                <a:cs typeface="Trebuchet MS"/>
              </a:rPr>
              <a:t>Бан</a:t>
            </a:r>
            <a:r>
              <a:rPr dirty="0" sz="1600" spc="5" b="1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16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1600" spc="-45" b="1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dirty="0" sz="1600" spc="-35" b="1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dirty="0" sz="1600" spc="-20" b="1">
                <a:solidFill>
                  <a:srgbClr val="FFFFFF"/>
                </a:solidFill>
                <a:latin typeface="Trebuchet MS"/>
                <a:cs typeface="Trebuchet MS"/>
              </a:rPr>
              <a:t>ок</a:t>
            </a:r>
            <a:r>
              <a:rPr dirty="0" sz="1600" spc="-25" b="1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1600" spc="-55" b="1">
                <a:solidFill>
                  <a:srgbClr val="FFFFFF"/>
                </a:solidFill>
                <a:latin typeface="Trebuchet MS"/>
                <a:cs typeface="Trebuchet MS"/>
              </a:rPr>
              <a:t>руе</a:t>
            </a:r>
            <a:r>
              <a:rPr dirty="0" sz="1600" spc="30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16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1600" spc="-10" b="1">
                <a:solidFill>
                  <a:srgbClr val="FFFFFF"/>
                </a:solidFill>
                <a:latin typeface="Trebuchet MS"/>
                <a:cs typeface="Trebuchet MS"/>
              </a:rPr>
              <a:t>денежны</a:t>
            </a:r>
            <a:r>
              <a:rPr dirty="0" sz="1600" spc="-5" b="1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16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1600" spc="-15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600" spc="-55" b="1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1600" spc="-80" b="1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1600" spc="-10" b="1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dirty="0" sz="1600" spc="-15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600" spc="20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1600" spc="10" b="1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1600" b="1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16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1600" spc="-35" b="1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1600" spc="-20" b="1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160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1600" spc="-15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600" spc="-50" b="1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dirty="0" sz="1600" spc="-80" b="1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1600" spc="-10" b="1">
                <a:solidFill>
                  <a:srgbClr val="FFFFFF"/>
                </a:solidFill>
                <a:latin typeface="Trebuchet MS"/>
                <a:cs typeface="Trebuchet MS"/>
              </a:rPr>
              <a:t>ц</a:t>
            </a:r>
            <a:r>
              <a:rPr dirty="0" sz="1600" spc="-15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600" spc="-35" b="1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dirty="0" sz="1600" spc="-80" b="1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1600" spc="20" b="1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1600" spc="-45" b="1">
                <a:solidFill>
                  <a:srgbClr val="FFFFFF"/>
                </a:solidFill>
                <a:latin typeface="Trebuchet MS"/>
                <a:cs typeface="Trebuchet MS"/>
              </a:rPr>
              <a:t>е  </a:t>
            </a:r>
            <a:r>
              <a:rPr dirty="0" sz="1600" spc="-20" b="1">
                <a:solidFill>
                  <a:srgbClr val="FFFFFF"/>
                </a:solidFill>
                <a:latin typeface="Trebuchet MS"/>
                <a:cs typeface="Trebuchet MS"/>
              </a:rPr>
              <a:t>участника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095" y="1144524"/>
            <a:ext cx="3697604" cy="536575"/>
          </a:xfrm>
          <a:prstGeom prst="rect">
            <a:avLst/>
          </a:prstGeom>
          <a:solidFill>
            <a:srgbClr val="EFEFEF"/>
          </a:solidFill>
          <a:ln w="9525">
            <a:solidFill>
              <a:srgbClr val="D9D9D9"/>
            </a:solidFill>
          </a:ln>
        </p:spPr>
        <p:txBody>
          <a:bodyPr wrap="square" lIns="0" tIns="13652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75"/>
              </a:spcBef>
            </a:pPr>
            <a:r>
              <a:rPr dirty="0" sz="1600" spc="-30" b="1">
                <a:solidFill>
                  <a:srgbClr val="737373"/>
                </a:solidFill>
                <a:latin typeface="Trebuchet MS"/>
                <a:cs typeface="Trebuchet MS"/>
              </a:rPr>
              <a:t>Блокировка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1775" y="175006"/>
            <a:ext cx="424180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5"/>
              <a:t>ЗАЯ</a:t>
            </a:r>
            <a:r>
              <a:rPr dirty="0" spc="55"/>
              <a:t>В</a:t>
            </a:r>
            <a:r>
              <a:rPr dirty="0" spc="40"/>
              <a:t>КА</a:t>
            </a:r>
            <a:r>
              <a:rPr dirty="0" spc="-125"/>
              <a:t> </a:t>
            </a:r>
            <a:r>
              <a:rPr dirty="0" spc="60"/>
              <a:t>НА</a:t>
            </a:r>
            <a:r>
              <a:rPr dirty="0" spc="-120"/>
              <a:t> </a:t>
            </a:r>
            <a:r>
              <a:rPr dirty="0"/>
              <a:t>У</a:t>
            </a:r>
            <a:r>
              <a:rPr dirty="0" spc="110"/>
              <a:t>Ч</a:t>
            </a:r>
            <a:r>
              <a:rPr dirty="0" spc="50"/>
              <a:t>А</a:t>
            </a:r>
            <a:r>
              <a:rPr dirty="0" spc="70"/>
              <a:t>С</a:t>
            </a:r>
            <a:r>
              <a:rPr dirty="0" spc="-80"/>
              <a:t>Т</a:t>
            </a:r>
            <a:r>
              <a:rPr dirty="0" spc="-20"/>
              <a:t>И</a:t>
            </a:r>
            <a:r>
              <a:rPr dirty="0" spc="-30"/>
              <a:t>Е</a:t>
            </a:r>
            <a:r>
              <a:rPr dirty="0" spc="-305"/>
              <a:t> </a:t>
            </a:r>
            <a:r>
              <a:rPr dirty="0" spc="80"/>
              <a:t>В</a:t>
            </a:r>
            <a:r>
              <a:rPr dirty="0" spc="-110"/>
              <a:t> </a:t>
            </a:r>
            <a:r>
              <a:rPr dirty="0" spc="50"/>
              <a:t>А</a:t>
            </a:r>
            <a:r>
              <a:rPr dirty="0"/>
              <a:t>У</a:t>
            </a:r>
            <a:r>
              <a:rPr dirty="0"/>
              <a:t>К</a:t>
            </a:r>
            <a:r>
              <a:rPr dirty="0" spc="150"/>
              <a:t>Ц</a:t>
            </a:r>
            <a:r>
              <a:rPr dirty="0" spc="-20"/>
              <a:t>И</a:t>
            </a:r>
            <a:r>
              <a:rPr dirty="0" spc="-40"/>
              <a:t>О</a:t>
            </a:r>
            <a:r>
              <a:rPr dirty="0" spc="30"/>
              <a:t>Н</a:t>
            </a:r>
            <a:r>
              <a:rPr dirty="0" spc="-30"/>
              <a:t>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6596" y="1892300"/>
            <a:ext cx="224345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0"/>
              </a:spcBef>
              <a:buClr>
                <a:srgbClr val="737373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500" spc="8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500" spc="-6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 spc="-55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500" spc="-2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500" spc="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5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500" spc="-2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500" spc="2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500" spc="35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500" spc="-2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5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5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7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500" spc="50">
                <a:solidFill>
                  <a:srgbClr val="444444"/>
                </a:solidFill>
                <a:latin typeface="Trebuchet MS"/>
                <a:cs typeface="Trebuchet MS"/>
              </a:rPr>
              <a:t>аявк</a:t>
            </a:r>
            <a:r>
              <a:rPr dirty="0" sz="15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5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25">
                <a:solidFill>
                  <a:srgbClr val="444444"/>
                </a:solidFill>
                <a:latin typeface="Trebuchet MS"/>
                <a:cs typeface="Trebuchet MS"/>
              </a:rPr>
              <a:t>на  </a:t>
            </a:r>
            <a:r>
              <a:rPr dirty="0" sz="1500" spc="10">
                <a:solidFill>
                  <a:srgbClr val="444444"/>
                </a:solidFill>
                <a:latin typeface="Trebuchet MS"/>
                <a:cs typeface="Trebuchet MS"/>
              </a:rPr>
              <a:t>учас</a:t>
            </a:r>
            <a:r>
              <a:rPr dirty="0" sz="1500">
                <a:solidFill>
                  <a:srgbClr val="444444"/>
                </a:solidFill>
                <a:latin typeface="Trebuchet MS"/>
                <a:cs typeface="Trebuchet MS"/>
              </a:rPr>
              <a:t>ти</a:t>
            </a:r>
            <a:r>
              <a:rPr dirty="0" sz="15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 spc="-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8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5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15">
                <a:solidFill>
                  <a:srgbClr val="444444"/>
                </a:solidFill>
                <a:latin typeface="Trebuchet MS"/>
                <a:cs typeface="Trebuchet MS"/>
              </a:rPr>
              <a:t>аук</a:t>
            </a:r>
            <a:r>
              <a:rPr dirty="0" sz="1500" spc="35">
                <a:solidFill>
                  <a:srgbClr val="444444"/>
                </a:solidFill>
                <a:latin typeface="Trebuchet MS"/>
                <a:cs typeface="Trebuchet MS"/>
              </a:rPr>
              <a:t>цио</a:t>
            </a:r>
            <a:r>
              <a:rPr dirty="0" sz="1500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1103" y="1862709"/>
            <a:ext cx="2856230" cy="4293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557530" indent="-180340">
              <a:lnSpc>
                <a:spcPct val="100000"/>
              </a:lnSpc>
              <a:spcBef>
                <a:spcPts val="100"/>
              </a:spcBef>
              <a:buClr>
                <a:srgbClr val="737373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500" spc="85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500" spc="6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500" spc="25">
                <a:solidFill>
                  <a:srgbClr val="343846"/>
                </a:solidFill>
                <a:latin typeface="Trebuchet MS"/>
                <a:cs typeface="Trebuchet MS"/>
              </a:rPr>
              <a:t>д</a:t>
            </a:r>
            <a:r>
              <a:rPr dirty="0" sz="1500" spc="25">
                <a:solidFill>
                  <a:srgbClr val="343846"/>
                </a:solidFill>
                <a:latin typeface="Trebuchet MS"/>
                <a:cs typeface="Trebuchet MS"/>
              </a:rPr>
              <a:t>пи</a:t>
            </a:r>
            <a:r>
              <a:rPr dirty="0" sz="1500" spc="15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500" spc="10">
                <a:solidFill>
                  <a:srgbClr val="343846"/>
                </a:solidFill>
                <a:latin typeface="Trebuchet MS"/>
                <a:cs typeface="Trebuchet MS"/>
              </a:rPr>
              <a:t>ание</a:t>
            </a:r>
            <a:r>
              <a:rPr dirty="0" sz="15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25">
                <a:solidFill>
                  <a:srgbClr val="343846"/>
                </a:solidFill>
                <a:latin typeface="Trebuchet MS"/>
                <a:cs typeface="Trebuchet MS"/>
              </a:rPr>
              <a:t>пр</a:t>
            </a:r>
            <a:r>
              <a:rPr dirty="0" sz="1500" spc="2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500" spc="30">
                <a:solidFill>
                  <a:srgbClr val="343846"/>
                </a:solidFill>
                <a:latin typeface="Trebuchet MS"/>
                <a:cs typeface="Trebuchet MS"/>
              </a:rPr>
              <a:t>токола  </a:t>
            </a:r>
            <a:r>
              <a:rPr dirty="0" sz="1500" spc="20">
                <a:solidFill>
                  <a:srgbClr val="343846"/>
                </a:solidFill>
                <a:latin typeface="Trebuchet MS"/>
                <a:cs typeface="Trebuchet MS"/>
              </a:rPr>
              <a:t>подведения</a:t>
            </a:r>
            <a:r>
              <a:rPr dirty="0" sz="15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30">
                <a:solidFill>
                  <a:srgbClr val="343846"/>
                </a:solidFill>
                <a:latin typeface="Trebuchet MS"/>
                <a:cs typeface="Trebuchet MS"/>
              </a:rPr>
              <a:t>итогов</a:t>
            </a:r>
            <a:r>
              <a:rPr dirty="0" sz="1500" spc="-11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20">
                <a:solidFill>
                  <a:srgbClr val="343846"/>
                </a:solidFill>
                <a:latin typeface="Trebuchet MS"/>
                <a:cs typeface="Trebuchet MS"/>
              </a:rPr>
              <a:t>ЭА.</a:t>
            </a:r>
            <a:endParaRPr sz="1500">
              <a:latin typeface="Trebuchet MS"/>
              <a:cs typeface="Trebuchet MS"/>
            </a:endParaRPr>
          </a:p>
          <a:p>
            <a:pPr marL="192405" marR="330835" indent="-180340">
              <a:lnSpc>
                <a:spcPct val="100000"/>
              </a:lnSpc>
              <a:spcBef>
                <a:spcPts val="1200"/>
              </a:spcBef>
              <a:buClr>
                <a:srgbClr val="737373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500" spc="30">
                <a:solidFill>
                  <a:srgbClr val="343846"/>
                </a:solidFill>
                <a:latin typeface="Trebuchet MS"/>
                <a:cs typeface="Trebuchet MS"/>
              </a:rPr>
              <a:t>Отмена </a:t>
            </a:r>
            <a:r>
              <a:rPr dirty="0" sz="1500" spc="5">
                <a:solidFill>
                  <a:srgbClr val="343846"/>
                </a:solidFill>
                <a:latin typeface="Trebuchet MS"/>
                <a:cs typeface="Trebuchet MS"/>
              </a:rPr>
              <a:t>определения </a:t>
            </a:r>
            <a:r>
              <a:rPr dirty="0" sz="1500" spc="1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40">
                <a:solidFill>
                  <a:srgbClr val="343846"/>
                </a:solidFill>
                <a:latin typeface="Trebuchet MS"/>
                <a:cs typeface="Trebuchet MS"/>
              </a:rPr>
              <a:t>поставщика</a:t>
            </a:r>
            <a:r>
              <a:rPr dirty="0" sz="15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-5">
                <a:solidFill>
                  <a:srgbClr val="343846"/>
                </a:solidFill>
                <a:latin typeface="Trebuchet MS"/>
                <a:cs typeface="Trebuchet MS"/>
              </a:rPr>
              <a:t>(подрядчика, </a:t>
            </a:r>
            <a:r>
              <a:rPr dirty="0" sz="1500" spc="-434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>
                <a:solidFill>
                  <a:srgbClr val="343846"/>
                </a:solidFill>
                <a:latin typeface="Trebuchet MS"/>
                <a:cs typeface="Trebuchet MS"/>
              </a:rPr>
              <a:t>исполнителя).</a:t>
            </a:r>
            <a:endParaRPr sz="1500">
              <a:latin typeface="Trebuchet MS"/>
              <a:cs typeface="Trebuchet MS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737373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500" spc="15">
                <a:solidFill>
                  <a:srgbClr val="343846"/>
                </a:solidFill>
                <a:latin typeface="Trebuchet MS"/>
                <a:cs typeface="Trebuchet MS"/>
              </a:rPr>
              <a:t>Отклонение</a:t>
            </a:r>
            <a:r>
              <a:rPr dirty="0" sz="1500" spc="-11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45">
                <a:solidFill>
                  <a:srgbClr val="343846"/>
                </a:solidFill>
                <a:latin typeface="Trebuchet MS"/>
                <a:cs typeface="Trebuchet MS"/>
              </a:rPr>
              <a:t>заявки</a:t>
            </a:r>
            <a:endParaRPr sz="1500">
              <a:latin typeface="Trebuchet MS"/>
              <a:cs typeface="Trebuchet MS"/>
            </a:endParaRPr>
          </a:p>
          <a:p>
            <a:pPr marL="192405">
              <a:lnSpc>
                <a:spcPct val="100000"/>
              </a:lnSpc>
            </a:pPr>
            <a:r>
              <a:rPr dirty="0" sz="1500" spc="15">
                <a:solidFill>
                  <a:srgbClr val="343846"/>
                </a:solidFill>
                <a:latin typeface="Trebuchet MS"/>
                <a:cs typeface="Trebuchet MS"/>
              </a:rPr>
              <a:t>Участника.</a:t>
            </a:r>
            <a:endParaRPr sz="1500">
              <a:latin typeface="Trebuchet MS"/>
              <a:cs typeface="Trebuchet MS"/>
            </a:endParaRPr>
          </a:p>
          <a:p>
            <a:pPr marL="192405" marR="5080" indent="-180340">
              <a:lnSpc>
                <a:spcPct val="100000"/>
              </a:lnSpc>
              <a:spcBef>
                <a:spcPts val="1205"/>
              </a:spcBef>
              <a:buClr>
                <a:srgbClr val="737373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500" spc="10">
                <a:solidFill>
                  <a:srgbClr val="343846"/>
                </a:solidFill>
                <a:latin typeface="Trebuchet MS"/>
                <a:cs typeface="Trebuchet MS"/>
              </a:rPr>
              <a:t>Получение</a:t>
            </a:r>
            <a:r>
              <a:rPr dirty="0" sz="15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45">
                <a:solidFill>
                  <a:srgbClr val="343846"/>
                </a:solidFill>
                <a:latin typeface="Trebuchet MS"/>
                <a:cs typeface="Trebuchet MS"/>
              </a:rPr>
              <a:t>заявки</a:t>
            </a:r>
            <a:r>
              <a:rPr dirty="0" sz="15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35">
                <a:solidFill>
                  <a:srgbClr val="343846"/>
                </a:solidFill>
                <a:latin typeface="Trebuchet MS"/>
                <a:cs typeface="Trebuchet MS"/>
              </a:rPr>
              <a:t>на</a:t>
            </a:r>
            <a:r>
              <a:rPr dirty="0" sz="15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5">
                <a:solidFill>
                  <a:srgbClr val="343846"/>
                </a:solidFill>
                <a:latin typeface="Trebuchet MS"/>
                <a:cs typeface="Trebuchet MS"/>
              </a:rPr>
              <a:t>участие </a:t>
            </a:r>
            <a:r>
              <a:rPr dirty="0" sz="1500" spc="-4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20">
                <a:solidFill>
                  <a:srgbClr val="343846"/>
                </a:solidFill>
                <a:latin typeface="Trebuchet MS"/>
                <a:cs typeface="Trebuchet MS"/>
              </a:rPr>
              <a:t>после </a:t>
            </a:r>
            <a:r>
              <a:rPr dirty="0" sz="1500" spc="25">
                <a:solidFill>
                  <a:srgbClr val="343846"/>
                </a:solidFill>
                <a:latin typeface="Trebuchet MS"/>
                <a:cs typeface="Trebuchet MS"/>
              </a:rPr>
              <a:t>окончания срока </a:t>
            </a:r>
            <a:r>
              <a:rPr dirty="0" sz="1500" spc="30">
                <a:solidFill>
                  <a:srgbClr val="343846"/>
                </a:solidFill>
                <a:latin typeface="Trebuchet MS"/>
                <a:cs typeface="Trebuchet MS"/>
              </a:rPr>
              <a:t> подачи</a:t>
            </a:r>
            <a:r>
              <a:rPr dirty="0" sz="1500" spc="2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20">
                <a:solidFill>
                  <a:srgbClr val="343846"/>
                </a:solidFill>
                <a:latin typeface="Trebuchet MS"/>
                <a:cs typeface="Trebuchet MS"/>
              </a:rPr>
              <a:t>заявок.</a:t>
            </a:r>
            <a:endParaRPr sz="1500">
              <a:latin typeface="Trebuchet MS"/>
              <a:cs typeface="Trebuchet MS"/>
            </a:endParaRPr>
          </a:p>
          <a:p>
            <a:pPr marL="192405" marR="30480" indent="-180340">
              <a:lnSpc>
                <a:spcPct val="100000"/>
              </a:lnSpc>
              <a:spcBef>
                <a:spcPts val="1200"/>
              </a:spcBef>
              <a:buClr>
                <a:srgbClr val="737373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500" spc="15">
                <a:solidFill>
                  <a:srgbClr val="343846"/>
                </a:solidFill>
                <a:latin typeface="Trebuchet MS"/>
                <a:cs typeface="Trebuchet MS"/>
              </a:rPr>
              <a:t>Отстранение </a:t>
            </a:r>
            <a:r>
              <a:rPr dirty="0" sz="1500" spc="35">
                <a:solidFill>
                  <a:srgbClr val="343846"/>
                </a:solidFill>
                <a:latin typeface="Trebuchet MS"/>
                <a:cs typeface="Trebuchet MS"/>
              </a:rPr>
              <a:t>Участника</a:t>
            </a:r>
            <a:r>
              <a:rPr dirty="0" sz="1500" spc="40">
                <a:solidFill>
                  <a:srgbClr val="343846"/>
                </a:solidFill>
                <a:latin typeface="Trebuchet MS"/>
                <a:cs typeface="Trebuchet MS"/>
              </a:rPr>
              <a:t> от </a:t>
            </a:r>
            <a:r>
              <a:rPr dirty="0" sz="1500" spc="4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15">
                <a:solidFill>
                  <a:srgbClr val="343846"/>
                </a:solidFill>
                <a:latin typeface="Trebuchet MS"/>
                <a:cs typeface="Trebuchet MS"/>
              </a:rPr>
              <a:t>участия </a:t>
            </a:r>
            <a:r>
              <a:rPr dirty="0" sz="1500" spc="80">
                <a:solidFill>
                  <a:srgbClr val="343846"/>
                </a:solidFill>
                <a:latin typeface="Trebuchet MS"/>
                <a:cs typeface="Trebuchet MS"/>
              </a:rPr>
              <a:t>в </a:t>
            </a:r>
            <a:r>
              <a:rPr dirty="0" sz="1500" spc="5">
                <a:solidFill>
                  <a:srgbClr val="343846"/>
                </a:solidFill>
                <a:latin typeface="Trebuchet MS"/>
                <a:cs typeface="Trebuchet MS"/>
              </a:rPr>
              <a:t>определении </a:t>
            </a:r>
            <a:r>
              <a:rPr dirty="0" sz="1500" spc="1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40">
                <a:solidFill>
                  <a:srgbClr val="343846"/>
                </a:solidFill>
                <a:latin typeface="Trebuchet MS"/>
                <a:cs typeface="Trebuchet MS"/>
              </a:rPr>
              <a:t>поставщика </a:t>
            </a:r>
            <a:r>
              <a:rPr dirty="0" sz="1500" spc="5">
                <a:solidFill>
                  <a:srgbClr val="343846"/>
                </a:solidFill>
                <a:latin typeface="Trebuchet MS"/>
                <a:cs typeface="Trebuchet MS"/>
              </a:rPr>
              <a:t>или </a:t>
            </a:r>
            <a:r>
              <a:rPr dirty="0" sz="1500" spc="45">
                <a:solidFill>
                  <a:srgbClr val="343846"/>
                </a:solidFill>
                <a:latin typeface="Trebuchet MS"/>
                <a:cs typeface="Trebuchet MS"/>
              </a:rPr>
              <a:t>отказ </a:t>
            </a:r>
            <a:r>
              <a:rPr dirty="0" sz="1500" spc="40">
                <a:solidFill>
                  <a:srgbClr val="343846"/>
                </a:solidFill>
                <a:latin typeface="Trebuchet MS"/>
                <a:cs typeface="Trebuchet MS"/>
              </a:rPr>
              <a:t>от </a:t>
            </a:r>
            <a:r>
              <a:rPr dirty="0" sz="1500" spc="4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35">
                <a:solidFill>
                  <a:srgbClr val="343846"/>
                </a:solidFill>
                <a:latin typeface="Trebuchet MS"/>
                <a:cs typeface="Trebuchet MS"/>
              </a:rPr>
              <a:t>заключения </a:t>
            </a:r>
            <a:r>
              <a:rPr dirty="0" sz="1500" spc="30">
                <a:solidFill>
                  <a:srgbClr val="343846"/>
                </a:solidFill>
                <a:latin typeface="Trebuchet MS"/>
                <a:cs typeface="Trebuchet MS"/>
              </a:rPr>
              <a:t>контракта</a:t>
            </a:r>
            <a:r>
              <a:rPr dirty="0" sz="1500" spc="35">
                <a:solidFill>
                  <a:srgbClr val="343846"/>
                </a:solidFill>
                <a:latin typeface="Trebuchet MS"/>
                <a:cs typeface="Trebuchet MS"/>
              </a:rPr>
              <a:t> с </a:t>
            </a:r>
            <a:r>
              <a:rPr dirty="0" sz="1500" spc="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15">
                <a:solidFill>
                  <a:srgbClr val="343846"/>
                </a:solidFill>
                <a:latin typeface="Trebuchet MS"/>
                <a:cs typeface="Trebuchet MS"/>
              </a:rPr>
              <a:t>победителем</a:t>
            </a:r>
            <a:r>
              <a:rPr dirty="0" sz="15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8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500" spc="-1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30">
                <a:solidFill>
                  <a:srgbClr val="343846"/>
                </a:solidFill>
                <a:latin typeface="Trebuchet MS"/>
                <a:cs typeface="Trebuchet MS"/>
              </a:rPr>
              <a:t>соответствии </a:t>
            </a:r>
            <a:r>
              <a:rPr dirty="0" sz="1500" spc="-434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4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5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-85">
                <a:solidFill>
                  <a:srgbClr val="343846"/>
                </a:solidFill>
                <a:latin typeface="Trebuchet MS"/>
                <a:cs typeface="Trebuchet MS"/>
              </a:rPr>
              <a:t>ч</a:t>
            </a:r>
            <a:r>
              <a:rPr dirty="0" sz="1500" spc="-60">
                <a:solidFill>
                  <a:srgbClr val="343846"/>
                </a:solidFill>
                <a:latin typeface="Trebuchet MS"/>
                <a:cs typeface="Trebuchet MS"/>
              </a:rPr>
              <a:t>.</a:t>
            </a:r>
            <a:r>
              <a:rPr dirty="0" sz="15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-100">
                <a:solidFill>
                  <a:srgbClr val="343846"/>
                </a:solidFill>
                <a:latin typeface="Trebuchet MS"/>
                <a:cs typeface="Trebuchet MS"/>
              </a:rPr>
              <a:t>9,</a:t>
            </a:r>
            <a:r>
              <a:rPr dirty="0" sz="15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55">
                <a:solidFill>
                  <a:srgbClr val="343846"/>
                </a:solidFill>
                <a:latin typeface="Trebuchet MS"/>
                <a:cs typeface="Trebuchet MS"/>
              </a:rPr>
              <a:t>10</a:t>
            </a:r>
            <a:r>
              <a:rPr dirty="0" sz="15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3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500" spc="-70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500" spc="-55">
                <a:solidFill>
                  <a:srgbClr val="343846"/>
                </a:solidFill>
                <a:latin typeface="Trebuchet MS"/>
                <a:cs typeface="Trebuchet MS"/>
              </a:rPr>
              <a:t>.</a:t>
            </a:r>
            <a:r>
              <a:rPr dirty="0" sz="15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55">
                <a:solidFill>
                  <a:srgbClr val="343846"/>
                </a:solidFill>
                <a:latin typeface="Trebuchet MS"/>
                <a:cs typeface="Trebuchet MS"/>
              </a:rPr>
              <a:t>31</a:t>
            </a:r>
            <a:r>
              <a:rPr dirty="0" sz="15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170">
                <a:solidFill>
                  <a:srgbClr val="343846"/>
                </a:solidFill>
                <a:latin typeface="Trebuchet MS"/>
                <a:cs typeface="Trebuchet MS"/>
              </a:rPr>
              <a:t>№</a:t>
            </a:r>
            <a:r>
              <a:rPr dirty="0" sz="15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500" spc="55">
                <a:solidFill>
                  <a:srgbClr val="343846"/>
                </a:solidFill>
                <a:latin typeface="Trebuchet MS"/>
                <a:cs typeface="Trebuchet MS"/>
              </a:rPr>
              <a:t>44</a:t>
            </a:r>
            <a:r>
              <a:rPr dirty="0" sz="1500" spc="-150">
                <a:solidFill>
                  <a:srgbClr val="343846"/>
                </a:solidFill>
                <a:latin typeface="Trebuchet MS"/>
                <a:cs typeface="Trebuchet MS"/>
              </a:rPr>
              <a:t>-</a:t>
            </a:r>
            <a:r>
              <a:rPr dirty="0" sz="1500" spc="65">
                <a:solidFill>
                  <a:srgbClr val="343846"/>
                </a:solidFill>
                <a:latin typeface="Trebuchet MS"/>
                <a:cs typeface="Trebuchet MS"/>
              </a:rPr>
              <a:t>ФЗ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2082" y="1899665"/>
            <a:ext cx="2623185" cy="2845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532765" indent="-180340">
              <a:lnSpc>
                <a:spcPct val="100000"/>
              </a:lnSpc>
              <a:spcBef>
                <a:spcPts val="100"/>
              </a:spcBef>
              <a:buClr>
                <a:srgbClr val="737373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500" spc="7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5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500" spc="3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5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5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5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 spc="-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500" spc="-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500" spc="-3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10">
                <a:solidFill>
                  <a:srgbClr val="444444"/>
                </a:solidFill>
                <a:latin typeface="Trebuchet MS"/>
                <a:cs typeface="Trebuchet MS"/>
              </a:rPr>
              <a:t>ил</a:t>
            </a:r>
            <a:r>
              <a:rPr dirty="0" sz="15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5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40">
                <a:solidFill>
                  <a:srgbClr val="444444"/>
                </a:solidFill>
                <a:latin typeface="Trebuchet MS"/>
                <a:cs typeface="Trebuchet MS"/>
              </a:rPr>
              <a:t>отказ  </a:t>
            </a:r>
            <a:r>
              <a:rPr dirty="0" sz="1500" spc="10">
                <a:solidFill>
                  <a:srgbClr val="444444"/>
                </a:solidFill>
                <a:latin typeface="Trebuchet MS"/>
                <a:cs typeface="Trebuchet MS"/>
              </a:rPr>
              <a:t>учас</a:t>
            </a:r>
            <a:r>
              <a:rPr dirty="0" sz="1500" spc="25">
                <a:solidFill>
                  <a:srgbClr val="444444"/>
                </a:solidFill>
                <a:latin typeface="Trebuchet MS"/>
                <a:cs typeface="Trebuchet MS"/>
              </a:rPr>
              <a:t>тник</a:t>
            </a:r>
            <a:r>
              <a:rPr dirty="0" sz="1500" spc="3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5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7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500" spc="40">
                <a:solidFill>
                  <a:srgbClr val="444444"/>
                </a:solidFill>
                <a:latin typeface="Trebuchet MS"/>
                <a:cs typeface="Trebuchet MS"/>
              </a:rPr>
              <a:t>ак</a:t>
            </a:r>
            <a:r>
              <a:rPr dirty="0" sz="1500" spc="5">
                <a:solidFill>
                  <a:srgbClr val="444444"/>
                </a:solidFill>
                <a:latin typeface="Trebuchet MS"/>
                <a:cs typeface="Trebuchet MS"/>
              </a:rPr>
              <a:t>упки  </a:t>
            </a:r>
            <a:r>
              <a:rPr dirty="0" sz="1500" spc="7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500" spc="40">
                <a:solidFill>
                  <a:srgbClr val="444444"/>
                </a:solidFill>
                <a:latin typeface="Trebuchet MS"/>
                <a:cs typeface="Trebuchet MS"/>
              </a:rPr>
              <a:t>ак</a:t>
            </a:r>
            <a:r>
              <a:rPr dirty="0" sz="1500" spc="40">
                <a:solidFill>
                  <a:srgbClr val="444444"/>
                </a:solidFill>
                <a:latin typeface="Trebuchet MS"/>
                <a:cs typeface="Trebuchet MS"/>
              </a:rPr>
              <a:t>лючит</a:t>
            </a:r>
            <a:r>
              <a:rPr dirty="0" sz="1500" spc="4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5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500" spc="30">
                <a:solidFill>
                  <a:srgbClr val="444444"/>
                </a:solidFill>
                <a:latin typeface="Trebuchet MS"/>
                <a:cs typeface="Trebuchet MS"/>
              </a:rPr>
              <a:t>он</a:t>
            </a:r>
            <a:r>
              <a:rPr dirty="0" sz="1500" spc="25">
                <a:solidFill>
                  <a:srgbClr val="444444"/>
                </a:solidFill>
                <a:latin typeface="Trebuchet MS"/>
                <a:cs typeface="Trebuchet MS"/>
              </a:rPr>
              <a:t>тра</a:t>
            </a:r>
            <a:r>
              <a:rPr dirty="0" sz="15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500" spc="-65">
                <a:solidFill>
                  <a:srgbClr val="444444"/>
                </a:solidFill>
                <a:latin typeface="Trebuchet MS"/>
                <a:cs typeface="Trebuchet MS"/>
              </a:rPr>
              <a:t>т.</a:t>
            </a:r>
            <a:endParaRPr sz="1500">
              <a:latin typeface="Trebuchet MS"/>
              <a:cs typeface="Trebuchet MS"/>
            </a:endParaRPr>
          </a:p>
          <a:p>
            <a:pPr marL="192405" marR="158750" indent="-180340">
              <a:lnSpc>
                <a:spcPct val="100000"/>
              </a:lnSpc>
              <a:spcBef>
                <a:spcPts val="1200"/>
              </a:spcBef>
              <a:buClr>
                <a:srgbClr val="737373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500" spc="3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500" spc="2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 spc="2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5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5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 spc="-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500" spc="4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500" spc="2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500" spc="50">
                <a:solidFill>
                  <a:srgbClr val="444444"/>
                </a:solidFill>
                <a:latin typeface="Trebuchet MS"/>
                <a:cs typeface="Trebuchet MS"/>
              </a:rPr>
              <a:t>та</a:t>
            </a:r>
            <a:r>
              <a:rPr dirty="0" sz="1500" spc="5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500" spc="-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5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5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5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500" spc="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500" spc="5">
                <a:solidFill>
                  <a:srgbClr val="444444"/>
                </a:solidFill>
                <a:latin typeface="Trebuchet MS"/>
                <a:cs typeface="Trebuchet MS"/>
              </a:rPr>
              <a:t>и  </a:t>
            </a:r>
            <a:r>
              <a:rPr dirty="0" sz="1500">
                <a:solidFill>
                  <a:srgbClr val="444444"/>
                </a:solidFill>
                <a:latin typeface="Trebuchet MS"/>
                <a:cs typeface="Trebuchet MS"/>
              </a:rPr>
              <a:t>пр</a:t>
            </a:r>
            <a:r>
              <a:rPr dirty="0" sz="1500" spc="-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 spc="2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500" spc="4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500" spc="3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500" spc="50">
                <a:solidFill>
                  <a:srgbClr val="444444"/>
                </a:solidFill>
                <a:latin typeface="Trebuchet MS"/>
                <a:cs typeface="Trebuchet MS"/>
              </a:rPr>
              <a:t>та</a:t>
            </a:r>
            <a:r>
              <a:rPr dirty="0" sz="15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500" spc="-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5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>
                <a:solidFill>
                  <a:srgbClr val="444444"/>
                </a:solidFill>
                <a:latin typeface="Trebuchet MS"/>
                <a:cs typeface="Trebuchet MS"/>
              </a:rPr>
              <a:t>ние</a:t>
            </a:r>
            <a:r>
              <a:rPr dirty="0" sz="15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25">
                <a:solidFill>
                  <a:srgbClr val="444444"/>
                </a:solidFill>
                <a:latin typeface="Trebuchet MS"/>
                <a:cs typeface="Trebuchet MS"/>
              </a:rPr>
              <a:t>с  </a:t>
            </a:r>
            <a:r>
              <a:rPr dirty="0" sz="1500" spc="10">
                <a:solidFill>
                  <a:srgbClr val="444444"/>
                </a:solidFill>
                <a:latin typeface="Trebuchet MS"/>
                <a:cs typeface="Trebuchet MS"/>
              </a:rPr>
              <a:t>нар</a:t>
            </a:r>
            <a:r>
              <a:rPr dirty="0" sz="150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500" spc="25">
                <a:solidFill>
                  <a:srgbClr val="444444"/>
                </a:solidFill>
                <a:latin typeface="Trebuchet MS"/>
                <a:cs typeface="Trebuchet MS"/>
              </a:rPr>
              <a:t>ш</a:t>
            </a:r>
            <a:r>
              <a:rPr dirty="0" sz="1500" spc="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>
                <a:solidFill>
                  <a:srgbClr val="444444"/>
                </a:solidFill>
                <a:latin typeface="Trebuchet MS"/>
                <a:cs typeface="Trebuchet MS"/>
              </a:rPr>
              <a:t>ни</a:t>
            </a:r>
            <a:r>
              <a:rPr dirty="0" sz="15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 spc="8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5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-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500" spc="-1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500" spc="3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5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500" spc="7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500">
                <a:solidFill>
                  <a:srgbClr val="444444"/>
                </a:solidFill>
                <a:latin typeface="Trebuchet MS"/>
                <a:cs typeface="Trebuchet MS"/>
              </a:rPr>
              <a:t>ий  </a:t>
            </a:r>
            <a:r>
              <a:rPr dirty="0" sz="1500" spc="2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15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 spc="-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500" spc="5">
                <a:solidFill>
                  <a:srgbClr val="444444"/>
                </a:solidFill>
                <a:latin typeface="Trebuchet MS"/>
                <a:cs typeface="Trebuchet MS"/>
              </a:rPr>
              <a:t>пе</a:t>
            </a:r>
            <a:r>
              <a:rPr dirty="0" sz="1500">
                <a:solidFill>
                  <a:srgbClr val="444444"/>
                </a:solidFill>
                <a:latin typeface="Trebuchet MS"/>
                <a:cs typeface="Trebuchet MS"/>
              </a:rPr>
              <a:t>чен</a:t>
            </a:r>
            <a:r>
              <a:rPr dirty="0" sz="15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5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5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2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500" spc="1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500" spc="40">
                <a:solidFill>
                  <a:srgbClr val="444444"/>
                </a:solidFill>
                <a:latin typeface="Trebuchet MS"/>
                <a:cs typeface="Trebuchet MS"/>
              </a:rPr>
              <a:t>по</a:t>
            </a:r>
            <a:r>
              <a:rPr dirty="0" sz="1500" spc="15">
                <a:solidFill>
                  <a:srgbClr val="444444"/>
                </a:solidFill>
                <a:latin typeface="Trebuchet MS"/>
                <a:cs typeface="Trebuchet MS"/>
              </a:rPr>
              <a:t>лн</a:t>
            </a:r>
            <a:r>
              <a:rPr dirty="0" sz="15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 spc="-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500" spc="-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500" spc="25">
                <a:solidFill>
                  <a:srgbClr val="444444"/>
                </a:solidFill>
                <a:latin typeface="Trebuchet MS"/>
                <a:cs typeface="Trebuchet MS"/>
              </a:rPr>
              <a:t>я  </a:t>
            </a:r>
            <a:r>
              <a:rPr dirty="0" sz="1500" spc="10">
                <a:solidFill>
                  <a:srgbClr val="444444"/>
                </a:solidFill>
                <a:latin typeface="Trebuchet MS"/>
                <a:cs typeface="Trebuchet MS"/>
              </a:rPr>
              <a:t>контракта.</a:t>
            </a:r>
            <a:endParaRPr sz="1500">
              <a:latin typeface="Trebuchet MS"/>
              <a:cs typeface="Trebuchet MS"/>
            </a:endParaRPr>
          </a:p>
          <a:p>
            <a:pPr marL="192405" marR="5080" indent="-180340">
              <a:lnSpc>
                <a:spcPct val="100000"/>
              </a:lnSpc>
              <a:spcBef>
                <a:spcPts val="1200"/>
              </a:spcBef>
              <a:buClr>
                <a:srgbClr val="737373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1500" spc="35">
                <a:solidFill>
                  <a:srgbClr val="444444"/>
                </a:solidFill>
                <a:latin typeface="Trebuchet MS"/>
                <a:cs typeface="Trebuchet MS"/>
              </a:rPr>
              <a:t>Откл</a:t>
            </a:r>
            <a:r>
              <a:rPr dirty="0" sz="15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50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5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5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5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5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4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500" spc="4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500" spc="4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500" spc="3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500" spc="20">
                <a:solidFill>
                  <a:srgbClr val="444444"/>
                </a:solidFill>
                <a:latin typeface="Trebuchet MS"/>
                <a:cs typeface="Trebuchet MS"/>
              </a:rPr>
              <a:t>тн</a:t>
            </a:r>
            <a:r>
              <a:rPr dirty="0" sz="15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5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5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5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30">
                <a:solidFill>
                  <a:srgbClr val="444444"/>
                </a:solidFill>
                <a:latin typeface="Trebuchet MS"/>
                <a:cs typeface="Trebuchet MS"/>
              </a:rPr>
              <a:t>по  </a:t>
            </a:r>
            <a:r>
              <a:rPr dirty="0" sz="1500" spc="50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1500" spc="-150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500" spc="8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5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35">
                <a:solidFill>
                  <a:srgbClr val="444444"/>
                </a:solidFill>
                <a:latin typeface="Trebuchet MS"/>
                <a:cs typeface="Trebuchet MS"/>
              </a:rPr>
              <a:t>частя</a:t>
            </a:r>
            <a:r>
              <a:rPr dirty="0" sz="1500" spc="5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5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7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500" spc="50">
                <a:solidFill>
                  <a:srgbClr val="444444"/>
                </a:solidFill>
                <a:latin typeface="Trebuchet MS"/>
                <a:cs typeface="Trebuchet MS"/>
              </a:rPr>
              <a:t>аявок</a:t>
            </a:r>
            <a:r>
              <a:rPr dirty="0" sz="15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55">
                <a:solidFill>
                  <a:srgbClr val="444444"/>
                </a:solidFill>
                <a:latin typeface="Trebuchet MS"/>
                <a:cs typeface="Trebuchet MS"/>
              </a:rPr>
              <a:t>3</a:t>
            </a:r>
            <a:r>
              <a:rPr dirty="0" sz="15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20">
                <a:solidFill>
                  <a:srgbClr val="444444"/>
                </a:solidFill>
                <a:latin typeface="Trebuchet MS"/>
                <a:cs typeface="Trebuchet MS"/>
              </a:rPr>
              <a:t>ра</a:t>
            </a:r>
            <a:r>
              <a:rPr dirty="0" sz="1500" spc="7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5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5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55">
                <a:solidFill>
                  <a:srgbClr val="444444"/>
                </a:solidFill>
                <a:latin typeface="Trebuchet MS"/>
                <a:cs typeface="Trebuchet MS"/>
              </a:rPr>
              <a:t>в  </a:t>
            </a:r>
            <a:r>
              <a:rPr dirty="0" sz="1500" spc="-5">
                <a:solidFill>
                  <a:srgbClr val="444444"/>
                </a:solidFill>
                <a:latin typeface="Trebuchet MS"/>
                <a:cs typeface="Trebuchet MS"/>
              </a:rPr>
              <a:t>течение</a:t>
            </a:r>
            <a:r>
              <a:rPr dirty="0" sz="15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500" spc="35">
                <a:solidFill>
                  <a:srgbClr val="444444"/>
                </a:solidFill>
                <a:latin typeface="Trebuchet MS"/>
                <a:cs typeface="Trebuchet MS"/>
              </a:rPr>
              <a:t>квартала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7971" y="1144524"/>
            <a:ext cx="3698875" cy="536575"/>
          </a:xfrm>
          <a:prstGeom prst="rect">
            <a:avLst/>
          </a:prstGeom>
          <a:solidFill>
            <a:srgbClr val="EFEFEF"/>
          </a:solidFill>
          <a:ln w="9525">
            <a:solidFill>
              <a:srgbClr val="D9D9D9"/>
            </a:solidFill>
          </a:ln>
        </p:spPr>
        <p:txBody>
          <a:bodyPr wrap="square" lIns="0" tIns="136525" rIns="0" bIns="0" rtlCol="0" vert="horz">
            <a:spAutoFit/>
          </a:bodyPr>
          <a:lstStyle/>
          <a:p>
            <a:pPr marL="723265">
              <a:lnSpc>
                <a:spcPct val="100000"/>
              </a:lnSpc>
              <a:spcBef>
                <a:spcPts val="1075"/>
              </a:spcBef>
            </a:pPr>
            <a:r>
              <a:rPr dirty="0" sz="1600" spc="40" b="1">
                <a:solidFill>
                  <a:srgbClr val="737373"/>
                </a:solidFill>
                <a:latin typeface="Trebuchet MS"/>
                <a:cs typeface="Trebuchet MS"/>
              </a:rPr>
              <a:t>П</a:t>
            </a:r>
            <a:r>
              <a:rPr dirty="0" sz="1600" spc="-90" b="1">
                <a:solidFill>
                  <a:srgbClr val="737373"/>
                </a:solidFill>
                <a:latin typeface="Trebuchet MS"/>
                <a:cs typeface="Trebuchet MS"/>
              </a:rPr>
              <a:t>е</a:t>
            </a:r>
            <a:r>
              <a:rPr dirty="0" sz="1600" spc="-65" b="1">
                <a:solidFill>
                  <a:srgbClr val="737373"/>
                </a:solidFill>
                <a:latin typeface="Trebuchet MS"/>
                <a:cs typeface="Trebuchet MS"/>
              </a:rPr>
              <a:t>р</a:t>
            </a:r>
            <a:r>
              <a:rPr dirty="0" sz="1600" spc="-90" b="1">
                <a:solidFill>
                  <a:srgbClr val="737373"/>
                </a:solidFill>
                <a:latin typeface="Trebuchet MS"/>
                <a:cs typeface="Trebuchet MS"/>
              </a:rPr>
              <a:t>е</a:t>
            </a:r>
            <a:r>
              <a:rPr dirty="0" sz="1600" spc="-50" b="1">
                <a:solidFill>
                  <a:srgbClr val="737373"/>
                </a:solidFill>
                <a:latin typeface="Trebuchet MS"/>
                <a:cs typeface="Trebuchet MS"/>
              </a:rPr>
              <a:t>ч</a:t>
            </a:r>
            <a:r>
              <a:rPr dirty="0" sz="1600" spc="-90" b="1">
                <a:solidFill>
                  <a:srgbClr val="737373"/>
                </a:solidFill>
                <a:latin typeface="Trebuchet MS"/>
                <a:cs typeface="Trebuchet MS"/>
              </a:rPr>
              <a:t>и</a:t>
            </a:r>
            <a:r>
              <a:rPr dirty="0" sz="1600" spc="-25" b="1">
                <a:solidFill>
                  <a:srgbClr val="737373"/>
                </a:solidFill>
                <a:latin typeface="Trebuchet MS"/>
                <a:cs typeface="Trebuchet MS"/>
              </a:rPr>
              <a:t>с</a:t>
            </a:r>
            <a:r>
              <a:rPr dirty="0" sz="1600" spc="-75" b="1">
                <a:solidFill>
                  <a:srgbClr val="737373"/>
                </a:solidFill>
                <a:latin typeface="Trebuchet MS"/>
                <a:cs typeface="Trebuchet MS"/>
              </a:rPr>
              <a:t>л</a:t>
            </a:r>
            <a:r>
              <a:rPr dirty="0" sz="1600" spc="-80" b="1">
                <a:solidFill>
                  <a:srgbClr val="737373"/>
                </a:solidFill>
                <a:latin typeface="Trebuchet MS"/>
                <a:cs typeface="Trebuchet MS"/>
              </a:rPr>
              <a:t>е</a:t>
            </a:r>
            <a:r>
              <a:rPr dirty="0" sz="1600" spc="-55" b="1">
                <a:solidFill>
                  <a:srgbClr val="737373"/>
                </a:solidFill>
                <a:latin typeface="Trebuchet MS"/>
                <a:cs typeface="Trebuchet MS"/>
              </a:rPr>
              <a:t>н</a:t>
            </a:r>
            <a:r>
              <a:rPr dirty="0" sz="1600" spc="-90" b="1">
                <a:solidFill>
                  <a:srgbClr val="737373"/>
                </a:solidFill>
                <a:latin typeface="Trebuchet MS"/>
                <a:cs typeface="Trebuchet MS"/>
              </a:rPr>
              <a:t>и</a:t>
            </a:r>
            <a:r>
              <a:rPr dirty="0" sz="1600" spc="-65" b="1">
                <a:solidFill>
                  <a:srgbClr val="737373"/>
                </a:solidFill>
                <a:latin typeface="Trebuchet MS"/>
                <a:cs typeface="Trebuchet MS"/>
              </a:rPr>
              <a:t>е</a:t>
            </a:r>
            <a:r>
              <a:rPr dirty="0" sz="1600" spc="-50" b="1">
                <a:solidFill>
                  <a:srgbClr val="737373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737373"/>
                </a:solidFill>
                <a:latin typeface="Trebuchet MS"/>
                <a:cs typeface="Trebuchet MS"/>
              </a:rPr>
              <a:t>средств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1771" y="1144524"/>
            <a:ext cx="3698875" cy="536575"/>
          </a:xfrm>
          <a:prstGeom prst="rect">
            <a:avLst/>
          </a:prstGeom>
          <a:solidFill>
            <a:srgbClr val="EFEFEF"/>
          </a:solidFill>
          <a:ln w="9525">
            <a:solidFill>
              <a:srgbClr val="D9D9D9"/>
            </a:solidFill>
          </a:ln>
        </p:spPr>
        <p:txBody>
          <a:bodyPr wrap="square" lIns="0" tIns="136525" rIns="0" bIns="0" rtlCol="0" vert="horz">
            <a:spAutoFit/>
          </a:bodyPr>
          <a:lstStyle/>
          <a:p>
            <a:pPr marL="611505">
              <a:lnSpc>
                <a:spcPct val="100000"/>
              </a:lnSpc>
              <a:spcBef>
                <a:spcPts val="1075"/>
              </a:spcBef>
            </a:pPr>
            <a:r>
              <a:rPr dirty="0" sz="1600" spc="-40" b="1">
                <a:solidFill>
                  <a:srgbClr val="737373"/>
                </a:solidFill>
                <a:latin typeface="Trebuchet MS"/>
                <a:cs typeface="Trebuchet MS"/>
              </a:rPr>
              <a:t>Прекращение</a:t>
            </a:r>
            <a:r>
              <a:rPr dirty="0" sz="1600" spc="-55" b="1">
                <a:solidFill>
                  <a:srgbClr val="737373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737373"/>
                </a:solidFill>
                <a:latin typeface="Trebuchet MS"/>
                <a:cs typeface="Trebuchet MS"/>
              </a:rPr>
              <a:t>блокировки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796" y="938529"/>
            <a:ext cx="7838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1F1F1F"/>
                </a:solidFill>
                <a:latin typeface="Trebuchet MS"/>
                <a:cs typeface="Trebuchet MS"/>
              </a:rPr>
              <a:t>с</a:t>
            </a:r>
            <a:r>
              <a:rPr dirty="0" sz="1800" spc="-8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800" spc="-60" b="1">
                <a:solidFill>
                  <a:srgbClr val="1F1F1F"/>
                </a:solidFill>
                <a:latin typeface="Trebuchet MS"/>
                <a:cs typeface="Trebuchet MS"/>
              </a:rPr>
              <a:t>01.01.2020</a:t>
            </a:r>
            <a:r>
              <a:rPr dirty="0" sz="1800" spc="-6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800" spc="-110" b="1">
                <a:solidFill>
                  <a:srgbClr val="1F1F1F"/>
                </a:solidFill>
                <a:latin typeface="Trebuchet MS"/>
                <a:cs typeface="Trebuchet MS"/>
              </a:rPr>
              <a:t>г.</a:t>
            </a:r>
            <a:r>
              <a:rPr dirty="0" sz="1800" spc="-9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800" spc="-25" b="1">
                <a:solidFill>
                  <a:srgbClr val="1F1F1F"/>
                </a:solidFill>
                <a:latin typeface="Trebuchet MS"/>
                <a:cs typeface="Trebuchet MS"/>
              </a:rPr>
              <a:t>первая</a:t>
            </a:r>
            <a:r>
              <a:rPr dirty="0" sz="1800" spc="-7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800" spc="5" b="1">
                <a:solidFill>
                  <a:srgbClr val="1F1F1F"/>
                </a:solidFill>
                <a:latin typeface="Trebuchet MS"/>
                <a:cs typeface="Trebuchet MS"/>
              </a:rPr>
              <a:t>часть</a:t>
            </a:r>
            <a:r>
              <a:rPr dirty="0" sz="1800" spc="-114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800" spc="5" b="1">
                <a:solidFill>
                  <a:srgbClr val="1F1F1F"/>
                </a:solidFill>
                <a:latin typeface="Trebuchet MS"/>
                <a:cs typeface="Trebuchet MS"/>
              </a:rPr>
              <a:t>заявки</a:t>
            </a:r>
            <a:r>
              <a:rPr dirty="0" sz="1800" spc="-12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800" spc="-25" b="1">
                <a:solidFill>
                  <a:srgbClr val="1F1F1F"/>
                </a:solidFill>
                <a:latin typeface="Trebuchet MS"/>
                <a:cs typeface="Trebuchet MS"/>
              </a:rPr>
              <a:t>на</a:t>
            </a:r>
            <a:r>
              <a:rPr dirty="0" sz="1800" spc="-9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800" spc="-30" b="1">
                <a:solidFill>
                  <a:srgbClr val="1F1F1F"/>
                </a:solidFill>
                <a:latin typeface="Trebuchet MS"/>
                <a:cs typeface="Trebuchet MS"/>
              </a:rPr>
              <a:t>участие</a:t>
            </a:r>
            <a:r>
              <a:rPr dirty="0" sz="1800" spc="-10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800" spc="35" b="1">
                <a:solidFill>
                  <a:srgbClr val="1F1F1F"/>
                </a:solidFill>
                <a:latin typeface="Trebuchet MS"/>
                <a:cs typeface="Trebuchet MS"/>
              </a:rPr>
              <a:t>в</a:t>
            </a:r>
            <a:r>
              <a:rPr dirty="0" sz="1800" spc="-10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800" spc="60" b="1">
                <a:solidFill>
                  <a:srgbClr val="1F1F1F"/>
                </a:solidFill>
                <a:latin typeface="Trebuchet MS"/>
                <a:cs typeface="Trebuchet MS"/>
              </a:rPr>
              <a:t>ЭА</a:t>
            </a:r>
            <a:r>
              <a:rPr dirty="0" sz="1800" spc="-85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1F1F1F"/>
                </a:solidFill>
                <a:latin typeface="Trebuchet MS"/>
                <a:cs typeface="Trebuchet MS"/>
              </a:rPr>
              <a:t>должна</a:t>
            </a:r>
            <a:r>
              <a:rPr dirty="0" sz="1800" spc="-330" b="1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1F1F1F"/>
                </a:solidFill>
                <a:latin typeface="Trebuchet MS"/>
                <a:cs typeface="Trebuchet MS"/>
              </a:rPr>
              <a:t>содержать:</a:t>
            </a:r>
            <a:endParaRPr sz="18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1500" y="1441450"/>
          <a:ext cx="11372215" cy="4705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8350"/>
                <a:gridCol w="5504180"/>
              </a:tblGrid>
              <a:tr h="368426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800" spc="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ТРЕБОВАНИЕ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rgbClr val="E11E3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800" spc="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КОММЕНТАРИЙ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rgbClr val="E11E31"/>
                    </a:solidFill>
                  </a:tcPr>
                </a:tc>
              </a:tr>
              <a:tr h="1463039">
                <a:tc>
                  <a:txBody>
                    <a:bodyPr/>
                    <a:lstStyle/>
                    <a:p>
                      <a:pPr marL="461645" marR="297180" indent="-26289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600" b="1">
                          <a:solidFill>
                            <a:srgbClr val="E1465A"/>
                          </a:solidFill>
                          <a:latin typeface="Trebuchet MS"/>
                          <a:cs typeface="Trebuchet MS"/>
                        </a:rPr>
                        <a:t>1.</a:t>
                      </a:r>
                      <a:r>
                        <a:rPr dirty="0" sz="1600" spc="-85" b="1">
                          <a:solidFill>
                            <a:srgbClr val="E1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1600" spc="5" b="1">
                          <a:solidFill>
                            <a:srgbClr val="171717"/>
                          </a:solidFill>
                          <a:uFill>
                            <a:solidFill>
                              <a:srgbClr val="171717"/>
                            </a:solidFill>
                          </a:u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u="sng" sz="1600" spc="-5" b="1">
                          <a:solidFill>
                            <a:srgbClr val="171717"/>
                          </a:solidFill>
                          <a:uFill>
                            <a:solidFill>
                              <a:srgbClr val="171717"/>
                            </a:solidFill>
                          </a:uFill>
                          <a:latin typeface="Trebuchet MS"/>
                          <a:cs typeface="Trebuchet MS"/>
                        </a:rPr>
                        <a:t>ог</a:t>
                      </a:r>
                      <a:r>
                        <a:rPr dirty="0" u="sng" sz="1600" b="1">
                          <a:solidFill>
                            <a:srgbClr val="171717"/>
                          </a:solidFill>
                          <a:uFill>
                            <a:solidFill>
                              <a:srgbClr val="171717"/>
                            </a:solidFill>
                          </a:u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u="sng" sz="1600" spc="-5" b="1">
                          <a:solidFill>
                            <a:srgbClr val="171717"/>
                          </a:solidFill>
                          <a:uFill>
                            <a:solidFill>
                              <a:srgbClr val="171717"/>
                            </a:solidFill>
                          </a:u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u="sng" sz="1600" spc="-10" b="1">
                          <a:solidFill>
                            <a:srgbClr val="171717"/>
                          </a:solidFill>
                          <a:uFill>
                            <a:solidFill>
                              <a:srgbClr val="171717"/>
                            </a:solidFill>
                          </a:u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u="sng" sz="1600" spc="-10" b="1">
                          <a:solidFill>
                            <a:srgbClr val="171717"/>
                          </a:solidFill>
                          <a:uFill>
                            <a:solidFill>
                              <a:srgbClr val="171717"/>
                            </a:solidFill>
                          </a:u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u="sng" sz="1600" b="1">
                          <a:solidFill>
                            <a:srgbClr val="171717"/>
                          </a:solidFill>
                          <a:uFill>
                            <a:solidFill>
                              <a:srgbClr val="171717"/>
                            </a:solidFill>
                          </a:u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600" spc="-75" b="1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уч</a:t>
                      </a:r>
                      <a:r>
                        <a:rPr dirty="0" sz="16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600" spc="-9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dirty="0" sz="1600" spc="-9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тавк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600" spc="-114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то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ара,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17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6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лнен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  </a:t>
                      </a:r>
                      <a:r>
                        <a:rPr dirty="0" sz="1600" spc="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работы </a:t>
                      </a:r>
                      <a:r>
                        <a:rPr dirty="0" sz="16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или </a:t>
                      </a:r>
                      <a:r>
                        <a:rPr dirty="0" sz="1600" spc="3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оказание </a:t>
                      </a:r>
                      <a:r>
                        <a:rPr dirty="0" sz="16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услуги </a:t>
                      </a:r>
                      <a:r>
                        <a:rPr dirty="0" sz="1600" spc="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на </a:t>
                      </a:r>
                      <a:r>
                        <a:rPr dirty="0" sz="16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условиях, </a:t>
                      </a:r>
                      <a:r>
                        <a:rPr dirty="0" sz="16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предусмотренных </a:t>
                      </a:r>
                      <a:r>
                        <a:rPr dirty="0" sz="1600" spc="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документацией </a:t>
                      </a:r>
                      <a:r>
                        <a:rPr dirty="0" sz="1600" spc="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об </a:t>
                      </a:r>
                      <a:r>
                        <a:rPr dirty="0" sz="1600" spc="1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ЭА </a:t>
                      </a:r>
                      <a:r>
                        <a:rPr dirty="0" sz="16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не 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подл</a:t>
                      </a:r>
                      <a:r>
                        <a:rPr dirty="0" sz="16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16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щи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dirty="0" sz="1600" spc="-114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нию</a:t>
                      </a:r>
                      <a:r>
                        <a:rPr dirty="0" sz="1600" spc="-1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dirty="0" sz="1600" spc="-254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результ</a:t>
                      </a:r>
                      <a:r>
                        <a:rPr dirty="0" sz="16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там 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6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ове</a:t>
                      </a:r>
                      <a:r>
                        <a:rPr dirty="0" sz="16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6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6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600" spc="-1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э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лектр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6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600" spc="-204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аукци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0" marR="650875" indent="-264160">
                        <a:lnSpc>
                          <a:spcPct val="100000"/>
                        </a:lnSpc>
                        <a:spcBef>
                          <a:spcPts val="775"/>
                        </a:spcBef>
                        <a:buClr>
                          <a:srgbClr val="00919F"/>
                        </a:buClr>
                        <a:buFont typeface="Wingdings"/>
                        <a:buChar char=""/>
                        <a:tabLst>
                          <a:tab pos="463550" algn="l"/>
                          <a:tab pos="464184" algn="l"/>
                        </a:tabLst>
                      </a:pP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лас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600" spc="-12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600" spc="-1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600" spc="-1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600" spc="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600" spc="-8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600" spc="-8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600" spc="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600" spc="-1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нением</a:t>
                      </a:r>
                      <a:r>
                        <a:rPr dirty="0" sz="1600" spc="-18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600" spc="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рам</a:t>
                      </a:r>
                      <a:r>
                        <a:rPr dirty="0" sz="1600" spc="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600" spc="1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-  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аппаратных</a:t>
                      </a:r>
                      <a:r>
                        <a:rPr dirty="0" sz="1600" spc="-1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ред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600" spc="-16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ЭП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  <a:tr h="874776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600" spc="-60">
                          <a:solidFill>
                            <a:srgbClr val="E1465A"/>
                          </a:solidFill>
                          <a:latin typeface="Trebuchet MS"/>
                          <a:cs typeface="Trebuchet MS"/>
                        </a:rPr>
                        <a:t>2.</a:t>
                      </a:r>
                      <a:r>
                        <a:rPr dirty="0" sz="1600" spc="-9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1600" spc="-30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dirty="0" u="sng" sz="1600" spc="-8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1600" spc="5" b="1">
                          <a:solidFill>
                            <a:srgbClr val="1F1F1F"/>
                          </a:solidFill>
                          <a:uFill>
                            <a:solidFill>
                              <a:srgbClr val="1F1F1F"/>
                            </a:solidFill>
                          </a:uFill>
                          <a:latin typeface="Trebuchet MS"/>
                          <a:cs typeface="Trebuchet MS"/>
                        </a:rPr>
                        <a:t>страны</a:t>
                      </a:r>
                      <a:r>
                        <a:rPr dirty="0" sz="1600" spc="-145" b="1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2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происхождения</a:t>
                      </a:r>
                      <a:r>
                        <a:rPr dirty="0" sz="1600" spc="-24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4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товара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6409" marR="601345" indent="-287020">
                        <a:lnSpc>
                          <a:spcPct val="100000"/>
                        </a:lnSpc>
                        <a:spcBef>
                          <a:spcPts val="780"/>
                        </a:spcBef>
                        <a:buClr>
                          <a:srgbClr val="00919F"/>
                        </a:buClr>
                        <a:buFont typeface="Wingdings"/>
                        <a:buChar char=""/>
                        <a:tabLst>
                          <a:tab pos="486409" algn="l"/>
                          <a:tab pos="487045" algn="l"/>
                        </a:tabLst>
                      </a:pPr>
                      <a:r>
                        <a:rPr dirty="0" sz="1600" spc="2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всегда</a:t>
                      </a:r>
                      <a:r>
                        <a:rPr dirty="0" sz="1600" spc="-1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4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600" spc="-7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5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dirty="0" sz="1600" spc="-7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3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января</a:t>
                      </a:r>
                      <a:r>
                        <a:rPr dirty="0" sz="1600" spc="-11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5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2020</a:t>
                      </a:r>
                      <a:r>
                        <a:rPr dirty="0" sz="1600" spc="-1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г.</a:t>
                      </a:r>
                      <a:r>
                        <a:rPr dirty="0" sz="1600" spc="-8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1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600" spc="-7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3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поставке</a:t>
                      </a:r>
                      <a:r>
                        <a:rPr dirty="0" sz="1600" spc="-27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4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товара </a:t>
                      </a:r>
                      <a:r>
                        <a:rPr dirty="0" sz="1600" spc="-47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600" spc="-9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рам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ах</a:t>
                      </a:r>
                      <a:r>
                        <a:rPr dirty="0" sz="1600" spc="-18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РУ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  <a:tr h="1986902">
                <a:tc>
                  <a:txBody>
                    <a:bodyPr/>
                    <a:lstStyle/>
                    <a:p>
                      <a:pPr marL="461645" marR="1800225" indent="-262890">
                        <a:lnSpc>
                          <a:spcPct val="100000"/>
                        </a:lnSpc>
                        <a:spcBef>
                          <a:spcPts val="780"/>
                        </a:spcBef>
                        <a:buClr>
                          <a:srgbClr val="E1465A"/>
                        </a:buClr>
                        <a:buAutoNum type="arabicPeriod" startAt="3"/>
                        <a:tabLst>
                          <a:tab pos="462280" algn="l"/>
                        </a:tabLst>
                      </a:pP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6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600" spc="-8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акупке</a:t>
                      </a:r>
                      <a:r>
                        <a:rPr dirty="0" sz="1600" spc="-1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то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ара</a:t>
                      </a:r>
                      <a:r>
                        <a:rPr dirty="0" sz="1600" spc="-9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ил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600" spc="-6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ра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от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600" spc="-1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лу</a:t>
                      </a:r>
                      <a:r>
                        <a:rPr dirty="0" sz="1600" spc="114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 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6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льз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вание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600" spc="-19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то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ара: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buClr>
                          <a:srgbClr val="E1465A"/>
                        </a:buClr>
                        <a:buFont typeface="Trebuchet MS"/>
                        <a:buAutoNum type="arabicPeriod" startAt="3"/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lvl="1" marL="735965" marR="314325" indent="-274320">
                        <a:lnSpc>
                          <a:spcPct val="100000"/>
                        </a:lnSpc>
                        <a:buClr>
                          <a:srgbClr val="00919F"/>
                        </a:buClr>
                        <a:buFont typeface="Wingdings"/>
                        <a:buChar char=""/>
                        <a:tabLst>
                          <a:tab pos="735965" algn="l"/>
                          <a:tab pos="736600" algn="l"/>
                        </a:tabLst>
                      </a:pPr>
                      <a:r>
                        <a:rPr dirty="0" u="sng" sz="1600" spc="-10" b="1">
                          <a:solidFill>
                            <a:srgbClr val="171717"/>
                          </a:solidFill>
                          <a:uFill>
                            <a:solidFill>
                              <a:srgbClr val="171717"/>
                            </a:solidFill>
                          </a:uFill>
                          <a:latin typeface="Trebuchet MS"/>
                          <a:cs typeface="Trebuchet MS"/>
                        </a:rPr>
                        <a:t>конкретные</a:t>
                      </a:r>
                      <a:r>
                        <a:rPr dirty="0" u="sng" sz="1600" spc="30" b="1">
                          <a:solidFill>
                            <a:srgbClr val="171717"/>
                          </a:solidFill>
                          <a:uFill>
                            <a:solidFill>
                              <a:srgbClr val="171717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1600" spc="-15" b="1">
                          <a:solidFill>
                            <a:srgbClr val="171717"/>
                          </a:solidFill>
                          <a:uFill>
                            <a:solidFill>
                              <a:srgbClr val="171717"/>
                            </a:solidFill>
                          </a:uFill>
                          <a:latin typeface="Trebuchet MS"/>
                          <a:cs typeface="Trebuchet MS"/>
                        </a:rPr>
                        <a:t>показатели</a:t>
                      </a:r>
                      <a:r>
                        <a:rPr dirty="0" u="sng" sz="1600" spc="10" b="1">
                          <a:solidFill>
                            <a:srgbClr val="171717"/>
                          </a:solidFill>
                          <a:uFill>
                            <a:solidFill>
                              <a:srgbClr val="171717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u="sng" sz="1600" spc="-45" b="1">
                          <a:solidFill>
                            <a:srgbClr val="171717"/>
                          </a:solidFill>
                          <a:uFill>
                            <a:solidFill>
                              <a:srgbClr val="171717"/>
                            </a:solidFill>
                          </a:uFill>
                          <a:latin typeface="Trebuchet MS"/>
                          <a:cs typeface="Trebuchet MS"/>
                        </a:rPr>
                        <a:t>товара</a:t>
                      </a:r>
                      <a:r>
                        <a:rPr dirty="0" sz="1600" spc="-4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, </a:t>
                      </a:r>
                      <a:r>
                        <a:rPr dirty="0" sz="1600" spc="-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соответствующие 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значениям, </a:t>
                      </a:r>
                      <a:r>
                        <a:rPr dirty="0" sz="1600" spc="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установленным </a:t>
                      </a:r>
                      <a:r>
                        <a:rPr dirty="0" sz="1600" spc="8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dirty="0" sz="1600" spc="9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документации,</a:t>
                      </a:r>
                      <a:r>
                        <a:rPr dirty="0" sz="1600" spc="-5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600" spc="-7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указание</a:t>
                      </a:r>
                      <a:r>
                        <a:rPr dirty="0" sz="1600" spc="-85" b="1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30" b="1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dirty="0" sz="1600" spc="-70" b="1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товарный</a:t>
                      </a:r>
                      <a:r>
                        <a:rPr dirty="0" sz="1600" spc="-90" b="1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знак</a:t>
                      </a:r>
                      <a:r>
                        <a:rPr dirty="0" sz="1600" spc="315" b="1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(при </a:t>
                      </a:r>
                      <a:r>
                        <a:rPr dirty="0" sz="1600" spc="-47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наличии)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6409" marR="538480" indent="-287020">
                        <a:lnSpc>
                          <a:spcPct val="100000"/>
                        </a:lnSpc>
                        <a:spcBef>
                          <a:spcPts val="780"/>
                        </a:spcBef>
                        <a:buClr>
                          <a:srgbClr val="00919F"/>
                        </a:buClr>
                        <a:buFont typeface="Wingdings"/>
                        <a:buChar char=""/>
                        <a:tabLst>
                          <a:tab pos="486409" algn="l"/>
                          <a:tab pos="487045" algn="l"/>
                        </a:tabLst>
                      </a:pPr>
                      <a:r>
                        <a:rPr dirty="0" sz="1600" spc="3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включается </a:t>
                      </a:r>
                      <a:r>
                        <a:rPr dirty="0" sz="1600" spc="8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dirty="0" sz="1600" spc="4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заявку </a:t>
                      </a:r>
                      <a:r>
                        <a:rPr dirty="0" sz="1600" spc="1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 </a:t>
                      </a:r>
                      <a:r>
                        <a:rPr dirty="0" sz="1600" spc="2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осуществлении </a:t>
                      </a:r>
                      <a:r>
                        <a:rPr dirty="0" sz="1600" spc="2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3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закупки</a:t>
                      </a:r>
                      <a:r>
                        <a:rPr dirty="0" sz="1600" spc="-10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товара,</a:t>
                      </a:r>
                      <a:r>
                        <a:rPr dirty="0" sz="1600" spc="-8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8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600" spc="-9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5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том</a:t>
                      </a:r>
                      <a:r>
                        <a:rPr dirty="0" sz="1600" spc="-9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числе</a:t>
                      </a:r>
                      <a:r>
                        <a:rPr dirty="0" sz="1600" spc="-32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5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ПОСТАВЛЯЕМОГО </a:t>
                      </a:r>
                      <a:r>
                        <a:rPr dirty="0" sz="1600" spc="-46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2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заказчику</a:t>
                      </a:r>
                      <a:r>
                        <a:rPr dirty="0" sz="1600" spc="-5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1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600" spc="-8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3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выполнении</a:t>
                      </a:r>
                      <a:r>
                        <a:rPr dirty="0" sz="1600" spc="-114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3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закупаемых</a:t>
                      </a:r>
                      <a:r>
                        <a:rPr dirty="0" sz="1600" spc="-28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3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работ, </a:t>
                      </a:r>
                      <a:r>
                        <a:rPr dirty="0" sz="1600" spc="-46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оказ</a:t>
                      </a:r>
                      <a:r>
                        <a:rPr dirty="0" sz="1600" spc="-1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нии</a:t>
                      </a:r>
                      <a:r>
                        <a:rPr dirty="0" sz="1600" spc="-11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закупа</a:t>
                      </a:r>
                      <a:r>
                        <a:rPr dirty="0" sz="1600" spc="-1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60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мых</a:t>
                      </a:r>
                      <a:r>
                        <a:rPr dirty="0" sz="1600" spc="-220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solidFill>
                            <a:srgbClr val="1F1F1F"/>
                          </a:solidFill>
                          <a:latin typeface="Trebuchet MS"/>
                          <a:cs typeface="Trebuchet MS"/>
                        </a:rPr>
                        <a:t>услуг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78834" y="175006"/>
            <a:ext cx="556768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С</a:t>
            </a:r>
            <a:r>
              <a:rPr dirty="0" spc="-90"/>
              <a:t>О</a:t>
            </a:r>
            <a:r>
              <a:rPr dirty="0" spc="20"/>
              <a:t>С</a:t>
            </a:r>
            <a:r>
              <a:rPr dirty="0" spc="-125"/>
              <a:t>Т</a:t>
            </a:r>
            <a:r>
              <a:rPr dirty="0" spc="5"/>
              <a:t>А</a:t>
            </a:r>
            <a:r>
              <a:rPr dirty="0" spc="80"/>
              <a:t>В</a:t>
            </a:r>
            <a:r>
              <a:rPr dirty="0" spc="-250"/>
              <a:t> </a:t>
            </a:r>
            <a:r>
              <a:rPr dirty="0" spc="70"/>
              <a:t>П</a:t>
            </a:r>
            <a:r>
              <a:rPr dirty="0" spc="-45"/>
              <a:t>Е</a:t>
            </a:r>
            <a:r>
              <a:rPr dirty="0" spc="100"/>
              <a:t>Р</a:t>
            </a:r>
            <a:r>
              <a:rPr dirty="0" spc="70"/>
              <a:t>В</a:t>
            </a:r>
            <a:r>
              <a:rPr dirty="0" spc="-40"/>
              <a:t>О</a:t>
            </a:r>
            <a:r>
              <a:rPr dirty="0" spc="-40"/>
              <a:t>Й</a:t>
            </a:r>
            <a:r>
              <a:rPr dirty="0" spc="-150"/>
              <a:t> </a:t>
            </a:r>
            <a:r>
              <a:rPr dirty="0" spc="85"/>
              <a:t>Ч</a:t>
            </a:r>
            <a:r>
              <a:rPr dirty="0" spc="30"/>
              <a:t>А</a:t>
            </a:r>
            <a:r>
              <a:rPr dirty="0" spc="45"/>
              <a:t>С</a:t>
            </a:r>
            <a:r>
              <a:rPr dirty="0" spc="-100"/>
              <a:t>Т</a:t>
            </a:r>
            <a:r>
              <a:rPr dirty="0" spc="-5"/>
              <a:t>И</a:t>
            </a:r>
            <a:r>
              <a:rPr dirty="0" spc="-140"/>
              <a:t> </a:t>
            </a:r>
            <a:r>
              <a:rPr dirty="0" spc="45"/>
              <a:t>ЗАЯ</a:t>
            </a:r>
            <a:r>
              <a:rPr dirty="0" spc="55"/>
              <a:t>В</a:t>
            </a:r>
            <a:r>
              <a:rPr dirty="0" spc="5"/>
              <a:t>КИ</a:t>
            </a:r>
            <a:r>
              <a:rPr dirty="0" spc="-225"/>
              <a:t> </a:t>
            </a:r>
            <a:r>
              <a:rPr dirty="0" spc="60"/>
              <a:t>НА</a:t>
            </a:r>
            <a:r>
              <a:rPr dirty="0" spc="-105"/>
              <a:t> </a:t>
            </a:r>
            <a:r>
              <a:rPr dirty="0"/>
              <a:t>У</a:t>
            </a:r>
            <a:r>
              <a:rPr dirty="0" spc="110"/>
              <a:t>Ч</a:t>
            </a:r>
            <a:r>
              <a:rPr dirty="0" spc="50"/>
              <a:t>А</a:t>
            </a:r>
            <a:r>
              <a:rPr dirty="0" spc="70"/>
              <a:t>С</a:t>
            </a:r>
            <a:r>
              <a:rPr dirty="0" spc="-80"/>
              <a:t>Т</a:t>
            </a:r>
            <a:r>
              <a:rPr dirty="0" spc="-20"/>
              <a:t>И</a:t>
            </a:r>
            <a:r>
              <a:rPr dirty="0" spc="-30"/>
              <a:t>Е</a:t>
            </a:r>
          </a:p>
        </p:txBody>
      </p:sp>
      <p:sp>
        <p:nvSpPr>
          <p:cNvPr id="5" name="object 5"/>
          <p:cNvSpPr/>
          <p:nvPr/>
        </p:nvSpPr>
        <p:spPr>
          <a:xfrm>
            <a:off x="464819" y="833627"/>
            <a:ext cx="424180" cy="422275"/>
          </a:xfrm>
          <a:custGeom>
            <a:avLst/>
            <a:gdLst/>
            <a:ahLst/>
            <a:cxnLst/>
            <a:rect l="l" t="t" r="r" b="b"/>
            <a:pathLst>
              <a:path w="424180" h="422275">
                <a:moveTo>
                  <a:pt x="211836" y="0"/>
                </a:moveTo>
                <a:lnTo>
                  <a:pt x="163264" y="5573"/>
                </a:lnTo>
                <a:lnTo>
                  <a:pt x="118676" y="21451"/>
                </a:lnTo>
                <a:lnTo>
                  <a:pt x="79343" y="46366"/>
                </a:lnTo>
                <a:lnTo>
                  <a:pt x="46538" y="79052"/>
                </a:lnTo>
                <a:lnTo>
                  <a:pt x="21531" y="118243"/>
                </a:lnTo>
                <a:lnTo>
                  <a:pt x="5594" y="162672"/>
                </a:lnTo>
                <a:lnTo>
                  <a:pt x="0" y="211074"/>
                </a:lnTo>
                <a:lnTo>
                  <a:pt x="5594" y="259475"/>
                </a:lnTo>
                <a:lnTo>
                  <a:pt x="21531" y="303904"/>
                </a:lnTo>
                <a:lnTo>
                  <a:pt x="46538" y="343095"/>
                </a:lnTo>
                <a:lnTo>
                  <a:pt x="79343" y="375781"/>
                </a:lnTo>
                <a:lnTo>
                  <a:pt x="118676" y="400696"/>
                </a:lnTo>
                <a:lnTo>
                  <a:pt x="163264" y="416574"/>
                </a:lnTo>
                <a:lnTo>
                  <a:pt x="211836" y="422148"/>
                </a:lnTo>
                <a:lnTo>
                  <a:pt x="260407" y="416574"/>
                </a:lnTo>
                <a:lnTo>
                  <a:pt x="304995" y="400696"/>
                </a:lnTo>
                <a:lnTo>
                  <a:pt x="344328" y="375781"/>
                </a:lnTo>
                <a:lnTo>
                  <a:pt x="377133" y="343095"/>
                </a:lnTo>
                <a:lnTo>
                  <a:pt x="402140" y="303904"/>
                </a:lnTo>
                <a:lnTo>
                  <a:pt x="418077" y="259475"/>
                </a:lnTo>
                <a:lnTo>
                  <a:pt x="423671" y="211074"/>
                </a:lnTo>
                <a:lnTo>
                  <a:pt x="418077" y="162672"/>
                </a:lnTo>
                <a:lnTo>
                  <a:pt x="402140" y="118243"/>
                </a:lnTo>
                <a:lnTo>
                  <a:pt x="377133" y="79052"/>
                </a:lnTo>
                <a:lnTo>
                  <a:pt x="344328" y="46366"/>
                </a:lnTo>
                <a:lnTo>
                  <a:pt x="304995" y="21451"/>
                </a:lnTo>
                <a:lnTo>
                  <a:pt x="260407" y="5573"/>
                </a:lnTo>
                <a:lnTo>
                  <a:pt x="211836" y="0"/>
                </a:lnTo>
                <a:close/>
              </a:path>
            </a:pathLst>
          </a:custGeom>
          <a:solidFill>
            <a:srgbClr val="E11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33476" y="884682"/>
            <a:ext cx="844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0">
                <a:solidFill>
                  <a:srgbClr val="FFFFFF"/>
                </a:solidFill>
                <a:latin typeface="Trebuchet MS"/>
                <a:cs typeface="Trebuchet MS"/>
              </a:rPr>
              <a:t>!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2672" y="175006"/>
            <a:ext cx="307911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"/>
              <a:t>ЗА</a:t>
            </a:r>
            <a:r>
              <a:rPr dirty="0" spc="90"/>
              <a:t>П</a:t>
            </a:r>
            <a:r>
              <a:rPr dirty="0"/>
              <a:t>РЕ</a:t>
            </a:r>
            <a:r>
              <a:rPr dirty="0" spc="10"/>
              <a:t>Т</a:t>
            </a:r>
            <a:r>
              <a:rPr dirty="0" spc="-114"/>
              <a:t> </a:t>
            </a:r>
            <a:r>
              <a:rPr dirty="0" spc="-5"/>
              <a:t>И</a:t>
            </a:r>
            <a:r>
              <a:rPr dirty="0" spc="-290"/>
              <a:t> </a:t>
            </a:r>
            <a:r>
              <a:rPr dirty="0" spc="-55"/>
              <a:t>О</a:t>
            </a:r>
            <a:r>
              <a:rPr dirty="0" spc="-10"/>
              <a:t>Г</a:t>
            </a:r>
            <a:r>
              <a:rPr dirty="0" spc="85"/>
              <a:t>Р</a:t>
            </a:r>
            <a:r>
              <a:rPr dirty="0" spc="40"/>
              <a:t>А</a:t>
            </a:r>
            <a:r>
              <a:rPr dirty="0" spc="20"/>
              <a:t>Н</a:t>
            </a:r>
            <a:r>
              <a:rPr dirty="0" spc="-30"/>
              <a:t>И</a:t>
            </a:r>
            <a:r>
              <a:rPr dirty="0" spc="100"/>
              <a:t>Ч</a:t>
            </a:r>
            <a:r>
              <a:rPr dirty="0" spc="-55"/>
              <a:t>Е</a:t>
            </a:r>
            <a:r>
              <a:rPr dirty="0" spc="20"/>
              <a:t>Н</a:t>
            </a:r>
            <a:r>
              <a:rPr dirty="0" spc="-40"/>
              <a:t>И</a:t>
            </a:r>
            <a:r>
              <a:rPr dirty="0" spc="-30"/>
              <a:t>Е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645" y="1683511"/>
            <a:ext cx="5335905" cy="2465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42875">
              <a:lnSpc>
                <a:spcPct val="100000"/>
              </a:lnSpc>
              <a:spcBef>
                <a:spcPts val="100"/>
              </a:spcBef>
            </a:pPr>
            <a:r>
              <a:rPr dirty="0" sz="1800" spc="40" b="1">
                <a:solidFill>
                  <a:srgbClr val="E11E31"/>
                </a:solidFill>
                <a:latin typeface="Trebuchet MS"/>
                <a:cs typeface="Trebuchet MS"/>
              </a:rPr>
              <a:t>ЗАПРЕТ</a:t>
            </a:r>
            <a:endParaRPr sz="1800">
              <a:latin typeface="Trebuchet MS"/>
              <a:cs typeface="Trebuchet MS"/>
            </a:endParaRPr>
          </a:p>
          <a:p>
            <a:pPr marL="263525" marR="5080" indent="-251460">
              <a:lnSpc>
                <a:spcPct val="100000"/>
              </a:lnSpc>
              <a:spcBef>
                <a:spcPts val="1205"/>
              </a:spcBef>
              <a:buClr>
                <a:srgbClr val="E11E31"/>
              </a:buClr>
              <a:buFont typeface="Arial"/>
              <a:buChar char="•"/>
              <a:tabLst>
                <a:tab pos="263525" algn="l"/>
                <a:tab pos="264160" algn="l"/>
              </a:tabLst>
            </a:pPr>
            <a:r>
              <a:rPr dirty="0" sz="1600" spc="55">
                <a:solidFill>
                  <a:srgbClr val="343846"/>
                </a:solidFill>
                <a:latin typeface="Trebuchet MS"/>
                <a:cs typeface="Trebuchet MS"/>
              </a:rPr>
              <a:t>Поставка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иностранного</a:t>
            </a:r>
            <a:r>
              <a:rPr dirty="0" sz="16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программного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5">
                <a:solidFill>
                  <a:srgbClr val="343846"/>
                </a:solidFill>
                <a:latin typeface="Trebuchet MS"/>
                <a:cs typeface="Trebuchet MS"/>
              </a:rPr>
              <a:t>обеспечения, </a:t>
            </a:r>
            <a:r>
              <a:rPr dirty="0" sz="1600" spc="-4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аналоги </a:t>
            </a: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которого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есть </a:t>
            </a:r>
            <a:r>
              <a:rPr dirty="0" sz="1600" spc="85">
                <a:solidFill>
                  <a:srgbClr val="343846"/>
                </a:solidFill>
                <a:latin typeface="Trebuchet MS"/>
                <a:cs typeface="Trebuchet MS"/>
              </a:rPr>
              <a:t>в </a:t>
            </a:r>
            <a:r>
              <a:rPr dirty="0" sz="1600" spc="-5">
                <a:solidFill>
                  <a:srgbClr val="343846"/>
                </a:solidFill>
                <a:latin typeface="Trebuchet MS"/>
                <a:cs typeface="Trebuchet MS"/>
              </a:rPr>
              <a:t>реестре </a:t>
            </a:r>
            <a:r>
              <a:rPr dirty="0" sz="1600" spc="15">
                <a:solidFill>
                  <a:srgbClr val="343846"/>
                </a:solidFill>
                <a:latin typeface="Trebuchet MS"/>
                <a:cs typeface="Trebuchet MS"/>
              </a:rPr>
              <a:t>российских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программ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343846"/>
                </a:solidFill>
                <a:latin typeface="Trebuchet MS"/>
                <a:cs typeface="Trebuchet MS"/>
              </a:rPr>
              <a:t>(ПП</a:t>
            </a:r>
            <a:r>
              <a:rPr dirty="0" sz="16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80">
                <a:solidFill>
                  <a:srgbClr val="343846"/>
                </a:solidFill>
                <a:latin typeface="Trebuchet MS"/>
                <a:cs typeface="Trebuchet MS"/>
              </a:rPr>
              <a:t>РФ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80">
                <a:solidFill>
                  <a:srgbClr val="343846"/>
                </a:solidFill>
                <a:latin typeface="Trebuchet MS"/>
                <a:cs typeface="Trebuchet MS"/>
              </a:rPr>
              <a:t>№1236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343846"/>
                </a:solidFill>
                <a:latin typeface="Trebuchet MS"/>
                <a:cs typeface="Trebuchet MS"/>
              </a:rPr>
              <a:t>от</a:t>
            </a:r>
            <a:r>
              <a:rPr dirty="0" sz="16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5">
                <a:solidFill>
                  <a:srgbClr val="343846"/>
                </a:solidFill>
                <a:latin typeface="Trebuchet MS"/>
                <a:cs typeface="Trebuchet MS"/>
              </a:rPr>
              <a:t>16.11.2015);</a:t>
            </a:r>
            <a:endParaRPr sz="1600">
              <a:latin typeface="Trebuchet MS"/>
              <a:cs typeface="Trebuchet MS"/>
            </a:endParaRPr>
          </a:p>
          <a:p>
            <a:pPr marL="264160" indent="-251460">
              <a:lnSpc>
                <a:spcPct val="100000"/>
              </a:lnSpc>
              <a:spcBef>
                <a:spcPts val="1205"/>
              </a:spcBef>
              <a:buClr>
                <a:srgbClr val="E11E31"/>
              </a:buClr>
              <a:buFont typeface="Arial"/>
              <a:buChar char="•"/>
              <a:tabLst>
                <a:tab pos="263525" algn="l"/>
                <a:tab pos="264160" algn="l"/>
              </a:tabLst>
            </a:pP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Устройства</a:t>
            </a:r>
            <a:r>
              <a:rPr dirty="0" sz="16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343846"/>
                </a:solidFill>
                <a:latin typeface="Trebuchet MS"/>
                <a:cs typeface="Trebuchet MS"/>
              </a:rPr>
              <a:t>хранения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данных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343846"/>
                </a:solidFill>
                <a:latin typeface="Trebuchet MS"/>
                <a:cs typeface="Trebuchet MS"/>
              </a:rPr>
              <a:t>(ПП</a:t>
            </a:r>
            <a:r>
              <a:rPr dirty="0" sz="16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80">
                <a:solidFill>
                  <a:srgbClr val="343846"/>
                </a:solidFill>
                <a:latin typeface="Trebuchet MS"/>
                <a:cs typeface="Trebuchet MS"/>
              </a:rPr>
              <a:t>РФ</a:t>
            </a:r>
            <a:r>
              <a:rPr dirty="0" sz="16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80">
                <a:solidFill>
                  <a:srgbClr val="343846"/>
                </a:solidFill>
                <a:latin typeface="Trebuchet MS"/>
                <a:cs typeface="Trebuchet MS"/>
              </a:rPr>
              <a:t>№1746</a:t>
            </a:r>
            <a:r>
              <a:rPr dirty="0" sz="16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от</a:t>
            </a:r>
            <a:endParaRPr sz="1600">
              <a:latin typeface="Trebuchet MS"/>
              <a:cs typeface="Trebuchet MS"/>
            </a:endParaRPr>
          </a:p>
          <a:p>
            <a:pPr marL="263525">
              <a:lnSpc>
                <a:spcPct val="100000"/>
              </a:lnSpc>
            </a:pP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21.12.2019)</a:t>
            </a:r>
            <a:endParaRPr sz="1600">
              <a:latin typeface="Trebuchet MS"/>
              <a:cs typeface="Trebuchet MS"/>
            </a:endParaRPr>
          </a:p>
          <a:p>
            <a:pPr marL="264160" indent="-25146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63525" algn="l"/>
                <a:tab pos="264160" algn="l"/>
              </a:tabLst>
            </a:pPr>
            <a:r>
              <a:rPr dirty="0" sz="1600" spc="30">
                <a:solidFill>
                  <a:srgbClr val="E11E31"/>
                </a:solidFill>
                <a:latin typeface="Trebuchet MS"/>
                <a:cs typeface="Trebuchet MS"/>
              </a:rPr>
              <a:t>Промтовары,</a:t>
            </a:r>
            <a:r>
              <a:rPr dirty="0" sz="1600" spc="-70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E11E31"/>
                </a:solidFill>
                <a:latin typeface="Trebuchet MS"/>
                <a:cs typeface="Trebuchet MS"/>
              </a:rPr>
              <a:t>работы</a:t>
            </a:r>
            <a:r>
              <a:rPr dirty="0" sz="1600" spc="-6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1600" spc="-90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E11E31"/>
                </a:solidFill>
                <a:latin typeface="Trebuchet MS"/>
                <a:cs typeface="Trebuchet MS"/>
              </a:rPr>
              <a:t>услуги</a:t>
            </a:r>
            <a:r>
              <a:rPr dirty="0" sz="1600" spc="-6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E11E31"/>
                </a:solidFill>
                <a:latin typeface="Trebuchet MS"/>
                <a:cs typeface="Trebuchet MS"/>
              </a:rPr>
              <a:t>для</a:t>
            </a:r>
            <a:r>
              <a:rPr dirty="0" sz="1600" spc="-8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E11E31"/>
                </a:solidFill>
                <a:latin typeface="Trebuchet MS"/>
                <a:cs typeface="Trebuchet MS"/>
              </a:rPr>
              <a:t>обороны</a:t>
            </a:r>
            <a:r>
              <a:rPr dirty="0" sz="1600" spc="310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endParaRPr sz="1600">
              <a:latin typeface="Trebuchet MS"/>
              <a:cs typeface="Trebuchet MS"/>
            </a:endParaRPr>
          </a:p>
          <a:p>
            <a:pPr marL="263525">
              <a:lnSpc>
                <a:spcPct val="100000"/>
              </a:lnSpc>
            </a:pPr>
            <a:r>
              <a:rPr dirty="0" sz="1600" spc="35">
                <a:solidFill>
                  <a:srgbClr val="E11E31"/>
                </a:solidFill>
                <a:latin typeface="Trebuchet MS"/>
                <a:cs typeface="Trebuchet MS"/>
              </a:rPr>
              <a:t>безопасности</a:t>
            </a:r>
            <a:r>
              <a:rPr dirty="0" sz="1600" spc="-6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E11E31"/>
                </a:solidFill>
                <a:latin typeface="Trebuchet MS"/>
                <a:cs typeface="Trebuchet MS"/>
              </a:rPr>
              <a:t>гос-ва</a:t>
            </a:r>
            <a:r>
              <a:rPr dirty="0" sz="1600" spc="-8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45" i="1">
                <a:solidFill>
                  <a:srgbClr val="E11E31"/>
                </a:solidFill>
                <a:latin typeface="Trebuchet MS"/>
                <a:cs typeface="Trebuchet MS"/>
              </a:rPr>
              <a:t>(ПП</a:t>
            </a:r>
            <a:r>
              <a:rPr dirty="0" sz="1600" spc="-100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45" i="1">
                <a:solidFill>
                  <a:srgbClr val="E11E31"/>
                </a:solidFill>
                <a:latin typeface="Trebuchet MS"/>
                <a:cs typeface="Trebuchet MS"/>
              </a:rPr>
              <a:t>РФ</a:t>
            </a:r>
            <a:r>
              <a:rPr dirty="0" sz="1600" spc="-105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170" i="1">
                <a:solidFill>
                  <a:srgbClr val="E11E31"/>
                </a:solidFill>
                <a:latin typeface="Trebuchet MS"/>
                <a:cs typeface="Trebuchet MS"/>
              </a:rPr>
              <a:t>№</a:t>
            </a:r>
            <a:r>
              <a:rPr dirty="0" sz="1600" spc="-95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35" i="1">
                <a:solidFill>
                  <a:srgbClr val="E11E31"/>
                </a:solidFill>
                <a:latin typeface="Trebuchet MS"/>
                <a:cs typeface="Trebuchet MS"/>
              </a:rPr>
              <a:t>616</a:t>
            </a:r>
            <a:r>
              <a:rPr dirty="0" sz="1600" spc="-105" i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290" i="1">
                <a:solidFill>
                  <a:srgbClr val="E11E31"/>
                </a:solidFill>
                <a:latin typeface="Trebuchet MS"/>
                <a:cs typeface="Trebuchet MS"/>
              </a:rPr>
              <a:t>от  </a:t>
            </a:r>
            <a:r>
              <a:rPr dirty="0" sz="1600" spc="-35" i="1">
                <a:solidFill>
                  <a:srgbClr val="E11E31"/>
                </a:solidFill>
                <a:latin typeface="Trebuchet MS"/>
                <a:cs typeface="Trebuchet MS"/>
              </a:rPr>
              <a:t>30.04.2020);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223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ОГРАНИЧЕНИЕ</a:t>
            </a:r>
          </a:p>
          <a:p>
            <a:pPr marL="299085" marR="5080" indent="-287020">
              <a:lnSpc>
                <a:spcPct val="100000"/>
              </a:lnSpc>
              <a:spcBef>
                <a:spcPts val="1205"/>
              </a:spcBef>
              <a:buClr>
                <a:srgbClr val="E11E3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30" b="0">
                <a:solidFill>
                  <a:srgbClr val="343846"/>
                </a:solidFill>
                <a:latin typeface="Trebuchet MS"/>
                <a:cs typeface="Trebuchet MS"/>
              </a:rPr>
              <a:t>Медицинских </a:t>
            </a:r>
            <a:r>
              <a:rPr dirty="0" sz="1600" spc="-20" b="0">
                <a:solidFill>
                  <a:srgbClr val="343846"/>
                </a:solidFill>
                <a:latin typeface="Trebuchet MS"/>
                <a:cs typeface="Trebuchet MS"/>
              </a:rPr>
              <a:t>изделий, </a:t>
            </a:r>
            <a:r>
              <a:rPr dirty="0" sz="1600" spc="50" b="0">
                <a:solidFill>
                  <a:srgbClr val="343846"/>
                </a:solidFill>
                <a:latin typeface="Trebuchet MS"/>
                <a:cs typeface="Trebuchet MS"/>
              </a:rPr>
              <a:t>включая </a:t>
            </a:r>
            <a:r>
              <a:rPr dirty="0" sz="1600" spc="-5" b="0">
                <a:solidFill>
                  <a:srgbClr val="343846"/>
                </a:solidFill>
                <a:latin typeface="Trebuchet MS"/>
                <a:cs typeface="Trebuchet MS"/>
              </a:rPr>
              <a:t>хирургическое </a:t>
            </a:r>
            <a:r>
              <a:rPr dirty="0" sz="1600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5" b="0">
                <a:solidFill>
                  <a:srgbClr val="343846"/>
                </a:solidFill>
                <a:latin typeface="Trebuchet MS"/>
                <a:cs typeface="Trebuchet MS"/>
              </a:rPr>
              <a:t>оборудование,</a:t>
            </a:r>
            <a:r>
              <a:rPr dirty="0" sz="1600" spc="-4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10" b="0">
                <a:solidFill>
                  <a:srgbClr val="343846"/>
                </a:solidFill>
                <a:latin typeface="Trebuchet MS"/>
                <a:cs typeface="Trebuchet MS"/>
              </a:rPr>
              <a:t>ортопедические</a:t>
            </a:r>
            <a:r>
              <a:rPr dirty="0" sz="1600" spc="-20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 b="0">
                <a:solidFill>
                  <a:srgbClr val="343846"/>
                </a:solidFill>
                <a:latin typeface="Trebuchet MS"/>
                <a:cs typeface="Trebuchet MS"/>
              </a:rPr>
              <a:t>приспособления</a:t>
            </a:r>
            <a:r>
              <a:rPr dirty="0" sz="1600" spc="350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 b="0">
                <a:solidFill>
                  <a:srgbClr val="343846"/>
                </a:solidFill>
                <a:latin typeface="Trebuchet MS"/>
                <a:cs typeface="Trebuchet MS"/>
              </a:rPr>
              <a:t>и </a:t>
            </a:r>
            <a:r>
              <a:rPr dirty="0" sz="1600" spc="-46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0" b="0">
                <a:solidFill>
                  <a:srgbClr val="343846"/>
                </a:solidFill>
                <a:latin typeface="Trebuchet MS"/>
                <a:cs typeface="Trebuchet MS"/>
              </a:rPr>
              <a:t>другие</a:t>
            </a:r>
            <a:r>
              <a:rPr dirty="0" sz="1600" spc="-7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60" b="0">
                <a:solidFill>
                  <a:srgbClr val="343846"/>
                </a:solidFill>
                <a:latin typeface="Trebuchet MS"/>
                <a:cs typeface="Trebuchet MS"/>
              </a:rPr>
              <a:t>товары</a:t>
            </a:r>
            <a:r>
              <a:rPr dirty="0" sz="1600" spc="-7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60" b="0">
                <a:solidFill>
                  <a:srgbClr val="343846"/>
                </a:solidFill>
                <a:latin typeface="Trebuchet MS"/>
                <a:cs typeface="Trebuchet MS"/>
              </a:rPr>
              <a:t>(ПП</a:t>
            </a:r>
            <a:r>
              <a:rPr dirty="0" sz="1600" spc="-7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80" b="0">
                <a:solidFill>
                  <a:srgbClr val="343846"/>
                </a:solidFill>
                <a:latin typeface="Trebuchet MS"/>
                <a:cs typeface="Trebuchet MS"/>
              </a:rPr>
              <a:t>РФ</a:t>
            </a:r>
            <a:r>
              <a:rPr dirty="0" sz="1600" spc="-7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85" b="0">
                <a:solidFill>
                  <a:srgbClr val="343846"/>
                </a:solidFill>
                <a:latin typeface="Trebuchet MS"/>
                <a:cs typeface="Trebuchet MS"/>
              </a:rPr>
              <a:t>№102</a:t>
            </a:r>
            <a:r>
              <a:rPr dirty="0" sz="1600" spc="-70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 b="0">
                <a:solidFill>
                  <a:srgbClr val="343846"/>
                </a:solidFill>
                <a:latin typeface="Trebuchet MS"/>
                <a:cs typeface="Trebuchet MS"/>
              </a:rPr>
              <a:t>от</a:t>
            </a:r>
            <a:r>
              <a:rPr dirty="0" sz="1600" spc="-80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5" b="0">
                <a:solidFill>
                  <a:srgbClr val="343846"/>
                </a:solidFill>
                <a:latin typeface="Trebuchet MS"/>
                <a:cs typeface="Trebuchet MS"/>
              </a:rPr>
              <a:t>05.02.2015);</a:t>
            </a:r>
            <a:endParaRPr sz="1600">
              <a:latin typeface="Trebuchet MS"/>
              <a:cs typeface="Trebuchet MS"/>
            </a:endParaRPr>
          </a:p>
          <a:p>
            <a:pPr marL="299085" marR="149860" indent="-287020">
              <a:lnSpc>
                <a:spcPct val="100000"/>
              </a:lnSpc>
              <a:spcBef>
                <a:spcPts val="1205"/>
              </a:spcBef>
              <a:buClr>
                <a:srgbClr val="E11E3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25" b="0">
                <a:solidFill>
                  <a:srgbClr val="343846"/>
                </a:solidFill>
                <a:latin typeface="Trebuchet MS"/>
                <a:cs typeface="Trebuchet MS"/>
              </a:rPr>
              <a:t>Лекарственных</a:t>
            </a:r>
            <a:r>
              <a:rPr dirty="0" sz="1600" spc="-40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0" b="0">
                <a:solidFill>
                  <a:srgbClr val="343846"/>
                </a:solidFill>
                <a:latin typeface="Trebuchet MS"/>
                <a:cs typeface="Trebuchet MS"/>
              </a:rPr>
              <a:t>средств,</a:t>
            </a:r>
            <a:r>
              <a:rPr dirty="0" sz="1600" spc="-6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 b="0">
                <a:solidFill>
                  <a:srgbClr val="343846"/>
                </a:solidFill>
                <a:latin typeface="Trebuchet MS"/>
                <a:cs typeface="Trebuchet MS"/>
              </a:rPr>
              <a:t>включенных</a:t>
            </a:r>
            <a:r>
              <a:rPr dirty="0" sz="1600" spc="-80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85" b="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600" spc="-9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b="0">
                <a:solidFill>
                  <a:srgbClr val="343846"/>
                </a:solidFill>
                <a:latin typeface="Trebuchet MS"/>
                <a:cs typeface="Trebuchet MS"/>
              </a:rPr>
              <a:t>перечень </a:t>
            </a:r>
            <a:r>
              <a:rPr dirty="0" sz="1600" spc="-46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 b="0">
                <a:solidFill>
                  <a:srgbClr val="343846"/>
                </a:solidFill>
                <a:latin typeface="Trebuchet MS"/>
                <a:cs typeface="Trebuchet MS"/>
              </a:rPr>
              <a:t>жизненно необходимых </a:t>
            </a:r>
            <a:r>
              <a:rPr dirty="0" sz="1600" spc="5" b="0">
                <a:solidFill>
                  <a:srgbClr val="343846"/>
                </a:solidFill>
                <a:latin typeface="Trebuchet MS"/>
                <a:cs typeface="Trebuchet MS"/>
              </a:rPr>
              <a:t>и </a:t>
            </a:r>
            <a:r>
              <a:rPr dirty="0" sz="1600" spc="20" b="0">
                <a:solidFill>
                  <a:srgbClr val="343846"/>
                </a:solidFill>
                <a:latin typeface="Trebuchet MS"/>
                <a:cs typeface="Trebuchet MS"/>
              </a:rPr>
              <a:t>важнейших </a:t>
            </a:r>
            <a:r>
              <a:rPr dirty="0" sz="1600" spc="25" b="0">
                <a:solidFill>
                  <a:srgbClr val="343846"/>
                </a:solidFill>
                <a:latin typeface="Trebuchet MS"/>
                <a:cs typeface="Trebuchet MS"/>
              </a:rPr>
              <a:t> лекарственных </a:t>
            </a:r>
            <a:r>
              <a:rPr dirty="0" sz="1600" spc="30" b="0">
                <a:solidFill>
                  <a:srgbClr val="343846"/>
                </a:solidFill>
                <a:latin typeface="Trebuchet MS"/>
                <a:cs typeface="Trebuchet MS"/>
              </a:rPr>
              <a:t>препаратов </a:t>
            </a:r>
            <a:r>
              <a:rPr dirty="0" sz="1600" spc="60" b="0">
                <a:solidFill>
                  <a:srgbClr val="343846"/>
                </a:solidFill>
                <a:latin typeface="Trebuchet MS"/>
                <a:cs typeface="Trebuchet MS"/>
              </a:rPr>
              <a:t>(ПП </a:t>
            </a:r>
            <a:r>
              <a:rPr dirty="0" sz="1600" spc="80" b="0">
                <a:solidFill>
                  <a:srgbClr val="343846"/>
                </a:solidFill>
                <a:latin typeface="Trebuchet MS"/>
                <a:cs typeface="Trebuchet MS"/>
              </a:rPr>
              <a:t>РФ №1289 </a:t>
            </a:r>
            <a:r>
              <a:rPr dirty="0" sz="1600" spc="40" b="0">
                <a:solidFill>
                  <a:srgbClr val="343846"/>
                </a:solidFill>
                <a:latin typeface="Trebuchet MS"/>
                <a:cs typeface="Trebuchet MS"/>
              </a:rPr>
              <a:t>от </a:t>
            </a:r>
            <a:r>
              <a:rPr dirty="0" sz="1600" spc="4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5" b="0">
                <a:solidFill>
                  <a:srgbClr val="343846"/>
                </a:solidFill>
                <a:latin typeface="Trebuchet MS"/>
                <a:cs typeface="Trebuchet MS"/>
              </a:rPr>
              <a:t>30.11.2015);</a:t>
            </a:r>
            <a:endParaRPr sz="1600">
              <a:latin typeface="Trebuchet MS"/>
              <a:cs typeface="Trebuchet MS"/>
            </a:endParaRPr>
          </a:p>
          <a:p>
            <a:pPr marL="299085" marR="243840" indent="-287020">
              <a:lnSpc>
                <a:spcPct val="100000"/>
              </a:lnSpc>
              <a:spcBef>
                <a:spcPts val="1200"/>
              </a:spcBef>
              <a:buClr>
                <a:srgbClr val="E11E3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25" b="0">
                <a:solidFill>
                  <a:srgbClr val="343846"/>
                </a:solidFill>
                <a:latin typeface="Trebuchet MS"/>
                <a:cs typeface="Trebuchet MS"/>
              </a:rPr>
              <a:t>Отдельные</a:t>
            </a:r>
            <a:r>
              <a:rPr dirty="0" sz="1600" spc="-30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60" b="0">
                <a:solidFill>
                  <a:srgbClr val="343846"/>
                </a:solidFill>
                <a:latin typeface="Trebuchet MS"/>
                <a:cs typeface="Trebuchet MS"/>
              </a:rPr>
              <a:t>виды</a:t>
            </a:r>
            <a:r>
              <a:rPr dirty="0" sz="1600" spc="-8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 b="0">
                <a:solidFill>
                  <a:srgbClr val="343846"/>
                </a:solidFill>
                <a:latin typeface="Trebuchet MS"/>
                <a:cs typeface="Trebuchet MS"/>
              </a:rPr>
              <a:t>радиоэлектронной</a:t>
            </a:r>
            <a:r>
              <a:rPr dirty="0" sz="1600" spc="-3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b="0">
                <a:solidFill>
                  <a:srgbClr val="343846"/>
                </a:solidFill>
                <a:latin typeface="Trebuchet MS"/>
                <a:cs typeface="Trebuchet MS"/>
              </a:rPr>
              <a:t>продукции. </a:t>
            </a:r>
            <a:r>
              <a:rPr dirty="0" sz="1600" spc="-46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60" b="0">
                <a:solidFill>
                  <a:srgbClr val="343846"/>
                </a:solidFill>
                <a:latin typeface="Trebuchet MS"/>
                <a:cs typeface="Trebuchet MS"/>
              </a:rPr>
              <a:t>(ПП</a:t>
            </a:r>
            <a:r>
              <a:rPr dirty="0" sz="1600" spc="-80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175" b="0">
                <a:solidFill>
                  <a:srgbClr val="343846"/>
                </a:solidFill>
                <a:latin typeface="Trebuchet MS"/>
                <a:cs typeface="Trebuchet MS"/>
              </a:rPr>
              <a:t>№</a:t>
            </a:r>
            <a:r>
              <a:rPr dirty="0" sz="1600" spc="-7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5" b="0">
                <a:solidFill>
                  <a:srgbClr val="343846"/>
                </a:solidFill>
                <a:latin typeface="Trebuchet MS"/>
                <a:cs typeface="Trebuchet MS"/>
              </a:rPr>
              <a:t>878</a:t>
            </a:r>
            <a:r>
              <a:rPr dirty="0" sz="1600" spc="-8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5" b="0">
                <a:solidFill>
                  <a:srgbClr val="343846"/>
                </a:solidFill>
                <a:latin typeface="Trebuchet MS"/>
                <a:cs typeface="Trebuchet MS"/>
              </a:rPr>
              <a:t>от</a:t>
            </a:r>
            <a:r>
              <a:rPr dirty="0" sz="1600" spc="-7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0" b="0">
                <a:solidFill>
                  <a:srgbClr val="343846"/>
                </a:solidFill>
                <a:latin typeface="Trebuchet MS"/>
                <a:cs typeface="Trebuchet MS"/>
              </a:rPr>
              <a:t>10.07.2019).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E11E31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50" b="0">
                <a:solidFill>
                  <a:srgbClr val="343846"/>
                </a:solidFill>
                <a:latin typeface="Trebuchet MS"/>
                <a:cs typeface="Trebuchet MS"/>
              </a:rPr>
              <a:t>Пищевые</a:t>
            </a:r>
            <a:r>
              <a:rPr dirty="0" sz="1600" spc="-8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5" b="0">
                <a:solidFill>
                  <a:srgbClr val="343846"/>
                </a:solidFill>
                <a:latin typeface="Trebuchet MS"/>
                <a:cs typeface="Trebuchet MS"/>
              </a:rPr>
              <a:t>продукты</a:t>
            </a:r>
            <a:r>
              <a:rPr dirty="0" sz="1600" spc="-75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60" b="0">
                <a:solidFill>
                  <a:srgbClr val="343846"/>
                </a:solidFill>
                <a:latin typeface="Trebuchet MS"/>
                <a:cs typeface="Trebuchet MS"/>
              </a:rPr>
              <a:t>(ПП</a:t>
            </a:r>
            <a:r>
              <a:rPr dirty="0" sz="1600" spc="-80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85" b="0">
                <a:solidFill>
                  <a:srgbClr val="343846"/>
                </a:solidFill>
                <a:latin typeface="Trebuchet MS"/>
                <a:cs typeface="Trebuchet MS"/>
              </a:rPr>
              <a:t>№832</a:t>
            </a:r>
            <a:r>
              <a:rPr dirty="0" sz="1600" spc="-80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 b="0">
                <a:solidFill>
                  <a:srgbClr val="343846"/>
                </a:solidFill>
                <a:latin typeface="Trebuchet MS"/>
                <a:cs typeface="Trebuchet MS"/>
              </a:rPr>
              <a:t>от</a:t>
            </a:r>
            <a:r>
              <a:rPr dirty="0" sz="1600" spc="-80" b="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5" b="0">
                <a:solidFill>
                  <a:srgbClr val="343846"/>
                </a:solidFill>
                <a:latin typeface="Trebuchet MS"/>
                <a:cs typeface="Trebuchet MS"/>
              </a:rPr>
              <a:t>22.08.2016);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600" spc="60" b="0">
                <a:latin typeface="Trebuchet MS"/>
                <a:cs typeface="Trebuchet MS"/>
              </a:rPr>
              <a:t>П</a:t>
            </a:r>
            <a:r>
              <a:rPr dirty="0" sz="1600" spc="55" b="0">
                <a:latin typeface="Trebuchet MS"/>
                <a:cs typeface="Trebuchet MS"/>
              </a:rPr>
              <a:t>р</a:t>
            </a:r>
            <a:r>
              <a:rPr dirty="0" sz="1600" spc="55" b="0">
                <a:latin typeface="Trebuchet MS"/>
                <a:cs typeface="Trebuchet MS"/>
              </a:rPr>
              <a:t>о</a:t>
            </a:r>
            <a:r>
              <a:rPr dirty="0" sz="1600" spc="80" b="0">
                <a:latin typeface="Trebuchet MS"/>
                <a:cs typeface="Trebuchet MS"/>
              </a:rPr>
              <a:t>м</a:t>
            </a:r>
            <a:r>
              <a:rPr dirty="0" sz="1600" spc="50" b="0">
                <a:latin typeface="Trebuchet MS"/>
                <a:cs typeface="Trebuchet MS"/>
              </a:rPr>
              <a:t>то</a:t>
            </a:r>
            <a:r>
              <a:rPr dirty="0" sz="1600" spc="60" b="0">
                <a:latin typeface="Trebuchet MS"/>
                <a:cs typeface="Trebuchet MS"/>
              </a:rPr>
              <a:t>в</a:t>
            </a:r>
            <a:r>
              <a:rPr dirty="0" sz="1600" spc="60" b="0">
                <a:latin typeface="Trebuchet MS"/>
                <a:cs typeface="Trebuchet MS"/>
              </a:rPr>
              <a:t>ары</a:t>
            </a:r>
            <a:r>
              <a:rPr dirty="0" sz="1600" spc="-60" b="0">
                <a:latin typeface="Trebuchet MS"/>
                <a:cs typeface="Trebuchet MS"/>
              </a:rPr>
              <a:t> </a:t>
            </a:r>
            <a:r>
              <a:rPr dirty="0" sz="1600" spc="10" b="0" i="1">
                <a:latin typeface="Trebuchet MS"/>
                <a:cs typeface="Trebuchet MS"/>
              </a:rPr>
              <a:t>(</a:t>
            </a:r>
            <a:r>
              <a:rPr dirty="0" sz="1600" spc="30" b="0" i="1">
                <a:latin typeface="Trebuchet MS"/>
                <a:cs typeface="Trebuchet MS"/>
              </a:rPr>
              <a:t>П</a:t>
            </a:r>
            <a:r>
              <a:rPr dirty="0" sz="1600" spc="90" b="0" i="1">
                <a:latin typeface="Trebuchet MS"/>
                <a:cs typeface="Trebuchet MS"/>
              </a:rPr>
              <a:t>П</a:t>
            </a:r>
            <a:r>
              <a:rPr dirty="0" sz="1600" spc="-110" b="0" i="1">
                <a:latin typeface="Trebuchet MS"/>
                <a:cs typeface="Trebuchet MS"/>
              </a:rPr>
              <a:t> </a:t>
            </a:r>
            <a:r>
              <a:rPr dirty="0" sz="1600" spc="45" b="0" i="1">
                <a:latin typeface="Trebuchet MS"/>
                <a:cs typeface="Trebuchet MS"/>
              </a:rPr>
              <a:t>РФ</a:t>
            </a:r>
            <a:r>
              <a:rPr dirty="0" sz="1600" spc="-95" b="0" i="1">
                <a:latin typeface="Trebuchet MS"/>
                <a:cs typeface="Trebuchet MS"/>
              </a:rPr>
              <a:t> </a:t>
            </a:r>
            <a:r>
              <a:rPr dirty="0" sz="1600" spc="165" b="0" i="1">
                <a:latin typeface="Trebuchet MS"/>
                <a:cs typeface="Trebuchet MS"/>
              </a:rPr>
              <a:t>№</a:t>
            </a:r>
            <a:r>
              <a:rPr dirty="0" sz="1600" spc="-95" b="0" i="1">
                <a:latin typeface="Trebuchet MS"/>
                <a:cs typeface="Trebuchet MS"/>
              </a:rPr>
              <a:t> </a:t>
            </a:r>
            <a:r>
              <a:rPr dirty="0" sz="1600" spc="35" b="0" i="1">
                <a:latin typeface="Trebuchet MS"/>
                <a:cs typeface="Trebuchet MS"/>
              </a:rPr>
              <a:t>617</a:t>
            </a:r>
            <a:r>
              <a:rPr dirty="0" sz="1600" spc="-100" b="0" i="1">
                <a:latin typeface="Trebuchet MS"/>
                <a:cs typeface="Trebuchet MS"/>
              </a:rPr>
              <a:t> </a:t>
            </a:r>
            <a:r>
              <a:rPr dirty="0" sz="1600" spc="-229" b="0" i="1">
                <a:latin typeface="Trebuchet MS"/>
                <a:cs typeface="Trebuchet MS"/>
              </a:rPr>
              <a:t>о</a:t>
            </a:r>
            <a:r>
              <a:rPr dirty="0" sz="1600" spc="-350" b="0" i="1">
                <a:latin typeface="Trebuchet MS"/>
                <a:cs typeface="Trebuchet MS"/>
              </a:rPr>
              <a:t>т</a:t>
            </a:r>
            <a:r>
              <a:rPr dirty="0" sz="1600" spc="-110" b="0" i="1">
                <a:latin typeface="Trebuchet MS"/>
                <a:cs typeface="Trebuchet MS"/>
              </a:rPr>
              <a:t> </a:t>
            </a:r>
            <a:r>
              <a:rPr dirty="0" sz="1600" spc="-30" b="0" i="1">
                <a:latin typeface="Trebuchet MS"/>
                <a:cs typeface="Trebuchet MS"/>
              </a:rPr>
              <a:t>30.04.2020);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1586" y="175387"/>
            <a:ext cx="420370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"/>
              <a:t>О</a:t>
            </a:r>
            <a:r>
              <a:rPr dirty="0" spc="15"/>
              <a:t>Б</a:t>
            </a:r>
            <a:r>
              <a:rPr dirty="0" spc="-120"/>
              <a:t> </a:t>
            </a:r>
            <a:r>
              <a:rPr dirty="0"/>
              <a:t>У</a:t>
            </a:r>
            <a:r>
              <a:rPr dirty="0" spc="70"/>
              <a:t>С</a:t>
            </a:r>
            <a:r>
              <a:rPr dirty="0"/>
              <a:t>Л</a:t>
            </a:r>
            <a:r>
              <a:rPr dirty="0" spc="-40"/>
              <a:t>О</a:t>
            </a:r>
            <a:r>
              <a:rPr dirty="0" spc="70"/>
              <a:t>В</a:t>
            </a:r>
            <a:r>
              <a:rPr dirty="0" spc="-20"/>
              <a:t>И</a:t>
            </a:r>
            <a:r>
              <a:rPr dirty="0" spc="-95"/>
              <a:t>Я</a:t>
            </a:r>
            <a:r>
              <a:rPr dirty="0" spc="45"/>
              <a:t>Х</a:t>
            </a:r>
            <a:r>
              <a:rPr dirty="0" spc="-225"/>
              <a:t> </a:t>
            </a:r>
            <a:r>
              <a:rPr dirty="0" spc="30"/>
              <a:t>ДОП</a:t>
            </a:r>
            <a:r>
              <a:rPr dirty="0" spc="15"/>
              <a:t>У</a:t>
            </a:r>
            <a:r>
              <a:rPr dirty="0" spc="40"/>
              <a:t>С</a:t>
            </a:r>
            <a:r>
              <a:rPr dirty="0" spc="35"/>
              <a:t>К</a:t>
            </a:r>
            <a:r>
              <a:rPr dirty="0" spc="70"/>
              <a:t>А</a:t>
            </a:r>
            <a:r>
              <a:rPr dirty="0" spc="-140"/>
              <a:t> </a:t>
            </a:r>
            <a:r>
              <a:rPr dirty="0" spc="-100"/>
              <a:t>Т</a:t>
            </a:r>
            <a:r>
              <a:rPr dirty="0" spc="-65"/>
              <a:t>О</a:t>
            </a:r>
            <a:r>
              <a:rPr dirty="0" spc="45"/>
              <a:t>В</a:t>
            </a:r>
            <a:r>
              <a:rPr dirty="0" spc="30"/>
              <a:t>А</a:t>
            </a:r>
            <a:r>
              <a:rPr dirty="0" spc="75"/>
              <a:t>Р</a:t>
            </a:r>
            <a:r>
              <a:rPr dirty="0" spc="-65"/>
              <a:t>О</a:t>
            </a:r>
            <a:r>
              <a:rPr dirty="0" spc="80"/>
              <a:t>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2684" y="938021"/>
            <a:ext cx="3786504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1270">
              <a:lnSpc>
                <a:spcPct val="100000"/>
              </a:lnSpc>
              <a:spcBef>
                <a:spcPts val="105"/>
              </a:spcBef>
            </a:pPr>
            <a:r>
              <a:rPr dirty="0" sz="2000" spc="85" b="1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2000" spc="-10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E11E31"/>
                </a:solidFill>
                <a:latin typeface="Trebuchet MS"/>
                <a:cs typeface="Trebuchet MS"/>
              </a:rPr>
              <a:t>5</a:t>
            </a:r>
            <a:r>
              <a:rPr dirty="0" sz="2000" spc="-9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000" spc="-30" b="1">
                <a:solidFill>
                  <a:srgbClr val="E11E31"/>
                </a:solidFill>
                <a:latin typeface="Trebuchet MS"/>
                <a:cs typeface="Trebuchet MS"/>
              </a:rPr>
              <a:t>ноябр</a:t>
            </a:r>
            <a:r>
              <a:rPr dirty="0" sz="2000" spc="-20" b="1">
                <a:solidFill>
                  <a:srgbClr val="E11E31"/>
                </a:solidFill>
                <a:latin typeface="Trebuchet MS"/>
                <a:cs typeface="Trebuchet MS"/>
              </a:rPr>
              <a:t>я</a:t>
            </a:r>
            <a:r>
              <a:rPr dirty="0" sz="2000" spc="-13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000" spc="-25" b="1">
                <a:solidFill>
                  <a:srgbClr val="E11E31"/>
                </a:solidFill>
                <a:latin typeface="Trebuchet MS"/>
                <a:cs typeface="Trebuchet MS"/>
              </a:rPr>
              <a:t>2018</a:t>
            </a:r>
            <a:r>
              <a:rPr dirty="0" sz="2000" spc="-31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000" spc="-110" b="1">
                <a:solidFill>
                  <a:srgbClr val="E11E31"/>
                </a:solidFill>
                <a:latin typeface="Trebuchet MS"/>
                <a:cs typeface="Trebuchet MS"/>
              </a:rPr>
              <a:t>г</a:t>
            </a:r>
            <a:r>
              <a:rPr dirty="0" sz="2000" spc="-4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2000" spc="-15" b="1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2000" spc="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600" spc="20" i="1">
                <a:solidFill>
                  <a:srgbClr val="7C7C7C"/>
                </a:solidFill>
                <a:latin typeface="Trebuchet MS"/>
                <a:cs typeface="Trebuchet MS"/>
              </a:rPr>
              <a:t>Приказ</a:t>
            </a:r>
            <a:r>
              <a:rPr dirty="0" sz="1600" spc="-130" i="1">
                <a:solidFill>
                  <a:srgbClr val="7C7C7C"/>
                </a:solidFill>
                <a:latin typeface="Trebuchet MS"/>
                <a:cs typeface="Trebuchet MS"/>
              </a:rPr>
              <a:t> </a:t>
            </a:r>
            <a:r>
              <a:rPr dirty="0" sz="1600" spc="-55" i="1">
                <a:solidFill>
                  <a:srgbClr val="7C7C7C"/>
                </a:solidFill>
                <a:latin typeface="Trebuchet MS"/>
                <a:cs typeface="Trebuchet MS"/>
              </a:rPr>
              <a:t>м</a:t>
            </a:r>
            <a:r>
              <a:rPr dirty="0" sz="1600" spc="-40" i="1">
                <a:solidFill>
                  <a:srgbClr val="7C7C7C"/>
                </a:solidFill>
                <a:latin typeface="Trebuchet MS"/>
                <a:cs typeface="Trebuchet MS"/>
              </a:rPr>
              <a:t>и</a:t>
            </a:r>
            <a:r>
              <a:rPr dirty="0" sz="1600" spc="-30" i="1">
                <a:solidFill>
                  <a:srgbClr val="7C7C7C"/>
                </a:solidFill>
                <a:latin typeface="Trebuchet MS"/>
                <a:cs typeface="Trebuchet MS"/>
              </a:rPr>
              <a:t>н</a:t>
            </a:r>
            <a:r>
              <a:rPr dirty="0" sz="1600" spc="-40" i="1">
                <a:solidFill>
                  <a:srgbClr val="7C7C7C"/>
                </a:solidFill>
                <a:latin typeface="Trebuchet MS"/>
                <a:cs typeface="Trebuchet MS"/>
              </a:rPr>
              <a:t>и</a:t>
            </a:r>
            <a:r>
              <a:rPr dirty="0" sz="1600" spc="55" i="1">
                <a:solidFill>
                  <a:srgbClr val="7C7C7C"/>
                </a:solidFill>
                <a:latin typeface="Trebuchet MS"/>
                <a:cs typeface="Trebuchet MS"/>
              </a:rPr>
              <a:t>с</a:t>
            </a:r>
            <a:r>
              <a:rPr dirty="0" sz="1600" spc="-615" i="1">
                <a:solidFill>
                  <a:srgbClr val="7C7C7C"/>
                </a:solidFill>
                <a:latin typeface="Trebuchet MS"/>
                <a:cs typeface="Trebuchet MS"/>
              </a:rPr>
              <a:t>т</a:t>
            </a:r>
            <a:r>
              <a:rPr dirty="0" sz="1600" spc="-20" i="1">
                <a:solidFill>
                  <a:srgbClr val="7C7C7C"/>
                </a:solidFill>
                <a:latin typeface="Trebuchet MS"/>
                <a:cs typeface="Trebuchet MS"/>
              </a:rPr>
              <a:t>е</a:t>
            </a:r>
            <a:r>
              <a:rPr dirty="0" sz="1600" spc="-45" i="1">
                <a:solidFill>
                  <a:srgbClr val="7C7C7C"/>
                </a:solidFill>
                <a:latin typeface="Trebuchet MS"/>
                <a:cs typeface="Trebuchet MS"/>
              </a:rPr>
              <a:t>р</a:t>
            </a:r>
            <a:r>
              <a:rPr dirty="0" sz="1600" spc="55" i="1">
                <a:solidFill>
                  <a:srgbClr val="7C7C7C"/>
                </a:solidFill>
                <a:latin typeface="Trebuchet MS"/>
                <a:cs typeface="Trebuchet MS"/>
              </a:rPr>
              <a:t>с</a:t>
            </a:r>
            <a:r>
              <a:rPr dirty="0" sz="1600" spc="-605" i="1">
                <a:solidFill>
                  <a:srgbClr val="7C7C7C"/>
                </a:solidFill>
                <a:latin typeface="Trebuchet MS"/>
                <a:cs typeface="Trebuchet MS"/>
              </a:rPr>
              <a:t>т</a:t>
            </a:r>
            <a:r>
              <a:rPr dirty="0" sz="1600" spc="-5" i="1">
                <a:solidFill>
                  <a:srgbClr val="7C7C7C"/>
                </a:solidFill>
                <a:latin typeface="Trebuchet MS"/>
                <a:cs typeface="Trebuchet MS"/>
              </a:rPr>
              <a:t>в</a:t>
            </a:r>
            <a:r>
              <a:rPr dirty="0" sz="1600" spc="-15" i="1">
                <a:solidFill>
                  <a:srgbClr val="7C7C7C"/>
                </a:solidFill>
                <a:latin typeface="Trebuchet MS"/>
                <a:cs typeface="Trebuchet MS"/>
              </a:rPr>
              <a:t>а</a:t>
            </a:r>
            <a:r>
              <a:rPr dirty="0" sz="1600" spc="-75" i="1">
                <a:solidFill>
                  <a:srgbClr val="7C7C7C"/>
                </a:solidFill>
                <a:latin typeface="Trebuchet MS"/>
                <a:cs typeface="Trebuchet MS"/>
              </a:rPr>
              <a:t> </a:t>
            </a:r>
            <a:r>
              <a:rPr dirty="0" sz="1600" spc="-105" i="1">
                <a:solidFill>
                  <a:srgbClr val="7C7C7C"/>
                </a:solidFill>
                <a:latin typeface="Trebuchet MS"/>
                <a:cs typeface="Trebuchet MS"/>
              </a:rPr>
              <a:t>ф</a:t>
            </a:r>
            <a:r>
              <a:rPr dirty="0" sz="1600" spc="-40" i="1">
                <a:solidFill>
                  <a:srgbClr val="7C7C7C"/>
                </a:solidFill>
                <a:latin typeface="Trebuchet MS"/>
                <a:cs typeface="Trebuchet MS"/>
              </a:rPr>
              <a:t>и</a:t>
            </a:r>
            <a:r>
              <a:rPr dirty="0" sz="1600" spc="-30" i="1">
                <a:solidFill>
                  <a:srgbClr val="7C7C7C"/>
                </a:solidFill>
                <a:latin typeface="Trebuchet MS"/>
                <a:cs typeface="Trebuchet MS"/>
              </a:rPr>
              <a:t>н</a:t>
            </a:r>
            <a:r>
              <a:rPr dirty="0" sz="1600" spc="-40" i="1">
                <a:solidFill>
                  <a:srgbClr val="7C7C7C"/>
                </a:solidFill>
                <a:latin typeface="Trebuchet MS"/>
                <a:cs typeface="Trebuchet MS"/>
              </a:rPr>
              <a:t>а</a:t>
            </a:r>
            <a:r>
              <a:rPr dirty="0" sz="1600" spc="-30" i="1">
                <a:solidFill>
                  <a:srgbClr val="7C7C7C"/>
                </a:solidFill>
                <a:latin typeface="Trebuchet MS"/>
                <a:cs typeface="Trebuchet MS"/>
              </a:rPr>
              <a:t>н</a:t>
            </a:r>
            <a:r>
              <a:rPr dirty="0" sz="1600" spc="55" i="1">
                <a:solidFill>
                  <a:srgbClr val="7C7C7C"/>
                </a:solidFill>
                <a:latin typeface="Trebuchet MS"/>
                <a:cs typeface="Trebuchet MS"/>
              </a:rPr>
              <a:t>с</a:t>
            </a:r>
            <a:r>
              <a:rPr dirty="0" sz="1600" spc="-5" i="1">
                <a:solidFill>
                  <a:srgbClr val="7C7C7C"/>
                </a:solidFill>
                <a:latin typeface="Trebuchet MS"/>
                <a:cs typeface="Trebuchet MS"/>
              </a:rPr>
              <a:t>о</a:t>
            </a:r>
            <a:r>
              <a:rPr dirty="0" sz="1600" spc="25" i="1">
                <a:solidFill>
                  <a:srgbClr val="7C7C7C"/>
                </a:solidFill>
                <a:latin typeface="Trebuchet MS"/>
                <a:cs typeface="Trebuchet MS"/>
              </a:rPr>
              <a:t>в</a:t>
            </a:r>
            <a:r>
              <a:rPr dirty="0" sz="1600" spc="-90" i="1">
                <a:solidFill>
                  <a:srgbClr val="7C7C7C"/>
                </a:solidFill>
                <a:latin typeface="Trebuchet MS"/>
                <a:cs typeface="Trebuchet MS"/>
              </a:rPr>
              <a:t> </a:t>
            </a:r>
            <a:r>
              <a:rPr dirty="0" sz="1600" spc="125" i="1">
                <a:solidFill>
                  <a:srgbClr val="7C7C7C"/>
                </a:solidFill>
                <a:latin typeface="Trebuchet MS"/>
                <a:cs typeface="Trebuchet MS"/>
              </a:rPr>
              <a:t>№</a:t>
            </a:r>
            <a:r>
              <a:rPr dirty="0" sz="1600" spc="65" i="1">
                <a:solidFill>
                  <a:srgbClr val="7C7C7C"/>
                </a:solidFill>
                <a:latin typeface="Trebuchet MS"/>
                <a:cs typeface="Trebuchet MS"/>
              </a:rPr>
              <a:t>1</a:t>
            </a:r>
            <a:r>
              <a:rPr dirty="0" sz="1600" spc="35" i="1">
                <a:solidFill>
                  <a:srgbClr val="7C7C7C"/>
                </a:solidFill>
                <a:latin typeface="Trebuchet MS"/>
                <a:cs typeface="Trebuchet MS"/>
              </a:rPr>
              <a:t>26</a:t>
            </a:r>
            <a:r>
              <a:rPr dirty="0" sz="1600" spc="-45" i="1">
                <a:solidFill>
                  <a:srgbClr val="7C7C7C"/>
                </a:solidFill>
                <a:latin typeface="Trebuchet MS"/>
                <a:cs typeface="Trebuchet MS"/>
              </a:rPr>
              <a:t> </a:t>
            </a:r>
            <a:r>
              <a:rPr dirty="0" sz="1600" spc="65" i="1">
                <a:solidFill>
                  <a:srgbClr val="7C7C7C"/>
                </a:solidFill>
                <a:latin typeface="Trebuchet MS"/>
                <a:cs typeface="Trebuchet MS"/>
              </a:rPr>
              <a:t>Н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536" y="2275458"/>
            <a:ext cx="8672195" cy="1473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При</a:t>
            </a:r>
            <a:r>
              <a:rPr dirty="0" sz="16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343846"/>
                </a:solidFill>
                <a:latin typeface="Trebuchet MS"/>
                <a:cs typeface="Trebuchet MS"/>
              </a:rPr>
              <a:t>проведении</a:t>
            </a:r>
            <a:r>
              <a:rPr dirty="0" sz="16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343846"/>
                </a:solidFill>
                <a:latin typeface="Trebuchet MS"/>
                <a:cs typeface="Trebuchet MS"/>
              </a:rPr>
              <a:t>аукциона:</a:t>
            </a:r>
            <a:endParaRPr sz="16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E11E31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Контракт</a:t>
            </a:r>
            <a:r>
              <a:rPr dirty="0" sz="16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заключается</a:t>
            </a:r>
            <a:r>
              <a:rPr dirty="0" sz="16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343846"/>
                </a:solidFill>
                <a:latin typeface="Trebuchet MS"/>
                <a:cs typeface="Trebuchet MS"/>
              </a:rPr>
              <a:t>по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цене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на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105">
                <a:solidFill>
                  <a:srgbClr val="343846"/>
                </a:solidFill>
                <a:latin typeface="Trebuchet MS"/>
                <a:cs typeface="Trebuchet MS"/>
              </a:rPr>
              <a:t>15%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5">
                <a:solidFill>
                  <a:srgbClr val="343846"/>
                </a:solidFill>
                <a:latin typeface="Trebuchet MS"/>
                <a:cs typeface="Trebuchet MS"/>
              </a:rPr>
              <a:t>меньше,</a:t>
            </a:r>
            <a:r>
              <a:rPr dirty="0" sz="1600" spc="-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если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343846"/>
                </a:solidFill>
                <a:latin typeface="Trebuchet MS"/>
                <a:cs typeface="Trebuchet MS"/>
              </a:rPr>
              <a:t>заявка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на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участие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содержит</a:t>
            </a:r>
            <a:r>
              <a:rPr dirty="0" sz="16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хотя</a:t>
            </a:r>
            <a:endParaRPr sz="16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dirty="0" sz="1600" spc="70">
                <a:solidFill>
                  <a:srgbClr val="343846"/>
                </a:solidFill>
                <a:latin typeface="Trebuchet MS"/>
                <a:cs typeface="Trebuchet MS"/>
              </a:rPr>
              <a:t>бы</a:t>
            </a:r>
            <a:r>
              <a:rPr dirty="0" sz="16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один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иностранный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товар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(за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исключением</a:t>
            </a:r>
            <a:r>
              <a:rPr dirty="0" sz="16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стран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343846"/>
                </a:solidFill>
                <a:latin typeface="Trebuchet MS"/>
                <a:cs typeface="Trebuchet MS"/>
              </a:rPr>
              <a:t>ЕЭС)</a:t>
            </a:r>
            <a:endParaRPr sz="1600">
              <a:latin typeface="Trebuchet MS"/>
              <a:cs typeface="Trebuchet MS"/>
            </a:endParaRPr>
          </a:p>
          <a:p>
            <a:pPr marL="355600" marR="281940" indent="-342900">
              <a:lnSpc>
                <a:spcPct val="100000"/>
              </a:lnSpc>
              <a:spcBef>
                <a:spcPts val="600"/>
              </a:spcBef>
              <a:buClr>
                <a:srgbClr val="E11E31"/>
              </a:buClr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Контракт</a:t>
            </a:r>
            <a:r>
              <a:rPr dirty="0" sz="16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заключается</a:t>
            </a:r>
            <a:r>
              <a:rPr dirty="0" sz="16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343846"/>
                </a:solidFill>
                <a:latin typeface="Trebuchet MS"/>
                <a:cs typeface="Trebuchet MS"/>
              </a:rPr>
              <a:t>по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343846"/>
                </a:solidFill>
                <a:latin typeface="Trebuchet MS"/>
                <a:cs typeface="Trebuchet MS"/>
              </a:rPr>
              <a:t>цене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предложенной</a:t>
            </a:r>
            <a:r>
              <a:rPr dirty="0" sz="1600" spc="-4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343846"/>
                </a:solidFill>
                <a:latin typeface="Trebuchet MS"/>
                <a:cs typeface="Trebuchet MS"/>
              </a:rPr>
              <a:t>победителем,</a:t>
            </a:r>
            <a:r>
              <a:rPr dirty="0" sz="16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если</a:t>
            </a:r>
            <a:r>
              <a:rPr dirty="0" sz="16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343846"/>
                </a:solidFill>
                <a:latin typeface="Trebuchet MS"/>
                <a:cs typeface="Trebuchet MS"/>
              </a:rPr>
              <a:t>заявка</a:t>
            </a:r>
            <a:r>
              <a:rPr dirty="0" sz="16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содержит </a:t>
            </a:r>
            <a:r>
              <a:rPr dirty="0" sz="1600" spc="-4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товар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343846"/>
                </a:solidFill>
                <a:latin typeface="Trebuchet MS"/>
                <a:cs typeface="Trebuchet MS"/>
              </a:rPr>
              <a:t>производства</a:t>
            </a:r>
            <a:r>
              <a:rPr dirty="0" sz="1600" spc="3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исключительно</a:t>
            </a:r>
            <a:r>
              <a:rPr dirty="0" sz="16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стран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90">
                <a:solidFill>
                  <a:srgbClr val="343846"/>
                </a:solidFill>
                <a:latin typeface="Trebuchet MS"/>
                <a:cs typeface="Trebuchet MS"/>
              </a:rPr>
              <a:t>ЕЭС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536" y="4576953"/>
            <a:ext cx="10858500" cy="1473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При</a:t>
            </a:r>
            <a:r>
              <a:rPr dirty="0" sz="16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343846"/>
                </a:solidFill>
                <a:latin typeface="Trebuchet MS"/>
                <a:cs typeface="Trebuchet MS"/>
              </a:rPr>
              <a:t>проведении</a:t>
            </a:r>
            <a:r>
              <a:rPr dirty="0" sz="1600" spc="-4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343846"/>
                </a:solidFill>
                <a:latin typeface="Trebuchet MS"/>
                <a:cs typeface="Trebuchet MS"/>
              </a:rPr>
              <a:t>конкурса,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343846"/>
                </a:solidFill>
                <a:latin typeface="Trebuchet MS"/>
                <a:cs typeface="Trebuchet MS"/>
              </a:rPr>
              <a:t>запроса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котировок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или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343846"/>
                </a:solidFill>
                <a:latin typeface="Trebuchet MS"/>
                <a:cs typeface="Trebuchet MS"/>
              </a:rPr>
              <a:t>запроса</a:t>
            </a:r>
            <a:r>
              <a:rPr dirty="0" sz="16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343846"/>
                </a:solidFill>
                <a:latin typeface="Trebuchet MS"/>
                <a:cs typeface="Trebuchet MS"/>
              </a:rPr>
              <a:t>предложений:</a:t>
            </a:r>
            <a:endParaRPr sz="16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E11E31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При</a:t>
            </a:r>
            <a:r>
              <a:rPr dirty="0" sz="16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рассмотрении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6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343846"/>
                </a:solidFill>
                <a:latin typeface="Trebuchet MS"/>
                <a:cs typeface="Trebuchet MS"/>
              </a:rPr>
              <a:t>оценке</a:t>
            </a:r>
            <a:r>
              <a:rPr dirty="0" sz="16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343846"/>
                </a:solidFill>
                <a:latin typeface="Trebuchet MS"/>
                <a:cs typeface="Trebuchet MS"/>
              </a:rPr>
              <a:t>заявок</a:t>
            </a:r>
            <a:r>
              <a:rPr dirty="0" sz="16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343846"/>
                </a:solidFill>
                <a:latin typeface="Trebuchet MS"/>
                <a:cs typeface="Trebuchet MS"/>
              </a:rPr>
              <a:t>по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критерию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343846"/>
                </a:solidFill>
                <a:latin typeface="Trebuchet MS"/>
                <a:cs typeface="Trebuchet MS"/>
              </a:rPr>
              <a:t>«цена</a:t>
            </a:r>
            <a:r>
              <a:rPr dirty="0" sz="1600" spc="-4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343846"/>
                </a:solidFill>
                <a:latin typeface="Trebuchet MS"/>
                <a:cs typeface="Trebuchet MS"/>
              </a:rPr>
              <a:t>контракта»,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применяется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343846"/>
                </a:solidFill>
                <a:latin typeface="Trebuchet MS"/>
                <a:cs typeface="Trebuchet MS"/>
              </a:rPr>
              <a:t>понижающий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343846"/>
                </a:solidFill>
                <a:latin typeface="Trebuchet MS"/>
                <a:cs typeface="Trebuchet MS"/>
              </a:rPr>
              <a:t>коэффициент</a:t>
            </a:r>
            <a:endParaRPr sz="16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dirty="0" sz="1600" spc="105">
                <a:solidFill>
                  <a:srgbClr val="343846"/>
                </a:solidFill>
                <a:latin typeface="Trebuchet MS"/>
                <a:cs typeface="Trebuchet MS"/>
              </a:rPr>
              <a:t>15%</a:t>
            </a:r>
            <a:endParaRPr sz="16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E11E31"/>
              </a:buClr>
              <a:buAutoNum type="arabicPeriod" startAt="2"/>
              <a:tabLst>
                <a:tab pos="354965" algn="l"/>
                <a:tab pos="355600" algn="l"/>
              </a:tabLst>
            </a:pP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Контракт</a:t>
            </a:r>
            <a:r>
              <a:rPr dirty="0" sz="16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заключается</a:t>
            </a:r>
            <a:r>
              <a:rPr dirty="0" sz="1600" spc="-4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343846"/>
                </a:solidFill>
                <a:latin typeface="Trebuchet MS"/>
                <a:cs typeface="Trebuchet MS"/>
              </a:rPr>
              <a:t>по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цене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343846"/>
                </a:solidFill>
                <a:latin typeface="Trebuchet MS"/>
                <a:cs typeface="Trebuchet MS"/>
              </a:rPr>
              <a:t>предложенной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343846"/>
                </a:solidFill>
                <a:latin typeface="Trebuchet MS"/>
                <a:cs typeface="Trebuchet MS"/>
              </a:rPr>
              <a:t>победителем,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если</a:t>
            </a:r>
            <a:r>
              <a:rPr dirty="0" sz="16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343846"/>
                </a:solidFill>
                <a:latin typeface="Trebuchet MS"/>
                <a:cs typeface="Trebuchet MS"/>
              </a:rPr>
              <a:t>заявка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содержит</a:t>
            </a:r>
            <a:r>
              <a:rPr dirty="0" sz="16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товар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343846"/>
                </a:solidFill>
                <a:latin typeface="Trebuchet MS"/>
                <a:cs typeface="Trebuchet MS"/>
              </a:rPr>
              <a:t>производства</a:t>
            </a:r>
            <a:endParaRPr sz="16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исключительно</a:t>
            </a:r>
            <a:r>
              <a:rPr dirty="0" sz="16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стран</a:t>
            </a:r>
            <a:r>
              <a:rPr dirty="0" sz="16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90">
                <a:solidFill>
                  <a:srgbClr val="343846"/>
                </a:solidFill>
                <a:latin typeface="Trebuchet MS"/>
                <a:cs typeface="Trebuchet MS"/>
              </a:rPr>
              <a:t>ЕЭС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3250" y="1729739"/>
            <a:ext cx="11087735" cy="370205"/>
            <a:chOff x="603250" y="1729739"/>
            <a:chExt cx="11087735" cy="370205"/>
          </a:xfrm>
        </p:grpSpPr>
        <p:sp>
          <p:nvSpPr>
            <p:cNvPr id="7" name="object 7"/>
            <p:cNvSpPr/>
            <p:nvPr/>
          </p:nvSpPr>
          <p:spPr>
            <a:xfrm>
              <a:off x="609600" y="2026919"/>
              <a:ext cx="11075035" cy="42545"/>
            </a:xfrm>
            <a:custGeom>
              <a:avLst/>
              <a:gdLst/>
              <a:ahLst/>
              <a:cxnLst/>
              <a:rect l="l" t="t" r="r" b="b"/>
              <a:pathLst>
                <a:path w="11075035" h="42544">
                  <a:moveTo>
                    <a:pt x="0" y="0"/>
                  </a:moveTo>
                  <a:lnTo>
                    <a:pt x="11074527" y="42290"/>
                  </a:lnTo>
                </a:path>
              </a:pathLst>
            </a:custGeom>
            <a:ln w="12700">
              <a:solidFill>
                <a:srgbClr val="766E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925311" y="1729739"/>
              <a:ext cx="400685" cy="370205"/>
            </a:xfrm>
            <a:custGeom>
              <a:avLst/>
              <a:gdLst/>
              <a:ahLst/>
              <a:cxnLst/>
              <a:rect l="l" t="t" r="r" b="b"/>
              <a:pathLst>
                <a:path w="400685" h="370205">
                  <a:moveTo>
                    <a:pt x="338836" y="0"/>
                  </a:moveTo>
                  <a:lnTo>
                    <a:pt x="61595" y="0"/>
                  </a:lnTo>
                  <a:lnTo>
                    <a:pt x="37718" y="4825"/>
                  </a:lnTo>
                  <a:lnTo>
                    <a:pt x="18034" y="18034"/>
                  </a:lnTo>
                  <a:lnTo>
                    <a:pt x="4825" y="37719"/>
                  </a:lnTo>
                  <a:lnTo>
                    <a:pt x="0" y="61595"/>
                  </a:lnTo>
                  <a:lnTo>
                    <a:pt x="0" y="308356"/>
                  </a:lnTo>
                  <a:lnTo>
                    <a:pt x="4825" y="332232"/>
                  </a:lnTo>
                  <a:lnTo>
                    <a:pt x="18034" y="351917"/>
                  </a:lnTo>
                  <a:lnTo>
                    <a:pt x="37718" y="365125"/>
                  </a:lnTo>
                  <a:lnTo>
                    <a:pt x="61595" y="369950"/>
                  </a:lnTo>
                  <a:lnTo>
                    <a:pt x="338836" y="369950"/>
                  </a:lnTo>
                  <a:lnTo>
                    <a:pt x="362712" y="365125"/>
                  </a:lnTo>
                  <a:lnTo>
                    <a:pt x="382397" y="351917"/>
                  </a:lnTo>
                  <a:lnTo>
                    <a:pt x="395604" y="332232"/>
                  </a:lnTo>
                  <a:lnTo>
                    <a:pt x="400430" y="308356"/>
                  </a:lnTo>
                  <a:lnTo>
                    <a:pt x="400430" y="61595"/>
                  </a:lnTo>
                  <a:lnTo>
                    <a:pt x="395604" y="37719"/>
                  </a:lnTo>
                  <a:lnTo>
                    <a:pt x="382397" y="18034"/>
                  </a:lnTo>
                  <a:lnTo>
                    <a:pt x="362712" y="4825"/>
                  </a:lnTo>
                  <a:lnTo>
                    <a:pt x="338836" y="0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8755" y="1850137"/>
              <a:ext cx="136398" cy="1019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07608" y="1746503"/>
              <a:ext cx="215265" cy="295275"/>
            </a:xfrm>
            <a:custGeom>
              <a:avLst/>
              <a:gdLst/>
              <a:ahLst/>
              <a:cxnLst/>
              <a:rect l="l" t="t" r="r" b="b"/>
              <a:pathLst>
                <a:path w="215264" h="295275">
                  <a:moveTo>
                    <a:pt x="152273" y="26162"/>
                  </a:moveTo>
                  <a:lnTo>
                    <a:pt x="144653" y="20701"/>
                  </a:lnTo>
                  <a:lnTo>
                    <a:pt x="123698" y="20701"/>
                  </a:lnTo>
                  <a:lnTo>
                    <a:pt x="121793" y="16891"/>
                  </a:lnTo>
                  <a:lnTo>
                    <a:pt x="121793" y="5715"/>
                  </a:lnTo>
                  <a:lnTo>
                    <a:pt x="114173" y="0"/>
                  </a:lnTo>
                  <a:lnTo>
                    <a:pt x="114173" y="9271"/>
                  </a:lnTo>
                  <a:lnTo>
                    <a:pt x="114173" y="16891"/>
                  </a:lnTo>
                  <a:lnTo>
                    <a:pt x="110363" y="20701"/>
                  </a:lnTo>
                  <a:lnTo>
                    <a:pt x="102616" y="20701"/>
                  </a:lnTo>
                  <a:lnTo>
                    <a:pt x="100711" y="16891"/>
                  </a:lnTo>
                  <a:lnTo>
                    <a:pt x="100711" y="9271"/>
                  </a:lnTo>
                  <a:lnTo>
                    <a:pt x="102616" y="7620"/>
                  </a:lnTo>
                  <a:lnTo>
                    <a:pt x="110363" y="7620"/>
                  </a:lnTo>
                  <a:lnTo>
                    <a:pt x="114173" y="9271"/>
                  </a:lnTo>
                  <a:lnTo>
                    <a:pt x="114173" y="0"/>
                  </a:lnTo>
                  <a:lnTo>
                    <a:pt x="98806" y="0"/>
                  </a:lnTo>
                  <a:lnTo>
                    <a:pt x="93091" y="5715"/>
                  </a:lnTo>
                  <a:lnTo>
                    <a:pt x="93091" y="16891"/>
                  </a:lnTo>
                  <a:lnTo>
                    <a:pt x="91186" y="18796"/>
                  </a:lnTo>
                  <a:lnTo>
                    <a:pt x="87376" y="20701"/>
                  </a:lnTo>
                  <a:lnTo>
                    <a:pt x="68326" y="20701"/>
                  </a:lnTo>
                  <a:lnTo>
                    <a:pt x="62611" y="26162"/>
                  </a:lnTo>
                  <a:lnTo>
                    <a:pt x="62611" y="41148"/>
                  </a:lnTo>
                  <a:lnTo>
                    <a:pt x="68326" y="46863"/>
                  </a:lnTo>
                  <a:lnTo>
                    <a:pt x="144653" y="46863"/>
                  </a:lnTo>
                  <a:lnTo>
                    <a:pt x="152273" y="41148"/>
                  </a:lnTo>
                  <a:lnTo>
                    <a:pt x="152273" y="26162"/>
                  </a:lnTo>
                  <a:close/>
                </a:path>
                <a:path w="215264" h="295275">
                  <a:moveTo>
                    <a:pt x="214757" y="38100"/>
                  </a:moveTo>
                  <a:lnTo>
                    <a:pt x="207137" y="30480"/>
                  </a:lnTo>
                  <a:lnTo>
                    <a:pt x="159639" y="30480"/>
                  </a:lnTo>
                  <a:lnTo>
                    <a:pt x="159639" y="34290"/>
                  </a:lnTo>
                  <a:lnTo>
                    <a:pt x="157861" y="42672"/>
                  </a:lnTo>
                  <a:lnTo>
                    <a:pt x="153162" y="50038"/>
                  </a:lnTo>
                  <a:lnTo>
                    <a:pt x="145923" y="55118"/>
                  </a:lnTo>
                  <a:lnTo>
                    <a:pt x="136779" y="57150"/>
                  </a:lnTo>
                  <a:lnTo>
                    <a:pt x="76073" y="57150"/>
                  </a:lnTo>
                  <a:lnTo>
                    <a:pt x="67945" y="55118"/>
                  </a:lnTo>
                  <a:lnTo>
                    <a:pt x="61341" y="50038"/>
                  </a:lnTo>
                  <a:lnTo>
                    <a:pt x="56769" y="42672"/>
                  </a:lnTo>
                  <a:lnTo>
                    <a:pt x="55118" y="34290"/>
                  </a:lnTo>
                  <a:lnTo>
                    <a:pt x="55118" y="30480"/>
                  </a:lnTo>
                  <a:lnTo>
                    <a:pt x="5715" y="30480"/>
                  </a:lnTo>
                  <a:lnTo>
                    <a:pt x="0" y="38100"/>
                  </a:lnTo>
                  <a:lnTo>
                    <a:pt x="0" y="287528"/>
                  </a:lnTo>
                  <a:lnTo>
                    <a:pt x="5715" y="295148"/>
                  </a:lnTo>
                  <a:lnTo>
                    <a:pt x="140589" y="295148"/>
                  </a:lnTo>
                  <a:lnTo>
                    <a:pt x="138049" y="288036"/>
                  </a:lnTo>
                  <a:lnTo>
                    <a:pt x="136271" y="280924"/>
                  </a:lnTo>
                  <a:lnTo>
                    <a:pt x="135255" y="273685"/>
                  </a:lnTo>
                  <a:lnTo>
                    <a:pt x="134874" y="266573"/>
                  </a:lnTo>
                  <a:lnTo>
                    <a:pt x="26670" y="266573"/>
                  </a:lnTo>
                  <a:lnTo>
                    <a:pt x="26670" y="81915"/>
                  </a:lnTo>
                  <a:lnTo>
                    <a:pt x="188087" y="81915"/>
                  </a:lnTo>
                  <a:lnTo>
                    <a:pt x="188087" y="192405"/>
                  </a:lnTo>
                  <a:lnTo>
                    <a:pt x="193802" y="190500"/>
                  </a:lnTo>
                  <a:lnTo>
                    <a:pt x="214757" y="190500"/>
                  </a:lnTo>
                  <a:lnTo>
                    <a:pt x="214757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8755" y="1930907"/>
              <a:ext cx="227075" cy="1386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48755" y="1842515"/>
              <a:ext cx="40005" cy="27305"/>
            </a:xfrm>
            <a:custGeom>
              <a:avLst/>
              <a:gdLst/>
              <a:ahLst/>
              <a:cxnLst/>
              <a:rect l="l" t="t" r="r" b="b"/>
              <a:pathLst>
                <a:path w="40004" h="27305">
                  <a:moveTo>
                    <a:pt x="35560" y="0"/>
                  </a:moveTo>
                  <a:lnTo>
                    <a:pt x="31750" y="0"/>
                  </a:lnTo>
                  <a:lnTo>
                    <a:pt x="13843" y="16383"/>
                  </a:lnTo>
                  <a:lnTo>
                    <a:pt x="5969" y="9017"/>
                  </a:lnTo>
                  <a:lnTo>
                    <a:pt x="2032" y="9017"/>
                  </a:lnTo>
                  <a:lnTo>
                    <a:pt x="2032" y="10668"/>
                  </a:lnTo>
                  <a:lnTo>
                    <a:pt x="0" y="12573"/>
                  </a:lnTo>
                  <a:lnTo>
                    <a:pt x="0" y="14478"/>
                  </a:lnTo>
                  <a:lnTo>
                    <a:pt x="2032" y="16383"/>
                  </a:lnTo>
                  <a:lnTo>
                    <a:pt x="9779" y="25273"/>
                  </a:lnTo>
                  <a:lnTo>
                    <a:pt x="11938" y="27050"/>
                  </a:lnTo>
                  <a:lnTo>
                    <a:pt x="15875" y="27050"/>
                  </a:lnTo>
                  <a:lnTo>
                    <a:pt x="27559" y="16383"/>
                  </a:lnTo>
                  <a:lnTo>
                    <a:pt x="39497" y="5334"/>
                  </a:lnTo>
                  <a:lnTo>
                    <a:pt x="39497" y="3556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609600" y="4003547"/>
            <a:ext cx="11075035" cy="379730"/>
            <a:chOff x="609600" y="4003547"/>
            <a:chExt cx="11075035" cy="379730"/>
          </a:xfrm>
        </p:grpSpPr>
        <p:sp>
          <p:nvSpPr>
            <p:cNvPr id="14" name="object 14"/>
            <p:cNvSpPr/>
            <p:nvPr/>
          </p:nvSpPr>
          <p:spPr>
            <a:xfrm>
              <a:off x="609600" y="4265675"/>
              <a:ext cx="11075035" cy="0"/>
            </a:xfrm>
            <a:custGeom>
              <a:avLst/>
              <a:gdLst/>
              <a:ahLst/>
              <a:cxnLst/>
              <a:rect l="l" t="t" r="r" b="b"/>
              <a:pathLst>
                <a:path w="11075035" h="0">
                  <a:moveTo>
                    <a:pt x="0" y="0"/>
                  </a:moveTo>
                  <a:lnTo>
                    <a:pt x="11074527" y="0"/>
                  </a:lnTo>
                </a:path>
              </a:pathLst>
            </a:custGeom>
            <a:ln w="12700">
              <a:solidFill>
                <a:srgbClr val="766E6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5311" y="4003547"/>
              <a:ext cx="409956" cy="37947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449" y="1442338"/>
          <a:ext cx="11490325" cy="4225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4345"/>
                <a:gridCol w="5916930"/>
              </a:tblGrid>
              <a:tr h="478789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Усл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вия</a:t>
                      </a:r>
                      <a:r>
                        <a:rPr dirty="0" sz="1800" spc="-1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ен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ии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rgbClr val="E11E3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Вто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1800" spc="-18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rgbClr val="E11E31"/>
                    </a:solidFill>
                  </a:tcPr>
                </a:tc>
              </a:tr>
              <a:tr h="37338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dirty="0" sz="1600" b="1">
                          <a:solidFill>
                            <a:srgbClr val="E1465A"/>
                          </a:solidFill>
                          <a:latin typeface="Trebuchet MS"/>
                          <a:cs typeface="Trebuchet MS"/>
                        </a:rPr>
                        <a:t>1.</a:t>
                      </a:r>
                      <a:r>
                        <a:rPr dirty="0" sz="1600" spc="-100" b="1">
                          <a:solidFill>
                            <a:srgbClr val="E1465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фор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800" spc="-30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ке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 marR="318770" indent="-180340">
                        <a:lnSpc>
                          <a:spcPct val="100000"/>
                        </a:lnSpc>
                        <a:spcBef>
                          <a:spcPts val="137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272415" algn="l"/>
                        </a:tabLst>
                      </a:pP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имен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вани</a:t>
                      </a:r>
                      <a:r>
                        <a:rPr dirty="0" sz="1800" spc="-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800" spc="-1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имен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вани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(при  </a:t>
                      </a:r>
                      <a:r>
                        <a:rPr dirty="0" sz="1800" spc="-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наличии),</a:t>
                      </a:r>
                      <a:r>
                        <a:rPr dirty="0" sz="1800" spc="-1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4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место</a:t>
                      </a:r>
                      <a:r>
                        <a:rPr dirty="0" sz="1800" spc="-10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нахождения</a:t>
                      </a:r>
                      <a:r>
                        <a:rPr dirty="0" sz="1800" spc="-114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15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(для</a:t>
                      </a:r>
                      <a:r>
                        <a:rPr dirty="0" sz="1800" spc="-95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75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ЮЛ)</a:t>
                      </a:r>
                      <a:r>
                        <a:rPr dirty="0" sz="1800" spc="-7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800" spc="-8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6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почтовый </a:t>
                      </a:r>
                      <a:r>
                        <a:rPr dirty="0" sz="1800" spc="-5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адрес</a:t>
                      </a:r>
                      <a:r>
                        <a:rPr dirty="0" sz="1800" spc="-1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15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(для</a:t>
                      </a:r>
                      <a:r>
                        <a:rPr dirty="0" sz="1800" spc="-105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0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всех</a:t>
                      </a:r>
                      <a:r>
                        <a:rPr dirty="0" sz="1800" spc="-114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5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участников)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271780" indent="-18034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272415" algn="l"/>
                        </a:tabLst>
                      </a:pPr>
                      <a:r>
                        <a:rPr dirty="0" sz="1800" spc="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ФИО</a:t>
                      </a:r>
                      <a:r>
                        <a:rPr dirty="0" sz="1800" spc="-9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(при</a:t>
                      </a:r>
                      <a:r>
                        <a:rPr dirty="0" sz="1800" spc="-10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наличии),</a:t>
                      </a:r>
                      <a:r>
                        <a:rPr dirty="0" sz="1800" spc="-1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паспортные</a:t>
                      </a:r>
                      <a:r>
                        <a:rPr dirty="0" sz="1800" spc="-1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данные,</a:t>
                      </a:r>
                      <a:r>
                        <a:rPr dirty="0" sz="1800" spc="-1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4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место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271780" indent="-18034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272415" algn="l"/>
                        </a:tabLst>
                      </a:pP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льст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зи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271780" indent="-18034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272415" algn="l"/>
                        </a:tabLst>
                      </a:pPr>
                      <a:r>
                        <a:rPr dirty="0" sz="1800" spc="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номер</a:t>
                      </a:r>
                      <a:r>
                        <a:rPr dirty="0" sz="1800" spc="-1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контактного</a:t>
                      </a:r>
                      <a:r>
                        <a:rPr dirty="0" sz="1800" spc="-1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телефона;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271780" indent="-180340">
                        <a:lnSpc>
                          <a:spcPct val="100000"/>
                        </a:lnSpc>
                        <a:spcBef>
                          <a:spcPts val="60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272415" algn="l"/>
                        </a:tabLst>
                      </a:pPr>
                      <a:r>
                        <a:rPr dirty="0" sz="1800" spc="9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ИНН</a:t>
                      </a:r>
                      <a:r>
                        <a:rPr dirty="0" sz="1800" spc="-1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участника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271780" marR="505459" indent="-18034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272415" algn="l"/>
                        </a:tabLst>
                      </a:pP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ИНН</a:t>
                      </a:r>
                      <a:r>
                        <a:rPr dirty="0" sz="1800" spc="-9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(при</a:t>
                      </a:r>
                      <a:r>
                        <a:rPr dirty="0" sz="1800" spc="-1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ии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r>
                        <a:rPr dirty="0" sz="1800" spc="-1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лей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800" spc="-1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лен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ал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лните</a:t>
                      </a:r>
                      <a:r>
                        <a:rPr dirty="0" sz="1800" spc="-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ьн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рг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на,</a:t>
                      </a:r>
                      <a:r>
                        <a:rPr dirty="0" sz="1800" spc="-1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, 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функц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ного  </a:t>
                      </a:r>
                      <a:r>
                        <a:rPr dirty="0" sz="18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исполнительного</a:t>
                      </a:r>
                      <a:r>
                        <a:rPr dirty="0" sz="1800" spc="-1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органа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7462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6851" y="175006"/>
            <a:ext cx="553910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С</a:t>
            </a:r>
            <a:r>
              <a:rPr dirty="0" spc="-90"/>
              <a:t>О</a:t>
            </a:r>
            <a:r>
              <a:rPr dirty="0" spc="20"/>
              <a:t>С</a:t>
            </a:r>
            <a:r>
              <a:rPr dirty="0" spc="-125"/>
              <a:t>Т</a:t>
            </a:r>
            <a:r>
              <a:rPr dirty="0" spc="5"/>
              <a:t>А</a:t>
            </a:r>
            <a:r>
              <a:rPr dirty="0" spc="80"/>
              <a:t>В</a:t>
            </a:r>
            <a:r>
              <a:rPr dirty="0" spc="-250"/>
              <a:t> </a:t>
            </a:r>
            <a:r>
              <a:rPr dirty="0" spc="35"/>
              <a:t>В</a:t>
            </a:r>
            <a:r>
              <a:rPr dirty="0" spc="-114"/>
              <a:t>Т</a:t>
            </a:r>
            <a:r>
              <a:rPr dirty="0" spc="-80"/>
              <a:t>О</a:t>
            </a:r>
            <a:r>
              <a:rPr dirty="0" spc="65"/>
              <a:t>Р</a:t>
            </a:r>
            <a:r>
              <a:rPr dirty="0" spc="-80"/>
              <a:t>О</a:t>
            </a:r>
            <a:r>
              <a:rPr dirty="0" spc="-40"/>
              <a:t>Й</a:t>
            </a:r>
            <a:r>
              <a:rPr dirty="0" spc="-210"/>
              <a:t> </a:t>
            </a:r>
            <a:r>
              <a:rPr dirty="0" spc="85"/>
              <a:t>Ч</a:t>
            </a:r>
            <a:r>
              <a:rPr dirty="0" spc="30"/>
              <a:t>А</a:t>
            </a:r>
            <a:r>
              <a:rPr dirty="0" spc="45"/>
              <a:t>С</a:t>
            </a:r>
            <a:r>
              <a:rPr dirty="0" spc="-100"/>
              <a:t>Т</a:t>
            </a:r>
            <a:r>
              <a:rPr dirty="0" spc="-5"/>
              <a:t>И</a:t>
            </a:r>
            <a:r>
              <a:rPr dirty="0" spc="-135"/>
              <a:t> </a:t>
            </a:r>
            <a:r>
              <a:rPr dirty="0" spc="30"/>
              <a:t>ЗАЯВКИ</a:t>
            </a:r>
            <a:r>
              <a:rPr dirty="0" spc="-275"/>
              <a:t> </a:t>
            </a:r>
            <a:r>
              <a:rPr dirty="0" spc="60"/>
              <a:t>НА</a:t>
            </a:r>
            <a:r>
              <a:rPr dirty="0" spc="-105"/>
              <a:t> </a:t>
            </a:r>
            <a:r>
              <a:rPr dirty="0"/>
              <a:t>У</a:t>
            </a:r>
            <a:r>
              <a:rPr dirty="0" spc="110"/>
              <a:t>Ч</a:t>
            </a:r>
            <a:r>
              <a:rPr dirty="0" spc="50"/>
              <a:t>А</a:t>
            </a:r>
            <a:r>
              <a:rPr dirty="0" spc="70"/>
              <a:t>С</a:t>
            </a:r>
            <a:r>
              <a:rPr dirty="0" spc="-80"/>
              <a:t>Т</a:t>
            </a:r>
            <a:r>
              <a:rPr dirty="0" spc="-20"/>
              <a:t>И</a:t>
            </a:r>
            <a:r>
              <a:rPr dirty="0" spc="-30"/>
              <a:t>Е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3067" y="981710"/>
          <a:ext cx="11490325" cy="534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4345"/>
                <a:gridCol w="5916930"/>
              </a:tblGrid>
              <a:tr h="475106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Услови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9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ен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ии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rgbClr val="E11E3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Втор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1800" spc="-1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rgbClr val="E11E31"/>
                    </a:solidFill>
                  </a:tcPr>
                </a:tc>
              </a:tr>
              <a:tr h="1041146">
                <a:tc>
                  <a:txBody>
                    <a:bodyPr/>
                    <a:lstStyle/>
                    <a:p>
                      <a:pPr marL="487045" marR="718185" indent="-342900">
                        <a:lnSpc>
                          <a:spcPct val="100000"/>
                        </a:lnSpc>
                        <a:spcBef>
                          <a:spcPts val="780"/>
                        </a:spcBef>
                        <a:tabLst>
                          <a:tab pos="486409" algn="l"/>
                        </a:tabLst>
                      </a:pPr>
                      <a:r>
                        <a:rPr dirty="0" sz="1800" spc="-65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2.	</a:t>
                      </a:r>
                      <a:r>
                        <a:rPr dirty="0" sz="18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требование </a:t>
                      </a:r>
                      <a:r>
                        <a:rPr dirty="0" sz="1800" spc="5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 </a:t>
                      </a:r>
                      <a:r>
                        <a:rPr dirty="0" sz="1800" spc="4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соответствии </a:t>
                      </a:r>
                      <a:r>
                        <a:rPr dirty="0" sz="18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участника </a:t>
                      </a:r>
                      <a:r>
                        <a:rPr dirty="0" sz="1800" spc="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ным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9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ям</a:t>
                      </a:r>
                      <a:r>
                        <a:rPr dirty="0" sz="1800" spc="-1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9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пп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1800" spc="-10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5,</a:t>
                      </a:r>
                      <a:r>
                        <a:rPr dirty="0" sz="1800" spc="-8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dirty="0" sz="1800" spc="-8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1800" spc="-9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1 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1800" spc="-10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925" indent="-180340">
                        <a:lnSpc>
                          <a:spcPct val="100000"/>
                        </a:lnSpc>
                        <a:spcBef>
                          <a:spcPts val="185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416559" algn="l"/>
                        </a:tabLst>
                      </a:pPr>
                      <a:r>
                        <a:rPr dirty="0" sz="1800" spc="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декларация</a:t>
                      </a:r>
                      <a:r>
                        <a:rPr dirty="0" sz="1800" spc="-1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5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9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3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соответствии</a:t>
                      </a:r>
                      <a:r>
                        <a:rPr dirty="0" sz="1800" spc="-15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требованиям</a:t>
                      </a:r>
                      <a:r>
                        <a:rPr dirty="0" sz="1800" spc="-1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5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dirty="0" sz="1800" spc="-9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пп.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415925">
                        <a:lnSpc>
                          <a:spcPct val="100000"/>
                        </a:lnSpc>
                      </a:pP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dirty="0" sz="1800" spc="-8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1800" spc="-10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dirty="0" sz="1800" spc="-9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1800" spc="-114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31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3558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  <a:tr h="1329436">
                <a:tc>
                  <a:txBody>
                    <a:bodyPr/>
                    <a:lstStyle/>
                    <a:p>
                      <a:pPr marL="487045" marR="531495" indent="-342900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486409" algn="l"/>
                        </a:tabLst>
                      </a:pPr>
                      <a:r>
                        <a:rPr dirty="0" sz="1800" spc="-15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dirty="0" sz="1800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1800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1800" spc="-1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spc="-9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, 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 spc="-1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1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, 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раб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ты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800" spc="-14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каз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5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лу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4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(п.1  </a:t>
                      </a:r>
                      <a:r>
                        <a:rPr dirty="0" sz="1800" spc="-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ч.1</a:t>
                      </a:r>
                      <a:r>
                        <a:rPr dirty="0" sz="1800" spc="-3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ст.31)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15925" marR="759460" indent="-18034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416559" algn="l"/>
                        </a:tabLst>
                      </a:pP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документы,</a:t>
                      </a:r>
                      <a:r>
                        <a:rPr dirty="0" sz="1800" spc="-10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подтверждающие</a:t>
                      </a:r>
                      <a:r>
                        <a:rPr dirty="0" sz="1800" spc="-1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соответствие </a:t>
                      </a:r>
                      <a:r>
                        <a:rPr dirty="0" sz="1800" spc="-5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 spc="-114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800" spc="-1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800" spc="-13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ые  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ш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кум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ы)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 marL="487045" marR="244475" indent="-342900">
                        <a:lnSpc>
                          <a:spcPct val="100000"/>
                        </a:lnSpc>
                        <a:spcBef>
                          <a:spcPts val="985"/>
                        </a:spcBef>
                        <a:tabLst>
                          <a:tab pos="486409" algn="l"/>
                        </a:tabLst>
                      </a:pPr>
                      <a:r>
                        <a:rPr dirty="0" sz="1800" spc="-5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dirty="0" sz="1800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1800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ле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1800" spc="-1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лните</a:t>
                      </a:r>
                      <a:r>
                        <a:rPr dirty="0" sz="1800" spc="-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ьные</a:t>
                      </a:r>
                      <a:r>
                        <a:rPr dirty="0" sz="1800" spc="-1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14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оо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твет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тви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9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ч.2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800" spc="-1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dirty="0" sz="1800" spc="-9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31</a:t>
                      </a:r>
                      <a:r>
                        <a:rPr dirty="0" sz="1800" spc="-9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(ПП</a:t>
                      </a:r>
                      <a:r>
                        <a:rPr dirty="0" sz="1800" spc="-9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РФ</a:t>
                      </a:r>
                      <a:r>
                        <a:rPr dirty="0" sz="1800" spc="-9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dirty="0" sz="1800" spc="-1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99)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7195" marR="2236470" indent="-181610">
                        <a:lnSpc>
                          <a:spcPct val="100000"/>
                        </a:lnSpc>
                        <a:spcBef>
                          <a:spcPts val="98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416559" algn="l"/>
                        </a:tabLst>
                      </a:pP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кум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800" spc="-13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тве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3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  </a:t>
                      </a:r>
                      <a:r>
                        <a:rPr dirty="0" sz="1800" spc="3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соответствие</a:t>
                      </a:r>
                      <a:r>
                        <a:rPr dirty="0" sz="1800" spc="3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требованиям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  <a:tr h="1672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87045" marR="746760" indent="-342900">
                        <a:lnSpc>
                          <a:spcPct val="100000"/>
                        </a:lnSpc>
                        <a:tabLst>
                          <a:tab pos="486409" algn="l"/>
                        </a:tabLst>
                      </a:pPr>
                      <a:r>
                        <a:rPr dirty="0" sz="1800" spc="-65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5.	</a:t>
                      </a:r>
                      <a:r>
                        <a:rPr dirty="0" sz="1800" spc="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законодательством</a:t>
                      </a:r>
                      <a:r>
                        <a:rPr dirty="0" sz="1800" spc="-1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9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РФ</a:t>
                      </a:r>
                      <a:r>
                        <a:rPr dirty="0" sz="1800" spc="-9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предусмотрены </a:t>
                      </a:r>
                      <a:r>
                        <a:rPr dirty="0" sz="1800" spc="-5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требования</a:t>
                      </a:r>
                      <a:r>
                        <a:rPr dirty="0" sz="1800" spc="-1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4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spc="-10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6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закупаемым</a:t>
                      </a:r>
                      <a:r>
                        <a:rPr dirty="0" sz="1800" spc="-1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6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ТРУ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925" marR="1151890" indent="-180340">
                        <a:lnSpc>
                          <a:spcPct val="100000"/>
                        </a:lnSpc>
                        <a:spcBef>
                          <a:spcPts val="81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416559" algn="l"/>
                        </a:tabLst>
                      </a:pP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4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кум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800" spc="-1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х 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оо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6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РУ</a:t>
                      </a:r>
                      <a:r>
                        <a:rPr dirty="0" sz="1800" spc="-1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254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РФ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415925" marR="365125" indent="-18034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416559" algn="l"/>
                        </a:tabLst>
                      </a:pP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dirty="0" sz="1800" spc="-1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1800" spc="-114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х 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документов, </a:t>
                      </a:r>
                      <a:r>
                        <a:rPr dirty="0" sz="1800" spc="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если </a:t>
                      </a:r>
                      <a:r>
                        <a:rPr dirty="0" sz="1800" spc="3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они </a:t>
                      </a:r>
                      <a:r>
                        <a:rPr dirty="0" sz="1800" spc="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передаются вместе </a:t>
                      </a:r>
                      <a:r>
                        <a:rPr dirty="0" sz="1800" spc="4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 </a:t>
                      </a:r>
                      <a:r>
                        <a:rPr dirty="0" sz="1800" spc="5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товаром</a:t>
                      </a:r>
                      <a:r>
                        <a:rPr dirty="0" sz="1800" spc="-1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9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9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3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соответствии</a:t>
                      </a:r>
                      <a:r>
                        <a:rPr dirty="0" sz="1800" spc="-15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4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27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законодательством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0287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8939" y="175006"/>
            <a:ext cx="554037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С</a:t>
            </a:r>
            <a:r>
              <a:rPr dirty="0" spc="-90"/>
              <a:t>О</a:t>
            </a:r>
            <a:r>
              <a:rPr dirty="0" spc="20"/>
              <a:t>С</a:t>
            </a:r>
            <a:r>
              <a:rPr dirty="0" spc="-125"/>
              <a:t>Т</a:t>
            </a:r>
            <a:r>
              <a:rPr dirty="0" spc="5"/>
              <a:t>А</a:t>
            </a:r>
            <a:r>
              <a:rPr dirty="0" spc="80"/>
              <a:t>В</a:t>
            </a:r>
            <a:r>
              <a:rPr dirty="0" spc="-254"/>
              <a:t> </a:t>
            </a:r>
            <a:r>
              <a:rPr dirty="0" spc="35"/>
              <a:t>В</a:t>
            </a:r>
            <a:r>
              <a:rPr dirty="0" spc="-114"/>
              <a:t>Т</a:t>
            </a:r>
            <a:r>
              <a:rPr dirty="0" spc="-80"/>
              <a:t>О</a:t>
            </a:r>
            <a:r>
              <a:rPr dirty="0" spc="65"/>
              <a:t>Р</a:t>
            </a:r>
            <a:r>
              <a:rPr dirty="0" spc="-80"/>
              <a:t>О</a:t>
            </a:r>
            <a:r>
              <a:rPr dirty="0" spc="-40"/>
              <a:t>Й</a:t>
            </a:r>
            <a:r>
              <a:rPr dirty="0" spc="-210"/>
              <a:t> </a:t>
            </a:r>
            <a:r>
              <a:rPr dirty="0" spc="90"/>
              <a:t>Ч</a:t>
            </a:r>
            <a:r>
              <a:rPr dirty="0" spc="30"/>
              <a:t>А</a:t>
            </a:r>
            <a:r>
              <a:rPr dirty="0" spc="45"/>
              <a:t>С</a:t>
            </a:r>
            <a:r>
              <a:rPr dirty="0" spc="-100"/>
              <a:t>Т</a:t>
            </a:r>
            <a:r>
              <a:rPr dirty="0" spc="-5"/>
              <a:t>И</a:t>
            </a:r>
            <a:r>
              <a:rPr dirty="0" spc="-145"/>
              <a:t> </a:t>
            </a:r>
            <a:r>
              <a:rPr dirty="0" spc="30"/>
              <a:t>ЗАЯВКИ</a:t>
            </a:r>
            <a:r>
              <a:rPr dirty="0" spc="-275"/>
              <a:t> </a:t>
            </a:r>
            <a:r>
              <a:rPr dirty="0" spc="60"/>
              <a:t>НА</a:t>
            </a:r>
            <a:r>
              <a:rPr dirty="0" spc="-105"/>
              <a:t> </a:t>
            </a:r>
            <a:r>
              <a:rPr dirty="0" spc="5"/>
              <a:t>У</a:t>
            </a:r>
            <a:r>
              <a:rPr dirty="0" spc="110"/>
              <a:t>Ч</a:t>
            </a:r>
            <a:r>
              <a:rPr dirty="0" spc="55"/>
              <a:t>А</a:t>
            </a:r>
            <a:r>
              <a:rPr dirty="0" spc="70"/>
              <a:t>С</a:t>
            </a:r>
            <a:r>
              <a:rPr dirty="0" spc="-75"/>
              <a:t>Т</a:t>
            </a:r>
            <a:r>
              <a:rPr dirty="0" spc="-15"/>
              <a:t>И</a:t>
            </a:r>
            <a:r>
              <a:rPr dirty="0" spc="-30"/>
              <a:t>Е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3067" y="981710"/>
          <a:ext cx="11490325" cy="534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4345"/>
                <a:gridCol w="5916930"/>
              </a:tblGrid>
              <a:tr h="475106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Услови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9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ен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ии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rgbClr val="E11E3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Втор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2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1800" spc="-19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  <a:solidFill>
                      <a:srgbClr val="E11E31"/>
                    </a:solidFill>
                  </a:tcPr>
                </a:tc>
              </a:tr>
              <a:tr h="1041146">
                <a:tc>
                  <a:txBody>
                    <a:bodyPr/>
                    <a:lstStyle/>
                    <a:p>
                      <a:pPr marL="487045" marR="552450" indent="-342900">
                        <a:lnSpc>
                          <a:spcPct val="100000"/>
                        </a:lnSpc>
                        <a:spcBef>
                          <a:spcPts val="1855"/>
                        </a:spcBef>
                        <a:tabLst>
                          <a:tab pos="486409" algn="l"/>
                        </a:tabLst>
                      </a:pPr>
                      <a:r>
                        <a:rPr dirty="0" sz="1800" spc="-65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6.	</a:t>
                      </a:r>
                      <a:r>
                        <a:rPr dirty="0" sz="18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решение</a:t>
                      </a:r>
                      <a:r>
                        <a:rPr dirty="0" sz="1800" spc="-114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dirty="0" sz="1800" spc="-10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одобрении</a:t>
                      </a:r>
                      <a:r>
                        <a:rPr dirty="0" sz="1800" spc="-114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dirty="0" sz="1800" spc="-1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5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совершении </a:t>
                      </a:r>
                      <a:r>
                        <a:rPr dirty="0" sz="1800" spc="-5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крупной</a:t>
                      </a:r>
                      <a:r>
                        <a:rPr dirty="0" sz="1800" spc="-114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сделки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3558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925" marR="567690" indent="-180340">
                        <a:lnSpc>
                          <a:spcPct val="100000"/>
                        </a:lnSpc>
                        <a:spcBef>
                          <a:spcPts val="185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416559" algn="l"/>
                        </a:tabLst>
                      </a:pP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ш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14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14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ш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r>
                        <a:rPr dirty="0" sz="1800" spc="-10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800" spc="-10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 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ш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й</a:t>
                      </a:r>
                      <a:r>
                        <a:rPr dirty="0" sz="1800" spc="-1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23558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  <a:tr h="1329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87045" marR="234315" indent="-342900">
                        <a:lnSpc>
                          <a:spcPct val="100000"/>
                        </a:lnSpc>
                        <a:tabLst>
                          <a:tab pos="486409" algn="l"/>
                        </a:tabLst>
                      </a:pPr>
                      <a:r>
                        <a:rPr dirty="0" sz="1800" spc="-70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7.	</a:t>
                      </a:r>
                      <a:r>
                        <a:rPr dirty="0" sz="1800" spc="3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установлены</a:t>
                      </a:r>
                      <a:r>
                        <a:rPr dirty="0" sz="1800" spc="-1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преимущества</a:t>
                      </a:r>
                      <a:r>
                        <a:rPr dirty="0" sz="1800" spc="-114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3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dirty="0" sz="1800" spc="-1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учреждений </a:t>
                      </a:r>
                      <a:r>
                        <a:rPr dirty="0" sz="1800" spc="-5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предприятий</a:t>
                      </a:r>
                      <a:r>
                        <a:rPr dirty="0" sz="1800" spc="-1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УИС,</a:t>
                      </a:r>
                      <a:r>
                        <a:rPr dirty="0" sz="1800" spc="-1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организаций</a:t>
                      </a:r>
                      <a:r>
                        <a:rPr dirty="0" sz="1800" spc="-1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инвалидов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15925" marR="352425" indent="-18034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416559" algn="l"/>
                        </a:tabLst>
                      </a:pPr>
                      <a:r>
                        <a:rPr dirty="0" sz="1800" spc="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документы </a:t>
                      </a:r>
                      <a:r>
                        <a:rPr dirty="0" sz="1800" spc="-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(копии), </a:t>
                      </a:r>
                      <a:r>
                        <a:rPr dirty="0" sz="1800" spc="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подтверждающие </a:t>
                      </a:r>
                      <a:r>
                        <a:rPr dirty="0" sz="1800" spc="4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право </a:t>
                      </a:r>
                      <a:r>
                        <a:rPr dirty="0" sz="1800" spc="5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4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 spc="-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5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9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 spc="-1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spc="-13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1800" spc="-1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13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3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4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э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dirty="0" sz="1800" spc="-13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2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-1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90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  <a:tabLst>
                          <a:tab pos="486409" algn="l"/>
                        </a:tabLst>
                      </a:pPr>
                      <a:r>
                        <a:rPr dirty="0" sz="1800" spc="-65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8.	</a:t>
                      </a:r>
                      <a:r>
                        <a:rPr dirty="0" sz="1800" spc="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аукцион</a:t>
                      </a:r>
                      <a:r>
                        <a:rPr dirty="0" sz="1800" spc="-1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проводится</a:t>
                      </a:r>
                      <a:r>
                        <a:rPr dirty="0" sz="1800" spc="-1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только</a:t>
                      </a:r>
                      <a:r>
                        <a:rPr dirty="0" sz="1800" spc="-114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4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для</a:t>
                      </a:r>
                      <a:r>
                        <a:rPr dirty="0" sz="1800" spc="-1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СМП,СОНО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925" marR="799465" indent="-180340">
                        <a:lnSpc>
                          <a:spcPct val="100000"/>
                        </a:lnSpc>
                        <a:spcBef>
                          <a:spcPts val="98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416559" algn="l"/>
                        </a:tabLst>
                      </a:pP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декл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ра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9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пр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0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уча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тник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3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  </a:t>
                      </a:r>
                      <a:r>
                        <a:rPr dirty="0" sz="1800" spc="5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СМП,СОНО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5095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  <a:tr h="1672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just" marL="487045" marR="290195" indent="-342900">
                        <a:lnSpc>
                          <a:spcPct val="100000"/>
                        </a:lnSpc>
                      </a:pPr>
                      <a:r>
                        <a:rPr dirty="0" sz="1800" spc="-65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9.</a:t>
                      </a:r>
                      <a:r>
                        <a:rPr dirty="0" sz="1800" spc="-60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4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установлены </a:t>
                      </a:r>
                      <a:r>
                        <a:rPr dirty="0" sz="1800" spc="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условия </a:t>
                      </a:r>
                      <a:r>
                        <a:rPr dirty="0" sz="18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допуска, </a:t>
                      </a:r>
                      <a:r>
                        <a:rPr dirty="0" sz="1800" spc="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запреты </a:t>
                      </a:r>
                      <a:r>
                        <a:rPr dirty="0" sz="18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или </a:t>
                      </a:r>
                      <a:r>
                        <a:rPr dirty="0" sz="1800" spc="-5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ограничения</a:t>
                      </a:r>
                      <a:r>
                        <a:rPr dirty="0" sz="1800" spc="-1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4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dirty="0" sz="1800" spc="-1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допуск</a:t>
                      </a:r>
                      <a:r>
                        <a:rPr dirty="0" sz="1800" spc="-1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6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ТРУ</a:t>
                      </a:r>
                      <a:r>
                        <a:rPr dirty="0" sz="1800" spc="-9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из</a:t>
                      </a:r>
                      <a:r>
                        <a:rPr dirty="0" sz="1800" spc="-9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иностранных </a:t>
                      </a:r>
                      <a:r>
                        <a:rPr dirty="0" sz="1800" spc="-5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государств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925" marR="563880" indent="-180340">
                        <a:lnSpc>
                          <a:spcPct val="100000"/>
                        </a:lnSpc>
                        <a:spcBef>
                          <a:spcPts val="111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416559" algn="l"/>
                        </a:tabLst>
                      </a:pP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кум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1800" spc="-14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(ко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ии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800" spc="-14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дтв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 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оо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4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1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(ил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) 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пред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2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мо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 spc="-1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РУ</a:t>
                      </a:r>
                      <a:r>
                        <a:rPr dirty="0" sz="1800" spc="-12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800" spc="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ло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4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запре</a:t>
                      </a:r>
                      <a:r>
                        <a:rPr dirty="0" sz="1800" spc="-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 spc="-13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dirty="0" sz="1800" spc="15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ограничениям</a:t>
                      </a:r>
                      <a:r>
                        <a:rPr dirty="0" sz="1800" spc="-114">
                          <a:solidFill>
                            <a:srgbClr val="171717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7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(!!!</a:t>
                      </a:r>
                      <a:r>
                        <a:rPr dirty="0" sz="1800" spc="-114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1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если</a:t>
                      </a:r>
                      <a:r>
                        <a:rPr dirty="0" sz="1800" spc="-14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7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документов</a:t>
                      </a:r>
                      <a:r>
                        <a:rPr dirty="0" sz="1800" spc="-14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2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нет</a:t>
                      </a:r>
                      <a:r>
                        <a:rPr dirty="0" sz="1800" spc="-12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49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415925">
                        <a:lnSpc>
                          <a:spcPct val="100000"/>
                        </a:lnSpc>
                      </a:pP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зая</a:t>
                      </a:r>
                      <a:r>
                        <a:rPr dirty="0" sz="1800" spc="-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вк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4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ав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800" spc="-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вае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1800" spc="-15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spc="-114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«ин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800" spc="-1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-1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й</a:t>
                      </a:r>
                      <a:r>
                        <a:rPr dirty="0" sz="1800" spc="-15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r>
                        <a:rPr dirty="0" sz="1800" i="1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40970">
                    <a:lnL w="12700">
                      <a:solidFill>
                        <a:srgbClr val="444444"/>
                      </a:solidFill>
                      <a:prstDash val="solid"/>
                    </a:lnL>
                    <a:lnR w="12700">
                      <a:solidFill>
                        <a:srgbClr val="444444"/>
                      </a:solidFill>
                      <a:prstDash val="solid"/>
                    </a:lnR>
                    <a:lnT w="12700">
                      <a:solidFill>
                        <a:srgbClr val="444444"/>
                      </a:solidFill>
                      <a:prstDash val="solid"/>
                    </a:lnT>
                    <a:lnB w="1270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8939" y="175006"/>
            <a:ext cx="554037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С</a:t>
            </a:r>
            <a:r>
              <a:rPr dirty="0" spc="-90"/>
              <a:t>О</a:t>
            </a:r>
            <a:r>
              <a:rPr dirty="0" spc="20"/>
              <a:t>С</a:t>
            </a:r>
            <a:r>
              <a:rPr dirty="0" spc="-125"/>
              <a:t>Т</a:t>
            </a:r>
            <a:r>
              <a:rPr dirty="0" spc="5"/>
              <a:t>А</a:t>
            </a:r>
            <a:r>
              <a:rPr dirty="0" spc="80"/>
              <a:t>В</a:t>
            </a:r>
            <a:r>
              <a:rPr dirty="0" spc="-254"/>
              <a:t> </a:t>
            </a:r>
            <a:r>
              <a:rPr dirty="0" spc="35"/>
              <a:t>В</a:t>
            </a:r>
            <a:r>
              <a:rPr dirty="0" spc="-114"/>
              <a:t>Т</a:t>
            </a:r>
            <a:r>
              <a:rPr dirty="0" spc="-80"/>
              <a:t>О</a:t>
            </a:r>
            <a:r>
              <a:rPr dirty="0" spc="65"/>
              <a:t>Р</a:t>
            </a:r>
            <a:r>
              <a:rPr dirty="0" spc="-80"/>
              <a:t>О</a:t>
            </a:r>
            <a:r>
              <a:rPr dirty="0" spc="-40"/>
              <a:t>Й</a:t>
            </a:r>
            <a:r>
              <a:rPr dirty="0" spc="-210"/>
              <a:t> </a:t>
            </a:r>
            <a:r>
              <a:rPr dirty="0" spc="90"/>
              <a:t>Ч</a:t>
            </a:r>
            <a:r>
              <a:rPr dirty="0" spc="30"/>
              <a:t>А</a:t>
            </a:r>
            <a:r>
              <a:rPr dirty="0" spc="45"/>
              <a:t>С</a:t>
            </a:r>
            <a:r>
              <a:rPr dirty="0" spc="-100"/>
              <a:t>Т</a:t>
            </a:r>
            <a:r>
              <a:rPr dirty="0" spc="-5"/>
              <a:t>И</a:t>
            </a:r>
            <a:r>
              <a:rPr dirty="0" spc="-145"/>
              <a:t> </a:t>
            </a:r>
            <a:r>
              <a:rPr dirty="0" spc="30"/>
              <a:t>ЗАЯВКИ</a:t>
            </a:r>
            <a:r>
              <a:rPr dirty="0" spc="-275"/>
              <a:t> </a:t>
            </a:r>
            <a:r>
              <a:rPr dirty="0" spc="60"/>
              <a:t>НА</a:t>
            </a:r>
            <a:r>
              <a:rPr dirty="0" spc="-105"/>
              <a:t> </a:t>
            </a:r>
            <a:r>
              <a:rPr dirty="0" spc="5"/>
              <a:t>У</a:t>
            </a:r>
            <a:r>
              <a:rPr dirty="0" spc="110"/>
              <a:t>Ч</a:t>
            </a:r>
            <a:r>
              <a:rPr dirty="0" spc="55"/>
              <a:t>А</a:t>
            </a:r>
            <a:r>
              <a:rPr dirty="0" spc="70"/>
              <a:t>С</a:t>
            </a:r>
            <a:r>
              <a:rPr dirty="0" spc="-75"/>
              <a:t>Т</a:t>
            </a:r>
            <a:r>
              <a:rPr dirty="0" spc="-15"/>
              <a:t>И</a:t>
            </a:r>
            <a:r>
              <a:rPr dirty="0" spc="-30"/>
              <a:t>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9354" y="175006"/>
            <a:ext cx="486473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ЕДИНАЯ</a:t>
            </a:r>
            <a:r>
              <a:rPr dirty="0" spc="-95"/>
              <a:t> </a:t>
            </a:r>
            <a:r>
              <a:rPr dirty="0" spc="55"/>
              <a:t>ИНФОР</a:t>
            </a:r>
            <a:r>
              <a:rPr dirty="0" spc="50"/>
              <a:t>М</a:t>
            </a:r>
            <a:r>
              <a:rPr dirty="0" spc="110"/>
              <a:t>А</a:t>
            </a:r>
            <a:r>
              <a:rPr dirty="0" spc="105"/>
              <a:t>Ц</a:t>
            </a:r>
            <a:r>
              <a:rPr dirty="0" spc="-20"/>
              <a:t>И</a:t>
            </a:r>
            <a:r>
              <a:rPr dirty="0" spc="-40"/>
              <a:t>О</a:t>
            </a:r>
            <a:r>
              <a:rPr dirty="0" spc="45"/>
              <a:t>Н</a:t>
            </a:r>
            <a:r>
              <a:rPr dirty="0" spc="30"/>
              <a:t>Н</a:t>
            </a:r>
            <a:r>
              <a:rPr dirty="0" spc="-10"/>
              <a:t>АЯ</a:t>
            </a:r>
            <a:r>
              <a:rPr dirty="0" spc="-350"/>
              <a:t> </a:t>
            </a:r>
            <a:r>
              <a:rPr dirty="0" spc="20"/>
              <a:t>СИС</a:t>
            </a:r>
            <a:r>
              <a:rPr dirty="0" spc="15"/>
              <a:t>Т</a:t>
            </a:r>
            <a:r>
              <a:rPr dirty="0" spc="80"/>
              <a:t>ЕМА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31913" y="982789"/>
            <a:ext cx="7738745" cy="5292725"/>
            <a:chOff x="831913" y="982789"/>
            <a:chExt cx="7738745" cy="5292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247" y="992124"/>
              <a:ext cx="7720583" cy="52745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6675" y="987552"/>
              <a:ext cx="7729220" cy="5283200"/>
            </a:xfrm>
            <a:custGeom>
              <a:avLst/>
              <a:gdLst/>
              <a:ahLst/>
              <a:cxnLst/>
              <a:rect l="l" t="t" r="r" b="b"/>
              <a:pathLst>
                <a:path w="7729220" h="5283200">
                  <a:moveTo>
                    <a:pt x="0" y="5283200"/>
                  </a:moveTo>
                  <a:lnTo>
                    <a:pt x="7729220" y="5283200"/>
                  </a:lnTo>
                  <a:lnTo>
                    <a:pt x="7729220" y="0"/>
                  </a:lnTo>
                  <a:lnTo>
                    <a:pt x="0" y="0"/>
                  </a:lnTo>
                  <a:lnTo>
                    <a:pt x="0" y="5283200"/>
                  </a:lnTo>
                  <a:close/>
                </a:path>
              </a:pathLst>
            </a:custGeom>
            <a:ln w="9525">
              <a:solidFill>
                <a:srgbClr val="766E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8933497" y="982789"/>
            <a:ext cx="2309495" cy="5292725"/>
            <a:chOff x="8933497" y="982789"/>
            <a:chExt cx="2309495" cy="52927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2831" y="992124"/>
              <a:ext cx="2290572" cy="52745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938259" y="987552"/>
              <a:ext cx="2299970" cy="5283200"/>
            </a:xfrm>
            <a:custGeom>
              <a:avLst/>
              <a:gdLst/>
              <a:ahLst/>
              <a:cxnLst/>
              <a:rect l="l" t="t" r="r" b="b"/>
              <a:pathLst>
                <a:path w="2299970" h="5283200">
                  <a:moveTo>
                    <a:pt x="0" y="5283200"/>
                  </a:moveTo>
                  <a:lnTo>
                    <a:pt x="2299588" y="5283200"/>
                  </a:lnTo>
                  <a:lnTo>
                    <a:pt x="2299588" y="0"/>
                  </a:lnTo>
                  <a:lnTo>
                    <a:pt x="0" y="0"/>
                  </a:lnTo>
                  <a:lnTo>
                    <a:pt x="0" y="5283200"/>
                  </a:lnTo>
                  <a:close/>
                </a:path>
              </a:pathLst>
            </a:custGeom>
            <a:ln w="9525">
              <a:solidFill>
                <a:srgbClr val="766E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9191" y="1737436"/>
            <a:ext cx="87528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5" b="1">
                <a:solidFill>
                  <a:srgbClr val="E11E31"/>
                </a:solidFill>
                <a:latin typeface="Trebuchet MS"/>
                <a:cs typeface="Trebuchet MS"/>
              </a:rPr>
              <a:t>Оператор</a:t>
            </a:r>
            <a:r>
              <a:rPr dirty="0" sz="2400" spc="-15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b="1">
                <a:solidFill>
                  <a:srgbClr val="E11E31"/>
                </a:solidFill>
                <a:latin typeface="Trebuchet MS"/>
                <a:cs typeface="Trebuchet MS"/>
              </a:rPr>
              <a:t>площадки</a:t>
            </a:r>
            <a:r>
              <a:rPr dirty="0" sz="2400" spc="-10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10" b="1">
                <a:solidFill>
                  <a:srgbClr val="E11E31"/>
                </a:solidFill>
                <a:latin typeface="Trebuchet MS"/>
                <a:cs typeface="Trebuchet MS"/>
              </a:rPr>
              <a:t>возвращает</a:t>
            </a:r>
            <a:r>
              <a:rPr dirty="0" sz="2400" spc="-8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10" b="1">
                <a:solidFill>
                  <a:srgbClr val="E11E31"/>
                </a:solidFill>
                <a:latin typeface="Trebuchet MS"/>
                <a:cs typeface="Trebuchet MS"/>
              </a:rPr>
              <a:t>заявку</a:t>
            </a:r>
            <a:r>
              <a:rPr dirty="0" sz="2400" spc="-15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-35" b="1">
                <a:solidFill>
                  <a:srgbClr val="E11E31"/>
                </a:solidFill>
                <a:latin typeface="Trebuchet MS"/>
                <a:cs typeface="Trebuchet MS"/>
              </a:rPr>
              <a:t>участнику</a:t>
            </a:r>
            <a:r>
              <a:rPr dirty="0" sz="2400" spc="-17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50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2400" spc="-29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-75" b="1">
                <a:solidFill>
                  <a:srgbClr val="E11E31"/>
                </a:solidFill>
                <a:latin typeface="Trebuchet MS"/>
                <a:cs typeface="Trebuchet MS"/>
              </a:rPr>
              <a:t>случае: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2278" y="175006"/>
            <a:ext cx="531939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П</a:t>
            </a:r>
            <a:r>
              <a:rPr dirty="0" spc="-90"/>
              <a:t>О</a:t>
            </a:r>
            <a:r>
              <a:rPr dirty="0" spc="-20"/>
              <a:t>Д</a:t>
            </a:r>
            <a:r>
              <a:rPr dirty="0" spc="5"/>
              <a:t>А</a:t>
            </a:r>
            <a:r>
              <a:rPr dirty="0" spc="60"/>
              <a:t>Ч</a:t>
            </a:r>
            <a:r>
              <a:rPr dirty="0" spc="70"/>
              <a:t>А</a:t>
            </a:r>
            <a:r>
              <a:rPr dirty="0" spc="-225"/>
              <a:t> </a:t>
            </a:r>
            <a:r>
              <a:rPr dirty="0" spc="30"/>
              <a:t>ЗАЯВКИ</a:t>
            </a:r>
            <a:r>
              <a:rPr dirty="0" spc="-130"/>
              <a:t> </a:t>
            </a:r>
            <a:r>
              <a:rPr dirty="0" spc="60"/>
              <a:t>НА</a:t>
            </a:r>
            <a:r>
              <a:rPr dirty="0" spc="-110"/>
              <a:t> </a:t>
            </a:r>
            <a:r>
              <a:rPr dirty="0"/>
              <a:t>У</a:t>
            </a:r>
            <a:r>
              <a:rPr dirty="0" spc="110"/>
              <a:t>Ч</a:t>
            </a:r>
            <a:r>
              <a:rPr dirty="0" spc="50"/>
              <a:t>А</a:t>
            </a:r>
            <a:r>
              <a:rPr dirty="0" spc="70"/>
              <a:t>С</a:t>
            </a:r>
            <a:r>
              <a:rPr dirty="0" spc="-80"/>
              <a:t>Т</a:t>
            </a:r>
            <a:r>
              <a:rPr dirty="0" spc="-20"/>
              <a:t>И</a:t>
            </a:r>
            <a:r>
              <a:rPr dirty="0" spc="-30"/>
              <a:t>Е</a:t>
            </a:r>
            <a:r>
              <a:rPr dirty="0" spc="-150"/>
              <a:t> </a:t>
            </a:r>
            <a:r>
              <a:rPr dirty="0" spc="80"/>
              <a:t>В</a:t>
            </a:r>
            <a:r>
              <a:rPr dirty="0" spc="-290"/>
              <a:t> </a:t>
            </a:r>
            <a:r>
              <a:rPr dirty="0" spc="50"/>
              <a:t>А</a:t>
            </a:r>
            <a:r>
              <a:rPr dirty="0"/>
              <a:t>У</a:t>
            </a:r>
            <a:r>
              <a:rPr dirty="0"/>
              <a:t>К</a:t>
            </a:r>
            <a:r>
              <a:rPr dirty="0" spc="150"/>
              <a:t>Ц</a:t>
            </a:r>
            <a:r>
              <a:rPr dirty="0" spc="-20"/>
              <a:t>И</a:t>
            </a:r>
            <a:r>
              <a:rPr dirty="0" spc="-40"/>
              <a:t>О</a:t>
            </a:r>
            <a:r>
              <a:rPr dirty="0" spc="30"/>
              <a:t>Н</a:t>
            </a:r>
            <a:r>
              <a:rPr dirty="0" spc="-30"/>
              <a:t>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9191" y="2519298"/>
            <a:ext cx="9071610" cy="2418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E11E31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Подачи</a:t>
            </a:r>
            <a:r>
              <a:rPr dirty="0" sz="16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одним</a:t>
            </a:r>
            <a:r>
              <a:rPr dirty="0" sz="16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участником</a:t>
            </a:r>
            <a:r>
              <a:rPr dirty="0" sz="16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двух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444444"/>
                </a:solidFill>
                <a:latin typeface="Trebuchet MS"/>
                <a:cs typeface="Trebuchet MS"/>
              </a:rPr>
              <a:t>более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444444"/>
                </a:solidFill>
                <a:latin typeface="Trebuchet MS"/>
                <a:cs typeface="Trebuchet MS"/>
              </a:rPr>
              <a:t>участие</a:t>
            </a:r>
            <a:r>
              <a:rPr dirty="0" sz="16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при</a:t>
            </a:r>
            <a:r>
              <a:rPr dirty="0" sz="16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35">
                <a:solidFill>
                  <a:srgbClr val="444444"/>
                </a:solidFill>
                <a:latin typeface="Trebuchet MS"/>
                <a:cs typeface="Trebuchet MS"/>
              </a:rPr>
              <a:t>условии,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что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поданные</a:t>
            </a:r>
            <a:r>
              <a:rPr dirty="0" sz="16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444444"/>
                </a:solidFill>
                <a:latin typeface="Trebuchet MS"/>
                <a:cs typeface="Trebuchet MS"/>
              </a:rPr>
              <a:t>ранее </a:t>
            </a:r>
            <a:r>
              <a:rPr dirty="0" sz="1600" spc="-4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заявки</a:t>
            </a:r>
            <a:r>
              <a:rPr dirty="0" sz="16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этим</a:t>
            </a:r>
            <a:r>
              <a:rPr dirty="0" sz="16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участником</a:t>
            </a:r>
            <a:r>
              <a:rPr dirty="0" sz="16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15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16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отозваны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E11E31"/>
              </a:buClr>
              <a:buFont typeface="Trebuchet MS"/>
              <a:buAutoNum type="arabicPeriod"/>
            </a:pPr>
            <a:endParaRPr sz="155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E11E31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Получения</a:t>
            </a:r>
            <a:r>
              <a:rPr dirty="0" sz="16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заявки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после</a:t>
            </a:r>
            <a:r>
              <a:rPr dirty="0" sz="16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даты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444444"/>
                </a:solidFill>
                <a:latin typeface="Trebuchet MS"/>
                <a:cs typeface="Trebuchet MS"/>
              </a:rPr>
              <a:t>или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времени</a:t>
            </a:r>
            <a:r>
              <a:rPr dirty="0" sz="16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окончания</a:t>
            </a:r>
            <a:r>
              <a:rPr dirty="0" sz="16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срока</a:t>
            </a:r>
            <a:r>
              <a:rPr dirty="0" sz="16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подачи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444444"/>
                </a:solidFill>
                <a:latin typeface="Trebuchet MS"/>
                <a:cs typeface="Trebuchet MS"/>
              </a:rPr>
              <a:t>участие</a:t>
            </a:r>
            <a:r>
              <a:rPr dirty="0" sz="16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endParaRPr sz="16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таком</a:t>
            </a:r>
            <a:r>
              <a:rPr dirty="0" sz="16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аукционе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50">
              <a:latin typeface="Trebuchet MS"/>
              <a:cs typeface="Trebuchet MS"/>
            </a:endParaRPr>
          </a:p>
          <a:p>
            <a:pPr marL="355600" marR="699770" indent="-342900">
              <a:lnSpc>
                <a:spcPct val="100000"/>
              </a:lnSpc>
              <a:buClr>
                <a:srgbClr val="E11E31"/>
              </a:buClr>
              <a:buAutoNum type="arabicPeriod" startAt="3"/>
              <a:tabLst>
                <a:tab pos="354965" algn="l"/>
                <a:tab pos="355600" algn="l"/>
              </a:tabLst>
            </a:pP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Получения</a:t>
            </a:r>
            <a:r>
              <a:rPr dirty="0" sz="16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заявки</a:t>
            </a:r>
            <a:r>
              <a:rPr dirty="0" sz="16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r>
              <a:rPr dirty="0" sz="16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участника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такого</a:t>
            </a:r>
            <a:r>
              <a:rPr dirty="0" sz="16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аукциона,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40">
                <a:solidFill>
                  <a:srgbClr val="444444"/>
                </a:solidFill>
                <a:latin typeface="Trebuchet MS"/>
                <a:cs typeface="Trebuchet MS"/>
              </a:rPr>
              <a:t>случае,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если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до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окончания</a:t>
            </a:r>
            <a:r>
              <a:rPr dirty="0" sz="16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срока </a:t>
            </a:r>
            <a:r>
              <a:rPr dirty="0" sz="1600" spc="-4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аккредитации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участника</a:t>
            </a:r>
            <a:r>
              <a:rPr dirty="0" sz="16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осталось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менее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35">
                <a:solidFill>
                  <a:srgbClr val="444444"/>
                </a:solidFill>
                <a:latin typeface="Trebuchet MS"/>
                <a:cs typeface="Trebuchet MS"/>
              </a:rPr>
              <a:t>3-х</a:t>
            </a:r>
            <a:r>
              <a:rPr dirty="0" sz="16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месяцев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E11E31"/>
              </a:buClr>
              <a:buFont typeface="Trebuchet MS"/>
              <a:buAutoNum type="arabicPeriod" startAt="3"/>
            </a:pPr>
            <a:endParaRPr sz="155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lr>
                <a:srgbClr val="E11E31"/>
              </a:buClr>
              <a:buAutoNum type="arabicPeriod" startAt="3"/>
              <a:tabLst>
                <a:tab pos="354965" algn="l"/>
                <a:tab pos="355600" algn="l"/>
              </a:tabLst>
            </a:pP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Отсутствия</a:t>
            </a:r>
            <a:r>
              <a:rPr dirty="0" sz="16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u="sng" sz="1600" spc="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на</a:t>
            </a:r>
            <a:r>
              <a:rPr dirty="0" u="sng" sz="1600" spc="-8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600" spc="2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специальном</a:t>
            </a:r>
            <a:r>
              <a:rPr dirty="0" u="sng" sz="1600" spc="-11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600" spc="-1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счете</a:t>
            </a:r>
            <a:r>
              <a:rPr dirty="0" sz="16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денежных</a:t>
            </a:r>
            <a:r>
              <a:rPr dirty="0" sz="16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средств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размере</a:t>
            </a:r>
            <a:r>
              <a:rPr dirty="0" sz="16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обеспечения</a:t>
            </a:r>
            <a:r>
              <a:rPr dirty="0" sz="1600" spc="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заявки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412" y="1087882"/>
            <a:ext cx="16071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400" spc="-45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ч</a:t>
            </a:r>
            <a:r>
              <a:rPr dirty="0" u="sng" sz="1400" spc="-114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35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11</a:t>
            </a:r>
            <a:r>
              <a:rPr dirty="0" u="sng" sz="1400" spc="-85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240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ст</a:t>
            </a:r>
            <a:r>
              <a:rPr dirty="0" u="sng" sz="1400" spc="-114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85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54</a:t>
            </a:r>
            <a:r>
              <a:rPr dirty="0" u="sng" sz="1400" spc="-114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35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4</a:t>
            </a:r>
            <a:r>
              <a:rPr dirty="0" u="sng" sz="1400" spc="-85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4</a:t>
            </a:r>
            <a:r>
              <a:rPr dirty="0" u="sng" sz="1400" spc="-25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4</a:t>
            </a:r>
            <a:r>
              <a:rPr dirty="0" u="sng" sz="1400" spc="25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sng" sz="1400" spc="35" b="1" i="1">
                <a:solidFill>
                  <a:srgbClr val="53666F"/>
                </a:solidFill>
                <a:uFill>
                  <a:solidFill>
                    <a:srgbClr val="53666F"/>
                  </a:solidFill>
                </a:u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3364" y="3249167"/>
            <a:ext cx="2112645" cy="114300"/>
            <a:chOff x="3293364" y="3249167"/>
            <a:chExt cx="2112645" cy="114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8" y="3249167"/>
              <a:ext cx="76198" cy="114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93364" y="3287267"/>
              <a:ext cx="2112645" cy="38100"/>
            </a:xfrm>
            <a:custGeom>
              <a:avLst/>
              <a:gdLst/>
              <a:ahLst/>
              <a:cxnLst/>
              <a:rect l="l" t="t" r="r" b="b"/>
              <a:pathLst>
                <a:path w="2112645" h="38100">
                  <a:moveTo>
                    <a:pt x="1997837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997837" y="38100"/>
                  </a:lnTo>
                  <a:lnTo>
                    <a:pt x="1997837" y="0"/>
                  </a:lnTo>
                  <a:close/>
                </a:path>
                <a:path w="2112645" h="38100">
                  <a:moveTo>
                    <a:pt x="2112137" y="19050"/>
                  </a:moveTo>
                  <a:lnTo>
                    <a:pt x="2074037" y="0"/>
                  </a:lnTo>
                  <a:lnTo>
                    <a:pt x="2016887" y="0"/>
                  </a:lnTo>
                  <a:lnTo>
                    <a:pt x="2016887" y="38100"/>
                  </a:lnTo>
                  <a:lnTo>
                    <a:pt x="2074037" y="38100"/>
                  </a:lnTo>
                  <a:lnTo>
                    <a:pt x="2112137" y="1905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8527160" y="1456944"/>
            <a:ext cx="916940" cy="949960"/>
            <a:chOff x="8527160" y="1456944"/>
            <a:chExt cx="916940" cy="949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2123" y="1456944"/>
              <a:ext cx="784859" cy="9494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555735" y="1594104"/>
              <a:ext cx="859790" cy="735965"/>
            </a:xfrm>
            <a:custGeom>
              <a:avLst/>
              <a:gdLst/>
              <a:ahLst/>
              <a:cxnLst/>
              <a:rect l="l" t="t" r="r" b="b"/>
              <a:pathLst>
                <a:path w="859790" h="735964">
                  <a:moveTo>
                    <a:pt x="0" y="735584"/>
                  </a:moveTo>
                  <a:lnTo>
                    <a:pt x="813816" y="15240"/>
                  </a:lnTo>
                </a:path>
                <a:path w="859790" h="735964">
                  <a:moveTo>
                    <a:pt x="859536" y="733679"/>
                  </a:moveTo>
                  <a:lnTo>
                    <a:pt x="120396" y="0"/>
                  </a:lnTo>
                </a:path>
              </a:pathLst>
            </a:custGeom>
            <a:ln w="57150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381492" y="2657982"/>
            <a:ext cx="12496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45" b="1">
                <a:solidFill>
                  <a:srgbClr val="E11E31"/>
                </a:solidFill>
                <a:latin typeface="Trebuchet MS"/>
                <a:cs typeface="Trebuchet MS"/>
              </a:rPr>
              <a:t>УЧ</a:t>
            </a:r>
            <a:r>
              <a:rPr dirty="0" sz="1600" spc="4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600" b="1">
                <a:solidFill>
                  <a:srgbClr val="E11E31"/>
                </a:solidFill>
                <a:latin typeface="Trebuchet MS"/>
                <a:cs typeface="Trebuchet MS"/>
              </a:rPr>
              <a:t>СТН</a:t>
            </a:r>
            <a:r>
              <a:rPr dirty="0" sz="160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16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1600" spc="-24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E11E31"/>
                </a:solidFill>
                <a:latin typeface="Trebuchet MS"/>
                <a:cs typeface="Trebuchet MS"/>
              </a:rPr>
              <a:t>2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30760" y="4579556"/>
            <a:ext cx="2083435" cy="1545590"/>
            <a:chOff x="5830760" y="4579556"/>
            <a:chExt cx="2083435" cy="1545590"/>
          </a:xfrm>
        </p:grpSpPr>
        <p:sp>
          <p:nvSpPr>
            <p:cNvPr id="10" name="object 10"/>
            <p:cNvSpPr/>
            <p:nvPr/>
          </p:nvSpPr>
          <p:spPr>
            <a:xfrm>
              <a:off x="5832347" y="4581144"/>
              <a:ext cx="2080260" cy="1542415"/>
            </a:xfrm>
            <a:custGeom>
              <a:avLst/>
              <a:gdLst/>
              <a:ahLst/>
              <a:cxnLst/>
              <a:rect l="l" t="t" r="r" b="b"/>
              <a:pathLst>
                <a:path w="2080259" h="1542414">
                  <a:moveTo>
                    <a:pt x="2080259" y="0"/>
                  </a:moveTo>
                  <a:lnTo>
                    <a:pt x="1083182" y="540384"/>
                  </a:lnTo>
                  <a:lnTo>
                    <a:pt x="166877" y="540384"/>
                  </a:lnTo>
                  <a:lnTo>
                    <a:pt x="122554" y="546353"/>
                  </a:lnTo>
                  <a:lnTo>
                    <a:pt x="82676" y="563244"/>
                  </a:lnTo>
                  <a:lnTo>
                    <a:pt x="48894" y="589279"/>
                  </a:lnTo>
                  <a:lnTo>
                    <a:pt x="22732" y="623061"/>
                  </a:lnTo>
                  <a:lnTo>
                    <a:pt x="5968" y="662939"/>
                  </a:lnTo>
                  <a:lnTo>
                    <a:pt x="0" y="707389"/>
                  </a:lnTo>
                  <a:lnTo>
                    <a:pt x="0" y="1374990"/>
                  </a:lnTo>
                  <a:lnTo>
                    <a:pt x="5968" y="1419364"/>
                  </a:lnTo>
                  <a:lnTo>
                    <a:pt x="22732" y="1459242"/>
                  </a:lnTo>
                  <a:lnTo>
                    <a:pt x="48894" y="1493011"/>
                  </a:lnTo>
                  <a:lnTo>
                    <a:pt x="82676" y="1519110"/>
                  </a:lnTo>
                  <a:lnTo>
                    <a:pt x="122554" y="1535937"/>
                  </a:lnTo>
                  <a:lnTo>
                    <a:pt x="166877" y="1541906"/>
                  </a:lnTo>
                  <a:lnTo>
                    <a:pt x="1689861" y="1541906"/>
                  </a:lnTo>
                  <a:lnTo>
                    <a:pt x="1734311" y="1535937"/>
                  </a:lnTo>
                  <a:lnTo>
                    <a:pt x="1774190" y="1519110"/>
                  </a:lnTo>
                  <a:lnTo>
                    <a:pt x="1807972" y="1493011"/>
                  </a:lnTo>
                  <a:lnTo>
                    <a:pt x="1834006" y="1459242"/>
                  </a:lnTo>
                  <a:lnTo>
                    <a:pt x="1850898" y="1419364"/>
                  </a:lnTo>
                  <a:lnTo>
                    <a:pt x="1856740" y="1374990"/>
                  </a:lnTo>
                  <a:lnTo>
                    <a:pt x="1856740" y="707389"/>
                  </a:lnTo>
                  <a:lnTo>
                    <a:pt x="1850898" y="662939"/>
                  </a:lnTo>
                  <a:lnTo>
                    <a:pt x="1834006" y="623061"/>
                  </a:lnTo>
                  <a:lnTo>
                    <a:pt x="1807972" y="589279"/>
                  </a:lnTo>
                  <a:lnTo>
                    <a:pt x="1774190" y="563244"/>
                  </a:lnTo>
                  <a:lnTo>
                    <a:pt x="1734311" y="546353"/>
                  </a:lnTo>
                  <a:lnTo>
                    <a:pt x="1689861" y="540384"/>
                  </a:lnTo>
                  <a:lnTo>
                    <a:pt x="1547368" y="540384"/>
                  </a:lnTo>
                  <a:lnTo>
                    <a:pt x="2080259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2347" y="4581144"/>
              <a:ext cx="2080260" cy="1542415"/>
            </a:xfrm>
            <a:custGeom>
              <a:avLst/>
              <a:gdLst/>
              <a:ahLst/>
              <a:cxnLst/>
              <a:rect l="l" t="t" r="r" b="b"/>
              <a:pathLst>
                <a:path w="2080259" h="1542414">
                  <a:moveTo>
                    <a:pt x="0" y="707389"/>
                  </a:moveTo>
                  <a:lnTo>
                    <a:pt x="5968" y="662939"/>
                  </a:lnTo>
                  <a:lnTo>
                    <a:pt x="22732" y="623061"/>
                  </a:lnTo>
                  <a:lnTo>
                    <a:pt x="48894" y="589279"/>
                  </a:lnTo>
                  <a:lnTo>
                    <a:pt x="82676" y="563244"/>
                  </a:lnTo>
                  <a:lnTo>
                    <a:pt x="122554" y="546353"/>
                  </a:lnTo>
                  <a:lnTo>
                    <a:pt x="166877" y="540384"/>
                  </a:lnTo>
                  <a:lnTo>
                    <a:pt x="1083182" y="540384"/>
                  </a:lnTo>
                  <a:lnTo>
                    <a:pt x="2080259" y="0"/>
                  </a:lnTo>
                  <a:lnTo>
                    <a:pt x="1547368" y="540384"/>
                  </a:lnTo>
                  <a:lnTo>
                    <a:pt x="1689861" y="540384"/>
                  </a:lnTo>
                  <a:lnTo>
                    <a:pt x="1734311" y="546353"/>
                  </a:lnTo>
                  <a:lnTo>
                    <a:pt x="1774190" y="563244"/>
                  </a:lnTo>
                  <a:lnTo>
                    <a:pt x="1807972" y="589279"/>
                  </a:lnTo>
                  <a:lnTo>
                    <a:pt x="1834006" y="623061"/>
                  </a:lnTo>
                  <a:lnTo>
                    <a:pt x="1850898" y="662939"/>
                  </a:lnTo>
                  <a:lnTo>
                    <a:pt x="1856740" y="707389"/>
                  </a:lnTo>
                  <a:lnTo>
                    <a:pt x="1856740" y="957579"/>
                  </a:lnTo>
                  <a:lnTo>
                    <a:pt x="1856740" y="1374990"/>
                  </a:lnTo>
                  <a:lnTo>
                    <a:pt x="1850898" y="1419364"/>
                  </a:lnTo>
                  <a:lnTo>
                    <a:pt x="1834006" y="1459229"/>
                  </a:lnTo>
                  <a:lnTo>
                    <a:pt x="1807972" y="1493011"/>
                  </a:lnTo>
                  <a:lnTo>
                    <a:pt x="1774190" y="1519110"/>
                  </a:lnTo>
                  <a:lnTo>
                    <a:pt x="1734311" y="1535937"/>
                  </a:lnTo>
                  <a:lnTo>
                    <a:pt x="1689861" y="1541906"/>
                  </a:lnTo>
                  <a:lnTo>
                    <a:pt x="1547368" y="1541906"/>
                  </a:lnTo>
                  <a:lnTo>
                    <a:pt x="1083182" y="1541906"/>
                  </a:lnTo>
                  <a:lnTo>
                    <a:pt x="166877" y="1541906"/>
                  </a:lnTo>
                  <a:lnTo>
                    <a:pt x="122554" y="1535937"/>
                  </a:lnTo>
                  <a:lnTo>
                    <a:pt x="82676" y="1519110"/>
                  </a:lnTo>
                  <a:lnTo>
                    <a:pt x="48894" y="1493011"/>
                  </a:lnTo>
                  <a:lnTo>
                    <a:pt x="22732" y="1459229"/>
                  </a:lnTo>
                  <a:lnTo>
                    <a:pt x="5968" y="1419364"/>
                  </a:lnTo>
                  <a:lnTo>
                    <a:pt x="0" y="1374990"/>
                  </a:lnTo>
                  <a:lnTo>
                    <a:pt x="0" y="957579"/>
                  </a:lnTo>
                  <a:lnTo>
                    <a:pt x="0" y="707389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846000" y="1316672"/>
            <a:ext cx="2106295" cy="1638935"/>
            <a:chOff x="5846000" y="1316672"/>
            <a:chExt cx="2106295" cy="1638935"/>
          </a:xfrm>
        </p:grpSpPr>
        <p:sp>
          <p:nvSpPr>
            <p:cNvPr id="13" name="object 13"/>
            <p:cNvSpPr/>
            <p:nvPr/>
          </p:nvSpPr>
          <p:spPr>
            <a:xfrm>
              <a:off x="5847588" y="1318260"/>
              <a:ext cx="2103120" cy="1635760"/>
            </a:xfrm>
            <a:custGeom>
              <a:avLst/>
              <a:gdLst/>
              <a:ahLst/>
              <a:cxnLst/>
              <a:rect l="l" t="t" r="r" b="b"/>
              <a:pathLst>
                <a:path w="2103120" h="1635760">
                  <a:moveTo>
                    <a:pt x="1707134" y="0"/>
                  </a:moveTo>
                  <a:lnTo>
                    <a:pt x="150113" y="0"/>
                  </a:lnTo>
                  <a:lnTo>
                    <a:pt x="102615" y="7619"/>
                  </a:lnTo>
                  <a:lnTo>
                    <a:pt x="61467" y="28955"/>
                  </a:lnTo>
                  <a:lnTo>
                    <a:pt x="28956" y="61467"/>
                  </a:lnTo>
                  <a:lnTo>
                    <a:pt x="7620" y="102615"/>
                  </a:lnTo>
                  <a:lnTo>
                    <a:pt x="0" y="150113"/>
                  </a:lnTo>
                  <a:lnTo>
                    <a:pt x="0" y="750569"/>
                  </a:lnTo>
                  <a:lnTo>
                    <a:pt x="7620" y="798067"/>
                  </a:lnTo>
                  <a:lnTo>
                    <a:pt x="28956" y="839469"/>
                  </a:lnTo>
                  <a:lnTo>
                    <a:pt x="61467" y="871981"/>
                  </a:lnTo>
                  <a:lnTo>
                    <a:pt x="102615" y="893190"/>
                  </a:lnTo>
                  <a:lnTo>
                    <a:pt x="150113" y="900938"/>
                  </a:lnTo>
                  <a:lnTo>
                    <a:pt x="1083310" y="900938"/>
                  </a:lnTo>
                  <a:lnTo>
                    <a:pt x="2102739" y="1635252"/>
                  </a:lnTo>
                  <a:lnTo>
                    <a:pt x="1547621" y="900938"/>
                  </a:lnTo>
                  <a:lnTo>
                    <a:pt x="1707134" y="900938"/>
                  </a:lnTo>
                  <a:lnTo>
                    <a:pt x="1754632" y="893190"/>
                  </a:lnTo>
                  <a:lnTo>
                    <a:pt x="1795780" y="871981"/>
                  </a:lnTo>
                  <a:lnTo>
                    <a:pt x="1828291" y="839469"/>
                  </a:lnTo>
                  <a:lnTo>
                    <a:pt x="1849501" y="798067"/>
                  </a:lnTo>
                  <a:lnTo>
                    <a:pt x="1857247" y="750569"/>
                  </a:lnTo>
                  <a:lnTo>
                    <a:pt x="1857247" y="150113"/>
                  </a:lnTo>
                  <a:lnTo>
                    <a:pt x="1849501" y="102615"/>
                  </a:lnTo>
                  <a:lnTo>
                    <a:pt x="1828291" y="61467"/>
                  </a:lnTo>
                  <a:lnTo>
                    <a:pt x="1795780" y="28955"/>
                  </a:lnTo>
                  <a:lnTo>
                    <a:pt x="1754632" y="7619"/>
                  </a:lnTo>
                  <a:lnTo>
                    <a:pt x="170713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47588" y="1318260"/>
              <a:ext cx="2103120" cy="1635760"/>
            </a:xfrm>
            <a:custGeom>
              <a:avLst/>
              <a:gdLst/>
              <a:ahLst/>
              <a:cxnLst/>
              <a:rect l="l" t="t" r="r" b="b"/>
              <a:pathLst>
                <a:path w="2103120" h="1635760">
                  <a:moveTo>
                    <a:pt x="0" y="150113"/>
                  </a:moveTo>
                  <a:lnTo>
                    <a:pt x="7620" y="102615"/>
                  </a:lnTo>
                  <a:lnTo>
                    <a:pt x="28956" y="61467"/>
                  </a:lnTo>
                  <a:lnTo>
                    <a:pt x="61467" y="28955"/>
                  </a:lnTo>
                  <a:lnTo>
                    <a:pt x="102615" y="7619"/>
                  </a:lnTo>
                  <a:lnTo>
                    <a:pt x="150113" y="0"/>
                  </a:lnTo>
                  <a:lnTo>
                    <a:pt x="1083310" y="0"/>
                  </a:lnTo>
                  <a:lnTo>
                    <a:pt x="1547621" y="0"/>
                  </a:lnTo>
                  <a:lnTo>
                    <a:pt x="1707134" y="0"/>
                  </a:lnTo>
                  <a:lnTo>
                    <a:pt x="1754632" y="7619"/>
                  </a:lnTo>
                  <a:lnTo>
                    <a:pt x="1795780" y="28955"/>
                  </a:lnTo>
                  <a:lnTo>
                    <a:pt x="1828291" y="61467"/>
                  </a:lnTo>
                  <a:lnTo>
                    <a:pt x="1849501" y="102615"/>
                  </a:lnTo>
                  <a:lnTo>
                    <a:pt x="1857247" y="150113"/>
                  </a:lnTo>
                  <a:lnTo>
                    <a:pt x="1857247" y="525399"/>
                  </a:lnTo>
                  <a:lnTo>
                    <a:pt x="1857247" y="750569"/>
                  </a:lnTo>
                  <a:lnTo>
                    <a:pt x="1849501" y="798067"/>
                  </a:lnTo>
                  <a:lnTo>
                    <a:pt x="1828291" y="839469"/>
                  </a:lnTo>
                  <a:lnTo>
                    <a:pt x="1795780" y="871981"/>
                  </a:lnTo>
                  <a:lnTo>
                    <a:pt x="1754632" y="893190"/>
                  </a:lnTo>
                  <a:lnTo>
                    <a:pt x="1707134" y="900938"/>
                  </a:lnTo>
                  <a:lnTo>
                    <a:pt x="1547621" y="900938"/>
                  </a:lnTo>
                  <a:lnTo>
                    <a:pt x="2102739" y="1635252"/>
                  </a:lnTo>
                  <a:lnTo>
                    <a:pt x="1083310" y="900938"/>
                  </a:lnTo>
                  <a:lnTo>
                    <a:pt x="150113" y="900938"/>
                  </a:lnTo>
                  <a:lnTo>
                    <a:pt x="102615" y="893190"/>
                  </a:lnTo>
                  <a:lnTo>
                    <a:pt x="61467" y="871981"/>
                  </a:lnTo>
                  <a:lnTo>
                    <a:pt x="28956" y="839469"/>
                  </a:lnTo>
                  <a:lnTo>
                    <a:pt x="7620" y="798067"/>
                  </a:lnTo>
                  <a:lnTo>
                    <a:pt x="0" y="750569"/>
                  </a:lnTo>
                  <a:lnTo>
                    <a:pt x="0" y="525399"/>
                  </a:lnTo>
                  <a:lnTo>
                    <a:pt x="0" y="150113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084823" y="1422907"/>
            <a:ext cx="1365250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6985">
              <a:lnSpc>
                <a:spcPct val="100000"/>
              </a:lnSpc>
              <a:spcBef>
                <a:spcPts val="105"/>
              </a:spcBef>
            </a:pP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Уведомление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E1465A"/>
                </a:solidFill>
                <a:latin typeface="Trebuchet MS"/>
                <a:cs typeface="Trebuchet MS"/>
              </a:rPr>
              <a:t>О</a:t>
            </a:r>
            <a:r>
              <a:rPr dirty="0" sz="1400" spc="45">
                <a:solidFill>
                  <a:srgbClr val="E1465A"/>
                </a:solidFill>
                <a:latin typeface="Trebuchet MS"/>
                <a:cs typeface="Trebuchet MS"/>
              </a:rPr>
              <a:t>тка</a:t>
            </a:r>
            <a:r>
              <a:rPr dirty="0" sz="1400" spc="45">
                <a:solidFill>
                  <a:srgbClr val="E1465A"/>
                </a:solidFill>
                <a:latin typeface="Trebuchet MS"/>
                <a:cs typeface="Trebuchet MS"/>
              </a:rPr>
              <a:t>з</a:t>
            </a:r>
            <a:r>
              <a:rPr dirty="0" sz="1400" spc="-105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400" spc="7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00" spc="-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-1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ке  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-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ци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3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61296" y="3654488"/>
            <a:ext cx="2144395" cy="1216660"/>
            <a:chOff x="3261296" y="3654488"/>
            <a:chExt cx="2144395" cy="1216660"/>
          </a:xfrm>
        </p:grpSpPr>
        <p:sp>
          <p:nvSpPr>
            <p:cNvPr id="17" name="object 17"/>
            <p:cNvSpPr/>
            <p:nvPr/>
          </p:nvSpPr>
          <p:spPr>
            <a:xfrm>
              <a:off x="3262884" y="3656076"/>
              <a:ext cx="2141220" cy="1213485"/>
            </a:xfrm>
            <a:custGeom>
              <a:avLst/>
              <a:gdLst/>
              <a:ahLst/>
              <a:cxnLst/>
              <a:rect l="l" t="t" r="r" b="b"/>
              <a:pathLst>
                <a:path w="2141220" h="1213485">
                  <a:moveTo>
                    <a:pt x="1991740" y="0"/>
                  </a:moveTo>
                  <a:lnTo>
                    <a:pt x="149225" y="0"/>
                  </a:lnTo>
                  <a:lnTo>
                    <a:pt x="101980" y="7112"/>
                  </a:lnTo>
                  <a:lnTo>
                    <a:pt x="61087" y="26924"/>
                  </a:lnTo>
                  <a:lnTo>
                    <a:pt x="28828" y="57023"/>
                  </a:lnTo>
                  <a:lnTo>
                    <a:pt x="7619" y="95250"/>
                  </a:lnTo>
                  <a:lnTo>
                    <a:pt x="0" y="139319"/>
                  </a:lnTo>
                  <a:lnTo>
                    <a:pt x="0" y="1073658"/>
                  </a:lnTo>
                  <a:lnTo>
                    <a:pt x="7619" y="1117727"/>
                  </a:lnTo>
                  <a:lnTo>
                    <a:pt x="28828" y="1155954"/>
                  </a:lnTo>
                  <a:lnTo>
                    <a:pt x="61087" y="1186053"/>
                  </a:lnTo>
                  <a:lnTo>
                    <a:pt x="101980" y="1205865"/>
                  </a:lnTo>
                  <a:lnTo>
                    <a:pt x="149225" y="1212977"/>
                  </a:lnTo>
                  <a:lnTo>
                    <a:pt x="1991740" y="1212977"/>
                  </a:lnTo>
                  <a:lnTo>
                    <a:pt x="2038985" y="1205865"/>
                  </a:lnTo>
                  <a:lnTo>
                    <a:pt x="2079878" y="1186053"/>
                  </a:lnTo>
                  <a:lnTo>
                    <a:pt x="2112137" y="1155954"/>
                  </a:lnTo>
                  <a:lnTo>
                    <a:pt x="2133345" y="1117727"/>
                  </a:lnTo>
                  <a:lnTo>
                    <a:pt x="2140966" y="1073658"/>
                  </a:lnTo>
                  <a:lnTo>
                    <a:pt x="2140966" y="139319"/>
                  </a:lnTo>
                  <a:lnTo>
                    <a:pt x="2133345" y="95250"/>
                  </a:lnTo>
                  <a:lnTo>
                    <a:pt x="2112137" y="57023"/>
                  </a:lnTo>
                  <a:lnTo>
                    <a:pt x="2079878" y="26924"/>
                  </a:lnTo>
                  <a:lnTo>
                    <a:pt x="2038985" y="7112"/>
                  </a:lnTo>
                  <a:lnTo>
                    <a:pt x="199174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262884" y="3656076"/>
              <a:ext cx="2141220" cy="1213485"/>
            </a:xfrm>
            <a:custGeom>
              <a:avLst/>
              <a:gdLst/>
              <a:ahLst/>
              <a:cxnLst/>
              <a:rect l="l" t="t" r="r" b="b"/>
              <a:pathLst>
                <a:path w="2141220" h="1213485">
                  <a:moveTo>
                    <a:pt x="0" y="139319"/>
                  </a:moveTo>
                  <a:lnTo>
                    <a:pt x="7619" y="95250"/>
                  </a:lnTo>
                  <a:lnTo>
                    <a:pt x="28828" y="57023"/>
                  </a:lnTo>
                  <a:lnTo>
                    <a:pt x="61087" y="26924"/>
                  </a:lnTo>
                  <a:lnTo>
                    <a:pt x="101980" y="7112"/>
                  </a:lnTo>
                  <a:lnTo>
                    <a:pt x="149225" y="0"/>
                  </a:lnTo>
                  <a:lnTo>
                    <a:pt x="1991740" y="0"/>
                  </a:lnTo>
                  <a:lnTo>
                    <a:pt x="2038985" y="7112"/>
                  </a:lnTo>
                  <a:lnTo>
                    <a:pt x="2079878" y="26924"/>
                  </a:lnTo>
                  <a:lnTo>
                    <a:pt x="2112137" y="57023"/>
                  </a:lnTo>
                  <a:lnTo>
                    <a:pt x="2133345" y="95250"/>
                  </a:lnTo>
                  <a:lnTo>
                    <a:pt x="2140966" y="139319"/>
                  </a:lnTo>
                  <a:lnTo>
                    <a:pt x="2140966" y="1073658"/>
                  </a:lnTo>
                  <a:lnTo>
                    <a:pt x="2133345" y="1117727"/>
                  </a:lnTo>
                  <a:lnTo>
                    <a:pt x="2112137" y="1155954"/>
                  </a:lnTo>
                  <a:lnTo>
                    <a:pt x="2079878" y="1186053"/>
                  </a:lnTo>
                  <a:lnTo>
                    <a:pt x="2038985" y="1205865"/>
                  </a:lnTo>
                  <a:lnTo>
                    <a:pt x="1991740" y="1212977"/>
                  </a:lnTo>
                  <a:lnTo>
                    <a:pt x="149225" y="1212977"/>
                  </a:lnTo>
                  <a:lnTo>
                    <a:pt x="101980" y="1205865"/>
                  </a:lnTo>
                  <a:lnTo>
                    <a:pt x="61087" y="1186053"/>
                  </a:lnTo>
                  <a:lnTo>
                    <a:pt x="28828" y="1155954"/>
                  </a:lnTo>
                  <a:lnTo>
                    <a:pt x="7619" y="1117727"/>
                  </a:lnTo>
                  <a:lnTo>
                    <a:pt x="0" y="1073658"/>
                  </a:lnTo>
                  <a:lnTo>
                    <a:pt x="0" y="139319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2031492" y="2212848"/>
            <a:ext cx="6316980" cy="2573020"/>
            <a:chOff x="2031492" y="2212848"/>
            <a:chExt cx="6316980" cy="2573020"/>
          </a:xfrm>
        </p:grpSpPr>
        <p:sp>
          <p:nvSpPr>
            <p:cNvPr id="20" name="object 20"/>
            <p:cNvSpPr/>
            <p:nvPr/>
          </p:nvSpPr>
          <p:spPr>
            <a:xfrm>
              <a:off x="7615427" y="2250948"/>
              <a:ext cx="618490" cy="1156335"/>
            </a:xfrm>
            <a:custGeom>
              <a:avLst/>
              <a:gdLst/>
              <a:ahLst/>
              <a:cxnLst/>
              <a:rect l="l" t="t" r="r" b="b"/>
              <a:pathLst>
                <a:path w="618490" h="1156335">
                  <a:moveTo>
                    <a:pt x="618363" y="0"/>
                  </a:moveTo>
                  <a:lnTo>
                    <a:pt x="356743" y="0"/>
                  </a:lnTo>
                  <a:lnTo>
                    <a:pt x="356743" y="1118107"/>
                  </a:lnTo>
                  <a:lnTo>
                    <a:pt x="0" y="1118107"/>
                  </a:lnTo>
                  <a:lnTo>
                    <a:pt x="0" y="1156207"/>
                  </a:lnTo>
                  <a:lnTo>
                    <a:pt x="394716" y="1156207"/>
                  </a:lnTo>
                  <a:lnTo>
                    <a:pt x="394716" y="38100"/>
                  </a:lnTo>
                  <a:lnTo>
                    <a:pt x="375666" y="38100"/>
                  </a:lnTo>
                  <a:lnTo>
                    <a:pt x="394716" y="19050"/>
                  </a:lnTo>
                  <a:lnTo>
                    <a:pt x="618363" y="19050"/>
                  </a:lnTo>
                  <a:lnTo>
                    <a:pt x="618363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1856" y="2212848"/>
              <a:ext cx="356616" cy="1143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66772" y="2534412"/>
              <a:ext cx="4372610" cy="338455"/>
            </a:xfrm>
            <a:custGeom>
              <a:avLst/>
              <a:gdLst/>
              <a:ahLst/>
              <a:cxnLst/>
              <a:rect l="l" t="t" r="r" b="b"/>
              <a:pathLst>
                <a:path w="4372609" h="338455">
                  <a:moveTo>
                    <a:pt x="4372356" y="38100"/>
                  </a:moveTo>
                  <a:lnTo>
                    <a:pt x="4334256" y="38100"/>
                  </a:lnTo>
                  <a:lnTo>
                    <a:pt x="4334256" y="338074"/>
                  </a:lnTo>
                  <a:lnTo>
                    <a:pt x="4372356" y="338074"/>
                  </a:lnTo>
                  <a:lnTo>
                    <a:pt x="4372356" y="38100"/>
                  </a:lnTo>
                  <a:close/>
                </a:path>
                <a:path w="4372609" h="338455">
                  <a:moveTo>
                    <a:pt x="114300" y="133350"/>
                  </a:moveTo>
                  <a:lnTo>
                    <a:pt x="0" y="133350"/>
                  </a:lnTo>
                  <a:lnTo>
                    <a:pt x="57150" y="247523"/>
                  </a:lnTo>
                  <a:lnTo>
                    <a:pt x="114300" y="133350"/>
                  </a:lnTo>
                  <a:close/>
                </a:path>
                <a:path w="4372609" h="338455">
                  <a:moveTo>
                    <a:pt x="4334256" y="0"/>
                  </a:moveTo>
                  <a:lnTo>
                    <a:pt x="38100" y="0"/>
                  </a:lnTo>
                  <a:lnTo>
                    <a:pt x="38100" y="133350"/>
                  </a:lnTo>
                  <a:lnTo>
                    <a:pt x="76200" y="133350"/>
                  </a:lnTo>
                  <a:lnTo>
                    <a:pt x="76200" y="38100"/>
                  </a:lnTo>
                  <a:lnTo>
                    <a:pt x="4372356" y="38100"/>
                  </a:lnTo>
                  <a:lnTo>
                    <a:pt x="4372356" y="19050"/>
                  </a:lnTo>
                  <a:lnTo>
                    <a:pt x="4334256" y="19050"/>
                  </a:lnTo>
                  <a:lnTo>
                    <a:pt x="4334256" y="0"/>
                  </a:lnTo>
                  <a:close/>
                </a:path>
                <a:path w="4372609" h="338455">
                  <a:moveTo>
                    <a:pt x="4372356" y="0"/>
                  </a:moveTo>
                  <a:lnTo>
                    <a:pt x="4334256" y="0"/>
                  </a:lnTo>
                  <a:lnTo>
                    <a:pt x="4334256" y="19050"/>
                  </a:lnTo>
                  <a:lnTo>
                    <a:pt x="4372356" y="19050"/>
                  </a:lnTo>
                  <a:lnTo>
                    <a:pt x="4372356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4172" y="4671060"/>
              <a:ext cx="76198" cy="1143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15428" y="3370579"/>
              <a:ext cx="733425" cy="1376680"/>
            </a:xfrm>
            <a:custGeom>
              <a:avLst/>
              <a:gdLst/>
              <a:ahLst/>
              <a:cxnLst/>
              <a:rect l="l" t="t" r="r" b="b"/>
              <a:pathLst>
                <a:path w="733425" h="1376679">
                  <a:moveTo>
                    <a:pt x="618744" y="1338580"/>
                  </a:moveTo>
                  <a:lnTo>
                    <a:pt x="394970" y="1338580"/>
                  </a:lnTo>
                  <a:lnTo>
                    <a:pt x="394970" y="38100"/>
                  </a:lnTo>
                  <a:lnTo>
                    <a:pt x="394970" y="19050"/>
                  </a:lnTo>
                  <a:lnTo>
                    <a:pt x="39497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38100"/>
                  </a:lnTo>
                  <a:lnTo>
                    <a:pt x="356997" y="38100"/>
                  </a:lnTo>
                  <a:lnTo>
                    <a:pt x="356997" y="1338580"/>
                  </a:lnTo>
                  <a:lnTo>
                    <a:pt x="356997" y="1376680"/>
                  </a:lnTo>
                  <a:lnTo>
                    <a:pt x="618744" y="1376680"/>
                  </a:lnTo>
                  <a:lnTo>
                    <a:pt x="618744" y="1338580"/>
                  </a:lnTo>
                  <a:close/>
                </a:path>
                <a:path w="733425" h="1376679">
                  <a:moveTo>
                    <a:pt x="733044" y="1357376"/>
                  </a:moveTo>
                  <a:lnTo>
                    <a:pt x="694944" y="1338326"/>
                  </a:lnTo>
                  <a:lnTo>
                    <a:pt x="637794" y="1338326"/>
                  </a:lnTo>
                  <a:lnTo>
                    <a:pt x="637794" y="1376426"/>
                  </a:lnTo>
                  <a:lnTo>
                    <a:pt x="694944" y="1376426"/>
                  </a:lnTo>
                  <a:lnTo>
                    <a:pt x="733044" y="1357376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1492" y="2993136"/>
              <a:ext cx="784859" cy="9494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7460" y="2993136"/>
              <a:ext cx="784860" cy="94945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104388" y="23500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187325" y="0"/>
                  </a:moveTo>
                  <a:lnTo>
                    <a:pt x="137668" y="6730"/>
                  </a:lnTo>
                  <a:lnTo>
                    <a:pt x="92710" y="25526"/>
                  </a:lnTo>
                  <a:lnTo>
                    <a:pt x="54863" y="54863"/>
                  </a:lnTo>
                  <a:lnTo>
                    <a:pt x="25526" y="92709"/>
                  </a:lnTo>
                  <a:lnTo>
                    <a:pt x="6731" y="137667"/>
                  </a:lnTo>
                  <a:lnTo>
                    <a:pt x="0" y="187325"/>
                  </a:lnTo>
                  <a:lnTo>
                    <a:pt x="6731" y="237108"/>
                  </a:lnTo>
                  <a:lnTo>
                    <a:pt x="25526" y="282066"/>
                  </a:lnTo>
                  <a:lnTo>
                    <a:pt x="54863" y="319913"/>
                  </a:lnTo>
                  <a:lnTo>
                    <a:pt x="92710" y="349250"/>
                  </a:lnTo>
                  <a:lnTo>
                    <a:pt x="137668" y="368045"/>
                  </a:lnTo>
                  <a:lnTo>
                    <a:pt x="187325" y="374776"/>
                  </a:lnTo>
                  <a:lnTo>
                    <a:pt x="237109" y="368045"/>
                  </a:lnTo>
                  <a:lnTo>
                    <a:pt x="282066" y="349250"/>
                  </a:lnTo>
                  <a:lnTo>
                    <a:pt x="319913" y="319913"/>
                  </a:lnTo>
                  <a:lnTo>
                    <a:pt x="349250" y="282066"/>
                  </a:lnTo>
                  <a:lnTo>
                    <a:pt x="368046" y="237108"/>
                  </a:lnTo>
                  <a:lnTo>
                    <a:pt x="374776" y="187325"/>
                  </a:lnTo>
                  <a:lnTo>
                    <a:pt x="368046" y="137667"/>
                  </a:lnTo>
                  <a:lnTo>
                    <a:pt x="349250" y="92709"/>
                  </a:lnTo>
                  <a:lnTo>
                    <a:pt x="319913" y="54863"/>
                  </a:lnTo>
                  <a:lnTo>
                    <a:pt x="282066" y="25526"/>
                  </a:lnTo>
                  <a:lnTo>
                    <a:pt x="237109" y="673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104388" y="2350008"/>
              <a:ext cx="375285" cy="375285"/>
            </a:xfrm>
            <a:custGeom>
              <a:avLst/>
              <a:gdLst/>
              <a:ahLst/>
              <a:cxnLst/>
              <a:rect l="l" t="t" r="r" b="b"/>
              <a:pathLst>
                <a:path w="375285" h="375285">
                  <a:moveTo>
                    <a:pt x="0" y="187325"/>
                  </a:moveTo>
                  <a:lnTo>
                    <a:pt x="6731" y="137667"/>
                  </a:lnTo>
                  <a:lnTo>
                    <a:pt x="25526" y="92709"/>
                  </a:lnTo>
                  <a:lnTo>
                    <a:pt x="54863" y="54863"/>
                  </a:lnTo>
                  <a:lnTo>
                    <a:pt x="92710" y="25526"/>
                  </a:lnTo>
                  <a:lnTo>
                    <a:pt x="137668" y="6730"/>
                  </a:lnTo>
                  <a:lnTo>
                    <a:pt x="187325" y="0"/>
                  </a:lnTo>
                  <a:lnTo>
                    <a:pt x="237109" y="6730"/>
                  </a:lnTo>
                  <a:lnTo>
                    <a:pt x="282066" y="25526"/>
                  </a:lnTo>
                  <a:lnTo>
                    <a:pt x="319913" y="54863"/>
                  </a:lnTo>
                  <a:lnTo>
                    <a:pt x="349250" y="92709"/>
                  </a:lnTo>
                  <a:lnTo>
                    <a:pt x="368046" y="137667"/>
                  </a:lnTo>
                  <a:lnTo>
                    <a:pt x="374776" y="187325"/>
                  </a:lnTo>
                  <a:lnTo>
                    <a:pt x="368046" y="237108"/>
                  </a:lnTo>
                  <a:lnTo>
                    <a:pt x="349250" y="282066"/>
                  </a:lnTo>
                  <a:lnTo>
                    <a:pt x="319913" y="319913"/>
                  </a:lnTo>
                  <a:lnTo>
                    <a:pt x="282066" y="349250"/>
                  </a:lnTo>
                  <a:lnTo>
                    <a:pt x="237109" y="368045"/>
                  </a:lnTo>
                  <a:lnTo>
                    <a:pt x="187325" y="374776"/>
                  </a:lnTo>
                  <a:lnTo>
                    <a:pt x="137668" y="368045"/>
                  </a:lnTo>
                  <a:lnTo>
                    <a:pt x="92710" y="349250"/>
                  </a:lnTo>
                  <a:lnTo>
                    <a:pt x="54863" y="319913"/>
                  </a:lnTo>
                  <a:lnTo>
                    <a:pt x="25526" y="282066"/>
                  </a:lnTo>
                  <a:lnTo>
                    <a:pt x="6731" y="237108"/>
                  </a:lnTo>
                  <a:lnTo>
                    <a:pt x="0" y="187325"/>
                  </a:lnTo>
                  <a:close/>
                </a:path>
              </a:pathLst>
            </a:custGeom>
            <a:ln w="3175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3741801" y="1989836"/>
            <a:ext cx="139255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5"/>
              </a:spcBef>
            </a:pP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1400" spc="-135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400" spc="-2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явки 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(все</a:t>
            </a:r>
            <a:r>
              <a:rPr dirty="0" sz="1400" spc="-1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уч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ки)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64232" y="4037203"/>
            <a:ext cx="10801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30" b="1">
                <a:solidFill>
                  <a:srgbClr val="E11E31"/>
                </a:solidFill>
                <a:latin typeface="Trebuchet MS"/>
                <a:cs typeface="Trebuchet MS"/>
              </a:rPr>
              <a:t>ЗАКАЗЧИК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42781" y="4974463"/>
            <a:ext cx="12484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45" b="1">
                <a:solidFill>
                  <a:srgbClr val="E11E31"/>
                </a:solidFill>
                <a:latin typeface="Trebuchet MS"/>
                <a:cs typeface="Trebuchet MS"/>
              </a:rPr>
              <a:t>УЧ</a:t>
            </a:r>
            <a:r>
              <a:rPr dirty="0" sz="1600" spc="4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600" b="1">
                <a:solidFill>
                  <a:srgbClr val="E11E31"/>
                </a:solidFill>
                <a:latin typeface="Trebuchet MS"/>
                <a:cs typeface="Trebuchet MS"/>
              </a:rPr>
              <a:t>СТН</a:t>
            </a:r>
            <a:r>
              <a:rPr dirty="0" sz="160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16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1600" spc="-25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E11E31"/>
                </a:solidFill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50685" y="4045077"/>
            <a:ext cx="105410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7660" marR="5080" indent="-315595">
              <a:lnSpc>
                <a:spcPct val="100000"/>
              </a:lnSpc>
              <a:spcBef>
                <a:spcPts val="95"/>
              </a:spcBef>
            </a:pPr>
            <a:r>
              <a:rPr dirty="0" sz="1600" spc="-6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600" spc="25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1600" spc="-6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1600" spc="5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1600" spc="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600" spc="-9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1600" spc="-6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600" spc="55" b="1">
                <a:solidFill>
                  <a:srgbClr val="E11E31"/>
                </a:solidFill>
                <a:latin typeface="Trebuchet MS"/>
                <a:cs typeface="Trebuchet MS"/>
              </a:rPr>
              <a:t>Р  </a:t>
            </a:r>
            <a:r>
              <a:rPr dirty="0" sz="1600" b="1">
                <a:solidFill>
                  <a:srgbClr val="E11E31"/>
                </a:solidFill>
                <a:latin typeface="Trebuchet MS"/>
                <a:cs typeface="Trebuchet MS"/>
              </a:rPr>
              <a:t>ЭТП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92895" y="3919728"/>
            <a:ext cx="784859" cy="949452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401695" y="175387"/>
            <a:ext cx="551307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0"/>
              <a:t>ДОП</a:t>
            </a:r>
            <a:r>
              <a:rPr dirty="0" spc="15"/>
              <a:t>У</a:t>
            </a:r>
            <a:r>
              <a:rPr dirty="0" spc="40"/>
              <a:t>С</a:t>
            </a:r>
            <a:r>
              <a:rPr dirty="0" spc="50"/>
              <a:t>К</a:t>
            </a:r>
            <a:r>
              <a:rPr dirty="0" spc="-114"/>
              <a:t> </a:t>
            </a:r>
            <a:r>
              <a:rPr dirty="0" spc="-10"/>
              <a:t>У</a:t>
            </a:r>
            <a:r>
              <a:rPr dirty="0" spc="100"/>
              <a:t>Ч</a:t>
            </a:r>
            <a:r>
              <a:rPr dirty="0" spc="40"/>
              <a:t>А</a:t>
            </a:r>
            <a:r>
              <a:rPr dirty="0" spc="55"/>
              <a:t>С</a:t>
            </a:r>
            <a:r>
              <a:rPr dirty="0" spc="-90"/>
              <a:t>Т</a:t>
            </a:r>
            <a:r>
              <a:rPr dirty="0" spc="20"/>
              <a:t>Н</a:t>
            </a:r>
            <a:r>
              <a:rPr dirty="0" spc="-30"/>
              <a:t>И</a:t>
            </a:r>
            <a:r>
              <a:rPr dirty="0" spc="-15"/>
              <a:t>К</a:t>
            </a:r>
            <a:r>
              <a:rPr dirty="0" spc="-55"/>
              <a:t>О</a:t>
            </a:r>
            <a:r>
              <a:rPr dirty="0" spc="80"/>
              <a:t>В</a:t>
            </a:r>
            <a:r>
              <a:rPr dirty="0" spc="-125"/>
              <a:t> </a:t>
            </a:r>
            <a:r>
              <a:rPr dirty="0" spc="10"/>
              <a:t>К</a:t>
            </a:r>
            <a:r>
              <a:rPr dirty="0" spc="-125"/>
              <a:t> </a:t>
            </a:r>
            <a:r>
              <a:rPr dirty="0"/>
              <a:t>У</a:t>
            </a:r>
            <a:r>
              <a:rPr dirty="0" spc="110"/>
              <a:t>Ч</a:t>
            </a:r>
            <a:r>
              <a:rPr dirty="0" spc="50"/>
              <a:t>А</a:t>
            </a:r>
            <a:r>
              <a:rPr dirty="0" spc="70"/>
              <a:t>С</a:t>
            </a:r>
            <a:r>
              <a:rPr dirty="0" spc="-80"/>
              <a:t>Т</a:t>
            </a:r>
            <a:r>
              <a:rPr dirty="0" spc="-20"/>
              <a:t>И</a:t>
            </a:r>
            <a:r>
              <a:rPr dirty="0" spc="5"/>
              <a:t>Ю</a:t>
            </a:r>
            <a:r>
              <a:rPr dirty="0" spc="-305"/>
              <a:t> </a:t>
            </a:r>
            <a:r>
              <a:rPr dirty="0" spc="80"/>
              <a:t>В</a:t>
            </a:r>
            <a:r>
              <a:rPr dirty="0" spc="-110"/>
              <a:t> </a:t>
            </a:r>
            <a:r>
              <a:rPr dirty="0" spc="-125"/>
              <a:t>Т</a:t>
            </a:r>
            <a:r>
              <a:rPr dirty="0" spc="-90"/>
              <a:t>О</a:t>
            </a:r>
            <a:r>
              <a:rPr dirty="0" spc="50"/>
              <a:t>Р</a:t>
            </a:r>
            <a:r>
              <a:rPr dirty="0" spc="-50"/>
              <a:t>Г</a:t>
            </a:r>
            <a:r>
              <a:rPr dirty="0" spc="5"/>
              <a:t>А</a:t>
            </a:r>
            <a:r>
              <a:rPr dirty="0" spc="45"/>
              <a:t>Х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211195" y="2346198"/>
            <a:ext cx="1689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75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192460" y="3130232"/>
            <a:ext cx="379730" cy="379730"/>
            <a:chOff x="4192460" y="3130232"/>
            <a:chExt cx="379730" cy="379730"/>
          </a:xfrm>
        </p:grpSpPr>
        <p:sp>
          <p:nvSpPr>
            <p:cNvPr id="37" name="object 37"/>
            <p:cNvSpPr/>
            <p:nvPr/>
          </p:nvSpPr>
          <p:spPr>
            <a:xfrm>
              <a:off x="4194047" y="3131820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188087" y="0"/>
                  </a:moveTo>
                  <a:lnTo>
                    <a:pt x="138175" y="6730"/>
                  </a:lnTo>
                  <a:lnTo>
                    <a:pt x="93217" y="25653"/>
                  </a:lnTo>
                  <a:lnTo>
                    <a:pt x="55117" y="55117"/>
                  </a:lnTo>
                  <a:lnTo>
                    <a:pt x="25653" y="93217"/>
                  </a:lnTo>
                  <a:lnTo>
                    <a:pt x="6730" y="138175"/>
                  </a:lnTo>
                  <a:lnTo>
                    <a:pt x="0" y="188087"/>
                  </a:lnTo>
                  <a:lnTo>
                    <a:pt x="6730" y="237997"/>
                  </a:lnTo>
                  <a:lnTo>
                    <a:pt x="25653" y="282955"/>
                  </a:lnTo>
                  <a:lnTo>
                    <a:pt x="55117" y="321055"/>
                  </a:lnTo>
                  <a:lnTo>
                    <a:pt x="93217" y="350519"/>
                  </a:lnTo>
                  <a:lnTo>
                    <a:pt x="138175" y="369442"/>
                  </a:lnTo>
                  <a:lnTo>
                    <a:pt x="188087" y="376174"/>
                  </a:lnTo>
                  <a:lnTo>
                    <a:pt x="237998" y="369442"/>
                  </a:lnTo>
                  <a:lnTo>
                    <a:pt x="282955" y="350519"/>
                  </a:lnTo>
                  <a:lnTo>
                    <a:pt x="321055" y="321055"/>
                  </a:lnTo>
                  <a:lnTo>
                    <a:pt x="350519" y="282955"/>
                  </a:lnTo>
                  <a:lnTo>
                    <a:pt x="369442" y="237997"/>
                  </a:lnTo>
                  <a:lnTo>
                    <a:pt x="376174" y="188087"/>
                  </a:lnTo>
                  <a:lnTo>
                    <a:pt x="369442" y="138175"/>
                  </a:lnTo>
                  <a:lnTo>
                    <a:pt x="350519" y="93217"/>
                  </a:lnTo>
                  <a:lnTo>
                    <a:pt x="321055" y="55117"/>
                  </a:lnTo>
                  <a:lnTo>
                    <a:pt x="282955" y="25653"/>
                  </a:lnTo>
                  <a:lnTo>
                    <a:pt x="237998" y="6730"/>
                  </a:lnTo>
                  <a:lnTo>
                    <a:pt x="18808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194047" y="3131820"/>
              <a:ext cx="376555" cy="376555"/>
            </a:xfrm>
            <a:custGeom>
              <a:avLst/>
              <a:gdLst/>
              <a:ahLst/>
              <a:cxnLst/>
              <a:rect l="l" t="t" r="r" b="b"/>
              <a:pathLst>
                <a:path w="376554" h="376554">
                  <a:moveTo>
                    <a:pt x="0" y="188087"/>
                  </a:moveTo>
                  <a:lnTo>
                    <a:pt x="6730" y="138175"/>
                  </a:lnTo>
                  <a:lnTo>
                    <a:pt x="25653" y="93217"/>
                  </a:lnTo>
                  <a:lnTo>
                    <a:pt x="55117" y="55117"/>
                  </a:lnTo>
                  <a:lnTo>
                    <a:pt x="93217" y="25653"/>
                  </a:lnTo>
                  <a:lnTo>
                    <a:pt x="138175" y="6730"/>
                  </a:lnTo>
                  <a:lnTo>
                    <a:pt x="188087" y="0"/>
                  </a:lnTo>
                  <a:lnTo>
                    <a:pt x="237998" y="6730"/>
                  </a:lnTo>
                  <a:lnTo>
                    <a:pt x="282955" y="25653"/>
                  </a:lnTo>
                  <a:lnTo>
                    <a:pt x="321055" y="55117"/>
                  </a:lnTo>
                  <a:lnTo>
                    <a:pt x="350519" y="93217"/>
                  </a:lnTo>
                  <a:lnTo>
                    <a:pt x="369442" y="138175"/>
                  </a:lnTo>
                  <a:lnTo>
                    <a:pt x="376174" y="188087"/>
                  </a:lnTo>
                  <a:lnTo>
                    <a:pt x="369442" y="237997"/>
                  </a:lnTo>
                  <a:lnTo>
                    <a:pt x="350519" y="282955"/>
                  </a:lnTo>
                  <a:lnTo>
                    <a:pt x="321055" y="321055"/>
                  </a:lnTo>
                  <a:lnTo>
                    <a:pt x="282955" y="350519"/>
                  </a:lnTo>
                  <a:lnTo>
                    <a:pt x="237998" y="369442"/>
                  </a:lnTo>
                  <a:lnTo>
                    <a:pt x="188087" y="376174"/>
                  </a:lnTo>
                  <a:lnTo>
                    <a:pt x="138175" y="369442"/>
                  </a:lnTo>
                  <a:lnTo>
                    <a:pt x="93217" y="350519"/>
                  </a:lnTo>
                  <a:lnTo>
                    <a:pt x="55117" y="321055"/>
                  </a:lnTo>
                  <a:lnTo>
                    <a:pt x="25653" y="282955"/>
                  </a:lnTo>
                  <a:lnTo>
                    <a:pt x="6730" y="237997"/>
                  </a:lnTo>
                  <a:lnTo>
                    <a:pt x="0" y="188087"/>
                  </a:lnTo>
                  <a:close/>
                </a:path>
              </a:pathLst>
            </a:custGeom>
            <a:ln w="3175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4295394" y="3130042"/>
            <a:ext cx="1689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75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91305" y="3804920"/>
            <a:ext cx="148463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Протокол 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(1) 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сс</a:t>
            </a:r>
            <a:r>
              <a:rPr dirty="0" sz="1400" spc="65">
                <a:solidFill>
                  <a:srgbClr val="444444"/>
                </a:solidFill>
                <a:latin typeface="Trebuchet MS"/>
                <a:cs typeface="Trebuchet MS"/>
              </a:rPr>
              <a:t>мо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400" spc="-2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1400" spc="-135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400" spc="-15">
                <a:solidFill>
                  <a:srgbClr val="444444"/>
                </a:solidFill>
                <a:latin typeface="Trebuchet MS"/>
                <a:cs typeface="Trebuchet MS"/>
              </a:rPr>
              <a:t>х 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аст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4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аявок</a:t>
            </a:r>
            <a:r>
              <a:rPr dirty="0" sz="14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(в  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течени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400" spc="-30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839392" y="3654488"/>
            <a:ext cx="379730" cy="378460"/>
            <a:chOff x="7839392" y="3654488"/>
            <a:chExt cx="379730" cy="378460"/>
          </a:xfrm>
        </p:grpSpPr>
        <p:sp>
          <p:nvSpPr>
            <p:cNvPr id="42" name="object 42"/>
            <p:cNvSpPr/>
            <p:nvPr/>
          </p:nvSpPr>
          <p:spPr>
            <a:xfrm>
              <a:off x="7840980" y="3656076"/>
              <a:ext cx="376555" cy="375285"/>
            </a:xfrm>
            <a:custGeom>
              <a:avLst/>
              <a:gdLst/>
              <a:ahLst/>
              <a:cxnLst/>
              <a:rect l="l" t="t" r="r" b="b"/>
              <a:pathLst>
                <a:path w="376554" h="375285">
                  <a:moveTo>
                    <a:pt x="188214" y="0"/>
                  </a:moveTo>
                  <a:lnTo>
                    <a:pt x="138175" y="6731"/>
                  </a:lnTo>
                  <a:lnTo>
                    <a:pt x="93218" y="25526"/>
                  </a:lnTo>
                  <a:lnTo>
                    <a:pt x="55118" y="54863"/>
                  </a:lnTo>
                  <a:lnTo>
                    <a:pt x="25653" y="92710"/>
                  </a:lnTo>
                  <a:lnTo>
                    <a:pt x="6730" y="137668"/>
                  </a:lnTo>
                  <a:lnTo>
                    <a:pt x="0" y="187325"/>
                  </a:lnTo>
                  <a:lnTo>
                    <a:pt x="6730" y="237109"/>
                  </a:lnTo>
                  <a:lnTo>
                    <a:pt x="25653" y="282067"/>
                  </a:lnTo>
                  <a:lnTo>
                    <a:pt x="55118" y="319913"/>
                  </a:lnTo>
                  <a:lnTo>
                    <a:pt x="93218" y="349250"/>
                  </a:lnTo>
                  <a:lnTo>
                    <a:pt x="138175" y="368046"/>
                  </a:lnTo>
                  <a:lnTo>
                    <a:pt x="188214" y="374776"/>
                  </a:lnTo>
                  <a:lnTo>
                    <a:pt x="237998" y="368046"/>
                  </a:lnTo>
                  <a:lnTo>
                    <a:pt x="282955" y="349250"/>
                  </a:lnTo>
                  <a:lnTo>
                    <a:pt x="321055" y="319913"/>
                  </a:lnTo>
                  <a:lnTo>
                    <a:pt x="350520" y="282067"/>
                  </a:lnTo>
                  <a:lnTo>
                    <a:pt x="369443" y="237109"/>
                  </a:lnTo>
                  <a:lnTo>
                    <a:pt x="376174" y="187325"/>
                  </a:lnTo>
                  <a:lnTo>
                    <a:pt x="369443" y="137668"/>
                  </a:lnTo>
                  <a:lnTo>
                    <a:pt x="350520" y="92710"/>
                  </a:lnTo>
                  <a:lnTo>
                    <a:pt x="321055" y="54863"/>
                  </a:lnTo>
                  <a:lnTo>
                    <a:pt x="282955" y="25526"/>
                  </a:lnTo>
                  <a:lnTo>
                    <a:pt x="237998" y="6731"/>
                  </a:lnTo>
                  <a:lnTo>
                    <a:pt x="188214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840980" y="3656076"/>
              <a:ext cx="376555" cy="375285"/>
            </a:xfrm>
            <a:custGeom>
              <a:avLst/>
              <a:gdLst/>
              <a:ahLst/>
              <a:cxnLst/>
              <a:rect l="l" t="t" r="r" b="b"/>
              <a:pathLst>
                <a:path w="376554" h="375285">
                  <a:moveTo>
                    <a:pt x="0" y="187325"/>
                  </a:moveTo>
                  <a:lnTo>
                    <a:pt x="6730" y="137668"/>
                  </a:lnTo>
                  <a:lnTo>
                    <a:pt x="25653" y="92710"/>
                  </a:lnTo>
                  <a:lnTo>
                    <a:pt x="55118" y="54863"/>
                  </a:lnTo>
                  <a:lnTo>
                    <a:pt x="93218" y="25526"/>
                  </a:lnTo>
                  <a:lnTo>
                    <a:pt x="138175" y="6731"/>
                  </a:lnTo>
                  <a:lnTo>
                    <a:pt x="188214" y="0"/>
                  </a:lnTo>
                  <a:lnTo>
                    <a:pt x="237998" y="6731"/>
                  </a:lnTo>
                  <a:lnTo>
                    <a:pt x="282955" y="25526"/>
                  </a:lnTo>
                  <a:lnTo>
                    <a:pt x="321055" y="54863"/>
                  </a:lnTo>
                  <a:lnTo>
                    <a:pt x="350520" y="92710"/>
                  </a:lnTo>
                  <a:lnTo>
                    <a:pt x="369443" y="137668"/>
                  </a:lnTo>
                  <a:lnTo>
                    <a:pt x="376174" y="187325"/>
                  </a:lnTo>
                  <a:lnTo>
                    <a:pt x="369443" y="237109"/>
                  </a:lnTo>
                  <a:lnTo>
                    <a:pt x="350520" y="282067"/>
                  </a:lnTo>
                  <a:lnTo>
                    <a:pt x="321055" y="319913"/>
                  </a:lnTo>
                  <a:lnTo>
                    <a:pt x="282955" y="349250"/>
                  </a:lnTo>
                  <a:lnTo>
                    <a:pt x="237998" y="368046"/>
                  </a:lnTo>
                  <a:lnTo>
                    <a:pt x="188214" y="374776"/>
                  </a:lnTo>
                  <a:lnTo>
                    <a:pt x="138175" y="368046"/>
                  </a:lnTo>
                  <a:lnTo>
                    <a:pt x="93218" y="349250"/>
                  </a:lnTo>
                  <a:lnTo>
                    <a:pt x="55118" y="319913"/>
                  </a:lnTo>
                  <a:lnTo>
                    <a:pt x="25653" y="282067"/>
                  </a:lnTo>
                  <a:lnTo>
                    <a:pt x="6730" y="237109"/>
                  </a:lnTo>
                  <a:lnTo>
                    <a:pt x="0" y="187325"/>
                  </a:lnTo>
                  <a:close/>
                </a:path>
              </a:pathLst>
            </a:custGeom>
            <a:ln w="3175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7950834" y="3652469"/>
            <a:ext cx="16891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75">
                <a:solidFill>
                  <a:srgbClr val="444444"/>
                </a:solidFill>
                <a:latin typeface="Trebuchet MS"/>
                <a:cs typeface="Trebuchet MS"/>
              </a:rPr>
              <a:t>3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157340" y="5284723"/>
            <a:ext cx="116586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ве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8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-20">
                <a:solidFill>
                  <a:srgbClr val="444444"/>
                </a:solidFill>
                <a:latin typeface="Trebuchet MS"/>
                <a:cs typeface="Trebuchet MS"/>
              </a:rPr>
              <a:t>е  </a:t>
            </a:r>
            <a:r>
              <a:rPr dirty="0" sz="1400" spc="35">
                <a:solidFill>
                  <a:srgbClr val="E1465A"/>
                </a:solidFill>
                <a:latin typeface="Trebuchet MS"/>
                <a:cs typeface="Trebuchet MS"/>
              </a:rPr>
              <a:t>Допуск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ау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55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3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6047" y="3182111"/>
            <a:ext cx="5463540" cy="1080770"/>
          </a:xfrm>
          <a:prstGeom prst="rect">
            <a:avLst/>
          </a:prstGeom>
          <a:ln w="9525">
            <a:solidFill>
              <a:srgbClr val="BCBCBC"/>
            </a:solidFill>
          </a:ln>
        </p:spPr>
        <p:txBody>
          <a:bodyPr wrap="square" lIns="0" tIns="105410" rIns="0" bIns="0" rtlCol="0" vert="horz">
            <a:spAutoFit/>
          </a:bodyPr>
          <a:lstStyle/>
          <a:p>
            <a:pPr algn="ctr" marL="357505" marR="367030" indent="16510">
              <a:lnSpc>
                <a:spcPct val="100000"/>
              </a:lnSpc>
              <a:spcBef>
                <a:spcPts val="830"/>
              </a:spcBef>
            </a:pP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10</a:t>
            </a:r>
            <a:r>
              <a:rPr dirty="0" sz="14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2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400" spc="10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7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7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-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6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6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едения</a:t>
            </a:r>
            <a:r>
              <a:rPr dirty="0" sz="14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-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ци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1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до 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сте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4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4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ср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едло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14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4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це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210">
                <a:solidFill>
                  <a:srgbClr val="444444"/>
                </a:solidFill>
                <a:latin typeface="Trebuchet MS"/>
                <a:cs typeface="Trebuchet MS"/>
              </a:rPr>
              <a:t>, 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так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14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10</a:t>
            </a:r>
            <a:r>
              <a:rPr dirty="0" sz="14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2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400" spc="10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7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7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-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ос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осту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4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ос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го 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предложения</a:t>
            </a:r>
            <a:r>
              <a:rPr dirty="0" sz="14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цене</a:t>
            </a:r>
            <a:r>
              <a:rPr dirty="0" sz="14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80813" y="175006"/>
            <a:ext cx="237172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У</a:t>
            </a:r>
            <a:r>
              <a:rPr dirty="0" spc="110"/>
              <a:t>Ч</a:t>
            </a:r>
            <a:r>
              <a:rPr dirty="0" spc="50"/>
              <a:t>А</a:t>
            </a:r>
            <a:r>
              <a:rPr dirty="0" spc="70"/>
              <a:t>С</a:t>
            </a:r>
            <a:r>
              <a:rPr dirty="0" spc="-80"/>
              <a:t>Т</a:t>
            </a:r>
            <a:r>
              <a:rPr dirty="0" spc="-20"/>
              <a:t>И</a:t>
            </a:r>
            <a:r>
              <a:rPr dirty="0" spc="-30"/>
              <a:t>Е</a:t>
            </a:r>
            <a:r>
              <a:rPr dirty="0" spc="-254"/>
              <a:t> </a:t>
            </a:r>
            <a:r>
              <a:rPr dirty="0" spc="80"/>
              <a:t>В</a:t>
            </a:r>
            <a:r>
              <a:rPr dirty="0" spc="-110"/>
              <a:t> </a:t>
            </a:r>
            <a:r>
              <a:rPr dirty="0" spc="-125"/>
              <a:t>Т</a:t>
            </a:r>
            <a:r>
              <a:rPr dirty="0" spc="-90"/>
              <a:t>О</a:t>
            </a:r>
            <a:r>
              <a:rPr dirty="0" spc="50"/>
              <a:t>Р</a:t>
            </a:r>
            <a:r>
              <a:rPr dirty="0" spc="-50"/>
              <a:t>Г</a:t>
            </a:r>
            <a:r>
              <a:rPr dirty="0" spc="5"/>
              <a:t>А</a:t>
            </a:r>
            <a:r>
              <a:rPr dirty="0" spc="45"/>
              <a:t>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7004" y="3182111"/>
            <a:ext cx="2804160" cy="1085215"/>
          </a:xfrm>
          <a:prstGeom prst="rect">
            <a:avLst/>
          </a:prstGeom>
          <a:ln w="9525">
            <a:solidFill>
              <a:srgbClr val="BCBCBC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algn="ctr" marL="4445">
              <a:lnSpc>
                <a:spcPct val="100000"/>
              </a:lnSpc>
            </a:pP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Вр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емя</a:t>
            </a:r>
            <a:r>
              <a:rPr dirty="0" sz="14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ема</a:t>
            </a:r>
            <a:r>
              <a:rPr dirty="0" sz="14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dirty="0" sz="1400" spc="10">
                <a:solidFill>
                  <a:srgbClr val="343846"/>
                </a:solidFill>
                <a:latin typeface="Trebuchet MS"/>
                <a:cs typeface="Trebuchet MS"/>
              </a:rPr>
              <a:t>ед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55">
                <a:solidFill>
                  <a:srgbClr val="343846"/>
                </a:solidFill>
                <a:latin typeface="Trebuchet MS"/>
                <a:cs typeface="Trebuchet MS"/>
              </a:rPr>
              <a:t>ж</a:t>
            </a:r>
            <a:r>
              <a:rPr dirty="0" sz="140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1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ий</a:t>
            </a:r>
            <a:endParaRPr sz="1400">
              <a:latin typeface="Trebuchet MS"/>
              <a:cs typeface="Trebuchet MS"/>
            </a:endParaRPr>
          </a:p>
          <a:p>
            <a:pPr algn="ctr" marL="6350">
              <a:lnSpc>
                <a:spcPct val="100000"/>
              </a:lnSpc>
            </a:pP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229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цене</a:t>
            </a:r>
            <a:r>
              <a:rPr dirty="0" sz="14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контракта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7004" y="4558284"/>
            <a:ext cx="2830195" cy="870585"/>
          </a:xfrm>
          <a:prstGeom prst="rect">
            <a:avLst/>
          </a:prstGeom>
          <a:ln w="9525">
            <a:solidFill>
              <a:srgbClr val="BCBC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518159">
              <a:lnSpc>
                <a:spcPct val="100000"/>
              </a:lnSpc>
            </a:pP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10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ц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343846"/>
                </a:solidFill>
                <a:latin typeface="Trebuchet MS"/>
                <a:cs typeface="Trebuchet MS"/>
              </a:rPr>
              <a:t>з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ве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dirty="0" sz="1400" spc="70">
                <a:solidFill>
                  <a:srgbClr val="343846"/>
                </a:solidFill>
                <a:latin typeface="Trebuchet MS"/>
                <a:cs typeface="Trebuchet MS"/>
              </a:rPr>
              <a:t>ш</a:t>
            </a: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ет</a:t>
            </a:r>
            <a:r>
              <a:rPr dirty="0" sz="1400" spc="1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я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361" y="1428861"/>
            <a:ext cx="8829675" cy="1107440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dirty="0" sz="1700" b="1">
                <a:solidFill>
                  <a:srgbClr val="444444"/>
                </a:solidFill>
                <a:latin typeface="Trebuchet MS"/>
                <a:cs typeface="Trebuchet MS"/>
              </a:rPr>
              <a:t>Проводится</a:t>
            </a:r>
            <a:r>
              <a:rPr dirty="0" sz="17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25" b="1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700" spc="-8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10" b="1">
                <a:solidFill>
                  <a:srgbClr val="444444"/>
                </a:solidFill>
                <a:latin typeface="Trebuchet MS"/>
                <a:cs typeface="Trebuchet MS"/>
              </a:rPr>
              <a:t>следующий</a:t>
            </a:r>
            <a:r>
              <a:rPr dirty="0" sz="17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30" b="1">
                <a:solidFill>
                  <a:srgbClr val="444444"/>
                </a:solidFill>
                <a:latin typeface="Trebuchet MS"/>
                <a:cs typeface="Trebuchet MS"/>
              </a:rPr>
              <a:t>рабочий</a:t>
            </a:r>
            <a:r>
              <a:rPr dirty="0" sz="1700" spc="-9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20" b="1">
                <a:solidFill>
                  <a:srgbClr val="444444"/>
                </a:solidFill>
                <a:latin typeface="Trebuchet MS"/>
                <a:cs typeface="Trebuchet MS"/>
              </a:rPr>
              <a:t>день</a:t>
            </a:r>
            <a:r>
              <a:rPr dirty="0" sz="1700" spc="-12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444444"/>
                </a:solidFill>
                <a:latin typeface="Trebuchet MS"/>
                <a:cs typeface="Trebuchet MS"/>
              </a:rPr>
              <a:t>срока</a:t>
            </a:r>
            <a:r>
              <a:rPr dirty="0" sz="1700" spc="-7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25" b="1">
                <a:solidFill>
                  <a:srgbClr val="444444"/>
                </a:solidFill>
                <a:latin typeface="Trebuchet MS"/>
                <a:cs typeface="Trebuchet MS"/>
              </a:rPr>
              <a:t>рассмотрения</a:t>
            </a:r>
            <a:r>
              <a:rPr dirty="0" sz="17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444444"/>
                </a:solidFill>
                <a:latin typeface="Trebuchet MS"/>
                <a:cs typeface="Trebuchet MS"/>
              </a:rPr>
              <a:t>первых</a:t>
            </a:r>
            <a:r>
              <a:rPr dirty="0" sz="1700" spc="-8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15" b="1">
                <a:solidFill>
                  <a:srgbClr val="444444"/>
                </a:solidFill>
                <a:latin typeface="Trebuchet MS"/>
                <a:cs typeface="Trebuchet MS"/>
              </a:rPr>
              <a:t>частей</a:t>
            </a:r>
            <a:r>
              <a:rPr dirty="0" sz="1700" spc="-13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444444"/>
                </a:solidFill>
                <a:latin typeface="Trebuchet MS"/>
                <a:cs typeface="Trebuchet MS"/>
              </a:rPr>
              <a:t>заявок.</a:t>
            </a:r>
            <a:endParaRPr sz="17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dirty="0" sz="1700" spc="5" b="1">
                <a:solidFill>
                  <a:srgbClr val="444444"/>
                </a:solidFill>
                <a:latin typeface="Trebuchet MS"/>
                <a:cs typeface="Trebuchet MS"/>
              </a:rPr>
              <a:t>Время</a:t>
            </a:r>
            <a:r>
              <a:rPr dirty="0" sz="1700" spc="-12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20" b="1">
                <a:solidFill>
                  <a:srgbClr val="444444"/>
                </a:solidFill>
                <a:latin typeface="Trebuchet MS"/>
                <a:cs typeface="Trebuchet MS"/>
              </a:rPr>
              <a:t>начала</a:t>
            </a:r>
            <a:r>
              <a:rPr dirty="0" sz="1700" spc="-13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20" b="1">
                <a:solidFill>
                  <a:srgbClr val="444444"/>
                </a:solidFill>
                <a:latin typeface="Trebuchet MS"/>
                <a:cs typeface="Trebuchet MS"/>
              </a:rPr>
              <a:t>аукциона</a:t>
            </a:r>
            <a:r>
              <a:rPr dirty="0" sz="1700" spc="-13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15" b="1">
                <a:solidFill>
                  <a:srgbClr val="444444"/>
                </a:solidFill>
                <a:latin typeface="Trebuchet MS"/>
                <a:cs typeface="Trebuchet MS"/>
              </a:rPr>
              <a:t>устанавливается</a:t>
            </a:r>
            <a:r>
              <a:rPr dirty="0" sz="1700" spc="-114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25" b="1">
                <a:solidFill>
                  <a:srgbClr val="444444"/>
                </a:solidFill>
                <a:latin typeface="Trebuchet MS"/>
                <a:cs typeface="Trebuchet MS"/>
              </a:rPr>
              <a:t>Оператором</a:t>
            </a:r>
            <a:r>
              <a:rPr dirty="0" sz="1700" spc="-8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35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700" spc="-8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15" b="1">
                <a:solidFill>
                  <a:srgbClr val="444444"/>
                </a:solidFill>
                <a:latin typeface="Trebuchet MS"/>
                <a:cs typeface="Trebuchet MS"/>
              </a:rPr>
              <a:t>соответствии</a:t>
            </a:r>
            <a:r>
              <a:rPr dirty="0" sz="1700" spc="-8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444444"/>
                </a:solidFill>
                <a:latin typeface="Trebuchet MS"/>
                <a:cs typeface="Trebuchet MS"/>
              </a:rPr>
              <a:t>со</a:t>
            </a:r>
            <a:r>
              <a:rPr dirty="0" sz="1700" spc="-8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15" b="1">
                <a:solidFill>
                  <a:srgbClr val="444444"/>
                </a:solidFill>
                <a:latin typeface="Trebuchet MS"/>
                <a:cs typeface="Trebuchet MS"/>
              </a:rPr>
              <a:t>временем</a:t>
            </a:r>
            <a:endParaRPr sz="17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700" spc="-10" b="1">
                <a:solidFill>
                  <a:srgbClr val="444444"/>
                </a:solidFill>
                <a:latin typeface="Trebuchet MS"/>
                <a:cs typeface="Trebuchet MS"/>
              </a:rPr>
              <a:t>часовой</a:t>
            </a:r>
            <a:r>
              <a:rPr dirty="0" sz="1700" spc="-12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35" b="1">
                <a:solidFill>
                  <a:srgbClr val="444444"/>
                </a:solidFill>
                <a:latin typeface="Trebuchet MS"/>
                <a:cs typeface="Trebuchet MS"/>
              </a:rPr>
              <a:t>зоны</a:t>
            </a:r>
            <a:r>
              <a:rPr dirty="0" sz="1700" spc="6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444444"/>
                </a:solidFill>
                <a:latin typeface="Trebuchet MS"/>
                <a:cs typeface="Trebuchet MS"/>
              </a:rPr>
              <a:t>Заказчика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6047" y="4558284"/>
            <a:ext cx="5463540" cy="870585"/>
          </a:xfrm>
          <a:prstGeom prst="rect">
            <a:avLst/>
          </a:prstGeom>
          <a:ln w="12700">
            <a:solidFill>
              <a:srgbClr val="ABB0C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826135" marR="438784" indent="-384175">
              <a:lnSpc>
                <a:spcPct val="100000"/>
              </a:lnSpc>
            </a:pP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Если</a:t>
            </a:r>
            <a:r>
              <a:rPr dirty="0" sz="14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75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4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ТЕЧЕНИЕ</a:t>
            </a:r>
            <a:r>
              <a:rPr dirty="0" sz="14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10</a:t>
            </a:r>
            <a:r>
              <a:rPr dirty="0" sz="14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70">
                <a:solidFill>
                  <a:srgbClr val="343846"/>
                </a:solidFill>
                <a:latin typeface="Trebuchet MS"/>
                <a:cs typeface="Trebuchet MS"/>
              </a:rPr>
              <a:t>МИНУТ</a:t>
            </a:r>
            <a:r>
              <a:rPr dirty="0" sz="14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343846"/>
                </a:solidFill>
                <a:latin typeface="Trebuchet MS"/>
                <a:cs typeface="Trebuchet MS"/>
              </a:rPr>
              <a:t>не</a:t>
            </a:r>
            <a:r>
              <a:rPr dirty="0" sz="14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было</a:t>
            </a:r>
            <a:r>
              <a:rPr dirty="0" sz="14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подано</a:t>
            </a:r>
            <a:r>
              <a:rPr dirty="0" sz="14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10">
                <a:solidFill>
                  <a:srgbClr val="343846"/>
                </a:solidFill>
                <a:latin typeface="Trebuchet MS"/>
                <a:cs typeface="Trebuchet MS"/>
              </a:rPr>
              <a:t>ни</a:t>
            </a:r>
            <a:r>
              <a:rPr dirty="0" sz="14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одного </a:t>
            </a:r>
            <a:r>
              <a:rPr dirty="0" sz="1400" spc="-4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dirty="0" sz="1400" spc="10">
                <a:solidFill>
                  <a:srgbClr val="343846"/>
                </a:solidFill>
                <a:latin typeface="Trebuchet MS"/>
                <a:cs typeface="Trebuchet MS"/>
              </a:rPr>
              <a:t>ед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55">
                <a:solidFill>
                  <a:srgbClr val="343846"/>
                </a:solidFill>
                <a:latin typeface="Trebuchet MS"/>
                <a:cs typeface="Trebuchet MS"/>
              </a:rPr>
              <a:t>ж</a:t>
            </a:r>
            <a:r>
              <a:rPr dirty="0" sz="140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1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я</a:t>
            </a:r>
            <a:r>
              <a:rPr dirty="0" sz="1400" spc="-114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б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400" spc="-25">
                <a:solidFill>
                  <a:srgbClr val="343846"/>
                </a:solidFill>
                <a:latin typeface="Trebuchet MS"/>
                <a:cs typeface="Trebuchet MS"/>
              </a:rPr>
              <a:t>ее</a:t>
            </a:r>
            <a:r>
              <a:rPr dirty="0" sz="14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65">
                <a:solidFill>
                  <a:srgbClr val="343846"/>
                </a:solidFill>
                <a:latin typeface="Trebuchet MS"/>
                <a:cs typeface="Trebuchet MS"/>
              </a:rPr>
              <a:t>з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ко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й</a:t>
            </a:r>
            <a:r>
              <a:rPr dirty="0" sz="14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це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-25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кон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тр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кта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2546" y="139445"/>
            <a:ext cx="3951604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0"/>
              <a:t>С</a:t>
            </a:r>
            <a:r>
              <a:rPr dirty="0"/>
              <a:t>Л</a:t>
            </a:r>
            <a:r>
              <a:rPr dirty="0"/>
              <a:t>У</a:t>
            </a:r>
            <a:r>
              <a:rPr dirty="0" spc="110"/>
              <a:t>Ч</a:t>
            </a:r>
            <a:r>
              <a:rPr dirty="0" spc="50"/>
              <a:t>А</a:t>
            </a:r>
            <a:r>
              <a:rPr dirty="0" spc="-85"/>
              <a:t>Я</a:t>
            </a:r>
            <a:r>
              <a:rPr dirty="0" spc="-215"/>
              <a:t> </a:t>
            </a:r>
            <a:r>
              <a:rPr dirty="0" spc="-60"/>
              <a:t>«</a:t>
            </a:r>
            <a:r>
              <a:rPr dirty="0" spc="-75"/>
              <a:t>Н</a:t>
            </a:r>
            <a:r>
              <a:rPr dirty="0"/>
              <a:t>ЕО</a:t>
            </a:r>
            <a:r>
              <a:rPr dirty="0" spc="-10"/>
              <a:t>Б</a:t>
            </a:r>
            <a:r>
              <a:rPr dirty="0" spc="55"/>
              <a:t>Ы</a:t>
            </a:r>
            <a:r>
              <a:rPr dirty="0" spc="110"/>
              <a:t>Ч</a:t>
            </a:r>
            <a:r>
              <a:rPr dirty="0" spc="30"/>
              <a:t>Н</a:t>
            </a:r>
            <a:r>
              <a:rPr dirty="0" spc="55"/>
              <a:t>Ы</a:t>
            </a:r>
            <a:r>
              <a:rPr dirty="0" spc="-70"/>
              <a:t>Х</a:t>
            </a:r>
            <a:r>
              <a:rPr dirty="0" spc="-60"/>
              <a:t>»</a:t>
            </a:r>
            <a:r>
              <a:rPr dirty="0" spc="-155"/>
              <a:t> </a:t>
            </a:r>
            <a:r>
              <a:rPr dirty="0" spc="-100"/>
              <a:t>Т</a:t>
            </a:r>
            <a:r>
              <a:rPr dirty="0" spc="-65"/>
              <a:t>О</a:t>
            </a:r>
            <a:r>
              <a:rPr dirty="0" spc="75"/>
              <a:t>Р</a:t>
            </a:r>
            <a:r>
              <a:rPr dirty="0" spc="-25"/>
              <a:t>Г</a:t>
            </a:r>
            <a:r>
              <a:rPr dirty="0" spc="-65"/>
              <a:t>О</a:t>
            </a:r>
            <a:r>
              <a:rPr dirty="0" spc="80"/>
              <a:t>В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68654" y="3449502"/>
          <a:ext cx="9572625" cy="1090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7560"/>
                <a:gridCol w="3839845"/>
                <a:gridCol w="3664585"/>
              </a:tblGrid>
              <a:tr h="36210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800" b="1">
                          <a:solidFill>
                            <a:srgbClr val="738995"/>
                          </a:solidFill>
                          <a:latin typeface="Trebuchet MS"/>
                          <a:cs typeface="Trebuchet MS"/>
                        </a:rPr>
                        <a:t>Но</a:t>
                      </a:r>
                      <a:r>
                        <a:rPr dirty="0" sz="1800" spc="-25" b="1">
                          <a:solidFill>
                            <a:srgbClr val="738995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1800" spc="-5" b="1">
                          <a:solidFill>
                            <a:srgbClr val="738995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1800" spc="-70" b="1">
                          <a:solidFill>
                            <a:srgbClr val="738995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1800" b="1">
                          <a:solidFill>
                            <a:srgbClr val="738995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800" spc="-130" b="1">
                          <a:solidFill>
                            <a:srgbClr val="73899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738995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1800" spc="-5" b="1">
                          <a:solidFill>
                            <a:srgbClr val="738995"/>
                          </a:solidFill>
                          <a:latin typeface="Trebuchet MS"/>
                          <a:cs typeface="Trebuchet MS"/>
                        </a:rPr>
                        <a:t>аку</a:t>
                      </a:r>
                      <a:r>
                        <a:rPr dirty="0" sz="1800" spc="-5" b="1">
                          <a:solidFill>
                            <a:srgbClr val="738995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1800" spc="-10" b="1">
                          <a:solidFill>
                            <a:srgbClr val="738995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1800" spc="145" b="1">
                          <a:solidFill>
                            <a:srgbClr val="738995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1800" b="1">
                          <a:solidFill>
                            <a:srgbClr val="738995"/>
                          </a:solidFill>
                          <a:latin typeface="Trebuchet MS"/>
                          <a:cs typeface="Trebuchet MS"/>
                        </a:rPr>
                        <a:t>: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51435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2715"/>
                        </a:lnSpc>
                      </a:pPr>
                      <a:r>
                        <a:rPr dirty="0" u="heavy" sz="2400" spc="85">
                          <a:solidFill>
                            <a:srgbClr val="E11E31"/>
                          </a:solidFill>
                          <a:uFill>
                            <a:solidFill>
                              <a:srgbClr val="00919F"/>
                            </a:solidFill>
                          </a:uFill>
                          <a:latin typeface="Trebuchet MS"/>
                          <a:cs typeface="Trebuchet MS"/>
                          <a:hlinkClick r:id="rId2"/>
                        </a:rPr>
                        <a:t>0815300003218000602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705"/>
                        </a:lnSpc>
                      </a:pPr>
                      <a:r>
                        <a:rPr dirty="0" u="heavy" sz="2400" spc="85">
                          <a:solidFill>
                            <a:srgbClr val="E11E31"/>
                          </a:solidFill>
                          <a:uFill>
                            <a:solidFill>
                              <a:srgbClr val="00919F"/>
                            </a:solidFill>
                          </a:uFill>
                          <a:latin typeface="Trebuchet MS"/>
                          <a:cs typeface="Trebuchet MS"/>
                          <a:hlinkClick r:id="rId3"/>
                        </a:rPr>
                        <a:t>0149100001618000085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</a:tr>
              <a:tr h="366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2745"/>
                        </a:lnSpc>
                      </a:pPr>
                      <a:r>
                        <a:rPr dirty="0" u="heavy" sz="2400" spc="85">
                          <a:solidFill>
                            <a:srgbClr val="E11E31"/>
                          </a:solidFill>
                          <a:uFill>
                            <a:solidFill>
                              <a:srgbClr val="00919F"/>
                            </a:solidFill>
                          </a:uFill>
                          <a:latin typeface="Trebuchet MS"/>
                          <a:cs typeface="Trebuchet MS"/>
                          <a:hlinkClick r:id="rId4"/>
                        </a:rPr>
                        <a:t>0815300003218000605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735"/>
                        </a:lnSpc>
                      </a:pPr>
                      <a:r>
                        <a:rPr dirty="0" u="heavy" sz="2400" spc="85">
                          <a:solidFill>
                            <a:srgbClr val="E11E31"/>
                          </a:solidFill>
                          <a:uFill>
                            <a:solidFill>
                              <a:srgbClr val="00919F"/>
                            </a:solidFill>
                          </a:uFill>
                          <a:latin typeface="Trebuchet MS"/>
                          <a:cs typeface="Trebuchet MS"/>
                          <a:hlinkClick r:id="rId5"/>
                        </a:rPr>
                        <a:t>0156100009318000173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</a:tr>
              <a:tr h="361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2740"/>
                        </a:lnSpc>
                      </a:pPr>
                      <a:r>
                        <a:rPr dirty="0" u="heavy" sz="2400" spc="85">
                          <a:solidFill>
                            <a:srgbClr val="E11E31"/>
                          </a:solidFill>
                          <a:uFill>
                            <a:solidFill>
                              <a:srgbClr val="00919F"/>
                            </a:solidFill>
                          </a:uFill>
                          <a:latin typeface="Trebuchet MS"/>
                          <a:cs typeface="Trebuchet MS"/>
                          <a:hlinkClick r:id="rId6"/>
                        </a:rPr>
                        <a:t>0815300003218000607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493010" y="1942922"/>
            <a:ext cx="33750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2400" spc="-2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2400" spc="30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2400" spc="-30" b="1">
                <a:solidFill>
                  <a:srgbClr val="E11E31"/>
                </a:solidFill>
                <a:latin typeface="Trebuchet MS"/>
                <a:cs typeface="Trebuchet MS"/>
              </a:rPr>
              <a:t>я</a:t>
            </a:r>
            <a:r>
              <a:rPr dirty="0" sz="2400" spc="-9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2400" spc="-125" b="1">
                <a:solidFill>
                  <a:srgbClr val="E11E31"/>
                </a:solidFill>
                <a:latin typeface="Trebuchet MS"/>
                <a:cs typeface="Trebuchet MS"/>
              </a:rPr>
              <a:t>у</a:t>
            </a:r>
            <a:r>
              <a:rPr dirty="0" sz="2400" spc="20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2400" spc="40" b="1">
                <a:solidFill>
                  <a:srgbClr val="E11E31"/>
                </a:solidFill>
                <a:latin typeface="Trebuchet MS"/>
                <a:cs typeface="Trebuchet MS"/>
              </a:rPr>
              <a:t>ш</a:t>
            </a:r>
            <a:r>
              <a:rPr dirty="0" sz="2400" spc="-105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2400" spc="-114" b="1">
                <a:solidFill>
                  <a:srgbClr val="E11E31"/>
                </a:solidFill>
                <a:latin typeface="Trebuchet MS"/>
                <a:cs typeface="Trebuchet MS"/>
              </a:rPr>
              <a:t>й</a:t>
            </a:r>
            <a:r>
              <a:rPr dirty="0" sz="2400" spc="-20" b="1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2400" spc="-5" b="1">
                <a:solidFill>
                  <a:srgbClr val="E11E31"/>
                </a:solidFill>
                <a:latin typeface="Trebuchet MS"/>
                <a:cs typeface="Trebuchet MS"/>
              </a:rPr>
              <a:t>я</a:t>
            </a:r>
            <a:r>
              <a:rPr dirty="0" sz="2400" spc="-18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6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2400" spc="-125" b="1">
                <a:solidFill>
                  <a:srgbClr val="E11E31"/>
                </a:solidFill>
                <a:latin typeface="Trebuchet MS"/>
                <a:cs typeface="Trebuchet MS"/>
              </a:rPr>
              <a:t>у</a:t>
            </a:r>
            <a:r>
              <a:rPr dirty="0" sz="2400" spc="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2400" spc="-10" b="1">
                <a:solidFill>
                  <a:srgbClr val="E11E31"/>
                </a:solidFill>
                <a:latin typeface="Trebuchet MS"/>
                <a:cs typeface="Trebuchet MS"/>
              </a:rPr>
              <a:t>ц</a:t>
            </a:r>
            <a:r>
              <a:rPr dirty="0" sz="2400" spc="-114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2400" spc="-4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2400" spc="-6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74560" y="1942922"/>
            <a:ext cx="334073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E11E31"/>
                </a:solidFill>
                <a:latin typeface="Trebuchet MS"/>
                <a:cs typeface="Trebuchet MS"/>
              </a:rPr>
              <a:t>У</a:t>
            </a:r>
            <a:r>
              <a:rPr dirty="0" sz="2400" spc="30" b="1">
                <a:solidFill>
                  <a:srgbClr val="E11E31"/>
                </a:solidFill>
                <a:latin typeface="Trebuchet MS"/>
                <a:cs typeface="Trebuchet MS"/>
              </a:rPr>
              <a:t>ш</a:t>
            </a:r>
            <a:r>
              <a:rPr dirty="0" sz="2400" spc="-110" b="1">
                <a:solidFill>
                  <a:srgbClr val="E11E31"/>
                </a:solidFill>
                <a:latin typeface="Trebuchet MS"/>
                <a:cs typeface="Trebuchet MS"/>
              </a:rPr>
              <a:t>л</a:t>
            </a:r>
            <a:r>
              <a:rPr dirty="0" sz="2400" spc="-8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2400" spc="-21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50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2400" spc="-13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-45" b="1">
                <a:solidFill>
                  <a:srgbClr val="E11E31"/>
                </a:solidFill>
                <a:latin typeface="Trebuchet MS"/>
                <a:cs typeface="Trebuchet MS"/>
              </a:rPr>
              <a:t>бо</a:t>
            </a:r>
            <a:r>
              <a:rPr dirty="0" sz="2400" spc="-35" b="1">
                <a:solidFill>
                  <a:srgbClr val="E11E31"/>
                </a:solidFill>
                <a:latin typeface="Trebuchet MS"/>
                <a:cs typeface="Trebuchet MS"/>
              </a:rPr>
              <a:t>л</a:t>
            </a:r>
            <a:r>
              <a:rPr dirty="0" sz="2400" b="1">
                <a:solidFill>
                  <a:srgbClr val="E11E31"/>
                </a:solidFill>
                <a:latin typeface="Trebuchet MS"/>
                <a:cs typeface="Trebuchet MS"/>
              </a:rPr>
              <a:t>ьшо</a:t>
            </a:r>
            <a:r>
              <a:rPr dirty="0" sz="2400" spc="5" b="1">
                <a:solidFill>
                  <a:srgbClr val="E11E31"/>
                </a:solidFill>
                <a:latin typeface="Trebuchet MS"/>
                <a:cs typeface="Trebuchet MS"/>
              </a:rPr>
              <a:t>й</a:t>
            </a:r>
            <a:r>
              <a:rPr dirty="0" sz="2400" spc="-34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400" spc="-20" b="1">
                <a:solidFill>
                  <a:srgbClr val="E11E31"/>
                </a:solidFill>
                <a:latin typeface="Trebuchet MS"/>
                <a:cs typeface="Trebuchet MS"/>
              </a:rPr>
              <a:t>ми</a:t>
            </a:r>
            <a:r>
              <a:rPr dirty="0" sz="2400" spc="-3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2400" spc="-40" b="1">
                <a:solidFill>
                  <a:srgbClr val="E11E31"/>
                </a:solidFill>
                <a:latin typeface="Trebuchet MS"/>
                <a:cs typeface="Trebuchet MS"/>
              </a:rPr>
              <a:t>ус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94085" y="2630233"/>
            <a:ext cx="262890" cy="702945"/>
            <a:chOff x="4494085" y="2630233"/>
            <a:chExt cx="262890" cy="702945"/>
          </a:xfrm>
        </p:grpSpPr>
        <p:sp>
          <p:nvSpPr>
            <p:cNvPr id="7" name="object 7"/>
            <p:cNvSpPr/>
            <p:nvPr/>
          </p:nvSpPr>
          <p:spPr>
            <a:xfrm>
              <a:off x="4498848" y="2634995"/>
              <a:ext cx="253365" cy="693420"/>
            </a:xfrm>
            <a:custGeom>
              <a:avLst/>
              <a:gdLst/>
              <a:ahLst/>
              <a:cxnLst/>
              <a:rect l="l" t="t" r="r" b="b"/>
              <a:pathLst>
                <a:path w="253364" h="693420">
                  <a:moveTo>
                    <a:pt x="252857" y="566928"/>
                  </a:moveTo>
                  <a:lnTo>
                    <a:pt x="189738" y="566928"/>
                  </a:lnTo>
                  <a:lnTo>
                    <a:pt x="189738" y="0"/>
                  </a:lnTo>
                  <a:lnTo>
                    <a:pt x="189611" y="0"/>
                  </a:lnTo>
                  <a:lnTo>
                    <a:pt x="63246" y="0"/>
                  </a:lnTo>
                  <a:lnTo>
                    <a:pt x="63119" y="0"/>
                  </a:lnTo>
                  <a:lnTo>
                    <a:pt x="63119" y="566928"/>
                  </a:lnTo>
                  <a:lnTo>
                    <a:pt x="0" y="566928"/>
                  </a:lnTo>
                  <a:lnTo>
                    <a:pt x="126365" y="693420"/>
                  </a:lnTo>
                  <a:lnTo>
                    <a:pt x="252857" y="566928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498847" y="2634995"/>
              <a:ext cx="253365" cy="693420"/>
            </a:xfrm>
            <a:custGeom>
              <a:avLst/>
              <a:gdLst/>
              <a:ahLst/>
              <a:cxnLst/>
              <a:rect l="l" t="t" r="r" b="b"/>
              <a:pathLst>
                <a:path w="253364" h="693420">
                  <a:moveTo>
                    <a:pt x="0" y="566927"/>
                  </a:moveTo>
                  <a:lnTo>
                    <a:pt x="63118" y="566927"/>
                  </a:lnTo>
                  <a:lnTo>
                    <a:pt x="63118" y="0"/>
                  </a:lnTo>
                  <a:lnTo>
                    <a:pt x="189737" y="0"/>
                  </a:lnTo>
                  <a:lnTo>
                    <a:pt x="189737" y="566927"/>
                  </a:lnTo>
                  <a:lnTo>
                    <a:pt x="252856" y="566927"/>
                  </a:lnTo>
                  <a:lnTo>
                    <a:pt x="126364" y="693419"/>
                  </a:lnTo>
                  <a:lnTo>
                    <a:pt x="0" y="566927"/>
                  </a:lnTo>
                  <a:close/>
                </a:path>
              </a:pathLst>
            </a:custGeom>
            <a:ln w="9525">
              <a:solidFill>
                <a:srgbClr val="EC7A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404670" y="2630234"/>
            <a:ext cx="262890" cy="702945"/>
            <a:chOff x="8404670" y="2630234"/>
            <a:chExt cx="262890" cy="702945"/>
          </a:xfrm>
        </p:grpSpPr>
        <p:sp>
          <p:nvSpPr>
            <p:cNvPr id="10" name="object 10"/>
            <p:cNvSpPr/>
            <p:nvPr/>
          </p:nvSpPr>
          <p:spPr>
            <a:xfrm>
              <a:off x="8409432" y="2634995"/>
              <a:ext cx="253365" cy="693420"/>
            </a:xfrm>
            <a:custGeom>
              <a:avLst/>
              <a:gdLst/>
              <a:ahLst/>
              <a:cxnLst/>
              <a:rect l="l" t="t" r="r" b="b"/>
              <a:pathLst>
                <a:path w="253365" h="693420">
                  <a:moveTo>
                    <a:pt x="252857" y="566928"/>
                  </a:moveTo>
                  <a:lnTo>
                    <a:pt x="189738" y="566928"/>
                  </a:lnTo>
                  <a:lnTo>
                    <a:pt x="189738" y="0"/>
                  </a:lnTo>
                  <a:lnTo>
                    <a:pt x="189611" y="0"/>
                  </a:lnTo>
                  <a:lnTo>
                    <a:pt x="63246" y="0"/>
                  </a:lnTo>
                  <a:lnTo>
                    <a:pt x="63246" y="566928"/>
                  </a:lnTo>
                  <a:lnTo>
                    <a:pt x="0" y="566928"/>
                  </a:lnTo>
                  <a:lnTo>
                    <a:pt x="126365" y="693420"/>
                  </a:lnTo>
                  <a:lnTo>
                    <a:pt x="252857" y="566928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409432" y="2634996"/>
              <a:ext cx="253365" cy="693420"/>
            </a:xfrm>
            <a:custGeom>
              <a:avLst/>
              <a:gdLst/>
              <a:ahLst/>
              <a:cxnLst/>
              <a:rect l="l" t="t" r="r" b="b"/>
              <a:pathLst>
                <a:path w="253365" h="693420">
                  <a:moveTo>
                    <a:pt x="0" y="566927"/>
                  </a:moveTo>
                  <a:lnTo>
                    <a:pt x="63246" y="566927"/>
                  </a:lnTo>
                  <a:lnTo>
                    <a:pt x="63246" y="0"/>
                  </a:lnTo>
                  <a:lnTo>
                    <a:pt x="189738" y="0"/>
                  </a:lnTo>
                  <a:lnTo>
                    <a:pt x="189738" y="566927"/>
                  </a:lnTo>
                  <a:lnTo>
                    <a:pt x="252857" y="566927"/>
                  </a:lnTo>
                  <a:lnTo>
                    <a:pt x="126365" y="693419"/>
                  </a:lnTo>
                  <a:lnTo>
                    <a:pt x="0" y="566927"/>
                  </a:lnTo>
                  <a:close/>
                </a:path>
              </a:pathLst>
            </a:custGeom>
            <a:ln w="9522">
              <a:solidFill>
                <a:srgbClr val="EC7A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9289" y="175387"/>
            <a:ext cx="237363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У</a:t>
            </a:r>
            <a:r>
              <a:rPr dirty="0" spc="110"/>
              <a:t>Ч</a:t>
            </a:r>
            <a:r>
              <a:rPr dirty="0" spc="50"/>
              <a:t>А</a:t>
            </a:r>
            <a:r>
              <a:rPr dirty="0" spc="70"/>
              <a:t>С</a:t>
            </a:r>
            <a:r>
              <a:rPr dirty="0" spc="-80"/>
              <a:t>Т</a:t>
            </a:r>
            <a:r>
              <a:rPr dirty="0" spc="-20"/>
              <a:t>И</a:t>
            </a:r>
            <a:r>
              <a:rPr dirty="0" spc="-30"/>
              <a:t>Е</a:t>
            </a:r>
            <a:r>
              <a:rPr dirty="0" spc="-245"/>
              <a:t> </a:t>
            </a:r>
            <a:r>
              <a:rPr dirty="0" spc="80"/>
              <a:t>В</a:t>
            </a:r>
            <a:r>
              <a:rPr dirty="0" spc="-110"/>
              <a:t> </a:t>
            </a:r>
            <a:r>
              <a:rPr dirty="0" spc="-125"/>
              <a:t>Т</a:t>
            </a:r>
            <a:r>
              <a:rPr dirty="0" spc="-90"/>
              <a:t>О</a:t>
            </a:r>
            <a:r>
              <a:rPr dirty="0" spc="50"/>
              <a:t>Р</a:t>
            </a:r>
            <a:r>
              <a:rPr dirty="0" spc="-50"/>
              <a:t>Г</a:t>
            </a:r>
            <a:r>
              <a:rPr dirty="0" spc="5"/>
              <a:t>А</a:t>
            </a:r>
            <a:r>
              <a:rPr dirty="0" spc="45"/>
              <a:t>Х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139" y="1828800"/>
            <a:ext cx="1024128" cy="100431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68395" y="1627377"/>
            <a:ext cx="6186170" cy="3101975"/>
            <a:chOff x="3168395" y="1627377"/>
            <a:chExt cx="6186170" cy="3101975"/>
          </a:xfrm>
        </p:grpSpPr>
        <p:sp>
          <p:nvSpPr>
            <p:cNvPr id="5" name="object 5"/>
            <p:cNvSpPr/>
            <p:nvPr/>
          </p:nvSpPr>
          <p:spPr>
            <a:xfrm>
              <a:off x="3168395" y="1633727"/>
              <a:ext cx="536575" cy="3095625"/>
            </a:xfrm>
            <a:custGeom>
              <a:avLst/>
              <a:gdLst/>
              <a:ahLst/>
              <a:cxnLst/>
              <a:rect l="l" t="t" r="r" b="b"/>
              <a:pathLst>
                <a:path w="536575" h="3095625">
                  <a:moveTo>
                    <a:pt x="536194" y="0"/>
                  </a:moveTo>
                  <a:lnTo>
                    <a:pt x="0" y="0"/>
                  </a:lnTo>
                  <a:lnTo>
                    <a:pt x="0" y="3095117"/>
                  </a:lnTo>
                  <a:lnTo>
                    <a:pt x="536194" y="3095117"/>
                  </a:lnTo>
                  <a:lnTo>
                    <a:pt x="536194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05783" y="1633727"/>
              <a:ext cx="5742305" cy="1394460"/>
            </a:xfrm>
            <a:custGeom>
              <a:avLst/>
              <a:gdLst/>
              <a:ahLst/>
              <a:cxnLst/>
              <a:rect l="l" t="t" r="r" b="b"/>
              <a:pathLst>
                <a:path w="5742305" h="1394460">
                  <a:moveTo>
                    <a:pt x="5509641" y="0"/>
                  </a:moveTo>
                  <a:lnTo>
                    <a:pt x="232410" y="0"/>
                  </a:lnTo>
                  <a:lnTo>
                    <a:pt x="185546" y="4699"/>
                  </a:lnTo>
                  <a:lnTo>
                    <a:pt x="141858" y="18287"/>
                  </a:lnTo>
                  <a:lnTo>
                    <a:pt x="102488" y="39624"/>
                  </a:lnTo>
                  <a:lnTo>
                    <a:pt x="68071" y="68072"/>
                  </a:lnTo>
                  <a:lnTo>
                    <a:pt x="39624" y="102488"/>
                  </a:lnTo>
                  <a:lnTo>
                    <a:pt x="18287" y="141986"/>
                  </a:lnTo>
                  <a:lnTo>
                    <a:pt x="4699" y="185547"/>
                  </a:lnTo>
                  <a:lnTo>
                    <a:pt x="0" y="232410"/>
                  </a:lnTo>
                  <a:lnTo>
                    <a:pt x="0" y="1162050"/>
                  </a:lnTo>
                  <a:lnTo>
                    <a:pt x="4699" y="1208913"/>
                  </a:lnTo>
                  <a:lnTo>
                    <a:pt x="18287" y="1252474"/>
                  </a:lnTo>
                  <a:lnTo>
                    <a:pt x="39624" y="1291971"/>
                  </a:lnTo>
                  <a:lnTo>
                    <a:pt x="68071" y="1326388"/>
                  </a:lnTo>
                  <a:lnTo>
                    <a:pt x="102488" y="1354836"/>
                  </a:lnTo>
                  <a:lnTo>
                    <a:pt x="141858" y="1376172"/>
                  </a:lnTo>
                  <a:lnTo>
                    <a:pt x="185546" y="1389761"/>
                  </a:lnTo>
                  <a:lnTo>
                    <a:pt x="232410" y="1394460"/>
                  </a:lnTo>
                  <a:lnTo>
                    <a:pt x="5509641" y="1394460"/>
                  </a:lnTo>
                  <a:lnTo>
                    <a:pt x="5556504" y="1389761"/>
                  </a:lnTo>
                  <a:lnTo>
                    <a:pt x="5600192" y="1376172"/>
                  </a:lnTo>
                  <a:lnTo>
                    <a:pt x="5639562" y="1354836"/>
                  </a:lnTo>
                  <a:lnTo>
                    <a:pt x="5673979" y="1326388"/>
                  </a:lnTo>
                  <a:lnTo>
                    <a:pt x="5702426" y="1291971"/>
                  </a:lnTo>
                  <a:lnTo>
                    <a:pt x="5723763" y="1252474"/>
                  </a:lnTo>
                  <a:lnTo>
                    <a:pt x="5737351" y="1208913"/>
                  </a:lnTo>
                  <a:lnTo>
                    <a:pt x="5742050" y="1162050"/>
                  </a:lnTo>
                  <a:lnTo>
                    <a:pt x="5742050" y="232410"/>
                  </a:lnTo>
                  <a:lnTo>
                    <a:pt x="5737351" y="185547"/>
                  </a:lnTo>
                  <a:lnTo>
                    <a:pt x="5723763" y="141986"/>
                  </a:lnTo>
                  <a:lnTo>
                    <a:pt x="5702426" y="102488"/>
                  </a:lnTo>
                  <a:lnTo>
                    <a:pt x="5673979" y="68072"/>
                  </a:lnTo>
                  <a:lnTo>
                    <a:pt x="5639562" y="39624"/>
                  </a:lnTo>
                  <a:lnTo>
                    <a:pt x="5600192" y="18287"/>
                  </a:lnTo>
                  <a:lnTo>
                    <a:pt x="5556504" y="4699"/>
                  </a:lnTo>
                  <a:lnTo>
                    <a:pt x="5509641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05783" y="1633727"/>
              <a:ext cx="5742305" cy="1394460"/>
            </a:xfrm>
            <a:custGeom>
              <a:avLst/>
              <a:gdLst/>
              <a:ahLst/>
              <a:cxnLst/>
              <a:rect l="l" t="t" r="r" b="b"/>
              <a:pathLst>
                <a:path w="5742305" h="1394460">
                  <a:moveTo>
                    <a:pt x="0" y="232410"/>
                  </a:moveTo>
                  <a:lnTo>
                    <a:pt x="4699" y="185547"/>
                  </a:lnTo>
                  <a:lnTo>
                    <a:pt x="18287" y="141986"/>
                  </a:lnTo>
                  <a:lnTo>
                    <a:pt x="39624" y="102488"/>
                  </a:lnTo>
                  <a:lnTo>
                    <a:pt x="68071" y="68072"/>
                  </a:lnTo>
                  <a:lnTo>
                    <a:pt x="102488" y="39624"/>
                  </a:lnTo>
                  <a:lnTo>
                    <a:pt x="141858" y="18287"/>
                  </a:lnTo>
                  <a:lnTo>
                    <a:pt x="185546" y="4699"/>
                  </a:lnTo>
                  <a:lnTo>
                    <a:pt x="232410" y="0"/>
                  </a:lnTo>
                  <a:lnTo>
                    <a:pt x="5509641" y="0"/>
                  </a:lnTo>
                  <a:lnTo>
                    <a:pt x="5556504" y="4699"/>
                  </a:lnTo>
                  <a:lnTo>
                    <a:pt x="5600192" y="18287"/>
                  </a:lnTo>
                  <a:lnTo>
                    <a:pt x="5639562" y="39624"/>
                  </a:lnTo>
                  <a:lnTo>
                    <a:pt x="5673979" y="68072"/>
                  </a:lnTo>
                  <a:lnTo>
                    <a:pt x="5702426" y="102488"/>
                  </a:lnTo>
                  <a:lnTo>
                    <a:pt x="5723763" y="141986"/>
                  </a:lnTo>
                  <a:lnTo>
                    <a:pt x="5737351" y="185547"/>
                  </a:lnTo>
                  <a:lnTo>
                    <a:pt x="5742050" y="232410"/>
                  </a:lnTo>
                  <a:lnTo>
                    <a:pt x="5742050" y="1162050"/>
                  </a:lnTo>
                  <a:lnTo>
                    <a:pt x="5737351" y="1208913"/>
                  </a:lnTo>
                  <a:lnTo>
                    <a:pt x="5723763" y="1252474"/>
                  </a:lnTo>
                  <a:lnTo>
                    <a:pt x="5702426" y="1291971"/>
                  </a:lnTo>
                  <a:lnTo>
                    <a:pt x="5673979" y="1326388"/>
                  </a:lnTo>
                  <a:lnTo>
                    <a:pt x="5639562" y="1354836"/>
                  </a:lnTo>
                  <a:lnTo>
                    <a:pt x="5600192" y="1376172"/>
                  </a:lnTo>
                  <a:lnTo>
                    <a:pt x="5556504" y="1389761"/>
                  </a:lnTo>
                  <a:lnTo>
                    <a:pt x="5509641" y="1394460"/>
                  </a:lnTo>
                  <a:lnTo>
                    <a:pt x="232410" y="1394460"/>
                  </a:lnTo>
                  <a:lnTo>
                    <a:pt x="185546" y="1389761"/>
                  </a:lnTo>
                  <a:lnTo>
                    <a:pt x="141858" y="1376172"/>
                  </a:lnTo>
                  <a:lnTo>
                    <a:pt x="102488" y="1354836"/>
                  </a:lnTo>
                  <a:lnTo>
                    <a:pt x="68071" y="1326388"/>
                  </a:lnTo>
                  <a:lnTo>
                    <a:pt x="39624" y="1291971"/>
                  </a:lnTo>
                  <a:lnTo>
                    <a:pt x="18287" y="1252474"/>
                  </a:lnTo>
                  <a:lnTo>
                    <a:pt x="4699" y="1208913"/>
                  </a:lnTo>
                  <a:lnTo>
                    <a:pt x="0" y="1162050"/>
                  </a:lnTo>
                  <a:lnTo>
                    <a:pt x="0" y="232410"/>
                  </a:lnTo>
                  <a:close/>
                </a:path>
              </a:pathLst>
            </a:custGeom>
            <a:ln w="12698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753739" y="1885569"/>
            <a:ext cx="498284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 spc="-90">
                <a:solidFill>
                  <a:srgbClr val="E11E31"/>
                </a:solidFill>
                <a:latin typeface="Trebuchet MS"/>
                <a:cs typeface="Trebuchet MS"/>
              </a:rPr>
              <a:t>1</a:t>
            </a:r>
            <a:r>
              <a:rPr dirty="0" sz="1800" spc="-50">
                <a:solidFill>
                  <a:srgbClr val="E11E31"/>
                </a:solidFill>
                <a:latin typeface="Trebuchet MS"/>
                <a:cs typeface="Trebuchet MS"/>
              </a:rPr>
              <a:t>.</a:t>
            </a:r>
            <a:r>
              <a:rPr dirty="0" sz="1800">
                <a:solidFill>
                  <a:srgbClr val="E11E31"/>
                </a:solidFill>
                <a:latin typeface="Trebuchet MS"/>
                <a:cs typeface="Trebuchet MS"/>
              </a:rPr>
              <a:t>	</a:t>
            </a:r>
            <a:r>
              <a:rPr dirty="0" sz="1800" spc="114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ий</a:t>
            </a:r>
            <a:r>
              <a:rPr dirty="0" sz="1800" spc="-31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125">
                <a:solidFill>
                  <a:srgbClr val="444444"/>
                </a:solidFill>
                <a:latin typeface="Trebuchet MS"/>
                <a:cs typeface="Trebuchet MS"/>
              </a:rPr>
              <a:t>ю</a:t>
            </a:r>
            <a:r>
              <a:rPr dirty="0" sz="1800" spc="125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10">
                <a:solidFill>
                  <a:srgbClr val="444444"/>
                </a:solidFill>
                <a:latin typeface="Trebuchet MS"/>
                <a:cs typeface="Trebuchet MS"/>
              </a:rPr>
              <a:t>х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е 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3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преде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х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«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ш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5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1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ау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кци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75">
                <a:solidFill>
                  <a:srgbClr val="444444"/>
                </a:solidFill>
                <a:latin typeface="Trebuchet MS"/>
                <a:cs typeface="Trebuchet MS"/>
              </a:rPr>
              <a:t>» 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(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20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1800" spc="-3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35">
                <a:solidFill>
                  <a:srgbClr val="444444"/>
                </a:solidFill>
                <a:latin typeface="Trebuchet MS"/>
                <a:cs typeface="Trebuchet MS"/>
              </a:rPr>
              <a:t>%</a:t>
            </a:r>
            <a:r>
              <a:rPr dirty="0" sz="1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цен</a:t>
            </a:r>
            <a:r>
              <a:rPr dirty="0" sz="1800" spc="7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800" spc="-2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40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99434" y="3328161"/>
            <a:ext cx="5755005" cy="1407160"/>
            <a:chOff x="3599434" y="3328161"/>
            <a:chExt cx="5755005" cy="1407160"/>
          </a:xfrm>
        </p:grpSpPr>
        <p:sp>
          <p:nvSpPr>
            <p:cNvPr id="10" name="object 10"/>
            <p:cNvSpPr/>
            <p:nvPr/>
          </p:nvSpPr>
          <p:spPr>
            <a:xfrm>
              <a:off x="3605784" y="3334511"/>
              <a:ext cx="5742305" cy="1394460"/>
            </a:xfrm>
            <a:custGeom>
              <a:avLst/>
              <a:gdLst/>
              <a:ahLst/>
              <a:cxnLst/>
              <a:rect l="l" t="t" r="r" b="b"/>
              <a:pathLst>
                <a:path w="5742305" h="1394460">
                  <a:moveTo>
                    <a:pt x="5509641" y="0"/>
                  </a:moveTo>
                  <a:lnTo>
                    <a:pt x="232410" y="0"/>
                  </a:lnTo>
                  <a:lnTo>
                    <a:pt x="185546" y="4699"/>
                  </a:lnTo>
                  <a:lnTo>
                    <a:pt x="141858" y="18287"/>
                  </a:lnTo>
                  <a:lnTo>
                    <a:pt x="102488" y="39624"/>
                  </a:lnTo>
                  <a:lnTo>
                    <a:pt x="68071" y="68072"/>
                  </a:lnTo>
                  <a:lnTo>
                    <a:pt x="39624" y="102488"/>
                  </a:lnTo>
                  <a:lnTo>
                    <a:pt x="18287" y="141986"/>
                  </a:lnTo>
                  <a:lnTo>
                    <a:pt x="4699" y="185547"/>
                  </a:lnTo>
                  <a:lnTo>
                    <a:pt x="0" y="232410"/>
                  </a:lnTo>
                  <a:lnTo>
                    <a:pt x="0" y="1162050"/>
                  </a:lnTo>
                  <a:lnTo>
                    <a:pt x="4699" y="1208913"/>
                  </a:lnTo>
                  <a:lnTo>
                    <a:pt x="18287" y="1252474"/>
                  </a:lnTo>
                  <a:lnTo>
                    <a:pt x="39624" y="1291970"/>
                  </a:lnTo>
                  <a:lnTo>
                    <a:pt x="68071" y="1326388"/>
                  </a:lnTo>
                  <a:lnTo>
                    <a:pt x="102488" y="1354836"/>
                  </a:lnTo>
                  <a:lnTo>
                    <a:pt x="141858" y="1376171"/>
                  </a:lnTo>
                  <a:lnTo>
                    <a:pt x="185546" y="1389761"/>
                  </a:lnTo>
                  <a:lnTo>
                    <a:pt x="232410" y="1394460"/>
                  </a:lnTo>
                  <a:lnTo>
                    <a:pt x="5509641" y="1394460"/>
                  </a:lnTo>
                  <a:lnTo>
                    <a:pt x="5556504" y="1389761"/>
                  </a:lnTo>
                  <a:lnTo>
                    <a:pt x="5600192" y="1376171"/>
                  </a:lnTo>
                  <a:lnTo>
                    <a:pt x="5639562" y="1354836"/>
                  </a:lnTo>
                  <a:lnTo>
                    <a:pt x="5673979" y="1326388"/>
                  </a:lnTo>
                  <a:lnTo>
                    <a:pt x="5702426" y="1291970"/>
                  </a:lnTo>
                  <a:lnTo>
                    <a:pt x="5723763" y="1252474"/>
                  </a:lnTo>
                  <a:lnTo>
                    <a:pt x="5737351" y="1208913"/>
                  </a:lnTo>
                  <a:lnTo>
                    <a:pt x="5742050" y="1162050"/>
                  </a:lnTo>
                  <a:lnTo>
                    <a:pt x="5742050" y="232410"/>
                  </a:lnTo>
                  <a:lnTo>
                    <a:pt x="5737351" y="185547"/>
                  </a:lnTo>
                  <a:lnTo>
                    <a:pt x="5723763" y="141986"/>
                  </a:lnTo>
                  <a:lnTo>
                    <a:pt x="5702426" y="102488"/>
                  </a:lnTo>
                  <a:lnTo>
                    <a:pt x="5673979" y="68072"/>
                  </a:lnTo>
                  <a:lnTo>
                    <a:pt x="5639562" y="39624"/>
                  </a:lnTo>
                  <a:lnTo>
                    <a:pt x="5600192" y="18287"/>
                  </a:lnTo>
                  <a:lnTo>
                    <a:pt x="5556504" y="4699"/>
                  </a:lnTo>
                  <a:lnTo>
                    <a:pt x="5509641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05784" y="3334511"/>
              <a:ext cx="5742305" cy="1394460"/>
            </a:xfrm>
            <a:custGeom>
              <a:avLst/>
              <a:gdLst/>
              <a:ahLst/>
              <a:cxnLst/>
              <a:rect l="l" t="t" r="r" b="b"/>
              <a:pathLst>
                <a:path w="5742305" h="1394460">
                  <a:moveTo>
                    <a:pt x="0" y="232410"/>
                  </a:moveTo>
                  <a:lnTo>
                    <a:pt x="4699" y="185547"/>
                  </a:lnTo>
                  <a:lnTo>
                    <a:pt x="18287" y="141986"/>
                  </a:lnTo>
                  <a:lnTo>
                    <a:pt x="39624" y="102488"/>
                  </a:lnTo>
                  <a:lnTo>
                    <a:pt x="68071" y="68072"/>
                  </a:lnTo>
                  <a:lnTo>
                    <a:pt x="102488" y="39624"/>
                  </a:lnTo>
                  <a:lnTo>
                    <a:pt x="141858" y="18287"/>
                  </a:lnTo>
                  <a:lnTo>
                    <a:pt x="185546" y="4699"/>
                  </a:lnTo>
                  <a:lnTo>
                    <a:pt x="232410" y="0"/>
                  </a:lnTo>
                  <a:lnTo>
                    <a:pt x="5509641" y="0"/>
                  </a:lnTo>
                  <a:lnTo>
                    <a:pt x="5556504" y="4699"/>
                  </a:lnTo>
                  <a:lnTo>
                    <a:pt x="5600192" y="18287"/>
                  </a:lnTo>
                  <a:lnTo>
                    <a:pt x="5639562" y="39624"/>
                  </a:lnTo>
                  <a:lnTo>
                    <a:pt x="5673979" y="68072"/>
                  </a:lnTo>
                  <a:lnTo>
                    <a:pt x="5702426" y="102488"/>
                  </a:lnTo>
                  <a:lnTo>
                    <a:pt x="5723763" y="141986"/>
                  </a:lnTo>
                  <a:lnTo>
                    <a:pt x="5737351" y="185547"/>
                  </a:lnTo>
                  <a:lnTo>
                    <a:pt x="5742050" y="232410"/>
                  </a:lnTo>
                  <a:lnTo>
                    <a:pt x="5742050" y="1162050"/>
                  </a:lnTo>
                  <a:lnTo>
                    <a:pt x="5737351" y="1208913"/>
                  </a:lnTo>
                  <a:lnTo>
                    <a:pt x="5723763" y="1252474"/>
                  </a:lnTo>
                  <a:lnTo>
                    <a:pt x="5702426" y="1291970"/>
                  </a:lnTo>
                  <a:lnTo>
                    <a:pt x="5673979" y="1326388"/>
                  </a:lnTo>
                  <a:lnTo>
                    <a:pt x="5639562" y="1354836"/>
                  </a:lnTo>
                  <a:lnTo>
                    <a:pt x="5600192" y="1376171"/>
                  </a:lnTo>
                  <a:lnTo>
                    <a:pt x="5556504" y="1389761"/>
                  </a:lnTo>
                  <a:lnTo>
                    <a:pt x="5509641" y="1394460"/>
                  </a:lnTo>
                  <a:lnTo>
                    <a:pt x="232410" y="1394460"/>
                  </a:lnTo>
                  <a:lnTo>
                    <a:pt x="185546" y="1389761"/>
                  </a:lnTo>
                  <a:lnTo>
                    <a:pt x="141858" y="1376171"/>
                  </a:lnTo>
                  <a:lnTo>
                    <a:pt x="102488" y="1354836"/>
                  </a:lnTo>
                  <a:lnTo>
                    <a:pt x="68071" y="1326388"/>
                  </a:lnTo>
                  <a:lnTo>
                    <a:pt x="39624" y="1291970"/>
                  </a:lnTo>
                  <a:lnTo>
                    <a:pt x="18287" y="1252474"/>
                  </a:lnTo>
                  <a:lnTo>
                    <a:pt x="4699" y="1208913"/>
                  </a:lnTo>
                  <a:lnTo>
                    <a:pt x="0" y="1162050"/>
                  </a:lnTo>
                  <a:lnTo>
                    <a:pt x="0" y="232410"/>
                  </a:lnTo>
                  <a:close/>
                </a:path>
              </a:pathLst>
            </a:custGeom>
            <a:ln w="12698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753739" y="3735070"/>
            <a:ext cx="45231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800" spc="-90">
                <a:solidFill>
                  <a:srgbClr val="E11E31"/>
                </a:solidFill>
                <a:latin typeface="Trebuchet MS"/>
                <a:cs typeface="Trebuchet MS"/>
              </a:rPr>
              <a:t>2</a:t>
            </a:r>
            <a:r>
              <a:rPr dirty="0" sz="1800" spc="-50">
                <a:solidFill>
                  <a:srgbClr val="E11E31"/>
                </a:solidFill>
                <a:latin typeface="Trebuchet MS"/>
                <a:cs typeface="Trebuchet MS"/>
              </a:rPr>
              <a:t>.</a:t>
            </a:r>
            <a:r>
              <a:rPr dirty="0" sz="1800">
                <a:solidFill>
                  <a:srgbClr val="E11E31"/>
                </a:solidFill>
                <a:latin typeface="Trebuchet MS"/>
                <a:cs typeface="Trebuchet MS"/>
              </a:rPr>
              <a:t>	</a:t>
            </a:r>
            <a:r>
              <a:rPr dirty="0" sz="1800" spc="114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ий</a:t>
            </a:r>
            <a:r>
              <a:rPr dirty="0" sz="1800" spc="-31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80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1800" spc="9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ися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х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dirty="0" sz="1800" spc="-10">
                <a:solidFill>
                  <a:srgbClr val="444444"/>
                </a:solidFill>
                <a:latin typeface="Trebuchet MS"/>
                <a:cs typeface="Trebuchet MS"/>
              </a:rPr>
              <a:t>«шага</a:t>
            </a:r>
            <a:r>
              <a:rPr dirty="0" sz="1800" spc="2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аукциона»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34105" y="1634489"/>
            <a:ext cx="0" cy="3095625"/>
          </a:xfrm>
          <a:custGeom>
            <a:avLst/>
            <a:gdLst/>
            <a:ahLst/>
            <a:cxnLst/>
            <a:rect l="l" t="t" r="r" b="b"/>
            <a:pathLst>
              <a:path w="0" h="3095625">
                <a:moveTo>
                  <a:pt x="0" y="0"/>
                </a:moveTo>
                <a:lnTo>
                  <a:pt x="0" y="3095117"/>
                </a:lnTo>
              </a:path>
            </a:pathLst>
          </a:custGeom>
          <a:ln w="71625">
            <a:solidFill>
              <a:srgbClr val="ABB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6792" y="1213103"/>
            <a:ext cx="2693035" cy="711835"/>
          </a:xfrm>
          <a:prstGeom prst="rect">
            <a:avLst/>
          </a:prstGeom>
          <a:ln w="3175">
            <a:solidFill>
              <a:srgbClr val="D9D9D9"/>
            </a:solidFill>
          </a:ln>
        </p:spPr>
        <p:txBody>
          <a:bodyPr wrap="square" lIns="0" tIns="102870" rIns="0" bIns="0" rtlCol="0" vert="horz">
            <a:spAutoFit/>
          </a:bodyPr>
          <a:lstStyle/>
          <a:p>
            <a:pPr marL="243840" marR="196850" indent="73025">
              <a:lnSpc>
                <a:spcPct val="100000"/>
              </a:lnSpc>
              <a:spcBef>
                <a:spcPts val="810"/>
              </a:spcBef>
            </a:pP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Протокол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проведения </a:t>
            </a:r>
            <a:r>
              <a:rPr dirty="0" sz="1600" spc="-4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электронного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аукциона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82011" y="2278379"/>
            <a:ext cx="2122805" cy="506095"/>
          </a:xfrm>
          <a:custGeom>
            <a:avLst/>
            <a:gdLst/>
            <a:ahLst/>
            <a:cxnLst/>
            <a:rect l="l" t="t" r="r" b="b"/>
            <a:pathLst>
              <a:path w="2122804" h="506094">
                <a:moveTo>
                  <a:pt x="766571" y="77343"/>
                </a:moveTo>
                <a:lnTo>
                  <a:pt x="772540" y="47244"/>
                </a:lnTo>
                <a:lnTo>
                  <a:pt x="789177" y="22606"/>
                </a:lnTo>
                <a:lnTo>
                  <a:pt x="813815" y="6096"/>
                </a:lnTo>
                <a:lnTo>
                  <a:pt x="843914" y="0"/>
                </a:lnTo>
                <a:lnTo>
                  <a:pt x="992504" y="0"/>
                </a:lnTo>
                <a:lnTo>
                  <a:pt x="1331595" y="0"/>
                </a:lnTo>
                <a:lnTo>
                  <a:pt x="2045208" y="0"/>
                </a:lnTo>
                <a:lnTo>
                  <a:pt x="2075434" y="6096"/>
                </a:lnTo>
                <a:lnTo>
                  <a:pt x="2099945" y="22606"/>
                </a:lnTo>
                <a:lnTo>
                  <a:pt x="2116582" y="47244"/>
                </a:lnTo>
                <a:lnTo>
                  <a:pt x="2122678" y="77343"/>
                </a:lnTo>
                <a:lnTo>
                  <a:pt x="2122678" y="270637"/>
                </a:lnTo>
                <a:lnTo>
                  <a:pt x="2122678" y="386588"/>
                </a:lnTo>
                <a:lnTo>
                  <a:pt x="2116582" y="416814"/>
                </a:lnTo>
                <a:lnTo>
                  <a:pt x="2099945" y="441325"/>
                </a:lnTo>
                <a:lnTo>
                  <a:pt x="2075434" y="457962"/>
                </a:lnTo>
                <a:lnTo>
                  <a:pt x="2045208" y="463931"/>
                </a:lnTo>
                <a:lnTo>
                  <a:pt x="1331595" y="463931"/>
                </a:lnTo>
                <a:lnTo>
                  <a:pt x="992504" y="463931"/>
                </a:lnTo>
                <a:lnTo>
                  <a:pt x="843914" y="463931"/>
                </a:lnTo>
                <a:lnTo>
                  <a:pt x="813815" y="457962"/>
                </a:lnTo>
                <a:lnTo>
                  <a:pt x="789177" y="441325"/>
                </a:lnTo>
                <a:lnTo>
                  <a:pt x="772540" y="416814"/>
                </a:lnTo>
                <a:lnTo>
                  <a:pt x="766571" y="386588"/>
                </a:lnTo>
                <a:lnTo>
                  <a:pt x="0" y="505714"/>
                </a:lnTo>
                <a:lnTo>
                  <a:pt x="766571" y="270637"/>
                </a:lnTo>
                <a:lnTo>
                  <a:pt x="766571" y="77343"/>
                </a:lnTo>
                <a:close/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25444" y="2266950"/>
            <a:ext cx="78422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5"/>
              </a:spcBef>
            </a:pPr>
            <a:r>
              <a:rPr dirty="0" sz="1400" spc="50">
                <a:solidFill>
                  <a:srgbClr val="858585"/>
                </a:solidFill>
                <a:latin typeface="Trebuchet MS"/>
                <a:cs typeface="Trebuchet MS"/>
              </a:rPr>
              <a:t>9000</a:t>
            </a:r>
            <a:r>
              <a:rPr dirty="0" sz="1400" spc="-265">
                <a:solidFill>
                  <a:srgbClr val="858585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858585"/>
                </a:solidFill>
                <a:latin typeface="Trebuchet MS"/>
                <a:cs typeface="Trebuchet MS"/>
              </a:rPr>
              <a:t>р</a:t>
            </a:r>
            <a:r>
              <a:rPr dirty="0" sz="1400" spc="-55">
                <a:solidFill>
                  <a:srgbClr val="858585"/>
                </a:solidFill>
                <a:latin typeface="Trebuchet MS"/>
                <a:cs typeface="Trebuchet MS"/>
              </a:rPr>
              <a:t>уб.  </a:t>
            </a:r>
            <a:r>
              <a:rPr dirty="0" sz="1400" spc="10">
                <a:solidFill>
                  <a:srgbClr val="858585"/>
                </a:solidFill>
                <a:latin typeface="Trebuchet MS"/>
                <a:cs typeface="Trebuchet MS"/>
              </a:rPr>
              <a:t>(2</a:t>
            </a:r>
            <a:r>
              <a:rPr dirty="0" sz="1400" spc="-265">
                <a:solidFill>
                  <a:srgbClr val="858585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858585"/>
                </a:solidFill>
                <a:latin typeface="Trebuchet MS"/>
                <a:cs typeface="Trebuchet MS"/>
              </a:rPr>
              <a:t>место)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93556" y="2992120"/>
            <a:ext cx="2935605" cy="2646680"/>
            <a:chOff x="2293556" y="2992120"/>
            <a:chExt cx="2935605" cy="26466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6923" y="4241293"/>
              <a:ext cx="76198" cy="1142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39440" y="2992119"/>
              <a:ext cx="1967864" cy="1324610"/>
            </a:xfrm>
            <a:custGeom>
              <a:avLst/>
              <a:gdLst/>
              <a:ahLst/>
              <a:cxnLst/>
              <a:rect l="l" t="t" r="r" b="b"/>
              <a:pathLst>
                <a:path w="1967864" h="1324610">
                  <a:moveTo>
                    <a:pt x="1967357" y="1286510"/>
                  </a:moveTo>
                  <a:lnTo>
                    <a:pt x="1788668" y="1286510"/>
                  </a:lnTo>
                  <a:lnTo>
                    <a:pt x="1788668" y="38100"/>
                  </a:lnTo>
                  <a:lnTo>
                    <a:pt x="1788668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750568" y="38100"/>
                  </a:lnTo>
                  <a:lnTo>
                    <a:pt x="1750568" y="1286510"/>
                  </a:lnTo>
                  <a:lnTo>
                    <a:pt x="1750568" y="1324610"/>
                  </a:lnTo>
                  <a:lnTo>
                    <a:pt x="1967357" y="1324610"/>
                  </a:lnTo>
                  <a:lnTo>
                    <a:pt x="1967357" y="128651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4544" y="4248912"/>
              <a:ext cx="106552" cy="1143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47060" y="4287011"/>
              <a:ext cx="2082164" cy="1351915"/>
            </a:xfrm>
            <a:custGeom>
              <a:avLst/>
              <a:gdLst/>
              <a:ahLst/>
              <a:cxnLst/>
              <a:rect l="l" t="t" r="r" b="b"/>
              <a:pathLst>
                <a:path w="2082164" h="1351914">
                  <a:moveTo>
                    <a:pt x="1967357" y="508"/>
                  </a:moveTo>
                  <a:lnTo>
                    <a:pt x="889" y="508"/>
                  </a:lnTo>
                  <a:lnTo>
                    <a:pt x="889" y="17018"/>
                  </a:lnTo>
                  <a:lnTo>
                    <a:pt x="0" y="17018"/>
                  </a:lnTo>
                  <a:lnTo>
                    <a:pt x="0" y="38608"/>
                  </a:lnTo>
                  <a:lnTo>
                    <a:pt x="0" y="55118"/>
                  </a:lnTo>
                  <a:lnTo>
                    <a:pt x="38989" y="55118"/>
                  </a:lnTo>
                  <a:lnTo>
                    <a:pt x="38989" y="38608"/>
                  </a:lnTo>
                  <a:lnTo>
                    <a:pt x="1750568" y="38608"/>
                  </a:lnTo>
                  <a:lnTo>
                    <a:pt x="1750568" y="55118"/>
                  </a:lnTo>
                  <a:lnTo>
                    <a:pt x="1750568" y="1313688"/>
                  </a:lnTo>
                  <a:lnTo>
                    <a:pt x="0" y="1313688"/>
                  </a:lnTo>
                  <a:lnTo>
                    <a:pt x="0" y="1332738"/>
                  </a:lnTo>
                  <a:lnTo>
                    <a:pt x="0" y="1351788"/>
                  </a:lnTo>
                  <a:lnTo>
                    <a:pt x="1788668" y="1351788"/>
                  </a:lnTo>
                  <a:lnTo>
                    <a:pt x="1788668" y="1332738"/>
                  </a:lnTo>
                  <a:lnTo>
                    <a:pt x="1788668" y="1313688"/>
                  </a:lnTo>
                  <a:lnTo>
                    <a:pt x="1788668" y="55118"/>
                  </a:lnTo>
                  <a:lnTo>
                    <a:pt x="1788668" y="38608"/>
                  </a:lnTo>
                  <a:lnTo>
                    <a:pt x="1967357" y="38608"/>
                  </a:lnTo>
                  <a:lnTo>
                    <a:pt x="1967357" y="17018"/>
                  </a:lnTo>
                  <a:lnTo>
                    <a:pt x="1967357" y="508"/>
                  </a:lnTo>
                  <a:close/>
                </a:path>
                <a:path w="2082164" h="1351914">
                  <a:moveTo>
                    <a:pt x="2081657" y="19050"/>
                  </a:moveTo>
                  <a:lnTo>
                    <a:pt x="2043557" y="0"/>
                  </a:lnTo>
                  <a:lnTo>
                    <a:pt x="1986534" y="0"/>
                  </a:lnTo>
                  <a:lnTo>
                    <a:pt x="1986534" y="38100"/>
                  </a:lnTo>
                  <a:lnTo>
                    <a:pt x="2043557" y="38100"/>
                  </a:lnTo>
                  <a:lnTo>
                    <a:pt x="2081657" y="1905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6423" y="4248913"/>
              <a:ext cx="312420" cy="1142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95144" y="3514344"/>
              <a:ext cx="2174240" cy="545465"/>
            </a:xfrm>
            <a:custGeom>
              <a:avLst/>
              <a:gdLst/>
              <a:ahLst/>
              <a:cxnLst/>
              <a:rect l="l" t="t" r="r" b="b"/>
              <a:pathLst>
                <a:path w="2174240" h="545464">
                  <a:moveTo>
                    <a:pt x="818133" y="77469"/>
                  </a:moveTo>
                  <a:lnTo>
                    <a:pt x="824230" y="47370"/>
                  </a:lnTo>
                  <a:lnTo>
                    <a:pt x="840739" y="22732"/>
                  </a:lnTo>
                  <a:lnTo>
                    <a:pt x="865378" y="6095"/>
                  </a:lnTo>
                  <a:lnTo>
                    <a:pt x="895604" y="0"/>
                  </a:lnTo>
                  <a:lnTo>
                    <a:pt x="1044194" y="0"/>
                  </a:lnTo>
                  <a:lnTo>
                    <a:pt x="1383030" y="0"/>
                  </a:lnTo>
                  <a:lnTo>
                    <a:pt x="2096770" y="0"/>
                  </a:lnTo>
                  <a:lnTo>
                    <a:pt x="2126869" y="6095"/>
                  </a:lnTo>
                  <a:lnTo>
                    <a:pt x="2151507" y="22732"/>
                  </a:lnTo>
                  <a:lnTo>
                    <a:pt x="2168144" y="47370"/>
                  </a:lnTo>
                  <a:lnTo>
                    <a:pt x="2174240" y="77469"/>
                  </a:lnTo>
                  <a:lnTo>
                    <a:pt x="2174240" y="271144"/>
                  </a:lnTo>
                  <a:lnTo>
                    <a:pt x="2174240" y="387603"/>
                  </a:lnTo>
                  <a:lnTo>
                    <a:pt x="2168144" y="417702"/>
                  </a:lnTo>
                  <a:lnTo>
                    <a:pt x="2151507" y="442340"/>
                  </a:lnTo>
                  <a:lnTo>
                    <a:pt x="2126869" y="458977"/>
                  </a:lnTo>
                  <a:lnTo>
                    <a:pt x="2096770" y="465073"/>
                  </a:lnTo>
                  <a:lnTo>
                    <a:pt x="1383030" y="465073"/>
                  </a:lnTo>
                  <a:lnTo>
                    <a:pt x="1044194" y="465073"/>
                  </a:lnTo>
                  <a:lnTo>
                    <a:pt x="895604" y="465073"/>
                  </a:lnTo>
                  <a:lnTo>
                    <a:pt x="865378" y="458977"/>
                  </a:lnTo>
                  <a:lnTo>
                    <a:pt x="840739" y="442340"/>
                  </a:lnTo>
                  <a:lnTo>
                    <a:pt x="824230" y="417702"/>
                  </a:lnTo>
                  <a:lnTo>
                    <a:pt x="818133" y="387603"/>
                  </a:lnTo>
                  <a:lnTo>
                    <a:pt x="0" y="545464"/>
                  </a:lnTo>
                  <a:lnTo>
                    <a:pt x="818133" y="271144"/>
                  </a:lnTo>
                  <a:lnTo>
                    <a:pt x="818133" y="77469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390138" y="3503802"/>
            <a:ext cx="78422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320" marR="5080" indent="-7620">
              <a:lnSpc>
                <a:spcPct val="100000"/>
              </a:lnSpc>
              <a:spcBef>
                <a:spcPts val="105"/>
              </a:spcBef>
            </a:pPr>
            <a:r>
              <a:rPr dirty="0" sz="1400" spc="50">
                <a:solidFill>
                  <a:srgbClr val="858585"/>
                </a:solidFill>
                <a:latin typeface="Trebuchet MS"/>
                <a:cs typeface="Trebuchet MS"/>
              </a:rPr>
              <a:t>8000</a:t>
            </a:r>
            <a:r>
              <a:rPr dirty="0" sz="1400" spc="-265">
                <a:solidFill>
                  <a:srgbClr val="858585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858585"/>
                </a:solidFill>
                <a:latin typeface="Trebuchet MS"/>
                <a:cs typeface="Trebuchet MS"/>
              </a:rPr>
              <a:t>р</a:t>
            </a:r>
            <a:r>
              <a:rPr dirty="0" sz="1400" spc="-55">
                <a:solidFill>
                  <a:srgbClr val="858585"/>
                </a:solidFill>
                <a:latin typeface="Trebuchet MS"/>
                <a:cs typeface="Trebuchet MS"/>
              </a:rPr>
              <a:t>уб.  </a:t>
            </a:r>
            <a:r>
              <a:rPr dirty="0" sz="1400" spc="10">
                <a:solidFill>
                  <a:srgbClr val="858585"/>
                </a:solidFill>
                <a:latin typeface="Trebuchet MS"/>
                <a:cs typeface="Trebuchet MS"/>
              </a:rPr>
              <a:t>(3</a:t>
            </a:r>
            <a:r>
              <a:rPr dirty="0" sz="1400" spc="-265">
                <a:solidFill>
                  <a:srgbClr val="858585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858585"/>
                </a:solidFill>
                <a:latin typeface="Trebuchet MS"/>
                <a:cs typeface="Trebuchet MS"/>
              </a:rPr>
              <a:t>место)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30195" y="4911852"/>
            <a:ext cx="2174240" cy="508000"/>
          </a:xfrm>
          <a:custGeom>
            <a:avLst/>
            <a:gdLst/>
            <a:ahLst/>
            <a:cxnLst/>
            <a:rect l="l" t="t" r="r" b="b"/>
            <a:pathLst>
              <a:path w="2174240" h="508000">
                <a:moveTo>
                  <a:pt x="818134" y="77597"/>
                </a:moveTo>
                <a:lnTo>
                  <a:pt x="824230" y="47371"/>
                </a:lnTo>
                <a:lnTo>
                  <a:pt x="840740" y="22733"/>
                </a:lnTo>
                <a:lnTo>
                  <a:pt x="865378" y="6096"/>
                </a:lnTo>
                <a:lnTo>
                  <a:pt x="895604" y="0"/>
                </a:lnTo>
                <a:lnTo>
                  <a:pt x="1044194" y="0"/>
                </a:lnTo>
                <a:lnTo>
                  <a:pt x="1383030" y="0"/>
                </a:lnTo>
                <a:lnTo>
                  <a:pt x="2096770" y="0"/>
                </a:lnTo>
                <a:lnTo>
                  <a:pt x="2126996" y="6096"/>
                </a:lnTo>
                <a:lnTo>
                  <a:pt x="2151507" y="22733"/>
                </a:lnTo>
                <a:lnTo>
                  <a:pt x="2168144" y="47371"/>
                </a:lnTo>
                <a:lnTo>
                  <a:pt x="2174240" y="77597"/>
                </a:lnTo>
                <a:lnTo>
                  <a:pt x="2174240" y="271653"/>
                </a:lnTo>
                <a:lnTo>
                  <a:pt x="2174240" y="388112"/>
                </a:lnTo>
                <a:lnTo>
                  <a:pt x="2168144" y="418211"/>
                </a:lnTo>
                <a:lnTo>
                  <a:pt x="2151507" y="442976"/>
                </a:lnTo>
                <a:lnTo>
                  <a:pt x="2126996" y="459613"/>
                </a:lnTo>
                <a:lnTo>
                  <a:pt x="2096770" y="465709"/>
                </a:lnTo>
                <a:lnTo>
                  <a:pt x="1383030" y="465709"/>
                </a:lnTo>
                <a:lnTo>
                  <a:pt x="1044194" y="465709"/>
                </a:lnTo>
                <a:lnTo>
                  <a:pt x="895604" y="465709"/>
                </a:lnTo>
                <a:lnTo>
                  <a:pt x="865378" y="459613"/>
                </a:lnTo>
                <a:lnTo>
                  <a:pt x="840740" y="442976"/>
                </a:lnTo>
                <a:lnTo>
                  <a:pt x="824230" y="418211"/>
                </a:lnTo>
                <a:lnTo>
                  <a:pt x="818134" y="388112"/>
                </a:lnTo>
                <a:lnTo>
                  <a:pt x="0" y="507492"/>
                </a:lnTo>
                <a:lnTo>
                  <a:pt x="818134" y="271653"/>
                </a:lnTo>
                <a:lnTo>
                  <a:pt x="818134" y="77597"/>
                </a:lnTo>
                <a:close/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425444" y="4900040"/>
            <a:ext cx="78740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0">
                <a:solidFill>
                  <a:srgbClr val="858585"/>
                </a:solidFill>
                <a:latin typeface="Trebuchet MS"/>
                <a:cs typeface="Trebuchet MS"/>
              </a:rPr>
              <a:t>4000</a:t>
            </a:r>
            <a:r>
              <a:rPr dirty="0" sz="1400" spc="-265">
                <a:solidFill>
                  <a:srgbClr val="858585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858585"/>
                </a:solidFill>
                <a:latin typeface="Trebuchet MS"/>
                <a:cs typeface="Trebuchet MS"/>
              </a:rPr>
              <a:t>р</a:t>
            </a:r>
            <a:r>
              <a:rPr dirty="0" sz="1400" spc="-65">
                <a:solidFill>
                  <a:srgbClr val="858585"/>
                </a:solidFill>
                <a:latin typeface="Trebuchet MS"/>
                <a:cs typeface="Trebuchet MS"/>
              </a:rPr>
              <a:t>уб.</a:t>
            </a:r>
            <a:endParaRPr sz="1400">
              <a:latin typeface="Trebuchet MS"/>
              <a:cs typeface="Trebuchet MS"/>
            </a:endParaRPr>
          </a:p>
          <a:p>
            <a:pPr marL="1968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858585"/>
                </a:solidFill>
                <a:latin typeface="Trebuchet MS"/>
                <a:cs typeface="Trebuchet MS"/>
              </a:rPr>
              <a:t>(</a:t>
            </a:r>
            <a:r>
              <a:rPr dirty="0" sz="1400" spc="10">
                <a:solidFill>
                  <a:srgbClr val="858585"/>
                </a:solidFill>
                <a:latin typeface="Trebuchet MS"/>
                <a:cs typeface="Trebuchet MS"/>
              </a:rPr>
              <a:t>1</a:t>
            </a:r>
            <a:r>
              <a:rPr dirty="0" sz="1400" spc="-240">
                <a:solidFill>
                  <a:srgbClr val="858585"/>
                </a:solidFill>
                <a:latin typeface="Trebuchet MS"/>
                <a:cs typeface="Trebuchet MS"/>
              </a:rPr>
              <a:t> </a:t>
            </a:r>
            <a:r>
              <a:rPr dirty="0" sz="1400" spc="35">
                <a:solidFill>
                  <a:srgbClr val="858585"/>
                </a:solidFill>
                <a:latin typeface="Trebuchet MS"/>
                <a:cs typeface="Trebuchet MS"/>
              </a:rPr>
              <a:t>ме</a:t>
            </a:r>
            <a:r>
              <a:rPr dirty="0" sz="1400" spc="25">
                <a:solidFill>
                  <a:srgbClr val="858585"/>
                </a:solidFill>
                <a:latin typeface="Trebuchet MS"/>
                <a:cs typeface="Trebuchet MS"/>
              </a:rPr>
              <a:t>с</a:t>
            </a:r>
            <a:r>
              <a:rPr dirty="0" sz="1400" spc="15">
                <a:solidFill>
                  <a:srgbClr val="858585"/>
                </a:solidFill>
                <a:latin typeface="Trebuchet MS"/>
                <a:cs typeface="Trebuchet MS"/>
              </a:rPr>
              <a:t>то)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70747" y="2621279"/>
            <a:ext cx="1546860" cy="864235"/>
          </a:xfrm>
          <a:prstGeom prst="rect">
            <a:avLst/>
          </a:prstGeom>
          <a:ln w="3175">
            <a:solidFill>
              <a:srgbClr val="D9D9D9"/>
            </a:solidFill>
          </a:ln>
        </p:spPr>
        <p:txBody>
          <a:bodyPr wrap="square" lIns="0" tIns="100330" rIns="0" bIns="0" rtlCol="0" vert="horz">
            <a:spAutoFit/>
          </a:bodyPr>
          <a:lstStyle/>
          <a:p>
            <a:pPr algn="ctr" marL="249554" marR="222885">
              <a:lnSpc>
                <a:spcPct val="100000"/>
              </a:lnSpc>
              <a:spcBef>
                <a:spcPts val="790"/>
              </a:spcBef>
            </a:pPr>
            <a:r>
              <a:rPr dirty="0" sz="1400" spc="15" b="1">
                <a:solidFill>
                  <a:srgbClr val="444444"/>
                </a:solidFill>
                <a:latin typeface="Trebuchet MS"/>
                <a:cs typeface="Trebuchet MS"/>
              </a:rPr>
              <a:t>Про</a:t>
            </a:r>
            <a:r>
              <a:rPr dirty="0" sz="1400" spc="15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-15" b="1">
                <a:solidFill>
                  <a:srgbClr val="444444"/>
                </a:solidFill>
                <a:latin typeface="Trebuchet MS"/>
                <a:cs typeface="Trebuchet MS"/>
              </a:rPr>
              <a:t>око</a:t>
            </a:r>
            <a:r>
              <a:rPr dirty="0" sz="1400" spc="110" b="1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00" spc="-25" b="1">
                <a:solidFill>
                  <a:srgbClr val="444444"/>
                </a:solidFill>
                <a:latin typeface="Trebuchet MS"/>
                <a:cs typeface="Trebuchet MS"/>
              </a:rPr>
              <a:t>(2)  </a:t>
            </a:r>
            <a:r>
              <a:rPr dirty="0" sz="1400" spc="-25" b="1">
                <a:solidFill>
                  <a:srgbClr val="444444"/>
                </a:solidFill>
                <a:latin typeface="Trebuchet MS"/>
                <a:cs typeface="Trebuchet MS"/>
              </a:rPr>
              <a:t>проведения </a:t>
            </a:r>
            <a:r>
              <a:rPr dirty="0" sz="1400" spc="-20" b="1">
                <a:solidFill>
                  <a:srgbClr val="444444"/>
                </a:solidFill>
                <a:latin typeface="Trebuchet MS"/>
                <a:cs typeface="Trebuchet MS"/>
              </a:rPr>
              <a:t> аукциона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7582" y="2983738"/>
            <a:ext cx="11004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0" b="1">
                <a:solidFill>
                  <a:srgbClr val="E11E31"/>
                </a:solidFill>
                <a:latin typeface="Trebuchet MS"/>
                <a:cs typeface="Trebuchet MS"/>
              </a:rPr>
              <a:t>УЧА</a:t>
            </a:r>
            <a:r>
              <a:rPr dirty="0" sz="1400" spc="55" b="1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1400" spc="-6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1400" spc="2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1400" spc="-15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1400" spc="10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1400" spc="-21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-15" b="1">
                <a:solidFill>
                  <a:srgbClr val="E11E31"/>
                </a:solidFill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7582" y="4451984"/>
            <a:ext cx="11004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0" b="1">
                <a:solidFill>
                  <a:srgbClr val="E11E31"/>
                </a:solidFill>
                <a:latin typeface="Trebuchet MS"/>
                <a:cs typeface="Trebuchet MS"/>
              </a:rPr>
              <a:t>УЧА</a:t>
            </a:r>
            <a:r>
              <a:rPr dirty="0" sz="1400" spc="55" b="1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1400" spc="-6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1400" spc="2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1400" spc="-15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1400" spc="10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1400" spc="-21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-15" b="1">
                <a:solidFill>
                  <a:srgbClr val="E11E31"/>
                </a:solidFill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7582" y="5788558"/>
            <a:ext cx="11004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0" b="1">
                <a:solidFill>
                  <a:srgbClr val="E11E31"/>
                </a:solidFill>
                <a:latin typeface="Trebuchet MS"/>
                <a:cs typeface="Trebuchet MS"/>
              </a:rPr>
              <a:t>УЧА</a:t>
            </a:r>
            <a:r>
              <a:rPr dirty="0" sz="1400" spc="55" b="1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1400" spc="-6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1400" spc="2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1400" spc="-15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1400" spc="10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1400" spc="-21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-15" b="1">
                <a:solidFill>
                  <a:srgbClr val="E11E31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4627" y="2025395"/>
            <a:ext cx="678179" cy="81686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4627" y="3528059"/>
            <a:ext cx="678179" cy="81838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4627" y="4873752"/>
            <a:ext cx="678179" cy="81838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07352" y="3528059"/>
            <a:ext cx="678179" cy="81838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871843" y="4524502"/>
            <a:ext cx="928369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400" spc="60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1400" spc="-2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1400" spc="-4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1400" spc="-3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400" spc="-100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1400" spc="15" b="1">
                <a:solidFill>
                  <a:srgbClr val="E11E31"/>
                </a:solidFill>
                <a:latin typeface="Trebuchet MS"/>
                <a:cs typeface="Trebuchet MS"/>
              </a:rPr>
              <a:t>ОР  </a:t>
            </a:r>
            <a:r>
              <a:rPr dirty="0" sz="1400" spc="10" b="1">
                <a:solidFill>
                  <a:srgbClr val="E11E31"/>
                </a:solidFill>
                <a:latin typeface="Trebuchet MS"/>
                <a:cs typeface="Trebuchet MS"/>
              </a:rPr>
              <a:t>ЭТП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51947" y="3730752"/>
            <a:ext cx="838200" cy="65684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0479151" y="4610861"/>
            <a:ext cx="3708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E11E31"/>
                </a:solidFill>
                <a:latin typeface="Trebuchet MS"/>
                <a:cs typeface="Trebuchet MS"/>
              </a:rPr>
              <a:t>Э</a:t>
            </a:r>
            <a:r>
              <a:rPr dirty="0" sz="1400" spc="5" b="1">
                <a:solidFill>
                  <a:srgbClr val="E11E31"/>
                </a:solidFill>
                <a:latin typeface="Trebuchet MS"/>
                <a:cs typeface="Trebuchet MS"/>
              </a:rPr>
              <a:t>ТП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270747" y="4088893"/>
            <a:ext cx="1651000" cy="114300"/>
            <a:chOff x="8270747" y="4088893"/>
            <a:chExt cx="1651000" cy="114300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06939" y="4088893"/>
              <a:ext cx="76198" cy="11429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270748" y="4126992"/>
              <a:ext cx="1651000" cy="38100"/>
            </a:xfrm>
            <a:custGeom>
              <a:avLst/>
              <a:gdLst/>
              <a:ahLst/>
              <a:cxnLst/>
              <a:rect l="l" t="t" r="r" b="b"/>
              <a:pathLst>
                <a:path w="1651000" h="38100">
                  <a:moveTo>
                    <a:pt x="153606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536065" y="38100"/>
                  </a:lnTo>
                  <a:lnTo>
                    <a:pt x="1536065" y="0"/>
                  </a:lnTo>
                  <a:close/>
                </a:path>
                <a:path w="1651000" h="38100">
                  <a:moveTo>
                    <a:pt x="1650492" y="19050"/>
                  </a:moveTo>
                  <a:lnTo>
                    <a:pt x="1612392" y="0"/>
                  </a:lnTo>
                  <a:lnTo>
                    <a:pt x="1555115" y="0"/>
                  </a:lnTo>
                  <a:lnTo>
                    <a:pt x="1555115" y="38100"/>
                  </a:lnTo>
                  <a:lnTo>
                    <a:pt x="1612392" y="38100"/>
                  </a:lnTo>
                  <a:lnTo>
                    <a:pt x="1650492" y="1905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979289" y="175387"/>
            <a:ext cx="237363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У</a:t>
            </a:r>
            <a:r>
              <a:rPr dirty="0" spc="110"/>
              <a:t>Ч</a:t>
            </a:r>
            <a:r>
              <a:rPr dirty="0" spc="50"/>
              <a:t>А</a:t>
            </a:r>
            <a:r>
              <a:rPr dirty="0" spc="70"/>
              <a:t>С</a:t>
            </a:r>
            <a:r>
              <a:rPr dirty="0" spc="-80"/>
              <a:t>Т</a:t>
            </a:r>
            <a:r>
              <a:rPr dirty="0" spc="-20"/>
              <a:t>И</a:t>
            </a:r>
            <a:r>
              <a:rPr dirty="0" spc="-30"/>
              <a:t>Е</a:t>
            </a:r>
            <a:r>
              <a:rPr dirty="0" spc="-245"/>
              <a:t> </a:t>
            </a:r>
            <a:r>
              <a:rPr dirty="0" spc="80"/>
              <a:t>В</a:t>
            </a:r>
            <a:r>
              <a:rPr dirty="0" spc="-110"/>
              <a:t> </a:t>
            </a:r>
            <a:r>
              <a:rPr dirty="0" spc="-125"/>
              <a:t>Т</a:t>
            </a:r>
            <a:r>
              <a:rPr dirty="0" spc="-90"/>
              <a:t>О</a:t>
            </a:r>
            <a:r>
              <a:rPr dirty="0" spc="50"/>
              <a:t>Р</a:t>
            </a:r>
            <a:r>
              <a:rPr dirty="0" spc="-50"/>
              <a:t>Г</a:t>
            </a:r>
            <a:r>
              <a:rPr dirty="0" spc="5"/>
              <a:t>А</a:t>
            </a:r>
            <a:r>
              <a:rPr dirty="0" spc="45"/>
              <a:t>Х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6926" y="168351"/>
            <a:ext cx="663575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55"/>
              <a:t>ПР</a:t>
            </a:r>
            <a:r>
              <a:rPr dirty="0" spc="55"/>
              <a:t>О</a:t>
            </a:r>
            <a:r>
              <a:rPr dirty="0" spc="-40"/>
              <a:t>Т</a:t>
            </a:r>
            <a:r>
              <a:rPr dirty="0" spc="-55"/>
              <a:t>О</a:t>
            </a:r>
            <a:r>
              <a:rPr dirty="0" spc="5"/>
              <a:t>КОЛ</a:t>
            </a:r>
            <a:r>
              <a:rPr dirty="0" spc="-140"/>
              <a:t> </a:t>
            </a:r>
            <a:r>
              <a:rPr dirty="0" spc="55"/>
              <a:t>ПР</a:t>
            </a:r>
            <a:r>
              <a:rPr dirty="0" spc="55"/>
              <a:t>О</a:t>
            </a:r>
            <a:r>
              <a:rPr dirty="0" spc="15"/>
              <a:t>ВЕДЕН</a:t>
            </a:r>
            <a:r>
              <a:rPr dirty="0"/>
              <a:t>И</a:t>
            </a:r>
            <a:r>
              <a:rPr dirty="0" spc="-85"/>
              <a:t>Я</a:t>
            </a:r>
            <a:r>
              <a:rPr dirty="0" spc="-145"/>
              <a:t> </a:t>
            </a:r>
            <a:r>
              <a:rPr dirty="0" spc="10"/>
              <a:t>ЭЛЕКТР</a:t>
            </a:r>
            <a:r>
              <a:rPr dirty="0" spc="5"/>
              <a:t>О</a:t>
            </a:r>
            <a:r>
              <a:rPr dirty="0" spc="45"/>
              <a:t>Н</a:t>
            </a:r>
            <a:r>
              <a:rPr dirty="0" spc="25"/>
              <a:t>Н</a:t>
            </a:r>
            <a:r>
              <a:rPr dirty="0" spc="-15"/>
              <a:t>ОГ</a:t>
            </a:r>
            <a:r>
              <a:rPr dirty="0" spc="-10"/>
              <a:t>О</a:t>
            </a:r>
            <a:r>
              <a:rPr dirty="0" spc="-160"/>
              <a:t> </a:t>
            </a:r>
            <a:r>
              <a:rPr dirty="0" spc="65"/>
              <a:t>А</a:t>
            </a:r>
            <a:r>
              <a:rPr dirty="0" spc="10"/>
              <a:t>У</a:t>
            </a:r>
            <a:r>
              <a:rPr dirty="0" spc="40"/>
              <a:t>КЦИО</a:t>
            </a:r>
            <a:r>
              <a:rPr dirty="0" spc="30"/>
              <a:t>Н</a:t>
            </a:r>
            <a:r>
              <a:rPr dirty="0" spc="75"/>
              <a:t>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239" y="1546301"/>
            <a:ext cx="9940925" cy="3334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" b="1">
                <a:solidFill>
                  <a:srgbClr val="343846"/>
                </a:solidFill>
                <a:latin typeface="Trebuchet MS"/>
                <a:cs typeface="Trebuchet MS"/>
              </a:rPr>
              <a:t>Размещается</a:t>
            </a:r>
            <a:r>
              <a:rPr dirty="0" sz="1800" spc="-70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-15" b="1">
                <a:solidFill>
                  <a:srgbClr val="343846"/>
                </a:solidFill>
                <a:latin typeface="Trebuchet MS"/>
                <a:cs typeface="Trebuchet MS"/>
              </a:rPr>
              <a:t>Оператором</a:t>
            </a:r>
            <a:r>
              <a:rPr dirty="0" sz="1800" spc="-105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343846"/>
                </a:solidFill>
                <a:latin typeface="Trebuchet MS"/>
                <a:cs typeface="Trebuchet MS"/>
              </a:rPr>
              <a:t>площадки</a:t>
            </a:r>
            <a:r>
              <a:rPr dirty="0" sz="1800" spc="-85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35" b="1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800" spc="-85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-45" b="1">
                <a:solidFill>
                  <a:srgbClr val="343846"/>
                </a:solidFill>
                <a:latin typeface="Trebuchet MS"/>
                <a:cs typeface="Trebuchet MS"/>
              </a:rPr>
              <a:t>течение</a:t>
            </a:r>
            <a:r>
              <a:rPr dirty="0" sz="1800" spc="-60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-25" b="1">
                <a:solidFill>
                  <a:srgbClr val="343846"/>
                </a:solidFill>
                <a:latin typeface="Trebuchet MS"/>
                <a:cs typeface="Trebuchet MS"/>
              </a:rPr>
              <a:t>30</a:t>
            </a:r>
            <a:r>
              <a:rPr dirty="0" sz="1800" spc="-85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343846"/>
                </a:solidFill>
                <a:latin typeface="Trebuchet MS"/>
                <a:cs typeface="Trebuchet MS"/>
              </a:rPr>
              <a:t>минут</a:t>
            </a:r>
            <a:r>
              <a:rPr dirty="0" sz="1800" spc="-85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10" b="1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800" spc="-85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5" b="1">
                <a:solidFill>
                  <a:srgbClr val="343846"/>
                </a:solidFill>
                <a:latin typeface="Trebuchet MS"/>
                <a:cs typeface="Trebuchet MS"/>
              </a:rPr>
              <a:t>момента</a:t>
            </a:r>
            <a:r>
              <a:rPr dirty="0" sz="1800" spc="-100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343846"/>
                </a:solidFill>
                <a:latin typeface="Trebuchet MS"/>
                <a:cs typeface="Trebuchet MS"/>
              </a:rPr>
              <a:t>окончания</a:t>
            </a:r>
            <a:r>
              <a:rPr dirty="0" sz="1800" spc="-90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-25" b="1">
                <a:solidFill>
                  <a:srgbClr val="343846"/>
                </a:solidFill>
                <a:latin typeface="Trebuchet MS"/>
                <a:cs typeface="Trebuchet MS"/>
              </a:rPr>
              <a:t>аукциона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5">
                <a:solidFill>
                  <a:srgbClr val="E11E31"/>
                </a:solidFill>
                <a:latin typeface="Trebuchet MS"/>
                <a:cs typeface="Trebuchet MS"/>
              </a:rPr>
              <a:t>Содержит:</a:t>
            </a:r>
            <a:endParaRPr sz="1800">
              <a:latin typeface="Trebuchet MS"/>
              <a:cs typeface="Trebuchet MS"/>
            </a:endParaRPr>
          </a:p>
          <a:p>
            <a:pPr marL="229235" indent="-217170">
              <a:lnSpc>
                <a:spcPct val="100000"/>
              </a:lnSpc>
              <a:spcBef>
                <a:spcPts val="1200"/>
              </a:spcBef>
              <a:buClr>
                <a:srgbClr val="53666F"/>
              </a:buClr>
              <a:buFont typeface="Arial"/>
              <a:buChar char="•"/>
              <a:tabLst>
                <a:tab pos="229235" algn="l"/>
                <a:tab pos="229870" algn="l"/>
              </a:tabLst>
            </a:pPr>
            <a:r>
              <a:rPr dirty="0" sz="1800" spc="30">
                <a:solidFill>
                  <a:srgbClr val="343846"/>
                </a:solidFill>
                <a:latin typeface="Trebuchet MS"/>
                <a:cs typeface="Trebuchet MS"/>
              </a:rPr>
              <a:t>Все</a:t>
            </a:r>
            <a:r>
              <a:rPr dirty="0" sz="18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343846"/>
                </a:solidFill>
                <a:latin typeface="Trebuchet MS"/>
                <a:cs typeface="Trebuchet MS"/>
              </a:rPr>
              <a:t>лучшие</a:t>
            </a:r>
            <a:r>
              <a:rPr dirty="0" sz="1800" spc="-12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8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ранжированные</a:t>
            </a:r>
            <a:r>
              <a:rPr dirty="0" sz="1800" spc="-1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по</a:t>
            </a:r>
            <a:r>
              <a:rPr dirty="0" sz="18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номерам</a:t>
            </a:r>
            <a:r>
              <a:rPr dirty="0" sz="18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10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8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343846"/>
                </a:solidFill>
                <a:latin typeface="Trebuchet MS"/>
                <a:cs typeface="Trebuchet MS"/>
              </a:rPr>
              <a:t>порядке</a:t>
            </a:r>
            <a:r>
              <a:rPr dirty="0" sz="18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возрастания</a:t>
            </a:r>
            <a:r>
              <a:rPr dirty="0" sz="1800" spc="-12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ценовые</a:t>
            </a:r>
            <a:r>
              <a:rPr dirty="0" sz="1800" spc="-12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343846"/>
                </a:solidFill>
                <a:latin typeface="Trebuchet MS"/>
                <a:cs typeface="Trebuchet MS"/>
              </a:rPr>
              <a:t>предложения</a:t>
            </a:r>
            <a:endParaRPr sz="1800">
              <a:latin typeface="Trebuchet MS"/>
              <a:cs typeface="Trebuchet MS"/>
            </a:endParaRPr>
          </a:p>
          <a:p>
            <a:pPr marL="229235">
              <a:lnSpc>
                <a:spcPct val="100000"/>
              </a:lnSpc>
            </a:pP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8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каж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д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10">
                <a:solidFill>
                  <a:srgbClr val="343846"/>
                </a:solidFill>
                <a:latin typeface="Trebuchet MS"/>
                <a:cs typeface="Trebuchet MS"/>
              </a:rPr>
              <a:t>г</a:t>
            </a:r>
            <a:r>
              <a:rPr dirty="0" sz="1800" spc="1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-1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Уч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800" spc="20">
                <a:solidFill>
                  <a:srgbClr val="343846"/>
                </a:solidFill>
                <a:latin typeface="Trebuchet MS"/>
                <a:cs typeface="Trebuchet MS"/>
              </a:rPr>
              <a:t>тн</a:t>
            </a:r>
            <a:r>
              <a:rPr dirty="0" sz="1800" spc="3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ка</a:t>
            </a:r>
            <a:endParaRPr sz="1800">
              <a:latin typeface="Trebuchet MS"/>
              <a:cs typeface="Trebuchet MS"/>
            </a:endParaRPr>
          </a:p>
          <a:p>
            <a:pPr marL="229235" indent="-217170">
              <a:lnSpc>
                <a:spcPct val="100000"/>
              </a:lnSpc>
              <a:spcBef>
                <a:spcPts val="600"/>
              </a:spcBef>
              <a:buClr>
                <a:srgbClr val="53666F"/>
              </a:buClr>
              <a:buFont typeface="Arial"/>
              <a:buChar char="•"/>
              <a:tabLst>
                <a:tab pos="229235" algn="l"/>
                <a:tab pos="229870" algn="l"/>
              </a:tabLst>
            </a:pP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Время</a:t>
            </a:r>
            <a:r>
              <a:rPr dirty="0" sz="18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подачи</a:t>
            </a:r>
            <a:r>
              <a:rPr dirty="0" sz="1800" spc="-1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343846"/>
                </a:solidFill>
                <a:latin typeface="Trebuchet MS"/>
                <a:cs typeface="Trebuchet MS"/>
              </a:rPr>
              <a:t>лучших</a:t>
            </a:r>
            <a:r>
              <a:rPr dirty="0" sz="1800" spc="-1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ценовых</a:t>
            </a:r>
            <a:r>
              <a:rPr dirty="0" sz="1800" spc="-12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343846"/>
                </a:solidFill>
                <a:latin typeface="Trebuchet MS"/>
                <a:cs typeface="Trebuchet MS"/>
              </a:rPr>
              <a:t>предложений</a:t>
            </a:r>
            <a:endParaRPr sz="1800">
              <a:latin typeface="Trebuchet MS"/>
              <a:cs typeface="Trebuchet MS"/>
            </a:endParaRPr>
          </a:p>
          <a:p>
            <a:pPr marL="229235" indent="-217170">
              <a:lnSpc>
                <a:spcPct val="100000"/>
              </a:lnSpc>
              <a:spcBef>
                <a:spcPts val="600"/>
              </a:spcBef>
              <a:buClr>
                <a:srgbClr val="53666F"/>
              </a:buClr>
              <a:buFont typeface="Arial"/>
              <a:buChar char="•"/>
              <a:tabLst>
                <a:tab pos="229235" algn="l"/>
                <a:tab pos="229870" algn="l"/>
              </a:tabLst>
            </a:pP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Номера</a:t>
            </a:r>
            <a:r>
              <a:rPr dirty="0" sz="18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343846"/>
                </a:solidFill>
                <a:latin typeface="Trebuchet MS"/>
                <a:cs typeface="Trebuchet MS"/>
              </a:rPr>
              <a:t>заявок</a:t>
            </a:r>
            <a:r>
              <a:rPr dirty="0" sz="18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Участников</a:t>
            </a:r>
            <a:r>
              <a:rPr dirty="0" sz="1800" spc="-12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на</a:t>
            </a:r>
            <a:r>
              <a:rPr dirty="0" sz="18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343846"/>
                </a:solidFill>
                <a:latin typeface="Trebuchet MS"/>
                <a:cs typeface="Trebuchet MS"/>
              </a:rPr>
              <a:t>участие</a:t>
            </a:r>
            <a:r>
              <a:rPr dirty="0" sz="1800" spc="-12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95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8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343846"/>
                </a:solidFill>
                <a:latin typeface="Trebuchet MS"/>
                <a:cs typeface="Trebuchet MS"/>
              </a:rPr>
              <a:t>электронном</a:t>
            </a:r>
            <a:r>
              <a:rPr dirty="0" sz="1800" spc="-12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343846"/>
                </a:solidFill>
                <a:latin typeface="Trebuchet MS"/>
                <a:cs typeface="Trebuchet MS"/>
              </a:rPr>
              <a:t>аукционе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3666F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35">
                <a:solidFill>
                  <a:srgbClr val="E11E31"/>
                </a:solidFill>
                <a:latin typeface="Trebuchet MS"/>
                <a:cs typeface="Trebuchet MS"/>
              </a:rPr>
              <a:t>Не</a:t>
            </a:r>
            <a:r>
              <a:rPr dirty="0" sz="1800" spc="-120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E11E31"/>
                </a:solidFill>
                <a:latin typeface="Trebuchet MS"/>
                <a:cs typeface="Trebuchet MS"/>
              </a:rPr>
              <a:t>содержит:</a:t>
            </a:r>
            <a:endParaRPr sz="1800">
              <a:latin typeface="Trebuchet MS"/>
              <a:cs typeface="Trebuchet MS"/>
            </a:endParaRPr>
          </a:p>
          <a:p>
            <a:pPr marL="229235" indent="-217170">
              <a:lnSpc>
                <a:spcPct val="100000"/>
              </a:lnSpc>
              <a:spcBef>
                <a:spcPts val="1200"/>
              </a:spcBef>
              <a:buClr>
                <a:srgbClr val="53666F"/>
              </a:buClr>
              <a:buFont typeface="Arial"/>
              <a:buChar char="•"/>
              <a:tabLst>
                <a:tab pos="229235" algn="l"/>
                <a:tab pos="229870" algn="l"/>
              </a:tabLst>
            </a:pP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Информацию</a:t>
            </a:r>
            <a:r>
              <a:rPr dirty="0" sz="1800" spc="-1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343846"/>
                </a:solidFill>
                <a:latin typeface="Trebuchet MS"/>
                <a:cs typeface="Trebuchet MS"/>
              </a:rPr>
              <a:t>об</a:t>
            </a:r>
            <a:r>
              <a:rPr dirty="0" sz="18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343846"/>
                </a:solidFill>
                <a:latin typeface="Trebuchet MS"/>
                <a:cs typeface="Trebuchet MS"/>
              </a:rPr>
              <a:t>Участниках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754" y="944625"/>
            <a:ext cx="3609340" cy="1521460"/>
            <a:chOff x="444754" y="944625"/>
            <a:chExt cx="3609340" cy="1521460"/>
          </a:xfrm>
        </p:grpSpPr>
        <p:sp>
          <p:nvSpPr>
            <p:cNvPr id="3" name="object 3"/>
            <p:cNvSpPr/>
            <p:nvPr/>
          </p:nvSpPr>
          <p:spPr>
            <a:xfrm>
              <a:off x="451104" y="950975"/>
              <a:ext cx="3596640" cy="1508760"/>
            </a:xfrm>
            <a:custGeom>
              <a:avLst/>
              <a:gdLst/>
              <a:ahLst/>
              <a:cxnLst/>
              <a:rect l="l" t="t" r="r" b="b"/>
              <a:pathLst>
                <a:path w="3596640" h="1508760">
                  <a:moveTo>
                    <a:pt x="3596640" y="0"/>
                  </a:moveTo>
                  <a:lnTo>
                    <a:pt x="0" y="0"/>
                  </a:lnTo>
                  <a:lnTo>
                    <a:pt x="0" y="1257300"/>
                  </a:lnTo>
                  <a:lnTo>
                    <a:pt x="4051" y="1302512"/>
                  </a:lnTo>
                  <a:lnTo>
                    <a:pt x="15735" y="1345057"/>
                  </a:lnTo>
                  <a:lnTo>
                    <a:pt x="34328" y="1384173"/>
                  </a:lnTo>
                  <a:lnTo>
                    <a:pt x="59143" y="1419225"/>
                  </a:lnTo>
                  <a:lnTo>
                    <a:pt x="89446" y="1449577"/>
                  </a:lnTo>
                  <a:lnTo>
                    <a:pt x="124548" y="1474470"/>
                  </a:lnTo>
                  <a:lnTo>
                    <a:pt x="163715" y="1493012"/>
                  </a:lnTo>
                  <a:lnTo>
                    <a:pt x="206260" y="1504696"/>
                  </a:lnTo>
                  <a:lnTo>
                    <a:pt x="251459" y="1508760"/>
                  </a:lnTo>
                  <a:lnTo>
                    <a:pt x="3345180" y="1508760"/>
                  </a:lnTo>
                  <a:lnTo>
                    <a:pt x="3390392" y="1504696"/>
                  </a:lnTo>
                  <a:lnTo>
                    <a:pt x="3432937" y="1493012"/>
                  </a:lnTo>
                  <a:lnTo>
                    <a:pt x="3472180" y="1474470"/>
                  </a:lnTo>
                  <a:lnTo>
                    <a:pt x="3507232" y="1449577"/>
                  </a:lnTo>
                  <a:lnTo>
                    <a:pt x="3537458" y="1419225"/>
                  </a:lnTo>
                  <a:lnTo>
                    <a:pt x="3562350" y="1384173"/>
                  </a:lnTo>
                  <a:lnTo>
                    <a:pt x="3580892" y="1345057"/>
                  </a:lnTo>
                  <a:lnTo>
                    <a:pt x="3592576" y="1302512"/>
                  </a:lnTo>
                  <a:lnTo>
                    <a:pt x="3596640" y="1257300"/>
                  </a:lnTo>
                  <a:lnTo>
                    <a:pt x="359664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51104" y="950975"/>
              <a:ext cx="3596640" cy="1508760"/>
            </a:xfrm>
            <a:custGeom>
              <a:avLst/>
              <a:gdLst/>
              <a:ahLst/>
              <a:cxnLst/>
              <a:rect l="l" t="t" r="r" b="b"/>
              <a:pathLst>
                <a:path w="3596640" h="1508760">
                  <a:moveTo>
                    <a:pt x="3345180" y="1508760"/>
                  </a:moveTo>
                  <a:lnTo>
                    <a:pt x="251459" y="1508760"/>
                  </a:lnTo>
                  <a:lnTo>
                    <a:pt x="206260" y="1504696"/>
                  </a:lnTo>
                  <a:lnTo>
                    <a:pt x="163715" y="1493012"/>
                  </a:lnTo>
                  <a:lnTo>
                    <a:pt x="124548" y="1474470"/>
                  </a:lnTo>
                  <a:lnTo>
                    <a:pt x="89446" y="1449577"/>
                  </a:lnTo>
                  <a:lnTo>
                    <a:pt x="59143" y="1419225"/>
                  </a:lnTo>
                  <a:lnTo>
                    <a:pt x="34328" y="1384173"/>
                  </a:lnTo>
                  <a:lnTo>
                    <a:pt x="15735" y="1345057"/>
                  </a:lnTo>
                  <a:lnTo>
                    <a:pt x="4051" y="1302512"/>
                  </a:lnTo>
                  <a:lnTo>
                    <a:pt x="0" y="1257300"/>
                  </a:lnTo>
                  <a:lnTo>
                    <a:pt x="0" y="0"/>
                  </a:lnTo>
                  <a:lnTo>
                    <a:pt x="3596640" y="0"/>
                  </a:lnTo>
                  <a:lnTo>
                    <a:pt x="3596640" y="1257300"/>
                  </a:lnTo>
                  <a:lnTo>
                    <a:pt x="3592576" y="1302512"/>
                  </a:lnTo>
                  <a:lnTo>
                    <a:pt x="3580892" y="1345057"/>
                  </a:lnTo>
                  <a:lnTo>
                    <a:pt x="3562350" y="1384173"/>
                  </a:lnTo>
                  <a:lnTo>
                    <a:pt x="3537458" y="1419225"/>
                  </a:lnTo>
                  <a:lnTo>
                    <a:pt x="3507232" y="1449577"/>
                  </a:lnTo>
                  <a:lnTo>
                    <a:pt x="3472180" y="1474470"/>
                  </a:lnTo>
                  <a:lnTo>
                    <a:pt x="3432937" y="1493012"/>
                  </a:lnTo>
                  <a:lnTo>
                    <a:pt x="3390392" y="1504696"/>
                  </a:lnTo>
                  <a:lnTo>
                    <a:pt x="3345180" y="150876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3832859" y="4074159"/>
            <a:ext cx="6663055" cy="1961514"/>
            <a:chOff x="3832859" y="4074159"/>
            <a:chExt cx="6663055" cy="1961514"/>
          </a:xfrm>
        </p:grpSpPr>
        <p:sp>
          <p:nvSpPr>
            <p:cNvPr id="6" name="object 6"/>
            <p:cNvSpPr/>
            <p:nvPr/>
          </p:nvSpPr>
          <p:spPr>
            <a:xfrm>
              <a:off x="3909060" y="4074159"/>
              <a:ext cx="6586855" cy="548640"/>
            </a:xfrm>
            <a:custGeom>
              <a:avLst/>
              <a:gdLst/>
              <a:ahLst/>
              <a:cxnLst/>
              <a:rect l="l" t="t" r="r" b="b"/>
              <a:pathLst>
                <a:path w="6586855" h="548639">
                  <a:moveTo>
                    <a:pt x="6586474" y="0"/>
                  </a:moveTo>
                  <a:lnTo>
                    <a:pt x="6510274" y="0"/>
                  </a:lnTo>
                  <a:lnTo>
                    <a:pt x="6510274" y="340360"/>
                  </a:lnTo>
                  <a:lnTo>
                    <a:pt x="6510274" y="472440"/>
                  </a:lnTo>
                  <a:lnTo>
                    <a:pt x="76200" y="472440"/>
                  </a:lnTo>
                  <a:lnTo>
                    <a:pt x="76200" y="340360"/>
                  </a:lnTo>
                  <a:lnTo>
                    <a:pt x="0" y="340360"/>
                  </a:lnTo>
                  <a:lnTo>
                    <a:pt x="0" y="472440"/>
                  </a:lnTo>
                  <a:lnTo>
                    <a:pt x="0" y="548640"/>
                  </a:lnTo>
                  <a:lnTo>
                    <a:pt x="6586461" y="548640"/>
                  </a:lnTo>
                  <a:lnTo>
                    <a:pt x="6586461" y="472440"/>
                  </a:lnTo>
                  <a:lnTo>
                    <a:pt x="6586474" y="340360"/>
                  </a:lnTo>
                  <a:lnTo>
                    <a:pt x="6586474" y="0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2859" y="4224527"/>
              <a:ext cx="228600" cy="228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56403" y="4831079"/>
              <a:ext cx="5720715" cy="1202690"/>
            </a:xfrm>
            <a:custGeom>
              <a:avLst/>
              <a:gdLst/>
              <a:ahLst/>
              <a:cxnLst/>
              <a:rect l="l" t="t" r="r" b="b"/>
              <a:pathLst>
                <a:path w="5720715" h="1202689">
                  <a:moveTo>
                    <a:pt x="4903597" y="0"/>
                  </a:moveTo>
                  <a:lnTo>
                    <a:pt x="3337052" y="283464"/>
                  </a:lnTo>
                  <a:lnTo>
                    <a:pt x="153162" y="283464"/>
                  </a:lnTo>
                  <a:lnTo>
                    <a:pt x="104775" y="291211"/>
                  </a:lnTo>
                  <a:lnTo>
                    <a:pt x="62737" y="312928"/>
                  </a:lnTo>
                  <a:lnTo>
                    <a:pt x="29591" y="346075"/>
                  </a:lnTo>
                  <a:lnTo>
                    <a:pt x="7747" y="388112"/>
                  </a:lnTo>
                  <a:lnTo>
                    <a:pt x="0" y="436499"/>
                  </a:lnTo>
                  <a:lnTo>
                    <a:pt x="0" y="1049261"/>
                  </a:lnTo>
                  <a:lnTo>
                    <a:pt x="7747" y="1097661"/>
                  </a:lnTo>
                  <a:lnTo>
                    <a:pt x="29591" y="1139710"/>
                  </a:lnTo>
                  <a:lnTo>
                    <a:pt x="62737" y="1172870"/>
                  </a:lnTo>
                  <a:lnTo>
                    <a:pt x="104775" y="1194625"/>
                  </a:lnTo>
                  <a:lnTo>
                    <a:pt x="153162" y="1202436"/>
                  </a:lnTo>
                  <a:lnTo>
                    <a:pt x="5567426" y="1202436"/>
                  </a:lnTo>
                  <a:lnTo>
                    <a:pt x="5615813" y="1194625"/>
                  </a:lnTo>
                  <a:lnTo>
                    <a:pt x="5657850" y="1172870"/>
                  </a:lnTo>
                  <a:lnTo>
                    <a:pt x="5690997" y="1139710"/>
                  </a:lnTo>
                  <a:lnTo>
                    <a:pt x="5712841" y="1097661"/>
                  </a:lnTo>
                  <a:lnTo>
                    <a:pt x="5720588" y="1049261"/>
                  </a:lnTo>
                  <a:lnTo>
                    <a:pt x="5720588" y="436499"/>
                  </a:lnTo>
                  <a:lnTo>
                    <a:pt x="5712841" y="388112"/>
                  </a:lnTo>
                  <a:lnTo>
                    <a:pt x="5690997" y="346075"/>
                  </a:lnTo>
                  <a:lnTo>
                    <a:pt x="5657850" y="312928"/>
                  </a:lnTo>
                  <a:lnTo>
                    <a:pt x="5615813" y="291211"/>
                  </a:lnTo>
                  <a:lnTo>
                    <a:pt x="5567426" y="283464"/>
                  </a:lnTo>
                  <a:lnTo>
                    <a:pt x="4767072" y="283464"/>
                  </a:lnTo>
                  <a:lnTo>
                    <a:pt x="490359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756403" y="4831079"/>
              <a:ext cx="5720715" cy="1202690"/>
            </a:xfrm>
            <a:custGeom>
              <a:avLst/>
              <a:gdLst/>
              <a:ahLst/>
              <a:cxnLst/>
              <a:rect l="l" t="t" r="r" b="b"/>
              <a:pathLst>
                <a:path w="5720715" h="1202689">
                  <a:moveTo>
                    <a:pt x="0" y="436499"/>
                  </a:moveTo>
                  <a:lnTo>
                    <a:pt x="7747" y="388112"/>
                  </a:lnTo>
                  <a:lnTo>
                    <a:pt x="29591" y="346075"/>
                  </a:lnTo>
                  <a:lnTo>
                    <a:pt x="62737" y="312928"/>
                  </a:lnTo>
                  <a:lnTo>
                    <a:pt x="104775" y="291211"/>
                  </a:lnTo>
                  <a:lnTo>
                    <a:pt x="153162" y="283464"/>
                  </a:lnTo>
                  <a:lnTo>
                    <a:pt x="3337052" y="283464"/>
                  </a:lnTo>
                  <a:lnTo>
                    <a:pt x="4903597" y="0"/>
                  </a:lnTo>
                  <a:lnTo>
                    <a:pt x="4767072" y="283464"/>
                  </a:lnTo>
                  <a:lnTo>
                    <a:pt x="5567426" y="283464"/>
                  </a:lnTo>
                  <a:lnTo>
                    <a:pt x="5615813" y="291211"/>
                  </a:lnTo>
                  <a:lnTo>
                    <a:pt x="5657850" y="312928"/>
                  </a:lnTo>
                  <a:lnTo>
                    <a:pt x="5690997" y="346075"/>
                  </a:lnTo>
                  <a:lnTo>
                    <a:pt x="5712841" y="388112"/>
                  </a:lnTo>
                  <a:lnTo>
                    <a:pt x="5720588" y="436499"/>
                  </a:lnTo>
                  <a:lnTo>
                    <a:pt x="5720588" y="666369"/>
                  </a:lnTo>
                  <a:lnTo>
                    <a:pt x="5720588" y="1049261"/>
                  </a:lnTo>
                  <a:lnTo>
                    <a:pt x="5712841" y="1097661"/>
                  </a:lnTo>
                  <a:lnTo>
                    <a:pt x="5690997" y="1139710"/>
                  </a:lnTo>
                  <a:lnTo>
                    <a:pt x="5657850" y="1172870"/>
                  </a:lnTo>
                  <a:lnTo>
                    <a:pt x="5615813" y="1194625"/>
                  </a:lnTo>
                  <a:lnTo>
                    <a:pt x="5567426" y="1202436"/>
                  </a:lnTo>
                  <a:lnTo>
                    <a:pt x="4767072" y="1202436"/>
                  </a:lnTo>
                  <a:lnTo>
                    <a:pt x="3337052" y="1202436"/>
                  </a:lnTo>
                  <a:lnTo>
                    <a:pt x="153162" y="1202436"/>
                  </a:lnTo>
                  <a:lnTo>
                    <a:pt x="104775" y="1194625"/>
                  </a:lnTo>
                  <a:lnTo>
                    <a:pt x="62737" y="1172870"/>
                  </a:lnTo>
                  <a:lnTo>
                    <a:pt x="29591" y="1139710"/>
                  </a:lnTo>
                  <a:lnTo>
                    <a:pt x="7747" y="1097661"/>
                  </a:lnTo>
                  <a:lnTo>
                    <a:pt x="0" y="1049261"/>
                  </a:lnTo>
                  <a:lnTo>
                    <a:pt x="0" y="666369"/>
                  </a:lnTo>
                  <a:lnTo>
                    <a:pt x="0" y="436499"/>
                  </a:lnTo>
                  <a:close/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422140" y="2445511"/>
            <a:ext cx="325247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87960" marR="172720" indent="119380">
              <a:lnSpc>
                <a:spcPct val="100000"/>
              </a:lnSpc>
              <a:spcBef>
                <a:spcPts val="95"/>
              </a:spcBef>
            </a:pPr>
            <a:r>
              <a:rPr dirty="0" sz="1600" spc="-30" b="1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1600" spc="35" b="1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10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444444"/>
                </a:solidFill>
                <a:latin typeface="Trebuchet MS"/>
                <a:cs typeface="Trebuchet MS"/>
              </a:rPr>
              <a:t>части</a:t>
            </a:r>
            <a:r>
              <a:rPr dirty="0" sz="16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 b="1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600" spc="1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ок  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600" spc="-50" b="1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-3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-7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8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10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200" b="1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1600" spc="-7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 b="1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600" spc="1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10" b="1">
                <a:solidFill>
                  <a:srgbClr val="444444"/>
                </a:solidFill>
                <a:latin typeface="Trebuchet MS"/>
                <a:cs typeface="Trebuchet MS"/>
              </a:rPr>
              <a:t>ши</a:t>
            </a:r>
            <a:r>
              <a:rPr dirty="0" sz="1600" spc="-85" b="1">
                <a:solidFill>
                  <a:srgbClr val="444444"/>
                </a:solidFill>
                <a:latin typeface="Trebuchet MS"/>
                <a:cs typeface="Trebuchet MS"/>
              </a:rPr>
              <a:t>х</a:t>
            </a:r>
            <a:r>
              <a:rPr dirty="0" sz="1600" spc="-7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60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100" b="1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600" spc="-30" b="1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1600" spc="-10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44444"/>
                </a:solidFill>
                <a:latin typeface="Trebuchet MS"/>
                <a:cs typeface="Trebuchet MS"/>
              </a:rPr>
              <a:t>ме</a:t>
            </a:r>
            <a:r>
              <a:rPr dirty="0" sz="1600" spc="-10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35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0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-1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1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95" b="1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600" spc="-3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60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-12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2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5" b="1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6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0" b="1">
                <a:solidFill>
                  <a:srgbClr val="444444"/>
                </a:solidFill>
                <a:latin typeface="Trebuchet MS"/>
                <a:cs typeface="Trebuchet MS"/>
              </a:rPr>
              <a:t>ЭА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99203" y="3148520"/>
            <a:ext cx="5572760" cy="378460"/>
            <a:chOff x="4299203" y="3148520"/>
            <a:chExt cx="5572760" cy="37846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43871" y="3273551"/>
              <a:ext cx="152400" cy="228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99204" y="3150107"/>
              <a:ext cx="5572760" cy="375285"/>
            </a:xfrm>
            <a:custGeom>
              <a:avLst/>
              <a:gdLst/>
              <a:ahLst/>
              <a:cxnLst/>
              <a:rect l="l" t="t" r="r" b="b"/>
              <a:pathLst>
                <a:path w="5572759" h="375285">
                  <a:moveTo>
                    <a:pt x="5344147" y="199644"/>
                  </a:moveTo>
                  <a:lnTo>
                    <a:pt x="3954373" y="199644"/>
                  </a:lnTo>
                  <a:lnTo>
                    <a:pt x="3956050" y="187325"/>
                  </a:lnTo>
                  <a:lnTo>
                    <a:pt x="3949319" y="137668"/>
                  </a:lnTo>
                  <a:lnTo>
                    <a:pt x="3930396" y="92710"/>
                  </a:lnTo>
                  <a:lnTo>
                    <a:pt x="3900932" y="54864"/>
                  </a:lnTo>
                  <a:lnTo>
                    <a:pt x="3862832" y="25527"/>
                  </a:lnTo>
                  <a:lnTo>
                    <a:pt x="3817874" y="6731"/>
                  </a:lnTo>
                  <a:lnTo>
                    <a:pt x="3768090" y="0"/>
                  </a:lnTo>
                  <a:lnTo>
                    <a:pt x="3718052" y="6731"/>
                  </a:lnTo>
                  <a:lnTo>
                    <a:pt x="3673094" y="25527"/>
                  </a:lnTo>
                  <a:lnTo>
                    <a:pt x="3634994" y="54864"/>
                  </a:lnTo>
                  <a:lnTo>
                    <a:pt x="3605530" y="92710"/>
                  </a:lnTo>
                  <a:lnTo>
                    <a:pt x="3586607" y="137668"/>
                  </a:lnTo>
                  <a:lnTo>
                    <a:pt x="3579876" y="187325"/>
                  </a:lnTo>
                  <a:lnTo>
                    <a:pt x="3581539" y="199644"/>
                  </a:lnTo>
                  <a:lnTo>
                    <a:pt x="0" y="199644"/>
                  </a:lnTo>
                  <a:lnTo>
                    <a:pt x="0" y="275844"/>
                  </a:lnTo>
                  <a:lnTo>
                    <a:pt x="3602901" y="275844"/>
                  </a:lnTo>
                  <a:lnTo>
                    <a:pt x="3605530" y="282067"/>
                  </a:lnTo>
                  <a:lnTo>
                    <a:pt x="3634994" y="319913"/>
                  </a:lnTo>
                  <a:lnTo>
                    <a:pt x="3673094" y="349250"/>
                  </a:lnTo>
                  <a:lnTo>
                    <a:pt x="3718052" y="368046"/>
                  </a:lnTo>
                  <a:lnTo>
                    <a:pt x="3768090" y="374777"/>
                  </a:lnTo>
                  <a:lnTo>
                    <a:pt x="3817874" y="368046"/>
                  </a:lnTo>
                  <a:lnTo>
                    <a:pt x="3862832" y="349250"/>
                  </a:lnTo>
                  <a:lnTo>
                    <a:pt x="3900932" y="319913"/>
                  </a:lnTo>
                  <a:lnTo>
                    <a:pt x="3930396" y="282067"/>
                  </a:lnTo>
                  <a:lnTo>
                    <a:pt x="3933012" y="275844"/>
                  </a:lnTo>
                  <a:lnTo>
                    <a:pt x="5344147" y="275844"/>
                  </a:lnTo>
                  <a:lnTo>
                    <a:pt x="5344147" y="199644"/>
                  </a:lnTo>
                  <a:close/>
                </a:path>
                <a:path w="5572759" h="375285">
                  <a:moveTo>
                    <a:pt x="5572760" y="237744"/>
                  </a:moveTo>
                  <a:lnTo>
                    <a:pt x="5496560" y="199644"/>
                  </a:lnTo>
                  <a:lnTo>
                    <a:pt x="5382260" y="199644"/>
                  </a:lnTo>
                  <a:lnTo>
                    <a:pt x="5382260" y="275844"/>
                  </a:lnTo>
                  <a:lnTo>
                    <a:pt x="5496560" y="275844"/>
                  </a:lnTo>
                  <a:lnTo>
                    <a:pt x="5572760" y="237744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79079" y="3150107"/>
              <a:ext cx="376555" cy="375285"/>
            </a:xfrm>
            <a:custGeom>
              <a:avLst/>
              <a:gdLst/>
              <a:ahLst/>
              <a:cxnLst/>
              <a:rect l="l" t="t" r="r" b="b"/>
              <a:pathLst>
                <a:path w="376554" h="375285">
                  <a:moveTo>
                    <a:pt x="0" y="187325"/>
                  </a:moveTo>
                  <a:lnTo>
                    <a:pt x="6730" y="137667"/>
                  </a:lnTo>
                  <a:lnTo>
                    <a:pt x="25653" y="92709"/>
                  </a:lnTo>
                  <a:lnTo>
                    <a:pt x="55118" y="54863"/>
                  </a:lnTo>
                  <a:lnTo>
                    <a:pt x="93218" y="25526"/>
                  </a:lnTo>
                  <a:lnTo>
                    <a:pt x="138175" y="6730"/>
                  </a:lnTo>
                  <a:lnTo>
                    <a:pt x="188214" y="0"/>
                  </a:lnTo>
                  <a:lnTo>
                    <a:pt x="237998" y="6730"/>
                  </a:lnTo>
                  <a:lnTo>
                    <a:pt x="282955" y="25526"/>
                  </a:lnTo>
                  <a:lnTo>
                    <a:pt x="321055" y="54863"/>
                  </a:lnTo>
                  <a:lnTo>
                    <a:pt x="350520" y="92709"/>
                  </a:lnTo>
                  <a:lnTo>
                    <a:pt x="369443" y="137667"/>
                  </a:lnTo>
                  <a:lnTo>
                    <a:pt x="376174" y="187325"/>
                  </a:lnTo>
                  <a:lnTo>
                    <a:pt x="369443" y="237108"/>
                  </a:lnTo>
                  <a:lnTo>
                    <a:pt x="350520" y="282066"/>
                  </a:lnTo>
                  <a:lnTo>
                    <a:pt x="321055" y="319913"/>
                  </a:lnTo>
                  <a:lnTo>
                    <a:pt x="282955" y="349250"/>
                  </a:lnTo>
                  <a:lnTo>
                    <a:pt x="237998" y="368045"/>
                  </a:lnTo>
                  <a:lnTo>
                    <a:pt x="188214" y="374776"/>
                  </a:lnTo>
                  <a:lnTo>
                    <a:pt x="138175" y="368045"/>
                  </a:lnTo>
                  <a:lnTo>
                    <a:pt x="93218" y="349250"/>
                  </a:lnTo>
                  <a:lnTo>
                    <a:pt x="55118" y="319913"/>
                  </a:lnTo>
                  <a:lnTo>
                    <a:pt x="25653" y="282066"/>
                  </a:lnTo>
                  <a:lnTo>
                    <a:pt x="6730" y="237108"/>
                  </a:lnTo>
                  <a:lnTo>
                    <a:pt x="0" y="187325"/>
                  </a:lnTo>
                  <a:close/>
                </a:path>
              </a:pathLst>
            </a:custGeom>
            <a:ln w="3175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986273" y="3863162"/>
            <a:ext cx="183959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35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1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600" spc="-12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(</a:t>
            </a:r>
            <a:r>
              <a:rPr dirty="0" sz="1600" spc="-45" b="1">
                <a:solidFill>
                  <a:srgbClr val="444444"/>
                </a:solidFill>
                <a:latin typeface="Trebuchet MS"/>
                <a:cs typeface="Trebuchet MS"/>
              </a:rPr>
              <a:t>3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-60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2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2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7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5" b="1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600" spc="-13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5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100" b="1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30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46903" y="5176215"/>
            <a:ext cx="435864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10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сс</a:t>
            </a:r>
            <a:r>
              <a:rPr dirty="0" sz="1600" spc="8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3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1600" spc="-160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600" spc="-25">
                <a:solidFill>
                  <a:srgbClr val="444444"/>
                </a:solidFill>
                <a:latin typeface="Trebuchet MS"/>
                <a:cs typeface="Trebuchet MS"/>
              </a:rPr>
              <a:t>х</a:t>
            </a:r>
            <a:r>
              <a:rPr dirty="0" sz="16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endParaRPr sz="1600">
              <a:latin typeface="Trebuchet MS"/>
              <a:cs typeface="Trebuchet MS"/>
            </a:endParaRPr>
          </a:p>
          <a:p>
            <a:pPr algn="ctr" marL="12065" marR="5080">
              <a:lnSpc>
                <a:spcPct val="100000"/>
              </a:lnSpc>
              <a:spcBef>
                <a:spcPts val="5"/>
              </a:spcBef>
            </a:pPr>
            <a:r>
              <a:rPr dirty="0" sz="1600" spc="-20">
                <a:solidFill>
                  <a:srgbClr val="444444"/>
                </a:solidFill>
                <a:latin typeface="Trebuchet MS"/>
                <a:cs typeface="Trebuchet MS"/>
              </a:rPr>
              <a:t>(не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444444"/>
                </a:solidFill>
                <a:latin typeface="Trebuchet MS"/>
                <a:cs typeface="Trebuchet MS"/>
              </a:rPr>
              <a:t>более</a:t>
            </a:r>
            <a:r>
              <a:rPr dirty="0" sz="16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E1465A"/>
                </a:solidFill>
                <a:latin typeface="Trebuchet MS"/>
                <a:cs typeface="Trebuchet MS"/>
              </a:rPr>
              <a:t>3</a:t>
            </a:r>
            <a:r>
              <a:rPr dirty="0" sz="1600" spc="-85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рабочих</a:t>
            </a:r>
            <a:r>
              <a:rPr dirty="0" sz="16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дней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444444"/>
                </a:solidFill>
                <a:latin typeface="Trebuchet MS"/>
                <a:cs typeface="Trebuchet MS"/>
              </a:rPr>
              <a:t>даты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размещения </a:t>
            </a:r>
            <a:r>
              <a:rPr dirty="0" sz="1600" spc="-4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2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7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6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аукци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35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18903" y="3717163"/>
            <a:ext cx="8089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E11E31"/>
                </a:solidFill>
                <a:latin typeface="Trebuchet MS"/>
                <a:cs typeface="Trebuchet MS"/>
              </a:rPr>
              <a:t>Заказчик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51123" y="3708272"/>
            <a:ext cx="11976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 b="1">
                <a:solidFill>
                  <a:srgbClr val="E11E31"/>
                </a:solidFill>
                <a:latin typeface="Trebuchet MS"/>
                <a:cs typeface="Trebuchet MS"/>
              </a:rPr>
              <a:t>Опе</a:t>
            </a:r>
            <a:r>
              <a:rPr dirty="0" sz="1400" spc="-15" b="1">
                <a:solidFill>
                  <a:srgbClr val="E11E31"/>
                </a:solidFill>
                <a:latin typeface="Trebuchet MS"/>
                <a:cs typeface="Trebuchet MS"/>
              </a:rPr>
              <a:t>ра</a:t>
            </a:r>
            <a:r>
              <a:rPr dirty="0" sz="1400" spc="20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1400" spc="-2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400" spc="-2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1400" spc="-30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30" b="1">
                <a:solidFill>
                  <a:srgbClr val="E11E31"/>
                </a:solidFill>
                <a:latin typeface="Trebuchet MS"/>
                <a:cs typeface="Trebuchet MS"/>
              </a:rPr>
              <a:t>Э</a:t>
            </a:r>
            <a:r>
              <a:rPr dirty="0" sz="1400" spc="-6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1400" spc="60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4908" y="2795016"/>
            <a:ext cx="678179" cy="81838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2304" y="2770632"/>
            <a:ext cx="678179" cy="81838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4988" y="1644395"/>
            <a:ext cx="1071372" cy="83972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8228203" y="2682316"/>
            <a:ext cx="4711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E11E31"/>
                </a:solidFill>
                <a:latin typeface="Trebuchet MS"/>
                <a:cs typeface="Trebuchet MS"/>
              </a:rPr>
              <a:t>Э</a:t>
            </a:r>
            <a:r>
              <a:rPr dirty="0" sz="1800" spc="10" b="1">
                <a:solidFill>
                  <a:srgbClr val="E11E31"/>
                </a:solidFill>
                <a:latin typeface="Trebuchet MS"/>
                <a:cs typeface="Trebuchet MS"/>
              </a:rPr>
              <a:t>ТП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061842" y="175006"/>
            <a:ext cx="620395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0"/>
              <a:t>ПОДВ</a:t>
            </a:r>
            <a:r>
              <a:rPr dirty="0" spc="10"/>
              <a:t>Е</a:t>
            </a:r>
            <a:r>
              <a:rPr dirty="0" spc="5"/>
              <a:t>Д</a:t>
            </a:r>
            <a:r>
              <a:rPr dirty="0" spc="-10"/>
              <a:t>Е</a:t>
            </a:r>
            <a:r>
              <a:rPr dirty="0" spc="30"/>
              <a:t>Н</a:t>
            </a:r>
            <a:r>
              <a:rPr dirty="0" spc="-20"/>
              <a:t>И</a:t>
            </a:r>
            <a:r>
              <a:rPr dirty="0" spc="-15"/>
              <a:t>Е</a:t>
            </a:r>
            <a:r>
              <a:rPr dirty="0" spc="-160"/>
              <a:t> </a:t>
            </a:r>
            <a:r>
              <a:rPr dirty="0" spc="-40"/>
              <a:t>И</a:t>
            </a:r>
            <a:r>
              <a:rPr dirty="0" spc="-100"/>
              <a:t>Т</a:t>
            </a:r>
            <a:r>
              <a:rPr dirty="0" spc="-65"/>
              <a:t>О</a:t>
            </a:r>
            <a:r>
              <a:rPr dirty="0" spc="-25"/>
              <a:t>Г</a:t>
            </a:r>
            <a:r>
              <a:rPr dirty="0" spc="-65"/>
              <a:t>О</a:t>
            </a:r>
            <a:r>
              <a:rPr dirty="0" spc="80"/>
              <a:t>В</a:t>
            </a:r>
            <a:r>
              <a:rPr dirty="0" spc="-229"/>
              <a:t> </a:t>
            </a:r>
            <a:r>
              <a:rPr dirty="0" spc="55"/>
              <a:t>Э</a:t>
            </a:r>
            <a:r>
              <a:rPr dirty="0"/>
              <a:t>Л</a:t>
            </a:r>
            <a:r>
              <a:rPr dirty="0" spc="-45"/>
              <a:t>Е</a:t>
            </a:r>
            <a:r>
              <a:rPr dirty="0"/>
              <a:t>К</a:t>
            </a:r>
            <a:r>
              <a:rPr dirty="0" spc="-80"/>
              <a:t>Т</a:t>
            </a:r>
            <a:r>
              <a:rPr dirty="0" spc="100"/>
              <a:t>Р</a:t>
            </a:r>
            <a:r>
              <a:rPr dirty="0" spc="-40"/>
              <a:t>О</a:t>
            </a:r>
            <a:r>
              <a:rPr dirty="0" spc="30"/>
              <a:t>НН</a:t>
            </a:r>
            <a:r>
              <a:rPr dirty="0" spc="-40"/>
              <a:t>О</a:t>
            </a:r>
            <a:r>
              <a:rPr dirty="0"/>
              <a:t>Г</a:t>
            </a:r>
            <a:r>
              <a:rPr dirty="0" spc="-25"/>
              <a:t>О</a:t>
            </a:r>
            <a:r>
              <a:rPr dirty="0" spc="-170"/>
              <a:t> </a:t>
            </a:r>
            <a:r>
              <a:rPr dirty="0" spc="50"/>
              <a:t>А</a:t>
            </a:r>
            <a:r>
              <a:rPr dirty="0"/>
              <a:t>У</a:t>
            </a:r>
            <a:r>
              <a:rPr dirty="0"/>
              <a:t>К</a:t>
            </a:r>
            <a:r>
              <a:rPr dirty="0" spc="150"/>
              <a:t>Ц</a:t>
            </a:r>
            <a:r>
              <a:rPr dirty="0" spc="-20"/>
              <a:t>И</a:t>
            </a:r>
            <a:r>
              <a:rPr dirty="0" spc="-40"/>
              <a:t>О</a:t>
            </a:r>
            <a:r>
              <a:rPr dirty="0" spc="20"/>
              <a:t>Н</a:t>
            </a:r>
            <a:r>
              <a:rPr dirty="0" spc="70"/>
              <a:t>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983473" y="3147187"/>
            <a:ext cx="1714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494456" y="4408868"/>
            <a:ext cx="379730" cy="378460"/>
            <a:chOff x="9494456" y="4408868"/>
            <a:chExt cx="379730" cy="378460"/>
          </a:xfrm>
        </p:grpSpPr>
        <p:sp>
          <p:nvSpPr>
            <p:cNvPr id="26" name="object 26"/>
            <p:cNvSpPr/>
            <p:nvPr/>
          </p:nvSpPr>
          <p:spPr>
            <a:xfrm>
              <a:off x="9496044" y="4410455"/>
              <a:ext cx="376555" cy="375285"/>
            </a:xfrm>
            <a:custGeom>
              <a:avLst/>
              <a:gdLst/>
              <a:ahLst/>
              <a:cxnLst/>
              <a:rect l="l" t="t" r="r" b="b"/>
              <a:pathLst>
                <a:path w="376554" h="375285">
                  <a:moveTo>
                    <a:pt x="376174" y="187325"/>
                  </a:moveTo>
                  <a:lnTo>
                    <a:pt x="369443" y="137668"/>
                  </a:lnTo>
                  <a:lnTo>
                    <a:pt x="350520" y="92710"/>
                  </a:lnTo>
                  <a:lnTo>
                    <a:pt x="321056" y="54864"/>
                  </a:lnTo>
                  <a:lnTo>
                    <a:pt x="282956" y="25527"/>
                  </a:lnTo>
                  <a:lnTo>
                    <a:pt x="237998" y="6731"/>
                  </a:lnTo>
                  <a:lnTo>
                    <a:pt x="187960" y="0"/>
                  </a:lnTo>
                  <a:lnTo>
                    <a:pt x="138176" y="6731"/>
                  </a:lnTo>
                  <a:lnTo>
                    <a:pt x="93218" y="25527"/>
                  </a:lnTo>
                  <a:lnTo>
                    <a:pt x="55118" y="54864"/>
                  </a:lnTo>
                  <a:lnTo>
                    <a:pt x="25654" y="92710"/>
                  </a:lnTo>
                  <a:lnTo>
                    <a:pt x="6731" y="137668"/>
                  </a:lnTo>
                  <a:lnTo>
                    <a:pt x="0" y="187325"/>
                  </a:lnTo>
                  <a:lnTo>
                    <a:pt x="6731" y="237109"/>
                  </a:lnTo>
                  <a:lnTo>
                    <a:pt x="25654" y="282067"/>
                  </a:lnTo>
                  <a:lnTo>
                    <a:pt x="55118" y="319913"/>
                  </a:lnTo>
                  <a:lnTo>
                    <a:pt x="93218" y="349250"/>
                  </a:lnTo>
                  <a:lnTo>
                    <a:pt x="138176" y="368046"/>
                  </a:lnTo>
                  <a:lnTo>
                    <a:pt x="187960" y="374777"/>
                  </a:lnTo>
                  <a:lnTo>
                    <a:pt x="237998" y="368046"/>
                  </a:lnTo>
                  <a:lnTo>
                    <a:pt x="282956" y="349250"/>
                  </a:lnTo>
                  <a:lnTo>
                    <a:pt x="321056" y="319913"/>
                  </a:lnTo>
                  <a:lnTo>
                    <a:pt x="350520" y="282067"/>
                  </a:lnTo>
                  <a:lnTo>
                    <a:pt x="369443" y="237109"/>
                  </a:lnTo>
                  <a:lnTo>
                    <a:pt x="376174" y="187325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496043" y="4410455"/>
              <a:ext cx="376555" cy="375285"/>
            </a:xfrm>
            <a:custGeom>
              <a:avLst/>
              <a:gdLst/>
              <a:ahLst/>
              <a:cxnLst/>
              <a:rect l="l" t="t" r="r" b="b"/>
              <a:pathLst>
                <a:path w="376554" h="375285">
                  <a:moveTo>
                    <a:pt x="0" y="187325"/>
                  </a:moveTo>
                  <a:lnTo>
                    <a:pt x="6730" y="137668"/>
                  </a:lnTo>
                  <a:lnTo>
                    <a:pt x="25653" y="92710"/>
                  </a:lnTo>
                  <a:lnTo>
                    <a:pt x="55117" y="54864"/>
                  </a:lnTo>
                  <a:lnTo>
                    <a:pt x="93217" y="25527"/>
                  </a:lnTo>
                  <a:lnTo>
                    <a:pt x="138175" y="6731"/>
                  </a:lnTo>
                  <a:lnTo>
                    <a:pt x="187959" y="0"/>
                  </a:lnTo>
                  <a:lnTo>
                    <a:pt x="237998" y="6731"/>
                  </a:lnTo>
                  <a:lnTo>
                    <a:pt x="282955" y="25527"/>
                  </a:lnTo>
                  <a:lnTo>
                    <a:pt x="321055" y="54864"/>
                  </a:lnTo>
                  <a:lnTo>
                    <a:pt x="350520" y="92710"/>
                  </a:lnTo>
                  <a:lnTo>
                    <a:pt x="369442" y="137668"/>
                  </a:lnTo>
                  <a:lnTo>
                    <a:pt x="376174" y="187325"/>
                  </a:lnTo>
                  <a:lnTo>
                    <a:pt x="369442" y="237109"/>
                  </a:lnTo>
                  <a:lnTo>
                    <a:pt x="350520" y="282067"/>
                  </a:lnTo>
                  <a:lnTo>
                    <a:pt x="321055" y="319913"/>
                  </a:lnTo>
                  <a:lnTo>
                    <a:pt x="282955" y="349250"/>
                  </a:lnTo>
                  <a:lnTo>
                    <a:pt x="237998" y="368046"/>
                  </a:lnTo>
                  <a:lnTo>
                    <a:pt x="187959" y="374777"/>
                  </a:lnTo>
                  <a:lnTo>
                    <a:pt x="138175" y="368046"/>
                  </a:lnTo>
                  <a:lnTo>
                    <a:pt x="93217" y="349250"/>
                  </a:lnTo>
                  <a:lnTo>
                    <a:pt x="55117" y="319913"/>
                  </a:lnTo>
                  <a:lnTo>
                    <a:pt x="25653" y="282067"/>
                  </a:lnTo>
                  <a:lnTo>
                    <a:pt x="6730" y="237109"/>
                  </a:lnTo>
                  <a:lnTo>
                    <a:pt x="0" y="187325"/>
                  </a:lnTo>
                  <a:close/>
                </a:path>
              </a:pathLst>
            </a:custGeom>
            <a:ln w="3175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9600692" y="4407153"/>
            <a:ext cx="1714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0720" y="1135380"/>
            <a:ext cx="597407" cy="597408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15467" y="1838960"/>
            <a:ext cx="306768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75">
                <a:solidFill>
                  <a:srgbClr val="7E7E7E"/>
                </a:solidFill>
                <a:latin typeface="Trebuchet MS"/>
                <a:cs typeface="Trebuchet MS"/>
              </a:rPr>
              <a:t>В</a:t>
            </a:r>
            <a:r>
              <a:rPr dirty="0" sz="1400" spc="-9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7E7E7E"/>
                </a:solidFill>
                <a:latin typeface="Trebuchet MS"/>
                <a:cs typeface="Trebuchet MS"/>
              </a:rPr>
              <a:t>течение</a:t>
            </a:r>
            <a:r>
              <a:rPr dirty="0" sz="1400" spc="-10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7E7E7E"/>
                </a:solidFill>
                <a:latin typeface="Trebuchet MS"/>
                <a:cs typeface="Trebuchet MS"/>
              </a:rPr>
              <a:t>1</a:t>
            </a:r>
            <a:r>
              <a:rPr dirty="0" sz="1400" spc="-8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400" spc="35">
                <a:solidFill>
                  <a:srgbClr val="7E7E7E"/>
                </a:solidFill>
                <a:latin typeface="Trebuchet MS"/>
                <a:cs typeface="Trebuchet MS"/>
              </a:rPr>
              <a:t>часа</a:t>
            </a:r>
            <a:r>
              <a:rPr dirty="0" sz="1400" spc="-9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7E7E7E"/>
                </a:solidFill>
                <a:latin typeface="Trebuchet MS"/>
                <a:cs typeface="Trebuchet MS"/>
              </a:rPr>
              <a:t>после</a:t>
            </a:r>
            <a:r>
              <a:rPr dirty="0" sz="1400" spc="-10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7E7E7E"/>
                </a:solidFill>
                <a:latin typeface="Trebuchet MS"/>
                <a:cs typeface="Trebuchet MS"/>
              </a:rPr>
              <a:t>размещения</a:t>
            </a:r>
            <a:endParaRPr sz="1400">
              <a:latin typeface="Trebuchet MS"/>
              <a:cs typeface="Trebuchet MS"/>
            </a:endParaRPr>
          </a:p>
          <a:p>
            <a:pPr algn="ctr" marL="635">
              <a:lnSpc>
                <a:spcPct val="100000"/>
              </a:lnSpc>
            </a:pPr>
            <a:r>
              <a:rPr dirty="0" sz="1400" spc="100">
                <a:solidFill>
                  <a:srgbClr val="7E7E7E"/>
                </a:solidFill>
                <a:latin typeface="Trebuchet MS"/>
                <a:cs typeface="Trebuchet MS"/>
              </a:rPr>
              <a:t>П</a:t>
            </a:r>
            <a:r>
              <a:rPr dirty="0" sz="1400" spc="25">
                <a:solidFill>
                  <a:srgbClr val="7E7E7E"/>
                </a:solidFill>
                <a:latin typeface="Trebuchet MS"/>
                <a:cs typeface="Trebuchet MS"/>
              </a:rPr>
              <a:t>ро</a:t>
            </a:r>
            <a:r>
              <a:rPr dirty="0" sz="1400" spc="35">
                <a:solidFill>
                  <a:srgbClr val="7E7E7E"/>
                </a:solidFill>
                <a:latin typeface="Trebuchet MS"/>
                <a:cs typeface="Trebuchet MS"/>
              </a:rPr>
              <a:t>токол</a:t>
            </a:r>
            <a:r>
              <a:rPr dirty="0" sz="1400" spc="40">
                <a:solidFill>
                  <a:srgbClr val="7E7E7E"/>
                </a:solidFill>
                <a:latin typeface="Trebuchet MS"/>
                <a:cs typeface="Trebuchet MS"/>
              </a:rPr>
              <a:t>а</a:t>
            </a:r>
            <a:r>
              <a:rPr dirty="0" sz="1400" spc="-10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400" spc="55">
                <a:solidFill>
                  <a:srgbClr val="7E7E7E"/>
                </a:solidFill>
                <a:latin typeface="Trebuchet MS"/>
                <a:cs typeface="Trebuchet MS"/>
              </a:rPr>
              <a:t>2</a:t>
            </a:r>
            <a:r>
              <a:rPr dirty="0" sz="1400" spc="-7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7E7E7E"/>
                </a:solidFill>
                <a:latin typeface="Trebuchet MS"/>
                <a:cs typeface="Trebuchet MS"/>
              </a:rPr>
              <a:t>н</a:t>
            </a:r>
            <a:r>
              <a:rPr dirty="0" sz="1400" spc="45">
                <a:solidFill>
                  <a:srgbClr val="7E7E7E"/>
                </a:solidFill>
                <a:latin typeface="Trebuchet MS"/>
                <a:cs typeface="Trebuchet MS"/>
              </a:rPr>
              <a:t>а</a:t>
            </a:r>
            <a:r>
              <a:rPr dirty="0" sz="1400" spc="-7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7E7E7E"/>
                </a:solidFill>
                <a:latin typeface="Trebuchet MS"/>
                <a:cs typeface="Trebuchet MS"/>
              </a:rPr>
              <a:t>п</a:t>
            </a:r>
            <a:r>
              <a:rPr dirty="0" sz="1400" spc="30">
                <a:solidFill>
                  <a:srgbClr val="7E7E7E"/>
                </a:solidFill>
                <a:latin typeface="Trebuchet MS"/>
                <a:cs typeface="Trebuchet MS"/>
              </a:rPr>
              <a:t>л</a:t>
            </a:r>
            <a:r>
              <a:rPr dirty="0" sz="1400" spc="35">
                <a:solidFill>
                  <a:srgbClr val="7E7E7E"/>
                </a:solidFill>
                <a:latin typeface="Trebuchet MS"/>
                <a:cs typeface="Trebuchet MS"/>
              </a:rPr>
              <a:t>о</a:t>
            </a:r>
            <a:r>
              <a:rPr dirty="0" sz="1400" spc="50">
                <a:solidFill>
                  <a:srgbClr val="7E7E7E"/>
                </a:solidFill>
                <a:latin typeface="Trebuchet MS"/>
                <a:cs typeface="Trebuchet MS"/>
              </a:rPr>
              <a:t>ща</a:t>
            </a:r>
            <a:r>
              <a:rPr dirty="0" sz="1400" spc="55">
                <a:solidFill>
                  <a:srgbClr val="7E7E7E"/>
                </a:solidFill>
                <a:latin typeface="Trebuchet MS"/>
                <a:cs typeface="Trebuchet MS"/>
              </a:rPr>
              <a:t>д</a:t>
            </a:r>
            <a:r>
              <a:rPr dirty="0" sz="1400">
                <a:solidFill>
                  <a:srgbClr val="7E7E7E"/>
                </a:solidFill>
                <a:latin typeface="Trebuchet MS"/>
                <a:cs typeface="Trebuchet MS"/>
              </a:rPr>
              <a:t>ке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1660" y="2047697"/>
            <a:ext cx="2864485" cy="757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50" b="1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50" b="1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75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8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40" b="1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600" spc="-1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15" b="1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вки</a:t>
            </a:r>
            <a:r>
              <a:rPr dirty="0" sz="1600" spc="-12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2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1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-3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1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-1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-5" b="1">
                <a:solidFill>
                  <a:srgbClr val="444444"/>
                </a:solidFill>
                <a:latin typeface="Trebuchet MS"/>
                <a:cs typeface="Trebuchet MS"/>
              </a:rPr>
              <a:t>я  </a:t>
            </a:r>
            <a:r>
              <a:rPr dirty="0" sz="1600" spc="15" b="1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600" spc="-3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50" b="1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600" spc="-75" b="1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-4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10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2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5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6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100" b="1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600" spc="55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600" spc="-6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-5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90" b="1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600" spc="-15" b="1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600" spc="-1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600" spc="-1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18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0" b="1">
                <a:solidFill>
                  <a:srgbClr val="444444"/>
                </a:solidFill>
                <a:latin typeface="Trebuchet MS"/>
                <a:cs typeface="Trebuchet MS"/>
              </a:rPr>
              <a:t>у  </a:t>
            </a:r>
            <a:r>
              <a:rPr dirty="0" sz="1600" spc="-60" b="1">
                <a:solidFill>
                  <a:srgbClr val="444444"/>
                </a:solidFill>
                <a:latin typeface="Trebuchet MS"/>
                <a:cs typeface="Trebuchet MS"/>
              </a:rPr>
              <a:t>победителя.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13763" y="1478661"/>
          <a:ext cx="3907154" cy="4261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035"/>
                <a:gridCol w="1296035"/>
                <a:gridCol w="1296034"/>
              </a:tblGrid>
              <a:tr h="625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</a:pPr>
                      <a:r>
                        <a:rPr dirty="0" sz="1300" spc="-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МЕСТО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465A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67640" indent="20701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300" spc="1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НОМЕР </a:t>
                      </a:r>
                      <a:r>
                        <a:rPr dirty="0" sz="1300" spc="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1300" spc="-3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13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13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1300" spc="-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1300" spc="-2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130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КА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465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300" spc="5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ЗАЯВКА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1465A"/>
                    </a:solidFill>
                  </a:tcPr>
                </a:tc>
              </a:tr>
              <a:tr h="452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4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41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400" spc="9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XX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41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300" spc="6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ЗАЯВКА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</a:tr>
              <a:tr h="452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4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41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400" spc="9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XX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41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dirty="0" sz="1300" spc="6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ЗАЯВКА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B="0" marT="1104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</a:tr>
              <a:tr h="452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4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400" spc="9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XX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400" spc="6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ЗАЯВКА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</a:tr>
              <a:tr h="452881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4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…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400" spc="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XX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400" spc="7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ЗАЯВКА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</a:tr>
              <a:tr h="452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4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400" spc="9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XX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400" spc="6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ЗАЯВКА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</a:tr>
              <a:tr h="452754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400" spc="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400" spc="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XX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400" spc="7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ЗАЯВКА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</a:tr>
              <a:tr h="452882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400" spc="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400" spc="9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XX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400" spc="6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ЗАЯВКА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CDC"/>
                    </a:solidFill>
                  </a:tcPr>
                </a:tc>
              </a:tr>
              <a:tr h="45278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…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 spc="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XX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 spc="7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ЗАЯВКА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822441" y="2129789"/>
            <a:ext cx="234950" cy="469265"/>
          </a:xfrm>
          <a:custGeom>
            <a:avLst/>
            <a:gdLst/>
            <a:ahLst/>
            <a:cxnLst/>
            <a:rect l="l" t="t" r="r" b="b"/>
            <a:pathLst>
              <a:path w="234950" h="469264">
                <a:moveTo>
                  <a:pt x="0" y="0"/>
                </a:moveTo>
                <a:lnTo>
                  <a:pt x="45720" y="1524"/>
                </a:lnTo>
                <a:lnTo>
                  <a:pt x="82931" y="5714"/>
                </a:lnTo>
                <a:lnTo>
                  <a:pt x="108077" y="11811"/>
                </a:lnTo>
                <a:lnTo>
                  <a:pt x="117348" y="19431"/>
                </a:lnTo>
                <a:lnTo>
                  <a:pt x="117348" y="215137"/>
                </a:lnTo>
                <a:lnTo>
                  <a:pt x="126492" y="222631"/>
                </a:lnTo>
                <a:lnTo>
                  <a:pt x="151637" y="228854"/>
                </a:lnTo>
                <a:lnTo>
                  <a:pt x="188849" y="232918"/>
                </a:lnTo>
                <a:lnTo>
                  <a:pt x="234569" y="234569"/>
                </a:lnTo>
                <a:lnTo>
                  <a:pt x="188849" y="236093"/>
                </a:lnTo>
                <a:lnTo>
                  <a:pt x="151637" y="240284"/>
                </a:lnTo>
                <a:lnTo>
                  <a:pt x="126492" y="246507"/>
                </a:lnTo>
                <a:lnTo>
                  <a:pt x="117348" y="254000"/>
                </a:lnTo>
                <a:lnTo>
                  <a:pt x="117348" y="449707"/>
                </a:lnTo>
                <a:lnTo>
                  <a:pt x="108077" y="457326"/>
                </a:lnTo>
                <a:lnTo>
                  <a:pt x="82931" y="463423"/>
                </a:lnTo>
                <a:lnTo>
                  <a:pt x="45720" y="467613"/>
                </a:lnTo>
                <a:lnTo>
                  <a:pt x="0" y="469138"/>
                </a:lnTo>
              </a:path>
            </a:pathLst>
          </a:custGeom>
          <a:ln w="28575">
            <a:solidFill>
              <a:srgbClr val="E1465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1842" y="175387"/>
            <a:ext cx="620268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0"/>
              <a:t>ПОДВ</a:t>
            </a:r>
            <a:r>
              <a:rPr dirty="0" spc="10"/>
              <a:t>Е</a:t>
            </a:r>
            <a:r>
              <a:rPr dirty="0" spc="5"/>
              <a:t>Д</a:t>
            </a:r>
            <a:r>
              <a:rPr dirty="0" spc="-10"/>
              <a:t>Е</a:t>
            </a:r>
            <a:r>
              <a:rPr dirty="0" spc="30"/>
              <a:t>Н</a:t>
            </a:r>
            <a:r>
              <a:rPr dirty="0" spc="-20"/>
              <a:t>И</a:t>
            </a:r>
            <a:r>
              <a:rPr dirty="0" spc="-15"/>
              <a:t>Е</a:t>
            </a:r>
            <a:r>
              <a:rPr dirty="0" spc="-160"/>
              <a:t> </a:t>
            </a:r>
            <a:r>
              <a:rPr dirty="0" spc="-40"/>
              <a:t>И</a:t>
            </a:r>
            <a:r>
              <a:rPr dirty="0" spc="-100"/>
              <a:t>Т</a:t>
            </a:r>
            <a:r>
              <a:rPr dirty="0" spc="-65"/>
              <a:t>О</a:t>
            </a:r>
            <a:r>
              <a:rPr dirty="0" spc="-25"/>
              <a:t>Г</a:t>
            </a:r>
            <a:r>
              <a:rPr dirty="0" spc="-65"/>
              <a:t>О</a:t>
            </a:r>
            <a:r>
              <a:rPr dirty="0" spc="80"/>
              <a:t>В</a:t>
            </a:r>
            <a:r>
              <a:rPr dirty="0" spc="-245"/>
              <a:t> </a:t>
            </a:r>
            <a:r>
              <a:rPr dirty="0" spc="55"/>
              <a:t>Э</a:t>
            </a:r>
            <a:r>
              <a:rPr dirty="0"/>
              <a:t>Л</a:t>
            </a:r>
            <a:r>
              <a:rPr dirty="0" spc="-45"/>
              <a:t>Е</a:t>
            </a:r>
            <a:r>
              <a:rPr dirty="0"/>
              <a:t>К</a:t>
            </a:r>
            <a:r>
              <a:rPr dirty="0" spc="-80"/>
              <a:t>Т</a:t>
            </a:r>
            <a:r>
              <a:rPr dirty="0" spc="100"/>
              <a:t>Р</a:t>
            </a:r>
            <a:r>
              <a:rPr dirty="0" spc="-40"/>
              <a:t>О</a:t>
            </a:r>
            <a:r>
              <a:rPr dirty="0" spc="30"/>
              <a:t>НН</a:t>
            </a:r>
            <a:r>
              <a:rPr dirty="0" spc="-40"/>
              <a:t>О</a:t>
            </a:r>
            <a:r>
              <a:rPr dirty="0"/>
              <a:t>Г</a:t>
            </a:r>
            <a:r>
              <a:rPr dirty="0" spc="-25"/>
              <a:t>О</a:t>
            </a:r>
            <a:r>
              <a:rPr dirty="0" spc="-170"/>
              <a:t> </a:t>
            </a:r>
            <a:r>
              <a:rPr dirty="0" spc="50"/>
              <a:t>А</a:t>
            </a:r>
            <a:r>
              <a:rPr dirty="0"/>
              <a:t>У</a:t>
            </a:r>
            <a:r>
              <a:rPr dirty="0"/>
              <a:t>К</a:t>
            </a:r>
            <a:r>
              <a:rPr dirty="0" spc="150"/>
              <a:t>Ц</a:t>
            </a:r>
            <a:r>
              <a:rPr dirty="0" spc="-20"/>
              <a:t>И</a:t>
            </a:r>
            <a:r>
              <a:rPr dirty="0" spc="-40"/>
              <a:t>О</a:t>
            </a:r>
            <a:r>
              <a:rPr dirty="0" spc="20"/>
              <a:t>Н</a:t>
            </a:r>
            <a:r>
              <a:rPr dirty="0" spc="70"/>
              <a:t>А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8456" y="1197800"/>
            <a:ext cx="7956550" cy="1542415"/>
            <a:chOff x="3398456" y="1197800"/>
            <a:chExt cx="7956550" cy="1542415"/>
          </a:xfrm>
        </p:grpSpPr>
        <p:sp>
          <p:nvSpPr>
            <p:cNvPr id="3" name="object 3"/>
            <p:cNvSpPr/>
            <p:nvPr/>
          </p:nvSpPr>
          <p:spPr>
            <a:xfrm>
              <a:off x="3400044" y="1199388"/>
              <a:ext cx="7953375" cy="1539240"/>
            </a:xfrm>
            <a:custGeom>
              <a:avLst/>
              <a:gdLst/>
              <a:ahLst/>
              <a:cxnLst/>
              <a:rect l="l" t="t" r="r" b="b"/>
              <a:pathLst>
                <a:path w="7953375" h="1539239">
                  <a:moveTo>
                    <a:pt x="7874000" y="0"/>
                  </a:moveTo>
                  <a:lnTo>
                    <a:pt x="79247" y="0"/>
                  </a:lnTo>
                  <a:lnTo>
                    <a:pt x="48386" y="6223"/>
                  </a:lnTo>
                  <a:lnTo>
                    <a:pt x="23240" y="23240"/>
                  </a:lnTo>
                  <a:lnTo>
                    <a:pt x="6222" y="48387"/>
                  </a:lnTo>
                  <a:lnTo>
                    <a:pt x="0" y="79248"/>
                  </a:lnTo>
                  <a:lnTo>
                    <a:pt x="0" y="1459991"/>
                  </a:lnTo>
                  <a:lnTo>
                    <a:pt x="6222" y="1490852"/>
                  </a:lnTo>
                  <a:lnTo>
                    <a:pt x="23240" y="1515999"/>
                  </a:lnTo>
                  <a:lnTo>
                    <a:pt x="48386" y="1533016"/>
                  </a:lnTo>
                  <a:lnTo>
                    <a:pt x="79247" y="1539239"/>
                  </a:lnTo>
                  <a:lnTo>
                    <a:pt x="7874000" y="1539239"/>
                  </a:lnTo>
                  <a:lnTo>
                    <a:pt x="7904860" y="1533016"/>
                  </a:lnTo>
                  <a:lnTo>
                    <a:pt x="7930007" y="1515999"/>
                  </a:lnTo>
                  <a:lnTo>
                    <a:pt x="7947025" y="1490852"/>
                  </a:lnTo>
                  <a:lnTo>
                    <a:pt x="7953248" y="1459991"/>
                  </a:lnTo>
                  <a:lnTo>
                    <a:pt x="7953248" y="79248"/>
                  </a:lnTo>
                  <a:lnTo>
                    <a:pt x="7947025" y="48387"/>
                  </a:lnTo>
                  <a:lnTo>
                    <a:pt x="7930007" y="23240"/>
                  </a:lnTo>
                  <a:lnTo>
                    <a:pt x="7904860" y="6223"/>
                  </a:lnTo>
                  <a:lnTo>
                    <a:pt x="787400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400044" y="1199388"/>
              <a:ext cx="7953375" cy="1539240"/>
            </a:xfrm>
            <a:custGeom>
              <a:avLst/>
              <a:gdLst/>
              <a:ahLst/>
              <a:cxnLst/>
              <a:rect l="l" t="t" r="r" b="b"/>
              <a:pathLst>
                <a:path w="7953375" h="1539239">
                  <a:moveTo>
                    <a:pt x="0" y="79248"/>
                  </a:moveTo>
                  <a:lnTo>
                    <a:pt x="6222" y="48387"/>
                  </a:lnTo>
                  <a:lnTo>
                    <a:pt x="23240" y="23240"/>
                  </a:lnTo>
                  <a:lnTo>
                    <a:pt x="48386" y="6223"/>
                  </a:lnTo>
                  <a:lnTo>
                    <a:pt x="79247" y="0"/>
                  </a:lnTo>
                  <a:lnTo>
                    <a:pt x="7874000" y="0"/>
                  </a:lnTo>
                  <a:lnTo>
                    <a:pt x="7904860" y="6223"/>
                  </a:lnTo>
                  <a:lnTo>
                    <a:pt x="7930007" y="23240"/>
                  </a:lnTo>
                  <a:lnTo>
                    <a:pt x="7947025" y="48387"/>
                  </a:lnTo>
                  <a:lnTo>
                    <a:pt x="7953248" y="79248"/>
                  </a:lnTo>
                  <a:lnTo>
                    <a:pt x="7953248" y="1459991"/>
                  </a:lnTo>
                  <a:lnTo>
                    <a:pt x="7947025" y="1490852"/>
                  </a:lnTo>
                  <a:lnTo>
                    <a:pt x="7930007" y="1515999"/>
                  </a:lnTo>
                  <a:lnTo>
                    <a:pt x="7904860" y="1533016"/>
                  </a:lnTo>
                  <a:lnTo>
                    <a:pt x="7874000" y="1539239"/>
                  </a:lnTo>
                  <a:lnTo>
                    <a:pt x="79247" y="1539239"/>
                  </a:lnTo>
                  <a:lnTo>
                    <a:pt x="48386" y="1533016"/>
                  </a:lnTo>
                  <a:lnTo>
                    <a:pt x="23240" y="1515999"/>
                  </a:lnTo>
                  <a:lnTo>
                    <a:pt x="6222" y="1490852"/>
                  </a:lnTo>
                  <a:lnTo>
                    <a:pt x="0" y="1459991"/>
                  </a:lnTo>
                  <a:lnTo>
                    <a:pt x="0" y="79248"/>
                  </a:lnTo>
                  <a:close/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593084" y="1382724"/>
            <a:ext cx="7582534" cy="117792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225"/>
              </a:spcBef>
            </a:pP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Заказчиком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извещении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16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осуществлении</a:t>
            </a:r>
            <a:r>
              <a:rPr dirty="0" sz="16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444444"/>
                </a:solidFill>
                <a:latin typeface="Trebuchet MS"/>
                <a:cs typeface="Trebuchet MS"/>
              </a:rPr>
              <a:t>закупки,</a:t>
            </a:r>
            <a:r>
              <a:rPr dirty="0" sz="16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документации</a:t>
            </a:r>
            <a:r>
              <a:rPr dirty="0" sz="16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35">
                <a:solidFill>
                  <a:srgbClr val="444444"/>
                </a:solidFill>
                <a:latin typeface="Trebuchet MS"/>
                <a:cs typeface="Trebuchet MS"/>
              </a:rPr>
              <a:t>закупке, </a:t>
            </a:r>
            <a:r>
              <a:rPr dirty="0" sz="16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проекте </a:t>
            </a:r>
            <a:r>
              <a:rPr dirty="0" sz="1600" spc="-20">
                <a:solidFill>
                  <a:srgbClr val="444444"/>
                </a:solidFill>
                <a:latin typeface="Trebuchet MS"/>
                <a:cs typeface="Trebuchet MS"/>
              </a:rPr>
              <a:t>контракта, 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приглашении 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принять 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участие </a:t>
            </a:r>
            <a:r>
              <a:rPr dirty="0" sz="1600" spc="85">
                <a:solidFill>
                  <a:srgbClr val="444444"/>
                </a:solidFill>
                <a:latin typeface="Trebuchet MS"/>
                <a:cs typeface="Trebuchet MS"/>
              </a:rPr>
              <a:t>в 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определении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поставщика 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25">
                <a:solidFill>
                  <a:srgbClr val="444444"/>
                </a:solidFill>
                <a:latin typeface="Trebuchet MS"/>
                <a:cs typeface="Trebuchet MS"/>
              </a:rPr>
              <a:t>(подрядчика,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исполнителя)</a:t>
            </a:r>
            <a:r>
              <a:rPr dirty="0" sz="16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должно</a:t>
            </a:r>
            <a:r>
              <a:rPr dirty="0" sz="16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444444"/>
                </a:solidFill>
                <a:latin typeface="Trebuchet MS"/>
                <a:cs typeface="Trebuchet MS"/>
              </a:rPr>
              <a:t>быть</a:t>
            </a:r>
            <a:r>
              <a:rPr dirty="0" sz="16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установлено</a:t>
            </a:r>
            <a:r>
              <a:rPr dirty="0" sz="16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444444"/>
                </a:solidFill>
                <a:latin typeface="Trebuchet MS"/>
                <a:cs typeface="Trebuchet MS"/>
              </a:rPr>
              <a:t>требование</a:t>
            </a:r>
            <a:r>
              <a:rPr dirty="0" sz="16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обеспечения </a:t>
            </a:r>
            <a:r>
              <a:rPr dirty="0" sz="1600" spc="-4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исполнения </a:t>
            </a:r>
            <a:r>
              <a:rPr dirty="0" sz="1600" spc="-15">
                <a:solidFill>
                  <a:srgbClr val="444444"/>
                </a:solidFill>
                <a:latin typeface="Trebuchet MS"/>
                <a:cs typeface="Trebuchet MS"/>
              </a:rPr>
              <a:t>контракта, </a:t>
            </a:r>
            <a:r>
              <a:rPr dirty="0" sz="1600" spc="65">
                <a:solidFill>
                  <a:srgbClr val="444444"/>
                </a:solidFill>
                <a:latin typeface="Trebuchet MS"/>
                <a:cs typeface="Trebuchet MS"/>
              </a:rPr>
              <a:t>за 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исключением </a:t>
            </a:r>
            <a:r>
              <a:rPr dirty="0" sz="1600" spc="-35">
                <a:solidFill>
                  <a:srgbClr val="444444"/>
                </a:solidFill>
                <a:latin typeface="Trebuchet MS"/>
                <a:cs typeface="Trebuchet MS"/>
              </a:rPr>
              <a:t>случаев,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прямо </a:t>
            </a:r>
            <a:r>
              <a:rPr dirty="0" sz="1600" spc="10">
                <a:solidFill>
                  <a:srgbClr val="444444"/>
                </a:solidFill>
                <a:latin typeface="Trebuchet MS"/>
                <a:cs typeface="Trebuchet MS"/>
              </a:rPr>
              <a:t>предусмотренных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законом</a:t>
            </a:r>
            <a:r>
              <a:rPr dirty="0" sz="16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65">
                <a:solidFill>
                  <a:srgbClr val="444444"/>
                </a:solidFill>
                <a:latin typeface="Trebuchet MS"/>
                <a:cs typeface="Trebuchet MS"/>
              </a:rPr>
              <a:t>(ст.</a:t>
            </a:r>
            <a:r>
              <a:rPr dirty="0" sz="160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444444"/>
                </a:solidFill>
                <a:latin typeface="Trebuchet MS"/>
                <a:cs typeface="Trebuchet MS"/>
              </a:rPr>
              <a:t>96</a:t>
            </a:r>
            <a:r>
              <a:rPr dirty="0" sz="16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75">
                <a:solidFill>
                  <a:srgbClr val="444444"/>
                </a:solidFill>
                <a:latin typeface="Trebuchet MS"/>
                <a:cs typeface="Trebuchet MS"/>
              </a:rPr>
              <a:t>№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-35">
                <a:solidFill>
                  <a:srgbClr val="444444"/>
                </a:solidFill>
                <a:latin typeface="Trebuchet MS"/>
                <a:cs typeface="Trebuchet MS"/>
              </a:rPr>
              <a:t>44-ФЗ).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56432" y="2834639"/>
            <a:ext cx="7907655" cy="1213485"/>
            <a:chOff x="3456432" y="2834639"/>
            <a:chExt cx="7907655" cy="1213485"/>
          </a:xfrm>
        </p:grpSpPr>
        <p:sp>
          <p:nvSpPr>
            <p:cNvPr id="7" name="object 7"/>
            <p:cNvSpPr/>
            <p:nvPr/>
          </p:nvSpPr>
          <p:spPr>
            <a:xfrm>
              <a:off x="3475482" y="2853689"/>
              <a:ext cx="7869555" cy="220979"/>
            </a:xfrm>
            <a:custGeom>
              <a:avLst/>
              <a:gdLst/>
              <a:ahLst/>
              <a:cxnLst/>
              <a:rect l="l" t="t" r="r" b="b"/>
              <a:pathLst>
                <a:path w="7869555" h="220980">
                  <a:moveTo>
                    <a:pt x="7869427" y="220852"/>
                  </a:moveTo>
                  <a:lnTo>
                    <a:pt x="7860792" y="177926"/>
                  </a:lnTo>
                  <a:lnTo>
                    <a:pt x="7837296" y="142875"/>
                  </a:lnTo>
                  <a:lnTo>
                    <a:pt x="7802625" y="119125"/>
                  </a:lnTo>
                  <a:lnTo>
                    <a:pt x="7759954" y="110489"/>
                  </a:lnTo>
                  <a:lnTo>
                    <a:pt x="4044188" y="110489"/>
                  </a:lnTo>
                  <a:lnTo>
                    <a:pt x="4001516" y="101726"/>
                  </a:lnTo>
                  <a:lnTo>
                    <a:pt x="3966717" y="77977"/>
                  </a:lnTo>
                  <a:lnTo>
                    <a:pt x="3943349" y="42925"/>
                  </a:lnTo>
                  <a:lnTo>
                    <a:pt x="3934714" y="0"/>
                  </a:lnTo>
                  <a:lnTo>
                    <a:pt x="3926077" y="42925"/>
                  </a:lnTo>
                  <a:lnTo>
                    <a:pt x="3902583" y="77977"/>
                  </a:lnTo>
                  <a:lnTo>
                    <a:pt x="3867912" y="101726"/>
                  </a:lnTo>
                  <a:lnTo>
                    <a:pt x="3825240" y="110489"/>
                  </a:lnTo>
                  <a:lnTo>
                    <a:pt x="109473" y="110489"/>
                  </a:lnTo>
                  <a:lnTo>
                    <a:pt x="66801" y="119125"/>
                  </a:lnTo>
                  <a:lnTo>
                    <a:pt x="32003" y="142875"/>
                  </a:lnTo>
                  <a:lnTo>
                    <a:pt x="8635" y="177926"/>
                  </a:lnTo>
                  <a:lnTo>
                    <a:pt x="0" y="220852"/>
                  </a:lnTo>
                </a:path>
              </a:pathLst>
            </a:custGeom>
            <a:ln w="38098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79876" y="3083051"/>
              <a:ext cx="3691254" cy="963294"/>
            </a:xfrm>
            <a:custGeom>
              <a:avLst/>
              <a:gdLst/>
              <a:ahLst/>
              <a:cxnLst/>
              <a:rect l="l" t="t" r="r" b="b"/>
              <a:pathLst>
                <a:path w="3691254" h="963295">
                  <a:moveTo>
                    <a:pt x="3653281" y="0"/>
                  </a:moveTo>
                  <a:lnTo>
                    <a:pt x="37591" y="0"/>
                  </a:lnTo>
                  <a:lnTo>
                    <a:pt x="22987" y="2921"/>
                  </a:lnTo>
                  <a:lnTo>
                    <a:pt x="11049" y="11049"/>
                  </a:lnTo>
                  <a:lnTo>
                    <a:pt x="2921" y="22987"/>
                  </a:lnTo>
                  <a:lnTo>
                    <a:pt x="0" y="37592"/>
                  </a:lnTo>
                  <a:lnTo>
                    <a:pt x="0" y="925322"/>
                  </a:lnTo>
                  <a:lnTo>
                    <a:pt x="2921" y="939927"/>
                  </a:lnTo>
                  <a:lnTo>
                    <a:pt x="11049" y="951865"/>
                  </a:lnTo>
                  <a:lnTo>
                    <a:pt x="22987" y="959993"/>
                  </a:lnTo>
                  <a:lnTo>
                    <a:pt x="37591" y="962914"/>
                  </a:lnTo>
                  <a:lnTo>
                    <a:pt x="3653281" y="962914"/>
                  </a:lnTo>
                  <a:lnTo>
                    <a:pt x="3667887" y="959993"/>
                  </a:lnTo>
                  <a:lnTo>
                    <a:pt x="3679825" y="951865"/>
                  </a:lnTo>
                  <a:lnTo>
                    <a:pt x="3687953" y="939927"/>
                  </a:lnTo>
                  <a:lnTo>
                    <a:pt x="3690874" y="925322"/>
                  </a:lnTo>
                  <a:lnTo>
                    <a:pt x="3690874" y="37592"/>
                  </a:lnTo>
                  <a:lnTo>
                    <a:pt x="3687953" y="22987"/>
                  </a:lnTo>
                  <a:lnTo>
                    <a:pt x="3679825" y="11049"/>
                  </a:lnTo>
                  <a:lnTo>
                    <a:pt x="3667887" y="2921"/>
                  </a:lnTo>
                  <a:lnTo>
                    <a:pt x="3653281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579876" y="3083051"/>
              <a:ext cx="3691254" cy="963294"/>
            </a:xfrm>
            <a:custGeom>
              <a:avLst/>
              <a:gdLst/>
              <a:ahLst/>
              <a:cxnLst/>
              <a:rect l="l" t="t" r="r" b="b"/>
              <a:pathLst>
                <a:path w="3691254" h="963295">
                  <a:moveTo>
                    <a:pt x="0" y="37592"/>
                  </a:moveTo>
                  <a:lnTo>
                    <a:pt x="2921" y="22987"/>
                  </a:lnTo>
                  <a:lnTo>
                    <a:pt x="11049" y="11049"/>
                  </a:lnTo>
                  <a:lnTo>
                    <a:pt x="22987" y="2921"/>
                  </a:lnTo>
                  <a:lnTo>
                    <a:pt x="37591" y="0"/>
                  </a:lnTo>
                  <a:lnTo>
                    <a:pt x="3653281" y="0"/>
                  </a:lnTo>
                  <a:lnTo>
                    <a:pt x="3667887" y="2921"/>
                  </a:lnTo>
                  <a:lnTo>
                    <a:pt x="3679825" y="11049"/>
                  </a:lnTo>
                  <a:lnTo>
                    <a:pt x="3687953" y="22987"/>
                  </a:lnTo>
                  <a:lnTo>
                    <a:pt x="3690874" y="37592"/>
                  </a:lnTo>
                  <a:lnTo>
                    <a:pt x="3690874" y="925322"/>
                  </a:lnTo>
                  <a:lnTo>
                    <a:pt x="3687953" y="939927"/>
                  </a:lnTo>
                  <a:lnTo>
                    <a:pt x="3679825" y="951865"/>
                  </a:lnTo>
                  <a:lnTo>
                    <a:pt x="3667887" y="959993"/>
                  </a:lnTo>
                  <a:lnTo>
                    <a:pt x="3653281" y="962914"/>
                  </a:lnTo>
                  <a:lnTo>
                    <a:pt x="37591" y="962914"/>
                  </a:lnTo>
                  <a:lnTo>
                    <a:pt x="22987" y="959993"/>
                  </a:lnTo>
                  <a:lnTo>
                    <a:pt x="11049" y="951865"/>
                  </a:lnTo>
                  <a:lnTo>
                    <a:pt x="2921" y="939927"/>
                  </a:lnTo>
                  <a:lnTo>
                    <a:pt x="0" y="925322"/>
                  </a:lnTo>
                  <a:lnTo>
                    <a:pt x="0" y="37592"/>
                  </a:lnTo>
                  <a:close/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777488" y="3426714"/>
            <a:ext cx="331342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Безотзывная</a:t>
            </a:r>
            <a:r>
              <a:rPr dirty="0" sz="16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банковская</a:t>
            </a:r>
            <a:r>
              <a:rPr dirty="0" sz="1600" spc="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гарантия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37640" y="3070796"/>
            <a:ext cx="3695700" cy="966469"/>
            <a:chOff x="7537640" y="3070796"/>
            <a:chExt cx="3695700" cy="966469"/>
          </a:xfrm>
        </p:grpSpPr>
        <p:sp>
          <p:nvSpPr>
            <p:cNvPr id="12" name="object 12"/>
            <p:cNvSpPr/>
            <p:nvPr/>
          </p:nvSpPr>
          <p:spPr>
            <a:xfrm>
              <a:off x="7539228" y="3072383"/>
              <a:ext cx="3692525" cy="963294"/>
            </a:xfrm>
            <a:custGeom>
              <a:avLst/>
              <a:gdLst/>
              <a:ahLst/>
              <a:cxnLst/>
              <a:rect l="l" t="t" r="r" b="b"/>
              <a:pathLst>
                <a:path w="3692525" h="963295">
                  <a:moveTo>
                    <a:pt x="3668268" y="0"/>
                  </a:moveTo>
                  <a:lnTo>
                    <a:pt x="24002" y="0"/>
                  </a:lnTo>
                  <a:lnTo>
                    <a:pt x="14731" y="1904"/>
                  </a:lnTo>
                  <a:lnTo>
                    <a:pt x="6985" y="6985"/>
                  </a:lnTo>
                  <a:lnTo>
                    <a:pt x="1904" y="14731"/>
                  </a:lnTo>
                  <a:lnTo>
                    <a:pt x="0" y="24002"/>
                  </a:lnTo>
                  <a:lnTo>
                    <a:pt x="0" y="938910"/>
                  </a:lnTo>
                  <a:lnTo>
                    <a:pt x="1904" y="948182"/>
                  </a:lnTo>
                  <a:lnTo>
                    <a:pt x="6985" y="955928"/>
                  </a:lnTo>
                  <a:lnTo>
                    <a:pt x="14731" y="961008"/>
                  </a:lnTo>
                  <a:lnTo>
                    <a:pt x="24002" y="962913"/>
                  </a:lnTo>
                  <a:lnTo>
                    <a:pt x="3668268" y="962913"/>
                  </a:lnTo>
                  <a:lnTo>
                    <a:pt x="3677539" y="961008"/>
                  </a:lnTo>
                  <a:lnTo>
                    <a:pt x="3685286" y="955928"/>
                  </a:lnTo>
                  <a:lnTo>
                    <a:pt x="3690366" y="948182"/>
                  </a:lnTo>
                  <a:lnTo>
                    <a:pt x="3692271" y="938910"/>
                  </a:lnTo>
                  <a:lnTo>
                    <a:pt x="3692271" y="24002"/>
                  </a:lnTo>
                  <a:lnTo>
                    <a:pt x="3690366" y="14731"/>
                  </a:lnTo>
                  <a:lnTo>
                    <a:pt x="3685286" y="6985"/>
                  </a:lnTo>
                  <a:lnTo>
                    <a:pt x="3677539" y="1904"/>
                  </a:lnTo>
                  <a:lnTo>
                    <a:pt x="3668268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39228" y="3072383"/>
              <a:ext cx="3692525" cy="963294"/>
            </a:xfrm>
            <a:custGeom>
              <a:avLst/>
              <a:gdLst/>
              <a:ahLst/>
              <a:cxnLst/>
              <a:rect l="l" t="t" r="r" b="b"/>
              <a:pathLst>
                <a:path w="3692525" h="963295">
                  <a:moveTo>
                    <a:pt x="0" y="24002"/>
                  </a:moveTo>
                  <a:lnTo>
                    <a:pt x="1904" y="14731"/>
                  </a:lnTo>
                  <a:lnTo>
                    <a:pt x="6985" y="6985"/>
                  </a:lnTo>
                  <a:lnTo>
                    <a:pt x="14731" y="1904"/>
                  </a:lnTo>
                  <a:lnTo>
                    <a:pt x="24002" y="0"/>
                  </a:lnTo>
                  <a:lnTo>
                    <a:pt x="3668268" y="0"/>
                  </a:lnTo>
                  <a:lnTo>
                    <a:pt x="3677539" y="1904"/>
                  </a:lnTo>
                  <a:lnTo>
                    <a:pt x="3685286" y="6985"/>
                  </a:lnTo>
                  <a:lnTo>
                    <a:pt x="3690366" y="14731"/>
                  </a:lnTo>
                  <a:lnTo>
                    <a:pt x="3692271" y="24002"/>
                  </a:lnTo>
                  <a:lnTo>
                    <a:pt x="3692271" y="938910"/>
                  </a:lnTo>
                  <a:lnTo>
                    <a:pt x="3690366" y="948182"/>
                  </a:lnTo>
                  <a:lnTo>
                    <a:pt x="3685286" y="955928"/>
                  </a:lnTo>
                  <a:lnTo>
                    <a:pt x="3677539" y="961008"/>
                  </a:lnTo>
                  <a:lnTo>
                    <a:pt x="3668268" y="962913"/>
                  </a:lnTo>
                  <a:lnTo>
                    <a:pt x="24002" y="962913"/>
                  </a:lnTo>
                  <a:lnTo>
                    <a:pt x="14731" y="961008"/>
                  </a:lnTo>
                  <a:lnTo>
                    <a:pt x="6985" y="955928"/>
                  </a:lnTo>
                  <a:lnTo>
                    <a:pt x="1904" y="948182"/>
                  </a:lnTo>
                  <a:lnTo>
                    <a:pt x="0" y="938910"/>
                  </a:lnTo>
                  <a:lnTo>
                    <a:pt x="0" y="24002"/>
                  </a:lnTo>
                  <a:close/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7625333" y="3411169"/>
            <a:ext cx="35267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>
                <a:solidFill>
                  <a:srgbClr val="444444"/>
                </a:solidFill>
                <a:latin typeface="Trebuchet MS"/>
                <a:cs typeface="Trebuchet MS"/>
              </a:rPr>
              <a:t>ре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6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залог</a:t>
            </a:r>
            <a:r>
              <a:rPr dirty="0" sz="16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-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6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45">
                <a:solidFill>
                  <a:srgbClr val="444444"/>
                </a:solidFill>
                <a:latin typeface="Trebuchet MS"/>
                <a:cs typeface="Trebuchet MS"/>
              </a:rPr>
              <a:t>жных</a:t>
            </a:r>
            <a:r>
              <a:rPr dirty="0" sz="1600" spc="-2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2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6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600" spc="3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6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600" spc="4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6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3178" y="4533391"/>
            <a:ext cx="10566400" cy="16408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lr>
                <a:srgbClr val="E1465A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dirty="0" sz="1600" spc="45">
                <a:solidFill>
                  <a:srgbClr val="343846"/>
                </a:solidFill>
                <a:latin typeface="Trebuchet MS"/>
                <a:cs typeface="Trebuchet MS"/>
              </a:rPr>
              <a:t>Способ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обеспечения</a:t>
            </a:r>
            <a:r>
              <a:rPr dirty="0" sz="1600" spc="-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исполнения</a:t>
            </a:r>
            <a:r>
              <a:rPr dirty="0" sz="16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контракта</a:t>
            </a:r>
            <a:r>
              <a:rPr dirty="0" sz="1600" spc="-4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343846"/>
                </a:solidFill>
                <a:latin typeface="Trebuchet MS"/>
                <a:cs typeface="Trebuchet MS"/>
              </a:rPr>
              <a:t>определяется</a:t>
            </a:r>
            <a:r>
              <a:rPr dirty="0" sz="1600" spc="-2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участником</a:t>
            </a:r>
            <a:r>
              <a:rPr dirty="0" sz="1600" spc="-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открытого</a:t>
            </a:r>
            <a:r>
              <a:rPr dirty="0" sz="16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аукциона</a:t>
            </a:r>
            <a:r>
              <a:rPr dirty="0" sz="16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85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электронной </a:t>
            </a:r>
            <a:r>
              <a:rPr dirty="0" sz="1600" spc="-4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343846"/>
                </a:solidFill>
                <a:latin typeface="Trebuchet MS"/>
                <a:cs typeface="Trebuchet MS"/>
              </a:rPr>
              <a:t>форме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самостоятельно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(ч. </a:t>
            </a:r>
            <a:r>
              <a:rPr dirty="0" sz="1600" spc="55">
                <a:solidFill>
                  <a:srgbClr val="343846"/>
                </a:solidFill>
                <a:latin typeface="Trebuchet MS"/>
                <a:cs typeface="Trebuchet MS"/>
              </a:rPr>
              <a:t>3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35">
                <a:solidFill>
                  <a:srgbClr val="343846"/>
                </a:solidFill>
                <a:latin typeface="Trebuchet MS"/>
                <a:cs typeface="Trebuchet MS"/>
              </a:rPr>
              <a:t>ст.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25">
                <a:solidFill>
                  <a:srgbClr val="343846"/>
                </a:solidFill>
                <a:latin typeface="Trebuchet MS"/>
                <a:cs typeface="Trebuchet MS"/>
              </a:rPr>
              <a:t>96).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E1465A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Контракт</a:t>
            </a:r>
            <a:r>
              <a:rPr dirty="0" sz="1600" spc="-4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заключается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после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предоставления</a:t>
            </a:r>
            <a:r>
              <a:rPr dirty="0" sz="1600" spc="-2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участником</a:t>
            </a:r>
            <a:r>
              <a:rPr dirty="0" sz="1600" spc="-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обеспечения</a:t>
            </a:r>
            <a:r>
              <a:rPr dirty="0" sz="1600" spc="-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исполнения</a:t>
            </a:r>
            <a:r>
              <a:rPr dirty="0" sz="16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контракта</a:t>
            </a:r>
            <a:r>
              <a:rPr dirty="0" sz="1600" spc="3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(ч.4</a:t>
            </a:r>
            <a:r>
              <a:rPr dirty="0" sz="16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30">
                <a:solidFill>
                  <a:srgbClr val="343846"/>
                </a:solidFill>
                <a:latin typeface="Trebuchet MS"/>
                <a:cs typeface="Trebuchet MS"/>
              </a:rPr>
              <a:t>ст.96).</a:t>
            </a:r>
            <a:endParaRPr sz="1600">
              <a:latin typeface="Trebuchet MS"/>
              <a:cs typeface="Trebuchet MS"/>
            </a:endParaRPr>
          </a:p>
          <a:p>
            <a:pPr marL="299085" marR="250825" indent="-287020">
              <a:lnSpc>
                <a:spcPct val="100000"/>
              </a:lnSpc>
              <a:spcBef>
                <a:spcPts val="600"/>
              </a:spcBef>
              <a:buClr>
                <a:srgbClr val="E1465A"/>
              </a:buClr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Если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участником</a:t>
            </a:r>
            <a:r>
              <a:rPr dirty="0" sz="1600" spc="-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электронного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343846"/>
                </a:solidFill>
                <a:latin typeface="Trebuchet MS"/>
                <a:cs typeface="Trebuchet MS"/>
              </a:rPr>
              <a:t>аукциона,</a:t>
            </a:r>
            <a:r>
              <a:rPr dirty="0" sz="1600" spc="-4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6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343846"/>
                </a:solidFill>
                <a:latin typeface="Trebuchet MS"/>
                <a:cs typeface="Trebuchet MS"/>
              </a:rPr>
              <a:t>которым</a:t>
            </a:r>
            <a:r>
              <a:rPr dirty="0" sz="16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343846"/>
                </a:solidFill>
                <a:latin typeface="Trebuchet MS"/>
                <a:cs typeface="Trebuchet MS"/>
              </a:rPr>
              <a:t>заключается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343846"/>
                </a:solidFill>
                <a:latin typeface="Trebuchet MS"/>
                <a:cs typeface="Trebuchet MS"/>
              </a:rPr>
              <a:t>контракт,</a:t>
            </a:r>
            <a:r>
              <a:rPr dirty="0" sz="16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343846"/>
                </a:solidFill>
                <a:latin typeface="Trebuchet MS"/>
                <a:cs typeface="Trebuchet MS"/>
              </a:rPr>
              <a:t>является</a:t>
            </a:r>
            <a:r>
              <a:rPr dirty="0" sz="1600" spc="3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343846"/>
                </a:solidFill>
                <a:latin typeface="Trebuchet MS"/>
                <a:cs typeface="Trebuchet MS"/>
              </a:rPr>
              <a:t>государственное </a:t>
            </a:r>
            <a:r>
              <a:rPr dirty="0" sz="1600" spc="-4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или </a:t>
            </a:r>
            <a:r>
              <a:rPr dirty="0" sz="1600" spc="25">
                <a:solidFill>
                  <a:srgbClr val="343846"/>
                </a:solidFill>
                <a:latin typeface="Trebuchet MS"/>
                <a:cs typeface="Trebuchet MS"/>
              </a:rPr>
              <a:t>муниципальное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казенное </a:t>
            </a:r>
            <a:r>
              <a:rPr dirty="0" sz="1600" spc="-30">
                <a:solidFill>
                  <a:srgbClr val="343846"/>
                </a:solidFill>
                <a:latin typeface="Trebuchet MS"/>
                <a:cs typeface="Trebuchet MS"/>
              </a:rPr>
              <a:t>учреждение,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предоставление </a:t>
            </a:r>
            <a:r>
              <a:rPr dirty="0" sz="1600" spc="5">
                <a:solidFill>
                  <a:srgbClr val="343846"/>
                </a:solidFill>
                <a:latin typeface="Trebuchet MS"/>
                <a:cs typeface="Trebuchet MS"/>
              </a:rPr>
              <a:t>обеспечения </a:t>
            </a:r>
            <a:r>
              <a:rPr dirty="0" sz="1600" spc="20">
                <a:solidFill>
                  <a:srgbClr val="343846"/>
                </a:solidFill>
                <a:latin typeface="Trebuchet MS"/>
                <a:cs typeface="Trebuchet MS"/>
              </a:rPr>
              <a:t>исполнения </a:t>
            </a:r>
            <a:r>
              <a:rPr dirty="0" sz="1600" spc="35">
                <a:solidFill>
                  <a:srgbClr val="343846"/>
                </a:solidFill>
                <a:latin typeface="Trebuchet MS"/>
                <a:cs typeface="Trebuchet MS"/>
              </a:rPr>
              <a:t>контракта </a:t>
            </a:r>
            <a:r>
              <a:rPr dirty="0" sz="1600" spc="-5">
                <a:solidFill>
                  <a:srgbClr val="343846"/>
                </a:solidFill>
                <a:latin typeface="Trebuchet MS"/>
                <a:cs typeface="Trebuchet MS"/>
              </a:rPr>
              <a:t>не </a:t>
            </a:r>
            <a:r>
              <a:rPr dirty="0" sz="1600">
                <a:solidFill>
                  <a:srgbClr val="343846"/>
                </a:solidFill>
                <a:latin typeface="Trebuchet MS"/>
                <a:cs typeface="Trebuchet MS"/>
              </a:rPr>
              <a:t> требуется</a:t>
            </a:r>
            <a:r>
              <a:rPr dirty="0" sz="16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40">
                <a:solidFill>
                  <a:srgbClr val="343846"/>
                </a:solidFill>
                <a:latin typeface="Trebuchet MS"/>
                <a:cs typeface="Trebuchet MS"/>
              </a:rPr>
              <a:t>(ч.8</a:t>
            </a:r>
            <a:r>
              <a:rPr dirty="0" sz="16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35">
                <a:solidFill>
                  <a:srgbClr val="343846"/>
                </a:solidFill>
                <a:latin typeface="Trebuchet MS"/>
                <a:cs typeface="Trebuchet MS"/>
              </a:rPr>
              <a:t>ст.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343846"/>
                </a:solidFill>
                <a:latin typeface="Trebuchet MS"/>
                <a:cs typeface="Trebuchet MS"/>
              </a:rPr>
              <a:t>96</a:t>
            </a:r>
            <a:r>
              <a:rPr dirty="0" sz="16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175">
                <a:solidFill>
                  <a:srgbClr val="343846"/>
                </a:solidFill>
                <a:latin typeface="Trebuchet MS"/>
                <a:cs typeface="Trebuchet MS"/>
              </a:rPr>
              <a:t>№</a:t>
            </a:r>
            <a:r>
              <a:rPr dirty="0" sz="16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343846"/>
                </a:solidFill>
                <a:latin typeface="Trebuchet MS"/>
                <a:cs typeface="Trebuchet MS"/>
              </a:rPr>
              <a:t>44-ФЗ).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3178" y="2571115"/>
            <a:ext cx="1368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1800" spc="-2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800" spc="20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1800" spc="-2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800" spc="40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1800" spc="-40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1800" spc="-8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1800" spc="30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1800" spc="-29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E11E31"/>
                </a:solidFill>
                <a:latin typeface="Trebuchet MS"/>
                <a:cs typeface="Trebuchet MS"/>
              </a:rPr>
              <a:t>УО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516" y="1376172"/>
            <a:ext cx="894587" cy="1080515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0"/>
              </a:spcBef>
            </a:pPr>
            <a:r>
              <a:rPr dirty="0" spc="30"/>
              <a:t>ОБЕС</a:t>
            </a:r>
            <a:r>
              <a:rPr dirty="0" spc="20"/>
              <a:t>П</a:t>
            </a:r>
            <a:r>
              <a:rPr dirty="0" spc="45"/>
              <a:t>Е</a:t>
            </a:r>
            <a:r>
              <a:rPr dirty="0" spc="35"/>
              <a:t>Ч</a:t>
            </a:r>
            <a:r>
              <a:rPr dirty="0" spc="-45"/>
              <a:t>Е</a:t>
            </a:r>
            <a:r>
              <a:rPr dirty="0" spc="20"/>
              <a:t>Н</a:t>
            </a:r>
            <a:r>
              <a:rPr dirty="0" spc="5"/>
              <a:t>И</a:t>
            </a:r>
            <a:r>
              <a:rPr dirty="0" spc="-30"/>
              <a:t>Е</a:t>
            </a:r>
            <a:r>
              <a:rPr dirty="0" spc="-145"/>
              <a:t> </a:t>
            </a:r>
            <a:r>
              <a:rPr dirty="0" spc="30"/>
              <a:t>ИСП</a:t>
            </a:r>
            <a:r>
              <a:rPr dirty="0" spc="25"/>
              <a:t>О</a:t>
            </a:r>
            <a:r>
              <a:rPr dirty="0"/>
              <a:t>Л</a:t>
            </a:r>
            <a:r>
              <a:rPr dirty="0" spc="10"/>
              <a:t>Н</a:t>
            </a:r>
            <a:r>
              <a:rPr dirty="0" spc="-5"/>
              <a:t>Е</a:t>
            </a:r>
            <a:r>
              <a:rPr dirty="0" spc="30"/>
              <a:t>Н</a:t>
            </a:r>
            <a:r>
              <a:rPr dirty="0" spc="-20"/>
              <a:t>И</a:t>
            </a:r>
            <a:r>
              <a:rPr dirty="0" spc="-85"/>
              <a:t>Я</a:t>
            </a:r>
            <a:r>
              <a:rPr dirty="0" spc="-325"/>
              <a:t> </a:t>
            </a:r>
            <a:r>
              <a:rPr dirty="0" spc="-50"/>
              <a:t>К</a:t>
            </a:r>
            <a:r>
              <a:rPr dirty="0" spc="-90"/>
              <a:t>О</a:t>
            </a:r>
            <a:r>
              <a:rPr dirty="0" spc="-15"/>
              <a:t>Н</a:t>
            </a:r>
            <a:r>
              <a:rPr dirty="0" spc="-125"/>
              <a:t>Т</a:t>
            </a:r>
            <a:r>
              <a:rPr dirty="0" spc="50"/>
              <a:t>Р</a:t>
            </a:r>
            <a:r>
              <a:rPr dirty="0" spc="5"/>
              <a:t>А</a:t>
            </a:r>
            <a:r>
              <a:rPr dirty="0" spc="-50"/>
              <a:t>К</a:t>
            </a:r>
            <a:r>
              <a:rPr dirty="0" spc="-125"/>
              <a:t>Т</a:t>
            </a:r>
            <a:r>
              <a:rPr dirty="0" spc="70"/>
              <a:t>А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8175" y="175006"/>
            <a:ext cx="850138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"/>
              <a:t>НОРМАТИВНО-ПРАВОВОЕ</a:t>
            </a:r>
            <a:r>
              <a:rPr dirty="0" spc="-315"/>
              <a:t> </a:t>
            </a:r>
            <a:r>
              <a:rPr dirty="0" spc="-5"/>
              <a:t>РЕГУЛИРОВАНИЕ</a:t>
            </a:r>
            <a:r>
              <a:rPr dirty="0" spc="305"/>
              <a:t> </a:t>
            </a:r>
            <a:r>
              <a:rPr dirty="0" spc="-25"/>
              <a:t>КОНТРАКТНОЙ</a:t>
            </a:r>
            <a:r>
              <a:rPr dirty="0" spc="-200"/>
              <a:t> </a:t>
            </a:r>
            <a:r>
              <a:rPr dirty="0" spc="35"/>
              <a:t>СИСТЕМЫ</a:t>
            </a:r>
          </a:p>
        </p:txBody>
      </p:sp>
      <p:sp>
        <p:nvSpPr>
          <p:cNvPr id="3" name="object 3"/>
          <p:cNvSpPr/>
          <p:nvPr/>
        </p:nvSpPr>
        <p:spPr>
          <a:xfrm>
            <a:off x="7098792" y="1917192"/>
            <a:ext cx="3520440" cy="1238885"/>
          </a:xfrm>
          <a:custGeom>
            <a:avLst/>
            <a:gdLst/>
            <a:ahLst/>
            <a:cxnLst/>
            <a:rect l="l" t="t" r="r" b="b"/>
            <a:pathLst>
              <a:path w="3520440" h="1238885">
                <a:moveTo>
                  <a:pt x="3434460" y="0"/>
                </a:moveTo>
                <a:lnTo>
                  <a:pt x="85978" y="0"/>
                </a:lnTo>
                <a:lnTo>
                  <a:pt x="52450" y="9779"/>
                </a:lnTo>
                <a:lnTo>
                  <a:pt x="25146" y="36575"/>
                </a:lnTo>
                <a:lnTo>
                  <a:pt x="6730" y="76327"/>
                </a:lnTo>
                <a:lnTo>
                  <a:pt x="0" y="124968"/>
                </a:lnTo>
                <a:lnTo>
                  <a:pt x="0" y="1113917"/>
                </a:lnTo>
                <a:lnTo>
                  <a:pt x="6730" y="1162558"/>
                </a:lnTo>
                <a:lnTo>
                  <a:pt x="25146" y="1202182"/>
                </a:lnTo>
                <a:lnTo>
                  <a:pt x="52450" y="1228979"/>
                </a:lnTo>
                <a:lnTo>
                  <a:pt x="85978" y="1238758"/>
                </a:lnTo>
                <a:lnTo>
                  <a:pt x="3434460" y="1238758"/>
                </a:lnTo>
                <a:lnTo>
                  <a:pt x="3467988" y="1228979"/>
                </a:lnTo>
                <a:lnTo>
                  <a:pt x="3495293" y="1202182"/>
                </a:lnTo>
                <a:lnTo>
                  <a:pt x="3513708" y="1162558"/>
                </a:lnTo>
                <a:lnTo>
                  <a:pt x="3520439" y="1113917"/>
                </a:lnTo>
                <a:lnTo>
                  <a:pt x="3520439" y="124968"/>
                </a:lnTo>
                <a:lnTo>
                  <a:pt x="3513708" y="76327"/>
                </a:lnTo>
                <a:lnTo>
                  <a:pt x="3495293" y="36575"/>
                </a:lnTo>
                <a:lnTo>
                  <a:pt x="3467988" y="9779"/>
                </a:lnTo>
                <a:lnTo>
                  <a:pt x="343446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784718" y="2057780"/>
            <a:ext cx="2150110" cy="909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50" spc="35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145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50" spc="2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5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50" spc="-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5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5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50" spc="4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12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45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6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50" spc="35">
                <a:solidFill>
                  <a:srgbClr val="444444"/>
                </a:solidFill>
                <a:latin typeface="Trebuchet MS"/>
                <a:cs typeface="Trebuchet MS"/>
              </a:rPr>
              <a:t>акон</a:t>
            </a:r>
            <a:r>
              <a:rPr dirty="0" sz="1450" spc="-2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endParaRPr sz="1450">
              <a:latin typeface="Trebuchet MS"/>
              <a:cs typeface="Trebuchet MS"/>
            </a:endParaRPr>
          </a:p>
          <a:p>
            <a:pPr algn="ctr" marL="1905">
              <a:lnSpc>
                <a:spcPct val="100000"/>
              </a:lnSpc>
            </a:pPr>
            <a:r>
              <a:rPr dirty="0" sz="1450">
                <a:solidFill>
                  <a:srgbClr val="444444"/>
                </a:solidFill>
                <a:latin typeface="Trebuchet MS"/>
                <a:cs typeface="Trebuchet MS"/>
              </a:rPr>
              <a:t>26.07.06</a:t>
            </a:r>
            <a:endParaRPr sz="1450">
              <a:latin typeface="Trebuchet MS"/>
              <a:cs typeface="Trebuchet MS"/>
            </a:endParaRPr>
          </a:p>
          <a:p>
            <a:pPr algn="ctr" marL="41910">
              <a:lnSpc>
                <a:spcPct val="100000"/>
              </a:lnSpc>
            </a:pPr>
            <a:r>
              <a:rPr dirty="0" sz="1450" spc="165">
                <a:solidFill>
                  <a:srgbClr val="444444"/>
                </a:solidFill>
                <a:latin typeface="Trebuchet MS"/>
                <a:cs typeface="Trebuchet MS"/>
              </a:rPr>
              <a:t>№</a:t>
            </a:r>
            <a:r>
              <a:rPr dirty="0" sz="145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25">
                <a:solidFill>
                  <a:srgbClr val="444444"/>
                </a:solidFill>
                <a:latin typeface="Trebuchet MS"/>
                <a:cs typeface="Trebuchet MS"/>
              </a:rPr>
              <a:t>135</a:t>
            </a:r>
            <a:r>
              <a:rPr dirty="0" sz="1450" spc="-165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450" spc="45">
                <a:solidFill>
                  <a:srgbClr val="444444"/>
                </a:solidFill>
                <a:latin typeface="Trebuchet MS"/>
                <a:cs typeface="Trebuchet MS"/>
              </a:rPr>
              <a:t>ФЗ</a:t>
            </a:r>
            <a:endParaRPr sz="14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450" spc="-35">
                <a:solidFill>
                  <a:srgbClr val="444444"/>
                </a:solidFill>
                <a:latin typeface="Trebuchet MS"/>
                <a:cs typeface="Trebuchet MS"/>
              </a:rPr>
              <a:t>«</a:t>
            </a:r>
            <a:r>
              <a:rPr dirty="0" sz="1450" spc="-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6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ащите</a:t>
            </a:r>
            <a:r>
              <a:rPr dirty="0" sz="1450" spc="-1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50" spc="-5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5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50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ии</a:t>
            </a:r>
            <a:r>
              <a:rPr dirty="0" sz="1450" spc="-80">
                <a:solidFill>
                  <a:srgbClr val="444444"/>
                </a:solidFill>
                <a:latin typeface="Trebuchet MS"/>
                <a:cs typeface="Trebuchet MS"/>
              </a:rPr>
              <a:t>»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96402" y="3778186"/>
            <a:ext cx="3516629" cy="1314450"/>
            <a:chOff x="1696402" y="3778186"/>
            <a:chExt cx="3516629" cy="1314450"/>
          </a:xfrm>
        </p:grpSpPr>
        <p:sp>
          <p:nvSpPr>
            <p:cNvPr id="6" name="object 6"/>
            <p:cNvSpPr/>
            <p:nvPr/>
          </p:nvSpPr>
          <p:spPr>
            <a:xfrm>
              <a:off x="1708403" y="3790187"/>
              <a:ext cx="3488054" cy="1285875"/>
            </a:xfrm>
            <a:custGeom>
              <a:avLst/>
              <a:gdLst/>
              <a:ahLst/>
              <a:cxnLst/>
              <a:rect l="l" t="t" r="r" b="b"/>
              <a:pathLst>
                <a:path w="3488054" h="1285875">
                  <a:moveTo>
                    <a:pt x="3357879" y="0"/>
                  </a:moveTo>
                  <a:lnTo>
                    <a:pt x="130175" y="0"/>
                  </a:lnTo>
                  <a:lnTo>
                    <a:pt x="79501" y="10160"/>
                  </a:lnTo>
                  <a:lnTo>
                    <a:pt x="38100" y="37973"/>
                  </a:lnTo>
                  <a:lnTo>
                    <a:pt x="10159" y="79248"/>
                  </a:lnTo>
                  <a:lnTo>
                    <a:pt x="0" y="129793"/>
                  </a:lnTo>
                  <a:lnTo>
                    <a:pt x="0" y="1155954"/>
                  </a:lnTo>
                  <a:lnTo>
                    <a:pt x="10159" y="1206500"/>
                  </a:lnTo>
                  <a:lnTo>
                    <a:pt x="38100" y="1247775"/>
                  </a:lnTo>
                  <a:lnTo>
                    <a:pt x="79501" y="1275588"/>
                  </a:lnTo>
                  <a:lnTo>
                    <a:pt x="130175" y="1285748"/>
                  </a:lnTo>
                  <a:lnTo>
                    <a:pt x="3357879" y="1285748"/>
                  </a:lnTo>
                  <a:lnTo>
                    <a:pt x="3408553" y="1275588"/>
                  </a:lnTo>
                  <a:lnTo>
                    <a:pt x="3449954" y="1247775"/>
                  </a:lnTo>
                  <a:lnTo>
                    <a:pt x="3477895" y="1206500"/>
                  </a:lnTo>
                  <a:lnTo>
                    <a:pt x="3488054" y="1155954"/>
                  </a:lnTo>
                  <a:lnTo>
                    <a:pt x="3488054" y="129793"/>
                  </a:lnTo>
                  <a:lnTo>
                    <a:pt x="3477895" y="79248"/>
                  </a:lnTo>
                  <a:lnTo>
                    <a:pt x="3449954" y="37973"/>
                  </a:lnTo>
                  <a:lnTo>
                    <a:pt x="3408553" y="10160"/>
                  </a:lnTo>
                  <a:lnTo>
                    <a:pt x="3357879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10689" y="3792473"/>
              <a:ext cx="3488054" cy="1285875"/>
            </a:xfrm>
            <a:custGeom>
              <a:avLst/>
              <a:gdLst/>
              <a:ahLst/>
              <a:cxnLst/>
              <a:rect l="l" t="t" r="r" b="b"/>
              <a:pathLst>
                <a:path w="3488054" h="1285875">
                  <a:moveTo>
                    <a:pt x="0" y="129793"/>
                  </a:moveTo>
                  <a:lnTo>
                    <a:pt x="10160" y="79248"/>
                  </a:lnTo>
                  <a:lnTo>
                    <a:pt x="38100" y="37973"/>
                  </a:lnTo>
                  <a:lnTo>
                    <a:pt x="79502" y="10159"/>
                  </a:lnTo>
                  <a:lnTo>
                    <a:pt x="130175" y="0"/>
                  </a:lnTo>
                  <a:lnTo>
                    <a:pt x="3357880" y="0"/>
                  </a:lnTo>
                  <a:lnTo>
                    <a:pt x="3408553" y="10159"/>
                  </a:lnTo>
                  <a:lnTo>
                    <a:pt x="3449955" y="37973"/>
                  </a:lnTo>
                  <a:lnTo>
                    <a:pt x="3477895" y="79248"/>
                  </a:lnTo>
                  <a:lnTo>
                    <a:pt x="3488055" y="129793"/>
                  </a:lnTo>
                  <a:lnTo>
                    <a:pt x="3488055" y="1155953"/>
                  </a:lnTo>
                  <a:lnTo>
                    <a:pt x="3477895" y="1206500"/>
                  </a:lnTo>
                  <a:lnTo>
                    <a:pt x="3449955" y="1247775"/>
                  </a:lnTo>
                  <a:lnTo>
                    <a:pt x="3408553" y="1275588"/>
                  </a:lnTo>
                  <a:lnTo>
                    <a:pt x="3357880" y="1285748"/>
                  </a:lnTo>
                  <a:lnTo>
                    <a:pt x="130175" y="1285748"/>
                  </a:lnTo>
                  <a:lnTo>
                    <a:pt x="79502" y="1275588"/>
                  </a:lnTo>
                  <a:lnTo>
                    <a:pt x="38100" y="1247775"/>
                  </a:lnTo>
                  <a:lnTo>
                    <a:pt x="10160" y="1206500"/>
                  </a:lnTo>
                  <a:lnTo>
                    <a:pt x="0" y="1155953"/>
                  </a:lnTo>
                  <a:lnTo>
                    <a:pt x="0" y="129793"/>
                  </a:lnTo>
                  <a:close/>
                </a:path>
              </a:pathLst>
            </a:custGeom>
            <a:ln w="285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261742" y="3972560"/>
            <a:ext cx="2369185" cy="909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145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5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50" spc="4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114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45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6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50" spc="35">
                <a:solidFill>
                  <a:srgbClr val="444444"/>
                </a:solidFill>
                <a:latin typeface="Trebuchet MS"/>
                <a:cs typeface="Trebuchet MS"/>
              </a:rPr>
              <a:t>акон</a:t>
            </a:r>
            <a:r>
              <a:rPr dirty="0" sz="145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endParaRPr sz="1450">
              <a:latin typeface="Trebuchet MS"/>
              <a:cs typeface="Trebuchet MS"/>
            </a:endParaRPr>
          </a:p>
          <a:p>
            <a:pPr algn="ctr" marL="1270">
              <a:lnSpc>
                <a:spcPct val="100000"/>
              </a:lnSpc>
            </a:pPr>
            <a:r>
              <a:rPr dirty="0" sz="1450">
                <a:solidFill>
                  <a:srgbClr val="444444"/>
                </a:solidFill>
                <a:latin typeface="Trebuchet MS"/>
                <a:cs typeface="Trebuchet MS"/>
              </a:rPr>
              <a:t>06.04.2011</a:t>
            </a:r>
            <a:endParaRPr sz="14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450" spc="165">
                <a:solidFill>
                  <a:srgbClr val="444444"/>
                </a:solidFill>
                <a:latin typeface="Trebuchet MS"/>
                <a:cs typeface="Trebuchet MS"/>
              </a:rPr>
              <a:t>№</a:t>
            </a:r>
            <a:r>
              <a:rPr dirty="0" sz="145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10">
                <a:solidFill>
                  <a:srgbClr val="444444"/>
                </a:solidFill>
                <a:latin typeface="Trebuchet MS"/>
                <a:cs typeface="Trebuchet MS"/>
              </a:rPr>
              <a:t>63</a:t>
            </a:r>
            <a:r>
              <a:rPr dirty="0" sz="1450" spc="-180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ФЗ</a:t>
            </a:r>
            <a:endParaRPr sz="14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450" spc="-80">
                <a:solidFill>
                  <a:srgbClr val="444444"/>
                </a:solidFill>
                <a:latin typeface="Trebuchet MS"/>
                <a:cs typeface="Trebuchet MS"/>
              </a:rPr>
              <a:t>«</a:t>
            </a:r>
            <a:r>
              <a:rPr dirty="0" sz="1450" spc="1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145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40">
                <a:solidFill>
                  <a:srgbClr val="444444"/>
                </a:solidFill>
                <a:latin typeface="Trebuchet MS"/>
                <a:cs typeface="Trebuchet MS"/>
              </a:rPr>
              <a:t>эл</a:t>
            </a:r>
            <a:r>
              <a:rPr dirty="0" sz="1450" spc="10">
                <a:solidFill>
                  <a:srgbClr val="444444"/>
                </a:solidFill>
                <a:latin typeface="Trebuchet MS"/>
                <a:cs typeface="Trebuchet MS"/>
              </a:rPr>
              <a:t>ектр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4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2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450" spc="-1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подп</a:t>
            </a:r>
            <a:r>
              <a:rPr dirty="0" sz="1450" spc="3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50" spc="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50" spc="-80">
                <a:solidFill>
                  <a:srgbClr val="444444"/>
                </a:solidFill>
                <a:latin typeface="Trebuchet MS"/>
                <a:cs typeface="Trebuchet MS"/>
              </a:rPr>
              <a:t>»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91830" y="1905190"/>
            <a:ext cx="3516629" cy="1727835"/>
            <a:chOff x="1691830" y="1905190"/>
            <a:chExt cx="3516629" cy="1727835"/>
          </a:xfrm>
        </p:grpSpPr>
        <p:sp>
          <p:nvSpPr>
            <p:cNvPr id="10" name="object 10"/>
            <p:cNvSpPr/>
            <p:nvPr/>
          </p:nvSpPr>
          <p:spPr>
            <a:xfrm>
              <a:off x="1703831" y="1917191"/>
              <a:ext cx="3488054" cy="1699260"/>
            </a:xfrm>
            <a:custGeom>
              <a:avLst/>
              <a:gdLst/>
              <a:ahLst/>
              <a:cxnLst/>
              <a:rect l="l" t="t" r="r" b="b"/>
              <a:pathLst>
                <a:path w="3488054" h="1699260">
                  <a:moveTo>
                    <a:pt x="3377183" y="0"/>
                  </a:moveTo>
                  <a:lnTo>
                    <a:pt x="110870" y="0"/>
                  </a:lnTo>
                  <a:lnTo>
                    <a:pt x="67691" y="8636"/>
                  </a:lnTo>
                  <a:lnTo>
                    <a:pt x="32512" y="32385"/>
                  </a:lnTo>
                  <a:lnTo>
                    <a:pt x="8762" y="67563"/>
                  </a:lnTo>
                  <a:lnTo>
                    <a:pt x="0" y="110490"/>
                  </a:lnTo>
                  <a:lnTo>
                    <a:pt x="0" y="1588770"/>
                  </a:lnTo>
                  <a:lnTo>
                    <a:pt x="8762" y="1631696"/>
                  </a:lnTo>
                  <a:lnTo>
                    <a:pt x="32512" y="1666875"/>
                  </a:lnTo>
                  <a:lnTo>
                    <a:pt x="67691" y="1690624"/>
                  </a:lnTo>
                  <a:lnTo>
                    <a:pt x="110870" y="1699260"/>
                  </a:lnTo>
                  <a:lnTo>
                    <a:pt x="3377183" y="1699260"/>
                  </a:lnTo>
                  <a:lnTo>
                    <a:pt x="3420364" y="1690624"/>
                  </a:lnTo>
                  <a:lnTo>
                    <a:pt x="3455543" y="1666875"/>
                  </a:lnTo>
                  <a:lnTo>
                    <a:pt x="3479292" y="1631696"/>
                  </a:lnTo>
                  <a:lnTo>
                    <a:pt x="3488054" y="1588770"/>
                  </a:lnTo>
                  <a:lnTo>
                    <a:pt x="3488054" y="110490"/>
                  </a:lnTo>
                  <a:lnTo>
                    <a:pt x="3479292" y="67563"/>
                  </a:lnTo>
                  <a:lnTo>
                    <a:pt x="3455543" y="32385"/>
                  </a:lnTo>
                  <a:lnTo>
                    <a:pt x="3420364" y="8636"/>
                  </a:lnTo>
                  <a:lnTo>
                    <a:pt x="3377183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06117" y="1919477"/>
              <a:ext cx="3488054" cy="1699260"/>
            </a:xfrm>
            <a:custGeom>
              <a:avLst/>
              <a:gdLst/>
              <a:ahLst/>
              <a:cxnLst/>
              <a:rect l="l" t="t" r="r" b="b"/>
              <a:pathLst>
                <a:path w="3488054" h="1699260">
                  <a:moveTo>
                    <a:pt x="0" y="110489"/>
                  </a:moveTo>
                  <a:lnTo>
                    <a:pt x="8762" y="67563"/>
                  </a:lnTo>
                  <a:lnTo>
                    <a:pt x="32512" y="32385"/>
                  </a:lnTo>
                  <a:lnTo>
                    <a:pt x="67690" y="8636"/>
                  </a:lnTo>
                  <a:lnTo>
                    <a:pt x="110870" y="0"/>
                  </a:lnTo>
                  <a:lnTo>
                    <a:pt x="3377183" y="0"/>
                  </a:lnTo>
                  <a:lnTo>
                    <a:pt x="3420364" y="8636"/>
                  </a:lnTo>
                  <a:lnTo>
                    <a:pt x="3455543" y="32385"/>
                  </a:lnTo>
                  <a:lnTo>
                    <a:pt x="3479292" y="67563"/>
                  </a:lnTo>
                  <a:lnTo>
                    <a:pt x="3488054" y="110489"/>
                  </a:lnTo>
                  <a:lnTo>
                    <a:pt x="3488054" y="1588770"/>
                  </a:lnTo>
                  <a:lnTo>
                    <a:pt x="3479292" y="1631696"/>
                  </a:lnTo>
                  <a:lnTo>
                    <a:pt x="3455543" y="1666875"/>
                  </a:lnTo>
                  <a:lnTo>
                    <a:pt x="3420364" y="1690624"/>
                  </a:lnTo>
                  <a:lnTo>
                    <a:pt x="3377183" y="1699260"/>
                  </a:lnTo>
                  <a:lnTo>
                    <a:pt x="110870" y="1699260"/>
                  </a:lnTo>
                  <a:lnTo>
                    <a:pt x="67690" y="1690624"/>
                  </a:lnTo>
                  <a:lnTo>
                    <a:pt x="32512" y="1666875"/>
                  </a:lnTo>
                  <a:lnTo>
                    <a:pt x="8762" y="1631696"/>
                  </a:lnTo>
                  <a:lnTo>
                    <a:pt x="0" y="1588770"/>
                  </a:lnTo>
                  <a:lnTo>
                    <a:pt x="0" y="110489"/>
                  </a:lnTo>
                  <a:close/>
                </a:path>
              </a:pathLst>
            </a:custGeom>
            <a:ln w="285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939798" y="2073655"/>
            <a:ext cx="2896870" cy="1351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145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5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50" spc="4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114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45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6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50" spc="35">
                <a:solidFill>
                  <a:srgbClr val="444444"/>
                </a:solidFill>
                <a:latin typeface="Trebuchet MS"/>
                <a:cs typeface="Trebuchet MS"/>
              </a:rPr>
              <a:t>акон</a:t>
            </a:r>
            <a:r>
              <a:rPr dirty="0" sz="145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4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50" spc="-2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444444"/>
                </a:solidFill>
                <a:latin typeface="Trebuchet MS"/>
                <a:cs typeface="Trebuchet MS"/>
              </a:rPr>
              <a:t>05.04.</a:t>
            </a:r>
            <a:r>
              <a:rPr dirty="0" sz="1450" spc="-15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1450" spc="50">
                <a:solidFill>
                  <a:srgbClr val="444444"/>
                </a:solidFill>
                <a:latin typeface="Trebuchet MS"/>
                <a:cs typeface="Trebuchet MS"/>
              </a:rPr>
              <a:t>3</a:t>
            </a:r>
            <a:endParaRPr sz="14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450" spc="165">
                <a:solidFill>
                  <a:srgbClr val="444444"/>
                </a:solidFill>
                <a:latin typeface="Trebuchet MS"/>
                <a:cs typeface="Trebuchet MS"/>
              </a:rPr>
              <a:t>№</a:t>
            </a:r>
            <a:r>
              <a:rPr dirty="0" sz="145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25">
                <a:solidFill>
                  <a:srgbClr val="444444"/>
                </a:solidFill>
                <a:latin typeface="Trebuchet MS"/>
                <a:cs typeface="Trebuchet MS"/>
              </a:rPr>
              <a:t>44</a:t>
            </a:r>
            <a:r>
              <a:rPr dirty="0" sz="1450" spc="-165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1450" spc="10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5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-45">
                <a:solidFill>
                  <a:srgbClr val="444444"/>
                </a:solidFill>
                <a:latin typeface="Trebuchet MS"/>
                <a:cs typeface="Trebuchet MS"/>
              </a:rPr>
              <a:t>(</a:t>
            </a:r>
            <a:r>
              <a:rPr dirty="0" sz="1450" spc="-45">
                <a:solidFill>
                  <a:srgbClr val="444444"/>
                </a:solidFill>
                <a:latin typeface="Trebuchet MS"/>
                <a:cs typeface="Trebuchet MS"/>
              </a:rPr>
              <a:t>ред</a:t>
            </a:r>
            <a:r>
              <a:rPr dirty="0" sz="1450" spc="-2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145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4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5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50">
                <a:solidFill>
                  <a:srgbClr val="444444"/>
                </a:solidFill>
                <a:latin typeface="Trebuchet MS"/>
                <a:cs typeface="Trebuchet MS"/>
              </a:rPr>
              <a:t>24</a:t>
            </a:r>
            <a:r>
              <a:rPr dirty="0" sz="1450" spc="-50">
                <a:solidFill>
                  <a:srgbClr val="444444"/>
                </a:solidFill>
                <a:latin typeface="Trebuchet MS"/>
                <a:cs typeface="Trebuchet MS"/>
              </a:rPr>
              <a:t>.0</a:t>
            </a:r>
            <a:r>
              <a:rPr dirty="0" sz="1450" spc="50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1450" spc="-20">
                <a:solidFill>
                  <a:srgbClr val="444444"/>
                </a:solidFill>
                <a:latin typeface="Trebuchet MS"/>
                <a:cs typeface="Trebuchet MS"/>
              </a:rPr>
              <a:t>.2</a:t>
            </a:r>
            <a:r>
              <a:rPr dirty="0" sz="1450" spc="-30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1450" spc="40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1450" spc="35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1450" spc="-30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endParaRPr sz="1450">
              <a:latin typeface="Trebuchet MS"/>
              <a:cs typeface="Trebuchet MS"/>
            </a:endParaRPr>
          </a:p>
          <a:p>
            <a:pPr algn="ctr" marL="12065" marR="5080" indent="2540">
              <a:lnSpc>
                <a:spcPct val="100000"/>
              </a:lnSpc>
            </a:pPr>
            <a:r>
              <a:rPr dirty="0" sz="1450" spc="-35">
                <a:solidFill>
                  <a:srgbClr val="444444"/>
                </a:solidFill>
                <a:latin typeface="Trebuchet MS"/>
                <a:cs typeface="Trebuchet MS"/>
              </a:rPr>
              <a:t>«</a:t>
            </a:r>
            <a:r>
              <a:rPr dirty="0" sz="1450" spc="-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5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45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сис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тем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5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8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50" spc="-2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-20">
                <a:solidFill>
                  <a:srgbClr val="444444"/>
                </a:solidFill>
                <a:latin typeface="Trebuchet MS"/>
                <a:cs typeface="Trebuchet MS"/>
              </a:rPr>
              <a:t>сфере  </a:t>
            </a:r>
            <a:r>
              <a:rPr dirty="0" sz="1450" spc="6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ак</a:t>
            </a:r>
            <a:r>
              <a:rPr dirty="0" sz="1450" spc="1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50" spc="35">
                <a:solidFill>
                  <a:srgbClr val="444444"/>
                </a:solidFill>
                <a:latin typeface="Trebuchet MS"/>
                <a:cs typeface="Trebuchet MS"/>
              </a:rPr>
              <a:t>по</a:t>
            </a:r>
            <a:r>
              <a:rPr dirty="0" sz="1450" spc="4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5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45">
                <a:solidFill>
                  <a:srgbClr val="444444"/>
                </a:solidFill>
                <a:latin typeface="Trebuchet MS"/>
                <a:cs typeface="Trebuchet MS"/>
              </a:rPr>
              <a:t>товаро</a:t>
            </a:r>
            <a:r>
              <a:rPr dirty="0" sz="1450" spc="3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50" spc="-25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145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-3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50" spc="1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50" spc="-35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50" spc="-25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1450" spc="-1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50" spc="-20">
                <a:solidFill>
                  <a:srgbClr val="444444"/>
                </a:solidFill>
                <a:latin typeface="Trebuchet MS"/>
                <a:cs typeface="Trebuchet MS"/>
              </a:rPr>
              <a:t>лу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450" spc="-2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25">
                <a:solidFill>
                  <a:srgbClr val="444444"/>
                </a:solidFill>
                <a:latin typeface="Trebuchet MS"/>
                <a:cs typeface="Trebuchet MS"/>
              </a:rPr>
              <a:t>для  </a:t>
            </a:r>
            <a:r>
              <a:rPr dirty="0" sz="1450" spc="10">
                <a:solidFill>
                  <a:srgbClr val="444444"/>
                </a:solidFill>
                <a:latin typeface="Trebuchet MS"/>
                <a:cs typeface="Trebuchet MS"/>
              </a:rPr>
              <a:t>обе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50" spc="-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450" spc="-2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5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50" spc="3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45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-45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1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50" spc="-6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50" spc="-2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50" spc="1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50" spc="1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50" spc="5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50" spc="-5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50">
                <a:solidFill>
                  <a:srgbClr val="444444"/>
                </a:solidFill>
                <a:latin typeface="Trebuchet MS"/>
                <a:cs typeface="Trebuchet MS"/>
              </a:rPr>
              <a:t>нн</a:t>
            </a:r>
            <a:r>
              <a:rPr dirty="0" sz="1450" spc="105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450" spc="-20">
                <a:solidFill>
                  <a:srgbClr val="444444"/>
                </a:solidFill>
                <a:latin typeface="Trebuchet MS"/>
                <a:cs typeface="Trebuchet MS"/>
              </a:rPr>
              <a:t>х</a:t>
            </a:r>
            <a:r>
              <a:rPr dirty="0" sz="145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и  </a:t>
            </a:r>
            <a:r>
              <a:rPr dirty="0" sz="1450" spc="7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450" spc="-5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50" spc="50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50" spc="4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114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450" spc="-20">
                <a:solidFill>
                  <a:srgbClr val="444444"/>
                </a:solidFill>
                <a:latin typeface="Trebuchet MS"/>
                <a:cs typeface="Trebuchet MS"/>
              </a:rPr>
              <a:t>х</a:t>
            </a:r>
            <a:r>
              <a:rPr dirty="0" sz="1450" spc="-1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-5">
                <a:solidFill>
                  <a:srgbClr val="444444"/>
                </a:solidFill>
                <a:latin typeface="Trebuchet MS"/>
                <a:cs typeface="Trebuchet MS"/>
              </a:rPr>
              <a:t>нужд»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66978" y="3281362"/>
            <a:ext cx="3567429" cy="1814830"/>
            <a:chOff x="7066978" y="3281362"/>
            <a:chExt cx="3567429" cy="1814830"/>
          </a:xfrm>
        </p:grpSpPr>
        <p:sp>
          <p:nvSpPr>
            <p:cNvPr id="14" name="object 14"/>
            <p:cNvSpPr/>
            <p:nvPr/>
          </p:nvSpPr>
          <p:spPr>
            <a:xfrm>
              <a:off x="7078980" y="3293363"/>
              <a:ext cx="3540760" cy="1786255"/>
            </a:xfrm>
            <a:custGeom>
              <a:avLst/>
              <a:gdLst/>
              <a:ahLst/>
              <a:cxnLst/>
              <a:rect l="l" t="t" r="r" b="b"/>
              <a:pathLst>
                <a:path w="3540759" h="1786254">
                  <a:moveTo>
                    <a:pt x="3359912" y="0"/>
                  </a:moveTo>
                  <a:lnTo>
                    <a:pt x="180340" y="0"/>
                  </a:lnTo>
                  <a:lnTo>
                    <a:pt x="132334" y="6476"/>
                  </a:lnTo>
                  <a:lnTo>
                    <a:pt x="89280" y="24637"/>
                  </a:lnTo>
                  <a:lnTo>
                    <a:pt x="52831" y="52705"/>
                  </a:lnTo>
                  <a:lnTo>
                    <a:pt x="24638" y="89281"/>
                  </a:lnTo>
                  <a:lnTo>
                    <a:pt x="6476" y="132334"/>
                  </a:lnTo>
                  <a:lnTo>
                    <a:pt x="0" y="180212"/>
                  </a:lnTo>
                  <a:lnTo>
                    <a:pt x="0" y="1605661"/>
                  </a:lnTo>
                  <a:lnTo>
                    <a:pt x="6476" y="1653540"/>
                  </a:lnTo>
                  <a:lnTo>
                    <a:pt x="24638" y="1696593"/>
                  </a:lnTo>
                  <a:lnTo>
                    <a:pt x="52831" y="1733042"/>
                  </a:lnTo>
                  <a:lnTo>
                    <a:pt x="89280" y="1761236"/>
                  </a:lnTo>
                  <a:lnTo>
                    <a:pt x="132334" y="1779397"/>
                  </a:lnTo>
                  <a:lnTo>
                    <a:pt x="180340" y="1785874"/>
                  </a:lnTo>
                  <a:lnTo>
                    <a:pt x="3359912" y="1785874"/>
                  </a:lnTo>
                  <a:lnTo>
                    <a:pt x="3407918" y="1779397"/>
                  </a:lnTo>
                  <a:lnTo>
                    <a:pt x="3450971" y="1761236"/>
                  </a:lnTo>
                  <a:lnTo>
                    <a:pt x="3487420" y="1733042"/>
                  </a:lnTo>
                  <a:lnTo>
                    <a:pt x="3515614" y="1696593"/>
                  </a:lnTo>
                  <a:lnTo>
                    <a:pt x="3533775" y="1653540"/>
                  </a:lnTo>
                  <a:lnTo>
                    <a:pt x="3540252" y="1605661"/>
                  </a:lnTo>
                  <a:lnTo>
                    <a:pt x="3540252" y="180212"/>
                  </a:lnTo>
                  <a:lnTo>
                    <a:pt x="3533775" y="132334"/>
                  </a:lnTo>
                  <a:lnTo>
                    <a:pt x="3515614" y="89281"/>
                  </a:lnTo>
                  <a:lnTo>
                    <a:pt x="3487420" y="52705"/>
                  </a:lnTo>
                  <a:lnTo>
                    <a:pt x="3450971" y="24637"/>
                  </a:lnTo>
                  <a:lnTo>
                    <a:pt x="3407918" y="6476"/>
                  </a:lnTo>
                  <a:lnTo>
                    <a:pt x="3359912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081266" y="3295650"/>
              <a:ext cx="3538854" cy="1786255"/>
            </a:xfrm>
            <a:custGeom>
              <a:avLst/>
              <a:gdLst/>
              <a:ahLst/>
              <a:cxnLst/>
              <a:rect l="l" t="t" r="r" b="b"/>
              <a:pathLst>
                <a:path w="3538854" h="1786254">
                  <a:moveTo>
                    <a:pt x="0" y="180212"/>
                  </a:moveTo>
                  <a:lnTo>
                    <a:pt x="6476" y="132334"/>
                  </a:lnTo>
                  <a:lnTo>
                    <a:pt x="24637" y="89280"/>
                  </a:lnTo>
                  <a:lnTo>
                    <a:pt x="52831" y="52704"/>
                  </a:lnTo>
                  <a:lnTo>
                    <a:pt x="89280" y="24637"/>
                  </a:lnTo>
                  <a:lnTo>
                    <a:pt x="132333" y="6476"/>
                  </a:lnTo>
                  <a:lnTo>
                    <a:pt x="180212" y="0"/>
                  </a:lnTo>
                  <a:lnTo>
                    <a:pt x="3358514" y="0"/>
                  </a:lnTo>
                  <a:lnTo>
                    <a:pt x="3406393" y="6476"/>
                  </a:lnTo>
                  <a:lnTo>
                    <a:pt x="3449447" y="24637"/>
                  </a:lnTo>
                  <a:lnTo>
                    <a:pt x="3485895" y="52704"/>
                  </a:lnTo>
                  <a:lnTo>
                    <a:pt x="3514089" y="89280"/>
                  </a:lnTo>
                  <a:lnTo>
                    <a:pt x="3532251" y="132334"/>
                  </a:lnTo>
                  <a:lnTo>
                    <a:pt x="3538728" y="180212"/>
                  </a:lnTo>
                  <a:lnTo>
                    <a:pt x="3538728" y="1605661"/>
                  </a:lnTo>
                  <a:lnTo>
                    <a:pt x="3532251" y="1653539"/>
                  </a:lnTo>
                  <a:lnTo>
                    <a:pt x="3514089" y="1696593"/>
                  </a:lnTo>
                  <a:lnTo>
                    <a:pt x="3485895" y="1733042"/>
                  </a:lnTo>
                  <a:lnTo>
                    <a:pt x="3449447" y="1761236"/>
                  </a:lnTo>
                  <a:lnTo>
                    <a:pt x="3406393" y="1779397"/>
                  </a:lnTo>
                  <a:lnTo>
                    <a:pt x="3358514" y="1785874"/>
                  </a:lnTo>
                  <a:lnTo>
                    <a:pt x="180212" y="1785874"/>
                  </a:lnTo>
                  <a:lnTo>
                    <a:pt x="132333" y="1779397"/>
                  </a:lnTo>
                  <a:lnTo>
                    <a:pt x="89280" y="1761236"/>
                  </a:lnTo>
                  <a:lnTo>
                    <a:pt x="52831" y="1733042"/>
                  </a:lnTo>
                  <a:lnTo>
                    <a:pt x="24637" y="1696593"/>
                  </a:lnTo>
                  <a:lnTo>
                    <a:pt x="6476" y="1653539"/>
                  </a:lnTo>
                  <a:lnTo>
                    <a:pt x="0" y="1605661"/>
                  </a:lnTo>
                  <a:lnTo>
                    <a:pt x="0" y="180212"/>
                  </a:lnTo>
                  <a:close/>
                </a:path>
              </a:pathLst>
            </a:custGeom>
            <a:ln w="285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326248" y="3614166"/>
            <a:ext cx="3107055" cy="1130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2069">
              <a:lnSpc>
                <a:spcPct val="100000"/>
              </a:lnSpc>
              <a:spcBef>
                <a:spcPts val="100"/>
              </a:spcBef>
            </a:pP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1450" spc="-5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5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50" spc="-5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50" spc="-2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50" spc="-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50" spc="25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105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45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4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2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4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50" spc="-2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50">
                <a:solidFill>
                  <a:srgbClr val="444444"/>
                </a:solidFill>
                <a:latin typeface="Trebuchet MS"/>
                <a:cs typeface="Trebuchet MS"/>
              </a:rPr>
              <a:t>27</a:t>
            </a:r>
            <a:r>
              <a:rPr dirty="0" sz="1450" spc="-4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1450" spc="-55">
                <a:solidFill>
                  <a:srgbClr val="444444"/>
                </a:solidFill>
                <a:latin typeface="Trebuchet MS"/>
                <a:cs typeface="Trebuchet MS"/>
              </a:rPr>
              <a:t>07.</a:t>
            </a:r>
            <a:r>
              <a:rPr dirty="0" sz="1450" spc="40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1450" spc="50">
                <a:solidFill>
                  <a:srgbClr val="444444"/>
                </a:solidFill>
                <a:latin typeface="Trebuchet MS"/>
                <a:cs typeface="Trebuchet MS"/>
              </a:rPr>
              <a:t>6</a:t>
            </a:r>
            <a:endParaRPr sz="1450">
              <a:latin typeface="Trebuchet MS"/>
              <a:cs typeface="Trebuchet MS"/>
            </a:endParaRPr>
          </a:p>
          <a:p>
            <a:pPr algn="ctr" marL="20320">
              <a:lnSpc>
                <a:spcPct val="100000"/>
              </a:lnSpc>
            </a:pPr>
            <a:r>
              <a:rPr dirty="0" sz="1450" spc="165">
                <a:solidFill>
                  <a:srgbClr val="444444"/>
                </a:solidFill>
                <a:latin typeface="Trebuchet MS"/>
                <a:cs typeface="Trebuchet MS"/>
              </a:rPr>
              <a:t>№</a:t>
            </a:r>
            <a:r>
              <a:rPr dirty="0" sz="145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>
                <a:solidFill>
                  <a:srgbClr val="444444"/>
                </a:solidFill>
                <a:latin typeface="Trebuchet MS"/>
                <a:cs typeface="Trebuchet MS"/>
              </a:rPr>
              <a:t>149</a:t>
            </a:r>
            <a:r>
              <a:rPr dirty="0" sz="1450" spc="-190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450" spc="20">
                <a:solidFill>
                  <a:srgbClr val="444444"/>
                </a:solidFill>
                <a:latin typeface="Trebuchet MS"/>
                <a:cs typeface="Trebuchet MS"/>
              </a:rPr>
              <a:t>ФЗ</a:t>
            </a:r>
            <a:endParaRPr sz="1450">
              <a:latin typeface="Trebuchet MS"/>
              <a:cs typeface="Trebuchet MS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450" spc="-25">
                <a:solidFill>
                  <a:srgbClr val="444444"/>
                </a:solidFill>
                <a:latin typeface="Trebuchet MS"/>
                <a:cs typeface="Trebuchet MS"/>
              </a:rPr>
              <a:t>«О</a:t>
            </a:r>
            <a:r>
              <a:rPr dirty="0" sz="1450" spc="-20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45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-85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50" spc="7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50" spc="50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ии</a:t>
            </a:r>
            <a:r>
              <a:rPr dirty="0" sz="1450" spc="-25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145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50" spc="-85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50" spc="7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50" spc="50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450" spc="-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5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50" spc="15">
                <a:solidFill>
                  <a:srgbClr val="444444"/>
                </a:solidFill>
                <a:latin typeface="Trebuchet MS"/>
                <a:cs typeface="Trebuchet MS"/>
              </a:rPr>
              <a:t>нн</a:t>
            </a:r>
            <a:r>
              <a:rPr dirty="0" sz="1450" spc="114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450" spc="-15">
                <a:solidFill>
                  <a:srgbClr val="444444"/>
                </a:solidFill>
                <a:latin typeface="Trebuchet MS"/>
                <a:cs typeface="Trebuchet MS"/>
              </a:rPr>
              <a:t>х  </a:t>
            </a:r>
            <a:r>
              <a:rPr dirty="0" sz="1450">
                <a:solidFill>
                  <a:srgbClr val="444444"/>
                </a:solidFill>
                <a:latin typeface="Trebuchet MS"/>
                <a:cs typeface="Trebuchet MS"/>
              </a:rPr>
              <a:t>технологиях </a:t>
            </a:r>
            <a:r>
              <a:rPr dirty="0" sz="1450" spc="5">
                <a:solidFill>
                  <a:srgbClr val="444444"/>
                </a:solidFill>
                <a:latin typeface="Trebuchet MS"/>
                <a:cs typeface="Trebuchet MS"/>
              </a:rPr>
              <a:t>и </a:t>
            </a:r>
            <a:r>
              <a:rPr dirty="0" sz="1450" spc="45">
                <a:solidFill>
                  <a:srgbClr val="444444"/>
                </a:solidFill>
                <a:latin typeface="Trebuchet MS"/>
                <a:cs typeface="Trebuchet MS"/>
              </a:rPr>
              <a:t>о </a:t>
            </a:r>
            <a:r>
              <a:rPr dirty="0" sz="1450" spc="35">
                <a:solidFill>
                  <a:srgbClr val="444444"/>
                </a:solidFill>
                <a:latin typeface="Trebuchet MS"/>
                <a:cs typeface="Trebuchet MS"/>
              </a:rPr>
              <a:t>защите </a:t>
            </a:r>
            <a:r>
              <a:rPr dirty="0" sz="1450" spc="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50">
                <a:solidFill>
                  <a:srgbClr val="444444"/>
                </a:solidFill>
                <a:latin typeface="Trebuchet MS"/>
                <a:cs typeface="Trebuchet MS"/>
              </a:rPr>
              <a:t>информации»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20614" y="2951733"/>
            <a:ext cx="1426845" cy="1428115"/>
            <a:chOff x="5420614" y="2951733"/>
            <a:chExt cx="1426845" cy="1428115"/>
          </a:xfrm>
        </p:grpSpPr>
        <p:sp>
          <p:nvSpPr>
            <p:cNvPr id="18" name="object 18"/>
            <p:cNvSpPr/>
            <p:nvPr/>
          </p:nvSpPr>
          <p:spPr>
            <a:xfrm>
              <a:off x="5426964" y="2958083"/>
              <a:ext cx="1414145" cy="1415415"/>
            </a:xfrm>
            <a:custGeom>
              <a:avLst/>
              <a:gdLst/>
              <a:ahLst/>
              <a:cxnLst/>
              <a:rect l="l" t="t" r="r" b="b"/>
              <a:pathLst>
                <a:path w="1414145" h="1415414">
                  <a:moveTo>
                    <a:pt x="0" y="707643"/>
                  </a:moveTo>
                  <a:lnTo>
                    <a:pt x="1650" y="659129"/>
                  </a:lnTo>
                  <a:lnTo>
                    <a:pt x="6476" y="611631"/>
                  </a:lnTo>
                  <a:lnTo>
                    <a:pt x="14350" y="565023"/>
                  </a:lnTo>
                  <a:lnTo>
                    <a:pt x="25273" y="519556"/>
                  </a:lnTo>
                  <a:lnTo>
                    <a:pt x="38988" y="475233"/>
                  </a:lnTo>
                  <a:lnTo>
                    <a:pt x="55499" y="432180"/>
                  </a:lnTo>
                  <a:lnTo>
                    <a:pt x="74802" y="390525"/>
                  </a:lnTo>
                  <a:lnTo>
                    <a:pt x="96520" y="350392"/>
                  </a:lnTo>
                  <a:lnTo>
                    <a:pt x="120776" y="312038"/>
                  </a:lnTo>
                  <a:lnTo>
                    <a:pt x="147320" y="275336"/>
                  </a:lnTo>
                  <a:lnTo>
                    <a:pt x="176149" y="240283"/>
                  </a:lnTo>
                  <a:lnTo>
                    <a:pt x="207010" y="207263"/>
                  </a:lnTo>
                  <a:lnTo>
                    <a:pt x="240030" y="176275"/>
                  </a:lnTo>
                  <a:lnTo>
                    <a:pt x="274955" y="147446"/>
                  </a:lnTo>
                  <a:lnTo>
                    <a:pt x="311658" y="120903"/>
                  </a:lnTo>
                  <a:lnTo>
                    <a:pt x="350138" y="96646"/>
                  </a:lnTo>
                  <a:lnTo>
                    <a:pt x="390144" y="74802"/>
                  </a:lnTo>
                  <a:lnTo>
                    <a:pt x="431800" y="55625"/>
                  </a:lnTo>
                  <a:lnTo>
                    <a:pt x="474725" y="39115"/>
                  </a:lnTo>
                  <a:lnTo>
                    <a:pt x="518922" y="25273"/>
                  </a:lnTo>
                  <a:lnTo>
                    <a:pt x="564388" y="14350"/>
                  </a:lnTo>
                  <a:lnTo>
                    <a:pt x="610997" y="6476"/>
                  </a:lnTo>
                  <a:lnTo>
                    <a:pt x="658495" y="1650"/>
                  </a:lnTo>
                  <a:lnTo>
                    <a:pt x="706882" y="0"/>
                  </a:lnTo>
                  <a:lnTo>
                    <a:pt x="755396" y="1650"/>
                  </a:lnTo>
                  <a:lnTo>
                    <a:pt x="802894" y="6476"/>
                  </a:lnTo>
                  <a:lnTo>
                    <a:pt x="849502" y="14350"/>
                  </a:lnTo>
                  <a:lnTo>
                    <a:pt x="894969" y="25273"/>
                  </a:lnTo>
                  <a:lnTo>
                    <a:pt x="939164" y="39115"/>
                  </a:lnTo>
                  <a:lnTo>
                    <a:pt x="982090" y="55625"/>
                  </a:lnTo>
                  <a:lnTo>
                    <a:pt x="1023747" y="74802"/>
                  </a:lnTo>
                  <a:lnTo>
                    <a:pt x="1063752" y="96646"/>
                  </a:lnTo>
                  <a:lnTo>
                    <a:pt x="1102233" y="120903"/>
                  </a:lnTo>
                  <a:lnTo>
                    <a:pt x="1138936" y="147446"/>
                  </a:lnTo>
                  <a:lnTo>
                    <a:pt x="1173861" y="176275"/>
                  </a:lnTo>
                  <a:lnTo>
                    <a:pt x="1206881" y="207263"/>
                  </a:lnTo>
                  <a:lnTo>
                    <a:pt x="1237741" y="240283"/>
                  </a:lnTo>
                  <a:lnTo>
                    <a:pt x="1266570" y="275336"/>
                  </a:lnTo>
                  <a:lnTo>
                    <a:pt x="1293114" y="312038"/>
                  </a:lnTo>
                  <a:lnTo>
                    <a:pt x="1317370" y="350392"/>
                  </a:lnTo>
                  <a:lnTo>
                    <a:pt x="1339088" y="390525"/>
                  </a:lnTo>
                  <a:lnTo>
                    <a:pt x="1358391" y="432180"/>
                  </a:lnTo>
                  <a:lnTo>
                    <a:pt x="1374902" y="475233"/>
                  </a:lnTo>
                  <a:lnTo>
                    <a:pt x="1388617" y="519556"/>
                  </a:lnTo>
                  <a:lnTo>
                    <a:pt x="1399539" y="565023"/>
                  </a:lnTo>
                  <a:lnTo>
                    <a:pt x="1407414" y="611631"/>
                  </a:lnTo>
                  <a:lnTo>
                    <a:pt x="1412239" y="659129"/>
                  </a:lnTo>
                  <a:lnTo>
                    <a:pt x="1413890" y="707643"/>
                  </a:lnTo>
                  <a:lnTo>
                    <a:pt x="1412239" y="756157"/>
                  </a:lnTo>
                  <a:lnTo>
                    <a:pt x="1407414" y="803655"/>
                  </a:lnTo>
                  <a:lnTo>
                    <a:pt x="1399539" y="850264"/>
                  </a:lnTo>
                  <a:lnTo>
                    <a:pt x="1388617" y="895730"/>
                  </a:lnTo>
                  <a:lnTo>
                    <a:pt x="1374902" y="940053"/>
                  </a:lnTo>
                  <a:lnTo>
                    <a:pt x="1358391" y="983107"/>
                  </a:lnTo>
                  <a:lnTo>
                    <a:pt x="1339088" y="1024763"/>
                  </a:lnTo>
                  <a:lnTo>
                    <a:pt x="1317370" y="1064767"/>
                  </a:lnTo>
                  <a:lnTo>
                    <a:pt x="1293114" y="1103248"/>
                  </a:lnTo>
                  <a:lnTo>
                    <a:pt x="1266570" y="1139952"/>
                  </a:lnTo>
                  <a:lnTo>
                    <a:pt x="1237741" y="1175003"/>
                  </a:lnTo>
                  <a:lnTo>
                    <a:pt x="1206881" y="1208023"/>
                  </a:lnTo>
                  <a:lnTo>
                    <a:pt x="1173861" y="1239011"/>
                  </a:lnTo>
                  <a:lnTo>
                    <a:pt x="1138936" y="1267840"/>
                  </a:lnTo>
                  <a:lnTo>
                    <a:pt x="1102233" y="1294383"/>
                  </a:lnTo>
                  <a:lnTo>
                    <a:pt x="1063752" y="1318640"/>
                  </a:lnTo>
                  <a:lnTo>
                    <a:pt x="1023747" y="1340484"/>
                  </a:lnTo>
                  <a:lnTo>
                    <a:pt x="982090" y="1359661"/>
                  </a:lnTo>
                  <a:lnTo>
                    <a:pt x="939164" y="1376171"/>
                  </a:lnTo>
                  <a:lnTo>
                    <a:pt x="894969" y="1390014"/>
                  </a:lnTo>
                  <a:lnTo>
                    <a:pt x="849502" y="1400936"/>
                  </a:lnTo>
                  <a:lnTo>
                    <a:pt x="802894" y="1408810"/>
                  </a:lnTo>
                  <a:lnTo>
                    <a:pt x="755396" y="1413636"/>
                  </a:lnTo>
                  <a:lnTo>
                    <a:pt x="706882" y="1415288"/>
                  </a:lnTo>
                  <a:lnTo>
                    <a:pt x="658495" y="1413636"/>
                  </a:lnTo>
                  <a:lnTo>
                    <a:pt x="610997" y="1408810"/>
                  </a:lnTo>
                  <a:lnTo>
                    <a:pt x="564388" y="1400936"/>
                  </a:lnTo>
                  <a:lnTo>
                    <a:pt x="518922" y="1390014"/>
                  </a:lnTo>
                  <a:lnTo>
                    <a:pt x="474725" y="1376171"/>
                  </a:lnTo>
                  <a:lnTo>
                    <a:pt x="431800" y="1359661"/>
                  </a:lnTo>
                  <a:lnTo>
                    <a:pt x="390144" y="1340484"/>
                  </a:lnTo>
                  <a:lnTo>
                    <a:pt x="350138" y="1318640"/>
                  </a:lnTo>
                  <a:lnTo>
                    <a:pt x="311658" y="1294383"/>
                  </a:lnTo>
                  <a:lnTo>
                    <a:pt x="274955" y="1267840"/>
                  </a:lnTo>
                  <a:lnTo>
                    <a:pt x="240030" y="1239011"/>
                  </a:lnTo>
                  <a:lnTo>
                    <a:pt x="207010" y="1208023"/>
                  </a:lnTo>
                  <a:lnTo>
                    <a:pt x="176149" y="1175003"/>
                  </a:lnTo>
                  <a:lnTo>
                    <a:pt x="147320" y="1139952"/>
                  </a:lnTo>
                  <a:lnTo>
                    <a:pt x="120776" y="1103248"/>
                  </a:lnTo>
                  <a:lnTo>
                    <a:pt x="96520" y="1064767"/>
                  </a:lnTo>
                  <a:lnTo>
                    <a:pt x="74802" y="1024763"/>
                  </a:lnTo>
                  <a:lnTo>
                    <a:pt x="55499" y="983107"/>
                  </a:lnTo>
                  <a:lnTo>
                    <a:pt x="38988" y="940053"/>
                  </a:lnTo>
                  <a:lnTo>
                    <a:pt x="25273" y="895730"/>
                  </a:lnTo>
                  <a:lnTo>
                    <a:pt x="14350" y="850264"/>
                  </a:lnTo>
                  <a:lnTo>
                    <a:pt x="6476" y="803655"/>
                  </a:lnTo>
                  <a:lnTo>
                    <a:pt x="1650" y="756157"/>
                  </a:lnTo>
                  <a:lnTo>
                    <a:pt x="0" y="707643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9656" y="3156203"/>
              <a:ext cx="1010411" cy="1010412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7823" y="5140452"/>
            <a:ext cx="2809240" cy="471170"/>
          </a:xfrm>
          <a:prstGeom prst="rect">
            <a:avLst/>
          </a:prstGeom>
          <a:solidFill>
            <a:srgbClr val="EFEFEF"/>
          </a:solidFill>
        </p:spPr>
        <p:txBody>
          <a:bodyPr wrap="square" lIns="0" tIns="32384" rIns="0" bIns="0" rtlCol="0" vert="horz">
            <a:spAutoFit/>
          </a:bodyPr>
          <a:lstStyle/>
          <a:p>
            <a:pPr marL="823594" marR="320040" indent="-498475">
              <a:lnSpc>
                <a:spcPct val="100000"/>
              </a:lnSpc>
              <a:spcBef>
                <a:spcPts val="254"/>
              </a:spcBef>
            </a:pPr>
            <a:r>
              <a:rPr dirty="0" sz="1400" spc="-35" b="1">
                <a:solidFill>
                  <a:srgbClr val="444444"/>
                </a:solidFill>
                <a:latin typeface="Trebuchet MS"/>
                <a:cs typeface="Trebuchet MS"/>
              </a:rPr>
              <a:t>если</a:t>
            </a:r>
            <a:r>
              <a:rPr dirty="0" sz="1400" spc="-10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 b="1">
                <a:solidFill>
                  <a:srgbClr val="444444"/>
                </a:solidFill>
                <a:latin typeface="Trebuchet MS"/>
                <a:cs typeface="Trebuchet MS"/>
              </a:rPr>
              <a:t>ав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20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1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95" b="1">
                <a:solidFill>
                  <a:srgbClr val="444444"/>
                </a:solidFill>
                <a:latin typeface="Trebuchet MS"/>
                <a:cs typeface="Trebuchet MS"/>
              </a:rPr>
              <a:t>&gt;</a:t>
            </a:r>
            <a:r>
              <a:rPr dirty="0" sz="1400" spc="-6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30</a:t>
            </a:r>
            <a:r>
              <a:rPr dirty="0" sz="1400" spc="15" b="1">
                <a:solidFill>
                  <a:srgbClr val="444444"/>
                </a:solidFill>
                <a:latin typeface="Trebuchet MS"/>
                <a:cs typeface="Trebuchet MS"/>
              </a:rPr>
              <a:t>%</a:t>
            </a:r>
            <a:r>
              <a:rPr dirty="0" sz="1400" spc="-26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5" b="1">
                <a:solidFill>
                  <a:srgbClr val="444444"/>
                </a:solidFill>
                <a:latin typeface="Trebuchet MS"/>
                <a:cs typeface="Trebuchet MS"/>
              </a:rPr>
              <a:t>Н(М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r>
              <a:rPr dirty="0" sz="1400" spc="100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40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-155" b="1">
                <a:solidFill>
                  <a:srgbClr val="444444"/>
                </a:solidFill>
                <a:latin typeface="Trebuchet MS"/>
                <a:cs typeface="Trebuchet MS"/>
              </a:rPr>
              <a:t>,  </a:t>
            </a:r>
            <a:r>
              <a:rPr dirty="0" sz="1400" spc="-1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1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-114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444444"/>
                </a:solidFill>
                <a:latin typeface="Trebuchet MS"/>
                <a:cs typeface="Trebuchet MS"/>
              </a:rPr>
              <a:t>=</a:t>
            </a:r>
            <a:r>
              <a:rPr dirty="0" sz="1400" spc="-12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 b="1">
                <a:solidFill>
                  <a:srgbClr val="444444"/>
                </a:solidFill>
                <a:latin typeface="Trebuchet MS"/>
                <a:cs typeface="Trebuchet MS"/>
              </a:rPr>
              <a:t>ав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35" b="1">
                <a:solidFill>
                  <a:srgbClr val="444444"/>
                </a:solidFill>
                <a:latin typeface="Trebuchet MS"/>
                <a:cs typeface="Trebuchet MS"/>
              </a:rPr>
              <a:t>нс</a:t>
            </a:r>
            <a:r>
              <a:rPr dirty="0" sz="1400" spc="-35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-14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6744" y="3521964"/>
            <a:ext cx="4815840" cy="287020"/>
          </a:xfrm>
          <a:prstGeom prst="rect">
            <a:avLst/>
          </a:prstGeom>
          <a:ln w="9459">
            <a:solidFill>
              <a:srgbClr val="A6A6A6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245"/>
              </a:spcBef>
            </a:pPr>
            <a:r>
              <a:rPr dirty="0" sz="1600" spc="20" b="1">
                <a:solidFill>
                  <a:srgbClr val="E11E31"/>
                </a:solidFill>
                <a:latin typeface="Trebuchet MS"/>
                <a:cs typeface="Trebuchet MS"/>
              </a:rPr>
              <a:t>Н(М)ЦК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6744" y="4264152"/>
            <a:ext cx="4815840" cy="474345"/>
          </a:xfrm>
          <a:prstGeom prst="rect">
            <a:avLst/>
          </a:prstGeom>
          <a:solidFill>
            <a:srgbClr val="EFEFEF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70"/>
              </a:spcBef>
            </a:pPr>
            <a:r>
              <a:rPr dirty="0" sz="1400" spc="-15" b="1">
                <a:solidFill>
                  <a:srgbClr val="444444"/>
                </a:solidFill>
                <a:latin typeface="Trebuchet MS"/>
                <a:cs typeface="Trebuchet MS"/>
              </a:rPr>
              <a:t>ра</a:t>
            </a:r>
            <a:r>
              <a:rPr dirty="0" sz="1400" spc="-10" b="1">
                <a:solidFill>
                  <a:srgbClr val="444444"/>
                </a:solidFill>
                <a:latin typeface="Trebuchet MS"/>
                <a:cs typeface="Trebuchet MS"/>
              </a:rPr>
              <a:t>змере</a:t>
            </a:r>
            <a:r>
              <a:rPr dirty="0" sz="1400" spc="-114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444444"/>
                </a:solidFill>
                <a:latin typeface="Trebuchet MS"/>
                <a:cs typeface="Trebuchet MS"/>
              </a:rPr>
              <a:t>обесп</a:t>
            </a:r>
            <a:r>
              <a:rPr dirty="0" sz="1400" spc="-3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35" b="1">
                <a:solidFill>
                  <a:srgbClr val="444444"/>
                </a:solidFill>
                <a:latin typeface="Trebuchet MS"/>
                <a:cs typeface="Trebuchet MS"/>
              </a:rPr>
              <a:t>че</a:t>
            </a:r>
            <a:r>
              <a:rPr dirty="0" sz="1400" spc="-4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3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-25" b="1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400" spc="-6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3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95" b="1">
                <a:solidFill>
                  <a:srgbClr val="444444"/>
                </a:solidFill>
                <a:latin typeface="Trebuchet MS"/>
                <a:cs typeface="Trebuchet MS"/>
              </a:rPr>
              <a:t>0,</a:t>
            </a:r>
            <a:r>
              <a:rPr dirty="0" sz="1400" spc="-15" b="1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1400" spc="-11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00" spc="-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10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15" b="1">
                <a:solidFill>
                  <a:srgbClr val="444444"/>
                </a:solidFill>
                <a:latin typeface="Trebuchet MS"/>
                <a:cs typeface="Trebuchet MS"/>
              </a:rPr>
              <a:t>3</a:t>
            </a:r>
            <a:r>
              <a:rPr dirty="0" sz="1400" spc="45" b="1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1400" spc="75" b="1">
                <a:solidFill>
                  <a:srgbClr val="444444"/>
                </a:solidFill>
                <a:latin typeface="Trebuchet MS"/>
                <a:cs typeface="Trebuchet MS"/>
              </a:rPr>
              <a:t>%</a:t>
            </a:r>
            <a:r>
              <a:rPr dirty="0" sz="1400" spc="-7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5" b="1">
                <a:solidFill>
                  <a:srgbClr val="444444"/>
                </a:solidFill>
                <a:latin typeface="Trebuchet MS"/>
                <a:cs typeface="Trebuchet MS"/>
              </a:rPr>
              <a:t>Н(М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r>
              <a:rPr dirty="0" sz="1400" spc="100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(</a:t>
            </a:r>
            <a:r>
              <a:rPr dirty="0" sz="1400" spc="-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14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менее</a:t>
            </a:r>
            <a:r>
              <a:rPr dirty="0" sz="14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ем</a:t>
            </a:r>
            <a:r>
              <a:rPr dirty="0" sz="14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7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6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ме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5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00" spc="6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са)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0"/>
              </a:spcBef>
            </a:pPr>
            <a:r>
              <a:rPr dirty="0" spc="30"/>
              <a:t>ОБЕС</a:t>
            </a:r>
            <a:r>
              <a:rPr dirty="0" spc="20"/>
              <a:t>П</a:t>
            </a:r>
            <a:r>
              <a:rPr dirty="0" spc="45"/>
              <a:t>Е</a:t>
            </a:r>
            <a:r>
              <a:rPr dirty="0" spc="35"/>
              <a:t>Ч</a:t>
            </a:r>
            <a:r>
              <a:rPr dirty="0" spc="-45"/>
              <a:t>Е</a:t>
            </a:r>
            <a:r>
              <a:rPr dirty="0" spc="20"/>
              <a:t>Н</a:t>
            </a:r>
            <a:r>
              <a:rPr dirty="0" spc="5"/>
              <a:t>И</a:t>
            </a:r>
            <a:r>
              <a:rPr dirty="0" spc="-30"/>
              <a:t>Е</a:t>
            </a:r>
            <a:r>
              <a:rPr dirty="0" spc="-145"/>
              <a:t> </a:t>
            </a:r>
            <a:r>
              <a:rPr dirty="0" spc="30"/>
              <a:t>ИСП</a:t>
            </a:r>
            <a:r>
              <a:rPr dirty="0" spc="25"/>
              <a:t>О</a:t>
            </a:r>
            <a:r>
              <a:rPr dirty="0"/>
              <a:t>Л</a:t>
            </a:r>
            <a:r>
              <a:rPr dirty="0" spc="10"/>
              <a:t>Н</a:t>
            </a:r>
            <a:r>
              <a:rPr dirty="0" spc="-5"/>
              <a:t>Е</a:t>
            </a:r>
            <a:r>
              <a:rPr dirty="0" spc="30"/>
              <a:t>Н</a:t>
            </a:r>
            <a:r>
              <a:rPr dirty="0" spc="-20"/>
              <a:t>И</a:t>
            </a:r>
            <a:r>
              <a:rPr dirty="0" spc="-85"/>
              <a:t>Я</a:t>
            </a:r>
            <a:r>
              <a:rPr dirty="0" spc="-325"/>
              <a:t> </a:t>
            </a:r>
            <a:r>
              <a:rPr dirty="0" spc="-50"/>
              <a:t>К</a:t>
            </a:r>
            <a:r>
              <a:rPr dirty="0" spc="-90"/>
              <a:t>О</a:t>
            </a:r>
            <a:r>
              <a:rPr dirty="0" spc="-15"/>
              <a:t>Н</a:t>
            </a:r>
            <a:r>
              <a:rPr dirty="0" spc="-125"/>
              <a:t>Т</a:t>
            </a:r>
            <a:r>
              <a:rPr dirty="0" spc="50"/>
              <a:t>Р</a:t>
            </a:r>
            <a:r>
              <a:rPr dirty="0" spc="5"/>
              <a:t>А</a:t>
            </a:r>
            <a:r>
              <a:rPr dirty="0" spc="-50"/>
              <a:t>К</a:t>
            </a:r>
            <a:r>
              <a:rPr dirty="0" spc="-125"/>
              <a:t>Т</a:t>
            </a:r>
            <a:r>
              <a:rPr dirty="0" spc="70"/>
              <a:t>А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2847" y="3855720"/>
            <a:ext cx="114298" cy="3413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38081" y="722122"/>
            <a:ext cx="29629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65">
                <a:solidFill>
                  <a:srgbClr val="E11E31"/>
                </a:solidFill>
                <a:latin typeface="Trebuchet MS"/>
                <a:cs typeface="Trebuchet MS"/>
              </a:rPr>
              <a:t>*</a:t>
            </a:r>
            <a:r>
              <a:rPr dirty="0" sz="1600" spc="60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1600" spc="15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600" spc="10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1600" spc="-70">
                <a:solidFill>
                  <a:srgbClr val="E11E31"/>
                </a:solidFill>
                <a:latin typeface="Trebuchet MS"/>
                <a:cs typeface="Trebuchet MS"/>
              </a:rPr>
              <a:t>у</a:t>
            </a:r>
            <a:r>
              <a:rPr dirty="0" sz="1600" spc="20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1600" spc="10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1600" spc="45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600" spc="-70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E11E31"/>
                </a:solidFill>
                <a:latin typeface="Trebuchet MS"/>
                <a:cs typeface="Trebuchet MS"/>
              </a:rPr>
              <a:t>на</a:t>
            </a:r>
            <a:r>
              <a:rPr dirty="0" sz="1600" spc="-90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600" spc="25">
                <a:solidFill>
                  <a:srgbClr val="E11E31"/>
                </a:solidFill>
                <a:latin typeface="Trebuchet MS"/>
                <a:cs typeface="Trebuchet MS"/>
              </a:rPr>
              <a:t>б</a:t>
            </a:r>
            <a:r>
              <a:rPr dirty="0" sz="1600" spc="15">
                <a:solidFill>
                  <a:srgbClr val="E11E31"/>
                </a:solidFill>
                <a:latin typeface="Trebuchet MS"/>
                <a:cs typeface="Trebuchet MS"/>
              </a:rPr>
              <a:t>щи</a:t>
            </a:r>
            <a:r>
              <a:rPr dirty="0" sz="1600" spc="15">
                <a:solidFill>
                  <a:srgbClr val="E11E31"/>
                </a:solidFill>
                <a:latin typeface="Trebuchet MS"/>
                <a:cs typeface="Trebuchet MS"/>
              </a:rPr>
              <a:t>х</a:t>
            </a:r>
            <a:r>
              <a:rPr dirty="0" sz="1600" spc="-130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600" spc="45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1600" spc="35">
                <a:solidFill>
                  <a:srgbClr val="E11E31"/>
                </a:solidFill>
                <a:latin typeface="Trebuchet MS"/>
                <a:cs typeface="Trebuchet MS"/>
              </a:rPr>
              <a:t>но</a:t>
            </a:r>
            <a:r>
              <a:rPr dirty="0" sz="1600" spc="25">
                <a:solidFill>
                  <a:srgbClr val="E11E31"/>
                </a:solidFill>
                <a:latin typeface="Trebuchet MS"/>
                <a:cs typeface="Trebuchet MS"/>
              </a:rPr>
              <a:t>ваниях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5040" y="4800600"/>
            <a:ext cx="114298" cy="34137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342376" y="5731764"/>
            <a:ext cx="3850004" cy="737235"/>
          </a:xfrm>
          <a:custGeom>
            <a:avLst/>
            <a:gdLst/>
            <a:ahLst/>
            <a:cxnLst/>
            <a:rect l="l" t="t" r="r" b="b"/>
            <a:pathLst>
              <a:path w="3850004" h="737235">
                <a:moveTo>
                  <a:pt x="0" y="737108"/>
                </a:moveTo>
                <a:lnTo>
                  <a:pt x="3849497" y="737108"/>
                </a:lnTo>
                <a:lnTo>
                  <a:pt x="3849497" y="0"/>
                </a:lnTo>
                <a:lnTo>
                  <a:pt x="0" y="0"/>
                </a:lnTo>
                <a:lnTo>
                  <a:pt x="0" y="737108"/>
                </a:lnTo>
                <a:close/>
              </a:path>
            </a:pathLst>
          </a:custGeom>
          <a:ln w="9525">
            <a:solidFill>
              <a:srgbClr val="E1465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423909" y="5750763"/>
            <a:ext cx="338709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90">
                <a:solidFill>
                  <a:srgbClr val="343846"/>
                </a:solidFill>
                <a:latin typeface="Trebuchet MS"/>
                <a:cs typeface="Trebuchet MS"/>
              </a:rPr>
              <a:t>З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казч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к</a:t>
            </a:r>
            <a:r>
              <a:rPr dirty="0" sz="1400" spc="-1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5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400" spc="65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11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-25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dirty="0" sz="1400" spc="-1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танав</a:t>
            </a: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55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400" spc="6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ь</a:t>
            </a:r>
            <a:r>
              <a:rPr dirty="0" sz="14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  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при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казначейском сопровождении 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кон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тр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-40">
                <a:solidFill>
                  <a:srgbClr val="343846"/>
                </a:solidFill>
                <a:latin typeface="Trebuchet MS"/>
                <a:cs typeface="Trebuchet MS"/>
              </a:rPr>
              <a:t>кта</a:t>
            </a:r>
            <a:r>
              <a:rPr dirty="0" sz="1400" spc="-25">
                <a:solidFill>
                  <a:srgbClr val="343846"/>
                </a:solidFill>
                <a:latin typeface="Trebuchet MS"/>
                <a:cs typeface="Trebuchet MS"/>
              </a:rPr>
              <a:t>,</a:t>
            </a:r>
            <a:r>
              <a:rPr dirty="0" sz="14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бо</a:t>
            </a:r>
            <a:r>
              <a:rPr dirty="0" sz="14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-25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б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400" spc="-25">
                <a:solidFill>
                  <a:srgbClr val="343846"/>
                </a:solidFill>
                <a:latin typeface="Trebuchet MS"/>
                <a:cs typeface="Trebuchet MS"/>
              </a:rPr>
              <a:t>ее</a:t>
            </a:r>
            <a:r>
              <a:rPr dirty="0" sz="14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10</a:t>
            </a:r>
            <a:r>
              <a:rPr dirty="0" sz="1400" spc="185">
                <a:solidFill>
                  <a:srgbClr val="343846"/>
                </a:solidFill>
                <a:latin typeface="Trebuchet MS"/>
                <a:cs typeface="Trebuchet MS"/>
              </a:rPr>
              <a:t>%</a:t>
            </a:r>
            <a:r>
              <a:rPr dirty="0" sz="14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4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12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130">
                <a:solidFill>
                  <a:srgbClr val="343846"/>
                </a:solidFill>
                <a:latin typeface="Trebuchet MS"/>
                <a:cs typeface="Trebuchet MS"/>
              </a:rPr>
              <a:t>М</a:t>
            </a:r>
            <a:r>
              <a:rPr dirty="0" sz="1400" spc="114">
                <a:solidFill>
                  <a:srgbClr val="343846"/>
                </a:solidFill>
                <a:latin typeface="Trebuchet MS"/>
                <a:cs typeface="Trebuchet MS"/>
              </a:rPr>
              <a:t>Ц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К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3200" y="2438400"/>
            <a:ext cx="5181600" cy="73787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49530" rIns="0" bIns="0" rtlCol="0" vert="horz">
            <a:spAutoFit/>
          </a:bodyPr>
          <a:lstStyle/>
          <a:p>
            <a:pPr algn="ctr" marR="38735">
              <a:lnSpc>
                <a:spcPct val="100000"/>
              </a:lnSpc>
              <a:spcBef>
                <a:spcPts val="390"/>
              </a:spcBef>
            </a:pPr>
            <a:r>
              <a:rPr dirty="0" sz="1400" spc="-25" b="1">
                <a:solidFill>
                  <a:srgbClr val="343846"/>
                </a:solidFill>
                <a:latin typeface="Trebuchet MS"/>
                <a:cs typeface="Trebuchet MS"/>
              </a:rPr>
              <a:t>внесением</a:t>
            </a:r>
            <a:r>
              <a:rPr dirty="0" sz="1400" spc="-70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343846"/>
                </a:solidFill>
                <a:latin typeface="Trebuchet MS"/>
                <a:cs typeface="Trebuchet MS"/>
              </a:rPr>
              <a:t>денежных</a:t>
            </a:r>
            <a:r>
              <a:rPr dirty="0" sz="1400" spc="-55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343846"/>
                </a:solidFill>
                <a:latin typeface="Trebuchet MS"/>
                <a:cs typeface="Trebuchet MS"/>
              </a:rPr>
              <a:t>средств</a:t>
            </a:r>
            <a:endParaRPr sz="1400">
              <a:latin typeface="Trebuchet MS"/>
              <a:cs typeface="Trebuchet MS"/>
            </a:endParaRPr>
          </a:p>
          <a:p>
            <a:pPr algn="ctr" marR="40005">
              <a:lnSpc>
                <a:spcPct val="100000"/>
              </a:lnSpc>
            </a:pPr>
            <a:r>
              <a:rPr dirty="0" sz="1400" spc="7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40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каза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70">
                <a:solidFill>
                  <a:srgbClr val="343846"/>
                </a:solidFill>
                <a:latin typeface="Trebuchet MS"/>
                <a:cs typeface="Trebuchet MS"/>
              </a:rPr>
              <a:t>ы</a:t>
            </a:r>
            <a:r>
              <a:rPr dirty="0" sz="1400" spc="60">
                <a:solidFill>
                  <a:srgbClr val="343846"/>
                </a:solidFill>
                <a:latin typeface="Trebuchet MS"/>
                <a:cs typeface="Trebuchet MS"/>
              </a:rPr>
              <a:t>й</a:t>
            </a:r>
            <a:r>
              <a:rPr dirty="0" sz="14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343846"/>
                </a:solidFill>
                <a:latin typeface="Trebuchet MS"/>
                <a:cs typeface="Trebuchet MS"/>
              </a:rPr>
              <a:t>з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казч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ко</a:t>
            </a:r>
            <a:r>
              <a:rPr dirty="0" sz="1400" spc="65">
                <a:solidFill>
                  <a:srgbClr val="343846"/>
                </a:solidFill>
                <a:latin typeface="Trebuchet MS"/>
                <a:cs typeface="Trebuchet MS"/>
              </a:rPr>
              <a:t>м</a:t>
            </a:r>
            <a:r>
              <a:rPr dirty="0" sz="14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40">
                <a:solidFill>
                  <a:srgbClr val="343846"/>
                </a:solidFill>
                <a:latin typeface="Trebuchet MS"/>
                <a:cs typeface="Trebuchet MS"/>
              </a:rPr>
              <a:t>счет</a:t>
            </a:r>
            <a:r>
              <a:rPr dirty="0" sz="1400" spc="-25">
                <a:solidFill>
                  <a:srgbClr val="343846"/>
                </a:solidFill>
                <a:latin typeface="Trebuchet MS"/>
                <a:cs typeface="Trebuchet MS"/>
              </a:rPr>
              <a:t>,</a:t>
            </a:r>
            <a:r>
              <a:rPr dirty="0" sz="14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кото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dirty="0" sz="1400" spc="60">
                <a:solidFill>
                  <a:srgbClr val="343846"/>
                </a:solidFill>
                <a:latin typeface="Trebuchet MS"/>
                <a:cs typeface="Trebuchet MS"/>
              </a:rPr>
              <a:t>ом</a:t>
            </a:r>
            <a:endParaRPr sz="1400">
              <a:latin typeface="Trebuchet MS"/>
              <a:cs typeface="Trebuchet MS"/>
            </a:endParaRPr>
          </a:p>
          <a:p>
            <a:pPr algn="ctr" marR="40640">
              <a:lnSpc>
                <a:spcPct val="100000"/>
              </a:lnSpc>
            </a:pPr>
            <a:r>
              <a:rPr dirty="0" sz="1400" spc="-45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ч</a:t>
            </a:r>
            <a:r>
              <a:rPr dirty="0" sz="1400" spc="10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75">
                <a:solidFill>
                  <a:srgbClr val="343846"/>
                </a:solidFill>
                <a:latin typeface="Trebuchet MS"/>
                <a:cs typeface="Trebuchet MS"/>
              </a:rPr>
              <a:t>тыва</a:t>
            </a:r>
            <a:r>
              <a:rPr dirty="0" sz="1400" spc="95">
                <a:solidFill>
                  <a:srgbClr val="343846"/>
                </a:solidFill>
                <a:latin typeface="Trebuchet MS"/>
                <a:cs typeface="Trebuchet MS"/>
              </a:rPr>
              <a:t>ю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я</a:t>
            </a:r>
            <a:r>
              <a:rPr dirty="0" sz="14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400" spc="10">
                <a:solidFill>
                  <a:srgbClr val="343846"/>
                </a:solidFill>
                <a:latin typeface="Trebuchet MS"/>
                <a:cs typeface="Trebuchet MS"/>
              </a:rPr>
              <a:t>ера</a:t>
            </a:r>
            <a:r>
              <a:rPr dirty="0" sz="1400" spc="55">
                <a:solidFill>
                  <a:srgbClr val="343846"/>
                </a:solidFill>
                <a:latin typeface="Trebuchet MS"/>
                <a:cs typeface="Trebuchet MS"/>
              </a:rPr>
              <a:t>ц</a:t>
            </a:r>
            <a:r>
              <a:rPr dirty="0" sz="1400" spc="10">
                <a:solidFill>
                  <a:srgbClr val="343846"/>
                </a:solidFill>
                <a:latin typeface="Trebuchet MS"/>
                <a:cs typeface="Trebuchet MS"/>
              </a:rPr>
              <a:t>ии</a:t>
            </a:r>
            <a:r>
              <a:rPr dirty="0" sz="1400" spc="-11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редствами</a:t>
            </a:r>
            <a:r>
              <a:rPr dirty="0" sz="14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343846"/>
                </a:solidFill>
                <a:latin typeface="Trebuchet MS"/>
                <a:cs typeface="Trebuchet MS"/>
              </a:rPr>
              <a:t>з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аказчи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ка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200" y="2438400"/>
            <a:ext cx="5181600" cy="73787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7465" rIns="0" bIns="0" rtlCol="0" vert="horz">
            <a:spAutoFit/>
          </a:bodyPr>
          <a:lstStyle/>
          <a:p>
            <a:pPr marL="897255" marR="937260" indent="54610">
              <a:lnSpc>
                <a:spcPct val="100000"/>
              </a:lnSpc>
              <a:spcBef>
                <a:spcPts val="295"/>
              </a:spcBef>
            </a:pPr>
            <a:r>
              <a:rPr dirty="0" sz="1400" spc="-40" b="1">
                <a:solidFill>
                  <a:srgbClr val="343846"/>
                </a:solidFill>
                <a:latin typeface="Trebuchet MS"/>
                <a:cs typeface="Trebuchet MS"/>
              </a:rPr>
              <a:t>пр</a:t>
            </a:r>
            <a:r>
              <a:rPr dirty="0" sz="1400" spc="-45" b="1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5" b="1">
                <a:solidFill>
                  <a:srgbClr val="343846"/>
                </a:solidFill>
                <a:latin typeface="Trebuchet MS"/>
                <a:cs typeface="Trebuchet MS"/>
              </a:rPr>
              <a:t>дос</a:t>
            </a:r>
            <a:r>
              <a:rPr dirty="0" sz="1400" spc="15" b="1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400" spc="-10" b="1">
                <a:solidFill>
                  <a:srgbClr val="343846"/>
                </a:solidFill>
                <a:latin typeface="Trebuchet MS"/>
                <a:cs typeface="Trebuchet MS"/>
              </a:rPr>
              <a:t>ав</a:t>
            </a:r>
            <a:r>
              <a:rPr dirty="0" sz="1400" b="1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400" spc="-45" b="1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55" b="1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-55" b="1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-50" b="1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75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343846"/>
                </a:solidFill>
                <a:latin typeface="Trebuchet MS"/>
                <a:cs typeface="Trebuchet MS"/>
              </a:rPr>
              <a:t>б</a:t>
            </a:r>
            <a:r>
              <a:rPr dirty="0" sz="1400" spc="-5" b="1">
                <a:solidFill>
                  <a:srgbClr val="343846"/>
                </a:solidFill>
                <a:latin typeface="Trebuchet MS"/>
                <a:cs typeface="Trebuchet MS"/>
              </a:rPr>
              <a:t>анковско</a:t>
            </a:r>
            <a:r>
              <a:rPr dirty="0" sz="1400" b="1">
                <a:solidFill>
                  <a:srgbClr val="343846"/>
                </a:solidFill>
                <a:latin typeface="Trebuchet MS"/>
                <a:cs typeface="Trebuchet MS"/>
              </a:rPr>
              <a:t>й</a:t>
            </a:r>
            <a:r>
              <a:rPr dirty="0" sz="1400" spc="-105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343846"/>
                </a:solidFill>
                <a:latin typeface="Trebuchet MS"/>
                <a:cs typeface="Trebuchet MS"/>
              </a:rPr>
              <a:t>гар</a:t>
            </a:r>
            <a:r>
              <a:rPr dirty="0" sz="1400" spc="-5" b="1">
                <a:solidFill>
                  <a:srgbClr val="343846"/>
                </a:solidFill>
                <a:latin typeface="Trebuchet MS"/>
                <a:cs typeface="Trebuchet MS"/>
              </a:rPr>
              <a:t>ан</a:t>
            </a:r>
            <a:r>
              <a:rPr dirty="0" sz="1400" b="1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400" spc="-40" b="1">
                <a:solidFill>
                  <a:srgbClr val="343846"/>
                </a:solidFill>
                <a:latin typeface="Trebuchet MS"/>
                <a:cs typeface="Trebuchet MS"/>
              </a:rPr>
              <a:t>ии  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Срок</a:t>
            </a:r>
            <a:r>
              <a:rPr dirty="0" sz="14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действия</a:t>
            </a:r>
            <a:r>
              <a:rPr dirty="0" sz="14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343846"/>
                </a:solidFill>
                <a:latin typeface="Trebuchet MS"/>
                <a:cs typeface="Trebuchet MS"/>
              </a:rPr>
              <a:t>БГ</a:t>
            </a:r>
            <a:r>
              <a:rPr dirty="0" sz="14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343846"/>
                </a:solidFill>
                <a:latin typeface="Trebuchet MS"/>
                <a:cs typeface="Trebuchet MS"/>
              </a:rPr>
              <a:t>≥</a:t>
            </a:r>
            <a:r>
              <a:rPr dirty="0" sz="14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1</a:t>
            </a:r>
            <a:r>
              <a:rPr dirty="0" sz="14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один</a:t>
            </a:r>
            <a:r>
              <a:rPr dirty="0" sz="14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месяц</a:t>
            </a:r>
            <a:r>
              <a:rPr dirty="0" sz="14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срока </a:t>
            </a:r>
            <a:r>
              <a:rPr dirty="0" sz="1400" spc="-409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сп</a:t>
            </a: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1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я</a:t>
            </a:r>
            <a:r>
              <a:rPr dirty="0" sz="14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б</a:t>
            </a:r>
            <a:r>
              <a:rPr dirty="0" sz="1400" spc="60">
                <a:solidFill>
                  <a:srgbClr val="343846"/>
                </a:solidFill>
                <a:latin typeface="Trebuchet MS"/>
                <a:cs typeface="Trebuchet MS"/>
              </a:rPr>
              <a:t>я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з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тел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ь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ст</a:t>
            </a:r>
            <a:r>
              <a:rPr dirty="0" sz="1400" spc="55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400" spc="-1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кон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тр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кту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83345" y="1572767"/>
            <a:ext cx="718185" cy="867410"/>
          </a:xfrm>
          <a:custGeom>
            <a:avLst/>
            <a:gdLst/>
            <a:ahLst/>
            <a:cxnLst/>
            <a:rect l="l" t="t" r="r" b="b"/>
            <a:pathLst>
              <a:path w="718184" h="867410">
                <a:moveTo>
                  <a:pt x="641603" y="752729"/>
                </a:moveTo>
                <a:lnTo>
                  <a:pt x="603503" y="752729"/>
                </a:lnTo>
                <a:lnTo>
                  <a:pt x="660653" y="867029"/>
                </a:lnTo>
                <a:lnTo>
                  <a:pt x="708278" y="771779"/>
                </a:lnTo>
                <a:lnTo>
                  <a:pt x="641603" y="771779"/>
                </a:lnTo>
                <a:lnTo>
                  <a:pt x="641603" y="752729"/>
                </a:lnTo>
                <a:close/>
              </a:path>
              <a:path w="718184" h="867410">
                <a:moveTo>
                  <a:pt x="641603" y="19050"/>
                </a:moveTo>
                <a:lnTo>
                  <a:pt x="641603" y="771779"/>
                </a:lnTo>
                <a:lnTo>
                  <a:pt x="679703" y="771779"/>
                </a:lnTo>
                <a:lnTo>
                  <a:pt x="679703" y="38100"/>
                </a:lnTo>
                <a:lnTo>
                  <a:pt x="660653" y="38100"/>
                </a:lnTo>
                <a:lnTo>
                  <a:pt x="641603" y="19050"/>
                </a:lnTo>
                <a:close/>
              </a:path>
              <a:path w="718184" h="867410">
                <a:moveTo>
                  <a:pt x="717803" y="752729"/>
                </a:moveTo>
                <a:lnTo>
                  <a:pt x="679703" y="752729"/>
                </a:lnTo>
                <a:lnTo>
                  <a:pt x="679703" y="771779"/>
                </a:lnTo>
                <a:lnTo>
                  <a:pt x="708278" y="771779"/>
                </a:lnTo>
                <a:lnTo>
                  <a:pt x="717803" y="752729"/>
                </a:lnTo>
                <a:close/>
              </a:path>
              <a:path w="718184" h="867410">
                <a:moveTo>
                  <a:pt x="660653" y="0"/>
                </a:moveTo>
                <a:lnTo>
                  <a:pt x="0" y="0"/>
                </a:lnTo>
                <a:lnTo>
                  <a:pt x="0" y="38100"/>
                </a:lnTo>
                <a:lnTo>
                  <a:pt x="641603" y="38100"/>
                </a:lnTo>
                <a:lnTo>
                  <a:pt x="641603" y="19050"/>
                </a:lnTo>
                <a:lnTo>
                  <a:pt x="679703" y="19050"/>
                </a:lnTo>
                <a:lnTo>
                  <a:pt x="678209" y="11626"/>
                </a:lnTo>
                <a:lnTo>
                  <a:pt x="674131" y="5572"/>
                </a:lnTo>
                <a:lnTo>
                  <a:pt x="668077" y="1494"/>
                </a:lnTo>
                <a:lnTo>
                  <a:pt x="660653" y="0"/>
                </a:lnTo>
                <a:close/>
              </a:path>
              <a:path w="718184" h="867410">
                <a:moveTo>
                  <a:pt x="679703" y="19050"/>
                </a:moveTo>
                <a:lnTo>
                  <a:pt x="641603" y="19050"/>
                </a:lnTo>
                <a:lnTo>
                  <a:pt x="660653" y="38100"/>
                </a:lnTo>
                <a:lnTo>
                  <a:pt x="679703" y="38100"/>
                </a:lnTo>
                <a:lnTo>
                  <a:pt x="679703" y="19050"/>
                </a:lnTo>
                <a:close/>
              </a:path>
            </a:pathLst>
          </a:custGeom>
          <a:solidFill>
            <a:srgbClr val="E11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68751" y="1572767"/>
            <a:ext cx="699770" cy="867410"/>
          </a:xfrm>
          <a:custGeom>
            <a:avLst/>
            <a:gdLst/>
            <a:ahLst/>
            <a:cxnLst/>
            <a:rect l="l" t="t" r="r" b="b"/>
            <a:pathLst>
              <a:path w="699770" h="867410">
                <a:moveTo>
                  <a:pt x="38100" y="752729"/>
                </a:moveTo>
                <a:lnTo>
                  <a:pt x="0" y="752729"/>
                </a:lnTo>
                <a:lnTo>
                  <a:pt x="57150" y="867029"/>
                </a:lnTo>
                <a:lnTo>
                  <a:pt x="104775" y="771779"/>
                </a:lnTo>
                <a:lnTo>
                  <a:pt x="38100" y="771779"/>
                </a:lnTo>
                <a:lnTo>
                  <a:pt x="38100" y="752729"/>
                </a:lnTo>
                <a:close/>
              </a:path>
              <a:path w="699770" h="867410">
                <a:moveTo>
                  <a:pt x="699515" y="0"/>
                </a:moveTo>
                <a:lnTo>
                  <a:pt x="57150" y="0"/>
                </a:lnTo>
                <a:lnTo>
                  <a:pt x="49726" y="1494"/>
                </a:lnTo>
                <a:lnTo>
                  <a:pt x="43672" y="5572"/>
                </a:lnTo>
                <a:lnTo>
                  <a:pt x="39594" y="11626"/>
                </a:lnTo>
                <a:lnTo>
                  <a:pt x="38100" y="19050"/>
                </a:lnTo>
                <a:lnTo>
                  <a:pt x="38100" y="771779"/>
                </a:lnTo>
                <a:lnTo>
                  <a:pt x="76200" y="771779"/>
                </a:lnTo>
                <a:lnTo>
                  <a:pt x="76200" y="38100"/>
                </a:lnTo>
                <a:lnTo>
                  <a:pt x="57150" y="38100"/>
                </a:lnTo>
                <a:lnTo>
                  <a:pt x="76200" y="19050"/>
                </a:lnTo>
                <a:lnTo>
                  <a:pt x="699515" y="19050"/>
                </a:lnTo>
                <a:lnTo>
                  <a:pt x="699515" y="0"/>
                </a:lnTo>
                <a:close/>
              </a:path>
              <a:path w="699770" h="867410">
                <a:moveTo>
                  <a:pt x="114300" y="752729"/>
                </a:moveTo>
                <a:lnTo>
                  <a:pt x="76200" y="752729"/>
                </a:lnTo>
                <a:lnTo>
                  <a:pt x="76200" y="771779"/>
                </a:lnTo>
                <a:lnTo>
                  <a:pt x="104775" y="771779"/>
                </a:lnTo>
                <a:lnTo>
                  <a:pt x="114300" y="752729"/>
                </a:lnTo>
                <a:close/>
              </a:path>
              <a:path w="699770" h="867410">
                <a:moveTo>
                  <a:pt x="76200" y="19050"/>
                </a:moveTo>
                <a:lnTo>
                  <a:pt x="57150" y="38100"/>
                </a:lnTo>
                <a:lnTo>
                  <a:pt x="76200" y="38100"/>
                </a:lnTo>
                <a:lnTo>
                  <a:pt x="76200" y="19050"/>
                </a:lnTo>
                <a:close/>
              </a:path>
              <a:path w="699770" h="867410">
                <a:moveTo>
                  <a:pt x="699515" y="19050"/>
                </a:moveTo>
                <a:lnTo>
                  <a:pt x="76200" y="19050"/>
                </a:lnTo>
                <a:lnTo>
                  <a:pt x="76200" y="38100"/>
                </a:lnTo>
                <a:lnTo>
                  <a:pt x="699515" y="38100"/>
                </a:lnTo>
                <a:lnTo>
                  <a:pt x="699515" y="19050"/>
                </a:lnTo>
                <a:close/>
              </a:path>
            </a:pathLst>
          </a:custGeom>
          <a:solidFill>
            <a:srgbClr val="E11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666744" y="1296924"/>
            <a:ext cx="4815840" cy="541020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wrap="square" lIns="0" tIns="146050" rIns="0" bIns="0" rtlCol="0" vert="horz">
            <a:spAutoFit/>
          </a:bodyPr>
          <a:lstStyle/>
          <a:p>
            <a:pPr marL="500380">
              <a:lnSpc>
                <a:spcPct val="100000"/>
              </a:lnSpc>
              <a:spcBef>
                <a:spcPts val="1150"/>
              </a:spcBef>
            </a:pPr>
            <a:r>
              <a:rPr dirty="0" sz="1600" spc="-40" b="1">
                <a:solidFill>
                  <a:srgbClr val="E11E31"/>
                </a:solidFill>
                <a:latin typeface="Trebuchet MS"/>
                <a:cs typeface="Trebuchet MS"/>
              </a:rPr>
              <a:t>Обеспечение</a:t>
            </a:r>
            <a:r>
              <a:rPr dirty="0" sz="1600" spc="-6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E11E31"/>
                </a:solidFill>
                <a:latin typeface="Trebuchet MS"/>
                <a:cs typeface="Trebuchet MS"/>
              </a:rPr>
              <a:t>исполнения</a:t>
            </a:r>
            <a:r>
              <a:rPr dirty="0" sz="1600" spc="-2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E11E31"/>
                </a:solidFill>
                <a:latin typeface="Trebuchet MS"/>
                <a:cs typeface="Trebuchet MS"/>
              </a:rPr>
              <a:t>контракта</a:t>
            </a:r>
            <a:r>
              <a:rPr dirty="0" sz="1600" spc="-8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15" b="1">
                <a:solidFill>
                  <a:srgbClr val="E11E31"/>
                </a:solidFill>
                <a:latin typeface="Trebuchet MS"/>
                <a:cs typeface="Trebuchet MS"/>
              </a:rPr>
              <a:t>ОИК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9535" y="5705855"/>
            <a:ext cx="2810510" cy="472440"/>
          </a:xfrm>
          <a:prstGeom prst="rect">
            <a:avLst/>
          </a:prstGeom>
          <a:solidFill>
            <a:srgbClr val="EFEFEF"/>
          </a:solidFill>
        </p:spPr>
        <p:txBody>
          <a:bodyPr wrap="square" lIns="0" tIns="330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1400" spc="-5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20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00" spc="-20" b="1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00" spc="-45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-10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444444"/>
                </a:solidFill>
                <a:latin typeface="Trebuchet MS"/>
                <a:cs typeface="Trebuchet MS"/>
              </a:rPr>
              <a:t>ава</a:t>
            </a:r>
            <a:r>
              <a:rPr dirty="0" sz="1400" spc="-10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00" spc="-9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95" b="1">
                <a:solidFill>
                  <a:srgbClr val="444444"/>
                </a:solidFill>
                <a:latin typeface="Trebuchet MS"/>
                <a:cs typeface="Trebuchet MS"/>
              </a:rPr>
              <a:t>&gt;</a:t>
            </a:r>
            <a:r>
              <a:rPr dirty="0" sz="1400" spc="-7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30</a:t>
            </a:r>
            <a:r>
              <a:rPr dirty="0" sz="1400" spc="15" b="1">
                <a:solidFill>
                  <a:srgbClr val="444444"/>
                </a:solidFill>
                <a:latin typeface="Trebuchet MS"/>
                <a:cs typeface="Trebuchet MS"/>
              </a:rPr>
              <a:t>%</a:t>
            </a:r>
            <a:r>
              <a:rPr dirty="0" sz="1400" spc="-26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 b="1">
                <a:solidFill>
                  <a:srgbClr val="444444"/>
                </a:solidFill>
                <a:latin typeface="Trebuchet MS"/>
                <a:cs typeface="Trebuchet MS"/>
              </a:rPr>
              <a:t>Н(</a:t>
            </a:r>
            <a:r>
              <a:rPr dirty="0" sz="1400" spc="55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400" spc="-25" b="1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r>
              <a:rPr dirty="0" sz="1400" spc="95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40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-175" b="1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endParaRPr sz="1400">
              <a:latin typeface="Trebuchet MS"/>
              <a:cs typeface="Trebuchet MS"/>
            </a:endParaRPr>
          </a:p>
          <a:p>
            <a:pPr algn="ctr" marL="3175">
              <a:lnSpc>
                <a:spcPct val="100000"/>
              </a:lnSpc>
            </a:pPr>
            <a:r>
              <a:rPr dirty="0" sz="1400" spc="-1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1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-114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444444"/>
                </a:solidFill>
                <a:latin typeface="Trebuchet MS"/>
                <a:cs typeface="Trebuchet MS"/>
              </a:rPr>
              <a:t>=</a:t>
            </a:r>
            <a:r>
              <a:rPr dirty="0" sz="1400" spc="-12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 b="1">
                <a:solidFill>
                  <a:srgbClr val="444444"/>
                </a:solidFill>
                <a:latin typeface="Trebuchet MS"/>
                <a:cs typeface="Trebuchet MS"/>
              </a:rPr>
              <a:t>ав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35" b="1">
                <a:solidFill>
                  <a:srgbClr val="444444"/>
                </a:solidFill>
                <a:latin typeface="Trebuchet MS"/>
                <a:cs typeface="Trebuchet MS"/>
              </a:rPr>
              <a:t>нс</a:t>
            </a:r>
            <a:r>
              <a:rPr dirty="0" sz="1400" spc="-40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-14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6744" y="4410455"/>
            <a:ext cx="4815840" cy="287020"/>
          </a:xfrm>
          <a:prstGeom prst="rect">
            <a:avLst/>
          </a:prstGeom>
          <a:ln w="9459">
            <a:solidFill>
              <a:srgbClr val="A6A6A6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240"/>
              </a:spcBef>
            </a:pPr>
            <a:r>
              <a:rPr dirty="0" sz="1600" spc="20" b="1">
                <a:solidFill>
                  <a:srgbClr val="E11E31"/>
                </a:solidFill>
                <a:latin typeface="Trebuchet MS"/>
                <a:cs typeface="Trebuchet MS"/>
              </a:rPr>
              <a:t>Н(М)ЦК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6744" y="4963667"/>
            <a:ext cx="4815840" cy="474345"/>
          </a:xfrm>
          <a:prstGeom prst="rect">
            <a:avLst/>
          </a:prstGeom>
          <a:solidFill>
            <a:srgbClr val="EFEFEF"/>
          </a:solidFill>
        </p:spPr>
        <p:txBody>
          <a:bodyPr wrap="square" lIns="0" tIns="3556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80"/>
              </a:spcBef>
            </a:pPr>
            <a:r>
              <a:rPr dirty="0" sz="1400" spc="-15" b="1">
                <a:solidFill>
                  <a:srgbClr val="444444"/>
                </a:solidFill>
                <a:latin typeface="Trebuchet MS"/>
                <a:cs typeface="Trebuchet MS"/>
              </a:rPr>
              <a:t>ра</a:t>
            </a:r>
            <a:r>
              <a:rPr dirty="0" sz="1400" spc="-10" b="1">
                <a:solidFill>
                  <a:srgbClr val="444444"/>
                </a:solidFill>
                <a:latin typeface="Trebuchet MS"/>
                <a:cs typeface="Trebuchet MS"/>
              </a:rPr>
              <a:t>змере</a:t>
            </a:r>
            <a:r>
              <a:rPr dirty="0" sz="1400" spc="-114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444444"/>
                </a:solidFill>
                <a:latin typeface="Trebuchet MS"/>
                <a:cs typeface="Trebuchet MS"/>
              </a:rPr>
              <a:t>обесп</a:t>
            </a:r>
            <a:r>
              <a:rPr dirty="0" sz="1400" spc="-3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35" b="1">
                <a:solidFill>
                  <a:srgbClr val="444444"/>
                </a:solidFill>
                <a:latin typeface="Trebuchet MS"/>
                <a:cs typeface="Trebuchet MS"/>
              </a:rPr>
              <a:t>че</a:t>
            </a:r>
            <a:r>
              <a:rPr dirty="0" sz="1400" spc="-4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3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-25" b="1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400" spc="-6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3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95" b="1">
                <a:solidFill>
                  <a:srgbClr val="444444"/>
                </a:solidFill>
                <a:latin typeface="Trebuchet MS"/>
                <a:cs typeface="Trebuchet MS"/>
              </a:rPr>
              <a:t>0,</a:t>
            </a:r>
            <a:r>
              <a:rPr dirty="0" sz="1400" spc="-15" b="1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1400" spc="-11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400" spc="-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10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15" b="1">
                <a:solidFill>
                  <a:srgbClr val="444444"/>
                </a:solidFill>
                <a:latin typeface="Trebuchet MS"/>
                <a:cs typeface="Trebuchet MS"/>
              </a:rPr>
              <a:t>3</a:t>
            </a:r>
            <a:r>
              <a:rPr dirty="0" sz="1400" spc="45" b="1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1400" spc="75" b="1">
                <a:solidFill>
                  <a:srgbClr val="444444"/>
                </a:solidFill>
                <a:latin typeface="Trebuchet MS"/>
                <a:cs typeface="Trebuchet MS"/>
              </a:rPr>
              <a:t>%</a:t>
            </a:r>
            <a:r>
              <a:rPr dirty="0" sz="1400" spc="-7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5" b="1">
                <a:solidFill>
                  <a:srgbClr val="444444"/>
                </a:solidFill>
                <a:latin typeface="Trebuchet MS"/>
                <a:cs typeface="Trebuchet MS"/>
              </a:rPr>
              <a:t>Н(М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r>
              <a:rPr dirty="0" sz="1400" spc="100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(</a:t>
            </a:r>
            <a:r>
              <a:rPr dirty="0" sz="1400" spc="-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14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менее</a:t>
            </a:r>
            <a:r>
              <a:rPr dirty="0" sz="14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ем</a:t>
            </a:r>
            <a:r>
              <a:rPr dirty="0" sz="14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7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6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ме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5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00" spc="6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са)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0"/>
              </a:spcBef>
            </a:pPr>
            <a:r>
              <a:rPr dirty="0" spc="30"/>
              <a:t>ОБЕС</a:t>
            </a:r>
            <a:r>
              <a:rPr dirty="0" spc="20"/>
              <a:t>П</a:t>
            </a:r>
            <a:r>
              <a:rPr dirty="0" spc="45"/>
              <a:t>Е</a:t>
            </a:r>
            <a:r>
              <a:rPr dirty="0" spc="35"/>
              <a:t>Ч</a:t>
            </a:r>
            <a:r>
              <a:rPr dirty="0" spc="-45"/>
              <a:t>Е</a:t>
            </a:r>
            <a:r>
              <a:rPr dirty="0" spc="20"/>
              <a:t>Н</a:t>
            </a:r>
            <a:r>
              <a:rPr dirty="0" spc="5"/>
              <a:t>И</a:t>
            </a:r>
            <a:r>
              <a:rPr dirty="0" spc="-30"/>
              <a:t>Е</a:t>
            </a:r>
            <a:r>
              <a:rPr dirty="0" spc="-145"/>
              <a:t> </a:t>
            </a:r>
            <a:r>
              <a:rPr dirty="0" spc="30"/>
              <a:t>ИСП</a:t>
            </a:r>
            <a:r>
              <a:rPr dirty="0" spc="25"/>
              <a:t>О</a:t>
            </a:r>
            <a:r>
              <a:rPr dirty="0"/>
              <a:t>Л</a:t>
            </a:r>
            <a:r>
              <a:rPr dirty="0" spc="10"/>
              <a:t>Н</a:t>
            </a:r>
            <a:r>
              <a:rPr dirty="0" spc="-5"/>
              <a:t>Е</a:t>
            </a:r>
            <a:r>
              <a:rPr dirty="0" spc="30"/>
              <a:t>Н</a:t>
            </a:r>
            <a:r>
              <a:rPr dirty="0" spc="-20"/>
              <a:t>И</a:t>
            </a:r>
            <a:r>
              <a:rPr dirty="0" spc="-85"/>
              <a:t>Я</a:t>
            </a:r>
            <a:r>
              <a:rPr dirty="0" spc="-325"/>
              <a:t> </a:t>
            </a:r>
            <a:r>
              <a:rPr dirty="0" spc="-50"/>
              <a:t>К</a:t>
            </a:r>
            <a:r>
              <a:rPr dirty="0" spc="-90"/>
              <a:t>О</a:t>
            </a:r>
            <a:r>
              <a:rPr dirty="0" spc="-15"/>
              <a:t>Н</a:t>
            </a:r>
            <a:r>
              <a:rPr dirty="0" spc="-125"/>
              <a:t>Т</a:t>
            </a:r>
            <a:r>
              <a:rPr dirty="0" spc="50"/>
              <a:t>Р</a:t>
            </a:r>
            <a:r>
              <a:rPr dirty="0" spc="5"/>
              <a:t>А</a:t>
            </a:r>
            <a:r>
              <a:rPr dirty="0" spc="-50"/>
              <a:t>К</a:t>
            </a:r>
            <a:r>
              <a:rPr dirty="0" spc="-125"/>
              <a:t>Т</a:t>
            </a:r>
            <a:r>
              <a:rPr dirty="0" spc="70"/>
              <a:t>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38081" y="722122"/>
            <a:ext cx="2362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65">
                <a:solidFill>
                  <a:srgbClr val="E11E31"/>
                </a:solidFill>
                <a:latin typeface="Trebuchet MS"/>
                <a:cs typeface="Trebuchet MS"/>
              </a:rPr>
              <a:t>*</a:t>
            </a:r>
            <a:r>
              <a:rPr dirty="0" sz="1600" spc="60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1600" spc="15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600" spc="10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1600" spc="-70">
                <a:solidFill>
                  <a:srgbClr val="E11E31"/>
                </a:solidFill>
                <a:latin typeface="Trebuchet MS"/>
                <a:cs typeface="Trebuchet MS"/>
              </a:rPr>
              <a:t>у</a:t>
            </a:r>
            <a:r>
              <a:rPr dirty="0" sz="1600" spc="20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1600" spc="10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1600" spc="45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600" spc="-70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1600" spc="-5">
                <a:solidFill>
                  <a:srgbClr val="E11E31"/>
                </a:solidFill>
                <a:latin typeface="Trebuchet MS"/>
                <a:cs typeface="Trebuchet MS"/>
              </a:rPr>
              <a:t>л</a:t>
            </a:r>
            <a:r>
              <a:rPr dirty="0" sz="1600" spc="35">
                <a:solidFill>
                  <a:srgbClr val="E11E31"/>
                </a:solidFill>
                <a:latin typeface="Trebuchet MS"/>
                <a:cs typeface="Trebuchet MS"/>
              </a:rPr>
              <a:t>я</a:t>
            </a:r>
            <a:r>
              <a:rPr dirty="0" sz="1600" spc="-125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75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1600" spc="170">
                <a:solidFill>
                  <a:srgbClr val="E11E31"/>
                </a:solidFill>
                <a:latin typeface="Trebuchet MS"/>
                <a:cs typeface="Trebuchet MS"/>
              </a:rPr>
              <a:t>М</a:t>
            </a:r>
            <a:r>
              <a:rPr dirty="0" sz="1600" spc="95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1600" spc="-210">
                <a:solidFill>
                  <a:srgbClr val="E11E31"/>
                </a:solidFill>
                <a:latin typeface="Trebuchet MS"/>
                <a:cs typeface="Trebuchet MS"/>
              </a:rPr>
              <a:t>/</a:t>
            </a:r>
            <a:r>
              <a:rPr dirty="0" sz="1600" spc="75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1600" spc="-15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600" spc="65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1600" spc="15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42376" y="5731764"/>
            <a:ext cx="3850004" cy="737235"/>
          </a:xfrm>
          <a:custGeom>
            <a:avLst/>
            <a:gdLst/>
            <a:ahLst/>
            <a:cxnLst/>
            <a:rect l="l" t="t" r="r" b="b"/>
            <a:pathLst>
              <a:path w="3850004" h="737235">
                <a:moveTo>
                  <a:pt x="0" y="737108"/>
                </a:moveTo>
                <a:lnTo>
                  <a:pt x="3849497" y="737108"/>
                </a:lnTo>
                <a:lnTo>
                  <a:pt x="3849497" y="0"/>
                </a:lnTo>
                <a:lnTo>
                  <a:pt x="0" y="0"/>
                </a:lnTo>
                <a:lnTo>
                  <a:pt x="0" y="737108"/>
                </a:lnTo>
                <a:close/>
              </a:path>
            </a:pathLst>
          </a:custGeom>
          <a:ln w="9525">
            <a:solidFill>
              <a:srgbClr val="E1465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23909" y="5750763"/>
            <a:ext cx="338709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90">
                <a:solidFill>
                  <a:srgbClr val="343846"/>
                </a:solidFill>
                <a:latin typeface="Trebuchet MS"/>
                <a:cs typeface="Trebuchet MS"/>
              </a:rPr>
              <a:t>З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казч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к</a:t>
            </a:r>
            <a:r>
              <a:rPr dirty="0" sz="1400" spc="-1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5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400" spc="65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11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-25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dirty="0" sz="1400" spc="-1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танав</a:t>
            </a: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55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400" spc="6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ь</a:t>
            </a:r>
            <a:r>
              <a:rPr dirty="0" sz="14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  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при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казначейском сопровождении 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контракта,</a:t>
            </a:r>
            <a:r>
              <a:rPr dirty="0" sz="14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либо</a:t>
            </a:r>
            <a:r>
              <a:rPr dirty="0" sz="14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343846"/>
                </a:solidFill>
                <a:latin typeface="Trebuchet MS"/>
                <a:cs typeface="Trebuchet MS"/>
              </a:rPr>
              <a:t>не</a:t>
            </a:r>
            <a:r>
              <a:rPr dirty="0" sz="14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более</a:t>
            </a:r>
            <a:r>
              <a:rPr dirty="0" sz="1400" spc="-1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95">
                <a:solidFill>
                  <a:srgbClr val="343846"/>
                </a:solidFill>
                <a:latin typeface="Trebuchet MS"/>
                <a:cs typeface="Trebuchet MS"/>
              </a:rPr>
              <a:t>10%</a:t>
            </a:r>
            <a:r>
              <a:rPr dirty="0" sz="14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от</a:t>
            </a:r>
            <a:r>
              <a:rPr dirty="0" sz="14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85">
                <a:solidFill>
                  <a:srgbClr val="343846"/>
                </a:solidFill>
                <a:latin typeface="Trebuchet MS"/>
                <a:cs typeface="Trebuchet MS"/>
              </a:rPr>
              <a:t>ЦК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3200" y="1981200"/>
            <a:ext cx="5181600" cy="73787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49530" rIns="0" bIns="0" rtlCol="0" vert="horz">
            <a:spAutoFit/>
          </a:bodyPr>
          <a:lstStyle/>
          <a:p>
            <a:pPr algn="ctr" marR="38735">
              <a:lnSpc>
                <a:spcPct val="100000"/>
              </a:lnSpc>
              <a:spcBef>
                <a:spcPts val="390"/>
              </a:spcBef>
            </a:pPr>
            <a:r>
              <a:rPr dirty="0" sz="1400" spc="-25" b="1">
                <a:solidFill>
                  <a:srgbClr val="343846"/>
                </a:solidFill>
                <a:latin typeface="Trebuchet MS"/>
                <a:cs typeface="Trebuchet MS"/>
              </a:rPr>
              <a:t>внесением</a:t>
            </a:r>
            <a:r>
              <a:rPr dirty="0" sz="1400" spc="-70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343846"/>
                </a:solidFill>
                <a:latin typeface="Trebuchet MS"/>
                <a:cs typeface="Trebuchet MS"/>
              </a:rPr>
              <a:t>денежных</a:t>
            </a:r>
            <a:r>
              <a:rPr dirty="0" sz="1400" spc="-55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343846"/>
                </a:solidFill>
                <a:latin typeface="Trebuchet MS"/>
                <a:cs typeface="Trebuchet MS"/>
              </a:rPr>
              <a:t>средств</a:t>
            </a:r>
            <a:endParaRPr sz="1400">
              <a:latin typeface="Trebuchet MS"/>
              <a:cs typeface="Trebuchet MS"/>
            </a:endParaRPr>
          </a:p>
          <a:p>
            <a:pPr algn="ctr" marL="476884" marR="519430" indent="1905">
              <a:lnSpc>
                <a:spcPct val="100000"/>
              </a:lnSpc>
            </a:pPr>
            <a:r>
              <a:rPr dirty="0" sz="1400" spc="7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40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каза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70">
                <a:solidFill>
                  <a:srgbClr val="343846"/>
                </a:solidFill>
                <a:latin typeface="Trebuchet MS"/>
                <a:cs typeface="Trebuchet MS"/>
              </a:rPr>
              <a:t>ы</a:t>
            </a:r>
            <a:r>
              <a:rPr dirty="0" sz="1400" spc="60">
                <a:solidFill>
                  <a:srgbClr val="343846"/>
                </a:solidFill>
                <a:latin typeface="Trebuchet MS"/>
                <a:cs typeface="Trebuchet MS"/>
              </a:rPr>
              <a:t>й</a:t>
            </a:r>
            <a:r>
              <a:rPr dirty="0" sz="14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343846"/>
                </a:solidFill>
                <a:latin typeface="Trebuchet MS"/>
                <a:cs typeface="Trebuchet MS"/>
              </a:rPr>
              <a:t>з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казч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ко</a:t>
            </a:r>
            <a:r>
              <a:rPr dirty="0" sz="1400" spc="65">
                <a:solidFill>
                  <a:srgbClr val="343846"/>
                </a:solidFill>
                <a:latin typeface="Trebuchet MS"/>
                <a:cs typeface="Trebuchet MS"/>
              </a:rPr>
              <a:t>м</a:t>
            </a:r>
            <a:r>
              <a:rPr dirty="0" sz="14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40">
                <a:solidFill>
                  <a:srgbClr val="343846"/>
                </a:solidFill>
                <a:latin typeface="Trebuchet MS"/>
                <a:cs typeface="Trebuchet MS"/>
              </a:rPr>
              <a:t>счет</a:t>
            </a:r>
            <a:r>
              <a:rPr dirty="0" sz="1400" spc="-25">
                <a:solidFill>
                  <a:srgbClr val="343846"/>
                </a:solidFill>
                <a:latin typeface="Trebuchet MS"/>
                <a:cs typeface="Trebuchet MS"/>
              </a:rPr>
              <a:t>,</a:t>
            </a:r>
            <a:r>
              <a:rPr dirty="0" sz="14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-6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кото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ом  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учитываются</a:t>
            </a:r>
            <a:r>
              <a:rPr dirty="0" sz="14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операции</a:t>
            </a:r>
            <a:r>
              <a:rPr dirty="0" sz="14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со</a:t>
            </a:r>
            <a:r>
              <a:rPr dirty="0" sz="14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средствами</a:t>
            </a:r>
            <a:r>
              <a:rPr dirty="0" sz="14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заказчика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200" y="1981200"/>
            <a:ext cx="5181600" cy="73787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7465" rIns="0" bIns="0" rtlCol="0" vert="horz">
            <a:spAutoFit/>
          </a:bodyPr>
          <a:lstStyle/>
          <a:p>
            <a:pPr marL="897255" marR="937260" indent="54610">
              <a:lnSpc>
                <a:spcPct val="100000"/>
              </a:lnSpc>
              <a:spcBef>
                <a:spcPts val="295"/>
              </a:spcBef>
            </a:pPr>
            <a:r>
              <a:rPr dirty="0" sz="1400" spc="-40" b="1">
                <a:solidFill>
                  <a:srgbClr val="343846"/>
                </a:solidFill>
                <a:latin typeface="Trebuchet MS"/>
                <a:cs typeface="Trebuchet MS"/>
              </a:rPr>
              <a:t>пр</a:t>
            </a:r>
            <a:r>
              <a:rPr dirty="0" sz="1400" spc="-45" b="1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5" b="1">
                <a:solidFill>
                  <a:srgbClr val="343846"/>
                </a:solidFill>
                <a:latin typeface="Trebuchet MS"/>
                <a:cs typeface="Trebuchet MS"/>
              </a:rPr>
              <a:t>дос</a:t>
            </a:r>
            <a:r>
              <a:rPr dirty="0" sz="1400" spc="15" b="1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400" spc="-10" b="1">
                <a:solidFill>
                  <a:srgbClr val="343846"/>
                </a:solidFill>
                <a:latin typeface="Trebuchet MS"/>
                <a:cs typeface="Trebuchet MS"/>
              </a:rPr>
              <a:t>ав</a:t>
            </a:r>
            <a:r>
              <a:rPr dirty="0" sz="1400" b="1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400" spc="-45" b="1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55" b="1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-55" b="1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-50" b="1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75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343846"/>
                </a:solidFill>
                <a:latin typeface="Trebuchet MS"/>
                <a:cs typeface="Trebuchet MS"/>
              </a:rPr>
              <a:t>б</a:t>
            </a:r>
            <a:r>
              <a:rPr dirty="0" sz="1400" spc="-5" b="1">
                <a:solidFill>
                  <a:srgbClr val="343846"/>
                </a:solidFill>
                <a:latin typeface="Trebuchet MS"/>
                <a:cs typeface="Trebuchet MS"/>
              </a:rPr>
              <a:t>анковско</a:t>
            </a:r>
            <a:r>
              <a:rPr dirty="0" sz="1400" b="1">
                <a:solidFill>
                  <a:srgbClr val="343846"/>
                </a:solidFill>
                <a:latin typeface="Trebuchet MS"/>
                <a:cs typeface="Trebuchet MS"/>
              </a:rPr>
              <a:t>й</a:t>
            </a:r>
            <a:r>
              <a:rPr dirty="0" sz="1400" spc="-105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343846"/>
                </a:solidFill>
                <a:latin typeface="Trebuchet MS"/>
                <a:cs typeface="Trebuchet MS"/>
              </a:rPr>
              <a:t>гар</a:t>
            </a:r>
            <a:r>
              <a:rPr dirty="0" sz="1400" spc="-5" b="1">
                <a:solidFill>
                  <a:srgbClr val="343846"/>
                </a:solidFill>
                <a:latin typeface="Trebuchet MS"/>
                <a:cs typeface="Trebuchet MS"/>
              </a:rPr>
              <a:t>ан</a:t>
            </a:r>
            <a:r>
              <a:rPr dirty="0" sz="1400" b="1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400" spc="-40" b="1">
                <a:solidFill>
                  <a:srgbClr val="343846"/>
                </a:solidFill>
                <a:latin typeface="Trebuchet MS"/>
                <a:cs typeface="Trebuchet MS"/>
              </a:rPr>
              <a:t>ии  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Срок</a:t>
            </a:r>
            <a:r>
              <a:rPr dirty="0" sz="14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действия</a:t>
            </a:r>
            <a:r>
              <a:rPr dirty="0" sz="14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65">
                <a:solidFill>
                  <a:srgbClr val="343846"/>
                </a:solidFill>
                <a:latin typeface="Trebuchet MS"/>
                <a:cs typeface="Trebuchet MS"/>
              </a:rPr>
              <a:t>БГ</a:t>
            </a:r>
            <a:r>
              <a:rPr dirty="0" sz="14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343846"/>
                </a:solidFill>
                <a:latin typeface="Trebuchet MS"/>
                <a:cs typeface="Trebuchet MS"/>
              </a:rPr>
              <a:t>≥</a:t>
            </a:r>
            <a:r>
              <a:rPr dirty="0" sz="1400" spc="-7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1</a:t>
            </a:r>
            <a:r>
              <a:rPr dirty="0" sz="1400" spc="-8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один</a:t>
            </a:r>
            <a:r>
              <a:rPr dirty="0" sz="1400" spc="-9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месяц</a:t>
            </a:r>
            <a:r>
              <a:rPr dirty="0" sz="14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срока </a:t>
            </a:r>
            <a:r>
              <a:rPr dirty="0" sz="1400" spc="-409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сп</a:t>
            </a:r>
            <a:r>
              <a:rPr dirty="0" sz="1400" spc="5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400" spc="-1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я</a:t>
            </a:r>
            <a:r>
              <a:rPr dirty="0" sz="1400" spc="-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б</a:t>
            </a:r>
            <a:r>
              <a:rPr dirty="0" sz="1400" spc="60">
                <a:solidFill>
                  <a:srgbClr val="343846"/>
                </a:solidFill>
                <a:latin typeface="Trebuchet MS"/>
                <a:cs typeface="Trebuchet MS"/>
              </a:rPr>
              <a:t>я</a:t>
            </a:r>
            <a:r>
              <a:rPr dirty="0" sz="1400" spc="40">
                <a:solidFill>
                  <a:srgbClr val="343846"/>
                </a:solidFill>
                <a:latin typeface="Trebuchet MS"/>
                <a:cs typeface="Trebuchet MS"/>
              </a:rPr>
              <a:t>з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15">
                <a:solidFill>
                  <a:srgbClr val="343846"/>
                </a:solidFill>
                <a:latin typeface="Trebuchet MS"/>
                <a:cs typeface="Trebuchet MS"/>
              </a:rPr>
              <a:t>тел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ь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ст</a:t>
            </a:r>
            <a:r>
              <a:rPr dirty="0" sz="1400" spc="55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400" spc="-1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400" spc="4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4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343846"/>
                </a:solidFill>
                <a:latin typeface="Trebuchet MS"/>
                <a:cs typeface="Trebuchet MS"/>
              </a:rPr>
              <a:t>кон</a:t>
            </a:r>
            <a:r>
              <a:rPr dirty="0" sz="1400" spc="25">
                <a:solidFill>
                  <a:srgbClr val="343846"/>
                </a:solidFill>
                <a:latin typeface="Trebuchet MS"/>
                <a:cs typeface="Trebuchet MS"/>
              </a:rPr>
              <a:t>тр</a:t>
            </a:r>
            <a:r>
              <a:rPr dirty="0" sz="1400" spc="3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400" spc="5">
                <a:solidFill>
                  <a:srgbClr val="343846"/>
                </a:solidFill>
                <a:latin typeface="Trebuchet MS"/>
                <a:cs typeface="Trebuchet MS"/>
              </a:rPr>
              <a:t>кту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83345" y="1336547"/>
            <a:ext cx="718820" cy="646430"/>
          </a:xfrm>
          <a:custGeom>
            <a:avLst/>
            <a:gdLst/>
            <a:ahLst/>
            <a:cxnLst/>
            <a:rect l="l" t="t" r="r" b="b"/>
            <a:pathLst>
              <a:path w="718820" h="646430">
                <a:moveTo>
                  <a:pt x="642365" y="531622"/>
                </a:moveTo>
                <a:lnTo>
                  <a:pt x="604265" y="531622"/>
                </a:lnTo>
                <a:lnTo>
                  <a:pt x="661415" y="645922"/>
                </a:lnTo>
                <a:lnTo>
                  <a:pt x="709040" y="550672"/>
                </a:lnTo>
                <a:lnTo>
                  <a:pt x="642365" y="550672"/>
                </a:lnTo>
                <a:lnTo>
                  <a:pt x="642365" y="531622"/>
                </a:lnTo>
                <a:close/>
              </a:path>
              <a:path w="718820" h="646430">
                <a:moveTo>
                  <a:pt x="642365" y="19050"/>
                </a:moveTo>
                <a:lnTo>
                  <a:pt x="642365" y="550672"/>
                </a:lnTo>
                <a:lnTo>
                  <a:pt x="680465" y="550672"/>
                </a:lnTo>
                <a:lnTo>
                  <a:pt x="680465" y="38100"/>
                </a:lnTo>
                <a:lnTo>
                  <a:pt x="661415" y="38100"/>
                </a:lnTo>
                <a:lnTo>
                  <a:pt x="642365" y="19050"/>
                </a:lnTo>
                <a:close/>
              </a:path>
              <a:path w="718820" h="646430">
                <a:moveTo>
                  <a:pt x="718565" y="531622"/>
                </a:moveTo>
                <a:lnTo>
                  <a:pt x="680465" y="531622"/>
                </a:lnTo>
                <a:lnTo>
                  <a:pt x="680465" y="550672"/>
                </a:lnTo>
                <a:lnTo>
                  <a:pt x="709040" y="550672"/>
                </a:lnTo>
                <a:lnTo>
                  <a:pt x="718565" y="531622"/>
                </a:lnTo>
                <a:close/>
              </a:path>
              <a:path w="718820" h="646430">
                <a:moveTo>
                  <a:pt x="661415" y="0"/>
                </a:moveTo>
                <a:lnTo>
                  <a:pt x="0" y="0"/>
                </a:lnTo>
                <a:lnTo>
                  <a:pt x="0" y="38100"/>
                </a:lnTo>
                <a:lnTo>
                  <a:pt x="642365" y="38100"/>
                </a:lnTo>
                <a:lnTo>
                  <a:pt x="642365" y="19050"/>
                </a:lnTo>
                <a:lnTo>
                  <a:pt x="680465" y="19050"/>
                </a:lnTo>
                <a:lnTo>
                  <a:pt x="678971" y="11626"/>
                </a:lnTo>
                <a:lnTo>
                  <a:pt x="674893" y="5572"/>
                </a:lnTo>
                <a:lnTo>
                  <a:pt x="668839" y="1494"/>
                </a:lnTo>
                <a:lnTo>
                  <a:pt x="661415" y="0"/>
                </a:lnTo>
                <a:close/>
              </a:path>
              <a:path w="718820" h="646430">
                <a:moveTo>
                  <a:pt x="680465" y="19050"/>
                </a:moveTo>
                <a:lnTo>
                  <a:pt x="642365" y="19050"/>
                </a:lnTo>
                <a:lnTo>
                  <a:pt x="661415" y="38100"/>
                </a:lnTo>
                <a:lnTo>
                  <a:pt x="680465" y="38100"/>
                </a:lnTo>
                <a:lnTo>
                  <a:pt x="680465" y="19050"/>
                </a:lnTo>
                <a:close/>
              </a:path>
            </a:pathLst>
          </a:custGeom>
          <a:solidFill>
            <a:srgbClr val="E11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68751" y="1336547"/>
            <a:ext cx="699135" cy="646430"/>
          </a:xfrm>
          <a:custGeom>
            <a:avLst/>
            <a:gdLst/>
            <a:ahLst/>
            <a:cxnLst/>
            <a:rect l="l" t="t" r="r" b="b"/>
            <a:pathLst>
              <a:path w="699135" h="646430">
                <a:moveTo>
                  <a:pt x="38100" y="531622"/>
                </a:moveTo>
                <a:lnTo>
                  <a:pt x="0" y="531622"/>
                </a:lnTo>
                <a:lnTo>
                  <a:pt x="57150" y="645922"/>
                </a:lnTo>
                <a:lnTo>
                  <a:pt x="104775" y="550672"/>
                </a:lnTo>
                <a:lnTo>
                  <a:pt x="38100" y="550672"/>
                </a:lnTo>
                <a:lnTo>
                  <a:pt x="38100" y="531622"/>
                </a:lnTo>
                <a:close/>
              </a:path>
              <a:path w="699135" h="646430">
                <a:moveTo>
                  <a:pt x="698753" y="0"/>
                </a:moveTo>
                <a:lnTo>
                  <a:pt x="57150" y="0"/>
                </a:lnTo>
                <a:lnTo>
                  <a:pt x="49726" y="1494"/>
                </a:lnTo>
                <a:lnTo>
                  <a:pt x="43672" y="5572"/>
                </a:lnTo>
                <a:lnTo>
                  <a:pt x="39594" y="11626"/>
                </a:lnTo>
                <a:lnTo>
                  <a:pt x="38100" y="19050"/>
                </a:lnTo>
                <a:lnTo>
                  <a:pt x="38100" y="550672"/>
                </a:lnTo>
                <a:lnTo>
                  <a:pt x="76200" y="550672"/>
                </a:lnTo>
                <a:lnTo>
                  <a:pt x="76200" y="38100"/>
                </a:lnTo>
                <a:lnTo>
                  <a:pt x="57150" y="38100"/>
                </a:lnTo>
                <a:lnTo>
                  <a:pt x="76200" y="19050"/>
                </a:lnTo>
                <a:lnTo>
                  <a:pt x="698753" y="19050"/>
                </a:lnTo>
                <a:lnTo>
                  <a:pt x="698753" y="0"/>
                </a:lnTo>
                <a:close/>
              </a:path>
              <a:path w="699135" h="646430">
                <a:moveTo>
                  <a:pt x="114300" y="531622"/>
                </a:moveTo>
                <a:lnTo>
                  <a:pt x="76200" y="531622"/>
                </a:lnTo>
                <a:lnTo>
                  <a:pt x="76200" y="550672"/>
                </a:lnTo>
                <a:lnTo>
                  <a:pt x="104775" y="550672"/>
                </a:lnTo>
                <a:lnTo>
                  <a:pt x="114300" y="531622"/>
                </a:lnTo>
                <a:close/>
              </a:path>
              <a:path w="699135" h="646430">
                <a:moveTo>
                  <a:pt x="76200" y="19050"/>
                </a:moveTo>
                <a:lnTo>
                  <a:pt x="57150" y="38100"/>
                </a:lnTo>
                <a:lnTo>
                  <a:pt x="76200" y="38100"/>
                </a:lnTo>
                <a:lnTo>
                  <a:pt x="76200" y="19050"/>
                </a:lnTo>
                <a:close/>
              </a:path>
              <a:path w="699135" h="646430">
                <a:moveTo>
                  <a:pt x="698753" y="19050"/>
                </a:moveTo>
                <a:lnTo>
                  <a:pt x="76200" y="19050"/>
                </a:lnTo>
                <a:lnTo>
                  <a:pt x="76200" y="38100"/>
                </a:lnTo>
                <a:lnTo>
                  <a:pt x="698753" y="38100"/>
                </a:lnTo>
                <a:lnTo>
                  <a:pt x="698753" y="19050"/>
                </a:lnTo>
                <a:close/>
              </a:path>
            </a:pathLst>
          </a:custGeom>
          <a:solidFill>
            <a:srgbClr val="E11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666744" y="1083563"/>
            <a:ext cx="4815840" cy="541020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wrap="square" lIns="0" tIns="146685" rIns="0" bIns="0" rtlCol="0" vert="horz">
            <a:spAutoFit/>
          </a:bodyPr>
          <a:lstStyle/>
          <a:p>
            <a:pPr marL="500380">
              <a:lnSpc>
                <a:spcPct val="100000"/>
              </a:lnSpc>
              <a:spcBef>
                <a:spcPts val="1155"/>
              </a:spcBef>
            </a:pPr>
            <a:r>
              <a:rPr dirty="0" sz="1600" spc="-40" b="1">
                <a:solidFill>
                  <a:srgbClr val="E11E31"/>
                </a:solidFill>
                <a:latin typeface="Trebuchet MS"/>
                <a:cs typeface="Trebuchet MS"/>
              </a:rPr>
              <a:t>Обеспечение</a:t>
            </a:r>
            <a:r>
              <a:rPr dirty="0" sz="1600" spc="-6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E11E31"/>
                </a:solidFill>
                <a:latin typeface="Trebuchet MS"/>
                <a:cs typeface="Trebuchet MS"/>
              </a:rPr>
              <a:t>исполнения</a:t>
            </a:r>
            <a:r>
              <a:rPr dirty="0" sz="1600" spc="-2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E11E31"/>
                </a:solidFill>
                <a:latin typeface="Trebuchet MS"/>
                <a:cs typeface="Trebuchet MS"/>
              </a:rPr>
              <a:t>контракта</a:t>
            </a:r>
            <a:r>
              <a:rPr dirty="0" sz="1600" spc="-8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600" spc="-15" b="1">
                <a:solidFill>
                  <a:srgbClr val="E11E31"/>
                </a:solidFill>
                <a:latin typeface="Trebuchet MS"/>
                <a:cs typeface="Trebuchet MS"/>
              </a:rPr>
              <a:t>ОИК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2152" y="2895600"/>
            <a:ext cx="5181600" cy="118745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7465" rIns="0" bIns="0" rtlCol="0" vert="horz">
            <a:spAutoFit/>
          </a:bodyPr>
          <a:lstStyle/>
          <a:p>
            <a:pPr algn="ctr" marL="108585">
              <a:lnSpc>
                <a:spcPct val="100000"/>
              </a:lnSpc>
              <a:spcBef>
                <a:spcPts val="295"/>
              </a:spcBef>
            </a:pPr>
            <a:r>
              <a:rPr dirty="0" sz="1400" spc="-50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4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7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40" b="1">
                <a:solidFill>
                  <a:srgbClr val="444444"/>
                </a:solidFill>
                <a:latin typeface="Trebuchet MS"/>
                <a:cs typeface="Trebuchet MS"/>
              </a:rPr>
              <a:t>пр</a:t>
            </a:r>
            <a:r>
              <a:rPr dirty="0" sz="1400" spc="-4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5" b="1">
                <a:solidFill>
                  <a:srgbClr val="444444"/>
                </a:solidFill>
                <a:latin typeface="Trebuchet MS"/>
                <a:cs typeface="Trebuchet MS"/>
              </a:rPr>
              <a:t>дос</a:t>
            </a:r>
            <a:r>
              <a:rPr dirty="0" sz="1400" spc="15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-10" b="1">
                <a:solidFill>
                  <a:srgbClr val="444444"/>
                </a:solidFill>
                <a:latin typeface="Trebuchet MS"/>
                <a:cs typeface="Trebuchet MS"/>
              </a:rPr>
              <a:t>ав</a:t>
            </a:r>
            <a:r>
              <a:rPr dirty="0" sz="1400" b="1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00" spc="-4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5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-55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-5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6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1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1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1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-17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40" b="1">
                <a:solidFill>
                  <a:srgbClr val="E11E31"/>
                </a:solidFill>
                <a:latin typeface="Trebuchet MS"/>
                <a:cs typeface="Trebuchet MS"/>
              </a:rPr>
              <a:t>(</a:t>
            </a:r>
            <a:r>
              <a:rPr dirty="0" sz="1400" spc="-2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400" spc="-5" b="1">
                <a:solidFill>
                  <a:srgbClr val="E11E31"/>
                </a:solidFill>
                <a:latin typeface="Trebuchet MS"/>
                <a:cs typeface="Trebuchet MS"/>
              </a:rPr>
              <a:t>Г</a:t>
            </a:r>
            <a:r>
              <a:rPr dirty="0" sz="1400" spc="-2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400" spc="-20" b="1">
                <a:solidFill>
                  <a:srgbClr val="E11E31"/>
                </a:solidFill>
                <a:latin typeface="Trebuchet MS"/>
                <a:cs typeface="Trebuchet MS"/>
              </a:rPr>
              <a:t>)</a:t>
            </a:r>
            <a:endParaRPr sz="1400">
              <a:latin typeface="Trebuchet MS"/>
              <a:cs typeface="Trebuchet MS"/>
            </a:endParaRPr>
          </a:p>
          <a:p>
            <a:pPr algn="ctr" marL="170180" marR="50800" indent="-635">
              <a:lnSpc>
                <a:spcPct val="100000"/>
              </a:lnSpc>
              <a:spcBef>
                <a:spcPts val="5"/>
              </a:spcBef>
            </a:pP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если 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до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заключения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контракта 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он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предоставит 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информацию 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из 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реестра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контрактов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об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исполненных 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3 </a:t>
            </a:r>
            <a:r>
              <a:rPr dirty="0" sz="1400" spc="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контрактах</a:t>
            </a:r>
            <a:r>
              <a:rPr dirty="0" sz="14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5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3</a:t>
            </a:r>
            <a:r>
              <a:rPr dirty="0" sz="1400" spc="2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года</a:t>
            </a:r>
            <a:r>
              <a:rPr dirty="0" sz="14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до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60">
                <a:solidFill>
                  <a:srgbClr val="444444"/>
                </a:solidFill>
                <a:latin typeface="Trebuchet MS"/>
                <a:cs typeface="Trebuchet MS"/>
              </a:rPr>
              <a:t>даты</a:t>
            </a:r>
            <a:r>
              <a:rPr dirty="0" sz="14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подачи</a:t>
            </a:r>
            <a:r>
              <a:rPr dirty="0" sz="14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r>
              <a:rPr dirty="0" sz="14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без</a:t>
            </a:r>
            <a:r>
              <a:rPr dirty="0" sz="14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неустоек 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4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общую</a:t>
            </a:r>
            <a:r>
              <a:rPr dirty="0" sz="14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сумму</a:t>
            </a:r>
            <a:r>
              <a:rPr dirty="0" sz="1400" spc="2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всех</a:t>
            </a:r>
            <a:r>
              <a:rPr dirty="0" sz="14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контрактов</a:t>
            </a:r>
            <a:r>
              <a:rPr dirty="0" sz="14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менее</a:t>
            </a:r>
            <a:r>
              <a:rPr dirty="0" sz="14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20">
                <a:solidFill>
                  <a:srgbClr val="444444"/>
                </a:solidFill>
                <a:latin typeface="Trebuchet MS"/>
                <a:cs typeface="Trebuchet MS"/>
              </a:rPr>
              <a:t>НМЦ</a:t>
            </a:r>
            <a:r>
              <a:rPr dirty="0" sz="14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закупки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18276" y="1625346"/>
            <a:ext cx="114300" cy="1261745"/>
          </a:xfrm>
          <a:custGeom>
            <a:avLst/>
            <a:gdLst/>
            <a:ahLst/>
            <a:cxnLst/>
            <a:rect l="l" t="t" r="r" b="b"/>
            <a:pathLst>
              <a:path w="114300" h="1261745">
                <a:moveTo>
                  <a:pt x="38100" y="1146937"/>
                </a:moveTo>
                <a:lnTo>
                  <a:pt x="0" y="1146937"/>
                </a:lnTo>
                <a:lnTo>
                  <a:pt x="57150" y="1261237"/>
                </a:lnTo>
                <a:lnTo>
                  <a:pt x="104775" y="1165987"/>
                </a:lnTo>
                <a:lnTo>
                  <a:pt x="38100" y="1165987"/>
                </a:lnTo>
                <a:lnTo>
                  <a:pt x="38100" y="1146937"/>
                </a:lnTo>
                <a:close/>
              </a:path>
              <a:path w="114300" h="1261745">
                <a:moveTo>
                  <a:pt x="76200" y="0"/>
                </a:moveTo>
                <a:lnTo>
                  <a:pt x="38100" y="0"/>
                </a:lnTo>
                <a:lnTo>
                  <a:pt x="38100" y="1165987"/>
                </a:lnTo>
                <a:lnTo>
                  <a:pt x="76200" y="1165987"/>
                </a:lnTo>
                <a:lnTo>
                  <a:pt x="76200" y="0"/>
                </a:lnTo>
                <a:close/>
              </a:path>
              <a:path w="114300" h="1261745">
                <a:moveTo>
                  <a:pt x="114300" y="1146937"/>
                </a:moveTo>
                <a:lnTo>
                  <a:pt x="76200" y="1146937"/>
                </a:lnTo>
                <a:lnTo>
                  <a:pt x="76200" y="1165987"/>
                </a:lnTo>
                <a:lnTo>
                  <a:pt x="104775" y="1165987"/>
                </a:lnTo>
                <a:lnTo>
                  <a:pt x="114300" y="1146937"/>
                </a:lnTo>
                <a:close/>
              </a:path>
            </a:pathLst>
          </a:custGeom>
          <a:solidFill>
            <a:srgbClr val="E11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18276" y="4697729"/>
            <a:ext cx="114300" cy="268605"/>
          </a:xfrm>
          <a:custGeom>
            <a:avLst/>
            <a:gdLst/>
            <a:ahLst/>
            <a:cxnLst/>
            <a:rect l="l" t="t" r="r" b="b"/>
            <a:pathLst>
              <a:path w="114300" h="268604">
                <a:moveTo>
                  <a:pt x="38100" y="153797"/>
                </a:moveTo>
                <a:lnTo>
                  <a:pt x="0" y="153797"/>
                </a:lnTo>
                <a:lnTo>
                  <a:pt x="57150" y="268097"/>
                </a:lnTo>
                <a:lnTo>
                  <a:pt x="104775" y="172847"/>
                </a:lnTo>
                <a:lnTo>
                  <a:pt x="38100" y="172847"/>
                </a:lnTo>
                <a:lnTo>
                  <a:pt x="38100" y="153797"/>
                </a:lnTo>
                <a:close/>
              </a:path>
              <a:path w="114300" h="268604">
                <a:moveTo>
                  <a:pt x="76200" y="0"/>
                </a:moveTo>
                <a:lnTo>
                  <a:pt x="38100" y="0"/>
                </a:lnTo>
                <a:lnTo>
                  <a:pt x="38100" y="172847"/>
                </a:lnTo>
                <a:lnTo>
                  <a:pt x="76200" y="172847"/>
                </a:lnTo>
                <a:lnTo>
                  <a:pt x="76200" y="0"/>
                </a:lnTo>
                <a:close/>
              </a:path>
              <a:path w="114300" h="268604">
                <a:moveTo>
                  <a:pt x="114300" y="153797"/>
                </a:moveTo>
                <a:lnTo>
                  <a:pt x="76200" y="153797"/>
                </a:lnTo>
                <a:lnTo>
                  <a:pt x="76200" y="172847"/>
                </a:lnTo>
                <a:lnTo>
                  <a:pt x="104775" y="172847"/>
                </a:lnTo>
                <a:lnTo>
                  <a:pt x="114300" y="153797"/>
                </a:lnTo>
                <a:close/>
              </a:path>
            </a:pathLst>
          </a:custGeom>
          <a:solidFill>
            <a:srgbClr val="E11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18276" y="5438394"/>
            <a:ext cx="114300" cy="268605"/>
          </a:xfrm>
          <a:custGeom>
            <a:avLst/>
            <a:gdLst/>
            <a:ahLst/>
            <a:cxnLst/>
            <a:rect l="l" t="t" r="r" b="b"/>
            <a:pathLst>
              <a:path w="114300" h="268604">
                <a:moveTo>
                  <a:pt x="38100" y="153809"/>
                </a:moveTo>
                <a:lnTo>
                  <a:pt x="0" y="153809"/>
                </a:lnTo>
                <a:lnTo>
                  <a:pt x="57150" y="268109"/>
                </a:lnTo>
                <a:lnTo>
                  <a:pt x="104775" y="172859"/>
                </a:lnTo>
                <a:lnTo>
                  <a:pt x="38100" y="172859"/>
                </a:lnTo>
                <a:lnTo>
                  <a:pt x="38100" y="153809"/>
                </a:lnTo>
                <a:close/>
              </a:path>
              <a:path w="114300" h="268604">
                <a:moveTo>
                  <a:pt x="76200" y="0"/>
                </a:moveTo>
                <a:lnTo>
                  <a:pt x="38100" y="0"/>
                </a:lnTo>
                <a:lnTo>
                  <a:pt x="38100" y="172859"/>
                </a:lnTo>
                <a:lnTo>
                  <a:pt x="76200" y="172859"/>
                </a:lnTo>
                <a:lnTo>
                  <a:pt x="76200" y="0"/>
                </a:lnTo>
                <a:close/>
              </a:path>
              <a:path w="114300" h="268604">
                <a:moveTo>
                  <a:pt x="114300" y="153809"/>
                </a:moveTo>
                <a:lnTo>
                  <a:pt x="76200" y="153809"/>
                </a:lnTo>
                <a:lnTo>
                  <a:pt x="76200" y="172859"/>
                </a:lnTo>
                <a:lnTo>
                  <a:pt x="104775" y="172859"/>
                </a:lnTo>
                <a:lnTo>
                  <a:pt x="114300" y="153809"/>
                </a:lnTo>
                <a:close/>
              </a:path>
            </a:pathLst>
          </a:custGeom>
          <a:solidFill>
            <a:srgbClr val="E11E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8625" y="175006"/>
            <a:ext cx="400304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ГАРАНТИЙНЫЕ</a:t>
            </a:r>
            <a:r>
              <a:rPr dirty="0" spc="165"/>
              <a:t> </a:t>
            </a:r>
            <a:r>
              <a:rPr dirty="0" spc="-20"/>
              <a:t>ОБЯЗАТЕЛЬСТВА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52769" y="822226"/>
            <a:ext cx="5400675" cy="176530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u="sng" sz="1400" spc="-1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c</a:t>
            </a:r>
            <a:r>
              <a:rPr dirty="0" u="sng" sz="1400" spc="-55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sng" sz="1400" spc="-114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14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34</a:t>
            </a:r>
            <a:r>
              <a:rPr dirty="0" u="sng" sz="1400" spc="-9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6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44</a:t>
            </a:r>
            <a:r>
              <a:rPr dirty="0" u="sng" sz="140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sng" sz="1400" spc="1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  <a:p>
            <a:pPr marL="13970">
              <a:lnSpc>
                <a:spcPct val="100000"/>
              </a:lnSpc>
              <a:spcBef>
                <a:spcPts val="680"/>
              </a:spcBef>
            </a:pP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8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-5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2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40">
                <a:solidFill>
                  <a:srgbClr val="444444"/>
                </a:solidFill>
                <a:latin typeface="Trebuchet MS"/>
                <a:cs typeface="Trebuchet MS"/>
              </a:rPr>
              <a:t>13:</a:t>
            </a:r>
            <a:endParaRPr sz="1800">
              <a:latin typeface="Trebuchet MS"/>
              <a:cs typeface="Trebuchet MS"/>
            </a:endParaRPr>
          </a:p>
          <a:p>
            <a:pPr marL="300355" marR="5080" indent="-287020">
              <a:lnSpc>
                <a:spcPct val="100000"/>
              </a:lnSpc>
              <a:spcBef>
                <a:spcPts val="5"/>
              </a:spcBef>
              <a:buClr>
                <a:srgbClr val="738995"/>
              </a:buClr>
              <a:buFont typeface="Wingdings"/>
              <a:buChar char=""/>
              <a:tabLst>
                <a:tab pos="300355" algn="l"/>
                <a:tab pos="300990" algn="l"/>
              </a:tabLst>
            </a:pP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если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заказчик 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предусмотрел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при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описании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ъ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заку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16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9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80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31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1800" spc="-25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о  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док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ро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-5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-5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8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лж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100">
                <a:solidFill>
                  <a:srgbClr val="444444"/>
                </a:solidFill>
                <a:latin typeface="Trebuchet MS"/>
                <a:cs typeface="Trebuchet MS"/>
              </a:rPr>
              <a:t>ы  </a:t>
            </a:r>
            <a:r>
              <a:rPr dirty="0" sz="1800" spc="70">
                <a:solidFill>
                  <a:srgbClr val="444444"/>
                </a:solidFill>
                <a:latin typeface="Trebuchet MS"/>
                <a:cs typeface="Trebuchet MS"/>
              </a:rPr>
              <a:t>быть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включены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проект</a:t>
            </a:r>
            <a:r>
              <a:rPr dirty="0" sz="1800" spc="-2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Контракта.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380" y="2729611"/>
            <a:ext cx="5728335" cy="16643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400" spc="-1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c</a:t>
            </a:r>
            <a:r>
              <a:rPr dirty="0" u="sng" sz="1400" spc="-55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sng" sz="1400" spc="-114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14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94</a:t>
            </a:r>
            <a:r>
              <a:rPr dirty="0" u="sng" sz="1400" spc="-9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6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44</a:t>
            </a:r>
            <a:r>
              <a:rPr dirty="0" u="sng" sz="140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sng" sz="1400" spc="1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  <a:p>
            <a:pPr marL="43180">
              <a:lnSpc>
                <a:spcPct val="100000"/>
              </a:lnSpc>
              <a:spcBef>
                <a:spcPts val="1280"/>
              </a:spcBef>
            </a:pP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75">
                <a:solidFill>
                  <a:srgbClr val="444444"/>
                </a:solidFill>
                <a:latin typeface="Trebuchet MS"/>
                <a:cs typeface="Trebuchet MS"/>
              </a:rPr>
              <a:t>7</a:t>
            </a:r>
            <a:r>
              <a:rPr dirty="0" sz="1800" spc="-60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1800" spc="-80">
                <a:solidFill>
                  <a:srgbClr val="444444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327660" marR="5080" indent="-285115">
              <a:lnSpc>
                <a:spcPct val="100000"/>
              </a:lnSpc>
              <a:spcBef>
                <a:spcPts val="1295"/>
              </a:spcBef>
              <a:buClr>
                <a:srgbClr val="53666F"/>
              </a:buClr>
              <a:buFont typeface="Wingdings"/>
              <a:buChar char=""/>
              <a:tabLst>
                <a:tab pos="327660" algn="l"/>
                <a:tab pos="328295" algn="l"/>
              </a:tabLst>
            </a:pPr>
            <a:r>
              <a:rPr dirty="0" sz="1800" spc="35">
                <a:solidFill>
                  <a:srgbClr val="343846"/>
                </a:solidFill>
                <a:latin typeface="Trebuchet MS"/>
                <a:cs typeface="Trebuchet MS"/>
              </a:rPr>
              <a:t>Пр</a:t>
            </a:r>
            <a:r>
              <a:rPr dirty="0" sz="1800" spc="25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д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800" spc="60">
                <a:solidFill>
                  <a:srgbClr val="343846"/>
                </a:solidFill>
                <a:latin typeface="Trebuchet MS"/>
                <a:cs typeface="Trebuchet MS"/>
              </a:rPr>
              <a:t>та</a:t>
            </a:r>
            <a:r>
              <a:rPr dirty="0" sz="1800" spc="75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800" spc="-5">
                <a:solidFill>
                  <a:srgbClr val="343846"/>
                </a:solidFill>
                <a:latin typeface="Trebuchet MS"/>
                <a:cs typeface="Trebuchet MS"/>
              </a:rPr>
              <a:t>лени</a:t>
            </a:r>
            <a:r>
              <a:rPr dirty="0" sz="180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800" spc="-1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343846"/>
                </a:solidFill>
                <a:latin typeface="Trebuchet MS"/>
                <a:cs typeface="Trebuchet MS"/>
              </a:rPr>
              <a:t>Г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343846"/>
                </a:solidFill>
                <a:latin typeface="Trebuchet MS"/>
                <a:cs typeface="Trebuchet MS"/>
              </a:rPr>
              <a:t>пр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60">
                <a:solidFill>
                  <a:srgbClr val="343846"/>
                </a:solidFill>
                <a:latin typeface="Trebuchet MS"/>
                <a:cs typeface="Trebuchet MS"/>
              </a:rPr>
              <a:t>из</a:t>
            </a:r>
            <a:r>
              <a:rPr dirty="0" sz="1800" spc="7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35">
                <a:solidFill>
                  <a:srgbClr val="343846"/>
                </a:solidFill>
                <a:latin typeface="Trebuchet MS"/>
                <a:cs typeface="Trebuchet MS"/>
              </a:rPr>
              <a:t>дит</a:t>
            </a:r>
            <a:r>
              <a:rPr dirty="0" sz="1800" spc="25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я</a:t>
            </a:r>
            <a:r>
              <a:rPr dirty="0" sz="1800" spc="-1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800" spc="15">
                <a:solidFill>
                  <a:srgbClr val="343846"/>
                </a:solidFill>
                <a:latin typeface="Trebuchet MS"/>
                <a:cs typeface="Trebuchet MS"/>
              </a:rPr>
              <a:t>тро</a:t>
            </a:r>
            <a:r>
              <a:rPr dirty="0" sz="1800" spc="20">
                <a:solidFill>
                  <a:srgbClr val="343846"/>
                </a:solidFill>
                <a:latin typeface="Trebuchet MS"/>
                <a:cs typeface="Trebuchet MS"/>
              </a:rPr>
              <a:t>г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-12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343846"/>
                </a:solidFill>
                <a:latin typeface="Trebuchet MS"/>
                <a:cs typeface="Trebuchet MS"/>
              </a:rPr>
              <a:t>пер</a:t>
            </a:r>
            <a:r>
              <a:rPr dirty="0" sz="1800" spc="-1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800" spc="30">
                <a:solidFill>
                  <a:srgbClr val="343846"/>
                </a:solidFill>
                <a:latin typeface="Trebuchet MS"/>
                <a:cs typeface="Trebuchet MS"/>
              </a:rPr>
              <a:t>д  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800" spc="6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д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800" spc="2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800" spc="3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800" spc="2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800" spc="20">
                <a:solidFill>
                  <a:srgbClr val="343846"/>
                </a:solidFill>
                <a:latin typeface="Trebuchet MS"/>
                <a:cs typeface="Trebuchet MS"/>
              </a:rPr>
              <a:t>ие</a:t>
            </a:r>
            <a:r>
              <a:rPr dirty="0" sz="1800" spc="30">
                <a:solidFill>
                  <a:srgbClr val="343846"/>
                </a:solidFill>
                <a:latin typeface="Trebuchet MS"/>
                <a:cs typeface="Trebuchet MS"/>
              </a:rPr>
              <a:t>м</a:t>
            </a:r>
            <a:r>
              <a:rPr dirty="0" sz="1800" spc="-1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д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25">
                <a:solidFill>
                  <a:srgbClr val="343846"/>
                </a:solidFill>
                <a:latin typeface="Trebuchet MS"/>
                <a:cs typeface="Trebuchet MS"/>
              </a:rPr>
              <a:t>ку</a:t>
            </a:r>
            <a:r>
              <a:rPr dirty="0" sz="1800" spc="30">
                <a:solidFill>
                  <a:srgbClr val="343846"/>
                </a:solidFill>
                <a:latin typeface="Trebuchet MS"/>
                <a:cs typeface="Trebuchet MS"/>
              </a:rPr>
              <a:t>м</a:t>
            </a:r>
            <a:r>
              <a:rPr dirty="0" sz="1800" spc="-4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нт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10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800" spc="-12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1800" spc="-10">
                <a:solidFill>
                  <a:srgbClr val="343846"/>
                </a:solidFill>
                <a:latin typeface="Trebuchet MS"/>
                <a:cs typeface="Trebuchet MS"/>
              </a:rPr>
              <a:t>ри</a:t>
            </a:r>
            <a:r>
              <a:rPr dirty="0" sz="1800" spc="-15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800" spc="85">
                <a:solidFill>
                  <a:srgbClr val="343846"/>
                </a:solidFill>
                <a:latin typeface="Trebuchet MS"/>
                <a:cs typeface="Trebuchet MS"/>
              </a:rPr>
              <a:t>м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к</a:t>
            </a:r>
            <a:r>
              <a:rPr dirty="0" sz="1800" spc="-3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8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dirty="0" sz="1800" spc="-140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dirty="0" sz="1800" spc="-85">
                <a:solidFill>
                  <a:srgbClr val="343846"/>
                </a:solidFill>
                <a:latin typeface="Trebuchet MS"/>
                <a:cs typeface="Trebuchet MS"/>
              </a:rPr>
              <a:t>,</a:t>
            </a:r>
            <a:r>
              <a:rPr dirty="0" sz="1800" spc="-11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10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800" spc="-8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343846"/>
                </a:solidFill>
                <a:latin typeface="Trebuchet MS"/>
                <a:cs typeface="Trebuchet MS"/>
              </a:rPr>
              <a:t>ср</a:t>
            </a:r>
            <a:r>
              <a:rPr dirty="0" sz="1800" spc="3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15">
                <a:solidFill>
                  <a:srgbClr val="343846"/>
                </a:solidFill>
                <a:latin typeface="Trebuchet MS"/>
                <a:cs typeface="Trebuchet MS"/>
              </a:rPr>
              <a:t>ки  </a:t>
            </a:r>
            <a:r>
              <a:rPr dirty="0" sz="1800" spc="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8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343846"/>
                </a:solidFill>
                <a:latin typeface="Trebuchet MS"/>
                <a:cs typeface="Trebuchet MS"/>
              </a:rPr>
              <a:t>порядке</a:t>
            </a:r>
            <a:r>
              <a:rPr dirty="0" sz="18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343846"/>
                </a:solidFill>
                <a:latin typeface="Trebuchet MS"/>
                <a:cs typeface="Trebuchet MS"/>
              </a:rPr>
              <a:t>установленные</a:t>
            </a:r>
            <a:r>
              <a:rPr dirty="0" sz="1800" spc="-1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343846"/>
                </a:solidFill>
                <a:latin typeface="Trebuchet MS"/>
                <a:cs typeface="Trebuchet MS"/>
              </a:rPr>
              <a:t>Контрактом.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957" y="111772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4"/>
                </a:lnTo>
                <a:lnTo>
                  <a:pt x="9143" y="9144"/>
                </a:lnTo>
                <a:lnTo>
                  <a:pt x="9143" y="0"/>
                </a:lnTo>
                <a:close/>
              </a:path>
            </a:pathLst>
          </a:custGeom>
          <a:solidFill>
            <a:srgbClr val="398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59460" y="838355"/>
            <a:ext cx="4678045" cy="94170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400" spc="-25" b="1" i="1">
                <a:solidFill>
                  <a:srgbClr val="738995"/>
                </a:solidFill>
                <a:latin typeface="Trebuchet MS"/>
                <a:cs typeface="Trebuchet MS"/>
              </a:rPr>
              <a:t>c</a:t>
            </a:r>
            <a:r>
              <a:rPr dirty="0" u="sng" sz="1400" spc="-55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sng" sz="1400" spc="-114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15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33</a:t>
            </a:r>
            <a:r>
              <a:rPr dirty="0" u="sng" sz="1400" spc="-8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6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44</a:t>
            </a:r>
            <a:r>
              <a:rPr dirty="0" u="sng" sz="140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sng" sz="1400" spc="1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4</a:t>
            </a:r>
            <a:r>
              <a:rPr dirty="0" sz="1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яв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нят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3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3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«</a:t>
            </a:r>
            <a:r>
              <a:rPr dirty="0" sz="1800" spc="-5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ий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13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800" spc="-3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800" spc="7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5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9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»</a:t>
            </a:r>
            <a:r>
              <a:rPr dirty="0" sz="1800" spc="-31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1800" spc="-2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включ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160">
                <a:solidFill>
                  <a:srgbClr val="444444"/>
                </a:solidFill>
                <a:latin typeface="Trebuchet MS"/>
                <a:cs typeface="Trebuchet MS"/>
              </a:rPr>
              <a:t>ю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4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225">
                <a:solidFill>
                  <a:srgbClr val="444444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957" y="344182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4"/>
                </a:lnTo>
                <a:lnTo>
                  <a:pt x="9143" y="9144"/>
                </a:lnTo>
                <a:lnTo>
                  <a:pt x="9143" y="0"/>
                </a:lnTo>
                <a:close/>
              </a:path>
            </a:pathLst>
          </a:custGeom>
          <a:solidFill>
            <a:srgbClr val="398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1957" y="450862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143" y="0"/>
                </a:moveTo>
                <a:lnTo>
                  <a:pt x="0" y="0"/>
                </a:lnTo>
                <a:lnTo>
                  <a:pt x="0" y="9143"/>
                </a:lnTo>
                <a:lnTo>
                  <a:pt x="9143" y="9143"/>
                </a:lnTo>
                <a:lnTo>
                  <a:pt x="9143" y="0"/>
                </a:lnTo>
                <a:close/>
              </a:path>
            </a:pathLst>
          </a:custGeom>
          <a:solidFill>
            <a:srgbClr val="398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18922" y="1754885"/>
            <a:ext cx="4766945" cy="311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9725" indent="-287655">
              <a:lnSpc>
                <a:spcPct val="100000"/>
              </a:lnSpc>
              <a:spcBef>
                <a:spcPts val="100"/>
              </a:spcBef>
              <a:buClr>
                <a:srgbClr val="738995"/>
              </a:buClr>
              <a:buFont typeface="Wingdings"/>
              <a:buChar char=""/>
              <a:tabLst>
                <a:tab pos="339090" algn="l"/>
                <a:tab pos="340360" algn="l"/>
              </a:tabLst>
            </a:pPr>
            <a:r>
              <a:rPr dirty="0" sz="1800" spc="-5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1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7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5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12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7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800" spc="-285">
                <a:solidFill>
                  <a:srgbClr val="444444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339725" indent="-287655">
              <a:lnSpc>
                <a:spcPct val="100000"/>
              </a:lnSpc>
              <a:buClr>
                <a:srgbClr val="738995"/>
              </a:buClr>
              <a:buFont typeface="Wingdings"/>
              <a:buChar char=""/>
              <a:tabLst>
                <a:tab pos="339090" algn="l"/>
                <a:tab pos="340360" algn="l"/>
              </a:tabLst>
            </a:pP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-5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ий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7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800" spc="-4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800" spc="-2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рок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800" spc="-285">
                <a:solidFill>
                  <a:srgbClr val="444444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339725" indent="-287655">
              <a:lnSpc>
                <a:spcPct val="100000"/>
              </a:lnSpc>
              <a:buClr>
                <a:srgbClr val="738995"/>
              </a:buClr>
              <a:buFont typeface="Wingdings"/>
              <a:buChar char=""/>
              <a:tabLst>
                <a:tab pos="339090" algn="l"/>
                <a:tab pos="340360" algn="l"/>
              </a:tabLst>
            </a:pP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ъ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7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800" spc="-4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8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-5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-5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endParaRPr sz="1800">
              <a:latin typeface="Trebuchet MS"/>
              <a:cs typeface="Trebuchet MS"/>
            </a:endParaRPr>
          </a:p>
          <a:p>
            <a:pPr marL="339725">
              <a:lnSpc>
                <a:spcPct val="100000"/>
              </a:lnSpc>
            </a:pP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качества;</a:t>
            </a:r>
            <a:endParaRPr sz="1800">
              <a:latin typeface="Trebuchet MS"/>
              <a:cs typeface="Trebuchet MS"/>
            </a:endParaRPr>
          </a:p>
          <a:p>
            <a:pPr marL="339725" indent="-287655">
              <a:lnSpc>
                <a:spcPct val="100000"/>
              </a:lnSpc>
              <a:buClr>
                <a:srgbClr val="738995"/>
              </a:buClr>
              <a:buFont typeface="Wingdings"/>
              <a:buChar char=""/>
              <a:tabLst>
                <a:tab pos="339090" algn="l"/>
                <a:tab pos="340360" algn="l"/>
              </a:tabLst>
            </a:pP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гарантийному</a:t>
            </a:r>
            <a:r>
              <a:rPr dirty="0" sz="1800" spc="-1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обслуживанию.</a:t>
            </a:r>
            <a:endParaRPr sz="1800">
              <a:latin typeface="Trebuchet MS"/>
              <a:cs typeface="Trebuchet MS"/>
            </a:endParaRPr>
          </a:p>
          <a:p>
            <a:pPr marL="52705">
              <a:lnSpc>
                <a:spcPct val="100000"/>
              </a:lnSpc>
              <a:spcBef>
                <a:spcPts val="819"/>
              </a:spcBef>
            </a:pPr>
            <a:r>
              <a:rPr dirty="0" sz="1400" spc="-25" b="1" i="1">
                <a:solidFill>
                  <a:srgbClr val="738995"/>
                </a:solidFill>
                <a:latin typeface="Trebuchet MS"/>
                <a:cs typeface="Trebuchet MS"/>
              </a:rPr>
              <a:t>c</a:t>
            </a:r>
            <a:r>
              <a:rPr dirty="0" u="sng" sz="1400" spc="-55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sng" sz="1400" spc="-114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15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45</a:t>
            </a:r>
            <a:r>
              <a:rPr dirty="0" u="sng" sz="1400" spc="-85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6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44</a:t>
            </a:r>
            <a:r>
              <a:rPr dirty="0" u="sng" sz="140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sng" sz="1400" spc="10" b="1" i="1">
                <a:solidFill>
                  <a:srgbClr val="73899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  <a:p>
            <a:pPr marL="52705">
              <a:lnSpc>
                <a:spcPct val="100000"/>
              </a:lnSpc>
              <a:spcBef>
                <a:spcPts val="380"/>
              </a:spcBef>
            </a:pP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85">
                <a:solidFill>
                  <a:srgbClr val="444444"/>
                </a:solidFill>
                <a:latin typeface="Trebuchet MS"/>
                <a:cs typeface="Trebuchet MS"/>
              </a:rPr>
              <a:t>1:</a:t>
            </a:r>
            <a:endParaRPr sz="1800">
              <a:latin typeface="Trebuchet MS"/>
              <a:cs typeface="Trebuchet MS"/>
            </a:endParaRPr>
          </a:p>
          <a:p>
            <a:pPr marL="339725" indent="-287655">
              <a:lnSpc>
                <a:spcPct val="100000"/>
              </a:lnSpc>
              <a:buClr>
                <a:srgbClr val="738995"/>
              </a:buClr>
              <a:buFont typeface="Wingdings"/>
              <a:buChar char=""/>
              <a:tabLst>
                <a:tab pos="339090" algn="l"/>
                <a:tab pos="340360" algn="l"/>
              </a:tabLst>
            </a:pP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8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по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10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дл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800" spc="-3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35">
                <a:solidFill>
                  <a:srgbClr val="444444"/>
                </a:solidFill>
                <a:latin typeface="Trebuchet MS"/>
                <a:cs typeface="Trebuchet MS"/>
              </a:rPr>
              <a:t>ГО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rebuchet MS"/>
              <a:cs typeface="Trebuchet MS"/>
            </a:endParaRPr>
          </a:p>
          <a:p>
            <a:pPr marL="52705">
              <a:lnSpc>
                <a:spcPct val="100000"/>
              </a:lnSpc>
            </a:pPr>
            <a:r>
              <a:rPr dirty="0" u="sng" sz="1400" spc="-2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c</a:t>
            </a:r>
            <a:r>
              <a:rPr dirty="0" u="sng" sz="1400" spc="-55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sng" sz="1400" spc="-114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15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96</a:t>
            </a:r>
            <a:r>
              <a:rPr dirty="0" u="sng" sz="1400" spc="-8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6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44</a:t>
            </a:r>
            <a:r>
              <a:rPr dirty="0" u="sng" sz="140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sng" sz="1400" spc="1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1,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3,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4</a:t>
            </a:r>
            <a:r>
              <a:rPr dirty="0" sz="1800" spc="-31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1800" spc="-3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85">
                <a:solidFill>
                  <a:srgbClr val="444444"/>
                </a:solidFill>
                <a:latin typeface="Trebuchet MS"/>
                <a:cs typeface="Trebuchet MS"/>
              </a:rPr>
              <a:t>7: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922" y="4841875"/>
            <a:ext cx="1070800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738995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При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наличии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требований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ГО,</a:t>
            </a:r>
            <a:r>
              <a:rPr dirty="0" sz="1800" spc="-25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эта</a:t>
            </a:r>
            <a:r>
              <a:rPr dirty="0" sz="18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информация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отображается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20">
                <a:solidFill>
                  <a:srgbClr val="444444"/>
                </a:solidFill>
                <a:latin typeface="Trebuchet MS"/>
                <a:cs typeface="Trebuchet MS"/>
              </a:rPr>
              <a:t>извещении,</a:t>
            </a:r>
            <a:r>
              <a:rPr dirty="0" sz="18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документации,</a:t>
            </a:r>
            <a:r>
              <a:rPr dirty="0" sz="1800" spc="-2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проекте </a:t>
            </a:r>
            <a:r>
              <a:rPr dirty="0" sz="1800" spc="-5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Контракта,</a:t>
            </a:r>
            <a:r>
              <a:rPr dirty="0" sz="1800" spc="-1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25">
                <a:solidFill>
                  <a:srgbClr val="444444"/>
                </a:solidFill>
                <a:latin typeface="Trebuchet MS"/>
                <a:cs typeface="Trebuchet MS"/>
              </a:rPr>
              <a:t>приглашении;</a:t>
            </a:r>
            <a:endParaRPr sz="18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Clr>
                <a:srgbClr val="738995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Срок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1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1800" spc="-6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пр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105">
                <a:solidFill>
                  <a:srgbClr val="444444"/>
                </a:solidFill>
                <a:latin typeface="Trebuchet MS"/>
                <a:cs typeface="Trebuchet MS"/>
              </a:rPr>
              <a:t>вы</a:t>
            </a:r>
            <a:r>
              <a:rPr dirty="0" sz="1800" spc="120">
                <a:solidFill>
                  <a:srgbClr val="444444"/>
                </a:solidFill>
                <a:latin typeface="Trebuchet MS"/>
                <a:cs typeface="Trebuchet MS"/>
              </a:rPr>
              <a:t>ш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ср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5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1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-5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9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1800" spc="-3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800" spc="-6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1800" spc="-280">
                <a:solidFill>
                  <a:srgbClr val="444444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Clr>
                <a:srgbClr val="738995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1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800" spc="7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800" spc="-7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18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20">
                <a:solidFill>
                  <a:srgbClr val="444444"/>
                </a:solidFill>
                <a:latin typeface="Trebuchet MS"/>
                <a:cs typeface="Trebuchet MS"/>
              </a:rPr>
              <a:t>ле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10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35">
                <a:solidFill>
                  <a:srgbClr val="444444"/>
                </a:solidFill>
                <a:latin typeface="Trebuchet MS"/>
                <a:cs typeface="Trebuchet MS"/>
              </a:rPr>
              <a:t>%</a:t>
            </a:r>
            <a:r>
              <a:rPr dirty="0" sz="1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2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60">
                <a:solidFill>
                  <a:srgbClr val="444444"/>
                </a:solidFill>
                <a:latin typeface="Trebuchet MS"/>
                <a:cs typeface="Trebuchet MS"/>
              </a:rPr>
              <a:t>НМЦ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-285">
                <a:solidFill>
                  <a:srgbClr val="444444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Clr>
                <a:srgbClr val="738995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-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-5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8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-5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7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2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изм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65">
                <a:solidFill>
                  <a:srgbClr val="444444"/>
                </a:solidFill>
                <a:latin typeface="Trebuchet MS"/>
                <a:cs typeface="Trebuchet MS"/>
              </a:rPr>
              <a:t>ь.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6560" y="1593545"/>
            <a:ext cx="871220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45" b="1">
                <a:solidFill>
                  <a:srgbClr val="E11E31"/>
                </a:solidFill>
                <a:latin typeface="Trebuchet MS"/>
                <a:cs typeface="Trebuchet MS"/>
              </a:rPr>
              <a:t>Победитель</a:t>
            </a:r>
            <a:r>
              <a:rPr dirty="0" sz="2200" spc="-9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200" spc="-35" b="1">
                <a:solidFill>
                  <a:srgbClr val="E11E31"/>
                </a:solidFill>
                <a:latin typeface="Trebuchet MS"/>
                <a:cs typeface="Trebuchet MS"/>
              </a:rPr>
              <a:t>признается</a:t>
            </a:r>
            <a:r>
              <a:rPr dirty="0" sz="2200" spc="-9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200" spc="-30" b="1">
                <a:solidFill>
                  <a:srgbClr val="E11E31"/>
                </a:solidFill>
                <a:latin typeface="Trebuchet MS"/>
                <a:cs typeface="Trebuchet MS"/>
              </a:rPr>
              <a:t>уклонившимся</a:t>
            </a:r>
            <a:r>
              <a:rPr dirty="0" sz="2200" spc="-12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200" b="1">
                <a:solidFill>
                  <a:srgbClr val="E11E31"/>
                </a:solidFill>
                <a:latin typeface="Trebuchet MS"/>
                <a:cs typeface="Trebuchet MS"/>
              </a:rPr>
              <a:t>от</a:t>
            </a:r>
            <a:r>
              <a:rPr dirty="0" sz="2200" spc="-12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200" spc="-25" b="1">
                <a:solidFill>
                  <a:srgbClr val="E11E31"/>
                </a:solidFill>
                <a:latin typeface="Trebuchet MS"/>
                <a:cs typeface="Trebuchet MS"/>
              </a:rPr>
              <a:t>заключения</a:t>
            </a:r>
            <a:r>
              <a:rPr dirty="0" sz="2200" spc="204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2200" spc="-20" b="1">
                <a:solidFill>
                  <a:srgbClr val="E11E31"/>
                </a:solidFill>
                <a:latin typeface="Trebuchet MS"/>
                <a:cs typeface="Trebuchet MS"/>
              </a:rPr>
              <a:t>контракта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0377" y="175387"/>
            <a:ext cx="325056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ЗАКЛЮ</a:t>
            </a:r>
            <a:r>
              <a:rPr dirty="0" spc="45"/>
              <a:t>Ч</a:t>
            </a:r>
            <a:r>
              <a:rPr dirty="0" spc="-45"/>
              <a:t>Е</a:t>
            </a:r>
            <a:r>
              <a:rPr dirty="0" spc="20"/>
              <a:t>Н</a:t>
            </a:r>
            <a:r>
              <a:rPr dirty="0" spc="5"/>
              <a:t>И</a:t>
            </a:r>
            <a:r>
              <a:rPr dirty="0" spc="-30"/>
              <a:t>Е</a:t>
            </a:r>
            <a:r>
              <a:rPr dirty="0" spc="-225"/>
              <a:t> </a:t>
            </a:r>
            <a:r>
              <a:rPr dirty="0" spc="-50"/>
              <a:t>К</a:t>
            </a:r>
            <a:r>
              <a:rPr dirty="0" spc="-90"/>
              <a:t>О</a:t>
            </a:r>
            <a:r>
              <a:rPr dirty="0" spc="-15"/>
              <a:t>Н</a:t>
            </a:r>
            <a:r>
              <a:rPr dirty="0" spc="-125"/>
              <a:t>Т</a:t>
            </a:r>
            <a:r>
              <a:rPr dirty="0" spc="55"/>
              <a:t>Р</a:t>
            </a:r>
            <a:r>
              <a:rPr dirty="0" spc="5"/>
              <a:t>А</a:t>
            </a:r>
            <a:r>
              <a:rPr dirty="0" spc="-50"/>
              <a:t>К</a:t>
            </a:r>
            <a:r>
              <a:rPr dirty="0" spc="-125"/>
              <a:t>Т</a:t>
            </a:r>
            <a:r>
              <a:rPr dirty="0" spc="70"/>
              <a:t>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55000" y="2334704"/>
            <a:ext cx="2162810" cy="3371215"/>
            <a:chOff x="1655000" y="2334704"/>
            <a:chExt cx="2162810" cy="3371215"/>
          </a:xfrm>
        </p:grpSpPr>
        <p:sp>
          <p:nvSpPr>
            <p:cNvPr id="5" name="object 5"/>
            <p:cNvSpPr/>
            <p:nvPr/>
          </p:nvSpPr>
          <p:spPr>
            <a:xfrm>
              <a:off x="1656588" y="2336292"/>
              <a:ext cx="2159635" cy="3368040"/>
            </a:xfrm>
            <a:custGeom>
              <a:avLst/>
              <a:gdLst/>
              <a:ahLst/>
              <a:cxnLst/>
              <a:rect l="l" t="t" r="r" b="b"/>
              <a:pathLst>
                <a:path w="2159635" h="3368040">
                  <a:moveTo>
                    <a:pt x="1799336" y="0"/>
                  </a:moveTo>
                  <a:lnTo>
                    <a:pt x="359918" y="0"/>
                  </a:lnTo>
                  <a:lnTo>
                    <a:pt x="311023" y="3302"/>
                  </a:lnTo>
                  <a:lnTo>
                    <a:pt x="264287" y="12827"/>
                  </a:lnTo>
                  <a:lnTo>
                    <a:pt x="219837" y="28321"/>
                  </a:lnTo>
                  <a:lnTo>
                    <a:pt x="178307" y="49149"/>
                  </a:lnTo>
                  <a:lnTo>
                    <a:pt x="139954" y="75057"/>
                  </a:lnTo>
                  <a:lnTo>
                    <a:pt x="105410" y="105410"/>
                  </a:lnTo>
                  <a:lnTo>
                    <a:pt x="75056" y="139954"/>
                  </a:lnTo>
                  <a:lnTo>
                    <a:pt x="49149" y="178308"/>
                  </a:lnTo>
                  <a:lnTo>
                    <a:pt x="28320" y="219837"/>
                  </a:lnTo>
                  <a:lnTo>
                    <a:pt x="12826" y="264287"/>
                  </a:lnTo>
                  <a:lnTo>
                    <a:pt x="3301" y="311023"/>
                  </a:lnTo>
                  <a:lnTo>
                    <a:pt x="0" y="359918"/>
                  </a:lnTo>
                  <a:lnTo>
                    <a:pt x="0" y="3008122"/>
                  </a:lnTo>
                  <a:lnTo>
                    <a:pt x="3301" y="3057017"/>
                  </a:lnTo>
                  <a:lnTo>
                    <a:pt x="12826" y="3103753"/>
                  </a:lnTo>
                  <a:lnTo>
                    <a:pt x="28320" y="3148203"/>
                  </a:lnTo>
                  <a:lnTo>
                    <a:pt x="49149" y="3189732"/>
                  </a:lnTo>
                  <a:lnTo>
                    <a:pt x="75056" y="3228086"/>
                  </a:lnTo>
                  <a:lnTo>
                    <a:pt x="105410" y="3262617"/>
                  </a:lnTo>
                  <a:lnTo>
                    <a:pt x="139954" y="3293033"/>
                  </a:lnTo>
                  <a:lnTo>
                    <a:pt x="178307" y="3318891"/>
                  </a:lnTo>
                  <a:lnTo>
                    <a:pt x="219837" y="3339757"/>
                  </a:lnTo>
                  <a:lnTo>
                    <a:pt x="264287" y="3355174"/>
                  </a:lnTo>
                  <a:lnTo>
                    <a:pt x="311023" y="3364750"/>
                  </a:lnTo>
                  <a:lnTo>
                    <a:pt x="359918" y="3368040"/>
                  </a:lnTo>
                  <a:lnTo>
                    <a:pt x="1799336" y="3368040"/>
                  </a:lnTo>
                  <a:lnTo>
                    <a:pt x="1848231" y="3364750"/>
                  </a:lnTo>
                  <a:lnTo>
                    <a:pt x="1894966" y="3355174"/>
                  </a:lnTo>
                  <a:lnTo>
                    <a:pt x="1939416" y="3339757"/>
                  </a:lnTo>
                  <a:lnTo>
                    <a:pt x="1980946" y="3318891"/>
                  </a:lnTo>
                  <a:lnTo>
                    <a:pt x="2019300" y="3293033"/>
                  </a:lnTo>
                  <a:lnTo>
                    <a:pt x="2053844" y="3262617"/>
                  </a:lnTo>
                  <a:lnTo>
                    <a:pt x="2084197" y="3228086"/>
                  </a:lnTo>
                  <a:lnTo>
                    <a:pt x="2110104" y="3189732"/>
                  </a:lnTo>
                  <a:lnTo>
                    <a:pt x="2130933" y="3148203"/>
                  </a:lnTo>
                  <a:lnTo>
                    <a:pt x="2146427" y="3103753"/>
                  </a:lnTo>
                  <a:lnTo>
                    <a:pt x="2155952" y="3057017"/>
                  </a:lnTo>
                  <a:lnTo>
                    <a:pt x="2159254" y="3008122"/>
                  </a:lnTo>
                  <a:lnTo>
                    <a:pt x="2159254" y="359918"/>
                  </a:lnTo>
                  <a:lnTo>
                    <a:pt x="2155952" y="311023"/>
                  </a:lnTo>
                  <a:lnTo>
                    <a:pt x="2146427" y="264287"/>
                  </a:lnTo>
                  <a:lnTo>
                    <a:pt x="2130933" y="219837"/>
                  </a:lnTo>
                  <a:lnTo>
                    <a:pt x="2110104" y="178308"/>
                  </a:lnTo>
                  <a:lnTo>
                    <a:pt x="2084197" y="139954"/>
                  </a:lnTo>
                  <a:lnTo>
                    <a:pt x="2053844" y="105410"/>
                  </a:lnTo>
                  <a:lnTo>
                    <a:pt x="2019300" y="75057"/>
                  </a:lnTo>
                  <a:lnTo>
                    <a:pt x="1980946" y="49149"/>
                  </a:lnTo>
                  <a:lnTo>
                    <a:pt x="1939416" y="28321"/>
                  </a:lnTo>
                  <a:lnTo>
                    <a:pt x="1894966" y="12827"/>
                  </a:lnTo>
                  <a:lnTo>
                    <a:pt x="1848231" y="3302"/>
                  </a:lnTo>
                  <a:lnTo>
                    <a:pt x="179933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56588" y="2336292"/>
              <a:ext cx="2159635" cy="3368040"/>
            </a:xfrm>
            <a:custGeom>
              <a:avLst/>
              <a:gdLst/>
              <a:ahLst/>
              <a:cxnLst/>
              <a:rect l="l" t="t" r="r" b="b"/>
              <a:pathLst>
                <a:path w="2159635" h="3368040">
                  <a:moveTo>
                    <a:pt x="0" y="359918"/>
                  </a:moveTo>
                  <a:lnTo>
                    <a:pt x="3301" y="311023"/>
                  </a:lnTo>
                  <a:lnTo>
                    <a:pt x="12826" y="264287"/>
                  </a:lnTo>
                  <a:lnTo>
                    <a:pt x="28320" y="219837"/>
                  </a:lnTo>
                  <a:lnTo>
                    <a:pt x="49149" y="178308"/>
                  </a:lnTo>
                  <a:lnTo>
                    <a:pt x="75056" y="139954"/>
                  </a:lnTo>
                  <a:lnTo>
                    <a:pt x="105410" y="105410"/>
                  </a:lnTo>
                  <a:lnTo>
                    <a:pt x="139954" y="75057"/>
                  </a:lnTo>
                  <a:lnTo>
                    <a:pt x="178307" y="49149"/>
                  </a:lnTo>
                  <a:lnTo>
                    <a:pt x="219837" y="28321"/>
                  </a:lnTo>
                  <a:lnTo>
                    <a:pt x="264287" y="12827"/>
                  </a:lnTo>
                  <a:lnTo>
                    <a:pt x="311023" y="3302"/>
                  </a:lnTo>
                  <a:lnTo>
                    <a:pt x="359918" y="0"/>
                  </a:lnTo>
                  <a:lnTo>
                    <a:pt x="1799336" y="0"/>
                  </a:lnTo>
                  <a:lnTo>
                    <a:pt x="1848231" y="3302"/>
                  </a:lnTo>
                  <a:lnTo>
                    <a:pt x="1894966" y="12827"/>
                  </a:lnTo>
                  <a:lnTo>
                    <a:pt x="1939416" y="28321"/>
                  </a:lnTo>
                  <a:lnTo>
                    <a:pt x="1980946" y="49149"/>
                  </a:lnTo>
                  <a:lnTo>
                    <a:pt x="2019300" y="75057"/>
                  </a:lnTo>
                  <a:lnTo>
                    <a:pt x="2053844" y="105410"/>
                  </a:lnTo>
                  <a:lnTo>
                    <a:pt x="2084197" y="139954"/>
                  </a:lnTo>
                  <a:lnTo>
                    <a:pt x="2110104" y="178308"/>
                  </a:lnTo>
                  <a:lnTo>
                    <a:pt x="2130933" y="219837"/>
                  </a:lnTo>
                  <a:lnTo>
                    <a:pt x="2146427" y="264287"/>
                  </a:lnTo>
                  <a:lnTo>
                    <a:pt x="2155952" y="311023"/>
                  </a:lnTo>
                  <a:lnTo>
                    <a:pt x="2159254" y="359918"/>
                  </a:lnTo>
                  <a:lnTo>
                    <a:pt x="2159254" y="3008122"/>
                  </a:lnTo>
                  <a:lnTo>
                    <a:pt x="2155952" y="3057017"/>
                  </a:lnTo>
                  <a:lnTo>
                    <a:pt x="2146427" y="3103753"/>
                  </a:lnTo>
                  <a:lnTo>
                    <a:pt x="2130933" y="3148203"/>
                  </a:lnTo>
                  <a:lnTo>
                    <a:pt x="2110104" y="3189732"/>
                  </a:lnTo>
                  <a:lnTo>
                    <a:pt x="2084197" y="3228086"/>
                  </a:lnTo>
                  <a:lnTo>
                    <a:pt x="2053844" y="3262617"/>
                  </a:lnTo>
                  <a:lnTo>
                    <a:pt x="2019300" y="3293033"/>
                  </a:lnTo>
                  <a:lnTo>
                    <a:pt x="1980946" y="3318891"/>
                  </a:lnTo>
                  <a:lnTo>
                    <a:pt x="1939416" y="3339757"/>
                  </a:lnTo>
                  <a:lnTo>
                    <a:pt x="1894966" y="3355174"/>
                  </a:lnTo>
                  <a:lnTo>
                    <a:pt x="1848231" y="3364750"/>
                  </a:lnTo>
                  <a:lnTo>
                    <a:pt x="1799336" y="3368040"/>
                  </a:lnTo>
                  <a:lnTo>
                    <a:pt x="359918" y="3368040"/>
                  </a:lnTo>
                  <a:lnTo>
                    <a:pt x="311023" y="3364750"/>
                  </a:lnTo>
                  <a:lnTo>
                    <a:pt x="264287" y="3355174"/>
                  </a:lnTo>
                  <a:lnTo>
                    <a:pt x="219837" y="3339757"/>
                  </a:lnTo>
                  <a:lnTo>
                    <a:pt x="178307" y="3318891"/>
                  </a:lnTo>
                  <a:lnTo>
                    <a:pt x="139954" y="3293033"/>
                  </a:lnTo>
                  <a:lnTo>
                    <a:pt x="105410" y="3262617"/>
                  </a:lnTo>
                  <a:lnTo>
                    <a:pt x="75056" y="3228086"/>
                  </a:lnTo>
                  <a:lnTo>
                    <a:pt x="49149" y="3189732"/>
                  </a:lnTo>
                  <a:lnTo>
                    <a:pt x="28320" y="3148203"/>
                  </a:lnTo>
                  <a:lnTo>
                    <a:pt x="12826" y="3103753"/>
                  </a:lnTo>
                  <a:lnTo>
                    <a:pt x="3301" y="3057017"/>
                  </a:lnTo>
                  <a:lnTo>
                    <a:pt x="0" y="3008122"/>
                  </a:lnTo>
                  <a:lnTo>
                    <a:pt x="0" y="359918"/>
                  </a:lnTo>
                  <a:close/>
                </a:path>
              </a:pathLst>
            </a:custGeom>
            <a:ln w="317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079751" y="3150870"/>
            <a:ext cx="1365885" cy="174561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8890">
              <a:lnSpc>
                <a:spcPct val="100800"/>
              </a:lnSpc>
              <a:spcBef>
                <a:spcPts val="90"/>
              </a:spcBef>
            </a:pP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7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л 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Заказчику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подписанный 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проект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контракта </a:t>
            </a:r>
            <a:r>
              <a:rPr dirty="0" sz="1400" spc="80">
                <a:solidFill>
                  <a:srgbClr val="444444"/>
                </a:solidFill>
                <a:latin typeface="Trebuchet MS"/>
                <a:cs typeface="Trebuchet MS"/>
              </a:rPr>
              <a:t>в </a:t>
            </a:r>
            <a:r>
              <a:rPr dirty="0" sz="1400" spc="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25">
                <a:solidFill>
                  <a:srgbClr val="444444"/>
                </a:solidFill>
                <a:latin typeface="Trebuchet MS"/>
                <a:cs typeface="Trebuchet MS"/>
              </a:rPr>
              <a:t>сроки, </a:t>
            </a:r>
            <a:r>
              <a:rPr dirty="0" sz="1400" spc="-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установленные </a:t>
            </a:r>
            <a:r>
              <a:rPr dirty="0" sz="1400" spc="-40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1400" spc="-14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14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83</a:t>
            </a:r>
            <a:r>
              <a:rPr dirty="0" sz="1400" spc="-4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1400" spc="-55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14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60">
                <a:solidFill>
                  <a:srgbClr val="444444"/>
                </a:solidFill>
                <a:latin typeface="Trebuchet MS"/>
                <a:cs typeface="Trebuchet MS"/>
              </a:rPr>
              <a:t>№</a:t>
            </a:r>
            <a:r>
              <a:rPr dirty="0" sz="14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44</a:t>
            </a:r>
            <a:r>
              <a:rPr dirty="0" sz="1400" spc="-160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15092" y="2349944"/>
            <a:ext cx="2162810" cy="3373120"/>
            <a:chOff x="3915092" y="2349944"/>
            <a:chExt cx="2162810" cy="3373120"/>
          </a:xfrm>
        </p:grpSpPr>
        <p:sp>
          <p:nvSpPr>
            <p:cNvPr id="9" name="object 9"/>
            <p:cNvSpPr/>
            <p:nvPr/>
          </p:nvSpPr>
          <p:spPr>
            <a:xfrm>
              <a:off x="3916679" y="2351532"/>
              <a:ext cx="2159635" cy="3369945"/>
            </a:xfrm>
            <a:custGeom>
              <a:avLst/>
              <a:gdLst/>
              <a:ahLst/>
              <a:cxnLst/>
              <a:rect l="l" t="t" r="r" b="b"/>
              <a:pathLst>
                <a:path w="2159635" h="3369945">
                  <a:moveTo>
                    <a:pt x="1799336" y="0"/>
                  </a:moveTo>
                  <a:lnTo>
                    <a:pt x="359918" y="0"/>
                  </a:lnTo>
                  <a:lnTo>
                    <a:pt x="311023" y="3301"/>
                  </a:lnTo>
                  <a:lnTo>
                    <a:pt x="264287" y="12826"/>
                  </a:lnTo>
                  <a:lnTo>
                    <a:pt x="219837" y="28320"/>
                  </a:lnTo>
                  <a:lnTo>
                    <a:pt x="178308" y="49148"/>
                  </a:lnTo>
                  <a:lnTo>
                    <a:pt x="139954" y="74929"/>
                  </a:lnTo>
                  <a:lnTo>
                    <a:pt x="105410" y="105409"/>
                  </a:lnTo>
                  <a:lnTo>
                    <a:pt x="75057" y="139953"/>
                  </a:lnTo>
                  <a:lnTo>
                    <a:pt x="49149" y="178307"/>
                  </a:lnTo>
                  <a:lnTo>
                    <a:pt x="28321" y="219837"/>
                  </a:lnTo>
                  <a:lnTo>
                    <a:pt x="12827" y="264159"/>
                  </a:lnTo>
                  <a:lnTo>
                    <a:pt x="3302" y="311022"/>
                  </a:lnTo>
                  <a:lnTo>
                    <a:pt x="0" y="359917"/>
                  </a:lnTo>
                  <a:lnTo>
                    <a:pt x="0" y="3009518"/>
                  </a:lnTo>
                  <a:lnTo>
                    <a:pt x="3302" y="3058414"/>
                  </a:lnTo>
                  <a:lnTo>
                    <a:pt x="12827" y="3105277"/>
                  </a:lnTo>
                  <a:lnTo>
                    <a:pt x="28321" y="3149599"/>
                  </a:lnTo>
                  <a:lnTo>
                    <a:pt x="49149" y="3191129"/>
                  </a:lnTo>
                  <a:lnTo>
                    <a:pt x="75057" y="3229482"/>
                  </a:lnTo>
                  <a:lnTo>
                    <a:pt x="105410" y="3264014"/>
                  </a:lnTo>
                  <a:lnTo>
                    <a:pt x="139954" y="3294430"/>
                  </a:lnTo>
                  <a:lnTo>
                    <a:pt x="178308" y="3320300"/>
                  </a:lnTo>
                  <a:lnTo>
                    <a:pt x="219837" y="3341154"/>
                  </a:lnTo>
                  <a:lnTo>
                    <a:pt x="264287" y="3356584"/>
                  </a:lnTo>
                  <a:lnTo>
                    <a:pt x="311023" y="3366147"/>
                  </a:lnTo>
                  <a:lnTo>
                    <a:pt x="359918" y="3369436"/>
                  </a:lnTo>
                  <a:lnTo>
                    <a:pt x="1799336" y="3369436"/>
                  </a:lnTo>
                  <a:lnTo>
                    <a:pt x="1848231" y="3366147"/>
                  </a:lnTo>
                  <a:lnTo>
                    <a:pt x="1894967" y="3356584"/>
                  </a:lnTo>
                  <a:lnTo>
                    <a:pt x="1939417" y="3341154"/>
                  </a:lnTo>
                  <a:lnTo>
                    <a:pt x="1980946" y="3320300"/>
                  </a:lnTo>
                  <a:lnTo>
                    <a:pt x="2019300" y="3294430"/>
                  </a:lnTo>
                  <a:lnTo>
                    <a:pt x="2053844" y="3264014"/>
                  </a:lnTo>
                  <a:lnTo>
                    <a:pt x="2084197" y="3229482"/>
                  </a:lnTo>
                  <a:lnTo>
                    <a:pt x="2110105" y="3191129"/>
                  </a:lnTo>
                  <a:lnTo>
                    <a:pt x="2130933" y="3149599"/>
                  </a:lnTo>
                  <a:lnTo>
                    <a:pt x="2146427" y="3105277"/>
                  </a:lnTo>
                  <a:lnTo>
                    <a:pt x="2155952" y="3058414"/>
                  </a:lnTo>
                  <a:lnTo>
                    <a:pt x="2159254" y="3009518"/>
                  </a:lnTo>
                  <a:lnTo>
                    <a:pt x="2159254" y="359917"/>
                  </a:lnTo>
                  <a:lnTo>
                    <a:pt x="2155952" y="311022"/>
                  </a:lnTo>
                  <a:lnTo>
                    <a:pt x="2146427" y="264159"/>
                  </a:lnTo>
                  <a:lnTo>
                    <a:pt x="2130933" y="219837"/>
                  </a:lnTo>
                  <a:lnTo>
                    <a:pt x="2110105" y="178307"/>
                  </a:lnTo>
                  <a:lnTo>
                    <a:pt x="2084197" y="139953"/>
                  </a:lnTo>
                  <a:lnTo>
                    <a:pt x="2053844" y="105409"/>
                  </a:lnTo>
                  <a:lnTo>
                    <a:pt x="2019300" y="74929"/>
                  </a:lnTo>
                  <a:lnTo>
                    <a:pt x="1980946" y="49148"/>
                  </a:lnTo>
                  <a:lnTo>
                    <a:pt x="1939417" y="28320"/>
                  </a:lnTo>
                  <a:lnTo>
                    <a:pt x="1894967" y="12826"/>
                  </a:lnTo>
                  <a:lnTo>
                    <a:pt x="1848231" y="3301"/>
                  </a:lnTo>
                  <a:lnTo>
                    <a:pt x="179933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16679" y="2351532"/>
              <a:ext cx="2159635" cy="3369945"/>
            </a:xfrm>
            <a:custGeom>
              <a:avLst/>
              <a:gdLst/>
              <a:ahLst/>
              <a:cxnLst/>
              <a:rect l="l" t="t" r="r" b="b"/>
              <a:pathLst>
                <a:path w="2159635" h="3369945">
                  <a:moveTo>
                    <a:pt x="0" y="359917"/>
                  </a:moveTo>
                  <a:lnTo>
                    <a:pt x="3302" y="311022"/>
                  </a:lnTo>
                  <a:lnTo>
                    <a:pt x="12827" y="264159"/>
                  </a:lnTo>
                  <a:lnTo>
                    <a:pt x="28321" y="219837"/>
                  </a:lnTo>
                  <a:lnTo>
                    <a:pt x="49149" y="178307"/>
                  </a:lnTo>
                  <a:lnTo>
                    <a:pt x="75057" y="139953"/>
                  </a:lnTo>
                  <a:lnTo>
                    <a:pt x="105410" y="105409"/>
                  </a:lnTo>
                  <a:lnTo>
                    <a:pt x="139954" y="74929"/>
                  </a:lnTo>
                  <a:lnTo>
                    <a:pt x="178308" y="49148"/>
                  </a:lnTo>
                  <a:lnTo>
                    <a:pt x="219837" y="28320"/>
                  </a:lnTo>
                  <a:lnTo>
                    <a:pt x="264287" y="12826"/>
                  </a:lnTo>
                  <a:lnTo>
                    <a:pt x="311023" y="3301"/>
                  </a:lnTo>
                  <a:lnTo>
                    <a:pt x="359918" y="0"/>
                  </a:lnTo>
                  <a:lnTo>
                    <a:pt x="1799336" y="0"/>
                  </a:lnTo>
                  <a:lnTo>
                    <a:pt x="1848231" y="3301"/>
                  </a:lnTo>
                  <a:lnTo>
                    <a:pt x="1894967" y="12826"/>
                  </a:lnTo>
                  <a:lnTo>
                    <a:pt x="1939417" y="28320"/>
                  </a:lnTo>
                  <a:lnTo>
                    <a:pt x="1980946" y="49148"/>
                  </a:lnTo>
                  <a:lnTo>
                    <a:pt x="2019300" y="74929"/>
                  </a:lnTo>
                  <a:lnTo>
                    <a:pt x="2053844" y="105409"/>
                  </a:lnTo>
                  <a:lnTo>
                    <a:pt x="2084197" y="139953"/>
                  </a:lnTo>
                  <a:lnTo>
                    <a:pt x="2110105" y="178307"/>
                  </a:lnTo>
                  <a:lnTo>
                    <a:pt x="2130933" y="219837"/>
                  </a:lnTo>
                  <a:lnTo>
                    <a:pt x="2146427" y="264159"/>
                  </a:lnTo>
                  <a:lnTo>
                    <a:pt x="2155952" y="311022"/>
                  </a:lnTo>
                  <a:lnTo>
                    <a:pt x="2159254" y="359917"/>
                  </a:lnTo>
                  <a:lnTo>
                    <a:pt x="2159254" y="3009518"/>
                  </a:lnTo>
                  <a:lnTo>
                    <a:pt x="2155952" y="3058414"/>
                  </a:lnTo>
                  <a:lnTo>
                    <a:pt x="2146427" y="3105277"/>
                  </a:lnTo>
                  <a:lnTo>
                    <a:pt x="2130933" y="3149599"/>
                  </a:lnTo>
                  <a:lnTo>
                    <a:pt x="2110105" y="3191129"/>
                  </a:lnTo>
                  <a:lnTo>
                    <a:pt x="2084197" y="3229482"/>
                  </a:lnTo>
                  <a:lnTo>
                    <a:pt x="2053844" y="3264014"/>
                  </a:lnTo>
                  <a:lnTo>
                    <a:pt x="2019300" y="3294430"/>
                  </a:lnTo>
                  <a:lnTo>
                    <a:pt x="1980946" y="3320300"/>
                  </a:lnTo>
                  <a:lnTo>
                    <a:pt x="1939417" y="3341154"/>
                  </a:lnTo>
                  <a:lnTo>
                    <a:pt x="1894967" y="3356584"/>
                  </a:lnTo>
                  <a:lnTo>
                    <a:pt x="1848231" y="3366147"/>
                  </a:lnTo>
                  <a:lnTo>
                    <a:pt x="1799336" y="3369436"/>
                  </a:lnTo>
                  <a:lnTo>
                    <a:pt x="359918" y="3369436"/>
                  </a:lnTo>
                  <a:lnTo>
                    <a:pt x="311023" y="3366147"/>
                  </a:lnTo>
                  <a:lnTo>
                    <a:pt x="264287" y="3356584"/>
                  </a:lnTo>
                  <a:lnTo>
                    <a:pt x="219837" y="3341154"/>
                  </a:lnTo>
                  <a:lnTo>
                    <a:pt x="178308" y="3320300"/>
                  </a:lnTo>
                  <a:lnTo>
                    <a:pt x="139954" y="3294430"/>
                  </a:lnTo>
                  <a:lnTo>
                    <a:pt x="105410" y="3264014"/>
                  </a:lnTo>
                  <a:lnTo>
                    <a:pt x="75057" y="3229482"/>
                  </a:lnTo>
                  <a:lnTo>
                    <a:pt x="49149" y="3191129"/>
                  </a:lnTo>
                  <a:lnTo>
                    <a:pt x="28321" y="3149599"/>
                  </a:lnTo>
                  <a:lnTo>
                    <a:pt x="12827" y="3105277"/>
                  </a:lnTo>
                  <a:lnTo>
                    <a:pt x="3302" y="3058414"/>
                  </a:lnTo>
                  <a:lnTo>
                    <a:pt x="0" y="3009518"/>
                  </a:lnTo>
                  <a:lnTo>
                    <a:pt x="0" y="359917"/>
                  </a:lnTo>
                  <a:close/>
                </a:path>
              </a:pathLst>
            </a:custGeom>
            <a:ln w="317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125595" y="3487927"/>
            <a:ext cx="1744345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5"/>
              </a:spcBef>
            </a:pP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вил 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протокол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ра</a:t>
            </a:r>
            <a:r>
              <a:rPr dirty="0" sz="1400" spc="6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огла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4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8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00" spc="-2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сроки  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-1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танов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55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1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-55">
                <a:solidFill>
                  <a:srgbClr val="444444"/>
                </a:solidFill>
                <a:latin typeface="Trebuchet MS"/>
                <a:cs typeface="Trebuchet MS"/>
              </a:rPr>
              <a:t>ст.</a:t>
            </a:r>
            <a:endParaRPr sz="1400">
              <a:latin typeface="Trebuchet MS"/>
              <a:cs typeface="Trebuchet MS"/>
            </a:endParaRPr>
          </a:p>
          <a:p>
            <a:pPr marL="283845">
              <a:lnSpc>
                <a:spcPct val="100000"/>
              </a:lnSpc>
            </a:pP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83</a:t>
            </a:r>
            <a:r>
              <a:rPr dirty="0" sz="1400" spc="-4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1400" spc="-55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14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60">
                <a:solidFill>
                  <a:srgbClr val="444444"/>
                </a:solidFill>
                <a:latin typeface="Trebuchet MS"/>
                <a:cs typeface="Trebuchet MS"/>
              </a:rPr>
              <a:t>№</a:t>
            </a:r>
            <a:r>
              <a:rPr dirty="0" sz="1400" spc="-1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44</a:t>
            </a:r>
            <a:r>
              <a:rPr dirty="0" sz="1400" spc="-150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75184" y="2349944"/>
            <a:ext cx="2162810" cy="3373120"/>
            <a:chOff x="6175184" y="2349944"/>
            <a:chExt cx="2162810" cy="3373120"/>
          </a:xfrm>
        </p:grpSpPr>
        <p:sp>
          <p:nvSpPr>
            <p:cNvPr id="13" name="object 13"/>
            <p:cNvSpPr/>
            <p:nvPr/>
          </p:nvSpPr>
          <p:spPr>
            <a:xfrm>
              <a:off x="6176771" y="2351532"/>
              <a:ext cx="2159635" cy="3369945"/>
            </a:xfrm>
            <a:custGeom>
              <a:avLst/>
              <a:gdLst/>
              <a:ahLst/>
              <a:cxnLst/>
              <a:rect l="l" t="t" r="r" b="b"/>
              <a:pathLst>
                <a:path w="2159634" h="3369945">
                  <a:moveTo>
                    <a:pt x="1799335" y="0"/>
                  </a:moveTo>
                  <a:lnTo>
                    <a:pt x="359918" y="0"/>
                  </a:lnTo>
                  <a:lnTo>
                    <a:pt x="311023" y="3301"/>
                  </a:lnTo>
                  <a:lnTo>
                    <a:pt x="264287" y="12826"/>
                  </a:lnTo>
                  <a:lnTo>
                    <a:pt x="219837" y="28320"/>
                  </a:lnTo>
                  <a:lnTo>
                    <a:pt x="178307" y="49148"/>
                  </a:lnTo>
                  <a:lnTo>
                    <a:pt x="139953" y="74929"/>
                  </a:lnTo>
                  <a:lnTo>
                    <a:pt x="105410" y="105409"/>
                  </a:lnTo>
                  <a:lnTo>
                    <a:pt x="75056" y="139953"/>
                  </a:lnTo>
                  <a:lnTo>
                    <a:pt x="49149" y="178307"/>
                  </a:lnTo>
                  <a:lnTo>
                    <a:pt x="28320" y="219837"/>
                  </a:lnTo>
                  <a:lnTo>
                    <a:pt x="12826" y="264159"/>
                  </a:lnTo>
                  <a:lnTo>
                    <a:pt x="3301" y="311022"/>
                  </a:lnTo>
                  <a:lnTo>
                    <a:pt x="0" y="359917"/>
                  </a:lnTo>
                  <a:lnTo>
                    <a:pt x="0" y="3009518"/>
                  </a:lnTo>
                  <a:lnTo>
                    <a:pt x="3301" y="3058414"/>
                  </a:lnTo>
                  <a:lnTo>
                    <a:pt x="12826" y="3105277"/>
                  </a:lnTo>
                  <a:lnTo>
                    <a:pt x="28320" y="3149599"/>
                  </a:lnTo>
                  <a:lnTo>
                    <a:pt x="49149" y="3191129"/>
                  </a:lnTo>
                  <a:lnTo>
                    <a:pt x="75056" y="3229482"/>
                  </a:lnTo>
                  <a:lnTo>
                    <a:pt x="105410" y="3264014"/>
                  </a:lnTo>
                  <a:lnTo>
                    <a:pt x="139953" y="3294430"/>
                  </a:lnTo>
                  <a:lnTo>
                    <a:pt x="178307" y="3320300"/>
                  </a:lnTo>
                  <a:lnTo>
                    <a:pt x="219837" y="3341154"/>
                  </a:lnTo>
                  <a:lnTo>
                    <a:pt x="264287" y="3356584"/>
                  </a:lnTo>
                  <a:lnTo>
                    <a:pt x="311023" y="3366147"/>
                  </a:lnTo>
                  <a:lnTo>
                    <a:pt x="359918" y="3369436"/>
                  </a:lnTo>
                  <a:lnTo>
                    <a:pt x="1799335" y="3369436"/>
                  </a:lnTo>
                  <a:lnTo>
                    <a:pt x="1848230" y="3366147"/>
                  </a:lnTo>
                  <a:lnTo>
                    <a:pt x="1894967" y="3356584"/>
                  </a:lnTo>
                  <a:lnTo>
                    <a:pt x="1939417" y="3341154"/>
                  </a:lnTo>
                  <a:lnTo>
                    <a:pt x="1980946" y="3320300"/>
                  </a:lnTo>
                  <a:lnTo>
                    <a:pt x="2019300" y="3294430"/>
                  </a:lnTo>
                  <a:lnTo>
                    <a:pt x="2053844" y="3264014"/>
                  </a:lnTo>
                  <a:lnTo>
                    <a:pt x="2084197" y="3229482"/>
                  </a:lnTo>
                  <a:lnTo>
                    <a:pt x="2110104" y="3191129"/>
                  </a:lnTo>
                  <a:lnTo>
                    <a:pt x="2130932" y="3149599"/>
                  </a:lnTo>
                  <a:lnTo>
                    <a:pt x="2146427" y="3105277"/>
                  </a:lnTo>
                  <a:lnTo>
                    <a:pt x="2155952" y="3058414"/>
                  </a:lnTo>
                  <a:lnTo>
                    <a:pt x="2159254" y="3009518"/>
                  </a:lnTo>
                  <a:lnTo>
                    <a:pt x="2159254" y="359917"/>
                  </a:lnTo>
                  <a:lnTo>
                    <a:pt x="2155952" y="311022"/>
                  </a:lnTo>
                  <a:lnTo>
                    <a:pt x="2146427" y="264159"/>
                  </a:lnTo>
                  <a:lnTo>
                    <a:pt x="2130932" y="219837"/>
                  </a:lnTo>
                  <a:lnTo>
                    <a:pt x="2110104" y="178307"/>
                  </a:lnTo>
                  <a:lnTo>
                    <a:pt x="2084197" y="139953"/>
                  </a:lnTo>
                  <a:lnTo>
                    <a:pt x="2053844" y="105409"/>
                  </a:lnTo>
                  <a:lnTo>
                    <a:pt x="2019300" y="74929"/>
                  </a:lnTo>
                  <a:lnTo>
                    <a:pt x="1980946" y="49148"/>
                  </a:lnTo>
                  <a:lnTo>
                    <a:pt x="1939417" y="28320"/>
                  </a:lnTo>
                  <a:lnTo>
                    <a:pt x="1894967" y="12826"/>
                  </a:lnTo>
                  <a:lnTo>
                    <a:pt x="1848230" y="3301"/>
                  </a:lnTo>
                  <a:lnTo>
                    <a:pt x="179933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76771" y="2351532"/>
              <a:ext cx="2159635" cy="3369945"/>
            </a:xfrm>
            <a:custGeom>
              <a:avLst/>
              <a:gdLst/>
              <a:ahLst/>
              <a:cxnLst/>
              <a:rect l="l" t="t" r="r" b="b"/>
              <a:pathLst>
                <a:path w="2159634" h="3369945">
                  <a:moveTo>
                    <a:pt x="0" y="359917"/>
                  </a:moveTo>
                  <a:lnTo>
                    <a:pt x="3301" y="311022"/>
                  </a:lnTo>
                  <a:lnTo>
                    <a:pt x="12826" y="264159"/>
                  </a:lnTo>
                  <a:lnTo>
                    <a:pt x="28320" y="219837"/>
                  </a:lnTo>
                  <a:lnTo>
                    <a:pt x="49149" y="178307"/>
                  </a:lnTo>
                  <a:lnTo>
                    <a:pt x="75056" y="139953"/>
                  </a:lnTo>
                  <a:lnTo>
                    <a:pt x="105410" y="105409"/>
                  </a:lnTo>
                  <a:lnTo>
                    <a:pt x="139953" y="74929"/>
                  </a:lnTo>
                  <a:lnTo>
                    <a:pt x="178307" y="49148"/>
                  </a:lnTo>
                  <a:lnTo>
                    <a:pt x="219837" y="28320"/>
                  </a:lnTo>
                  <a:lnTo>
                    <a:pt x="264287" y="12826"/>
                  </a:lnTo>
                  <a:lnTo>
                    <a:pt x="311023" y="3301"/>
                  </a:lnTo>
                  <a:lnTo>
                    <a:pt x="359918" y="0"/>
                  </a:lnTo>
                  <a:lnTo>
                    <a:pt x="1799335" y="0"/>
                  </a:lnTo>
                  <a:lnTo>
                    <a:pt x="1848230" y="3301"/>
                  </a:lnTo>
                  <a:lnTo>
                    <a:pt x="1894967" y="12826"/>
                  </a:lnTo>
                  <a:lnTo>
                    <a:pt x="1939417" y="28320"/>
                  </a:lnTo>
                  <a:lnTo>
                    <a:pt x="1980946" y="49148"/>
                  </a:lnTo>
                  <a:lnTo>
                    <a:pt x="2019300" y="74929"/>
                  </a:lnTo>
                  <a:lnTo>
                    <a:pt x="2053844" y="105409"/>
                  </a:lnTo>
                  <a:lnTo>
                    <a:pt x="2084197" y="139953"/>
                  </a:lnTo>
                  <a:lnTo>
                    <a:pt x="2110104" y="178307"/>
                  </a:lnTo>
                  <a:lnTo>
                    <a:pt x="2130932" y="219837"/>
                  </a:lnTo>
                  <a:lnTo>
                    <a:pt x="2146427" y="264159"/>
                  </a:lnTo>
                  <a:lnTo>
                    <a:pt x="2155952" y="311022"/>
                  </a:lnTo>
                  <a:lnTo>
                    <a:pt x="2159254" y="359917"/>
                  </a:lnTo>
                  <a:lnTo>
                    <a:pt x="2159254" y="3009518"/>
                  </a:lnTo>
                  <a:lnTo>
                    <a:pt x="2155952" y="3058414"/>
                  </a:lnTo>
                  <a:lnTo>
                    <a:pt x="2146427" y="3105277"/>
                  </a:lnTo>
                  <a:lnTo>
                    <a:pt x="2130932" y="3149599"/>
                  </a:lnTo>
                  <a:lnTo>
                    <a:pt x="2110104" y="3191129"/>
                  </a:lnTo>
                  <a:lnTo>
                    <a:pt x="2084197" y="3229482"/>
                  </a:lnTo>
                  <a:lnTo>
                    <a:pt x="2053844" y="3264014"/>
                  </a:lnTo>
                  <a:lnTo>
                    <a:pt x="2019300" y="3294430"/>
                  </a:lnTo>
                  <a:lnTo>
                    <a:pt x="1980946" y="3320300"/>
                  </a:lnTo>
                  <a:lnTo>
                    <a:pt x="1939417" y="3341154"/>
                  </a:lnTo>
                  <a:lnTo>
                    <a:pt x="1894967" y="3356584"/>
                  </a:lnTo>
                  <a:lnTo>
                    <a:pt x="1848230" y="3366147"/>
                  </a:lnTo>
                  <a:lnTo>
                    <a:pt x="1799335" y="3369436"/>
                  </a:lnTo>
                  <a:lnTo>
                    <a:pt x="359918" y="3369436"/>
                  </a:lnTo>
                  <a:lnTo>
                    <a:pt x="311023" y="3366147"/>
                  </a:lnTo>
                  <a:lnTo>
                    <a:pt x="264287" y="3356584"/>
                  </a:lnTo>
                  <a:lnTo>
                    <a:pt x="219837" y="3341154"/>
                  </a:lnTo>
                  <a:lnTo>
                    <a:pt x="178307" y="3320300"/>
                  </a:lnTo>
                  <a:lnTo>
                    <a:pt x="139953" y="3294430"/>
                  </a:lnTo>
                  <a:lnTo>
                    <a:pt x="105410" y="3264014"/>
                  </a:lnTo>
                  <a:lnTo>
                    <a:pt x="75056" y="3229482"/>
                  </a:lnTo>
                  <a:lnTo>
                    <a:pt x="49149" y="3191129"/>
                  </a:lnTo>
                  <a:lnTo>
                    <a:pt x="28320" y="3149599"/>
                  </a:lnTo>
                  <a:lnTo>
                    <a:pt x="12826" y="3105277"/>
                  </a:lnTo>
                  <a:lnTo>
                    <a:pt x="3301" y="3058414"/>
                  </a:lnTo>
                  <a:lnTo>
                    <a:pt x="0" y="3009518"/>
                  </a:lnTo>
                  <a:lnTo>
                    <a:pt x="0" y="359917"/>
                  </a:lnTo>
                  <a:close/>
                </a:path>
              </a:pathLst>
            </a:custGeom>
            <a:ln w="317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532626" y="3272154"/>
            <a:ext cx="1495425" cy="1520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3810">
              <a:lnSpc>
                <a:spcPct val="100000"/>
              </a:lnSpc>
              <a:spcBef>
                <a:spcPts val="105"/>
              </a:spcBef>
            </a:pP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Не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предоставил 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обеспечение 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исполнения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7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5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-210">
                <a:solidFill>
                  <a:srgbClr val="444444"/>
                </a:solidFill>
                <a:latin typeface="Trebuchet MS"/>
                <a:cs typeface="Trebuchet MS"/>
              </a:rPr>
              <a:t>, 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установленный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 для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заключения </a:t>
            </a:r>
            <a:r>
              <a:rPr dirty="0" sz="1400" spc="-40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435276" y="2349944"/>
            <a:ext cx="2162810" cy="3373120"/>
            <a:chOff x="8435276" y="2349944"/>
            <a:chExt cx="2162810" cy="3373120"/>
          </a:xfrm>
        </p:grpSpPr>
        <p:sp>
          <p:nvSpPr>
            <p:cNvPr id="17" name="object 17"/>
            <p:cNvSpPr/>
            <p:nvPr/>
          </p:nvSpPr>
          <p:spPr>
            <a:xfrm>
              <a:off x="8436864" y="2351532"/>
              <a:ext cx="2159635" cy="3369945"/>
            </a:xfrm>
            <a:custGeom>
              <a:avLst/>
              <a:gdLst/>
              <a:ahLst/>
              <a:cxnLst/>
              <a:rect l="l" t="t" r="r" b="b"/>
              <a:pathLst>
                <a:path w="2159634" h="3369945">
                  <a:moveTo>
                    <a:pt x="1799335" y="0"/>
                  </a:moveTo>
                  <a:lnTo>
                    <a:pt x="359917" y="0"/>
                  </a:lnTo>
                  <a:lnTo>
                    <a:pt x="311022" y="3301"/>
                  </a:lnTo>
                  <a:lnTo>
                    <a:pt x="264286" y="12826"/>
                  </a:lnTo>
                  <a:lnTo>
                    <a:pt x="219836" y="28320"/>
                  </a:lnTo>
                  <a:lnTo>
                    <a:pt x="178307" y="49148"/>
                  </a:lnTo>
                  <a:lnTo>
                    <a:pt x="139953" y="74929"/>
                  </a:lnTo>
                  <a:lnTo>
                    <a:pt x="105409" y="105409"/>
                  </a:lnTo>
                  <a:lnTo>
                    <a:pt x="75056" y="139953"/>
                  </a:lnTo>
                  <a:lnTo>
                    <a:pt x="49149" y="178307"/>
                  </a:lnTo>
                  <a:lnTo>
                    <a:pt x="28320" y="219837"/>
                  </a:lnTo>
                  <a:lnTo>
                    <a:pt x="12826" y="264159"/>
                  </a:lnTo>
                  <a:lnTo>
                    <a:pt x="3301" y="311022"/>
                  </a:lnTo>
                  <a:lnTo>
                    <a:pt x="0" y="359917"/>
                  </a:lnTo>
                  <a:lnTo>
                    <a:pt x="0" y="3009518"/>
                  </a:lnTo>
                  <a:lnTo>
                    <a:pt x="3301" y="3058414"/>
                  </a:lnTo>
                  <a:lnTo>
                    <a:pt x="12826" y="3105277"/>
                  </a:lnTo>
                  <a:lnTo>
                    <a:pt x="28320" y="3149599"/>
                  </a:lnTo>
                  <a:lnTo>
                    <a:pt x="49149" y="3191129"/>
                  </a:lnTo>
                  <a:lnTo>
                    <a:pt x="75056" y="3229482"/>
                  </a:lnTo>
                  <a:lnTo>
                    <a:pt x="105409" y="3264014"/>
                  </a:lnTo>
                  <a:lnTo>
                    <a:pt x="139953" y="3294430"/>
                  </a:lnTo>
                  <a:lnTo>
                    <a:pt x="178307" y="3320300"/>
                  </a:lnTo>
                  <a:lnTo>
                    <a:pt x="219836" y="3341154"/>
                  </a:lnTo>
                  <a:lnTo>
                    <a:pt x="264286" y="3356584"/>
                  </a:lnTo>
                  <a:lnTo>
                    <a:pt x="311022" y="3366147"/>
                  </a:lnTo>
                  <a:lnTo>
                    <a:pt x="359917" y="3369436"/>
                  </a:lnTo>
                  <a:lnTo>
                    <a:pt x="1799335" y="3369436"/>
                  </a:lnTo>
                  <a:lnTo>
                    <a:pt x="1848230" y="3366147"/>
                  </a:lnTo>
                  <a:lnTo>
                    <a:pt x="1894966" y="3356584"/>
                  </a:lnTo>
                  <a:lnTo>
                    <a:pt x="1939416" y="3341154"/>
                  </a:lnTo>
                  <a:lnTo>
                    <a:pt x="1980945" y="3320300"/>
                  </a:lnTo>
                  <a:lnTo>
                    <a:pt x="2019300" y="3294430"/>
                  </a:lnTo>
                  <a:lnTo>
                    <a:pt x="2053843" y="3264014"/>
                  </a:lnTo>
                  <a:lnTo>
                    <a:pt x="2084196" y="3229482"/>
                  </a:lnTo>
                  <a:lnTo>
                    <a:pt x="2110104" y="3191129"/>
                  </a:lnTo>
                  <a:lnTo>
                    <a:pt x="2130932" y="3149599"/>
                  </a:lnTo>
                  <a:lnTo>
                    <a:pt x="2146427" y="3105277"/>
                  </a:lnTo>
                  <a:lnTo>
                    <a:pt x="2155952" y="3058414"/>
                  </a:lnTo>
                  <a:lnTo>
                    <a:pt x="2159254" y="3009518"/>
                  </a:lnTo>
                  <a:lnTo>
                    <a:pt x="2159254" y="359917"/>
                  </a:lnTo>
                  <a:lnTo>
                    <a:pt x="2155952" y="311022"/>
                  </a:lnTo>
                  <a:lnTo>
                    <a:pt x="2146427" y="264159"/>
                  </a:lnTo>
                  <a:lnTo>
                    <a:pt x="2130932" y="219837"/>
                  </a:lnTo>
                  <a:lnTo>
                    <a:pt x="2110104" y="178307"/>
                  </a:lnTo>
                  <a:lnTo>
                    <a:pt x="2084196" y="139953"/>
                  </a:lnTo>
                  <a:lnTo>
                    <a:pt x="2053843" y="105409"/>
                  </a:lnTo>
                  <a:lnTo>
                    <a:pt x="2019300" y="74929"/>
                  </a:lnTo>
                  <a:lnTo>
                    <a:pt x="1980945" y="49148"/>
                  </a:lnTo>
                  <a:lnTo>
                    <a:pt x="1939416" y="28320"/>
                  </a:lnTo>
                  <a:lnTo>
                    <a:pt x="1894966" y="12826"/>
                  </a:lnTo>
                  <a:lnTo>
                    <a:pt x="1848230" y="3301"/>
                  </a:lnTo>
                  <a:lnTo>
                    <a:pt x="179933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436864" y="2351532"/>
              <a:ext cx="2159635" cy="3369945"/>
            </a:xfrm>
            <a:custGeom>
              <a:avLst/>
              <a:gdLst/>
              <a:ahLst/>
              <a:cxnLst/>
              <a:rect l="l" t="t" r="r" b="b"/>
              <a:pathLst>
                <a:path w="2159634" h="3369945">
                  <a:moveTo>
                    <a:pt x="0" y="359917"/>
                  </a:moveTo>
                  <a:lnTo>
                    <a:pt x="3301" y="311022"/>
                  </a:lnTo>
                  <a:lnTo>
                    <a:pt x="12826" y="264159"/>
                  </a:lnTo>
                  <a:lnTo>
                    <a:pt x="28320" y="219837"/>
                  </a:lnTo>
                  <a:lnTo>
                    <a:pt x="49149" y="178307"/>
                  </a:lnTo>
                  <a:lnTo>
                    <a:pt x="75056" y="139953"/>
                  </a:lnTo>
                  <a:lnTo>
                    <a:pt x="105409" y="105409"/>
                  </a:lnTo>
                  <a:lnTo>
                    <a:pt x="139953" y="74929"/>
                  </a:lnTo>
                  <a:lnTo>
                    <a:pt x="178307" y="49148"/>
                  </a:lnTo>
                  <a:lnTo>
                    <a:pt x="219836" y="28320"/>
                  </a:lnTo>
                  <a:lnTo>
                    <a:pt x="264286" y="12826"/>
                  </a:lnTo>
                  <a:lnTo>
                    <a:pt x="311022" y="3301"/>
                  </a:lnTo>
                  <a:lnTo>
                    <a:pt x="359917" y="0"/>
                  </a:lnTo>
                  <a:lnTo>
                    <a:pt x="1799335" y="0"/>
                  </a:lnTo>
                  <a:lnTo>
                    <a:pt x="1848230" y="3301"/>
                  </a:lnTo>
                  <a:lnTo>
                    <a:pt x="1894966" y="12826"/>
                  </a:lnTo>
                  <a:lnTo>
                    <a:pt x="1939416" y="28320"/>
                  </a:lnTo>
                  <a:lnTo>
                    <a:pt x="1980945" y="49148"/>
                  </a:lnTo>
                  <a:lnTo>
                    <a:pt x="2019300" y="74929"/>
                  </a:lnTo>
                  <a:lnTo>
                    <a:pt x="2053843" y="105409"/>
                  </a:lnTo>
                  <a:lnTo>
                    <a:pt x="2084196" y="139953"/>
                  </a:lnTo>
                  <a:lnTo>
                    <a:pt x="2110104" y="178307"/>
                  </a:lnTo>
                  <a:lnTo>
                    <a:pt x="2130932" y="219837"/>
                  </a:lnTo>
                  <a:lnTo>
                    <a:pt x="2146427" y="264159"/>
                  </a:lnTo>
                  <a:lnTo>
                    <a:pt x="2155952" y="311022"/>
                  </a:lnTo>
                  <a:lnTo>
                    <a:pt x="2159254" y="359917"/>
                  </a:lnTo>
                  <a:lnTo>
                    <a:pt x="2159254" y="3009518"/>
                  </a:lnTo>
                  <a:lnTo>
                    <a:pt x="2155952" y="3058414"/>
                  </a:lnTo>
                  <a:lnTo>
                    <a:pt x="2146427" y="3105277"/>
                  </a:lnTo>
                  <a:lnTo>
                    <a:pt x="2130932" y="3149599"/>
                  </a:lnTo>
                  <a:lnTo>
                    <a:pt x="2110104" y="3191129"/>
                  </a:lnTo>
                  <a:lnTo>
                    <a:pt x="2084196" y="3229482"/>
                  </a:lnTo>
                  <a:lnTo>
                    <a:pt x="2053843" y="3264014"/>
                  </a:lnTo>
                  <a:lnTo>
                    <a:pt x="2019300" y="3294430"/>
                  </a:lnTo>
                  <a:lnTo>
                    <a:pt x="1980945" y="3320300"/>
                  </a:lnTo>
                  <a:lnTo>
                    <a:pt x="1939416" y="3341154"/>
                  </a:lnTo>
                  <a:lnTo>
                    <a:pt x="1894966" y="3356584"/>
                  </a:lnTo>
                  <a:lnTo>
                    <a:pt x="1848230" y="3366147"/>
                  </a:lnTo>
                  <a:lnTo>
                    <a:pt x="1799335" y="3369436"/>
                  </a:lnTo>
                  <a:lnTo>
                    <a:pt x="359917" y="3369436"/>
                  </a:lnTo>
                  <a:lnTo>
                    <a:pt x="311022" y="3366147"/>
                  </a:lnTo>
                  <a:lnTo>
                    <a:pt x="264286" y="3356584"/>
                  </a:lnTo>
                  <a:lnTo>
                    <a:pt x="219836" y="3341154"/>
                  </a:lnTo>
                  <a:lnTo>
                    <a:pt x="178307" y="3320300"/>
                  </a:lnTo>
                  <a:lnTo>
                    <a:pt x="139953" y="3294430"/>
                  </a:lnTo>
                  <a:lnTo>
                    <a:pt x="105409" y="3264014"/>
                  </a:lnTo>
                  <a:lnTo>
                    <a:pt x="75056" y="3229482"/>
                  </a:lnTo>
                  <a:lnTo>
                    <a:pt x="49149" y="3191129"/>
                  </a:lnTo>
                  <a:lnTo>
                    <a:pt x="28320" y="3149599"/>
                  </a:lnTo>
                  <a:lnTo>
                    <a:pt x="12826" y="3105277"/>
                  </a:lnTo>
                  <a:lnTo>
                    <a:pt x="3301" y="3058414"/>
                  </a:lnTo>
                  <a:lnTo>
                    <a:pt x="0" y="3009518"/>
                  </a:lnTo>
                  <a:lnTo>
                    <a:pt x="0" y="359917"/>
                  </a:lnTo>
                  <a:close/>
                </a:path>
              </a:pathLst>
            </a:custGeom>
            <a:ln w="317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720073" y="2726893"/>
            <a:ext cx="1581150" cy="2599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2540">
              <a:lnSpc>
                <a:spcPct val="100499"/>
              </a:lnSpc>
              <a:spcBef>
                <a:spcPts val="95"/>
              </a:spcBef>
            </a:pP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400" spc="-2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спо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л  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требования, </a:t>
            </a:r>
            <a:r>
              <a:rPr dirty="0" sz="14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предусмотренные </a:t>
            </a:r>
            <a:r>
              <a:rPr dirty="0" sz="1400" spc="-40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1400" spc="-14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14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37</a:t>
            </a:r>
            <a:r>
              <a:rPr dirty="0" sz="14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60">
                <a:solidFill>
                  <a:srgbClr val="444444"/>
                </a:solidFill>
                <a:latin typeface="Trebuchet MS"/>
                <a:cs typeface="Trebuchet MS"/>
              </a:rPr>
              <a:t>№</a:t>
            </a:r>
            <a:r>
              <a:rPr dirty="0" sz="14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44</a:t>
            </a:r>
            <a:r>
              <a:rPr dirty="0" sz="1400" spc="-150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400" spc="65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1400" spc="6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00" spc="-2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(в 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случае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снижения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 при проведении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35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400" spc="-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ци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а 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це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13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4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а  </a:t>
            </a:r>
            <a:r>
              <a:rPr dirty="0" sz="1400" spc="50">
                <a:solidFill>
                  <a:srgbClr val="444444"/>
                </a:solidFill>
                <a:latin typeface="Trebuchet MS"/>
                <a:cs typeface="Trebuchet MS"/>
              </a:rPr>
              <a:t>25 </a:t>
            </a:r>
            <a:r>
              <a:rPr dirty="0" sz="1400" spc="185">
                <a:solidFill>
                  <a:srgbClr val="444444"/>
                </a:solidFill>
                <a:latin typeface="Trebuchet MS"/>
                <a:cs typeface="Trebuchet MS"/>
              </a:rPr>
              <a:t>%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и более 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от </a:t>
            </a:r>
            <a:r>
              <a:rPr dirty="0" sz="1400" spc="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начальной 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(максимальной) </a:t>
            </a:r>
            <a:r>
              <a:rPr dirty="0" sz="1400" spc="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це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13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400" spc="-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30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526204" y="5631116"/>
            <a:ext cx="1469390" cy="687705"/>
            <a:chOff x="10526204" y="5631116"/>
            <a:chExt cx="1469390" cy="687705"/>
          </a:xfrm>
        </p:grpSpPr>
        <p:sp>
          <p:nvSpPr>
            <p:cNvPr id="21" name="object 21"/>
            <p:cNvSpPr/>
            <p:nvPr/>
          </p:nvSpPr>
          <p:spPr>
            <a:xfrm>
              <a:off x="10527792" y="5632703"/>
              <a:ext cx="1466215" cy="684530"/>
            </a:xfrm>
            <a:custGeom>
              <a:avLst/>
              <a:gdLst/>
              <a:ahLst/>
              <a:cxnLst/>
              <a:rect l="l" t="t" r="r" b="b"/>
              <a:pathLst>
                <a:path w="1466215" h="684529">
                  <a:moveTo>
                    <a:pt x="8508" y="0"/>
                  </a:moveTo>
                  <a:lnTo>
                    <a:pt x="244348" y="310921"/>
                  </a:lnTo>
                  <a:lnTo>
                    <a:pt x="62229" y="310921"/>
                  </a:lnTo>
                  <a:lnTo>
                    <a:pt x="37973" y="315810"/>
                  </a:lnTo>
                  <a:lnTo>
                    <a:pt x="18160" y="329133"/>
                  </a:lnTo>
                  <a:lnTo>
                    <a:pt x="4825" y="348907"/>
                  </a:lnTo>
                  <a:lnTo>
                    <a:pt x="0" y="373100"/>
                  </a:lnTo>
                  <a:lnTo>
                    <a:pt x="0" y="621842"/>
                  </a:lnTo>
                  <a:lnTo>
                    <a:pt x="4825" y="646036"/>
                  </a:lnTo>
                  <a:lnTo>
                    <a:pt x="18160" y="665810"/>
                  </a:lnTo>
                  <a:lnTo>
                    <a:pt x="37973" y="679132"/>
                  </a:lnTo>
                  <a:lnTo>
                    <a:pt x="62229" y="684022"/>
                  </a:lnTo>
                  <a:lnTo>
                    <a:pt x="1403603" y="684022"/>
                  </a:lnTo>
                  <a:lnTo>
                    <a:pt x="1427860" y="679132"/>
                  </a:lnTo>
                  <a:lnTo>
                    <a:pt x="1447673" y="665810"/>
                  </a:lnTo>
                  <a:lnTo>
                    <a:pt x="1461007" y="646036"/>
                  </a:lnTo>
                  <a:lnTo>
                    <a:pt x="1465833" y="621842"/>
                  </a:lnTo>
                  <a:lnTo>
                    <a:pt x="1465833" y="373100"/>
                  </a:lnTo>
                  <a:lnTo>
                    <a:pt x="1461007" y="348907"/>
                  </a:lnTo>
                  <a:lnTo>
                    <a:pt x="1447673" y="329133"/>
                  </a:lnTo>
                  <a:lnTo>
                    <a:pt x="1427860" y="315810"/>
                  </a:lnTo>
                  <a:lnTo>
                    <a:pt x="1403603" y="310921"/>
                  </a:lnTo>
                  <a:lnTo>
                    <a:pt x="610869" y="310921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527792" y="5632703"/>
              <a:ext cx="1466215" cy="684530"/>
            </a:xfrm>
            <a:custGeom>
              <a:avLst/>
              <a:gdLst/>
              <a:ahLst/>
              <a:cxnLst/>
              <a:rect l="l" t="t" r="r" b="b"/>
              <a:pathLst>
                <a:path w="1466215" h="684529">
                  <a:moveTo>
                    <a:pt x="0" y="373100"/>
                  </a:moveTo>
                  <a:lnTo>
                    <a:pt x="4825" y="348907"/>
                  </a:lnTo>
                  <a:lnTo>
                    <a:pt x="18160" y="329133"/>
                  </a:lnTo>
                  <a:lnTo>
                    <a:pt x="37973" y="315810"/>
                  </a:lnTo>
                  <a:lnTo>
                    <a:pt x="62229" y="310921"/>
                  </a:lnTo>
                  <a:lnTo>
                    <a:pt x="244348" y="310921"/>
                  </a:lnTo>
                  <a:lnTo>
                    <a:pt x="8508" y="0"/>
                  </a:lnTo>
                  <a:lnTo>
                    <a:pt x="610869" y="310921"/>
                  </a:lnTo>
                  <a:lnTo>
                    <a:pt x="1403603" y="310921"/>
                  </a:lnTo>
                  <a:lnTo>
                    <a:pt x="1427860" y="315810"/>
                  </a:lnTo>
                  <a:lnTo>
                    <a:pt x="1447673" y="329133"/>
                  </a:lnTo>
                  <a:lnTo>
                    <a:pt x="1461007" y="348907"/>
                  </a:lnTo>
                  <a:lnTo>
                    <a:pt x="1465833" y="373100"/>
                  </a:lnTo>
                  <a:lnTo>
                    <a:pt x="1465833" y="466369"/>
                  </a:lnTo>
                  <a:lnTo>
                    <a:pt x="1465833" y="621842"/>
                  </a:lnTo>
                  <a:lnTo>
                    <a:pt x="1461007" y="646036"/>
                  </a:lnTo>
                  <a:lnTo>
                    <a:pt x="1447673" y="665810"/>
                  </a:lnTo>
                  <a:lnTo>
                    <a:pt x="1427860" y="679132"/>
                  </a:lnTo>
                  <a:lnTo>
                    <a:pt x="1403603" y="684022"/>
                  </a:lnTo>
                  <a:lnTo>
                    <a:pt x="610869" y="684022"/>
                  </a:lnTo>
                  <a:lnTo>
                    <a:pt x="244348" y="684022"/>
                  </a:lnTo>
                  <a:lnTo>
                    <a:pt x="62229" y="684022"/>
                  </a:lnTo>
                  <a:lnTo>
                    <a:pt x="37973" y="679132"/>
                  </a:lnTo>
                  <a:lnTo>
                    <a:pt x="18160" y="665810"/>
                  </a:lnTo>
                  <a:lnTo>
                    <a:pt x="4825" y="646036"/>
                  </a:lnTo>
                  <a:lnTo>
                    <a:pt x="0" y="621842"/>
                  </a:lnTo>
                  <a:lnTo>
                    <a:pt x="0" y="466369"/>
                  </a:lnTo>
                  <a:lnTo>
                    <a:pt x="0" y="373100"/>
                  </a:lnTo>
                  <a:close/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0705845" y="5979363"/>
            <a:ext cx="1043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40" b="1">
                <a:solidFill>
                  <a:srgbClr val="738995"/>
                </a:solidFill>
                <a:latin typeface="Trebuchet MS"/>
                <a:cs typeface="Trebuchet MS"/>
              </a:rPr>
              <a:t>Э</a:t>
            </a:r>
            <a:r>
              <a:rPr dirty="0" sz="1600" spc="50" b="1">
                <a:solidFill>
                  <a:srgbClr val="738995"/>
                </a:solidFill>
                <a:latin typeface="Trebuchet MS"/>
                <a:cs typeface="Trebuchet MS"/>
              </a:rPr>
              <a:t>А</a:t>
            </a:r>
            <a:r>
              <a:rPr dirty="0" sz="1600" spc="-120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600" spc="-60" b="1">
                <a:solidFill>
                  <a:srgbClr val="738995"/>
                </a:solidFill>
                <a:latin typeface="Trebuchet MS"/>
                <a:cs typeface="Trebuchet MS"/>
              </a:rPr>
              <a:t>и</a:t>
            </a:r>
            <a:r>
              <a:rPr dirty="0" sz="1600" spc="-260" b="1">
                <a:solidFill>
                  <a:srgbClr val="738995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738995"/>
                </a:solidFill>
                <a:latin typeface="Trebuchet MS"/>
                <a:cs typeface="Trebuchet MS"/>
              </a:rPr>
              <a:t>К</a:t>
            </a:r>
            <a:r>
              <a:rPr dirty="0" sz="1600" spc="-50" b="1">
                <a:solidFill>
                  <a:srgbClr val="738995"/>
                </a:solidFill>
                <a:latin typeface="Trebuchet MS"/>
                <a:cs typeface="Trebuchet MS"/>
              </a:rPr>
              <a:t>О</a:t>
            </a:r>
            <a:r>
              <a:rPr dirty="0" sz="1600" spc="30" b="1">
                <a:solidFill>
                  <a:srgbClr val="738995"/>
                </a:solidFill>
                <a:latin typeface="Trebuchet MS"/>
                <a:cs typeface="Trebuchet MS"/>
              </a:rPr>
              <a:t>Э</a:t>
            </a:r>
            <a:r>
              <a:rPr dirty="0" sz="1600" spc="35" b="1">
                <a:solidFill>
                  <a:srgbClr val="738995"/>
                </a:solidFill>
                <a:latin typeface="Trebuchet MS"/>
                <a:cs typeface="Trebuchet MS"/>
              </a:rPr>
              <a:t>Ф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1254" y="175006"/>
            <a:ext cx="494411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О</a:t>
            </a:r>
            <a:r>
              <a:rPr dirty="0" spc="80"/>
              <a:t>Б</a:t>
            </a:r>
            <a:r>
              <a:rPr dirty="0" spc="155"/>
              <a:t>Ж</a:t>
            </a:r>
            <a:r>
              <a:rPr dirty="0" spc="90"/>
              <a:t>А</a:t>
            </a:r>
            <a:r>
              <a:rPr dirty="0" spc="40"/>
              <a:t>Л</a:t>
            </a:r>
            <a:r>
              <a:rPr dirty="0" spc="-20"/>
              <a:t>О</a:t>
            </a:r>
            <a:r>
              <a:rPr dirty="0" spc="95"/>
              <a:t>В</a:t>
            </a:r>
            <a:r>
              <a:rPr dirty="0" spc="90"/>
              <a:t>А</a:t>
            </a:r>
            <a:r>
              <a:rPr dirty="0" spc="70"/>
              <a:t>Н</a:t>
            </a:r>
            <a:r>
              <a:rPr dirty="0" spc="5"/>
              <a:t>И</a:t>
            </a:r>
            <a:r>
              <a:rPr dirty="0" spc="-30"/>
              <a:t>Е</a:t>
            </a:r>
            <a:r>
              <a:rPr dirty="0" spc="-105"/>
              <a:t> </a:t>
            </a:r>
            <a:r>
              <a:rPr dirty="0" spc="5"/>
              <a:t>ДЕЙСТВИЙ</a:t>
            </a:r>
            <a:r>
              <a:rPr dirty="0" spc="-330"/>
              <a:t> </a:t>
            </a:r>
            <a:r>
              <a:rPr dirty="0" spc="95"/>
              <a:t>З</a:t>
            </a:r>
            <a:r>
              <a:rPr dirty="0" spc="40"/>
              <a:t>А</a:t>
            </a:r>
            <a:r>
              <a:rPr dirty="0" spc="-15"/>
              <a:t>К</a:t>
            </a:r>
            <a:r>
              <a:rPr dirty="0" spc="40"/>
              <a:t>А</a:t>
            </a:r>
            <a:r>
              <a:rPr dirty="0" spc="95"/>
              <a:t>З</a:t>
            </a:r>
            <a:r>
              <a:rPr dirty="0" spc="100"/>
              <a:t>Ч</a:t>
            </a:r>
            <a:r>
              <a:rPr dirty="0" spc="-30"/>
              <a:t>И</a:t>
            </a:r>
            <a:r>
              <a:rPr dirty="0" spc="-15"/>
              <a:t>К</a:t>
            </a:r>
            <a:r>
              <a:rPr dirty="0" spc="70"/>
              <a:t>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7931" y="1054417"/>
            <a:ext cx="11750675" cy="5149850"/>
            <a:chOff x="217931" y="1054417"/>
            <a:chExt cx="11750675" cy="5149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171" y="1063752"/>
              <a:ext cx="6012180" cy="41026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599" y="1059180"/>
              <a:ext cx="6021070" cy="4112260"/>
            </a:xfrm>
            <a:custGeom>
              <a:avLst/>
              <a:gdLst/>
              <a:ahLst/>
              <a:cxnLst/>
              <a:rect l="l" t="t" r="r" b="b"/>
              <a:pathLst>
                <a:path w="6021070" h="4112260">
                  <a:moveTo>
                    <a:pt x="0" y="4111752"/>
                  </a:moveTo>
                  <a:lnTo>
                    <a:pt x="6020943" y="4111752"/>
                  </a:lnTo>
                  <a:lnTo>
                    <a:pt x="6020943" y="0"/>
                  </a:lnTo>
                  <a:lnTo>
                    <a:pt x="0" y="0"/>
                  </a:lnTo>
                  <a:lnTo>
                    <a:pt x="0" y="4111752"/>
                  </a:lnTo>
                  <a:close/>
                </a:path>
              </a:pathLst>
            </a:custGeom>
            <a:ln w="952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6981" y="3563823"/>
              <a:ext cx="3444240" cy="351790"/>
            </a:xfrm>
            <a:custGeom>
              <a:avLst/>
              <a:gdLst/>
              <a:ahLst/>
              <a:cxnLst/>
              <a:rect l="l" t="t" r="r" b="b"/>
              <a:pathLst>
                <a:path w="3444240" h="351789">
                  <a:moveTo>
                    <a:pt x="0" y="190296"/>
                  </a:moveTo>
                  <a:lnTo>
                    <a:pt x="1799463" y="190296"/>
                  </a:lnTo>
                  <a:lnTo>
                    <a:pt x="1799463" y="0"/>
                  </a:lnTo>
                  <a:lnTo>
                    <a:pt x="0" y="0"/>
                  </a:lnTo>
                  <a:lnTo>
                    <a:pt x="0" y="190296"/>
                  </a:lnTo>
                  <a:close/>
                </a:path>
                <a:path w="3444240" h="351789">
                  <a:moveTo>
                    <a:pt x="1851660" y="351713"/>
                  </a:moveTo>
                  <a:lnTo>
                    <a:pt x="3444240" y="351713"/>
                  </a:lnTo>
                  <a:lnTo>
                    <a:pt x="3444240" y="94437"/>
                  </a:lnTo>
                  <a:lnTo>
                    <a:pt x="1851660" y="94437"/>
                  </a:lnTo>
                  <a:lnTo>
                    <a:pt x="1851660" y="351713"/>
                  </a:lnTo>
                  <a:close/>
                </a:path>
              </a:pathLst>
            </a:custGeom>
            <a:ln w="38100">
              <a:solidFill>
                <a:srgbClr val="EC7A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6340" y="2132076"/>
              <a:ext cx="6952488" cy="40629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01767" y="2127504"/>
              <a:ext cx="6962140" cy="4071620"/>
            </a:xfrm>
            <a:custGeom>
              <a:avLst/>
              <a:gdLst/>
              <a:ahLst/>
              <a:cxnLst/>
              <a:rect l="l" t="t" r="r" b="b"/>
              <a:pathLst>
                <a:path w="6962140" h="4071620">
                  <a:moveTo>
                    <a:pt x="0" y="4071620"/>
                  </a:moveTo>
                  <a:lnTo>
                    <a:pt x="6961632" y="4071620"/>
                  </a:lnTo>
                  <a:lnTo>
                    <a:pt x="6961632" y="0"/>
                  </a:lnTo>
                  <a:lnTo>
                    <a:pt x="0" y="0"/>
                  </a:lnTo>
                  <a:lnTo>
                    <a:pt x="0" y="4071620"/>
                  </a:lnTo>
                  <a:close/>
                </a:path>
              </a:pathLst>
            </a:custGeom>
            <a:ln w="9525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891" y="5679135"/>
            <a:ext cx="56991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7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2400" spc="10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2400" spc="11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2400" spc="-7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2400" spc="1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2400" spc="3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2400" spc="195">
                <a:solidFill>
                  <a:srgbClr val="444444"/>
                </a:solidFill>
                <a:latin typeface="Trebuchet MS"/>
                <a:cs typeface="Trebuchet MS"/>
              </a:rPr>
              <a:t>ю</a:t>
            </a:r>
            <a:r>
              <a:rPr dirty="0" sz="2400" spc="3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24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2400" spc="5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2400" spc="-1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400" spc="-135">
                <a:solidFill>
                  <a:srgbClr val="FF4343"/>
                </a:solidFill>
                <a:latin typeface="Trebuchet MS"/>
                <a:cs typeface="Trebuchet MS"/>
              </a:rPr>
              <a:t>Т</a:t>
            </a:r>
            <a:r>
              <a:rPr dirty="0" sz="2400" spc="-40">
                <a:solidFill>
                  <a:srgbClr val="FF4343"/>
                </a:solidFill>
                <a:latin typeface="Trebuchet MS"/>
                <a:cs typeface="Trebuchet MS"/>
              </a:rPr>
              <a:t>О</a:t>
            </a:r>
            <a:r>
              <a:rPr dirty="0" sz="2400" spc="15">
                <a:solidFill>
                  <a:srgbClr val="FF4343"/>
                </a:solidFill>
                <a:latin typeface="Trebuchet MS"/>
                <a:cs typeface="Trebuchet MS"/>
              </a:rPr>
              <a:t>Л</a:t>
            </a:r>
            <a:r>
              <a:rPr dirty="0" sz="2400" spc="40">
                <a:solidFill>
                  <a:srgbClr val="FF4343"/>
                </a:solidFill>
                <a:latin typeface="Trebuchet MS"/>
                <a:cs typeface="Trebuchet MS"/>
              </a:rPr>
              <a:t>Ь</a:t>
            </a:r>
            <a:r>
              <a:rPr dirty="0" sz="2400">
                <a:solidFill>
                  <a:srgbClr val="FF4343"/>
                </a:solidFill>
                <a:latin typeface="Trebuchet MS"/>
                <a:cs typeface="Trebuchet MS"/>
              </a:rPr>
              <a:t>К</a:t>
            </a:r>
            <a:r>
              <a:rPr dirty="0" sz="2400" spc="30">
                <a:solidFill>
                  <a:srgbClr val="FF4343"/>
                </a:solidFill>
                <a:latin typeface="Trebuchet MS"/>
                <a:cs typeface="Trebuchet MS"/>
              </a:rPr>
              <a:t>О</a:t>
            </a:r>
            <a:r>
              <a:rPr dirty="0" sz="2400" spc="-260">
                <a:solidFill>
                  <a:srgbClr val="FF4343"/>
                </a:solidFill>
                <a:latin typeface="Trebuchet MS"/>
                <a:cs typeface="Trebuchet MS"/>
              </a:rPr>
              <a:t> </a:t>
            </a:r>
            <a:r>
              <a:rPr dirty="0" u="heavy" sz="2400" spc="-4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2400" spc="-6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б</a:t>
            </a:r>
            <a:r>
              <a:rPr dirty="0" u="heavy" sz="2400" spc="-2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ъ</a:t>
            </a:r>
            <a:r>
              <a:rPr dirty="0" u="heavy" sz="2400" spc="-125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2400" spc="65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м</a:t>
            </a:r>
            <a:r>
              <a:rPr dirty="0" u="heavy" sz="2400" spc="195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ы</a:t>
            </a:r>
            <a:r>
              <a:rPr dirty="0" u="heavy" sz="2400" spc="-17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400" spc="-20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по</a:t>
            </a:r>
            <a:r>
              <a:rPr dirty="0" u="heavy" sz="2400" spc="-25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с</a:t>
            </a:r>
            <a:r>
              <a:rPr dirty="0" u="heavy" sz="2400" spc="5" b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тавки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80754" y="3787597"/>
            <a:ext cx="110934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Цена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14231" y="1376552"/>
            <a:ext cx="247015" cy="4324350"/>
            <a:chOff x="8714231" y="1376552"/>
            <a:chExt cx="247015" cy="4324350"/>
          </a:xfrm>
        </p:grpSpPr>
        <p:sp>
          <p:nvSpPr>
            <p:cNvPr id="5" name="object 5"/>
            <p:cNvSpPr/>
            <p:nvPr/>
          </p:nvSpPr>
          <p:spPr>
            <a:xfrm>
              <a:off x="8815577" y="3958335"/>
              <a:ext cx="88900" cy="2540"/>
            </a:xfrm>
            <a:custGeom>
              <a:avLst/>
              <a:gdLst/>
              <a:ahLst/>
              <a:cxnLst/>
              <a:rect l="l" t="t" r="r" b="b"/>
              <a:pathLst>
                <a:path w="88900" h="2539">
                  <a:moveTo>
                    <a:pt x="0" y="0"/>
                  </a:moveTo>
                  <a:lnTo>
                    <a:pt x="88392" y="0"/>
                  </a:lnTo>
                </a:path>
                <a:path w="88900" h="2539">
                  <a:moveTo>
                    <a:pt x="0" y="2286"/>
                  </a:moveTo>
                  <a:lnTo>
                    <a:pt x="88392" y="2286"/>
                  </a:lnTo>
                </a:path>
              </a:pathLst>
            </a:custGeom>
            <a:ln w="4064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815577" y="3963161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 h="0">
                  <a:moveTo>
                    <a:pt x="0" y="0"/>
                  </a:moveTo>
                  <a:lnTo>
                    <a:pt x="88392" y="0"/>
                  </a:lnTo>
                </a:path>
              </a:pathLst>
            </a:custGeom>
            <a:ln w="4572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3" y="2412491"/>
              <a:ext cx="0" cy="3260090"/>
            </a:xfrm>
            <a:custGeom>
              <a:avLst/>
              <a:gdLst/>
              <a:ahLst/>
              <a:cxnLst/>
              <a:rect l="l" t="t" r="r" b="b"/>
              <a:pathLst>
                <a:path w="0" h="3260090">
                  <a:moveTo>
                    <a:pt x="0" y="3259505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932163" y="1405127"/>
              <a:ext cx="0" cy="1007110"/>
            </a:xfrm>
            <a:custGeom>
              <a:avLst/>
              <a:gdLst/>
              <a:ahLst/>
              <a:cxnLst/>
              <a:rect l="l" t="t" r="r" b="b"/>
              <a:pathLst>
                <a:path w="0" h="1007110">
                  <a:moveTo>
                    <a:pt x="0" y="1006983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770619" y="2555747"/>
              <a:ext cx="57785" cy="1404620"/>
            </a:xfrm>
            <a:custGeom>
              <a:avLst/>
              <a:gdLst/>
              <a:ahLst/>
              <a:cxnLst/>
              <a:rect l="l" t="t" r="r" b="b"/>
              <a:pathLst>
                <a:path w="57784" h="1404620">
                  <a:moveTo>
                    <a:pt x="57654" y="0"/>
                  </a:moveTo>
                  <a:lnTo>
                    <a:pt x="0" y="0"/>
                  </a:lnTo>
                  <a:lnTo>
                    <a:pt x="0" y="1404620"/>
                  </a:lnTo>
                  <a:lnTo>
                    <a:pt x="57654" y="1404620"/>
                  </a:lnTo>
                  <a:lnTo>
                    <a:pt x="57654" y="0"/>
                  </a:lnTo>
                  <a:close/>
                </a:path>
              </a:pathLst>
            </a:custGeom>
            <a:solidFill>
              <a:srgbClr val="EEC6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4231" y="2409444"/>
              <a:ext cx="220979" cy="17373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080754" y="2239136"/>
            <a:ext cx="699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20">
                <a:solidFill>
                  <a:srgbClr val="444444"/>
                </a:solidFill>
                <a:latin typeface="Trebuchet MS"/>
                <a:cs typeface="Trebuchet MS"/>
              </a:rPr>
              <a:t>НМЦК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67393" y="5643778"/>
            <a:ext cx="1543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6716" y="1260347"/>
            <a:ext cx="313944" cy="10210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36619" y="175006"/>
            <a:ext cx="444817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>
                <a:solidFill>
                  <a:srgbClr val="E85F6F"/>
                </a:solidFill>
              </a:rPr>
              <a:t>ИЗМЕНЕНИЕ</a:t>
            </a:r>
            <a:r>
              <a:rPr dirty="0" spc="-130">
                <a:solidFill>
                  <a:srgbClr val="E85F6F"/>
                </a:solidFill>
              </a:rPr>
              <a:t> </a:t>
            </a:r>
            <a:r>
              <a:rPr dirty="0" spc="40">
                <a:solidFill>
                  <a:srgbClr val="E85F6F"/>
                </a:solidFill>
              </a:rPr>
              <a:t>УСЛОВИЙ</a:t>
            </a:r>
            <a:r>
              <a:rPr dirty="0" spc="-114">
                <a:solidFill>
                  <a:srgbClr val="E85F6F"/>
                </a:solidFill>
              </a:rPr>
              <a:t> </a:t>
            </a:r>
            <a:r>
              <a:rPr dirty="0" spc="35">
                <a:solidFill>
                  <a:srgbClr val="E85F6F"/>
                </a:solidFill>
              </a:rPr>
              <a:t>КОНТРАКТА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2140" y="966978"/>
            <a:ext cx="17087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spc="-4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ч</a:t>
            </a:r>
            <a:r>
              <a:rPr dirty="0" u="sng" sz="1600" spc="-13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600" spc="-8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600" spc="-4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18</a:t>
            </a:r>
            <a:r>
              <a:rPr dirty="0" u="sng" sz="1600" spc="-8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600" spc="-204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c</a:t>
            </a:r>
            <a:r>
              <a:rPr dirty="0" u="sng" sz="1600" spc="-36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sng" sz="1600" spc="-13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600" spc="-8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600" spc="-4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34</a:t>
            </a:r>
            <a:r>
              <a:rPr dirty="0" u="sng" sz="1600" spc="-7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600" spc="-4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4</a:t>
            </a:r>
            <a:r>
              <a:rPr dirty="0" u="sng" sz="1600" spc="-3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4</a:t>
            </a:r>
            <a:r>
              <a:rPr dirty="0" u="sng" sz="1600" spc="2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sng" sz="1600" spc="4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ФЗ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2140" y="1697482"/>
            <a:ext cx="574040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30" b="1">
                <a:solidFill>
                  <a:srgbClr val="343846"/>
                </a:solidFill>
                <a:latin typeface="Trebuchet MS"/>
                <a:cs typeface="Trebuchet MS"/>
              </a:rPr>
              <a:t>По </a:t>
            </a:r>
            <a:r>
              <a:rPr dirty="0" sz="1800" spc="-15" b="1">
                <a:solidFill>
                  <a:srgbClr val="343846"/>
                </a:solidFill>
                <a:latin typeface="Trebuchet MS"/>
                <a:cs typeface="Trebuchet MS"/>
              </a:rPr>
              <a:t>согласованию </a:t>
            </a:r>
            <a:r>
              <a:rPr dirty="0" sz="1800" spc="5" b="1">
                <a:solidFill>
                  <a:srgbClr val="343846"/>
                </a:solidFill>
                <a:latin typeface="Trebuchet MS"/>
                <a:cs typeface="Trebuchet MS"/>
              </a:rPr>
              <a:t>с </a:t>
            </a:r>
            <a:r>
              <a:rPr dirty="0" sz="1800" spc="-10" b="1">
                <a:solidFill>
                  <a:srgbClr val="343846"/>
                </a:solidFill>
                <a:latin typeface="Trebuchet MS"/>
                <a:cs typeface="Trebuchet MS"/>
              </a:rPr>
              <a:t>участником </a:t>
            </a:r>
            <a:r>
              <a:rPr dirty="0" sz="1800" spc="-10">
                <a:solidFill>
                  <a:srgbClr val="343846"/>
                </a:solidFill>
                <a:latin typeface="Trebuchet MS"/>
                <a:cs typeface="Trebuchet MS"/>
              </a:rPr>
              <a:t>закупки, 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с </a:t>
            </a:r>
            <a:r>
              <a:rPr dirty="0" sz="1800" spc="65">
                <a:solidFill>
                  <a:srgbClr val="343846"/>
                </a:solidFill>
                <a:latin typeface="Trebuchet MS"/>
                <a:cs typeface="Trebuchet MS"/>
              </a:rPr>
              <a:t>которым </a:t>
            </a:r>
            <a:r>
              <a:rPr dirty="0" sz="1800" spc="-5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закл</a:t>
            </a:r>
            <a:r>
              <a:rPr dirty="0" sz="1800" spc="85">
                <a:solidFill>
                  <a:srgbClr val="343846"/>
                </a:solidFill>
                <a:latin typeface="Trebuchet MS"/>
                <a:cs typeface="Trebuchet MS"/>
              </a:rPr>
              <a:t>юч</a:t>
            </a:r>
            <a:r>
              <a:rPr dirty="0" sz="1800" spc="7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800" spc="-4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я</a:t>
            </a:r>
            <a:r>
              <a:rPr dirty="0" sz="1800" spc="-1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к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35">
                <a:solidFill>
                  <a:srgbClr val="343846"/>
                </a:solidFill>
                <a:latin typeface="Trebuchet MS"/>
                <a:cs typeface="Trebuchet MS"/>
              </a:rPr>
              <a:t>нтр</a:t>
            </a: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800" spc="-85">
                <a:solidFill>
                  <a:srgbClr val="343846"/>
                </a:solidFill>
                <a:latin typeface="Trebuchet MS"/>
                <a:cs typeface="Trebuchet MS"/>
              </a:rPr>
              <a:t>кт</a:t>
            </a:r>
            <a:r>
              <a:rPr dirty="0" sz="1800" spc="-60">
                <a:solidFill>
                  <a:srgbClr val="343846"/>
                </a:solidFill>
                <a:latin typeface="Trebuchet MS"/>
                <a:cs typeface="Trebuchet MS"/>
              </a:rPr>
              <a:t>,</a:t>
            </a:r>
            <a:r>
              <a:rPr dirty="0" sz="18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-40" b="1">
                <a:solidFill>
                  <a:srgbClr val="343846"/>
                </a:solidFill>
                <a:latin typeface="Trebuchet MS"/>
                <a:cs typeface="Trebuchet MS"/>
              </a:rPr>
              <a:t>уве</a:t>
            </a:r>
            <a:r>
              <a:rPr dirty="0" sz="1800" spc="-55" b="1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800" spc="-35" b="1">
                <a:solidFill>
                  <a:srgbClr val="343846"/>
                </a:solidFill>
                <a:latin typeface="Trebuchet MS"/>
                <a:cs typeface="Trebuchet MS"/>
              </a:rPr>
              <a:t>ичи</a:t>
            </a:r>
            <a:r>
              <a:rPr dirty="0" sz="1800" spc="-35" b="1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800" spc="30" b="1">
                <a:solidFill>
                  <a:srgbClr val="343846"/>
                </a:solidFill>
                <a:latin typeface="Trebuchet MS"/>
                <a:cs typeface="Trebuchet MS"/>
              </a:rPr>
              <a:t>ь</a:t>
            </a:r>
            <a:r>
              <a:rPr dirty="0" sz="1800" spc="-80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к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10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800" spc="20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800" spc="20">
                <a:solidFill>
                  <a:srgbClr val="343846"/>
                </a:solidFill>
                <a:latin typeface="Trebuchet MS"/>
                <a:cs typeface="Trebuchet MS"/>
              </a:rPr>
              <a:t>ч</a:t>
            </a:r>
            <a:r>
              <a:rPr dirty="0" sz="1800" spc="-4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800" spc="60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800" spc="65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о  </a:t>
            </a: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поставляемого 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товара </a:t>
            </a: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на </a:t>
            </a:r>
            <a:r>
              <a:rPr dirty="0" sz="1800" spc="-30">
                <a:solidFill>
                  <a:srgbClr val="343846"/>
                </a:solidFill>
                <a:latin typeface="Trebuchet MS"/>
                <a:cs typeface="Trebuchet MS"/>
              </a:rPr>
              <a:t>сумму, </a:t>
            </a:r>
            <a:r>
              <a:rPr dirty="0" sz="1800">
                <a:solidFill>
                  <a:srgbClr val="343846"/>
                </a:solidFill>
                <a:latin typeface="Trebuchet MS"/>
                <a:cs typeface="Trebuchet MS"/>
              </a:rPr>
              <a:t>не </a:t>
            </a:r>
            <a:r>
              <a:rPr dirty="0" sz="1800" spc="70">
                <a:solidFill>
                  <a:srgbClr val="343846"/>
                </a:solidFill>
                <a:latin typeface="Trebuchet MS"/>
                <a:cs typeface="Trebuchet MS"/>
              </a:rPr>
              <a:t>превышающую </a:t>
            </a:r>
            <a:r>
              <a:rPr dirty="0" sz="1800" spc="7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-50" b="1">
                <a:solidFill>
                  <a:srgbClr val="343846"/>
                </a:solidFill>
                <a:latin typeface="Trebuchet MS"/>
                <a:cs typeface="Trebuchet MS"/>
              </a:rPr>
              <a:t>р</a:t>
            </a:r>
            <a:r>
              <a:rPr dirty="0" sz="1800" spc="25" b="1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800" spc="15" b="1">
                <a:solidFill>
                  <a:srgbClr val="343846"/>
                </a:solidFill>
                <a:latin typeface="Trebuchet MS"/>
                <a:cs typeface="Trebuchet MS"/>
              </a:rPr>
              <a:t>з</a:t>
            </a:r>
            <a:r>
              <a:rPr dirty="0" sz="1800" spc="-40" b="1">
                <a:solidFill>
                  <a:srgbClr val="343846"/>
                </a:solidFill>
                <a:latin typeface="Trebuchet MS"/>
                <a:cs typeface="Trebuchet MS"/>
              </a:rPr>
              <a:t>ни</a:t>
            </a:r>
            <a:r>
              <a:rPr dirty="0" sz="1800" spc="-45" b="1">
                <a:solidFill>
                  <a:srgbClr val="343846"/>
                </a:solidFill>
                <a:latin typeface="Trebuchet MS"/>
                <a:cs typeface="Trebuchet MS"/>
              </a:rPr>
              <a:t>ц</a:t>
            </a:r>
            <a:r>
              <a:rPr dirty="0" sz="1800" spc="145" b="1">
                <a:solidFill>
                  <a:srgbClr val="343846"/>
                </a:solidFill>
                <a:latin typeface="Trebuchet MS"/>
                <a:cs typeface="Trebuchet MS"/>
              </a:rPr>
              <a:t>ы</a:t>
            </a:r>
            <a:r>
              <a:rPr dirty="0" sz="1800" spc="-70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10" b="1">
                <a:solidFill>
                  <a:srgbClr val="343846"/>
                </a:solidFill>
                <a:latin typeface="Trebuchet MS"/>
                <a:cs typeface="Trebuchet MS"/>
              </a:rPr>
              <a:t>межд</a:t>
            </a:r>
            <a:r>
              <a:rPr dirty="0" sz="1800" spc="10" b="1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dirty="0" sz="1800" spc="-100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75" b="1">
                <a:solidFill>
                  <a:srgbClr val="343846"/>
                </a:solidFill>
                <a:latin typeface="Trebuchet MS"/>
                <a:cs typeface="Trebuchet MS"/>
              </a:rPr>
              <a:t>ЦК</a:t>
            </a:r>
            <a:r>
              <a:rPr dirty="0" sz="1800" spc="-100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-65" b="1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800" spc="-95" b="1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100" b="1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1800" spc="110" b="1">
                <a:solidFill>
                  <a:srgbClr val="343846"/>
                </a:solidFill>
                <a:latin typeface="Trebuchet MS"/>
                <a:cs typeface="Trebuchet MS"/>
              </a:rPr>
              <a:t>М</a:t>
            </a:r>
            <a:r>
              <a:rPr dirty="0" sz="1800" spc="75" b="1">
                <a:solidFill>
                  <a:srgbClr val="343846"/>
                </a:solidFill>
                <a:latin typeface="Trebuchet MS"/>
                <a:cs typeface="Trebuchet MS"/>
              </a:rPr>
              <a:t>Ц</a:t>
            </a:r>
            <a:r>
              <a:rPr dirty="0" sz="1800" spc="80" b="1">
                <a:solidFill>
                  <a:srgbClr val="343846"/>
                </a:solidFill>
                <a:latin typeface="Trebuchet MS"/>
                <a:cs typeface="Trebuchet MS"/>
              </a:rPr>
              <a:t>К</a:t>
            </a:r>
            <a:r>
              <a:rPr dirty="0" sz="1800" spc="-310">
                <a:solidFill>
                  <a:srgbClr val="343846"/>
                </a:solidFill>
                <a:latin typeface="Trebuchet MS"/>
                <a:cs typeface="Trebuchet MS"/>
              </a:rPr>
              <a:t>,</a:t>
            </a:r>
            <a:r>
              <a:rPr dirty="0" sz="1800" spc="-1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-4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800" spc="10">
                <a:solidFill>
                  <a:srgbClr val="343846"/>
                </a:solidFill>
                <a:latin typeface="Trebuchet MS"/>
                <a:cs typeface="Trebuchet MS"/>
              </a:rPr>
              <a:t>л</a:t>
            </a:r>
            <a:r>
              <a:rPr dirty="0" sz="1800" spc="1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800" spc="-1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343846"/>
                </a:solidFill>
                <a:latin typeface="Trebuchet MS"/>
                <a:cs typeface="Trebuchet MS"/>
              </a:rPr>
              <a:t>это</a:t>
            </a:r>
            <a:r>
              <a:rPr dirty="0" sz="1800" spc="-10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343846"/>
                </a:solidFill>
                <a:latin typeface="Trebuchet MS"/>
                <a:cs typeface="Trebuchet MS"/>
              </a:rPr>
              <a:t>пр</a:t>
            </a: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во  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заказчика</a:t>
            </a:r>
            <a:r>
              <a:rPr dirty="0" sz="1800" spc="-12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343846"/>
                </a:solidFill>
                <a:latin typeface="Trebuchet MS"/>
                <a:cs typeface="Trebuchet MS"/>
              </a:rPr>
              <a:t>предусмотрено</a:t>
            </a:r>
            <a:r>
              <a:rPr dirty="0" sz="1800" spc="-114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343846"/>
                </a:solidFill>
                <a:latin typeface="Trebuchet MS"/>
                <a:cs typeface="Trebuchet MS"/>
              </a:rPr>
              <a:t>документацией</a:t>
            </a:r>
            <a:r>
              <a:rPr dirty="0" sz="1800" spc="-1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-9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343846"/>
                </a:solidFill>
                <a:latin typeface="Trebuchet MS"/>
                <a:cs typeface="Trebuchet MS"/>
              </a:rPr>
              <a:t>закупке.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90594" y="2329814"/>
          <a:ext cx="141351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4460"/>
              </a:tblGrid>
              <a:tr h="66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41732">
                <a:tc>
                  <a:txBody>
                    <a:bodyPr/>
                    <a:lstStyle/>
                    <a:p>
                      <a:pPr algn="ctr" marL="29209">
                        <a:lnSpc>
                          <a:spcPts val="950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ть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705612">
                <a:tc>
                  <a:txBody>
                    <a:bodyPr/>
                    <a:lstStyle/>
                    <a:p>
                      <a:pPr marL="149225" marR="500380" indent="-88900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9860" algn="l"/>
                        </a:tabLst>
                      </a:pP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7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асие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(программно-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аппа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ные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128015">
                <a:tc>
                  <a:txBody>
                    <a:bodyPr/>
                    <a:lstStyle/>
                    <a:p>
                      <a:pPr algn="ctr" marL="29209">
                        <a:lnSpc>
                          <a:spcPts val="885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5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ть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2710433">
                <a:tc>
                  <a:txBody>
                    <a:bodyPr/>
                    <a:lstStyle/>
                    <a:p>
                      <a:pPr marL="149860" indent="-88900">
                        <a:lnSpc>
                          <a:spcPct val="100000"/>
                        </a:lnSpc>
                        <a:spcBef>
                          <a:spcPts val="229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986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едения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268605" marR="160655" indent="-16637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ус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анов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ле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spc="-8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оп.  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бования</a:t>
                      </a:r>
                      <a:r>
                        <a:rPr dirty="0" sz="800" spc="-3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5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УЗ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(ч.</a:t>
                      </a:r>
                      <a:r>
                        <a:rPr dirty="0" sz="800" spc="-2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2,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2.1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ст.3144-ФЗ):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2400" marR="269240" indent="-90170">
                        <a:lnSpc>
                          <a:spcPct val="100000"/>
                        </a:lnSpc>
                        <a:spcBef>
                          <a:spcPts val="20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303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може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только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2400" marR="17653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ккр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нны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й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УЗ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,</a:t>
                      </a:r>
                      <a:r>
                        <a:rPr dirty="0" sz="800" spc="-1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ше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оро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го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оператор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ЭП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провёл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проверку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2400" marR="310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квалификации (в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еес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азме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щ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ены  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окуме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их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копии)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подтверждающие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2400" marR="27876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ие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</a:t>
                      </a:r>
                      <a:r>
                        <a:rPr dirty="0" sz="800" spc="-11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п.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требованиям)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2400" indent="-92075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3035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во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II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часть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заявки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2400" marR="22923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данные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окуме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нт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включаются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0007" y="62610"/>
            <a:ext cx="662241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5"/>
              <a:t>АЛГОРИТМ</a:t>
            </a:r>
            <a:r>
              <a:rPr dirty="0" spc="-80"/>
              <a:t> </a:t>
            </a:r>
            <a:r>
              <a:rPr dirty="0" spc="20"/>
              <a:t>ПРОВЕДЕНИЯ</a:t>
            </a:r>
            <a:r>
              <a:rPr dirty="0" spc="-95"/>
              <a:t> </a:t>
            </a:r>
            <a:r>
              <a:rPr dirty="0"/>
              <a:t>ЭЛЕКТРОННОГО</a:t>
            </a:r>
            <a:r>
              <a:rPr dirty="0" spc="-405"/>
              <a:t> </a:t>
            </a:r>
            <a:r>
              <a:rPr dirty="0" spc="40"/>
              <a:t>АУКЦИОНА</a:t>
            </a:r>
          </a:p>
        </p:txBody>
      </p:sp>
      <p:sp>
        <p:nvSpPr>
          <p:cNvPr id="4" name="object 4"/>
          <p:cNvSpPr/>
          <p:nvPr/>
        </p:nvSpPr>
        <p:spPr>
          <a:xfrm>
            <a:off x="10550652" y="178307"/>
            <a:ext cx="1641475" cy="324485"/>
          </a:xfrm>
          <a:custGeom>
            <a:avLst/>
            <a:gdLst/>
            <a:ahLst/>
            <a:cxnLst/>
            <a:rect l="l" t="t" r="r" b="b"/>
            <a:pathLst>
              <a:path w="1641475" h="324484">
                <a:moveTo>
                  <a:pt x="1641094" y="0"/>
                </a:moveTo>
                <a:lnTo>
                  <a:pt x="0" y="0"/>
                </a:lnTo>
                <a:lnTo>
                  <a:pt x="0" y="324231"/>
                </a:lnTo>
                <a:lnTo>
                  <a:pt x="1641094" y="324231"/>
                </a:lnTo>
                <a:lnTo>
                  <a:pt x="1641094" y="0"/>
                </a:lnTo>
                <a:close/>
              </a:path>
            </a:pathLst>
          </a:custGeom>
          <a:solidFill>
            <a:srgbClr val="7389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662666" y="172669"/>
            <a:ext cx="13747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5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8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01</a:t>
            </a:r>
            <a:r>
              <a:rPr dirty="0" sz="1800" spc="-16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r>
              <a:rPr dirty="0" sz="1800" spc="-16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1800" spc="-40" b="1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1800" spc="-25" b="1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5138" y="330834"/>
            <a:ext cx="6225540" cy="3460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488315" marR="5080" indent="-476250">
              <a:lnSpc>
                <a:spcPts val="1200"/>
              </a:lnSpc>
              <a:spcBef>
                <a:spcPts val="240"/>
              </a:spcBef>
            </a:pPr>
            <a:r>
              <a:rPr dirty="0" sz="1100" spc="30">
                <a:solidFill>
                  <a:srgbClr val="8F8F8F"/>
                </a:solidFill>
                <a:latin typeface="Trebuchet MS"/>
                <a:cs typeface="Trebuchet MS"/>
              </a:rPr>
              <a:t>Закупка</a:t>
            </a:r>
            <a:r>
              <a:rPr dirty="0" sz="1100" spc="-7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20">
                <a:solidFill>
                  <a:srgbClr val="8F8F8F"/>
                </a:solidFill>
                <a:latin typeface="Trebuchet MS"/>
                <a:cs typeface="Trebuchet MS"/>
              </a:rPr>
              <a:t>работ</a:t>
            </a:r>
            <a:r>
              <a:rPr dirty="0" sz="1100" spc="-7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35">
                <a:solidFill>
                  <a:srgbClr val="8F8F8F"/>
                </a:solidFill>
                <a:latin typeface="Trebuchet MS"/>
                <a:cs typeface="Trebuchet MS"/>
              </a:rPr>
              <a:t>по</a:t>
            </a:r>
            <a:r>
              <a:rPr dirty="0" sz="1100" spc="-5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8F8F8F"/>
                </a:solidFill>
                <a:latin typeface="Trebuchet MS"/>
                <a:cs typeface="Trebuchet MS"/>
              </a:rPr>
              <a:t>строительству,</a:t>
            </a:r>
            <a:r>
              <a:rPr dirty="0" sz="1100" spc="-10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-5">
                <a:solidFill>
                  <a:srgbClr val="8F8F8F"/>
                </a:solidFill>
                <a:latin typeface="Trebuchet MS"/>
                <a:cs typeface="Trebuchet MS"/>
              </a:rPr>
              <a:t>реконструкции,</a:t>
            </a:r>
            <a:r>
              <a:rPr dirty="0" sz="1100" spc="-10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-5">
                <a:solidFill>
                  <a:srgbClr val="8F8F8F"/>
                </a:solidFill>
                <a:latin typeface="Trebuchet MS"/>
                <a:cs typeface="Trebuchet MS"/>
              </a:rPr>
              <a:t>кап.</a:t>
            </a:r>
            <a:r>
              <a:rPr dirty="0" sz="1100" spc="-7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8F8F8F"/>
                </a:solidFill>
                <a:latin typeface="Trebuchet MS"/>
                <a:cs typeface="Trebuchet MS"/>
              </a:rPr>
              <a:t>ремонту,</a:t>
            </a:r>
            <a:r>
              <a:rPr dirty="0" sz="1100" spc="-8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8F8F8F"/>
                </a:solidFill>
                <a:latin typeface="Trebuchet MS"/>
                <a:cs typeface="Trebuchet MS"/>
              </a:rPr>
              <a:t>сносу</a:t>
            </a:r>
            <a:r>
              <a:rPr dirty="0" sz="1100" spc="-9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40">
                <a:solidFill>
                  <a:srgbClr val="8F8F8F"/>
                </a:solidFill>
                <a:latin typeface="Trebuchet MS"/>
                <a:cs typeface="Trebuchet MS"/>
              </a:rPr>
              <a:t>ОКС</a:t>
            </a:r>
            <a:r>
              <a:rPr dirty="0" sz="1100" spc="-7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60">
                <a:solidFill>
                  <a:srgbClr val="8F8F8F"/>
                </a:solidFill>
                <a:latin typeface="Trebuchet MS"/>
                <a:cs typeface="Trebuchet MS"/>
              </a:rPr>
              <a:t>в</a:t>
            </a:r>
            <a:r>
              <a:rPr dirty="0" sz="1100" spc="-6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5">
                <a:solidFill>
                  <a:srgbClr val="8F8F8F"/>
                </a:solidFill>
                <a:latin typeface="Trebuchet MS"/>
                <a:cs typeface="Trebuchet MS"/>
              </a:rPr>
              <a:t>случае</a:t>
            </a:r>
            <a:r>
              <a:rPr dirty="0" sz="1100" spc="-1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25">
                <a:solidFill>
                  <a:srgbClr val="8F8F8F"/>
                </a:solidFill>
                <a:latin typeface="Trebuchet MS"/>
                <a:cs typeface="Trebuchet MS"/>
              </a:rPr>
              <a:t>включения </a:t>
            </a:r>
            <a:r>
              <a:rPr dirty="0" sz="1100" spc="-31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60">
                <a:solidFill>
                  <a:srgbClr val="8F8F8F"/>
                </a:solidFill>
                <a:latin typeface="Trebuchet MS"/>
                <a:cs typeface="Trebuchet MS"/>
              </a:rPr>
              <a:t>в</a:t>
            </a:r>
            <a:r>
              <a:rPr dirty="0" sz="1100" spc="-6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25">
                <a:solidFill>
                  <a:srgbClr val="8F8F8F"/>
                </a:solidFill>
                <a:latin typeface="Trebuchet MS"/>
                <a:cs typeface="Trebuchet MS"/>
              </a:rPr>
              <a:t>документацию</a:t>
            </a:r>
            <a:r>
              <a:rPr dirty="0" sz="1100" spc="-7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60">
                <a:solidFill>
                  <a:srgbClr val="8F8F8F"/>
                </a:solidFill>
                <a:latin typeface="Trebuchet MS"/>
                <a:cs typeface="Trebuchet MS"/>
              </a:rPr>
              <a:t>в</a:t>
            </a:r>
            <a:r>
              <a:rPr dirty="0" sz="1100" spc="-6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25">
                <a:solidFill>
                  <a:srgbClr val="8F8F8F"/>
                </a:solidFill>
                <a:latin typeface="Trebuchet MS"/>
                <a:cs typeface="Trebuchet MS"/>
              </a:rPr>
              <a:t>соответствии</a:t>
            </a:r>
            <a:r>
              <a:rPr dirty="0" sz="1100" spc="-9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30">
                <a:solidFill>
                  <a:srgbClr val="8F8F8F"/>
                </a:solidFill>
                <a:latin typeface="Trebuchet MS"/>
                <a:cs typeface="Trebuchet MS"/>
              </a:rPr>
              <a:t>с</a:t>
            </a:r>
            <a:r>
              <a:rPr dirty="0" sz="1100" spc="-5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8F8F8F"/>
                </a:solidFill>
                <a:latin typeface="Trebuchet MS"/>
                <a:cs typeface="Trebuchet MS"/>
              </a:rPr>
              <a:t>п.</a:t>
            </a:r>
            <a:r>
              <a:rPr dirty="0" sz="1100" spc="-7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40">
                <a:solidFill>
                  <a:srgbClr val="8F8F8F"/>
                </a:solidFill>
                <a:latin typeface="Trebuchet MS"/>
                <a:cs typeface="Trebuchet MS"/>
              </a:rPr>
              <a:t>8</a:t>
            </a:r>
            <a:r>
              <a:rPr dirty="0" sz="1100" spc="-6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8F8F8F"/>
                </a:solidFill>
                <a:latin typeface="Trebuchet MS"/>
                <a:cs typeface="Trebuchet MS"/>
              </a:rPr>
              <a:t>ч.1</a:t>
            </a:r>
            <a:r>
              <a:rPr dirty="0" sz="1100" spc="-6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8F8F8F"/>
                </a:solidFill>
                <a:latin typeface="Trebuchet MS"/>
                <a:cs typeface="Trebuchet MS"/>
              </a:rPr>
              <a:t>ст.</a:t>
            </a:r>
            <a:r>
              <a:rPr dirty="0" sz="1100" spc="-8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40">
                <a:solidFill>
                  <a:srgbClr val="8F8F8F"/>
                </a:solidFill>
                <a:latin typeface="Trebuchet MS"/>
                <a:cs typeface="Trebuchet MS"/>
              </a:rPr>
              <a:t>33</a:t>
            </a:r>
            <a:r>
              <a:rPr dirty="0" sz="1100" spc="-8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8F8F8F"/>
                </a:solidFill>
                <a:latin typeface="Trebuchet MS"/>
                <a:cs typeface="Trebuchet MS"/>
              </a:rPr>
              <a:t>44-ФЗ</a:t>
            </a:r>
            <a:r>
              <a:rPr dirty="0" sz="1100" spc="-8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100" spc="20">
                <a:solidFill>
                  <a:srgbClr val="8F8F8F"/>
                </a:solidFill>
                <a:latin typeface="Trebuchet MS"/>
                <a:cs typeface="Trebuchet MS"/>
              </a:rPr>
              <a:t>проектнойдокументации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596895"/>
            <a:ext cx="128015" cy="12953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53313" y="2348864"/>
            <a:ext cx="1390650" cy="3773804"/>
            <a:chOff x="353313" y="2348864"/>
            <a:chExt cx="1390650" cy="3773804"/>
          </a:xfrm>
        </p:grpSpPr>
        <p:sp>
          <p:nvSpPr>
            <p:cNvPr id="9" name="object 9"/>
            <p:cNvSpPr/>
            <p:nvPr/>
          </p:nvSpPr>
          <p:spPr>
            <a:xfrm>
              <a:off x="359663" y="2357627"/>
              <a:ext cx="1377950" cy="3752215"/>
            </a:xfrm>
            <a:custGeom>
              <a:avLst/>
              <a:gdLst/>
              <a:ahLst/>
              <a:cxnLst/>
              <a:rect l="l" t="t" r="r" b="b"/>
              <a:pathLst>
                <a:path w="1377950" h="3752215">
                  <a:moveTo>
                    <a:pt x="0" y="0"/>
                  </a:moveTo>
                  <a:lnTo>
                    <a:pt x="0" y="3751694"/>
                  </a:lnTo>
                </a:path>
                <a:path w="1377950" h="3752215">
                  <a:moveTo>
                    <a:pt x="1377442" y="0"/>
                  </a:moveTo>
                  <a:lnTo>
                    <a:pt x="1377442" y="3751694"/>
                  </a:lnTo>
                </a:path>
              </a:pathLst>
            </a:custGeom>
            <a:ln w="12700">
              <a:solidFill>
                <a:srgbClr val="5B5B5B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60425" y="2358389"/>
              <a:ext cx="1379220" cy="3754754"/>
            </a:xfrm>
            <a:custGeom>
              <a:avLst/>
              <a:gdLst/>
              <a:ahLst/>
              <a:cxnLst/>
              <a:rect l="l" t="t" r="r" b="b"/>
              <a:pathLst>
                <a:path w="1379220" h="3754754">
                  <a:moveTo>
                    <a:pt x="0" y="0"/>
                  </a:moveTo>
                  <a:lnTo>
                    <a:pt x="1378839" y="0"/>
                  </a:lnTo>
                </a:path>
                <a:path w="1379220" h="3754754">
                  <a:moveTo>
                    <a:pt x="0" y="3754628"/>
                  </a:moveTo>
                  <a:lnTo>
                    <a:pt x="1378839" y="3754628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408" y="4648200"/>
              <a:ext cx="128015" cy="12953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66013" y="2381907"/>
            <a:ext cx="1365250" cy="253111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1430">
              <a:lnSpc>
                <a:spcPct val="100000"/>
              </a:lnSpc>
              <a:spcBef>
                <a:spcPts val="300"/>
              </a:spcBef>
            </a:pPr>
            <a:r>
              <a:rPr dirty="0" sz="800" spc="-10" b="1">
                <a:solidFill>
                  <a:srgbClr val="444444"/>
                </a:solidFill>
                <a:latin typeface="Trebuchet MS"/>
                <a:cs typeface="Trebuchet MS"/>
              </a:rPr>
              <a:t>Извещение</a:t>
            </a:r>
            <a:endParaRPr sz="800">
              <a:latin typeface="Trebuchet MS"/>
              <a:cs typeface="Trebuchet MS"/>
            </a:endParaRPr>
          </a:p>
          <a:p>
            <a:pPr algn="ctr" marL="10160">
              <a:lnSpc>
                <a:spcPct val="100000"/>
              </a:lnSpc>
              <a:spcBef>
                <a:spcPts val="260"/>
              </a:spcBef>
            </a:pPr>
            <a:r>
              <a:rPr dirty="0" sz="1050" spc="45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1050">
              <a:latin typeface="Trebuchet MS"/>
              <a:cs typeface="Trebuchet MS"/>
            </a:endParaRPr>
          </a:p>
          <a:p>
            <a:pPr marL="330200">
              <a:lnSpc>
                <a:spcPct val="100000"/>
              </a:lnSpc>
              <a:spcBef>
                <a:spcPts val="40"/>
              </a:spcBef>
            </a:pPr>
            <a:r>
              <a:rPr dirty="0" sz="800" spc="-10" b="1">
                <a:solidFill>
                  <a:srgbClr val="444444"/>
                </a:solidFill>
                <a:latin typeface="Trebuchet MS"/>
                <a:cs typeface="Trebuchet MS"/>
              </a:rPr>
              <a:t>Документация</a:t>
            </a:r>
            <a:endParaRPr sz="800">
              <a:latin typeface="Trebuchet MS"/>
              <a:cs typeface="Trebuchet MS"/>
            </a:endParaRPr>
          </a:p>
          <a:p>
            <a:pPr marL="176530" marR="399415" indent="-71755">
              <a:lnSpc>
                <a:spcPct val="100000"/>
              </a:lnSpc>
              <a:spcBef>
                <a:spcPts val="300"/>
              </a:spcBef>
              <a:buClr>
                <a:srgbClr val="E1465A"/>
              </a:buClr>
              <a:buFont typeface="Arial"/>
              <a:buChar char="•"/>
              <a:tabLst>
                <a:tab pos="177165" algn="l"/>
              </a:tabLst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включает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проект.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30">
                <a:solidFill>
                  <a:srgbClr val="444444"/>
                </a:solidFill>
                <a:latin typeface="Trebuchet MS"/>
                <a:cs typeface="Trebuchet MS"/>
              </a:rPr>
              <a:t>ю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endParaRPr sz="800">
              <a:latin typeface="Trebuchet MS"/>
              <a:cs typeface="Trebuchet MS"/>
            </a:endParaRPr>
          </a:p>
          <a:p>
            <a:pPr algn="just" marL="176530" marR="211454">
              <a:lnSpc>
                <a:spcPct val="100000"/>
              </a:lnSpc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со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тс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ии</a:t>
            </a:r>
            <a:r>
              <a:rPr dirty="0" sz="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К  </a:t>
            </a:r>
            <a:r>
              <a:rPr dirty="0" sz="800" spc="5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(п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8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33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4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4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- 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ФЗ)</a:t>
            </a:r>
            <a:endParaRPr sz="800">
              <a:latin typeface="Trebuchet MS"/>
              <a:cs typeface="Trebuchet MS"/>
            </a:endParaRPr>
          </a:p>
          <a:p>
            <a:pPr marL="368300">
              <a:lnSpc>
                <a:spcPct val="100000"/>
              </a:lnSpc>
              <a:spcBef>
                <a:spcPts val="600"/>
              </a:spcBef>
            </a:pPr>
            <a:r>
              <a:rPr dirty="0" u="sng" sz="800" spc="1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Исключения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:</a:t>
            </a:r>
            <a:endParaRPr sz="800">
              <a:latin typeface="Trebuchet MS"/>
              <a:cs typeface="Trebuchet MS"/>
            </a:endParaRPr>
          </a:p>
          <a:p>
            <a:pPr marL="176530" marR="332740" indent="-71755">
              <a:lnSpc>
                <a:spcPct val="100000"/>
              </a:lnSpc>
              <a:spcBef>
                <a:spcPts val="505"/>
              </a:spcBef>
              <a:buClr>
                <a:srgbClr val="E1465A"/>
              </a:buClr>
              <a:buFont typeface="Arial"/>
              <a:buChar char="•"/>
              <a:tabLst>
                <a:tab pos="177165" algn="l"/>
              </a:tabLst>
            </a:pP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проект.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документация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не </a:t>
            </a:r>
            <a:r>
              <a:rPr dirty="0" sz="800" spc="-2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требуется</a:t>
            </a:r>
            <a:endParaRPr sz="800">
              <a:latin typeface="Trebuchet MS"/>
              <a:cs typeface="Trebuchet MS"/>
            </a:endParaRPr>
          </a:p>
          <a:p>
            <a:pPr marL="176530" indent="-73660">
              <a:lnSpc>
                <a:spcPct val="100000"/>
              </a:lnSpc>
              <a:spcBef>
                <a:spcPts val="300"/>
              </a:spcBef>
              <a:buClr>
                <a:srgbClr val="E1465A"/>
              </a:buClr>
              <a:buFont typeface="Arial"/>
              <a:buChar char="•"/>
              <a:tabLst>
                <a:tab pos="177165" algn="l"/>
              </a:tabLst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кт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зн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1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кла</a:t>
            </a:r>
            <a:endParaRPr sz="800">
              <a:latin typeface="Trebuchet MS"/>
              <a:cs typeface="Trebuchet MS"/>
            </a:endParaRPr>
          </a:p>
          <a:p>
            <a:pPr marL="176530" indent="-73660">
              <a:lnSpc>
                <a:spcPct val="100000"/>
              </a:lnSpc>
              <a:spcBef>
                <a:spcPts val="300"/>
              </a:spcBef>
              <a:buClr>
                <a:srgbClr val="E1465A"/>
              </a:buClr>
              <a:buFont typeface="Arial"/>
              <a:buChar char="•"/>
              <a:tabLst>
                <a:tab pos="177165" algn="l"/>
              </a:tabLst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кт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«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клю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»</a:t>
            </a:r>
            <a:endParaRPr sz="800">
              <a:latin typeface="Trebuchet MS"/>
              <a:cs typeface="Trebuchet MS"/>
            </a:endParaRPr>
          </a:p>
          <a:p>
            <a:pPr algn="ctr" marR="5715">
              <a:lnSpc>
                <a:spcPts val="1225"/>
              </a:lnSpc>
              <a:spcBef>
                <a:spcPts val="375"/>
              </a:spcBef>
            </a:pPr>
            <a:r>
              <a:rPr dirty="0" sz="1050" spc="45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1050">
              <a:latin typeface="Trebuchet MS"/>
              <a:cs typeface="Trebuchet MS"/>
            </a:endParaRPr>
          </a:p>
          <a:p>
            <a:pPr algn="ctr" marL="12700">
              <a:lnSpc>
                <a:spcPts val="925"/>
              </a:lnSpc>
            </a:pPr>
            <a:r>
              <a:rPr dirty="0" sz="800" spc="25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5" b="1">
                <a:solidFill>
                  <a:srgbClr val="444444"/>
                </a:solidFill>
                <a:latin typeface="Trebuchet MS"/>
                <a:cs typeface="Trebuchet MS"/>
              </a:rPr>
              <a:t>оек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12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10" b="1">
                <a:solidFill>
                  <a:srgbClr val="444444"/>
                </a:solidFill>
                <a:latin typeface="Trebuchet MS"/>
                <a:cs typeface="Trebuchet MS"/>
              </a:rPr>
              <a:t>онт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та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663" y="6166103"/>
            <a:ext cx="137795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32448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5" b="1">
                <a:solidFill>
                  <a:srgbClr val="2A3338"/>
                </a:solidFill>
                <a:latin typeface="Trebuchet MS"/>
                <a:cs typeface="Trebuchet MS"/>
              </a:rPr>
              <a:t>3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4</a:t>
            </a:r>
            <a:r>
              <a:rPr dirty="0" sz="8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4838" y="1289050"/>
            <a:ext cx="5062855" cy="671830"/>
            <a:chOff x="354838" y="1289050"/>
            <a:chExt cx="5062855" cy="671830"/>
          </a:xfrm>
        </p:grpSpPr>
        <p:sp>
          <p:nvSpPr>
            <p:cNvPr id="15" name="object 15"/>
            <p:cNvSpPr/>
            <p:nvPr/>
          </p:nvSpPr>
          <p:spPr>
            <a:xfrm>
              <a:off x="361188" y="1295400"/>
              <a:ext cx="5050155" cy="117475"/>
            </a:xfrm>
            <a:custGeom>
              <a:avLst/>
              <a:gdLst/>
              <a:ahLst/>
              <a:cxnLst/>
              <a:rect l="l" t="t" r="r" b="b"/>
              <a:pathLst>
                <a:path w="5050155" h="117475">
                  <a:moveTo>
                    <a:pt x="0" y="117094"/>
                  </a:moveTo>
                  <a:lnTo>
                    <a:pt x="3733" y="94234"/>
                  </a:lnTo>
                  <a:lnTo>
                    <a:pt x="13906" y="75691"/>
                  </a:lnTo>
                  <a:lnTo>
                    <a:pt x="29006" y="63119"/>
                  </a:lnTo>
                  <a:lnTo>
                    <a:pt x="47497" y="58547"/>
                  </a:lnTo>
                  <a:lnTo>
                    <a:pt x="2477516" y="58547"/>
                  </a:lnTo>
                  <a:lnTo>
                    <a:pt x="2496058" y="53975"/>
                  </a:lnTo>
                  <a:lnTo>
                    <a:pt x="2511171" y="41401"/>
                  </a:lnTo>
                  <a:lnTo>
                    <a:pt x="2521331" y="22860"/>
                  </a:lnTo>
                  <a:lnTo>
                    <a:pt x="2525014" y="0"/>
                  </a:lnTo>
                  <a:lnTo>
                    <a:pt x="2528697" y="22860"/>
                  </a:lnTo>
                  <a:lnTo>
                    <a:pt x="2538857" y="41401"/>
                  </a:lnTo>
                  <a:lnTo>
                    <a:pt x="2553970" y="53975"/>
                  </a:lnTo>
                  <a:lnTo>
                    <a:pt x="2572512" y="58547"/>
                  </a:lnTo>
                  <a:lnTo>
                    <a:pt x="5002530" y="58547"/>
                  </a:lnTo>
                  <a:lnTo>
                    <a:pt x="5021072" y="63119"/>
                  </a:lnTo>
                  <a:lnTo>
                    <a:pt x="5036185" y="75691"/>
                  </a:lnTo>
                  <a:lnTo>
                    <a:pt x="5046345" y="94234"/>
                  </a:lnTo>
                  <a:lnTo>
                    <a:pt x="5050028" y="117094"/>
                  </a:lnTo>
                </a:path>
              </a:pathLst>
            </a:custGeom>
            <a:ln w="12700">
              <a:solidFill>
                <a:srgbClr val="2A33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59664" y="1459992"/>
              <a:ext cx="1396365" cy="399415"/>
            </a:xfrm>
            <a:custGeom>
              <a:avLst/>
              <a:gdLst/>
              <a:ahLst/>
              <a:cxnLst/>
              <a:rect l="l" t="t" r="r" b="b"/>
              <a:pathLst>
                <a:path w="1396364" h="399414">
                  <a:moveTo>
                    <a:pt x="1395857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395857" y="399034"/>
                  </a:lnTo>
                  <a:lnTo>
                    <a:pt x="139585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8407" y="1810512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19" h="150494">
                  <a:moveTo>
                    <a:pt x="160019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19" y="12217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718819" y="2001138"/>
            <a:ext cx="64770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аз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мещ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ние 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800" spc="-7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ИС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6709" y="1795652"/>
            <a:ext cx="14217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1355" algn="l"/>
                <a:tab pos="1408430" algn="l"/>
              </a:tabLst>
            </a:pP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1	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03729" y="2370175"/>
            <a:ext cx="1925955" cy="252539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48285">
              <a:lnSpc>
                <a:spcPct val="100000"/>
              </a:lnSpc>
              <a:spcBef>
                <a:spcPts val="400"/>
              </a:spcBef>
            </a:pPr>
            <a:r>
              <a:rPr dirty="0" sz="800" spc="4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0" b="1">
                <a:solidFill>
                  <a:srgbClr val="444444"/>
                </a:solidFill>
                <a:latin typeface="Trebuchet MS"/>
                <a:cs typeface="Trebuchet MS"/>
              </a:rPr>
              <a:t>аз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ъ</a:t>
            </a:r>
            <a:r>
              <a:rPr dirty="0" sz="800" spc="-5" b="1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-2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14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15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4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5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ии</a:t>
            </a:r>
            <a:r>
              <a:rPr dirty="0" sz="800" spc="-70" b="1">
                <a:solidFill>
                  <a:srgbClr val="444444"/>
                </a:solidFill>
                <a:latin typeface="Trebuchet MS"/>
                <a:cs typeface="Trebuchet MS"/>
              </a:rPr>
              <a:t>:</a:t>
            </a:r>
            <a:endParaRPr sz="800">
              <a:latin typeface="Trebuchet MS"/>
              <a:cs typeface="Trebuchet MS"/>
            </a:endParaRPr>
          </a:p>
          <a:p>
            <a:pPr marL="128270" marR="250825" indent="-90170">
              <a:lnSpc>
                <a:spcPct val="100000"/>
              </a:lnSpc>
              <a:spcBef>
                <a:spcPts val="300"/>
              </a:spcBef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обязанность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запрос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поступил </a:t>
            </a:r>
            <a:r>
              <a:rPr dirty="0" sz="800" spc="-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оз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3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д.</a:t>
            </a:r>
            <a:endParaRPr sz="800">
              <a:latin typeface="Trebuchet MS"/>
              <a:cs typeface="Trebuchet MS"/>
            </a:endParaRPr>
          </a:p>
          <a:p>
            <a:pPr marL="128270" indent="-90805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5">
                <a:solidFill>
                  <a:srgbClr val="444444"/>
                </a:solidFill>
                <a:latin typeface="Trebuchet MS"/>
                <a:cs typeface="Trebuchet MS"/>
              </a:rPr>
              <a:t>ПЗ</a:t>
            </a:r>
            <a:endParaRPr sz="800">
              <a:latin typeface="Trebuchet MS"/>
              <a:cs typeface="Trebuchet MS"/>
            </a:endParaRPr>
          </a:p>
          <a:p>
            <a:pPr marL="128270" marR="467359" indent="-9017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зм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ЕИ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 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ос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ту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ос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endParaRPr sz="800">
              <a:latin typeface="Trebuchet MS"/>
              <a:cs typeface="Trebuchet MS"/>
            </a:endParaRPr>
          </a:p>
          <a:p>
            <a:pPr marL="666115">
              <a:lnSpc>
                <a:spcPct val="100000"/>
              </a:lnSpc>
              <a:spcBef>
                <a:spcPts val="600"/>
              </a:spcBef>
            </a:pP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Изменение:</a:t>
            </a:r>
            <a:endParaRPr sz="800">
              <a:latin typeface="Trebuchet MS"/>
              <a:cs typeface="Trebuchet MS"/>
            </a:endParaRPr>
          </a:p>
          <a:p>
            <a:pPr marL="128270" marR="74295" indent="-90170">
              <a:lnSpc>
                <a:spcPct val="100000"/>
              </a:lnSpc>
              <a:spcBef>
                <a:spcPts val="300"/>
              </a:spcBef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ш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оз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ее</a:t>
            </a:r>
            <a:r>
              <a:rPr dirty="0" sz="800" spc="-14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 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ДОПЗ</a:t>
            </a:r>
            <a:endParaRPr sz="800">
              <a:latin typeface="Trebuchet MS"/>
              <a:cs typeface="Trebuchet MS"/>
            </a:endParaRPr>
          </a:p>
          <a:p>
            <a:pPr marL="128270" marR="271780" indent="-9017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зм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зм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 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ти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ш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endParaRPr sz="800">
              <a:latin typeface="Trebuchet MS"/>
              <a:cs typeface="Trebuchet MS"/>
            </a:endParaRPr>
          </a:p>
          <a:p>
            <a:pPr marL="128270" indent="-90805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ок</a:t>
            </a:r>
            <a:endParaRPr sz="800">
              <a:latin typeface="Trebuchet MS"/>
              <a:cs typeface="Trebuchet MS"/>
            </a:endParaRPr>
          </a:p>
          <a:p>
            <a:pPr lvl="1" marL="245745" indent="-117475">
              <a:lnSpc>
                <a:spcPct val="100000"/>
              </a:lnSpc>
              <a:buChar char="–"/>
              <a:tabLst>
                <a:tab pos="245745" algn="l"/>
              </a:tabLst>
            </a:pP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mi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n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7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(1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endParaRPr sz="800">
              <a:latin typeface="Trebuchet MS"/>
              <a:cs typeface="Trebuchet MS"/>
            </a:endParaRPr>
          </a:p>
          <a:p>
            <a:pPr marL="128270">
              <a:lnSpc>
                <a:spcPct val="100000"/>
              </a:lnSpc>
              <a:spcBef>
                <a:spcPts val="5"/>
              </a:spcBef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зм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ЕИС</a:t>
            </a:r>
            <a:endParaRPr sz="800">
              <a:latin typeface="Trebuchet MS"/>
              <a:cs typeface="Trebuchet MS"/>
            </a:endParaRPr>
          </a:p>
          <a:p>
            <a:pPr marL="545465">
              <a:lnSpc>
                <a:spcPct val="100000"/>
              </a:lnSpc>
              <a:spcBef>
                <a:spcPts val="600"/>
              </a:spcBef>
            </a:pP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тме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6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70" b="1">
                <a:solidFill>
                  <a:srgbClr val="444444"/>
                </a:solidFill>
                <a:latin typeface="Trebuchet MS"/>
                <a:cs typeface="Trebuchet MS"/>
              </a:rPr>
              <a:t>:</a:t>
            </a:r>
            <a:endParaRPr sz="800">
              <a:latin typeface="Trebuchet MS"/>
              <a:cs typeface="Trebuchet MS"/>
            </a:endParaRPr>
          </a:p>
          <a:p>
            <a:pPr marL="128270" indent="-90805">
              <a:lnSpc>
                <a:spcPct val="100000"/>
              </a:lnSpc>
              <a:spcBef>
                <a:spcPts val="300"/>
              </a:spcBef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оз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ее</a:t>
            </a:r>
            <a:r>
              <a:rPr dirty="0" sz="800" spc="-14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ОПЗ</a:t>
            </a:r>
            <a:endParaRPr sz="800">
              <a:latin typeface="Trebuchet MS"/>
              <a:cs typeface="Trebuchet MS"/>
            </a:endParaRPr>
          </a:p>
          <a:p>
            <a:pPr marL="128270" indent="-90805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случае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непреодолимой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силы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ГК</a:t>
            </a:r>
            <a:endParaRPr sz="800">
              <a:latin typeface="Trebuchet MS"/>
              <a:cs typeface="Trebuchet MS"/>
            </a:endParaRPr>
          </a:p>
          <a:p>
            <a:pPr lvl="1" marL="245745" indent="-117475">
              <a:lnSpc>
                <a:spcPct val="100000"/>
              </a:lnSpc>
              <a:buChar char="–"/>
              <a:tabLst>
                <a:tab pos="245745" algn="l"/>
              </a:tabLst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клю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91029" y="2348864"/>
            <a:ext cx="1956435" cy="3773804"/>
            <a:chOff x="1891029" y="2348864"/>
            <a:chExt cx="1956435" cy="3773804"/>
          </a:xfrm>
        </p:grpSpPr>
        <p:sp>
          <p:nvSpPr>
            <p:cNvPr id="22" name="object 22"/>
            <p:cNvSpPr/>
            <p:nvPr/>
          </p:nvSpPr>
          <p:spPr>
            <a:xfrm>
              <a:off x="1897379" y="2357627"/>
              <a:ext cx="1938655" cy="3752215"/>
            </a:xfrm>
            <a:custGeom>
              <a:avLst/>
              <a:gdLst/>
              <a:ahLst/>
              <a:cxnLst/>
              <a:rect l="l" t="t" r="r" b="b"/>
              <a:pathLst>
                <a:path w="1938654" h="3752215">
                  <a:moveTo>
                    <a:pt x="0" y="0"/>
                  </a:moveTo>
                  <a:lnTo>
                    <a:pt x="0" y="3751694"/>
                  </a:lnTo>
                </a:path>
                <a:path w="1938654" h="3752215">
                  <a:moveTo>
                    <a:pt x="1938400" y="0"/>
                  </a:moveTo>
                  <a:lnTo>
                    <a:pt x="1938400" y="3751694"/>
                  </a:lnTo>
                </a:path>
              </a:pathLst>
            </a:custGeom>
            <a:ln w="12700">
              <a:solidFill>
                <a:srgbClr val="00919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899665" y="2358389"/>
              <a:ext cx="1947545" cy="3754754"/>
            </a:xfrm>
            <a:custGeom>
              <a:avLst/>
              <a:gdLst/>
              <a:ahLst/>
              <a:cxnLst/>
              <a:rect l="l" t="t" r="r" b="b"/>
              <a:pathLst>
                <a:path w="1947545" h="3754754">
                  <a:moveTo>
                    <a:pt x="0" y="0"/>
                  </a:moveTo>
                  <a:lnTo>
                    <a:pt x="1938020" y="0"/>
                  </a:lnTo>
                </a:path>
                <a:path w="1947545" h="3754754">
                  <a:moveTo>
                    <a:pt x="0" y="3754628"/>
                  </a:moveTo>
                  <a:lnTo>
                    <a:pt x="1947545" y="3754628"/>
                  </a:lnTo>
                </a:path>
              </a:pathLst>
            </a:custGeom>
            <a:ln w="19050">
              <a:solidFill>
                <a:srgbClr val="0091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888235" y="6166103"/>
            <a:ext cx="1955800" cy="140335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2700" rIns="0" bIns="0" rtlCol="0" vert="horz">
            <a:spAutoFit/>
          </a:bodyPr>
          <a:lstStyle/>
          <a:p>
            <a:pPr marL="519430">
              <a:lnSpc>
                <a:spcPct val="100000"/>
              </a:lnSpc>
              <a:spcBef>
                <a:spcPts val="10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36</a:t>
            </a:r>
            <a:r>
              <a:rPr dirty="0" sz="800" spc="-100" b="1">
                <a:solidFill>
                  <a:srgbClr val="2A3338"/>
                </a:solidFill>
                <a:latin typeface="Trebuchet MS"/>
                <a:cs typeface="Trebuchet MS"/>
              </a:rPr>
              <a:t>,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63</a:t>
            </a:r>
            <a:r>
              <a:rPr dirty="0" sz="800" spc="-100" b="1">
                <a:solidFill>
                  <a:srgbClr val="2A3338"/>
                </a:solidFill>
                <a:latin typeface="Trebuchet MS"/>
                <a:cs typeface="Trebuchet MS"/>
              </a:rPr>
              <a:t>,</a:t>
            </a:r>
            <a:r>
              <a:rPr dirty="0" sz="800" spc="-3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5</a:t>
            </a:r>
            <a:r>
              <a:rPr dirty="0" sz="800" spc="-114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15740" y="6166103"/>
            <a:ext cx="1396365" cy="13716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0160" rIns="0" bIns="0" rtlCol="0" vert="horz">
            <a:spAutoFit/>
          </a:bodyPr>
          <a:lstStyle/>
          <a:p>
            <a:pPr marL="414655">
              <a:lnSpc>
                <a:spcPct val="100000"/>
              </a:lnSpc>
              <a:spcBef>
                <a:spcPts val="8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8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14215" y="2001138"/>
            <a:ext cx="38544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105"/>
              </a:spcBef>
            </a:pPr>
            <a:r>
              <a:rPr dirty="0" sz="800" spc="30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 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ая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во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015740" y="1459991"/>
            <a:ext cx="1396365" cy="501015"/>
            <a:chOff x="4015740" y="1459991"/>
            <a:chExt cx="1396365" cy="501015"/>
          </a:xfrm>
        </p:grpSpPr>
        <p:sp>
          <p:nvSpPr>
            <p:cNvPr id="28" name="object 28"/>
            <p:cNvSpPr/>
            <p:nvPr/>
          </p:nvSpPr>
          <p:spPr>
            <a:xfrm>
              <a:off x="4015740" y="1459991"/>
              <a:ext cx="1396365" cy="399415"/>
            </a:xfrm>
            <a:custGeom>
              <a:avLst/>
              <a:gdLst/>
              <a:ahLst/>
              <a:cxnLst/>
              <a:rect l="l" t="t" r="r" b="b"/>
              <a:pathLst>
                <a:path w="1396364" h="399414">
                  <a:moveTo>
                    <a:pt x="1395857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395857" y="399034"/>
                  </a:lnTo>
                  <a:lnTo>
                    <a:pt x="139585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632960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19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10" y="150367"/>
                  </a:lnTo>
                  <a:lnTo>
                    <a:pt x="160019" y="12217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010405" y="1795652"/>
            <a:ext cx="141732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5640" algn="l"/>
                <a:tab pos="1403985" algn="l"/>
              </a:tabLst>
            </a:pP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2	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78040" y="6166103"/>
            <a:ext cx="1394460" cy="14986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22225" rIns="0" bIns="0" rtlCol="0" vert="horz">
            <a:spAutoFit/>
          </a:bodyPr>
          <a:lstStyle/>
          <a:p>
            <a:pPr marL="413384">
              <a:lnSpc>
                <a:spcPct val="100000"/>
              </a:lnSpc>
              <a:spcBef>
                <a:spcPts val="175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8</a:t>
            </a:r>
            <a:r>
              <a:rPr dirty="0" sz="800" spc="-8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</a:t>
            </a:r>
            <a:r>
              <a:rPr dirty="0" sz="800" spc="-15" b="1">
                <a:solidFill>
                  <a:srgbClr val="2A3338"/>
                </a:solidFill>
                <a:latin typeface="Trebuchet MS"/>
                <a:cs typeface="Trebuchet MS"/>
              </a:rPr>
              <a:t>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08138" y="2062099"/>
            <a:ext cx="30162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-60" b="1">
                <a:solidFill>
                  <a:srgbClr val="E11E31"/>
                </a:solidFill>
                <a:latin typeface="Trebuchet MS"/>
                <a:cs typeface="Trebuchet MS"/>
              </a:rPr>
              <a:t>г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168895" y="1459991"/>
            <a:ext cx="1396365" cy="501015"/>
            <a:chOff x="7168895" y="1459991"/>
            <a:chExt cx="1396365" cy="501015"/>
          </a:xfrm>
        </p:grpSpPr>
        <p:sp>
          <p:nvSpPr>
            <p:cNvPr id="34" name="object 34"/>
            <p:cNvSpPr/>
            <p:nvPr/>
          </p:nvSpPr>
          <p:spPr>
            <a:xfrm>
              <a:off x="7168895" y="1459991"/>
              <a:ext cx="1396365" cy="399415"/>
            </a:xfrm>
            <a:custGeom>
              <a:avLst/>
              <a:gdLst/>
              <a:ahLst/>
              <a:cxnLst/>
              <a:rect l="l" t="t" r="r" b="b"/>
              <a:pathLst>
                <a:path w="1396365" h="399414">
                  <a:moveTo>
                    <a:pt x="1395856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395856" y="399034"/>
                  </a:lnTo>
                  <a:lnTo>
                    <a:pt x="13958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7792211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10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8750807" y="6166103"/>
            <a:ext cx="1432560" cy="13716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0160" rIns="0" bIns="0" rtlCol="0" vert="horz">
            <a:spAutoFit/>
          </a:bodyPr>
          <a:lstStyle/>
          <a:p>
            <a:pPr marL="435609">
              <a:lnSpc>
                <a:spcPct val="100000"/>
              </a:lnSpc>
              <a:spcBef>
                <a:spcPts val="8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9</a:t>
            </a:r>
            <a:r>
              <a:rPr dirty="0" sz="800" spc="-8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13646" y="2001138"/>
            <a:ext cx="71374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Рассмотрение</a:t>
            </a:r>
            <a:endParaRPr sz="800">
              <a:latin typeface="Trebuchet MS"/>
              <a:cs typeface="Trebuchet MS"/>
            </a:endParaRPr>
          </a:p>
          <a:p>
            <a:pPr algn="ctr" marL="3175">
              <a:lnSpc>
                <a:spcPct val="100000"/>
              </a:lnSpc>
            </a:pP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I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I</a:t>
            </a:r>
            <a:r>
              <a:rPr dirty="0" sz="800" spc="-10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част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й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763000" y="1459991"/>
            <a:ext cx="1396365" cy="501015"/>
            <a:chOff x="8763000" y="1459991"/>
            <a:chExt cx="1396365" cy="501015"/>
          </a:xfrm>
        </p:grpSpPr>
        <p:sp>
          <p:nvSpPr>
            <p:cNvPr id="39" name="object 39"/>
            <p:cNvSpPr/>
            <p:nvPr/>
          </p:nvSpPr>
          <p:spPr>
            <a:xfrm>
              <a:off x="8763000" y="1459991"/>
              <a:ext cx="1396365" cy="399415"/>
            </a:xfrm>
            <a:custGeom>
              <a:avLst/>
              <a:gdLst/>
              <a:ahLst/>
              <a:cxnLst/>
              <a:rect l="l" t="t" r="r" b="b"/>
              <a:pathLst>
                <a:path w="1396365" h="399414">
                  <a:moveTo>
                    <a:pt x="1395856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395856" y="399034"/>
                  </a:lnTo>
                  <a:lnTo>
                    <a:pt x="13958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380219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10434828" y="2407666"/>
            <a:ext cx="65659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265" indent="-88900">
              <a:lnSpc>
                <a:spcPct val="100000"/>
              </a:lnSpc>
              <a:spcBef>
                <a:spcPts val="105"/>
              </a:spcBef>
              <a:buClr>
                <a:srgbClr val="E1465A"/>
              </a:buClr>
              <a:buFont typeface="Arial"/>
              <a:buChar char="•"/>
              <a:tabLst>
                <a:tab pos="88900" algn="l"/>
              </a:tabLst>
            </a:pP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523219" y="2529586"/>
            <a:ext cx="6731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34828" y="2651506"/>
            <a:ext cx="1189990" cy="758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обязанность</a:t>
            </a:r>
            <a:endParaRPr sz="800">
              <a:latin typeface="Trebuchet MS"/>
              <a:cs typeface="Trebuchet MS"/>
            </a:endParaRPr>
          </a:p>
          <a:p>
            <a:pPr marL="88265" marR="187960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88900" algn="l"/>
              </a:tabLst>
            </a:pP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ь 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клон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 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заключить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контракт</a:t>
            </a:r>
            <a:endParaRPr sz="800">
              <a:latin typeface="Trebuchet MS"/>
              <a:cs typeface="Trebuchet MS"/>
            </a:endParaRPr>
          </a:p>
          <a:p>
            <a:pPr marL="88265">
              <a:lnSpc>
                <a:spcPct val="100000"/>
              </a:lnSpc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то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55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372090" y="2348864"/>
            <a:ext cx="1390650" cy="3773804"/>
            <a:chOff x="10372090" y="2348864"/>
            <a:chExt cx="1390650" cy="3773804"/>
          </a:xfrm>
        </p:grpSpPr>
        <p:sp>
          <p:nvSpPr>
            <p:cNvPr id="45" name="object 45"/>
            <p:cNvSpPr/>
            <p:nvPr/>
          </p:nvSpPr>
          <p:spPr>
            <a:xfrm>
              <a:off x="10378440" y="2357627"/>
              <a:ext cx="1377950" cy="3752215"/>
            </a:xfrm>
            <a:custGeom>
              <a:avLst/>
              <a:gdLst/>
              <a:ahLst/>
              <a:cxnLst/>
              <a:rect l="l" t="t" r="r" b="b"/>
              <a:pathLst>
                <a:path w="1377950" h="3752215">
                  <a:moveTo>
                    <a:pt x="0" y="0"/>
                  </a:moveTo>
                  <a:lnTo>
                    <a:pt x="0" y="3751681"/>
                  </a:lnTo>
                </a:path>
                <a:path w="1377950" h="3752215">
                  <a:moveTo>
                    <a:pt x="1377441" y="0"/>
                  </a:moveTo>
                  <a:lnTo>
                    <a:pt x="1377441" y="3751681"/>
                  </a:lnTo>
                </a:path>
              </a:pathLst>
            </a:custGeom>
            <a:ln w="12700">
              <a:solidFill>
                <a:srgbClr val="92A2A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0380726" y="2358389"/>
              <a:ext cx="1376680" cy="3754754"/>
            </a:xfrm>
            <a:custGeom>
              <a:avLst/>
              <a:gdLst/>
              <a:ahLst/>
              <a:cxnLst/>
              <a:rect l="l" t="t" r="r" b="b"/>
              <a:pathLst>
                <a:path w="1376679" h="3754754">
                  <a:moveTo>
                    <a:pt x="1524" y="0"/>
                  </a:moveTo>
                  <a:lnTo>
                    <a:pt x="1376172" y="0"/>
                  </a:lnTo>
                </a:path>
                <a:path w="1376679" h="3754754">
                  <a:moveTo>
                    <a:pt x="0" y="3754628"/>
                  </a:moveTo>
                  <a:lnTo>
                    <a:pt x="1376045" y="3754628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10376916" y="6166103"/>
            <a:ext cx="137795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36512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83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2</a:t>
            </a:r>
            <a:r>
              <a:rPr dirty="0" sz="800" spc="-7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740390" y="2001138"/>
            <a:ext cx="61595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5"/>
              </a:spcBef>
            </a:pPr>
            <a:r>
              <a:rPr dirty="0" sz="800" spc="20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л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ю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ие  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контракта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0360152" y="1459991"/>
            <a:ext cx="1396365" cy="501015"/>
            <a:chOff x="10360152" y="1459991"/>
            <a:chExt cx="1396365" cy="501015"/>
          </a:xfrm>
        </p:grpSpPr>
        <p:sp>
          <p:nvSpPr>
            <p:cNvPr id="50" name="object 50"/>
            <p:cNvSpPr/>
            <p:nvPr/>
          </p:nvSpPr>
          <p:spPr>
            <a:xfrm>
              <a:off x="10360152" y="1459991"/>
              <a:ext cx="1396365" cy="399415"/>
            </a:xfrm>
            <a:custGeom>
              <a:avLst/>
              <a:gdLst/>
              <a:ahLst/>
              <a:cxnLst/>
              <a:rect l="l" t="t" r="r" b="b"/>
              <a:pathLst>
                <a:path w="1396365" h="399414">
                  <a:moveTo>
                    <a:pt x="1395856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395856" y="399034"/>
                  </a:lnTo>
                  <a:lnTo>
                    <a:pt x="13958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0977372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7157466" y="1795652"/>
            <a:ext cx="461137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8340" algn="l"/>
                <a:tab pos="1408430" algn="l"/>
                <a:tab pos="1604645" algn="l"/>
                <a:tab pos="2276475" algn="l"/>
                <a:tab pos="3001010" algn="l"/>
                <a:tab pos="3202305" algn="l"/>
                <a:tab pos="3874135" algn="l"/>
                <a:tab pos="4598035" algn="l"/>
              </a:tabLst>
            </a:pP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3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4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5	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763000" y="1295400"/>
            <a:ext cx="1396365" cy="108585"/>
          </a:xfrm>
          <a:custGeom>
            <a:avLst/>
            <a:gdLst/>
            <a:ahLst/>
            <a:cxnLst/>
            <a:rect l="l" t="t" r="r" b="b"/>
            <a:pathLst>
              <a:path w="1396365" h="108584">
                <a:moveTo>
                  <a:pt x="0" y="108076"/>
                </a:moveTo>
                <a:lnTo>
                  <a:pt x="3428" y="87122"/>
                </a:lnTo>
                <a:lnTo>
                  <a:pt x="12826" y="69850"/>
                </a:lnTo>
                <a:lnTo>
                  <a:pt x="26670" y="58292"/>
                </a:lnTo>
                <a:lnTo>
                  <a:pt x="43815" y="53975"/>
                </a:lnTo>
                <a:lnTo>
                  <a:pt x="654176" y="53975"/>
                </a:lnTo>
                <a:lnTo>
                  <a:pt x="671195" y="49784"/>
                </a:lnTo>
                <a:lnTo>
                  <a:pt x="685165" y="38226"/>
                </a:lnTo>
                <a:lnTo>
                  <a:pt x="694435" y="20954"/>
                </a:lnTo>
                <a:lnTo>
                  <a:pt x="697865" y="0"/>
                </a:lnTo>
                <a:lnTo>
                  <a:pt x="701421" y="20954"/>
                </a:lnTo>
                <a:lnTo>
                  <a:pt x="710692" y="38226"/>
                </a:lnTo>
                <a:lnTo>
                  <a:pt x="724661" y="49784"/>
                </a:lnTo>
                <a:lnTo>
                  <a:pt x="741679" y="53975"/>
                </a:lnTo>
                <a:lnTo>
                  <a:pt x="1352042" y="53975"/>
                </a:lnTo>
                <a:lnTo>
                  <a:pt x="1369186" y="58292"/>
                </a:lnTo>
                <a:lnTo>
                  <a:pt x="1383029" y="69850"/>
                </a:lnTo>
                <a:lnTo>
                  <a:pt x="1392427" y="87122"/>
                </a:lnTo>
                <a:lnTo>
                  <a:pt x="1395856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360152" y="1304544"/>
            <a:ext cx="1377315" cy="83820"/>
          </a:xfrm>
          <a:custGeom>
            <a:avLst/>
            <a:gdLst/>
            <a:ahLst/>
            <a:cxnLst/>
            <a:rect l="l" t="t" r="r" b="b"/>
            <a:pathLst>
              <a:path w="1377315" h="83819">
                <a:moveTo>
                  <a:pt x="0" y="83819"/>
                </a:moveTo>
                <a:lnTo>
                  <a:pt x="2667" y="67563"/>
                </a:lnTo>
                <a:lnTo>
                  <a:pt x="9905" y="54228"/>
                </a:lnTo>
                <a:lnTo>
                  <a:pt x="20700" y="45211"/>
                </a:lnTo>
                <a:lnTo>
                  <a:pt x="33908" y="41909"/>
                </a:lnTo>
                <a:lnTo>
                  <a:pt x="654684" y="41909"/>
                </a:lnTo>
                <a:lnTo>
                  <a:pt x="667893" y="38607"/>
                </a:lnTo>
                <a:lnTo>
                  <a:pt x="678688" y="29590"/>
                </a:lnTo>
                <a:lnTo>
                  <a:pt x="685926" y="16255"/>
                </a:lnTo>
                <a:lnTo>
                  <a:pt x="688594" y="0"/>
                </a:lnTo>
                <a:lnTo>
                  <a:pt x="691261" y="16255"/>
                </a:lnTo>
                <a:lnTo>
                  <a:pt x="698500" y="29590"/>
                </a:lnTo>
                <a:lnTo>
                  <a:pt x="709295" y="38607"/>
                </a:lnTo>
                <a:lnTo>
                  <a:pt x="722502" y="41909"/>
                </a:lnTo>
                <a:lnTo>
                  <a:pt x="1343278" y="41909"/>
                </a:lnTo>
                <a:lnTo>
                  <a:pt x="1356487" y="45211"/>
                </a:lnTo>
                <a:lnTo>
                  <a:pt x="1367281" y="54228"/>
                </a:lnTo>
                <a:lnTo>
                  <a:pt x="1374521" y="67563"/>
                </a:lnTo>
                <a:lnTo>
                  <a:pt x="1377188" y="83819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9340088" y="1089786"/>
            <a:ext cx="24002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25" b="1">
                <a:solidFill>
                  <a:srgbClr val="2A3338"/>
                </a:solidFill>
                <a:latin typeface="Trebuchet MS"/>
                <a:cs typeface="Trebuchet MS"/>
              </a:rPr>
              <a:t>3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758931" y="1090422"/>
            <a:ext cx="59309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н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ане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6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5" b="1">
                <a:solidFill>
                  <a:srgbClr val="2A3338"/>
                </a:solidFill>
                <a:latin typeface="Trebuchet MS"/>
                <a:cs typeface="Trebuchet MS"/>
              </a:rPr>
              <a:t>0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918972" y="1487424"/>
            <a:ext cx="4625340" cy="297180"/>
            <a:chOff x="918972" y="1487424"/>
            <a:chExt cx="4625340" cy="297180"/>
          </a:xfrm>
        </p:grpSpPr>
        <p:sp>
          <p:nvSpPr>
            <p:cNvPr id="58" name="object 58"/>
            <p:cNvSpPr/>
            <p:nvPr/>
          </p:nvSpPr>
          <p:spPr>
            <a:xfrm>
              <a:off x="918972" y="1548383"/>
              <a:ext cx="4625340" cy="226060"/>
            </a:xfrm>
            <a:custGeom>
              <a:avLst/>
              <a:gdLst/>
              <a:ahLst/>
              <a:cxnLst/>
              <a:rect l="l" t="t" r="r" b="b"/>
              <a:pathLst>
                <a:path w="4625340" h="226060">
                  <a:moveTo>
                    <a:pt x="278511" y="143256"/>
                  </a:moveTo>
                  <a:lnTo>
                    <a:pt x="275602" y="138938"/>
                  </a:lnTo>
                  <a:lnTo>
                    <a:pt x="271246" y="138176"/>
                  </a:lnTo>
                  <a:lnTo>
                    <a:pt x="100355" y="138176"/>
                  </a:lnTo>
                  <a:lnTo>
                    <a:pt x="99631" y="137414"/>
                  </a:lnTo>
                  <a:lnTo>
                    <a:pt x="99631" y="44958"/>
                  </a:lnTo>
                  <a:lnTo>
                    <a:pt x="123609" y="53721"/>
                  </a:lnTo>
                  <a:lnTo>
                    <a:pt x="130898" y="56642"/>
                  </a:lnTo>
                  <a:lnTo>
                    <a:pt x="136702" y="54483"/>
                  </a:lnTo>
                  <a:lnTo>
                    <a:pt x="141071" y="48641"/>
                  </a:lnTo>
                  <a:lnTo>
                    <a:pt x="143090" y="44958"/>
                  </a:lnTo>
                  <a:lnTo>
                    <a:pt x="151244" y="34036"/>
                  </a:lnTo>
                  <a:lnTo>
                    <a:pt x="155625" y="27559"/>
                  </a:lnTo>
                  <a:lnTo>
                    <a:pt x="157645" y="23876"/>
                  </a:lnTo>
                  <a:lnTo>
                    <a:pt x="124345" y="23876"/>
                  </a:lnTo>
                  <a:lnTo>
                    <a:pt x="111264" y="18796"/>
                  </a:lnTo>
                  <a:lnTo>
                    <a:pt x="94526" y="12954"/>
                  </a:lnTo>
                  <a:lnTo>
                    <a:pt x="90893" y="12192"/>
                  </a:lnTo>
                  <a:lnTo>
                    <a:pt x="49453" y="12192"/>
                  </a:lnTo>
                  <a:lnTo>
                    <a:pt x="40982" y="13335"/>
                  </a:lnTo>
                  <a:lnTo>
                    <a:pt x="11328" y="74041"/>
                  </a:lnTo>
                  <a:lnTo>
                    <a:pt x="6540" y="88646"/>
                  </a:lnTo>
                  <a:lnTo>
                    <a:pt x="5080" y="94488"/>
                  </a:lnTo>
                  <a:lnTo>
                    <a:pt x="2908" y="99568"/>
                  </a:lnTo>
                  <a:lnTo>
                    <a:pt x="1460" y="105410"/>
                  </a:lnTo>
                  <a:lnTo>
                    <a:pt x="0" y="112776"/>
                  </a:lnTo>
                  <a:lnTo>
                    <a:pt x="5080" y="119253"/>
                  </a:lnTo>
                  <a:lnTo>
                    <a:pt x="18173" y="123571"/>
                  </a:lnTo>
                  <a:lnTo>
                    <a:pt x="25450" y="119888"/>
                  </a:lnTo>
                  <a:lnTo>
                    <a:pt x="28359" y="111252"/>
                  </a:lnTo>
                  <a:lnTo>
                    <a:pt x="29083" y="109855"/>
                  </a:lnTo>
                  <a:lnTo>
                    <a:pt x="30543" y="105410"/>
                  </a:lnTo>
                  <a:lnTo>
                    <a:pt x="30543" y="103251"/>
                  </a:lnTo>
                  <a:lnTo>
                    <a:pt x="31991" y="101092"/>
                  </a:lnTo>
                  <a:lnTo>
                    <a:pt x="32042" y="210947"/>
                  </a:lnTo>
                  <a:lnTo>
                    <a:pt x="32715" y="219710"/>
                  </a:lnTo>
                  <a:lnTo>
                    <a:pt x="40716" y="225552"/>
                  </a:lnTo>
                  <a:lnTo>
                    <a:pt x="55994" y="221996"/>
                  </a:lnTo>
                  <a:lnTo>
                    <a:pt x="60350" y="216154"/>
                  </a:lnTo>
                  <a:lnTo>
                    <a:pt x="60350" y="125730"/>
                  </a:lnTo>
                  <a:lnTo>
                    <a:pt x="59626" y="124333"/>
                  </a:lnTo>
                  <a:lnTo>
                    <a:pt x="60350" y="123571"/>
                  </a:lnTo>
                  <a:lnTo>
                    <a:pt x="71272" y="123571"/>
                  </a:lnTo>
                  <a:lnTo>
                    <a:pt x="71272" y="210947"/>
                  </a:lnTo>
                  <a:lnTo>
                    <a:pt x="73634" y="217678"/>
                  </a:lnTo>
                  <a:lnTo>
                    <a:pt x="78714" y="222250"/>
                  </a:lnTo>
                  <a:lnTo>
                    <a:pt x="85166" y="223901"/>
                  </a:lnTo>
                  <a:lnTo>
                    <a:pt x="91617" y="221996"/>
                  </a:lnTo>
                  <a:lnTo>
                    <a:pt x="96710" y="219075"/>
                  </a:lnTo>
                  <a:lnTo>
                    <a:pt x="98894" y="214630"/>
                  </a:lnTo>
                  <a:lnTo>
                    <a:pt x="98894" y="158623"/>
                  </a:lnTo>
                  <a:lnTo>
                    <a:pt x="99631" y="157226"/>
                  </a:lnTo>
                  <a:lnTo>
                    <a:pt x="269062" y="157226"/>
                  </a:lnTo>
                  <a:lnTo>
                    <a:pt x="270510" y="156464"/>
                  </a:lnTo>
                  <a:lnTo>
                    <a:pt x="274878" y="156464"/>
                  </a:lnTo>
                  <a:lnTo>
                    <a:pt x="277787" y="152781"/>
                  </a:lnTo>
                  <a:lnTo>
                    <a:pt x="278511" y="148463"/>
                  </a:lnTo>
                  <a:lnTo>
                    <a:pt x="278511" y="143256"/>
                  </a:lnTo>
                  <a:close/>
                </a:path>
                <a:path w="4625340" h="226060">
                  <a:moveTo>
                    <a:pt x="976884" y="112522"/>
                  </a:moveTo>
                  <a:lnTo>
                    <a:pt x="870204" y="9144"/>
                  </a:lnTo>
                  <a:lnTo>
                    <a:pt x="870204" y="215900"/>
                  </a:lnTo>
                  <a:lnTo>
                    <a:pt x="976884" y="112522"/>
                  </a:lnTo>
                  <a:close/>
                </a:path>
                <a:path w="4625340" h="226060">
                  <a:moveTo>
                    <a:pt x="4625086" y="103378"/>
                  </a:moveTo>
                  <a:lnTo>
                    <a:pt x="4518406" y="0"/>
                  </a:lnTo>
                  <a:lnTo>
                    <a:pt x="4518406" y="206756"/>
                  </a:lnTo>
                  <a:lnTo>
                    <a:pt x="4625086" y="103378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748" y="1545336"/>
              <a:ext cx="156972" cy="12649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4024" y="1487424"/>
              <a:ext cx="188975" cy="944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8951" y="1496568"/>
              <a:ext cx="289560" cy="288036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9273540" y="1481327"/>
            <a:ext cx="1031875" cy="288290"/>
            <a:chOff x="9273540" y="1481327"/>
            <a:chExt cx="1031875" cy="288290"/>
          </a:xfrm>
        </p:grpSpPr>
        <p:sp>
          <p:nvSpPr>
            <p:cNvPr id="63" name="object 63"/>
            <p:cNvSpPr/>
            <p:nvPr/>
          </p:nvSpPr>
          <p:spPr>
            <a:xfrm>
              <a:off x="9288780" y="1548383"/>
              <a:ext cx="1016635" cy="220979"/>
            </a:xfrm>
            <a:custGeom>
              <a:avLst/>
              <a:gdLst/>
              <a:ahLst/>
              <a:cxnLst/>
              <a:rect l="l" t="t" r="r" b="b"/>
              <a:pathLst>
                <a:path w="1016634" h="220980">
                  <a:moveTo>
                    <a:pt x="358140" y="94742"/>
                  </a:moveTo>
                  <a:lnTo>
                    <a:pt x="356489" y="94742"/>
                  </a:lnTo>
                  <a:lnTo>
                    <a:pt x="356489" y="93091"/>
                  </a:lnTo>
                  <a:lnTo>
                    <a:pt x="354838" y="91440"/>
                  </a:lnTo>
                  <a:lnTo>
                    <a:pt x="128143" y="91440"/>
                  </a:lnTo>
                  <a:lnTo>
                    <a:pt x="4953" y="151638"/>
                  </a:lnTo>
                  <a:lnTo>
                    <a:pt x="1651" y="154940"/>
                  </a:lnTo>
                  <a:lnTo>
                    <a:pt x="1651" y="156591"/>
                  </a:lnTo>
                  <a:lnTo>
                    <a:pt x="0" y="159131"/>
                  </a:lnTo>
                  <a:lnTo>
                    <a:pt x="0" y="160782"/>
                  </a:lnTo>
                  <a:lnTo>
                    <a:pt x="1651" y="162433"/>
                  </a:lnTo>
                  <a:lnTo>
                    <a:pt x="1651" y="164084"/>
                  </a:lnTo>
                  <a:lnTo>
                    <a:pt x="3302" y="165735"/>
                  </a:lnTo>
                  <a:lnTo>
                    <a:pt x="4953" y="165735"/>
                  </a:lnTo>
                  <a:lnTo>
                    <a:pt x="4953" y="167386"/>
                  </a:lnTo>
                  <a:lnTo>
                    <a:pt x="28067" y="167386"/>
                  </a:lnTo>
                  <a:lnTo>
                    <a:pt x="4953" y="178943"/>
                  </a:lnTo>
                  <a:lnTo>
                    <a:pt x="1651" y="182245"/>
                  </a:lnTo>
                  <a:lnTo>
                    <a:pt x="1651" y="183896"/>
                  </a:lnTo>
                  <a:lnTo>
                    <a:pt x="0" y="185547"/>
                  </a:lnTo>
                  <a:lnTo>
                    <a:pt x="0" y="187198"/>
                  </a:lnTo>
                  <a:lnTo>
                    <a:pt x="1651" y="188849"/>
                  </a:lnTo>
                  <a:lnTo>
                    <a:pt x="1651" y="190500"/>
                  </a:lnTo>
                  <a:lnTo>
                    <a:pt x="3302" y="192151"/>
                  </a:lnTo>
                  <a:lnTo>
                    <a:pt x="4953" y="192151"/>
                  </a:lnTo>
                  <a:lnTo>
                    <a:pt x="4953" y="193802"/>
                  </a:lnTo>
                  <a:lnTo>
                    <a:pt x="28067" y="193802"/>
                  </a:lnTo>
                  <a:lnTo>
                    <a:pt x="4953" y="206121"/>
                  </a:lnTo>
                  <a:lnTo>
                    <a:pt x="1651" y="209423"/>
                  </a:lnTo>
                  <a:lnTo>
                    <a:pt x="1651" y="211074"/>
                  </a:lnTo>
                  <a:lnTo>
                    <a:pt x="0" y="212725"/>
                  </a:lnTo>
                  <a:lnTo>
                    <a:pt x="0" y="214376"/>
                  </a:lnTo>
                  <a:lnTo>
                    <a:pt x="1651" y="216027"/>
                  </a:lnTo>
                  <a:lnTo>
                    <a:pt x="1651" y="217678"/>
                  </a:lnTo>
                  <a:lnTo>
                    <a:pt x="3302" y="219329"/>
                  </a:lnTo>
                  <a:lnTo>
                    <a:pt x="4953" y="219329"/>
                  </a:lnTo>
                  <a:lnTo>
                    <a:pt x="4953" y="220980"/>
                  </a:lnTo>
                  <a:lnTo>
                    <a:pt x="231648" y="220980"/>
                  </a:lnTo>
                  <a:lnTo>
                    <a:pt x="260832" y="206121"/>
                  </a:lnTo>
                  <a:lnTo>
                    <a:pt x="353187" y="159131"/>
                  </a:lnTo>
                  <a:lnTo>
                    <a:pt x="354838" y="159131"/>
                  </a:lnTo>
                  <a:lnTo>
                    <a:pt x="356489" y="156591"/>
                  </a:lnTo>
                  <a:lnTo>
                    <a:pt x="356489" y="154940"/>
                  </a:lnTo>
                  <a:lnTo>
                    <a:pt x="358140" y="154940"/>
                  </a:lnTo>
                  <a:lnTo>
                    <a:pt x="358140" y="148336"/>
                  </a:lnTo>
                  <a:lnTo>
                    <a:pt x="356489" y="148336"/>
                  </a:lnTo>
                  <a:lnTo>
                    <a:pt x="356489" y="146685"/>
                  </a:lnTo>
                  <a:lnTo>
                    <a:pt x="354838" y="145034"/>
                  </a:lnTo>
                  <a:lnTo>
                    <a:pt x="329184" y="145034"/>
                  </a:lnTo>
                  <a:lnTo>
                    <a:pt x="350139" y="133477"/>
                  </a:lnTo>
                  <a:lnTo>
                    <a:pt x="317627" y="133477"/>
                  </a:lnTo>
                  <a:lnTo>
                    <a:pt x="317627" y="160782"/>
                  </a:lnTo>
                  <a:lnTo>
                    <a:pt x="226568" y="206121"/>
                  </a:lnTo>
                  <a:lnTo>
                    <a:pt x="40513" y="206121"/>
                  </a:lnTo>
                  <a:lnTo>
                    <a:pt x="63627" y="193802"/>
                  </a:lnTo>
                  <a:lnTo>
                    <a:pt x="231648" y="193802"/>
                  </a:lnTo>
                  <a:lnTo>
                    <a:pt x="231648" y="192151"/>
                  </a:lnTo>
                  <a:lnTo>
                    <a:pt x="259461" y="178943"/>
                  </a:lnTo>
                  <a:lnTo>
                    <a:pt x="297815" y="160782"/>
                  </a:lnTo>
                  <a:lnTo>
                    <a:pt x="317627" y="160782"/>
                  </a:lnTo>
                  <a:lnTo>
                    <a:pt x="317627" y="133477"/>
                  </a:lnTo>
                  <a:lnTo>
                    <a:pt x="291973" y="145034"/>
                  </a:lnTo>
                  <a:lnTo>
                    <a:pt x="226568" y="178943"/>
                  </a:lnTo>
                  <a:lnTo>
                    <a:pt x="40513" y="178943"/>
                  </a:lnTo>
                  <a:lnTo>
                    <a:pt x="63627" y="167386"/>
                  </a:lnTo>
                  <a:lnTo>
                    <a:pt x="231648" y="167386"/>
                  </a:lnTo>
                  <a:lnTo>
                    <a:pt x="262382" y="151638"/>
                  </a:lnTo>
                  <a:lnTo>
                    <a:pt x="40513" y="151638"/>
                  </a:lnTo>
                  <a:lnTo>
                    <a:pt x="133223" y="106299"/>
                  </a:lnTo>
                  <a:lnTo>
                    <a:pt x="350139" y="106299"/>
                  </a:lnTo>
                  <a:lnTo>
                    <a:pt x="353187" y="104648"/>
                  </a:lnTo>
                  <a:lnTo>
                    <a:pt x="354838" y="104648"/>
                  </a:lnTo>
                  <a:lnTo>
                    <a:pt x="356489" y="102997"/>
                  </a:lnTo>
                  <a:lnTo>
                    <a:pt x="356489" y="101346"/>
                  </a:lnTo>
                  <a:lnTo>
                    <a:pt x="358140" y="101346"/>
                  </a:lnTo>
                  <a:lnTo>
                    <a:pt x="358140" y="94742"/>
                  </a:lnTo>
                  <a:close/>
                </a:path>
                <a:path w="1016634" h="220980">
                  <a:moveTo>
                    <a:pt x="1016508" y="103505"/>
                  </a:moveTo>
                  <a:lnTo>
                    <a:pt x="909828" y="0"/>
                  </a:lnTo>
                  <a:lnTo>
                    <a:pt x="909828" y="207137"/>
                  </a:lnTo>
                  <a:lnTo>
                    <a:pt x="1016508" y="103505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73540" y="1481327"/>
              <a:ext cx="373379" cy="217932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5588508" y="1459991"/>
            <a:ext cx="1396365" cy="276225"/>
          </a:xfrm>
          <a:prstGeom prst="rect">
            <a:avLst/>
          </a:prstGeom>
          <a:solidFill>
            <a:srgbClr val="D9D9D9"/>
          </a:solidFill>
        </p:spPr>
        <p:txBody>
          <a:bodyPr wrap="square" lIns="0" tIns="83185" rIns="0" bIns="0" rtlCol="0" vert="horz">
            <a:spAutoFit/>
          </a:bodyPr>
          <a:lstStyle/>
          <a:p>
            <a:pPr marL="439420">
              <a:lnSpc>
                <a:spcPct val="100000"/>
              </a:lnSpc>
              <a:spcBef>
                <a:spcPts val="655"/>
              </a:spcBef>
            </a:pPr>
            <a:r>
              <a:rPr dirty="0" sz="1200" spc="-15" b="1">
                <a:solidFill>
                  <a:srgbClr val="766E6E"/>
                </a:solidFill>
                <a:latin typeface="Trebuchet MS"/>
                <a:cs typeface="Trebuchet MS"/>
              </a:rPr>
              <a:t>4</a:t>
            </a:r>
            <a:r>
              <a:rPr dirty="0" sz="1200" spc="-114" b="1">
                <a:solidFill>
                  <a:srgbClr val="766E6E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766E6E"/>
                </a:solidFill>
                <a:latin typeface="Trebuchet MS"/>
                <a:cs typeface="Trebuchet MS"/>
              </a:rPr>
              <a:t>ч</a:t>
            </a:r>
            <a:r>
              <a:rPr dirty="0" sz="1200" b="1">
                <a:solidFill>
                  <a:srgbClr val="766E6E"/>
                </a:solidFill>
                <a:latin typeface="Trebuchet MS"/>
                <a:cs typeface="Trebuchet MS"/>
              </a:rPr>
              <a:t>а</a:t>
            </a:r>
            <a:r>
              <a:rPr dirty="0" sz="1200" spc="-5" b="1">
                <a:solidFill>
                  <a:srgbClr val="766E6E"/>
                </a:solidFill>
                <a:latin typeface="Trebuchet MS"/>
                <a:cs typeface="Trebuchet MS"/>
              </a:rPr>
              <a:t>са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6" name="object 6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84407" y="1499616"/>
            <a:ext cx="345948" cy="286512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7018019" y="1488947"/>
            <a:ext cx="1694814" cy="277495"/>
            <a:chOff x="7018019" y="1488947"/>
            <a:chExt cx="1694814" cy="277495"/>
          </a:xfrm>
        </p:grpSpPr>
        <p:sp>
          <p:nvSpPr>
            <p:cNvPr id="68" name="object 68"/>
            <p:cNvSpPr/>
            <p:nvPr/>
          </p:nvSpPr>
          <p:spPr>
            <a:xfrm>
              <a:off x="7018020" y="1548383"/>
              <a:ext cx="1694814" cy="207645"/>
            </a:xfrm>
            <a:custGeom>
              <a:avLst/>
              <a:gdLst/>
              <a:ahLst/>
              <a:cxnLst/>
              <a:rect l="l" t="t" r="r" b="b"/>
              <a:pathLst>
                <a:path w="1694815" h="207644">
                  <a:moveTo>
                    <a:pt x="106680" y="103505"/>
                  </a:moveTo>
                  <a:lnTo>
                    <a:pt x="0" y="0"/>
                  </a:lnTo>
                  <a:lnTo>
                    <a:pt x="0" y="207137"/>
                  </a:lnTo>
                  <a:lnTo>
                    <a:pt x="106680" y="103505"/>
                  </a:lnTo>
                  <a:close/>
                </a:path>
                <a:path w="1694815" h="207644">
                  <a:moveTo>
                    <a:pt x="1694561" y="103505"/>
                  </a:moveTo>
                  <a:lnTo>
                    <a:pt x="1587881" y="0"/>
                  </a:lnTo>
                  <a:lnTo>
                    <a:pt x="1587881" y="207137"/>
                  </a:lnTo>
                  <a:lnTo>
                    <a:pt x="1694561" y="103505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03819" y="1488947"/>
              <a:ext cx="344424" cy="277367"/>
            </a:xfrm>
            <a:prstGeom prst="rect">
              <a:avLst/>
            </a:prstGeom>
          </p:spPr>
        </p:pic>
      </p:grp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7158990" y="2329814"/>
          <a:ext cx="1405890" cy="3746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840"/>
              </a:tblGrid>
              <a:tr h="739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41732"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Допу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ще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нные</a:t>
                      </a:r>
                      <a:r>
                        <a:rPr dirty="0" sz="800" spc="-9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учас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467867">
                <a:tc>
                  <a:txBody>
                    <a:bodyPr/>
                    <a:lstStyle/>
                    <a:p>
                      <a:pPr marL="132080" indent="-89535">
                        <a:lnSpc>
                          <a:spcPct val="100000"/>
                        </a:lnSpc>
                        <a:spcBef>
                          <a:spcPts val="14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271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снижение</a:t>
                      </a:r>
                      <a:r>
                        <a:rPr dirty="0" sz="800" spc="-1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НМЦК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2080" indent="-8953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271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«ш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кц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»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–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9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0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,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5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5%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НМЦК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141732"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ф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аз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742187">
                <a:tc>
                  <a:txBody>
                    <a:bodyPr/>
                    <a:lstStyle/>
                    <a:p>
                      <a:pPr marL="132080" marR="510540" indent="-88900">
                        <a:lnSpc>
                          <a:spcPct val="100000"/>
                        </a:lnSpc>
                        <a:spcBef>
                          <a:spcPts val="8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271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–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победителя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2080" indent="-89535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271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II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–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определения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а,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заня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шего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место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269748">
                <a:tc>
                  <a:txBody>
                    <a:bodyPr/>
                    <a:lstStyle/>
                    <a:p>
                      <a:pPr marL="114935" marR="121920" indent="133985">
                        <a:lnSpc>
                          <a:spcPct val="10000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Ау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4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аво  за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люче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ния</a:t>
                      </a:r>
                      <a:r>
                        <a:rPr dirty="0" sz="800" spc="-114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он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353311">
                <a:tc>
                  <a:txBody>
                    <a:bodyPr/>
                    <a:lstStyle/>
                    <a:p>
                      <a:pPr marL="130175" indent="-87630">
                        <a:lnSpc>
                          <a:spcPct val="100000"/>
                        </a:lnSpc>
                        <a:spcBef>
                          <a:spcPts val="76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81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НМЦК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снижена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</a:t>
                      </a:r>
                      <a:r>
                        <a:rPr dirty="0" sz="800" spc="-1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0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,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5%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или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ниже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 marR="129539" indent="-85725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9539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повышение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цены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контракта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max до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100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млн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 не более суммыв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решении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об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одобрении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сделок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0175" indent="-8763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81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«шаг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кцио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на»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–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5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млн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9652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536829">
                <a:tc>
                  <a:txBody>
                    <a:bodyPr/>
                    <a:lstStyle/>
                    <a:p>
                      <a:pPr algn="ctr" marL="72390" marR="48260" indent="38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Автоматическое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ф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ормиро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ание</a:t>
                      </a:r>
                      <a:r>
                        <a:rPr dirty="0" sz="800" spc="-1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  п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ния</a:t>
                      </a:r>
                      <a:r>
                        <a:rPr dirty="0" sz="800" spc="-1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ау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он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  <a:solidFill>
                      <a:srgbClr val="DBDF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8737854" y="2329814"/>
          <a:ext cx="142113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2080"/>
              </a:tblGrid>
              <a:tr h="66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 algn="ctr" marL="220345" marR="164465">
                        <a:lnSpc>
                          <a:spcPts val="900"/>
                        </a:lnSpc>
                        <a:spcBef>
                          <a:spcPts val="55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3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св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ний 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 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торговавшихся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участниках: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458467">
                <a:tc>
                  <a:txBody>
                    <a:bodyPr/>
                    <a:lstStyle/>
                    <a:p>
                      <a:pPr marL="128905" indent="-90805">
                        <a:lnSpc>
                          <a:spcPts val="885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9539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части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II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части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 marR="280670" indent="-90170">
                        <a:lnSpc>
                          <a:spcPts val="900"/>
                        </a:lnSpc>
                        <a:spcBef>
                          <a:spcPts val="114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9539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инф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ормац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  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окуме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(ук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азанные</a:t>
                      </a:r>
                      <a:r>
                        <a:rPr dirty="0" sz="800" spc="-6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>
                        <a:lnSpc>
                          <a:spcPts val="85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егис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ЕИС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>
                        <a:lnSpc>
                          <a:spcPts val="93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/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аккр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еди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ии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П)</a:t>
                      </a:r>
                      <a:r>
                        <a:rPr dirty="0" sz="800" spc="-1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 marR="74295" indent="-90170">
                        <a:lnSpc>
                          <a:spcPts val="900"/>
                        </a:lnSpc>
                        <a:spcBef>
                          <a:spcPts val="13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9539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окуме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х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ии)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соответствии УЗ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доп.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ебо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,</a:t>
                      </a:r>
                      <a:r>
                        <a:rPr dirty="0" sz="800" spc="-7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.1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 marR="158750">
                        <a:lnSpc>
                          <a:spcPts val="9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1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44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-ФЗ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из</a:t>
                      </a:r>
                      <a:r>
                        <a:rPr dirty="0" sz="800" spc="-6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еес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а;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если доп.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требования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бы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ен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)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</a:tcPr>
                </a:tc>
              </a:tr>
              <a:tr h="603503">
                <a:tc>
                  <a:txBody>
                    <a:bodyPr/>
                    <a:lstStyle/>
                    <a:p>
                      <a:pPr algn="ctr" marL="89535" marR="35560" indent="635">
                        <a:lnSpc>
                          <a:spcPts val="900"/>
                        </a:lnSpc>
                        <a:spcBef>
                          <a:spcPts val="150"/>
                        </a:spcBef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вы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й</a:t>
                      </a:r>
                      <a:r>
                        <a:rPr dirty="0" sz="800" spc="-4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 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(подписывается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+ </a:t>
                      </a:r>
                      <a:r>
                        <a:rPr dirty="0" sz="800" spc="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размещается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на ЭП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 в </a:t>
                      </a:r>
                      <a:r>
                        <a:rPr dirty="0" sz="800" spc="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</a:t>
                      </a:r>
                      <a:r>
                        <a:rPr dirty="0" sz="80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поздн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ее</a:t>
                      </a:r>
                      <a:r>
                        <a:rPr dirty="0" sz="800" spc="-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.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д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.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,</a:t>
                      </a:r>
                      <a:r>
                        <a:rPr dirty="0" sz="800" spc="-9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посл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  да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ы</a:t>
                      </a:r>
                      <a:r>
                        <a:rPr dirty="0" sz="800" spc="-6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подп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ис</a:t>
                      </a:r>
                      <a:r>
                        <a:rPr dirty="0" sz="80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а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я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):</a:t>
                      </a:r>
                      <a:endParaRPr sz="800">
                        <a:latin typeface="Segoe UI Semibold"/>
                        <a:cs typeface="Segoe UI Semibold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244346">
                <a:tc>
                  <a:txBody>
                    <a:bodyPr/>
                    <a:lstStyle/>
                    <a:p>
                      <a:pPr marL="128905" indent="-90805">
                        <a:lnSpc>
                          <a:spcPts val="930"/>
                        </a:lnSpc>
                        <a:spcBef>
                          <a:spcPts val="5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9539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соответствие/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8905">
                        <a:lnSpc>
                          <a:spcPts val="93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тв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153035" marR="117475">
                        <a:lnSpc>
                          <a:spcPct val="103699"/>
                        </a:lnSpc>
                      </a:pPr>
                      <a:r>
                        <a:rPr dirty="0" sz="800" b="1">
                          <a:solidFill>
                            <a:srgbClr val="E1465A"/>
                          </a:solidFill>
                          <a:latin typeface="Segoe UI"/>
                          <a:cs typeface="Segoe UI"/>
                        </a:rPr>
                        <a:t>!</a:t>
                      </a:r>
                      <a:r>
                        <a:rPr dirty="0" sz="800" spc="5" b="1">
                          <a:solidFill>
                            <a:srgbClr val="E1465A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бязанн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комисс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ии  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</a:t>
                      </a:r>
                      <a:r>
                        <a:rPr dirty="0" sz="800" spc="-1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24130">
                        <a:lnSpc>
                          <a:spcPts val="930"/>
                        </a:lnSpc>
                        <a:spcBef>
                          <a:spcPts val="15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c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ие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п.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26034">
                        <a:lnSpc>
                          <a:spcPts val="93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требованиям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 ч.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2,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2.1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ст.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270510" marR="220345">
                        <a:lnSpc>
                          <a:spcPts val="900"/>
                        </a:lnSpc>
                        <a:spcBef>
                          <a:spcPts val="114"/>
                        </a:spcBef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31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44-ФЗ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(еслидоп. </a:t>
                      </a:r>
                      <a:r>
                        <a:rPr dirty="0" sz="800" spc="-2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требования были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установлены)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2" name="object 72"/>
          <p:cNvSpPr txBox="1"/>
          <p:nvPr/>
        </p:nvSpPr>
        <p:spPr>
          <a:xfrm>
            <a:off x="2317495" y="886739"/>
            <a:ext cx="1099185" cy="278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065">
              <a:lnSpc>
                <a:spcPct val="118600"/>
              </a:lnSpc>
              <a:spcBef>
                <a:spcPts val="100"/>
              </a:spcBef>
            </a:pPr>
            <a:r>
              <a:rPr dirty="0" sz="700" spc="35" b="1">
                <a:solidFill>
                  <a:srgbClr val="444444"/>
                </a:solidFill>
                <a:latin typeface="Trebuchet MS"/>
                <a:cs typeface="Trebuchet MS"/>
              </a:rPr>
              <a:t>НМ</a:t>
            </a:r>
            <a:r>
              <a:rPr dirty="0" sz="700" spc="25" b="1">
                <a:solidFill>
                  <a:srgbClr val="444444"/>
                </a:solidFill>
                <a:latin typeface="Trebuchet MS"/>
                <a:cs typeface="Trebuchet MS"/>
              </a:rPr>
              <a:t>ЦК</a:t>
            </a:r>
            <a:r>
              <a:rPr dirty="0" sz="700" spc="-6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60" b="1">
                <a:solidFill>
                  <a:srgbClr val="444444"/>
                </a:solidFill>
                <a:latin typeface="Trebuchet MS"/>
                <a:cs typeface="Trebuchet MS"/>
              </a:rPr>
              <a:t>≤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700" spc="-5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мл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70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700" spc="-3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0" b="1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700" spc="-4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m</a:t>
            </a:r>
            <a:r>
              <a:rPr dirty="0" sz="700" spc="-45" b="1">
                <a:solidFill>
                  <a:srgbClr val="444444"/>
                </a:solidFill>
                <a:latin typeface="Trebuchet MS"/>
                <a:cs typeface="Trebuchet MS"/>
              </a:rPr>
              <a:t>i</a:t>
            </a:r>
            <a:r>
              <a:rPr dirty="0" sz="700" spc="-25" b="1">
                <a:solidFill>
                  <a:srgbClr val="444444"/>
                </a:solidFill>
                <a:latin typeface="Trebuchet MS"/>
                <a:cs typeface="Trebuchet MS"/>
              </a:rPr>
              <a:t>n</a:t>
            </a:r>
            <a:r>
              <a:rPr dirty="0" sz="700" spc="-7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25" b="1">
                <a:solidFill>
                  <a:srgbClr val="444444"/>
                </a:solidFill>
                <a:latin typeface="Trebuchet MS"/>
                <a:cs typeface="Trebuchet MS"/>
              </a:rPr>
              <a:t>7</a:t>
            </a:r>
            <a:r>
              <a:rPr dirty="0" sz="70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700" spc="-50" b="1">
                <a:solidFill>
                  <a:srgbClr val="444444"/>
                </a:solidFill>
                <a:latin typeface="Trebuchet MS"/>
                <a:cs typeface="Trebuchet MS"/>
              </a:rPr>
              <a:t>.  </a:t>
            </a:r>
            <a:r>
              <a:rPr dirty="0" sz="700" spc="35" b="1">
                <a:solidFill>
                  <a:srgbClr val="444444"/>
                </a:solidFill>
                <a:latin typeface="Trebuchet MS"/>
                <a:cs typeface="Trebuchet MS"/>
              </a:rPr>
              <a:t>НМ</a:t>
            </a:r>
            <a:r>
              <a:rPr dirty="0" sz="700" spc="25" b="1">
                <a:solidFill>
                  <a:srgbClr val="444444"/>
                </a:solidFill>
                <a:latin typeface="Trebuchet MS"/>
                <a:cs typeface="Trebuchet MS"/>
              </a:rPr>
              <a:t>ЦК</a:t>
            </a:r>
            <a:r>
              <a:rPr dirty="0" sz="700" spc="-8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55" b="1">
                <a:solidFill>
                  <a:srgbClr val="444444"/>
                </a:solidFill>
                <a:latin typeface="Trebuchet MS"/>
                <a:cs typeface="Trebuchet MS"/>
              </a:rPr>
              <a:t>&gt;</a:t>
            </a:r>
            <a:r>
              <a:rPr dirty="0" sz="700" spc="-7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700" spc="-7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мл</a:t>
            </a:r>
            <a:r>
              <a:rPr dirty="0" sz="700" spc="-1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70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700" spc="-8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700" spc="-5" b="1">
                <a:solidFill>
                  <a:srgbClr val="444444"/>
                </a:solidFill>
                <a:latin typeface="Trebuchet MS"/>
                <a:cs typeface="Trebuchet MS"/>
              </a:rPr>
              <a:t>m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i</a:t>
            </a:r>
            <a:r>
              <a:rPr dirty="0" sz="700" spc="-25" b="1">
                <a:solidFill>
                  <a:srgbClr val="444444"/>
                </a:solidFill>
                <a:latin typeface="Trebuchet MS"/>
                <a:cs typeface="Trebuchet MS"/>
              </a:rPr>
              <a:t>n</a:t>
            </a:r>
            <a:r>
              <a:rPr dirty="0" sz="700" spc="-7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700" spc="-15" b="1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700" spc="-9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444444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625846" y="2439162"/>
            <a:ext cx="1046480" cy="391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сс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I 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не 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осуществляется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625846" y="2911856"/>
            <a:ext cx="101854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заявка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автоматически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считается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оп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нн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I 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частям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625846" y="3628135"/>
            <a:ext cx="128778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протокол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сс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I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й 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заявок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не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 оформляется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76" name="object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9911" y="3048000"/>
            <a:ext cx="128015" cy="129539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79" y="1933947"/>
            <a:ext cx="1285875" cy="16510"/>
          </a:xfrm>
          <a:custGeom>
            <a:avLst/>
            <a:gdLst/>
            <a:ahLst/>
            <a:cxnLst/>
            <a:rect l="l" t="t" r="r" b="b"/>
            <a:pathLst>
              <a:path w="1285875" h="16510">
                <a:moveTo>
                  <a:pt x="1285748" y="0"/>
                </a:moveTo>
                <a:lnTo>
                  <a:pt x="0" y="0"/>
                </a:lnTo>
                <a:lnTo>
                  <a:pt x="0" y="16391"/>
                </a:lnTo>
                <a:lnTo>
                  <a:pt x="1285748" y="16391"/>
                </a:lnTo>
                <a:lnTo>
                  <a:pt x="1285748" y="0"/>
                </a:lnTo>
                <a:close/>
              </a:path>
            </a:pathLst>
          </a:custGeom>
          <a:solidFill>
            <a:srgbClr val="5B5B5B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68825" y="2329814"/>
          <a:ext cx="128397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/>
              </a:tblGrid>
              <a:tr h="75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28015"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ть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965959">
                <a:tc>
                  <a:txBody>
                    <a:bodyPr/>
                    <a:lstStyle/>
                    <a:p>
                      <a:pPr marL="134620" marR="217170" indent="-88900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525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асие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-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мно-аппаратные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1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128016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4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ть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627887">
                <a:tc>
                  <a:txBody>
                    <a:bodyPr/>
                    <a:lstStyle/>
                    <a:p>
                      <a:pPr marL="134620" indent="-89535">
                        <a:lnSpc>
                          <a:spcPct val="100000"/>
                        </a:lnSpc>
                        <a:spcBef>
                          <a:spcPts val="254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525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едения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</a:t>
                      </a:r>
                      <a:r>
                        <a:rPr dirty="0" sz="800" spc="-1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4620" marR="389255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525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ж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ден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ие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квалификации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524256">
                <a:tc>
                  <a:txBody>
                    <a:bodyPr/>
                    <a:lstStyle/>
                    <a:p>
                      <a:pPr algn="ctr" marL="115570" marR="984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ж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ние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5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 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контракта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(СЦЕ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ТРУ,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уп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«б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 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объёма»)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302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96439" y="178434"/>
            <a:ext cx="7325359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5"/>
              <a:t>Э</a:t>
            </a:r>
            <a:r>
              <a:rPr dirty="0" spc="45"/>
              <a:t>Л</a:t>
            </a:r>
            <a:r>
              <a:rPr dirty="0" spc="-10"/>
              <a:t>Е</a:t>
            </a:r>
            <a:r>
              <a:rPr dirty="0" spc="-20"/>
              <a:t>К</a:t>
            </a:r>
            <a:r>
              <a:rPr dirty="0" spc="25"/>
              <a:t>Т</a:t>
            </a:r>
            <a:r>
              <a:rPr dirty="0" spc="10"/>
              <a:t>Р</a:t>
            </a:r>
            <a:r>
              <a:rPr dirty="0" spc="-40"/>
              <a:t>О</a:t>
            </a:r>
            <a:r>
              <a:rPr dirty="0" spc="30"/>
              <a:t>НН</a:t>
            </a:r>
            <a:r>
              <a:rPr dirty="0" spc="55"/>
              <a:t>Ы</a:t>
            </a:r>
            <a:r>
              <a:rPr dirty="0" spc="-40"/>
              <a:t>Й</a:t>
            </a:r>
            <a:r>
              <a:rPr dirty="0" spc="-145"/>
              <a:t> </a:t>
            </a:r>
            <a:r>
              <a:rPr dirty="0" spc="10"/>
              <a:t>КОН</a:t>
            </a:r>
            <a:r>
              <a:rPr dirty="0" spc="-5"/>
              <a:t>К</a:t>
            </a:r>
            <a:r>
              <a:rPr dirty="0" spc="65"/>
              <a:t>У</a:t>
            </a:r>
            <a:r>
              <a:rPr dirty="0" spc="50"/>
              <a:t>Р</a:t>
            </a:r>
            <a:r>
              <a:rPr dirty="0" spc="85"/>
              <a:t>С</a:t>
            </a:r>
            <a:r>
              <a:rPr dirty="0" spc="-150"/>
              <a:t> </a:t>
            </a:r>
            <a:r>
              <a:rPr dirty="0" spc="85"/>
              <a:t>С</a:t>
            </a:r>
            <a:r>
              <a:rPr dirty="0" spc="-105"/>
              <a:t> </a:t>
            </a:r>
            <a:r>
              <a:rPr dirty="0" spc="15"/>
              <a:t>ПРОЕКТН</a:t>
            </a:r>
            <a:r>
              <a:rPr dirty="0" spc="10"/>
              <a:t>О</a:t>
            </a:r>
            <a:r>
              <a:rPr dirty="0" spc="-40"/>
              <a:t>Й</a:t>
            </a:r>
            <a:r>
              <a:rPr dirty="0"/>
              <a:t> </a:t>
            </a:r>
            <a:r>
              <a:rPr dirty="0" spc="-250"/>
              <a:t> </a:t>
            </a:r>
            <a:r>
              <a:rPr dirty="0" spc="30"/>
              <a:t>Д</a:t>
            </a:r>
            <a:r>
              <a:rPr dirty="0" spc="-40"/>
              <a:t>О</a:t>
            </a:r>
            <a:r>
              <a:rPr dirty="0"/>
              <a:t>К</a:t>
            </a:r>
            <a:r>
              <a:rPr dirty="0"/>
              <a:t>У</a:t>
            </a:r>
            <a:r>
              <a:rPr dirty="0" spc="175"/>
              <a:t>М</a:t>
            </a:r>
            <a:r>
              <a:rPr dirty="0" spc="-45"/>
              <a:t>Е</a:t>
            </a:r>
            <a:r>
              <a:rPr dirty="0" spc="30"/>
              <a:t>Н</a:t>
            </a:r>
            <a:r>
              <a:rPr dirty="0" spc="-80"/>
              <a:t>Т</a:t>
            </a:r>
            <a:r>
              <a:rPr dirty="0" spc="50"/>
              <a:t>А</a:t>
            </a:r>
            <a:r>
              <a:rPr dirty="0" spc="150"/>
              <a:t>Ц</a:t>
            </a:r>
            <a:r>
              <a:rPr dirty="0" spc="-20"/>
              <a:t>И</a:t>
            </a:r>
            <a:r>
              <a:rPr dirty="0" spc="-45"/>
              <a:t>Е</a:t>
            </a:r>
            <a:r>
              <a:rPr dirty="0" spc="-40"/>
              <a:t>Й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661922" y="2348864"/>
            <a:ext cx="1283335" cy="3773804"/>
            <a:chOff x="1661922" y="2348864"/>
            <a:chExt cx="1283335" cy="3773804"/>
          </a:xfrm>
        </p:grpSpPr>
        <p:sp>
          <p:nvSpPr>
            <p:cNvPr id="6" name="object 6"/>
            <p:cNvSpPr/>
            <p:nvPr/>
          </p:nvSpPr>
          <p:spPr>
            <a:xfrm>
              <a:off x="1673352" y="2357627"/>
              <a:ext cx="1256030" cy="3752215"/>
            </a:xfrm>
            <a:custGeom>
              <a:avLst/>
              <a:gdLst/>
              <a:ahLst/>
              <a:cxnLst/>
              <a:rect l="l" t="t" r="r" b="b"/>
              <a:pathLst>
                <a:path w="1256030" h="3752215">
                  <a:moveTo>
                    <a:pt x="0" y="0"/>
                  </a:moveTo>
                  <a:lnTo>
                    <a:pt x="0" y="3751694"/>
                  </a:lnTo>
                </a:path>
                <a:path w="1256030" h="3752215">
                  <a:moveTo>
                    <a:pt x="1255522" y="0"/>
                  </a:moveTo>
                  <a:lnTo>
                    <a:pt x="1255522" y="3751694"/>
                  </a:lnTo>
                </a:path>
              </a:pathLst>
            </a:custGeom>
            <a:ln w="12700">
              <a:solidFill>
                <a:srgbClr val="5B5B5B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61922" y="2358389"/>
              <a:ext cx="1283335" cy="3754754"/>
            </a:xfrm>
            <a:custGeom>
              <a:avLst/>
              <a:gdLst/>
              <a:ahLst/>
              <a:cxnLst/>
              <a:rect l="l" t="t" r="r" b="b"/>
              <a:pathLst>
                <a:path w="1283335" h="3754754">
                  <a:moveTo>
                    <a:pt x="0" y="0"/>
                  </a:moveTo>
                  <a:lnTo>
                    <a:pt x="1282827" y="0"/>
                  </a:lnTo>
                </a:path>
                <a:path w="1283335" h="3754754">
                  <a:moveTo>
                    <a:pt x="0" y="3754628"/>
                  </a:moveTo>
                  <a:lnTo>
                    <a:pt x="1282827" y="3754628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1804" y="2589275"/>
              <a:ext cx="128016" cy="1295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7231" y="2909315"/>
              <a:ext cx="128016" cy="12953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79701" y="2387225"/>
            <a:ext cx="1243330" cy="80835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54"/>
              </a:spcBef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Извещение</a:t>
            </a:r>
            <a:endParaRPr sz="800">
              <a:latin typeface="Trebuchet MS"/>
              <a:cs typeface="Trebuchet MS"/>
            </a:endParaRPr>
          </a:p>
          <a:p>
            <a:pPr algn="ctr" marL="8255">
              <a:lnSpc>
                <a:spcPct val="100000"/>
              </a:lnSpc>
              <a:spcBef>
                <a:spcPts val="210"/>
              </a:spcBef>
            </a:pPr>
            <a:r>
              <a:rPr dirty="0" sz="1050" spc="45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1050">
              <a:latin typeface="Trebuchet MS"/>
              <a:cs typeface="Trebuchet MS"/>
            </a:endParaRPr>
          </a:p>
          <a:p>
            <a:pPr algn="ctr" marL="5080">
              <a:lnSpc>
                <a:spcPct val="100000"/>
              </a:lnSpc>
              <a:spcBef>
                <a:spcPts val="95"/>
              </a:spcBef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Документация</a:t>
            </a:r>
            <a:endParaRPr sz="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1050" spc="45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1050">
              <a:latin typeface="Trebuchet MS"/>
              <a:cs typeface="Trebuchet MS"/>
            </a:endParaRPr>
          </a:p>
          <a:p>
            <a:pPr algn="ctr" marL="3175">
              <a:lnSpc>
                <a:spcPct val="100000"/>
              </a:lnSpc>
              <a:spcBef>
                <a:spcPts val="95"/>
              </a:spcBef>
            </a:pPr>
            <a:r>
              <a:rPr dirty="0" sz="800" spc="6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кт</a:t>
            </a:r>
            <a:r>
              <a:rPr dirty="0" sz="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8111" y="6166103"/>
            <a:ext cx="1286510" cy="14478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191770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54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5" b="1">
                <a:solidFill>
                  <a:srgbClr val="2A3338"/>
                </a:solidFill>
                <a:latin typeface="Trebuchet MS"/>
                <a:cs typeface="Trebuchet MS"/>
              </a:rPr>
              <a:t>2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-30" b="1">
                <a:solidFill>
                  <a:srgbClr val="2A3338"/>
                </a:solidFill>
                <a:latin typeface="Trebuchet MS"/>
                <a:cs typeface="Trebuchet MS"/>
              </a:rPr>
              <a:t>54.</a:t>
            </a:r>
            <a:r>
              <a:rPr dirty="0" sz="800" spc="-25" b="1">
                <a:solidFill>
                  <a:srgbClr val="2A3338"/>
                </a:solidFill>
                <a:latin typeface="Trebuchet MS"/>
                <a:cs typeface="Trebuchet MS"/>
              </a:rPr>
              <a:t>3</a:t>
            </a:r>
            <a:r>
              <a:rPr dirty="0" sz="8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59635" y="1147572"/>
            <a:ext cx="5615940" cy="257810"/>
          </a:xfrm>
          <a:custGeom>
            <a:avLst/>
            <a:gdLst/>
            <a:ahLst/>
            <a:cxnLst/>
            <a:rect l="l" t="t" r="r" b="b"/>
            <a:pathLst>
              <a:path w="5615940" h="257809">
                <a:moveTo>
                  <a:pt x="0" y="256031"/>
                </a:moveTo>
                <a:lnTo>
                  <a:pt x="3428" y="235076"/>
                </a:lnTo>
                <a:lnTo>
                  <a:pt x="12826" y="217931"/>
                </a:lnTo>
                <a:lnTo>
                  <a:pt x="26796" y="206248"/>
                </a:lnTo>
                <a:lnTo>
                  <a:pt x="43814" y="201929"/>
                </a:lnTo>
                <a:lnTo>
                  <a:pt x="2055494" y="201929"/>
                </a:lnTo>
                <a:lnTo>
                  <a:pt x="2072513" y="197738"/>
                </a:lnTo>
                <a:lnTo>
                  <a:pt x="2086483" y="186181"/>
                </a:lnTo>
                <a:lnTo>
                  <a:pt x="2095880" y="169037"/>
                </a:lnTo>
                <a:lnTo>
                  <a:pt x="2099310" y="148081"/>
                </a:lnTo>
                <a:lnTo>
                  <a:pt x="2102739" y="169037"/>
                </a:lnTo>
                <a:lnTo>
                  <a:pt x="2112137" y="186181"/>
                </a:lnTo>
                <a:lnTo>
                  <a:pt x="2126106" y="197738"/>
                </a:lnTo>
                <a:lnTo>
                  <a:pt x="2143125" y="201929"/>
                </a:lnTo>
                <a:lnTo>
                  <a:pt x="4154804" y="201929"/>
                </a:lnTo>
                <a:lnTo>
                  <a:pt x="4171823" y="206248"/>
                </a:lnTo>
                <a:lnTo>
                  <a:pt x="4185792" y="217931"/>
                </a:lnTo>
                <a:lnTo>
                  <a:pt x="4195191" y="235076"/>
                </a:lnTo>
                <a:lnTo>
                  <a:pt x="4198620" y="256031"/>
                </a:lnTo>
              </a:path>
              <a:path w="5615940" h="257809">
                <a:moveTo>
                  <a:pt x="4329684" y="257555"/>
                </a:moveTo>
                <a:lnTo>
                  <a:pt x="4333113" y="236347"/>
                </a:lnTo>
                <a:lnTo>
                  <a:pt x="4342511" y="218948"/>
                </a:lnTo>
                <a:lnTo>
                  <a:pt x="4356481" y="207010"/>
                </a:lnTo>
                <a:lnTo>
                  <a:pt x="4373499" y="202691"/>
                </a:lnTo>
                <a:lnTo>
                  <a:pt x="4928743" y="202691"/>
                </a:lnTo>
                <a:lnTo>
                  <a:pt x="4945761" y="198500"/>
                </a:lnTo>
                <a:lnTo>
                  <a:pt x="4959731" y="186689"/>
                </a:lnTo>
                <a:lnTo>
                  <a:pt x="4969129" y="169290"/>
                </a:lnTo>
                <a:lnTo>
                  <a:pt x="4972558" y="148081"/>
                </a:lnTo>
                <a:lnTo>
                  <a:pt x="4975987" y="169290"/>
                </a:lnTo>
                <a:lnTo>
                  <a:pt x="4985385" y="186689"/>
                </a:lnTo>
                <a:lnTo>
                  <a:pt x="4999355" y="198500"/>
                </a:lnTo>
                <a:lnTo>
                  <a:pt x="5016372" y="202691"/>
                </a:lnTo>
                <a:lnTo>
                  <a:pt x="5571617" y="202691"/>
                </a:lnTo>
                <a:lnTo>
                  <a:pt x="5588635" y="207010"/>
                </a:lnTo>
                <a:lnTo>
                  <a:pt x="5602605" y="218948"/>
                </a:lnTo>
                <a:lnTo>
                  <a:pt x="5612003" y="236347"/>
                </a:lnTo>
                <a:lnTo>
                  <a:pt x="5615432" y="257555"/>
                </a:lnTo>
              </a:path>
              <a:path w="5615940" h="257809">
                <a:moveTo>
                  <a:pt x="3983736" y="161289"/>
                </a:moveTo>
                <a:lnTo>
                  <a:pt x="3985387" y="129920"/>
                </a:lnTo>
                <a:lnTo>
                  <a:pt x="3989959" y="104266"/>
                </a:lnTo>
                <a:lnTo>
                  <a:pt x="3996690" y="86994"/>
                </a:lnTo>
                <a:lnTo>
                  <a:pt x="4004817" y="80644"/>
                </a:lnTo>
                <a:lnTo>
                  <a:pt x="4272661" y="80644"/>
                </a:lnTo>
                <a:lnTo>
                  <a:pt x="4280789" y="74294"/>
                </a:lnTo>
                <a:lnTo>
                  <a:pt x="4287520" y="57023"/>
                </a:lnTo>
                <a:lnTo>
                  <a:pt x="4292092" y="31368"/>
                </a:lnTo>
                <a:lnTo>
                  <a:pt x="4293743" y="0"/>
                </a:lnTo>
                <a:lnTo>
                  <a:pt x="4295394" y="31368"/>
                </a:lnTo>
                <a:lnTo>
                  <a:pt x="4299966" y="57023"/>
                </a:lnTo>
                <a:lnTo>
                  <a:pt x="4306697" y="74294"/>
                </a:lnTo>
                <a:lnTo>
                  <a:pt x="4314952" y="80644"/>
                </a:lnTo>
                <a:lnTo>
                  <a:pt x="4582668" y="80644"/>
                </a:lnTo>
                <a:lnTo>
                  <a:pt x="4590796" y="86994"/>
                </a:lnTo>
                <a:lnTo>
                  <a:pt x="4597527" y="104266"/>
                </a:lnTo>
                <a:lnTo>
                  <a:pt x="4602099" y="129920"/>
                </a:lnTo>
                <a:lnTo>
                  <a:pt x="4603750" y="161289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974595" y="2001138"/>
            <a:ext cx="64452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spc="30" b="1">
                <a:solidFill>
                  <a:srgbClr val="E11E31"/>
                </a:solidFill>
                <a:latin typeface="Trebuchet MS"/>
                <a:cs typeface="Trebuchet MS"/>
              </a:rPr>
              <a:t>м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45" b="1">
                <a:solidFill>
                  <a:srgbClr val="E11E31"/>
                </a:solidFill>
                <a:latin typeface="Trebuchet MS"/>
                <a:cs typeface="Trebuchet MS"/>
              </a:rPr>
              <a:t>щ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е 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800" spc="-8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ИС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58111" y="1459991"/>
            <a:ext cx="1286510" cy="501015"/>
            <a:chOff x="1658111" y="1459991"/>
            <a:chExt cx="1286510" cy="501015"/>
          </a:xfrm>
        </p:grpSpPr>
        <p:sp>
          <p:nvSpPr>
            <p:cNvPr id="15" name="object 15"/>
            <p:cNvSpPr/>
            <p:nvPr/>
          </p:nvSpPr>
          <p:spPr>
            <a:xfrm>
              <a:off x="1659635" y="1914169"/>
              <a:ext cx="1284605" cy="18415"/>
            </a:xfrm>
            <a:custGeom>
              <a:avLst/>
              <a:gdLst/>
              <a:ahLst/>
              <a:cxnLst/>
              <a:rect l="l" t="t" r="r" b="b"/>
              <a:pathLst>
                <a:path w="1284605" h="18414">
                  <a:moveTo>
                    <a:pt x="1284224" y="0"/>
                  </a:moveTo>
                  <a:lnTo>
                    <a:pt x="0" y="0"/>
                  </a:lnTo>
                  <a:lnTo>
                    <a:pt x="0" y="17881"/>
                  </a:lnTo>
                  <a:lnTo>
                    <a:pt x="1284224" y="17881"/>
                  </a:lnTo>
                  <a:lnTo>
                    <a:pt x="1284224" y="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58111" y="1459991"/>
              <a:ext cx="1286510" cy="399415"/>
            </a:xfrm>
            <a:custGeom>
              <a:avLst/>
              <a:gdLst/>
              <a:ahLst/>
              <a:cxnLst/>
              <a:rect l="l" t="t" r="r" b="b"/>
              <a:pathLst>
                <a:path w="1286510" h="399414">
                  <a:moveTo>
                    <a:pt x="1286128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286128" y="399034"/>
                  </a:lnTo>
                  <a:lnTo>
                    <a:pt x="12861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220467" y="1810511"/>
              <a:ext cx="162560" cy="150495"/>
            </a:xfrm>
            <a:custGeom>
              <a:avLst/>
              <a:gdLst/>
              <a:ahLst/>
              <a:cxnLst/>
              <a:rect l="l" t="t" r="r" b="b"/>
              <a:pathLst>
                <a:path w="162560" h="150494">
                  <a:moveTo>
                    <a:pt x="162559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1280" y="150367"/>
                  </a:lnTo>
                  <a:lnTo>
                    <a:pt x="162559" y="122174"/>
                  </a:lnTo>
                  <a:lnTo>
                    <a:pt x="162559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259329" y="1795652"/>
            <a:ext cx="8445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20389" y="2348864"/>
            <a:ext cx="1284605" cy="3773804"/>
            <a:chOff x="3120389" y="2348864"/>
            <a:chExt cx="1284605" cy="3773804"/>
          </a:xfrm>
        </p:grpSpPr>
        <p:sp>
          <p:nvSpPr>
            <p:cNvPr id="20" name="object 20"/>
            <p:cNvSpPr/>
            <p:nvPr/>
          </p:nvSpPr>
          <p:spPr>
            <a:xfrm>
              <a:off x="3131819" y="2357627"/>
              <a:ext cx="1256030" cy="3752215"/>
            </a:xfrm>
            <a:custGeom>
              <a:avLst/>
              <a:gdLst/>
              <a:ahLst/>
              <a:cxnLst/>
              <a:rect l="l" t="t" r="r" b="b"/>
              <a:pathLst>
                <a:path w="1256029" h="3752215">
                  <a:moveTo>
                    <a:pt x="0" y="0"/>
                  </a:moveTo>
                  <a:lnTo>
                    <a:pt x="0" y="3751694"/>
                  </a:lnTo>
                </a:path>
                <a:path w="1256029" h="3752215">
                  <a:moveTo>
                    <a:pt x="1255521" y="0"/>
                  </a:moveTo>
                  <a:lnTo>
                    <a:pt x="1255521" y="3751694"/>
                  </a:lnTo>
                </a:path>
              </a:pathLst>
            </a:custGeom>
            <a:ln w="12700">
              <a:solidFill>
                <a:srgbClr val="00919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120389" y="2358389"/>
              <a:ext cx="1284605" cy="3754754"/>
            </a:xfrm>
            <a:custGeom>
              <a:avLst/>
              <a:gdLst/>
              <a:ahLst/>
              <a:cxnLst/>
              <a:rect l="l" t="t" r="r" b="b"/>
              <a:pathLst>
                <a:path w="1284604" h="3754754">
                  <a:moveTo>
                    <a:pt x="0" y="0"/>
                  </a:moveTo>
                  <a:lnTo>
                    <a:pt x="1284351" y="0"/>
                  </a:lnTo>
                </a:path>
                <a:path w="1284604" h="3754754">
                  <a:moveTo>
                    <a:pt x="0" y="3754628"/>
                  </a:moveTo>
                  <a:lnTo>
                    <a:pt x="1284351" y="3754628"/>
                  </a:lnTo>
                </a:path>
              </a:pathLst>
            </a:custGeom>
            <a:ln w="19050">
              <a:solidFill>
                <a:srgbClr val="0091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3118104" y="6166103"/>
            <a:ext cx="1286510" cy="14478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36</a:t>
            </a:r>
            <a:r>
              <a:rPr dirty="0" sz="800" spc="-100" b="1">
                <a:solidFill>
                  <a:srgbClr val="2A3338"/>
                </a:solidFill>
                <a:latin typeface="Trebuchet MS"/>
                <a:cs typeface="Trebuchet MS"/>
              </a:rPr>
              <a:t>,</a:t>
            </a:r>
            <a:r>
              <a:rPr dirty="0" sz="8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54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5" b="1">
                <a:solidFill>
                  <a:srgbClr val="2A3338"/>
                </a:solidFill>
                <a:latin typeface="Trebuchet MS"/>
                <a:cs typeface="Trebuchet MS"/>
              </a:rPr>
              <a:t>2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-30" b="1">
                <a:solidFill>
                  <a:srgbClr val="2A3338"/>
                </a:solidFill>
                <a:latin typeface="Trebuchet MS"/>
                <a:cs typeface="Trebuchet MS"/>
              </a:rPr>
              <a:t>54.</a:t>
            </a:r>
            <a:r>
              <a:rPr dirty="0" sz="800" spc="-25" b="1">
                <a:solidFill>
                  <a:srgbClr val="2A3338"/>
                </a:solidFill>
                <a:latin typeface="Trebuchet MS"/>
                <a:cs typeface="Trebuchet MS"/>
              </a:rPr>
              <a:t>3</a:t>
            </a:r>
            <a:r>
              <a:rPr dirty="0" sz="8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73523" y="6166103"/>
            <a:ext cx="1286510" cy="14478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31559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54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4</a:t>
            </a:r>
            <a:r>
              <a:rPr dirty="0" sz="8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16753" y="2001138"/>
            <a:ext cx="38544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105"/>
              </a:spcBef>
            </a:pPr>
            <a:r>
              <a:rPr dirty="0" sz="800" spc="30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ча 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ая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во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73523" y="1459991"/>
            <a:ext cx="4281170" cy="520700"/>
            <a:chOff x="4573523" y="1459991"/>
            <a:chExt cx="4281170" cy="520700"/>
          </a:xfrm>
        </p:grpSpPr>
        <p:sp>
          <p:nvSpPr>
            <p:cNvPr id="26" name="object 26"/>
            <p:cNvSpPr/>
            <p:nvPr/>
          </p:nvSpPr>
          <p:spPr>
            <a:xfrm>
              <a:off x="4573524" y="1459991"/>
              <a:ext cx="2701925" cy="399415"/>
            </a:xfrm>
            <a:custGeom>
              <a:avLst/>
              <a:gdLst/>
              <a:ahLst/>
              <a:cxnLst/>
              <a:rect l="l" t="t" r="r" b="b"/>
              <a:pathLst>
                <a:path w="2701925" h="399414">
                  <a:moveTo>
                    <a:pt x="1286129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286129" y="399034"/>
                  </a:lnTo>
                  <a:lnTo>
                    <a:pt x="1286129" y="0"/>
                  </a:lnTo>
                  <a:close/>
                </a:path>
                <a:path w="2701925" h="399414">
                  <a:moveTo>
                    <a:pt x="2701925" y="0"/>
                  </a:moveTo>
                  <a:lnTo>
                    <a:pt x="1415796" y="0"/>
                  </a:lnTo>
                  <a:lnTo>
                    <a:pt x="1415796" y="399034"/>
                  </a:lnTo>
                  <a:lnTo>
                    <a:pt x="2701925" y="399034"/>
                  </a:lnTo>
                  <a:lnTo>
                    <a:pt x="27019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878067" y="1548383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79" h="207644">
                  <a:moveTo>
                    <a:pt x="0" y="0"/>
                  </a:moveTo>
                  <a:lnTo>
                    <a:pt x="0" y="207137"/>
                  </a:lnTo>
                  <a:lnTo>
                    <a:pt x="106680" y="103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437119" y="1459991"/>
              <a:ext cx="1286510" cy="399415"/>
            </a:xfrm>
            <a:custGeom>
              <a:avLst/>
              <a:gdLst/>
              <a:ahLst/>
              <a:cxnLst/>
              <a:rect l="l" t="t" r="r" b="b"/>
              <a:pathLst>
                <a:path w="1286509" h="399414">
                  <a:moveTo>
                    <a:pt x="1286128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286128" y="399034"/>
                  </a:lnTo>
                  <a:lnTo>
                    <a:pt x="12861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460236" y="1548383"/>
              <a:ext cx="2393950" cy="220979"/>
            </a:xfrm>
            <a:custGeom>
              <a:avLst/>
              <a:gdLst/>
              <a:ahLst/>
              <a:cxnLst/>
              <a:rect l="l" t="t" r="r" b="b"/>
              <a:pathLst>
                <a:path w="2393950" h="220980">
                  <a:moveTo>
                    <a:pt x="358140" y="94742"/>
                  </a:moveTo>
                  <a:lnTo>
                    <a:pt x="356489" y="94742"/>
                  </a:lnTo>
                  <a:lnTo>
                    <a:pt x="356489" y="93091"/>
                  </a:lnTo>
                  <a:lnTo>
                    <a:pt x="354838" y="91440"/>
                  </a:lnTo>
                  <a:lnTo>
                    <a:pt x="128143" y="91440"/>
                  </a:lnTo>
                  <a:lnTo>
                    <a:pt x="4953" y="151638"/>
                  </a:lnTo>
                  <a:lnTo>
                    <a:pt x="1651" y="154940"/>
                  </a:lnTo>
                  <a:lnTo>
                    <a:pt x="1651" y="156591"/>
                  </a:lnTo>
                  <a:lnTo>
                    <a:pt x="0" y="159131"/>
                  </a:lnTo>
                  <a:lnTo>
                    <a:pt x="0" y="160782"/>
                  </a:lnTo>
                  <a:lnTo>
                    <a:pt x="1651" y="162433"/>
                  </a:lnTo>
                  <a:lnTo>
                    <a:pt x="1651" y="164084"/>
                  </a:lnTo>
                  <a:lnTo>
                    <a:pt x="3302" y="165735"/>
                  </a:lnTo>
                  <a:lnTo>
                    <a:pt x="4953" y="165735"/>
                  </a:lnTo>
                  <a:lnTo>
                    <a:pt x="4953" y="167386"/>
                  </a:lnTo>
                  <a:lnTo>
                    <a:pt x="28067" y="167386"/>
                  </a:lnTo>
                  <a:lnTo>
                    <a:pt x="4953" y="178943"/>
                  </a:lnTo>
                  <a:lnTo>
                    <a:pt x="1651" y="182245"/>
                  </a:lnTo>
                  <a:lnTo>
                    <a:pt x="1651" y="183896"/>
                  </a:lnTo>
                  <a:lnTo>
                    <a:pt x="0" y="185547"/>
                  </a:lnTo>
                  <a:lnTo>
                    <a:pt x="0" y="187198"/>
                  </a:lnTo>
                  <a:lnTo>
                    <a:pt x="1651" y="188849"/>
                  </a:lnTo>
                  <a:lnTo>
                    <a:pt x="1651" y="190500"/>
                  </a:lnTo>
                  <a:lnTo>
                    <a:pt x="3302" y="192151"/>
                  </a:lnTo>
                  <a:lnTo>
                    <a:pt x="4953" y="192151"/>
                  </a:lnTo>
                  <a:lnTo>
                    <a:pt x="4953" y="193802"/>
                  </a:lnTo>
                  <a:lnTo>
                    <a:pt x="28067" y="193802"/>
                  </a:lnTo>
                  <a:lnTo>
                    <a:pt x="4953" y="206121"/>
                  </a:lnTo>
                  <a:lnTo>
                    <a:pt x="1651" y="209423"/>
                  </a:lnTo>
                  <a:lnTo>
                    <a:pt x="1651" y="211074"/>
                  </a:lnTo>
                  <a:lnTo>
                    <a:pt x="0" y="212725"/>
                  </a:lnTo>
                  <a:lnTo>
                    <a:pt x="0" y="214376"/>
                  </a:lnTo>
                  <a:lnTo>
                    <a:pt x="1651" y="216027"/>
                  </a:lnTo>
                  <a:lnTo>
                    <a:pt x="1651" y="217678"/>
                  </a:lnTo>
                  <a:lnTo>
                    <a:pt x="3302" y="219329"/>
                  </a:lnTo>
                  <a:lnTo>
                    <a:pt x="4953" y="219329"/>
                  </a:lnTo>
                  <a:lnTo>
                    <a:pt x="4953" y="220980"/>
                  </a:lnTo>
                  <a:lnTo>
                    <a:pt x="231648" y="220980"/>
                  </a:lnTo>
                  <a:lnTo>
                    <a:pt x="260832" y="206121"/>
                  </a:lnTo>
                  <a:lnTo>
                    <a:pt x="353187" y="159131"/>
                  </a:lnTo>
                  <a:lnTo>
                    <a:pt x="354838" y="159131"/>
                  </a:lnTo>
                  <a:lnTo>
                    <a:pt x="356489" y="156591"/>
                  </a:lnTo>
                  <a:lnTo>
                    <a:pt x="356489" y="154940"/>
                  </a:lnTo>
                  <a:lnTo>
                    <a:pt x="358140" y="154940"/>
                  </a:lnTo>
                  <a:lnTo>
                    <a:pt x="358140" y="148336"/>
                  </a:lnTo>
                  <a:lnTo>
                    <a:pt x="356489" y="148336"/>
                  </a:lnTo>
                  <a:lnTo>
                    <a:pt x="356489" y="146685"/>
                  </a:lnTo>
                  <a:lnTo>
                    <a:pt x="354838" y="145034"/>
                  </a:lnTo>
                  <a:lnTo>
                    <a:pt x="329184" y="145034"/>
                  </a:lnTo>
                  <a:lnTo>
                    <a:pt x="350139" y="133477"/>
                  </a:lnTo>
                  <a:lnTo>
                    <a:pt x="317627" y="133477"/>
                  </a:lnTo>
                  <a:lnTo>
                    <a:pt x="317627" y="160782"/>
                  </a:lnTo>
                  <a:lnTo>
                    <a:pt x="226568" y="206121"/>
                  </a:lnTo>
                  <a:lnTo>
                    <a:pt x="40513" y="206121"/>
                  </a:lnTo>
                  <a:lnTo>
                    <a:pt x="63627" y="193802"/>
                  </a:lnTo>
                  <a:lnTo>
                    <a:pt x="231648" y="193802"/>
                  </a:lnTo>
                  <a:lnTo>
                    <a:pt x="231648" y="192151"/>
                  </a:lnTo>
                  <a:lnTo>
                    <a:pt x="259461" y="178943"/>
                  </a:lnTo>
                  <a:lnTo>
                    <a:pt x="297815" y="160782"/>
                  </a:lnTo>
                  <a:lnTo>
                    <a:pt x="317627" y="160782"/>
                  </a:lnTo>
                  <a:lnTo>
                    <a:pt x="317627" y="133477"/>
                  </a:lnTo>
                  <a:lnTo>
                    <a:pt x="291973" y="145034"/>
                  </a:lnTo>
                  <a:lnTo>
                    <a:pt x="226568" y="178943"/>
                  </a:lnTo>
                  <a:lnTo>
                    <a:pt x="40513" y="178943"/>
                  </a:lnTo>
                  <a:lnTo>
                    <a:pt x="63627" y="167386"/>
                  </a:lnTo>
                  <a:lnTo>
                    <a:pt x="231648" y="167386"/>
                  </a:lnTo>
                  <a:lnTo>
                    <a:pt x="262382" y="151638"/>
                  </a:lnTo>
                  <a:lnTo>
                    <a:pt x="40513" y="151638"/>
                  </a:lnTo>
                  <a:lnTo>
                    <a:pt x="133210" y="106299"/>
                  </a:lnTo>
                  <a:lnTo>
                    <a:pt x="350139" y="106299"/>
                  </a:lnTo>
                  <a:lnTo>
                    <a:pt x="353187" y="104648"/>
                  </a:lnTo>
                  <a:lnTo>
                    <a:pt x="354838" y="104648"/>
                  </a:lnTo>
                  <a:lnTo>
                    <a:pt x="356489" y="102997"/>
                  </a:lnTo>
                  <a:lnTo>
                    <a:pt x="356489" y="101346"/>
                  </a:lnTo>
                  <a:lnTo>
                    <a:pt x="358140" y="101346"/>
                  </a:lnTo>
                  <a:lnTo>
                    <a:pt x="358140" y="94742"/>
                  </a:lnTo>
                  <a:close/>
                </a:path>
                <a:path w="2393950" h="220980">
                  <a:moveTo>
                    <a:pt x="947928" y="104140"/>
                  </a:moveTo>
                  <a:lnTo>
                    <a:pt x="841248" y="0"/>
                  </a:lnTo>
                  <a:lnTo>
                    <a:pt x="841248" y="208280"/>
                  </a:lnTo>
                  <a:lnTo>
                    <a:pt x="947928" y="104140"/>
                  </a:lnTo>
                  <a:close/>
                </a:path>
                <a:path w="2393950" h="220980">
                  <a:moveTo>
                    <a:pt x="2393950" y="104140"/>
                  </a:moveTo>
                  <a:lnTo>
                    <a:pt x="2287270" y="0"/>
                  </a:lnTo>
                  <a:lnTo>
                    <a:pt x="2287270" y="208280"/>
                  </a:lnTo>
                  <a:lnTo>
                    <a:pt x="2393950" y="10414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6519" y="1481327"/>
              <a:ext cx="371855" cy="2179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2900" y="1485899"/>
              <a:ext cx="214883" cy="2895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5571" y="1571243"/>
              <a:ext cx="138683" cy="11887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3207" y="1496567"/>
              <a:ext cx="289560" cy="28803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134355" y="1830323"/>
              <a:ext cx="162560" cy="150495"/>
            </a:xfrm>
            <a:custGeom>
              <a:avLst/>
              <a:gdLst/>
              <a:ahLst/>
              <a:cxnLst/>
              <a:rect l="l" t="t" r="r" b="b"/>
              <a:pathLst>
                <a:path w="162560" h="150494">
                  <a:moveTo>
                    <a:pt x="16256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1153" y="150367"/>
                  </a:lnTo>
                  <a:lnTo>
                    <a:pt x="162560" y="122174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5170170" y="1818894"/>
            <a:ext cx="914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89320" y="6166103"/>
            <a:ext cx="1286510" cy="14478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875" rIns="0" bIns="0" rtlCol="0" vert="horz">
            <a:spAutoFit/>
          </a:bodyPr>
          <a:lstStyle/>
          <a:p>
            <a:pPr marL="201930">
              <a:lnSpc>
                <a:spcPct val="100000"/>
              </a:lnSpc>
              <a:spcBef>
                <a:spcPts val="125"/>
              </a:spcBef>
            </a:pPr>
            <a:r>
              <a:rPr dirty="0" sz="800" spc="-35" b="1">
                <a:solidFill>
                  <a:srgbClr val="2A3338"/>
                </a:solidFill>
                <a:latin typeface="Trebuchet MS"/>
                <a:cs typeface="Trebuchet MS"/>
              </a:rPr>
              <a:t>ч.</a:t>
            </a:r>
            <a:r>
              <a:rPr dirty="0" sz="8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8</a:t>
            </a:r>
            <a:r>
              <a:rPr dirty="0" sz="8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112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7</a:t>
            </a:r>
            <a:r>
              <a:rPr dirty="0" sz="8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</a:t>
            </a:r>
            <a:r>
              <a:rPr dirty="0" sz="800" spc="-15" b="1">
                <a:solidFill>
                  <a:srgbClr val="2A3338"/>
                </a:solidFill>
                <a:latin typeface="Trebuchet MS"/>
                <a:cs typeface="Trebuchet MS"/>
              </a:rPr>
              <a:t>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81471" y="2001774"/>
            <a:ext cx="89916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Рассмотрение</a:t>
            </a:r>
            <a:r>
              <a:rPr dirty="0" sz="800" spc="5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и </a:t>
            </a:r>
            <a:r>
              <a:rPr dirty="0" sz="800" spc="-22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ц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8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I</a:t>
            </a:r>
            <a:r>
              <a:rPr dirty="0" sz="800" spc="50" b="1">
                <a:solidFill>
                  <a:srgbClr val="E11E31"/>
                </a:solidFill>
                <a:latin typeface="Trebuchet MS"/>
                <a:cs typeface="Trebuchet MS"/>
              </a:rPr>
              <a:t>I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част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й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37119" y="6166103"/>
            <a:ext cx="1286510" cy="14478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875" rIns="0" bIns="0" rtlCol="0" vert="horz">
            <a:spAutoFit/>
          </a:bodyPr>
          <a:lstStyle/>
          <a:p>
            <a:pPr marL="201930">
              <a:lnSpc>
                <a:spcPct val="100000"/>
              </a:lnSpc>
              <a:spcBef>
                <a:spcPts val="125"/>
              </a:spcBef>
            </a:pPr>
            <a:r>
              <a:rPr dirty="0" sz="800" spc="-35" b="1">
                <a:solidFill>
                  <a:srgbClr val="2A3338"/>
                </a:solidFill>
                <a:latin typeface="Trebuchet MS"/>
                <a:cs typeface="Trebuchet MS"/>
              </a:rPr>
              <a:t>ч.</a:t>
            </a:r>
            <a:r>
              <a:rPr dirty="0" sz="8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8</a:t>
            </a:r>
            <a:r>
              <a:rPr dirty="0" sz="8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112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7</a:t>
            </a:r>
            <a:r>
              <a:rPr dirty="0" sz="8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60969" y="2001774"/>
            <a:ext cx="62039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105"/>
              </a:spcBef>
            </a:pPr>
            <a:r>
              <a:rPr dirty="0" sz="800" spc="30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е  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итогов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64421" y="2408301"/>
            <a:ext cx="65278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265" indent="-88900">
              <a:lnSpc>
                <a:spcPct val="100000"/>
              </a:lnSpc>
              <a:spcBef>
                <a:spcPts val="105"/>
              </a:spcBef>
              <a:buClr>
                <a:srgbClr val="E1465A"/>
              </a:buClr>
              <a:buChar char="•"/>
              <a:tabLst>
                <a:tab pos="88900" algn="l"/>
              </a:tabLst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52814" y="2530220"/>
            <a:ext cx="6731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964421" y="2652522"/>
            <a:ext cx="993775" cy="879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105"/>
              </a:spcBef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обязанность</a:t>
            </a:r>
            <a:endParaRPr sz="800">
              <a:latin typeface="Trebuchet MS"/>
              <a:cs typeface="Trebuchet MS"/>
            </a:endParaRPr>
          </a:p>
          <a:p>
            <a:pPr marL="88265" indent="-88900">
              <a:lnSpc>
                <a:spcPct val="100000"/>
              </a:lnSpc>
              <a:buClr>
                <a:srgbClr val="E1465A"/>
              </a:buClr>
              <a:buChar char="•"/>
              <a:tabLst>
                <a:tab pos="88900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если победитель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клон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 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заключить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контракт</a:t>
            </a:r>
            <a:endParaRPr sz="800">
              <a:latin typeface="Trebuchet MS"/>
              <a:cs typeface="Trebuchet MS"/>
            </a:endParaRPr>
          </a:p>
          <a:p>
            <a:pPr marL="88265" marR="329565">
              <a:lnSpc>
                <a:spcPct val="100000"/>
              </a:lnSpc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со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вторым 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898381" y="2351913"/>
            <a:ext cx="1288415" cy="1782445"/>
            <a:chOff x="8898381" y="2351913"/>
            <a:chExt cx="1288415" cy="1782445"/>
          </a:xfrm>
        </p:grpSpPr>
        <p:sp>
          <p:nvSpPr>
            <p:cNvPr id="44" name="object 44"/>
            <p:cNvSpPr/>
            <p:nvPr/>
          </p:nvSpPr>
          <p:spPr>
            <a:xfrm>
              <a:off x="8904731" y="2357628"/>
              <a:ext cx="1275715" cy="1764664"/>
            </a:xfrm>
            <a:custGeom>
              <a:avLst/>
              <a:gdLst/>
              <a:ahLst/>
              <a:cxnLst/>
              <a:rect l="l" t="t" r="r" b="b"/>
              <a:pathLst>
                <a:path w="1275715" h="1764664">
                  <a:moveTo>
                    <a:pt x="0" y="0"/>
                  </a:moveTo>
                  <a:lnTo>
                    <a:pt x="0" y="1764284"/>
                  </a:lnTo>
                </a:path>
                <a:path w="1275715" h="1764664">
                  <a:moveTo>
                    <a:pt x="1275461" y="0"/>
                  </a:moveTo>
                  <a:lnTo>
                    <a:pt x="1275461" y="1764284"/>
                  </a:lnTo>
                </a:path>
              </a:pathLst>
            </a:custGeom>
            <a:ln w="12700">
              <a:solidFill>
                <a:srgbClr val="92A2A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8902445" y="2361438"/>
              <a:ext cx="1284605" cy="1763395"/>
            </a:xfrm>
            <a:custGeom>
              <a:avLst/>
              <a:gdLst/>
              <a:ahLst/>
              <a:cxnLst/>
              <a:rect l="l" t="t" r="r" b="b"/>
              <a:pathLst>
                <a:path w="1284604" h="1763395">
                  <a:moveTo>
                    <a:pt x="0" y="0"/>
                  </a:moveTo>
                  <a:lnTo>
                    <a:pt x="1284351" y="0"/>
                  </a:lnTo>
                </a:path>
                <a:path w="1284604" h="1763395">
                  <a:moveTo>
                    <a:pt x="0" y="1763141"/>
                  </a:moveTo>
                  <a:lnTo>
                    <a:pt x="1284351" y="1763141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/>
          <p:nvPr/>
        </p:nvSpPr>
        <p:spPr>
          <a:xfrm>
            <a:off x="8900159" y="6166103"/>
            <a:ext cx="1286510" cy="14478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875" rIns="0" bIns="0" rtlCol="0" vert="horz">
            <a:spAutoFit/>
          </a:bodyPr>
          <a:lstStyle/>
          <a:p>
            <a:pPr marL="318135">
              <a:lnSpc>
                <a:spcPct val="100000"/>
              </a:lnSpc>
              <a:spcBef>
                <a:spcPts val="125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55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8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225533" y="2001774"/>
            <a:ext cx="61785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9215" marR="5080" indent="-57150">
              <a:lnSpc>
                <a:spcPct val="100000"/>
              </a:lnSpc>
              <a:spcBef>
                <a:spcPts val="105"/>
              </a:spcBef>
            </a:pPr>
            <a:r>
              <a:rPr dirty="0" sz="800" spc="3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л</a:t>
            </a:r>
            <a:r>
              <a:rPr dirty="0" sz="800" spc="35" b="1">
                <a:solidFill>
                  <a:srgbClr val="E11E31"/>
                </a:solidFill>
                <a:latin typeface="Trebuchet MS"/>
                <a:cs typeface="Trebuchet MS"/>
              </a:rPr>
              <a:t>ю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4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е  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контракта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996940" y="1459991"/>
            <a:ext cx="4189729" cy="523875"/>
            <a:chOff x="5996940" y="1459991"/>
            <a:chExt cx="4189729" cy="523875"/>
          </a:xfrm>
        </p:grpSpPr>
        <p:sp>
          <p:nvSpPr>
            <p:cNvPr id="49" name="object 49"/>
            <p:cNvSpPr/>
            <p:nvPr/>
          </p:nvSpPr>
          <p:spPr>
            <a:xfrm>
              <a:off x="5996940" y="1923287"/>
              <a:ext cx="4183379" cy="31750"/>
            </a:xfrm>
            <a:custGeom>
              <a:avLst/>
              <a:gdLst/>
              <a:ahLst/>
              <a:cxnLst/>
              <a:rect l="l" t="t" r="r" b="b"/>
              <a:pathLst>
                <a:path w="4183379" h="31750">
                  <a:moveTo>
                    <a:pt x="1284211" y="13716"/>
                  </a:moveTo>
                  <a:lnTo>
                    <a:pt x="0" y="13716"/>
                  </a:lnTo>
                  <a:lnTo>
                    <a:pt x="0" y="30099"/>
                  </a:lnTo>
                  <a:lnTo>
                    <a:pt x="1284211" y="30099"/>
                  </a:lnTo>
                  <a:lnTo>
                    <a:pt x="1284211" y="13716"/>
                  </a:lnTo>
                  <a:close/>
                </a:path>
                <a:path w="4183379" h="31750">
                  <a:moveTo>
                    <a:pt x="2725928" y="0"/>
                  </a:moveTo>
                  <a:lnTo>
                    <a:pt x="1440180" y="0"/>
                  </a:lnTo>
                  <a:lnTo>
                    <a:pt x="1440180" y="16383"/>
                  </a:lnTo>
                  <a:lnTo>
                    <a:pt x="2725928" y="16383"/>
                  </a:lnTo>
                  <a:lnTo>
                    <a:pt x="2725928" y="0"/>
                  </a:lnTo>
                  <a:close/>
                </a:path>
                <a:path w="4183379" h="31750">
                  <a:moveTo>
                    <a:pt x="4182872" y="15240"/>
                  </a:moveTo>
                  <a:lnTo>
                    <a:pt x="2898648" y="15240"/>
                  </a:lnTo>
                  <a:lnTo>
                    <a:pt x="2898648" y="31623"/>
                  </a:lnTo>
                  <a:lnTo>
                    <a:pt x="4182872" y="31623"/>
                  </a:lnTo>
                  <a:lnTo>
                    <a:pt x="4182872" y="15240"/>
                  </a:lnTo>
                  <a:close/>
                </a:path>
              </a:pathLst>
            </a:custGeom>
            <a:solidFill>
              <a:srgbClr val="5B5B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559296" y="1833371"/>
              <a:ext cx="162560" cy="150495"/>
            </a:xfrm>
            <a:custGeom>
              <a:avLst/>
              <a:gdLst/>
              <a:ahLst/>
              <a:cxnLst/>
              <a:rect l="l" t="t" r="r" b="b"/>
              <a:pathLst>
                <a:path w="162559" h="150494">
                  <a:moveTo>
                    <a:pt x="162559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1279" y="150367"/>
                  </a:lnTo>
                  <a:lnTo>
                    <a:pt x="162559" y="122174"/>
                  </a:lnTo>
                  <a:lnTo>
                    <a:pt x="162559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900160" y="1459991"/>
              <a:ext cx="1286510" cy="399415"/>
            </a:xfrm>
            <a:custGeom>
              <a:avLst/>
              <a:gdLst/>
              <a:ahLst/>
              <a:cxnLst/>
              <a:rect l="l" t="t" r="r" b="b"/>
              <a:pathLst>
                <a:path w="1286509" h="399414">
                  <a:moveTo>
                    <a:pt x="1286128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286128" y="399034"/>
                  </a:lnTo>
                  <a:lnTo>
                    <a:pt x="12861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69552" y="1499615"/>
              <a:ext cx="347472" cy="286512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7437119" y="1295400"/>
            <a:ext cx="1286510" cy="109220"/>
          </a:xfrm>
          <a:custGeom>
            <a:avLst/>
            <a:gdLst/>
            <a:ahLst/>
            <a:cxnLst/>
            <a:rect l="l" t="t" r="r" b="b"/>
            <a:pathLst>
              <a:path w="1286509" h="109219">
                <a:moveTo>
                  <a:pt x="0" y="109220"/>
                </a:moveTo>
                <a:lnTo>
                  <a:pt x="3428" y="88011"/>
                </a:lnTo>
                <a:lnTo>
                  <a:pt x="12826" y="70612"/>
                </a:lnTo>
                <a:lnTo>
                  <a:pt x="26797" y="58800"/>
                </a:lnTo>
                <a:lnTo>
                  <a:pt x="43814" y="54610"/>
                </a:lnTo>
                <a:lnTo>
                  <a:pt x="599185" y="54610"/>
                </a:lnTo>
                <a:lnTo>
                  <a:pt x="616203" y="50419"/>
                </a:lnTo>
                <a:lnTo>
                  <a:pt x="630174" y="38608"/>
                </a:lnTo>
                <a:lnTo>
                  <a:pt x="639572" y="21209"/>
                </a:lnTo>
                <a:lnTo>
                  <a:pt x="643001" y="0"/>
                </a:lnTo>
                <a:lnTo>
                  <a:pt x="646429" y="21209"/>
                </a:lnTo>
                <a:lnTo>
                  <a:pt x="655954" y="38608"/>
                </a:lnTo>
                <a:lnTo>
                  <a:pt x="669925" y="50419"/>
                </a:lnTo>
                <a:lnTo>
                  <a:pt x="686943" y="54610"/>
                </a:lnTo>
                <a:lnTo>
                  <a:pt x="1242313" y="54610"/>
                </a:lnTo>
                <a:lnTo>
                  <a:pt x="1259331" y="58800"/>
                </a:lnTo>
                <a:lnTo>
                  <a:pt x="1273302" y="70612"/>
                </a:lnTo>
                <a:lnTo>
                  <a:pt x="1282700" y="88011"/>
                </a:lnTo>
                <a:lnTo>
                  <a:pt x="1286128" y="109220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900159" y="1295400"/>
            <a:ext cx="1286510" cy="109220"/>
          </a:xfrm>
          <a:custGeom>
            <a:avLst/>
            <a:gdLst/>
            <a:ahLst/>
            <a:cxnLst/>
            <a:rect l="l" t="t" r="r" b="b"/>
            <a:pathLst>
              <a:path w="1286509" h="109219">
                <a:moveTo>
                  <a:pt x="0" y="109220"/>
                </a:moveTo>
                <a:lnTo>
                  <a:pt x="3429" y="88011"/>
                </a:lnTo>
                <a:lnTo>
                  <a:pt x="12826" y="70612"/>
                </a:lnTo>
                <a:lnTo>
                  <a:pt x="26797" y="58800"/>
                </a:lnTo>
                <a:lnTo>
                  <a:pt x="43815" y="54610"/>
                </a:lnTo>
                <a:lnTo>
                  <a:pt x="599186" y="54610"/>
                </a:lnTo>
                <a:lnTo>
                  <a:pt x="616204" y="50419"/>
                </a:lnTo>
                <a:lnTo>
                  <a:pt x="630174" y="38608"/>
                </a:lnTo>
                <a:lnTo>
                  <a:pt x="639572" y="21209"/>
                </a:lnTo>
                <a:lnTo>
                  <a:pt x="643001" y="0"/>
                </a:lnTo>
                <a:lnTo>
                  <a:pt x="646557" y="21209"/>
                </a:lnTo>
                <a:lnTo>
                  <a:pt x="655955" y="38608"/>
                </a:lnTo>
                <a:lnTo>
                  <a:pt x="669925" y="50419"/>
                </a:lnTo>
                <a:lnTo>
                  <a:pt x="686943" y="54610"/>
                </a:lnTo>
                <a:lnTo>
                  <a:pt x="1242314" y="54610"/>
                </a:lnTo>
                <a:lnTo>
                  <a:pt x="1259332" y="58800"/>
                </a:lnTo>
                <a:lnTo>
                  <a:pt x="1273302" y="70612"/>
                </a:lnTo>
                <a:lnTo>
                  <a:pt x="1282700" y="88011"/>
                </a:lnTo>
                <a:lnTo>
                  <a:pt x="1286129" y="109220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3492246" y="1060196"/>
            <a:ext cx="48005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i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n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5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114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773416" y="1136396"/>
            <a:ext cx="44830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a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x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13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221851" y="1136396"/>
            <a:ext cx="59436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н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а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н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40" b="1">
                <a:solidFill>
                  <a:srgbClr val="2A3338"/>
                </a:solidFill>
                <a:latin typeface="Trebuchet MS"/>
                <a:cs typeface="Trebuchet MS"/>
              </a:rPr>
              <a:t>0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161032" y="1487424"/>
            <a:ext cx="909955" cy="287020"/>
            <a:chOff x="2161032" y="1487424"/>
            <a:chExt cx="909955" cy="287020"/>
          </a:xfrm>
        </p:grpSpPr>
        <p:sp>
          <p:nvSpPr>
            <p:cNvPr id="59" name="object 59"/>
            <p:cNvSpPr/>
            <p:nvPr/>
          </p:nvSpPr>
          <p:spPr>
            <a:xfrm>
              <a:off x="2161032" y="1548383"/>
              <a:ext cx="909955" cy="226060"/>
            </a:xfrm>
            <a:custGeom>
              <a:avLst/>
              <a:gdLst/>
              <a:ahLst/>
              <a:cxnLst/>
              <a:rect l="l" t="t" r="r" b="b"/>
              <a:pathLst>
                <a:path w="909955" h="226060">
                  <a:moveTo>
                    <a:pt x="281686" y="143256"/>
                  </a:moveTo>
                  <a:lnTo>
                    <a:pt x="278765" y="138938"/>
                  </a:lnTo>
                  <a:lnTo>
                    <a:pt x="274320" y="138176"/>
                  </a:lnTo>
                  <a:lnTo>
                    <a:pt x="101473" y="138176"/>
                  </a:lnTo>
                  <a:lnTo>
                    <a:pt x="100711" y="137414"/>
                  </a:lnTo>
                  <a:lnTo>
                    <a:pt x="100711" y="44958"/>
                  </a:lnTo>
                  <a:lnTo>
                    <a:pt x="125095" y="53721"/>
                  </a:lnTo>
                  <a:lnTo>
                    <a:pt x="132334" y="56642"/>
                  </a:lnTo>
                  <a:lnTo>
                    <a:pt x="138303" y="54483"/>
                  </a:lnTo>
                  <a:lnTo>
                    <a:pt x="142621" y="48641"/>
                  </a:lnTo>
                  <a:lnTo>
                    <a:pt x="144145" y="45720"/>
                  </a:lnTo>
                  <a:lnTo>
                    <a:pt x="153035" y="34036"/>
                  </a:lnTo>
                  <a:lnTo>
                    <a:pt x="157353" y="27559"/>
                  </a:lnTo>
                  <a:lnTo>
                    <a:pt x="159385" y="23876"/>
                  </a:lnTo>
                  <a:lnTo>
                    <a:pt x="125730" y="23876"/>
                  </a:lnTo>
                  <a:lnTo>
                    <a:pt x="112522" y="18796"/>
                  </a:lnTo>
                  <a:lnTo>
                    <a:pt x="100076" y="14351"/>
                  </a:lnTo>
                  <a:lnTo>
                    <a:pt x="95631" y="12954"/>
                  </a:lnTo>
                  <a:lnTo>
                    <a:pt x="91948" y="12192"/>
                  </a:lnTo>
                  <a:lnTo>
                    <a:pt x="50038" y="12192"/>
                  </a:lnTo>
                  <a:lnTo>
                    <a:pt x="41402" y="13335"/>
                  </a:lnTo>
                  <a:lnTo>
                    <a:pt x="11430" y="74041"/>
                  </a:lnTo>
                  <a:lnTo>
                    <a:pt x="6604" y="88646"/>
                  </a:lnTo>
                  <a:lnTo>
                    <a:pt x="5207" y="94488"/>
                  </a:lnTo>
                  <a:lnTo>
                    <a:pt x="2921" y="99568"/>
                  </a:lnTo>
                  <a:lnTo>
                    <a:pt x="0" y="112776"/>
                  </a:lnTo>
                  <a:lnTo>
                    <a:pt x="5207" y="119253"/>
                  </a:lnTo>
                  <a:lnTo>
                    <a:pt x="18415" y="123571"/>
                  </a:lnTo>
                  <a:lnTo>
                    <a:pt x="25781" y="119888"/>
                  </a:lnTo>
                  <a:lnTo>
                    <a:pt x="28702" y="111252"/>
                  </a:lnTo>
                  <a:lnTo>
                    <a:pt x="29464" y="109855"/>
                  </a:lnTo>
                  <a:lnTo>
                    <a:pt x="30861" y="105410"/>
                  </a:lnTo>
                  <a:lnTo>
                    <a:pt x="30861" y="103251"/>
                  </a:lnTo>
                  <a:lnTo>
                    <a:pt x="32385" y="101092"/>
                  </a:lnTo>
                  <a:lnTo>
                    <a:pt x="32385" y="210947"/>
                  </a:lnTo>
                  <a:lnTo>
                    <a:pt x="33147" y="219710"/>
                  </a:lnTo>
                  <a:lnTo>
                    <a:pt x="41148" y="225552"/>
                  </a:lnTo>
                  <a:lnTo>
                    <a:pt x="56642" y="221996"/>
                  </a:lnTo>
                  <a:lnTo>
                    <a:pt x="61087" y="216154"/>
                  </a:lnTo>
                  <a:lnTo>
                    <a:pt x="61087" y="125730"/>
                  </a:lnTo>
                  <a:lnTo>
                    <a:pt x="60325" y="124333"/>
                  </a:lnTo>
                  <a:lnTo>
                    <a:pt x="61087" y="123571"/>
                  </a:lnTo>
                  <a:lnTo>
                    <a:pt x="72136" y="123571"/>
                  </a:lnTo>
                  <a:lnTo>
                    <a:pt x="72136" y="210947"/>
                  </a:lnTo>
                  <a:lnTo>
                    <a:pt x="74422" y="217678"/>
                  </a:lnTo>
                  <a:lnTo>
                    <a:pt x="79629" y="222250"/>
                  </a:lnTo>
                  <a:lnTo>
                    <a:pt x="86106" y="223901"/>
                  </a:lnTo>
                  <a:lnTo>
                    <a:pt x="92710" y="221996"/>
                  </a:lnTo>
                  <a:lnTo>
                    <a:pt x="97790" y="219075"/>
                  </a:lnTo>
                  <a:lnTo>
                    <a:pt x="100076" y="214630"/>
                  </a:lnTo>
                  <a:lnTo>
                    <a:pt x="100076" y="158623"/>
                  </a:lnTo>
                  <a:lnTo>
                    <a:pt x="100711" y="157226"/>
                  </a:lnTo>
                  <a:lnTo>
                    <a:pt x="272161" y="157226"/>
                  </a:lnTo>
                  <a:lnTo>
                    <a:pt x="273558" y="156464"/>
                  </a:lnTo>
                  <a:lnTo>
                    <a:pt x="278003" y="156464"/>
                  </a:lnTo>
                  <a:lnTo>
                    <a:pt x="280924" y="152781"/>
                  </a:lnTo>
                  <a:lnTo>
                    <a:pt x="281686" y="148463"/>
                  </a:lnTo>
                  <a:lnTo>
                    <a:pt x="281686" y="143256"/>
                  </a:lnTo>
                  <a:close/>
                </a:path>
                <a:path w="909955" h="226060">
                  <a:moveTo>
                    <a:pt x="909828" y="103505"/>
                  </a:moveTo>
                  <a:lnTo>
                    <a:pt x="803148" y="0"/>
                  </a:lnTo>
                  <a:lnTo>
                    <a:pt x="803148" y="207137"/>
                  </a:lnTo>
                  <a:lnTo>
                    <a:pt x="909828" y="103505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3808" y="1545336"/>
              <a:ext cx="156971" cy="12649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97608" y="1487424"/>
              <a:ext cx="187451" cy="94487"/>
            </a:xfrm>
            <a:prstGeom prst="rect">
              <a:avLst/>
            </a:prstGeom>
          </p:spPr>
        </p:pic>
      </p:grpSp>
      <p:graphicFrame>
        <p:nvGraphicFramePr>
          <p:cNvPr id="62" name="object 62"/>
          <p:cNvGraphicFramePr>
            <a:graphicFrameLocks noGrp="1"/>
          </p:cNvGraphicFramePr>
          <p:nvPr/>
        </p:nvGraphicFramePr>
        <p:xfrm>
          <a:off x="5966333" y="2330450"/>
          <a:ext cx="1303655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4605"/>
              </a:tblGrid>
              <a:tr h="7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270471">
                <a:tc>
                  <a:txBody>
                    <a:bodyPr/>
                    <a:lstStyle/>
                    <a:p>
                      <a:pPr algn="ctr" marL="8890">
                        <a:lnSpc>
                          <a:spcPts val="885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ые</a:t>
                      </a:r>
                      <a:r>
                        <a:rPr dirty="0" sz="800" spc="-1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ложе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1524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скрыты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290373">
                <a:tc>
                  <a:txBody>
                    <a:bodyPr/>
                    <a:lstStyle/>
                    <a:p>
                      <a:pPr marL="279400" marR="137160" indent="-1498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3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св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ний  об</a:t>
                      </a:r>
                      <a:r>
                        <a:rPr dirty="0" sz="800" spc="-5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учас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ах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marL="154305" indent="-88900">
                        <a:lnSpc>
                          <a:spcPct val="100000"/>
                        </a:lnSpc>
                        <a:spcBef>
                          <a:spcPts val="244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494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II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части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4305" marR="137160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494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инф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ормац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  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окуме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</a:tcPr>
                </a:tc>
              </a:tr>
              <a:tr h="890015">
                <a:tc>
                  <a:txBody>
                    <a:bodyPr/>
                    <a:lstStyle/>
                    <a:p>
                      <a:pPr marL="407034">
                        <a:lnSpc>
                          <a:spcPts val="955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Протокол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98755" marR="190500" indent="103505">
                        <a:lnSpc>
                          <a:spcPct val="101299"/>
                        </a:lnSpc>
                        <a:spcBef>
                          <a:spcPts val="20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рассмотрения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3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8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й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just" marL="245745" marR="245110">
                        <a:lnSpc>
                          <a:spcPct val="98200"/>
                        </a:lnSpc>
                        <a:spcBef>
                          <a:spcPts val="90"/>
                        </a:spcBef>
                      </a:pPr>
                      <a:r>
                        <a:rPr dirty="0" sz="850" spc="-6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(</a:t>
                      </a:r>
                      <a:r>
                        <a:rPr dirty="0" sz="850" spc="-6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подпи</a:t>
                      </a:r>
                      <a:r>
                        <a:rPr dirty="0" sz="850" spc="-6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</a:t>
                      </a:r>
                      <a:r>
                        <a:rPr dirty="0" sz="850" spc="-7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ы</a:t>
                      </a:r>
                      <a:r>
                        <a:rPr dirty="0" sz="850" spc="-5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</a:t>
                      </a:r>
                      <a:r>
                        <a:rPr dirty="0" sz="850" spc="-6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а</a:t>
                      </a:r>
                      <a:r>
                        <a:rPr dirty="0" sz="850" spc="-6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50" spc="-6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ся </a:t>
                      </a:r>
                      <a:r>
                        <a:rPr dirty="0" sz="85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</a:t>
                      </a:r>
                      <a:r>
                        <a:rPr dirty="0" sz="850" spc="4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spc="-7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</a:t>
                      </a:r>
                      <a:r>
                        <a:rPr dirty="0" sz="850" spc="-8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а</a:t>
                      </a:r>
                      <a:r>
                        <a:rPr dirty="0" sz="850" spc="-7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</a:t>
                      </a:r>
                      <a:r>
                        <a:rPr dirty="0" sz="850" spc="-6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</a:t>
                      </a:r>
                      <a:r>
                        <a:rPr dirty="0" sz="850" spc="-8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а</a:t>
                      </a:r>
                      <a:r>
                        <a:rPr dirty="0" sz="850" spc="-7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вл</a:t>
                      </a:r>
                      <a:r>
                        <a:rPr dirty="0" sz="850" spc="-7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я</a:t>
                      </a:r>
                      <a:r>
                        <a:rPr dirty="0" sz="850" spc="-7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50" spc="-3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ся  </a:t>
                      </a:r>
                      <a:r>
                        <a:rPr dirty="0" sz="850" spc="-4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операторуЭП</a:t>
                      </a:r>
                      <a:endParaRPr sz="850">
                        <a:latin typeface="Segoe UI Semibold"/>
                        <a:cs typeface="Segoe UI Semibold"/>
                      </a:endParaRPr>
                    </a:p>
                    <a:p>
                      <a:pPr marL="253365">
                        <a:lnSpc>
                          <a:spcPts val="894"/>
                        </a:lnSpc>
                      </a:pP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</a:t>
                      </a:r>
                      <a:r>
                        <a:rPr dirty="0" sz="850" spc="-4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spc="-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тотжедень):</a:t>
                      </a:r>
                      <a:endParaRPr sz="850">
                        <a:latin typeface="Segoe UI Semibold"/>
                        <a:cs typeface="Segoe UI Semibold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750314">
                <a:tc>
                  <a:txBody>
                    <a:bodyPr/>
                    <a:lstStyle/>
                    <a:p>
                      <a:pPr marL="154305" indent="-88900">
                        <a:lnSpc>
                          <a:spcPts val="96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494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соответствие/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4305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494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несоответствие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4305" marR="392430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494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оце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6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енным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критериям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3" name="object 63"/>
          <p:cNvGraphicFramePr>
            <a:graphicFrameLocks noGrp="1"/>
          </p:cNvGraphicFramePr>
          <p:nvPr/>
        </p:nvGraphicFramePr>
        <p:xfrm>
          <a:off x="7423277" y="2330450"/>
          <a:ext cx="128524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6190"/>
              </a:tblGrid>
              <a:tr h="754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646176">
                <a:tc>
                  <a:txBody>
                    <a:bodyPr/>
                    <a:lstStyle/>
                    <a:p>
                      <a:pPr algn="ctr" marL="8255">
                        <a:lnSpc>
                          <a:spcPts val="885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Опе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ЭП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азме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щ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ает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ЕИС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ЭП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88265" marR="546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протоколрассмотрения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оце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II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ей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12700">
                        <a:lnSpc>
                          <a:spcPts val="9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заявок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868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</a:tcPr>
                </a:tc>
              </a:tr>
              <a:tr h="227075">
                <a:tc>
                  <a:txBody>
                    <a:bodyPr/>
                    <a:lstStyle/>
                    <a:p>
                      <a:pPr algn="ctr" marL="12065">
                        <a:lnSpc>
                          <a:spcPts val="76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spc="-9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вед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12700">
                        <a:lnSpc>
                          <a:spcPts val="93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итогов: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2716529">
                <a:tc>
                  <a:txBody>
                    <a:bodyPr/>
                    <a:lstStyle/>
                    <a:p>
                      <a:pPr marL="145415" indent="-88900">
                        <a:lnSpc>
                          <a:spcPct val="100000"/>
                        </a:lnSpc>
                        <a:spcBef>
                          <a:spcPts val="28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605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oце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,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«без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бъёма»)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5415" marR="116839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605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присвоение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вы</a:t>
                      </a:r>
                      <a:r>
                        <a:rPr dirty="0" sz="800" spc="9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х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оме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заявкам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5415" marR="570865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605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выявление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4" name="object 64"/>
          <p:cNvSpPr/>
          <p:nvPr/>
        </p:nvSpPr>
        <p:spPr>
          <a:xfrm>
            <a:off x="8902445" y="6113526"/>
            <a:ext cx="1284605" cy="0"/>
          </a:xfrm>
          <a:custGeom>
            <a:avLst/>
            <a:gdLst/>
            <a:ahLst/>
            <a:cxnLst/>
            <a:rect l="l" t="t" r="r" b="b"/>
            <a:pathLst>
              <a:path w="1284604" h="0">
                <a:moveTo>
                  <a:pt x="0" y="0"/>
                </a:moveTo>
                <a:lnTo>
                  <a:pt x="1284351" y="0"/>
                </a:lnTo>
              </a:path>
            </a:pathLst>
          </a:custGeom>
          <a:ln w="19050">
            <a:solidFill>
              <a:srgbClr val="0091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8900159" y="4177284"/>
            <a:ext cx="1286510" cy="14478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31813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83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2</a:t>
            </a:r>
            <a:r>
              <a:rPr dirty="0" sz="8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911081" y="5135626"/>
            <a:ext cx="126301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7950" marR="114300">
              <a:lnSpc>
                <a:spcPct val="100000"/>
              </a:lnSpc>
              <a:spcBef>
                <a:spcPts val="100"/>
              </a:spcBef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Есл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«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»</a:t>
            </a:r>
            <a:r>
              <a:rPr dirty="0" sz="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был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 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лос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4">
                <a:solidFill>
                  <a:srgbClr val="444444"/>
                </a:solidFill>
                <a:latin typeface="Trebuchet MS"/>
                <a:cs typeface="Trebuchet MS"/>
              </a:rPr>
              <a:t>– 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 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подачи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заявок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не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осуществляется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8898381" y="4797933"/>
            <a:ext cx="1288415" cy="1311910"/>
            <a:chOff x="8898381" y="4797933"/>
            <a:chExt cx="1288415" cy="1311910"/>
          </a:xfrm>
        </p:grpSpPr>
        <p:sp>
          <p:nvSpPr>
            <p:cNvPr id="68" name="object 68"/>
            <p:cNvSpPr/>
            <p:nvPr/>
          </p:nvSpPr>
          <p:spPr>
            <a:xfrm>
              <a:off x="8904731" y="4803648"/>
              <a:ext cx="1275715" cy="1306195"/>
            </a:xfrm>
            <a:custGeom>
              <a:avLst/>
              <a:gdLst/>
              <a:ahLst/>
              <a:cxnLst/>
              <a:rect l="l" t="t" r="r" b="b"/>
              <a:pathLst>
                <a:path w="1275715" h="1306195">
                  <a:moveTo>
                    <a:pt x="0" y="0"/>
                  </a:moveTo>
                  <a:lnTo>
                    <a:pt x="0" y="1305661"/>
                  </a:lnTo>
                </a:path>
                <a:path w="1275715" h="1306195">
                  <a:moveTo>
                    <a:pt x="1275461" y="0"/>
                  </a:moveTo>
                  <a:lnTo>
                    <a:pt x="1275461" y="1305661"/>
                  </a:lnTo>
                </a:path>
              </a:pathLst>
            </a:custGeom>
            <a:ln w="12700">
              <a:solidFill>
                <a:srgbClr val="00919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8902445" y="4807458"/>
              <a:ext cx="1284605" cy="0"/>
            </a:xfrm>
            <a:custGeom>
              <a:avLst/>
              <a:gdLst/>
              <a:ahLst/>
              <a:cxnLst/>
              <a:rect l="l" t="t" r="r" b="b"/>
              <a:pathLst>
                <a:path w="1284604" h="0">
                  <a:moveTo>
                    <a:pt x="0" y="0"/>
                  </a:moveTo>
                  <a:lnTo>
                    <a:pt x="1284351" y="0"/>
                  </a:lnTo>
                </a:path>
              </a:pathLst>
            </a:custGeom>
            <a:ln w="19050">
              <a:solidFill>
                <a:srgbClr val="0091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/>
          <p:cNvSpPr txBox="1"/>
          <p:nvPr/>
        </p:nvSpPr>
        <p:spPr>
          <a:xfrm>
            <a:off x="3147186" y="2416556"/>
            <a:ext cx="985519" cy="391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1460" marR="5080" indent="89535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ъ</a:t>
            </a:r>
            <a:r>
              <a:rPr dirty="0" sz="800" spc="-5" b="1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е  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65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30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ии</a:t>
            </a:r>
            <a:r>
              <a:rPr dirty="0" sz="800" spc="-70" b="1">
                <a:solidFill>
                  <a:srgbClr val="444444"/>
                </a:solidFill>
                <a:latin typeface="Trebuchet MS"/>
                <a:cs typeface="Trebuchet MS"/>
              </a:rPr>
              <a:t>:</a:t>
            </a:r>
            <a:endParaRPr sz="800">
              <a:latin typeface="Trebuchet MS"/>
              <a:cs typeface="Trebuchet MS"/>
            </a:endParaRPr>
          </a:p>
          <a:p>
            <a:pPr marL="102235" indent="-90170">
              <a:lnSpc>
                <a:spcPct val="100000"/>
              </a:lnSpc>
              <a:buClr>
                <a:srgbClr val="E1465A"/>
              </a:buClr>
              <a:buChar char="•"/>
              <a:tabLst>
                <a:tab pos="102870" algn="l"/>
              </a:tabLst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обязанность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199001" y="2660395"/>
            <a:ext cx="9271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237102" y="2782316"/>
            <a:ext cx="10528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запрос </a:t>
            </a:r>
            <a:r>
              <a:rPr dirty="0" sz="800" spc="2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поступил</a:t>
            </a:r>
            <a:r>
              <a:rPr dirty="0" sz="800" spc="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145663" y="2904236"/>
            <a:ext cx="1145540" cy="3273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683260" algn="l"/>
              </a:tabLst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позднее	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5 </a:t>
            </a:r>
            <a:r>
              <a:rPr dirty="0" sz="800" spc="1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д.</a:t>
            </a:r>
            <a:r>
              <a:rPr dirty="0" sz="800" spc="4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до</a:t>
            </a:r>
            <a:endParaRPr sz="800">
              <a:latin typeface="Trebuchet MS"/>
              <a:cs typeface="Trebuchet MS"/>
            </a:endParaRPr>
          </a:p>
          <a:p>
            <a:pPr marL="103505">
              <a:lnSpc>
                <a:spcPct val="100000"/>
              </a:lnSpc>
            </a:pP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ДОПЗ</a:t>
            </a:r>
            <a:r>
              <a:rPr dirty="0" sz="800" spc="45">
                <a:solidFill>
                  <a:srgbClr val="E1465A"/>
                </a:solidFill>
                <a:latin typeface="Trebuchet MS"/>
                <a:cs typeface="Trebuchet MS"/>
              </a:rPr>
              <a:t>*</a:t>
            </a:r>
            <a:endParaRPr sz="800">
              <a:latin typeface="Trebuchet MS"/>
              <a:cs typeface="Trebuchet MS"/>
            </a:endParaRPr>
          </a:p>
          <a:p>
            <a:pPr marL="104139" indent="-91440">
              <a:lnSpc>
                <a:spcPct val="100000"/>
              </a:lnSpc>
              <a:buClr>
                <a:srgbClr val="E1465A"/>
              </a:buClr>
              <a:buChar char="•"/>
              <a:tabLst>
                <a:tab pos="104139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зм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ЕИС</a:t>
            </a:r>
            <a:endParaRPr sz="800">
              <a:latin typeface="Trebuchet MS"/>
              <a:cs typeface="Trebuchet MS"/>
            </a:endParaRPr>
          </a:p>
          <a:p>
            <a:pPr marL="103505" marR="91440">
              <a:lnSpc>
                <a:spcPct val="100000"/>
              </a:lnSpc>
            </a:pP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 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даты</a:t>
            </a:r>
            <a:endParaRPr sz="800">
              <a:latin typeface="Trebuchet MS"/>
              <a:cs typeface="Trebuchet MS"/>
            </a:endParaRPr>
          </a:p>
          <a:p>
            <a:pPr marL="103505" marR="426720">
              <a:lnSpc>
                <a:spcPct val="100000"/>
              </a:lnSpc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я 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запроса</a:t>
            </a:r>
            <a:endParaRPr sz="800">
              <a:latin typeface="Trebuchet MS"/>
              <a:cs typeface="Trebuchet MS"/>
            </a:endParaRPr>
          </a:p>
          <a:p>
            <a:pPr marL="302260">
              <a:lnSpc>
                <a:spcPct val="100000"/>
              </a:lnSpc>
              <a:spcBef>
                <a:spcPts val="300"/>
              </a:spcBef>
            </a:pPr>
            <a:r>
              <a:rPr dirty="0" sz="800" spc="-25" b="1">
                <a:solidFill>
                  <a:srgbClr val="444444"/>
                </a:solidFill>
                <a:latin typeface="Trebuchet MS"/>
                <a:cs typeface="Trebuchet MS"/>
              </a:rPr>
              <a:t>Изменение:</a:t>
            </a:r>
            <a:endParaRPr sz="800">
              <a:latin typeface="Trebuchet MS"/>
              <a:cs typeface="Trebuchet MS"/>
            </a:endParaRPr>
          </a:p>
          <a:p>
            <a:pPr marL="104139" indent="-91440">
              <a:lnSpc>
                <a:spcPct val="100000"/>
              </a:lnSpc>
              <a:buClr>
                <a:srgbClr val="E1465A"/>
              </a:buClr>
              <a:buChar char="•"/>
              <a:tabLst>
                <a:tab pos="104139" algn="l"/>
              </a:tabLst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оз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ее</a:t>
            </a:r>
            <a:r>
              <a:rPr dirty="0" sz="800" spc="-14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endParaRPr sz="800">
              <a:latin typeface="Trebuchet MS"/>
              <a:cs typeface="Trebuchet MS"/>
            </a:endParaRPr>
          </a:p>
          <a:p>
            <a:pPr marL="103505">
              <a:lnSpc>
                <a:spcPct val="100000"/>
              </a:lnSpc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ОПЗ</a:t>
            </a:r>
            <a:endParaRPr sz="800">
              <a:latin typeface="Trebuchet MS"/>
              <a:cs typeface="Trebuchet MS"/>
            </a:endParaRPr>
          </a:p>
          <a:p>
            <a:pPr marL="103505" marR="164465" indent="-91440">
              <a:lnSpc>
                <a:spcPct val="100000"/>
              </a:lnSpc>
              <a:buClr>
                <a:srgbClr val="E1465A"/>
              </a:buClr>
              <a:buChar char="•"/>
              <a:tabLst>
                <a:tab pos="104139" algn="l"/>
              </a:tabLst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размещение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зме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35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 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я 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решения</a:t>
            </a:r>
            <a:endParaRPr sz="800">
              <a:latin typeface="Trebuchet MS"/>
              <a:cs typeface="Trebuchet MS"/>
            </a:endParaRPr>
          </a:p>
          <a:p>
            <a:pPr marL="103505" marR="47625" indent="-90170">
              <a:lnSpc>
                <a:spcPct val="100000"/>
              </a:lnSpc>
              <a:buClr>
                <a:srgbClr val="E1465A"/>
              </a:buClr>
              <a:buChar char="•"/>
              <a:tabLst>
                <a:tab pos="104139" algn="l"/>
              </a:tabLst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 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m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i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n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10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. 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зм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я 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ЕИС</a:t>
            </a:r>
            <a:endParaRPr sz="800">
              <a:latin typeface="Trebuchet MS"/>
              <a:cs typeface="Trebuchet MS"/>
            </a:endParaRPr>
          </a:p>
          <a:p>
            <a:pPr algn="r" marR="118745">
              <a:lnSpc>
                <a:spcPct val="100000"/>
              </a:lnSpc>
              <a:spcBef>
                <a:spcPts val="300"/>
              </a:spcBef>
            </a:pP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тме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12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70" b="1">
                <a:solidFill>
                  <a:srgbClr val="444444"/>
                </a:solidFill>
                <a:latin typeface="Trebuchet MS"/>
                <a:cs typeface="Trebuchet MS"/>
              </a:rPr>
              <a:t>:</a:t>
            </a:r>
            <a:endParaRPr sz="800">
              <a:latin typeface="Trebuchet MS"/>
              <a:cs typeface="Trebuchet MS"/>
            </a:endParaRPr>
          </a:p>
          <a:p>
            <a:pPr algn="r" marL="90170" marR="139700" indent="-90170">
              <a:lnSpc>
                <a:spcPct val="100000"/>
              </a:lnSpc>
              <a:buClr>
                <a:srgbClr val="E1465A"/>
              </a:buClr>
              <a:buChar char="•"/>
              <a:tabLst>
                <a:tab pos="90170" algn="l"/>
              </a:tabLst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оз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14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9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endParaRPr sz="800">
              <a:latin typeface="Trebuchet MS"/>
              <a:cs typeface="Trebuchet MS"/>
            </a:endParaRPr>
          </a:p>
          <a:p>
            <a:pPr marL="103505">
              <a:lnSpc>
                <a:spcPct val="100000"/>
              </a:lnSpc>
            </a:pP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6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endParaRPr sz="800">
              <a:latin typeface="Trebuchet MS"/>
              <a:cs typeface="Trebuchet MS"/>
            </a:endParaRPr>
          </a:p>
          <a:p>
            <a:pPr marL="103505" marR="264795" indent="-90170">
              <a:lnSpc>
                <a:spcPct val="100000"/>
              </a:lnSpc>
              <a:spcBef>
                <a:spcPts val="5"/>
              </a:spcBef>
              <a:buClr>
                <a:srgbClr val="E1465A"/>
              </a:buClr>
              <a:buChar char="•"/>
              <a:tabLst>
                <a:tab pos="104139" algn="l"/>
              </a:tabLst>
            </a:pP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случае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ол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ой 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75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 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заключения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665089" y="1016254"/>
            <a:ext cx="44830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a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x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13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360667" y="1133983"/>
            <a:ext cx="64516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н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б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о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л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5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1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594729" y="1821560"/>
            <a:ext cx="914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990331" y="1830323"/>
            <a:ext cx="162560" cy="150495"/>
          </a:xfrm>
          <a:custGeom>
            <a:avLst/>
            <a:gdLst/>
            <a:ahLst/>
            <a:cxnLst/>
            <a:rect l="l" t="t" r="r" b="b"/>
            <a:pathLst>
              <a:path w="162559" h="150494">
                <a:moveTo>
                  <a:pt x="162560" y="0"/>
                </a:moveTo>
                <a:lnTo>
                  <a:pt x="0" y="0"/>
                </a:lnTo>
                <a:lnTo>
                  <a:pt x="0" y="122174"/>
                </a:lnTo>
                <a:lnTo>
                  <a:pt x="81152" y="150367"/>
                </a:lnTo>
                <a:lnTo>
                  <a:pt x="162560" y="122174"/>
                </a:lnTo>
                <a:lnTo>
                  <a:pt x="162560" y="0"/>
                </a:lnTo>
                <a:close/>
              </a:path>
            </a:pathLst>
          </a:custGeom>
          <a:solidFill>
            <a:srgbClr val="E146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8026400" y="1818513"/>
            <a:ext cx="914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9464040" y="1853183"/>
            <a:ext cx="164465" cy="150495"/>
          </a:xfrm>
          <a:custGeom>
            <a:avLst/>
            <a:gdLst/>
            <a:ahLst/>
            <a:cxnLst/>
            <a:rect l="l" t="t" r="r" b="b"/>
            <a:pathLst>
              <a:path w="164465" h="150494">
                <a:moveTo>
                  <a:pt x="164083" y="0"/>
                </a:moveTo>
                <a:lnTo>
                  <a:pt x="0" y="0"/>
                </a:lnTo>
                <a:lnTo>
                  <a:pt x="0" y="122174"/>
                </a:lnTo>
                <a:lnTo>
                  <a:pt x="81914" y="150367"/>
                </a:lnTo>
                <a:lnTo>
                  <a:pt x="164083" y="122174"/>
                </a:lnTo>
                <a:lnTo>
                  <a:pt x="164083" y="0"/>
                </a:lnTo>
                <a:close/>
              </a:path>
            </a:pathLst>
          </a:custGeom>
          <a:solidFill>
            <a:srgbClr val="E146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9501378" y="1841753"/>
            <a:ext cx="914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81" name="object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4192523"/>
            <a:ext cx="128015" cy="129539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5076444"/>
            <a:ext cx="128015" cy="129539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9722" y="2394026"/>
            <a:ext cx="1243330" cy="3724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353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444444"/>
                </a:solidFill>
                <a:latin typeface="Trebuchet MS"/>
                <a:cs typeface="Trebuchet MS"/>
              </a:rPr>
              <a:t>Разъяснение</a:t>
            </a:r>
            <a:endParaRPr sz="800">
              <a:latin typeface="Trebuchet MS"/>
              <a:cs typeface="Trebuchet MS"/>
            </a:endParaRPr>
          </a:p>
          <a:p>
            <a:pPr marL="242570">
              <a:lnSpc>
                <a:spcPts val="910"/>
              </a:lnSpc>
            </a:pP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документации:</a:t>
            </a:r>
            <a:endParaRPr sz="800">
              <a:latin typeface="Trebuchet MS"/>
              <a:cs typeface="Trebuchet MS"/>
            </a:endParaRPr>
          </a:p>
          <a:p>
            <a:pPr algn="just" marL="128270" marR="91440" indent="-90170">
              <a:lnSpc>
                <a:spcPts val="860"/>
              </a:lnSpc>
              <a:spcBef>
                <a:spcPts val="65"/>
              </a:spcBef>
              <a:buClr>
                <a:srgbClr val="E1465A"/>
              </a:buClr>
              <a:buFont typeface="Arial"/>
              <a:buChar char="•"/>
              <a:tabLst>
                <a:tab pos="128905" algn="l"/>
                <a:tab pos="1075690" algn="l"/>
              </a:tabLst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нн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ос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	</a:t>
            </a:r>
            <a:r>
              <a:rPr dirty="0" sz="800" spc="204">
                <a:solidFill>
                  <a:srgbClr val="444444"/>
                </a:solidFill>
                <a:latin typeface="Trebuchet MS"/>
                <a:cs typeface="Trebuchet MS"/>
              </a:rPr>
              <a:t>– 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запрос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поступил 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не </a:t>
            </a:r>
            <a:r>
              <a:rPr dirty="0" sz="800" spc="-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позднее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д.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до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ДОПЗ</a:t>
            </a:r>
            <a:r>
              <a:rPr dirty="0" sz="800" spc="45">
                <a:solidFill>
                  <a:srgbClr val="E1465A"/>
                </a:solidFill>
                <a:latin typeface="Trebuchet MS"/>
                <a:cs typeface="Trebuchet MS"/>
              </a:rPr>
              <a:t>*</a:t>
            </a:r>
            <a:endParaRPr sz="800">
              <a:latin typeface="Trebuchet MS"/>
              <a:cs typeface="Trebuchet MS"/>
            </a:endParaRPr>
          </a:p>
          <a:p>
            <a:pPr marL="128270" indent="-90805">
              <a:lnSpc>
                <a:spcPts val="815"/>
              </a:lnSpc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зм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ЕИС</a:t>
            </a:r>
            <a:endParaRPr sz="800">
              <a:latin typeface="Trebuchet MS"/>
              <a:cs typeface="Trebuchet MS"/>
            </a:endParaRPr>
          </a:p>
          <a:p>
            <a:pPr marL="128270" marR="217170">
              <a:lnSpc>
                <a:spcPts val="860"/>
              </a:lnSpc>
              <a:spcBef>
                <a:spcPts val="65"/>
              </a:spcBef>
            </a:pP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р.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. 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 даты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поступления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запроса</a:t>
            </a:r>
            <a:endParaRPr sz="800">
              <a:latin typeface="Trebuchet MS"/>
              <a:cs typeface="Trebuchet MS"/>
            </a:endParaRPr>
          </a:p>
          <a:p>
            <a:pPr marL="326390">
              <a:lnSpc>
                <a:spcPts val="915"/>
              </a:lnSpc>
              <a:spcBef>
                <a:spcPts val="300"/>
              </a:spcBef>
            </a:pP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Изменение:</a:t>
            </a:r>
            <a:endParaRPr sz="800">
              <a:latin typeface="Trebuchet MS"/>
              <a:cs typeface="Trebuchet MS"/>
            </a:endParaRPr>
          </a:p>
          <a:p>
            <a:pPr marL="128270" marR="125095" indent="-90170">
              <a:lnSpc>
                <a:spcPts val="860"/>
              </a:lnSpc>
              <a:spcBef>
                <a:spcPts val="65"/>
              </a:spcBef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оз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ее</a:t>
            </a:r>
            <a:r>
              <a:rPr dirty="0" sz="800" spc="-14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5  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д.</a:t>
            </a:r>
            <a:r>
              <a:rPr dirty="0" sz="800" spc="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до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ДОПЗ</a:t>
            </a:r>
            <a:endParaRPr sz="800">
              <a:latin typeface="Trebuchet MS"/>
              <a:cs typeface="Trebuchet MS"/>
            </a:endParaRPr>
          </a:p>
          <a:p>
            <a:pPr marL="128270" marR="283210" indent="-90170">
              <a:lnSpc>
                <a:spcPts val="860"/>
              </a:lnSpc>
              <a:spcBef>
                <a:spcPts val="10"/>
              </a:spcBef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размещение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зм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д. 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тия 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решения</a:t>
            </a:r>
            <a:endParaRPr sz="800">
              <a:latin typeface="Trebuchet MS"/>
              <a:cs typeface="Trebuchet MS"/>
            </a:endParaRPr>
          </a:p>
          <a:p>
            <a:pPr marL="128270" marR="170180" indent="-90170">
              <a:lnSpc>
                <a:spcPts val="860"/>
              </a:lnSpc>
              <a:spcBef>
                <a:spcPts val="15"/>
              </a:spcBef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 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m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i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n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10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.  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д.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со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дня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зм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ЕИС</a:t>
            </a:r>
            <a:endParaRPr sz="800">
              <a:latin typeface="Trebuchet MS"/>
              <a:cs typeface="Trebuchet MS"/>
            </a:endParaRPr>
          </a:p>
          <a:p>
            <a:pPr marL="207010">
              <a:lnSpc>
                <a:spcPts val="910"/>
              </a:lnSpc>
              <a:spcBef>
                <a:spcPts val="300"/>
              </a:spcBef>
            </a:pP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тме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6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70" b="1">
                <a:solidFill>
                  <a:srgbClr val="444444"/>
                </a:solidFill>
                <a:latin typeface="Trebuchet MS"/>
                <a:cs typeface="Trebuchet MS"/>
              </a:rPr>
              <a:t>:</a:t>
            </a:r>
            <a:endParaRPr sz="800">
              <a:latin typeface="Trebuchet MS"/>
              <a:cs typeface="Trebuchet MS"/>
            </a:endParaRPr>
          </a:p>
          <a:p>
            <a:pPr marL="128270" marR="232410" indent="-90170">
              <a:lnSpc>
                <a:spcPts val="860"/>
              </a:lnSpc>
              <a:spcBef>
                <a:spcPts val="65"/>
              </a:spcBef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оз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ее</a:t>
            </a:r>
            <a:r>
              <a:rPr dirty="0" sz="800" spc="-14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2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за 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ОПЗ</a:t>
            </a:r>
            <a:endParaRPr sz="800">
              <a:latin typeface="Trebuchet MS"/>
              <a:cs typeface="Trebuchet MS"/>
            </a:endParaRPr>
          </a:p>
          <a:p>
            <a:pPr marL="128270" marR="332105" indent="-90170">
              <a:lnSpc>
                <a:spcPts val="860"/>
              </a:lnSpc>
              <a:spcBef>
                <a:spcPts val="10"/>
              </a:spcBef>
              <a:buClr>
                <a:srgbClr val="E1465A"/>
              </a:buClr>
              <a:buFont typeface="Arial"/>
              <a:buChar char="•"/>
              <a:tabLst>
                <a:tab pos="128905" algn="l"/>
              </a:tabLst>
            </a:pP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случае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ол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ой 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силы ГК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до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заключения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endParaRPr sz="800">
              <a:latin typeface="Trebuchet MS"/>
              <a:cs typeface="Trebuchet MS"/>
            </a:endParaRPr>
          </a:p>
          <a:p>
            <a:pPr marL="36830" marR="176530" indent="20955">
              <a:lnSpc>
                <a:spcPts val="800"/>
              </a:lnSpc>
              <a:spcBef>
                <a:spcPts val="630"/>
              </a:spcBef>
            </a:pPr>
            <a:r>
              <a:rPr dirty="0" sz="700" spc="10" b="1">
                <a:solidFill>
                  <a:srgbClr val="E1465A"/>
                </a:solidFill>
                <a:latin typeface="Trebuchet MS"/>
                <a:cs typeface="Trebuchet MS"/>
              </a:rPr>
              <a:t>*</a:t>
            </a:r>
            <a:r>
              <a:rPr dirty="0" sz="700" spc="-5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700" spc="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700" spc="10">
                <a:solidFill>
                  <a:srgbClr val="444444"/>
                </a:solidFill>
                <a:latin typeface="Trebuchet MS"/>
                <a:cs typeface="Trebuchet MS"/>
              </a:rPr>
              <a:t>од</a:t>
            </a:r>
            <a:r>
              <a:rPr dirty="0" sz="7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700" spc="1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7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7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2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7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700" spc="20">
                <a:solidFill>
                  <a:srgbClr val="444444"/>
                </a:solidFill>
                <a:latin typeface="Trebuchet MS"/>
                <a:cs typeface="Trebuchet MS"/>
              </a:rPr>
              <a:t>явок</a:t>
            </a:r>
            <a:r>
              <a:rPr dirty="0" sz="7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700" spc="-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700" spc="2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700" spc="4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7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75">
                <a:solidFill>
                  <a:srgbClr val="444444"/>
                </a:solidFill>
                <a:latin typeface="Trebuchet MS"/>
                <a:cs typeface="Trebuchet MS"/>
              </a:rPr>
              <a:t>–  </a:t>
            </a:r>
            <a:r>
              <a:rPr dirty="0" sz="700" spc="15">
                <a:solidFill>
                  <a:srgbClr val="444444"/>
                </a:solidFill>
                <a:latin typeface="Trebuchet MS"/>
                <a:cs typeface="Trebuchet MS"/>
              </a:rPr>
              <a:t>да</a:t>
            </a:r>
            <a:r>
              <a:rPr dirty="0" sz="700" spc="1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7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7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700" spc="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700" spc="1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7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700" spc="1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7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70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700" spc="-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700" spc="1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endParaRPr sz="7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69741" y="2329814"/>
          <a:ext cx="128397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/>
              </a:tblGrid>
              <a:tr h="75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28015">
                <a:tc>
                  <a:txBody>
                    <a:bodyPr/>
                    <a:lstStyle/>
                    <a:p>
                      <a:pPr algn="ctr" marR="4445">
                        <a:lnSpc>
                          <a:spcPts val="885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ть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965959">
                <a:tc>
                  <a:txBody>
                    <a:bodyPr/>
                    <a:lstStyle/>
                    <a:p>
                      <a:pPr marL="134620" marR="217170" indent="-88900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462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асие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-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мно-аппаратные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r" marR="50165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средстваЭП)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r" marL="88900" marR="465455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8890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ж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4620" marR="27495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7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ха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ах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бъе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ен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ий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п.3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ч.1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44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-ФЗ)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4620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462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едения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4620" marR="95885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462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наимен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ани</a:t>
                      </a:r>
                      <a:r>
                        <a:rPr dirty="0" sz="800" spc="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аны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происхождения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just" marL="134620" marR="499109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товара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(если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применяется </a:t>
                      </a:r>
                      <a:r>
                        <a:rPr dirty="0" sz="800" spc="-2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нац.режим)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128016">
                <a:tc>
                  <a:txBody>
                    <a:bodyPr/>
                    <a:lstStyle/>
                    <a:p>
                      <a:pPr algn="ctr" marR="7620">
                        <a:lnSpc>
                          <a:spcPts val="89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6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ть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627887">
                <a:tc>
                  <a:txBody>
                    <a:bodyPr/>
                    <a:lstStyle/>
                    <a:p>
                      <a:pPr marL="134620" indent="-88900">
                        <a:lnSpc>
                          <a:spcPct val="100000"/>
                        </a:lnSpc>
                        <a:spcBef>
                          <a:spcPts val="254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462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едения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</a:t>
                      </a:r>
                      <a:r>
                        <a:rPr dirty="0" sz="800" spc="-1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4620" marR="391160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462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ж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дение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квалификации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524256">
                <a:tc>
                  <a:txBody>
                    <a:bodyPr/>
                    <a:lstStyle/>
                    <a:p>
                      <a:pPr algn="ctr" marL="114935" marR="990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ж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ние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5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 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контракта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(СЦЕ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ТРУ,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уп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«б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 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объёма»)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698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302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0423" y="23240"/>
            <a:ext cx="6051550" cy="623570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518285" marR="5080" indent="-1506220">
              <a:lnSpc>
                <a:spcPts val="2300"/>
              </a:lnSpc>
              <a:spcBef>
                <a:spcPts val="260"/>
              </a:spcBef>
            </a:pPr>
            <a:r>
              <a:rPr dirty="0" spc="35"/>
              <a:t>АЛГОРИТМ</a:t>
            </a:r>
            <a:r>
              <a:rPr dirty="0" spc="-80"/>
              <a:t> </a:t>
            </a:r>
            <a:r>
              <a:rPr dirty="0" spc="20"/>
              <a:t>ПРОВЕДЕНИЯ</a:t>
            </a:r>
            <a:r>
              <a:rPr dirty="0" spc="-90"/>
              <a:t> </a:t>
            </a:r>
            <a:r>
              <a:rPr dirty="0" spc="-5"/>
              <a:t>ОТКРЫТОГОКОНКУРСА </a:t>
            </a:r>
            <a:r>
              <a:rPr dirty="0" spc="-590"/>
              <a:t> </a:t>
            </a:r>
            <a:r>
              <a:rPr dirty="0" spc="80"/>
              <a:t>В</a:t>
            </a:r>
            <a:r>
              <a:rPr dirty="0" spc="-110"/>
              <a:t> </a:t>
            </a:r>
            <a:r>
              <a:rPr dirty="0" spc="35"/>
              <a:t>Э</a:t>
            </a:r>
            <a:r>
              <a:rPr dirty="0" spc="45"/>
              <a:t>Л</a:t>
            </a:r>
            <a:r>
              <a:rPr dirty="0" spc="-10"/>
              <a:t>Е</a:t>
            </a:r>
            <a:r>
              <a:rPr dirty="0" spc="-20"/>
              <a:t>К</a:t>
            </a:r>
            <a:r>
              <a:rPr dirty="0" spc="25"/>
              <a:t>Т</a:t>
            </a:r>
            <a:r>
              <a:rPr dirty="0" spc="10"/>
              <a:t>Р</a:t>
            </a:r>
            <a:r>
              <a:rPr dirty="0" spc="-40"/>
              <a:t>О</a:t>
            </a:r>
            <a:r>
              <a:rPr dirty="0" spc="30"/>
              <a:t>Н</a:t>
            </a:r>
            <a:r>
              <a:rPr dirty="0" spc="10"/>
              <a:t>Н</a:t>
            </a:r>
            <a:r>
              <a:rPr dirty="0" spc="-10"/>
              <a:t>О</a:t>
            </a:r>
            <a:r>
              <a:rPr dirty="0" spc="-40"/>
              <a:t>Й</a:t>
            </a:r>
            <a:r>
              <a:rPr dirty="0" spc="-254"/>
              <a:t> </a:t>
            </a:r>
            <a:r>
              <a:rPr dirty="0" spc="10"/>
              <a:t>Ф</a:t>
            </a:r>
            <a:r>
              <a:rPr dirty="0" spc="5"/>
              <a:t>О</a:t>
            </a:r>
            <a:r>
              <a:rPr dirty="0" spc="95"/>
              <a:t>РМЕ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60425" y="2348864"/>
            <a:ext cx="1286510" cy="3773804"/>
            <a:chOff x="360425" y="2348864"/>
            <a:chExt cx="1286510" cy="3773804"/>
          </a:xfrm>
        </p:grpSpPr>
        <p:sp>
          <p:nvSpPr>
            <p:cNvPr id="6" name="object 6"/>
            <p:cNvSpPr/>
            <p:nvPr/>
          </p:nvSpPr>
          <p:spPr>
            <a:xfrm>
              <a:off x="374903" y="2357627"/>
              <a:ext cx="1256030" cy="3752215"/>
            </a:xfrm>
            <a:custGeom>
              <a:avLst/>
              <a:gdLst/>
              <a:ahLst/>
              <a:cxnLst/>
              <a:rect l="l" t="t" r="r" b="b"/>
              <a:pathLst>
                <a:path w="1256030" h="3752215">
                  <a:moveTo>
                    <a:pt x="0" y="0"/>
                  </a:moveTo>
                  <a:lnTo>
                    <a:pt x="0" y="3751694"/>
                  </a:lnTo>
                </a:path>
                <a:path w="1256030" h="3752215">
                  <a:moveTo>
                    <a:pt x="1255522" y="0"/>
                  </a:moveTo>
                  <a:lnTo>
                    <a:pt x="1255522" y="3751694"/>
                  </a:lnTo>
                </a:path>
              </a:pathLst>
            </a:custGeom>
            <a:ln w="12700">
              <a:solidFill>
                <a:srgbClr val="5B5B5B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0425" y="2358389"/>
              <a:ext cx="1286510" cy="3754754"/>
            </a:xfrm>
            <a:custGeom>
              <a:avLst/>
              <a:gdLst/>
              <a:ahLst/>
              <a:cxnLst/>
              <a:rect l="l" t="t" r="r" b="b"/>
              <a:pathLst>
                <a:path w="1286510" h="3754754">
                  <a:moveTo>
                    <a:pt x="0" y="0"/>
                  </a:moveTo>
                  <a:lnTo>
                    <a:pt x="1286129" y="0"/>
                  </a:lnTo>
                </a:path>
                <a:path w="1286510" h="3754754">
                  <a:moveTo>
                    <a:pt x="0" y="3754628"/>
                  </a:moveTo>
                  <a:lnTo>
                    <a:pt x="1286129" y="3754628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879" y="2577083"/>
              <a:ext cx="128015" cy="1295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831" y="2886455"/>
              <a:ext cx="128015" cy="12953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1254" y="2397534"/>
            <a:ext cx="1243330" cy="79819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Извещение</a:t>
            </a:r>
            <a:endParaRPr sz="800">
              <a:latin typeface="Trebuchet MS"/>
              <a:cs typeface="Trebuchet MS"/>
            </a:endParaRPr>
          </a:p>
          <a:p>
            <a:pPr algn="ctr" marL="9525">
              <a:lnSpc>
                <a:spcPct val="100000"/>
              </a:lnSpc>
              <a:spcBef>
                <a:spcPts val="105"/>
              </a:spcBef>
            </a:pPr>
            <a:r>
              <a:rPr dirty="0" sz="1050" spc="45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1050">
              <a:latin typeface="Trebuchet MS"/>
              <a:cs typeface="Trebuchet MS"/>
            </a:endParaRPr>
          </a:p>
          <a:p>
            <a:pPr algn="ctr" marL="1905">
              <a:lnSpc>
                <a:spcPct val="100000"/>
              </a:lnSpc>
              <a:spcBef>
                <a:spcPts val="200"/>
              </a:spcBef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Документация</a:t>
            </a:r>
            <a:endParaRPr sz="800">
              <a:latin typeface="Trebuchet MS"/>
              <a:cs typeface="Trebuchet MS"/>
            </a:endParaRPr>
          </a:p>
          <a:p>
            <a:pPr algn="ctr" marL="3175">
              <a:lnSpc>
                <a:spcPct val="100000"/>
              </a:lnSpc>
              <a:spcBef>
                <a:spcPts val="15"/>
              </a:spcBef>
            </a:pPr>
            <a:r>
              <a:rPr dirty="0" sz="1050" spc="45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10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dirty="0" sz="800" spc="6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кт</a:t>
            </a:r>
            <a:r>
              <a:rPr dirty="0" sz="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663" y="6166103"/>
            <a:ext cx="128524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191770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54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5" b="1">
                <a:solidFill>
                  <a:srgbClr val="2A3338"/>
                </a:solidFill>
                <a:latin typeface="Trebuchet MS"/>
                <a:cs typeface="Trebuchet MS"/>
              </a:rPr>
              <a:t>2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-30" b="1">
                <a:solidFill>
                  <a:srgbClr val="2A3338"/>
                </a:solidFill>
                <a:latin typeface="Trebuchet MS"/>
                <a:cs typeface="Trebuchet MS"/>
              </a:rPr>
              <a:t>54.</a:t>
            </a:r>
            <a:r>
              <a:rPr dirty="0" sz="800" spc="-25" b="1">
                <a:solidFill>
                  <a:srgbClr val="2A3338"/>
                </a:solidFill>
                <a:latin typeface="Trebuchet MS"/>
                <a:cs typeface="Trebuchet MS"/>
              </a:rPr>
              <a:t>3</a:t>
            </a:r>
            <a:r>
              <a:rPr dirty="0" sz="800" spc="-6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0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1188" y="1295400"/>
            <a:ext cx="4198620" cy="108585"/>
          </a:xfrm>
          <a:custGeom>
            <a:avLst/>
            <a:gdLst/>
            <a:ahLst/>
            <a:cxnLst/>
            <a:rect l="l" t="t" r="r" b="b"/>
            <a:pathLst>
              <a:path w="4198620" h="108584">
                <a:moveTo>
                  <a:pt x="0" y="108076"/>
                </a:moveTo>
                <a:lnTo>
                  <a:pt x="3441" y="87122"/>
                </a:lnTo>
                <a:lnTo>
                  <a:pt x="12826" y="69850"/>
                </a:lnTo>
                <a:lnTo>
                  <a:pt x="26746" y="58292"/>
                </a:lnTo>
                <a:lnTo>
                  <a:pt x="43789" y="53975"/>
                </a:lnTo>
                <a:lnTo>
                  <a:pt x="2055495" y="53975"/>
                </a:lnTo>
                <a:lnTo>
                  <a:pt x="2072513" y="49784"/>
                </a:lnTo>
                <a:lnTo>
                  <a:pt x="2086483" y="38226"/>
                </a:lnTo>
                <a:lnTo>
                  <a:pt x="2095881" y="20954"/>
                </a:lnTo>
                <a:lnTo>
                  <a:pt x="2099310" y="0"/>
                </a:lnTo>
                <a:lnTo>
                  <a:pt x="2102739" y="20954"/>
                </a:lnTo>
                <a:lnTo>
                  <a:pt x="2112137" y="38226"/>
                </a:lnTo>
                <a:lnTo>
                  <a:pt x="2126107" y="49784"/>
                </a:lnTo>
                <a:lnTo>
                  <a:pt x="2143125" y="53975"/>
                </a:lnTo>
                <a:lnTo>
                  <a:pt x="4154804" y="53975"/>
                </a:lnTo>
                <a:lnTo>
                  <a:pt x="4171823" y="58292"/>
                </a:lnTo>
                <a:lnTo>
                  <a:pt x="4185792" y="69850"/>
                </a:lnTo>
                <a:lnTo>
                  <a:pt x="4195191" y="87122"/>
                </a:lnTo>
                <a:lnTo>
                  <a:pt x="4198620" y="108076"/>
                </a:lnTo>
              </a:path>
            </a:pathLst>
          </a:custGeom>
          <a:ln w="12699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75538" y="2001138"/>
            <a:ext cx="64770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аз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мещ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ние 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800" spc="-7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ИС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9663" y="1459991"/>
            <a:ext cx="1284605" cy="501015"/>
            <a:chOff x="359663" y="1459991"/>
            <a:chExt cx="1284605" cy="501015"/>
          </a:xfrm>
        </p:grpSpPr>
        <p:sp>
          <p:nvSpPr>
            <p:cNvPr id="15" name="object 15"/>
            <p:cNvSpPr/>
            <p:nvPr/>
          </p:nvSpPr>
          <p:spPr>
            <a:xfrm>
              <a:off x="359663" y="1459991"/>
              <a:ext cx="1284605" cy="399415"/>
            </a:xfrm>
            <a:custGeom>
              <a:avLst/>
              <a:gdLst/>
              <a:ahLst/>
              <a:cxnLst/>
              <a:rect l="l" t="t" r="r" b="b"/>
              <a:pathLst>
                <a:path w="1284605" h="399414">
                  <a:moveTo>
                    <a:pt x="1284351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284351" y="399034"/>
                  </a:lnTo>
                  <a:lnTo>
                    <a:pt x="12843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22019" y="1810511"/>
              <a:ext cx="161925" cy="150495"/>
            </a:xfrm>
            <a:custGeom>
              <a:avLst/>
              <a:gdLst/>
              <a:ahLst/>
              <a:cxnLst/>
              <a:rect l="l" t="t" r="r" b="b"/>
              <a:pathLst>
                <a:path w="161925" h="150494">
                  <a:moveTo>
                    <a:pt x="161417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708" y="150367"/>
                  </a:lnTo>
                  <a:lnTo>
                    <a:pt x="161417" y="122174"/>
                  </a:lnTo>
                  <a:lnTo>
                    <a:pt x="161417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46709" y="1795652"/>
            <a:ext cx="131064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5475" algn="l"/>
                <a:tab pos="1297305" algn="l"/>
              </a:tabLst>
            </a:pP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1	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20417" y="2348864"/>
            <a:ext cx="1286510" cy="3773804"/>
            <a:chOff x="1820417" y="2348864"/>
            <a:chExt cx="1286510" cy="3773804"/>
          </a:xfrm>
        </p:grpSpPr>
        <p:sp>
          <p:nvSpPr>
            <p:cNvPr id="19" name="object 19"/>
            <p:cNvSpPr/>
            <p:nvPr/>
          </p:nvSpPr>
          <p:spPr>
            <a:xfrm>
              <a:off x="1833371" y="2357627"/>
              <a:ext cx="1256030" cy="3752215"/>
            </a:xfrm>
            <a:custGeom>
              <a:avLst/>
              <a:gdLst/>
              <a:ahLst/>
              <a:cxnLst/>
              <a:rect l="l" t="t" r="r" b="b"/>
              <a:pathLst>
                <a:path w="1256030" h="3752215">
                  <a:moveTo>
                    <a:pt x="0" y="0"/>
                  </a:moveTo>
                  <a:lnTo>
                    <a:pt x="0" y="3751694"/>
                  </a:lnTo>
                </a:path>
                <a:path w="1256030" h="3752215">
                  <a:moveTo>
                    <a:pt x="1255521" y="0"/>
                  </a:moveTo>
                  <a:lnTo>
                    <a:pt x="1255521" y="3751694"/>
                  </a:lnTo>
                </a:path>
              </a:pathLst>
            </a:custGeom>
            <a:ln w="12700">
              <a:solidFill>
                <a:srgbClr val="00919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820417" y="2358389"/>
              <a:ext cx="1286510" cy="3754754"/>
            </a:xfrm>
            <a:custGeom>
              <a:avLst/>
              <a:gdLst/>
              <a:ahLst/>
              <a:cxnLst/>
              <a:rect l="l" t="t" r="r" b="b"/>
              <a:pathLst>
                <a:path w="1286510" h="3754754">
                  <a:moveTo>
                    <a:pt x="0" y="0"/>
                  </a:moveTo>
                  <a:lnTo>
                    <a:pt x="1286129" y="0"/>
                  </a:lnTo>
                </a:path>
                <a:path w="1286510" h="3754754">
                  <a:moveTo>
                    <a:pt x="0" y="3754628"/>
                  </a:moveTo>
                  <a:lnTo>
                    <a:pt x="1286129" y="3754628"/>
                  </a:lnTo>
                </a:path>
              </a:pathLst>
            </a:custGeom>
            <a:ln w="19050">
              <a:solidFill>
                <a:srgbClr val="0091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981199" y="5867399"/>
              <a:ext cx="993775" cy="0"/>
            </a:xfrm>
            <a:custGeom>
              <a:avLst/>
              <a:gdLst/>
              <a:ahLst/>
              <a:cxnLst/>
              <a:rect l="l" t="t" r="r" b="b"/>
              <a:pathLst>
                <a:path w="993775" h="0">
                  <a:moveTo>
                    <a:pt x="0" y="0"/>
                  </a:moveTo>
                  <a:lnTo>
                    <a:pt x="993520" y="0"/>
                  </a:lnTo>
                </a:path>
              </a:pathLst>
            </a:custGeom>
            <a:ln w="9525">
              <a:solidFill>
                <a:srgbClr val="2A33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819655" y="6166103"/>
            <a:ext cx="128524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10350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36</a:t>
            </a:r>
            <a:r>
              <a:rPr dirty="0" sz="800" spc="-100" b="1">
                <a:solidFill>
                  <a:srgbClr val="2A3338"/>
                </a:solidFill>
                <a:latin typeface="Trebuchet MS"/>
                <a:cs typeface="Trebuchet MS"/>
              </a:rPr>
              <a:t>,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54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5" b="1">
                <a:solidFill>
                  <a:srgbClr val="2A3338"/>
                </a:solidFill>
                <a:latin typeface="Trebuchet MS"/>
                <a:cs typeface="Trebuchet MS"/>
              </a:rPr>
              <a:t>2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-30" b="1">
                <a:solidFill>
                  <a:srgbClr val="2A3338"/>
                </a:solidFill>
                <a:latin typeface="Trebuchet MS"/>
                <a:cs typeface="Trebuchet MS"/>
              </a:rPr>
              <a:t>54.</a:t>
            </a:r>
            <a:r>
              <a:rPr dirty="0" sz="800" spc="-25" b="1">
                <a:solidFill>
                  <a:srgbClr val="2A3338"/>
                </a:solidFill>
                <a:latin typeface="Trebuchet MS"/>
                <a:cs typeface="Trebuchet MS"/>
              </a:rPr>
              <a:t>3</a:t>
            </a:r>
            <a:r>
              <a:rPr dirty="0" sz="800" spc="-10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75076" y="6166103"/>
            <a:ext cx="128524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31432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54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4</a:t>
            </a:r>
            <a:r>
              <a:rPr dirty="0" sz="800" spc="-7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17163" y="2001138"/>
            <a:ext cx="38544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105"/>
              </a:spcBef>
            </a:pPr>
            <a:r>
              <a:rPr dirty="0" sz="800" spc="30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 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ая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во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275076" y="1459991"/>
            <a:ext cx="2738755" cy="501015"/>
            <a:chOff x="3275076" y="1459991"/>
            <a:chExt cx="2738755" cy="501015"/>
          </a:xfrm>
        </p:grpSpPr>
        <p:sp>
          <p:nvSpPr>
            <p:cNvPr id="26" name="object 26"/>
            <p:cNvSpPr/>
            <p:nvPr/>
          </p:nvSpPr>
          <p:spPr>
            <a:xfrm>
              <a:off x="3275076" y="1459991"/>
              <a:ext cx="1284605" cy="399415"/>
            </a:xfrm>
            <a:custGeom>
              <a:avLst/>
              <a:gdLst/>
              <a:ahLst/>
              <a:cxnLst/>
              <a:rect l="l" t="t" r="r" b="b"/>
              <a:pathLst>
                <a:path w="1284604" h="399414">
                  <a:moveTo>
                    <a:pt x="1284351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284351" y="399034"/>
                  </a:lnTo>
                  <a:lnTo>
                    <a:pt x="12843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835908" y="1810511"/>
              <a:ext cx="161925" cy="150495"/>
            </a:xfrm>
            <a:custGeom>
              <a:avLst/>
              <a:gdLst/>
              <a:ahLst/>
              <a:cxnLst/>
              <a:rect l="l" t="t" r="r" b="b"/>
              <a:pathLst>
                <a:path w="161925" h="150494">
                  <a:moveTo>
                    <a:pt x="161416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644" y="150367"/>
                  </a:lnTo>
                  <a:lnTo>
                    <a:pt x="161416" y="122174"/>
                  </a:lnTo>
                  <a:lnTo>
                    <a:pt x="161416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728972" y="1459991"/>
              <a:ext cx="1284605" cy="399415"/>
            </a:xfrm>
            <a:custGeom>
              <a:avLst/>
              <a:gdLst/>
              <a:ahLst/>
              <a:cxnLst/>
              <a:rect l="l" t="t" r="r" b="b"/>
              <a:pathLst>
                <a:path w="1284604" h="399414">
                  <a:moveTo>
                    <a:pt x="1284351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284351" y="399034"/>
                  </a:lnTo>
                  <a:lnTo>
                    <a:pt x="12843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291327" y="1810511"/>
              <a:ext cx="161925" cy="150495"/>
            </a:xfrm>
            <a:custGeom>
              <a:avLst/>
              <a:gdLst/>
              <a:ahLst/>
              <a:cxnLst/>
              <a:rect l="l" t="t" r="r" b="b"/>
              <a:pathLst>
                <a:path w="161925" h="150494">
                  <a:moveTo>
                    <a:pt x="161417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772" y="150367"/>
                  </a:lnTo>
                  <a:lnTo>
                    <a:pt x="161417" y="122174"/>
                  </a:lnTo>
                  <a:lnTo>
                    <a:pt x="161417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4728971" y="6166103"/>
            <a:ext cx="128524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31559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54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5</a:t>
            </a:r>
            <a:r>
              <a:rPr dirty="0" sz="800" spc="-7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40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32679" y="2001138"/>
            <a:ext cx="83820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Рассмотрение 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-5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ц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9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60" b="1">
                <a:solidFill>
                  <a:srgbClr val="E11E31"/>
                </a:solidFill>
                <a:latin typeface="Trebuchet MS"/>
                <a:cs typeface="Trebuchet MS"/>
              </a:rPr>
              <a:t>I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част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й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84391" y="6166103"/>
            <a:ext cx="128524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317500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54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7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00546" y="1940179"/>
            <a:ext cx="871219" cy="3917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 indent="4445">
              <a:lnSpc>
                <a:spcPct val="100000"/>
              </a:lnSpc>
              <a:spcBef>
                <a:spcPts val="105"/>
              </a:spcBef>
            </a:pPr>
            <a:r>
              <a:rPr dirty="0" sz="800" spc="25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ода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10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-  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те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л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ь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ы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х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ценовы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х  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предложений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184391" y="1459991"/>
            <a:ext cx="4187825" cy="501015"/>
            <a:chOff x="6184391" y="1459991"/>
            <a:chExt cx="4187825" cy="501015"/>
          </a:xfrm>
        </p:grpSpPr>
        <p:sp>
          <p:nvSpPr>
            <p:cNvPr id="35" name="object 35"/>
            <p:cNvSpPr/>
            <p:nvPr/>
          </p:nvSpPr>
          <p:spPr>
            <a:xfrm>
              <a:off x="6184391" y="1459991"/>
              <a:ext cx="1284605" cy="399415"/>
            </a:xfrm>
            <a:custGeom>
              <a:avLst/>
              <a:gdLst/>
              <a:ahLst/>
              <a:cxnLst/>
              <a:rect l="l" t="t" r="r" b="b"/>
              <a:pathLst>
                <a:path w="1284604" h="399414">
                  <a:moveTo>
                    <a:pt x="1284350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284350" y="399034"/>
                  </a:lnTo>
                  <a:lnTo>
                    <a:pt x="128435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746747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639811" y="1459991"/>
              <a:ext cx="1284605" cy="399415"/>
            </a:xfrm>
            <a:custGeom>
              <a:avLst/>
              <a:gdLst/>
              <a:ahLst/>
              <a:cxnLst/>
              <a:rect l="l" t="t" r="r" b="b"/>
              <a:pathLst>
                <a:path w="1284604" h="399414">
                  <a:moveTo>
                    <a:pt x="1284351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284351" y="399034"/>
                  </a:lnTo>
                  <a:lnTo>
                    <a:pt x="12843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202167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087611" y="1459991"/>
              <a:ext cx="1284605" cy="399415"/>
            </a:xfrm>
            <a:custGeom>
              <a:avLst/>
              <a:gdLst/>
              <a:ahLst/>
              <a:cxnLst/>
              <a:rect l="l" t="t" r="r" b="b"/>
              <a:pathLst>
                <a:path w="1284604" h="399414">
                  <a:moveTo>
                    <a:pt x="1284351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284351" y="399034"/>
                  </a:lnTo>
                  <a:lnTo>
                    <a:pt x="12843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649967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7639811" y="6166103"/>
            <a:ext cx="128524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31813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54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7</a:t>
            </a:r>
            <a:r>
              <a:rPr dirty="0" sz="800" spc="-7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52409" y="2001138"/>
            <a:ext cx="86741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Рассмотрение 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-5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ц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10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I</a:t>
            </a:r>
            <a:r>
              <a:rPr dirty="0" sz="800" spc="50" b="1">
                <a:solidFill>
                  <a:srgbClr val="E11E31"/>
                </a:solidFill>
                <a:latin typeface="Trebuchet MS"/>
                <a:cs typeface="Trebuchet MS"/>
              </a:rPr>
              <a:t>I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част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й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087611" y="6166103"/>
            <a:ext cx="128524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31813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54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7</a:t>
            </a:r>
            <a:r>
              <a:rPr dirty="0" sz="800" spc="-7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410827" y="2001138"/>
            <a:ext cx="62230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105"/>
              </a:spcBef>
            </a:pPr>
            <a:r>
              <a:rPr dirty="0" sz="800" spc="30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ние  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итогов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613390" y="2407666"/>
            <a:ext cx="65786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9535" indent="-90170">
              <a:lnSpc>
                <a:spcPct val="100000"/>
              </a:lnSpc>
              <a:spcBef>
                <a:spcPts val="105"/>
              </a:spcBef>
              <a:buClr>
                <a:srgbClr val="E1465A"/>
              </a:buClr>
              <a:buFont typeface="Arial"/>
              <a:buChar char="•"/>
              <a:tabLst>
                <a:tab pos="90170" algn="l"/>
              </a:tabLst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703306" y="2529586"/>
            <a:ext cx="6731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613390" y="2651506"/>
            <a:ext cx="1184910" cy="758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105"/>
              </a:spcBef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обязанность</a:t>
            </a:r>
            <a:endParaRPr sz="800">
              <a:latin typeface="Trebuchet MS"/>
              <a:cs typeface="Trebuchet MS"/>
            </a:endParaRPr>
          </a:p>
          <a:p>
            <a:pPr marL="89535" marR="181610" indent="-9017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90170" algn="l"/>
              </a:tabLst>
            </a:pP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ь 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клон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 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заключить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контракт</a:t>
            </a:r>
            <a:endParaRPr sz="800">
              <a:latin typeface="Trebuchet MS"/>
              <a:cs typeface="Trebuchet MS"/>
            </a:endParaRPr>
          </a:p>
          <a:p>
            <a:pPr marL="89535">
              <a:lnSpc>
                <a:spcPct val="100000"/>
              </a:lnSpc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то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55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0548873" y="2348864"/>
            <a:ext cx="1288415" cy="1784985"/>
            <a:chOff x="10548873" y="2348864"/>
            <a:chExt cx="1288415" cy="1784985"/>
          </a:xfrm>
        </p:grpSpPr>
        <p:sp>
          <p:nvSpPr>
            <p:cNvPr id="49" name="object 49"/>
            <p:cNvSpPr/>
            <p:nvPr/>
          </p:nvSpPr>
          <p:spPr>
            <a:xfrm>
              <a:off x="10555223" y="2357627"/>
              <a:ext cx="1275715" cy="1763395"/>
            </a:xfrm>
            <a:custGeom>
              <a:avLst/>
              <a:gdLst/>
              <a:ahLst/>
              <a:cxnLst/>
              <a:rect l="l" t="t" r="r" b="b"/>
              <a:pathLst>
                <a:path w="1275715" h="1763395">
                  <a:moveTo>
                    <a:pt x="0" y="0"/>
                  </a:moveTo>
                  <a:lnTo>
                    <a:pt x="0" y="1763141"/>
                  </a:lnTo>
                </a:path>
                <a:path w="1275715" h="1763395">
                  <a:moveTo>
                    <a:pt x="1275460" y="0"/>
                  </a:moveTo>
                  <a:lnTo>
                    <a:pt x="1275460" y="1763141"/>
                  </a:lnTo>
                </a:path>
              </a:pathLst>
            </a:custGeom>
            <a:ln w="12700">
              <a:solidFill>
                <a:srgbClr val="92A2A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0552937" y="2358389"/>
              <a:ext cx="1284605" cy="1765935"/>
            </a:xfrm>
            <a:custGeom>
              <a:avLst/>
              <a:gdLst/>
              <a:ahLst/>
              <a:cxnLst/>
              <a:rect l="l" t="t" r="r" b="b"/>
              <a:pathLst>
                <a:path w="1284604" h="1765935">
                  <a:moveTo>
                    <a:pt x="0" y="0"/>
                  </a:moveTo>
                  <a:lnTo>
                    <a:pt x="1284351" y="0"/>
                  </a:lnTo>
                </a:path>
                <a:path w="1284604" h="1765935">
                  <a:moveTo>
                    <a:pt x="0" y="1765808"/>
                  </a:moveTo>
                  <a:lnTo>
                    <a:pt x="1284351" y="1765808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10550652" y="6166103"/>
            <a:ext cx="128524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31813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55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800" spc="-7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875644" y="2001138"/>
            <a:ext cx="61595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5"/>
              </a:spcBef>
            </a:pPr>
            <a:r>
              <a:rPr dirty="0" sz="800" spc="20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л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ю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ие  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контракта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0550652" y="1459991"/>
            <a:ext cx="1284605" cy="501015"/>
            <a:chOff x="10550652" y="1459991"/>
            <a:chExt cx="1284605" cy="501015"/>
          </a:xfrm>
        </p:grpSpPr>
        <p:sp>
          <p:nvSpPr>
            <p:cNvPr id="54" name="object 54"/>
            <p:cNvSpPr/>
            <p:nvPr/>
          </p:nvSpPr>
          <p:spPr>
            <a:xfrm>
              <a:off x="10550652" y="1459991"/>
              <a:ext cx="1284605" cy="399415"/>
            </a:xfrm>
            <a:custGeom>
              <a:avLst/>
              <a:gdLst/>
              <a:ahLst/>
              <a:cxnLst/>
              <a:rect l="l" t="t" r="r" b="b"/>
              <a:pathLst>
                <a:path w="1284604" h="399414">
                  <a:moveTo>
                    <a:pt x="1284351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284351" y="399034"/>
                  </a:lnTo>
                  <a:lnTo>
                    <a:pt x="12843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1113008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10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 txBox="1"/>
          <p:nvPr/>
        </p:nvSpPr>
        <p:spPr>
          <a:xfrm>
            <a:off x="3262121" y="1795652"/>
            <a:ext cx="858583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5475" algn="l"/>
                <a:tab pos="1297305" algn="l"/>
                <a:tab pos="1466215" algn="l"/>
                <a:tab pos="2081530" algn="l"/>
                <a:tab pos="2750820" algn="l"/>
                <a:tab pos="2921635" algn="l"/>
                <a:tab pos="3538220" algn="l"/>
                <a:tab pos="4206240" algn="l"/>
                <a:tab pos="4377055" algn="l"/>
                <a:tab pos="4993640" algn="l"/>
                <a:tab pos="5661660" algn="l"/>
                <a:tab pos="5824855" algn="l"/>
                <a:tab pos="6441440" algn="l"/>
                <a:tab pos="7109459" algn="l"/>
                <a:tab pos="7287895" algn="l"/>
                <a:tab pos="7905115" algn="l"/>
                <a:tab pos="8572500" algn="l"/>
              </a:tabLst>
            </a:pP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2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3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4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5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6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7	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721097" y="1289050"/>
            <a:ext cx="2754630" cy="121285"/>
            <a:chOff x="4721097" y="1289050"/>
            <a:chExt cx="2754630" cy="121285"/>
          </a:xfrm>
        </p:grpSpPr>
        <p:sp>
          <p:nvSpPr>
            <p:cNvPr id="58" name="object 58"/>
            <p:cNvSpPr/>
            <p:nvPr/>
          </p:nvSpPr>
          <p:spPr>
            <a:xfrm>
              <a:off x="4727447" y="1295400"/>
              <a:ext cx="2741930" cy="108585"/>
            </a:xfrm>
            <a:custGeom>
              <a:avLst/>
              <a:gdLst/>
              <a:ahLst/>
              <a:cxnLst/>
              <a:rect l="l" t="t" r="r" b="b"/>
              <a:pathLst>
                <a:path w="2741929" h="108584">
                  <a:moveTo>
                    <a:pt x="0" y="108076"/>
                  </a:moveTo>
                  <a:lnTo>
                    <a:pt x="3428" y="87122"/>
                  </a:lnTo>
                  <a:lnTo>
                    <a:pt x="12826" y="69850"/>
                  </a:lnTo>
                  <a:lnTo>
                    <a:pt x="26669" y="58292"/>
                  </a:lnTo>
                  <a:lnTo>
                    <a:pt x="43814" y="53975"/>
                  </a:lnTo>
                  <a:lnTo>
                    <a:pt x="598424" y="53975"/>
                  </a:lnTo>
                  <a:lnTo>
                    <a:pt x="615568" y="49784"/>
                  </a:lnTo>
                  <a:lnTo>
                    <a:pt x="629412" y="38226"/>
                  </a:lnTo>
                  <a:lnTo>
                    <a:pt x="638810" y="20954"/>
                  </a:lnTo>
                  <a:lnTo>
                    <a:pt x="642238" y="0"/>
                  </a:lnTo>
                  <a:lnTo>
                    <a:pt x="645667" y="20954"/>
                  </a:lnTo>
                  <a:lnTo>
                    <a:pt x="655065" y="38226"/>
                  </a:lnTo>
                  <a:lnTo>
                    <a:pt x="668909" y="49784"/>
                  </a:lnTo>
                  <a:lnTo>
                    <a:pt x="686053" y="53975"/>
                  </a:lnTo>
                  <a:lnTo>
                    <a:pt x="1240536" y="53975"/>
                  </a:lnTo>
                  <a:lnTo>
                    <a:pt x="1257680" y="58292"/>
                  </a:lnTo>
                  <a:lnTo>
                    <a:pt x="1271524" y="69850"/>
                  </a:lnTo>
                  <a:lnTo>
                    <a:pt x="1280922" y="87122"/>
                  </a:lnTo>
                  <a:lnTo>
                    <a:pt x="1284351" y="108076"/>
                  </a:lnTo>
                </a:path>
                <a:path w="2741929" h="108584">
                  <a:moveTo>
                    <a:pt x="1457198" y="108076"/>
                  </a:moveTo>
                  <a:lnTo>
                    <a:pt x="1460627" y="87122"/>
                  </a:lnTo>
                  <a:lnTo>
                    <a:pt x="1470025" y="69850"/>
                  </a:lnTo>
                  <a:lnTo>
                    <a:pt x="1483867" y="58292"/>
                  </a:lnTo>
                  <a:lnTo>
                    <a:pt x="1501013" y="53975"/>
                  </a:lnTo>
                  <a:lnTo>
                    <a:pt x="2055495" y="53975"/>
                  </a:lnTo>
                  <a:lnTo>
                    <a:pt x="2072640" y="49784"/>
                  </a:lnTo>
                  <a:lnTo>
                    <a:pt x="2086482" y="38226"/>
                  </a:lnTo>
                  <a:lnTo>
                    <a:pt x="2095880" y="20954"/>
                  </a:lnTo>
                  <a:lnTo>
                    <a:pt x="2099309" y="0"/>
                  </a:lnTo>
                  <a:lnTo>
                    <a:pt x="2102738" y="20954"/>
                  </a:lnTo>
                  <a:lnTo>
                    <a:pt x="2112136" y="38226"/>
                  </a:lnTo>
                  <a:lnTo>
                    <a:pt x="2125979" y="49784"/>
                  </a:lnTo>
                  <a:lnTo>
                    <a:pt x="2143125" y="53975"/>
                  </a:lnTo>
                  <a:lnTo>
                    <a:pt x="2697733" y="53975"/>
                  </a:lnTo>
                  <a:lnTo>
                    <a:pt x="2714879" y="58292"/>
                  </a:lnTo>
                  <a:lnTo>
                    <a:pt x="2728722" y="69850"/>
                  </a:lnTo>
                  <a:lnTo>
                    <a:pt x="2738120" y="87122"/>
                  </a:lnTo>
                  <a:lnTo>
                    <a:pt x="2741549" y="108076"/>
                  </a:lnTo>
                </a:path>
              </a:pathLst>
            </a:custGeom>
            <a:ln w="12700">
              <a:solidFill>
                <a:srgbClr val="2A33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9131" y="1318259"/>
              <a:ext cx="172212" cy="65532"/>
            </a:xfrm>
            <a:prstGeom prst="rect">
              <a:avLst/>
            </a:prstGeom>
          </p:spPr>
        </p:pic>
      </p:grpSp>
      <p:sp>
        <p:nvSpPr>
          <p:cNvPr id="60" name="object 60"/>
          <p:cNvSpPr/>
          <p:nvPr/>
        </p:nvSpPr>
        <p:spPr>
          <a:xfrm>
            <a:off x="7639811" y="1295400"/>
            <a:ext cx="1284605" cy="108585"/>
          </a:xfrm>
          <a:custGeom>
            <a:avLst/>
            <a:gdLst/>
            <a:ahLst/>
            <a:cxnLst/>
            <a:rect l="l" t="t" r="r" b="b"/>
            <a:pathLst>
              <a:path w="1284604" h="108584">
                <a:moveTo>
                  <a:pt x="0" y="108076"/>
                </a:moveTo>
                <a:lnTo>
                  <a:pt x="3429" y="87122"/>
                </a:lnTo>
                <a:lnTo>
                  <a:pt x="12827" y="69850"/>
                </a:lnTo>
                <a:lnTo>
                  <a:pt x="26670" y="58292"/>
                </a:lnTo>
                <a:lnTo>
                  <a:pt x="43815" y="53975"/>
                </a:lnTo>
                <a:lnTo>
                  <a:pt x="598297" y="53975"/>
                </a:lnTo>
                <a:lnTo>
                  <a:pt x="615442" y="49784"/>
                </a:lnTo>
                <a:lnTo>
                  <a:pt x="629285" y="38226"/>
                </a:lnTo>
                <a:lnTo>
                  <a:pt x="638683" y="20954"/>
                </a:lnTo>
                <a:lnTo>
                  <a:pt x="642239" y="0"/>
                </a:lnTo>
                <a:lnTo>
                  <a:pt x="645668" y="20954"/>
                </a:lnTo>
                <a:lnTo>
                  <a:pt x="655066" y="38226"/>
                </a:lnTo>
                <a:lnTo>
                  <a:pt x="668909" y="49784"/>
                </a:lnTo>
                <a:lnTo>
                  <a:pt x="686054" y="53975"/>
                </a:lnTo>
                <a:lnTo>
                  <a:pt x="1240536" y="53975"/>
                </a:lnTo>
                <a:lnTo>
                  <a:pt x="1257681" y="58292"/>
                </a:lnTo>
                <a:lnTo>
                  <a:pt x="1271524" y="69850"/>
                </a:lnTo>
                <a:lnTo>
                  <a:pt x="1280922" y="87122"/>
                </a:lnTo>
                <a:lnTo>
                  <a:pt x="1284351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087611" y="1295400"/>
            <a:ext cx="1284605" cy="108585"/>
          </a:xfrm>
          <a:custGeom>
            <a:avLst/>
            <a:gdLst/>
            <a:ahLst/>
            <a:cxnLst/>
            <a:rect l="l" t="t" r="r" b="b"/>
            <a:pathLst>
              <a:path w="1284604" h="108584">
                <a:moveTo>
                  <a:pt x="0" y="108076"/>
                </a:moveTo>
                <a:lnTo>
                  <a:pt x="3429" y="87122"/>
                </a:lnTo>
                <a:lnTo>
                  <a:pt x="12827" y="69850"/>
                </a:lnTo>
                <a:lnTo>
                  <a:pt x="26670" y="58292"/>
                </a:lnTo>
                <a:lnTo>
                  <a:pt x="43815" y="53975"/>
                </a:lnTo>
                <a:lnTo>
                  <a:pt x="598297" y="53975"/>
                </a:lnTo>
                <a:lnTo>
                  <a:pt x="615442" y="49784"/>
                </a:lnTo>
                <a:lnTo>
                  <a:pt x="629285" y="38226"/>
                </a:lnTo>
                <a:lnTo>
                  <a:pt x="638683" y="20954"/>
                </a:lnTo>
                <a:lnTo>
                  <a:pt x="642239" y="0"/>
                </a:lnTo>
                <a:lnTo>
                  <a:pt x="645668" y="20954"/>
                </a:lnTo>
                <a:lnTo>
                  <a:pt x="655066" y="38226"/>
                </a:lnTo>
                <a:lnTo>
                  <a:pt x="668909" y="49784"/>
                </a:lnTo>
                <a:lnTo>
                  <a:pt x="686054" y="53975"/>
                </a:lnTo>
                <a:lnTo>
                  <a:pt x="1240536" y="53975"/>
                </a:lnTo>
                <a:lnTo>
                  <a:pt x="1257681" y="58292"/>
                </a:lnTo>
                <a:lnTo>
                  <a:pt x="1271524" y="69850"/>
                </a:lnTo>
                <a:lnTo>
                  <a:pt x="1280922" y="87122"/>
                </a:lnTo>
                <a:lnTo>
                  <a:pt x="1284351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550652" y="1295400"/>
            <a:ext cx="1284605" cy="108585"/>
          </a:xfrm>
          <a:custGeom>
            <a:avLst/>
            <a:gdLst/>
            <a:ahLst/>
            <a:cxnLst/>
            <a:rect l="l" t="t" r="r" b="b"/>
            <a:pathLst>
              <a:path w="1284604" h="108584">
                <a:moveTo>
                  <a:pt x="0" y="108076"/>
                </a:moveTo>
                <a:lnTo>
                  <a:pt x="3428" y="87122"/>
                </a:lnTo>
                <a:lnTo>
                  <a:pt x="12826" y="69850"/>
                </a:lnTo>
                <a:lnTo>
                  <a:pt x="26670" y="58292"/>
                </a:lnTo>
                <a:lnTo>
                  <a:pt x="43815" y="53975"/>
                </a:lnTo>
                <a:lnTo>
                  <a:pt x="598297" y="53975"/>
                </a:lnTo>
                <a:lnTo>
                  <a:pt x="615442" y="49784"/>
                </a:lnTo>
                <a:lnTo>
                  <a:pt x="629284" y="38226"/>
                </a:lnTo>
                <a:lnTo>
                  <a:pt x="638682" y="20954"/>
                </a:lnTo>
                <a:lnTo>
                  <a:pt x="642239" y="0"/>
                </a:lnTo>
                <a:lnTo>
                  <a:pt x="645668" y="20954"/>
                </a:lnTo>
                <a:lnTo>
                  <a:pt x="655066" y="38226"/>
                </a:lnTo>
                <a:lnTo>
                  <a:pt x="668908" y="49784"/>
                </a:lnTo>
                <a:lnTo>
                  <a:pt x="686053" y="53975"/>
                </a:lnTo>
                <a:lnTo>
                  <a:pt x="1240536" y="53975"/>
                </a:lnTo>
                <a:lnTo>
                  <a:pt x="1257680" y="58292"/>
                </a:lnTo>
                <a:lnTo>
                  <a:pt x="1271524" y="69850"/>
                </a:lnTo>
                <a:lnTo>
                  <a:pt x="1280922" y="87122"/>
                </a:lnTo>
                <a:lnTo>
                  <a:pt x="1284351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3578478" y="892555"/>
            <a:ext cx="2269490" cy="345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2A3338"/>
                </a:solidFill>
                <a:latin typeface="Trebuchet MS"/>
                <a:cs typeface="Trebuchet MS"/>
              </a:rPr>
              <a:t>ТРУ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10" b="1">
                <a:solidFill>
                  <a:srgbClr val="2A3338"/>
                </a:solidFill>
                <a:latin typeface="Trebuchet MS"/>
                <a:cs typeface="Trebuchet MS"/>
              </a:rPr>
              <a:t>в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сфере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науки,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 культуры,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 искусства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2A3338"/>
                </a:solidFill>
                <a:latin typeface="Trebuchet MS"/>
                <a:cs typeface="Trebuchet MS"/>
              </a:rPr>
              <a:t>–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max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10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р.</a:t>
            </a:r>
            <a:r>
              <a:rPr dirty="0" sz="700" spc="1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  <a:p>
            <a:pPr marL="893444" marR="48895" indent="-13970">
              <a:lnSpc>
                <a:spcPct val="100000"/>
              </a:lnSpc>
            </a:pPr>
            <a:r>
              <a:rPr dirty="0" sz="700" spc="35" b="1">
                <a:solidFill>
                  <a:srgbClr val="2A3338"/>
                </a:solidFill>
                <a:latin typeface="Trebuchet MS"/>
                <a:cs typeface="Trebuchet MS"/>
              </a:rPr>
              <a:t>НМ</a:t>
            </a:r>
            <a:r>
              <a:rPr dirty="0" sz="700" spc="25" b="1">
                <a:solidFill>
                  <a:srgbClr val="2A3338"/>
                </a:solidFill>
                <a:latin typeface="Trebuchet MS"/>
                <a:cs typeface="Trebuchet MS"/>
              </a:rPr>
              <a:t>ЦК</a:t>
            </a:r>
            <a:r>
              <a:rPr dirty="0" sz="700" spc="-6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&gt;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млн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у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б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2A3338"/>
                </a:solidFill>
                <a:latin typeface="Trebuchet MS"/>
                <a:cs typeface="Trebuchet MS"/>
              </a:rPr>
              <a:t>–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a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x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5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b="1">
                <a:solidFill>
                  <a:srgbClr val="2A3338"/>
                </a:solidFill>
                <a:latin typeface="Trebuchet MS"/>
                <a:cs typeface="Trebuchet MS"/>
              </a:rPr>
              <a:t>д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.  </a:t>
            </a:r>
            <a:r>
              <a:rPr dirty="0" sz="700" spc="35" b="1">
                <a:solidFill>
                  <a:srgbClr val="2A3338"/>
                </a:solidFill>
                <a:latin typeface="Trebuchet MS"/>
                <a:cs typeface="Trebuchet MS"/>
              </a:rPr>
              <a:t>НМ</a:t>
            </a:r>
            <a:r>
              <a:rPr dirty="0" sz="700" spc="25" b="1">
                <a:solidFill>
                  <a:srgbClr val="2A3338"/>
                </a:solidFill>
                <a:latin typeface="Trebuchet MS"/>
                <a:cs typeface="Trebuchet MS"/>
              </a:rPr>
              <a:t>ЦК</a:t>
            </a:r>
            <a:r>
              <a:rPr dirty="0" sz="700" spc="-6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60" b="1">
                <a:solidFill>
                  <a:srgbClr val="2A3338"/>
                </a:solidFill>
                <a:latin typeface="Trebuchet MS"/>
                <a:cs typeface="Trebuchet MS"/>
              </a:rPr>
              <a:t>≤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млн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у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б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2A3338"/>
                </a:solidFill>
                <a:latin typeface="Trebuchet MS"/>
                <a:cs typeface="Trebuchet MS"/>
              </a:rPr>
              <a:t>–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a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x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10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192527" y="1063498"/>
            <a:ext cx="4819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i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n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5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114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983604" y="1063498"/>
            <a:ext cx="1841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482841" y="1063498"/>
            <a:ext cx="67754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следующийр.д.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186930" y="894715"/>
            <a:ext cx="2195195" cy="345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700" b="1">
                <a:solidFill>
                  <a:srgbClr val="2A3338"/>
                </a:solidFill>
                <a:latin typeface="Trebuchet MS"/>
                <a:cs typeface="Trebuchet MS"/>
              </a:rPr>
              <a:t>ТРУ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10" b="1">
                <a:solidFill>
                  <a:srgbClr val="2A3338"/>
                </a:solidFill>
                <a:latin typeface="Trebuchet MS"/>
                <a:cs typeface="Trebuchet MS"/>
              </a:rPr>
              <a:t>в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сфере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науки,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 культуры,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 искусства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2A3338"/>
                </a:solidFill>
                <a:latin typeface="Trebuchet MS"/>
                <a:cs typeface="Trebuchet MS"/>
              </a:rPr>
              <a:t>–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max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5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р.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  <a:p>
            <a:pPr algn="ctr" marL="445770" marR="422275" indent="-2540">
              <a:lnSpc>
                <a:spcPct val="100000"/>
              </a:lnSpc>
            </a:pPr>
            <a:r>
              <a:rPr dirty="0" sz="700" spc="35" b="1">
                <a:solidFill>
                  <a:srgbClr val="2A3338"/>
                </a:solidFill>
                <a:latin typeface="Trebuchet MS"/>
                <a:cs typeface="Trebuchet MS"/>
              </a:rPr>
              <a:t>НМ</a:t>
            </a:r>
            <a:r>
              <a:rPr dirty="0" sz="700" spc="25" b="1">
                <a:solidFill>
                  <a:srgbClr val="2A3338"/>
                </a:solidFill>
                <a:latin typeface="Trebuchet MS"/>
                <a:cs typeface="Trebuchet MS"/>
              </a:rPr>
              <a:t>ЦК</a:t>
            </a:r>
            <a:r>
              <a:rPr dirty="0" sz="700" spc="-6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&gt;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млн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у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б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2A3338"/>
                </a:solidFill>
                <a:latin typeface="Trebuchet MS"/>
                <a:cs typeface="Trebuchet MS"/>
              </a:rPr>
              <a:t>–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a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x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3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1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b="1">
                <a:solidFill>
                  <a:srgbClr val="2A3338"/>
                </a:solidFill>
                <a:latin typeface="Trebuchet MS"/>
                <a:cs typeface="Trebuchet MS"/>
              </a:rPr>
              <a:t>д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.  </a:t>
            </a:r>
            <a:r>
              <a:rPr dirty="0" sz="700" spc="35" b="1">
                <a:solidFill>
                  <a:srgbClr val="2A3338"/>
                </a:solidFill>
                <a:latin typeface="Trebuchet MS"/>
                <a:cs typeface="Trebuchet MS"/>
              </a:rPr>
              <a:t>НМ</a:t>
            </a:r>
            <a:r>
              <a:rPr dirty="0" sz="700" spc="25" b="1">
                <a:solidFill>
                  <a:srgbClr val="2A3338"/>
                </a:solidFill>
                <a:latin typeface="Trebuchet MS"/>
                <a:cs typeface="Trebuchet MS"/>
              </a:rPr>
              <a:t>ЦК</a:t>
            </a:r>
            <a:r>
              <a:rPr dirty="0" sz="700" spc="-6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60" b="1">
                <a:solidFill>
                  <a:srgbClr val="2A3338"/>
                </a:solidFill>
                <a:latin typeface="Trebuchet MS"/>
                <a:cs typeface="Trebuchet MS"/>
              </a:rPr>
              <a:t>≤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млн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у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б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2A3338"/>
                </a:solidFill>
                <a:latin typeface="Trebuchet MS"/>
                <a:cs typeface="Trebuchet MS"/>
              </a:rPr>
              <a:t>–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a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x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10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506204" y="1063498"/>
            <a:ext cx="44513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a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x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1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894314" y="1063498"/>
            <a:ext cx="59309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н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ане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6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5" b="1">
                <a:solidFill>
                  <a:srgbClr val="2A3338"/>
                </a:solidFill>
                <a:latin typeface="Trebuchet MS"/>
                <a:cs typeface="Trebuchet MS"/>
              </a:rPr>
              <a:t>0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862583" y="1487424"/>
            <a:ext cx="909955" cy="287020"/>
            <a:chOff x="862583" y="1487424"/>
            <a:chExt cx="909955" cy="287020"/>
          </a:xfrm>
        </p:grpSpPr>
        <p:sp>
          <p:nvSpPr>
            <p:cNvPr id="71" name="object 71"/>
            <p:cNvSpPr/>
            <p:nvPr/>
          </p:nvSpPr>
          <p:spPr>
            <a:xfrm>
              <a:off x="862584" y="1548383"/>
              <a:ext cx="909955" cy="226060"/>
            </a:xfrm>
            <a:custGeom>
              <a:avLst/>
              <a:gdLst/>
              <a:ahLst/>
              <a:cxnLst/>
              <a:rect l="l" t="t" r="r" b="b"/>
              <a:pathLst>
                <a:path w="909955" h="226060">
                  <a:moveTo>
                    <a:pt x="279908" y="143256"/>
                  </a:moveTo>
                  <a:lnTo>
                    <a:pt x="276974" y="138938"/>
                  </a:lnTo>
                  <a:lnTo>
                    <a:pt x="272605" y="138176"/>
                  </a:lnTo>
                  <a:lnTo>
                    <a:pt x="100863" y="138176"/>
                  </a:lnTo>
                  <a:lnTo>
                    <a:pt x="100126" y="137414"/>
                  </a:lnTo>
                  <a:lnTo>
                    <a:pt x="100126" y="44958"/>
                  </a:lnTo>
                  <a:lnTo>
                    <a:pt x="124244" y="53721"/>
                  </a:lnTo>
                  <a:lnTo>
                    <a:pt x="131559" y="56642"/>
                  </a:lnTo>
                  <a:lnTo>
                    <a:pt x="137388" y="54483"/>
                  </a:lnTo>
                  <a:lnTo>
                    <a:pt x="141782" y="48641"/>
                  </a:lnTo>
                  <a:lnTo>
                    <a:pt x="143243" y="45720"/>
                  </a:lnTo>
                  <a:lnTo>
                    <a:pt x="152006" y="34036"/>
                  </a:lnTo>
                  <a:lnTo>
                    <a:pt x="156400" y="27559"/>
                  </a:lnTo>
                  <a:lnTo>
                    <a:pt x="158432" y="23876"/>
                  </a:lnTo>
                  <a:lnTo>
                    <a:pt x="124968" y="23876"/>
                  </a:lnTo>
                  <a:lnTo>
                    <a:pt x="111823" y="18796"/>
                  </a:lnTo>
                  <a:lnTo>
                    <a:pt x="95008" y="12954"/>
                  </a:lnTo>
                  <a:lnTo>
                    <a:pt x="91338" y="12192"/>
                  </a:lnTo>
                  <a:lnTo>
                    <a:pt x="49682" y="12192"/>
                  </a:lnTo>
                  <a:lnTo>
                    <a:pt x="41198" y="13335"/>
                  </a:lnTo>
                  <a:lnTo>
                    <a:pt x="11391" y="74041"/>
                  </a:lnTo>
                  <a:lnTo>
                    <a:pt x="6591" y="88646"/>
                  </a:lnTo>
                  <a:lnTo>
                    <a:pt x="5130" y="94488"/>
                  </a:lnTo>
                  <a:lnTo>
                    <a:pt x="2933" y="99568"/>
                  </a:lnTo>
                  <a:lnTo>
                    <a:pt x="1460" y="105410"/>
                  </a:lnTo>
                  <a:lnTo>
                    <a:pt x="0" y="112776"/>
                  </a:lnTo>
                  <a:lnTo>
                    <a:pt x="5130" y="119253"/>
                  </a:lnTo>
                  <a:lnTo>
                    <a:pt x="18275" y="123571"/>
                  </a:lnTo>
                  <a:lnTo>
                    <a:pt x="25577" y="119888"/>
                  </a:lnTo>
                  <a:lnTo>
                    <a:pt x="28498" y="111252"/>
                  </a:lnTo>
                  <a:lnTo>
                    <a:pt x="29235" y="109855"/>
                  </a:lnTo>
                  <a:lnTo>
                    <a:pt x="30695" y="105410"/>
                  </a:lnTo>
                  <a:lnTo>
                    <a:pt x="30695" y="103251"/>
                  </a:lnTo>
                  <a:lnTo>
                    <a:pt x="32169" y="101092"/>
                  </a:lnTo>
                  <a:lnTo>
                    <a:pt x="32207" y="210947"/>
                  </a:lnTo>
                  <a:lnTo>
                    <a:pt x="32893" y="219710"/>
                  </a:lnTo>
                  <a:lnTo>
                    <a:pt x="40919" y="225552"/>
                  </a:lnTo>
                  <a:lnTo>
                    <a:pt x="56273" y="221996"/>
                  </a:lnTo>
                  <a:lnTo>
                    <a:pt x="60667" y="216154"/>
                  </a:lnTo>
                  <a:lnTo>
                    <a:pt x="60667" y="125730"/>
                  </a:lnTo>
                  <a:lnTo>
                    <a:pt x="59931" y="124333"/>
                  </a:lnTo>
                  <a:lnTo>
                    <a:pt x="60667" y="123571"/>
                  </a:lnTo>
                  <a:lnTo>
                    <a:pt x="71628" y="123571"/>
                  </a:lnTo>
                  <a:lnTo>
                    <a:pt x="71628" y="210947"/>
                  </a:lnTo>
                  <a:lnTo>
                    <a:pt x="74002" y="217678"/>
                  </a:lnTo>
                  <a:lnTo>
                    <a:pt x="79108" y="222250"/>
                  </a:lnTo>
                  <a:lnTo>
                    <a:pt x="85598" y="223901"/>
                  </a:lnTo>
                  <a:lnTo>
                    <a:pt x="92075" y="221996"/>
                  </a:lnTo>
                  <a:lnTo>
                    <a:pt x="97193" y="219075"/>
                  </a:lnTo>
                  <a:lnTo>
                    <a:pt x="99390" y="214630"/>
                  </a:lnTo>
                  <a:lnTo>
                    <a:pt x="99390" y="158623"/>
                  </a:lnTo>
                  <a:lnTo>
                    <a:pt x="100126" y="157226"/>
                  </a:lnTo>
                  <a:lnTo>
                    <a:pt x="270421" y="157226"/>
                  </a:lnTo>
                  <a:lnTo>
                    <a:pt x="271881" y="156464"/>
                  </a:lnTo>
                  <a:lnTo>
                    <a:pt x="276250" y="156464"/>
                  </a:lnTo>
                  <a:lnTo>
                    <a:pt x="279171" y="152781"/>
                  </a:lnTo>
                  <a:lnTo>
                    <a:pt x="279908" y="148463"/>
                  </a:lnTo>
                  <a:lnTo>
                    <a:pt x="279908" y="143256"/>
                  </a:lnTo>
                  <a:close/>
                </a:path>
                <a:path w="909955" h="226060">
                  <a:moveTo>
                    <a:pt x="909828" y="103505"/>
                  </a:moveTo>
                  <a:lnTo>
                    <a:pt x="803148" y="0"/>
                  </a:lnTo>
                  <a:lnTo>
                    <a:pt x="803148" y="207137"/>
                  </a:lnTo>
                  <a:lnTo>
                    <a:pt x="909828" y="103505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5359" y="1545336"/>
              <a:ext cx="156972" cy="12649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159" y="1487424"/>
              <a:ext cx="187452" cy="94487"/>
            </a:xfrm>
            <a:prstGeom prst="rect">
              <a:avLst/>
            </a:prstGeom>
          </p:spPr>
        </p:pic>
      </p:grpSp>
      <p:graphicFrame>
        <p:nvGraphicFramePr>
          <p:cNvPr id="74" name="object 74"/>
          <p:cNvGraphicFramePr>
            <a:graphicFrameLocks noGrp="1"/>
          </p:cNvGraphicFramePr>
          <p:nvPr/>
        </p:nvGraphicFramePr>
        <p:xfrm>
          <a:off x="4716017" y="2329814"/>
          <a:ext cx="1283970" cy="3769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/>
              </a:tblGrid>
              <a:tr h="754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480059">
                <a:tc>
                  <a:txBody>
                    <a:bodyPr/>
                    <a:lstStyle/>
                    <a:p>
                      <a:pPr algn="ctr" marL="5080">
                        <a:lnSpc>
                          <a:spcPts val="885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1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части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указаны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88265" marR="5461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едения</a:t>
                      </a:r>
                      <a:r>
                        <a:rPr dirty="0" sz="800" spc="-7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/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предлагаемая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цена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–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!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86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</a:tcPr>
                </a:tc>
              </a:tr>
              <a:tr h="854963">
                <a:tc>
                  <a:txBody>
                    <a:bodyPr/>
                    <a:lstStyle/>
                    <a:p>
                      <a:pPr marL="390525">
                        <a:lnSpc>
                          <a:spcPts val="885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Протокол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84785" marR="219710" indent="100330">
                        <a:lnSpc>
                          <a:spcPct val="10000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рассмотрения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3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5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й 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(подписывается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направляется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оп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</a:t>
                      </a:r>
                      <a:r>
                        <a:rPr dirty="0" sz="80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а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то</a:t>
                      </a:r>
                      <a:r>
                        <a:rPr dirty="0" sz="80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у</a:t>
                      </a:r>
                      <a:r>
                        <a:rPr dirty="0" sz="800" spc="-9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2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ЭП</a:t>
                      </a:r>
                      <a:endParaRPr sz="800">
                        <a:latin typeface="Segoe UI Semibold"/>
                        <a:cs typeface="Segoe UI Semibold"/>
                      </a:endParaRPr>
                    </a:p>
                    <a:p>
                      <a:pPr marL="242570">
                        <a:lnSpc>
                          <a:spcPts val="900"/>
                        </a:lnSpc>
                      </a:pP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</a:t>
                      </a:r>
                      <a:r>
                        <a:rPr dirty="0" sz="800" spc="-2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тот</a:t>
                      </a:r>
                      <a:r>
                        <a:rPr dirty="0" sz="800" spc="-3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же</a:t>
                      </a:r>
                      <a:r>
                        <a:rPr dirty="0" sz="800" spc="-4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день):</a:t>
                      </a:r>
                      <a:endParaRPr sz="800">
                        <a:latin typeface="Segoe UI Semibold"/>
                        <a:cs typeface="Segoe UI Semibold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595883">
                <a:tc>
                  <a:txBody>
                    <a:bodyPr/>
                    <a:lstStyle/>
                    <a:p>
                      <a:pPr marL="143510" indent="-88900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4145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допуск/отказ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ию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3510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4145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оц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6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характеристикам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</a:tcPr>
                </a:tc>
              </a:tr>
              <a:tr h="248412">
                <a:tc>
                  <a:txBody>
                    <a:bodyPr/>
                    <a:lstStyle/>
                    <a:p>
                      <a:pPr marL="332740" marR="281940" indent="-35560">
                        <a:lnSpc>
                          <a:spcPts val="900"/>
                        </a:lnSpc>
                        <a:spcBef>
                          <a:spcPts val="15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ведо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  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участникам: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408938">
                <a:tc>
                  <a:txBody>
                    <a:bodyPr/>
                    <a:lstStyle/>
                    <a:p>
                      <a:pPr marL="143510" marR="282575" indent="-88900">
                        <a:lnSpc>
                          <a:spcPct val="100000"/>
                        </a:lnSpc>
                        <a:spcBef>
                          <a:spcPts val="19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414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наиме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ш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ая</a:t>
                      </a:r>
                      <a:r>
                        <a:rPr dirty="0" sz="800" spc="-1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контракта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3510" marR="130175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414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наиме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ш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й</a:t>
                      </a:r>
                      <a:r>
                        <a:rPr dirty="0" sz="800" spc="-11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7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ТРУ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(если закупка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«без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объёма)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5" name="object 75"/>
          <p:cNvGraphicFramePr>
            <a:graphicFrameLocks noGrp="1"/>
          </p:cNvGraphicFramePr>
          <p:nvPr/>
        </p:nvGraphicFramePr>
        <p:xfrm>
          <a:off x="7616190" y="2329814"/>
          <a:ext cx="1303655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4605"/>
              </a:tblGrid>
              <a:tr h="7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270471">
                <a:tc>
                  <a:txBody>
                    <a:bodyPr/>
                    <a:lstStyle/>
                    <a:p>
                      <a:pPr algn="ctr" marL="8890">
                        <a:lnSpc>
                          <a:spcPts val="885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ые</a:t>
                      </a:r>
                      <a:r>
                        <a:rPr dirty="0" sz="800" spc="-9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ложе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1524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скрыты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290373">
                <a:tc>
                  <a:txBody>
                    <a:bodyPr/>
                    <a:lstStyle/>
                    <a:p>
                      <a:pPr marL="279400" marR="137160" indent="-1498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3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св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ний  об</a:t>
                      </a:r>
                      <a:r>
                        <a:rPr dirty="0" sz="800" spc="-5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учас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ах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475487">
                <a:tc>
                  <a:txBody>
                    <a:bodyPr/>
                    <a:lstStyle/>
                    <a:p>
                      <a:pPr marL="156210" indent="-90170">
                        <a:lnSpc>
                          <a:spcPct val="100000"/>
                        </a:lnSpc>
                        <a:spcBef>
                          <a:spcPts val="244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6845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II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части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6210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684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инф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мац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документыучастника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</a:tcPr>
                </a:tc>
              </a:tr>
              <a:tr h="890015">
                <a:tc>
                  <a:txBody>
                    <a:bodyPr/>
                    <a:lstStyle/>
                    <a:p>
                      <a:pPr marL="407670">
                        <a:lnSpc>
                          <a:spcPts val="95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Протокол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98755" marR="190500" indent="104775">
                        <a:lnSpc>
                          <a:spcPct val="101299"/>
                        </a:lnSpc>
                        <a:spcBef>
                          <a:spcPts val="20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рассмотрения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3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8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й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just" marL="247650" marR="246379">
                        <a:lnSpc>
                          <a:spcPct val="98200"/>
                        </a:lnSpc>
                        <a:spcBef>
                          <a:spcPts val="90"/>
                        </a:spcBef>
                      </a:pPr>
                      <a:r>
                        <a:rPr dirty="0" sz="850" spc="-6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(</a:t>
                      </a:r>
                      <a:r>
                        <a:rPr dirty="0" sz="850" spc="-6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подпи</a:t>
                      </a:r>
                      <a:r>
                        <a:rPr dirty="0" sz="850" spc="-6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</a:t>
                      </a:r>
                      <a:r>
                        <a:rPr dirty="0" sz="850" spc="-7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ы</a:t>
                      </a:r>
                      <a:r>
                        <a:rPr dirty="0" sz="850" spc="-5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</a:t>
                      </a:r>
                      <a:r>
                        <a:rPr dirty="0" sz="850" spc="-6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а</a:t>
                      </a:r>
                      <a:r>
                        <a:rPr dirty="0" sz="850" spc="-6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50" spc="-6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spc="-2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ся </a:t>
                      </a:r>
                      <a:r>
                        <a:rPr dirty="0" sz="850" spc="-2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</a:t>
                      </a:r>
                      <a:r>
                        <a:rPr dirty="0" sz="850" spc="4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spc="-7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</a:t>
                      </a:r>
                      <a:r>
                        <a:rPr dirty="0" sz="850" spc="-8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а</a:t>
                      </a:r>
                      <a:r>
                        <a:rPr dirty="0" sz="850" spc="-7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</a:t>
                      </a:r>
                      <a:r>
                        <a:rPr dirty="0" sz="850" spc="-6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</a:t>
                      </a:r>
                      <a:r>
                        <a:rPr dirty="0" sz="850" spc="-8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а</a:t>
                      </a:r>
                      <a:r>
                        <a:rPr dirty="0" sz="850" spc="-7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вл</a:t>
                      </a:r>
                      <a:r>
                        <a:rPr dirty="0" sz="850" spc="-7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я</a:t>
                      </a:r>
                      <a:r>
                        <a:rPr dirty="0" sz="850" spc="-7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50" spc="-3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spc="-2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ся  </a:t>
                      </a:r>
                      <a:r>
                        <a:rPr dirty="0" sz="850" spc="-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операторуЭП</a:t>
                      </a:r>
                      <a:endParaRPr sz="850">
                        <a:latin typeface="Segoe UI Semibold"/>
                        <a:cs typeface="Segoe UI Semibold"/>
                      </a:endParaRPr>
                    </a:p>
                    <a:p>
                      <a:pPr marL="255270">
                        <a:lnSpc>
                          <a:spcPts val="900"/>
                        </a:lnSpc>
                      </a:pP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</a:t>
                      </a:r>
                      <a:r>
                        <a:rPr dirty="0" sz="850" spc="-4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spc="-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тотжедень):</a:t>
                      </a:r>
                      <a:endParaRPr sz="850">
                        <a:latin typeface="Segoe UI Semibold"/>
                        <a:cs typeface="Segoe UI Semibold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750314">
                <a:tc>
                  <a:txBody>
                    <a:bodyPr/>
                    <a:lstStyle/>
                    <a:p>
                      <a:pPr marL="156210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6845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соответствие/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6210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6845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несоответствие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6210" marR="390525" indent="-9017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6845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оце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6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енным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критериям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6" name="object 76"/>
          <p:cNvGraphicFramePr>
            <a:graphicFrameLocks noGrp="1"/>
          </p:cNvGraphicFramePr>
          <p:nvPr/>
        </p:nvGraphicFramePr>
        <p:xfrm>
          <a:off x="9073133" y="2329814"/>
          <a:ext cx="128524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6190"/>
              </a:tblGrid>
              <a:tr h="754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646176">
                <a:tc>
                  <a:txBody>
                    <a:bodyPr/>
                    <a:lstStyle/>
                    <a:p>
                      <a:pPr algn="ctr" marL="10160">
                        <a:lnSpc>
                          <a:spcPts val="885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Опе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7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ЭП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азме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щ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ает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ЕИС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ЭП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88265" marR="546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протоколрассмотрения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оце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dirty="0" sz="800" spc="-1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ей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12700">
                        <a:lnSpc>
                          <a:spcPts val="9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заявок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868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</a:tcPr>
                </a:tc>
              </a:tr>
              <a:tr h="227075">
                <a:tc>
                  <a:txBody>
                    <a:bodyPr/>
                    <a:lstStyle/>
                    <a:p>
                      <a:pPr algn="ctr" marL="12700">
                        <a:lnSpc>
                          <a:spcPts val="76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spc="-9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вед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12700">
                        <a:lnSpc>
                          <a:spcPts val="93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итогов: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2716529">
                <a:tc>
                  <a:txBody>
                    <a:bodyPr/>
                    <a:lstStyle/>
                    <a:p>
                      <a:pPr marL="145415" marR="90805" indent="-88900">
                        <a:lnSpc>
                          <a:spcPct val="100000"/>
                        </a:lnSpc>
                        <a:spcBef>
                          <a:spcPts val="28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605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oценка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цене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(по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,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«без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об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ъё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»)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5415" marR="116205" indent="-8890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605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присвоение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порядковыхномеров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заявкам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5415" marR="570865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605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выявление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7" name="object 77"/>
          <p:cNvSpPr/>
          <p:nvPr/>
        </p:nvSpPr>
        <p:spPr>
          <a:xfrm>
            <a:off x="10554461" y="6113526"/>
            <a:ext cx="1283335" cy="0"/>
          </a:xfrm>
          <a:custGeom>
            <a:avLst/>
            <a:gdLst/>
            <a:ahLst/>
            <a:cxnLst/>
            <a:rect l="l" t="t" r="r" b="b"/>
            <a:pathLst>
              <a:path w="1283334" h="0">
                <a:moveTo>
                  <a:pt x="0" y="0"/>
                </a:moveTo>
                <a:lnTo>
                  <a:pt x="1282827" y="0"/>
                </a:lnTo>
              </a:path>
            </a:pathLst>
          </a:custGeom>
          <a:ln w="19050">
            <a:solidFill>
              <a:srgbClr val="0091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10550652" y="4177284"/>
            <a:ext cx="1285240" cy="14224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3970" rIns="0" bIns="0" rtlCol="0" vert="horz">
            <a:spAutoFit/>
          </a:bodyPr>
          <a:lstStyle/>
          <a:p>
            <a:pPr marL="318135">
              <a:lnSpc>
                <a:spcPct val="100000"/>
              </a:lnSpc>
              <a:spcBef>
                <a:spcPts val="11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83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2</a:t>
            </a:r>
            <a:r>
              <a:rPr dirty="0" sz="800" spc="-7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561573" y="5135117"/>
            <a:ext cx="1263015" cy="51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3675" marR="115570" indent="-635">
              <a:lnSpc>
                <a:spcPct val="100000"/>
              </a:lnSpc>
              <a:spcBef>
                <a:spcPts val="100"/>
              </a:spcBef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Есл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«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»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ок 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был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ос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ос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endParaRPr sz="800">
              <a:latin typeface="Trebuchet MS"/>
              <a:cs typeface="Trebuchet MS"/>
            </a:endParaRPr>
          </a:p>
          <a:p>
            <a:pPr algn="ctr" marL="70485">
              <a:lnSpc>
                <a:spcPct val="100000"/>
              </a:lnSpc>
              <a:spcBef>
                <a:spcPts val="5"/>
              </a:spcBef>
            </a:pPr>
            <a:r>
              <a:rPr dirty="0" sz="800" spc="235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2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сро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endParaRPr sz="800">
              <a:latin typeface="Trebuchet MS"/>
              <a:cs typeface="Trebuchet MS"/>
            </a:endParaRPr>
          </a:p>
          <a:p>
            <a:pPr algn="ctr" marL="48895">
              <a:lnSpc>
                <a:spcPct val="100000"/>
              </a:lnSpc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10</a:t>
            </a:r>
            <a:r>
              <a:rPr dirty="0" sz="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д.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0548873" y="4794884"/>
            <a:ext cx="1288415" cy="1314450"/>
            <a:chOff x="10548873" y="4794884"/>
            <a:chExt cx="1288415" cy="1314450"/>
          </a:xfrm>
        </p:grpSpPr>
        <p:sp>
          <p:nvSpPr>
            <p:cNvPr id="81" name="object 81"/>
            <p:cNvSpPr/>
            <p:nvPr/>
          </p:nvSpPr>
          <p:spPr>
            <a:xfrm>
              <a:off x="10555223" y="4803647"/>
              <a:ext cx="1275715" cy="1306195"/>
            </a:xfrm>
            <a:custGeom>
              <a:avLst/>
              <a:gdLst/>
              <a:ahLst/>
              <a:cxnLst/>
              <a:rect l="l" t="t" r="r" b="b"/>
              <a:pathLst>
                <a:path w="1275715" h="1306195">
                  <a:moveTo>
                    <a:pt x="0" y="0"/>
                  </a:moveTo>
                  <a:lnTo>
                    <a:pt x="0" y="1305661"/>
                  </a:lnTo>
                </a:path>
                <a:path w="1275715" h="1306195">
                  <a:moveTo>
                    <a:pt x="1275460" y="0"/>
                  </a:moveTo>
                  <a:lnTo>
                    <a:pt x="1275460" y="1305661"/>
                  </a:lnTo>
                </a:path>
              </a:pathLst>
            </a:custGeom>
            <a:ln w="12700">
              <a:solidFill>
                <a:srgbClr val="00919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0552937" y="4804409"/>
              <a:ext cx="1284605" cy="0"/>
            </a:xfrm>
            <a:custGeom>
              <a:avLst/>
              <a:gdLst/>
              <a:ahLst/>
              <a:cxnLst/>
              <a:rect l="l" t="t" r="r" b="b"/>
              <a:pathLst>
                <a:path w="1284604" h="0">
                  <a:moveTo>
                    <a:pt x="0" y="0"/>
                  </a:moveTo>
                  <a:lnTo>
                    <a:pt x="1284351" y="0"/>
                  </a:lnTo>
                </a:path>
              </a:pathLst>
            </a:custGeom>
            <a:ln w="19050">
              <a:solidFill>
                <a:srgbClr val="0091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3" name="object 8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20043" y="1499616"/>
            <a:ext cx="345948" cy="286512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3794759" y="1481327"/>
            <a:ext cx="6710045" cy="303530"/>
            <a:chOff x="3794759" y="1481327"/>
            <a:chExt cx="6710045" cy="303530"/>
          </a:xfrm>
        </p:grpSpPr>
        <p:sp>
          <p:nvSpPr>
            <p:cNvPr id="85" name="object 85"/>
            <p:cNvSpPr/>
            <p:nvPr/>
          </p:nvSpPr>
          <p:spPr>
            <a:xfrm>
              <a:off x="4579620" y="1548383"/>
              <a:ext cx="5925185" cy="207645"/>
            </a:xfrm>
            <a:custGeom>
              <a:avLst/>
              <a:gdLst/>
              <a:ahLst/>
              <a:cxnLst/>
              <a:rect l="l" t="t" r="r" b="b"/>
              <a:pathLst>
                <a:path w="5925184" h="207644">
                  <a:moveTo>
                    <a:pt x="106680" y="103505"/>
                  </a:moveTo>
                  <a:lnTo>
                    <a:pt x="0" y="0"/>
                  </a:lnTo>
                  <a:lnTo>
                    <a:pt x="0" y="207137"/>
                  </a:lnTo>
                  <a:lnTo>
                    <a:pt x="106680" y="103505"/>
                  </a:lnTo>
                  <a:close/>
                </a:path>
                <a:path w="5925184" h="207644">
                  <a:moveTo>
                    <a:pt x="1568069" y="103505"/>
                  </a:moveTo>
                  <a:lnTo>
                    <a:pt x="1461389" y="0"/>
                  </a:lnTo>
                  <a:lnTo>
                    <a:pt x="1461389" y="207137"/>
                  </a:lnTo>
                  <a:lnTo>
                    <a:pt x="1568069" y="103505"/>
                  </a:lnTo>
                  <a:close/>
                </a:path>
                <a:path w="5925184" h="207644">
                  <a:moveTo>
                    <a:pt x="3023362" y="103505"/>
                  </a:moveTo>
                  <a:lnTo>
                    <a:pt x="2916682" y="0"/>
                  </a:lnTo>
                  <a:lnTo>
                    <a:pt x="2916682" y="207137"/>
                  </a:lnTo>
                  <a:lnTo>
                    <a:pt x="3023362" y="103505"/>
                  </a:lnTo>
                  <a:close/>
                </a:path>
                <a:path w="5925184" h="207644">
                  <a:moveTo>
                    <a:pt x="4478655" y="103505"/>
                  </a:moveTo>
                  <a:lnTo>
                    <a:pt x="4371975" y="0"/>
                  </a:lnTo>
                  <a:lnTo>
                    <a:pt x="4371975" y="207137"/>
                  </a:lnTo>
                  <a:lnTo>
                    <a:pt x="4478655" y="103505"/>
                  </a:lnTo>
                  <a:close/>
                </a:path>
                <a:path w="5925184" h="207644">
                  <a:moveTo>
                    <a:pt x="5924804" y="103505"/>
                  </a:moveTo>
                  <a:lnTo>
                    <a:pt x="5818124" y="0"/>
                  </a:lnTo>
                  <a:lnTo>
                    <a:pt x="5818124" y="207137"/>
                  </a:lnTo>
                  <a:lnTo>
                    <a:pt x="5924804" y="103505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25795" y="1487423"/>
              <a:ext cx="281939" cy="28803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6629399" y="1511807"/>
              <a:ext cx="169545" cy="263525"/>
            </a:xfrm>
            <a:custGeom>
              <a:avLst/>
              <a:gdLst/>
              <a:ahLst/>
              <a:cxnLst/>
              <a:rect l="l" t="t" r="r" b="b"/>
              <a:pathLst>
                <a:path w="169545" h="263525">
                  <a:moveTo>
                    <a:pt x="144145" y="0"/>
                  </a:moveTo>
                  <a:lnTo>
                    <a:pt x="53848" y="0"/>
                  </a:lnTo>
                  <a:lnTo>
                    <a:pt x="48895" y="4952"/>
                  </a:lnTo>
                  <a:lnTo>
                    <a:pt x="48895" y="137159"/>
                  </a:lnTo>
                  <a:lnTo>
                    <a:pt x="8254" y="137159"/>
                  </a:lnTo>
                  <a:lnTo>
                    <a:pt x="6603" y="138811"/>
                  </a:lnTo>
                  <a:lnTo>
                    <a:pt x="4952" y="138811"/>
                  </a:lnTo>
                  <a:lnTo>
                    <a:pt x="3301" y="141224"/>
                  </a:lnTo>
                  <a:lnTo>
                    <a:pt x="3301" y="142875"/>
                  </a:lnTo>
                  <a:lnTo>
                    <a:pt x="1650" y="144652"/>
                  </a:lnTo>
                  <a:lnTo>
                    <a:pt x="1650" y="146303"/>
                  </a:lnTo>
                  <a:lnTo>
                    <a:pt x="0" y="147954"/>
                  </a:lnTo>
                  <a:lnTo>
                    <a:pt x="1650" y="151256"/>
                  </a:lnTo>
                  <a:lnTo>
                    <a:pt x="1650" y="154558"/>
                  </a:lnTo>
                  <a:lnTo>
                    <a:pt x="3301" y="156209"/>
                  </a:lnTo>
                  <a:lnTo>
                    <a:pt x="91058" y="259968"/>
                  </a:lnTo>
                  <a:lnTo>
                    <a:pt x="92709" y="261619"/>
                  </a:lnTo>
                  <a:lnTo>
                    <a:pt x="94360" y="261619"/>
                  </a:lnTo>
                  <a:lnTo>
                    <a:pt x="96900" y="263270"/>
                  </a:lnTo>
                  <a:lnTo>
                    <a:pt x="103504" y="263270"/>
                  </a:lnTo>
                  <a:lnTo>
                    <a:pt x="105155" y="261619"/>
                  </a:lnTo>
                  <a:lnTo>
                    <a:pt x="106806" y="261619"/>
                  </a:lnTo>
                  <a:lnTo>
                    <a:pt x="106806" y="259968"/>
                  </a:lnTo>
                  <a:lnTo>
                    <a:pt x="108457" y="259968"/>
                  </a:lnTo>
                  <a:lnTo>
                    <a:pt x="169036" y="186943"/>
                  </a:lnTo>
                  <a:lnTo>
                    <a:pt x="159130" y="183514"/>
                  </a:lnTo>
                  <a:lnTo>
                    <a:pt x="154050" y="180212"/>
                  </a:lnTo>
                  <a:lnTo>
                    <a:pt x="149098" y="177672"/>
                  </a:lnTo>
                  <a:lnTo>
                    <a:pt x="100202" y="237489"/>
                  </a:lnTo>
                  <a:lnTo>
                    <a:pt x="33908" y="159512"/>
                  </a:lnTo>
                  <a:lnTo>
                    <a:pt x="59690" y="159512"/>
                  </a:lnTo>
                  <a:lnTo>
                    <a:pt x="61341" y="157861"/>
                  </a:lnTo>
                  <a:lnTo>
                    <a:pt x="62992" y="157861"/>
                  </a:lnTo>
                  <a:lnTo>
                    <a:pt x="64643" y="156209"/>
                  </a:lnTo>
                  <a:lnTo>
                    <a:pt x="66294" y="156209"/>
                  </a:lnTo>
                  <a:lnTo>
                    <a:pt x="67945" y="154558"/>
                  </a:lnTo>
                  <a:lnTo>
                    <a:pt x="67945" y="152907"/>
                  </a:lnTo>
                  <a:lnTo>
                    <a:pt x="69596" y="151256"/>
                  </a:lnTo>
                  <a:lnTo>
                    <a:pt x="69596" y="19938"/>
                  </a:lnTo>
                  <a:lnTo>
                    <a:pt x="130175" y="19938"/>
                  </a:lnTo>
                  <a:lnTo>
                    <a:pt x="130175" y="71374"/>
                  </a:lnTo>
                  <a:lnTo>
                    <a:pt x="131825" y="68071"/>
                  </a:lnTo>
                  <a:lnTo>
                    <a:pt x="147447" y="52324"/>
                  </a:lnTo>
                  <a:lnTo>
                    <a:pt x="150749" y="50545"/>
                  </a:lnTo>
                  <a:lnTo>
                    <a:pt x="150749" y="4952"/>
                  </a:lnTo>
                  <a:lnTo>
                    <a:pt x="149098" y="3301"/>
                  </a:lnTo>
                  <a:lnTo>
                    <a:pt x="147447" y="3301"/>
                  </a:lnTo>
                  <a:lnTo>
                    <a:pt x="144145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4951" y="1487423"/>
              <a:ext cx="164592" cy="26212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74179" y="1581911"/>
              <a:ext cx="100582" cy="9753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8110727" y="1639823"/>
              <a:ext cx="358140" cy="129539"/>
            </a:xfrm>
            <a:custGeom>
              <a:avLst/>
              <a:gdLst/>
              <a:ahLst/>
              <a:cxnLst/>
              <a:rect l="l" t="t" r="r" b="b"/>
              <a:pathLst>
                <a:path w="358140" h="129539">
                  <a:moveTo>
                    <a:pt x="63626" y="102362"/>
                  </a:moveTo>
                  <a:lnTo>
                    <a:pt x="28067" y="102362"/>
                  </a:lnTo>
                  <a:lnTo>
                    <a:pt x="4952" y="114680"/>
                  </a:lnTo>
                  <a:lnTo>
                    <a:pt x="1650" y="117983"/>
                  </a:lnTo>
                  <a:lnTo>
                    <a:pt x="1650" y="119634"/>
                  </a:lnTo>
                  <a:lnTo>
                    <a:pt x="0" y="121285"/>
                  </a:lnTo>
                  <a:lnTo>
                    <a:pt x="0" y="122936"/>
                  </a:lnTo>
                  <a:lnTo>
                    <a:pt x="1650" y="124587"/>
                  </a:lnTo>
                  <a:lnTo>
                    <a:pt x="1650" y="126237"/>
                  </a:lnTo>
                  <a:lnTo>
                    <a:pt x="3301" y="127888"/>
                  </a:lnTo>
                  <a:lnTo>
                    <a:pt x="4952" y="127888"/>
                  </a:lnTo>
                  <a:lnTo>
                    <a:pt x="4952" y="129539"/>
                  </a:lnTo>
                  <a:lnTo>
                    <a:pt x="231648" y="129539"/>
                  </a:lnTo>
                  <a:lnTo>
                    <a:pt x="260833" y="114680"/>
                  </a:lnTo>
                  <a:lnTo>
                    <a:pt x="40513" y="114680"/>
                  </a:lnTo>
                  <a:lnTo>
                    <a:pt x="63626" y="102362"/>
                  </a:lnTo>
                  <a:close/>
                </a:path>
                <a:path w="358140" h="129539">
                  <a:moveTo>
                    <a:pt x="350139" y="42037"/>
                  </a:moveTo>
                  <a:lnTo>
                    <a:pt x="317626" y="42037"/>
                  </a:lnTo>
                  <a:lnTo>
                    <a:pt x="317626" y="69341"/>
                  </a:lnTo>
                  <a:lnTo>
                    <a:pt x="226568" y="114680"/>
                  </a:lnTo>
                  <a:lnTo>
                    <a:pt x="260833" y="114680"/>
                  </a:lnTo>
                  <a:lnTo>
                    <a:pt x="353187" y="67690"/>
                  </a:lnTo>
                  <a:lnTo>
                    <a:pt x="354838" y="67690"/>
                  </a:lnTo>
                  <a:lnTo>
                    <a:pt x="356489" y="65150"/>
                  </a:lnTo>
                  <a:lnTo>
                    <a:pt x="356489" y="63500"/>
                  </a:lnTo>
                  <a:lnTo>
                    <a:pt x="358140" y="63500"/>
                  </a:lnTo>
                  <a:lnTo>
                    <a:pt x="358140" y="56896"/>
                  </a:lnTo>
                  <a:lnTo>
                    <a:pt x="356489" y="56896"/>
                  </a:lnTo>
                  <a:lnTo>
                    <a:pt x="356489" y="55245"/>
                  </a:lnTo>
                  <a:lnTo>
                    <a:pt x="354838" y="53593"/>
                  </a:lnTo>
                  <a:lnTo>
                    <a:pt x="329183" y="53593"/>
                  </a:lnTo>
                  <a:lnTo>
                    <a:pt x="350139" y="42037"/>
                  </a:lnTo>
                  <a:close/>
                </a:path>
                <a:path w="358140" h="129539">
                  <a:moveTo>
                    <a:pt x="63626" y="75946"/>
                  </a:moveTo>
                  <a:lnTo>
                    <a:pt x="28067" y="75946"/>
                  </a:lnTo>
                  <a:lnTo>
                    <a:pt x="4952" y="87502"/>
                  </a:lnTo>
                  <a:lnTo>
                    <a:pt x="1650" y="90804"/>
                  </a:lnTo>
                  <a:lnTo>
                    <a:pt x="1650" y="92455"/>
                  </a:lnTo>
                  <a:lnTo>
                    <a:pt x="0" y="94106"/>
                  </a:lnTo>
                  <a:lnTo>
                    <a:pt x="0" y="95758"/>
                  </a:lnTo>
                  <a:lnTo>
                    <a:pt x="1650" y="97409"/>
                  </a:lnTo>
                  <a:lnTo>
                    <a:pt x="1650" y="99060"/>
                  </a:lnTo>
                  <a:lnTo>
                    <a:pt x="3301" y="100711"/>
                  </a:lnTo>
                  <a:lnTo>
                    <a:pt x="4952" y="100711"/>
                  </a:lnTo>
                  <a:lnTo>
                    <a:pt x="4952" y="102362"/>
                  </a:lnTo>
                  <a:lnTo>
                    <a:pt x="231648" y="102362"/>
                  </a:lnTo>
                  <a:lnTo>
                    <a:pt x="231648" y="100711"/>
                  </a:lnTo>
                  <a:lnTo>
                    <a:pt x="259461" y="87502"/>
                  </a:lnTo>
                  <a:lnTo>
                    <a:pt x="40513" y="87502"/>
                  </a:lnTo>
                  <a:lnTo>
                    <a:pt x="63626" y="75946"/>
                  </a:lnTo>
                  <a:close/>
                </a:path>
                <a:path w="358140" h="129539">
                  <a:moveTo>
                    <a:pt x="317626" y="42037"/>
                  </a:moveTo>
                  <a:lnTo>
                    <a:pt x="291973" y="53593"/>
                  </a:lnTo>
                  <a:lnTo>
                    <a:pt x="226568" y="87502"/>
                  </a:lnTo>
                  <a:lnTo>
                    <a:pt x="259461" y="87502"/>
                  </a:lnTo>
                  <a:lnTo>
                    <a:pt x="297815" y="69341"/>
                  </a:lnTo>
                  <a:lnTo>
                    <a:pt x="317626" y="69341"/>
                  </a:lnTo>
                  <a:lnTo>
                    <a:pt x="317626" y="42037"/>
                  </a:lnTo>
                  <a:close/>
                </a:path>
                <a:path w="358140" h="129539">
                  <a:moveTo>
                    <a:pt x="354838" y="0"/>
                  </a:moveTo>
                  <a:lnTo>
                    <a:pt x="128143" y="0"/>
                  </a:lnTo>
                  <a:lnTo>
                    <a:pt x="4952" y="60198"/>
                  </a:lnTo>
                  <a:lnTo>
                    <a:pt x="1650" y="63500"/>
                  </a:lnTo>
                  <a:lnTo>
                    <a:pt x="1650" y="65150"/>
                  </a:lnTo>
                  <a:lnTo>
                    <a:pt x="0" y="67690"/>
                  </a:lnTo>
                  <a:lnTo>
                    <a:pt x="0" y="69341"/>
                  </a:lnTo>
                  <a:lnTo>
                    <a:pt x="1650" y="70992"/>
                  </a:lnTo>
                  <a:lnTo>
                    <a:pt x="1650" y="72643"/>
                  </a:lnTo>
                  <a:lnTo>
                    <a:pt x="3301" y="74295"/>
                  </a:lnTo>
                  <a:lnTo>
                    <a:pt x="4952" y="74295"/>
                  </a:lnTo>
                  <a:lnTo>
                    <a:pt x="4952" y="75946"/>
                  </a:lnTo>
                  <a:lnTo>
                    <a:pt x="231648" y="75946"/>
                  </a:lnTo>
                  <a:lnTo>
                    <a:pt x="262381" y="60198"/>
                  </a:lnTo>
                  <a:lnTo>
                    <a:pt x="40513" y="60198"/>
                  </a:lnTo>
                  <a:lnTo>
                    <a:pt x="133223" y="14859"/>
                  </a:lnTo>
                  <a:lnTo>
                    <a:pt x="350139" y="14859"/>
                  </a:lnTo>
                  <a:lnTo>
                    <a:pt x="353187" y="13208"/>
                  </a:lnTo>
                  <a:lnTo>
                    <a:pt x="354838" y="13208"/>
                  </a:lnTo>
                  <a:lnTo>
                    <a:pt x="356489" y="11556"/>
                  </a:lnTo>
                  <a:lnTo>
                    <a:pt x="356489" y="9905"/>
                  </a:lnTo>
                  <a:lnTo>
                    <a:pt x="358140" y="9905"/>
                  </a:lnTo>
                  <a:lnTo>
                    <a:pt x="358140" y="3301"/>
                  </a:lnTo>
                  <a:lnTo>
                    <a:pt x="356489" y="3301"/>
                  </a:lnTo>
                  <a:lnTo>
                    <a:pt x="356489" y="1650"/>
                  </a:lnTo>
                  <a:lnTo>
                    <a:pt x="354838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97011" y="1481327"/>
              <a:ext cx="371855" cy="21793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11867" y="1485899"/>
              <a:ext cx="214883" cy="28803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56063" y="1571243"/>
              <a:ext cx="138683" cy="11887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94759" y="1496567"/>
              <a:ext cx="289560" cy="288036"/>
            </a:xfrm>
            <a:prstGeom prst="rect">
              <a:avLst/>
            </a:prstGeom>
          </p:spPr>
        </p:pic>
      </p:grpSp>
      <p:graphicFrame>
        <p:nvGraphicFramePr>
          <p:cNvPr id="95" name="object 95"/>
          <p:cNvGraphicFramePr>
            <a:graphicFrameLocks noGrp="1"/>
          </p:cNvGraphicFramePr>
          <p:nvPr/>
        </p:nvGraphicFramePr>
        <p:xfrm>
          <a:off x="6160770" y="2329814"/>
          <a:ext cx="1294765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715"/>
              </a:tblGrid>
              <a:tr h="754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313055">
                        <a:lnSpc>
                          <a:spcPts val="885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Допущенные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участники: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769364">
                <a:tc>
                  <a:txBody>
                    <a:bodyPr/>
                    <a:lstStyle/>
                    <a:p>
                      <a:pPr algn="just" marL="154305" marR="232410" indent="-88900">
                        <a:lnSpc>
                          <a:spcPct val="100000"/>
                        </a:lnSpc>
                        <a:spcBef>
                          <a:spcPts val="16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494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право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- снижение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цены,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указанной в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снижение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4305" marR="8001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НСЦЕ ТРУ в порядке,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ен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54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6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44-ФЗ,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если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закупка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dirty="0" sz="800" spc="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«безобъёма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4305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494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дин</a:t>
                      </a:r>
                      <a:r>
                        <a:rPr dirty="0" sz="800" spc="-9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раз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4305" marR="260985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4940" algn="l"/>
                        </a:tabLst>
                      </a:pP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окончательное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лож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6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-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4305" marR="7874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предложение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ценев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заявке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признается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окончательным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ts val="944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Ценовыепредложения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22860">
                        <a:lnSpc>
                          <a:spcPts val="900"/>
                        </a:lnSpc>
                        <a:spcBef>
                          <a:spcPts val="35"/>
                        </a:spcBef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скрыты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85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621791">
                <a:tc>
                  <a:txBody>
                    <a:bodyPr/>
                    <a:lstStyle/>
                    <a:p>
                      <a:pPr marL="269240">
                        <a:lnSpc>
                          <a:spcPts val="79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Автоматическое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формирование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275590" marR="161290" indent="-70485">
                        <a:lnSpc>
                          <a:spcPct val="10000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протоколаподачи </a:t>
                      </a:r>
                      <a:r>
                        <a:rPr dirty="0" sz="800" spc="-2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окончательных 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предложений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697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6" name="object 96"/>
          <p:cNvSpPr/>
          <p:nvPr/>
        </p:nvSpPr>
        <p:spPr>
          <a:xfrm>
            <a:off x="10550652" y="178307"/>
            <a:ext cx="1641475" cy="324485"/>
          </a:xfrm>
          <a:custGeom>
            <a:avLst/>
            <a:gdLst/>
            <a:ahLst/>
            <a:cxnLst/>
            <a:rect l="l" t="t" r="r" b="b"/>
            <a:pathLst>
              <a:path w="1641475" h="324484">
                <a:moveTo>
                  <a:pt x="1641094" y="0"/>
                </a:moveTo>
                <a:lnTo>
                  <a:pt x="0" y="0"/>
                </a:lnTo>
                <a:lnTo>
                  <a:pt x="0" y="324231"/>
                </a:lnTo>
                <a:lnTo>
                  <a:pt x="1641094" y="324231"/>
                </a:lnTo>
                <a:lnTo>
                  <a:pt x="1641094" y="0"/>
                </a:lnTo>
                <a:close/>
              </a:path>
            </a:pathLst>
          </a:custGeom>
          <a:solidFill>
            <a:srgbClr val="7389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10662666" y="172669"/>
            <a:ext cx="13747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5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8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01</a:t>
            </a:r>
            <a:r>
              <a:rPr dirty="0" sz="1800" spc="-16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r>
              <a:rPr dirty="0" sz="1800" spc="-16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1800" spc="-40" b="1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1800" spc="-25" b="1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98" name="object 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2671" y="4351020"/>
            <a:ext cx="128015" cy="129539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8100" y="5088635"/>
            <a:ext cx="128015" cy="129539"/>
          </a:xfrm>
          <a:prstGeom prst="rect">
            <a:avLst/>
          </a:prstGeom>
        </p:spPr>
      </p:pic>
      <p:sp>
        <p:nvSpPr>
          <p:cNvPr id="100" name="object 100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64997" y="2329814"/>
          <a:ext cx="173482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770"/>
              </a:tblGrid>
              <a:tr h="1027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Извещение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Документация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R="63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390144">
                <a:tc>
                  <a:txBody>
                    <a:bodyPr/>
                    <a:lstStyle/>
                    <a:p>
                      <a:pPr marL="194310">
                        <a:lnSpc>
                          <a:spcPts val="95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Направлениеприглашения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500380" marR="180975" indent="-297180">
                        <a:lnSpc>
                          <a:spcPct val="103699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ин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</a:t>
                      </a:r>
                      <a:r>
                        <a:rPr dirty="0" sz="800" spc="-5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учас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3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се 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предложений: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612391"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Обязанность: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5095" marR="88900" indent="-90170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573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dirty="0" sz="800" spc="-6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83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1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(в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случае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расторжения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5095" marR="266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контракта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одностороннем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порядке)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5095" marR="147955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5730" algn="l"/>
                        </a:tabLst>
                      </a:pP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ам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и,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которой расторгнут контракт,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заявки которых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 были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отклонены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68389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Право: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5095" indent="-90805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573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ьные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чаи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1539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Запрет: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125095" indent="-90805">
                        <a:lnSpc>
                          <a:spcPct val="100000"/>
                        </a:lnSpc>
                        <a:spcBef>
                          <a:spcPts val="114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573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отмена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5095" indent="-90805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5730" algn="l"/>
                        </a:tabLst>
                      </a:pP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несение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изменений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59663" y="6166103"/>
            <a:ext cx="1763395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55308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83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800" spc="-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188" y="1295400"/>
            <a:ext cx="3709035" cy="108585"/>
          </a:xfrm>
          <a:custGeom>
            <a:avLst/>
            <a:gdLst/>
            <a:ahLst/>
            <a:cxnLst/>
            <a:rect l="l" t="t" r="r" b="b"/>
            <a:pathLst>
              <a:path w="3709035" h="108584">
                <a:moveTo>
                  <a:pt x="0" y="108076"/>
                </a:moveTo>
                <a:lnTo>
                  <a:pt x="3441" y="87122"/>
                </a:lnTo>
                <a:lnTo>
                  <a:pt x="12826" y="69850"/>
                </a:lnTo>
                <a:lnTo>
                  <a:pt x="26746" y="58292"/>
                </a:lnTo>
                <a:lnTo>
                  <a:pt x="43789" y="53975"/>
                </a:lnTo>
                <a:lnTo>
                  <a:pt x="1810639" y="53975"/>
                </a:lnTo>
                <a:lnTo>
                  <a:pt x="1827657" y="49784"/>
                </a:lnTo>
                <a:lnTo>
                  <a:pt x="1841627" y="38226"/>
                </a:lnTo>
                <a:lnTo>
                  <a:pt x="1851025" y="20954"/>
                </a:lnTo>
                <a:lnTo>
                  <a:pt x="1854454" y="0"/>
                </a:lnTo>
                <a:lnTo>
                  <a:pt x="1857883" y="20954"/>
                </a:lnTo>
                <a:lnTo>
                  <a:pt x="1867281" y="38226"/>
                </a:lnTo>
                <a:lnTo>
                  <a:pt x="1881124" y="49784"/>
                </a:lnTo>
                <a:lnTo>
                  <a:pt x="1898269" y="53975"/>
                </a:lnTo>
                <a:lnTo>
                  <a:pt x="3665092" y="53975"/>
                </a:lnTo>
                <a:lnTo>
                  <a:pt x="3682111" y="58292"/>
                </a:lnTo>
                <a:lnTo>
                  <a:pt x="3696081" y="69850"/>
                </a:lnTo>
                <a:lnTo>
                  <a:pt x="3705479" y="87122"/>
                </a:lnTo>
                <a:lnTo>
                  <a:pt x="3708908" y="108076"/>
                </a:lnTo>
              </a:path>
            </a:pathLst>
          </a:custGeom>
          <a:ln w="12698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3587" y="2001138"/>
            <a:ext cx="64770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аз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мещ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ние 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800" spc="-7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ИС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9663" y="1459991"/>
            <a:ext cx="1891664" cy="501015"/>
            <a:chOff x="359663" y="1459991"/>
            <a:chExt cx="1891664" cy="501015"/>
          </a:xfrm>
        </p:grpSpPr>
        <p:sp>
          <p:nvSpPr>
            <p:cNvPr id="7" name="object 7"/>
            <p:cNvSpPr/>
            <p:nvPr/>
          </p:nvSpPr>
          <p:spPr>
            <a:xfrm>
              <a:off x="359663" y="1459991"/>
              <a:ext cx="1763395" cy="399415"/>
            </a:xfrm>
            <a:custGeom>
              <a:avLst/>
              <a:gdLst/>
              <a:ahLst/>
              <a:cxnLst/>
              <a:rect l="l" t="t" r="r" b="b"/>
              <a:pathLst>
                <a:path w="1763395" h="399414">
                  <a:moveTo>
                    <a:pt x="1763014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63014" y="399034"/>
                  </a:lnTo>
                  <a:lnTo>
                    <a:pt x="176301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61287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19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144268" y="1548383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80" h="207644">
                  <a:moveTo>
                    <a:pt x="0" y="0"/>
                  </a:moveTo>
                  <a:lnTo>
                    <a:pt x="0" y="207137"/>
                  </a:lnTo>
                  <a:lnTo>
                    <a:pt x="106680" y="103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244340" y="6166103"/>
            <a:ext cx="1769745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55816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83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8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8652" y="2001138"/>
            <a:ext cx="78867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Рассмотрение </a:t>
            </a:r>
            <a:r>
              <a:rPr dirty="0" sz="800" spc="-229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-5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ц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2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я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44340" y="1459991"/>
            <a:ext cx="1891664" cy="501015"/>
            <a:chOff x="4244340" y="1459991"/>
            <a:chExt cx="1891664" cy="501015"/>
          </a:xfrm>
        </p:grpSpPr>
        <p:sp>
          <p:nvSpPr>
            <p:cNvPr id="13" name="object 13"/>
            <p:cNvSpPr/>
            <p:nvPr/>
          </p:nvSpPr>
          <p:spPr>
            <a:xfrm>
              <a:off x="4244340" y="1459991"/>
              <a:ext cx="1769745" cy="399415"/>
            </a:xfrm>
            <a:custGeom>
              <a:avLst/>
              <a:gdLst/>
              <a:ahLst/>
              <a:cxnLst/>
              <a:rect l="l" t="t" r="r" b="b"/>
              <a:pathLst>
                <a:path w="1769745" h="399414">
                  <a:moveTo>
                    <a:pt x="1769237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69237" y="399034"/>
                  </a:lnTo>
                  <a:lnTo>
                    <a:pt x="176923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058156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10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028944" y="1548383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79" h="207644">
                  <a:moveTo>
                    <a:pt x="0" y="0"/>
                  </a:moveTo>
                  <a:lnTo>
                    <a:pt x="0" y="207137"/>
                  </a:lnTo>
                  <a:lnTo>
                    <a:pt x="106679" y="103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216650" y="2407666"/>
            <a:ext cx="1703070" cy="1733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19380" marR="207010" indent="-91440">
              <a:lnSpc>
                <a:spcPct val="100000"/>
              </a:lnSpc>
              <a:spcBef>
                <a:spcPts val="105"/>
              </a:spcBef>
              <a:buClr>
                <a:srgbClr val="E1465A"/>
              </a:buClr>
              <a:buFont typeface="Arial"/>
              <a:buChar char="•"/>
              <a:tabLst>
                <a:tab pos="120014" algn="l"/>
                <a:tab pos="761365" algn="l"/>
              </a:tabLst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право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всех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участников,</a:t>
            </a:r>
            <a:r>
              <a:rPr dirty="0" sz="800" spc="2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 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	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нн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ог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 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участника</a:t>
            </a:r>
            <a:endParaRPr sz="800">
              <a:latin typeface="Trebuchet MS"/>
              <a:cs typeface="Trebuchet MS"/>
            </a:endParaRPr>
          </a:p>
          <a:p>
            <a:pPr marL="119380" marR="73660" indent="-9144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0014" algn="l"/>
              </a:tabLst>
            </a:pP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 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окончательное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предложение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 </a:t>
            </a:r>
            <a:r>
              <a:rPr dirty="0" sz="800" spc="-2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окончательным 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предложением</a:t>
            </a:r>
            <a:r>
              <a:rPr dirty="0" sz="800" spc="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признается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его </a:t>
            </a:r>
            <a:r>
              <a:rPr dirty="0" sz="800" spc="-2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заявка</a:t>
            </a:r>
            <a:endParaRPr sz="800">
              <a:latin typeface="Trebuchet MS"/>
              <a:cs typeface="Trebuchet MS"/>
            </a:endParaRPr>
          </a:p>
          <a:p>
            <a:pPr marL="119380" marR="40640" indent="-9144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0014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окончательное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предложение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не </a:t>
            </a:r>
            <a:r>
              <a:rPr dirty="0" sz="800" spc="-2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олж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х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ш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ку 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ка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25" i="1">
                <a:solidFill>
                  <a:srgbClr val="444444"/>
                </a:solidFill>
                <a:latin typeface="Trebuchet MS"/>
                <a:cs typeface="Trebuchet MS"/>
              </a:rPr>
              <a:t>(</a:t>
            </a:r>
            <a:r>
              <a:rPr dirty="0" sz="800" spc="15" i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70" i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i="1">
                <a:solidFill>
                  <a:srgbClr val="444444"/>
                </a:solidFill>
                <a:latin typeface="Trebuchet MS"/>
                <a:cs typeface="Trebuchet MS"/>
              </a:rPr>
              <a:t>пр</a:t>
            </a:r>
            <a:r>
              <a:rPr dirty="0" sz="800" spc="10" i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290" i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20" i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5" i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i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5" i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80" i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40" i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-25" i="1">
                <a:solidFill>
                  <a:srgbClr val="444444"/>
                </a:solidFill>
                <a:latin typeface="Trebuchet MS"/>
                <a:cs typeface="Trebuchet MS"/>
              </a:rPr>
              <a:t>лу</a:t>
            </a:r>
            <a:r>
              <a:rPr dirty="0" sz="800" spc="-20" i="1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5" i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5" i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endParaRPr sz="800">
              <a:latin typeface="Trebuchet MS"/>
              <a:cs typeface="Trebuchet MS"/>
            </a:endParaRPr>
          </a:p>
          <a:p>
            <a:pPr marL="119380">
              <a:lnSpc>
                <a:spcPct val="100000"/>
              </a:lnSpc>
            </a:pPr>
            <a:r>
              <a:rPr dirty="0" sz="800" spc="220" i="1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0" i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" i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15" i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5" i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10" i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20" i="1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5" i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305" i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5" i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30" i="1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-15" i="1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800" spc="-10" i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 i="1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 spc="-10" i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endParaRPr sz="800">
              <a:latin typeface="Trebuchet MS"/>
              <a:cs typeface="Trebuchet MS"/>
            </a:endParaRPr>
          </a:p>
          <a:p>
            <a:pPr marL="119380" marR="323850">
              <a:lnSpc>
                <a:spcPct val="100000"/>
              </a:lnSpc>
            </a:pPr>
            <a:r>
              <a:rPr dirty="0" sz="800" spc="-15" i="1">
                <a:solidFill>
                  <a:srgbClr val="444444"/>
                </a:solidFill>
                <a:latin typeface="Trebuchet MS"/>
                <a:cs typeface="Trebuchet MS"/>
              </a:rPr>
              <a:t>предложениемпризнается </a:t>
            </a:r>
            <a:r>
              <a:rPr dirty="0" sz="800" spc="-229" i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 i="1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-5" i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5" i="1">
                <a:solidFill>
                  <a:srgbClr val="444444"/>
                </a:solidFill>
                <a:latin typeface="Trebuchet MS"/>
                <a:cs typeface="Trebuchet MS"/>
              </a:rPr>
              <a:t>яв</a:t>
            </a:r>
            <a:r>
              <a:rPr dirty="0" sz="800" spc="-5" i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5" i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95" i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20" i="1">
                <a:solidFill>
                  <a:srgbClr val="444444"/>
                </a:solidFill>
                <a:latin typeface="Trebuchet MS"/>
                <a:cs typeface="Trebuchet MS"/>
              </a:rPr>
              <a:t>уч</a:t>
            </a:r>
            <a:r>
              <a:rPr dirty="0" sz="800" spc="-5" i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0" i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-290" i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10" i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20" i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5" i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15" i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20" i="1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4391" y="6166103"/>
            <a:ext cx="176657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55689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83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8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67094" y="2001138"/>
            <a:ext cx="112903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1460" marR="5080" indent="-239395">
              <a:lnSpc>
                <a:spcPct val="100000"/>
              </a:lnSpc>
              <a:spcBef>
                <a:spcPts val="105"/>
              </a:spcBef>
            </a:pPr>
            <a:r>
              <a:rPr dirty="0" sz="800" spc="25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ода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spc="5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800" spc="-4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л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ь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45" b="1">
                <a:solidFill>
                  <a:srgbClr val="E11E31"/>
                </a:solidFill>
                <a:latin typeface="Trebuchet MS"/>
                <a:cs typeface="Trebuchet MS"/>
              </a:rPr>
              <a:t>ы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х  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предложений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184391" y="1459991"/>
            <a:ext cx="5650865" cy="501015"/>
            <a:chOff x="6184391" y="1459991"/>
            <a:chExt cx="5650865" cy="501015"/>
          </a:xfrm>
        </p:grpSpPr>
        <p:sp>
          <p:nvSpPr>
            <p:cNvPr id="20" name="object 20"/>
            <p:cNvSpPr/>
            <p:nvPr/>
          </p:nvSpPr>
          <p:spPr>
            <a:xfrm>
              <a:off x="6184391" y="1459991"/>
              <a:ext cx="1765935" cy="399415"/>
            </a:xfrm>
            <a:custGeom>
              <a:avLst/>
              <a:gdLst/>
              <a:ahLst/>
              <a:cxnLst/>
              <a:rect l="l" t="t" r="r" b="b"/>
              <a:pathLst>
                <a:path w="1765934" h="399414">
                  <a:moveTo>
                    <a:pt x="1765808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65808" y="399034"/>
                  </a:lnTo>
                  <a:lnTo>
                    <a:pt x="17658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992111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10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121395" y="1459991"/>
              <a:ext cx="1769745" cy="399415"/>
            </a:xfrm>
            <a:custGeom>
              <a:avLst/>
              <a:gdLst/>
              <a:ahLst/>
              <a:cxnLst/>
              <a:rect l="l" t="t" r="r" b="b"/>
              <a:pathLst>
                <a:path w="1769745" h="399414">
                  <a:moveTo>
                    <a:pt x="1769236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69236" y="399034"/>
                  </a:lnTo>
                  <a:lnTo>
                    <a:pt x="17692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916923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972043" y="1548383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79" h="207644">
                  <a:moveTo>
                    <a:pt x="0" y="0"/>
                  </a:moveTo>
                  <a:lnTo>
                    <a:pt x="0" y="207137"/>
                  </a:lnTo>
                  <a:lnTo>
                    <a:pt x="106679" y="103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058400" y="1459991"/>
              <a:ext cx="1777364" cy="399415"/>
            </a:xfrm>
            <a:custGeom>
              <a:avLst/>
              <a:gdLst/>
              <a:ahLst/>
              <a:cxnLst/>
              <a:rect l="l" t="t" r="r" b="b"/>
              <a:pathLst>
                <a:path w="1777365" h="399414">
                  <a:moveTo>
                    <a:pt x="1776856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76856" y="399034"/>
                  </a:lnTo>
                  <a:lnTo>
                    <a:pt x="17768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861547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911588" y="1548383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79" h="207644">
                  <a:moveTo>
                    <a:pt x="0" y="0"/>
                  </a:moveTo>
                  <a:lnTo>
                    <a:pt x="0" y="207137"/>
                  </a:lnTo>
                  <a:lnTo>
                    <a:pt x="106679" y="103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8121395" y="6166103"/>
            <a:ext cx="1769745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560070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83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8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41918" y="2001138"/>
            <a:ext cx="144081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62560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ас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м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9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ц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  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800" spc="-4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л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ь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45" b="1">
                <a:solidFill>
                  <a:srgbClr val="E11E31"/>
                </a:solidFill>
                <a:latin typeface="Trebuchet MS"/>
                <a:cs typeface="Trebuchet MS"/>
              </a:rPr>
              <a:t>ы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х</a:t>
            </a:r>
            <a:r>
              <a:rPr dirty="0" sz="800" spc="-16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лож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ний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101326" y="2407666"/>
            <a:ext cx="170307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1285" indent="-90170">
              <a:lnSpc>
                <a:spcPct val="100000"/>
              </a:lnSpc>
              <a:spcBef>
                <a:spcPts val="105"/>
              </a:spcBef>
              <a:buClr>
                <a:srgbClr val="E1465A"/>
              </a:buClr>
              <a:buFont typeface="Arial"/>
              <a:buChar char="•"/>
              <a:tabLst>
                <a:tab pos="121920" algn="l"/>
              </a:tabLst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нн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ос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ть</a:t>
            </a:r>
            <a:endParaRPr sz="800">
              <a:latin typeface="Trebuchet MS"/>
              <a:cs typeface="Trebuchet MS"/>
            </a:endParaRPr>
          </a:p>
          <a:p>
            <a:pPr marL="121285" indent="-9017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1920" algn="l"/>
              </a:tabLst>
            </a:pP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клон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ся</a:t>
            </a:r>
            <a:endParaRPr sz="800">
              <a:latin typeface="Trebuchet MS"/>
              <a:cs typeface="Trebuchet MS"/>
            </a:endParaRPr>
          </a:p>
          <a:p>
            <a:pPr marL="121285" marR="622300">
              <a:lnSpc>
                <a:spcPct val="100000"/>
              </a:lnSpc>
            </a:pP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клю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ть 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контракт</a:t>
            </a:r>
            <a:endParaRPr sz="800">
              <a:latin typeface="Trebuchet MS"/>
              <a:cs typeface="Trebuchet MS"/>
            </a:endParaRPr>
          </a:p>
          <a:p>
            <a:pPr marL="121285">
              <a:lnSpc>
                <a:spcPct val="100000"/>
              </a:lnSpc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то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55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059161" y="2348864"/>
            <a:ext cx="1779905" cy="3773804"/>
            <a:chOff x="10059161" y="2348864"/>
            <a:chExt cx="1779905" cy="3773804"/>
          </a:xfrm>
        </p:grpSpPr>
        <p:sp>
          <p:nvSpPr>
            <p:cNvPr id="32" name="object 32"/>
            <p:cNvSpPr/>
            <p:nvPr/>
          </p:nvSpPr>
          <p:spPr>
            <a:xfrm>
              <a:off x="10094975" y="2357627"/>
              <a:ext cx="1715770" cy="3752215"/>
            </a:xfrm>
            <a:custGeom>
              <a:avLst/>
              <a:gdLst/>
              <a:ahLst/>
              <a:cxnLst/>
              <a:rect l="l" t="t" r="r" b="b"/>
              <a:pathLst>
                <a:path w="1715770" h="3752215">
                  <a:moveTo>
                    <a:pt x="0" y="0"/>
                  </a:moveTo>
                  <a:lnTo>
                    <a:pt x="0" y="3751681"/>
                  </a:lnTo>
                </a:path>
                <a:path w="1715770" h="3752215">
                  <a:moveTo>
                    <a:pt x="1715643" y="0"/>
                  </a:moveTo>
                  <a:lnTo>
                    <a:pt x="1715643" y="3751681"/>
                  </a:lnTo>
                </a:path>
              </a:pathLst>
            </a:custGeom>
            <a:ln w="12700">
              <a:solidFill>
                <a:srgbClr val="92A2A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059161" y="2358389"/>
              <a:ext cx="1779905" cy="3754754"/>
            </a:xfrm>
            <a:custGeom>
              <a:avLst/>
              <a:gdLst/>
              <a:ahLst/>
              <a:cxnLst/>
              <a:rect l="l" t="t" r="r" b="b"/>
              <a:pathLst>
                <a:path w="1779904" h="3754754">
                  <a:moveTo>
                    <a:pt x="0" y="0"/>
                  </a:moveTo>
                  <a:lnTo>
                    <a:pt x="1779524" y="0"/>
                  </a:lnTo>
                </a:path>
                <a:path w="1779904" h="3754754">
                  <a:moveTo>
                    <a:pt x="0" y="3754628"/>
                  </a:moveTo>
                  <a:lnTo>
                    <a:pt x="1779524" y="3754628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10058400" y="6166103"/>
            <a:ext cx="1777364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56324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83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2</a:t>
            </a:r>
            <a:r>
              <a:rPr dirty="0" sz="8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28756" y="2001138"/>
            <a:ext cx="61595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5"/>
              </a:spcBef>
            </a:pPr>
            <a:r>
              <a:rPr dirty="0" sz="800" spc="20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л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ю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ие  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контракта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44340" y="1295400"/>
            <a:ext cx="1769745" cy="108585"/>
          </a:xfrm>
          <a:custGeom>
            <a:avLst/>
            <a:gdLst/>
            <a:ahLst/>
            <a:cxnLst/>
            <a:rect l="l" t="t" r="r" b="b"/>
            <a:pathLst>
              <a:path w="1769745" h="108584">
                <a:moveTo>
                  <a:pt x="0" y="108076"/>
                </a:moveTo>
                <a:lnTo>
                  <a:pt x="3429" y="87122"/>
                </a:lnTo>
                <a:lnTo>
                  <a:pt x="12826" y="69850"/>
                </a:lnTo>
                <a:lnTo>
                  <a:pt x="26670" y="58292"/>
                </a:lnTo>
                <a:lnTo>
                  <a:pt x="43814" y="53975"/>
                </a:lnTo>
                <a:lnTo>
                  <a:pt x="840867" y="53975"/>
                </a:lnTo>
                <a:lnTo>
                  <a:pt x="857885" y="49784"/>
                </a:lnTo>
                <a:lnTo>
                  <a:pt x="871855" y="38226"/>
                </a:lnTo>
                <a:lnTo>
                  <a:pt x="881126" y="20954"/>
                </a:lnTo>
                <a:lnTo>
                  <a:pt x="884555" y="0"/>
                </a:lnTo>
                <a:lnTo>
                  <a:pt x="888111" y="20954"/>
                </a:lnTo>
                <a:lnTo>
                  <a:pt x="897382" y="38226"/>
                </a:lnTo>
                <a:lnTo>
                  <a:pt x="911351" y="49784"/>
                </a:lnTo>
                <a:lnTo>
                  <a:pt x="928370" y="53975"/>
                </a:lnTo>
                <a:lnTo>
                  <a:pt x="1725422" y="53975"/>
                </a:lnTo>
                <a:lnTo>
                  <a:pt x="1742567" y="58292"/>
                </a:lnTo>
                <a:lnTo>
                  <a:pt x="1756410" y="69850"/>
                </a:lnTo>
                <a:lnTo>
                  <a:pt x="1765808" y="87122"/>
                </a:lnTo>
                <a:lnTo>
                  <a:pt x="1769237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971801" y="1080008"/>
            <a:ext cx="4286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i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n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5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1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25436" y="1080008"/>
            <a:ext cx="24384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-1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672698" y="1080008"/>
            <a:ext cx="5410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не</a:t>
            </a:r>
            <a:r>
              <a:rPr dirty="0" sz="700" spc="-8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ане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9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7</a:t>
            </a:r>
            <a:r>
              <a:rPr dirty="0" sz="700" spc="-13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41206" y="1080008"/>
            <a:ext cx="6953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с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л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10" b="1">
                <a:solidFill>
                  <a:srgbClr val="2A3338"/>
                </a:solidFill>
                <a:latin typeface="Trebuchet MS"/>
                <a:cs typeface="Trebuchet MS"/>
              </a:rPr>
              <a:t>д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у</a:t>
            </a:r>
            <a:r>
              <a:rPr dirty="0" sz="700" spc="10" b="1">
                <a:solidFill>
                  <a:srgbClr val="2A3338"/>
                </a:solidFill>
                <a:latin typeface="Trebuchet MS"/>
                <a:cs typeface="Trebuchet MS"/>
              </a:rPr>
              <a:t>ю</a:t>
            </a:r>
            <a:r>
              <a:rPr dirty="0" sz="700" spc="35" b="1">
                <a:solidFill>
                  <a:srgbClr val="2A3338"/>
                </a:solidFill>
                <a:latin typeface="Trebuchet MS"/>
                <a:cs typeface="Trebuchet MS"/>
              </a:rPr>
              <a:t>щ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и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й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185153" y="2348864"/>
            <a:ext cx="1767839" cy="3773804"/>
            <a:chOff x="6185153" y="2348864"/>
            <a:chExt cx="1767839" cy="3773804"/>
          </a:xfrm>
        </p:grpSpPr>
        <p:sp>
          <p:nvSpPr>
            <p:cNvPr id="42" name="object 42"/>
            <p:cNvSpPr/>
            <p:nvPr/>
          </p:nvSpPr>
          <p:spPr>
            <a:xfrm>
              <a:off x="6210299" y="2357627"/>
              <a:ext cx="1715770" cy="3752215"/>
            </a:xfrm>
            <a:custGeom>
              <a:avLst/>
              <a:gdLst/>
              <a:ahLst/>
              <a:cxnLst/>
              <a:rect l="l" t="t" r="r" b="b"/>
              <a:pathLst>
                <a:path w="1715770" h="3752215">
                  <a:moveTo>
                    <a:pt x="0" y="0"/>
                  </a:moveTo>
                  <a:lnTo>
                    <a:pt x="0" y="3751694"/>
                  </a:lnTo>
                </a:path>
                <a:path w="1715770" h="3752215">
                  <a:moveTo>
                    <a:pt x="1715643" y="0"/>
                  </a:moveTo>
                  <a:lnTo>
                    <a:pt x="1715643" y="3751694"/>
                  </a:lnTo>
                </a:path>
              </a:pathLst>
            </a:custGeom>
            <a:ln w="12700">
              <a:solidFill>
                <a:srgbClr val="5B5B5B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185153" y="2358389"/>
              <a:ext cx="1767839" cy="3754754"/>
            </a:xfrm>
            <a:custGeom>
              <a:avLst/>
              <a:gdLst/>
              <a:ahLst/>
              <a:cxnLst/>
              <a:rect l="l" t="t" r="r" b="b"/>
              <a:pathLst>
                <a:path w="1767840" h="3754754">
                  <a:moveTo>
                    <a:pt x="0" y="0"/>
                  </a:moveTo>
                  <a:lnTo>
                    <a:pt x="1767331" y="0"/>
                  </a:lnTo>
                </a:path>
                <a:path w="1767840" h="3754754">
                  <a:moveTo>
                    <a:pt x="0" y="3754628"/>
                  </a:moveTo>
                  <a:lnTo>
                    <a:pt x="1767331" y="3754628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2301239" y="6166103"/>
            <a:ext cx="1769745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557530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83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8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85642" y="2001138"/>
            <a:ext cx="38544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105"/>
              </a:spcBef>
            </a:pPr>
            <a:r>
              <a:rPr dirty="0" sz="800" spc="30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 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ая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во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301239" y="1459991"/>
            <a:ext cx="1769745" cy="501015"/>
            <a:chOff x="2301239" y="1459991"/>
            <a:chExt cx="1769745" cy="501015"/>
          </a:xfrm>
        </p:grpSpPr>
        <p:sp>
          <p:nvSpPr>
            <p:cNvPr id="47" name="object 47"/>
            <p:cNvSpPr/>
            <p:nvPr/>
          </p:nvSpPr>
          <p:spPr>
            <a:xfrm>
              <a:off x="2301239" y="1459991"/>
              <a:ext cx="1769745" cy="399415"/>
            </a:xfrm>
            <a:custGeom>
              <a:avLst/>
              <a:gdLst/>
              <a:ahLst/>
              <a:cxnLst/>
              <a:rect l="l" t="t" r="r" b="b"/>
              <a:pathLst>
                <a:path w="1769745" h="399414">
                  <a:moveTo>
                    <a:pt x="1769237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69237" y="399034"/>
                  </a:lnTo>
                  <a:lnTo>
                    <a:pt x="176923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102863" y="1810511"/>
              <a:ext cx="161925" cy="150495"/>
            </a:xfrm>
            <a:custGeom>
              <a:avLst/>
              <a:gdLst/>
              <a:ahLst/>
              <a:cxnLst/>
              <a:rect l="l" t="t" r="r" b="b"/>
              <a:pathLst>
                <a:path w="161925" h="150494">
                  <a:moveTo>
                    <a:pt x="161416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772" y="150367"/>
                  </a:lnTo>
                  <a:lnTo>
                    <a:pt x="161416" y="122174"/>
                  </a:lnTo>
                  <a:lnTo>
                    <a:pt x="161416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2365882" y="2407666"/>
            <a:ext cx="1565910" cy="1733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265" marR="770255" indent="-88900">
              <a:lnSpc>
                <a:spcPct val="100000"/>
              </a:lnSpc>
              <a:spcBef>
                <a:spcPts val="105"/>
              </a:spcBef>
              <a:buClr>
                <a:srgbClr val="E1465A"/>
              </a:buClr>
              <a:buFont typeface="Arial"/>
              <a:buChar char="•"/>
              <a:tabLst>
                <a:tab pos="88900" algn="l"/>
              </a:tabLst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сведения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документы</a:t>
            </a:r>
            <a:r>
              <a:rPr dirty="0" sz="800" spc="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об </a:t>
            </a:r>
            <a:r>
              <a:rPr dirty="0" sz="800" spc="-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участнике</a:t>
            </a:r>
            <a:endParaRPr sz="800">
              <a:latin typeface="Trebuchet MS"/>
              <a:cs typeface="Trebuchet MS"/>
            </a:endParaRPr>
          </a:p>
          <a:p>
            <a:pPr marL="88265" marR="403860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88900" algn="l"/>
              </a:tabLst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об 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условиях</a:t>
            </a:r>
            <a:r>
              <a:rPr dirty="0" sz="800" spc="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исполнения </a:t>
            </a:r>
            <a:r>
              <a:rPr dirty="0" sz="800" spc="-2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endParaRPr sz="800">
              <a:latin typeface="Trebuchet MS"/>
              <a:cs typeface="Trebuchet MS"/>
            </a:endParaRPr>
          </a:p>
          <a:p>
            <a:pPr marL="88265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88900" algn="l"/>
              </a:tabLst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endParaRPr sz="800">
              <a:latin typeface="Trebuchet MS"/>
              <a:cs typeface="Trebuchet MS"/>
            </a:endParaRPr>
          </a:p>
          <a:p>
            <a:pPr marL="88265" marR="337820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88900" algn="l"/>
              </a:tabLst>
            </a:pP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документы,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предусмотренные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5">
                <a:solidFill>
                  <a:srgbClr val="444444"/>
                </a:solidFill>
                <a:latin typeface="Trebuchet MS"/>
                <a:cs typeface="Trebuchet MS"/>
              </a:rPr>
              <a:t>НПА </a:t>
            </a:r>
            <a:r>
              <a:rPr dirty="0" sz="800" spc="-2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(еслиприменяется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нац.режим)</a:t>
            </a:r>
            <a:endParaRPr sz="800">
              <a:latin typeface="Trebuchet MS"/>
              <a:cs typeface="Trebuchet MS"/>
            </a:endParaRPr>
          </a:p>
          <a:p>
            <a:pPr marL="88265" marR="255270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88900" algn="l"/>
              </a:tabLst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декларация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(программно-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пп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тны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ЭП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65882" y="4115180"/>
            <a:ext cx="15665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endParaRPr sz="800">
              <a:latin typeface="Trebuchet MS"/>
              <a:cs typeface="Trebuchet MS"/>
            </a:endParaRPr>
          </a:p>
          <a:p>
            <a:pPr marL="88265">
              <a:lnSpc>
                <a:spcPct val="100000"/>
              </a:lnSpc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3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800" spc="-14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7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9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31</a:t>
            </a:r>
            <a:r>
              <a:rPr dirty="0" sz="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/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sz="800">
              <a:latin typeface="Trebuchet MS"/>
              <a:cs typeface="Trebuchet MS"/>
            </a:endParaRPr>
          </a:p>
          <a:p>
            <a:pPr marL="88265">
              <a:lnSpc>
                <a:spcPct val="100000"/>
              </a:lnSpc>
            </a:pP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30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44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ФЗ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(п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8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х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ос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ти)</a:t>
            </a:r>
            <a:endParaRPr sz="800">
              <a:latin typeface="Trebuchet MS"/>
              <a:cs typeface="Trebuchet MS"/>
            </a:endParaRPr>
          </a:p>
          <a:p>
            <a:pPr marL="88265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88900" algn="l"/>
              </a:tabLst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кл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28</a:t>
            </a:r>
            <a:r>
              <a:rPr dirty="0" sz="800" spc="-14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800" spc="130">
                <a:solidFill>
                  <a:srgbClr val="444444"/>
                </a:solidFill>
                <a:latin typeface="Trebuchet MS"/>
                <a:cs typeface="Trebuchet MS"/>
              </a:rPr>
              <a:t>9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4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4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endParaRPr sz="800">
              <a:latin typeface="Trebuchet MS"/>
              <a:cs typeface="Trebuchet MS"/>
            </a:endParaRPr>
          </a:p>
          <a:p>
            <a:pPr marL="88265">
              <a:lnSpc>
                <a:spcPct val="100000"/>
              </a:lnSpc>
            </a:pP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800" spc="5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(п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х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ос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ти)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302001" y="2348864"/>
            <a:ext cx="1772285" cy="3773804"/>
            <a:chOff x="2302001" y="2348864"/>
            <a:chExt cx="1772285" cy="3773804"/>
          </a:xfrm>
        </p:grpSpPr>
        <p:sp>
          <p:nvSpPr>
            <p:cNvPr id="52" name="object 52"/>
            <p:cNvSpPr/>
            <p:nvPr/>
          </p:nvSpPr>
          <p:spPr>
            <a:xfrm>
              <a:off x="2330195" y="2357627"/>
              <a:ext cx="1708150" cy="3752215"/>
            </a:xfrm>
            <a:custGeom>
              <a:avLst/>
              <a:gdLst/>
              <a:ahLst/>
              <a:cxnLst/>
              <a:rect l="l" t="t" r="r" b="b"/>
              <a:pathLst>
                <a:path w="1708150" h="3752215">
                  <a:moveTo>
                    <a:pt x="0" y="0"/>
                  </a:moveTo>
                  <a:lnTo>
                    <a:pt x="0" y="3751694"/>
                  </a:lnTo>
                </a:path>
                <a:path w="1708150" h="3752215">
                  <a:moveTo>
                    <a:pt x="1708023" y="0"/>
                  </a:moveTo>
                  <a:lnTo>
                    <a:pt x="1708023" y="3751694"/>
                  </a:lnTo>
                </a:path>
              </a:pathLst>
            </a:custGeom>
            <a:ln w="12700">
              <a:solidFill>
                <a:srgbClr val="5B5B5B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302001" y="2358389"/>
              <a:ext cx="1772285" cy="3754754"/>
            </a:xfrm>
            <a:custGeom>
              <a:avLst/>
              <a:gdLst/>
              <a:ahLst/>
              <a:cxnLst/>
              <a:rect l="l" t="t" r="r" b="b"/>
              <a:pathLst>
                <a:path w="1772285" h="3754754">
                  <a:moveTo>
                    <a:pt x="0" y="0"/>
                  </a:moveTo>
                  <a:lnTo>
                    <a:pt x="1772285" y="0"/>
                  </a:lnTo>
                </a:path>
                <a:path w="1772285" h="3754754">
                  <a:moveTo>
                    <a:pt x="0" y="3754628"/>
                  </a:moveTo>
                  <a:lnTo>
                    <a:pt x="1772285" y="3754628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4258817" y="2329814"/>
          <a:ext cx="1729105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055"/>
              </a:tblGrid>
              <a:tr h="72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3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св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ний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об</a:t>
                      </a:r>
                      <a:r>
                        <a:rPr dirty="0" sz="800" spc="-4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учас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ах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368808">
                <a:tc>
                  <a:txBody>
                    <a:bodyPr/>
                    <a:lstStyle/>
                    <a:p>
                      <a:pPr marL="355600" marR="228600" indent="-1346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инф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ормац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  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окуме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spc="-10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 marL="10160">
                        <a:lnSpc>
                          <a:spcPts val="885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spc="-7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ас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364490" marR="331470" indent="-1270">
                        <a:lnSpc>
                          <a:spcPct val="100000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оценки заявок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(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форм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</a:t>
                      </a:r>
                      <a:r>
                        <a:rPr dirty="0" sz="80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у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ся,</a:t>
                      </a:r>
                      <a:r>
                        <a:rPr dirty="0" sz="800" spc="-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о</a:t>
                      </a:r>
                      <a:r>
                        <a:rPr dirty="0" sz="800" spc="-9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размещается):</a:t>
                      </a:r>
                      <a:endParaRPr sz="800">
                        <a:latin typeface="Segoe UI Semibold"/>
                        <a:cs typeface="Segoe UI Semibold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рассмотрение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заявок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66040" marR="64769">
                        <a:lnSpc>
                          <a:spcPct val="123700"/>
                        </a:lnSpc>
                        <a:spcBef>
                          <a:spcPts val="65"/>
                        </a:spcBef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оценка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заявок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установленным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критериям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172720" marR="1422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инф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ормац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ш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ей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(условия,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содержащиеся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единс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енн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й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е)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</a:tcPr>
                </a:tc>
              </a:tr>
              <a:tr h="256031">
                <a:tc>
                  <a:txBody>
                    <a:bodyPr/>
                    <a:lstStyle/>
                    <a:p>
                      <a:pPr algn="ctr" marL="10160">
                        <a:lnSpc>
                          <a:spcPts val="89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Раз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еще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3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ЕИС</a:t>
                      </a:r>
                      <a:r>
                        <a:rPr dirty="0" sz="800" spc="-9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пис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</a:t>
                      </a:r>
                      <a:r>
                        <a:rPr dirty="0" sz="800" spc="-3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ол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332738">
                <a:tc>
                  <a:txBody>
                    <a:bodyPr/>
                    <a:lstStyle/>
                    <a:p>
                      <a:pPr algn="ctr" marL="171450" marR="1397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лучшие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условия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(безуказания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участника)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259715" marR="227329" indent="-12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ечень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аненных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ичинами)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8123681" y="2329814"/>
          <a:ext cx="1729105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055"/>
              </a:tblGrid>
              <a:tr h="378713">
                <a:tc>
                  <a:txBody>
                    <a:bodyPr/>
                    <a:lstStyle/>
                    <a:p>
                      <a:pPr marL="130175" marR="153670" indent="-88900">
                        <a:lnSpc>
                          <a:spcPct val="100000"/>
                        </a:lnSpc>
                        <a:spcBef>
                          <a:spcPts val="509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810" algn="l"/>
                        </a:tabLst>
                      </a:pP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ие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ыиг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ш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го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нча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го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ложе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ния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748284">
                <a:tc>
                  <a:txBody>
                    <a:bodyPr/>
                    <a:lstStyle/>
                    <a:p>
                      <a:pPr algn="ctr" marL="226695" marR="204470" indent="13970">
                        <a:lnSpc>
                          <a:spcPct val="100899"/>
                        </a:lnSpc>
                        <a:spcBef>
                          <a:spcPts val="40"/>
                        </a:spcBef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вы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й</a:t>
                      </a:r>
                      <a:r>
                        <a:rPr dirty="0" sz="800" spc="-4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 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(размещается</a:t>
                      </a:r>
                      <a:r>
                        <a:rPr dirty="0" sz="800" spc="-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ЕИС</a:t>
                      </a:r>
                      <a:r>
                        <a:rPr dirty="0" sz="800" spc="-3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</a:t>
                      </a:r>
                      <a:r>
                        <a:rPr dirty="0" sz="80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ЭП </a:t>
                      </a:r>
                      <a:r>
                        <a:rPr dirty="0" sz="800" spc="-204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 день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подписаниявместе </a:t>
                      </a:r>
                      <a:r>
                        <a:rPr dirty="0" sz="800" spc="-204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</a:t>
                      </a:r>
                      <a:r>
                        <a:rPr dirty="0" sz="800" spc="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протоколо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м</a:t>
                      </a:r>
                      <a:r>
                        <a:rPr dirty="0" sz="800" spc="-10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про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0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д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я  запроса</a:t>
                      </a:r>
                      <a:r>
                        <a:rPr dirty="0" sz="800" spc="-12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пр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ед</a:t>
                      </a:r>
                      <a:r>
                        <a:rPr dirty="0" sz="800" spc="-2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л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о</a:t>
                      </a:r>
                      <a:r>
                        <a:rPr dirty="0" sz="80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ж</a:t>
                      </a:r>
                      <a:r>
                        <a:rPr dirty="0" sz="800" spc="-1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</a:t>
                      </a: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ий</a:t>
                      </a:r>
                      <a:endParaRPr sz="800">
                        <a:latin typeface="Segoe UI Semibold"/>
                        <a:cs typeface="Segoe UI Semibold"/>
                      </a:endParaRPr>
                    </a:p>
                    <a:p>
                      <a:pPr algn="ctr" marL="17780">
                        <a:lnSpc>
                          <a:spcPts val="900"/>
                        </a:lnSpc>
                      </a:pPr>
                      <a:r>
                        <a:rPr dirty="0" sz="80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</a:t>
                      </a:r>
                      <a:r>
                        <a:rPr dirty="0" sz="800" spc="-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00" spc="-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эл.форме):</a:t>
                      </a:r>
                      <a:endParaRPr sz="800">
                        <a:latin typeface="Segoe UI Semibold"/>
                        <a:cs typeface="Segoe UI Semibold"/>
                      </a:endParaRPr>
                    </a:p>
                  </a:txBody>
                  <a:tcPr marL="0" marR="0" marB="0" marT="508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2625089">
                <a:tc>
                  <a:txBody>
                    <a:bodyPr/>
                    <a:lstStyle/>
                    <a:p>
                      <a:pPr marL="130175" marR="237490" indent="-88900">
                        <a:lnSpc>
                          <a:spcPct val="100000"/>
                        </a:lnSpc>
                        <a:spcBef>
                          <a:spcPts val="22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81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ия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сех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нча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ьных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предложений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0175" indent="-8890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81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порядковыеномера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0175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81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условияпобедителя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6" name="object 56"/>
          <p:cNvSpPr txBox="1"/>
          <p:nvPr/>
        </p:nvSpPr>
        <p:spPr>
          <a:xfrm>
            <a:off x="346709" y="1795652"/>
            <a:ext cx="1150112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4235" algn="l"/>
                <a:tab pos="1775460" algn="l"/>
                <a:tab pos="1953895" algn="l"/>
                <a:tab pos="2809240" algn="l"/>
                <a:tab pos="3723004" algn="l"/>
                <a:tab pos="3896995" algn="l"/>
                <a:tab pos="4763135" algn="l"/>
                <a:tab pos="5666105" algn="l"/>
                <a:tab pos="5836920" algn="l"/>
                <a:tab pos="6697345" algn="l"/>
                <a:tab pos="7603490" algn="l"/>
                <a:tab pos="7774305" algn="l"/>
                <a:tab pos="8623935" algn="l"/>
                <a:tab pos="9543415" algn="l"/>
                <a:tab pos="9711055" algn="l"/>
                <a:tab pos="10568940" algn="l"/>
                <a:tab pos="11487785" algn="l"/>
              </a:tabLst>
            </a:pP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1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2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3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4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5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6	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187440" y="1295400"/>
            <a:ext cx="1769745" cy="108585"/>
          </a:xfrm>
          <a:custGeom>
            <a:avLst/>
            <a:gdLst/>
            <a:ahLst/>
            <a:cxnLst/>
            <a:rect l="l" t="t" r="r" b="b"/>
            <a:pathLst>
              <a:path w="1769745" h="108584">
                <a:moveTo>
                  <a:pt x="0" y="108076"/>
                </a:moveTo>
                <a:lnTo>
                  <a:pt x="3429" y="87122"/>
                </a:lnTo>
                <a:lnTo>
                  <a:pt x="12826" y="69850"/>
                </a:lnTo>
                <a:lnTo>
                  <a:pt x="26670" y="58292"/>
                </a:lnTo>
                <a:lnTo>
                  <a:pt x="43814" y="53975"/>
                </a:lnTo>
                <a:lnTo>
                  <a:pt x="840866" y="53975"/>
                </a:lnTo>
                <a:lnTo>
                  <a:pt x="857885" y="49784"/>
                </a:lnTo>
                <a:lnTo>
                  <a:pt x="871855" y="38226"/>
                </a:lnTo>
                <a:lnTo>
                  <a:pt x="881126" y="20954"/>
                </a:lnTo>
                <a:lnTo>
                  <a:pt x="884555" y="0"/>
                </a:lnTo>
                <a:lnTo>
                  <a:pt x="888111" y="20954"/>
                </a:lnTo>
                <a:lnTo>
                  <a:pt x="897382" y="38226"/>
                </a:lnTo>
                <a:lnTo>
                  <a:pt x="911352" y="49784"/>
                </a:lnTo>
                <a:lnTo>
                  <a:pt x="928369" y="53975"/>
                </a:lnTo>
                <a:lnTo>
                  <a:pt x="1725421" y="53975"/>
                </a:lnTo>
                <a:lnTo>
                  <a:pt x="1742566" y="58292"/>
                </a:lnTo>
                <a:lnTo>
                  <a:pt x="1756410" y="69850"/>
                </a:lnTo>
                <a:lnTo>
                  <a:pt x="1765808" y="87122"/>
                </a:lnTo>
                <a:lnTo>
                  <a:pt x="1769237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119871" y="1295400"/>
            <a:ext cx="1769745" cy="108585"/>
          </a:xfrm>
          <a:custGeom>
            <a:avLst/>
            <a:gdLst/>
            <a:ahLst/>
            <a:cxnLst/>
            <a:rect l="l" t="t" r="r" b="b"/>
            <a:pathLst>
              <a:path w="1769745" h="108584">
                <a:moveTo>
                  <a:pt x="0" y="108076"/>
                </a:moveTo>
                <a:lnTo>
                  <a:pt x="3428" y="87122"/>
                </a:lnTo>
                <a:lnTo>
                  <a:pt x="12826" y="69850"/>
                </a:lnTo>
                <a:lnTo>
                  <a:pt x="26670" y="58292"/>
                </a:lnTo>
                <a:lnTo>
                  <a:pt x="43814" y="53975"/>
                </a:lnTo>
                <a:lnTo>
                  <a:pt x="840867" y="53975"/>
                </a:lnTo>
                <a:lnTo>
                  <a:pt x="857884" y="49784"/>
                </a:lnTo>
                <a:lnTo>
                  <a:pt x="871854" y="38226"/>
                </a:lnTo>
                <a:lnTo>
                  <a:pt x="881126" y="20954"/>
                </a:lnTo>
                <a:lnTo>
                  <a:pt x="884554" y="0"/>
                </a:lnTo>
                <a:lnTo>
                  <a:pt x="888110" y="20954"/>
                </a:lnTo>
                <a:lnTo>
                  <a:pt x="897381" y="38226"/>
                </a:lnTo>
                <a:lnTo>
                  <a:pt x="911351" y="49784"/>
                </a:lnTo>
                <a:lnTo>
                  <a:pt x="928370" y="53975"/>
                </a:lnTo>
                <a:lnTo>
                  <a:pt x="1725422" y="53975"/>
                </a:lnTo>
                <a:lnTo>
                  <a:pt x="1742567" y="58292"/>
                </a:lnTo>
                <a:lnTo>
                  <a:pt x="1756409" y="69850"/>
                </a:lnTo>
                <a:lnTo>
                  <a:pt x="1765807" y="87122"/>
                </a:lnTo>
                <a:lnTo>
                  <a:pt x="1769236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058400" y="1295400"/>
            <a:ext cx="1769745" cy="108585"/>
          </a:xfrm>
          <a:custGeom>
            <a:avLst/>
            <a:gdLst/>
            <a:ahLst/>
            <a:cxnLst/>
            <a:rect l="l" t="t" r="r" b="b"/>
            <a:pathLst>
              <a:path w="1769745" h="108584">
                <a:moveTo>
                  <a:pt x="0" y="108076"/>
                </a:moveTo>
                <a:lnTo>
                  <a:pt x="3428" y="87122"/>
                </a:lnTo>
                <a:lnTo>
                  <a:pt x="12826" y="69850"/>
                </a:lnTo>
                <a:lnTo>
                  <a:pt x="26670" y="58292"/>
                </a:lnTo>
                <a:lnTo>
                  <a:pt x="43815" y="53975"/>
                </a:lnTo>
                <a:lnTo>
                  <a:pt x="840867" y="53975"/>
                </a:lnTo>
                <a:lnTo>
                  <a:pt x="857884" y="49784"/>
                </a:lnTo>
                <a:lnTo>
                  <a:pt x="871854" y="38226"/>
                </a:lnTo>
                <a:lnTo>
                  <a:pt x="881126" y="20954"/>
                </a:lnTo>
                <a:lnTo>
                  <a:pt x="884554" y="0"/>
                </a:lnTo>
                <a:lnTo>
                  <a:pt x="888110" y="20954"/>
                </a:lnTo>
                <a:lnTo>
                  <a:pt x="897381" y="38226"/>
                </a:lnTo>
                <a:lnTo>
                  <a:pt x="911351" y="49784"/>
                </a:lnTo>
                <a:lnTo>
                  <a:pt x="928370" y="53975"/>
                </a:lnTo>
                <a:lnTo>
                  <a:pt x="1725422" y="53975"/>
                </a:lnTo>
                <a:lnTo>
                  <a:pt x="1742567" y="58292"/>
                </a:lnTo>
                <a:lnTo>
                  <a:pt x="1756409" y="69850"/>
                </a:lnTo>
                <a:lnTo>
                  <a:pt x="1765807" y="87122"/>
                </a:lnTo>
                <a:lnTo>
                  <a:pt x="1769236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4618990" y="973328"/>
            <a:ext cx="102425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8125" marR="5080" indent="-226060">
              <a:lnSpc>
                <a:spcPct val="100000"/>
              </a:lnSpc>
              <a:spcBef>
                <a:spcPts val="95"/>
              </a:spcBef>
            </a:pP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у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с</a:t>
            </a:r>
            <a:r>
              <a:rPr dirty="0" sz="700" spc="-10" b="1">
                <a:solidFill>
                  <a:srgbClr val="2A3338"/>
                </a:solidFill>
                <a:latin typeface="Trebuchet MS"/>
                <a:cs typeface="Trebuchet MS"/>
              </a:rPr>
              <a:t>т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а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н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а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в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л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и</a:t>
            </a:r>
            <a:r>
              <a:rPr dirty="0" sz="700" b="1">
                <a:solidFill>
                  <a:srgbClr val="2A3338"/>
                </a:solidFill>
                <a:latin typeface="Trebuchet MS"/>
                <a:cs typeface="Trebuchet MS"/>
              </a:rPr>
              <a:t>в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а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10" b="1">
                <a:solidFill>
                  <a:srgbClr val="2A3338"/>
                </a:solidFill>
                <a:latin typeface="Trebuchet MS"/>
                <a:cs typeface="Trebuchet MS"/>
              </a:rPr>
              <a:t>т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15" b="1">
                <a:solidFill>
                  <a:srgbClr val="2A3338"/>
                </a:solidFill>
                <a:latin typeface="Trebuchet MS"/>
                <a:cs typeface="Trebuchet MS"/>
              </a:rPr>
              <a:t>з</a:t>
            </a:r>
            <a:r>
              <a:rPr dirty="0" sz="700" spc="-5" b="1">
                <a:solidFill>
                  <a:srgbClr val="2A3338"/>
                </a:solidFill>
                <a:latin typeface="Trebuchet MS"/>
                <a:cs typeface="Trebuchet MS"/>
              </a:rPr>
              <a:t>а</a:t>
            </a:r>
            <a:r>
              <a:rPr dirty="0" sz="700" b="1">
                <a:solidFill>
                  <a:srgbClr val="2A3338"/>
                </a:solidFill>
                <a:latin typeface="Trebuchet MS"/>
                <a:cs typeface="Trebuchet MS"/>
              </a:rPr>
              <a:t>к</a:t>
            </a:r>
            <a:r>
              <a:rPr dirty="0" sz="700" spc="-10" b="1">
                <a:solidFill>
                  <a:srgbClr val="2A3338"/>
                </a:solidFill>
                <a:latin typeface="Trebuchet MS"/>
                <a:cs typeface="Trebuchet MS"/>
              </a:rPr>
              <a:t>азчик  </a:t>
            </a:r>
            <a:r>
              <a:rPr dirty="0" sz="700" spc="10" b="1">
                <a:solidFill>
                  <a:srgbClr val="2A3338"/>
                </a:solidFill>
                <a:latin typeface="Trebuchet MS"/>
                <a:cs typeface="Trebuchet MS"/>
              </a:rPr>
              <a:t>в</a:t>
            </a:r>
            <a:r>
              <a:rPr dirty="0" sz="700" spc="-6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0" b="1">
                <a:solidFill>
                  <a:srgbClr val="2A3338"/>
                </a:solidFill>
                <a:latin typeface="Trebuchet MS"/>
                <a:cs typeface="Trebuchet MS"/>
              </a:rPr>
              <a:t>и</a:t>
            </a:r>
            <a:r>
              <a:rPr dirty="0" sz="700" spc="-5" b="1">
                <a:solidFill>
                  <a:srgbClr val="2A3338"/>
                </a:solidFill>
                <a:latin typeface="Trebuchet MS"/>
                <a:cs typeface="Trebuchet MS"/>
              </a:rPr>
              <a:t>з</a:t>
            </a:r>
            <a:r>
              <a:rPr dirty="0" sz="700" spc="-10" b="1">
                <a:solidFill>
                  <a:srgbClr val="2A3338"/>
                </a:solidFill>
                <a:latin typeface="Trebuchet MS"/>
                <a:cs typeface="Trebuchet MS"/>
              </a:rPr>
              <a:t>в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45" b="1">
                <a:solidFill>
                  <a:srgbClr val="2A3338"/>
                </a:solidFill>
                <a:latin typeface="Trebuchet MS"/>
                <a:cs typeface="Trebuchet MS"/>
              </a:rPr>
              <a:t>щ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н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и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и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100327" y="1487424"/>
            <a:ext cx="280035" cy="287020"/>
            <a:chOff x="1100327" y="1487424"/>
            <a:chExt cx="280035" cy="287020"/>
          </a:xfrm>
        </p:grpSpPr>
        <p:sp>
          <p:nvSpPr>
            <p:cNvPr id="62" name="object 62"/>
            <p:cNvSpPr/>
            <p:nvPr/>
          </p:nvSpPr>
          <p:spPr>
            <a:xfrm>
              <a:off x="1100327" y="1560576"/>
              <a:ext cx="280035" cy="213360"/>
            </a:xfrm>
            <a:custGeom>
              <a:avLst/>
              <a:gdLst/>
              <a:ahLst/>
              <a:cxnLst/>
              <a:rect l="l" t="t" r="r" b="b"/>
              <a:pathLst>
                <a:path w="280034" h="213360">
                  <a:moveTo>
                    <a:pt x="91338" y="0"/>
                  </a:moveTo>
                  <a:lnTo>
                    <a:pt x="49682" y="0"/>
                  </a:lnTo>
                  <a:lnTo>
                    <a:pt x="41198" y="1143"/>
                  </a:lnTo>
                  <a:lnTo>
                    <a:pt x="11391" y="61849"/>
                  </a:lnTo>
                  <a:lnTo>
                    <a:pt x="6591" y="76453"/>
                  </a:lnTo>
                  <a:lnTo>
                    <a:pt x="5130" y="82296"/>
                  </a:lnTo>
                  <a:lnTo>
                    <a:pt x="2933" y="87375"/>
                  </a:lnTo>
                  <a:lnTo>
                    <a:pt x="1460" y="93218"/>
                  </a:lnTo>
                  <a:lnTo>
                    <a:pt x="0" y="100584"/>
                  </a:lnTo>
                  <a:lnTo>
                    <a:pt x="5130" y="107061"/>
                  </a:lnTo>
                  <a:lnTo>
                    <a:pt x="18275" y="111378"/>
                  </a:lnTo>
                  <a:lnTo>
                    <a:pt x="25577" y="107696"/>
                  </a:lnTo>
                  <a:lnTo>
                    <a:pt x="28498" y="99060"/>
                  </a:lnTo>
                  <a:lnTo>
                    <a:pt x="29235" y="97662"/>
                  </a:lnTo>
                  <a:lnTo>
                    <a:pt x="30695" y="93218"/>
                  </a:lnTo>
                  <a:lnTo>
                    <a:pt x="30695" y="91059"/>
                  </a:lnTo>
                  <a:lnTo>
                    <a:pt x="32169" y="88900"/>
                  </a:lnTo>
                  <a:lnTo>
                    <a:pt x="32207" y="198754"/>
                  </a:lnTo>
                  <a:lnTo>
                    <a:pt x="32893" y="207518"/>
                  </a:lnTo>
                  <a:lnTo>
                    <a:pt x="40919" y="213360"/>
                  </a:lnTo>
                  <a:lnTo>
                    <a:pt x="56273" y="209803"/>
                  </a:lnTo>
                  <a:lnTo>
                    <a:pt x="60667" y="203962"/>
                  </a:lnTo>
                  <a:lnTo>
                    <a:pt x="60667" y="113537"/>
                  </a:lnTo>
                  <a:lnTo>
                    <a:pt x="59931" y="112140"/>
                  </a:lnTo>
                  <a:lnTo>
                    <a:pt x="60667" y="111378"/>
                  </a:lnTo>
                  <a:lnTo>
                    <a:pt x="71628" y="111378"/>
                  </a:lnTo>
                  <a:lnTo>
                    <a:pt x="71628" y="198754"/>
                  </a:lnTo>
                  <a:lnTo>
                    <a:pt x="74002" y="205486"/>
                  </a:lnTo>
                  <a:lnTo>
                    <a:pt x="79108" y="210058"/>
                  </a:lnTo>
                  <a:lnTo>
                    <a:pt x="85597" y="211709"/>
                  </a:lnTo>
                  <a:lnTo>
                    <a:pt x="92075" y="209803"/>
                  </a:lnTo>
                  <a:lnTo>
                    <a:pt x="97193" y="206883"/>
                  </a:lnTo>
                  <a:lnTo>
                    <a:pt x="99390" y="202437"/>
                  </a:lnTo>
                  <a:lnTo>
                    <a:pt x="99390" y="146431"/>
                  </a:lnTo>
                  <a:lnTo>
                    <a:pt x="100126" y="145034"/>
                  </a:lnTo>
                  <a:lnTo>
                    <a:pt x="270383" y="145034"/>
                  </a:lnTo>
                  <a:lnTo>
                    <a:pt x="271906" y="144272"/>
                  </a:lnTo>
                  <a:lnTo>
                    <a:pt x="276225" y="144272"/>
                  </a:lnTo>
                  <a:lnTo>
                    <a:pt x="279146" y="140588"/>
                  </a:lnTo>
                  <a:lnTo>
                    <a:pt x="279908" y="136271"/>
                  </a:lnTo>
                  <a:lnTo>
                    <a:pt x="279908" y="131063"/>
                  </a:lnTo>
                  <a:lnTo>
                    <a:pt x="276987" y="126746"/>
                  </a:lnTo>
                  <a:lnTo>
                    <a:pt x="272541" y="125984"/>
                  </a:lnTo>
                  <a:lnTo>
                    <a:pt x="100863" y="125984"/>
                  </a:lnTo>
                  <a:lnTo>
                    <a:pt x="100126" y="125222"/>
                  </a:lnTo>
                  <a:lnTo>
                    <a:pt x="100126" y="32765"/>
                  </a:lnTo>
                  <a:lnTo>
                    <a:pt x="124244" y="41528"/>
                  </a:lnTo>
                  <a:lnTo>
                    <a:pt x="131559" y="44450"/>
                  </a:lnTo>
                  <a:lnTo>
                    <a:pt x="137388" y="42290"/>
                  </a:lnTo>
                  <a:lnTo>
                    <a:pt x="141782" y="36449"/>
                  </a:lnTo>
                  <a:lnTo>
                    <a:pt x="143243" y="33527"/>
                  </a:lnTo>
                  <a:lnTo>
                    <a:pt x="152006" y="21844"/>
                  </a:lnTo>
                  <a:lnTo>
                    <a:pt x="156400" y="15366"/>
                  </a:lnTo>
                  <a:lnTo>
                    <a:pt x="158432" y="11684"/>
                  </a:lnTo>
                  <a:lnTo>
                    <a:pt x="124968" y="11684"/>
                  </a:lnTo>
                  <a:lnTo>
                    <a:pt x="111823" y="6603"/>
                  </a:lnTo>
                  <a:lnTo>
                    <a:pt x="95008" y="762"/>
                  </a:lnTo>
                  <a:lnTo>
                    <a:pt x="91338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3" y="1545336"/>
              <a:ext cx="156972" cy="12649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903" y="1487424"/>
              <a:ext cx="187452" cy="94487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9388" y="1487424"/>
            <a:ext cx="281939" cy="288036"/>
          </a:xfrm>
          <a:prstGeom prst="rect">
            <a:avLst/>
          </a:prstGeom>
        </p:spPr>
      </p:pic>
      <p:grpSp>
        <p:nvGrpSpPr>
          <p:cNvPr id="66" name="object 66"/>
          <p:cNvGrpSpPr/>
          <p:nvPr/>
        </p:nvGrpSpPr>
        <p:grpSpPr>
          <a:xfrm>
            <a:off x="3076955" y="1496567"/>
            <a:ext cx="1122045" cy="288290"/>
            <a:chOff x="3076955" y="1496567"/>
            <a:chExt cx="1122045" cy="288290"/>
          </a:xfrm>
        </p:grpSpPr>
        <p:sp>
          <p:nvSpPr>
            <p:cNvPr id="67" name="object 67"/>
            <p:cNvSpPr/>
            <p:nvPr/>
          </p:nvSpPr>
          <p:spPr>
            <a:xfrm>
              <a:off x="4091939" y="1548383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79" h="207644">
                  <a:moveTo>
                    <a:pt x="0" y="0"/>
                  </a:moveTo>
                  <a:lnTo>
                    <a:pt x="0" y="207137"/>
                  </a:lnTo>
                  <a:lnTo>
                    <a:pt x="106680" y="103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6955" y="1496567"/>
              <a:ext cx="289559" cy="288036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6967728" y="1470660"/>
            <a:ext cx="4151629" cy="315595"/>
            <a:chOff x="6967728" y="1470660"/>
            <a:chExt cx="4151629" cy="315595"/>
          </a:xfrm>
        </p:grpSpPr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74680" y="1499616"/>
              <a:ext cx="344424" cy="28651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8908542" y="154000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0" y="0"/>
                  </a:moveTo>
                  <a:lnTo>
                    <a:pt x="116966" y="0"/>
                  </a:lnTo>
                </a:path>
              </a:pathLst>
            </a:custGeom>
            <a:ln w="16761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8906256" y="1574292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5" h="0">
                  <a:moveTo>
                    <a:pt x="0" y="0"/>
                  </a:moveTo>
                  <a:lnTo>
                    <a:pt x="118491" y="0"/>
                  </a:lnTo>
                </a:path>
              </a:pathLst>
            </a:custGeom>
            <a:ln w="18285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8846820" y="1498092"/>
              <a:ext cx="284480" cy="287655"/>
            </a:xfrm>
            <a:custGeom>
              <a:avLst/>
              <a:gdLst/>
              <a:ahLst/>
              <a:cxnLst/>
              <a:rect l="l" t="t" r="r" b="b"/>
              <a:pathLst>
                <a:path w="284479" h="287655">
                  <a:moveTo>
                    <a:pt x="27177" y="45720"/>
                  </a:moveTo>
                  <a:lnTo>
                    <a:pt x="5079" y="45720"/>
                  </a:lnTo>
                  <a:lnTo>
                    <a:pt x="0" y="50800"/>
                  </a:lnTo>
                  <a:lnTo>
                    <a:pt x="0" y="284099"/>
                  </a:lnTo>
                  <a:lnTo>
                    <a:pt x="5079" y="287528"/>
                  </a:lnTo>
                  <a:lnTo>
                    <a:pt x="255777" y="287528"/>
                  </a:lnTo>
                  <a:lnTo>
                    <a:pt x="265429" y="286004"/>
                  </a:lnTo>
                  <a:lnTo>
                    <a:pt x="273684" y="282067"/>
                  </a:lnTo>
                  <a:lnTo>
                    <a:pt x="279653" y="276098"/>
                  </a:lnTo>
                  <a:lnTo>
                    <a:pt x="282701" y="268859"/>
                  </a:lnTo>
                  <a:lnTo>
                    <a:pt x="18669" y="268859"/>
                  </a:lnTo>
                  <a:lnTo>
                    <a:pt x="18669" y="64388"/>
                  </a:lnTo>
                  <a:lnTo>
                    <a:pt x="27177" y="64388"/>
                  </a:lnTo>
                  <a:lnTo>
                    <a:pt x="27177" y="45720"/>
                  </a:lnTo>
                  <a:close/>
                </a:path>
                <a:path w="284479" h="287655">
                  <a:moveTo>
                    <a:pt x="213359" y="0"/>
                  </a:moveTo>
                  <a:lnTo>
                    <a:pt x="30479" y="0"/>
                  </a:lnTo>
                  <a:lnTo>
                    <a:pt x="27177" y="3429"/>
                  </a:lnTo>
                  <a:lnTo>
                    <a:pt x="27177" y="268859"/>
                  </a:lnTo>
                  <a:lnTo>
                    <a:pt x="282701" y="268859"/>
                  </a:lnTo>
                  <a:lnTo>
                    <a:pt x="284479" y="260477"/>
                  </a:lnTo>
                  <a:lnTo>
                    <a:pt x="232028" y="260477"/>
                  </a:lnTo>
                  <a:lnTo>
                    <a:pt x="226949" y="257048"/>
                  </a:lnTo>
                  <a:lnTo>
                    <a:pt x="218439" y="248538"/>
                  </a:lnTo>
                  <a:lnTo>
                    <a:pt x="40766" y="248538"/>
                  </a:lnTo>
                  <a:lnTo>
                    <a:pt x="40766" y="11811"/>
                  </a:lnTo>
                  <a:lnTo>
                    <a:pt x="215010" y="11811"/>
                  </a:lnTo>
                  <a:lnTo>
                    <a:pt x="215010" y="3429"/>
                  </a:lnTo>
                  <a:lnTo>
                    <a:pt x="213359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12936" y="1632204"/>
              <a:ext cx="144779" cy="126491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887968" y="1510284"/>
              <a:ext cx="272415" cy="237490"/>
            </a:xfrm>
            <a:custGeom>
              <a:avLst/>
              <a:gdLst/>
              <a:ahLst/>
              <a:cxnLst/>
              <a:rect l="l" t="t" r="r" b="b"/>
              <a:pathLst>
                <a:path w="272415" h="237489">
                  <a:moveTo>
                    <a:pt x="253746" y="86487"/>
                  </a:moveTo>
                  <a:lnTo>
                    <a:pt x="52450" y="86487"/>
                  </a:lnTo>
                  <a:lnTo>
                    <a:pt x="0" y="237236"/>
                  </a:lnTo>
                  <a:lnTo>
                    <a:pt x="177673" y="237236"/>
                  </a:lnTo>
                  <a:lnTo>
                    <a:pt x="165734" y="225425"/>
                  </a:lnTo>
                  <a:lnTo>
                    <a:pt x="125095" y="225425"/>
                  </a:lnTo>
                  <a:lnTo>
                    <a:pt x="104775" y="221361"/>
                  </a:lnTo>
                  <a:lnTo>
                    <a:pt x="88137" y="210057"/>
                  </a:lnTo>
                  <a:lnTo>
                    <a:pt x="76834" y="193293"/>
                  </a:lnTo>
                  <a:lnTo>
                    <a:pt x="72643" y="172846"/>
                  </a:lnTo>
                  <a:lnTo>
                    <a:pt x="76834" y="152780"/>
                  </a:lnTo>
                  <a:lnTo>
                    <a:pt x="88137" y="136651"/>
                  </a:lnTo>
                  <a:lnTo>
                    <a:pt x="104775" y="125983"/>
                  </a:lnTo>
                  <a:lnTo>
                    <a:pt x="125095" y="122046"/>
                  </a:lnTo>
                  <a:lnTo>
                    <a:pt x="269366" y="122046"/>
                  </a:lnTo>
                  <a:lnTo>
                    <a:pt x="272414" y="106806"/>
                  </a:lnTo>
                  <a:lnTo>
                    <a:pt x="271906" y="99313"/>
                  </a:lnTo>
                  <a:lnTo>
                    <a:pt x="268097" y="92837"/>
                  </a:lnTo>
                  <a:lnTo>
                    <a:pt x="261874" y="88264"/>
                  </a:lnTo>
                  <a:lnTo>
                    <a:pt x="253746" y="86487"/>
                  </a:lnTo>
                  <a:close/>
                </a:path>
                <a:path w="272415" h="237489">
                  <a:moveTo>
                    <a:pt x="155575" y="215264"/>
                  </a:moveTo>
                  <a:lnTo>
                    <a:pt x="148716" y="219710"/>
                  </a:lnTo>
                  <a:lnTo>
                    <a:pt x="140970" y="222885"/>
                  </a:lnTo>
                  <a:lnTo>
                    <a:pt x="132968" y="224789"/>
                  </a:lnTo>
                  <a:lnTo>
                    <a:pt x="125095" y="225425"/>
                  </a:lnTo>
                  <a:lnTo>
                    <a:pt x="165734" y="225425"/>
                  </a:lnTo>
                  <a:lnTo>
                    <a:pt x="155575" y="215264"/>
                  </a:lnTo>
                  <a:close/>
                </a:path>
                <a:path w="272415" h="237489">
                  <a:moveTo>
                    <a:pt x="174243" y="0"/>
                  </a:moveTo>
                  <a:lnTo>
                    <a:pt x="162432" y="0"/>
                  </a:lnTo>
                  <a:lnTo>
                    <a:pt x="162432" y="69468"/>
                  </a:lnTo>
                  <a:lnTo>
                    <a:pt x="155575" y="72898"/>
                  </a:lnTo>
                  <a:lnTo>
                    <a:pt x="150495" y="77977"/>
                  </a:lnTo>
                  <a:lnTo>
                    <a:pt x="148843" y="83057"/>
                  </a:lnTo>
                  <a:lnTo>
                    <a:pt x="148843" y="86487"/>
                  </a:lnTo>
                  <a:lnTo>
                    <a:pt x="235076" y="86487"/>
                  </a:lnTo>
                  <a:lnTo>
                    <a:pt x="235076" y="83057"/>
                  </a:lnTo>
                  <a:lnTo>
                    <a:pt x="238505" y="74549"/>
                  </a:lnTo>
                  <a:lnTo>
                    <a:pt x="231648" y="67817"/>
                  </a:lnTo>
                  <a:lnTo>
                    <a:pt x="174243" y="67817"/>
                  </a:lnTo>
                  <a:lnTo>
                    <a:pt x="174243" y="52577"/>
                  </a:lnTo>
                  <a:lnTo>
                    <a:pt x="182752" y="52577"/>
                  </a:lnTo>
                  <a:lnTo>
                    <a:pt x="182752" y="33908"/>
                  </a:lnTo>
                  <a:lnTo>
                    <a:pt x="174243" y="33908"/>
                  </a:lnTo>
                  <a:lnTo>
                    <a:pt x="174243" y="0"/>
                  </a:lnTo>
                  <a:close/>
                </a:path>
                <a:path w="272415" h="237489">
                  <a:moveTo>
                    <a:pt x="197992" y="33908"/>
                  </a:moveTo>
                  <a:lnTo>
                    <a:pt x="182752" y="33908"/>
                  </a:lnTo>
                  <a:lnTo>
                    <a:pt x="182752" y="67817"/>
                  </a:lnTo>
                  <a:lnTo>
                    <a:pt x="202946" y="67817"/>
                  </a:lnTo>
                  <a:lnTo>
                    <a:pt x="203073" y="38988"/>
                  </a:lnTo>
                  <a:lnTo>
                    <a:pt x="197992" y="33908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77884" y="1648968"/>
              <a:ext cx="70102" cy="701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7728" y="1470660"/>
              <a:ext cx="288035" cy="288036"/>
            </a:xfrm>
            <a:prstGeom prst="rect">
              <a:avLst/>
            </a:prstGeom>
          </p:spPr>
        </p:pic>
      </p:grpSp>
      <p:sp>
        <p:nvSpPr>
          <p:cNvPr id="78" name="object 78"/>
          <p:cNvSpPr/>
          <p:nvPr/>
        </p:nvSpPr>
        <p:spPr>
          <a:xfrm>
            <a:off x="10550652" y="178307"/>
            <a:ext cx="1641475" cy="324485"/>
          </a:xfrm>
          <a:custGeom>
            <a:avLst/>
            <a:gdLst/>
            <a:ahLst/>
            <a:cxnLst/>
            <a:rect l="l" t="t" r="r" b="b"/>
            <a:pathLst>
              <a:path w="1641475" h="324484">
                <a:moveTo>
                  <a:pt x="1641094" y="0"/>
                </a:moveTo>
                <a:lnTo>
                  <a:pt x="0" y="0"/>
                </a:lnTo>
                <a:lnTo>
                  <a:pt x="0" y="324231"/>
                </a:lnTo>
                <a:lnTo>
                  <a:pt x="1641094" y="324231"/>
                </a:lnTo>
                <a:lnTo>
                  <a:pt x="1641094" y="0"/>
                </a:lnTo>
                <a:close/>
              </a:path>
            </a:pathLst>
          </a:custGeom>
          <a:solidFill>
            <a:srgbClr val="7389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10662666" y="172669"/>
            <a:ext cx="13747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5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8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01</a:t>
            </a:r>
            <a:r>
              <a:rPr dirty="0" sz="1800" spc="-16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r>
              <a:rPr dirty="0" sz="1800" spc="-16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1800" spc="-40" b="1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1800" spc="-25" b="1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2945129" y="16256"/>
            <a:ext cx="6420485" cy="636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79575" marR="5080" indent="-166751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АЛГ</a:t>
            </a:r>
            <a:r>
              <a:rPr dirty="0" spc="10"/>
              <a:t>О</a:t>
            </a:r>
            <a:r>
              <a:rPr dirty="0" spc="55"/>
              <a:t>РИТ</a:t>
            </a:r>
            <a:r>
              <a:rPr dirty="0" spc="70"/>
              <a:t>М</a:t>
            </a:r>
            <a:r>
              <a:rPr dirty="0" spc="-130"/>
              <a:t> </a:t>
            </a:r>
            <a:r>
              <a:rPr dirty="0" spc="20"/>
              <a:t>ПРОВЕДЕНИЯ</a:t>
            </a:r>
            <a:r>
              <a:rPr dirty="0" spc="-150"/>
              <a:t> </a:t>
            </a:r>
            <a:r>
              <a:rPr dirty="0" spc="90"/>
              <a:t>ЗА</a:t>
            </a:r>
            <a:r>
              <a:rPr dirty="0" spc="90"/>
              <a:t>П</a:t>
            </a:r>
            <a:r>
              <a:rPr dirty="0" spc="60"/>
              <a:t>РОСА</a:t>
            </a:r>
            <a:r>
              <a:rPr dirty="0" spc="-110"/>
              <a:t> </a:t>
            </a:r>
            <a:r>
              <a:rPr dirty="0" spc="50"/>
              <a:t>ПРЕ</a:t>
            </a:r>
            <a:r>
              <a:rPr dirty="0" spc="65"/>
              <a:t>Д</a:t>
            </a:r>
            <a:r>
              <a:rPr dirty="0" spc="5"/>
              <a:t>ЛОЖЕНИЙ  </a:t>
            </a:r>
            <a:r>
              <a:rPr dirty="0" spc="80"/>
              <a:t>В</a:t>
            </a:r>
            <a:r>
              <a:rPr dirty="0" spc="-105"/>
              <a:t> </a:t>
            </a:r>
            <a:r>
              <a:rPr dirty="0" spc="10"/>
              <a:t>ЭЛЕ</a:t>
            </a:r>
            <a:r>
              <a:rPr dirty="0" spc="15"/>
              <a:t>К</a:t>
            </a:r>
            <a:r>
              <a:rPr dirty="0" spc="25"/>
              <a:t>ТРОН</a:t>
            </a:r>
            <a:r>
              <a:rPr dirty="0" spc="5"/>
              <a:t>Н</a:t>
            </a:r>
            <a:r>
              <a:rPr dirty="0" spc="-35"/>
              <a:t>О</a:t>
            </a:r>
            <a:r>
              <a:rPr dirty="0" spc="-30"/>
              <a:t>Й</a:t>
            </a:r>
            <a:r>
              <a:rPr dirty="0" spc="-150"/>
              <a:t> </a:t>
            </a:r>
            <a:r>
              <a:rPr dirty="0" spc="10"/>
              <a:t>Ф</a:t>
            </a:r>
            <a:r>
              <a:rPr dirty="0" spc="5"/>
              <a:t>О</a:t>
            </a:r>
            <a:r>
              <a:rPr dirty="0" spc="95"/>
              <a:t>РМЕ</a:t>
            </a:r>
          </a:p>
        </p:txBody>
      </p:sp>
      <p:pic>
        <p:nvPicPr>
          <p:cNvPr id="81" name="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62811" y="2570988"/>
            <a:ext cx="128015" cy="129539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9763" y="2878835"/>
            <a:ext cx="128015" cy="129539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6273" y="1055369"/>
            <a:ext cx="4762500" cy="285115"/>
          </a:xfrm>
          <a:prstGeom prst="rect">
            <a:avLst/>
          </a:prstGeom>
          <a:solidFill>
            <a:srgbClr val="EFEFEF"/>
          </a:solidFill>
          <a:ln w="19050">
            <a:solidFill>
              <a:srgbClr val="D9D9D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41300">
              <a:lnSpc>
                <a:spcPts val="2135"/>
              </a:lnSpc>
            </a:pPr>
            <a:r>
              <a:rPr dirty="0" sz="1800" spc="-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-2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6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2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-95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800" spc="-6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800" spc="-8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6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2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6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800" spc="130" b="1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800" spc="-7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-8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2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-60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800" spc="-3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2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-3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55" b="1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145" b="1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1800" spc="-114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 b="1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800" spc="2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800" spc="3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800" spc="-20" b="1">
                <a:solidFill>
                  <a:srgbClr val="444444"/>
                </a:solidFill>
                <a:latin typeface="Trebuchet MS"/>
                <a:cs typeface="Trebuchet MS"/>
              </a:rPr>
              <a:t>упок</a:t>
            </a:r>
            <a:r>
              <a:rPr dirty="0" sz="1800" spc="-19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30" b="1">
                <a:solidFill>
                  <a:srgbClr val="444444"/>
                </a:solidFill>
                <a:latin typeface="Trebuchet MS"/>
                <a:cs typeface="Trebuchet MS"/>
              </a:rPr>
              <a:t>44</a:t>
            </a:r>
            <a:r>
              <a:rPr dirty="0" sz="1800" spc="30" b="1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800" spc="65" b="1">
                <a:solidFill>
                  <a:srgbClr val="444444"/>
                </a:solidFill>
                <a:latin typeface="Trebuchet MS"/>
                <a:cs typeface="Trebuchet MS"/>
              </a:rPr>
              <a:t>ФЗ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961" y="3810761"/>
            <a:ext cx="5200015" cy="265430"/>
          </a:xfrm>
          <a:prstGeom prst="rect">
            <a:avLst/>
          </a:prstGeom>
          <a:ln w="19050">
            <a:solidFill>
              <a:srgbClr val="D9D9D9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marL="184150">
              <a:lnSpc>
                <a:spcPct val="100000"/>
              </a:lnSpc>
              <a:spcBef>
                <a:spcPts val="75"/>
              </a:spcBef>
            </a:pPr>
            <a:r>
              <a:rPr dirty="0" sz="1600" spc="-15" b="1">
                <a:solidFill>
                  <a:srgbClr val="E1465A"/>
                </a:solidFill>
                <a:latin typeface="Trebuchet MS"/>
                <a:cs typeface="Trebuchet MS"/>
              </a:rPr>
              <a:t>электронный</a:t>
            </a:r>
            <a:r>
              <a:rPr dirty="0" sz="1600" spc="-11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E1465A"/>
                </a:solidFill>
                <a:latin typeface="Trebuchet MS"/>
                <a:cs typeface="Trebuchet MS"/>
              </a:rPr>
              <a:t>конкурс</a:t>
            </a:r>
            <a:r>
              <a:rPr dirty="0" sz="1600" spc="-6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5" b="1">
                <a:solidFill>
                  <a:srgbClr val="E1465A"/>
                </a:solidFill>
                <a:latin typeface="Trebuchet MS"/>
                <a:cs typeface="Trebuchet MS"/>
              </a:rPr>
              <a:t>с</a:t>
            </a:r>
            <a:r>
              <a:rPr dirty="0" sz="1600" spc="-9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E1465A"/>
                </a:solidFill>
                <a:latin typeface="Trebuchet MS"/>
                <a:cs typeface="Trebuchet MS"/>
              </a:rPr>
              <a:t>ограниченным</a:t>
            </a:r>
            <a:r>
              <a:rPr dirty="0" sz="1600" spc="-114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15" b="1">
                <a:solidFill>
                  <a:srgbClr val="E1465A"/>
                </a:solidFill>
                <a:latin typeface="Trebuchet MS"/>
                <a:cs typeface="Trebuchet MS"/>
              </a:rPr>
              <a:t>участием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961" y="3412997"/>
            <a:ext cx="5200015" cy="266700"/>
          </a:xfrm>
          <a:prstGeom prst="rect">
            <a:avLst/>
          </a:prstGeom>
          <a:ln w="19050">
            <a:solidFill>
              <a:srgbClr val="D9D9D9"/>
            </a:solidFill>
          </a:ln>
        </p:spPr>
        <p:txBody>
          <a:bodyPr wrap="square" lIns="0" tIns="10795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85"/>
              </a:spcBef>
            </a:pPr>
            <a:r>
              <a:rPr dirty="0" sz="1600" spc="-30" b="1">
                <a:solidFill>
                  <a:srgbClr val="E1465A"/>
                </a:solidFill>
                <a:latin typeface="Trebuchet MS"/>
                <a:cs typeface="Trebuchet MS"/>
              </a:rPr>
              <a:t>э</a:t>
            </a:r>
            <a:r>
              <a:rPr dirty="0" sz="1600" spc="-30" b="1">
                <a:solidFill>
                  <a:srgbClr val="E1465A"/>
                </a:solidFill>
                <a:latin typeface="Trebuchet MS"/>
                <a:cs typeface="Trebuchet MS"/>
              </a:rPr>
              <a:t>л</a:t>
            </a:r>
            <a:r>
              <a:rPr dirty="0" sz="1600" spc="-20" b="1">
                <a:solidFill>
                  <a:srgbClr val="E1465A"/>
                </a:solidFill>
                <a:latin typeface="Trebuchet MS"/>
                <a:cs typeface="Trebuchet MS"/>
              </a:rPr>
              <a:t>е</a:t>
            </a:r>
            <a:r>
              <a:rPr dirty="0" sz="1600" spc="-15" b="1">
                <a:solidFill>
                  <a:srgbClr val="E1465A"/>
                </a:solidFill>
                <a:latin typeface="Trebuchet MS"/>
                <a:cs typeface="Trebuchet MS"/>
              </a:rPr>
              <a:t>к</a:t>
            </a:r>
            <a:r>
              <a:rPr dirty="0" sz="1600" spc="30" b="1">
                <a:solidFill>
                  <a:srgbClr val="E1465A"/>
                </a:solidFill>
                <a:latin typeface="Trebuchet MS"/>
                <a:cs typeface="Trebuchet MS"/>
              </a:rPr>
              <a:t>т</a:t>
            </a:r>
            <a:r>
              <a:rPr dirty="0" sz="1600" spc="-15" b="1">
                <a:solidFill>
                  <a:srgbClr val="E1465A"/>
                </a:solidFill>
                <a:latin typeface="Trebuchet MS"/>
                <a:cs typeface="Trebuchet MS"/>
              </a:rPr>
              <a:t>ронный</a:t>
            </a:r>
            <a:r>
              <a:rPr dirty="0" sz="1600" spc="-10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15" b="1">
                <a:solidFill>
                  <a:srgbClr val="E1465A"/>
                </a:solidFill>
                <a:latin typeface="Trebuchet MS"/>
                <a:cs typeface="Trebuchet MS"/>
              </a:rPr>
              <a:t>дв</a:t>
            </a:r>
            <a:r>
              <a:rPr dirty="0" sz="1600" spc="-5" b="1">
                <a:solidFill>
                  <a:srgbClr val="E1465A"/>
                </a:solidFill>
                <a:latin typeface="Trebuchet MS"/>
                <a:cs typeface="Trebuchet MS"/>
              </a:rPr>
              <a:t>у</a:t>
            </a:r>
            <a:r>
              <a:rPr dirty="0" sz="1600" spc="-80" b="1">
                <a:solidFill>
                  <a:srgbClr val="E1465A"/>
                </a:solidFill>
                <a:latin typeface="Trebuchet MS"/>
                <a:cs typeface="Trebuchet MS"/>
              </a:rPr>
              <a:t>х</a:t>
            </a:r>
            <a:r>
              <a:rPr dirty="0" sz="1600" spc="10" b="1">
                <a:solidFill>
                  <a:srgbClr val="E1465A"/>
                </a:solidFill>
                <a:latin typeface="Trebuchet MS"/>
                <a:cs typeface="Trebuchet MS"/>
              </a:rPr>
              <a:t>эт</a:t>
            </a:r>
            <a:r>
              <a:rPr dirty="0" sz="1600" spc="-30" b="1">
                <a:solidFill>
                  <a:srgbClr val="E1465A"/>
                </a:solidFill>
                <a:latin typeface="Trebuchet MS"/>
                <a:cs typeface="Trebuchet MS"/>
              </a:rPr>
              <a:t>ап</a:t>
            </a:r>
            <a:r>
              <a:rPr dirty="0" sz="1600" spc="-3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35" b="1">
                <a:solidFill>
                  <a:srgbClr val="E1465A"/>
                </a:solidFill>
                <a:latin typeface="Trebuchet MS"/>
                <a:cs typeface="Trebuchet MS"/>
              </a:rPr>
              <a:t>ый</a:t>
            </a:r>
            <a:r>
              <a:rPr dirty="0" sz="1600" spc="-8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E1465A"/>
                </a:solidFill>
                <a:latin typeface="Trebuchet MS"/>
                <a:cs typeface="Trebuchet MS"/>
              </a:rPr>
              <a:t>конк</a:t>
            </a:r>
            <a:r>
              <a:rPr dirty="0" sz="1600" spc="-10" b="1">
                <a:solidFill>
                  <a:srgbClr val="E1465A"/>
                </a:solidFill>
                <a:latin typeface="Trebuchet MS"/>
                <a:cs typeface="Trebuchet MS"/>
              </a:rPr>
              <a:t>у</a:t>
            </a:r>
            <a:r>
              <a:rPr dirty="0" sz="1600" spc="-20" b="1">
                <a:solidFill>
                  <a:srgbClr val="E1465A"/>
                </a:solidFill>
                <a:latin typeface="Trebuchet MS"/>
                <a:cs typeface="Trebuchet MS"/>
              </a:rPr>
              <a:t>рс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961" y="3016757"/>
            <a:ext cx="5200015" cy="266700"/>
          </a:xfrm>
          <a:prstGeom prst="rect">
            <a:avLst/>
          </a:prstGeom>
          <a:ln w="19050">
            <a:solidFill>
              <a:srgbClr val="D9D9D9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dirty="0" sz="1600" spc="-25" b="1">
                <a:solidFill>
                  <a:srgbClr val="E1465A"/>
                </a:solidFill>
                <a:latin typeface="Trebuchet MS"/>
                <a:cs typeface="Trebuchet MS"/>
              </a:rPr>
              <a:t>элек</a:t>
            </a:r>
            <a:r>
              <a:rPr dirty="0" sz="1600" spc="-10" b="1">
                <a:solidFill>
                  <a:srgbClr val="E1465A"/>
                </a:solidFill>
                <a:latin typeface="Trebuchet MS"/>
                <a:cs typeface="Trebuchet MS"/>
              </a:rPr>
              <a:t>т</a:t>
            </a:r>
            <a:r>
              <a:rPr dirty="0" sz="1600" spc="-5" b="1">
                <a:solidFill>
                  <a:srgbClr val="E1465A"/>
                </a:solidFill>
                <a:latin typeface="Trebuchet MS"/>
                <a:cs typeface="Trebuchet MS"/>
              </a:rPr>
              <a:t>р</a:t>
            </a:r>
            <a:r>
              <a:rPr dirty="0" sz="1600" spc="-35" b="1">
                <a:solidFill>
                  <a:srgbClr val="E1465A"/>
                </a:solidFill>
                <a:latin typeface="Trebuchet MS"/>
                <a:cs typeface="Trebuchet MS"/>
              </a:rPr>
              <a:t>о</a:t>
            </a:r>
            <a:r>
              <a:rPr dirty="0" sz="1600" spc="-40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-5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35" b="1">
                <a:solidFill>
                  <a:srgbClr val="E1465A"/>
                </a:solidFill>
                <a:latin typeface="Trebuchet MS"/>
                <a:cs typeface="Trebuchet MS"/>
              </a:rPr>
              <a:t>ый</a:t>
            </a:r>
            <a:r>
              <a:rPr dirty="0" sz="1600" spc="-10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E1465A"/>
                </a:solidFill>
                <a:latin typeface="Trebuchet MS"/>
                <a:cs typeface="Trebuchet MS"/>
              </a:rPr>
              <a:t>отк</a:t>
            </a:r>
            <a:r>
              <a:rPr dirty="0" sz="1600" b="1">
                <a:solidFill>
                  <a:srgbClr val="E1465A"/>
                </a:solidFill>
                <a:latin typeface="Trebuchet MS"/>
                <a:cs typeface="Trebuchet MS"/>
              </a:rPr>
              <a:t>р</a:t>
            </a:r>
            <a:r>
              <a:rPr dirty="0" sz="1600" spc="55" b="1">
                <a:solidFill>
                  <a:srgbClr val="E1465A"/>
                </a:solidFill>
                <a:latin typeface="Trebuchet MS"/>
                <a:cs typeface="Trebuchet MS"/>
              </a:rPr>
              <a:t>ытый</a:t>
            </a:r>
            <a:r>
              <a:rPr dirty="0" sz="1600" spc="-12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E1465A"/>
                </a:solidFill>
                <a:latin typeface="Trebuchet MS"/>
                <a:cs typeface="Trebuchet MS"/>
              </a:rPr>
              <a:t>кон</a:t>
            </a:r>
            <a:r>
              <a:rPr dirty="0" sz="1600" spc="-5" b="1">
                <a:solidFill>
                  <a:srgbClr val="E1465A"/>
                </a:solidFill>
                <a:latin typeface="Trebuchet MS"/>
                <a:cs typeface="Trebuchet MS"/>
              </a:rPr>
              <a:t>к</a:t>
            </a:r>
            <a:r>
              <a:rPr dirty="0" sz="1600" spc="-65" b="1">
                <a:solidFill>
                  <a:srgbClr val="E1465A"/>
                </a:solidFill>
                <a:latin typeface="Trebuchet MS"/>
                <a:cs typeface="Trebuchet MS"/>
              </a:rPr>
              <a:t>у</a:t>
            </a:r>
            <a:r>
              <a:rPr dirty="0" sz="1600" spc="-20" b="1">
                <a:solidFill>
                  <a:srgbClr val="E1465A"/>
                </a:solidFill>
                <a:latin typeface="Trebuchet MS"/>
                <a:cs typeface="Trebuchet MS"/>
              </a:rPr>
              <a:t>рс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04965" y="3024377"/>
            <a:ext cx="5200015" cy="266700"/>
          </a:xfrm>
          <a:prstGeom prst="rect">
            <a:avLst/>
          </a:prstGeom>
          <a:ln w="19050">
            <a:solidFill>
              <a:srgbClr val="D9D9D9"/>
            </a:solidFill>
          </a:ln>
        </p:spPr>
        <p:txBody>
          <a:bodyPr wrap="square" lIns="0" tIns="107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1600" spc="-25" b="1">
                <a:solidFill>
                  <a:srgbClr val="E1465A"/>
                </a:solidFill>
                <a:latin typeface="Trebuchet MS"/>
                <a:cs typeface="Trebuchet MS"/>
              </a:rPr>
              <a:t>элек</a:t>
            </a:r>
            <a:r>
              <a:rPr dirty="0" sz="1600" spc="-10" b="1">
                <a:solidFill>
                  <a:srgbClr val="E1465A"/>
                </a:solidFill>
                <a:latin typeface="Trebuchet MS"/>
                <a:cs typeface="Trebuchet MS"/>
              </a:rPr>
              <a:t>т</a:t>
            </a:r>
            <a:r>
              <a:rPr dirty="0" sz="1600" spc="-5" b="1">
                <a:solidFill>
                  <a:srgbClr val="E1465A"/>
                </a:solidFill>
                <a:latin typeface="Trebuchet MS"/>
                <a:cs typeface="Trebuchet MS"/>
              </a:rPr>
              <a:t>р</a:t>
            </a:r>
            <a:r>
              <a:rPr dirty="0" sz="1600" spc="-35" b="1">
                <a:solidFill>
                  <a:srgbClr val="E1465A"/>
                </a:solidFill>
                <a:latin typeface="Trebuchet MS"/>
                <a:cs typeface="Trebuchet MS"/>
              </a:rPr>
              <a:t>о</a:t>
            </a:r>
            <a:r>
              <a:rPr dirty="0" sz="1600" spc="-40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-5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35" b="1">
                <a:solidFill>
                  <a:srgbClr val="E1465A"/>
                </a:solidFill>
                <a:latin typeface="Trebuchet MS"/>
                <a:cs typeface="Trebuchet MS"/>
              </a:rPr>
              <a:t>ый</a:t>
            </a:r>
            <a:r>
              <a:rPr dirty="0" sz="1600" spc="-10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20" b="1">
                <a:solidFill>
                  <a:srgbClr val="E1465A"/>
                </a:solidFill>
                <a:latin typeface="Trebuchet MS"/>
                <a:cs typeface="Trebuchet MS"/>
              </a:rPr>
              <a:t>з</a:t>
            </a:r>
            <a:r>
              <a:rPr dirty="0" sz="1600" spc="15" b="1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r>
              <a:rPr dirty="0" sz="1600" spc="-40" b="1">
                <a:solidFill>
                  <a:srgbClr val="E1465A"/>
                </a:solidFill>
                <a:latin typeface="Trebuchet MS"/>
                <a:cs typeface="Trebuchet MS"/>
              </a:rPr>
              <a:t>п</a:t>
            </a:r>
            <a:r>
              <a:rPr dirty="0" sz="1600" spc="-15" b="1">
                <a:solidFill>
                  <a:srgbClr val="E1465A"/>
                </a:solidFill>
                <a:latin typeface="Trebuchet MS"/>
                <a:cs typeface="Trebuchet MS"/>
              </a:rPr>
              <a:t>рос</a:t>
            </a:r>
            <a:r>
              <a:rPr dirty="0" sz="1600" spc="-9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E1465A"/>
                </a:solidFill>
                <a:latin typeface="Trebuchet MS"/>
                <a:cs typeface="Trebuchet MS"/>
              </a:rPr>
              <a:t>п</a:t>
            </a:r>
            <a:r>
              <a:rPr dirty="0" sz="1600" spc="-40" b="1">
                <a:solidFill>
                  <a:srgbClr val="E1465A"/>
                </a:solidFill>
                <a:latin typeface="Trebuchet MS"/>
                <a:cs typeface="Trebuchet MS"/>
              </a:rPr>
              <a:t>ред</a:t>
            </a:r>
            <a:r>
              <a:rPr dirty="0" sz="1600" spc="-35" b="1">
                <a:solidFill>
                  <a:srgbClr val="E1465A"/>
                </a:solidFill>
                <a:latin typeface="Trebuchet MS"/>
                <a:cs typeface="Trebuchet MS"/>
              </a:rPr>
              <a:t>л</a:t>
            </a:r>
            <a:r>
              <a:rPr dirty="0" sz="1600" spc="-20" b="1">
                <a:solidFill>
                  <a:srgbClr val="E1465A"/>
                </a:solidFill>
                <a:latin typeface="Trebuchet MS"/>
                <a:cs typeface="Trebuchet MS"/>
              </a:rPr>
              <a:t>ожен</a:t>
            </a:r>
            <a:r>
              <a:rPr dirty="0" sz="1600" spc="-25" b="1">
                <a:solidFill>
                  <a:srgbClr val="E1465A"/>
                </a:solidFill>
                <a:latin typeface="Trebuchet MS"/>
                <a:cs typeface="Trebuchet MS"/>
              </a:rPr>
              <a:t>и</a:t>
            </a:r>
            <a:r>
              <a:rPr dirty="0" sz="1600" spc="-60" b="1">
                <a:solidFill>
                  <a:srgbClr val="E1465A"/>
                </a:solidFill>
                <a:latin typeface="Trebuchet MS"/>
                <a:cs typeface="Trebuchet MS"/>
              </a:rPr>
              <a:t>й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4965" y="2629661"/>
            <a:ext cx="5200015" cy="265430"/>
          </a:xfrm>
          <a:prstGeom prst="rect">
            <a:avLst/>
          </a:prstGeom>
          <a:ln w="19050">
            <a:solidFill>
              <a:srgbClr val="D9D9D9"/>
            </a:solidFill>
          </a:ln>
        </p:spPr>
        <p:txBody>
          <a:bodyPr wrap="square" lIns="0" tIns="88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dirty="0" sz="1600" spc="-25" b="1">
                <a:solidFill>
                  <a:srgbClr val="E1465A"/>
                </a:solidFill>
                <a:latin typeface="Trebuchet MS"/>
                <a:cs typeface="Trebuchet MS"/>
              </a:rPr>
              <a:t>элек</a:t>
            </a:r>
            <a:r>
              <a:rPr dirty="0" sz="1600" spc="-10" b="1">
                <a:solidFill>
                  <a:srgbClr val="E1465A"/>
                </a:solidFill>
                <a:latin typeface="Trebuchet MS"/>
                <a:cs typeface="Trebuchet MS"/>
              </a:rPr>
              <a:t>т</a:t>
            </a:r>
            <a:r>
              <a:rPr dirty="0" sz="1600" spc="-5" b="1">
                <a:solidFill>
                  <a:srgbClr val="E1465A"/>
                </a:solidFill>
                <a:latin typeface="Trebuchet MS"/>
                <a:cs typeface="Trebuchet MS"/>
              </a:rPr>
              <a:t>р</a:t>
            </a:r>
            <a:r>
              <a:rPr dirty="0" sz="1600" spc="-35" b="1">
                <a:solidFill>
                  <a:srgbClr val="E1465A"/>
                </a:solidFill>
                <a:latin typeface="Trebuchet MS"/>
                <a:cs typeface="Trebuchet MS"/>
              </a:rPr>
              <a:t>о</a:t>
            </a:r>
            <a:r>
              <a:rPr dirty="0" sz="1600" spc="-40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-5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35" b="1">
                <a:solidFill>
                  <a:srgbClr val="E1465A"/>
                </a:solidFill>
                <a:latin typeface="Trebuchet MS"/>
                <a:cs typeface="Trebuchet MS"/>
              </a:rPr>
              <a:t>ый</a:t>
            </a:r>
            <a:r>
              <a:rPr dirty="0" sz="1600" spc="-10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20" b="1">
                <a:solidFill>
                  <a:srgbClr val="E1465A"/>
                </a:solidFill>
                <a:latin typeface="Trebuchet MS"/>
                <a:cs typeface="Trebuchet MS"/>
              </a:rPr>
              <a:t>з</a:t>
            </a:r>
            <a:r>
              <a:rPr dirty="0" sz="1600" spc="15" b="1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r>
              <a:rPr dirty="0" sz="1600" spc="-40" b="1">
                <a:solidFill>
                  <a:srgbClr val="E1465A"/>
                </a:solidFill>
                <a:latin typeface="Trebuchet MS"/>
                <a:cs typeface="Trebuchet MS"/>
              </a:rPr>
              <a:t>п</a:t>
            </a:r>
            <a:r>
              <a:rPr dirty="0" sz="1600" spc="-15" b="1">
                <a:solidFill>
                  <a:srgbClr val="E1465A"/>
                </a:solidFill>
                <a:latin typeface="Trebuchet MS"/>
                <a:cs typeface="Trebuchet MS"/>
              </a:rPr>
              <a:t>рос</a:t>
            </a:r>
            <a:r>
              <a:rPr dirty="0" sz="1600" spc="-7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E1465A"/>
                </a:solidFill>
                <a:latin typeface="Trebuchet MS"/>
                <a:cs typeface="Trebuchet MS"/>
              </a:rPr>
              <a:t>котиро</a:t>
            </a:r>
            <a:r>
              <a:rPr dirty="0" sz="1600" spc="-15" b="1">
                <a:solidFill>
                  <a:srgbClr val="E1465A"/>
                </a:solidFill>
                <a:latin typeface="Trebuchet MS"/>
                <a:cs typeface="Trebuchet MS"/>
              </a:rPr>
              <a:t>в</a:t>
            </a:r>
            <a:r>
              <a:rPr dirty="0" sz="1600" b="1">
                <a:solidFill>
                  <a:srgbClr val="E1465A"/>
                </a:solidFill>
                <a:latin typeface="Trebuchet MS"/>
                <a:cs typeface="Trebuchet MS"/>
              </a:rPr>
              <a:t>ок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4965" y="3818382"/>
            <a:ext cx="5200015" cy="266700"/>
          </a:xfrm>
          <a:prstGeom prst="rect">
            <a:avLst/>
          </a:prstGeom>
          <a:ln w="19050">
            <a:solidFill>
              <a:srgbClr val="D9D9D9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75"/>
              </a:spcBef>
            </a:pPr>
            <a:r>
              <a:rPr dirty="0" sz="1600" spc="-20" b="1">
                <a:solidFill>
                  <a:srgbClr val="E1465A"/>
                </a:solidFill>
                <a:latin typeface="Trebuchet MS"/>
                <a:cs typeface="Trebuchet MS"/>
              </a:rPr>
              <a:t>электро</a:t>
            </a:r>
            <a:r>
              <a:rPr dirty="0" sz="1600" spc="-30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-5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30" b="1">
                <a:solidFill>
                  <a:srgbClr val="E1465A"/>
                </a:solidFill>
                <a:latin typeface="Trebuchet MS"/>
                <a:cs typeface="Trebuchet MS"/>
              </a:rPr>
              <a:t>ые</a:t>
            </a:r>
            <a:r>
              <a:rPr dirty="0" sz="1600" spc="-114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40" b="1">
                <a:solidFill>
                  <a:srgbClr val="E1465A"/>
                </a:solidFill>
                <a:latin typeface="Trebuchet MS"/>
                <a:cs typeface="Trebuchet MS"/>
              </a:rPr>
              <a:t>з</a:t>
            </a:r>
            <a:r>
              <a:rPr dirty="0" sz="1600" spc="20" b="1">
                <a:solidFill>
                  <a:srgbClr val="E1465A"/>
                </a:solidFill>
                <a:latin typeface="Trebuchet MS"/>
                <a:cs typeface="Trebuchet MS"/>
              </a:rPr>
              <a:t>акр</a:t>
            </a:r>
            <a:r>
              <a:rPr dirty="0" sz="1600" spc="25" b="1">
                <a:solidFill>
                  <a:srgbClr val="E1465A"/>
                </a:solidFill>
                <a:latin typeface="Trebuchet MS"/>
                <a:cs typeface="Trebuchet MS"/>
              </a:rPr>
              <a:t>ы</a:t>
            </a:r>
            <a:r>
              <a:rPr dirty="0" sz="1600" spc="30" b="1">
                <a:solidFill>
                  <a:srgbClr val="E1465A"/>
                </a:solidFill>
                <a:latin typeface="Trebuchet MS"/>
                <a:cs typeface="Trebuchet MS"/>
              </a:rPr>
              <a:t>ты</a:t>
            </a:r>
            <a:r>
              <a:rPr dirty="0" sz="1600" spc="30" b="1">
                <a:solidFill>
                  <a:srgbClr val="E1465A"/>
                </a:solidFill>
                <a:latin typeface="Trebuchet MS"/>
                <a:cs typeface="Trebuchet MS"/>
              </a:rPr>
              <a:t>е</a:t>
            </a:r>
            <a:r>
              <a:rPr dirty="0" sz="1600" spc="-9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15" b="1">
                <a:solidFill>
                  <a:srgbClr val="E1465A"/>
                </a:solidFill>
                <a:latin typeface="Trebuchet MS"/>
                <a:cs typeface="Trebuchet MS"/>
              </a:rPr>
              <a:t>ко</a:t>
            </a:r>
            <a:r>
              <a:rPr dirty="0" sz="1600" spc="-2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5" b="1">
                <a:solidFill>
                  <a:srgbClr val="E1465A"/>
                </a:solidFill>
                <a:latin typeface="Trebuchet MS"/>
                <a:cs typeface="Trebuchet MS"/>
              </a:rPr>
              <a:t>курсы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4965" y="3420617"/>
            <a:ext cx="5200015" cy="266700"/>
          </a:xfrm>
          <a:prstGeom prst="rect">
            <a:avLst/>
          </a:prstGeom>
          <a:ln w="19050">
            <a:solidFill>
              <a:srgbClr val="D9D9D9"/>
            </a:solidFill>
          </a:ln>
        </p:spPr>
        <p:txBody>
          <a:bodyPr wrap="square" lIns="0" tIns="1079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85"/>
              </a:spcBef>
            </a:pPr>
            <a:r>
              <a:rPr dirty="0" sz="1600" spc="-25" b="1">
                <a:solidFill>
                  <a:srgbClr val="E1465A"/>
                </a:solidFill>
                <a:latin typeface="Trebuchet MS"/>
                <a:cs typeface="Trebuchet MS"/>
              </a:rPr>
              <a:t>элек</a:t>
            </a:r>
            <a:r>
              <a:rPr dirty="0" sz="1600" spc="-10" b="1">
                <a:solidFill>
                  <a:srgbClr val="E1465A"/>
                </a:solidFill>
                <a:latin typeface="Trebuchet MS"/>
                <a:cs typeface="Trebuchet MS"/>
              </a:rPr>
              <a:t>т</a:t>
            </a:r>
            <a:r>
              <a:rPr dirty="0" sz="1600" spc="-5" b="1">
                <a:solidFill>
                  <a:srgbClr val="E1465A"/>
                </a:solidFill>
                <a:latin typeface="Trebuchet MS"/>
                <a:cs typeface="Trebuchet MS"/>
              </a:rPr>
              <a:t>р</a:t>
            </a:r>
            <a:r>
              <a:rPr dirty="0" sz="1600" spc="-35" b="1">
                <a:solidFill>
                  <a:srgbClr val="E1465A"/>
                </a:solidFill>
                <a:latin typeface="Trebuchet MS"/>
                <a:cs typeface="Trebuchet MS"/>
              </a:rPr>
              <a:t>о</a:t>
            </a:r>
            <a:r>
              <a:rPr dirty="0" sz="1600" spc="-40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-5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35" b="1">
                <a:solidFill>
                  <a:srgbClr val="E1465A"/>
                </a:solidFill>
                <a:latin typeface="Trebuchet MS"/>
                <a:cs typeface="Trebuchet MS"/>
              </a:rPr>
              <a:t>ый</a:t>
            </a:r>
            <a:r>
              <a:rPr dirty="0" sz="1600" spc="-10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20" b="1">
                <a:solidFill>
                  <a:srgbClr val="E1465A"/>
                </a:solidFill>
                <a:latin typeface="Trebuchet MS"/>
                <a:cs typeface="Trebuchet MS"/>
              </a:rPr>
              <a:t>з</a:t>
            </a:r>
            <a:r>
              <a:rPr dirty="0" sz="1600" spc="15" b="1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r>
              <a:rPr dirty="0" sz="1600" spc="30" b="1">
                <a:solidFill>
                  <a:srgbClr val="E1465A"/>
                </a:solidFill>
                <a:latin typeface="Trebuchet MS"/>
                <a:cs typeface="Trebuchet MS"/>
              </a:rPr>
              <a:t>кры</a:t>
            </a:r>
            <a:r>
              <a:rPr dirty="0" sz="1600" spc="30" b="1">
                <a:solidFill>
                  <a:srgbClr val="E1465A"/>
                </a:solidFill>
                <a:latin typeface="Trebuchet MS"/>
                <a:cs typeface="Trebuchet MS"/>
              </a:rPr>
              <a:t>т</a:t>
            </a:r>
            <a:r>
              <a:rPr dirty="0" sz="1600" spc="35" b="1">
                <a:solidFill>
                  <a:srgbClr val="E1465A"/>
                </a:solidFill>
                <a:latin typeface="Trebuchet MS"/>
                <a:cs typeface="Trebuchet MS"/>
              </a:rPr>
              <a:t>ый</a:t>
            </a:r>
            <a:r>
              <a:rPr dirty="0" sz="1600" spc="-10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r>
              <a:rPr dirty="0" sz="1600" spc="-75" b="1">
                <a:solidFill>
                  <a:srgbClr val="E1465A"/>
                </a:solidFill>
                <a:latin typeface="Trebuchet MS"/>
                <a:cs typeface="Trebuchet MS"/>
              </a:rPr>
              <a:t>у</a:t>
            </a:r>
            <a:r>
              <a:rPr dirty="0" sz="1600" spc="10" b="1">
                <a:solidFill>
                  <a:srgbClr val="E1465A"/>
                </a:solidFill>
                <a:latin typeface="Trebuchet MS"/>
                <a:cs typeface="Trebuchet MS"/>
              </a:rPr>
              <a:t>к</a:t>
            </a:r>
            <a:r>
              <a:rPr dirty="0" sz="1600" spc="-10" b="1">
                <a:solidFill>
                  <a:srgbClr val="E1465A"/>
                </a:solidFill>
                <a:latin typeface="Trebuchet MS"/>
                <a:cs typeface="Trebuchet MS"/>
              </a:rPr>
              <a:t>ц</a:t>
            </a:r>
            <a:r>
              <a:rPr dirty="0" sz="1600" spc="-80" b="1">
                <a:solidFill>
                  <a:srgbClr val="E1465A"/>
                </a:solidFill>
                <a:latin typeface="Trebuchet MS"/>
                <a:cs typeface="Trebuchet MS"/>
              </a:rPr>
              <a:t>и</a:t>
            </a:r>
            <a:r>
              <a:rPr dirty="0" sz="1600" spc="-25" b="1">
                <a:solidFill>
                  <a:srgbClr val="E1465A"/>
                </a:solidFill>
                <a:latin typeface="Trebuchet MS"/>
                <a:cs typeface="Trebuchet MS"/>
              </a:rPr>
              <a:t>о</a:t>
            </a:r>
            <a:r>
              <a:rPr dirty="0" sz="1600" spc="-4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19269" y="1679826"/>
            <a:ext cx="2614295" cy="432434"/>
            <a:chOff x="4819269" y="1679826"/>
            <a:chExt cx="2614295" cy="432434"/>
          </a:xfrm>
        </p:grpSpPr>
        <p:sp>
          <p:nvSpPr>
            <p:cNvPr id="11" name="object 11"/>
            <p:cNvSpPr/>
            <p:nvPr/>
          </p:nvSpPr>
          <p:spPr>
            <a:xfrm>
              <a:off x="4828794" y="1690116"/>
              <a:ext cx="2595245" cy="47625"/>
            </a:xfrm>
            <a:custGeom>
              <a:avLst/>
              <a:gdLst/>
              <a:ahLst/>
              <a:cxnLst/>
              <a:rect l="l" t="t" r="r" b="b"/>
              <a:pathLst>
                <a:path w="2595245" h="47625">
                  <a:moveTo>
                    <a:pt x="0" y="47244"/>
                  </a:moveTo>
                  <a:lnTo>
                    <a:pt x="2595245" y="47244"/>
                  </a:lnTo>
                  <a:lnTo>
                    <a:pt x="2595245" y="0"/>
                  </a:lnTo>
                  <a:lnTo>
                    <a:pt x="0" y="0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828794" y="1689351"/>
              <a:ext cx="2595245" cy="47625"/>
            </a:xfrm>
            <a:custGeom>
              <a:avLst/>
              <a:gdLst/>
              <a:ahLst/>
              <a:cxnLst/>
              <a:rect l="l" t="t" r="r" b="b"/>
              <a:pathLst>
                <a:path w="2595245" h="47625">
                  <a:moveTo>
                    <a:pt x="2595245" y="0"/>
                  </a:moveTo>
                  <a:lnTo>
                    <a:pt x="0" y="0"/>
                  </a:lnTo>
                  <a:lnTo>
                    <a:pt x="0" y="47119"/>
                  </a:lnTo>
                  <a:lnTo>
                    <a:pt x="2595245" y="47119"/>
                  </a:lnTo>
                  <a:lnTo>
                    <a:pt x="2595245" y="0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828794" y="1689351"/>
              <a:ext cx="2595245" cy="47625"/>
            </a:xfrm>
            <a:custGeom>
              <a:avLst/>
              <a:gdLst/>
              <a:ahLst/>
              <a:cxnLst/>
              <a:rect l="l" t="t" r="r" b="b"/>
              <a:pathLst>
                <a:path w="2595245" h="47625">
                  <a:moveTo>
                    <a:pt x="0" y="47119"/>
                  </a:moveTo>
                  <a:lnTo>
                    <a:pt x="2595245" y="47119"/>
                  </a:lnTo>
                  <a:lnTo>
                    <a:pt x="2595245" y="0"/>
                  </a:lnTo>
                  <a:lnTo>
                    <a:pt x="0" y="0"/>
                  </a:lnTo>
                  <a:lnTo>
                    <a:pt x="0" y="47119"/>
                  </a:lnTo>
                  <a:close/>
                </a:path>
              </a:pathLst>
            </a:custGeom>
            <a:ln w="19050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826508" y="1737360"/>
              <a:ext cx="2595245" cy="370205"/>
            </a:xfrm>
            <a:custGeom>
              <a:avLst/>
              <a:gdLst/>
              <a:ahLst/>
              <a:cxnLst/>
              <a:rect l="l" t="t" r="r" b="b"/>
              <a:pathLst>
                <a:path w="2595245" h="370205">
                  <a:moveTo>
                    <a:pt x="0" y="369950"/>
                  </a:moveTo>
                  <a:lnTo>
                    <a:pt x="2594991" y="369950"/>
                  </a:lnTo>
                  <a:lnTo>
                    <a:pt x="2594991" y="0"/>
                  </a:lnTo>
                  <a:lnTo>
                    <a:pt x="0" y="0"/>
                  </a:lnTo>
                  <a:lnTo>
                    <a:pt x="0" y="369950"/>
                  </a:lnTo>
                  <a:close/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831270" y="1749678"/>
            <a:ext cx="25857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1025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00919F"/>
                </a:solidFill>
                <a:latin typeface="Trebuchet MS"/>
                <a:cs typeface="Trebuchet MS"/>
              </a:rPr>
              <a:t>с</a:t>
            </a:r>
            <a:r>
              <a:rPr dirty="0" sz="1800" spc="-140" b="1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800" spc="-50" b="1">
                <a:solidFill>
                  <a:srgbClr val="00919F"/>
                </a:solidFill>
                <a:latin typeface="Trebuchet MS"/>
                <a:cs typeface="Trebuchet MS"/>
              </a:rPr>
              <a:t>01.01.2019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32678" y="2276601"/>
            <a:ext cx="382905" cy="258445"/>
            <a:chOff x="5932678" y="2276601"/>
            <a:chExt cx="382905" cy="258445"/>
          </a:xfrm>
        </p:grpSpPr>
        <p:sp>
          <p:nvSpPr>
            <p:cNvPr id="17" name="object 17"/>
            <p:cNvSpPr/>
            <p:nvPr/>
          </p:nvSpPr>
          <p:spPr>
            <a:xfrm>
              <a:off x="5939028" y="2282951"/>
              <a:ext cx="370205" cy="245110"/>
            </a:xfrm>
            <a:custGeom>
              <a:avLst/>
              <a:gdLst/>
              <a:ahLst/>
              <a:cxnLst/>
              <a:rect l="l" t="t" r="r" b="b"/>
              <a:pathLst>
                <a:path w="370204" h="245110">
                  <a:moveTo>
                    <a:pt x="277495" y="0"/>
                  </a:moveTo>
                  <a:lnTo>
                    <a:pt x="92456" y="0"/>
                  </a:lnTo>
                  <a:lnTo>
                    <a:pt x="92456" y="122555"/>
                  </a:lnTo>
                  <a:lnTo>
                    <a:pt x="0" y="122555"/>
                  </a:lnTo>
                  <a:lnTo>
                    <a:pt x="185038" y="245110"/>
                  </a:lnTo>
                  <a:lnTo>
                    <a:pt x="369950" y="122555"/>
                  </a:lnTo>
                  <a:lnTo>
                    <a:pt x="277495" y="122555"/>
                  </a:lnTo>
                  <a:lnTo>
                    <a:pt x="277495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939028" y="2282951"/>
              <a:ext cx="370205" cy="245745"/>
            </a:xfrm>
            <a:custGeom>
              <a:avLst/>
              <a:gdLst/>
              <a:ahLst/>
              <a:cxnLst/>
              <a:rect l="l" t="t" r="r" b="b"/>
              <a:pathLst>
                <a:path w="370204" h="245744">
                  <a:moveTo>
                    <a:pt x="0" y="122682"/>
                  </a:moveTo>
                  <a:lnTo>
                    <a:pt x="92456" y="122682"/>
                  </a:lnTo>
                  <a:lnTo>
                    <a:pt x="92456" y="0"/>
                  </a:lnTo>
                  <a:lnTo>
                    <a:pt x="277495" y="0"/>
                  </a:lnTo>
                  <a:lnTo>
                    <a:pt x="277495" y="122682"/>
                  </a:lnTo>
                  <a:lnTo>
                    <a:pt x="369950" y="122682"/>
                  </a:lnTo>
                  <a:lnTo>
                    <a:pt x="185038" y="245237"/>
                  </a:lnTo>
                  <a:lnTo>
                    <a:pt x="0" y="122682"/>
                  </a:lnTo>
                  <a:close/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340858" y="2077973"/>
            <a:ext cx="14643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30" b="1" i="1">
                <a:solidFill>
                  <a:srgbClr val="343846"/>
                </a:solidFill>
                <a:latin typeface="Trebuchet MS"/>
                <a:cs typeface="Trebuchet MS"/>
              </a:rPr>
              <a:t>обязанностьзаказчика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659" y="1374647"/>
            <a:ext cx="85342" cy="28651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03403" y="749844"/>
            <a:ext cx="2309495" cy="69088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u="sng" sz="1400" spc="-6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Ф</a:t>
            </a:r>
            <a:r>
              <a:rPr dirty="0" u="sng" sz="1400" spc="7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З</a:t>
            </a:r>
            <a:r>
              <a:rPr dirty="0" u="sng" sz="1400" spc="-7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2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sng" sz="1400" spc="-50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sng" sz="1400" spc="-7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6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31.12</a:t>
            </a:r>
            <a:r>
              <a:rPr dirty="0" u="sng" sz="1400" spc="-4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20</a:t>
            </a:r>
            <a:r>
              <a:rPr dirty="0" u="sng" sz="1400" spc="-4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1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7</a:t>
            </a:r>
            <a:r>
              <a:rPr dirty="0" u="sng" sz="1400" spc="-11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4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№</a:t>
            </a:r>
            <a:r>
              <a:rPr dirty="0" u="sng" sz="1400" spc="-25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504</a:t>
            </a:r>
            <a:r>
              <a:rPr dirty="0" u="sng" sz="1400" spc="2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sng" sz="1400" spc="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Ф</a:t>
            </a:r>
            <a:r>
              <a:rPr dirty="0" u="sng" sz="1400" spc="7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З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u="sng" sz="1400" spc="-5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Ф</a:t>
            </a:r>
            <a:r>
              <a:rPr dirty="0" u="sng" sz="1400" spc="7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З</a:t>
            </a:r>
            <a:r>
              <a:rPr dirty="0" u="sng" sz="1400" spc="-7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2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sng" sz="1400" spc="-50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sng" sz="1400" spc="-6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31</a:t>
            </a:r>
            <a:r>
              <a:rPr dirty="0" u="sng" sz="1400" spc="-114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07</a:t>
            </a:r>
            <a:r>
              <a:rPr dirty="0" u="sng" sz="1400" spc="-114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20</a:t>
            </a:r>
            <a:r>
              <a:rPr dirty="0" u="sng" sz="1400" spc="-4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2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0</a:t>
            </a:r>
            <a:r>
              <a:rPr dirty="0" u="sng" sz="1400" spc="-110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4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№</a:t>
            </a:r>
            <a:r>
              <a:rPr dirty="0" u="sng" sz="1400" spc="-24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249</a:t>
            </a:r>
            <a:r>
              <a:rPr dirty="0" u="sng" sz="1400" spc="2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sng" sz="1400" spc="35" b="1" i="1">
                <a:solidFill>
                  <a:srgbClr val="738995"/>
                </a:solidFill>
                <a:uFill>
                  <a:solidFill>
                    <a:srgbClr val="738995"/>
                  </a:solidFill>
                </a:u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8961" y="2629661"/>
            <a:ext cx="5200015" cy="266700"/>
          </a:xfrm>
          <a:prstGeom prst="rect">
            <a:avLst/>
          </a:prstGeom>
          <a:ln w="19050">
            <a:solidFill>
              <a:srgbClr val="D9D9D9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80"/>
              </a:spcBef>
            </a:pPr>
            <a:r>
              <a:rPr dirty="0" sz="1600" spc="-20" b="1">
                <a:solidFill>
                  <a:srgbClr val="E1465A"/>
                </a:solidFill>
                <a:latin typeface="Trebuchet MS"/>
                <a:cs typeface="Trebuchet MS"/>
              </a:rPr>
              <a:t>электро</a:t>
            </a:r>
            <a:r>
              <a:rPr dirty="0" sz="1600" spc="-30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-5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35" b="1">
                <a:solidFill>
                  <a:srgbClr val="E1465A"/>
                </a:solidFill>
                <a:latin typeface="Trebuchet MS"/>
                <a:cs typeface="Trebuchet MS"/>
              </a:rPr>
              <a:t>ый</a:t>
            </a:r>
            <a:r>
              <a:rPr dirty="0" sz="1600" spc="-12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r>
              <a:rPr dirty="0" sz="1600" spc="-80" b="1">
                <a:solidFill>
                  <a:srgbClr val="E1465A"/>
                </a:solidFill>
                <a:latin typeface="Trebuchet MS"/>
                <a:cs typeface="Trebuchet MS"/>
              </a:rPr>
              <a:t>у</a:t>
            </a:r>
            <a:r>
              <a:rPr dirty="0" sz="1600" spc="10" b="1">
                <a:solidFill>
                  <a:srgbClr val="E1465A"/>
                </a:solidFill>
                <a:latin typeface="Trebuchet MS"/>
                <a:cs typeface="Trebuchet MS"/>
              </a:rPr>
              <a:t>к</a:t>
            </a:r>
            <a:r>
              <a:rPr dirty="0" sz="1600" spc="-5" b="1">
                <a:solidFill>
                  <a:srgbClr val="E1465A"/>
                </a:solidFill>
                <a:latin typeface="Trebuchet MS"/>
                <a:cs typeface="Trebuchet MS"/>
              </a:rPr>
              <a:t>ц</a:t>
            </a:r>
            <a:r>
              <a:rPr dirty="0" sz="1600" spc="-75" b="1">
                <a:solidFill>
                  <a:srgbClr val="E1465A"/>
                </a:solidFill>
                <a:latin typeface="Trebuchet MS"/>
                <a:cs typeface="Trebuchet MS"/>
              </a:rPr>
              <a:t>и</a:t>
            </a:r>
            <a:r>
              <a:rPr dirty="0" sz="1600" spc="-30" b="1">
                <a:solidFill>
                  <a:srgbClr val="E1465A"/>
                </a:solidFill>
                <a:latin typeface="Trebuchet MS"/>
                <a:cs typeface="Trebuchet MS"/>
              </a:rPr>
              <a:t>о</a:t>
            </a:r>
            <a:r>
              <a:rPr dirty="0" sz="1600" spc="-4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621407" y="175387"/>
            <a:ext cx="707961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"/>
              <a:t>ЭЛЕКТРОНИЗАЦИЯ</a:t>
            </a:r>
            <a:r>
              <a:rPr dirty="0" spc="-150"/>
              <a:t> </a:t>
            </a:r>
            <a:r>
              <a:rPr dirty="0" spc="10"/>
              <a:t>КОНКУРЕНТНЫХ</a:t>
            </a:r>
            <a:r>
              <a:rPr dirty="0" spc="-165"/>
              <a:t> </a:t>
            </a:r>
            <a:r>
              <a:rPr dirty="0" spc="15"/>
              <a:t>СПОСОБОВ</a:t>
            </a:r>
            <a:r>
              <a:rPr dirty="0" spc="-204"/>
              <a:t> </a:t>
            </a:r>
            <a:r>
              <a:rPr dirty="0" spc="40"/>
              <a:t>ЗАКУПОК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342382" y="4860797"/>
            <a:ext cx="5198745" cy="268605"/>
          </a:xfrm>
          <a:prstGeom prst="rect">
            <a:avLst/>
          </a:prstGeom>
          <a:ln w="19050">
            <a:solidFill>
              <a:srgbClr val="D9D9D9"/>
            </a:solidFill>
          </a:ln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50" b="1">
                <a:solidFill>
                  <a:srgbClr val="E1465A"/>
                </a:solidFill>
                <a:latin typeface="Trebuchet MS"/>
                <a:cs typeface="Trebuchet MS"/>
              </a:rPr>
              <a:t>Э</a:t>
            </a:r>
            <a:r>
              <a:rPr dirty="0" sz="1600" spc="55" b="1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r>
              <a:rPr dirty="0" sz="1600" spc="-11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5" b="1">
                <a:solidFill>
                  <a:srgbClr val="E1465A"/>
                </a:solidFill>
                <a:latin typeface="Trebuchet MS"/>
                <a:cs typeface="Trebuchet MS"/>
              </a:rPr>
              <a:t>с</a:t>
            </a:r>
            <a:r>
              <a:rPr dirty="0" sz="1600" spc="-9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E1465A"/>
                </a:solidFill>
                <a:latin typeface="Trebuchet MS"/>
                <a:cs typeface="Trebuchet MS"/>
              </a:rPr>
              <a:t>п</a:t>
            </a:r>
            <a:r>
              <a:rPr dirty="0" sz="1600" spc="-15" b="1">
                <a:solidFill>
                  <a:srgbClr val="E1465A"/>
                </a:solidFill>
                <a:latin typeface="Trebuchet MS"/>
                <a:cs typeface="Trebuchet MS"/>
              </a:rPr>
              <a:t>роект</a:t>
            </a:r>
            <a:r>
              <a:rPr dirty="0" sz="1600" spc="-2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-40" b="1">
                <a:solidFill>
                  <a:srgbClr val="E1465A"/>
                </a:solidFill>
                <a:latin typeface="Trebuchet MS"/>
                <a:cs typeface="Trebuchet MS"/>
              </a:rPr>
              <a:t>о</a:t>
            </a:r>
            <a:r>
              <a:rPr dirty="0" sz="1600" spc="-35" b="1">
                <a:solidFill>
                  <a:srgbClr val="E1465A"/>
                </a:solidFill>
                <a:latin typeface="Trebuchet MS"/>
                <a:cs typeface="Trebuchet MS"/>
              </a:rPr>
              <a:t>й</a:t>
            </a:r>
            <a:r>
              <a:rPr dirty="0" sz="1600" spc="-11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E1465A"/>
                </a:solidFill>
                <a:latin typeface="Trebuchet MS"/>
                <a:cs typeface="Trebuchet MS"/>
              </a:rPr>
              <a:t>докуме</a:t>
            </a:r>
            <a:r>
              <a:rPr dirty="0" sz="1600" spc="-30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-10" b="1">
                <a:solidFill>
                  <a:srgbClr val="E1465A"/>
                </a:solidFill>
                <a:latin typeface="Trebuchet MS"/>
                <a:cs typeface="Trebuchet MS"/>
              </a:rPr>
              <a:t>тац</a:t>
            </a:r>
            <a:r>
              <a:rPr dirty="0" sz="1600" spc="-15" b="1">
                <a:solidFill>
                  <a:srgbClr val="E1465A"/>
                </a:solidFill>
                <a:latin typeface="Trebuchet MS"/>
                <a:cs typeface="Trebuchet MS"/>
              </a:rPr>
              <a:t>и</a:t>
            </a:r>
            <a:r>
              <a:rPr dirty="0" sz="1600" spc="-60" b="1">
                <a:solidFill>
                  <a:srgbClr val="E1465A"/>
                </a:solidFill>
                <a:latin typeface="Trebuchet MS"/>
                <a:cs typeface="Trebuchet MS"/>
              </a:rPr>
              <a:t>ей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885569" y="4800978"/>
            <a:ext cx="2613025" cy="432434"/>
            <a:chOff x="1885569" y="4800978"/>
            <a:chExt cx="2613025" cy="432434"/>
          </a:xfrm>
        </p:grpSpPr>
        <p:sp>
          <p:nvSpPr>
            <p:cNvPr id="26" name="object 26"/>
            <p:cNvSpPr/>
            <p:nvPr/>
          </p:nvSpPr>
          <p:spPr>
            <a:xfrm>
              <a:off x="1895094" y="4834889"/>
              <a:ext cx="2593975" cy="0"/>
            </a:xfrm>
            <a:custGeom>
              <a:avLst/>
              <a:gdLst/>
              <a:ahLst/>
              <a:cxnLst/>
              <a:rect l="l" t="t" r="r" b="b"/>
              <a:pathLst>
                <a:path w="2593975" h="0">
                  <a:moveTo>
                    <a:pt x="0" y="0"/>
                  </a:moveTo>
                  <a:lnTo>
                    <a:pt x="2593467" y="0"/>
                  </a:lnTo>
                </a:path>
              </a:pathLst>
            </a:custGeom>
            <a:ln w="47241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895094" y="4810503"/>
              <a:ext cx="2593975" cy="47625"/>
            </a:xfrm>
            <a:custGeom>
              <a:avLst/>
              <a:gdLst/>
              <a:ahLst/>
              <a:cxnLst/>
              <a:rect l="l" t="t" r="r" b="b"/>
              <a:pathLst>
                <a:path w="2593975" h="47625">
                  <a:moveTo>
                    <a:pt x="0" y="47119"/>
                  </a:moveTo>
                  <a:lnTo>
                    <a:pt x="2593467" y="47119"/>
                  </a:lnTo>
                  <a:lnTo>
                    <a:pt x="2593467" y="0"/>
                  </a:lnTo>
                  <a:lnTo>
                    <a:pt x="0" y="0"/>
                  </a:lnTo>
                  <a:lnTo>
                    <a:pt x="0" y="47119"/>
                  </a:lnTo>
                  <a:close/>
                </a:path>
              </a:pathLst>
            </a:custGeom>
            <a:ln w="19050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892808" y="4860035"/>
              <a:ext cx="2595245" cy="368935"/>
            </a:xfrm>
            <a:custGeom>
              <a:avLst/>
              <a:gdLst/>
              <a:ahLst/>
              <a:cxnLst/>
              <a:rect l="l" t="t" r="r" b="b"/>
              <a:pathLst>
                <a:path w="2595245" h="368935">
                  <a:moveTo>
                    <a:pt x="0" y="368554"/>
                  </a:moveTo>
                  <a:lnTo>
                    <a:pt x="2594991" y="368554"/>
                  </a:lnTo>
                  <a:lnTo>
                    <a:pt x="2594991" y="0"/>
                  </a:lnTo>
                  <a:lnTo>
                    <a:pt x="0" y="0"/>
                  </a:lnTo>
                  <a:lnTo>
                    <a:pt x="0" y="368554"/>
                  </a:lnTo>
                  <a:close/>
                </a:path>
              </a:pathLst>
            </a:custGeom>
            <a:ln w="952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1897569" y="4872990"/>
            <a:ext cx="25857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912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00919F"/>
                </a:solidFill>
                <a:latin typeface="Trebuchet MS"/>
                <a:cs typeface="Trebuchet MS"/>
              </a:rPr>
              <a:t>с</a:t>
            </a:r>
            <a:r>
              <a:rPr dirty="0" sz="1800" spc="-140" b="1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800" spc="-50" b="1">
                <a:solidFill>
                  <a:srgbClr val="00919F"/>
                </a:solidFill>
                <a:latin typeface="Trebuchet MS"/>
                <a:cs typeface="Trebuchet MS"/>
              </a:rPr>
              <a:t>01.07.2019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586985" y="4820158"/>
            <a:ext cx="730885" cy="384175"/>
            <a:chOff x="4586985" y="4820158"/>
            <a:chExt cx="730885" cy="384175"/>
          </a:xfrm>
        </p:grpSpPr>
        <p:sp>
          <p:nvSpPr>
            <p:cNvPr id="31" name="object 31"/>
            <p:cNvSpPr/>
            <p:nvPr/>
          </p:nvSpPr>
          <p:spPr>
            <a:xfrm>
              <a:off x="4593335" y="4826508"/>
              <a:ext cx="718185" cy="371475"/>
            </a:xfrm>
            <a:custGeom>
              <a:avLst/>
              <a:gdLst/>
              <a:ahLst/>
              <a:cxnLst/>
              <a:rect l="l" t="t" r="r" b="b"/>
              <a:pathLst>
                <a:path w="718185" h="371475">
                  <a:moveTo>
                    <a:pt x="531749" y="0"/>
                  </a:moveTo>
                  <a:lnTo>
                    <a:pt x="531749" y="92710"/>
                  </a:lnTo>
                  <a:lnTo>
                    <a:pt x="0" y="92710"/>
                  </a:lnTo>
                  <a:lnTo>
                    <a:pt x="0" y="278384"/>
                  </a:lnTo>
                  <a:lnTo>
                    <a:pt x="531749" y="278384"/>
                  </a:lnTo>
                  <a:lnTo>
                    <a:pt x="531749" y="371348"/>
                  </a:lnTo>
                  <a:lnTo>
                    <a:pt x="717676" y="185674"/>
                  </a:lnTo>
                  <a:lnTo>
                    <a:pt x="531749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593335" y="4826508"/>
              <a:ext cx="718185" cy="371475"/>
            </a:xfrm>
            <a:custGeom>
              <a:avLst/>
              <a:gdLst/>
              <a:ahLst/>
              <a:cxnLst/>
              <a:rect l="l" t="t" r="r" b="b"/>
              <a:pathLst>
                <a:path w="718185" h="371475">
                  <a:moveTo>
                    <a:pt x="531749" y="371348"/>
                  </a:moveTo>
                  <a:lnTo>
                    <a:pt x="531749" y="278384"/>
                  </a:lnTo>
                  <a:lnTo>
                    <a:pt x="0" y="278384"/>
                  </a:lnTo>
                  <a:lnTo>
                    <a:pt x="0" y="92710"/>
                  </a:lnTo>
                  <a:lnTo>
                    <a:pt x="531749" y="92710"/>
                  </a:lnTo>
                  <a:lnTo>
                    <a:pt x="531749" y="0"/>
                  </a:lnTo>
                  <a:lnTo>
                    <a:pt x="717676" y="185674"/>
                  </a:lnTo>
                  <a:lnTo>
                    <a:pt x="531749" y="371348"/>
                  </a:lnTo>
                  <a:close/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5336285" y="5537453"/>
            <a:ext cx="5200015" cy="274320"/>
          </a:xfrm>
          <a:prstGeom prst="rect">
            <a:avLst/>
          </a:prstGeom>
          <a:ln w="19050">
            <a:solidFill>
              <a:srgbClr val="D9D9D9"/>
            </a:solidFill>
          </a:ln>
        </p:spPr>
        <p:txBody>
          <a:bodyPr wrap="square" lIns="0" tIns="1206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95"/>
              </a:spcBef>
            </a:pPr>
            <a:r>
              <a:rPr dirty="0" sz="1600" spc="5" b="1">
                <a:solidFill>
                  <a:srgbClr val="E1465A"/>
                </a:solidFill>
                <a:latin typeface="Trebuchet MS"/>
                <a:cs typeface="Trebuchet MS"/>
              </a:rPr>
              <a:t>ОК</a:t>
            </a:r>
            <a:r>
              <a:rPr dirty="0" sz="1600" spc="15" b="1">
                <a:solidFill>
                  <a:srgbClr val="E1465A"/>
                </a:solidFill>
                <a:latin typeface="Trebuchet MS"/>
                <a:cs typeface="Trebuchet MS"/>
              </a:rPr>
              <a:t>Э</a:t>
            </a:r>
            <a:r>
              <a:rPr dirty="0" sz="1600" spc="35" b="1">
                <a:solidFill>
                  <a:srgbClr val="E1465A"/>
                </a:solidFill>
                <a:latin typeface="Trebuchet MS"/>
                <a:cs typeface="Trebuchet MS"/>
              </a:rPr>
              <a:t>Ф</a:t>
            </a:r>
            <a:r>
              <a:rPr dirty="0" sz="1600" spc="-11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5" b="1">
                <a:solidFill>
                  <a:srgbClr val="E1465A"/>
                </a:solidFill>
                <a:latin typeface="Trebuchet MS"/>
                <a:cs typeface="Trebuchet MS"/>
              </a:rPr>
              <a:t>с</a:t>
            </a:r>
            <a:r>
              <a:rPr dirty="0" sz="1600" spc="-9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E1465A"/>
                </a:solidFill>
                <a:latin typeface="Trebuchet MS"/>
                <a:cs typeface="Trebuchet MS"/>
              </a:rPr>
              <a:t>п</a:t>
            </a:r>
            <a:r>
              <a:rPr dirty="0" sz="1600" spc="-10" b="1">
                <a:solidFill>
                  <a:srgbClr val="E1465A"/>
                </a:solidFill>
                <a:latin typeface="Trebuchet MS"/>
                <a:cs typeface="Trebuchet MS"/>
              </a:rPr>
              <a:t>роект</a:t>
            </a:r>
            <a:r>
              <a:rPr dirty="0" sz="1600" spc="-5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-40" b="1">
                <a:solidFill>
                  <a:srgbClr val="E1465A"/>
                </a:solidFill>
                <a:latin typeface="Trebuchet MS"/>
                <a:cs typeface="Trebuchet MS"/>
              </a:rPr>
              <a:t>о</a:t>
            </a:r>
            <a:r>
              <a:rPr dirty="0" sz="1600" spc="-35" b="1">
                <a:solidFill>
                  <a:srgbClr val="E1465A"/>
                </a:solidFill>
                <a:latin typeface="Trebuchet MS"/>
                <a:cs typeface="Trebuchet MS"/>
              </a:rPr>
              <a:t>й</a:t>
            </a:r>
            <a:r>
              <a:rPr dirty="0" sz="1600" spc="-10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E1465A"/>
                </a:solidFill>
                <a:latin typeface="Trebuchet MS"/>
                <a:cs typeface="Trebuchet MS"/>
              </a:rPr>
              <a:t>д</a:t>
            </a:r>
            <a:r>
              <a:rPr dirty="0" sz="1600" spc="-25" b="1">
                <a:solidFill>
                  <a:srgbClr val="E1465A"/>
                </a:solidFill>
                <a:latin typeface="Trebuchet MS"/>
                <a:cs typeface="Trebuchet MS"/>
              </a:rPr>
              <a:t>о</a:t>
            </a:r>
            <a:r>
              <a:rPr dirty="0" sz="1600" spc="10" b="1">
                <a:solidFill>
                  <a:srgbClr val="E1465A"/>
                </a:solidFill>
                <a:latin typeface="Trebuchet MS"/>
                <a:cs typeface="Trebuchet MS"/>
              </a:rPr>
              <a:t>к</a:t>
            </a:r>
            <a:r>
              <a:rPr dirty="0" sz="1600" spc="-75" b="1">
                <a:solidFill>
                  <a:srgbClr val="E1465A"/>
                </a:solidFill>
                <a:latin typeface="Trebuchet MS"/>
                <a:cs typeface="Trebuchet MS"/>
              </a:rPr>
              <a:t>у</a:t>
            </a:r>
            <a:r>
              <a:rPr dirty="0" sz="1600" spc="40" b="1">
                <a:solidFill>
                  <a:srgbClr val="E1465A"/>
                </a:solidFill>
                <a:latin typeface="Trebuchet MS"/>
                <a:cs typeface="Trebuchet MS"/>
              </a:rPr>
              <a:t>м</a:t>
            </a:r>
            <a:r>
              <a:rPr dirty="0" sz="1600" spc="-80" b="1">
                <a:solidFill>
                  <a:srgbClr val="E1465A"/>
                </a:solidFill>
                <a:latin typeface="Trebuchet MS"/>
                <a:cs typeface="Trebuchet MS"/>
              </a:rPr>
              <a:t>е</a:t>
            </a:r>
            <a:r>
              <a:rPr dirty="0" sz="1600" spc="-6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1600" spc="20" b="1">
                <a:solidFill>
                  <a:srgbClr val="E1465A"/>
                </a:solidFill>
                <a:latin typeface="Trebuchet MS"/>
                <a:cs typeface="Trebuchet MS"/>
              </a:rPr>
              <a:t>т</a:t>
            </a:r>
            <a:r>
              <a:rPr dirty="0" sz="1600" spc="-20" b="1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r>
              <a:rPr dirty="0" sz="1600" spc="-10" b="1">
                <a:solidFill>
                  <a:srgbClr val="E1465A"/>
                </a:solidFill>
                <a:latin typeface="Trebuchet MS"/>
                <a:cs typeface="Trebuchet MS"/>
              </a:rPr>
              <a:t>ц</a:t>
            </a:r>
            <a:r>
              <a:rPr dirty="0" sz="1600" spc="-80" b="1">
                <a:solidFill>
                  <a:srgbClr val="E1465A"/>
                </a:solidFill>
                <a:latin typeface="Trebuchet MS"/>
                <a:cs typeface="Trebuchet MS"/>
              </a:rPr>
              <a:t>и</a:t>
            </a:r>
            <a:r>
              <a:rPr dirty="0" sz="1600" spc="-60" b="1">
                <a:solidFill>
                  <a:srgbClr val="E1465A"/>
                </a:solidFill>
                <a:latin typeface="Trebuchet MS"/>
                <a:cs typeface="Trebuchet MS"/>
              </a:rPr>
              <a:t>ей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880997" y="5477634"/>
            <a:ext cx="2613025" cy="431165"/>
            <a:chOff x="1880997" y="5477634"/>
            <a:chExt cx="2613025" cy="431165"/>
          </a:xfrm>
        </p:grpSpPr>
        <p:sp>
          <p:nvSpPr>
            <p:cNvPr id="35" name="object 35"/>
            <p:cNvSpPr/>
            <p:nvPr/>
          </p:nvSpPr>
          <p:spPr>
            <a:xfrm>
              <a:off x="1890522" y="5511546"/>
              <a:ext cx="2593975" cy="0"/>
            </a:xfrm>
            <a:custGeom>
              <a:avLst/>
              <a:gdLst/>
              <a:ahLst/>
              <a:cxnLst/>
              <a:rect l="l" t="t" r="r" b="b"/>
              <a:pathLst>
                <a:path w="2593975" h="0">
                  <a:moveTo>
                    <a:pt x="0" y="0"/>
                  </a:moveTo>
                  <a:lnTo>
                    <a:pt x="2593466" y="0"/>
                  </a:lnTo>
                </a:path>
              </a:pathLst>
            </a:custGeom>
            <a:ln w="47241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890522" y="5487159"/>
              <a:ext cx="2593975" cy="47625"/>
            </a:xfrm>
            <a:custGeom>
              <a:avLst/>
              <a:gdLst/>
              <a:ahLst/>
              <a:cxnLst/>
              <a:rect l="l" t="t" r="r" b="b"/>
              <a:pathLst>
                <a:path w="2593975" h="47625">
                  <a:moveTo>
                    <a:pt x="0" y="47119"/>
                  </a:moveTo>
                  <a:lnTo>
                    <a:pt x="2593467" y="47119"/>
                  </a:lnTo>
                  <a:lnTo>
                    <a:pt x="2593467" y="0"/>
                  </a:lnTo>
                  <a:lnTo>
                    <a:pt x="0" y="0"/>
                  </a:lnTo>
                  <a:lnTo>
                    <a:pt x="0" y="47119"/>
                  </a:lnTo>
                  <a:close/>
                </a:path>
              </a:pathLst>
            </a:custGeom>
            <a:ln w="19050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886712" y="5535168"/>
              <a:ext cx="2597150" cy="368935"/>
            </a:xfrm>
            <a:custGeom>
              <a:avLst/>
              <a:gdLst/>
              <a:ahLst/>
              <a:cxnLst/>
              <a:rect l="l" t="t" r="r" b="b"/>
              <a:pathLst>
                <a:path w="2597150" h="368935">
                  <a:moveTo>
                    <a:pt x="0" y="368553"/>
                  </a:moveTo>
                  <a:lnTo>
                    <a:pt x="2596768" y="368553"/>
                  </a:lnTo>
                  <a:lnTo>
                    <a:pt x="2596768" y="0"/>
                  </a:lnTo>
                  <a:lnTo>
                    <a:pt x="0" y="0"/>
                  </a:lnTo>
                  <a:lnTo>
                    <a:pt x="0" y="368553"/>
                  </a:lnTo>
                  <a:close/>
                </a:path>
              </a:pathLst>
            </a:custGeom>
            <a:ln w="952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1891473" y="5549290"/>
            <a:ext cx="2587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912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00919F"/>
                </a:solidFill>
                <a:latin typeface="Trebuchet MS"/>
                <a:cs typeface="Trebuchet MS"/>
              </a:rPr>
              <a:t>с</a:t>
            </a:r>
            <a:r>
              <a:rPr dirty="0" sz="1800" spc="-140" b="1">
                <a:solidFill>
                  <a:srgbClr val="00919F"/>
                </a:solidFill>
                <a:latin typeface="Trebuchet MS"/>
                <a:cs typeface="Trebuchet MS"/>
              </a:rPr>
              <a:t> </a:t>
            </a:r>
            <a:r>
              <a:rPr dirty="0" sz="1800" spc="-50" b="1">
                <a:solidFill>
                  <a:srgbClr val="00919F"/>
                </a:solidFill>
                <a:latin typeface="Trebuchet MS"/>
                <a:cs typeface="Trebuchet MS"/>
              </a:rPr>
              <a:t>01.09.2020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580890" y="5495290"/>
            <a:ext cx="731520" cy="384175"/>
            <a:chOff x="4580890" y="5495290"/>
            <a:chExt cx="731520" cy="384175"/>
          </a:xfrm>
        </p:grpSpPr>
        <p:sp>
          <p:nvSpPr>
            <p:cNvPr id="40" name="object 40"/>
            <p:cNvSpPr/>
            <p:nvPr/>
          </p:nvSpPr>
          <p:spPr>
            <a:xfrm>
              <a:off x="4587240" y="5501640"/>
              <a:ext cx="718820" cy="371475"/>
            </a:xfrm>
            <a:custGeom>
              <a:avLst/>
              <a:gdLst/>
              <a:ahLst/>
              <a:cxnLst/>
              <a:rect l="l" t="t" r="r" b="b"/>
              <a:pathLst>
                <a:path w="718820" h="371475">
                  <a:moveTo>
                    <a:pt x="532638" y="0"/>
                  </a:moveTo>
                  <a:lnTo>
                    <a:pt x="532638" y="92837"/>
                  </a:lnTo>
                  <a:lnTo>
                    <a:pt x="0" y="92837"/>
                  </a:lnTo>
                  <a:lnTo>
                    <a:pt x="0" y="278511"/>
                  </a:lnTo>
                  <a:lnTo>
                    <a:pt x="532638" y="278511"/>
                  </a:lnTo>
                  <a:lnTo>
                    <a:pt x="532638" y="371348"/>
                  </a:lnTo>
                  <a:lnTo>
                    <a:pt x="718820" y="185674"/>
                  </a:lnTo>
                  <a:lnTo>
                    <a:pt x="532638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587240" y="5501640"/>
              <a:ext cx="718820" cy="371475"/>
            </a:xfrm>
            <a:custGeom>
              <a:avLst/>
              <a:gdLst/>
              <a:ahLst/>
              <a:cxnLst/>
              <a:rect l="l" t="t" r="r" b="b"/>
              <a:pathLst>
                <a:path w="718820" h="371475">
                  <a:moveTo>
                    <a:pt x="532638" y="371348"/>
                  </a:moveTo>
                  <a:lnTo>
                    <a:pt x="532638" y="278511"/>
                  </a:lnTo>
                  <a:lnTo>
                    <a:pt x="0" y="278511"/>
                  </a:lnTo>
                  <a:lnTo>
                    <a:pt x="0" y="92837"/>
                  </a:lnTo>
                  <a:lnTo>
                    <a:pt x="532638" y="92837"/>
                  </a:lnTo>
                  <a:lnTo>
                    <a:pt x="532638" y="0"/>
                  </a:lnTo>
                  <a:lnTo>
                    <a:pt x="718820" y="185674"/>
                  </a:lnTo>
                  <a:lnTo>
                    <a:pt x="532638" y="371348"/>
                  </a:lnTo>
                  <a:close/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0402" y="23622"/>
            <a:ext cx="6369685" cy="623570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664970" marR="5080" indent="-1652270">
              <a:lnSpc>
                <a:spcPts val="2300"/>
              </a:lnSpc>
              <a:spcBef>
                <a:spcPts val="260"/>
              </a:spcBef>
            </a:pPr>
            <a:r>
              <a:rPr dirty="0" spc="20"/>
              <a:t>АЛГ</a:t>
            </a:r>
            <a:r>
              <a:rPr dirty="0" spc="10"/>
              <a:t>О</a:t>
            </a:r>
            <a:r>
              <a:rPr dirty="0" spc="55"/>
              <a:t>РИТ</a:t>
            </a:r>
            <a:r>
              <a:rPr dirty="0" spc="70"/>
              <a:t>М</a:t>
            </a:r>
            <a:r>
              <a:rPr dirty="0" spc="-130"/>
              <a:t> </a:t>
            </a:r>
            <a:r>
              <a:rPr dirty="0" spc="65"/>
              <a:t>ПРО</a:t>
            </a:r>
            <a:r>
              <a:rPr dirty="0" spc="50"/>
              <a:t>В</a:t>
            </a:r>
            <a:r>
              <a:rPr dirty="0" spc="5"/>
              <a:t>Е</a:t>
            </a:r>
            <a:r>
              <a:rPr dirty="0" spc="-10"/>
              <a:t>Д</a:t>
            </a:r>
            <a:r>
              <a:rPr dirty="0" spc="10"/>
              <a:t>Е</a:t>
            </a:r>
            <a:r>
              <a:rPr dirty="0" spc="-5"/>
              <a:t>Н</a:t>
            </a:r>
            <a:r>
              <a:rPr dirty="0" spc="-20"/>
              <a:t>И</a:t>
            </a:r>
            <a:r>
              <a:rPr dirty="0" spc="-85"/>
              <a:t>Я</a:t>
            </a:r>
            <a:r>
              <a:rPr dirty="0" spc="-160"/>
              <a:t> </a:t>
            </a:r>
            <a:r>
              <a:rPr dirty="0" spc="105"/>
              <a:t>З</a:t>
            </a:r>
            <a:r>
              <a:rPr dirty="0" spc="50"/>
              <a:t>А</a:t>
            </a:r>
            <a:r>
              <a:rPr dirty="0" spc="70"/>
              <a:t>П</a:t>
            </a:r>
            <a:r>
              <a:rPr dirty="0" spc="100"/>
              <a:t>Р</a:t>
            </a:r>
            <a:r>
              <a:rPr dirty="0" spc="-40"/>
              <a:t>О</a:t>
            </a:r>
            <a:r>
              <a:rPr dirty="0" spc="70"/>
              <a:t>С</a:t>
            </a:r>
            <a:r>
              <a:rPr dirty="0" spc="70"/>
              <a:t>А</a:t>
            </a:r>
            <a:r>
              <a:rPr dirty="0" spc="-335"/>
              <a:t> </a:t>
            </a:r>
            <a:r>
              <a:rPr dirty="0" spc="35"/>
              <a:t>ПРЕДЛ</a:t>
            </a:r>
            <a:r>
              <a:rPr dirty="0" spc="20"/>
              <a:t>О</a:t>
            </a:r>
            <a:r>
              <a:rPr dirty="0" spc="120"/>
              <a:t>Ж</a:t>
            </a:r>
            <a:r>
              <a:rPr dirty="0" spc="10"/>
              <a:t>Е</a:t>
            </a:r>
            <a:r>
              <a:rPr dirty="0" spc="-5"/>
              <a:t>Н</a:t>
            </a:r>
            <a:r>
              <a:rPr dirty="0" spc="-20"/>
              <a:t>И</a:t>
            </a:r>
            <a:r>
              <a:rPr dirty="0" spc="-25"/>
              <a:t>Й  </a:t>
            </a:r>
            <a:r>
              <a:rPr dirty="0" spc="80"/>
              <a:t>В</a:t>
            </a:r>
            <a:r>
              <a:rPr dirty="0" spc="-110"/>
              <a:t> </a:t>
            </a:r>
            <a:r>
              <a:rPr dirty="0" spc="35"/>
              <a:t>Э</a:t>
            </a:r>
            <a:r>
              <a:rPr dirty="0" spc="45"/>
              <a:t>Л</a:t>
            </a:r>
            <a:r>
              <a:rPr dirty="0" spc="-10"/>
              <a:t>Е</a:t>
            </a:r>
            <a:r>
              <a:rPr dirty="0" spc="-20"/>
              <a:t>К</a:t>
            </a:r>
            <a:r>
              <a:rPr dirty="0" spc="25"/>
              <a:t>Т</a:t>
            </a:r>
            <a:r>
              <a:rPr dirty="0" spc="10"/>
              <a:t>Р</a:t>
            </a:r>
            <a:r>
              <a:rPr dirty="0" spc="-40"/>
              <a:t>О</a:t>
            </a:r>
            <a:r>
              <a:rPr dirty="0" spc="30"/>
              <a:t>Н</a:t>
            </a:r>
            <a:r>
              <a:rPr dirty="0" spc="10"/>
              <a:t>Н</a:t>
            </a:r>
            <a:r>
              <a:rPr dirty="0" spc="-10"/>
              <a:t>О</a:t>
            </a:r>
            <a:r>
              <a:rPr dirty="0" spc="-40"/>
              <a:t>Й</a:t>
            </a:r>
            <a:r>
              <a:rPr dirty="0" spc="-229"/>
              <a:t> </a:t>
            </a:r>
            <a:r>
              <a:rPr dirty="0" spc="10"/>
              <a:t>Ф</a:t>
            </a:r>
            <a:r>
              <a:rPr dirty="0" spc="5"/>
              <a:t>О</a:t>
            </a:r>
            <a:r>
              <a:rPr dirty="0" spc="95"/>
              <a:t>РМЕ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0733" y="1995042"/>
            <a:ext cx="94253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заключения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контракта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на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поставку спортивного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инвентаря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и оборудования,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спортивной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экипировки,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необходимых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для подготовки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спортивных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сборных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команд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444444"/>
                </a:solidFill>
                <a:latin typeface="Trebuchet MS"/>
                <a:cs typeface="Trebuchet MS"/>
              </a:rPr>
              <a:t>РФ</a:t>
            </a:r>
            <a:r>
              <a:rPr dirty="0" sz="1000" spc="1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по</a:t>
            </a:r>
            <a:r>
              <a:rPr dirty="0" sz="10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олимпийским</a:t>
            </a:r>
            <a:r>
              <a:rPr dirty="0" sz="10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паралимпийским</a:t>
            </a:r>
            <a:r>
              <a:rPr dirty="0" sz="10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видам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спорта,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0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также</a:t>
            </a:r>
            <a:r>
              <a:rPr dirty="0" sz="10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для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участия</a:t>
            </a:r>
            <a:r>
              <a:rPr dirty="0" sz="10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спортивных</a:t>
            </a:r>
            <a:r>
              <a:rPr dirty="0" sz="1000" spc="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сборных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30">
                <a:solidFill>
                  <a:srgbClr val="444444"/>
                </a:solidFill>
                <a:latin typeface="Trebuchet MS"/>
                <a:cs typeface="Trebuchet MS"/>
              </a:rPr>
              <a:t>команд</a:t>
            </a:r>
            <a:r>
              <a:rPr dirty="0" sz="10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444444"/>
                </a:solidFill>
                <a:latin typeface="Trebuchet MS"/>
                <a:cs typeface="Trebuchet MS"/>
              </a:rPr>
              <a:t>РФ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0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Олимпийских</a:t>
            </a:r>
            <a:r>
              <a:rPr dirty="0" sz="10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Паралимпийских</a:t>
            </a:r>
            <a:r>
              <a:rPr dirty="0" sz="1000" spc="-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444444"/>
                </a:solidFill>
                <a:latin typeface="Trebuchet MS"/>
                <a:cs typeface="Trebuchet MS"/>
              </a:rPr>
              <a:t>играх.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0733" y="2626232"/>
            <a:ext cx="754951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закупки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40">
                <a:solidFill>
                  <a:srgbClr val="444444"/>
                </a:solidFill>
                <a:latin typeface="Trebuchet MS"/>
                <a:cs typeface="Trebuchet MS"/>
              </a:rPr>
              <a:t>ТРУ,</a:t>
            </a:r>
            <a:r>
              <a:rPr dirty="0" sz="10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являющихся</a:t>
            </a:r>
            <a:r>
              <a:rPr dirty="0" sz="1000" spc="-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предметом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контракта,</a:t>
            </a:r>
            <a:r>
              <a:rPr dirty="0" sz="10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который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был</a:t>
            </a:r>
            <a:r>
              <a:rPr dirty="0" sz="10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расторгнут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заказчиком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основании</a:t>
            </a:r>
            <a:r>
              <a:rPr dirty="0" sz="10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ч.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30">
                <a:solidFill>
                  <a:srgbClr val="444444"/>
                </a:solidFill>
                <a:latin typeface="Trebuchet MS"/>
                <a:cs typeface="Trebuchet MS"/>
              </a:rPr>
              <a:t>9</a:t>
            </a:r>
            <a:r>
              <a:rPr dirty="0" sz="10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или</a:t>
            </a:r>
            <a:r>
              <a:rPr dirty="0" sz="10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30">
                <a:solidFill>
                  <a:srgbClr val="444444"/>
                </a:solidFill>
                <a:latin typeface="Trebuchet MS"/>
                <a:cs typeface="Trebuchet MS"/>
              </a:rPr>
              <a:t>15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444444"/>
                </a:solidFill>
                <a:latin typeface="Trebuchet MS"/>
                <a:cs typeface="Trebuchet MS"/>
              </a:rPr>
              <a:t>ст.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30">
                <a:solidFill>
                  <a:srgbClr val="444444"/>
                </a:solidFill>
                <a:latin typeface="Trebuchet MS"/>
                <a:cs typeface="Trebuchet MS"/>
              </a:rPr>
              <a:t>95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Закона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70">
                <a:solidFill>
                  <a:srgbClr val="444444"/>
                </a:solidFill>
                <a:latin typeface="Trebuchet MS"/>
                <a:cs typeface="Trebuchet MS"/>
              </a:rPr>
              <a:t>N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000" spc="30">
                <a:solidFill>
                  <a:srgbClr val="444444"/>
                </a:solidFill>
                <a:latin typeface="Trebuchet MS"/>
                <a:cs typeface="Trebuchet MS"/>
              </a:rPr>
              <a:t>44</a:t>
            </a:r>
            <a:r>
              <a:rPr dirty="0" sz="1000" spc="-95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000" spc="50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1000" spc="4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444444"/>
                </a:solidFill>
                <a:latin typeface="Trebuchet MS"/>
                <a:cs typeface="Trebuchet MS"/>
              </a:rPr>
              <a:t>(</a:t>
            </a:r>
            <a:r>
              <a:rPr dirty="0" sz="1000" spc="5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дн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то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ннем</a:t>
            </a:r>
            <a:r>
              <a:rPr dirty="0" sz="10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пор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1000" spc="-25">
                <a:solidFill>
                  <a:srgbClr val="444444"/>
                </a:solidFill>
                <a:latin typeface="Trebuchet MS"/>
                <a:cs typeface="Trebuchet MS"/>
              </a:rPr>
              <a:t>дке).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0733" y="3117342"/>
            <a:ext cx="980186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закупки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лекарственных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препаратов,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которые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необходимы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для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назначения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пациенту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при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наличии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медицинских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показаний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по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решению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врачебной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комиссии (объем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закупаемых</a:t>
            </a:r>
            <a:r>
              <a:rPr dirty="0" sz="1000" spc="1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лекарственных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препаратов</a:t>
            </a:r>
            <a:r>
              <a:rPr dirty="0" sz="10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должен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превышать</a:t>
            </a:r>
            <a:r>
              <a:rPr dirty="0" sz="1000" spc="-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объем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лекарственных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препаратов,</a:t>
            </a:r>
            <a:r>
              <a:rPr dirty="0" sz="10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необходимых</a:t>
            </a:r>
            <a:r>
              <a:rPr dirty="0" sz="10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пациенту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0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444444"/>
                </a:solidFill>
                <a:latin typeface="Trebuchet MS"/>
                <a:cs typeface="Trebuchet MS"/>
              </a:rPr>
              <a:t>течение</a:t>
            </a:r>
            <a:r>
              <a:rPr dirty="0" sz="10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срока</a:t>
            </a:r>
            <a:r>
              <a:rPr dirty="0" sz="10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444444"/>
                </a:solidFill>
                <a:latin typeface="Trebuchet MS"/>
                <a:cs typeface="Trebuchet MS"/>
              </a:rPr>
              <a:t>лечения)</a:t>
            </a:r>
            <a:r>
              <a:rPr dirty="0" sz="10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45">
                <a:solidFill>
                  <a:srgbClr val="444444"/>
                </a:solidFill>
                <a:latin typeface="Trebuchet MS"/>
                <a:cs typeface="Trebuchet MS"/>
              </a:rPr>
              <a:t>—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проводиться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на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каждого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пациента</a:t>
            </a:r>
            <a:r>
              <a:rPr dirty="0" sz="1000" spc="1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отдельно.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0733" y="3710178"/>
            <a:ext cx="940816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62585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закупка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услуг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по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защите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интересов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444444"/>
                </a:solidFill>
                <a:latin typeface="Trebuchet MS"/>
                <a:cs typeface="Trebuchet MS"/>
              </a:rPr>
              <a:t>РФ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случае</a:t>
            </a:r>
            <a:r>
              <a:rPr dirty="0" sz="10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подачи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физическими</a:t>
            </a:r>
            <a:r>
              <a:rPr dirty="0" sz="10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лицами</a:t>
            </a:r>
            <a:r>
              <a:rPr dirty="0" sz="10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(или)</a:t>
            </a:r>
            <a:r>
              <a:rPr dirty="0" sz="1000" spc="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юридическими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лицами</a:t>
            </a:r>
            <a:r>
              <a:rPr dirty="0" sz="10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исков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40">
                <a:solidFill>
                  <a:srgbClr val="444444"/>
                </a:solidFill>
                <a:latin typeface="Trebuchet MS"/>
                <a:cs typeface="Trebuchet MS"/>
              </a:rPr>
              <a:t>РФ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судебные</a:t>
            </a:r>
            <a:r>
              <a:rPr dirty="0" sz="10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органы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иностранных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государств,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международные</a:t>
            </a:r>
            <a:r>
              <a:rPr dirty="0" sz="10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суды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444444"/>
                </a:solidFill>
                <a:latin typeface="Trebuchet MS"/>
                <a:cs typeface="Trebuchet MS"/>
              </a:rPr>
              <a:t>арбитражи,</a:t>
            </a:r>
            <a:r>
              <a:rPr dirty="0" sz="10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если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30">
                <a:solidFill>
                  <a:srgbClr val="444444"/>
                </a:solidFill>
                <a:latin typeface="Trebuchet MS"/>
                <a:cs typeface="Trebuchet MS"/>
              </a:rPr>
              <a:t>оказанию</a:t>
            </a:r>
            <a:r>
              <a:rPr dirty="0" sz="10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таких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услуг</a:t>
            </a:r>
            <a:r>
              <a:rPr dirty="0" sz="10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необходимо</a:t>
            </a:r>
            <a:r>
              <a:rPr dirty="0" sz="10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привлечь</a:t>
            </a:r>
            <a:r>
              <a:rPr dirty="0" sz="10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российских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(или)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иностранных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20">
                <a:solidFill>
                  <a:srgbClr val="444444"/>
                </a:solidFill>
                <a:latin typeface="Trebuchet MS"/>
                <a:cs typeface="Trebuchet MS"/>
              </a:rPr>
              <a:t>специалистов,</a:t>
            </a:r>
            <a:r>
              <a:rPr dirty="0" sz="1000" spc="-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экспертов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адвокатов.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0733" y="4298060"/>
            <a:ext cx="1001458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закупка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ТРУ</a:t>
            </a:r>
            <a:r>
              <a:rPr dirty="0" sz="10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случае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признания</a:t>
            </a:r>
            <a:r>
              <a:rPr dirty="0" sz="10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электронного</a:t>
            </a:r>
            <a:r>
              <a:rPr dirty="0" sz="10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конкурса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электронного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аукциона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состоявшимися</a:t>
            </a:r>
            <a:r>
              <a:rPr dirty="0" sz="1000" spc="-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000" spc="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соответствии</a:t>
            </a:r>
            <a:endParaRPr sz="1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ч.</a:t>
            </a:r>
            <a:r>
              <a:rPr dirty="0" sz="10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30">
                <a:solidFill>
                  <a:srgbClr val="444444"/>
                </a:solidFill>
                <a:latin typeface="Trebuchet MS"/>
                <a:cs typeface="Trebuchet MS"/>
              </a:rPr>
              <a:t>4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444444"/>
                </a:solidFill>
                <a:latin typeface="Trebuchet MS"/>
                <a:cs typeface="Trebuchet MS"/>
              </a:rPr>
              <a:t>ст.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55.1</a:t>
            </a:r>
            <a:r>
              <a:rPr dirty="0" sz="10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ч.</a:t>
            </a:r>
            <a:r>
              <a:rPr dirty="0" sz="10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30">
                <a:solidFill>
                  <a:srgbClr val="444444"/>
                </a:solidFill>
                <a:latin typeface="Trebuchet MS"/>
                <a:cs typeface="Trebuchet MS"/>
              </a:rPr>
              <a:t>4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25">
                <a:solidFill>
                  <a:srgbClr val="444444"/>
                </a:solidFill>
                <a:latin typeface="Trebuchet MS"/>
                <a:cs typeface="Trebuchet MS"/>
              </a:rPr>
              <a:t>ст.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35">
                <a:solidFill>
                  <a:srgbClr val="444444"/>
                </a:solidFill>
                <a:latin typeface="Trebuchet MS"/>
                <a:cs typeface="Trebuchet MS"/>
              </a:rPr>
              <a:t>71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44-ФЗ</a:t>
            </a:r>
            <a:r>
              <a:rPr dirty="0" sz="10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(после</a:t>
            </a:r>
            <a:r>
              <a:rPr dirty="0" sz="10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продления</a:t>
            </a:r>
            <a:r>
              <a:rPr dirty="0" sz="10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срока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подачи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30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участие</a:t>
            </a:r>
            <a:r>
              <a:rPr dirty="0" sz="10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20">
                <a:solidFill>
                  <a:srgbClr val="444444"/>
                </a:solidFill>
                <a:latin typeface="Trebuchet MS"/>
                <a:cs typeface="Trebuchet MS"/>
              </a:rPr>
              <a:t>эл.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конкурсах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10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подано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ни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одной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заявки</a:t>
            </a:r>
            <a:r>
              <a:rPr dirty="0" sz="10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или</a:t>
            </a:r>
            <a:r>
              <a:rPr dirty="0" sz="10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все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заявки</a:t>
            </a:r>
            <a:r>
              <a:rPr dirty="0" sz="10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были</a:t>
            </a:r>
            <a:r>
              <a:rPr dirty="0" sz="10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отклонены;</a:t>
            </a:r>
            <a:r>
              <a:rPr dirty="0" sz="10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участие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20">
                <a:solidFill>
                  <a:srgbClr val="444444"/>
                </a:solidFill>
                <a:latin typeface="Trebuchet MS"/>
                <a:cs typeface="Trebuchet MS"/>
              </a:rPr>
              <a:t>эл.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аукционе</a:t>
            </a:r>
            <a:r>
              <a:rPr dirty="0" sz="10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подано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ни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одной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заявки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или</a:t>
            </a:r>
            <a:r>
              <a:rPr dirty="0" sz="10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все</a:t>
            </a:r>
            <a:r>
              <a:rPr dirty="0" sz="10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заявки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были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отклонены;</a:t>
            </a:r>
            <a:r>
              <a:rPr dirty="0" sz="10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второй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444444"/>
                </a:solidFill>
                <a:latin typeface="Trebuchet MS"/>
                <a:cs typeface="Trebuchet MS"/>
              </a:rPr>
              <a:t>участник,</a:t>
            </a:r>
            <a:r>
              <a:rPr dirty="0" sz="10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признанный</a:t>
            </a:r>
            <a:r>
              <a:rPr dirty="0" sz="10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444444"/>
                </a:solidFill>
                <a:latin typeface="Trebuchet MS"/>
                <a:cs typeface="Trebuchet MS"/>
              </a:rPr>
              <a:t>победителем,</a:t>
            </a:r>
            <a:r>
              <a:rPr dirty="0" sz="10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уклонился</a:t>
            </a:r>
            <a:r>
              <a:rPr dirty="0" sz="10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заключения</a:t>
            </a:r>
            <a:r>
              <a:rPr dirty="0" sz="100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контракта).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0733" y="4987238"/>
            <a:ext cx="888111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закупка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изделий</a:t>
            </a:r>
            <a:r>
              <a:rPr dirty="0" sz="10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народных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художественных</a:t>
            </a:r>
            <a:r>
              <a:rPr dirty="0" sz="10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промыслов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признанного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художественного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достоинства,</a:t>
            </a:r>
            <a:r>
              <a:rPr dirty="0" sz="1000" spc="-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образцы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которых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зарегистрированы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0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порядке,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3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тано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лен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000" spc="5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полн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000" spc="5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ченны</a:t>
            </a:r>
            <a:r>
              <a:rPr dirty="0" sz="1000" spc="5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0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3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000" spc="3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000" spc="4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000" spc="3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ель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000" spc="30">
                <a:solidFill>
                  <a:srgbClr val="444444"/>
                </a:solidFill>
                <a:latin typeface="Trebuchet MS"/>
                <a:cs typeface="Trebuchet MS"/>
              </a:rPr>
              <a:t>тв</a:t>
            </a:r>
            <a:r>
              <a:rPr dirty="0" sz="10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000" spc="5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000" spc="55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10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ФОИ</a:t>
            </a:r>
            <a:r>
              <a:rPr dirty="0" sz="1000" spc="5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000" spc="-110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0733" y="5564530"/>
            <a:ext cx="927290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осуществления</a:t>
            </a:r>
            <a:r>
              <a:rPr dirty="0" sz="10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закупок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жилых</a:t>
            </a:r>
            <a:r>
              <a:rPr dirty="0" sz="10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помещений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для</a:t>
            </a:r>
            <a:r>
              <a:rPr dirty="0" sz="10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детей-сирот</a:t>
            </a:r>
            <a:r>
              <a:rPr dirty="0" sz="10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детей,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оставшихся</a:t>
            </a:r>
            <a:r>
              <a:rPr dirty="0" sz="1000" spc="-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без</a:t>
            </a:r>
            <a:r>
              <a:rPr dirty="0" sz="10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попечения</a:t>
            </a:r>
            <a:r>
              <a:rPr dirty="0" sz="10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родителей,</a:t>
            </a:r>
            <a:r>
              <a:rPr dirty="0" sz="10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5">
                <a:solidFill>
                  <a:srgbClr val="444444"/>
                </a:solidFill>
                <a:latin typeface="Trebuchet MS"/>
                <a:cs typeface="Trebuchet MS"/>
              </a:rPr>
              <a:t>лиц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20">
                <a:solidFill>
                  <a:srgbClr val="444444"/>
                </a:solidFill>
                <a:latin typeface="Trebuchet MS"/>
                <a:cs typeface="Trebuchet MS"/>
              </a:rPr>
              <a:t>из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числа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детей-сирот</a:t>
            </a:r>
            <a:r>
              <a:rPr dirty="0" sz="10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0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0">
                <a:solidFill>
                  <a:srgbClr val="444444"/>
                </a:solidFill>
                <a:latin typeface="Trebuchet MS"/>
                <a:cs typeface="Trebuchet MS"/>
              </a:rPr>
              <a:t>детей,</a:t>
            </a:r>
            <a:r>
              <a:rPr dirty="0" sz="10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оставшихся</a:t>
            </a:r>
            <a:r>
              <a:rPr dirty="0" sz="1000" spc="-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без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попечения</a:t>
            </a:r>
            <a:r>
              <a:rPr dirty="0" sz="1000" spc="1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5">
                <a:solidFill>
                  <a:srgbClr val="444444"/>
                </a:solidFill>
                <a:latin typeface="Trebuchet MS"/>
                <a:cs typeface="Trebuchet MS"/>
              </a:rPr>
              <a:t>родителей,</a:t>
            </a:r>
            <a:r>
              <a:rPr dirty="0" sz="10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3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10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физических</a:t>
            </a:r>
            <a:r>
              <a:rPr dirty="0" sz="10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35">
                <a:solidFill>
                  <a:srgbClr val="444444"/>
                </a:solidFill>
                <a:latin typeface="Trebuchet MS"/>
                <a:cs typeface="Trebuchet MS"/>
              </a:rPr>
              <a:t>лиц,</a:t>
            </a:r>
            <a:r>
              <a:rPr dirty="0" sz="10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5">
                <a:solidFill>
                  <a:srgbClr val="444444"/>
                </a:solidFill>
                <a:latin typeface="Trebuchet MS"/>
                <a:cs typeface="Trebuchet MS"/>
              </a:rPr>
              <a:t>являющихся</a:t>
            </a:r>
            <a:r>
              <a:rPr dirty="0" sz="10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5">
                <a:solidFill>
                  <a:srgbClr val="444444"/>
                </a:solidFill>
                <a:latin typeface="Trebuchet MS"/>
                <a:cs typeface="Trebuchet MS"/>
              </a:rPr>
              <a:t>собственниками</a:t>
            </a:r>
            <a:r>
              <a:rPr dirty="0" sz="10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>
                <a:solidFill>
                  <a:srgbClr val="444444"/>
                </a:solidFill>
                <a:latin typeface="Trebuchet MS"/>
                <a:cs typeface="Trebuchet MS"/>
              </a:rPr>
              <a:t>этих</a:t>
            </a:r>
            <a:r>
              <a:rPr dirty="0" sz="10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10">
                <a:solidFill>
                  <a:srgbClr val="444444"/>
                </a:solidFill>
                <a:latin typeface="Trebuchet MS"/>
                <a:cs typeface="Trebuchet MS"/>
              </a:rPr>
              <a:t>жилых</a:t>
            </a:r>
            <a:r>
              <a:rPr dirty="0" sz="1000" spc="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000" spc="-10">
                <a:solidFill>
                  <a:srgbClr val="444444"/>
                </a:solidFill>
                <a:latin typeface="Trebuchet MS"/>
                <a:cs typeface="Trebuchet MS"/>
              </a:rPr>
              <a:t>помещений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5012" y="1945004"/>
            <a:ext cx="662940" cy="461009"/>
            <a:chOff x="485012" y="1945004"/>
            <a:chExt cx="662940" cy="461009"/>
          </a:xfrm>
        </p:grpSpPr>
        <p:sp>
          <p:nvSpPr>
            <p:cNvPr id="11" name="object 11"/>
            <p:cNvSpPr/>
            <p:nvPr/>
          </p:nvSpPr>
          <p:spPr>
            <a:xfrm>
              <a:off x="494537" y="1954529"/>
              <a:ext cx="530860" cy="441959"/>
            </a:xfrm>
            <a:custGeom>
              <a:avLst/>
              <a:gdLst/>
              <a:ahLst/>
              <a:cxnLst/>
              <a:rect l="l" t="t" r="r" b="b"/>
              <a:pathLst>
                <a:path w="530860" h="441960">
                  <a:moveTo>
                    <a:pt x="0" y="0"/>
                  </a:moveTo>
                  <a:lnTo>
                    <a:pt x="447560" y="0"/>
                  </a:lnTo>
                  <a:lnTo>
                    <a:pt x="530352" y="220980"/>
                  </a:lnTo>
                  <a:lnTo>
                    <a:pt x="447560" y="441960"/>
                  </a:lnTo>
                  <a:lnTo>
                    <a:pt x="0" y="44196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683" y="2051303"/>
              <a:ext cx="246887" cy="24841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73327" y="2065147"/>
            <a:ext cx="984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 b="1">
                <a:solidFill>
                  <a:srgbClr val="3C4D52"/>
                </a:solidFill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544" y="2020823"/>
            <a:ext cx="313944" cy="31242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85012" y="2539364"/>
            <a:ext cx="662940" cy="459740"/>
            <a:chOff x="485012" y="2539364"/>
            <a:chExt cx="662940" cy="459740"/>
          </a:xfrm>
        </p:grpSpPr>
        <p:sp>
          <p:nvSpPr>
            <p:cNvPr id="16" name="object 16"/>
            <p:cNvSpPr/>
            <p:nvPr/>
          </p:nvSpPr>
          <p:spPr>
            <a:xfrm>
              <a:off x="494537" y="2548889"/>
              <a:ext cx="530860" cy="440690"/>
            </a:xfrm>
            <a:custGeom>
              <a:avLst/>
              <a:gdLst/>
              <a:ahLst/>
              <a:cxnLst/>
              <a:rect l="l" t="t" r="r" b="b"/>
              <a:pathLst>
                <a:path w="530860" h="440689">
                  <a:moveTo>
                    <a:pt x="0" y="0"/>
                  </a:moveTo>
                  <a:lnTo>
                    <a:pt x="447560" y="0"/>
                  </a:lnTo>
                  <a:lnTo>
                    <a:pt x="530352" y="220090"/>
                  </a:lnTo>
                  <a:lnTo>
                    <a:pt x="447560" y="440182"/>
                  </a:lnTo>
                  <a:lnTo>
                    <a:pt x="0" y="44018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683" y="2642615"/>
              <a:ext cx="246887" cy="24841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73327" y="2656712"/>
            <a:ext cx="984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 b="1">
                <a:solidFill>
                  <a:srgbClr val="3C4D52"/>
                </a:solidFill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880" y="2633472"/>
            <a:ext cx="315467" cy="275843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85012" y="3129152"/>
            <a:ext cx="662940" cy="461009"/>
            <a:chOff x="485012" y="3129152"/>
            <a:chExt cx="662940" cy="461009"/>
          </a:xfrm>
        </p:grpSpPr>
        <p:sp>
          <p:nvSpPr>
            <p:cNvPr id="21" name="object 21"/>
            <p:cNvSpPr/>
            <p:nvPr/>
          </p:nvSpPr>
          <p:spPr>
            <a:xfrm>
              <a:off x="494537" y="3138677"/>
              <a:ext cx="530860" cy="441959"/>
            </a:xfrm>
            <a:custGeom>
              <a:avLst/>
              <a:gdLst/>
              <a:ahLst/>
              <a:cxnLst/>
              <a:rect l="l" t="t" r="r" b="b"/>
              <a:pathLst>
                <a:path w="530860" h="441960">
                  <a:moveTo>
                    <a:pt x="0" y="0"/>
                  </a:moveTo>
                  <a:lnTo>
                    <a:pt x="447560" y="0"/>
                  </a:lnTo>
                  <a:lnTo>
                    <a:pt x="530352" y="220852"/>
                  </a:lnTo>
                  <a:lnTo>
                    <a:pt x="447560" y="441706"/>
                  </a:lnTo>
                  <a:lnTo>
                    <a:pt x="0" y="44170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683" y="3233927"/>
              <a:ext cx="246887" cy="24841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73327" y="3248913"/>
            <a:ext cx="984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 b="1">
                <a:solidFill>
                  <a:srgbClr val="3C4D52"/>
                </a:solidFill>
                <a:latin typeface="Trebuchet MS"/>
                <a:cs typeface="Trebuchet MS"/>
              </a:rPr>
              <a:t>3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51687" y="3195827"/>
            <a:ext cx="318770" cy="320040"/>
            <a:chOff x="551687" y="3195827"/>
            <a:chExt cx="318770" cy="32004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687" y="3195827"/>
              <a:ext cx="193548" cy="19354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89787" y="3404615"/>
              <a:ext cx="266700" cy="111125"/>
            </a:xfrm>
            <a:custGeom>
              <a:avLst/>
              <a:gdLst/>
              <a:ahLst/>
              <a:cxnLst/>
              <a:rect l="l" t="t" r="r" b="b"/>
              <a:pathLst>
                <a:path w="266700" h="111125">
                  <a:moveTo>
                    <a:pt x="226098" y="0"/>
                  </a:moveTo>
                  <a:lnTo>
                    <a:pt x="56057" y="0"/>
                  </a:lnTo>
                  <a:lnTo>
                    <a:pt x="44145" y="1016"/>
                  </a:lnTo>
                  <a:lnTo>
                    <a:pt x="4203" y="33909"/>
                  </a:lnTo>
                  <a:lnTo>
                    <a:pt x="0" y="55118"/>
                  </a:lnTo>
                  <a:lnTo>
                    <a:pt x="4203" y="76073"/>
                  </a:lnTo>
                  <a:lnTo>
                    <a:pt x="33629" y="105918"/>
                  </a:lnTo>
                  <a:lnTo>
                    <a:pt x="56057" y="110871"/>
                  </a:lnTo>
                  <a:lnTo>
                    <a:pt x="226098" y="110871"/>
                  </a:lnTo>
                  <a:lnTo>
                    <a:pt x="265353" y="93980"/>
                  </a:lnTo>
                  <a:lnTo>
                    <a:pt x="266509" y="92201"/>
                  </a:lnTo>
                  <a:lnTo>
                    <a:pt x="56057" y="92201"/>
                  </a:lnTo>
                  <a:lnTo>
                    <a:pt x="47993" y="91439"/>
                  </a:lnTo>
                  <a:lnTo>
                    <a:pt x="16814" y="55118"/>
                  </a:lnTo>
                  <a:lnTo>
                    <a:pt x="19621" y="40894"/>
                  </a:lnTo>
                  <a:lnTo>
                    <a:pt x="56057" y="16891"/>
                  </a:lnTo>
                  <a:lnTo>
                    <a:pt x="266522" y="16891"/>
                  </a:lnTo>
                  <a:lnTo>
                    <a:pt x="265353" y="14986"/>
                  </a:lnTo>
                  <a:lnTo>
                    <a:pt x="257378" y="8762"/>
                  </a:lnTo>
                  <a:lnTo>
                    <a:pt x="247827" y="4063"/>
                  </a:lnTo>
                  <a:lnTo>
                    <a:pt x="237223" y="1016"/>
                  </a:lnTo>
                  <a:lnTo>
                    <a:pt x="226098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7803" y="3421379"/>
              <a:ext cx="152400" cy="74675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84251" y="3718178"/>
            <a:ext cx="663575" cy="461009"/>
            <a:chOff x="484251" y="3718178"/>
            <a:chExt cx="663575" cy="461009"/>
          </a:xfrm>
        </p:grpSpPr>
        <p:sp>
          <p:nvSpPr>
            <p:cNvPr id="29" name="object 29"/>
            <p:cNvSpPr/>
            <p:nvPr/>
          </p:nvSpPr>
          <p:spPr>
            <a:xfrm>
              <a:off x="493776" y="3727703"/>
              <a:ext cx="530860" cy="441959"/>
            </a:xfrm>
            <a:custGeom>
              <a:avLst/>
              <a:gdLst/>
              <a:ahLst/>
              <a:cxnLst/>
              <a:rect l="l" t="t" r="r" b="b"/>
              <a:pathLst>
                <a:path w="530860" h="441960">
                  <a:moveTo>
                    <a:pt x="0" y="0"/>
                  </a:moveTo>
                  <a:lnTo>
                    <a:pt x="447560" y="0"/>
                  </a:lnTo>
                  <a:lnTo>
                    <a:pt x="530352" y="220980"/>
                  </a:lnTo>
                  <a:lnTo>
                    <a:pt x="447560" y="441960"/>
                  </a:lnTo>
                  <a:lnTo>
                    <a:pt x="0" y="441960"/>
                  </a:lnTo>
                  <a:lnTo>
                    <a:pt x="0" y="0"/>
                  </a:lnTo>
                  <a:close/>
                </a:path>
              </a:pathLst>
            </a:custGeom>
            <a:ln w="19048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0684" y="3826763"/>
              <a:ext cx="246887" cy="24688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65988" y="3995929"/>
              <a:ext cx="132715" cy="7620"/>
            </a:xfrm>
            <a:custGeom>
              <a:avLst/>
              <a:gdLst/>
              <a:ahLst/>
              <a:cxnLst/>
              <a:rect l="l" t="t" r="r" b="b"/>
              <a:pathLst>
                <a:path w="132715" h="7620">
                  <a:moveTo>
                    <a:pt x="132461" y="0"/>
                  </a:moveTo>
                  <a:lnTo>
                    <a:pt x="0" y="0"/>
                  </a:lnTo>
                  <a:lnTo>
                    <a:pt x="0" y="7618"/>
                  </a:lnTo>
                  <a:lnTo>
                    <a:pt x="132461" y="7618"/>
                  </a:lnTo>
                  <a:lnTo>
                    <a:pt x="132461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973023" y="3840607"/>
            <a:ext cx="984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 b="1">
                <a:solidFill>
                  <a:srgbClr val="3C4D52"/>
                </a:solidFill>
                <a:latin typeface="Trebuchet MS"/>
                <a:cs typeface="Trebuchet MS"/>
              </a:rPr>
              <a:t>4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63880" y="3756659"/>
            <a:ext cx="312420" cy="312420"/>
            <a:chOff x="563880" y="3756659"/>
            <a:chExt cx="312420" cy="312420"/>
          </a:xfrm>
        </p:grpSpPr>
        <p:sp>
          <p:nvSpPr>
            <p:cNvPr id="34" name="object 34"/>
            <p:cNvSpPr/>
            <p:nvPr/>
          </p:nvSpPr>
          <p:spPr>
            <a:xfrm>
              <a:off x="640080" y="4055363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 h="0">
                  <a:moveTo>
                    <a:pt x="0" y="0"/>
                  </a:moveTo>
                  <a:lnTo>
                    <a:pt x="156590" y="0"/>
                  </a:lnTo>
                </a:path>
              </a:pathLst>
            </a:custGeom>
            <a:ln w="27305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15696" y="3756659"/>
              <a:ext cx="260350" cy="259079"/>
            </a:xfrm>
            <a:custGeom>
              <a:avLst/>
              <a:gdLst/>
              <a:ahLst/>
              <a:cxnLst/>
              <a:rect l="l" t="t" r="r" b="b"/>
              <a:pathLst>
                <a:path w="260350" h="259079">
                  <a:moveTo>
                    <a:pt x="207073" y="77343"/>
                  </a:moveTo>
                  <a:lnTo>
                    <a:pt x="115646" y="54864"/>
                  </a:lnTo>
                  <a:lnTo>
                    <a:pt x="115646" y="38735"/>
                  </a:lnTo>
                  <a:lnTo>
                    <a:pt x="102196" y="0"/>
                  </a:lnTo>
                  <a:lnTo>
                    <a:pt x="89649" y="38735"/>
                  </a:lnTo>
                  <a:lnTo>
                    <a:pt x="89649" y="54864"/>
                  </a:lnTo>
                  <a:lnTo>
                    <a:pt x="0" y="77343"/>
                  </a:lnTo>
                  <a:lnTo>
                    <a:pt x="89649" y="77343"/>
                  </a:lnTo>
                  <a:lnTo>
                    <a:pt x="89649" y="259080"/>
                  </a:lnTo>
                  <a:lnTo>
                    <a:pt x="115646" y="259080"/>
                  </a:lnTo>
                  <a:lnTo>
                    <a:pt x="115646" y="77343"/>
                  </a:lnTo>
                  <a:lnTo>
                    <a:pt x="207073" y="77343"/>
                  </a:lnTo>
                  <a:close/>
                </a:path>
                <a:path w="260350" h="259079">
                  <a:moveTo>
                    <a:pt x="260350" y="222504"/>
                  </a:moveTo>
                  <a:lnTo>
                    <a:pt x="157124" y="222504"/>
                  </a:lnTo>
                  <a:lnTo>
                    <a:pt x="182041" y="246507"/>
                  </a:lnTo>
                  <a:lnTo>
                    <a:pt x="232765" y="246507"/>
                  </a:lnTo>
                  <a:lnTo>
                    <a:pt x="260350" y="222504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880" y="3846575"/>
              <a:ext cx="102107" cy="15697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72668" y="3846575"/>
              <a:ext cx="103505" cy="117475"/>
            </a:xfrm>
            <a:custGeom>
              <a:avLst/>
              <a:gdLst/>
              <a:ahLst/>
              <a:cxnLst/>
              <a:rect l="l" t="t" r="r" b="b"/>
              <a:pathLst>
                <a:path w="103505" h="117475">
                  <a:moveTo>
                    <a:pt x="54292" y="0"/>
                  </a:moveTo>
                  <a:lnTo>
                    <a:pt x="48958" y="0"/>
                  </a:lnTo>
                  <a:lnTo>
                    <a:pt x="45389" y="3556"/>
                  </a:lnTo>
                  <a:lnTo>
                    <a:pt x="35598" y="24130"/>
                  </a:lnTo>
                  <a:lnTo>
                    <a:pt x="28486" y="40259"/>
                  </a:lnTo>
                  <a:lnTo>
                    <a:pt x="23139" y="55499"/>
                  </a:lnTo>
                  <a:lnTo>
                    <a:pt x="17805" y="67818"/>
                  </a:lnTo>
                  <a:lnTo>
                    <a:pt x="14236" y="78612"/>
                  </a:lnTo>
                  <a:lnTo>
                    <a:pt x="10680" y="87503"/>
                  </a:lnTo>
                  <a:lnTo>
                    <a:pt x="7124" y="95631"/>
                  </a:lnTo>
                  <a:lnTo>
                    <a:pt x="5346" y="99187"/>
                  </a:lnTo>
                  <a:lnTo>
                    <a:pt x="3555" y="104521"/>
                  </a:lnTo>
                  <a:lnTo>
                    <a:pt x="1777" y="108076"/>
                  </a:lnTo>
                  <a:lnTo>
                    <a:pt x="0" y="109981"/>
                  </a:lnTo>
                  <a:lnTo>
                    <a:pt x="0" y="113537"/>
                  </a:lnTo>
                  <a:lnTo>
                    <a:pt x="3555" y="115316"/>
                  </a:lnTo>
                  <a:lnTo>
                    <a:pt x="7124" y="115316"/>
                  </a:lnTo>
                  <a:lnTo>
                    <a:pt x="8902" y="117093"/>
                  </a:lnTo>
                  <a:lnTo>
                    <a:pt x="12458" y="117093"/>
                  </a:lnTo>
                  <a:lnTo>
                    <a:pt x="19583" y="100965"/>
                  </a:lnTo>
                  <a:lnTo>
                    <a:pt x="24917" y="85725"/>
                  </a:lnTo>
                  <a:lnTo>
                    <a:pt x="28486" y="73151"/>
                  </a:lnTo>
                  <a:lnTo>
                    <a:pt x="33820" y="64262"/>
                  </a:lnTo>
                  <a:lnTo>
                    <a:pt x="38277" y="52831"/>
                  </a:lnTo>
                  <a:lnTo>
                    <a:pt x="41821" y="45719"/>
                  </a:lnTo>
                  <a:lnTo>
                    <a:pt x="43599" y="40259"/>
                  </a:lnTo>
                  <a:lnTo>
                    <a:pt x="47180" y="34925"/>
                  </a:lnTo>
                  <a:lnTo>
                    <a:pt x="47180" y="31368"/>
                  </a:lnTo>
                  <a:lnTo>
                    <a:pt x="48958" y="29591"/>
                  </a:lnTo>
                  <a:lnTo>
                    <a:pt x="50736" y="26035"/>
                  </a:lnTo>
                  <a:lnTo>
                    <a:pt x="50736" y="24130"/>
                  </a:lnTo>
                  <a:lnTo>
                    <a:pt x="57861" y="40259"/>
                  </a:lnTo>
                  <a:lnTo>
                    <a:pt x="64973" y="55499"/>
                  </a:lnTo>
                  <a:lnTo>
                    <a:pt x="72097" y="76835"/>
                  </a:lnTo>
                  <a:lnTo>
                    <a:pt x="78333" y="85725"/>
                  </a:lnTo>
                  <a:lnTo>
                    <a:pt x="80111" y="95631"/>
                  </a:lnTo>
                  <a:lnTo>
                    <a:pt x="83667" y="100965"/>
                  </a:lnTo>
                  <a:lnTo>
                    <a:pt x="85445" y="104521"/>
                  </a:lnTo>
                  <a:lnTo>
                    <a:pt x="87223" y="109981"/>
                  </a:lnTo>
                  <a:lnTo>
                    <a:pt x="89014" y="111760"/>
                  </a:lnTo>
                  <a:lnTo>
                    <a:pt x="89014" y="115316"/>
                  </a:lnTo>
                  <a:lnTo>
                    <a:pt x="90792" y="117093"/>
                  </a:lnTo>
                  <a:lnTo>
                    <a:pt x="97904" y="113537"/>
                  </a:lnTo>
                  <a:lnTo>
                    <a:pt x="99707" y="111760"/>
                  </a:lnTo>
                  <a:lnTo>
                    <a:pt x="101472" y="111760"/>
                  </a:lnTo>
                  <a:lnTo>
                    <a:pt x="101472" y="109981"/>
                  </a:lnTo>
                  <a:lnTo>
                    <a:pt x="103250" y="109981"/>
                  </a:lnTo>
                  <a:lnTo>
                    <a:pt x="96126" y="91059"/>
                  </a:lnTo>
                  <a:lnTo>
                    <a:pt x="89014" y="74930"/>
                  </a:lnTo>
                  <a:lnTo>
                    <a:pt x="81889" y="62484"/>
                  </a:lnTo>
                  <a:lnTo>
                    <a:pt x="75653" y="49275"/>
                  </a:lnTo>
                  <a:lnTo>
                    <a:pt x="72097" y="38481"/>
                  </a:lnTo>
                  <a:lnTo>
                    <a:pt x="68554" y="29591"/>
                  </a:lnTo>
                  <a:lnTo>
                    <a:pt x="64973" y="24130"/>
                  </a:lnTo>
                  <a:lnTo>
                    <a:pt x="63195" y="17018"/>
                  </a:lnTo>
                  <a:lnTo>
                    <a:pt x="61417" y="12573"/>
                  </a:lnTo>
                  <a:lnTo>
                    <a:pt x="59639" y="9017"/>
                  </a:lnTo>
                  <a:lnTo>
                    <a:pt x="59639" y="7112"/>
                  </a:lnTo>
                  <a:lnTo>
                    <a:pt x="57861" y="5334"/>
                  </a:lnTo>
                  <a:lnTo>
                    <a:pt x="57861" y="3556"/>
                  </a:lnTo>
                  <a:lnTo>
                    <a:pt x="54292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485012" y="4313301"/>
            <a:ext cx="662940" cy="461009"/>
            <a:chOff x="485012" y="4313301"/>
            <a:chExt cx="662940" cy="461009"/>
          </a:xfrm>
        </p:grpSpPr>
        <p:sp>
          <p:nvSpPr>
            <p:cNvPr id="39" name="object 39"/>
            <p:cNvSpPr/>
            <p:nvPr/>
          </p:nvSpPr>
          <p:spPr>
            <a:xfrm>
              <a:off x="494537" y="4322826"/>
              <a:ext cx="530860" cy="441959"/>
            </a:xfrm>
            <a:custGeom>
              <a:avLst/>
              <a:gdLst/>
              <a:ahLst/>
              <a:cxnLst/>
              <a:rect l="l" t="t" r="r" b="b"/>
              <a:pathLst>
                <a:path w="530860" h="441960">
                  <a:moveTo>
                    <a:pt x="0" y="0"/>
                  </a:moveTo>
                  <a:lnTo>
                    <a:pt x="447281" y="0"/>
                  </a:lnTo>
                  <a:lnTo>
                    <a:pt x="530352" y="220980"/>
                  </a:lnTo>
                  <a:lnTo>
                    <a:pt x="447281" y="441832"/>
                  </a:lnTo>
                  <a:lnTo>
                    <a:pt x="0" y="44183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0683" y="4418076"/>
              <a:ext cx="246887" cy="246887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973327" y="4432172"/>
            <a:ext cx="984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 b="1">
                <a:solidFill>
                  <a:srgbClr val="3C4D52"/>
                </a:solidFill>
                <a:latin typeface="Trebuchet MS"/>
                <a:cs typeface="Trebuchet MS"/>
              </a:rPr>
              <a:t>5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0268" y="4363211"/>
            <a:ext cx="193547" cy="315087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485012" y="4904613"/>
            <a:ext cx="662940" cy="461009"/>
            <a:chOff x="485012" y="4904613"/>
            <a:chExt cx="662940" cy="461009"/>
          </a:xfrm>
        </p:grpSpPr>
        <p:sp>
          <p:nvSpPr>
            <p:cNvPr id="44" name="object 44"/>
            <p:cNvSpPr/>
            <p:nvPr/>
          </p:nvSpPr>
          <p:spPr>
            <a:xfrm>
              <a:off x="494537" y="4914138"/>
              <a:ext cx="530860" cy="441959"/>
            </a:xfrm>
            <a:custGeom>
              <a:avLst/>
              <a:gdLst/>
              <a:ahLst/>
              <a:cxnLst/>
              <a:rect l="l" t="t" r="r" b="b"/>
              <a:pathLst>
                <a:path w="530860" h="441960">
                  <a:moveTo>
                    <a:pt x="0" y="0"/>
                  </a:moveTo>
                  <a:lnTo>
                    <a:pt x="447281" y="0"/>
                  </a:lnTo>
                  <a:lnTo>
                    <a:pt x="530352" y="220980"/>
                  </a:lnTo>
                  <a:lnTo>
                    <a:pt x="447281" y="441833"/>
                  </a:lnTo>
                  <a:lnTo>
                    <a:pt x="0" y="44183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09827" y="5020056"/>
              <a:ext cx="228600" cy="226695"/>
            </a:xfrm>
            <a:custGeom>
              <a:avLst/>
              <a:gdLst/>
              <a:ahLst/>
              <a:cxnLst/>
              <a:rect l="l" t="t" r="r" b="b"/>
              <a:pathLst>
                <a:path w="228600" h="226695">
                  <a:moveTo>
                    <a:pt x="114172" y="0"/>
                  </a:moveTo>
                  <a:lnTo>
                    <a:pt x="69735" y="8890"/>
                  </a:lnTo>
                  <a:lnTo>
                    <a:pt x="33439" y="33147"/>
                  </a:lnTo>
                  <a:lnTo>
                    <a:pt x="8978" y="69088"/>
                  </a:lnTo>
                  <a:lnTo>
                    <a:pt x="0" y="113284"/>
                  </a:lnTo>
                  <a:lnTo>
                    <a:pt x="8978" y="157480"/>
                  </a:lnTo>
                  <a:lnTo>
                    <a:pt x="33439" y="193421"/>
                  </a:lnTo>
                  <a:lnTo>
                    <a:pt x="69735" y="217678"/>
                  </a:lnTo>
                  <a:lnTo>
                    <a:pt x="114172" y="226568"/>
                  </a:lnTo>
                  <a:lnTo>
                    <a:pt x="158610" y="217678"/>
                  </a:lnTo>
                  <a:lnTo>
                    <a:pt x="194906" y="193421"/>
                  </a:lnTo>
                  <a:lnTo>
                    <a:pt x="219367" y="157480"/>
                  </a:lnTo>
                  <a:lnTo>
                    <a:pt x="228346" y="113284"/>
                  </a:lnTo>
                  <a:lnTo>
                    <a:pt x="219367" y="69088"/>
                  </a:lnTo>
                  <a:lnTo>
                    <a:pt x="194906" y="33147"/>
                  </a:lnTo>
                  <a:lnTo>
                    <a:pt x="158610" y="8890"/>
                  </a:lnTo>
                  <a:lnTo>
                    <a:pt x="114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09827" y="5021580"/>
              <a:ext cx="228600" cy="226695"/>
            </a:xfrm>
            <a:custGeom>
              <a:avLst/>
              <a:gdLst/>
              <a:ahLst/>
              <a:cxnLst/>
              <a:rect l="l" t="t" r="r" b="b"/>
              <a:pathLst>
                <a:path w="228600" h="226695">
                  <a:moveTo>
                    <a:pt x="0" y="113284"/>
                  </a:moveTo>
                  <a:lnTo>
                    <a:pt x="8978" y="69088"/>
                  </a:lnTo>
                  <a:lnTo>
                    <a:pt x="33439" y="33147"/>
                  </a:lnTo>
                  <a:lnTo>
                    <a:pt x="69735" y="8890"/>
                  </a:lnTo>
                  <a:lnTo>
                    <a:pt x="114172" y="0"/>
                  </a:lnTo>
                  <a:lnTo>
                    <a:pt x="158610" y="8890"/>
                  </a:lnTo>
                  <a:lnTo>
                    <a:pt x="194906" y="33147"/>
                  </a:lnTo>
                  <a:lnTo>
                    <a:pt x="219367" y="69088"/>
                  </a:lnTo>
                  <a:lnTo>
                    <a:pt x="228346" y="113284"/>
                  </a:lnTo>
                  <a:lnTo>
                    <a:pt x="219367" y="157480"/>
                  </a:lnTo>
                  <a:lnTo>
                    <a:pt x="194906" y="193421"/>
                  </a:lnTo>
                  <a:lnTo>
                    <a:pt x="158610" y="217678"/>
                  </a:lnTo>
                  <a:lnTo>
                    <a:pt x="114172" y="226568"/>
                  </a:lnTo>
                  <a:lnTo>
                    <a:pt x="69735" y="217678"/>
                  </a:lnTo>
                  <a:lnTo>
                    <a:pt x="33439" y="193421"/>
                  </a:lnTo>
                  <a:lnTo>
                    <a:pt x="8978" y="157480"/>
                  </a:lnTo>
                  <a:lnTo>
                    <a:pt x="0" y="113284"/>
                  </a:lnTo>
                  <a:close/>
                </a:path>
              </a:pathLst>
            </a:custGeom>
            <a:ln w="19048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973327" y="5024373"/>
            <a:ext cx="984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 b="1">
                <a:solidFill>
                  <a:srgbClr val="3C4D52"/>
                </a:solidFill>
                <a:latin typeface="Trebuchet MS"/>
                <a:cs typeface="Trebuchet MS"/>
              </a:rPr>
              <a:t>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8640" y="5017007"/>
            <a:ext cx="338455" cy="227329"/>
          </a:xfrm>
          <a:custGeom>
            <a:avLst/>
            <a:gdLst/>
            <a:ahLst/>
            <a:cxnLst/>
            <a:rect l="l" t="t" r="r" b="b"/>
            <a:pathLst>
              <a:path w="338455" h="227329">
                <a:moveTo>
                  <a:pt x="24320" y="121412"/>
                </a:moveTo>
                <a:lnTo>
                  <a:pt x="23558" y="119380"/>
                </a:lnTo>
                <a:lnTo>
                  <a:pt x="23291" y="118872"/>
                </a:lnTo>
                <a:lnTo>
                  <a:pt x="24320" y="121412"/>
                </a:lnTo>
                <a:close/>
              </a:path>
              <a:path w="338455" h="227329">
                <a:moveTo>
                  <a:pt x="168719" y="24130"/>
                </a:moveTo>
                <a:lnTo>
                  <a:pt x="167995" y="18415"/>
                </a:lnTo>
                <a:lnTo>
                  <a:pt x="166039" y="10287"/>
                </a:lnTo>
                <a:lnTo>
                  <a:pt x="163258" y="3175"/>
                </a:lnTo>
                <a:lnTo>
                  <a:pt x="159918" y="0"/>
                </a:lnTo>
                <a:lnTo>
                  <a:pt x="154736" y="0"/>
                </a:lnTo>
                <a:lnTo>
                  <a:pt x="149567" y="4318"/>
                </a:lnTo>
                <a:lnTo>
                  <a:pt x="149567" y="67945"/>
                </a:lnTo>
                <a:lnTo>
                  <a:pt x="149567" y="76708"/>
                </a:lnTo>
                <a:lnTo>
                  <a:pt x="144907" y="78994"/>
                </a:lnTo>
                <a:lnTo>
                  <a:pt x="144907" y="155448"/>
                </a:lnTo>
                <a:lnTo>
                  <a:pt x="123164" y="152273"/>
                </a:lnTo>
                <a:lnTo>
                  <a:pt x="120586" y="152273"/>
                </a:lnTo>
                <a:lnTo>
                  <a:pt x="113868" y="154305"/>
                </a:lnTo>
                <a:lnTo>
                  <a:pt x="102997" y="154305"/>
                </a:lnTo>
                <a:lnTo>
                  <a:pt x="102997" y="156972"/>
                </a:lnTo>
                <a:lnTo>
                  <a:pt x="98844" y="159004"/>
                </a:lnTo>
                <a:lnTo>
                  <a:pt x="90043" y="161544"/>
                </a:lnTo>
                <a:lnTo>
                  <a:pt x="82296" y="168656"/>
                </a:lnTo>
                <a:lnTo>
                  <a:pt x="78676" y="169164"/>
                </a:lnTo>
                <a:lnTo>
                  <a:pt x="78676" y="168656"/>
                </a:lnTo>
                <a:lnTo>
                  <a:pt x="77635" y="169164"/>
                </a:lnTo>
                <a:lnTo>
                  <a:pt x="77635" y="167640"/>
                </a:lnTo>
                <a:lnTo>
                  <a:pt x="81000" y="158242"/>
                </a:lnTo>
                <a:lnTo>
                  <a:pt x="89395" y="147955"/>
                </a:lnTo>
                <a:lnTo>
                  <a:pt x="100342" y="139827"/>
                </a:lnTo>
                <a:lnTo>
                  <a:pt x="111277" y="136398"/>
                </a:lnTo>
                <a:lnTo>
                  <a:pt x="121335" y="138176"/>
                </a:lnTo>
                <a:lnTo>
                  <a:pt x="132359" y="142748"/>
                </a:lnTo>
                <a:lnTo>
                  <a:pt x="141262" y="148971"/>
                </a:lnTo>
                <a:lnTo>
                  <a:pt x="144907" y="155448"/>
                </a:lnTo>
                <a:lnTo>
                  <a:pt x="144907" y="78994"/>
                </a:lnTo>
                <a:lnTo>
                  <a:pt x="137160" y="82804"/>
                </a:lnTo>
                <a:lnTo>
                  <a:pt x="119545" y="82804"/>
                </a:lnTo>
                <a:lnTo>
                  <a:pt x="106616" y="74549"/>
                </a:lnTo>
                <a:lnTo>
                  <a:pt x="106616" y="68453"/>
                </a:lnTo>
                <a:lnTo>
                  <a:pt x="107657" y="67945"/>
                </a:lnTo>
                <a:lnTo>
                  <a:pt x="113868" y="67945"/>
                </a:lnTo>
                <a:lnTo>
                  <a:pt x="123164" y="68453"/>
                </a:lnTo>
                <a:lnTo>
                  <a:pt x="130416" y="69469"/>
                </a:lnTo>
                <a:lnTo>
                  <a:pt x="133527" y="69469"/>
                </a:lnTo>
                <a:lnTo>
                  <a:pt x="136639" y="70485"/>
                </a:lnTo>
                <a:lnTo>
                  <a:pt x="144399" y="70485"/>
                </a:lnTo>
                <a:lnTo>
                  <a:pt x="149567" y="67945"/>
                </a:lnTo>
                <a:lnTo>
                  <a:pt x="149567" y="4318"/>
                </a:lnTo>
                <a:lnTo>
                  <a:pt x="142265" y="10287"/>
                </a:lnTo>
                <a:lnTo>
                  <a:pt x="139217" y="13335"/>
                </a:lnTo>
                <a:lnTo>
                  <a:pt x="133388" y="17399"/>
                </a:lnTo>
                <a:lnTo>
                  <a:pt x="88112" y="35941"/>
                </a:lnTo>
                <a:lnTo>
                  <a:pt x="79705" y="37211"/>
                </a:lnTo>
                <a:lnTo>
                  <a:pt x="79705" y="75692"/>
                </a:lnTo>
                <a:lnTo>
                  <a:pt x="79705" y="76708"/>
                </a:lnTo>
                <a:lnTo>
                  <a:pt x="77343" y="84836"/>
                </a:lnTo>
                <a:lnTo>
                  <a:pt x="71285" y="92202"/>
                </a:lnTo>
                <a:lnTo>
                  <a:pt x="63106" y="97663"/>
                </a:lnTo>
                <a:lnTo>
                  <a:pt x="54330" y="99822"/>
                </a:lnTo>
                <a:lnTo>
                  <a:pt x="49174" y="99822"/>
                </a:lnTo>
                <a:lnTo>
                  <a:pt x="40373" y="98298"/>
                </a:lnTo>
                <a:lnTo>
                  <a:pt x="40373" y="93599"/>
                </a:lnTo>
                <a:lnTo>
                  <a:pt x="56921" y="85471"/>
                </a:lnTo>
                <a:lnTo>
                  <a:pt x="59512" y="84963"/>
                </a:lnTo>
                <a:lnTo>
                  <a:pt x="61061" y="83820"/>
                </a:lnTo>
                <a:lnTo>
                  <a:pt x="77114" y="74549"/>
                </a:lnTo>
                <a:lnTo>
                  <a:pt x="78676" y="74549"/>
                </a:lnTo>
                <a:lnTo>
                  <a:pt x="79705" y="75692"/>
                </a:lnTo>
                <a:lnTo>
                  <a:pt x="79705" y="37211"/>
                </a:lnTo>
                <a:lnTo>
                  <a:pt x="56921" y="40640"/>
                </a:lnTo>
                <a:lnTo>
                  <a:pt x="43992" y="40640"/>
                </a:lnTo>
                <a:lnTo>
                  <a:pt x="34188" y="39751"/>
                </a:lnTo>
                <a:lnTo>
                  <a:pt x="16129" y="35306"/>
                </a:lnTo>
                <a:lnTo>
                  <a:pt x="7772" y="34290"/>
                </a:lnTo>
                <a:lnTo>
                  <a:pt x="2070" y="34290"/>
                </a:lnTo>
                <a:lnTo>
                  <a:pt x="0" y="36449"/>
                </a:lnTo>
                <a:lnTo>
                  <a:pt x="1181" y="47498"/>
                </a:lnTo>
                <a:lnTo>
                  <a:pt x="12433" y="89027"/>
                </a:lnTo>
                <a:lnTo>
                  <a:pt x="17589" y="102235"/>
                </a:lnTo>
                <a:lnTo>
                  <a:pt x="17589" y="103251"/>
                </a:lnTo>
                <a:lnTo>
                  <a:pt x="35763" y="141351"/>
                </a:lnTo>
                <a:lnTo>
                  <a:pt x="90538" y="196342"/>
                </a:lnTo>
                <a:lnTo>
                  <a:pt x="102997" y="199644"/>
                </a:lnTo>
                <a:lnTo>
                  <a:pt x="117995" y="199644"/>
                </a:lnTo>
                <a:lnTo>
                  <a:pt x="151320" y="175006"/>
                </a:lnTo>
                <a:lnTo>
                  <a:pt x="155257" y="169164"/>
                </a:lnTo>
                <a:lnTo>
                  <a:pt x="156222" y="167767"/>
                </a:lnTo>
                <a:lnTo>
                  <a:pt x="158369" y="163068"/>
                </a:lnTo>
                <a:lnTo>
                  <a:pt x="157226" y="155448"/>
                </a:lnTo>
                <a:lnTo>
                  <a:pt x="153708" y="131699"/>
                </a:lnTo>
                <a:lnTo>
                  <a:pt x="153885" y="111760"/>
                </a:lnTo>
                <a:lnTo>
                  <a:pt x="154940" y="99822"/>
                </a:lnTo>
                <a:lnTo>
                  <a:pt x="156286" y="89027"/>
                </a:lnTo>
                <a:lnTo>
                  <a:pt x="156286" y="75692"/>
                </a:lnTo>
                <a:lnTo>
                  <a:pt x="158369" y="73025"/>
                </a:lnTo>
                <a:lnTo>
                  <a:pt x="158953" y="67945"/>
                </a:lnTo>
                <a:lnTo>
                  <a:pt x="160426" y="57277"/>
                </a:lnTo>
                <a:lnTo>
                  <a:pt x="165049" y="40640"/>
                </a:lnTo>
                <a:lnTo>
                  <a:pt x="167182" y="33274"/>
                </a:lnTo>
                <a:lnTo>
                  <a:pt x="168719" y="24130"/>
                </a:lnTo>
                <a:close/>
              </a:path>
              <a:path w="338455" h="227329">
                <a:moveTo>
                  <a:pt x="338201" y="66167"/>
                </a:moveTo>
                <a:lnTo>
                  <a:pt x="316369" y="68707"/>
                </a:lnTo>
                <a:lnTo>
                  <a:pt x="312216" y="71374"/>
                </a:lnTo>
                <a:lnTo>
                  <a:pt x="298170" y="71374"/>
                </a:lnTo>
                <a:lnTo>
                  <a:pt x="298170" y="117221"/>
                </a:lnTo>
                <a:lnTo>
                  <a:pt x="298170" y="124460"/>
                </a:lnTo>
                <a:lnTo>
                  <a:pt x="279438" y="122428"/>
                </a:lnTo>
                <a:lnTo>
                  <a:pt x="270598" y="122428"/>
                </a:lnTo>
                <a:lnTo>
                  <a:pt x="260223" y="123698"/>
                </a:lnTo>
                <a:lnTo>
                  <a:pt x="260223" y="174371"/>
                </a:lnTo>
                <a:lnTo>
                  <a:pt x="256489" y="180086"/>
                </a:lnTo>
                <a:lnTo>
                  <a:pt x="248729" y="185547"/>
                </a:lnTo>
                <a:lnTo>
                  <a:pt x="239687" y="189877"/>
                </a:lnTo>
                <a:lnTo>
                  <a:pt x="232143" y="191516"/>
                </a:lnTo>
                <a:lnTo>
                  <a:pt x="218109" y="191516"/>
                </a:lnTo>
                <a:lnTo>
                  <a:pt x="207721" y="184289"/>
                </a:lnTo>
                <a:lnTo>
                  <a:pt x="201472" y="176403"/>
                </a:lnTo>
                <a:lnTo>
                  <a:pt x="192633" y="163449"/>
                </a:lnTo>
                <a:lnTo>
                  <a:pt x="192633" y="157353"/>
                </a:lnTo>
                <a:lnTo>
                  <a:pt x="197840" y="157353"/>
                </a:lnTo>
                <a:lnTo>
                  <a:pt x="201472" y="162433"/>
                </a:lnTo>
                <a:lnTo>
                  <a:pt x="204076" y="164592"/>
                </a:lnTo>
                <a:lnTo>
                  <a:pt x="210312" y="168148"/>
                </a:lnTo>
                <a:lnTo>
                  <a:pt x="213956" y="169672"/>
                </a:lnTo>
                <a:lnTo>
                  <a:pt x="220179" y="172847"/>
                </a:lnTo>
                <a:lnTo>
                  <a:pt x="230581" y="176403"/>
                </a:lnTo>
                <a:lnTo>
                  <a:pt x="248272" y="176403"/>
                </a:lnTo>
                <a:lnTo>
                  <a:pt x="260223" y="174371"/>
                </a:lnTo>
                <a:lnTo>
                  <a:pt x="260223" y="123698"/>
                </a:lnTo>
                <a:lnTo>
                  <a:pt x="253974" y="124460"/>
                </a:lnTo>
                <a:lnTo>
                  <a:pt x="253974" y="116205"/>
                </a:lnTo>
                <a:lnTo>
                  <a:pt x="258724" y="113538"/>
                </a:lnTo>
                <a:lnTo>
                  <a:pt x="267500" y="108839"/>
                </a:lnTo>
                <a:lnTo>
                  <a:pt x="284657" y="108839"/>
                </a:lnTo>
                <a:lnTo>
                  <a:pt x="298170" y="117221"/>
                </a:lnTo>
                <a:lnTo>
                  <a:pt x="298170" y="71374"/>
                </a:lnTo>
                <a:lnTo>
                  <a:pt x="285686" y="71374"/>
                </a:lnTo>
                <a:lnTo>
                  <a:pt x="271246" y="69723"/>
                </a:lnTo>
                <a:lnTo>
                  <a:pt x="226949" y="54864"/>
                </a:lnTo>
                <a:lnTo>
                  <a:pt x="226949" y="108331"/>
                </a:lnTo>
                <a:lnTo>
                  <a:pt x="226949" y="113538"/>
                </a:lnTo>
                <a:lnTo>
                  <a:pt x="224345" y="113538"/>
                </a:lnTo>
                <a:lnTo>
                  <a:pt x="208762" y="103632"/>
                </a:lnTo>
                <a:lnTo>
                  <a:pt x="206159" y="102616"/>
                </a:lnTo>
                <a:lnTo>
                  <a:pt x="202514" y="100076"/>
                </a:lnTo>
                <a:lnTo>
                  <a:pt x="188988" y="94996"/>
                </a:lnTo>
                <a:lnTo>
                  <a:pt x="188988" y="90424"/>
                </a:lnTo>
                <a:lnTo>
                  <a:pt x="192633" y="89408"/>
                </a:lnTo>
                <a:lnTo>
                  <a:pt x="193675" y="87884"/>
                </a:lnTo>
                <a:lnTo>
                  <a:pt x="204076" y="87884"/>
                </a:lnTo>
                <a:lnTo>
                  <a:pt x="211378" y="89916"/>
                </a:lnTo>
                <a:lnTo>
                  <a:pt x="218821" y="94996"/>
                </a:lnTo>
                <a:lnTo>
                  <a:pt x="224612" y="101727"/>
                </a:lnTo>
                <a:lnTo>
                  <a:pt x="226949" y="108331"/>
                </a:lnTo>
                <a:lnTo>
                  <a:pt x="226949" y="54864"/>
                </a:lnTo>
                <a:lnTo>
                  <a:pt x="208889" y="44323"/>
                </a:lnTo>
                <a:lnTo>
                  <a:pt x="203034" y="40513"/>
                </a:lnTo>
                <a:lnTo>
                  <a:pt x="192900" y="30988"/>
                </a:lnTo>
                <a:lnTo>
                  <a:pt x="186651" y="26416"/>
                </a:lnTo>
                <a:lnTo>
                  <a:pt x="181203" y="24384"/>
                </a:lnTo>
                <a:lnTo>
                  <a:pt x="180682" y="24384"/>
                </a:lnTo>
                <a:lnTo>
                  <a:pt x="174193" y="35941"/>
                </a:lnTo>
                <a:lnTo>
                  <a:pt x="168529" y="62611"/>
                </a:lnTo>
                <a:lnTo>
                  <a:pt x="164528" y="92456"/>
                </a:lnTo>
                <a:lnTo>
                  <a:pt x="163004" y="113538"/>
                </a:lnTo>
                <a:lnTo>
                  <a:pt x="163017" y="117983"/>
                </a:lnTo>
                <a:lnTo>
                  <a:pt x="168935" y="172085"/>
                </a:lnTo>
                <a:lnTo>
                  <a:pt x="190614" y="213360"/>
                </a:lnTo>
                <a:lnTo>
                  <a:pt x="216560" y="226949"/>
                </a:lnTo>
                <a:lnTo>
                  <a:pt x="227990" y="226949"/>
                </a:lnTo>
                <a:lnTo>
                  <a:pt x="269316" y="206133"/>
                </a:lnTo>
                <a:lnTo>
                  <a:pt x="299732" y="170688"/>
                </a:lnTo>
                <a:lnTo>
                  <a:pt x="307733" y="157353"/>
                </a:lnTo>
                <a:lnTo>
                  <a:pt x="311823" y="149987"/>
                </a:lnTo>
                <a:lnTo>
                  <a:pt x="322427" y="124460"/>
                </a:lnTo>
                <a:lnTo>
                  <a:pt x="328917" y="108839"/>
                </a:lnTo>
                <a:lnTo>
                  <a:pt x="337997" y="71374"/>
                </a:lnTo>
                <a:lnTo>
                  <a:pt x="338201" y="66167"/>
                </a:lnTo>
                <a:close/>
              </a:path>
            </a:pathLst>
          </a:custGeom>
          <a:solidFill>
            <a:srgbClr val="7C7C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2517775" y="1339341"/>
            <a:ext cx="68440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E11E31"/>
                </a:solidFill>
                <a:latin typeface="Trebuchet MS"/>
                <a:cs typeface="Trebuchet MS"/>
              </a:rPr>
              <a:t>Заказчик</a:t>
            </a:r>
            <a:r>
              <a:rPr dirty="0" sz="1400" spc="-10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E11E31"/>
                </a:solidFill>
                <a:latin typeface="Trebuchet MS"/>
                <a:cs typeface="Trebuchet MS"/>
              </a:rPr>
              <a:t>вправе</a:t>
            </a:r>
            <a:r>
              <a:rPr dirty="0" sz="1400" spc="-114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-15" b="1">
                <a:solidFill>
                  <a:srgbClr val="E11E31"/>
                </a:solidFill>
                <a:latin typeface="Trebuchet MS"/>
                <a:cs typeface="Trebuchet MS"/>
              </a:rPr>
              <a:t>провести</a:t>
            </a:r>
            <a:r>
              <a:rPr dirty="0" sz="1400" spc="-7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E11E31"/>
                </a:solidFill>
                <a:latin typeface="Trebuchet MS"/>
                <a:cs typeface="Trebuchet MS"/>
              </a:rPr>
              <a:t>запрос</a:t>
            </a:r>
            <a:r>
              <a:rPr dirty="0" sz="1400" spc="-8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-35" b="1">
                <a:solidFill>
                  <a:srgbClr val="E11E31"/>
                </a:solidFill>
                <a:latin typeface="Trebuchet MS"/>
                <a:cs typeface="Trebuchet MS"/>
              </a:rPr>
              <a:t>предложений</a:t>
            </a:r>
            <a:r>
              <a:rPr dirty="0" sz="1400" spc="-4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30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1400" spc="-7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E11E31"/>
                </a:solidFill>
                <a:latin typeface="Trebuchet MS"/>
                <a:cs typeface="Trebuchet MS"/>
              </a:rPr>
              <a:t>электронной</a:t>
            </a:r>
            <a:r>
              <a:rPr dirty="0" sz="1400" spc="-9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E11E31"/>
                </a:solidFill>
                <a:latin typeface="Trebuchet MS"/>
                <a:cs typeface="Trebuchet MS"/>
              </a:rPr>
              <a:t>форме</a:t>
            </a:r>
            <a:r>
              <a:rPr dirty="0" sz="1400" spc="-7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30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1400" spc="-26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400" spc="-40" b="1">
                <a:solidFill>
                  <a:srgbClr val="E11E31"/>
                </a:solidFill>
                <a:latin typeface="Trebuchet MS"/>
                <a:cs typeface="Trebuchet MS"/>
              </a:rPr>
              <a:t>случаях: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60425" y="1639061"/>
            <a:ext cx="11472545" cy="0"/>
          </a:xfrm>
          <a:custGeom>
            <a:avLst/>
            <a:gdLst/>
            <a:ahLst/>
            <a:cxnLst/>
            <a:rect l="l" t="t" r="r" b="b"/>
            <a:pathLst>
              <a:path w="11472545" h="0">
                <a:moveTo>
                  <a:pt x="0" y="0"/>
                </a:moveTo>
                <a:lnTo>
                  <a:pt x="11472164" y="0"/>
                </a:lnTo>
              </a:path>
            </a:pathLst>
          </a:custGeom>
          <a:ln w="25400">
            <a:solidFill>
              <a:srgbClr val="3C4D5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60425" y="1283969"/>
            <a:ext cx="11472545" cy="0"/>
          </a:xfrm>
          <a:custGeom>
            <a:avLst/>
            <a:gdLst/>
            <a:ahLst/>
            <a:cxnLst/>
            <a:rect l="l" t="t" r="r" b="b"/>
            <a:pathLst>
              <a:path w="11472545" h="0">
                <a:moveTo>
                  <a:pt x="0" y="0"/>
                </a:moveTo>
                <a:lnTo>
                  <a:pt x="11472164" y="0"/>
                </a:lnTo>
              </a:path>
            </a:pathLst>
          </a:custGeom>
          <a:ln w="25400">
            <a:solidFill>
              <a:srgbClr val="3C4D52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2" name="object 52"/>
          <p:cNvGrpSpPr/>
          <p:nvPr/>
        </p:nvGrpSpPr>
        <p:grpSpPr>
          <a:xfrm>
            <a:off x="484251" y="5493639"/>
            <a:ext cx="663575" cy="462915"/>
            <a:chOff x="484251" y="5493639"/>
            <a:chExt cx="663575" cy="462915"/>
          </a:xfrm>
        </p:grpSpPr>
        <p:sp>
          <p:nvSpPr>
            <p:cNvPr id="53" name="object 53"/>
            <p:cNvSpPr/>
            <p:nvPr/>
          </p:nvSpPr>
          <p:spPr>
            <a:xfrm>
              <a:off x="493776" y="5503164"/>
              <a:ext cx="530860" cy="443865"/>
            </a:xfrm>
            <a:custGeom>
              <a:avLst/>
              <a:gdLst/>
              <a:ahLst/>
              <a:cxnLst/>
              <a:rect l="l" t="t" r="r" b="b"/>
              <a:pathLst>
                <a:path w="530860" h="443864">
                  <a:moveTo>
                    <a:pt x="0" y="0"/>
                  </a:moveTo>
                  <a:lnTo>
                    <a:pt x="447281" y="0"/>
                  </a:lnTo>
                  <a:lnTo>
                    <a:pt x="530352" y="221678"/>
                  </a:lnTo>
                  <a:lnTo>
                    <a:pt x="447281" y="443357"/>
                  </a:lnTo>
                  <a:lnTo>
                    <a:pt x="0" y="443357"/>
                  </a:lnTo>
                  <a:lnTo>
                    <a:pt x="0" y="0"/>
                  </a:lnTo>
                  <a:close/>
                </a:path>
              </a:pathLst>
            </a:custGeom>
            <a:ln w="19047">
              <a:solidFill>
                <a:srgbClr val="E1465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0684" y="5600700"/>
              <a:ext cx="246887" cy="246887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973327" y="5616651"/>
            <a:ext cx="984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 b="1">
                <a:solidFill>
                  <a:srgbClr val="3C4D52"/>
                </a:solidFill>
                <a:latin typeface="Trebuchet MS"/>
                <a:cs typeface="Trebuchet MS"/>
              </a:rPr>
              <a:t>7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1500" y="5548884"/>
            <a:ext cx="298703" cy="353568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58817" y="2329814"/>
          <a:ext cx="1729105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055"/>
              </a:tblGrid>
              <a:tr h="72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34111">
                <a:tc>
                  <a:txBody>
                    <a:bodyPr/>
                    <a:lstStyle/>
                    <a:p>
                      <a:pPr algn="ctr" marL="7620">
                        <a:lnSpc>
                          <a:spcPts val="885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Заявка: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586484">
                <a:tc>
                  <a:txBody>
                    <a:bodyPr/>
                    <a:lstStyle/>
                    <a:p>
                      <a:pPr marL="129539" marR="391795" indent="-90170">
                        <a:lnSpc>
                          <a:spcPct val="100000"/>
                        </a:lnSpc>
                        <a:spcBef>
                          <a:spcPts val="15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17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согласие (программно-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аппа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ные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9539" marR="179070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17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окуме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spc="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,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см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енн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НПА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(еслиприменяется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нац.режим)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9539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17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едения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9539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17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аммн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-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аппа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ные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)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п.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1,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-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9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ч. 1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ст.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31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/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ст.28,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29,</a:t>
                      </a:r>
                      <a:r>
                        <a:rPr dirty="0" sz="800" spc="10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30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44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-ФЗ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бх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дим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9539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17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едения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R="177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</a:tcPr>
                </a:tc>
              </a:tr>
              <a:tr h="150875"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он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кт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808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4997" y="2329814"/>
          <a:ext cx="173482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770"/>
              </a:tblGrid>
              <a:tr h="733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Извещение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53924">
                <a:tc>
                  <a:txBody>
                    <a:bodyPr/>
                    <a:lstStyle/>
                    <a:p>
                      <a:pPr algn="r" marR="660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НМЦК: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208787">
                <a:tc>
                  <a:txBody>
                    <a:bodyPr/>
                    <a:lstStyle/>
                    <a:p>
                      <a:pPr marL="125095" indent="-90805">
                        <a:lnSpc>
                          <a:spcPct val="100000"/>
                        </a:lnSpc>
                        <a:spcBef>
                          <a:spcPts val="12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5730" algn="l"/>
                        </a:tabLst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≤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500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т.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р.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153924">
                <a:tc>
                  <a:txBody>
                    <a:bodyPr/>
                    <a:lstStyle/>
                    <a:p>
                      <a:pPr algn="r" marR="6527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Объем: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2501645">
                <a:tc>
                  <a:txBody>
                    <a:bodyPr/>
                    <a:lstStyle/>
                    <a:p>
                      <a:pPr marL="125095" indent="-90805">
                        <a:lnSpc>
                          <a:spcPct val="100000"/>
                        </a:lnSpc>
                        <a:spcBef>
                          <a:spcPts val="9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573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≤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1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0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%</a:t>
                      </a:r>
                      <a:r>
                        <a:rPr dirty="0" sz="800" spc="-1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ГОЗ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25095" indent="-90805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573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≤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10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0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р.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5098" y="23240"/>
            <a:ext cx="5903595" cy="623570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433195" marR="5080" indent="-1421130">
              <a:lnSpc>
                <a:spcPts val="2300"/>
              </a:lnSpc>
              <a:spcBef>
                <a:spcPts val="260"/>
              </a:spcBef>
            </a:pPr>
            <a:r>
              <a:rPr dirty="0" spc="35"/>
              <a:t>АЛГОРИТМ</a:t>
            </a:r>
            <a:r>
              <a:rPr dirty="0" spc="-130"/>
              <a:t> </a:t>
            </a:r>
            <a:r>
              <a:rPr dirty="0" spc="15"/>
              <a:t>ПРОВЕДЕНИЯ</a:t>
            </a:r>
            <a:r>
              <a:rPr dirty="0" spc="-155"/>
              <a:t> </a:t>
            </a:r>
            <a:r>
              <a:rPr dirty="0" spc="60"/>
              <a:t>ЗАПРОСА</a:t>
            </a:r>
            <a:r>
              <a:rPr dirty="0" spc="-295"/>
              <a:t> </a:t>
            </a:r>
            <a:r>
              <a:rPr dirty="0" spc="-20"/>
              <a:t>КОТИРОВОК </a:t>
            </a:r>
            <a:r>
              <a:rPr dirty="0" spc="-590"/>
              <a:t> </a:t>
            </a:r>
            <a:r>
              <a:rPr dirty="0" spc="80"/>
              <a:t>В</a:t>
            </a:r>
            <a:r>
              <a:rPr dirty="0" spc="-110"/>
              <a:t> </a:t>
            </a:r>
            <a:r>
              <a:rPr dirty="0" spc="55"/>
              <a:t>Э</a:t>
            </a:r>
            <a:r>
              <a:rPr dirty="0"/>
              <a:t>Л</a:t>
            </a:r>
            <a:r>
              <a:rPr dirty="0" spc="-45"/>
              <a:t>Е</a:t>
            </a:r>
            <a:r>
              <a:rPr dirty="0"/>
              <a:t>К</a:t>
            </a:r>
            <a:r>
              <a:rPr dirty="0" spc="-80"/>
              <a:t>Т</a:t>
            </a:r>
            <a:r>
              <a:rPr dirty="0" spc="100"/>
              <a:t>Р</a:t>
            </a:r>
            <a:r>
              <a:rPr dirty="0" spc="-40"/>
              <a:t>О</a:t>
            </a:r>
            <a:r>
              <a:rPr dirty="0" spc="30"/>
              <a:t>НН</a:t>
            </a:r>
            <a:r>
              <a:rPr dirty="0" spc="-40"/>
              <a:t>О</a:t>
            </a:r>
            <a:r>
              <a:rPr dirty="0" spc="-40"/>
              <a:t>Й</a:t>
            </a:r>
            <a:r>
              <a:rPr dirty="0" spc="-260"/>
              <a:t> </a:t>
            </a:r>
            <a:r>
              <a:rPr dirty="0" spc="10"/>
              <a:t>Ф</a:t>
            </a:r>
            <a:r>
              <a:rPr dirty="0" spc="5"/>
              <a:t>О</a:t>
            </a:r>
            <a:r>
              <a:rPr dirty="0" spc="95"/>
              <a:t>РМЕ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6166103"/>
            <a:ext cx="1763395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397510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82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800" spc="-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210" b="1">
                <a:solidFill>
                  <a:srgbClr val="2A3338"/>
                </a:solidFill>
                <a:latin typeface="Trebuchet MS"/>
                <a:cs typeface="Trebuchet MS"/>
              </a:rPr>
              <a:t>–</a:t>
            </a:r>
            <a:r>
              <a:rPr dirty="0" sz="8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30" b="1">
                <a:solidFill>
                  <a:srgbClr val="2A3338"/>
                </a:solidFill>
                <a:latin typeface="Trebuchet MS"/>
                <a:cs typeface="Trebuchet MS"/>
              </a:rPr>
              <a:t>82.</a:t>
            </a:r>
            <a:r>
              <a:rPr dirty="0" sz="800" spc="-25" b="1">
                <a:solidFill>
                  <a:srgbClr val="2A3338"/>
                </a:solidFill>
                <a:latin typeface="Trebuchet MS"/>
                <a:cs typeface="Trebuchet MS"/>
              </a:rPr>
              <a:t>2</a:t>
            </a:r>
            <a:r>
              <a:rPr dirty="0" sz="800" spc="-9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1188" y="1295400"/>
            <a:ext cx="5652135" cy="108585"/>
          </a:xfrm>
          <a:custGeom>
            <a:avLst/>
            <a:gdLst/>
            <a:ahLst/>
            <a:cxnLst/>
            <a:rect l="l" t="t" r="r" b="b"/>
            <a:pathLst>
              <a:path w="5652135" h="108584">
                <a:moveTo>
                  <a:pt x="0" y="108076"/>
                </a:moveTo>
                <a:lnTo>
                  <a:pt x="3441" y="87122"/>
                </a:lnTo>
                <a:lnTo>
                  <a:pt x="12826" y="69850"/>
                </a:lnTo>
                <a:lnTo>
                  <a:pt x="26746" y="58292"/>
                </a:lnTo>
                <a:lnTo>
                  <a:pt x="43802" y="53975"/>
                </a:lnTo>
                <a:lnTo>
                  <a:pt x="2782189" y="53975"/>
                </a:lnTo>
                <a:lnTo>
                  <a:pt x="2799207" y="49784"/>
                </a:lnTo>
                <a:lnTo>
                  <a:pt x="2813177" y="38226"/>
                </a:lnTo>
                <a:lnTo>
                  <a:pt x="2822575" y="20954"/>
                </a:lnTo>
                <a:lnTo>
                  <a:pt x="2826004" y="0"/>
                </a:lnTo>
                <a:lnTo>
                  <a:pt x="2829433" y="20954"/>
                </a:lnTo>
                <a:lnTo>
                  <a:pt x="2838831" y="38226"/>
                </a:lnTo>
                <a:lnTo>
                  <a:pt x="2852801" y="49784"/>
                </a:lnTo>
                <a:lnTo>
                  <a:pt x="2869819" y="53975"/>
                </a:lnTo>
                <a:lnTo>
                  <a:pt x="5608193" y="53975"/>
                </a:lnTo>
                <a:lnTo>
                  <a:pt x="5625211" y="58292"/>
                </a:lnTo>
                <a:lnTo>
                  <a:pt x="5639181" y="69850"/>
                </a:lnTo>
                <a:lnTo>
                  <a:pt x="5648579" y="87122"/>
                </a:lnTo>
                <a:lnTo>
                  <a:pt x="5652008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13587" y="2001138"/>
            <a:ext cx="64770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E1465A"/>
                </a:solidFill>
                <a:latin typeface="Trebuchet MS"/>
                <a:cs typeface="Trebuchet MS"/>
              </a:rPr>
              <a:t>Р</a:t>
            </a:r>
            <a:r>
              <a:rPr dirty="0" sz="800" spc="10" b="1">
                <a:solidFill>
                  <a:srgbClr val="E1465A"/>
                </a:solidFill>
                <a:latin typeface="Trebuchet MS"/>
                <a:cs typeface="Trebuchet MS"/>
              </a:rPr>
              <a:t>аз</a:t>
            </a:r>
            <a:r>
              <a:rPr dirty="0" sz="800" spc="15" b="1">
                <a:solidFill>
                  <a:srgbClr val="E1465A"/>
                </a:solidFill>
                <a:latin typeface="Trebuchet MS"/>
                <a:cs typeface="Trebuchet MS"/>
              </a:rPr>
              <a:t>мещ</a:t>
            </a:r>
            <a:r>
              <a:rPr dirty="0" sz="800" spc="-35" b="1">
                <a:solidFill>
                  <a:srgbClr val="E1465A"/>
                </a:solidFill>
                <a:latin typeface="Trebuchet MS"/>
                <a:cs typeface="Trebuchet MS"/>
              </a:rPr>
              <a:t>е</a:t>
            </a:r>
            <a:r>
              <a:rPr dirty="0" sz="800" spc="-25" b="1">
                <a:solidFill>
                  <a:srgbClr val="E1465A"/>
                </a:solidFill>
                <a:latin typeface="Trebuchet MS"/>
                <a:cs typeface="Trebuchet MS"/>
              </a:rPr>
              <a:t>ние  </a:t>
            </a:r>
            <a:r>
              <a:rPr dirty="0" sz="800" spc="15" b="1">
                <a:solidFill>
                  <a:srgbClr val="E1465A"/>
                </a:solidFill>
                <a:latin typeface="Trebuchet MS"/>
                <a:cs typeface="Trebuchet MS"/>
              </a:rPr>
              <a:t>в</a:t>
            </a:r>
            <a:r>
              <a:rPr dirty="0" sz="800" spc="-7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800" spc="-10" b="1">
                <a:solidFill>
                  <a:srgbClr val="E1465A"/>
                </a:solidFill>
                <a:latin typeface="Trebuchet MS"/>
                <a:cs typeface="Trebuchet MS"/>
              </a:rPr>
              <a:t>Е</a:t>
            </a:r>
            <a:r>
              <a:rPr dirty="0" sz="800" spc="10" b="1">
                <a:solidFill>
                  <a:srgbClr val="E1465A"/>
                </a:solidFill>
                <a:latin typeface="Trebuchet MS"/>
                <a:cs typeface="Trebuchet MS"/>
              </a:rPr>
              <a:t>ИС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9663" y="1459991"/>
            <a:ext cx="1763395" cy="501015"/>
            <a:chOff x="359663" y="1459991"/>
            <a:chExt cx="1763395" cy="501015"/>
          </a:xfrm>
        </p:grpSpPr>
        <p:sp>
          <p:nvSpPr>
            <p:cNvPr id="9" name="object 9"/>
            <p:cNvSpPr/>
            <p:nvPr/>
          </p:nvSpPr>
          <p:spPr>
            <a:xfrm>
              <a:off x="359663" y="1459991"/>
              <a:ext cx="1763395" cy="399415"/>
            </a:xfrm>
            <a:custGeom>
              <a:avLst/>
              <a:gdLst/>
              <a:ahLst/>
              <a:cxnLst/>
              <a:rect l="l" t="t" r="r" b="b"/>
              <a:pathLst>
                <a:path w="1763395" h="399414">
                  <a:moveTo>
                    <a:pt x="1763014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63014" y="399034"/>
                  </a:lnTo>
                  <a:lnTo>
                    <a:pt x="176301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161287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19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46709" y="1795652"/>
            <a:ext cx="178879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4235" algn="l"/>
                <a:tab pos="1775460" algn="l"/>
              </a:tabLst>
            </a:pP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1	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44340" y="6166103"/>
            <a:ext cx="1769745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55816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82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3</a:t>
            </a:r>
            <a:r>
              <a:rPr dirty="0" sz="8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9885" y="2001138"/>
            <a:ext cx="38544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105"/>
              </a:spcBef>
            </a:pPr>
            <a:r>
              <a:rPr dirty="0" sz="800" spc="30" b="1">
                <a:solidFill>
                  <a:srgbClr val="E1465A"/>
                </a:solidFill>
                <a:latin typeface="Trebuchet MS"/>
                <a:cs typeface="Trebuchet MS"/>
              </a:rPr>
              <a:t>П</a:t>
            </a:r>
            <a:r>
              <a:rPr dirty="0" sz="800" spc="-5" b="1">
                <a:solidFill>
                  <a:srgbClr val="E1465A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E1465A"/>
                </a:solidFill>
                <a:latin typeface="Trebuchet MS"/>
                <a:cs typeface="Trebuchet MS"/>
              </a:rPr>
              <a:t>д</a:t>
            </a:r>
            <a:r>
              <a:rPr dirty="0" sz="800" spc="-5" b="1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r>
              <a:rPr dirty="0" sz="800" spc="-10" b="1">
                <a:solidFill>
                  <a:srgbClr val="E1465A"/>
                </a:solidFill>
                <a:latin typeface="Trebuchet MS"/>
                <a:cs typeface="Trebuchet MS"/>
              </a:rPr>
              <a:t>ч</a:t>
            </a:r>
            <a:r>
              <a:rPr dirty="0" sz="800" b="1">
                <a:solidFill>
                  <a:srgbClr val="E1465A"/>
                </a:solidFill>
                <a:latin typeface="Trebuchet MS"/>
                <a:cs typeface="Trebuchet MS"/>
              </a:rPr>
              <a:t>а  </a:t>
            </a:r>
            <a:r>
              <a:rPr dirty="0" sz="800" spc="15" b="1">
                <a:solidFill>
                  <a:srgbClr val="E1465A"/>
                </a:solidFill>
                <a:latin typeface="Trebuchet MS"/>
                <a:cs typeface="Trebuchet MS"/>
              </a:rPr>
              <a:t>з</a:t>
            </a:r>
            <a:r>
              <a:rPr dirty="0" sz="800" spc="-5" b="1">
                <a:solidFill>
                  <a:srgbClr val="E1465A"/>
                </a:solidFill>
                <a:latin typeface="Trebuchet MS"/>
                <a:cs typeface="Trebuchet MS"/>
              </a:rPr>
              <a:t>ая</a:t>
            </a:r>
            <a:r>
              <a:rPr dirty="0" sz="800" spc="5" b="1">
                <a:solidFill>
                  <a:srgbClr val="E1465A"/>
                </a:solidFill>
                <a:latin typeface="Trebuchet MS"/>
                <a:cs typeface="Trebuchet MS"/>
              </a:rPr>
              <a:t>во</a:t>
            </a:r>
            <a:r>
              <a:rPr dirty="0" sz="800" spc="15" b="1">
                <a:solidFill>
                  <a:srgbClr val="E1465A"/>
                </a:solidFill>
                <a:latin typeface="Trebuchet MS"/>
                <a:cs typeface="Trebuchet MS"/>
              </a:rPr>
              <a:t>к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244340" y="1459991"/>
            <a:ext cx="1769745" cy="501015"/>
            <a:chOff x="4244340" y="1459991"/>
            <a:chExt cx="1769745" cy="501015"/>
          </a:xfrm>
        </p:grpSpPr>
        <p:sp>
          <p:nvSpPr>
            <p:cNvPr id="15" name="object 15"/>
            <p:cNvSpPr/>
            <p:nvPr/>
          </p:nvSpPr>
          <p:spPr>
            <a:xfrm>
              <a:off x="4244340" y="1459991"/>
              <a:ext cx="1769745" cy="399415"/>
            </a:xfrm>
            <a:custGeom>
              <a:avLst/>
              <a:gdLst/>
              <a:ahLst/>
              <a:cxnLst/>
              <a:rect l="l" t="t" r="r" b="b"/>
              <a:pathLst>
                <a:path w="1769745" h="399414">
                  <a:moveTo>
                    <a:pt x="1769237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69237" y="399034"/>
                  </a:lnTo>
                  <a:lnTo>
                    <a:pt x="176923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058156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10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6184391" y="6166103"/>
            <a:ext cx="176657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55689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82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4</a:t>
            </a:r>
            <a:r>
              <a:rPr dirty="0" sz="8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04838" y="2001138"/>
            <a:ext cx="71818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E1465A"/>
                </a:solidFill>
                <a:latin typeface="Trebuchet MS"/>
                <a:cs typeface="Trebuchet MS"/>
              </a:rPr>
              <a:t>Р</a:t>
            </a:r>
            <a:r>
              <a:rPr dirty="0" sz="800" b="1">
                <a:solidFill>
                  <a:srgbClr val="E1465A"/>
                </a:solidFill>
                <a:latin typeface="Trebuchet MS"/>
                <a:cs typeface="Trebuchet MS"/>
              </a:rPr>
              <a:t>ас</a:t>
            </a:r>
            <a:r>
              <a:rPr dirty="0" sz="800" spc="-5" b="1">
                <a:solidFill>
                  <a:srgbClr val="E1465A"/>
                </a:solidFill>
                <a:latin typeface="Trebuchet MS"/>
                <a:cs typeface="Trebuchet MS"/>
              </a:rPr>
              <a:t>с</a:t>
            </a:r>
            <a:r>
              <a:rPr dirty="0" sz="800" spc="15" b="1">
                <a:solidFill>
                  <a:srgbClr val="E1465A"/>
                </a:solidFill>
                <a:latin typeface="Trebuchet MS"/>
                <a:cs typeface="Trebuchet MS"/>
              </a:rPr>
              <a:t>мо</a:t>
            </a:r>
            <a:r>
              <a:rPr dirty="0" sz="800" spc="-10" b="1">
                <a:solidFill>
                  <a:srgbClr val="E1465A"/>
                </a:solidFill>
                <a:latin typeface="Trebuchet MS"/>
                <a:cs typeface="Trebuchet MS"/>
              </a:rPr>
              <a:t>т</a:t>
            </a:r>
            <a:r>
              <a:rPr dirty="0" sz="800" spc="-20" b="1">
                <a:solidFill>
                  <a:srgbClr val="E1465A"/>
                </a:solidFill>
                <a:latin typeface="Trebuchet MS"/>
                <a:cs typeface="Trebuchet MS"/>
              </a:rPr>
              <a:t>р</a:t>
            </a:r>
            <a:r>
              <a:rPr dirty="0" sz="800" spc="-35" b="1">
                <a:solidFill>
                  <a:srgbClr val="E1465A"/>
                </a:solidFill>
                <a:latin typeface="Trebuchet MS"/>
                <a:cs typeface="Trebuchet MS"/>
              </a:rPr>
              <a:t>е</a:t>
            </a:r>
            <a:r>
              <a:rPr dirty="0" sz="800" spc="-30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800" spc="-40" b="1">
                <a:solidFill>
                  <a:srgbClr val="E1465A"/>
                </a:solidFill>
                <a:latin typeface="Trebuchet MS"/>
                <a:cs typeface="Trebuchet MS"/>
              </a:rPr>
              <a:t>и</a:t>
            </a:r>
            <a:r>
              <a:rPr dirty="0" sz="800" spc="-20" b="1">
                <a:solidFill>
                  <a:srgbClr val="E1465A"/>
                </a:solidFill>
                <a:latin typeface="Trebuchet MS"/>
                <a:cs typeface="Trebuchet MS"/>
              </a:rPr>
              <a:t>е  </a:t>
            </a:r>
            <a:r>
              <a:rPr dirty="0" sz="800" spc="5" b="1">
                <a:solidFill>
                  <a:srgbClr val="E1465A"/>
                </a:solidFill>
                <a:latin typeface="Trebuchet MS"/>
                <a:cs typeface="Trebuchet MS"/>
              </a:rPr>
              <a:t>заявок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184391" y="1459991"/>
            <a:ext cx="5650865" cy="501015"/>
            <a:chOff x="6184391" y="1459991"/>
            <a:chExt cx="5650865" cy="501015"/>
          </a:xfrm>
        </p:grpSpPr>
        <p:sp>
          <p:nvSpPr>
            <p:cNvPr id="20" name="object 20"/>
            <p:cNvSpPr/>
            <p:nvPr/>
          </p:nvSpPr>
          <p:spPr>
            <a:xfrm>
              <a:off x="6184391" y="1459991"/>
              <a:ext cx="1765935" cy="399415"/>
            </a:xfrm>
            <a:custGeom>
              <a:avLst/>
              <a:gdLst/>
              <a:ahLst/>
              <a:cxnLst/>
              <a:rect l="l" t="t" r="r" b="b"/>
              <a:pathLst>
                <a:path w="1765934" h="399414">
                  <a:moveTo>
                    <a:pt x="1765808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65808" y="399034"/>
                  </a:lnTo>
                  <a:lnTo>
                    <a:pt x="17658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992111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10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121395" y="1459991"/>
              <a:ext cx="1769745" cy="399415"/>
            </a:xfrm>
            <a:custGeom>
              <a:avLst/>
              <a:gdLst/>
              <a:ahLst/>
              <a:cxnLst/>
              <a:rect l="l" t="t" r="r" b="b"/>
              <a:pathLst>
                <a:path w="1769745" h="399414">
                  <a:moveTo>
                    <a:pt x="1769236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69236" y="399034"/>
                  </a:lnTo>
                  <a:lnTo>
                    <a:pt x="17692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916923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058400" y="1459991"/>
              <a:ext cx="1777364" cy="399415"/>
            </a:xfrm>
            <a:custGeom>
              <a:avLst/>
              <a:gdLst/>
              <a:ahLst/>
              <a:cxnLst/>
              <a:rect l="l" t="t" r="r" b="b"/>
              <a:pathLst>
                <a:path w="1777365" h="399414">
                  <a:moveTo>
                    <a:pt x="1776856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76856" y="399034"/>
                  </a:lnTo>
                  <a:lnTo>
                    <a:pt x="17768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861547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8121395" y="6166103"/>
            <a:ext cx="1769745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560070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82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4</a:t>
            </a:r>
            <a:r>
              <a:rPr dirty="0" sz="8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24443" y="2062099"/>
            <a:ext cx="72644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E1465A"/>
                </a:solidFill>
                <a:latin typeface="Trebuchet MS"/>
                <a:cs typeface="Trebuchet MS"/>
              </a:rPr>
              <a:t>Оценказаявок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101326" y="2407666"/>
            <a:ext cx="170307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1285" indent="-90170">
              <a:lnSpc>
                <a:spcPct val="100000"/>
              </a:lnSpc>
              <a:spcBef>
                <a:spcPts val="105"/>
              </a:spcBef>
              <a:buClr>
                <a:srgbClr val="E1465A"/>
              </a:buClr>
              <a:buFont typeface="Arial"/>
              <a:buChar char="•"/>
              <a:tabLst>
                <a:tab pos="121920" algn="l"/>
              </a:tabLst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об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нн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ос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ть</a:t>
            </a:r>
            <a:endParaRPr sz="800">
              <a:latin typeface="Trebuchet MS"/>
              <a:cs typeface="Trebuchet MS"/>
            </a:endParaRPr>
          </a:p>
          <a:p>
            <a:pPr marL="121285" indent="-9017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1920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если</a:t>
            </a:r>
            <a:r>
              <a:rPr dirty="0" sz="800" spc="20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победитель</a:t>
            </a:r>
            <a:r>
              <a:rPr dirty="0" sz="800" spc="2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уклонился</a:t>
            </a:r>
            <a:endParaRPr sz="800">
              <a:latin typeface="Trebuchet MS"/>
              <a:cs typeface="Trebuchet MS"/>
            </a:endParaRPr>
          </a:p>
          <a:p>
            <a:pPr marL="121285" marR="166370">
              <a:lnSpc>
                <a:spcPct val="100000"/>
              </a:lnSpc>
            </a:pP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право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заключить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контракт </a:t>
            </a:r>
            <a:r>
              <a:rPr dirty="0" sz="800" spc="-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то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55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059161" y="2348864"/>
            <a:ext cx="1779905" cy="1784985"/>
            <a:chOff x="10059161" y="2348864"/>
            <a:chExt cx="1779905" cy="1784985"/>
          </a:xfrm>
        </p:grpSpPr>
        <p:sp>
          <p:nvSpPr>
            <p:cNvPr id="30" name="object 30"/>
            <p:cNvSpPr/>
            <p:nvPr/>
          </p:nvSpPr>
          <p:spPr>
            <a:xfrm>
              <a:off x="10094975" y="2357627"/>
              <a:ext cx="1715770" cy="1763395"/>
            </a:xfrm>
            <a:custGeom>
              <a:avLst/>
              <a:gdLst/>
              <a:ahLst/>
              <a:cxnLst/>
              <a:rect l="l" t="t" r="r" b="b"/>
              <a:pathLst>
                <a:path w="1715770" h="1763395">
                  <a:moveTo>
                    <a:pt x="0" y="0"/>
                  </a:moveTo>
                  <a:lnTo>
                    <a:pt x="0" y="1763141"/>
                  </a:lnTo>
                </a:path>
                <a:path w="1715770" h="1763395">
                  <a:moveTo>
                    <a:pt x="1715643" y="0"/>
                  </a:moveTo>
                  <a:lnTo>
                    <a:pt x="1715643" y="1763141"/>
                  </a:lnTo>
                </a:path>
              </a:pathLst>
            </a:custGeom>
            <a:ln w="12700">
              <a:solidFill>
                <a:srgbClr val="92A2A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059161" y="2358389"/>
              <a:ext cx="1779905" cy="1765935"/>
            </a:xfrm>
            <a:custGeom>
              <a:avLst/>
              <a:gdLst/>
              <a:ahLst/>
              <a:cxnLst/>
              <a:rect l="l" t="t" r="r" b="b"/>
              <a:pathLst>
                <a:path w="1779904" h="1765935">
                  <a:moveTo>
                    <a:pt x="0" y="0"/>
                  </a:moveTo>
                  <a:lnTo>
                    <a:pt x="1779524" y="0"/>
                  </a:lnTo>
                </a:path>
                <a:path w="1779904" h="1765935">
                  <a:moveTo>
                    <a:pt x="0" y="1765808"/>
                  </a:moveTo>
                  <a:lnTo>
                    <a:pt x="1779524" y="1765808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0628756" y="2001138"/>
            <a:ext cx="61595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5"/>
              </a:spcBef>
            </a:pPr>
            <a:r>
              <a:rPr dirty="0" sz="800" spc="20" b="1">
                <a:solidFill>
                  <a:srgbClr val="E1465A"/>
                </a:solidFill>
                <a:latin typeface="Trebuchet MS"/>
                <a:cs typeface="Trebuchet MS"/>
              </a:rPr>
              <a:t>З</a:t>
            </a:r>
            <a:r>
              <a:rPr dirty="0" sz="800" b="1">
                <a:solidFill>
                  <a:srgbClr val="E1465A"/>
                </a:solidFill>
                <a:latin typeface="Trebuchet MS"/>
                <a:cs typeface="Trebuchet MS"/>
              </a:rPr>
              <a:t>а</a:t>
            </a:r>
            <a:r>
              <a:rPr dirty="0" sz="800" spc="-10" b="1">
                <a:solidFill>
                  <a:srgbClr val="E1465A"/>
                </a:solidFill>
                <a:latin typeface="Trebuchet MS"/>
                <a:cs typeface="Trebuchet MS"/>
              </a:rPr>
              <a:t>к</a:t>
            </a:r>
            <a:r>
              <a:rPr dirty="0" sz="800" b="1">
                <a:solidFill>
                  <a:srgbClr val="E1465A"/>
                </a:solidFill>
                <a:latin typeface="Trebuchet MS"/>
                <a:cs typeface="Trebuchet MS"/>
              </a:rPr>
              <a:t>л</a:t>
            </a:r>
            <a:r>
              <a:rPr dirty="0" sz="800" b="1">
                <a:solidFill>
                  <a:srgbClr val="E1465A"/>
                </a:solidFill>
                <a:latin typeface="Trebuchet MS"/>
                <a:cs typeface="Trebuchet MS"/>
              </a:rPr>
              <a:t>ю</a:t>
            </a:r>
            <a:r>
              <a:rPr dirty="0" sz="800" spc="-20" b="1">
                <a:solidFill>
                  <a:srgbClr val="E1465A"/>
                </a:solidFill>
                <a:latin typeface="Trebuchet MS"/>
                <a:cs typeface="Trebuchet MS"/>
              </a:rPr>
              <a:t>ч</a:t>
            </a:r>
            <a:r>
              <a:rPr dirty="0" sz="800" spc="-25" b="1">
                <a:solidFill>
                  <a:srgbClr val="E1465A"/>
                </a:solidFill>
                <a:latin typeface="Trebuchet MS"/>
                <a:cs typeface="Trebuchet MS"/>
              </a:rPr>
              <a:t>е</a:t>
            </a:r>
            <a:r>
              <a:rPr dirty="0" sz="800" spc="-35" b="1">
                <a:solidFill>
                  <a:srgbClr val="E1465A"/>
                </a:solidFill>
                <a:latin typeface="Trebuchet MS"/>
                <a:cs typeface="Trebuchet MS"/>
              </a:rPr>
              <a:t>н</a:t>
            </a:r>
            <a:r>
              <a:rPr dirty="0" sz="800" spc="-25" b="1">
                <a:solidFill>
                  <a:srgbClr val="E1465A"/>
                </a:solidFill>
                <a:latin typeface="Trebuchet MS"/>
                <a:cs typeface="Trebuchet MS"/>
              </a:rPr>
              <a:t>ие  </a:t>
            </a:r>
            <a:r>
              <a:rPr dirty="0" sz="800" spc="-5" b="1">
                <a:solidFill>
                  <a:srgbClr val="E1465A"/>
                </a:solidFill>
                <a:latin typeface="Trebuchet MS"/>
                <a:cs typeface="Trebuchet MS"/>
              </a:rPr>
              <a:t>контракта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31385" y="1795652"/>
            <a:ext cx="761682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76935" algn="l"/>
                <a:tab pos="1781810" algn="l"/>
                <a:tab pos="1952625" algn="l"/>
                <a:tab pos="2813050" algn="l"/>
                <a:tab pos="3718560" algn="l"/>
                <a:tab pos="3889375" algn="l"/>
                <a:tab pos="4739640" algn="l"/>
                <a:tab pos="5658485" algn="l"/>
                <a:tab pos="5826125" algn="l"/>
                <a:tab pos="6682740" algn="l"/>
                <a:tab pos="7603490" algn="l"/>
              </a:tabLst>
            </a:pP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2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3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4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5	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59100" y="1080008"/>
            <a:ext cx="42862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i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n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5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1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25436" y="1080008"/>
            <a:ext cx="18415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endParaRPr sz="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72698" y="1080008"/>
            <a:ext cx="54102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не</a:t>
            </a:r>
            <a:r>
              <a:rPr dirty="0" sz="700" spc="-8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ане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9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7</a:t>
            </a:r>
            <a:r>
              <a:rPr dirty="0" sz="700" spc="-13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100327" y="1487424"/>
            <a:ext cx="1150620" cy="287020"/>
            <a:chOff x="1100327" y="1487424"/>
            <a:chExt cx="1150620" cy="287020"/>
          </a:xfrm>
        </p:grpSpPr>
        <p:sp>
          <p:nvSpPr>
            <p:cNvPr id="38" name="object 38"/>
            <p:cNvSpPr/>
            <p:nvPr/>
          </p:nvSpPr>
          <p:spPr>
            <a:xfrm>
              <a:off x="1100328" y="1548383"/>
              <a:ext cx="1150620" cy="226060"/>
            </a:xfrm>
            <a:custGeom>
              <a:avLst/>
              <a:gdLst/>
              <a:ahLst/>
              <a:cxnLst/>
              <a:rect l="l" t="t" r="r" b="b"/>
              <a:pathLst>
                <a:path w="1150620" h="226060">
                  <a:moveTo>
                    <a:pt x="279908" y="143256"/>
                  </a:moveTo>
                  <a:lnTo>
                    <a:pt x="276987" y="138938"/>
                  </a:lnTo>
                  <a:lnTo>
                    <a:pt x="272542" y="138176"/>
                  </a:lnTo>
                  <a:lnTo>
                    <a:pt x="100863" y="138176"/>
                  </a:lnTo>
                  <a:lnTo>
                    <a:pt x="100126" y="137414"/>
                  </a:lnTo>
                  <a:lnTo>
                    <a:pt x="100126" y="44958"/>
                  </a:lnTo>
                  <a:lnTo>
                    <a:pt x="124244" y="53721"/>
                  </a:lnTo>
                  <a:lnTo>
                    <a:pt x="131559" y="56642"/>
                  </a:lnTo>
                  <a:lnTo>
                    <a:pt x="137388" y="54483"/>
                  </a:lnTo>
                  <a:lnTo>
                    <a:pt x="141782" y="48641"/>
                  </a:lnTo>
                  <a:lnTo>
                    <a:pt x="143243" y="45720"/>
                  </a:lnTo>
                  <a:lnTo>
                    <a:pt x="152006" y="34036"/>
                  </a:lnTo>
                  <a:lnTo>
                    <a:pt x="156400" y="27559"/>
                  </a:lnTo>
                  <a:lnTo>
                    <a:pt x="158432" y="23876"/>
                  </a:lnTo>
                  <a:lnTo>
                    <a:pt x="124968" y="23876"/>
                  </a:lnTo>
                  <a:lnTo>
                    <a:pt x="111823" y="18796"/>
                  </a:lnTo>
                  <a:lnTo>
                    <a:pt x="95008" y="12954"/>
                  </a:lnTo>
                  <a:lnTo>
                    <a:pt x="91338" y="12192"/>
                  </a:lnTo>
                  <a:lnTo>
                    <a:pt x="49682" y="12192"/>
                  </a:lnTo>
                  <a:lnTo>
                    <a:pt x="41198" y="13335"/>
                  </a:lnTo>
                  <a:lnTo>
                    <a:pt x="11391" y="74041"/>
                  </a:lnTo>
                  <a:lnTo>
                    <a:pt x="6591" y="88646"/>
                  </a:lnTo>
                  <a:lnTo>
                    <a:pt x="5130" y="94488"/>
                  </a:lnTo>
                  <a:lnTo>
                    <a:pt x="2933" y="99568"/>
                  </a:lnTo>
                  <a:lnTo>
                    <a:pt x="1460" y="105410"/>
                  </a:lnTo>
                  <a:lnTo>
                    <a:pt x="0" y="112776"/>
                  </a:lnTo>
                  <a:lnTo>
                    <a:pt x="5130" y="119253"/>
                  </a:lnTo>
                  <a:lnTo>
                    <a:pt x="18275" y="123571"/>
                  </a:lnTo>
                  <a:lnTo>
                    <a:pt x="25577" y="119888"/>
                  </a:lnTo>
                  <a:lnTo>
                    <a:pt x="28498" y="111252"/>
                  </a:lnTo>
                  <a:lnTo>
                    <a:pt x="29235" y="109855"/>
                  </a:lnTo>
                  <a:lnTo>
                    <a:pt x="30695" y="105410"/>
                  </a:lnTo>
                  <a:lnTo>
                    <a:pt x="30695" y="103251"/>
                  </a:lnTo>
                  <a:lnTo>
                    <a:pt x="32169" y="101092"/>
                  </a:lnTo>
                  <a:lnTo>
                    <a:pt x="32207" y="210947"/>
                  </a:lnTo>
                  <a:lnTo>
                    <a:pt x="32893" y="219710"/>
                  </a:lnTo>
                  <a:lnTo>
                    <a:pt x="40919" y="225552"/>
                  </a:lnTo>
                  <a:lnTo>
                    <a:pt x="56273" y="221996"/>
                  </a:lnTo>
                  <a:lnTo>
                    <a:pt x="60667" y="216154"/>
                  </a:lnTo>
                  <a:lnTo>
                    <a:pt x="60667" y="125730"/>
                  </a:lnTo>
                  <a:lnTo>
                    <a:pt x="59931" y="124333"/>
                  </a:lnTo>
                  <a:lnTo>
                    <a:pt x="60667" y="123571"/>
                  </a:lnTo>
                  <a:lnTo>
                    <a:pt x="71628" y="123571"/>
                  </a:lnTo>
                  <a:lnTo>
                    <a:pt x="71628" y="210947"/>
                  </a:lnTo>
                  <a:lnTo>
                    <a:pt x="74002" y="217678"/>
                  </a:lnTo>
                  <a:lnTo>
                    <a:pt x="79108" y="222250"/>
                  </a:lnTo>
                  <a:lnTo>
                    <a:pt x="85598" y="223901"/>
                  </a:lnTo>
                  <a:lnTo>
                    <a:pt x="92075" y="221996"/>
                  </a:lnTo>
                  <a:lnTo>
                    <a:pt x="97193" y="219075"/>
                  </a:lnTo>
                  <a:lnTo>
                    <a:pt x="99390" y="214630"/>
                  </a:lnTo>
                  <a:lnTo>
                    <a:pt x="99390" y="158623"/>
                  </a:lnTo>
                  <a:lnTo>
                    <a:pt x="100126" y="157226"/>
                  </a:lnTo>
                  <a:lnTo>
                    <a:pt x="270383" y="157226"/>
                  </a:lnTo>
                  <a:lnTo>
                    <a:pt x="271907" y="156464"/>
                  </a:lnTo>
                  <a:lnTo>
                    <a:pt x="276225" y="156464"/>
                  </a:lnTo>
                  <a:lnTo>
                    <a:pt x="279146" y="152781"/>
                  </a:lnTo>
                  <a:lnTo>
                    <a:pt x="279908" y="148463"/>
                  </a:lnTo>
                  <a:lnTo>
                    <a:pt x="279908" y="143256"/>
                  </a:lnTo>
                  <a:close/>
                </a:path>
                <a:path w="1150620" h="226060">
                  <a:moveTo>
                    <a:pt x="1150620" y="103505"/>
                  </a:moveTo>
                  <a:lnTo>
                    <a:pt x="1043940" y="0"/>
                  </a:lnTo>
                  <a:lnTo>
                    <a:pt x="1043940" y="207137"/>
                  </a:lnTo>
                  <a:lnTo>
                    <a:pt x="1150620" y="103505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3" y="1545336"/>
              <a:ext cx="156972" cy="12649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903" y="1487424"/>
              <a:ext cx="187452" cy="94487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5023103" y="1496567"/>
            <a:ext cx="1112520" cy="288290"/>
            <a:chOff x="5023103" y="1496567"/>
            <a:chExt cx="1112520" cy="288290"/>
          </a:xfrm>
        </p:grpSpPr>
        <p:sp>
          <p:nvSpPr>
            <p:cNvPr id="42" name="object 42"/>
            <p:cNvSpPr/>
            <p:nvPr/>
          </p:nvSpPr>
          <p:spPr>
            <a:xfrm>
              <a:off x="6028943" y="1548383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79" h="207644">
                  <a:moveTo>
                    <a:pt x="0" y="0"/>
                  </a:moveTo>
                  <a:lnTo>
                    <a:pt x="0" y="207137"/>
                  </a:lnTo>
                  <a:lnTo>
                    <a:pt x="106679" y="103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3103" y="1496567"/>
              <a:ext cx="289560" cy="288036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6931152" y="1487424"/>
            <a:ext cx="4188460" cy="299085"/>
            <a:chOff x="6931152" y="1487424"/>
            <a:chExt cx="4188460" cy="299085"/>
          </a:xfrm>
        </p:grpSpPr>
        <p:sp>
          <p:nvSpPr>
            <p:cNvPr id="45" name="object 45"/>
            <p:cNvSpPr/>
            <p:nvPr/>
          </p:nvSpPr>
          <p:spPr>
            <a:xfrm>
              <a:off x="7972044" y="1548383"/>
              <a:ext cx="2046605" cy="207645"/>
            </a:xfrm>
            <a:custGeom>
              <a:avLst/>
              <a:gdLst/>
              <a:ahLst/>
              <a:cxnLst/>
              <a:rect l="l" t="t" r="r" b="b"/>
              <a:pathLst>
                <a:path w="2046604" h="207644">
                  <a:moveTo>
                    <a:pt x="106680" y="103505"/>
                  </a:moveTo>
                  <a:lnTo>
                    <a:pt x="0" y="0"/>
                  </a:lnTo>
                  <a:lnTo>
                    <a:pt x="0" y="207137"/>
                  </a:lnTo>
                  <a:lnTo>
                    <a:pt x="106680" y="103505"/>
                  </a:lnTo>
                  <a:close/>
                </a:path>
                <a:path w="2046604" h="207644">
                  <a:moveTo>
                    <a:pt x="2046224" y="103505"/>
                  </a:moveTo>
                  <a:lnTo>
                    <a:pt x="1939544" y="0"/>
                  </a:lnTo>
                  <a:lnTo>
                    <a:pt x="1939544" y="207137"/>
                  </a:lnTo>
                  <a:lnTo>
                    <a:pt x="2046224" y="103505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1152" y="1487424"/>
              <a:ext cx="281940" cy="28803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74680" y="1499616"/>
              <a:ext cx="344424" cy="28651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19032" y="1664208"/>
              <a:ext cx="109726" cy="12039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872728" y="1496567"/>
              <a:ext cx="217804" cy="272415"/>
            </a:xfrm>
            <a:custGeom>
              <a:avLst/>
              <a:gdLst/>
              <a:ahLst/>
              <a:cxnLst/>
              <a:rect l="l" t="t" r="r" b="b"/>
              <a:pathLst>
                <a:path w="217804" h="272414">
                  <a:moveTo>
                    <a:pt x="135001" y="206375"/>
                  </a:moveTo>
                  <a:lnTo>
                    <a:pt x="38862" y="206375"/>
                  </a:lnTo>
                  <a:lnTo>
                    <a:pt x="37084" y="208026"/>
                  </a:lnTo>
                  <a:lnTo>
                    <a:pt x="37084" y="223139"/>
                  </a:lnTo>
                  <a:lnTo>
                    <a:pt x="133350" y="223139"/>
                  </a:lnTo>
                  <a:lnTo>
                    <a:pt x="133350" y="218059"/>
                  </a:lnTo>
                  <a:lnTo>
                    <a:pt x="135001" y="213106"/>
                  </a:lnTo>
                  <a:lnTo>
                    <a:pt x="135001" y="206375"/>
                  </a:lnTo>
                  <a:close/>
                </a:path>
                <a:path w="217804" h="272414">
                  <a:moveTo>
                    <a:pt x="162052" y="167513"/>
                  </a:moveTo>
                  <a:lnTo>
                    <a:pt x="38862" y="167513"/>
                  </a:lnTo>
                  <a:lnTo>
                    <a:pt x="37084" y="169164"/>
                  </a:lnTo>
                  <a:lnTo>
                    <a:pt x="37084" y="184404"/>
                  </a:lnTo>
                  <a:lnTo>
                    <a:pt x="146812" y="184404"/>
                  </a:lnTo>
                  <a:lnTo>
                    <a:pt x="150241" y="177673"/>
                  </a:lnTo>
                  <a:lnTo>
                    <a:pt x="156972" y="172593"/>
                  </a:lnTo>
                  <a:lnTo>
                    <a:pt x="162052" y="167513"/>
                  </a:lnTo>
                  <a:close/>
                </a:path>
                <a:path w="217804" h="272414">
                  <a:moveTo>
                    <a:pt x="178943" y="130302"/>
                  </a:moveTo>
                  <a:lnTo>
                    <a:pt x="37084" y="130302"/>
                  </a:lnTo>
                  <a:lnTo>
                    <a:pt x="37084" y="145542"/>
                  </a:lnTo>
                  <a:lnTo>
                    <a:pt x="37719" y="145542"/>
                  </a:lnTo>
                  <a:lnTo>
                    <a:pt x="37719" y="146812"/>
                  </a:lnTo>
                  <a:lnTo>
                    <a:pt x="178308" y="146812"/>
                  </a:lnTo>
                  <a:lnTo>
                    <a:pt x="178308" y="145542"/>
                  </a:lnTo>
                  <a:lnTo>
                    <a:pt x="178943" y="145542"/>
                  </a:lnTo>
                  <a:lnTo>
                    <a:pt x="178943" y="130302"/>
                  </a:lnTo>
                  <a:close/>
                </a:path>
                <a:path w="217804" h="272414">
                  <a:moveTo>
                    <a:pt x="211709" y="219710"/>
                  </a:moveTo>
                  <a:lnTo>
                    <a:pt x="177292" y="219710"/>
                  </a:lnTo>
                  <a:lnTo>
                    <a:pt x="194056" y="236728"/>
                  </a:lnTo>
                  <a:lnTo>
                    <a:pt x="211709" y="219710"/>
                  </a:lnTo>
                  <a:close/>
                </a:path>
                <a:path w="217804" h="272414">
                  <a:moveTo>
                    <a:pt x="217805" y="0"/>
                  </a:moveTo>
                  <a:lnTo>
                    <a:pt x="70866" y="0"/>
                  </a:lnTo>
                  <a:lnTo>
                    <a:pt x="64135" y="6743"/>
                  </a:lnTo>
                  <a:lnTo>
                    <a:pt x="64135" y="25400"/>
                  </a:lnTo>
                  <a:lnTo>
                    <a:pt x="64135" y="64389"/>
                  </a:lnTo>
                  <a:lnTo>
                    <a:pt x="25273" y="64389"/>
                  </a:lnTo>
                  <a:lnTo>
                    <a:pt x="64135" y="25400"/>
                  </a:lnTo>
                  <a:lnTo>
                    <a:pt x="64135" y="6743"/>
                  </a:lnTo>
                  <a:lnTo>
                    <a:pt x="1651" y="69342"/>
                  </a:lnTo>
                  <a:lnTo>
                    <a:pt x="0" y="69342"/>
                  </a:lnTo>
                  <a:lnTo>
                    <a:pt x="0" y="270637"/>
                  </a:lnTo>
                  <a:lnTo>
                    <a:pt x="1651" y="270637"/>
                  </a:lnTo>
                  <a:lnTo>
                    <a:pt x="1651" y="272288"/>
                  </a:lnTo>
                  <a:lnTo>
                    <a:pt x="148590" y="272288"/>
                  </a:lnTo>
                  <a:lnTo>
                    <a:pt x="141732" y="262128"/>
                  </a:lnTo>
                  <a:lnTo>
                    <a:pt x="140081" y="257048"/>
                  </a:lnTo>
                  <a:lnTo>
                    <a:pt x="15240" y="257048"/>
                  </a:lnTo>
                  <a:lnTo>
                    <a:pt x="15240" y="79375"/>
                  </a:lnTo>
                  <a:lnTo>
                    <a:pt x="77597" y="79375"/>
                  </a:lnTo>
                  <a:lnTo>
                    <a:pt x="79375" y="77724"/>
                  </a:lnTo>
                  <a:lnTo>
                    <a:pt x="79375" y="64389"/>
                  </a:lnTo>
                  <a:lnTo>
                    <a:pt x="79375" y="25400"/>
                  </a:lnTo>
                  <a:lnTo>
                    <a:pt x="79375" y="13589"/>
                  </a:lnTo>
                  <a:lnTo>
                    <a:pt x="202565" y="13589"/>
                  </a:lnTo>
                  <a:lnTo>
                    <a:pt x="202565" y="151765"/>
                  </a:lnTo>
                  <a:lnTo>
                    <a:pt x="215900" y="151765"/>
                  </a:lnTo>
                  <a:lnTo>
                    <a:pt x="215900" y="154305"/>
                  </a:lnTo>
                  <a:lnTo>
                    <a:pt x="217805" y="154305"/>
                  </a:lnTo>
                  <a:lnTo>
                    <a:pt x="217805" y="13589"/>
                  </a:lnTo>
                  <a:lnTo>
                    <a:pt x="217805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8562" y="1691132"/>
              <a:ext cx="70866" cy="70992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8875903" y="1080008"/>
            <a:ext cx="24955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25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-10" b="1">
                <a:solidFill>
                  <a:srgbClr val="2A3338"/>
                </a:solidFill>
                <a:latin typeface="Trebuchet MS"/>
                <a:cs typeface="Trebuchet MS"/>
              </a:rPr>
              <a:t>ч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а</a:t>
            </a:r>
            <a:r>
              <a:rPr dirty="0" sz="700" spc="-5" b="1">
                <a:solidFill>
                  <a:srgbClr val="2A3338"/>
                </a:solidFill>
                <a:latin typeface="Trebuchet MS"/>
                <a:cs typeface="Trebuchet MS"/>
              </a:rPr>
              <a:t>с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01239" y="6166103"/>
            <a:ext cx="1769745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471170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36</a:t>
            </a:r>
            <a:r>
              <a:rPr dirty="0" sz="800" spc="-100" b="1">
                <a:solidFill>
                  <a:srgbClr val="2A3338"/>
                </a:solidFill>
                <a:latin typeface="Trebuchet MS"/>
                <a:cs typeface="Trebuchet MS"/>
              </a:rPr>
              <a:t>,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82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2</a:t>
            </a:r>
            <a:r>
              <a:rPr dirty="0" sz="800" spc="-9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</a:t>
            </a:r>
            <a:r>
              <a:rPr dirty="0" sz="800" spc="-15" b="1">
                <a:solidFill>
                  <a:srgbClr val="2A3338"/>
                </a:solidFill>
                <a:latin typeface="Trebuchet MS"/>
                <a:cs typeface="Trebuchet MS"/>
              </a:rPr>
              <a:t>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292476" y="2348864"/>
            <a:ext cx="1791335" cy="3773804"/>
            <a:chOff x="2292476" y="2348864"/>
            <a:chExt cx="1791335" cy="3773804"/>
          </a:xfrm>
        </p:grpSpPr>
        <p:sp>
          <p:nvSpPr>
            <p:cNvPr id="54" name="object 54"/>
            <p:cNvSpPr/>
            <p:nvPr/>
          </p:nvSpPr>
          <p:spPr>
            <a:xfrm>
              <a:off x="2330195" y="2357627"/>
              <a:ext cx="1708150" cy="3752215"/>
            </a:xfrm>
            <a:custGeom>
              <a:avLst/>
              <a:gdLst/>
              <a:ahLst/>
              <a:cxnLst/>
              <a:rect l="l" t="t" r="r" b="b"/>
              <a:pathLst>
                <a:path w="1708150" h="3752215">
                  <a:moveTo>
                    <a:pt x="0" y="0"/>
                  </a:moveTo>
                  <a:lnTo>
                    <a:pt x="0" y="3751694"/>
                  </a:lnTo>
                </a:path>
                <a:path w="1708150" h="3752215">
                  <a:moveTo>
                    <a:pt x="1708023" y="0"/>
                  </a:moveTo>
                  <a:lnTo>
                    <a:pt x="1708023" y="3751694"/>
                  </a:lnTo>
                </a:path>
              </a:pathLst>
            </a:custGeom>
            <a:ln w="12700">
              <a:solidFill>
                <a:srgbClr val="00919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302001" y="2358389"/>
              <a:ext cx="1772285" cy="3754754"/>
            </a:xfrm>
            <a:custGeom>
              <a:avLst/>
              <a:gdLst/>
              <a:ahLst/>
              <a:cxnLst/>
              <a:rect l="l" t="t" r="r" b="b"/>
              <a:pathLst>
                <a:path w="1772285" h="3754754">
                  <a:moveTo>
                    <a:pt x="0" y="0"/>
                  </a:moveTo>
                  <a:lnTo>
                    <a:pt x="1772285" y="0"/>
                  </a:lnTo>
                </a:path>
                <a:path w="1772285" h="3754754">
                  <a:moveTo>
                    <a:pt x="0" y="3754628"/>
                  </a:moveTo>
                  <a:lnTo>
                    <a:pt x="1772285" y="3754628"/>
                  </a:lnTo>
                </a:path>
              </a:pathLst>
            </a:custGeom>
            <a:ln w="19050">
              <a:solidFill>
                <a:srgbClr val="0091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6191250" y="2329814"/>
          <a:ext cx="1734820" cy="3780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770"/>
              </a:tblGrid>
              <a:tr h="72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73736">
                <a:tc>
                  <a:txBody>
                    <a:bodyPr/>
                    <a:lstStyle/>
                    <a:p>
                      <a:pPr marL="122555">
                        <a:lnSpc>
                          <a:spcPts val="885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ые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ложе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ния</a:t>
                      </a:r>
                      <a:r>
                        <a:rPr dirty="0" sz="800" spc="-1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79248">
                      <a:solidFill>
                        <a:srgbClr val="FFFFFF"/>
                      </a:solidFill>
                      <a:prstDash val="solid"/>
                    </a:lnB>
                    <a:solidFill>
                      <a:srgbClr val="DBDFE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just" marL="38735" marR="22225" indent="17780">
                        <a:lnSpc>
                          <a:spcPct val="100499"/>
                        </a:lnSpc>
                        <a:spcBef>
                          <a:spcPts val="75"/>
                        </a:spcBef>
                      </a:pP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Протокол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рассмотрения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заявок 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50" spc="-6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(</a:t>
                      </a:r>
                      <a:r>
                        <a:rPr dirty="0" sz="850" spc="-6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подпи</a:t>
                      </a:r>
                      <a:r>
                        <a:rPr dirty="0" sz="850" spc="-6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</a:t>
                      </a:r>
                      <a:r>
                        <a:rPr dirty="0" sz="850" spc="-7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ы</a:t>
                      </a:r>
                      <a:r>
                        <a:rPr dirty="0" sz="850" spc="-5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</a:t>
                      </a:r>
                      <a:r>
                        <a:rPr dirty="0" sz="850" spc="-6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а</a:t>
                      </a:r>
                      <a:r>
                        <a:rPr dirty="0" sz="850" spc="-6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50" spc="2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spc="-2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</a:t>
                      </a: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я</a:t>
                      </a:r>
                      <a:r>
                        <a:rPr dirty="0" sz="850" spc="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+</a:t>
                      </a:r>
                      <a:r>
                        <a:rPr dirty="0" sz="850" spc="7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spc="-6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н</a:t>
                      </a:r>
                      <a:r>
                        <a:rPr dirty="0" sz="850" spc="-6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апра</a:t>
                      </a:r>
                      <a:r>
                        <a:rPr dirty="0" sz="850" spc="-5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</a:t>
                      </a:r>
                      <a:r>
                        <a:rPr dirty="0" sz="850" spc="-7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л</a:t>
                      </a:r>
                      <a:r>
                        <a:rPr dirty="0" sz="850" spc="-7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я</a:t>
                      </a:r>
                      <a:r>
                        <a:rPr dirty="0" sz="850" spc="-7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50" spc="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ся </a:t>
                      </a:r>
                      <a:r>
                        <a:rPr dirty="0" sz="850" spc="-1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spc="-9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оп</a:t>
                      </a:r>
                      <a:r>
                        <a:rPr dirty="0" sz="850" spc="-8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50" spc="-9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ра</a:t>
                      </a:r>
                      <a:r>
                        <a:rPr dirty="0" sz="850" spc="7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50" spc="-4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о</a:t>
                      </a:r>
                      <a:r>
                        <a:rPr dirty="0" sz="850" spc="-4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р</a:t>
                      </a: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у</a:t>
                      </a:r>
                      <a:r>
                        <a:rPr dirty="0" sz="850" spc="-3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spc="-2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Э</a:t>
                      </a: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П</a:t>
                      </a:r>
                      <a:r>
                        <a:rPr dirty="0" sz="850" spc="-3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 </a:t>
                      </a:r>
                      <a:r>
                        <a:rPr dirty="0" sz="850" spc="8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в</a:t>
                      </a:r>
                      <a:r>
                        <a:rPr dirty="0" sz="850" spc="-4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50" spc="-5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о</a:t>
                      </a:r>
                      <a:r>
                        <a:rPr dirty="0" sz="850" spc="-4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т</a:t>
                      </a:r>
                      <a:r>
                        <a:rPr dirty="0" sz="850" spc="-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ж</a:t>
                      </a:r>
                      <a:r>
                        <a:rPr dirty="0" sz="850" spc="-4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</a:t>
                      </a:r>
                      <a:r>
                        <a:rPr dirty="0" sz="850" spc="-5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д</a:t>
                      </a:r>
                      <a:r>
                        <a:rPr dirty="0" sz="850" spc="-4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ень</a:t>
                      </a:r>
                      <a:r>
                        <a:rPr dirty="0" sz="850" spc="-55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)</a:t>
                      </a:r>
                      <a:r>
                        <a:rPr dirty="0" sz="850" b="1" i="1">
                          <a:solidFill>
                            <a:srgbClr val="444444"/>
                          </a:solidFill>
                          <a:latin typeface="Segoe UI Semibold"/>
                          <a:cs typeface="Segoe UI Semibold"/>
                        </a:rPr>
                        <a:t>:</a:t>
                      </a:r>
                      <a:endParaRPr sz="850">
                        <a:latin typeface="Segoe UI Semibold"/>
                        <a:cs typeface="Segoe UI Semibold"/>
                      </a:endParaRPr>
                    </a:p>
                  </a:txBody>
                  <a:tcPr marL="0" marR="0" marB="0" marT="952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79248">
                      <a:solidFill>
                        <a:srgbClr val="FFFFFF"/>
                      </a:solidFill>
                      <a:prstDash val="solid"/>
                    </a:lnT>
                    <a:solidFill>
                      <a:srgbClr val="DBDFE1"/>
                    </a:solidFill>
                  </a:tcPr>
                </a:tc>
              </a:tr>
              <a:tr h="3108198">
                <a:tc>
                  <a:txBody>
                    <a:bodyPr/>
                    <a:lstStyle/>
                    <a:p>
                      <a:pPr marL="123825" marR="233045" indent="-88900">
                        <a:lnSpc>
                          <a:spcPct val="100000"/>
                        </a:lnSpc>
                        <a:spcBef>
                          <a:spcPts val="18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2446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оо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/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оо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тв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участника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8123681" y="2329814"/>
          <a:ext cx="1729105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055"/>
              </a:tblGrid>
              <a:tr h="72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73736">
                <a:tc>
                  <a:txBody>
                    <a:bodyPr/>
                    <a:lstStyle/>
                    <a:p>
                      <a:pPr algn="ctr" marL="13970">
                        <a:lnSpc>
                          <a:spcPts val="885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кр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х</a:t>
                      </a:r>
                      <a:r>
                        <a:rPr dirty="0" sz="800" spc="-14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ложе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й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FE1"/>
                    </a:solidFill>
                  </a:tcPr>
                </a:tc>
              </a:tr>
              <a:tr h="173736"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Оп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ЭП: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DBDFE1"/>
                    </a:solidFill>
                  </a:tcPr>
                </a:tc>
              </a:tr>
              <a:tr h="3332226">
                <a:tc>
                  <a:txBody>
                    <a:bodyPr/>
                    <a:lstStyle/>
                    <a:p>
                      <a:pPr marL="130175" marR="429259" indent="-88900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81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ение</a:t>
                      </a:r>
                      <a:r>
                        <a:rPr dirty="0" sz="800" spc="-1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вы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х  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оме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ам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0175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810" algn="l"/>
                        </a:tabLst>
                      </a:pP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ие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0175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30810" algn="l"/>
                        </a:tabLst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формирование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протокола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ассм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ен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оце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8" name="object 58"/>
          <p:cNvSpPr/>
          <p:nvPr/>
        </p:nvSpPr>
        <p:spPr>
          <a:xfrm>
            <a:off x="6184391" y="1295400"/>
            <a:ext cx="1771014" cy="108585"/>
          </a:xfrm>
          <a:custGeom>
            <a:avLst/>
            <a:gdLst/>
            <a:ahLst/>
            <a:cxnLst/>
            <a:rect l="l" t="t" r="r" b="b"/>
            <a:pathLst>
              <a:path w="1771015" h="108584">
                <a:moveTo>
                  <a:pt x="0" y="108203"/>
                </a:moveTo>
                <a:lnTo>
                  <a:pt x="3429" y="87249"/>
                </a:lnTo>
                <a:lnTo>
                  <a:pt x="12827" y="69976"/>
                </a:lnTo>
                <a:lnTo>
                  <a:pt x="26797" y="58420"/>
                </a:lnTo>
                <a:lnTo>
                  <a:pt x="43815" y="54101"/>
                </a:lnTo>
                <a:lnTo>
                  <a:pt x="841629" y="54101"/>
                </a:lnTo>
                <a:lnTo>
                  <a:pt x="858647" y="49911"/>
                </a:lnTo>
                <a:lnTo>
                  <a:pt x="872363" y="38353"/>
                </a:lnTo>
                <a:lnTo>
                  <a:pt x="881761" y="21082"/>
                </a:lnTo>
                <a:lnTo>
                  <a:pt x="885189" y="0"/>
                </a:lnTo>
                <a:lnTo>
                  <a:pt x="888746" y="21082"/>
                </a:lnTo>
                <a:lnTo>
                  <a:pt x="898143" y="38353"/>
                </a:lnTo>
                <a:lnTo>
                  <a:pt x="911987" y="49911"/>
                </a:lnTo>
                <a:lnTo>
                  <a:pt x="929005" y="54101"/>
                </a:lnTo>
                <a:lnTo>
                  <a:pt x="1726818" y="54101"/>
                </a:lnTo>
                <a:lnTo>
                  <a:pt x="1743837" y="58420"/>
                </a:lnTo>
                <a:lnTo>
                  <a:pt x="1757807" y="69976"/>
                </a:lnTo>
                <a:lnTo>
                  <a:pt x="1767205" y="87249"/>
                </a:lnTo>
                <a:lnTo>
                  <a:pt x="1770634" y="108203"/>
                </a:lnTo>
              </a:path>
            </a:pathLst>
          </a:custGeom>
          <a:ln w="12697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119871" y="1295400"/>
            <a:ext cx="1769745" cy="108585"/>
          </a:xfrm>
          <a:custGeom>
            <a:avLst/>
            <a:gdLst/>
            <a:ahLst/>
            <a:cxnLst/>
            <a:rect l="l" t="t" r="r" b="b"/>
            <a:pathLst>
              <a:path w="1769745" h="108584">
                <a:moveTo>
                  <a:pt x="0" y="108076"/>
                </a:moveTo>
                <a:lnTo>
                  <a:pt x="3428" y="87122"/>
                </a:lnTo>
                <a:lnTo>
                  <a:pt x="12826" y="69850"/>
                </a:lnTo>
                <a:lnTo>
                  <a:pt x="26670" y="58292"/>
                </a:lnTo>
                <a:lnTo>
                  <a:pt x="43814" y="53975"/>
                </a:lnTo>
                <a:lnTo>
                  <a:pt x="840867" y="53975"/>
                </a:lnTo>
                <a:lnTo>
                  <a:pt x="857884" y="49784"/>
                </a:lnTo>
                <a:lnTo>
                  <a:pt x="871854" y="38226"/>
                </a:lnTo>
                <a:lnTo>
                  <a:pt x="881126" y="20954"/>
                </a:lnTo>
                <a:lnTo>
                  <a:pt x="884554" y="0"/>
                </a:lnTo>
                <a:lnTo>
                  <a:pt x="888110" y="20954"/>
                </a:lnTo>
                <a:lnTo>
                  <a:pt x="897381" y="38226"/>
                </a:lnTo>
                <a:lnTo>
                  <a:pt x="911351" y="49784"/>
                </a:lnTo>
                <a:lnTo>
                  <a:pt x="928370" y="53975"/>
                </a:lnTo>
                <a:lnTo>
                  <a:pt x="1725422" y="53975"/>
                </a:lnTo>
                <a:lnTo>
                  <a:pt x="1742567" y="58292"/>
                </a:lnTo>
                <a:lnTo>
                  <a:pt x="1756409" y="69850"/>
                </a:lnTo>
                <a:lnTo>
                  <a:pt x="1765807" y="87122"/>
                </a:lnTo>
                <a:lnTo>
                  <a:pt x="1769236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0058400" y="1295400"/>
            <a:ext cx="1769745" cy="108585"/>
          </a:xfrm>
          <a:custGeom>
            <a:avLst/>
            <a:gdLst/>
            <a:ahLst/>
            <a:cxnLst/>
            <a:rect l="l" t="t" r="r" b="b"/>
            <a:pathLst>
              <a:path w="1769745" h="108584">
                <a:moveTo>
                  <a:pt x="0" y="108076"/>
                </a:moveTo>
                <a:lnTo>
                  <a:pt x="3428" y="87122"/>
                </a:lnTo>
                <a:lnTo>
                  <a:pt x="12826" y="69850"/>
                </a:lnTo>
                <a:lnTo>
                  <a:pt x="26670" y="58292"/>
                </a:lnTo>
                <a:lnTo>
                  <a:pt x="43815" y="53975"/>
                </a:lnTo>
                <a:lnTo>
                  <a:pt x="840867" y="53975"/>
                </a:lnTo>
                <a:lnTo>
                  <a:pt x="857884" y="49784"/>
                </a:lnTo>
                <a:lnTo>
                  <a:pt x="871854" y="38226"/>
                </a:lnTo>
                <a:lnTo>
                  <a:pt x="881126" y="20954"/>
                </a:lnTo>
                <a:lnTo>
                  <a:pt x="884554" y="0"/>
                </a:lnTo>
                <a:lnTo>
                  <a:pt x="888110" y="20954"/>
                </a:lnTo>
                <a:lnTo>
                  <a:pt x="897381" y="38226"/>
                </a:lnTo>
                <a:lnTo>
                  <a:pt x="911351" y="49784"/>
                </a:lnTo>
                <a:lnTo>
                  <a:pt x="928370" y="53975"/>
                </a:lnTo>
                <a:lnTo>
                  <a:pt x="1725422" y="53975"/>
                </a:lnTo>
                <a:lnTo>
                  <a:pt x="1742567" y="58292"/>
                </a:lnTo>
                <a:lnTo>
                  <a:pt x="1756409" y="69850"/>
                </a:lnTo>
                <a:lnTo>
                  <a:pt x="1765807" y="87122"/>
                </a:lnTo>
                <a:lnTo>
                  <a:pt x="1769236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10058400" y="6166103"/>
            <a:ext cx="1777364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marL="563245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82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6</a:t>
            </a:r>
            <a:r>
              <a:rPr dirty="0" sz="8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0059161" y="6113526"/>
            <a:ext cx="1779905" cy="0"/>
          </a:xfrm>
          <a:custGeom>
            <a:avLst/>
            <a:gdLst/>
            <a:ahLst/>
            <a:cxnLst/>
            <a:rect l="l" t="t" r="r" b="b"/>
            <a:pathLst>
              <a:path w="1779904" h="0">
                <a:moveTo>
                  <a:pt x="0" y="0"/>
                </a:moveTo>
                <a:lnTo>
                  <a:pt x="1779524" y="0"/>
                </a:lnTo>
              </a:path>
            </a:pathLst>
          </a:custGeom>
          <a:ln w="19050">
            <a:solidFill>
              <a:srgbClr val="0091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10058400" y="4177284"/>
            <a:ext cx="1777364" cy="14224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3970" rIns="0" bIns="0" rtlCol="0" vert="horz">
            <a:spAutoFit/>
          </a:bodyPr>
          <a:lstStyle/>
          <a:p>
            <a:pPr marL="563245">
              <a:lnSpc>
                <a:spcPct val="100000"/>
              </a:lnSpc>
              <a:spcBef>
                <a:spcPts val="11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83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2</a:t>
            </a:r>
            <a:r>
              <a:rPr dirty="0" sz="8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098278" y="4854955"/>
            <a:ext cx="170624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890">
              <a:lnSpc>
                <a:spcPct val="100000"/>
              </a:lnSpc>
              <a:spcBef>
                <a:spcPts val="100"/>
              </a:spcBef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Есл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«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0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»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«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»</a:t>
            </a:r>
            <a:r>
              <a:rPr dirty="0" sz="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ка</a:t>
            </a:r>
            <a:endParaRPr sz="800">
              <a:latin typeface="Trebuchet MS"/>
              <a:cs typeface="Trebuchet MS"/>
            </a:endParaRPr>
          </a:p>
          <a:p>
            <a:pPr algn="ctr" marL="60960" marR="31750" indent="-17145">
              <a:lnSpc>
                <a:spcPct val="100000"/>
              </a:lnSpc>
            </a:pP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6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ол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сс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я 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 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подачи</a:t>
            </a:r>
            <a:r>
              <a:rPr dirty="0" sz="800" spc="1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участие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4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р. </a:t>
            </a:r>
            <a:r>
              <a:rPr dirty="0" sz="800" spc="-2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зм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я 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извещения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0059161" y="4794884"/>
            <a:ext cx="1779905" cy="1314450"/>
            <a:chOff x="10059161" y="4794884"/>
            <a:chExt cx="1779905" cy="1314450"/>
          </a:xfrm>
        </p:grpSpPr>
        <p:sp>
          <p:nvSpPr>
            <p:cNvPr id="66" name="object 66"/>
            <p:cNvSpPr/>
            <p:nvPr/>
          </p:nvSpPr>
          <p:spPr>
            <a:xfrm>
              <a:off x="10091927" y="4803647"/>
              <a:ext cx="1718945" cy="1306195"/>
            </a:xfrm>
            <a:custGeom>
              <a:avLst/>
              <a:gdLst/>
              <a:ahLst/>
              <a:cxnLst/>
              <a:rect l="l" t="t" r="r" b="b"/>
              <a:pathLst>
                <a:path w="1718945" h="1306195">
                  <a:moveTo>
                    <a:pt x="0" y="0"/>
                  </a:moveTo>
                  <a:lnTo>
                    <a:pt x="0" y="1305661"/>
                  </a:lnTo>
                </a:path>
                <a:path w="1718945" h="1306195">
                  <a:moveTo>
                    <a:pt x="1718564" y="0"/>
                  </a:moveTo>
                  <a:lnTo>
                    <a:pt x="1718564" y="1305661"/>
                  </a:lnTo>
                </a:path>
              </a:pathLst>
            </a:custGeom>
            <a:ln w="12700">
              <a:solidFill>
                <a:srgbClr val="00919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0059161" y="4804409"/>
              <a:ext cx="1779905" cy="0"/>
            </a:xfrm>
            <a:custGeom>
              <a:avLst/>
              <a:gdLst/>
              <a:ahLst/>
              <a:cxnLst/>
              <a:rect l="l" t="t" r="r" b="b"/>
              <a:pathLst>
                <a:path w="1779904" h="0">
                  <a:moveTo>
                    <a:pt x="0" y="0"/>
                  </a:moveTo>
                  <a:lnTo>
                    <a:pt x="1779524" y="0"/>
                  </a:lnTo>
                </a:path>
              </a:pathLst>
            </a:custGeom>
            <a:ln w="19050">
              <a:solidFill>
                <a:srgbClr val="0091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/>
          <p:cNvSpPr txBox="1"/>
          <p:nvPr/>
        </p:nvSpPr>
        <p:spPr>
          <a:xfrm>
            <a:off x="2336545" y="2370175"/>
            <a:ext cx="1695450" cy="211772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551815">
              <a:lnSpc>
                <a:spcPct val="100000"/>
              </a:lnSpc>
              <a:spcBef>
                <a:spcPts val="400"/>
              </a:spcBef>
            </a:pP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Изменение:</a:t>
            </a:r>
            <a:endParaRPr sz="800">
              <a:latin typeface="Trebuchet MS"/>
              <a:cs typeface="Trebuchet MS"/>
            </a:endParaRPr>
          </a:p>
          <a:p>
            <a:pPr marL="117475" marR="476884" indent="-88900">
              <a:lnSpc>
                <a:spcPct val="100000"/>
              </a:lnSpc>
              <a:spcBef>
                <a:spcPts val="300"/>
              </a:spcBef>
              <a:buClr>
                <a:srgbClr val="E1465A"/>
              </a:buClr>
              <a:buFont typeface="Arial"/>
              <a:buChar char="•"/>
              <a:tabLst>
                <a:tab pos="118110" algn="l"/>
              </a:tabLst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оз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ее</a:t>
            </a:r>
            <a:r>
              <a:rPr dirty="0" sz="800" spc="-14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р.  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д.</a:t>
            </a:r>
            <a:r>
              <a:rPr dirty="0" sz="800" spc="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до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ДОПЗ</a:t>
            </a:r>
            <a:r>
              <a:rPr dirty="0" sz="800" spc="45">
                <a:solidFill>
                  <a:srgbClr val="E1465A"/>
                </a:solidFill>
                <a:latin typeface="Trebuchet MS"/>
                <a:cs typeface="Trebuchet MS"/>
              </a:rPr>
              <a:t>*</a:t>
            </a:r>
            <a:endParaRPr sz="800">
              <a:latin typeface="Trebuchet MS"/>
              <a:cs typeface="Trebuchet MS"/>
            </a:endParaRPr>
          </a:p>
          <a:p>
            <a:pPr marL="117475" marR="97155" indent="-11811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18110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зме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зме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ий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35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1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р.</a:t>
            </a:r>
            <a:endParaRPr sz="800">
              <a:latin typeface="Trebuchet MS"/>
              <a:cs typeface="Trebuchet MS"/>
            </a:endParaRPr>
          </a:p>
          <a:p>
            <a:pPr algn="ctr" marR="73660">
              <a:lnSpc>
                <a:spcPct val="100000"/>
              </a:lnSpc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60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ти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ш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endParaRPr sz="800">
              <a:latin typeface="Trebuchet MS"/>
              <a:cs typeface="Trebuchet MS"/>
            </a:endParaRPr>
          </a:p>
          <a:p>
            <a:pPr algn="just" marL="117475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18110" algn="l"/>
              </a:tabLst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ок</a:t>
            </a:r>
            <a:endParaRPr sz="800">
              <a:latin typeface="Trebuchet MS"/>
              <a:cs typeface="Trebuchet MS"/>
            </a:endParaRPr>
          </a:p>
          <a:p>
            <a:pPr marL="117475" marR="633095">
              <a:lnSpc>
                <a:spcPct val="100000"/>
              </a:lnSpc>
            </a:pPr>
            <a:r>
              <a:rPr dirty="0" sz="800" spc="229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m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i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n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р.</a:t>
            </a:r>
            <a:r>
              <a:rPr dirty="0" sz="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я 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зм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щ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ЕИС</a:t>
            </a:r>
            <a:endParaRPr sz="800">
              <a:latin typeface="Trebuchet MS"/>
              <a:cs typeface="Trebuchet MS"/>
            </a:endParaRPr>
          </a:p>
          <a:p>
            <a:pPr algn="just" marL="431165">
              <a:lnSpc>
                <a:spcPct val="100000"/>
              </a:lnSpc>
              <a:spcBef>
                <a:spcPts val="600"/>
              </a:spcBef>
            </a:pP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тме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8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0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70" b="1">
                <a:solidFill>
                  <a:srgbClr val="444444"/>
                </a:solidFill>
                <a:latin typeface="Trebuchet MS"/>
                <a:cs typeface="Trebuchet MS"/>
              </a:rPr>
              <a:t>:</a:t>
            </a:r>
            <a:endParaRPr sz="800">
              <a:latin typeface="Trebuchet MS"/>
              <a:cs typeface="Trebuchet MS"/>
            </a:endParaRPr>
          </a:p>
          <a:p>
            <a:pPr algn="just" marL="117475" indent="-88900">
              <a:lnSpc>
                <a:spcPct val="100000"/>
              </a:lnSpc>
              <a:spcBef>
                <a:spcPts val="300"/>
              </a:spcBef>
              <a:buClr>
                <a:srgbClr val="E1465A"/>
              </a:buClr>
              <a:buFont typeface="Arial"/>
              <a:buChar char="•"/>
              <a:tabLst>
                <a:tab pos="118110" algn="l"/>
              </a:tabLst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оз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ее</a:t>
            </a:r>
            <a:r>
              <a:rPr dirty="0" sz="800" spc="-14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 spc="-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2</a:t>
            </a:r>
            <a:r>
              <a:rPr dirty="0" sz="800" spc="-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6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endParaRPr sz="800">
              <a:latin typeface="Trebuchet MS"/>
              <a:cs typeface="Trebuchet MS"/>
            </a:endParaRPr>
          </a:p>
          <a:p>
            <a:pPr algn="just" marL="117475" marR="331470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18110" algn="l"/>
              </a:tabLst>
            </a:pP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случае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непреодолимой </a:t>
            </a:r>
            <a:r>
              <a:rPr dirty="0" sz="800" spc="-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75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клю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я 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50">
              <a:latin typeface="Trebuchet MS"/>
              <a:cs typeface="Trebuchet MS"/>
            </a:endParaRPr>
          </a:p>
          <a:p>
            <a:pPr marL="48895" marR="275590">
              <a:lnSpc>
                <a:spcPct val="100000"/>
              </a:lnSpc>
            </a:pPr>
            <a:r>
              <a:rPr dirty="0" sz="700" spc="10" b="1">
                <a:solidFill>
                  <a:srgbClr val="E1465A"/>
                </a:solidFill>
                <a:latin typeface="Trebuchet MS"/>
                <a:cs typeface="Trebuchet MS"/>
              </a:rPr>
              <a:t>*</a:t>
            </a:r>
            <a:r>
              <a:rPr dirty="0" sz="700" spc="-5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7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700" spc="-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700" spc="2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700" spc="4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7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95">
                <a:solidFill>
                  <a:srgbClr val="444444"/>
                </a:solidFill>
                <a:latin typeface="Trebuchet MS"/>
                <a:cs typeface="Trebuchet MS"/>
              </a:rPr>
              <a:t>–</a:t>
            </a:r>
            <a:r>
              <a:rPr dirty="0" sz="700" spc="-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700" spc="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700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7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7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1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700" spc="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700" spc="1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7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700" spc="1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7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70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700" spc="-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700" spc="15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7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700" spc="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700" spc="10">
                <a:solidFill>
                  <a:srgbClr val="444444"/>
                </a:solidFill>
                <a:latin typeface="Trebuchet MS"/>
                <a:cs typeface="Trebuchet MS"/>
              </a:rPr>
              <a:t>од</a:t>
            </a:r>
            <a:r>
              <a:rPr dirty="0" sz="7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700" spc="1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700">
                <a:solidFill>
                  <a:srgbClr val="444444"/>
                </a:solidFill>
                <a:latin typeface="Trebuchet MS"/>
                <a:cs typeface="Trebuchet MS"/>
              </a:rPr>
              <a:t>и  </a:t>
            </a:r>
            <a:r>
              <a:rPr dirty="0" sz="700" spc="20">
                <a:solidFill>
                  <a:srgbClr val="444444"/>
                </a:solidFill>
                <a:latin typeface="Trebuchet MS"/>
                <a:cs typeface="Trebuchet MS"/>
              </a:rPr>
              <a:t>заявок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409444" y="4191000"/>
            <a:ext cx="1520825" cy="0"/>
          </a:xfrm>
          <a:custGeom>
            <a:avLst/>
            <a:gdLst/>
            <a:ahLst/>
            <a:cxnLst/>
            <a:rect l="l" t="t" r="r" b="b"/>
            <a:pathLst>
              <a:path w="1520825" h="0">
                <a:moveTo>
                  <a:pt x="0" y="0"/>
                </a:moveTo>
                <a:lnTo>
                  <a:pt x="1520570" y="0"/>
                </a:lnTo>
              </a:path>
            </a:pathLst>
          </a:custGeom>
          <a:ln w="9525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0" name="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2811" y="2570988"/>
            <a:ext cx="128015" cy="129539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44440" y="3974591"/>
            <a:ext cx="128015" cy="129539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10550652" y="178307"/>
            <a:ext cx="1641475" cy="324485"/>
          </a:xfrm>
          <a:custGeom>
            <a:avLst/>
            <a:gdLst/>
            <a:ahLst/>
            <a:cxnLst/>
            <a:rect l="l" t="t" r="r" b="b"/>
            <a:pathLst>
              <a:path w="1641475" h="324484">
                <a:moveTo>
                  <a:pt x="1641094" y="0"/>
                </a:moveTo>
                <a:lnTo>
                  <a:pt x="0" y="0"/>
                </a:lnTo>
                <a:lnTo>
                  <a:pt x="0" y="324231"/>
                </a:lnTo>
                <a:lnTo>
                  <a:pt x="1641094" y="324231"/>
                </a:lnTo>
                <a:lnTo>
                  <a:pt x="1641094" y="0"/>
                </a:lnTo>
                <a:close/>
              </a:path>
            </a:pathLst>
          </a:custGeom>
          <a:solidFill>
            <a:srgbClr val="7389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10662666" y="172669"/>
            <a:ext cx="13747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5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8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01</a:t>
            </a:r>
            <a:r>
              <a:rPr dirty="0" sz="1800" spc="-16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r>
              <a:rPr dirty="0" sz="1800" spc="-16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1800" spc="-40" b="1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1800" spc="-25" b="1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163817" y="2329814"/>
          <a:ext cx="2757805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8755"/>
              </a:tblGrid>
              <a:tr h="631697">
                <a:tc>
                  <a:txBody>
                    <a:bodyPr/>
                    <a:lstStyle/>
                    <a:p>
                      <a:pPr marL="153035" indent="-90805">
                        <a:lnSpc>
                          <a:spcPct val="100000"/>
                        </a:lnSpc>
                        <a:spcBef>
                          <a:spcPts val="484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367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ЭП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53035" marR="407670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367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 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подписывает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или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не 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создаёт протокол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разногласий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29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800" spc="1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признание</a:t>
                      </a:r>
                      <a:r>
                        <a:rPr dirty="0" sz="800" spc="-10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уклонившимся!)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447040">
                        <a:lnSpc>
                          <a:spcPts val="860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мест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8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5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онт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114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т: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2990850">
                <a:tc>
                  <a:txBody>
                    <a:bodyPr/>
                    <a:lstStyle/>
                    <a:p>
                      <a:pPr marL="153035" marR="454025" indent="-90170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367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ОИ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>
                          <a:solidFill>
                            <a:srgbClr val="E1465A"/>
                          </a:solidFill>
                          <a:latin typeface="Trebuchet MS"/>
                          <a:cs typeface="Trebuchet MS"/>
                        </a:rPr>
                        <a:t>*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9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(вн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 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денежных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53035" marR="461645">
                        <a:lnSpc>
                          <a:spcPct val="100000"/>
                        </a:lnSpc>
                      </a:pPr>
                      <a:r>
                        <a:rPr dirty="0" sz="800" spc="1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средств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указанный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заказчиком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счет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или </a:t>
                      </a:r>
                      <a:r>
                        <a:rPr dirty="0" sz="800" spc="-22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олж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бы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800" spc="-6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реестр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53035">
                        <a:lnSpc>
                          <a:spcPts val="905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ти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й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algn="ctr" marR="139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algn="ctr" marL="294640" marR="278130" indent="-825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со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37</a:t>
                      </a:r>
                      <a:r>
                        <a:rPr dirty="0" sz="800" spc="-114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44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ФЗ  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2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1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1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9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:</a:t>
                      </a:r>
                      <a:r>
                        <a:rPr dirty="0" sz="800" spc="-5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пр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6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пр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1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конкурсов</a:t>
                      </a:r>
                      <a:r>
                        <a:rPr dirty="0" sz="800" spc="13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аукционов</a:t>
                      </a:r>
                      <a:r>
                        <a:rPr dirty="0" sz="800" spc="-9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НМЦК,</a:t>
                      </a:r>
                      <a:r>
                        <a:rPr dirty="0" sz="800" spc="-6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4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СЦЕ</a:t>
                      </a:r>
                      <a:r>
                        <a:rPr dirty="0" sz="800" spc="-6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ТРУ</a:t>
                      </a:r>
                      <a:r>
                        <a:rPr dirty="0" sz="800" spc="-5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(если </a:t>
                      </a:r>
                      <a:r>
                        <a:rPr dirty="0" sz="800" spc="-22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закупка«без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800" spc="-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ъ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ё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r>
                        <a:rPr dirty="0" sz="800" spc="-9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иже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6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6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25</a:t>
                      </a:r>
                      <a:r>
                        <a:rPr dirty="0" sz="800" spc="-5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6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64490" y="2407666"/>
            <a:ext cx="271399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4780" marR="326390" indent="-90170">
              <a:lnSpc>
                <a:spcPct val="100000"/>
              </a:lnSpc>
              <a:spcBef>
                <a:spcPts val="105"/>
              </a:spcBef>
              <a:buClr>
                <a:srgbClr val="E1465A"/>
              </a:buClr>
              <a:buFont typeface="Arial"/>
              <a:buChar char="•"/>
              <a:tabLst>
                <a:tab pos="145415" algn="l"/>
              </a:tabLst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подведения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итогов</a:t>
            </a:r>
            <a:r>
              <a:rPr dirty="0" sz="800" spc="-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(эл.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конкурсы,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эл.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аукцион, </a:t>
            </a:r>
            <a:r>
              <a:rPr dirty="0" sz="800" spc="-2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эл.</a:t>
            </a:r>
            <a:r>
              <a:rPr dirty="0" sz="800" spc="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запрос</a:t>
            </a:r>
            <a:r>
              <a:rPr dirty="0" sz="800" spc="-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предложений)</a:t>
            </a:r>
            <a:endParaRPr sz="800">
              <a:latin typeface="Trebuchet MS"/>
              <a:cs typeface="Trebuchet MS"/>
            </a:endParaRPr>
          </a:p>
          <a:p>
            <a:pPr marL="144780" marR="864235" indent="-9017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45415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сс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оц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ки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(эл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. 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запрос</a:t>
            </a:r>
            <a:r>
              <a:rPr dirty="0" sz="800" spc="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котировок)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188" y="1295400"/>
            <a:ext cx="5652135" cy="108585"/>
          </a:xfrm>
          <a:custGeom>
            <a:avLst/>
            <a:gdLst/>
            <a:ahLst/>
            <a:cxnLst/>
            <a:rect l="l" t="t" r="r" b="b"/>
            <a:pathLst>
              <a:path w="5652135" h="108584">
                <a:moveTo>
                  <a:pt x="0" y="108076"/>
                </a:moveTo>
                <a:lnTo>
                  <a:pt x="3441" y="87122"/>
                </a:lnTo>
                <a:lnTo>
                  <a:pt x="12826" y="69850"/>
                </a:lnTo>
                <a:lnTo>
                  <a:pt x="26746" y="58292"/>
                </a:lnTo>
                <a:lnTo>
                  <a:pt x="43802" y="53975"/>
                </a:lnTo>
                <a:lnTo>
                  <a:pt x="2782189" y="53975"/>
                </a:lnTo>
                <a:lnTo>
                  <a:pt x="2799207" y="49784"/>
                </a:lnTo>
                <a:lnTo>
                  <a:pt x="2813177" y="38226"/>
                </a:lnTo>
                <a:lnTo>
                  <a:pt x="2822575" y="20954"/>
                </a:lnTo>
                <a:lnTo>
                  <a:pt x="2826004" y="0"/>
                </a:lnTo>
                <a:lnTo>
                  <a:pt x="2829433" y="20954"/>
                </a:lnTo>
                <a:lnTo>
                  <a:pt x="2838831" y="38226"/>
                </a:lnTo>
                <a:lnTo>
                  <a:pt x="2852801" y="49784"/>
                </a:lnTo>
                <a:lnTo>
                  <a:pt x="2869819" y="53975"/>
                </a:lnTo>
                <a:lnTo>
                  <a:pt x="5608193" y="53975"/>
                </a:lnTo>
                <a:lnTo>
                  <a:pt x="5625211" y="58292"/>
                </a:lnTo>
                <a:lnTo>
                  <a:pt x="5639181" y="69850"/>
                </a:lnTo>
                <a:lnTo>
                  <a:pt x="5648579" y="87122"/>
                </a:lnTo>
                <a:lnTo>
                  <a:pt x="5652008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45514" y="2001138"/>
            <a:ext cx="93027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9710" marR="5080" indent="-207645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аз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мещ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9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800" spc="-16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ИС  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протокола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9663" y="1459991"/>
            <a:ext cx="11475720" cy="501015"/>
            <a:chOff x="359663" y="1459991"/>
            <a:chExt cx="11475720" cy="501015"/>
          </a:xfrm>
        </p:grpSpPr>
        <p:sp>
          <p:nvSpPr>
            <p:cNvPr id="7" name="object 7"/>
            <p:cNvSpPr/>
            <p:nvPr/>
          </p:nvSpPr>
          <p:spPr>
            <a:xfrm>
              <a:off x="359663" y="1459991"/>
              <a:ext cx="2745105" cy="399415"/>
            </a:xfrm>
            <a:custGeom>
              <a:avLst/>
              <a:gdLst/>
              <a:ahLst/>
              <a:cxnLst/>
              <a:rect l="l" t="t" r="r" b="b"/>
              <a:pathLst>
                <a:path w="2745105" h="399414">
                  <a:moveTo>
                    <a:pt x="2744597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2744597" y="399034"/>
                  </a:lnTo>
                  <a:lnTo>
                    <a:pt x="274459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48967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19" h="150494">
                  <a:moveTo>
                    <a:pt x="160019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19" y="12217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65931" y="1459991"/>
              <a:ext cx="2747645" cy="399415"/>
            </a:xfrm>
            <a:custGeom>
              <a:avLst/>
              <a:gdLst/>
              <a:ahLst/>
              <a:cxnLst/>
              <a:rect l="l" t="t" r="r" b="b"/>
              <a:pathLst>
                <a:path w="2747645" h="399414">
                  <a:moveTo>
                    <a:pt x="2747391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2747391" y="399034"/>
                  </a:lnTo>
                  <a:lnTo>
                    <a:pt x="27473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53711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10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27247" y="1548383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80" h="207644">
                  <a:moveTo>
                    <a:pt x="0" y="0"/>
                  </a:moveTo>
                  <a:lnTo>
                    <a:pt x="0" y="207137"/>
                  </a:lnTo>
                  <a:lnTo>
                    <a:pt x="106679" y="103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184392" y="1459991"/>
              <a:ext cx="2740025" cy="399415"/>
            </a:xfrm>
            <a:custGeom>
              <a:avLst/>
              <a:gdLst/>
              <a:ahLst/>
              <a:cxnLst/>
              <a:rect l="l" t="t" r="r" b="b"/>
              <a:pathLst>
                <a:path w="2740025" h="399414">
                  <a:moveTo>
                    <a:pt x="2739770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2739770" y="399034"/>
                  </a:lnTo>
                  <a:lnTo>
                    <a:pt x="273977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463028" y="1810511"/>
              <a:ext cx="161925" cy="150495"/>
            </a:xfrm>
            <a:custGeom>
              <a:avLst/>
              <a:gdLst/>
              <a:ahLst/>
              <a:cxnLst/>
              <a:rect l="l" t="t" r="r" b="b"/>
              <a:pathLst>
                <a:path w="161925" h="150494">
                  <a:moveTo>
                    <a:pt x="161417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645" y="150367"/>
                  </a:lnTo>
                  <a:lnTo>
                    <a:pt x="161417" y="122174"/>
                  </a:lnTo>
                  <a:lnTo>
                    <a:pt x="161417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89532" y="1548383"/>
              <a:ext cx="4554220" cy="225425"/>
            </a:xfrm>
            <a:custGeom>
              <a:avLst/>
              <a:gdLst/>
              <a:ahLst/>
              <a:cxnLst/>
              <a:rect l="l" t="t" r="r" b="b"/>
              <a:pathLst>
                <a:path w="4554220" h="225425">
                  <a:moveTo>
                    <a:pt x="278384" y="142621"/>
                  </a:moveTo>
                  <a:lnTo>
                    <a:pt x="275463" y="138430"/>
                  </a:lnTo>
                  <a:lnTo>
                    <a:pt x="271145" y="137668"/>
                  </a:lnTo>
                  <a:lnTo>
                    <a:pt x="100330" y="137668"/>
                  </a:lnTo>
                  <a:lnTo>
                    <a:pt x="99695" y="136906"/>
                  </a:lnTo>
                  <a:lnTo>
                    <a:pt x="99695" y="44323"/>
                  </a:lnTo>
                  <a:lnTo>
                    <a:pt x="123571" y="53086"/>
                  </a:lnTo>
                  <a:lnTo>
                    <a:pt x="130810" y="56007"/>
                  </a:lnTo>
                  <a:lnTo>
                    <a:pt x="136652" y="53848"/>
                  </a:lnTo>
                  <a:lnTo>
                    <a:pt x="140970" y="48006"/>
                  </a:lnTo>
                  <a:lnTo>
                    <a:pt x="143002" y="44323"/>
                  </a:lnTo>
                  <a:lnTo>
                    <a:pt x="151257" y="33401"/>
                  </a:lnTo>
                  <a:lnTo>
                    <a:pt x="155575" y="26924"/>
                  </a:lnTo>
                  <a:lnTo>
                    <a:pt x="157607" y="23241"/>
                  </a:lnTo>
                  <a:lnTo>
                    <a:pt x="124206" y="23241"/>
                  </a:lnTo>
                  <a:lnTo>
                    <a:pt x="111252" y="18161"/>
                  </a:lnTo>
                  <a:lnTo>
                    <a:pt x="98933" y="13716"/>
                  </a:lnTo>
                  <a:lnTo>
                    <a:pt x="94488" y="12319"/>
                  </a:lnTo>
                  <a:lnTo>
                    <a:pt x="90932" y="11557"/>
                  </a:lnTo>
                  <a:lnTo>
                    <a:pt x="49403" y="11557"/>
                  </a:lnTo>
                  <a:lnTo>
                    <a:pt x="40894" y="12700"/>
                  </a:lnTo>
                  <a:lnTo>
                    <a:pt x="11303" y="73406"/>
                  </a:lnTo>
                  <a:lnTo>
                    <a:pt x="6604" y="88011"/>
                  </a:lnTo>
                  <a:lnTo>
                    <a:pt x="5080" y="93853"/>
                  </a:lnTo>
                  <a:lnTo>
                    <a:pt x="2921" y="98933"/>
                  </a:lnTo>
                  <a:lnTo>
                    <a:pt x="1397" y="104775"/>
                  </a:lnTo>
                  <a:lnTo>
                    <a:pt x="0" y="112141"/>
                  </a:lnTo>
                  <a:lnTo>
                    <a:pt x="5080" y="118745"/>
                  </a:lnTo>
                  <a:lnTo>
                    <a:pt x="18161" y="123063"/>
                  </a:lnTo>
                  <a:lnTo>
                    <a:pt x="25527" y="119380"/>
                  </a:lnTo>
                  <a:lnTo>
                    <a:pt x="30607" y="104775"/>
                  </a:lnTo>
                  <a:lnTo>
                    <a:pt x="30607" y="102616"/>
                  </a:lnTo>
                  <a:lnTo>
                    <a:pt x="32004" y="100457"/>
                  </a:lnTo>
                  <a:lnTo>
                    <a:pt x="32004" y="210439"/>
                  </a:lnTo>
                  <a:lnTo>
                    <a:pt x="32766" y="219202"/>
                  </a:lnTo>
                  <a:lnTo>
                    <a:pt x="40640" y="225044"/>
                  </a:lnTo>
                  <a:lnTo>
                    <a:pt x="55880" y="221488"/>
                  </a:lnTo>
                  <a:lnTo>
                    <a:pt x="60325" y="215646"/>
                  </a:lnTo>
                  <a:lnTo>
                    <a:pt x="60325" y="125222"/>
                  </a:lnTo>
                  <a:lnTo>
                    <a:pt x="59563" y="123825"/>
                  </a:lnTo>
                  <a:lnTo>
                    <a:pt x="60325" y="123063"/>
                  </a:lnTo>
                  <a:lnTo>
                    <a:pt x="71247" y="123063"/>
                  </a:lnTo>
                  <a:lnTo>
                    <a:pt x="71247" y="210439"/>
                  </a:lnTo>
                  <a:lnTo>
                    <a:pt x="73660" y="217170"/>
                  </a:lnTo>
                  <a:lnTo>
                    <a:pt x="78613" y="221742"/>
                  </a:lnTo>
                  <a:lnTo>
                    <a:pt x="85090" y="223393"/>
                  </a:lnTo>
                  <a:lnTo>
                    <a:pt x="91567" y="221488"/>
                  </a:lnTo>
                  <a:lnTo>
                    <a:pt x="96774" y="218567"/>
                  </a:lnTo>
                  <a:lnTo>
                    <a:pt x="98933" y="214122"/>
                  </a:lnTo>
                  <a:lnTo>
                    <a:pt x="98933" y="157988"/>
                  </a:lnTo>
                  <a:lnTo>
                    <a:pt x="99695" y="156591"/>
                  </a:lnTo>
                  <a:lnTo>
                    <a:pt x="268859" y="156591"/>
                  </a:lnTo>
                  <a:lnTo>
                    <a:pt x="270383" y="155829"/>
                  </a:lnTo>
                  <a:lnTo>
                    <a:pt x="274701" y="155829"/>
                  </a:lnTo>
                  <a:lnTo>
                    <a:pt x="277622" y="152146"/>
                  </a:lnTo>
                  <a:lnTo>
                    <a:pt x="278384" y="147828"/>
                  </a:lnTo>
                  <a:lnTo>
                    <a:pt x="278384" y="142621"/>
                  </a:lnTo>
                  <a:close/>
                </a:path>
                <a:path w="4554220" h="225425">
                  <a:moveTo>
                    <a:pt x="4553712" y="103505"/>
                  </a:moveTo>
                  <a:lnTo>
                    <a:pt x="4447032" y="0"/>
                  </a:lnTo>
                  <a:lnTo>
                    <a:pt x="4447032" y="207137"/>
                  </a:lnTo>
                  <a:lnTo>
                    <a:pt x="4553712" y="103505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092183" y="1459991"/>
              <a:ext cx="2743200" cy="399415"/>
            </a:xfrm>
            <a:custGeom>
              <a:avLst/>
              <a:gdLst/>
              <a:ahLst/>
              <a:cxnLst/>
              <a:rect l="l" t="t" r="r" b="b"/>
              <a:pathLst>
                <a:path w="2743200" h="399414">
                  <a:moveTo>
                    <a:pt x="2743200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2743200" y="399034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946895" y="1548383"/>
              <a:ext cx="106680" cy="206375"/>
            </a:xfrm>
            <a:custGeom>
              <a:avLst/>
              <a:gdLst/>
              <a:ahLst/>
              <a:cxnLst/>
              <a:rect l="l" t="t" r="r" b="b"/>
              <a:pathLst>
                <a:path w="106679" h="206375">
                  <a:moveTo>
                    <a:pt x="0" y="0"/>
                  </a:moveTo>
                  <a:lnTo>
                    <a:pt x="0" y="206375"/>
                  </a:lnTo>
                  <a:lnTo>
                    <a:pt x="106679" y="103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2308" y="1545335"/>
              <a:ext cx="156971" cy="1264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6108" y="1487423"/>
              <a:ext cx="187451" cy="944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2272" y="1485899"/>
              <a:ext cx="277367" cy="2880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9499" y="1487423"/>
              <a:ext cx="284988" cy="2860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73868" y="1485899"/>
              <a:ext cx="220979" cy="28803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386059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10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4004817" y="2001138"/>
            <a:ext cx="123063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69545" marR="5080" indent="-157480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аз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мещ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9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20" b="1">
                <a:solidFill>
                  <a:srgbClr val="E11E31"/>
                </a:solidFill>
                <a:latin typeface="Trebuchet MS"/>
                <a:cs typeface="Trebuchet MS"/>
              </a:rPr>
              <a:t>м  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ое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14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онт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та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9242" y="2001138"/>
            <a:ext cx="126301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5"/>
              </a:spcBef>
            </a:pP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Подписаниепобедителем </a:t>
            </a:r>
            <a:r>
              <a:rPr dirty="0" sz="800" spc="-229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ое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14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онт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та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81361" y="2001138"/>
            <a:ext cx="111188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1465" marR="5080" indent="-2794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Подписаниеконтракта </a:t>
            </a:r>
            <a:r>
              <a:rPr dirty="0" sz="800" spc="-229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заказчиком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229468" y="1080008"/>
            <a:ext cx="44513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a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x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3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1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51790" y="2348864"/>
            <a:ext cx="2753360" cy="3773804"/>
            <a:chOff x="351790" y="2348864"/>
            <a:chExt cx="2753360" cy="3773804"/>
          </a:xfrm>
        </p:grpSpPr>
        <p:sp>
          <p:nvSpPr>
            <p:cNvPr id="28" name="object 28"/>
            <p:cNvSpPr/>
            <p:nvPr/>
          </p:nvSpPr>
          <p:spPr>
            <a:xfrm>
              <a:off x="358140" y="2357627"/>
              <a:ext cx="2726690" cy="3752215"/>
            </a:xfrm>
            <a:custGeom>
              <a:avLst/>
              <a:gdLst/>
              <a:ahLst/>
              <a:cxnLst/>
              <a:rect l="l" t="t" r="r" b="b"/>
              <a:pathLst>
                <a:path w="2726690" h="3752215">
                  <a:moveTo>
                    <a:pt x="0" y="0"/>
                  </a:moveTo>
                  <a:lnTo>
                    <a:pt x="0" y="3751694"/>
                  </a:lnTo>
                </a:path>
                <a:path w="2726690" h="3752215">
                  <a:moveTo>
                    <a:pt x="2726182" y="0"/>
                  </a:moveTo>
                  <a:lnTo>
                    <a:pt x="2726182" y="3751694"/>
                  </a:lnTo>
                </a:path>
              </a:pathLst>
            </a:custGeom>
            <a:ln w="12700">
              <a:solidFill>
                <a:srgbClr val="92A2A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61950" y="2358389"/>
              <a:ext cx="2743200" cy="3754754"/>
            </a:xfrm>
            <a:custGeom>
              <a:avLst/>
              <a:gdLst/>
              <a:ahLst/>
              <a:cxnLst/>
              <a:rect l="l" t="t" r="r" b="b"/>
              <a:pathLst>
                <a:path w="2743200" h="3754754">
                  <a:moveTo>
                    <a:pt x="0" y="0"/>
                  </a:moveTo>
                  <a:lnTo>
                    <a:pt x="2743200" y="0"/>
                  </a:lnTo>
                </a:path>
                <a:path w="2743200" h="3754754">
                  <a:moveTo>
                    <a:pt x="0" y="3754628"/>
                  </a:moveTo>
                  <a:lnTo>
                    <a:pt x="2743200" y="3754628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3257550" y="2329814"/>
          <a:ext cx="273304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3990"/>
              </a:tblGrid>
              <a:tr h="72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47955" indent="-90170">
                        <a:lnSpc>
                          <a:spcPts val="86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8590" algn="l"/>
                        </a:tabLst>
                      </a:pPr>
                      <a:r>
                        <a:rPr dirty="0" sz="800" spc="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3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ЕИС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6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ЭП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использованием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3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ЕИС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47955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859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ка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3405378">
                <a:tc>
                  <a:txBody>
                    <a:bodyPr/>
                    <a:lstStyle/>
                    <a:p>
                      <a:pPr marL="6508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оек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8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онт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14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лю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т: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47955" marR="125730" indent="-90170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859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оль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(ц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за 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право заключения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контракта,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если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аукцион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на </a:t>
                      </a:r>
                      <a:r>
                        <a:rPr dirty="0" sz="800" spc="2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ш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23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68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;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ЦЕ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800" spc="-7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– 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куп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ка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«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ъ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ё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47955" marR="711835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859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то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зн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конкретные</a:t>
                      </a:r>
                      <a:r>
                        <a:rPr dirty="0" sz="800" spc="10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показатели)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47955" marR="2540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8590" algn="l"/>
                        </a:tabLst>
                      </a:pP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предложение</a:t>
                      </a:r>
                      <a:r>
                        <a:rPr dirty="0" sz="800" spc="-9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победителя</a:t>
                      </a:r>
                      <a:r>
                        <a:rPr dirty="0" sz="800" spc="-7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характеристиках</a:t>
                      </a:r>
                      <a:r>
                        <a:rPr dirty="0" sz="800" spc="-1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объекта </a:t>
                      </a:r>
                      <a:r>
                        <a:rPr dirty="0" sz="800" spc="-229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(эл.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конкурсы,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если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установлен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критерий </a:t>
                      </a:r>
                      <a:r>
                        <a:rPr dirty="0" sz="800" spc="2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по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п.3 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ч.1 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ст.32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44-ФЗ)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47955" marR="724535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859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9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800" spc="-6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х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(эл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ос 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предложений)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6184391" y="1295400"/>
            <a:ext cx="2740025" cy="108585"/>
          </a:xfrm>
          <a:custGeom>
            <a:avLst/>
            <a:gdLst/>
            <a:ahLst/>
            <a:cxnLst/>
            <a:rect l="l" t="t" r="r" b="b"/>
            <a:pathLst>
              <a:path w="2740025" h="108584">
                <a:moveTo>
                  <a:pt x="0" y="108076"/>
                </a:moveTo>
                <a:lnTo>
                  <a:pt x="3429" y="87122"/>
                </a:lnTo>
                <a:lnTo>
                  <a:pt x="12827" y="69850"/>
                </a:lnTo>
                <a:lnTo>
                  <a:pt x="26670" y="58292"/>
                </a:lnTo>
                <a:lnTo>
                  <a:pt x="43815" y="53975"/>
                </a:lnTo>
                <a:lnTo>
                  <a:pt x="1326007" y="53975"/>
                </a:lnTo>
                <a:lnTo>
                  <a:pt x="1343152" y="49784"/>
                </a:lnTo>
                <a:lnTo>
                  <a:pt x="1356994" y="38226"/>
                </a:lnTo>
                <a:lnTo>
                  <a:pt x="1366392" y="20954"/>
                </a:lnTo>
                <a:lnTo>
                  <a:pt x="1369822" y="0"/>
                </a:lnTo>
                <a:lnTo>
                  <a:pt x="1373251" y="20954"/>
                </a:lnTo>
                <a:lnTo>
                  <a:pt x="1382776" y="38226"/>
                </a:lnTo>
                <a:lnTo>
                  <a:pt x="1396491" y="49784"/>
                </a:lnTo>
                <a:lnTo>
                  <a:pt x="1413764" y="53975"/>
                </a:lnTo>
                <a:lnTo>
                  <a:pt x="2695956" y="53975"/>
                </a:lnTo>
                <a:lnTo>
                  <a:pt x="2713101" y="58292"/>
                </a:lnTo>
                <a:lnTo>
                  <a:pt x="2726943" y="69850"/>
                </a:lnTo>
                <a:lnTo>
                  <a:pt x="2736341" y="87122"/>
                </a:lnTo>
                <a:lnTo>
                  <a:pt x="2739771" y="108076"/>
                </a:lnTo>
              </a:path>
            </a:pathLst>
          </a:custGeom>
          <a:ln w="12699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092183" y="1295400"/>
            <a:ext cx="2735580" cy="108585"/>
          </a:xfrm>
          <a:custGeom>
            <a:avLst/>
            <a:gdLst/>
            <a:ahLst/>
            <a:cxnLst/>
            <a:rect l="l" t="t" r="r" b="b"/>
            <a:pathLst>
              <a:path w="2735579" h="108584">
                <a:moveTo>
                  <a:pt x="0" y="108076"/>
                </a:moveTo>
                <a:lnTo>
                  <a:pt x="3429" y="87122"/>
                </a:lnTo>
                <a:lnTo>
                  <a:pt x="12826" y="69850"/>
                </a:lnTo>
                <a:lnTo>
                  <a:pt x="26797" y="58292"/>
                </a:lnTo>
                <a:lnTo>
                  <a:pt x="43815" y="53975"/>
                </a:lnTo>
                <a:lnTo>
                  <a:pt x="1323975" y="53975"/>
                </a:lnTo>
                <a:lnTo>
                  <a:pt x="1340993" y="49784"/>
                </a:lnTo>
                <a:lnTo>
                  <a:pt x="1354963" y="38226"/>
                </a:lnTo>
                <a:lnTo>
                  <a:pt x="1364361" y="20954"/>
                </a:lnTo>
                <a:lnTo>
                  <a:pt x="1367790" y="0"/>
                </a:lnTo>
                <a:lnTo>
                  <a:pt x="1371219" y="20954"/>
                </a:lnTo>
                <a:lnTo>
                  <a:pt x="1380617" y="38226"/>
                </a:lnTo>
                <a:lnTo>
                  <a:pt x="1394587" y="49784"/>
                </a:lnTo>
                <a:lnTo>
                  <a:pt x="1411605" y="53975"/>
                </a:lnTo>
                <a:lnTo>
                  <a:pt x="2691765" y="53975"/>
                </a:lnTo>
                <a:lnTo>
                  <a:pt x="2708783" y="58292"/>
                </a:lnTo>
                <a:lnTo>
                  <a:pt x="2722753" y="69850"/>
                </a:lnTo>
                <a:lnTo>
                  <a:pt x="2732151" y="87122"/>
                </a:lnTo>
                <a:lnTo>
                  <a:pt x="2735580" y="108076"/>
                </a:lnTo>
              </a:path>
            </a:pathLst>
          </a:custGeom>
          <a:ln w="12699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1188" y="1013460"/>
            <a:ext cx="8562975" cy="108585"/>
          </a:xfrm>
          <a:custGeom>
            <a:avLst/>
            <a:gdLst/>
            <a:ahLst/>
            <a:cxnLst/>
            <a:rect l="l" t="t" r="r" b="b"/>
            <a:pathLst>
              <a:path w="8562975" h="108584">
                <a:moveTo>
                  <a:pt x="0" y="108076"/>
                </a:moveTo>
                <a:lnTo>
                  <a:pt x="3441" y="87122"/>
                </a:lnTo>
                <a:lnTo>
                  <a:pt x="12826" y="69850"/>
                </a:lnTo>
                <a:lnTo>
                  <a:pt x="26746" y="58292"/>
                </a:lnTo>
                <a:lnTo>
                  <a:pt x="43802" y="54101"/>
                </a:lnTo>
                <a:lnTo>
                  <a:pt x="4237609" y="54101"/>
                </a:lnTo>
                <a:lnTo>
                  <a:pt x="4254627" y="49784"/>
                </a:lnTo>
                <a:lnTo>
                  <a:pt x="4268597" y="38226"/>
                </a:lnTo>
                <a:lnTo>
                  <a:pt x="4277995" y="20954"/>
                </a:lnTo>
                <a:lnTo>
                  <a:pt x="4281424" y="0"/>
                </a:lnTo>
                <a:lnTo>
                  <a:pt x="4284853" y="20954"/>
                </a:lnTo>
                <a:lnTo>
                  <a:pt x="4294251" y="38226"/>
                </a:lnTo>
                <a:lnTo>
                  <a:pt x="4308221" y="49784"/>
                </a:lnTo>
                <a:lnTo>
                  <a:pt x="4325239" y="54101"/>
                </a:lnTo>
                <a:lnTo>
                  <a:pt x="8519033" y="54101"/>
                </a:lnTo>
                <a:lnTo>
                  <a:pt x="8536051" y="58292"/>
                </a:lnTo>
                <a:lnTo>
                  <a:pt x="8550020" y="69850"/>
                </a:lnTo>
                <a:lnTo>
                  <a:pt x="8559418" y="87122"/>
                </a:lnTo>
                <a:lnTo>
                  <a:pt x="8562847" y="108076"/>
                </a:lnTo>
              </a:path>
            </a:pathLst>
          </a:custGeom>
          <a:ln w="12700">
            <a:solidFill>
              <a:srgbClr val="2A3338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720467" y="124459"/>
            <a:ext cx="687832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АЛГ</a:t>
            </a:r>
            <a:r>
              <a:rPr dirty="0" spc="10"/>
              <a:t>О</a:t>
            </a:r>
            <a:r>
              <a:rPr dirty="0" spc="55"/>
              <a:t>РИТ</a:t>
            </a:r>
            <a:r>
              <a:rPr dirty="0" spc="70"/>
              <a:t>М</a:t>
            </a:r>
            <a:r>
              <a:rPr dirty="0" spc="-80"/>
              <a:t> </a:t>
            </a:r>
            <a:r>
              <a:rPr dirty="0" spc="30"/>
              <a:t>ЗАКЛЮЧЕНИЯ</a:t>
            </a:r>
            <a:r>
              <a:rPr dirty="0" spc="-85"/>
              <a:t> </a:t>
            </a:r>
            <a:r>
              <a:rPr dirty="0" spc="-60"/>
              <a:t>К</a:t>
            </a:r>
            <a:r>
              <a:rPr dirty="0" spc="-100"/>
              <a:t>О</a:t>
            </a:r>
            <a:r>
              <a:rPr dirty="0" spc="-25"/>
              <a:t>Н</a:t>
            </a:r>
            <a:r>
              <a:rPr dirty="0" spc="-135"/>
              <a:t>Т</a:t>
            </a:r>
            <a:r>
              <a:rPr dirty="0" spc="40"/>
              <a:t>Р</a:t>
            </a:r>
            <a:r>
              <a:rPr dirty="0" spc="-5"/>
              <a:t>А</a:t>
            </a:r>
            <a:r>
              <a:rPr dirty="0" spc="-60"/>
              <a:t>К</a:t>
            </a:r>
            <a:r>
              <a:rPr dirty="0" spc="-135"/>
              <a:t>Т</a:t>
            </a:r>
            <a:r>
              <a:rPr dirty="0" spc="70"/>
              <a:t>А</a:t>
            </a:r>
            <a:r>
              <a:rPr dirty="0" spc="-280"/>
              <a:t> </a:t>
            </a:r>
            <a:r>
              <a:rPr dirty="0" spc="85"/>
              <a:t>С</a:t>
            </a:r>
            <a:r>
              <a:rPr dirty="0" spc="-150"/>
              <a:t> </a:t>
            </a:r>
            <a:r>
              <a:rPr dirty="0" spc="90"/>
              <a:t>П</a:t>
            </a:r>
            <a:r>
              <a:rPr dirty="0" spc="-20"/>
              <a:t>О</a:t>
            </a:r>
            <a:r>
              <a:rPr dirty="0" spc="70"/>
              <a:t>Б</a:t>
            </a:r>
            <a:r>
              <a:rPr dirty="0" spc="-20"/>
              <a:t>Е</a:t>
            </a:r>
            <a:r>
              <a:rPr dirty="0" spc="50"/>
              <a:t>Д</a:t>
            </a:r>
            <a:r>
              <a:rPr dirty="0" spc="5"/>
              <a:t>И</a:t>
            </a:r>
            <a:r>
              <a:rPr dirty="0" spc="-55"/>
              <a:t>Т</a:t>
            </a:r>
            <a:r>
              <a:rPr dirty="0" spc="-20"/>
              <a:t>Е</a:t>
            </a:r>
            <a:r>
              <a:rPr dirty="0" spc="25"/>
              <a:t>Л</a:t>
            </a:r>
            <a:r>
              <a:rPr dirty="0" spc="-20"/>
              <a:t>Е</a:t>
            </a:r>
            <a:r>
              <a:rPr dirty="0" spc="195"/>
              <a:t>М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891785" y="420115"/>
            <a:ext cx="24447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(без</a:t>
            </a:r>
            <a:r>
              <a:rPr dirty="0" sz="14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-2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1400" spc="6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оглас</a:t>
            </a:r>
            <a:r>
              <a:rPr dirty="0" sz="1400" spc="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-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1400" spc="-30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71346" y="741934"/>
            <a:ext cx="341693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86280" algn="l"/>
              </a:tabLst>
            </a:pP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К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о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н</a:t>
            </a:r>
            <a:r>
              <a:rPr dirty="0" sz="700" spc="-10" b="1">
                <a:solidFill>
                  <a:srgbClr val="2A3338"/>
                </a:solidFill>
                <a:latin typeface="Trebuchet MS"/>
                <a:cs typeface="Trebuchet MS"/>
              </a:rPr>
              <a:t>т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а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к</a:t>
            </a:r>
            <a:r>
              <a:rPr dirty="0" sz="700" spc="10" b="1">
                <a:solidFill>
                  <a:srgbClr val="2A3338"/>
                </a:solidFill>
                <a:latin typeface="Trebuchet MS"/>
                <a:cs typeface="Trebuchet MS"/>
              </a:rPr>
              <a:t>т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15" b="1">
                <a:solidFill>
                  <a:srgbClr val="2A3338"/>
                </a:solidFill>
                <a:latin typeface="Trebuchet MS"/>
                <a:cs typeface="Trebuchet MS"/>
              </a:rPr>
              <a:t>з</a:t>
            </a:r>
            <a:r>
              <a:rPr dirty="0" sz="700" spc="-5" b="1">
                <a:solidFill>
                  <a:srgbClr val="2A3338"/>
                </a:solidFill>
                <a:latin typeface="Trebuchet MS"/>
                <a:cs typeface="Trebuchet MS"/>
              </a:rPr>
              <a:t>а</a:t>
            </a:r>
            <a:r>
              <a:rPr dirty="0" sz="700" b="1">
                <a:solidFill>
                  <a:srgbClr val="2A3338"/>
                </a:solidFill>
                <a:latin typeface="Trebuchet MS"/>
                <a:cs typeface="Trebuchet MS"/>
              </a:rPr>
              <a:t>к</a:t>
            </a:r>
            <a:r>
              <a:rPr dirty="0" sz="700" spc="-10" b="1">
                <a:solidFill>
                  <a:srgbClr val="2A3338"/>
                </a:solidFill>
                <a:latin typeface="Trebuchet MS"/>
                <a:cs typeface="Trebuchet MS"/>
              </a:rPr>
              <a:t>люча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10" b="1">
                <a:solidFill>
                  <a:srgbClr val="2A3338"/>
                </a:solidFill>
                <a:latin typeface="Trebuchet MS"/>
                <a:cs typeface="Trebuchet MS"/>
              </a:rPr>
              <a:t>т</a:t>
            </a:r>
            <a:r>
              <a:rPr dirty="0" sz="700" spc="-5" b="1">
                <a:solidFill>
                  <a:srgbClr val="2A3338"/>
                </a:solidFill>
                <a:latin typeface="Trebuchet MS"/>
                <a:cs typeface="Trebuchet MS"/>
              </a:rPr>
              <a:t>с</a:t>
            </a:r>
            <a:r>
              <a:rPr dirty="0" sz="700" spc="-5" b="1">
                <a:solidFill>
                  <a:srgbClr val="2A3338"/>
                </a:solidFill>
                <a:latin typeface="Trebuchet MS"/>
                <a:cs typeface="Trebuchet MS"/>
              </a:rPr>
              <a:t>я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н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ане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90" b="1">
                <a:solidFill>
                  <a:srgbClr val="2A3338"/>
                </a:solidFill>
                <a:latin typeface="Trebuchet MS"/>
                <a:cs typeface="Trebuchet MS"/>
              </a:rPr>
              <a:t>,</a:t>
            </a:r>
            <a:r>
              <a:rPr dirty="0" sz="700" spc="3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ч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20" b="1">
                <a:solidFill>
                  <a:srgbClr val="2A3338"/>
                </a:solidFill>
                <a:latin typeface="Trebuchet MS"/>
                <a:cs typeface="Trebuchet MS"/>
              </a:rPr>
              <a:t>м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ч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е</a:t>
            </a:r>
            <a:r>
              <a:rPr dirty="0" sz="700" spc="15" b="1">
                <a:solidFill>
                  <a:srgbClr val="2A3338"/>
                </a:solidFill>
                <a:latin typeface="Trebuchet MS"/>
                <a:cs typeface="Trebuchet MS"/>
              </a:rPr>
              <a:t>з</a:t>
            </a:r>
            <a:r>
              <a:rPr dirty="0" sz="700" spc="-65" b="1">
                <a:solidFill>
                  <a:srgbClr val="2A3338"/>
                </a:solidFill>
                <a:latin typeface="Trebuchet MS"/>
                <a:cs typeface="Trebuchet MS"/>
              </a:rPr>
              <a:t>:</a:t>
            </a:r>
            <a:r>
              <a:rPr dirty="0" sz="700" b="1">
                <a:solidFill>
                  <a:srgbClr val="2A3338"/>
                </a:solidFill>
                <a:latin typeface="Trebuchet MS"/>
                <a:cs typeface="Trebuchet MS"/>
              </a:rPr>
              <a:t>	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1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0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b="1">
                <a:solidFill>
                  <a:srgbClr val="2A3338"/>
                </a:solidFill>
                <a:latin typeface="Trebuchet MS"/>
                <a:cs typeface="Trebuchet MS"/>
              </a:rPr>
              <a:t>д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6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2A3338"/>
                </a:solidFill>
                <a:latin typeface="Trebuchet MS"/>
                <a:cs typeface="Trebuchet MS"/>
              </a:rPr>
              <a:t>–</a:t>
            </a:r>
            <a:r>
              <a:rPr dirty="0" sz="700" spc="-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эл.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к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о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н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к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у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с</a:t>
            </a:r>
            <a:r>
              <a:rPr dirty="0" sz="700" spc="25" b="1">
                <a:solidFill>
                  <a:srgbClr val="2A3338"/>
                </a:solidFill>
                <a:latin typeface="Trebuchet MS"/>
                <a:cs typeface="Trebuchet MS"/>
              </a:rPr>
              <a:t>ы</a:t>
            </a:r>
            <a:r>
              <a:rPr dirty="0" sz="700" spc="-90" b="1">
                <a:solidFill>
                  <a:srgbClr val="2A3338"/>
                </a:solidFill>
                <a:latin typeface="Trebuchet MS"/>
                <a:cs typeface="Trebuchet MS"/>
              </a:rPr>
              <a:t>,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эл.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а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у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к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ц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и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о</a:t>
            </a:r>
            <a:r>
              <a:rPr dirty="0" sz="700" spc="-45" b="1">
                <a:solidFill>
                  <a:srgbClr val="2A3338"/>
                </a:solidFill>
                <a:latin typeface="Trebuchet MS"/>
                <a:cs typeface="Trebuchet MS"/>
              </a:rPr>
              <a:t>н</a:t>
            </a:r>
            <a:r>
              <a:rPr dirty="0" sz="700" spc="50" b="1">
                <a:solidFill>
                  <a:srgbClr val="2A3338"/>
                </a:solidFill>
                <a:latin typeface="Trebuchet MS"/>
                <a:cs typeface="Trebuchet MS"/>
              </a:rPr>
              <a:t>ы</a:t>
            </a:r>
            <a:endParaRPr sz="700">
              <a:latin typeface="Trebuchet MS"/>
              <a:cs typeface="Trebuchet MS"/>
            </a:endParaRPr>
          </a:p>
          <a:p>
            <a:pPr algn="ctr" marR="165735">
              <a:lnSpc>
                <a:spcPct val="100000"/>
              </a:lnSpc>
              <a:spcBef>
                <a:spcPts val="600"/>
              </a:spcBef>
            </a:pP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a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x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5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07838" y="741934"/>
            <a:ext cx="242189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7</a:t>
            </a:r>
            <a:r>
              <a:rPr dirty="0" sz="700" spc="-6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r>
              <a:rPr dirty="0" sz="700" spc="-8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180" b="1">
                <a:solidFill>
                  <a:srgbClr val="2A3338"/>
                </a:solidFill>
                <a:latin typeface="Trebuchet MS"/>
                <a:cs typeface="Trebuchet MS"/>
              </a:rPr>
              <a:t>–</a:t>
            </a:r>
            <a:r>
              <a:rPr dirty="0" sz="700" spc="-6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эл.</a:t>
            </a:r>
            <a:r>
              <a:rPr dirty="0" sz="700" spc="-8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Trebuchet MS"/>
                <a:cs typeface="Trebuchet MS"/>
              </a:rPr>
              <a:t>запрос</a:t>
            </a:r>
            <a:r>
              <a:rPr dirty="0" sz="700" spc="-9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5" b="1">
                <a:solidFill>
                  <a:srgbClr val="2A3338"/>
                </a:solidFill>
                <a:latin typeface="Trebuchet MS"/>
                <a:cs typeface="Trebuchet MS"/>
              </a:rPr>
              <a:t>предложений,</a:t>
            </a:r>
            <a:r>
              <a:rPr dirty="0" sz="700" spc="-9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эл.</a:t>
            </a:r>
            <a:r>
              <a:rPr dirty="0" sz="700" spc="-9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Trebuchet MS"/>
                <a:cs typeface="Trebuchet MS"/>
              </a:rPr>
              <a:t>запрос</a:t>
            </a:r>
            <a:r>
              <a:rPr dirty="0" sz="700" spc="-6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котировок</a:t>
            </a:r>
            <a:endParaRPr sz="7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600"/>
              </a:spcBef>
            </a:pP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a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x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5</a:t>
            </a:r>
            <a:r>
              <a:rPr dirty="0" sz="700" spc="-11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6709" y="1795652"/>
            <a:ext cx="1150112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53820" algn="l"/>
                <a:tab pos="2755265" algn="l"/>
                <a:tab pos="2918460" algn="l"/>
                <a:tab pos="4257040" algn="l"/>
                <a:tab pos="5668010" algn="l"/>
                <a:tab pos="5836920" algn="l"/>
                <a:tab pos="7169784" algn="l"/>
                <a:tab pos="8576945" algn="l"/>
                <a:tab pos="8744585" algn="l"/>
                <a:tab pos="10093325" algn="l"/>
                <a:tab pos="11487785" algn="l"/>
              </a:tabLst>
            </a:pP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1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2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3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4	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9663" y="6166103"/>
            <a:ext cx="11471275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83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2</a:t>
            </a:r>
            <a:r>
              <a:rPr dirty="0" sz="800" spc="-10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9077706" y="2329814"/>
          <a:ext cx="2747010" cy="3843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7960"/>
              </a:tblGrid>
              <a:tr h="267462">
                <a:tc>
                  <a:txBody>
                    <a:bodyPr/>
                    <a:lstStyle/>
                    <a:p>
                      <a:pPr marL="151765" indent="-90805">
                        <a:lnSpc>
                          <a:spcPct val="100000"/>
                        </a:lnSpc>
                        <a:spcBef>
                          <a:spcPts val="484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2400" algn="l"/>
                        </a:tabLst>
                      </a:pPr>
                      <a:r>
                        <a:rPr dirty="0" sz="800" spc="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3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ЕИС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6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ЭП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использованием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3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ЕИС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46303">
                <a:tc>
                  <a:txBody>
                    <a:bodyPr/>
                    <a:lstStyle/>
                    <a:p>
                      <a:pPr marL="5842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7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подписа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15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т: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286510">
                <a:tc>
                  <a:txBody>
                    <a:bodyPr/>
                    <a:lstStyle/>
                    <a:p>
                      <a:pPr marL="151765" marR="318135" indent="-90170">
                        <a:lnSpc>
                          <a:spcPct val="100000"/>
                        </a:lnSpc>
                        <a:spcBef>
                          <a:spcPts val="5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240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ОИ</a:t>
                      </a:r>
                      <a:r>
                        <a:rPr dirty="0" sz="800" spc="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ые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6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ё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;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те  </a:t>
                      </a:r>
                      <a:r>
                        <a:rPr dirty="0" sz="800" spc="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1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ЕИС)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151765" marR="137160" indent="-90170">
                        <a:lnSpc>
                          <a:spcPct val="100000"/>
                        </a:lnSpc>
                        <a:spcBef>
                          <a:spcPts val="45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240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со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1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1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37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ФЗ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1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1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9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algn="ctr" marL="753745" marR="713105" indent="-444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сл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1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4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-1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–  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признаниеуклонившимся!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124968">
                <a:tc>
                  <a:txBody>
                    <a:bodyPr/>
                    <a:lstStyle/>
                    <a:p>
                      <a:pPr marL="810895">
                        <a:lnSpc>
                          <a:spcPts val="865"/>
                        </a:lnSpc>
                        <a:spcBef>
                          <a:spcPts val="20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Контрактзаключается: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254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705612">
                <a:tc>
                  <a:txBody>
                    <a:bodyPr/>
                    <a:lstStyle/>
                    <a:p>
                      <a:pPr marL="151765" marR="568325" indent="-152400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2400" algn="l"/>
                        </a:tabLst>
                      </a:pP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условиях,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указанных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документации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algn="ctr" marR="59245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/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3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51765" indent="-9080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240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3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51765" indent="-90805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240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за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ц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800" spc="-7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ЦК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куп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ка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«без</a:t>
                      </a:r>
                      <a:r>
                        <a:rPr dirty="0" sz="800" spc="1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объёма»)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131063">
                <a:tc>
                  <a:txBody>
                    <a:bodyPr/>
                    <a:lstStyle/>
                    <a:p>
                      <a:pPr marL="871219">
                        <a:lnSpc>
                          <a:spcPts val="869"/>
                        </a:lnSpc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онт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3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: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164843">
                <a:tc>
                  <a:txBody>
                    <a:bodyPr/>
                    <a:lstStyle/>
                    <a:p>
                      <a:pPr marL="151765" marR="730885" indent="-90170">
                        <a:lnSpc>
                          <a:spcPct val="100000"/>
                        </a:lnSpc>
                        <a:spcBef>
                          <a:spcPts val="254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240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зм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ог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6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ЕИС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pic>
        <p:nvPicPr>
          <p:cNvPr id="41" name="object 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4552" y="4021835"/>
            <a:ext cx="128016" cy="12953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92156" y="3275076"/>
            <a:ext cx="128016" cy="129539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0550652" y="178307"/>
            <a:ext cx="1641475" cy="324485"/>
          </a:xfrm>
          <a:custGeom>
            <a:avLst/>
            <a:gdLst/>
            <a:ahLst/>
            <a:cxnLst/>
            <a:rect l="l" t="t" r="r" b="b"/>
            <a:pathLst>
              <a:path w="1641475" h="324484">
                <a:moveTo>
                  <a:pt x="1641094" y="0"/>
                </a:moveTo>
                <a:lnTo>
                  <a:pt x="0" y="0"/>
                </a:lnTo>
                <a:lnTo>
                  <a:pt x="0" y="324231"/>
                </a:lnTo>
                <a:lnTo>
                  <a:pt x="1641094" y="324231"/>
                </a:lnTo>
                <a:lnTo>
                  <a:pt x="1641094" y="0"/>
                </a:lnTo>
                <a:close/>
              </a:path>
            </a:pathLst>
          </a:custGeom>
          <a:solidFill>
            <a:srgbClr val="7389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0662666" y="172669"/>
            <a:ext cx="13747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5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8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01</a:t>
            </a:r>
            <a:r>
              <a:rPr dirty="0" sz="1800" spc="-16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r>
              <a:rPr dirty="0" sz="1800" spc="-16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1800" spc="-40" b="1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1800" spc="-25" b="1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50018" y="2329814"/>
          <a:ext cx="176403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4980"/>
              </a:tblGrid>
              <a:tr h="387858">
                <a:tc>
                  <a:txBody>
                    <a:bodyPr/>
                    <a:lstStyle/>
                    <a:p>
                      <a:pPr marL="153670" marR="245745" indent="-88900">
                        <a:lnSpc>
                          <a:spcPct val="100000"/>
                        </a:lnSpc>
                        <a:spcBef>
                          <a:spcPts val="509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430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ЕИС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исп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ьзо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а-  нием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ЕИС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56972">
                <a:tc>
                  <a:txBody>
                    <a:bodyPr/>
                    <a:lstStyle/>
                    <a:p>
                      <a:pPr algn="ctr" marL="29845">
                        <a:lnSpc>
                          <a:spcPts val="919"/>
                        </a:lnSpc>
                      </a:pP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7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подписа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ие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14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т: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1731264">
                <a:tc>
                  <a:txBody>
                    <a:bodyPr/>
                    <a:lstStyle/>
                    <a:p>
                      <a:pPr marL="153670" marR="198120" indent="-8890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430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7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беди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ем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ОИК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(денежные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средства–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счё</a:t>
                      </a:r>
                      <a:r>
                        <a:rPr dirty="0" sz="800" spc="7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зчи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;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3670" marR="34861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банк.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гарантия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–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реестре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личном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кабинете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вЕИС)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457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marL="153670" marR="227329" indent="-88900">
                        <a:lnSpc>
                          <a:spcPct val="100000"/>
                        </a:lnSpc>
                        <a:spcBef>
                          <a:spcPts val="8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430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ж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ия  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ебо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ани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3670" marR="13144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7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44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-ФЗ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(а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де</a:t>
                      </a:r>
                      <a:r>
                        <a:rPr dirty="0" sz="800" spc="-20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</a:t>
                      </a:r>
                      <a:r>
                        <a:rPr dirty="0" sz="800" spc="-15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20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10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 </a:t>
                      </a:r>
                      <a:r>
                        <a:rPr dirty="0" sz="800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 i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меры)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257175" marR="237490" indent="825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Если не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предоставил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–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из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ание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укло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ни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ш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им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!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63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158496"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онт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3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: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508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676655">
                <a:tc>
                  <a:txBody>
                    <a:bodyPr/>
                    <a:lstStyle/>
                    <a:p>
                      <a:pPr marL="153670" marR="495934" indent="-88900">
                        <a:lnSpc>
                          <a:spcPct val="100000"/>
                        </a:lnSpc>
                        <a:spcBef>
                          <a:spcPts val="7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430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ия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х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,</a:t>
                      </a:r>
                      <a:r>
                        <a:rPr dirty="0" sz="800" spc="-7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азанных  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окуме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ии</a:t>
                      </a:r>
                      <a:r>
                        <a:rPr dirty="0" sz="800" spc="-1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и/и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извещении,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заявкепобедителя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53670" marR="163195" indent="-8890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430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единицу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,</a:t>
                      </a:r>
                      <a:r>
                        <a:rPr dirty="0" sz="800" spc="-10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ЦК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«без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бъёма»)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952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156972">
                <a:tc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онт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3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-2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: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483869">
                <a:tc>
                  <a:txBody>
                    <a:bodyPr/>
                    <a:lstStyle/>
                    <a:p>
                      <a:pPr marL="153670" marR="358140" indent="-88900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430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момента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размещения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дписанн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го</a:t>
                      </a:r>
                      <a:r>
                        <a:rPr dirty="0" sz="800" spc="-1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азчи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контракта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ЕИС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03869" y="2329814"/>
          <a:ext cx="1776095" cy="3813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7045"/>
              </a:tblGrid>
              <a:tr h="798194">
                <a:tc>
                  <a:txBody>
                    <a:bodyPr/>
                    <a:lstStyle/>
                    <a:p>
                      <a:pPr marL="151765" indent="-90805">
                        <a:lnSpc>
                          <a:spcPct val="100000"/>
                        </a:lnSpc>
                        <a:spcBef>
                          <a:spcPts val="484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240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ЭП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51765" marR="465455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240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ся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 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подписывает </a:t>
                      </a:r>
                      <a:r>
                        <a:rPr dirty="0" sz="800" spc="229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– </a:t>
                      </a:r>
                      <a:r>
                        <a:rPr dirty="0" sz="800" spc="23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признание 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уклонившимся!)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 marL="3175">
                        <a:lnSpc>
                          <a:spcPts val="830"/>
                        </a:lnSpc>
                      </a:pP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мест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8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6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algn="ctr" marL="6350">
                        <a:lnSpc>
                          <a:spcPts val="930"/>
                        </a:lnSpc>
                      </a:pP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предоставляет: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2739389">
                <a:tc>
                  <a:txBody>
                    <a:bodyPr/>
                    <a:lstStyle/>
                    <a:p>
                      <a:pPr marL="151765" marR="227965" indent="-90170">
                        <a:lnSpc>
                          <a:spcPct val="100000"/>
                        </a:lnSpc>
                        <a:spcBef>
                          <a:spcPts val="14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52400" algn="l"/>
                        </a:tabLst>
                      </a:pPr>
                      <a:r>
                        <a:rPr dirty="0" sz="800" spc="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подтверждение 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ОИ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>
                          <a:solidFill>
                            <a:srgbClr val="E1465A"/>
                          </a:solidFill>
                          <a:latin typeface="Trebuchet MS"/>
                          <a:cs typeface="Trebuchet MS"/>
                        </a:rPr>
                        <a:t>*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требование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51765" marR="212090">
                        <a:lnSpc>
                          <a:spcPct val="100000"/>
                        </a:lnSpc>
                      </a:pPr>
                      <a:r>
                        <a:rPr dirty="0" sz="800" spc="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установлено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(внесение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х</a:t>
                      </a:r>
                      <a:r>
                        <a:rPr dirty="0" sz="800" spc="-1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на 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указанный</a:t>
                      </a:r>
                      <a:r>
                        <a:rPr dirty="0" sz="800" spc="114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заказчиком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счет </a:t>
                      </a:r>
                      <a:r>
                        <a:rPr dirty="0" sz="800" spc="-22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r>
                        <a:rPr dirty="0" sz="800" spc="-8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к.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marL="151765" marR="42037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олж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бы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ь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клю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  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банковских</a:t>
                      </a:r>
                      <a:r>
                        <a:rPr dirty="0" sz="800" spc="10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гарантий)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  <a:p>
                      <a:pPr algn="ctr" marL="221615" marR="191770" indent="-19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spc="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подтверждение 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соответствия</a:t>
                      </a:r>
                      <a:r>
                        <a:rPr dirty="0" sz="800" spc="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требованиям </a:t>
                      </a:r>
                      <a:r>
                        <a:rPr dirty="0" sz="800" spc="-22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37</a:t>
                      </a:r>
                      <a:r>
                        <a:rPr dirty="0" sz="800" spc="-1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44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ФЗ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algn="just" marL="203200" marR="171450" indent="698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тид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го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: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6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ку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кци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оно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ЦК,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ЦЕ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algn="ctr" marL="2159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12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куп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ка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«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об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ъ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ё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  <a:p>
                      <a:pPr algn="ctr" marL="22225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9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25</a:t>
                      </a:r>
                      <a:r>
                        <a:rPr dirty="0" sz="800" spc="-7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80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68390" y="2329814"/>
          <a:ext cx="176403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4980"/>
              </a:tblGrid>
              <a:tr h="322325">
                <a:tc>
                  <a:txBody>
                    <a:bodyPr/>
                    <a:lstStyle/>
                    <a:p>
                      <a:pPr marL="549275" marR="284480" indent="-30353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ас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800" spc="6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ото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800" spc="-1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а  </a:t>
                      </a:r>
                      <a:r>
                        <a:rPr dirty="0" sz="800" spc="-25" b="1">
                          <a:solidFill>
                            <a:srgbClr val="444444"/>
                          </a:solidFill>
                          <a:latin typeface="Trebuchet MS"/>
                          <a:cs typeface="Trebuchet MS"/>
                        </a:rPr>
                        <a:t>разногласий: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  <a:solidFill>
                      <a:srgbClr val="DBDFE1"/>
                    </a:solidFill>
                  </a:tcPr>
                </a:tc>
              </a:tr>
              <a:tr h="3429762">
                <a:tc>
                  <a:txBody>
                    <a:bodyPr/>
                    <a:lstStyle/>
                    <a:p>
                      <a:pPr marL="146685" marR="220979" indent="-88900">
                        <a:lnSpc>
                          <a:spcPct val="100000"/>
                        </a:lnSpc>
                        <a:spcBef>
                          <a:spcPts val="195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7320" algn="l"/>
                        </a:tabLst>
                      </a:pP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размещение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ЕИС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ЭП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 </a:t>
                      </a:r>
                      <a:r>
                        <a:rPr dirty="0" sz="800" spc="-20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использованием ЕИС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доработанного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проекта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контракта</a:t>
                      </a:r>
                      <a:r>
                        <a:rPr dirty="0" sz="800" spc="1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(без</a:t>
                      </a:r>
                      <a:r>
                        <a:rPr dirty="0" sz="800" spc="1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подписи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заказчика)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400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000" spc="10" b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как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  <a:p>
                      <a:pPr marL="146685" marR="79375" indent="-88900">
                        <a:lnSpc>
                          <a:spcPct val="100000"/>
                        </a:lnSpc>
                        <a:spcBef>
                          <a:spcPts val="32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732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азме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щ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ение</a:t>
                      </a:r>
                      <a:r>
                        <a:rPr dirty="0" sz="800" spc="-1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контракта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 ЕИС и на ЭП с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использованием ЕИС (без 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подписи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заказчика)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304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baseline="-10582" sz="1575" spc="-382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r>
                        <a:rPr dirty="0" sz="800" spc="-254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93345" marR="102235" indent="196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документ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 причинами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отказа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чес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ю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час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ичн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)  замечания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1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окол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разногласий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92A2AC"/>
                      </a:solidFill>
                      <a:prstDash val="solid"/>
                    </a:lnL>
                    <a:lnR w="12700">
                      <a:solidFill>
                        <a:srgbClr val="92A2AC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81254" y="2407666"/>
            <a:ext cx="1721485" cy="758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6364" marR="628015" indent="-88900">
              <a:lnSpc>
                <a:spcPct val="100000"/>
              </a:lnSpc>
              <a:spcBef>
                <a:spcPts val="105"/>
              </a:spcBef>
              <a:buClr>
                <a:srgbClr val="E1465A"/>
              </a:buClr>
              <a:buFont typeface="Arial"/>
              <a:buChar char="•"/>
              <a:tabLst>
                <a:tab pos="127000" algn="l"/>
              </a:tabLst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то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го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в 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(эл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ку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сы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эл</a:t>
            </a:r>
            <a:r>
              <a:rPr dirty="0" sz="800" spc="-75">
                <a:solidFill>
                  <a:srgbClr val="444444"/>
                </a:solidFill>
                <a:latin typeface="Trebuchet MS"/>
                <a:cs typeface="Trebuchet MS"/>
              </a:rPr>
              <a:t>. 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кци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140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эл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8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ос 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предложений)</a:t>
            </a:r>
            <a:endParaRPr sz="800">
              <a:latin typeface="Trebuchet MS"/>
              <a:cs typeface="Trebuchet MS"/>
            </a:endParaRPr>
          </a:p>
          <a:p>
            <a:pPr marL="126364" marR="90805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27000" algn="l"/>
              </a:tabLst>
            </a:pP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сс</a:t>
            </a:r>
            <a:r>
              <a:rPr dirty="0" sz="800" spc="3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-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оц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ки</a:t>
            </a:r>
            <a:r>
              <a:rPr dirty="0" sz="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ок  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(эл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ти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0425" y="2348864"/>
            <a:ext cx="1764664" cy="3773804"/>
            <a:chOff x="360425" y="2348864"/>
            <a:chExt cx="1764664" cy="3773804"/>
          </a:xfrm>
        </p:grpSpPr>
        <p:sp>
          <p:nvSpPr>
            <p:cNvPr id="7" name="object 7"/>
            <p:cNvSpPr/>
            <p:nvPr/>
          </p:nvSpPr>
          <p:spPr>
            <a:xfrm>
              <a:off x="374903" y="2357627"/>
              <a:ext cx="1734185" cy="3752215"/>
            </a:xfrm>
            <a:custGeom>
              <a:avLst/>
              <a:gdLst/>
              <a:ahLst/>
              <a:cxnLst/>
              <a:rect l="l" t="t" r="r" b="b"/>
              <a:pathLst>
                <a:path w="1734185" h="3752215">
                  <a:moveTo>
                    <a:pt x="0" y="0"/>
                  </a:moveTo>
                  <a:lnTo>
                    <a:pt x="0" y="3751694"/>
                  </a:lnTo>
                </a:path>
                <a:path w="1734185" h="3752215">
                  <a:moveTo>
                    <a:pt x="1733803" y="0"/>
                  </a:moveTo>
                  <a:lnTo>
                    <a:pt x="1733803" y="3751694"/>
                  </a:lnTo>
                </a:path>
              </a:pathLst>
            </a:custGeom>
            <a:ln w="12700">
              <a:solidFill>
                <a:srgbClr val="5B5B5B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60425" y="2358389"/>
              <a:ext cx="1764664" cy="3754754"/>
            </a:xfrm>
            <a:custGeom>
              <a:avLst/>
              <a:gdLst/>
              <a:ahLst/>
              <a:cxnLst/>
              <a:rect l="l" t="t" r="r" b="b"/>
              <a:pathLst>
                <a:path w="1764664" h="3754754">
                  <a:moveTo>
                    <a:pt x="0" y="0"/>
                  </a:moveTo>
                  <a:lnTo>
                    <a:pt x="1764538" y="0"/>
                  </a:lnTo>
                </a:path>
                <a:path w="1764664" h="3754754">
                  <a:moveTo>
                    <a:pt x="0" y="3754628"/>
                  </a:moveTo>
                  <a:lnTo>
                    <a:pt x="1764538" y="3754628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361188" y="1295400"/>
            <a:ext cx="3709035" cy="108585"/>
          </a:xfrm>
          <a:custGeom>
            <a:avLst/>
            <a:gdLst/>
            <a:ahLst/>
            <a:cxnLst/>
            <a:rect l="l" t="t" r="r" b="b"/>
            <a:pathLst>
              <a:path w="3709035" h="108584">
                <a:moveTo>
                  <a:pt x="0" y="108076"/>
                </a:moveTo>
                <a:lnTo>
                  <a:pt x="3441" y="87122"/>
                </a:lnTo>
                <a:lnTo>
                  <a:pt x="12826" y="69850"/>
                </a:lnTo>
                <a:lnTo>
                  <a:pt x="26746" y="58292"/>
                </a:lnTo>
                <a:lnTo>
                  <a:pt x="43789" y="53975"/>
                </a:lnTo>
                <a:lnTo>
                  <a:pt x="1810639" y="53975"/>
                </a:lnTo>
                <a:lnTo>
                  <a:pt x="1827657" y="49784"/>
                </a:lnTo>
                <a:lnTo>
                  <a:pt x="1841627" y="38226"/>
                </a:lnTo>
                <a:lnTo>
                  <a:pt x="1851025" y="20954"/>
                </a:lnTo>
                <a:lnTo>
                  <a:pt x="1854454" y="0"/>
                </a:lnTo>
                <a:lnTo>
                  <a:pt x="1857883" y="20954"/>
                </a:lnTo>
                <a:lnTo>
                  <a:pt x="1867281" y="38226"/>
                </a:lnTo>
                <a:lnTo>
                  <a:pt x="1881124" y="49784"/>
                </a:lnTo>
                <a:lnTo>
                  <a:pt x="1898269" y="53975"/>
                </a:lnTo>
                <a:lnTo>
                  <a:pt x="3665092" y="53975"/>
                </a:lnTo>
                <a:lnTo>
                  <a:pt x="3682111" y="58292"/>
                </a:lnTo>
                <a:lnTo>
                  <a:pt x="3696081" y="69850"/>
                </a:lnTo>
                <a:lnTo>
                  <a:pt x="3705479" y="87122"/>
                </a:lnTo>
                <a:lnTo>
                  <a:pt x="3708908" y="108076"/>
                </a:lnTo>
              </a:path>
            </a:pathLst>
          </a:custGeom>
          <a:ln w="12698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55091" y="2001138"/>
            <a:ext cx="92900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9710" marR="5080" indent="-207645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аз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мещ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9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в</a:t>
            </a:r>
            <a:r>
              <a:rPr dirty="0" sz="800" spc="-17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ИС  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протокола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9663" y="1459991"/>
            <a:ext cx="1891664" cy="501015"/>
            <a:chOff x="359663" y="1459991"/>
            <a:chExt cx="1891664" cy="501015"/>
          </a:xfrm>
        </p:grpSpPr>
        <p:sp>
          <p:nvSpPr>
            <p:cNvPr id="12" name="object 12"/>
            <p:cNvSpPr/>
            <p:nvPr/>
          </p:nvSpPr>
          <p:spPr>
            <a:xfrm>
              <a:off x="359663" y="1459991"/>
              <a:ext cx="1763395" cy="399415"/>
            </a:xfrm>
            <a:custGeom>
              <a:avLst/>
              <a:gdLst/>
              <a:ahLst/>
              <a:cxnLst/>
              <a:rect l="l" t="t" r="r" b="b"/>
              <a:pathLst>
                <a:path w="1763395" h="399414">
                  <a:moveTo>
                    <a:pt x="1763014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63014" y="399034"/>
                  </a:lnTo>
                  <a:lnTo>
                    <a:pt x="176301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61287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19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144268" y="1548383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80" h="207644">
                  <a:moveTo>
                    <a:pt x="0" y="0"/>
                  </a:moveTo>
                  <a:lnTo>
                    <a:pt x="0" y="207137"/>
                  </a:lnTo>
                  <a:lnTo>
                    <a:pt x="106680" y="103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268723" y="3105911"/>
            <a:ext cx="1729739" cy="12827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0" rIns="0" bIns="0" rtlCol="0" vert="horz">
            <a:spAutoFit/>
          </a:bodyPr>
          <a:lstStyle/>
          <a:p>
            <a:pPr marL="269875">
              <a:lnSpc>
                <a:spcPct val="100000"/>
              </a:lnSpc>
            </a:pPr>
            <a:r>
              <a:rPr dirty="0" sz="800" spc="35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5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ото</a:t>
            </a:r>
            <a:r>
              <a:rPr dirty="0" sz="800" spc="-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13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45" b="1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4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70" b="1">
                <a:solidFill>
                  <a:srgbClr val="444444"/>
                </a:solidFill>
                <a:latin typeface="Trebuchet MS"/>
                <a:cs typeface="Trebuchet MS"/>
              </a:rPr>
              <a:t>: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5450" y="2407666"/>
            <a:ext cx="1764030" cy="2388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70815" marR="428625" indent="-88900">
              <a:lnSpc>
                <a:spcPct val="100000"/>
              </a:lnSpc>
              <a:spcBef>
                <a:spcPts val="105"/>
              </a:spcBef>
              <a:buClr>
                <a:srgbClr val="E1465A"/>
              </a:buClr>
              <a:buFont typeface="Arial"/>
              <a:buChar char="•"/>
              <a:tabLst>
                <a:tab pos="171450" algn="l"/>
                <a:tab pos="1209040" algn="l"/>
              </a:tabLst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800" spc="-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65">
                <a:solidFill>
                  <a:srgbClr val="444444"/>
                </a:solidFill>
                <a:latin typeface="Trebuchet MS"/>
                <a:cs typeface="Trebuchet MS"/>
              </a:rPr>
              <a:t>ЭП</a:t>
            </a:r>
            <a:r>
              <a:rPr dirty="0" sz="800" spc="-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случае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наличия </a:t>
            </a:r>
            <a:r>
              <a:rPr dirty="0" sz="800" spc="-229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зн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ог</a:t>
            </a: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	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по 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проекту</a:t>
            </a:r>
            <a:r>
              <a:rPr dirty="0" sz="800" spc="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контракта</a:t>
            </a:r>
            <a:endParaRPr sz="800">
              <a:latin typeface="Trebuchet MS"/>
              <a:cs typeface="Trebuchet MS"/>
            </a:endParaRPr>
          </a:p>
          <a:p>
            <a:pPr algn="just" marL="170815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4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endParaRPr sz="800">
              <a:latin typeface="Trebuchet MS"/>
              <a:cs typeface="Trebuchet MS"/>
            </a:endParaRPr>
          </a:p>
          <a:p>
            <a:pPr algn="just" marL="170815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э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800" spc="-85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  <a:r>
              <a:rPr dirty="0" sz="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ь</a:t>
            </a:r>
            <a:r>
              <a:rPr dirty="0" sz="800" spc="75">
                <a:solidFill>
                  <a:srgbClr val="444444"/>
                </a:solidFill>
                <a:latin typeface="Trebuchet MS"/>
                <a:cs typeface="Trebuchet MS"/>
              </a:rPr>
              <a:t>ю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E1465A"/>
              </a:buClr>
              <a:buFont typeface="Arial"/>
              <a:buChar char="•"/>
            </a:pP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E1465A"/>
              </a:buClr>
              <a:buFont typeface="Arial"/>
              <a:buChar char="•"/>
            </a:pPr>
            <a:endParaRPr sz="900">
              <a:latin typeface="Trebuchet MS"/>
              <a:cs typeface="Trebuchet MS"/>
            </a:endParaRPr>
          </a:p>
          <a:p>
            <a:pPr algn="ctr" marL="38100">
              <a:lnSpc>
                <a:spcPct val="100000"/>
              </a:lnSpc>
              <a:spcBef>
                <a:spcPts val="550"/>
              </a:spcBef>
            </a:pPr>
            <a:r>
              <a:rPr dirty="0" sz="800" spc="15" b="1">
                <a:solidFill>
                  <a:srgbClr val="444444"/>
                </a:solidFill>
                <a:latin typeface="Trebuchet MS"/>
                <a:cs typeface="Trebuchet MS"/>
              </a:rPr>
              <a:t>ЗАМЕЧАНИЯ</a:t>
            </a:r>
            <a:endParaRPr sz="800">
              <a:latin typeface="Trebuchet MS"/>
              <a:cs typeface="Trebuchet MS"/>
            </a:endParaRPr>
          </a:p>
          <a:p>
            <a:pPr marL="407034" marR="338455" indent="-90170">
              <a:lnSpc>
                <a:spcPct val="100000"/>
              </a:lnSpc>
            </a:pPr>
            <a:r>
              <a:rPr dirty="0" sz="800" spc="1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5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пол</a:t>
            </a:r>
            <a:r>
              <a:rPr dirty="0" sz="800" spc="-1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5" b="1">
                <a:solidFill>
                  <a:srgbClr val="444444"/>
                </a:solidFill>
                <a:latin typeface="Trebuchet MS"/>
                <a:cs typeface="Trebuchet MS"/>
              </a:rPr>
              <a:t>ж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ни</a:t>
            </a:r>
            <a:r>
              <a:rPr dirty="0" sz="800" spc="-25" b="1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65" b="1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та  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15" b="1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-100" b="1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800" spc="-80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800" spc="-5" b="1">
                <a:solidFill>
                  <a:srgbClr val="444444"/>
                </a:solidFill>
                <a:latin typeface="Trebuchet MS"/>
                <a:cs typeface="Trebuchet MS"/>
              </a:rPr>
              <a:t>ото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800" spc="45" b="1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800" spc="-20" b="1">
                <a:solidFill>
                  <a:srgbClr val="444444"/>
                </a:solidFill>
                <a:latin typeface="Trebuchet MS"/>
                <a:cs typeface="Trebuchet MS"/>
              </a:rPr>
              <a:t>е  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-2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-65" b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b="1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от</a:t>
            </a:r>
            <a:r>
              <a:rPr dirty="0" sz="800" spc="-5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35" b="1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-5" b="1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800" spc="10" b="1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800" spc="5" b="1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 spc="-40" b="1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 spc="35" b="1">
                <a:solidFill>
                  <a:srgbClr val="444444"/>
                </a:solidFill>
                <a:latin typeface="Trebuchet MS"/>
                <a:cs typeface="Trebuchet MS"/>
              </a:rPr>
              <a:t>ю</a:t>
            </a:r>
            <a:r>
              <a:rPr dirty="0" sz="800" spc="-30" b="1">
                <a:solidFill>
                  <a:srgbClr val="444444"/>
                </a:solidFill>
                <a:latin typeface="Trebuchet MS"/>
                <a:cs typeface="Trebuchet MS"/>
              </a:rPr>
              <a:t>т: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Trebuchet MS"/>
              <a:cs typeface="Trebuchet MS"/>
            </a:endParaRPr>
          </a:p>
          <a:p>
            <a:pPr marL="170815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800" spc="10">
                <a:solidFill>
                  <a:srgbClr val="444444"/>
                </a:solidFill>
                <a:latin typeface="Trebuchet MS"/>
                <a:cs typeface="Trebuchet MS"/>
              </a:rPr>
              <a:t>документации</a:t>
            </a:r>
            <a:endParaRPr sz="800">
              <a:latin typeface="Trebuchet MS"/>
              <a:cs typeface="Trebuchet MS"/>
            </a:endParaRPr>
          </a:p>
          <a:p>
            <a:pPr marL="170815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извещению</a:t>
            </a:r>
            <a:endParaRPr sz="800">
              <a:latin typeface="Trebuchet MS"/>
              <a:cs typeface="Trebuchet MS"/>
            </a:endParaRPr>
          </a:p>
          <a:p>
            <a:pPr marL="170815" indent="-88900">
              <a:lnSpc>
                <a:spcPct val="100000"/>
              </a:lnSpc>
              <a:buClr>
                <a:srgbClr val="E1465A"/>
              </a:buClr>
              <a:buFont typeface="Arial"/>
              <a:buChar char="•"/>
              <a:tabLst>
                <a:tab pos="171450" algn="l"/>
              </a:tabLst>
            </a:pPr>
            <a:r>
              <a:rPr dirty="0" sz="800" spc="3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800" spc="2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800" spc="4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ке</a:t>
            </a:r>
            <a:r>
              <a:rPr dirty="0" sz="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8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ст</a:t>
            </a:r>
            <a:r>
              <a:rPr dirty="0" sz="8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800" spc="20">
                <a:solidFill>
                  <a:srgbClr val="444444"/>
                </a:solidFill>
                <a:latin typeface="Trebuchet MS"/>
                <a:cs typeface="Trebuchet MS"/>
              </a:rPr>
              <a:t>ка</a:t>
            </a:r>
            <a:endParaRPr sz="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rebuchet MS"/>
              <a:cs typeface="Trebuchet MS"/>
            </a:endParaRPr>
          </a:p>
          <a:p>
            <a:pPr algn="ctr" marL="175895" marR="123825">
              <a:lnSpc>
                <a:spcPct val="100000"/>
              </a:lnSpc>
            </a:pPr>
            <a:r>
              <a:rPr dirty="0" sz="800" spc="10" i="1">
                <a:solidFill>
                  <a:srgbClr val="444444"/>
                </a:solidFill>
                <a:latin typeface="Trebuchet MS"/>
                <a:cs typeface="Trebuchet MS"/>
              </a:rPr>
              <a:t>(с </a:t>
            </a:r>
            <a:r>
              <a:rPr dirty="0" sz="800" spc="-40" i="1">
                <a:solidFill>
                  <a:srgbClr val="444444"/>
                </a:solidFill>
                <a:latin typeface="Trebuchet MS"/>
                <a:cs typeface="Trebuchet MS"/>
              </a:rPr>
              <a:t>указаниемсоответствующих </a:t>
            </a:r>
            <a:r>
              <a:rPr dirty="0" sz="800" spc="-229" i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i="1">
                <a:solidFill>
                  <a:srgbClr val="444444"/>
                </a:solidFill>
                <a:latin typeface="Trebuchet MS"/>
                <a:cs typeface="Trebuchet MS"/>
              </a:rPr>
              <a:t>положений</a:t>
            </a:r>
            <a:r>
              <a:rPr dirty="0" sz="800" spc="-60" i="1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800" spc="-40" i="1">
                <a:solidFill>
                  <a:srgbClr val="444444"/>
                </a:solidFill>
                <a:latin typeface="Trebuchet MS"/>
                <a:cs typeface="Trebuchet MS"/>
              </a:rPr>
              <a:t>этихдокументов)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24247" y="2001138"/>
            <a:ext cx="115316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5"/>
              </a:spcBef>
            </a:pP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16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побе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те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л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20" b="1">
                <a:solidFill>
                  <a:srgbClr val="E11E31"/>
                </a:solidFill>
                <a:latin typeface="Trebuchet MS"/>
                <a:cs typeface="Trebuchet MS"/>
              </a:rPr>
              <a:t>м  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протоколаразногласий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244340" y="1459991"/>
            <a:ext cx="1891664" cy="501015"/>
            <a:chOff x="4244340" y="1459991"/>
            <a:chExt cx="1891664" cy="501015"/>
          </a:xfrm>
        </p:grpSpPr>
        <p:sp>
          <p:nvSpPr>
            <p:cNvPr id="19" name="object 19"/>
            <p:cNvSpPr/>
            <p:nvPr/>
          </p:nvSpPr>
          <p:spPr>
            <a:xfrm>
              <a:off x="4244340" y="1459991"/>
              <a:ext cx="1769745" cy="399415"/>
            </a:xfrm>
            <a:custGeom>
              <a:avLst/>
              <a:gdLst/>
              <a:ahLst/>
              <a:cxnLst/>
              <a:rect l="l" t="t" r="r" b="b"/>
              <a:pathLst>
                <a:path w="1769745" h="399414">
                  <a:moveTo>
                    <a:pt x="1769237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69237" y="399034"/>
                  </a:lnTo>
                  <a:lnTo>
                    <a:pt x="176923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058156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10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028944" y="1548383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79" h="207644">
                  <a:moveTo>
                    <a:pt x="0" y="0"/>
                  </a:moveTo>
                  <a:lnTo>
                    <a:pt x="0" y="207137"/>
                  </a:lnTo>
                  <a:lnTo>
                    <a:pt x="106679" y="103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6259829" y="2001138"/>
            <a:ext cx="154495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95300" marR="5080" indent="-483234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аб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9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8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800" spc="-14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от</a:t>
            </a:r>
            <a:r>
              <a:rPr dirty="0" sz="800" spc="-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л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20" b="1">
                <a:solidFill>
                  <a:srgbClr val="E11E31"/>
                </a:solidFill>
                <a:latin typeface="Trebuchet MS"/>
                <a:cs typeface="Trebuchet MS"/>
              </a:rPr>
              <a:t>м  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разногласий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84391" y="1459991"/>
            <a:ext cx="5650865" cy="501015"/>
            <a:chOff x="6184391" y="1459991"/>
            <a:chExt cx="5650865" cy="501015"/>
          </a:xfrm>
        </p:grpSpPr>
        <p:sp>
          <p:nvSpPr>
            <p:cNvPr id="24" name="object 24"/>
            <p:cNvSpPr/>
            <p:nvPr/>
          </p:nvSpPr>
          <p:spPr>
            <a:xfrm>
              <a:off x="6184391" y="1459991"/>
              <a:ext cx="1765935" cy="399415"/>
            </a:xfrm>
            <a:custGeom>
              <a:avLst/>
              <a:gdLst/>
              <a:ahLst/>
              <a:cxnLst/>
              <a:rect l="l" t="t" r="r" b="b"/>
              <a:pathLst>
                <a:path w="1765934" h="399414">
                  <a:moveTo>
                    <a:pt x="1765808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65808" y="399034"/>
                  </a:lnTo>
                  <a:lnTo>
                    <a:pt x="17658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992111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10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121395" y="1459991"/>
              <a:ext cx="1769745" cy="399415"/>
            </a:xfrm>
            <a:custGeom>
              <a:avLst/>
              <a:gdLst/>
              <a:ahLst/>
              <a:cxnLst/>
              <a:rect l="l" t="t" r="r" b="b"/>
              <a:pathLst>
                <a:path w="1769745" h="399414">
                  <a:moveTo>
                    <a:pt x="1769236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69236" y="399034"/>
                  </a:lnTo>
                  <a:lnTo>
                    <a:pt x="176923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916923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972043" y="1548383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79" h="207644">
                  <a:moveTo>
                    <a:pt x="0" y="0"/>
                  </a:moveTo>
                  <a:lnTo>
                    <a:pt x="0" y="207137"/>
                  </a:lnTo>
                  <a:lnTo>
                    <a:pt x="106679" y="103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058400" y="1459991"/>
              <a:ext cx="1777364" cy="399415"/>
            </a:xfrm>
            <a:custGeom>
              <a:avLst/>
              <a:gdLst/>
              <a:ahLst/>
              <a:cxnLst/>
              <a:rect l="l" t="t" r="r" b="b"/>
              <a:pathLst>
                <a:path w="1777365" h="399414">
                  <a:moveTo>
                    <a:pt x="1776856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76856" y="399034"/>
                  </a:lnTo>
                  <a:lnTo>
                    <a:pt x="177685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861547" y="1810511"/>
              <a:ext cx="160020" cy="150495"/>
            </a:xfrm>
            <a:custGeom>
              <a:avLst/>
              <a:gdLst/>
              <a:ahLst/>
              <a:cxnLst/>
              <a:rect l="l" t="t" r="r" b="b"/>
              <a:pathLst>
                <a:path w="160020" h="150494">
                  <a:moveTo>
                    <a:pt x="160020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009" y="150367"/>
                  </a:lnTo>
                  <a:lnTo>
                    <a:pt x="160020" y="12217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911588" y="1548383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79" h="207644">
                  <a:moveTo>
                    <a:pt x="0" y="0"/>
                  </a:moveTo>
                  <a:lnTo>
                    <a:pt x="0" y="207137"/>
                  </a:lnTo>
                  <a:lnTo>
                    <a:pt x="106679" y="103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8342503" y="2001138"/>
            <a:ext cx="126428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5"/>
              </a:spcBef>
            </a:pP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Подписаниепобедителем </a:t>
            </a:r>
            <a:r>
              <a:rPr dirty="0" sz="800" spc="-229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ое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14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онт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та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365105" y="2001138"/>
            <a:ext cx="1111885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1465" marR="5080" indent="-2794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Подписаниеконтракта </a:t>
            </a:r>
            <a:r>
              <a:rPr dirty="0" sz="800" spc="-229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b="1">
                <a:solidFill>
                  <a:srgbClr val="E11E31"/>
                </a:solidFill>
                <a:latin typeface="Trebuchet MS"/>
                <a:cs typeface="Trebuchet MS"/>
              </a:rPr>
              <a:t>заказчиком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244340" y="1295400"/>
            <a:ext cx="1769745" cy="108585"/>
          </a:xfrm>
          <a:custGeom>
            <a:avLst/>
            <a:gdLst/>
            <a:ahLst/>
            <a:cxnLst/>
            <a:rect l="l" t="t" r="r" b="b"/>
            <a:pathLst>
              <a:path w="1769745" h="108584">
                <a:moveTo>
                  <a:pt x="0" y="108076"/>
                </a:moveTo>
                <a:lnTo>
                  <a:pt x="3429" y="87122"/>
                </a:lnTo>
                <a:lnTo>
                  <a:pt x="12826" y="69850"/>
                </a:lnTo>
                <a:lnTo>
                  <a:pt x="26670" y="58292"/>
                </a:lnTo>
                <a:lnTo>
                  <a:pt x="43814" y="53975"/>
                </a:lnTo>
                <a:lnTo>
                  <a:pt x="840867" y="53975"/>
                </a:lnTo>
                <a:lnTo>
                  <a:pt x="857885" y="49784"/>
                </a:lnTo>
                <a:lnTo>
                  <a:pt x="871855" y="38226"/>
                </a:lnTo>
                <a:lnTo>
                  <a:pt x="881126" y="20954"/>
                </a:lnTo>
                <a:lnTo>
                  <a:pt x="884555" y="0"/>
                </a:lnTo>
                <a:lnTo>
                  <a:pt x="888111" y="20954"/>
                </a:lnTo>
                <a:lnTo>
                  <a:pt x="897382" y="38226"/>
                </a:lnTo>
                <a:lnTo>
                  <a:pt x="911351" y="49784"/>
                </a:lnTo>
                <a:lnTo>
                  <a:pt x="928370" y="53975"/>
                </a:lnTo>
                <a:lnTo>
                  <a:pt x="1725422" y="53975"/>
                </a:lnTo>
                <a:lnTo>
                  <a:pt x="1742567" y="58292"/>
                </a:lnTo>
                <a:lnTo>
                  <a:pt x="1756410" y="69850"/>
                </a:lnTo>
                <a:lnTo>
                  <a:pt x="1765808" y="87122"/>
                </a:lnTo>
                <a:lnTo>
                  <a:pt x="1769237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0723244" y="1080008"/>
            <a:ext cx="44513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a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x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3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14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51302" y="2001138"/>
            <a:ext cx="1230630" cy="269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69545" marR="5080" indent="-157480">
              <a:lnSpc>
                <a:spcPct val="100000"/>
              </a:lnSpc>
              <a:spcBef>
                <a:spcPts val="105"/>
              </a:spcBef>
            </a:pPr>
            <a:r>
              <a:rPr dirty="0" sz="800" spc="40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аз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мещ</a:t>
            </a:r>
            <a:r>
              <a:rPr dirty="0" sz="8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-3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800" spc="-9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800" spc="-25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800" spc="-4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800" spc="20" b="1">
                <a:solidFill>
                  <a:srgbClr val="E11E31"/>
                </a:solidFill>
                <a:latin typeface="Trebuchet MS"/>
                <a:cs typeface="Trebuchet MS"/>
              </a:rPr>
              <a:t>м  </a:t>
            </a:r>
            <a:r>
              <a:rPr dirty="0" sz="800" spc="-20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ое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800" spc="1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-14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800" spc="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-10" b="1">
                <a:solidFill>
                  <a:srgbClr val="E11E31"/>
                </a:solidFill>
                <a:latin typeface="Trebuchet MS"/>
                <a:cs typeface="Trebuchet MS"/>
              </a:rPr>
              <a:t>онт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8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800" spc="5" b="1">
                <a:solidFill>
                  <a:srgbClr val="E11E31"/>
                </a:solidFill>
                <a:latin typeface="Trebuchet MS"/>
                <a:cs typeface="Trebuchet MS"/>
              </a:rPr>
              <a:t>та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301239" y="1459991"/>
            <a:ext cx="1769745" cy="501015"/>
            <a:chOff x="2301239" y="1459991"/>
            <a:chExt cx="1769745" cy="501015"/>
          </a:xfrm>
        </p:grpSpPr>
        <p:sp>
          <p:nvSpPr>
            <p:cNvPr id="38" name="object 38"/>
            <p:cNvSpPr/>
            <p:nvPr/>
          </p:nvSpPr>
          <p:spPr>
            <a:xfrm>
              <a:off x="2301239" y="1459991"/>
              <a:ext cx="1769745" cy="399415"/>
            </a:xfrm>
            <a:custGeom>
              <a:avLst/>
              <a:gdLst/>
              <a:ahLst/>
              <a:cxnLst/>
              <a:rect l="l" t="t" r="r" b="b"/>
              <a:pathLst>
                <a:path w="1769745" h="399414">
                  <a:moveTo>
                    <a:pt x="1769237" y="0"/>
                  </a:moveTo>
                  <a:lnTo>
                    <a:pt x="0" y="0"/>
                  </a:lnTo>
                  <a:lnTo>
                    <a:pt x="0" y="399034"/>
                  </a:lnTo>
                  <a:lnTo>
                    <a:pt x="1769237" y="399034"/>
                  </a:lnTo>
                  <a:lnTo>
                    <a:pt x="176923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102863" y="1810511"/>
              <a:ext cx="161925" cy="150495"/>
            </a:xfrm>
            <a:custGeom>
              <a:avLst/>
              <a:gdLst/>
              <a:ahLst/>
              <a:cxnLst/>
              <a:rect l="l" t="t" r="r" b="b"/>
              <a:pathLst>
                <a:path w="161925" h="150494">
                  <a:moveTo>
                    <a:pt x="161416" y="0"/>
                  </a:moveTo>
                  <a:lnTo>
                    <a:pt x="0" y="0"/>
                  </a:lnTo>
                  <a:lnTo>
                    <a:pt x="0" y="122174"/>
                  </a:lnTo>
                  <a:lnTo>
                    <a:pt x="80772" y="150367"/>
                  </a:lnTo>
                  <a:lnTo>
                    <a:pt x="161416" y="122174"/>
                  </a:lnTo>
                  <a:lnTo>
                    <a:pt x="161416" y="0"/>
                  </a:lnTo>
                  <a:close/>
                </a:path>
              </a:pathLst>
            </a:custGeom>
            <a:solidFill>
              <a:srgbClr val="E1465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4222750" y="2348864"/>
            <a:ext cx="1794510" cy="3773804"/>
            <a:chOff x="4222750" y="2348864"/>
            <a:chExt cx="1794510" cy="3773804"/>
          </a:xfrm>
        </p:grpSpPr>
        <p:sp>
          <p:nvSpPr>
            <p:cNvPr id="41" name="object 41"/>
            <p:cNvSpPr/>
            <p:nvPr/>
          </p:nvSpPr>
          <p:spPr>
            <a:xfrm>
              <a:off x="4229100" y="2357627"/>
              <a:ext cx="1776730" cy="3752215"/>
            </a:xfrm>
            <a:custGeom>
              <a:avLst/>
              <a:gdLst/>
              <a:ahLst/>
              <a:cxnLst/>
              <a:rect l="l" t="t" r="r" b="b"/>
              <a:pathLst>
                <a:path w="1776729" h="3752215">
                  <a:moveTo>
                    <a:pt x="0" y="0"/>
                  </a:moveTo>
                  <a:lnTo>
                    <a:pt x="0" y="3751694"/>
                  </a:lnTo>
                </a:path>
                <a:path w="1776729" h="3752215">
                  <a:moveTo>
                    <a:pt x="1776602" y="0"/>
                  </a:moveTo>
                  <a:lnTo>
                    <a:pt x="1776602" y="3751694"/>
                  </a:lnTo>
                </a:path>
              </a:pathLst>
            </a:custGeom>
            <a:ln w="12700">
              <a:solidFill>
                <a:srgbClr val="92A2AC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246625" y="2358389"/>
              <a:ext cx="1771014" cy="3754754"/>
            </a:xfrm>
            <a:custGeom>
              <a:avLst/>
              <a:gdLst/>
              <a:ahLst/>
              <a:cxnLst/>
              <a:rect l="l" t="t" r="r" b="b"/>
              <a:pathLst>
                <a:path w="1771014" h="3754754">
                  <a:moveTo>
                    <a:pt x="0" y="0"/>
                  </a:moveTo>
                  <a:lnTo>
                    <a:pt x="1770507" y="0"/>
                  </a:lnTo>
                </a:path>
                <a:path w="1771014" h="3754754">
                  <a:moveTo>
                    <a:pt x="0" y="3754628"/>
                  </a:moveTo>
                  <a:lnTo>
                    <a:pt x="1770507" y="3754628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2291333" y="2329814"/>
          <a:ext cx="175641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/>
              </a:tblGrid>
              <a:tr h="499110">
                <a:tc>
                  <a:txBody>
                    <a:bodyPr/>
                    <a:lstStyle/>
                    <a:p>
                      <a:pPr marL="144780" indent="-92075">
                        <a:lnSpc>
                          <a:spcPct val="100000"/>
                        </a:lnSpc>
                        <a:spcBef>
                          <a:spcPts val="509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541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ЕИС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ЭП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4780" marR="37592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исп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ьзо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ЕИС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без 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подписи</a:t>
                      </a:r>
                      <a:r>
                        <a:rPr dirty="0" sz="800" spc="-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заказчика)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53924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ое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3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он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кт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4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 spc="-5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ключае</a:t>
                      </a:r>
                      <a:r>
                        <a:rPr dirty="0" sz="800" spc="-1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b="1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BDFE1"/>
                    </a:solidFill>
                  </a:tcPr>
                </a:tc>
              </a:tr>
              <a:tr h="3099054">
                <a:tc>
                  <a:txBody>
                    <a:bodyPr/>
                    <a:lstStyle/>
                    <a:p>
                      <a:pPr marL="172085" indent="-119380">
                        <a:lnSpc>
                          <a:spcPct val="100000"/>
                        </a:lnSpc>
                        <a:spcBef>
                          <a:spcPts val="110"/>
                        </a:spcBef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72720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использованием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ЕИС–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4780" marR="9652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беди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(це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</a:t>
                      </a:r>
                      <a:r>
                        <a:rPr dirty="0" sz="800" spc="5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  за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кл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ю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чения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а,</a:t>
                      </a:r>
                      <a:r>
                        <a:rPr dirty="0" sz="800" spc="-6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кцио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2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ышение</a:t>
                      </a:r>
                      <a:r>
                        <a:rPr dirty="0" sz="800" spc="-1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23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6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8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4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4-ФЗ;</a:t>
                      </a:r>
                      <a:r>
                        <a:rPr dirty="0" sz="800" spc="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М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,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ЦЕ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ТРУ</a:t>
                      </a:r>
                      <a:r>
                        <a:rPr dirty="0" sz="800" spc="-7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–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если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закупка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«без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объёма)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4780" marR="99060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541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инф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ормац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 spc="-1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ак  и/и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тны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9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аза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4780" marR="252729" indent="-90170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541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лож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4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  ха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ис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ах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бъе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9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э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 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конкурсы,</a:t>
                      </a:r>
                      <a:r>
                        <a:rPr dirty="0" sz="800" spc="-4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если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установлен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ий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по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ч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1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.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r>
                        <a:rPr dirty="0" sz="800" spc="-5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44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-ФЗ)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4780" indent="-92075">
                        <a:lnSpc>
                          <a:spcPct val="100000"/>
                        </a:lnSpc>
                        <a:buClr>
                          <a:srgbClr val="E1465A"/>
                        </a:buClr>
                        <a:buFont typeface="Arial"/>
                        <a:buChar char="•"/>
                        <a:tabLst>
                          <a:tab pos="145415" algn="l"/>
                        </a:tabLst>
                      </a:pP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ед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лож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2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б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д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е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я</a:t>
                      </a:r>
                      <a:r>
                        <a:rPr dirty="0" sz="800" spc="-10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об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у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с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ло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в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иях</a:t>
                      </a:r>
                      <a:r>
                        <a:rPr dirty="0" sz="800" spc="-3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исп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ол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нения</a:t>
                      </a:r>
                      <a:r>
                        <a:rPr dirty="0" sz="800" spc="-1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ко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н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р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к</a:t>
                      </a:r>
                      <a:r>
                        <a:rPr dirty="0" sz="800" spc="-1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т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а</a:t>
                      </a:r>
                      <a:endParaRPr sz="800">
                        <a:latin typeface="Segoe UI"/>
                        <a:cs typeface="Segoe UI"/>
                      </a:endParaRPr>
                    </a:p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dirty="0" sz="800" spc="-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(эл.</a:t>
                      </a:r>
                      <a:r>
                        <a:rPr dirty="0" sz="800" spc="-3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запрос</a:t>
                      </a:r>
                      <a:r>
                        <a:rPr dirty="0" sz="800" spc="15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>
                          <a:solidFill>
                            <a:srgbClr val="444444"/>
                          </a:solidFill>
                          <a:latin typeface="Segoe UI"/>
                          <a:cs typeface="Segoe UI"/>
                        </a:rPr>
                        <a:t>предложений)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4" name="object 44"/>
          <p:cNvSpPr txBox="1"/>
          <p:nvPr/>
        </p:nvSpPr>
        <p:spPr>
          <a:xfrm>
            <a:off x="346709" y="1795652"/>
            <a:ext cx="1150112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4235" algn="l"/>
                <a:tab pos="1775460" algn="l"/>
                <a:tab pos="1953895" algn="l"/>
                <a:tab pos="2809240" algn="l"/>
                <a:tab pos="3723004" algn="l"/>
                <a:tab pos="3896995" algn="l"/>
                <a:tab pos="4763135" algn="l"/>
                <a:tab pos="5666105" algn="l"/>
                <a:tab pos="5836920" algn="l"/>
                <a:tab pos="6697345" algn="l"/>
                <a:tab pos="7603490" algn="l"/>
                <a:tab pos="7774305" algn="l"/>
                <a:tab pos="8623935" algn="l"/>
                <a:tab pos="9543415" algn="l"/>
                <a:tab pos="9711055" algn="l"/>
                <a:tab pos="10568940" algn="l"/>
                <a:tab pos="11487785" algn="l"/>
              </a:tabLst>
            </a:pP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4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1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2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3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4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5	</a:t>
            </a: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u="sng" sz="800" spc="-55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800" spc="-10" b="1">
                <a:solidFill>
                  <a:srgbClr val="FFFFFF"/>
                </a:solidFill>
                <a:uFill>
                  <a:solidFill>
                    <a:srgbClr val="5B5B5B"/>
                  </a:solidFill>
                </a:uFill>
                <a:latin typeface="Trebuchet MS"/>
                <a:cs typeface="Trebuchet MS"/>
              </a:rPr>
              <a:t>	6	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84391" y="1295400"/>
            <a:ext cx="1771014" cy="108585"/>
          </a:xfrm>
          <a:custGeom>
            <a:avLst/>
            <a:gdLst/>
            <a:ahLst/>
            <a:cxnLst/>
            <a:rect l="l" t="t" r="r" b="b"/>
            <a:pathLst>
              <a:path w="1771015" h="108584">
                <a:moveTo>
                  <a:pt x="0" y="108203"/>
                </a:moveTo>
                <a:lnTo>
                  <a:pt x="3429" y="87249"/>
                </a:lnTo>
                <a:lnTo>
                  <a:pt x="12827" y="69976"/>
                </a:lnTo>
                <a:lnTo>
                  <a:pt x="26797" y="58420"/>
                </a:lnTo>
                <a:lnTo>
                  <a:pt x="43815" y="54101"/>
                </a:lnTo>
                <a:lnTo>
                  <a:pt x="841629" y="54101"/>
                </a:lnTo>
                <a:lnTo>
                  <a:pt x="858647" y="49911"/>
                </a:lnTo>
                <a:lnTo>
                  <a:pt x="872363" y="38353"/>
                </a:lnTo>
                <a:lnTo>
                  <a:pt x="881761" y="21082"/>
                </a:lnTo>
                <a:lnTo>
                  <a:pt x="885189" y="0"/>
                </a:lnTo>
                <a:lnTo>
                  <a:pt x="888746" y="21082"/>
                </a:lnTo>
                <a:lnTo>
                  <a:pt x="898143" y="38353"/>
                </a:lnTo>
                <a:lnTo>
                  <a:pt x="911987" y="49911"/>
                </a:lnTo>
                <a:lnTo>
                  <a:pt x="929005" y="54101"/>
                </a:lnTo>
                <a:lnTo>
                  <a:pt x="1726818" y="54101"/>
                </a:lnTo>
                <a:lnTo>
                  <a:pt x="1743837" y="58420"/>
                </a:lnTo>
                <a:lnTo>
                  <a:pt x="1757807" y="69976"/>
                </a:lnTo>
                <a:lnTo>
                  <a:pt x="1767205" y="87249"/>
                </a:lnTo>
                <a:lnTo>
                  <a:pt x="1770634" y="108203"/>
                </a:lnTo>
              </a:path>
            </a:pathLst>
          </a:custGeom>
          <a:ln w="12697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119871" y="1295400"/>
            <a:ext cx="1769745" cy="108585"/>
          </a:xfrm>
          <a:custGeom>
            <a:avLst/>
            <a:gdLst/>
            <a:ahLst/>
            <a:cxnLst/>
            <a:rect l="l" t="t" r="r" b="b"/>
            <a:pathLst>
              <a:path w="1769745" h="108584">
                <a:moveTo>
                  <a:pt x="0" y="108076"/>
                </a:moveTo>
                <a:lnTo>
                  <a:pt x="3428" y="87122"/>
                </a:lnTo>
                <a:lnTo>
                  <a:pt x="12826" y="69850"/>
                </a:lnTo>
                <a:lnTo>
                  <a:pt x="26670" y="58292"/>
                </a:lnTo>
                <a:lnTo>
                  <a:pt x="43814" y="53975"/>
                </a:lnTo>
                <a:lnTo>
                  <a:pt x="840867" y="53975"/>
                </a:lnTo>
                <a:lnTo>
                  <a:pt x="857884" y="49784"/>
                </a:lnTo>
                <a:lnTo>
                  <a:pt x="871854" y="38226"/>
                </a:lnTo>
                <a:lnTo>
                  <a:pt x="881126" y="20954"/>
                </a:lnTo>
                <a:lnTo>
                  <a:pt x="884554" y="0"/>
                </a:lnTo>
                <a:lnTo>
                  <a:pt x="888110" y="20954"/>
                </a:lnTo>
                <a:lnTo>
                  <a:pt x="897381" y="38226"/>
                </a:lnTo>
                <a:lnTo>
                  <a:pt x="911351" y="49784"/>
                </a:lnTo>
                <a:lnTo>
                  <a:pt x="928370" y="53975"/>
                </a:lnTo>
                <a:lnTo>
                  <a:pt x="1725422" y="53975"/>
                </a:lnTo>
                <a:lnTo>
                  <a:pt x="1742567" y="58292"/>
                </a:lnTo>
                <a:lnTo>
                  <a:pt x="1756409" y="69850"/>
                </a:lnTo>
                <a:lnTo>
                  <a:pt x="1765807" y="87122"/>
                </a:lnTo>
                <a:lnTo>
                  <a:pt x="1769236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058400" y="1295400"/>
            <a:ext cx="1769745" cy="108585"/>
          </a:xfrm>
          <a:custGeom>
            <a:avLst/>
            <a:gdLst/>
            <a:ahLst/>
            <a:cxnLst/>
            <a:rect l="l" t="t" r="r" b="b"/>
            <a:pathLst>
              <a:path w="1769745" h="108584">
                <a:moveTo>
                  <a:pt x="0" y="108076"/>
                </a:moveTo>
                <a:lnTo>
                  <a:pt x="3428" y="87122"/>
                </a:lnTo>
                <a:lnTo>
                  <a:pt x="12826" y="69850"/>
                </a:lnTo>
                <a:lnTo>
                  <a:pt x="26670" y="58292"/>
                </a:lnTo>
                <a:lnTo>
                  <a:pt x="43815" y="53975"/>
                </a:lnTo>
                <a:lnTo>
                  <a:pt x="840867" y="53975"/>
                </a:lnTo>
                <a:lnTo>
                  <a:pt x="857884" y="49784"/>
                </a:lnTo>
                <a:lnTo>
                  <a:pt x="871854" y="38226"/>
                </a:lnTo>
                <a:lnTo>
                  <a:pt x="881126" y="20954"/>
                </a:lnTo>
                <a:lnTo>
                  <a:pt x="884554" y="0"/>
                </a:lnTo>
                <a:lnTo>
                  <a:pt x="888110" y="20954"/>
                </a:lnTo>
                <a:lnTo>
                  <a:pt x="897381" y="38226"/>
                </a:lnTo>
                <a:lnTo>
                  <a:pt x="911351" y="49784"/>
                </a:lnTo>
                <a:lnTo>
                  <a:pt x="928370" y="53975"/>
                </a:lnTo>
                <a:lnTo>
                  <a:pt x="1725422" y="53975"/>
                </a:lnTo>
                <a:lnTo>
                  <a:pt x="1742567" y="58292"/>
                </a:lnTo>
                <a:lnTo>
                  <a:pt x="1756409" y="69850"/>
                </a:lnTo>
                <a:lnTo>
                  <a:pt x="1765807" y="87122"/>
                </a:lnTo>
                <a:lnTo>
                  <a:pt x="1769236" y="108076"/>
                </a:lnTo>
              </a:path>
            </a:pathLst>
          </a:custGeom>
          <a:ln w="12700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/>
          <p:cNvGrpSpPr/>
          <p:nvPr/>
        </p:nvGrpSpPr>
        <p:grpSpPr>
          <a:xfrm>
            <a:off x="1100327" y="1487424"/>
            <a:ext cx="280035" cy="287020"/>
            <a:chOff x="1100327" y="1487424"/>
            <a:chExt cx="280035" cy="287020"/>
          </a:xfrm>
        </p:grpSpPr>
        <p:sp>
          <p:nvSpPr>
            <p:cNvPr id="49" name="object 49"/>
            <p:cNvSpPr/>
            <p:nvPr/>
          </p:nvSpPr>
          <p:spPr>
            <a:xfrm>
              <a:off x="1100327" y="1560576"/>
              <a:ext cx="280035" cy="213360"/>
            </a:xfrm>
            <a:custGeom>
              <a:avLst/>
              <a:gdLst/>
              <a:ahLst/>
              <a:cxnLst/>
              <a:rect l="l" t="t" r="r" b="b"/>
              <a:pathLst>
                <a:path w="280034" h="213360">
                  <a:moveTo>
                    <a:pt x="91338" y="0"/>
                  </a:moveTo>
                  <a:lnTo>
                    <a:pt x="49682" y="0"/>
                  </a:lnTo>
                  <a:lnTo>
                    <a:pt x="41198" y="1143"/>
                  </a:lnTo>
                  <a:lnTo>
                    <a:pt x="11391" y="61849"/>
                  </a:lnTo>
                  <a:lnTo>
                    <a:pt x="6591" y="76453"/>
                  </a:lnTo>
                  <a:lnTo>
                    <a:pt x="5130" y="82296"/>
                  </a:lnTo>
                  <a:lnTo>
                    <a:pt x="2933" y="87375"/>
                  </a:lnTo>
                  <a:lnTo>
                    <a:pt x="1460" y="93218"/>
                  </a:lnTo>
                  <a:lnTo>
                    <a:pt x="0" y="100584"/>
                  </a:lnTo>
                  <a:lnTo>
                    <a:pt x="5130" y="107061"/>
                  </a:lnTo>
                  <a:lnTo>
                    <a:pt x="18275" y="111378"/>
                  </a:lnTo>
                  <a:lnTo>
                    <a:pt x="25577" y="107696"/>
                  </a:lnTo>
                  <a:lnTo>
                    <a:pt x="28498" y="99060"/>
                  </a:lnTo>
                  <a:lnTo>
                    <a:pt x="29235" y="97662"/>
                  </a:lnTo>
                  <a:lnTo>
                    <a:pt x="30695" y="93218"/>
                  </a:lnTo>
                  <a:lnTo>
                    <a:pt x="30695" y="91059"/>
                  </a:lnTo>
                  <a:lnTo>
                    <a:pt x="32169" y="88900"/>
                  </a:lnTo>
                  <a:lnTo>
                    <a:pt x="32207" y="198754"/>
                  </a:lnTo>
                  <a:lnTo>
                    <a:pt x="32893" y="207518"/>
                  </a:lnTo>
                  <a:lnTo>
                    <a:pt x="40919" y="213360"/>
                  </a:lnTo>
                  <a:lnTo>
                    <a:pt x="56273" y="209803"/>
                  </a:lnTo>
                  <a:lnTo>
                    <a:pt x="60667" y="203962"/>
                  </a:lnTo>
                  <a:lnTo>
                    <a:pt x="60667" y="113537"/>
                  </a:lnTo>
                  <a:lnTo>
                    <a:pt x="59931" y="112140"/>
                  </a:lnTo>
                  <a:lnTo>
                    <a:pt x="60667" y="111378"/>
                  </a:lnTo>
                  <a:lnTo>
                    <a:pt x="71628" y="111378"/>
                  </a:lnTo>
                  <a:lnTo>
                    <a:pt x="71628" y="198754"/>
                  </a:lnTo>
                  <a:lnTo>
                    <a:pt x="74002" y="205486"/>
                  </a:lnTo>
                  <a:lnTo>
                    <a:pt x="79108" y="210058"/>
                  </a:lnTo>
                  <a:lnTo>
                    <a:pt x="85597" y="211709"/>
                  </a:lnTo>
                  <a:lnTo>
                    <a:pt x="92075" y="209803"/>
                  </a:lnTo>
                  <a:lnTo>
                    <a:pt x="97193" y="206883"/>
                  </a:lnTo>
                  <a:lnTo>
                    <a:pt x="99390" y="202437"/>
                  </a:lnTo>
                  <a:lnTo>
                    <a:pt x="99390" y="146431"/>
                  </a:lnTo>
                  <a:lnTo>
                    <a:pt x="100126" y="145034"/>
                  </a:lnTo>
                  <a:lnTo>
                    <a:pt x="270383" y="145034"/>
                  </a:lnTo>
                  <a:lnTo>
                    <a:pt x="271906" y="144272"/>
                  </a:lnTo>
                  <a:lnTo>
                    <a:pt x="276225" y="144272"/>
                  </a:lnTo>
                  <a:lnTo>
                    <a:pt x="279146" y="140588"/>
                  </a:lnTo>
                  <a:lnTo>
                    <a:pt x="279908" y="136271"/>
                  </a:lnTo>
                  <a:lnTo>
                    <a:pt x="279908" y="131063"/>
                  </a:lnTo>
                  <a:lnTo>
                    <a:pt x="276987" y="126746"/>
                  </a:lnTo>
                  <a:lnTo>
                    <a:pt x="272541" y="125984"/>
                  </a:lnTo>
                  <a:lnTo>
                    <a:pt x="100863" y="125984"/>
                  </a:lnTo>
                  <a:lnTo>
                    <a:pt x="100126" y="125222"/>
                  </a:lnTo>
                  <a:lnTo>
                    <a:pt x="100126" y="32765"/>
                  </a:lnTo>
                  <a:lnTo>
                    <a:pt x="124244" y="41528"/>
                  </a:lnTo>
                  <a:lnTo>
                    <a:pt x="131559" y="44450"/>
                  </a:lnTo>
                  <a:lnTo>
                    <a:pt x="137388" y="42290"/>
                  </a:lnTo>
                  <a:lnTo>
                    <a:pt x="141782" y="36449"/>
                  </a:lnTo>
                  <a:lnTo>
                    <a:pt x="143243" y="33527"/>
                  </a:lnTo>
                  <a:lnTo>
                    <a:pt x="152006" y="21844"/>
                  </a:lnTo>
                  <a:lnTo>
                    <a:pt x="156400" y="15366"/>
                  </a:lnTo>
                  <a:lnTo>
                    <a:pt x="158432" y="11684"/>
                  </a:lnTo>
                  <a:lnTo>
                    <a:pt x="124968" y="11684"/>
                  </a:lnTo>
                  <a:lnTo>
                    <a:pt x="111823" y="6603"/>
                  </a:lnTo>
                  <a:lnTo>
                    <a:pt x="95008" y="762"/>
                  </a:lnTo>
                  <a:lnTo>
                    <a:pt x="91338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3103" y="1545336"/>
              <a:ext cx="156972" cy="1264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903" y="1487424"/>
              <a:ext cx="187452" cy="94487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3054095" y="1485900"/>
            <a:ext cx="1144905" cy="288290"/>
            <a:chOff x="3054095" y="1485900"/>
            <a:chExt cx="1144905" cy="288290"/>
          </a:xfrm>
        </p:grpSpPr>
        <p:sp>
          <p:nvSpPr>
            <p:cNvPr id="53" name="object 53"/>
            <p:cNvSpPr/>
            <p:nvPr/>
          </p:nvSpPr>
          <p:spPr>
            <a:xfrm>
              <a:off x="4091939" y="1548384"/>
              <a:ext cx="106680" cy="207645"/>
            </a:xfrm>
            <a:custGeom>
              <a:avLst/>
              <a:gdLst/>
              <a:ahLst/>
              <a:cxnLst/>
              <a:rect l="l" t="t" r="r" b="b"/>
              <a:pathLst>
                <a:path w="106679" h="207644">
                  <a:moveTo>
                    <a:pt x="0" y="0"/>
                  </a:moveTo>
                  <a:lnTo>
                    <a:pt x="0" y="207137"/>
                  </a:lnTo>
                  <a:lnTo>
                    <a:pt x="106680" y="103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4095" y="1485900"/>
              <a:ext cx="277368" cy="288036"/>
            </a:xfrm>
            <a:prstGeom prst="rect">
              <a:avLst/>
            </a:prstGeom>
          </p:spPr>
        </p:pic>
      </p:grpSp>
      <p:sp>
        <p:nvSpPr>
          <p:cNvPr id="55" name="object 55"/>
          <p:cNvSpPr/>
          <p:nvPr/>
        </p:nvSpPr>
        <p:spPr>
          <a:xfrm>
            <a:off x="361188" y="1013460"/>
            <a:ext cx="9528175" cy="108585"/>
          </a:xfrm>
          <a:custGeom>
            <a:avLst/>
            <a:gdLst/>
            <a:ahLst/>
            <a:cxnLst/>
            <a:rect l="l" t="t" r="r" b="b"/>
            <a:pathLst>
              <a:path w="9528175" h="108584">
                <a:moveTo>
                  <a:pt x="0" y="108076"/>
                </a:moveTo>
                <a:lnTo>
                  <a:pt x="3441" y="87122"/>
                </a:lnTo>
                <a:lnTo>
                  <a:pt x="12826" y="69850"/>
                </a:lnTo>
                <a:lnTo>
                  <a:pt x="26746" y="58292"/>
                </a:lnTo>
                <a:lnTo>
                  <a:pt x="43789" y="54101"/>
                </a:lnTo>
                <a:lnTo>
                  <a:pt x="4720209" y="54101"/>
                </a:lnTo>
                <a:lnTo>
                  <a:pt x="4737227" y="49784"/>
                </a:lnTo>
                <a:lnTo>
                  <a:pt x="4751070" y="38226"/>
                </a:lnTo>
                <a:lnTo>
                  <a:pt x="4760341" y="20954"/>
                </a:lnTo>
                <a:lnTo>
                  <a:pt x="4763770" y="0"/>
                </a:lnTo>
                <a:lnTo>
                  <a:pt x="4767326" y="20954"/>
                </a:lnTo>
                <a:lnTo>
                  <a:pt x="4776597" y="38226"/>
                </a:lnTo>
                <a:lnTo>
                  <a:pt x="4790567" y="49784"/>
                </a:lnTo>
                <a:lnTo>
                  <a:pt x="4807585" y="54101"/>
                </a:lnTo>
                <a:lnTo>
                  <a:pt x="9483979" y="54101"/>
                </a:lnTo>
                <a:lnTo>
                  <a:pt x="9500996" y="58292"/>
                </a:lnTo>
                <a:lnTo>
                  <a:pt x="9514966" y="69850"/>
                </a:lnTo>
                <a:lnTo>
                  <a:pt x="9524365" y="87122"/>
                </a:lnTo>
                <a:lnTo>
                  <a:pt x="9527793" y="108076"/>
                </a:lnTo>
              </a:path>
            </a:pathLst>
          </a:custGeom>
          <a:ln w="12700">
            <a:solidFill>
              <a:srgbClr val="2A3338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4925948" y="420115"/>
            <a:ext cx="23863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1F1F1F"/>
                </a:solidFill>
                <a:latin typeface="Trebuchet MS"/>
                <a:cs typeface="Trebuchet MS"/>
              </a:rPr>
              <a:t>(с</a:t>
            </a:r>
            <a:r>
              <a:rPr dirty="0" sz="1400" spc="-90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solidFill>
                  <a:srgbClr val="1F1F1F"/>
                </a:solidFill>
                <a:latin typeface="Trebuchet MS"/>
                <a:cs typeface="Trebuchet MS"/>
              </a:rPr>
              <a:t>п</a:t>
            </a:r>
            <a:r>
              <a:rPr dirty="0" sz="1400" spc="10">
                <a:solidFill>
                  <a:srgbClr val="1F1F1F"/>
                </a:solidFill>
                <a:latin typeface="Trebuchet MS"/>
                <a:cs typeface="Trebuchet MS"/>
              </a:rPr>
              <a:t>р</a:t>
            </a:r>
            <a:r>
              <a:rPr dirty="0" sz="1400" spc="45">
                <a:solidFill>
                  <a:srgbClr val="1F1F1F"/>
                </a:solidFill>
                <a:latin typeface="Trebuchet MS"/>
                <a:cs typeface="Trebuchet MS"/>
              </a:rPr>
              <a:t>о</a:t>
            </a:r>
            <a:r>
              <a:rPr dirty="0" sz="1400" spc="35">
                <a:solidFill>
                  <a:srgbClr val="1F1F1F"/>
                </a:solidFill>
                <a:latin typeface="Trebuchet MS"/>
                <a:cs typeface="Trebuchet MS"/>
              </a:rPr>
              <a:t>т</a:t>
            </a:r>
            <a:r>
              <a:rPr dirty="0" sz="1400" spc="50">
                <a:solidFill>
                  <a:srgbClr val="1F1F1F"/>
                </a:solidFill>
                <a:latin typeface="Trebuchet MS"/>
                <a:cs typeface="Trebuchet MS"/>
              </a:rPr>
              <a:t>о</a:t>
            </a:r>
            <a:r>
              <a:rPr dirty="0" sz="1400" spc="20">
                <a:solidFill>
                  <a:srgbClr val="1F1F1F"/>
                </a:solidFill>
                <a:latin typeface="Trebuchet MS"/>
                <a:cs typeface="Trebuchet MS"/>
              </a:rPr>
              <a:t>к</a:t>
            </a:r>
            <a:r>
              <a:rPr dirty="0" sz="1400" spc="35">
                <a:solidFill>
                  <a:srgbClr val="1F1F1F"/>
                </a:solidFill>
                <a:latin typeface="Trebuchet MS"/>
                <a:cs typeface="Trebuchet MS"/>
              </a:rPr>
              <a:t>о</a:t>
            </a:r>
            <a:r>
              <a:rPr dirty="0" sz="1400" spc="10">
                <a:solidFill>
                  <a:srgbClr val="1F1F1F"/>
                </a:solidFill>
                <a:latin typeface="Trebuchet MS"/>
                <a:cs typeface="Trebuchet MS"/>
              </a:rPr>
              <a:t>л</a:t>
            </a:r>
            <a:r>
              <a:rPr dirty="0" sz="1400" spc="45">
                <a:solidFill>
                  <a:srgbClr val="1F1F1F"/>
                </a:solidFill>
                <a:latin typeface="Trebuchet MS"/>
                <a:cs typeface="Trebuchet MS"/>
              </a:rPr>
              <a:t>о</a:t>
            </a:r>
            <a:r>
              <a:rPr dirty="0" sz="1400" spc="85">
                <a:solidFill>
                  <a:srgbClr val="1F1F1F"/>
                </a:solidFill>
                <a:latin typeface="Trebuchet MS"/>
                <a:cs typeface="Trebuchet MS"/>
              </a:rPr>
              <a:t>м</a:t>
            </a:r>
            <a:r>
              <a:rPr dirty="0" sz="1400" spc="-245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1F1F1F"/>
                </a:solidFill>
                <a:latin typeface="Trebuchet MS"/>
                <a:cs typeface="Trebuchet MS"/>
              </a:rPr>
              <a:t>р</a:t>
            </a:r>
            <a:r>
              <a:rPr dirty="0" sz="1400" spc="35">
                <a:solidFill>
                  <a:srgbClr val="1F1F1F"/>
                </a:solidFill>
                <a:latin typeface="Trebuchet MS"/>
                <a:cs typeface="Trebuchet MS"/>
              </a:rPr>
              <a:t>а</a:t>
            </a:r>
            <a:r>
              <a:rPr dirty="0" sz="1400" spc="55">
                <a:solidFill>
                  <a:srgbClr val="1F1F1F"/>
                </a:solidFill>
                <a:latin typeface="Trebuchet MS"/>
                <a:cs typeface="Trebuchet MS"/>
              </a:rPr>
              <a:t>з</a:t>
            </a:r>
            <a:r>
              <a:rPr dirty="0" sz="1400" spc="5">
                <a:solidFill>
                  <a:srgbClr val="1F1F1F"/>
                </a:solidFill>
                <a:latin typeface="Trebuchet MS"/>
                <a:cs typeface="Trebuchet MS"/>
              </a:rPr>
              <a:t>н</a:t>
            </a:r>
            <a:r>
              <a:rPr dirty="0" sz="1400" spc="35">
                <a:solidFill>
                  <a:srgbClr val="1F1F1F"/>
                </a:solidFill>
                <a:latin typeface="Trebuchet MS"/>
                <a:cs typeface="Trebuchet MS"/>
              </a:rPr>
              <a:t>о</a:t>
            </a:r>
            <a:r>
              <a:rPr dirty="0" sz="1400" spc="-35">
                <a:solidFill>
                  <a:srgbClr val="1F1F1F"/>
                </a:solidFill>
                <a:latin typeface="Trebuchet MS"/>
                <a:cs typeface="Trebuchet MS"/>
              </a:rPr>
              <a:t>г</a:t>
            </a:r>
            <a:r>
              <a:rPr dirty="0" sz="1400" spc="10">
                <a:solidFill>
                  <a:srgbClr val="1F1F1F"/>
                </a:solidFill>
                <a:latin typeface="Trebuchet MS"/>
                <a:cs typeface="Trebuchet MS"/>
              </a:rPr>
              <a:t>л</a:t>
            </a:r>
            <a:r>
              <a:rPr dirty="0" sz="1400" spc="35">
                <a:solidFill>
                  <a:srgbClr val="1F1F1F"/>
                </a:solidFill>
                <a:latin typeface="Trebuchet MS"/>
                <a:cs typeface="Trebuchet MS"/>
              </a:rPr>
              <a:t>а</a:t>
            </a:r>
            <a:r>
              <a:rPr dirty="0" sz="1400" spc="20">
                <a:solidFill>
                  <a:srgbClr val="1F1F1F"/>
                </a:solidFill>
                <a:latin typeface="Trebuchet MS"/>
                <a:cs typeface="Trebuchet MS"/>
              </a:rPr>
              <a:t>с</a:t>
            </a:r>
            <a:r>
              <a:rPr dirty="0" sz="1400" spc="-5">
                <a:solidFill>
                  <a:srgbClr val="1F1F1F"/>
                </a:solidFill>
                <a:latin typeface="Trebuchet MS"/>
                <a:cs typeface="Trebuchet MS"/>
              </a:rPr>
              <a:t>ий</a:t>
            </a:r>
            <a:r>
              <a:rPr dirty="0" sz="1400" spc="-30">
                <a:solidFill>
                  <a:srgbClr val="1F1F1F"/>
                </a:solidFill>
                <a:latin typeface="Trebuchet MS"/>
                <a:cs typeface="Trebuchet MS"/>
              </a:rPr>
              <a:t>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014473" y="744981"/>
            <a:ext cx="201295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95"/>
              </a:spcBef>
            </a:pPr>
            <a:r>
              <a:rPr dirty="0" sz="700" spc="-30" b="1">
                <a:solidFill>
                  <a:srgbClr val="2A3338"/>
                </a:solidFill>
                <a:latin typeface="Segoe UI Semibold"/>
                <a:cs typeface="Segoe UI Semibold"/>
              </a:rPr>
              <a:t>Контракт</a:t>
            </a:r>
            <a:r>
              <a:rPr dirty="0" sz="70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10" b="1">
                <a:solidFill>
                  <a:srgbClr val="2A3338"/>
                </a:solidFill>
                <a:latin typeface="Segoe UI Semibold"/>
                <a:cs typeface="Segoe UI Semibold"/>
              </a:rPr>
              <a:t>заключается</a:t>
            </a:r>
            <a:r>
              <a:rPr dirty="0" sz="700" spc="-5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не</a:t>
            </a:r>
            <a:r>
              <a:rPr dirty="0" sz="700" spc="-1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ранее,</a:t>
            </a:r>
            <a:r>
              <a:rPr dirty="0" sz="700" spc="-15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чем</a:t>
            </a:r>
            <a:r>
              <a:rPr dirty="0" sz="70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через:</a:t>
            </a:r>
            <a:endParaRPr sz="7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700" spc="-35" b="1">
                <a:solidFill>
                  <a:srgbClr val="2A3338"/>
                </a:solidFill>
                <a:latin typeface="Segoe UI Semibold"/>
                <a:cs typeface="Segoe UI Semibold"/>
              </a:rPr>
              <a:t>ma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x</a:t>
            </a:r>
            <a:r>
              <a:rPr dirty="0" sz="700" spc="-3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5</a:t>
            </a:r>
            <a:r>
              <a:rPr dirty="0" sz="700" spc="2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д.</a:t>
            </a:r>
            <a:endParaRPr sz="700">
              <a:latin typeface="Segoe UI Semibold"/>
              <a:cs typeface="Segoe UI Semibol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85284" y="744981"/>
            <a:ext cx="139763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10</a:t>
            </a:r>
            <a:r>
              <a:rPr dirty="0" sz="700" spc="-1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д.</a:t>
            </a:r>
            <a:r>
              <a:rPr dirty="0" sz="700" spc="-3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–</a:t>
            </a:r>
            <a:r>
              <a:rPr dirty="0" sz="700" spc="-15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эл.</a:t>
            </a:r>
            <a:r>
              <a:rPr dirty="0" sz="700" spc="-30" b="1">
                <a:solidFill>
                  <a:srgbClr val="2A3338"/>
                </a:solidFill>
                <a:latin typeface="Segoe UI Semibold"/>
                <a:cs typeface="Segoe UI Semibold"/>
              </a:rPr>
              <a:t> конкурсы,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 эл.</a:t>
            </a:r>
            <a:r>
              <a:rPr dirty="0" sz="700" spc="-15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Segoe UI Semibold"/>
                <a:cs typeface="Segoe UI Semibold"/>
              </a:rPr>
              <a:t>Аукционы</a:t>
            </a:r>
            <a:endParaRPr sz="700">
              <a:latin typeface="Segoe UI Semibold"/>
              <a:cs typeface="Segoe UI Semibold"/>
            </a:endParaRPr>
          </a:p>
          <a:p>
            <a:pPr marL="774700">
              <a:lnSpc>
                <a:spcPct val="100000"/>
              </a:lnSpc>
              <a:spcBef>
                <a:spcPts val="600"/>
              </a:spcBef>
            </a:pPr>
            <a:r>
              <a:rPr dirty="0" sz="700" spc="-20" b="1">
                <a:solidFill>
                  <a:srgbClr val="2A3338"/>
                </a:solidFill>
                <a:latin typeface="Segoe UI Semibold"/>
                <a:cs typeface="Segoe UI Semibold"/>
              </a:rPr>
              <a:t>m</a:t>
            </a:r>
            <a:r>
              <a:rPr dirty="0" sz="700" spc="-25" b="1">
                <a:solidFill>
                  <a:srgbClr val="2A3338"/>
                </a:solidFill>
                <a:latin typeface="Segoe UI Semibold"/>
                <a:cs typeface="Segoe UI Semibold"/>
              </a:rPr>
              <a:t>a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x</a:t>
            </a:r>
            <a:r>
              <a:rPr dirty="0" sz="700" spc="-25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5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д.</a:t>
            </a:r>
            <a:endParaRPr sz="700">
              <a:latin typeface="Segoe UI Semibold"/>
              <a:cs typeface="Segoe UI Semi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05932" y="744981"/>
            <a:ext cx="217106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7</a:t>
            </a:r>
            <a:r>
              <a:rPr dirty="0" sz="700" spc="-3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д.</a:t>
            </a:r>
            <a:r>
              <a:rPr dirty="0" sz="700" spc="-5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–</a:t>
            </a:r>
            <a:r>
              <a:rPr dirty="0" sz="700" spc="-25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10" b="1">
                <a:solidFill>
                  <a:srgbClr val="2A3338"/>
                </a:solidFill>
                <a:latin typeface="Segoe UI Semibold"/>
                <a:cs typeface="Segoe UI Semibold"/>
              </a:rPr>
              <a:t>э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л.</a:t>
            </a:r>
            <a:r>
              <a:rPr dirty="0" sz="700" spc="-5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з</a:t>
            </a:r>
            <a:r>
              <a:rPr dirty="0" sz="700" spc="-10" b="1">
                <a:solidFill>
                  <a:srgbClr val="2A3338"/>
                </a:solidFill>
                <a:latin typeface="Segoe UI Semibold"/>
                <a:cs typeface="Segoe UI Semibold"/>
              </a:rPr>
              <a:t>ап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рос</a:t>
            </a:r>
            <a:r>
              <a:rPr dirty="0" sz="700" spc="-75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10" b="1">
                <a:solidFill>
                  <a:srgbClr val="2A3338"/>
                </a:solidFill>
                <a:latin typeface="Segoe UI Semibold"/>
                <a:cs typeface="Segoe UI Semibold"/>
              </a:rPr>
              <a:t>п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редло</a:t>
            </a:r>
            <a:r>
              <a:rPr dirty="0" sz="700" spc="-20" b="1">
                <a:solidFill>
                  <a:srgbClr val="2A3338"/>
                </a:solidFill>
                <a:latin typeface="Segoe UI Semibold"/>
                <a:cs typeface="Segoe UI Semibold"/>
              </a:rPr>
              <a:t>ж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е</a:t>
            </a:r>
            <a:r>
              <a:rPr dirty="0" sz="700" spc="-10" b="1">
                <a:solidFill>
                  <a:srgbClr val="2A3338"/>
                </a:solidFill>
                <a:latin typeface="Segoe UI Semibold"/>
                <a:cs typeface="Segoe UI Semibold"/>
              </a:rPr>
              <a:t>н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ий,</a:t>
            </a:r>
            <a:r>
              <a:rPr dirty="0" sz="700" spc="-8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10" b="1">
                <a:solidFill>
                  <a:srgbClr val="2A3338"/>
                </a:solidFill>
                <a:latin typeface="Segoe UI Semibold"/>
                <a:cs typeface="Segoe UI Semibold"/>
              </a:rPr>
              <a:t>э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л.</a:t>
            </a:r>
            <a:r>
              <a:rPr dirty="0" sz="700" spc="-6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з</a:t>
            </a:r>
            <a:r>
              <a:rPr dirty="0" sz="700" spc="-10" b="1">
                <a:solidFill>
                  <a:srgbClr val="2A3338"/>
                </a:solidFill>
                <a:latin typeface="Segoe UI Semibold"/>
                <a:cs typeface="Segoe UI Semibold"/>
              </a:rPr>
              <a:t>ап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рос</a:t>
            </a:r>
            <a:r>
              <a:rPr dirty="0" sz="700" spc="-4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25" b="1">
                <a:solidFill>
                  <a:srgbClr val="2A3338"/>
                </a:solidFill>
                <a:latin typeface="Segoe UI Semibold"/>
                <a:cs typeface="Segoe UI Semibold"/>
              </a:rPr>
              <a:t>к</a:t>
            </a:r>
            <a:r>
              <a:rPr dirty="0" sz="700" spc="-15" b="1">
                <a:solidFill>
                  <a:srgbClr val="2A3338"/>
                </a:solidFill>
                <a:latin typeface="Segoe UI Semibold"/>
                <a:cs typeface="Segoe UI Semibold"/>
              </a:rPr>
              <a:t>о</a:t>
            </a:r>
            <a:r>
              <a:rPr dirty="0" sz="700" spc="-20" b="1">
                <a:solidFill>
                  <a:srgbClr val="2A3338"/>
                </a:solidFill>
                <a:latin typeface="Segoe UI Semibold"/>
                <a:cs typeface="Segoe UI Semibold"/>
              </a:rPr>
              <a:t>тир</a:t>
            </a:r>
            <a:r>
              <a:rPr dirty="0" sz="700" spc="-15" b="1">
                <a:solidFill>
                  <a:srgbClr val="2A3338"/>
                </a:solidFill>
                <a:latin typeface="Segoe UI Semibold"/>
                <a:cs typeface="Segoe UI Semibold"/>
              </a:rPr>
              <a:t>о</a:t>
            </a:r>
            <a:r>
              <a:rPr dirty="0" sz="700" spc="-20" b="1">
                <a:solidFill>
                  <a:srgbClr val="2A3338"/>
                </a:solidFill>
                <a:latin typeface="Segoe UI Semibold"/>
                <a:cs typeface="Segoe UI Semibold"/>
              </a:rPr>
              <a:t>в</a:t>
            </a:r>
            <a:r>
              <a:rPr dirty="0" sz="700" spc="-15" b="1">
                <a:solidFill>
                  <a:srgbClr val="2A3338"/>
                </a:solidFill>
                <a:latin typeface="Segoe UI Semibold"/>
                <a:cs typeface="Segoe UI Semibold"/>
              </a:rPr>
              <a:t>о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к</a:t>
            </a:r>
            <a:endParaRPr sz="700">
              <a:latin typeface="Segoe UI Semibold"/>
              <a:cs typeface="Segoe UI Semibold"/>
            </a:endParaRPr>
          </a:p>
          <a:p>
            <a:pPr marL="1019810">
              <a:lnSpc>
                <a:spcPct val="100000"/>
              </a:lnSpc>
              <a:spcBef>
                <a:spcPts val="600"/>
              </a:spcBef>
            </a:pPr>
            <a:r>
              <a:rPr dirty="0" sz="700" spc="-35" b="1">
                <a:solidFill>
                  <a:srgbClr val="2A3338"/>
                </a:solidFill>
                <a:latin typeface="Segoe UI Semibold"/>
                <a:cs typeface="Segoe UI Semibold"/>
              </a:rPr>
              <a:t>ma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x</a:t>
            </a:r>
            <a:r>
              <a:rPr dirty="0" sz="700" spc="-30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3</a:t>
            </a:r>
            <a:r>
              <a:rPr dirty="0" sz="700" spc="-15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р.</a:t>
            </a:r>
            <a:r>
              <a:rPr dirty="0" sz="700" spc="45" b="1">
                <a:solidFill>
                  <a:srgbClr val="2A3338"/>
                </a:solidFill>
                <a:latin typeface="Segoe UI Semibold"/>
                <a:cs typeface="Segoe UI Semibold"/>
              </a:rPr>
              <a:t> </a:t>
            </a:r>
            <a:r>
              <a:rPr dirty="0" sz="700" spc="-5" b="1">
                <a:solidFill>
                  <a:srgbClr val="2A3338"/>
                </a:solidFill>
                <a:latin typeface="Segoe UI Semibold"/>
                <a:cs typeface="Segoe UI Semibold"/>
              </a:rPr>
              <a:t>д.</a:t>
            </a:r>
            <a:endParaRPr sz="700">
              <a:latin typeface="Segoe UI Semibold"/>
              <a:cs typeface="Segoe UI Semibol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766175" y="925194"/>
            <a:ext cx="451484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m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a</a:t>
            </a:r>
            <a:r>
              <a:rPr dirty="0" sz="700" spc="-35" b="1">
                <a:solidFill>
                  <a:srgbClr val="2A3338"/>
                </a:solidFill>
                <a:latin typeface="Trebuchet MS"/>
                <a:cs typeface="Trebuchet MS"/>
              </a:rPr>
              <a:t>x</a:t>
            </a:r>
            <a:r>
              <a:rPr dirty="0" sz="700" spc="-7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15" b="1">
                <a:solidFill>
                  <a:srgbClr val="2A3338"/>
                </a:solidFill>
                <a:latin typeface="Trebuchet MS"/>
                <a:cs typeface="Trebuchet MS"/>
              </a:rPr>
              <a:t>3</a:t>
            </a:r>
            <a:r>
              <a:rPr dirty="0" sz="700" spc="-5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20" b="1">
                <a:solidFill>
                  <a:srgbClr val="2A3338"/>
                </a:solidFill>
                <a:latin typeface="Trebuchet MS"/>
                <a:cs typeface="Trebuchet MS"/>
              </a:rPr>
              <a:t>р</a:t>
            </a:r>
            <a:r>
              <a:rPr dirty="0" sz="700" spc="-5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700" spc="-90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700" spc="-30" b="1">
                <a:solidFill>
                  <a:srgbClr val="2A3338"/>
                </a:solidFill>
                <a:latin typeface="Trebuchet MS"/>
                <a:cs typeface="Trebuchet MS"/>
              </a:rPr>
              <a:t>д.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926580" y="3378708"/>
            <a:ext cx="281940" cy="100965"/>
          </a:xfrm>
          <a:custGeom>
            <a:avLst/>
            <a:gdLst/>
            <a:ahLst/>
            <a:cxnLst/>
            <a:rect l="l" t="t" r="r" b="b"/>
            <a:pathLst>
              <a:path w="281940" h="100964">
                <a:moveTo>
                  <a:pt x="231648" y="0"/>
                </a:moveTo>
                <a:lnTo>
                  <a:pt x="50292" y="0"/>
                </a:lnTo>
                <a:lnTo>
                  <a:pt x="30734" y="3937"/>
                </a:lnTo>
                <a:lnTo>
                  <a:pt x="14731" y="14604"/>
                </a:lnTo>
                <a:lnTo>
                  <a:pt x="3937" y="30733"/>
                </a:lnTo>
                <a:lnTo>
                  <a:pt x="0" y="50164"/>
                </a:lnTo>
                <a:lnTo>
                  <a:pt x="3937" y="69722"/>
                </a:lnTo>
                <a:lnTo>
                  <a:pt x="14731" y="85851"/>
                </a:lnTo>
                <a:lnTo>
                  <a:pt x="30734" y="96519"/>
                </a:lnTo>
                <a:lnTo>
                  <a:pt x="50292" y="100456"/>
                </a:lnTo>
                <a:lnTo>
                  <a:pt x="231648" y="100456"/>
                </a:lnTo>
                <a:lnTo>
                  <a:pt x="251205" y="96519"/>
                </a:lnTo>
                <a:lnTo>
                  <a:pt x="267208" y="85851"/>
                </a:lnTo>
                <a:lnTo>
                  <a:pt x="278002" y="69722"/>
                </a:lnTo>
                <a:lnTo>
                  <a:pt x="281940" y="50164"/>
                </a:lnTo>
                <a:lnTo>
                  <a:pt x="278002" y="30733"/>
                </a:lnTo>
                <a:lnTo>
                  <a:pt x="267208" y="14604"/>
                </a:lnTo>
                <a:lnTo>
                  <a:pt x="251205" y="3937"/>
                </a:lnTo>
                <a:lnTo>
                  <a:pt x="231648" y="0"/>
                </a:lnTo>
                <a:close/>
              </a:path>
            </a:pathLst>
          </a:custGeom>
          <a:solidFill>
            <a:srgbClr val="E1465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2" name="object 62"/>
          <p:cNvGrpSpPr/>
          <p:nvPr/>
        </p:nvGrpSpPr>
        <p:grpSpPr>
          <a:xfrm>
            <a:off x="6970776" y="1485900"/>
            <a:ext cx="4101465" cy="311150"/>
            <a:chOff x="6970776" y="1485900"/>
            <a:chExt cx="4101465" cy="311150"/>
          </a:xfrm>
        </p:grpSpPr>
        <p:pic>
          <p:nvPicPr>
            <p:cNvPr id="63" name="object 6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97111" y="1487423"/>
              <a:ext cx="284988" cy="28600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49355" y="1485900"/>
              <a:ext cx="222503" cy="28803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0776" y="1508759"/>
              <a:ext cx="214883" cy="288036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21579" y="1495044"/>
            <a:ext cx="312420" cy="288036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359663" y="6166103"/>
            <a:ext cx="11465560" cy="143510"/>
          </a:xfrm>
          <a:prstGeom prst="rect">
            <a:avLst/>
          </a:prstGeom>
          <a:solidFill>
            <a:srgbClr val="DBDFE1"/>
          </a:solidFill>
        </p:spPr>
        <p:txBody>
          <a:bodyPr wrap="square" lIns="0" tIns="1524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20"/>
              </a:spcBef>
            </a:pP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ст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83</a:t>
            </a:r>
            <a:r>
              <a:rPr dirty="0" sz="800" spc="-75" b="1">
                <a:solidFill>
                  <a:srgbClr val="2A3338"/>
                </a:solidFill>
                <a:latin typeface="Trebuchet MS"/>
                <a:cs typeface="Trebuchet MS"/>
              </a:rPr>
              <a:t>.</a:t>
            </a:r>
            <a:r>
              <a:rPr dirty="0" sz="800" spc="-10" b="1">
                <a:solidFill>
                  <a:srgbClr val="2A3338"/>
                </a:solidFill>
                <a:latin typeface="Trebuchet MS"/>
                <a:cs typeface="Trebuchet MS"/>
              </a:rPr>
              <a:t>2</a:t>
            </a:r>
            <a:r>
              <a:rPr dirty="0" sz="800" spc="-105" b="1">
                <a:solidFill>
                  <a:srgbClr val="2A3338"/>
                </a:solidFill>
                <a:latin typeface="Trebuchet MS"/>
                <a:cs typeface="Trebuchet MS"/>
              </a:rPr>
              <a:t> </a:t>
            </a:r>
            <a:r>
              <a:rPr dirty="0" sz="800" spc="-20" b="1">
                <a:solidFill>
                  <a:srgbClr val="2A3338"/>
                </a:solidFill>
                <a:latin typeface="Trebuchet MS"/>
                <a:cs typeface="Trebuchet MS"/>
              </a:rPr>
              <a:t>44</a:t>
            </a:r>
            <a:r>
              <a:rPr dirty="0" sz="800" spc="15" b="1">
                <a:solidFill>
                  <a:srgbClr val="2A3338"/>
                </a:solidFill>
                <a:latin typeface="Trebuchet MS"/>
                <a:cs typeface="Trebuchet MS"/>
              </a:rPr>
              <a:t>-</a:t>
            </a:r>
            <a:r>
              <a:rPr dirty="0" sz="800" spc="35" b="1">
                <a:solidFill>
                  <a:srgbClr val="2A3338"/>
                </a:solidFill>
                <a:latin typeface="Trebuchet MS"/>
                <a:cs typeface="Trebuchet MS"/>
              </a:rPr>
              <a:t>ФЗ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550652" y="178307"/>
            <a:ext cx="1641475" cy="324485"/>
          </a:xfrm>
          <a:custGeom>
            <a:avLst/>
            <a:gdLst/>
            <a:ahLst/>
            <a:cxnLst/>
            <a:rect l="l" t="t" r="r" b="b"/>
            <a:pathLst>
              <a:path w="1641475" h="324484">
                <a:moveTo>
                  <a:pt x="1641094" y="0"/>
                </a:moveTo>
                <a:lnTo>
                  <a:pt x="0" y="0"/>
                </a:lnTo>
                <a:lnTo>
                  <a:pt x="0" y="324231"/>
                </a:lnTo>
                <a:lnTo>
                  <a:pt x="1641094" y="324231"/>
                </a:lnTo>
                <a:lnTo>
                  <a:pt x="1641094" y="0"/>
                </a:lnTo>
                <a:close/>
              </a:path>
            </a:pathLst>
          </a:custGeom>
          <a:solidFill>
            <a:srgbClr val="7389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0662666" y="172669"/>
            <a:ext cx="13747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5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8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01</a:t>
            </a:r>
            <a:r>
              <a:rPr dirty="0" sz="1800" spc="-16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r>
              <a:rPr dirty="0" sz="1800" spc="-16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1800" spc="-40" b="1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1800" spc="-25" b="1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xfrm>
            <a:off x="2679954" y="95199"/>
            <a:ext cx="6947534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65"/>
              <a:t>А</a:t>
            </a:r>
            <a:r>
              <a:rPr dirty="0"/>
              <a:t>ЛГ</a:t>
            </a:r>
            <a:r>
              <a:rPr dirty="0" spc="-5"/>
              <a:t>О</a:t>
            </a:r>
            <a:r>
              <a:rPr dirty="0" spc="65"/>
              <a:t>РИТМ</a:t>
            </a:r>
            <a:r>
              <a:rPr dirty="0" spc="-135"/>
              <a:t> </a:t>
            </a:r>
            <a:r>
              <a:rPr dirty="0" spc="90"/>
              <a:t>З</a:t>
            </a:r>
            <a:r>
              <a:rPr dirty="0" spc="95"/>
              <a:t>А</a:t>
            </a:r>
            <a:r>
              <a:rPr dirty="0" spc="10"/>
              <a:t>КЛЮЧЕНИЯ</a:t>
            </a:r>
            <a:r>
              <a:rPr dirty="0" spc="-150"/>
              <a:t> </a:t>
            </a:r>
            <a:r>
              <a:rPr dirty="0" spc="10"/>
              <a:t>КО</a:t>
            </a:r>
            <a:r>
              <a:rPr dirty="0" spc="5"/>
              <a:t>Н</a:t>
            </a:r>
            <a:r>
              <a:rPr dirty="0" spc="40"/>
              <a:t>ТР</a:t>
            </a:r>
            <a:r>
              <a:rPr dirty="0" spc="35"/>
              <a:t>А</a:t>
            </a:r>
            <a:r>
              <a:rPr dirty="0" spc="-25"/>
              <a:t>К</a:t>
            </a:r>
            <a:r>
              <a:rPr dirty="0" spc="-35"/>
              <a:t>Т</a:t>
            </a:r>
            <a:r>
              <a:rPr dirty="0" spc="75"/>
              <a:t>А</a:t>
            </a:r>
            <a:r>
              <a:rPr dirty="0" spc="-130"/>
              <a:t> </a:t>
            </a:r>
            <a:r>
              <a:rPr dirty="0" spc="85"/>
              <a:t>С</a:t>
            </a:r>
            <a:r>
              <a:rPr dirty="0" spc="-95"/>
              <a:t> </a:t>
            </a:r>
            <a:r>
              <a:rPr dirty="0" spc="30"/>
              <a:t>П</a:t>
            </a:r>
            <a:r>
              <a:rPr dirty="0" spc="25"/>
              <a:t>О</a:t>
            </a:r>
            <a:r>
              <a:rPr dirty="0" spc="-10"/>
              <a:t>БЕДИТ</a:t>
            </a:r>
            <a:r>
              <a:rPr dirty="0" spc="-15"/>
              <a:t>Е</a:t>
            </a:r>
            <a:r>
              <a:rPr dirty="0" spc="60"/>
              <a:t>ЛЕМ</a:t>
            </a:r>
          </a:p>
        </p:txBody>
      </p:sp>
      <p:pic>
        <p:nvPicPr>
          <p:cNvPr id="71" name="object 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99731" y="4085844"/>
            <a:ext cx="128016" cy="129539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29116" y="4722876"/>
            <a:ext cx="128016" cy="129539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87456" y="3518915"/>
            <a:ext cx="128016" cy="129540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6107" y="178688"/>
            <a:ext cx="8068309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5"/>
              <a:t>АЛГОРИТМ</a:t>
            </a:r>
            <a:r>
              <a:rPr dirty="0" spc="-75"/>
              <a:t> </a:t>
            </a:r>
            <a:r>
              <a:rPr dirty="0" spc="30"/>
              <a:t>ЗАКЛЮЧЕНИЯ</a:t>
            </a:r>
            <a:r>
              <a:rPr dirty="0" spc="-80"/>
              <a:t> </a:t>
            </a:r>
            <a:r>
              <a:rPr dirty="0" spc="-50"/>
              <a:t>КОНТРАКТА</a:t>
            </a:r>
            <a:r>
              <a:rPr dirty="0" spc="-254"/>
              <a:t> </a:t>
            </a:r>
            <a:r>
              <a:rPr dirty="0" spc="10"/>
              <a:t>СО</a:t>
            </a:r>
            <a:r>
              <a:rPr dirty="0" spc="-145"/>
              <a:t> </a:t>
            </a:r>
            <a:r>
              <a:rPr dirty="0" spc="20"/>
              <a:t>ВТОРЫМ</a:t>
            </a:r>
            <a:r>
              <a:rPr dirty="0" spc="240"/>
              <a:t> </a:t>
            </a:r>
            <a:r>
              <a:rPr dirty="0" spc="20"/>
              <a:t>УЧАСТНИКОМ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10702" y="2263520"/>
          <a:ext cx="3423920" cy="249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4870"/>
              </a:tblGrid>
              <a:tr h="232409"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900" spc="-1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Право: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CDD0D9"/>
                      </a:solidFill>
                      <a:prstDash val="solid"/>
                    </a:lnL>
                    <a:lnR w="12700">
                      <a:solidFill>
                        <a:srgbClr val="CDD0D9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309372">
                <a:tc>
                  <a:txBody>
                    <a:bodyPr/>
                    <a:lstStyle/>
                    <a:p>
                      <a:pPr marL="1354455" marR="212725" indent="-11220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1.</a:t>
                      </a:r>
                      <a:r>
                        <a:rPr dirty="0" sz="900" spc="-5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са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900" spc="-2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900" spc="-3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900" spc="-1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900" spc="1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 spc="-5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900" spc="-1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ат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ь</a:t>
                      </a:r>
                      <a:r>
                        <a:rPr dirty="0" sz="900" spc="-3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900" spc="-1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  </a:t>
                      </a:r>
                      <a:r>
                        <a:rPr dirty="0" sz="900" spc="-2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разногласий: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12700">
                      <a:solidFill>
                        <a:srgbClr val="CDD0D9"/>
                      </a:solidFill>
                      <a:prstDash val="solid"/>
                    </a:lnL>
                    <a:lnR w="12700">
                      <a:solidFill>
                        <a:srgbClr val="CDD0D9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411224">
                <a:tc>
                  <a:txBody>
                    <a:bodyPr/>
                    <a:lstStyle/>
                    <a:p>
                      <a:pPr marL="156210" marR="227965" indent="-88900">
                        <a:lnSpc>
                          <a:spcPct val="100000"/>
                        </a:lnSpc>
                        <a:spcBef>
                          <a:spcPts val="90"/>
                        </a:spcBef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156845" algn="l"/>
                        </a:tabLst>
                      </a:pP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предоставление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ОИК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(если 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требование </a:t>
                      </a: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установлено) </a:t>
                      </a:r>
                      <a:r>
                        <a:rPr dirty="0" sz="900" spc="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+ </a:t>
                      </a:r>
                      <a:r>
                        <a:rPr dirty="0" sz="900" spc="-26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подтверждение</a:t>
                      </a:r>
                      <a:r>
                        <a:rPr dirty="0" sz="900" spc="-5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соответствия</a:t>
                      </a:r>
                      <a:r>
                        <a:rPr dirty="0" sz="900" spc="-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требованиям</a:t>
                      </a:r>
                      <a:r>
                        <a:rPr dirty="0" sz="900" spc="-4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ст.37</a:t>
                      </a:r>
                      <a:r>
                        <a:rPr dirty="0" sz="900" spc="-5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44-ФЗ </a:t>
                      </a:r>
                      <a:r>
                        <a:rPr dirty="0" sz="900" spc="-26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30" i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(антидемпинговые</a:t>
                      </a:r>
                      <a:r>
                        <a:rPr dirty="0" sz="900" spc="-10" i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30" i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меры;</a:t>
                      </a:r>
                      <a:r>
                        <a:rPr dirty="0" sz="900" spc="-45" i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 i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при</a:t>
                      </a:r>
                      <a:r>
                        <a:rPr dirty="0" sz="900" spc="-30" i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необходимости)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3479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900" spc="-2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Если</a:t>
                      </a:r>
                      <a:r>
                        <a:rPr dirty="0" sz="900" spc="-4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3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dirty="0" sz="900" spc="-4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1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предоставил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3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900" spc="-6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признание</a:t>
                      </a:r>
                      <a:r>
                        <a:rPr dirty="0" sz="900" spc="-5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1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уклонившимся!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56210" marR="118745" indent="-8890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156845" algn="l"/>
                        </a:tabLst>
                      </a:pP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внесение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 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счёт </a:t>
                      </a:r>
                      <a:r>
                        <a:rPr dirty="0" sz="9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заказчика </a:t>
                      </a: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денежных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средств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(если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аукцион</a:t>
                      </a:r>
                      <a:r>
                        <a:rPr dirty="0" sz="900" spc="-4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dirty="0" sz="900" spc="-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право</a:t>
                      </a:r>
                      <a:r>
                        <a:rPr dirty="0" sz="900" spc="-6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заключение</a:t>
                      </a:r>
                      <a:r>
                        <a:rPr dirty="0" sz="900" spc="-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контракта</a:t>
                      </a:r>
                      <a:r>
                        <a:rPr dirty="0" sz="900" spc="-6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</a:t>
                      </a:r>
                      <a:r>
                        <a:rPr dirty="0" sz="900" spc="-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ч.23</a:t>
                      </a:r>
                      <a:r>
                        <a:rPr dirty="0" sz="900" spc="-6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ст.68</a:t>
                      </a:r>
                      <a:r>
                        <a:rPr dirty="0" sz="900" spc="-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44- </a:t>
                      </a:r>
                      <a:r>
                        <a:rPr dirty="0" sz="900" spc="-254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ФЗ)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56210" marR="388620" indent="-88900">
                        <a:lnSpc>
                          <a:spcPct val="100000"/>
                        </a:lnSpc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156845" algn="l"/>
                        </a:tabLst>
                      </a:pP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если</a:t>
                      </a:r>
                      <a:r>
                        <a:rPr dirty="0" sz="900" spc="-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направил</a:t>
                      </a:r>
                      <a:r>
                        <a:rPr dirty="0" sz="900" spc="-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протокол</a:t>
                      </a:r>
                      <a:r>
                        <a:rPr dirty="0" sz="900" spc="-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разногласий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 spc="-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dirty="0" sz="900" spc="-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подписал </a:t>
                      </a:r>
                      <a:r>
                        <a:rPr dirty="0" sz="900" spc="-254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</a:t>
                      </a:r>
                      <a:r>
                        <a:rPr dirty="0" sz="900" spc="-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6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900" spc="-6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признание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уклонившимся!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CDD0D9"/>
                      </a:solidFill>
                      <a:prstDash val="solid"/>
                    </a:lnL>
                    <a:lnR w="12700">
                      <a:solidFill>
                        <a:srgbClr val="CDD0D9"/>
                      </a:solidFill>
                      <a:prstDash val="solid"/>
                    </a:ln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6134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2.</a:t>
                      </a:r>
                      <a:r>
                        <a:rPr dirty="0" sz="900" spc="-5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тк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ат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ьс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900" spc="-1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900" spc="-3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900" spc="-1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dirty="0" sz="900" spc="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900" spc="-7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900" spc="-1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CDD0D9"/>
                      </a:solidFill>
                      <a:prstDash val="solid"/>
                    </a:lnL>
                    <a:lnR w="12700">
                      <a:solidFill>
                        <a:srgbClr val="CDD0D9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331470">
                <a:tc>
                  <a:txBody>
                    <a:bodyPr/>
                    <a:lstStyle/>
                    <a:p>
                      <a:pPr marL="156210" indent="-88900">
                        <a:lnSpc>
                          <a:spcPct val="100000"/>
                        </a:lnSpc>
                        <a:spcBef>
                          <a:spcPts val="80"/>
                        </a:spcBef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156845" algn="l"/>
                        </a:tabLst>
                      </a:pPr>
                      <a:r>
                        <a:rPr dirty="0" sz="900" spc="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900" spc="-6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установленный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срок</a:t>
                      </a:r>
                      <a:r>
                        <a:rPr dirty="0" sz="900" spc="-4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dirty="0" sz="900" spc="-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подписал</a:t>
                      </a:r>
                      <a:r>
                        <a:rPr dirty="0" sz="900" spc="-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проект</a:t>
                      </a:r>
                      <a:r>
                        <a:rPr dirty="0" sz="900" spc="-5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контракта</a:t>
                      </a:r>
                      <a:r>
                        <a:rPr dirty="0" sz="900" spc="-5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или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dirty="0" sz="900" spc="-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направил</a:t>
                      </a:r>
                      <a:r>
                        <a:rPr dirty="0" sz="900" spc="-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протокол</a:t>
                      </a:r>
                      <a:r>
                        <a:rPr dirty="0" sz="900" spc="-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разногласий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CDD0D9"/>
                      </a:solidFill>
                      <a:prstDash val="solid"/>
                    </a:lnL>
                    <a:lnR w="12700">
                      <a:solidFill>
                        <a:srgbClr val="CDD0D9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733034" y="2263520"/>
          <a:ext cx="2566035" cy="2508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6350"/>
              </a:tblGrid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  <a:tr h="175259">
                <a:tc>
                  <a:txBody>
                    <a:bodyPr/>
                    <a:lstStyle/>
                    <a:p>
                      <a:pPr algn="ctr" marL="1917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Право</a:t>
                      </a:r>
                      <a:r>
                        <a:rPr dirty="0" sz="900" spc="-4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1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заказчика: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040892">
                <a:tc>
                  <a:txBody>
                    <a:bodyPr/>
                    <a:lstStyle/>
                    <a:p>
                      <a:pPr marL="297180" marR="396240" indent="-88900">
                        <a:lnSpc>
                          <a:spcPct val="100000"/>
                        </a:lnSpc>
                        <a:spcBef>
                          <a:spcPts val="65"/>
                        </a:spcBef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297815" algn="l"/>
                        </a:tabLst>
                      </a:pP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заключение</a:t>
                      </a:r>
                      <a:r>
                        <a:rPr dirty="0" sz="900" spc="-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контракта</a:t>
                      </a:r>
                      <a:r>
                        <a:rPr dirty="0" sz="900" spc="-6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со</a:t>
                      </a:r>
                      <a:r>
                        <a:rPr dirty="0" sz="900" spc="-5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вторым </a:t>
                      </a:r>
                      <a:r>
                        <a:rPr dirty="0" sz="900" spc="-254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участником </a:t>
                      </a: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(второй участник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признаётся</a:t>
                      </a:r>
                      <a:r>
                        <a:rPr dirty="0" sz="900" spc="-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победителем)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97180" marR="294640" indent="-88900">
                        <a:lnSpc>
                          <a:spcPct val="100000"/>
                        </a:lnSpc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297815" algn="l"/>
                        </a:tabLst>
                      </a:pP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обращение </a:t>
                      </a:r>
                      <a:r>
                        <a:rPr dirty="0" sz="900" spc="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суд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 </a:t>
                      </a: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требованием </a:t>
                      </a:r>
                      <a:r>
                        <a:rPr dirty="0" sz="9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 </a:t>
                      </a:r>
                      <a:r>
                        <a:rPr dirty="0" sz="900" spc="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зм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 spc="-4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б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ыт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900" spc="-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нн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ых  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уклонением</a:t>
                      </a:r>
                      <a:r>
                        <a:rPr dirty="0" sz="900" spc="-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победителя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297180">
                        <a:lnSpc>
                          <a:spcPct val="100000"/>
                        </a:lnSpc>
                      </a:pP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(в</a:t>
                      </a:r>
                      <a:r>
                        <a:rPr dirty="0" sz="900" spc="-7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части,</a:t>
                      </a:r>
                      <a:r>
                        <a:rPr dirty="0" sz="900" spc="-4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dirty="0" sz="900" spc="-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покрытой</a:t>
                      </a:r>
                      <a:r>
                        <a:rPr dirty="0" sz="900" spc="-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суммой</a:t>
                      </a:r>
                      <a:r>
                        <a:rPr dirty="0" sz="900" spc="-6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ОИК</a:t>
                      </a:r>
                      <a:r>
                        <a:rPr dirty="0" sz="900" spc="20">
                          <a:solidFill>
                            <a:srgbClr val="E11E31"/>
                          </a:solidFill>
                          <a:latin typeface="Trebuchet MS"/>
                          <a:cs typeface="Trebuchet MS"/>
                        </a:rPr>
                        <a:t>*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</a:tcPr>
                </a:tc>
              </a:tr>
              <a:tr h="163068">
                <a:tc>
                  <a:txBody>
                    <a:bodyPr/>
                    <a:lstStyle/>
                    <a:p>
                      <a:pPr algn="ctr" marL="1936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Проект</a:t>
                      </a:r>
                      <a:r>
                        <a:rPr dirty="0" sz="900" spc="-4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контракта</a:t>
                      </a:r>
                      <a:r>
                        <a:rPr dirty="0" sz="900" spc="-1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включает: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444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1052321">
                <a:tc>
                  <a:txBody>
                    <a:bodyPr/>
                    <a:lstStyle/>
                    <a:p>
                      <a:pPr marL="297180" marR="306070" indent="-88900">
                        <a:lnSpc>
                          <a:spcPct val="100000"/>
                        </a:lnSpc>
                        <a:spcBef>
                          <a:spcPts val="130"/>
                        </a:spcBef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297815" algn="l"/>
                        </a:tabLst>
                      </a:pP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условия исполнения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контракта, 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предложенные</a:t>
                      </a:r>
                      <a:r>
                        <a:rPr dirty="0" sz="900" spc="-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вторым</a:t>
                      </a:r>
                      <a:r>
                        <a:rPr dirty="0" sz="900" spc="-6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участником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dirty="0" sz="800" b="1">
                          <a:solidFill>
                            <a:srgbClr val="E1465A"/>
                          </a:solidFill>
                          <a:latin typeface="Segoe UI"/>
                          <a:cs typeface="Segoe UI"/>
                        </a:rPr>
                        <a:t>*</a:t>
                      </a:r>
                      <a:r>
                        <a:rPr dirty="0" sz="800" spc="-15" b="1">
                          <a:solidFill>
                            <a:srgbClr val="E1465A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800" spc="-15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О</a:t>
                      </a:r>
                      <a:r>
                        <a:rPr dirty="0" sz="800" spc="-1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И</a:t>
                      </a:r>
                      <a:r>
                        <a:rPr dirty="0" sz="80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К</a:t>
                      </a:r>
                      <a:r>
                        <a:rPr dirty="0" sz="800" spc="-45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 </a:t>
                      </a:r>
                      <a:r>
                        <a:rPr dirty="0" sz="80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–</a:t>
                      </a:r>
                      <a:r>
                        <a:rPr dirty="0" sz="800" spc="-1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 </a:t>
                      </a:r>
                      <a:r>
                        <a:rPr dirty="0" sz="80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обе</a:t>
                      </a:r>
                      <a:r>
                        <a:rPr dirty="0" sz="800" spc="-1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спе</a:t>
                      </a:r>
                      <a:r>
                        <a:rPr dirty="0" sz="800" spc="-15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ч</a:t>
                      </a:r>
                      <a:r>
                        <a:rPr dirty="0" sz="800" spc="-1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ен</a:t>
                      </a:r>
                      <a:r>
                        <a:rPr dirty="0" sz="800" spc="-15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и</a:t>
                      </a:r>
                      <a:r>
                        <a:rPr dirty="0" sz="80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е</a:t>
                      </a:r>
                      <a:r>
                        <a:rPr dirty="0" sz="800" spc="-5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 </a:t>
                      </a:r>
                      <a:r>
                        <a:rPr dirty="0" sz="80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исп</a:t>
                      </a:r>
                      <a:r>
                        <a:rPr dirty="0" sz="800" spc="-1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олнен</a:t>
                      </a:r>
                      <a:r>
                        <a:rPr dirty="0" sz="800" spc="-15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и</a:t>
                      </a:r>
                      <a:r>
                        <a:rPr dirty="0" sz="80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я</a:t>
                      </a:r>
                      <a:r>
                        <a:rPr dirty="0" sz="800" spc="-9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 </a:t>
                      </a:r>
                      <a:r>
                        <a:rPr dirty="0" sz="800" spc="-3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к</a:t>
                      </a:r>
                      <a:r>
                        <a:rPr dirty="0" sz="800" spc="-2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он</a:t>
                      </a:r>
                      <a:r>
                        <a:rPr dirty="0" sz="800" spc="-25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т</a:t>
                      </a:r>
                      <a:r>
                        <a:rPr dirty="0" sz="800" spc="-2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р</a:t>
                      </a:r>
                      <a:r>
                        <a:rPr dirty="0" sz="800" spc="-25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а</a:t>
                      </a:r>
                      <a:r>
                        <a:rPr dirty="0" sz="800" spc="-3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к</a:t>
                      </a:r>
                      <a:r>
                        <a:rPr dirty="0" sz="800" spc="-25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т</a:t>
                      </a:r>
                      <a:r>
                        <a:rPr dirty="0" sz="800" b="0">
                          <a:solidFill>
                            <a:srgbClr val="444444"/>
                          </a:solidFill>
                          <a:latin typeface="Segoe UI Light"/>
                          <a:cs typeface="Segoe UI Light"/>
                        </a:rPr>
                        <a:t>а</a:t>
                      </a:r>
                      <a:endParaRPr sz="800">
                        <a:latin typeface="Segoe UI Light"/>
                        <a:cs typeface="Segoe UI Light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63342" y="2263520"/>
          <a:ext cx="2752090" cy="2521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2405"/>
              </a:tblGrid>
              <a:tr h="256793">
                <a:tc>
                  <a:txBody>
                    <a:bodyPr/>
                    <a:lstStyle/>
                    <a:p>
                      <a:pPr marL="154940" indent="-88900">
                        <a:lnSpc>
                          <a:spcPct val="100000"/>
                        </a:lnSpc>
                        <a:spcBef>
                          <a:spcPts val="515"/>
                        </a:spcBef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155575" algn="l"/>
                        </a:tabLst>
                      </a:pPr>
                      <a:r>
                        <a:rPr dirty="0" sz="900" spc="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900" spc="-6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ЕИС</a:t>
                      </a:r>
                      <a:r>
                        <a:rPr dirty="0" sz="900" spc="-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 spc="-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на</a:t>
                      </a:r>
                      <a:r>
                        <a:rPr dirty="0" sz="900" spc="-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7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ЭП</a:t>
                      </a:r>
                      <a:r>
                        <a:rPr dirty="0" sz="900" spc="-5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900" spc="-5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использованием</a:t>
                      </a:r>
                      <a:r>
                        <a:rPr dirty="0" sz="900" spc="-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ЕИС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CDD0D9"/>
                      </a:solidFill>
                      <a:prstDash val="solid"/>
                    </a:lnL>
                    <a:lnR w="12700">
                      <a:solidFill>
                        <a:srgbClr val="CDD0D9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53924">
                <a:tc>
                  <a:txBody>
                    <a:bodyPr/>
                    <a:lstStyle/>
                    <a:p>
                      <a:pPr marL="703580">
                        <a:lnSpc>
                          <a:spcPts val="935"/>
                        </a:lnSpc>
                        <a:spcBef>
                          <a:spcPts val="175"/>
                        </a:spcBef>
                      </a:pPr>
                      <a:r>
                        <a:rPr dirty="0" sz="90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Содержит</a:t>
                      </a:r>
                      <a:r>
                        <a:rPr dirty="0" sz="900" spc="-65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информацию: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CDD0D9"/>
                      </a:solidFill>
                      <a:prstDash val="solid"/>
                    </a:lnL>
                    <a:lnR w="12700">
                      <a:solidFill>
                        <a:srgbClr val="CDD0D9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2091690">
                <a:tc>
                  <a:txBody>
                    <a:bodyPr/>
                    <a:lstStyle/>
                    <a:p>
                      <a:pPr marL="154940" indent="-88900">
                        <a:lnSpc>
                          <a:spcPct val="100000"/>
                        </a:lnSpc>
                        <a:spcBef>
                          <a:spcPts val="340"/>
                        </a:spcBef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155575" algn="l"/>
                        </a:tabLst>
                      </a:pP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5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900" spc="-5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вр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 spc="-6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та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рото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54940" indent="-88900">
                        <a:lnSpc>
                          <a:spcPct val="100000"/>
                        </a:lnSpc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155575" algn="l"/>
                        </a:tabLst>
                      </a:pPr>
                      <a:r>
                        <a:rPr dirty="0" sz="9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6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победителе,</a:t>
                      </a:r>
                      <a:r>
                        <a:rPr dirty="0" sz="900" spc="-3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признанном</a:t>
                      </a:r>
                      <a:r>
                        <a:rPr dirty="0" sz="900" spc="-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уклонившемся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54940" marR="472440" indent="-88900">
                        <a:lnSpc>
                          <a:spcPct val="100000"/>
                        </a:lnSpc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155575" algn="l"/>
                        </a:tabLst>
                      </a:pP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5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900" spc="-5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яв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900" spc="-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я 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признания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победителя</a:t>
                      </a:r>
                      <a:r>
                        <a:rPr dirty="0" sz="900" spc="-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уклонившимся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54940" indent="-88900">
                        <a:lnSpc>
                          <a:spcPct val="100000"/>
                        </a:lnSpc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155575" algn="l"/>
                        </a:tabLst>
                      </a:pP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рек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ви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ы</a:t>
                      </a:r>
                      <a:r>
                        <a:rPr dirty="0" sz="900" spc="-4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ме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тов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900" spc="-6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од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твер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ж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ю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х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900" spc="-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я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CDD0D9"/>
                      </a:solidFill>
                      <a:prstDash val="solid"/>
                    </a:lnL>
                    <a:lnR w="12700">
                      <a:solidFill>
                        <a:srgbClr val="CDD0D9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8741" y="2263520"/>
          <a:ext cx="2402840" cy="2521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3790"/>
              </a:tblGrid>
              <a:tr h="55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T w="19050">
                      <a:solidFill>
                        <a:srgbClr val="5B5B5B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ctr" marL="336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900" spc="-20" b="1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Основания: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9525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</a:tr>
              <a:tr h="2265426">
                <a:tc>
                  <a:txBody>
                    <a:bodyPr/>
                    <a:lstStyle/>
                    <a:p>
                      <a:pPr marL="153035" marR="302895" indent="-88900">
                        <a:lnSpc>
                          <a:spcPct val="100000"/>
                        </a:lnSpc>
                        <a:spcBef>
                          <a:spcPts val="30"/>
                        </a:spcBef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153670" algn="l"/>
                        </a:tabLst>
                      </a:pPr>
                      <a:r>
                        <a:rPr dirty="0" sz="900" spc="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</a:t>
                      </a:r>
                      <a:r>
                        <a:rPr dirty="0" sz="900" spc="-6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установленный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срок</a:t>
                      </a:r>
                      <a:r>
                        <a:rPr dirty="0" sz="900" spc="-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не</a:t>
                      </a:r>
                      <a:r>
                        <a:rPr dirty="0" sz="900" spc="-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подписал </a:t>
                      </a:r>
                      <a:r>
                        <a:rPr dirty="0" sz="900" spc="-254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контракт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или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не </a:t>
                      </a:r>
                      <a:r>
                        <a:rPr dirty="0" sz="9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создал </a:t>
                      </a:r>
                      <a:r>
                        <a:rPr dirty="0" sz="900" spc="2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протокол </a:t>
                      </a:r>
                      <a:r>
                        <a:rPr dirty="0" sz="9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разногласий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53035" marR="99060" indent="-88900">
                        <a:lnSpc>
                          <a:spcPct val="100000"/>
                        </a:lnSpc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153670" algn="l"/>
                        </a:tabLst>
                      </a:pP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не </a:t>
                      </a: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исполнил требования </a:t>
                      </a:r>
                      <a:r>
                        <a:rPr dirty="0" sz="900" spc="2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по </a:t>
                      </a:r>
                      <a:r>
                        <a:rPr dirty="0" sz="900" spc="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ант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г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вы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900" spc="-3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рам</a:t>
                      </a:r>
                      <a:r>
                        <a:rPr dirty="0" sz="900" spc="-7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37</a:t>
                      </a:r>
                      <a:r>
                        <a:rPr dirty="0" sz="900" spc="-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dirty="0" sz="900" spc="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  <a:p>
                      <a:pPr marL="153035" indent="-88900">
                        <a:lnSpc>
                          <a:spcPct val="100000"/>
                        </a:lnSpc>
                        <a:buClr>
                          <a:srgbClr val="E11E31"/>
                        </a:buClr>
                        <a:buFont typeface="Arial"/>
                        <a:buChar char="•"/>
                        <a:tabLst>
                          <a:tab pos="153670" algn="l"/>
                        </a:tabLst>
                      </a:pP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н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е</a:t>
                      </a:r>
                      <a:r>
                        <a:rPr dirty="0" sz="900" spc="-4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п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редостав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dirty="0" sz="900" spc="-4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О</a:t>
                      </a:r>
                      <a:r>
                        <a:rPr dirty="0" sz="900" spc="-1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К</a:t>
                      </a:r>
                      <a:r>
                        <a:rPr dirty="0" sz="900" spc="-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ч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dirty="0" sz="900" spc="-6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с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т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96</a:t>
                      </a:r>
                      <a:r>
                        <a:rPr dirty="0" sz="900" spc="-5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dirty="0" sz="900" spc="-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Ф</a:t>
                      </a:r>
                      <a:r>
                        <a:rPr dirty="0" sz="900" spc="5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dirty="0" sz="900">
                          <a:solidFill>
                            <a:srgbClr val="343846"/>
                          </a:solidFill>
                          <a:latin typeface="Trebuchet MS"/>
                          <a:cs typeface="Trebuchet MS"/>
                        </a:rPr>
                        <a:t>)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3810">
                    <a:lnL w="12700">
                      <a:solidFill>
                        <a:srgbClr val="5B5B5B"/>
                      </a:solidFill>
                      <a:prstDash val="solid"/>
                    </a:lnL>
                    <a:lnR w="12700">
                      <a:solidFill>
                        <a:srgbClr val="5B5B5B"/>
                      </a:solidFill>
                      <a:prstDash val="solid"/>
                    </a:lnR>
                    <a:lnB w="19050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55193" y="1888998"/>
            <a:ext cx="235204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8145" marR="5080" indent="-38608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E11E31"/>
                </a:solidFill>
                <a:latin typeface="Trebuchet MS"/>
                <a:cs typeface="Trebuchet MS"/>
              </a:rPr>
              <a:t>Признание </a:t>
            </a:r>
            <a:r>
              <a:rPr dirty="0" sz="1000" spc="-25" b="1">
                <a:solidFill>
                  <a:srgbClr val="E11E31"/>
                </a:solidFill>
                <a:latin typeface="Trebuchet MS"/>
                <a:cs typeface="Trebuchet MS"/>
              </a:rPr>
              <a:t>победителя </a:t>
            </a:r>
            <a:r>
              <a:rPr dirty="0" sz="1000" spc="-15" b="1">
                <a:solidFill>
                  <a:srgbClr val="E11E31"/>
                </a:solidFill>
                <a:latin typeface="Trebuchet MS"/>
                <a:cs typeface="Trebuchet MS"/>
              </a:rPr>
              <a:t>уклонившимся </a:t>
            </a:r>
            <a:r>
              <a:rPr dirty="0" sz="1000" spc="-29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000" spc="5" b="1">
                <a:solidFill>
                  <a:srgbClr val="E11E31"/>
                </a:solidFill>
                <a:latin typeface="Trebuchet MS"/>
                <a:cs typeface="Trebuchet MS"/>
              </a:rPr>
              <a:t>от</a:t>
            </a:r>
            <a:r>
              <a:rPr dirty="0" sz="1000" spc="-6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000" spc="-10" b="1">
                <a:solidFill>
                  <a:srgbClr val="E11E31"/>
                </a:solidFill>
                <a:latin typeface="Trebuchet MS"/>
                <a:cs typeface="Trebuchet MS"/>
              </a:rPr>
              <a:t>заключения</a:t>
            </a:r>
            <a:r>
              <a:rPr dirty="0" sz="1000" spc="-6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000" spc="-5" b="1">
                <a:solidFill>
                  <a:srgbClr val="E11E31"/>
                </a:solidFill>
                <a:latin typeface="Trebuchet MS"/>
                <a:cs typeface="Trebuchet MS"/>
              </a:rPr>
              <a:t>контракта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900" y="1374647"/>
            <a:ext cx="2397125" cy="501650"/>
            <a:chOff x="350900" y="1374647"/>
            <a:chExt cx="2397125" cy="501650"/>
          </a:xfrm>
        </p:grpSpPr>
        <p:sp>
          <p:nvSpPr>
            <p:cNvPr id="9" name="object 9"/>
            <p:cNvSpPr/>
            <p:nvPr/>
          </p:nvSpPr>
          <p:spPr>
            <a:xfrm>
              <a:off x="360425" y="1818893"/>
              <a:ext cx="2378075" cy="0"/>
            </a:xfrm>
            <a:custGeom>
              <a:avLst/>
              <a:gdLst/>
              <a:ahLst/>
              <a:cxnLst/>
              <a:rect l="l" t="t" r="r" b="b"/>
              <a:pathLst>
                <a:path w="2378075" h="0">
                  <a:moveTo>
                    <a:pt x="0" y="0"/>
                  </a:moveTo>
                  <a:lnTo>
                    <a:pt x="2378075" y="0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59663" y="1374647"/>
              <a:ext cx="2379345" cy="399415"/>
            </a:xfrm>
            <a:custGeom>
              <a:avLst/>
              <a:gdLst/>
              <a:ahLst/>
              <a:cxnLst/>
              <a:rect l="l" t="t" r="r" b="b"/>
              <a:pathLst>
                <a:path w="2379345" h="399414">
                  <a:moveTo>
                    <a:pt x="2378964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2378964" y="399288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69136" y="1725167"/>
              <a:ext cx="160020" cy="151130"/>
            </a:xfrm>
            <a:custGeom>
              <a:avLst/>
              <a:gdLst/>
              <a:ahLst/>
              <a:cxnLst/>
              <a:rect l="l" t="t" r="r" b="b"/>
              <a:pathLst>
                <a:path w="160019" h="151130">
                  <a:moveTo>
                    <a:pt x="160019" y="0"/>
                  </a:moveTo>
                  <a:lnTo>
                    <a:pt x="0" y="0"/>
                  </a:lnTo>
                  <a:lnTo>
                    <a:pt x="0" y="122682"/>
                  </a:lnTo>
                  <a:lnTo>
                    <a:pt x="80009" y="150876"/>
                  </a:lnTo>
                  <a:lnTo>
                    <a:pt x="160019" y="122682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507363" y="1713687"/>
            <a:ext cx="84455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40455" y="1888998"/>
            <a:ext cx="219011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1780" marR="5080" indent="-259079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1000" b="1">
                <a:solidFill>
                  <a:srgbClr val="E11E31"/>
                </a:solidFill>
                <a:latin typeface="Trebuchet MS"/>
                <a:cs typeface="Trebuchet MS"/>
              </a:rPr>
              <a:t>у</a:t>
            </a:r>
            <a:r>
              <a:rPr dirty="0" sz="1000" spc="-30" b="1">
                <a:solidFill>
                  <a:srgbClr val="E11E31"/>
                </a:solidFill>
                <a:latin typeface="Trebuchet MS"/>
                <a:cs typeface="Trebuchet MS"/>
              </a:rPr>
              <a:t>бл</a:t>
            </a:r>
            <a:r>
              <a:rPr dirty="0" sz="1000" spc="-15" b="1">
                <a:solidFill>
                  <a:srgbClr val="E11E31"/>
                </a:solidFill>
                <a:latin typeface="Trebuchet MS"/>
                <a:cs typeface="Trebuchet MS"/>
              </a:rPr>
              <a:t>ик</a:t>
            </a:r>
            <a:r>
              <a:rPr dirty="0" sz="1000" spc="-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000" b="1">
                <a:solidFill>
                  <a:srgbClr val="E11E31"/>
                </a:solidFill>
                <a:latin typeface="Trebuchet MS"/>
                <a:cs typeface="Trebuchet MS"/>
              </a:rPr>
              <a:t>ц</a:t>
            </a:r>
            <a:r>
              <a:rPr dirty="0" sz="1000" spc="-3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1000" spc="-20" b="1">
                <a:solidFill>
                  <a:srgbClr val="E11E31"/>
                </a:solidFill>
                <a:latin typeface="Trebuchet MS"/>
                <a:cs typeface="Trebuchet MS"/>
              </a:rPr>
              <a:t>я</a:t>
            </a:r>
            <a:r>
              <a:rPr dirty="0" sz="1000" spc="-4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000" spc="-25" b="1">
                <a:solidFill>
                  <a:srgbClr val="E11E31"/>
                </a:solidFill>
                <a:latin typeface="Trebuchet MS"/>
                <a:cs typeface="Trebuchet MS"/>
              </a:rPr>
              <a:t>пр</a:t>
            </a:r>
            <a:r>
              <a:rPr dirty="0" sz="1000" spc="-2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000" spc="-10" b="1">
                <a:solidFill>
                  <a:srgbClr val="E11E31"/>
                </a:solidFill>
                <a:latin typeface="Trebuchet MS"/>
                <a:cs typeface="Trebuchet MS"/>
              </a:rPr>
              <a:t>токол</a:t>
            </a:r>
            <a:r>
              <a:rPr dirty="0" sz="1000" spc="-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000" spc="-6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000" spc="-1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000" spc="-5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000" spc="-20" b="1">
                <a:solidFill>
                  <a:srgbClr val="E11E31"/>
                </a:solidFill>
                <a:latin typeface="Trebuchet MS"/>
                <a:cs typeface="Trebuchet MS"/>
              </a:rPr>
              <a:t>при</a:t>
            </a:r>
            <a:r>
              <a:rPr dirty="0" sz="1000" spc="-15" b="1">
                <a:solidFill>
                  <a:srgbClr val="E11E31"/>
                </a:solidFill>
                <a:latin typeface="Trebuchet MS"/>
                <a:cs typeface="Trebuchet MS"/>
              </a:rPr>
              <a:t>з</a:t>
            </a:r>
            <a:r>
              <a:rPr dirty="0" sz="1000" spc="-20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1000" spc="-1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000" spc="-35" b="1">
                <a:solidFill>
                  <a:srgbClr val="E11E31"/>
                </a:solidFill>
                <a:latin typeface="Trebuchet MS"/>
                <a:cs typeface="Trebuchet MS"/>
              </a:rPr>
              <a:t>нии  </a:t>
            </a:r>
            <a:r>
              <a:rPr dirty="0" sz="1000" spc="-25" b="1">
                <a:solidFill>
                  <a:srgbClr val="E11E31"/>
                </a:solidFill>
                <a:latin typeface="Trebuchet MS"/>
                <a:cs typeface="Trebuchet MS"/>
              </a:rPr>
              <a:t>победителя </a:t>
            </a:r>
            <a:r>
              <a:rPr dirty="0" sz="1000" spc="-15" b="1">
                <a:solidFill>
                  <a:srgbClr val="E11E31"/>
                </a:solidFill>
                <a:latin typeface="Trebuchet MS"/>
                <a:cs typeface="Trebuchet MS"/>
              </a:rPr>
              <a:t>уклонившимся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51785" y="1374647"/>
            <a:ext cx="2768600" cy="501650"/>
            <a:chOff x="2851785" y="1374647"/>
            <a:chExt cx="2768600" cy="501650"/>
          </a:xfrm>
        </p:grpSpPr>
        <p:sp>
          <p:nvSpPr>
            <p:cNvPr id="15" name="object 15"/>
            <p:cNvSpPr/>
            <p:nvPr/>
          </p:nvSpPr>
          <p:spPr>
            <a:xfrm>
              <a:off x="2861310" y="1818893"/>
              <a:ext cx="2749550" cy="0"/>
            </a:xfrm>
            <a:custGeom>
              <a:avLst/>
              <a:gdLst/>
              <a:ahLst/>
              <a:cxnLst/>
              <a:rect l="l" t="t" r="r" b="b"/>
              <a:pathLst>
                <a:path w="2749550" h="0">
                  <a:moveTo>
                    <a:pt x="0" y="0"/>
                  </a:moveTo>
                  <a:lnTo>
                    <a:pt x="2749168" y="0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860548" y="1374647"/>
              <a:ext cx="2749550" cy="399415"/>
            </a:xfrm>
            <a:custGeom>
              <a:avLst/>
              <a:gdLst/>
              <a:ahLst/>
              <a:cxnLst/>
              <a:rect l="l" t="t" r="r" b="b"/>
              <a:pathLst>
                <a:path w="2749550" h="399414">
                  <a:moveTo>
                    <a:pt x="2749296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2749296" y="399288"/>
                  </a:lnTo>
                  <a:lnTo>
                    <a:pt x="27492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148327" y="1725167"/>
              <a:ext cx="161925" cy="151130"/>
            </a:xfrm>
            <a:custGeom>
              <a:avLst/>
              <a:gdLst/>
              <a:ahLst/>
              <a:cxnLst/>
              <a:rect l="l" t="t" r="r" b="b"/>
              <a:pathLst>
                <a:path w="161925" h="151130">
                  <a:moveTo>
                    <a:pt x="161544" y="0"/>
                  </a:moveTo>
                  <a:lnTo>
                    <a:pt x="0" y="0"/>
                  </a:lnTo>
                  <a:lnTo>
                    <a:pt x="0" y="122682"/>
                  </a:lnTo>
                  <a:lnTo>
                    <a:pt x="80772" y="150876"/>
                  </a:lnTo>
                  <a:lnTo>
                    <a:pt x="161544" y="122682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4187444" y="1713687"/>
            <a:ext cx="84455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23228" y="1888998"/>
            <a:ext cx="1990089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9734" marR="5080" indent="-407670">
              <a:lnSpc>
                <a:spcPct val="100000"/>
              </a:lnSpc>
              <a:spcBef>
                <a:spcPts val="95"/>
              </a:spcBef>
            </a:pPr>
            <a:r>
              <a:rPr dirty="0" sz="1000" spc="1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1000" spc="-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000" spc="-20" b="1">
                <a:solidFill>
                  <a:srgbClr val="E11E31"/>
                </a:solidFill>
                <a:latin typeface="Trebuchet MS"/>
                <a:cs typeface="Trebuchet MS"/>
              </a:rPr>
              <a:t>пр</a:t>
            </a:r>
            <a:r>
              <a:rPr dirty="0" sz="1000" spc="-1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000" spc="-30" b="1">
                <a:solidFill>
                  <a:srgbClr val="E11E31"/>
                </a:solidFill>
                <a:latin typeface="Trebuchet MS"/>
                <a:cs typeface="Trebuchet MS"/>
              </a:rPr>
              <a:t>вление</a:t>
            </a:r>
            <a:r>
              <a:rPr dirty="0" sz="1000" spc="-6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000" spc="-25" b="1">
                <a:solidFill>
                  <a:srgbClr val="E11E31"/>
                </a:solidFill>
                <a:latin typeface="Trebuchet MS"/>
                <a:cs typeface="Trebuchet MS"/>
              </a:rPr>
              <a:t>пр</a:t>
            </a:r>
            <a:r>
              <a:rPr dirty="0" sz="1000" spc="-20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1000" spc="-15" b="1">
                <a:solidFill>
                  <a:srgbClr val="E11E31"/>
                </a:solidFill>
                <a:latin typeface="Trebuchet MS"/>
                <a:cs typeface="Trebuchet MS"/>
              </a:rPr>
              <a:t>ек</a:t>
            </a:r>
            <a:r>
              <a:rPr dirty="0" sz="1000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1000" spc="10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000" spc="-6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000" spc="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1000" spc="-15" b="1">
                <a:solidFill>
                  <a:srgbClr val="E11E31"/>
                </a:solidFill>
                <a:latin typeface="Trebuchet MS"/>
                <a:cs typeface="Trebuchet MS"/>
              </a:rPr>
              <a:t>онтр</a:t>
            </a:r>
            <a:r>
              <a:rPr dirty="0" sz="1000" spc="-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000" spc="15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1000" b="1">
                <a:solidFill>
                  <a:srgbClr val="E11E31"/>
                </a:solidFill>
                <a:latin typeface="Trebuchet MS"/>
                <a:cs typeface="Trebuchet MS"/>
              </a:rPr>
              <a:t>та  </a:t>
            </a:r>
            <a:r>
              <a:rPr dirty="0" sz="1000" spc="-5" b="1">
                <a:solidFill>
                  <a:srgbClr val="E11E31"/>
                </a:solidFill>
                <a:latin typeface="Trebuchet MS"/>
                <a:cs typeface="Trebuchet MS"/>
              </a:rPr>
              <a:t>второму</a:t>
            </a:r>
            <a:r>
              <a:rPr dirty="0" sz="1000" spc="-5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000" spc="-20" b="1">
                <a:solidFill>
                  <a:srgbClr val="E11E31"/>
                </a:solidFill>
                <a:latin typeface="Trebuchet MS"/>
                <a:cs typeface="Trebuchet MS"/>
              </a:rPr>
              <a:t>участнику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24525" y="1374647"/>
            <a:ext cx="2571750" cy="501650"/>
            <a:chOff x="5724525" y="1374647"/>
            <a:chExt cx="2571750" cy="501650"/>
          </a:xfrm>
        </p:grpSpPr>
        <p:sp>
          <p:nvSpPr>
            <p:cNvPr id="21" name="object 21"/>
            <p:cNvSpPr/>
            <p:nvPr/>
          </p:nvSpPr>
          <p:spPr>
            <a:xfrm>
              <a:off x="5734050" y="1818893"/>
              <a:ext cx="2552700" cy="0"/>
            </a:xfrm>
            <a:custGeom>
              <a:avLst/>
              <a:gdLst/>
              <a:ahLst/>
              <a:cxnLst/>
              <a:rect l="l" t="t" r="r" b="b"/>
              <a:pathLst>
                <a:path w="2552700" h="0">
                  <a:moveTo>
                    <a:pt x="0" y="0"/>
                  </a:moveTo>
                  <a:lnTo>
                    <a:pt x="2552446" y="0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733287" y="1374647"/>
              <a:ext cx="2552700" cy="399415"/>
            </a:xfrm>
            <a:custGeom>
              <a:avLst/>
              <a:gdLst/>
              <a:ahLst/>
              <a:cxnLst/>
              <a:rect l="l" t="t" r="r" b="b"/>
              <a:pathLst>
                <a:path w="2552700" h="399414">
                  <a:moveTo>
                    <a:pt x="255270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2552700" y="399288"/>
                  </a:lnTo>
                  <a:lnTo>
                    <a:pt x="25527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923532" y="1725167"/>
              <a:ext cx="160020" cy="151130"/>
            </a:xfrm>
            <a:custGeom>
              <a:avLst/>
              <a:gdLst/>
              <a:ahLst/>
              <a:cxnLst/>
              <a:rect l="l" t="t" r="r" b="b"/>
              <a:pathLst>
                <a:path w="160020" h="151130">
                  <a:moveTo>
                    <a:pt x="160020" y="0"/>
                  </a:moveTo>
                  <a:lnTo>
                    <a:pt x="0" y="0"/>
                  </a:lnTo>
                  <a:lnTo>
                    <a:pt x="0" y="122682"/>
                  </a:lnTo>
                  <a:lnTo>
                    <a:pt x="80010" y="150876"/>
                  </a:lnTo>
                  <a:lnTo>
                    <a:pt x="160020" y="12268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962647" y="1713687"/>
            <a:ext cx="84455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82073" y="1965198"/>
            <a:ext cx="12528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5" b="1">
                <a:solidFill>
                  <a:srgbClr val="E11E31"/>
                </a:solidFill>
                <a:latin typeface="Trebuchet MS"/>
                <a:cs typeface="Trebuchet MS"/>
              </a:rPr>
              <a:t>Дей</a:t>
            </a:r>
            <a:r>
              <a:rPr dirty="0" sz="1000" spc="-20" b="1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1000" spc="-5" b="1">
                <a:solidFill>
                  <a:srgbClr val="E11E31"/>
                </a:solidFill>
                <a:latin typeface="Trebuchet MS"/>
                <a:cs typeface="Trebuchet MS"/>
              </a:rPr>
              <a:t>тви</a:t>
            </a:r>
            <a:r>
              <a:rPr dirty="0" sz="1000" spc="-5" b="1">
                <a:solidFill>
                  <a:srgbClr val="E11E31"/>
                </a:solidFill>
                <a:latin typeface="Trebuchet MS"/>
                <a:cs typeface="Trebuchet MS"/>
              </a:rPr>
              <a:t>я</a:t>
            </a:r>
            <a:r>
              <a:rPr dirty="0" sz="1000" spc="-3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1000" spc="-45" b="1">
                <a:solidFill>
                  <a:srgbClr val="E11E31"/>
                </a:solidFill>
                <a:latin typeface="Trebuchet MS"/>
                <a:cs typeface="Trebuchet MS"/>
              </a:rPr>
              <a:t>у</a:t>
            </a:r>
            <a:r>
              <a:rPr dirty="0" sz="1000" spc="-10" b="1">
                <a:solidFill>
                  <a:srgbClr val="E11E31"/>
                </a:solidFill>
                <a:latin typeface="Trebuchet MS"/>
                <a:cs typeface="Trebuchet MS"/>
              </a:rPr>
              <a:t>ч</a:t>
            </a:r>
            <a:r>
              <a:rPr dirty="0" sz="1000" spc="-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1000" spc="5" b="1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1000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1000" spc="-20" b="1">
                <a:solidFill>
                  <a:srgbClr val="E11E31"/>
                </a:solidFill>
                <a:latin typeface="Trebuchet MS"/>
                <a:cs typeface="Trebuchet MS"/>
              </a:rPr>
              <a:t>ника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406765" y="1374647"/>
            <a:ext cx="3438525" cy="501650"/>
            <a:chOff x="8406765" y="1374647"/>
            <a:chExt cx="3438525" cy="501650"/>
          </a:xfrm>
        </p:grpSpPr>
        <p:sp>
          <p:nvSpPr>
            <p:cNvPr id="27" name="object 27"/>
            <p:cNvSpPr/>
            <p:nvPr/>
          </p:nvSpPr>
          <p:spPr>
            <a:xfrm>
              <a:off x="8416290" y="1818893"/>
              <a:ext cx="3419475" cy="0"/>
            </a:xfrm>
            <a:custGeom>
              <a:avLst/>
              <a:gdLst/>
              <a:ahLst/>
              <a:cxnLst/>
              <a:rect l="l" t="t" r="r" b="b"/>
              <a:pathLst>
                <a:path w="3419475" h="0">
                  <a:moveTo>
                    <a:pt x="0" y="0"/>
                  </a:moveTo>
                  <a:lnTo>
                    <a:pt x="3419348" y="0"/>
                  </a:lnTo>
                </a:path>
              </a:pathLst>
            </a:custGeom>
            <a:ln w="19050">
              <a:solidFill>
                <a:srgbClr val="5B5B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415528" y="1374647"/>
              <a:ext cx="3420110" cy="399415"/>
            </a:xfrm>
            <a:custGeom>
              <a:avLst/>
              <a:gdLst/>
              <a:ahLst/>
              <a:cxnLst/>
              <a:rect l="l" t="t" r="r" b="b"/>
              <a:pathLst>
                <a:path w="3420109" h="399414">
                  <a:moveTo>
                    <a:pt x="3419855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3419855" y="399288"/>
                  </a:lnTo>
                  <a:lnTo>
                    <a:pt x="341985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037064" y="1725167"/>
              <a:ext cx="160020" cy="151130"/>
            </a:xfrm>
            <a:custGeom>
              <a:avLst/>
              <a:gdLst/>
              <a:ahLst/>
              <a:cxnLst/>
              <a:rect l="l" t="t" r="r" b="b"/>
              <a:pathLst>
                <a:path w="160020" h="151130">
                  <a:moveTo>
                    <a:pt x="160019" y="0"/>
                  </a:moveTo>
                  <a:lnTo>
                    <a:pt x="0" y="0"/>
                  </a:lnTo>
                  <a:lnTo>
                    <a:pt x="0" y="122682"/>
                  </a:lnTo>
                  <a:lnTo>
                    <a:pt x="80009" y="150876"/>
                  </a:lnTo>
                  <a:lnTo>
                    <a:pt x="160019" y="122682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0075926" y="1713687"/>
            <a:ext cx="84455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 b="1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73195" y="997965"/>
            <a:ext cx="52641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40">
                <a:solidFill>
                  <a:srgbClr val="1A1C22"/>
                </a:solidFill>
                <a:latin typeface="Trebuchet MS"/>
                <a:cs typeface="Trebuchet MS"/>
              </a:rPr>
              <a:t>m</a:t>
            </a:r>
            <a:r>
              <a:rPr dirty="0" sz="800" spc="5">
                <a:solidFill>
                  <a:srgbClr val="1A1C22"/>
                </a:solidFill>
                <a:latin typeface="Trebuchet MS"/>
                <a:cs typeface="Trebuchet MS"/>
              </a:rPr>
              <a:t>a</a:t>
            </a:r>
            <a:r>
              <a:rPr dirty="0" sz="800" spc="-5">
                <a:solidFill>
                  <a:srgbClr val="1A1C22"/>
                </a:solidFill>
                <a:latin typeface="Trebuchet MS"/>
                <a:cs typeface="Trebuchet MS"/>
              </a:rPr>
              <a:t>x</a:t>
            </a:r>
            <a:r>
              <a:rPr dirty="0" sz="800" spc="-40">
                <a:solidFill>
                  <a:srgbClr val="1A1C22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1A1C22"/>
                </a:solidFill>
                <a:latin typeface="Trebuchet MS"/>
                <a:cs typeface="Trebuchet MS"/>
              </a:rPr>
              <a:t>1</a:t>
            </a:r>
            <a:r>
              <a:rPr dirty="0" sz="800" spc="-45">
                <a:solidFill>
                  <a:srgbClr val="1A1C22"/>
                </a:solidFill>
                <a:latin typeface="Trebuchet MS"/>
                <a:cs typeface="Trebuchet MS"/>
              </a:rPr>
              <a:t> </a:t>
            </a:r>
            <a:r>
              <a:rPr dirty="0" sz="800" spc="5">
                <a:solidFill>
                  <a:srgbClr val="1A1C22"/>
                </a:solidFill>
                <a:latin typeface="Trebuchet MS"/>
                <a:cs typeface="Trebuchet MS"/>
              </a:rPr>
              <a:t>р</a:t>
            </a:r>
            <a:r>
              <a:rPr dirty="0" sz="800" spc="-85">
                <a:solidFill>
                  <a:srgbClr val="1A1C22"/>
                </a:solidFill>
                <a:latin typeface="Trebuchet MS"/>
                <a:cs typeface="Trebuchet MS"/>
              </a:rPr>
              <a:t>.</a:t>
            </a:r>
            <a:r>
              <a:rPr dirty="0" sz="800" spc="-45">
                <a:solidFill>
                  <a:srgbClr val="1A1C22"/>
                </a:solidFill>
                <a:latin typeface="Trebuchet MS"/>
                <a:cs typeface="Trebuchet MS"/>
              </a:rPr>
              <a:t> </a:t>
            </a:r>
            <a:r>
              <a:rPr dirty="0" sz="800" spc="10">
                <a:solidFill>
                  <a:srgbClr val="1A1C22"/>
                </a:solidFill>
                <a:latin typeface="Trebuchet MS"/>
                <a:cs typeface="Trebuchet MS"/>
              </a:rPr>
              <a:t>д</a:t>
            </a:r>
            <a:r>
              <a:rPr dirty="0" sz="800" spc="-85">
                <a:solidFill>
                  <a:srgbClr val="1A1C22"/>
                </a:solidFill>
                <a:latin typeface="Trebuchet MS"/>
                <a:cs typeface="Trebuchet MS"/>
              </a:rPr>
              <a:t>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908793" y="973327"/>
            <a:ext cx="41592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40">
                <a:solidFill>
                  <a:srgbClr val="1A1C22"/>
                </a:solidFill>
                <a:latin typeface="Trebuchet MS"/>
                <a:cs typeface="Trebuchet MS"/>
              </a:rPr>
              <a:t>m</a:t>
            </a:r>
            <a:r>
              <a:rPr dirty="0" sz="800" spc="5">
                <a:solidFill>
                  <a:srgbClr val="1A1C22"/>
                </a:solidFill>
                <a:latin typeface="Trebuchet MS"/>
                <a:cs typeface="Trebuchet MS"/>
              </a:rPr>
              <a:t>a</a:t>
            </a:r>
            <a:r>
              <a:rPr dirty="0" sz="800" spc="-5">
                <a:solidFill>
                  <a:srgbClr val="1A1C22"/>
                </a:solidFill>
                <a:latin typeface="Trebuchet MS"/>
                <a:cs typeface="Trebuchet MS"/>
              </a:rPr>
              <a:t>x</a:t>
            </a:r>
            <a:r>
              <a:rPr dirty="0" sz="800" spc="-40">
                <a:solidFill>
                  <a:srgbClr val="1A1C22"/>
                </a:solidFill>
                <a:latin typeface="Trebuchet MS"/>
                <a:cs typeface="Trebuchet MS"/>
              </a:rPr>
              <a:t> </a:t>
            </a:r>
            <a:r>
              <a:rPr dirty="0" sz="800" spc="30">
                <a:solidFill>
                  <a:srgbClr val="1A1C22"/>
                </a:solidFill>
                <a:latin typeface="Trebuchet MS"/>
                <a:cs typeface="Trebuchet MS"/>
              </a:rPr>
              <a:t>5</a:t>
            </a:r>
            <a:r>
              <a:rPr dirty="0" sz="800" spc="-45">
                <a:solidFill>
                  <a:srgbClr val="1A1C22"/>
                </a:solidFill>
                <a:latin typeface="Trebuchet MS"/>
                <a:cs typeface="Trebuchet MS"/>
              </a:rPr>
              <a:t> </a:t>
            </a:r>
            <a:r>
              <a:rPr dirty="0" sz="800" spc="-40">
                <a:solidFill>
                  <a:srgbClr val="1A1C22"/>
                </a:solidFill>
                <a:latin typeface="Trebuchet MS"/>
                <a:cs typeface="Trebuchet MS"/>
              </a:rPr>
              <a:t>д.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415528" y="1193291"/>
            <a:ext cx="3412490" cy="129539"/>
          </a:xfrm>
          <a:custGeom>
            <a:avLst/>
            <a:gdLst/>
            <a:ahLst/>
            <a:cxnLst/>
            <a:rect l="l" t="t" r="r" b="b"/>
            <a:pathLst>
              <a:path w="3412490" h="129540">
                <a:moveTo>
                  <a:pt x="0" y="129540"/>
                </a:moveTo>
                <a:lnTo>
                  <a:pt x="4123" y="104310"/>
                </a:lnTo>
                <a:lnTo>
                  <a:pt x="15367" y="83724"/>
                </a:lnTo>
                <a:lnTo>
                  <a:pt x="32039" y="69853"/>
                </a:lnTo>
                <a:lnTo>
                  <a:pt x="52450" y="64770"/>
                </a:lnTo>
                <a:lnTo>
                  <a:pt x="1653667" y="64770"/>
                </a:lnTo>
                <a:lnTo>
                  <a:pt x="1674078" y="59686"/>
                </a:lnTo>
                <a:lnTo>
                  <a:pt x="1690751" y="45815"/>
                </a:lnTo>
                <a:lnTo>
                  <a:pt x="1701994" y="25229"/>
                </a:lnTo>
                <a:lnTo>
                  <a:pt x="1706118" y="0"/>
                </a:lnTo>
                <a:lnTo>
                  <a:pt x="1710241" y="25229"/>
                </a:lnTo>
                <a:lnTo>
                  <a:pt x="1721485" y="45815"/>
                </a:lnTo>
                <a:lnTo>
                  <a:pt x="1738157" y="59686"/>
                </a:lnTo>
                <a:lnTo>
                  <a:pt x="1758569" y="64770"/>
                </a:lnTo>
                <a:lnTo>
                  <a:pt x="3359785" y="64770"/>
                </a:lnTo>
                <a:lnTo>
                  <a:pt x="3380196" y="69853"/>
                </a:lnTo>
                <a:lnTo>
                  <a:pt x="3396869" y="83724"/>
                </a:lnTo>
                <a:lnTo>
                  <a:pt x="3408112" y="104310"/>
                </a:lnTo>
                <a:lnTo>
                  <a:pt x="3412236" y="129540"/>
                </a:lnTo>
              </a:path>
            </a:pathLst>
          </a:custGeom>
          <a:ln w="12699">
            <a:solidFill>
              <a:srgbClr val="4E54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59663" y="4849367"/>
            <a:ext cx="11465560" cy="16637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95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75"/>
              </a:spcBef>
            </a:pPr>
            <a:r>
              <a:rPr dirty="0" sz="900" spc="5" b="1">
                <a:solidFill>
                  <a:srgbClr val="1A1C22"/>
                </a:solidFill>
                <a:latin typeface="Trebuchet MS"/>
                <a:cs typeface="Trebuchet MS"/>
              </a:rPr>
              <a:t>ст</a:t>
            </a:r>
            <a:r>
              <a:rPr dirty="0" sz="900" spc="-40" b="1">
                <a:solidFill>
                  <a:srgbClr val="1A1C22"/>
                </a:solidFill>
                <a:latin typeface="Trebuchet MS"/>
                <a:cs typeface="Trebuchet MS"/>
              </a:rPr>
              <a:t>.83.</a:t>
            </a:r>
            <a:r>
              <a:rPr dirty="0" sz="900" spc="-15" b="1">
                <a:solidFill>
                  <a:srgbClr val="1A1C22"/>
                </a:solidFill>
                <a:latin typeface="Trebuchet MS"/>
                <a:cs typeface="Trebuchet MS"/>
              </a:rPr>
              <a:t>2</a:t>
            </a:r>
            <a:r>
              <a:rPr dirty="0" sz="900" spc="-45" b="1">
                <a:solidFill>
                  <a:srgbClr val="1A1C22"/>
                </a:solidFill>
                <a:latin typeface="Trebuchet MS"/>
                <a:cs typeface="Trebuchet MS"/>
              </a:rPr>
              <a:t> </a:t>
            </a:r>
            <a:r>
              <a:rPr dirty="0" sz="900" spc="-15" b="1">
                <a:solidFill>
                  <a:srgbClr val="1A1C22"/>
                </a:solidFill>
                <a:latin typeface="Trebuchet MS"/>
                <a:cs typeface="Trebuchet MS"/>
              </a:rPr>
              <a:t>44</a:t>
            </a:r>
            <a:r>
              <a:rPr dirty="0" sz="900" spc="10" b="1">
                <a:solidFill>
                  <a:srgbClr val="1A1C22"/>
                </a:solidFill>
                <a:latin typeface="Trebuchet MS"/>
                <a:cs typeface="Trebuchet MS"/>
              </a:rPr>
              <a:t>-</a:t>
            </a:r>
            <a:r>
              <a:rPr dirty="0" sz="900" spc="30" b="1">
                <a:solidFill>
                  <a:srgbClr val="1A1C22"/>
                </a:solidFill>
                <a:latin typeface="Trebuchet MS"/>
                <a:cs typeface="Trebuchet MS"/>
              </a:rPr>
              <a:t>ФЗ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60548" y="1210055"/>
            <a:ext cx="2737485" cy="108585"/>
          </a:xfrm>
          <a:custGeom>
            <a:avLst/>
            <a:gdLst/>
            <a:ahLst/>
            <a:cxnLst/>
            <a:rect l="l" t="t" r="r" b="b"/>
            <a:pathLst>
              <a:path w="2737485" h="108584">
                <a:moveTo>
                  <a:pt x="0" y="108204"/>
                </a:moveTo>
                <a:lnTo>
                  <a:pt x="3434" y="87159"/>
                </a:lnTo>
                <a:lnTo>
                  <a:pt x="12811" y="69961"/>
                </a:lnTo>
                <a:lnTo>
                  <a:pt x="26735" y="58358"/>
                </a:lnTo>
                <a:lnTo>
                  <a:pt x="43814" y="54102"/>
                </a:lnTo>
                <a:lnTo>
                  <a:pt x="1324737" y="54102"/>
                </a:lnTo>
                <a:lnTo>
                  <a:pt x="1341816" y="49845"/>
                </a:lnTo>
                <a:lnTo>
                  <a:pt x="1355740" y="38242"/>
                </a:lnTo>
                <a:lnTo>
                  <a:pt x="1365117" y="21044"/>
                </a:lnTo>
                <a:lnTo>
                  <a:pt x="1368552" y="0"/>
                </a:lnTo>
                <a:lnTo>
                  <a:pt x="1371986" y="21044"/>
                </a:lnTo>
                <a:lnTo>
                  <a:pt x="1381363" y="38242"/>
                </a:lnTo>
                <a:lnTo>
                  <a:pt x="1395287" y="49845"/>
                </a:lnTo>
                <a:lnTo>
                  <a:pt x="1412366" y="54102"/>
                </a:lnTo>
                <a:lnTo>
                  <a:pt x="2693289" y="54102"/>
                </a:lnTo>
                <a:lnTo>
                  <a:pt x="2710368" y="58358"/>
                </a:lnTo>
                <a:lnTo>
                  <a:pt x="2724292" y="69961"/>
                </a:lnTo>
                <a:lnTo>
                  <a:pt x="2733669" y="87159"/>
                </a:lnTo>
                <a:lnTo>
                  <a:pt x="2737104" y="108204"/>
                </a:lnTo>
              </a:path>
            </a:pathLst>
          </a:custGeom>
          <a:ln w="12699">
            <a:solidFill>
              <a:srgbClr val="4E5468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36" name="object 36"/>
          <p:cNvGrpSpPr/>
          <p:nvPr/>
        </p:nvGrpSpPr>
        <p:grpSpPr>
          <a:xfrm>
            <a:off x="4114800" y="1402080"/>
            <a:ext cx="3020695" cy="314325"/>
            <a:chOff x="4114800" y="1402080"/>
            <a:chExt cx="3020695" cy="314325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5006" y="1509589"/>
              <a:ext cx="132276" cy="13990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114800" y="1421891"/>
              <a:ext cx="228600" cy="288290"/>
            </a:xfrm>
            <a:custGeom>
              <a:avLst/>
              <a:gdLst/>
              <a:ahLst/>
              <a:cxnLst/>
              <a:rect l="l" t="t" r="r" b="b"/>
              <a:pathLst>
                <a:path w="228600" h="288289">
                  <a:moveTo>
                    <a:pt x="44196" y="219710"/>
                  </a:moveTo>
                  <a:lnTo>
                    <a:pt x="42418" y="219710"/>
                  </a:lnTo>
                  <a:lnTo>
                    <a:pt x="42418" y="221488"/>
                  </a:lnTo>
                  <a:lnTo>
                    <a:pt x="38735" y="221488"/>
                  </a:lnTo>
                  <a:lnTo>
                    <a:pt x="38735" y="223266"/>
                  </a:lnTo>
                  <a:lnTo>
                    <a:pt x="35179" y="223266"/>
                  </a:lnTo>
                  <a:lnTo>
                    <a:pt x="32512" y="225044"/>
                  </a:lnTo>
                  <a:lnTo>
                    <a:pt x="18034" y="225044"/>
                  </a:lnTo>
                  <a:lnTo>
                    <a:pt x="16256" y="223266"/>
                  </a:lnTo>
                  <a:lnTo>
                    <a:pt x="11811" y="223266"/>
                  </a:lnTo>
                  <a:lnTo>
                    <a:pt x="11811" y="221488"/>
                  </a:lnTo>
                  <a:lnTo>
                    <a:pt x="8128" y="221488"/>
                  </a:lnTo>
                  <a:lnTo>
                    <a:pt x="8128" y="219710"/>
                  </a:lnTo>
                  <a:lnTo>
                    <a:pt x="6350" y="219710"/>
                  </a:lnTo>
                  <a:lnTo>
                    <a:pt x="6350" y="217932"/>
                  </a:lnTo>
                  <a:lnTo>
                    <a:pt x="4572" y="217932"/>
                  </a:lnTo>
                  <a:lnTo>
                    <a:pt x="4572" y="288036"/>
                  </a:lnTo>
                  <a:lnTo>
                    <a:pt x="25273" y="265811"/>
                  </a:lnTo>
                  <a:lnTo>
                    <a:pt x="44196" y="288036"/>
                  </a:lnTo>
                  <a:lnTo>
                    <a:pt x="44196" y="265811"/>
                  </a:lnTo>
                  <a:lnTo>
                    <a:pt x="44196" y="225044"/>
                  </a:lnTo>
                  <a:lnTo>
                    <a:pt x="44196" y="219710"/>
                  </a:lnTo>
                  <a:close/>
                </a:path>
                <a:path w="228600" h="288289">
                  <a:moveTo>
                    <a:pt x="50292" y="191389"/>
                  </a:moveTo>
                  <a:lnTo>
                    <a:pt x="48514" y="191389"/>
                  </a:lnTo>
                  <a:lnTo>
                    <a:pt x="48514" y="185039"/>
                  </a:lnTo>
                  <a:lnTo>
                    <a:pt x="46863" y="185039"/>
                  </a:lnTo>
                  <a:lnTo>
                    <a:pt x="46863" y="181483"/>
                  </a:lnTo>
                  <a:lnTo>
                    <a:pt x="45085" y="181483"/>
                  </a:lnTo>
                  <a:lnTo>
                    <a:pt x="45085" y="179705"/>
                  </a:lnTo>
                  <a:lnTo>
                    <a:pt x="43307" y="177927"/>
                  </a:lnTo>
                  <a:lnTo>
                    <a:pt x="41656" y="176022"/>
                  </a:lnTo>
                  <a:lnTo>
                    <a:pt x="39878" y="176022"/>
                  </a:lnTo>
                  <a:lnTo>
                    <a:pt x="39878" y="174244"/>
                  </a:lnTo>
                  <a:lnTo>
                    <a:pt x="38100" y="174244"/>
                  </a:lnTo>
                  <a:lnTo>
                    <a:pt x="36449" y="172466"/>
                  </a:lnTo>
                  <a:lnTo>
                    <a:pt x="32131" y="172466"/>
                  </a:lnTo>
                  <a:lnTo>
                    <a:pt x="30353" y="170688"/>
                  </a:lnTo>
                  <a:lnTo>
                    <a:pt x="19939" y="170688"/>
                  </a:lnTo>
                  <a:lnTo>
                    <a:pt x="18161" y="172466"/>
                  </a:lnTo>
                  <a:lnTo>
                    <a:pt x="14732" y="172466"/>
                  </a:lnTo>
                  <a:lnTo>
                    <a:pt x="14732" y="174244"/>
                  </a:lnTo>
                  <a:lnTo>
                    <a:pt x="10414" y="174244"/>
                  </a:lnTo>
                  <a:lnTo>
                    <a:pt x="10414" y="176022"/>
                  </a:lnTo>
                  <a:lnTo>
                    <a:pt x="8636" y="176022"/>
                  </a:lnTo>
                  <a:lnTo>
                    <a:pt x="6985" y="177927"/>
                  </a:lnTo>
                  <a:lnTo>
                    <a:pt x="6985" y="179705"/>
                  </a:lnTo>
                  <a:lnTo>
                    <a:pt x="5207" y="179705"/>
                  </a:lnTo>
                  <a:lnTo>
                    <a:pt x="5207" y="181483"/>
                  </a:lnTo>
                  <a:lnTo>
                    <a:pt x="3429" y="181483"/>
                  </a:lnTo>
                  <a:lnTo>
                    <a:pt x="3429" y="185039"/>
                  </a:lnTo>
                  <a:lnTo>
                    <a:pt x="1778" y="186817"/>
                  </a:lnTo>
                  <a:lnTo>
                    <a:pt x="1778" y="193167"/>
                  </a:lnTo>
                  <a:lnTo>
                    <a:pt x="0" y="194945"/>
                  </a:lnTo>
                  <a:lnTo>
                    <a:pt x="0" y="196723"/>
                  </a:lnTo>
                  <a:lnTo>
                    <a:pt x="1778" y="198501"/>
                  </a:lnTo>
                  <a:lnTo>
                    <a:pt x="1778" y="203962"/>
                  </a:lnTo>
                  <a:lnTo>
                    <a:pt x="3429" y="205740"/>
                  </a:lnTo>
                  <a:lnTo>
                    <a:pt x="3429" y="209296"/>
                  </a:lnTo>
                  <a:lnTo>
                    <a:pt x="5207" y="209296"/>
                  </a:lnTo>
                  <a:lnTo>
                    <a:pt x="5207" y="211074"/>
                  </a:lnTo>
                  <a:lnTo>
                    <a:pt x="6985" y="211074"/>
                  </a:lnTo>
                  <a:lnTo>
                    <a:pt x="6985" y="213741"/>
                  </a:lnTo>
                  <a:lnTo>
                    <a:pt x="8636" y="215646"/>
                  </a:lnTo>
                  <a:lnTo>
                    <a:pt x="10414" y="215646"/>
                  </a:lnTo>
                  <a:lnTo>
                    <a:pt x="10414" y="217424"/>
                  </a:lnTo>
                  <a:lnTo>
                    <a:pt x="14732" y="217424"/>
                  </a:lnTo>
                  <a:lnTo>
                    <a:pt x="14732" y="219202"/>
                  </a:lnTo>
                  <a:lnTo>
                    <a:pt x="18161" y="219202"/>
                  </a:lnTo>
                  <a:lnTo>
                    <a:pt x="19939" y="220980"/>
                  </a:lnTo>
                  <a:lnTo>
                    <a:pt x="30353" y="220980"/>
                  </a:lnTo>
                  <a:lnTo>
                    <a:pt x="32131" y="219202"/>
                  </a:lnTo>
                  <a:lnTo>
                    <a:pt x="36449" y="219202"/>
                  </a:lnTo>
                  <a:lnTo>
                    <a:pt x="38100" y="217424"/>
                  </a:lnTo>
                  <a:lnTo>
                    <a:pt x="39878" y="217424"/>
                  </a:lnTo>
                  <a:lnTo>
                    <a:pt x="39878" y="215646"/>
                  </a:lnTo>
                  <a:lnTo>
                    <a:pt x="41656" y="215646"/>
                  </a:lnTo>
                  <a:lnTo>
                    <a:pt x="43307" y="213741"/>
                  </a:lnTo>
                  <a:lnTo>
                    <a:pt x="45085" y="211074"/>
                  </a:lnTo>
                  <a:lnTo>
                    <a:pt x="45085" y="209296"/>
                  </a:lnTo>
                  <a:lnTo>
                    <a:pt x="46863" y="209296"/>
                  </a:lnTo>
                  <a:lnTo>
                    <a:pt x="46863" y="205740"/>
                  </a:lnTo>
                  <a:lnTo>
                    <a:pt x="48514" y="205740"/>
                  </a:lnTo>
                  <a:lnTo>
                    <a:pt x="48514" y="200279"/>
                  </a:lnTo>
                  <a:lnTo>
                    <a:pt x="50292" y="200279"/>
                  </a:lnTo>
                  <a:lnTo>
                    <a:pt x="50292" y="191389"/>
                  </a:lnTo>
                  <a:close/>
                </a:path>
                <a:path w="228600" h="288289">
                  <a:moveTo>
                    <a:pt x="228600" y="85090"/>
                  </a:moveTo>
                  <a:lnTo>
                    <a:pt x="226822" y="83312"/>
                  </a:lnTo>
                  <a:lnTo>
                    <a:pt x="206502" y="63398"/>
                  </a:lnTo>
                  <a:lnTo>
                    <a:pt x="206502" y="88646"/>
                  </a:lnTo>
                  <a:lnTo>
                    <a:pt x="156083" y="88646"/>
                  </a:lnTo>
                  <a:lnTo>
                    <a:pt x="154305" y="86868"/>
                  </a:lnTo>
                  <a:lnTo>
                    <a:pt x="150749" y="86868"/>
                  </a:lnTo>
                  <a:lnTo>
                    <a:pt x="150749" y="85090"/>
                  </a:lnTo>
                  <a:lnTo>
                    <a:pt x="148971" y="85090"/>
                  </a:lnTo>
                  <a:lnTo>
                    <a:pt x="143637" y="79756"/>
                  </a:lnTo>
                  <a:lnTo>
                    <a:pt x="141859" y="77089"/>
                  </a:lnTo>
                  <a:lnTo>
                    <a:pt x="141859" y="73660"/>
                  </a:lnTo>
                  <a:lnTo>
                    <a:pt x="140081" y="71882"/>
                  </a:lnTo>
                  <a:lnTo>
                    <a:pt x="140081" y="22225"/>
                  </a:lnTo>
                  <a:lnTo>
                    <a:pt x="206502" y="88646"/>
                  </a:lnTo>
                  <a:lnTo>
                    <a:pt x="206502" y="63398"/>
                  </a:lnTo>
                  <a:lnTo>
                    <a:pt x="164490" y="22225"/>
                  </a:lnTo>
                  <a:lnTo>
                    <a:pt x="143637" y="1778"/>
                  </a:lnTo>
                  <a:lnTo>
                    <a:pt x="141859" y="0"/>
                  </a:lnTo>
                  <a:lnTo>
                    <a:pt x="49022" y="0"/>
                  </a:lnTo>
                  <a:lnTo>
                    <a:pt x="47244" y="1778"/>
                  </a:lnTo>
                  <a:lnTo>
                    <a:pt x="43688" y="1778"/>
                  </a:lnTo>
                  <a:lnTo>
                    <a:pt x="43688" y="3556"/>
                  </a:lnTo>
                  <a:lnTo>
                    <a:pt x="40132" y="3556"/>
                  </a:lnTo>
                  <a:lnTo>
                    <a:pt x="38354" y="5334"/>
                  </a:lnTo>
                  <a:lnTo>
                    <a:pt x="36576" y="5334"/>
                  </a:lnTo>
                  <a:lnTo>
                    <a:pt x="36576" y="7112"/>
                  </a:lnTo>
                  <a:lnTo>
                    <a:pt x="34798" y="7112"/>
                  </a:lnTo>
                  <a:lnTo>
                    <a:pt x="32258" y="8890"/>
                  </a:lnTo>
                  <a:lnTo>
                    <a:pt x="30480" y="10668"/>
                  </a:lnTo>
                  <a:lnTo>
                    <a:pt x="28702" y="13335"/>
                  </a:lnTo>
                  <a:lnTo>
                    <a:pt x="28702" y="15113"/>
                  </a:lnTo>
                  <a:lnTo>
                    <a:pt x="26924" y="15113"/>
                  </a:lnTo>
                  <a:lnTo>
                    <a:pt x="26924" y="16891"/>
                  </a:lnTo>
                  <a:lnTo>
                    <a:pt x="25146" y="18669"/>
                  </a:lnTo>
                  <a:lnTo>
                    <a:pt x="25146" y="20447"/>
                  </a:lnTo>
                  <a:lnTo>
                    <a:pt x="23368" y="22225"/>
                  </a:lnTo>
                  <a:lnTo>
                    <a:pt x="23368" y="24003"/>
                  </a:lnTo>
                  <a:lnTo>
                    <a:pt x="21590" y="25654"/>
                  </a:lnTo>
                  <a:lnTo>
                    <a:pt x="21590" y="32766"/>
                  </a:lnTo>
                  <a:lnTo>
                    <a:pt x="19812" y="35433"/>
                  </a:lnTo>
                  <a:lnTo>
                    <a:pt x="19812" y="160528"/>
                  </a:lnTo>
                  <a:lnTo>
                    <a:pt x="36576" y="160528"/>
                  </a:lnTo>
                  <a:lnTo>
                    <a:pt x="36576" y="32766"/>
                  </a:lnTo>
                  <a:lnTo>
                    <a:pt x="38354" y="30988"/>
                  </a:lnTo>
                  <a:lnTo>
                    <a:pt x="38354" y="27432"/>
                  </a:lnTo>
                  <a:lnTo>
                    <a:pt x="40132" y="25654"/>
                  </a:lnTo>
                  <a:lnTo>
                    <a:pt x="40132" y="24003"/>
                  </a:lnTo>
                  <a:lnTo>
                    <a:pt x="41910" y="22225"/>
                  </a:lnTo>
                  <a:lnTo>
                    <a:pt x="43688" y="22225"/>
                  </a:lnTo>
                  <a:lnTo>
                    <a:pt x="45466" y="20447"/>
                  </a:lnTo>
                  <a:lnTo>
                    <a:pt x="45466" y="18669"/>
                  </a:lnTo>
                  <a:lnTo>
                    <a:pt x="47244" y="18669"/>
                  </a:lnTo>
                  <a:lnTo>
                    <a:pt x="49022" y="16891"/>
                  </a:lnTo>
                  <a:lnTo>
                    <a:pt x="55245" y="16891"/>
                  </a:lnTo>
                  <a:lnTo>
                    <a:pt x="55245" y="15113"/>
                  </a:lnTo>
                  <a:lnTo>
                    <a:pt x="125095" y="15113"/>
                  </a:lnTo>
                  <a:lnTo>
                    <a:pt x="125095" y="79756"/>
                  </a:lnTo>
                  <a:lnTo>
                    <a:pt x="126873" y="81534"/>
                  </a:lnTo>
                  <a:lnTo>
                    <a:pt x="126873" y="83312"/>
                  </a:lnTo>
                  <a:lnTo>
                    <a:pt x="128651" y="85090"/>
                  </a:lnTo>
                  <a:lnTo>
                    <a:pt x="128651" y="86868"/>
                  </a:lnTo>
                  <a:lnTo>
                    <a:pt x="132207" y="90424"/>
                  </a:lnTo>
                  <a:lnTo>
                    <a:pt x="132207" y="92202"/>
                  </a:lnTo>
                  <a:lnTo>
                    <a:pt x="133985" y="93980"/>
                  </a:lnTo>
                  <a:lnTo>
                    <a:pt x="135763" y="93980"/>
                  </a:lnTo>
                  <a:lnTo>
                    <a:pt x="135763" y="95758"/>
                  </a:lnTo>
                  <a:lnTo>
                    <a:pt x="138303" y="95758"/>
                  </a:lnTo>
                  <a:lnTo>
                    <a:pt x="140081" y="97536"/>
                  </a:lnTo>
                  <a:lnTo>
                    <a:pt x="141859" y="97536"/>
                  </a:lnTo>
                  <a:lnTo>
                    <a:pt x="141859" y="99314"/>
                  </a:lnTo>
                  <a:lnTo>
                    <a:pt x="143637" y="99314"/>
                  </a:lnTo>
                  <a:lnTo>
                    <a:pt x="145415" y="101981"/>
                  </a:lnTo>
                  <a:lnTo>
                    <a:pt x="148971" y="101981"/>
                  </a:lnTo>
                  <a:lnTo>
                    <a:pt x="150749" y="103759"/>
                  </a:lnTo>
                  <a:lnTo>
                    <a:pt x="211836" y="103759"/>
                  </a:lnTo>
                  <a:lnTo>
                    <a:pt x="211836" y="225298"/>
                  </a:lnTo>
                  <a:lnTo>
                    <a:pt x="210058" y="227076"/>
                  </a:lnTo>
                  <a:lnTo>
                    <a:pt x="210058" y="228854"/>
                  </a:lnTo>
                  <a:lnTo>
                    <a:pt x="208280" y="230505"/>
                  </a:lnTo>
                  <a:lnTo>
                    <a:pt x="208280" y="232283"/>
                  </a:lnTo>
                  <a:lnTo>
                    <a:pt x="206502" y="234950"/>
                  </a:lnTo>
                  <a:lnTo>
                    <a:pt x="204724" y="234950"/>
                  </a:lnTo>
                  <a:lnTo>
                    <a:pt x="204724" y="236728"/>
                  </a:lnTo>
                  <a:lnTo>
                    <a:pt x="202946" y="236728"/>
                  </a:lnTo>
                  <a:lnTo>
                    <a:pt x="201168" y="238506"/>
                  </a:lnTo>
                  <a:lnTo>
                    <a:pt x="196723" y="238506"/>
                  </a:lnTo>
                  <a:lnTo>
                    <a:pt x="194945" y="240284"/>
                  </a:lnTo>
                  <a:lnTo>
                    <a:pt x="52578" y="240284"/>
                  </a:lnTo>
                  <a:lnTo>
                    <a:pt x="52578" y="254508"/>
                  </a:lnTo>
                  <a:lnTo>
                    <a:pt x="202946" y="254508"/>
                  </a:lnTo>
                  <a:lnTo>
                    <a:pt x="202946" y="252730"/>
                  </a:lnTo>
                  <a:lnTo>
                    <a:pt x="206502" y="252730"/>
                  </a:lnTo>
                  <a:lnTo>
                    <a:pt x="208280" y="250952"/>
                  </a:lnTo>
                  <a:lnTo>
                    <a:pt x="210058" y="250952"/>
                  </a:lnTo>
                  <a:lnTo>
                    <a:pt x="213614" y="247396"/>
                  </a:lnTo>
                  <a:lnTo>
                    <a:pt x="215392" y="247396"/>
                  </a:lnTo>
                  <a:lnTo>
                    <a:pt x="215392" y="245618"/>
                  </a:lnTo>
                  <a:lnTo>
                    <a:pt x="217043" y="245618"/>
                  </a:lnTo>
                  <a:lnTo>
                    <a:pt x="219710" y="243840"/>
                  </a:lnTo>
                  <a:lnTo>
                    <a:pt x="219710" y="242062"/>
                  </a:lnTo>
                  <a:lnTo>
                    <a:pt x="223266" y="238506"/>
                  </a:lnTo>
                  <a:lnTo>
                    <a:pt x="223266" y="236728"/>
                  </a:lnTo>
                  <a:lnTo>
                    <a:pt x="225044" y="234950"/>
                  </a:lnTo>
                  <a:lnTo>
                    <a:pt x="225044" y="232283"/>
                  </a:lnTo>
                  <a:lnTo>
                    <a:pt x="226822" y="230505"/>
                  </a:lnTo>
                  <a:lnTo>
                    <a:pt x="226822" y="225298"/>
                  </a:lnTo>
                  <a:lnTo>
                    <a:pt x="228600" y="223520"/>
                  </a:lnTo>
                  <a:lnTo>
                    <a:pt x="228600" y="88646"/>
                  </a:lnTo>
                  <a:lnTo>
                    <a:pt x="228600" y="8509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2488" y="1450848"/>
              <a:ext cx="97535" cy="9753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4783" y="1595628"/>
              <a:ext cx="68580" cy="6553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6100" y="1595628"/>
              <a:ext cx="68579" cy="6553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649468" y="1402079"/>
              <a:ext cx="1485900" cy="314325"/>
            </a:xfrm>
            <a:custGeom>
              <a:avLst/>
              <a:gdLst/>
              <a:ahLst/>
              <a:cxnLst/>
              <a:rect l="l" t="t" r="r" b="b"/>
              <a:pathLst>
                <a:path w="1485900" h="314325">
                  <a:moveTo>
                    <a:pt x="45720" y="210312"/>
                  </a:moveTo>
                  <a:lnTo>
                    <a:pt x="0" y="106680"/>
                  </a:lnTo>
                  <a:lnTo>
                    <a:pt x="0" y="313944"/>
                  </a:lnTo>
                  <a:lnTo>
                    <a:pt x="45720" y="210312"/>
                  </a:lnTo>
                  <a:close/>
                </a:path>
                <a:path w="1485900" h="314325">
                  <a:moveTo>
                    <a:pt x="1485900" y="102743"/>
                  </a:moveTo>
                  <a:lnTo>
                    <a:pt x="1481836" y="100711"/>
                  </a:lnTo>
                  <a:lnTo>
                    <a:pt x="1461770" y="84899"/>
                  </a:lnTo>
                  <a:lnTo>
                    <a:pt x="1461770" y="122809"/>
                  </a:lnTo>
                  <a:lnTo>
                    <a:pt x="1461770" y="263906"/>
                  </a:lnTo>
                  <a:lnTo>
                    <a:pt x="1238758" y="263906"/>
                  </a:lnTo>
                  <a:lnTo>
                    <a:pt x="1238758" y="122809"/>
                  </a:lnTo>
                  <a:lnTo>
                    <a:pt x="1347216" y="207518"/>
                  </a:lnTo>
                  <a:lnTo>
                    <a:pt x="1349248" y="209423"/>
                  </a:lnTo>
                  <a:lnTo>
                    <a:pt x="1353312" y="209423"/>
                  </a:lnTo>
                  <a:lnTo>
                    <a:pt x="1355344" y="207518"/>
                  </a:lnTo>
                  <a:lnTo>
                    <a:pt x="1373047" y="193421"/>
                  </a:lnTo>
                  <a:lnTo>
                    <a:pt x="1461770" y="122809"/>
                  </a:lnTo>
                  <a:lnTo>
                    <a:pt x="1461770" y="84899"/>
                  </a:lnTo>
                  <a:lnTo>
                    <a:pt x="1455801" y="80187"/>
                  </a:lnTo>
                  <a:lnTo>
                    <a:pt x="1455801" y="110744"/>
                  </a:lnTo>
                  <a:lnTo>
                    <a:pt x="1351280" y="193421"/>
                  </a:lnTo>
                  <a:lnTo>
                    <a:pt x="1261999" y="122809"/>
                  </a:lnTo>
                  <a:lnTo>
                    <a:pt x="1246759" y="110744"/>
                  </a:lnTo>
                  <a:lnTo>
                    <a:pt x="1351280" y="28194"/>
                  </a:lnTo>
                  <a:lnTo>
                    <a:pt x="1455801" y="110744"/>
                  </a:lnTo>
                  <a:lnTo>
                    <a:pt x="1455801" y="80187"/>
                  </a:lnTo>
                  <a:lnTo>
                    <a:pt x="1389875" y="28194"/>
                  </a:lnTo>
                  <a:lnTo>
                    <a:pt x="1359281" y="4064"/>
                  </a:lnTo>
                  <a:lnTo>
                    <a:pt x="1355344" y="0"/>
                  </a:lnTo>
                  <a:lnTo>
                    <a:pt x="1347216" y="0"/>
                  </a:lnTo>
                  <a:lnTo>
                    <a:pt x="1343279" y="4064"/>
                  </a:lnTo>
                  <a:lnTo>
                    <a:pt x="1220597" y="100711"/>
                  </a:lnTo>
                  <a:lnTo>
                    <a:pt x="1216660" y="102743"/>
                  </a:lnTo>
                  <a:lnTo>
                    <a:pt x="1214628" y="106807"/>
                  </a:lnTo>
                  <a:lnTo>
                    <a:pt x="1214628" y="281940"/>
                  </a:lnTo>
                  <a:lnTo>
                    <a:pt x="1220597" y="288036"/>
                  </a:lnTo>
                  <a:lnTo>
                    <a:pt x="1481836" y="288036"/>
                  </a:lnTo>
                  <a:lnTo>
                    <a:pt x="1485900" y="281940"/>
                  </a:lnTo>
                  <a:lnTo>
                    <a:pt x="1485900" y="263906"/>
                  </a:lnTo>
                  <a:lnTo>
                    <a:pt x="1485900" y="122809"/>
                  </a:lnTo>
                  <a:lnTo>
                    <a:pt x="1485900" y="10274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/>
          <p:cNvGrpSpPr/>
          <p:nvPr/>
        </p:nvGrpSpPr>
        <p:grpSpPr>
          <a:xfrm>
            <a:off x="8331707" y="1405127"/>
            <a:ext cx="1911350" cy="297180"/>
            <a:chOff x="8331707" y="1405127"/>
            <a:chExt cx="1911350" cy="297180"/>
          </a:xfrm>
        </p:grpSpPr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97469" y="1405127"/>
              <a:ext cx="245334" cy="28803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331707" y="1496567"/>
              <a:ext cx="45720" cy="205740"/>
            </a:xfrm>
            <a:custGeom>
              <a:avLst/>
              <a:gdLst/>
              <a:ahLst/>
              <a:cxnLst/>
              <a:rect l="l" t="t" r="r" b="b"/>
              <a:pathLst>
                <a:path w="45720" h="205739">
                  <a:moveTo>
                    <a:pt x="0" y="0"/>
                  </a:moveTo>
                  <a:lnTo>
                    <a:pt x="0" y="205740"/>
                  </a:lnTo>
                  <a:lnTo>
                    <a:pt x="45720" y="102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/>
          <p:cNvGrpSpPr/>
          <p:nvPr/>
        </p:nvGrpSpPr>
        <p:grpSpPr>
          <a:xfrm>
            <a:off x="1245108" y="1417081"/>
            <a:ext cx="1569720" cy="293370"/>
            <a:chOff x="1245108" y="1417081"/>
            <a:chExt cx="1569720" cy="293370"/>
          </a:xfrm>
        </p:grpSpPr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5108" y="1417081"/>
              <a:ext cx="557784" cy="28370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769108" y="1504188"/>
              <a:ext cx="45720" cy="205740"/>
            </a:xfrm>
            <a:custGeom>
              <a:avLst/>
              <a:gdLst/>
              <a:ahLst/>
              <a:cxnLst/>
              <a:rect l="l" t="t" r="r" b="b"/>
              <a:pathLst>
                <a:path w="45719" h="205739">
                  <a:moveTo>
                    <a:pt x="0" y="0"/>
                  </a:moveTo>
                  <a:lnTo>
                    <a:pt x="0" y="205739"/>
                  </a:lnTo>
                  <a:lnTo>
                    <a:pt x="45719" y="102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/>
          <p:nvPr/>
        </p:nvSpPr>
        <p:spPr>
          <a:xfrm>
            <a:off x="399288" y="5205984"/>
            <a:ext cx="5177155" cy="848994"/>
          </a:xfrm>
          <a:custGeom>
            <a:avLst/>
            <a:gdLst/>
            <a:ahLst/>
            <a:cxnLst/>
            <a:rect l="l" t="t" r="r" b="b"/>
            <a:pathLst>
              <a:path w="5177155" h="848995">
                <a:moveTo>
                  <a:pt x="0" y="848868"/>
                </a:moveTo>
                <a:lnTo>
                  <a:pt x="5177028" y="848868"/>
                </a:lnTo>
                <a:lnTo>
                  <a:pt x="5177028" y="0"/>
                </a:lnTo>
                <a:lnTo>
                  <a:pt x="0" y="0"/>
                </a:lnTo>
                <a:lnTo>
                  <a:pt x="0" y="848868"/>
                </a:lnTo>
                <a:close/>
              </a:path>
            </a:pathLst>
          </a:custGeom>
          <a:ln w="12700">
            <a:solidFill>
              <a:srgbClr val="343846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818132" y="5349316"/>
            <a:ext cx="230695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900" spc="-25" b="1">
                <a:solidFill>
                  <a:srgbClr val="E11E31"/>
                </a:solidFill>
                <a:latin typeface="Trebuchet MS"/>
                <a:cs typeface="Trebuchet MS"/>
              </a:rPr>
              <a:t>сл</a:t>
            </a:r>
            <a:r>
              <a:rPr dirty="0" sz="900" spc="-2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900" spc="-4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900" spc="10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900" spc="-1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900" spc="-2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900" spc="1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900" spc="-2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900" spc="-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900" spc="10" b="1">
                <a:solidFill>
                  <a:srgbClr val="E11E31"/>
                </a:solidFill>
                <a:latin typeface="Trebuchet MS"/>
                <a:cs typeface="Trebuchet MS"/>
              </a:rPr>
              <a:t>к</a:t>
            </a:r>
            <a:r>
              <a:rPr dirty="0" sz="900" spc="20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90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900" spc="5" b="1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900" spc="-3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900" spc="-15" b="1">
                <a:solidFill>
                  <a:srgbClr val="E11E31"/>
                </a:solidFill>
                <a:latin typeface="Trebuchet MS"/>
                <a:cs typeface="Trebuchet MS"/>
              </a:rPr>
              <a:t>п</a:t>
            </a:r>
            <a:r>
              <a:rPr dirty="0" sz="900" spc="-1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900" spc="-30" b="1">
                <a:solidFill>
                  <a:srgbClr val="E11E31"/>
                </a:solidFill>
                <a:latin typeface="Trebuchet MS"/>
                <a:cs typeface="Trebuchet MS"/>
              </a:rPr>
              <a:t>б</a:t>
            </a:r>
            <a:r>
              <a:rPr dirty="0" sz="900" spc="-20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900" spc="-5" b="1">
                <a:solidFill>
                  <a:srgbClr val="E11E31"/>
                </a:solidFill>
                <a:latin typeface="Trebuchet MS"/>
                <a:cs typeface="Trebuchet MS"/>
              </a:rPr>
              <a:t>д</a:t>
            </a:r>
            <a:r>
              <a:rPr dirty="0" sz="900" spc="-30" b="1">
                <a:solidFill>
                  <a:srgbClr val="E11E31"/>
                </a:solidFill>
                <a:latin typeface="Trebuchet MS"/>
                <a:cs typeface="Trebuchet MS"/>
              </a:rPr>
              <a:t>и</a:t>
            </a:r>
            <a:r>
              <a:rPr dirty="0" sz="900" spc="1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9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900" spc="-30" b="1">
                <a:solidFill>
                  <a:srgbClr val="E11E31"/>
                </a:solidFill>
                <a:latin typeface="Trebuchet MS"/>
                <a:cs typeface="Trebuchet MS"/>
              </a:rPr>
              <a:t>л</a:t>
            </a:r>
            <a:r>
              <a:rPr dirty="0" sz="900" spc="-35" b="1">
                <a:solidFill>
                  <a:srgbClr val="E11E31"/>
                </a:solidFill>
                <a:latin typeface="Trebuchet MS"/>
                <a:cs typeface="Trebuchet MS"/>
              </a:rPr>
              <a:t>е</a:t>
            </a:r>
            <a:r>
              <a:rPr dirty="0" sz="900" spc="35" b="1">
                <a:solidFill>
                  <a:srgbClr val="E11E31"/>
                </a:solidFill>
                <a:latin typeface="Trebuchet MS"/>
                <a:cs typeface="Trebuchet MS"/>
              </a:rPr>
              <a:t>м</a:t>
            </a:r>
            <a:r>
              <a:rPr dirty="0" sz="900" spc="-6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900" spc="-5" b="1">
                <a:solidFill>
                  <a:srgbClr val="E11E31"/>
                </a:solidFill>
                <a:latin typeface="Trebuchet MS"/>
                <a:cs typeface="Trebuchet MS"/>
              </a:rPr>
              <a:t>а</a:t>
            </a:r>
            <a:r>
              <a:rPr dirty="0" sz="900" spc="5" b="1">
                <a:solidFill>
                  <a:srgbClr val="E11E31"/>
                </a:solidFill>
                <a:latin typeface="Trebuchet MS"/>
                <a:cs typeface="Trebuchet MS"/>
              </a:rPr>
              <a:t>с</a:t>
            </a:r>
            <a:r>
              <a:rPr dirty="0" sz="900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900" spc="-15" b="1">
                <a:solidFill>
                  <a:srgbClr val="E11E31"/>
                </a:solidFill>
                <a:latin typeface="Trebuchet MS"/>
                <a:cs typeface="Trebuchet MS"/>
              </a:rPr>
              <a:t>о</a:t>
            </a:r>
            <a:r>
              <a:rPr dirty="0" sz="900" spc="-25" b="1">
                <a:solidFill>
                  <a:srgbClr val="E11E31"/>
                </a:solidFill>
                <a:latin typeface="Trebuchet MS"/>
                <a:cs typeface="Trebuchet MS"/>
              </a:rPr>
              <a:t>р</a:t>
            </a:r>
            <a:r>
              <a:rPr dirty="0" sz="900" spc="-50" b="1">
                <a:solidFill>
                  <a:srgbClr val="E11E31"/>
                </a:solidFill>
                <a:latin typeface="Trebuchet MS"/>
                <a:cs typeface="Trebuchet MS"/>
              </a:rPr>
              <a:t>г</a:t>
            </a:r>
            <a:r>
              <a:rPr dirty="0" sz="900" spc="-25" b="1">
                <a:solidFill>
                  <a:srgbClr val="E11E31"/>
                </a:solidFill>
                <a:latin typeface="Trebuchet MS"/>
                <a:cs typeface="Trebuchet MS"/>
              </a:rPr>
              <a:t>н</a:t>
            </a:r>
            <a:r>
              <a:rPr dirty="0" sz="900" spc="-35" b="1">
                <a:solidFill>
                  <a:srgbClr val="E11E31"/>
                </a:solidFill>
                <a:latin typeface="Trebuchet MS"/>
                <a:cs typeface="Trebuchet MS"/>
              </a:rPr>
              <a:t>у</a:t>
            </a:r>
            <a:r>
              <a:rPr dirty="0" sz="900" spc="15" b="1">
                <a:solidFill>
                  <a:srgbClr val="E11E31"/>
                </a:solidFill>
                <a:latin typeface="Trebuchet MS"/>
                <a:cs typeface="Trebuchet MS"/>
              </a:rPr>
              <a:t>т</a:t>
            </a:r>
            <a:r>
              <a:rPr dirty="0" sz="900" spc="-80" b="1">
                <a:solidFill>
                  <a:srgbClr val="E11E31"/>
                </a:solidFill>
                <a:latin typeface="Trebuchet MS"/>
                <a:cs typeface="Trebuchet MS"/>
              </a:rPr>
              <a:t>: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0443" y="5601411"/>
            <a:ext cx="1437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9705" indent="-18034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80340" algn="l"/>
              </a:tabLst>
            </a:pPr>
            <a:r>
              <a:rPr dirty="0" sz="900" spc="25">
                <a:solidFill>
                  <a:srgbClr val="343846"/>
                </a:solidFill>
                <a:latin typeface="Trebuchet MS"/>
                <a:cs typeface="Trebuchet MS"/>
              </a:rPr>
              <a:t>по</a:t>
            </a:r>
            <a:r>
              <a:rPr dirty="0" sz="9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15">
                <a:solidFill>
                  <a:srgbClr val="343846"/>
                </a:solidFill>
                <a:latin typeface="Trebuchet MS"/>
                <a:cs typeface="Trebuchet MS"/>
              </a:rPr>
              <a:t>соглашению</a:t>
            </a:r>
            <a:r>
              <a:rPr dirty="0" sz="9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15">
                <a:solidFill>
                  <a:srgbClr val="343846"/>
                </a:solidFill>
                <a:latin typeface="Trebuchet MS"/>
                <a:cs typeface="Trebuchet MS"/>
              </a:rPr>
              <a:t>сторон</a:t>
            </a:r>
            <a:endParaRPr sz="900">
              <a:latin typeface="Trebuchet MS"/>
              <a:cs typeface="Trebuchet MS"/>
            </a:endParaRPr>
          </a:p>
          <a:p>
            <a:pPr marL="179705" indent="-180340">
              <a:lnSpc>
                <a:spcPct val="100000"/>
              </a:lnSpc>
              <a:buAutoNum type="arabicPeriod"/>
              <a:tabLst>
                <a:tab pos="180340" algn="l"/>
              </a:tabLst>
            </a:pPr>
            <a:r>
              <a:rPr dirty="0" sz="900" spc="20">
                <a:solidFill>
                  <a:srgbClr val="343846"/>
                </a:solidFill>
                <a:latin typeface="Trebuchet MS"/>
                <a:cs typeface="Trebuchet MS"/>
              </a:rPr>
              <a:t>п</a:t>
            </a:r>
            <a:r>
              <a:rPr dirty="0" sz="900" spc="2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900" spc="-4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10">
                <a:solidFill>
                  <a:srgbClr val="343846"/>
                </a:solidFill>
                <a:latin typeface="Trebuchet MS"/>
                <a:cs typeface="Trebuchet MS"/>
              </a:rPr>
              <a:t>ре</a:t>
            </a:r>
            <a:r>
              <a:rPr dirty="0" sz="900" spc="15">
                <a:solidFill>
                  <a:srgbClr val="343846"/>
                </a:solidFill>
                <a:latin typeface="Trebuchet MS"/>
                <a:cs typeface="Trebuchet MS"/>
              </a:rPr>
              <a:t>ш</a:t>
            </a:r>
            <a:r>
              <a:rPr dirty="0" sz="900" spc="-2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900" spc="10">
                <a:solidFill>
                  <a:srgbClr val="343846"/>
                </a:solidFill>
                <a:latin typeface="Trebuchet MS"/>
                <a:cs typeface="Trebuchet MS"/>
              </a:rPr>
              <a:t>н</a:t>
            </a:r>
            <a:r>
              <a:rPr dirty="0" sz="900" spc="-5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900" spc="80">
                <a:solidFill>
                  <a:srgbClr val="343846"/>
                </a:solidFill>
                <a:latin typeface="Trebuchet MS"/>
                <a:cs typeface="Trebuchet MS"/>
              </a:rPr>
              <a:t>ю</a:t>
            </a:r>
            <a:r>
              <a:rPr dirty="0" sz="9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-5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900" spc="-10">
                <a:solidFill>
                  <a:srgbClr val="343846"/>
                </a:solidFill>
                <a:latin typeface="Trebuchet MS"/>
                <a:cs typeface="Trebuchet MS"/>
              </a:rPr>
              <a:t>у</a:t>
            </a:r>
            <a:r>
              <a:rPr dirty="0" sz="900" spc="15">
                <a:solidFill>
                  <a:srgbClr val="343846"/>
                </a:solidFill>
                <a:latin typeface="Trebuchet MS"/>
                <a:cs typeface="Trebuchet MS"/>
              </a:rPr>
              <a:t>д</a:t>
            </a:r>
            <a:r>
              <a:rPr dirty="0" sz="900" spc="25">
                <a:solidFill>
                  <a:srgbClr val="343846"/>
                </a:solidFill>
                <a:latin typeface="Trebuchet MS"/>
                <a:cs typeface="Trebuchet MS"/>
              </a:rPr>
              <a:t>а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9663" y="6164579"/>
            <a:ext cx="11433175" cy="16002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900" spc="-15" b="1">
                <a:solidFill>
                  <a:srgbClr val="1A1C22"/>
                </a:solidFill>
                <a:latin typeface="Trebuchet MS"/>
                <a:cs typeface="Trebuchet MS"/>
              </a:rPr>
              <a:t>ч</a:t>
            </a:r>
            <a:r>
              <a:rPr dirty="0" sz="900" spc="-70" b="1">
                <a:solidFill>
                  <a:srgbClr val="1A1C22"/>
                </a:solidFill>
                <a:latin typeface="Trebuchet MS"/>
                <a:cs typeface="Trebuchet MS"/>
              </a:rPr>
              <a:t>.</a:t>
            </a:r>
            <a:r>
              <a:rPr dirty="0" sz="900" spc="-55" b="1">
                <a:solidFill>
                  <a:srgbClr val="1A1C22"/>
                </a:solidFill>
                <a:latin typeface="Trebuchet MS"/>
                <a:cs typeface="Trebuchet MS"/>
              </a:rPr>
              <a:t> </a:t>
            </a:r>
            <a:r>
              <a:rPr dirty="0" sz="900" spc="-30" b="1">
                <a:solidFill>
                  <a:srgbClr val="1A1C22"/>
                </a:solidFill>
                <a:latin typeface="Trebuchet MS"/>
                <a:cs typeface="Trebuchet MS"/>
              </a:rPr>
              <a:t>17.1</a:t>
            </a:r>
            <a:r>
              <a:rPr dirty="0" sz="900" spc="-55" b="1">
                <a:solidFill>
                  <a:srgbClr val="1A1C22"/>
                </a:solidFill>
                <a:latin typeface="Trebuchet MS"/>
                <a:cs typeface="Trebuchet MS"/>
              </a:rPr>
              <a:t> </a:t>
            </a:r>
            <a:r>
              <a:rPr dirty="0" sz="900" spc="5" b="1">
                <a:solidFill>
                  <a:srgbClr val="1A1C22"/>
                </a:solidFill>
                <a:latin typeface="Trebuchet MS"/>
                <a:cs typeface="Trebuchet MS"/>
              </a:rPr>
              <a:t>ст</a:t>
            </a:r>
            <a:r>
              <a:rPr dirty="0" sz="900" spc="-35" b="1">
                <a:solidFill>
                  <a:srgbClr val="1A1C22"/>
                </a:solidFill>
                <a:latin typeface="Trebuchet MS"/>
                <a:cs typeface="Trebuchet MS"/>
              </a:rPr>
              <a:t>.95</a:t>
            </a:r>
            <a:r>
              <a:rPr dirty="0" sz="900" spc="-45" b="1">
                <a:solidFill>
                  <a:srgbClr val="1A1C22"/>
                </a:solidFill>
                <a:latin typeface="Trebuchet MS"/>
                <a:cs typeface="Trebuchet MS"/>
              </a:rPr>
              <a:t> </a:t>
            </a:r>
            <a:r>
              <a:rPr dirty="0" sz="900" spc="-15" b="1">
                <a:solidFill>
                  <a:srgbClr val="1A1C22"/>
                </a:solidFill>
                <a:latin typeface="Trebuchet MS"/>
                <a:cs typeface="Trebuchet MS"/>
              </a:rPr>
              <a:t>4</a:t>
            </a:r>
            <a:r>
              <a:rPr dirty="0" sz="900" spc="-20" b="1">
                <a:solidFill>
                  <a:srgbClr val="1A1C22"/>
                </a:solidFill>
                <a:latin typeface="Trebuchet MS"/>
                <a:cs typeface="Trebuchet MS"/>
              </a:rPr>
              <a:t>4</a:t>
            </a:r>
            <a:r>
              <a:rPr dirty="0" sz="900" spc="10" b="1">
                <a:solidFill>
                  <a:srgbClr val="1A1C22"/>
                </a:solidFill>
                <a:latin typeface="Trebuchet MS"/>
                <a:cs typeface="Trebuchet MS"/>
              </a:rPr>
              <a:t>-</a:t>
            </a:r>
            <a:r>
              <a:rPr dirty="0" sz="900" spc="30" b="1">
                <a:solidFill>
                  <a:srgbClr val="1A1C22"/>
                </a:solidFill>
                <a:latin typeface="Trebuchet MS"/>
                <a:cs typeface="Trebuchet MS"/>
              </a:rPr>
              <a:t>ФЗ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858255" y="5262371"/>
            <a:ext cx="178435" cy="692150"/>
          </a:xfrm>
          <a:custGeom>
            <a:avLst/>
            <a:gdLst/>
            <a:ahLst/>
            <a:cxnLst/>
            <a:rect l="l" t="t" r="r" b="b"/>
            <a:pathLst>
              <a:path w="178435" h="692150">
                <a:moveTo>
                  <a:pt x="0" y="0"/>
                </a:moveTo>
                <a:lnTo>
                  <a:pt x="0" y="691895"/>
                </a:lnTo>
                <a:lnTo>
                  <a:pt x="178308" y="345947"/>
                </a:ln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6321552" y="5204459"/>
            <a:ext cx="5471160" cy="850900"/>
          </a:xfrm>
          <a:prstGeom prst="rect">
            <a:avLst/>
          </a:prstGeom>
          <a:ln w="12700">
            <a:solidFill>
              <a:srgbClr val="343846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800">
              <a:latin typeface="Times New Roman"/>
              <a:cs typeface="Times New Roman"/>
            </a:endParaRPr>
          </a:p>
          <a:p>
            <a:pPr marL="880744">
              <a:lnSpc>
                <a:spcPct val="100000"/>
              </a:lnSpc>
            </a:pPr>
            <a:r>
              <a:rPr dirty="0" sz="900" b="1">
                <a:solidFill>
                  <a:srgbClr val="E11E31"/>
                </a:solidFill>
                <a:latin typeface="Trebuchet MS"/>
                <a:cs typeface="Trebuchet MS"/>
              </a:rPr>
              <a:t>Право</a:t>
            </a:r>
            <a:r>
              <a:rPr dirty="0" sz="900" spc="-1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E11E31"/>
                </a:solidFill>
                <a:latin typeface="Trebuchet MS"/>
                <a:cs typeface="Trebuchet MS"/>
              </a:rPr>
              <a:t>заключить</a:t>
            </a:r>
            <a:r>
              <a:rPr dirty="0" sz="900" spc="-5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900" spc="-5" b="1">
                <a:solidFill>
                  <a:srgbClr val="E11E31"/>
                </a:solidFill>
                <a:latin typeface="Trebuchet MS"/>
                <a:cs typeface="Trebuchet MS"/>
              </a:rPr>
              <a:t>контракт</a:t>
            </a:r>
            <a:r>
              <a:rPr dirty="0" sz="900" spc="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900" spc="-5" b="1">
                <a:solidFill>
                  <a:srgbClr val="E11E31"/>
                </a:solidFill>
                <a:latin typeface="Trebuchet MS"/>
                <a:cs typeface="Trebuchet MS"/>
              </a:rPr>
              <a:t>со</a:t>
            </a:r>
            <a:r>
              <a:rPr dirty="0" sz="900" spc="-3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900" spc="15" b="1">
                <a:solidFill>
                  <a:srgbClr val="E11E31"/>
                </a:solidFill>
                <a:latin typeface="Trebuchet MS"/>
                <a:cs typeface="Trebuchet MS"/>
              </a:rPr>
              <a:t>вторым</a:t>
            </a:r>
            <a:r>
              <a:rPr dirty="0" sz="900" spc="-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900" spc="-10" b="1">
                <a:solidFill>
                  <a:srgbClr val="E11E31"/>
                </a:solidFill>
                <a:latin typeface="Trebuchet MS"/>
                <a:cs typeface="Trebuchet MS"/>
              </a:rPr>
              <a:t>участником </a:t>
            </a:r>
            <a:r>
              <a:rPr dirty="0" sz="900" spc="-25" b="1">
                <a:solidFill>
                  <a:srgbClr val="E11E31"/>
                </a:solidFill>
                <a:latin typeface="Trebuchet MS"/>
                <a:cs typeface="Trebuchet MS"/>
              </a:rPr>
              <a:t>(при</a:t>
            </a:r>
            <a:r>
              <a:rPr dirty="0" sz="900" spc="-40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900" spc="-30" b="1">
                <a:solidFill>
                  <a:srgbClr val="E11E31"/>
                </a:solidFill>
                <a:latin typeface="Trebuchet MS"/>
                <a:cs typeface="Trebuchet MS"/>
              </a:rPr>
              <a:t>его</a:t>
            </a:r>
            <a:r>
              <a:rPr dirty="0" sz="900" spc="-45" b="1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E11E31"/>
                </a:solidFill>
                <a:latin typeface="Trebuchet MS"/>
                <a:cs typeface="Trebuchet MS"/>
              </a:rPr>
              <a:t>согласии):</a:t>
            </a:r>
            <a:endParaRPr sz="900">
              <a:latin typeface="Trebuchet MS"/>
              <a:cs typeface="Trebuchet MS"/>
            </a:endParaRPr>
          </a:p>
          <a:p>
            <a:pPr marL="316865" marR="582295" indent="-10858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17500" algn="l"/>
              </a:tabLst>
            </a:pPr>
            <a:r>
              <a:rPr dirty="0" sz="900" spc="10">
                <a:solidFill>
                  <a:srgbClr val="343846"/>
                </a:solidFill>
                <a:latin typeface="Trebuchet MS"/>
                <a:cs typeface="Trebuchet MS"/>
              </a:rPr>
              <a:t>цена</a:t>
            </a:r>
            <a:r>
              <a:rPr dirty="0" sz="9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20">
                <a:solidFill>
                  <a:srgbClr val="343846"/>
                </a:solidFill>
                <a:latin typeface="Trebuchet MS"/>
                <a:cs typeface="Trebuchet MS"/>
              </a:rPr>
              <a:t>контракта</a:t>
            </a:r>
            <a:r>
              <a:rPr dirty="0" sz="9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15">
                <a:solidFill>
                  <a:srgbClr val="343846"/>
                </a:solidFill>
                <a:latin typeface="Trebuchet MS"/>
                <a:cs typeface="Trebuchet MS"/>
              </a:rPr>
              <a:t>уменьшается</a:t>
            </a:r>
            <a:r>
              <a:rPr dirty="0" sz="9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20">
                <a:solidFill>
                  <a:srgbClr val="343846"/>
                </a:solidFill>
                <a:latin typeface="Trebuchet MS"/>
                <a:cs typeface="Trebuchet MS"/>
              </a:rPr>
              <a:t>пропорционально</a:t>
            </a:r>
            <a:r>
              <a:rPr dirty="0" sz="9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5">
                <a:solidFill>
                  <a:srgbClr val="343846"/>
                </a:solidFill>
                <a:latin typeface="Trebuchet MS"/>
                <a:cs typeface="Trebuchet MS"/>
              </a:rPr>
              <a:t>объёму</a:t>
            </a:r>
            <a:r>
              <a:rPr dirty="0" sz="9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5">
                <a:solidFill>
                  <a:srgbClr val="343846"/>
                </a:solidFill>
                <a:latin typeface="Trebuchet MS"/>
                <a:cs typeface="Trebuchet MS"/>
              </a:rPr>
              <a:t>обязательств,</a:t>
            </a:r>
            <a:r>
              <a:rPr dirty="0" sz="900" spc="-1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10">
                <a:solidFill>
                  <a:srgbClr val="343846"/>
                </a:solidFill>
                <a:latin typeface="Trebuchet MS"/>
                <a:cs typeface="Trebuchet MS"/>
              </a:rPr>
              <a:t>исполненных </a:t>
            </a:r>
            <a:r>
              <a:rPr dirty="0" sz="900" spc="-2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5">
                <a:solidFill>
                  <a:srgbClr val="343846"/>
                </a:solidFill>
                <a:latin typeface="Trebuchet MS"/>
                <a:cs typeface="Trebuchet MS"/>
              </a:rPr>
              <a:t>победителем</a:t>
            </a:r>
            <a:endParaRPr sz="900">
              <a:latin typeface="Trebuchet MS"/>
              <a:cs typeface="Trebuchet MS"/>
            </a:endParaRPr>
          </a:p>
          <a:p>
            <a:pPr marL="316865" indent="-109220">
              <a:lnSpc>
                <a:spcPct val="100000"/>
              </a:lnSpc>
              <a:buFont typeface="Arial"/>
              <a:buChar char="•"/>
              <a:tabLst>
                <a:tab pos="317500" algn="l"/>
              </a:tabLst>
            </a:pPr>
            <a:r>
              <a:rPr dirty="0" sz="900" spc="10">
                <a:solidFill>
                  <a:srgbClr val="343846"/>
                </a:solidFill>
                <a:latin typeface="Trebuchet MS"/>
                <a:cs typeface="Trebuchet MS"/>
              </a:rPr>
              <a:t>после</a:t>
            </a:r>
            <a:r>
              <a:rPr dirty="0" sz="9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15">
                <a:solidFill>
                  <a:srgbClr val="343846"/>
                </a:solidFill>
                <a:latin typeface="Trebuchet MS"/>
                <a:cs typeface="Trebuchet MS"/>
              </a:rPr>
              <a:t>предоставления</a:t>
            </a:r>
            <a:r>
              <a:rPr dirty="0" sz="900" spc="-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35">
                <a:solidFill>
                  <a:srgbClr val="343846"/>
                </a:solidFill>
                <a:latin typeface="Trebuchet MS"/>
                <a:cs typeface="Trebuchet MS"/>
              </a:rPr>
              <a:t>вторым</a:t>
            </a:r>
            <a:r>
              <a:rPr dirty="0" sz="900" spc="-6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15">
                <a:solidFill>
                  <a:srgbClr val="343846"/>
                </a:solidFill>
                <a:latin typeface="Trebuchet MS"/>
                <a:cs typeface="Trebuchet MS"/>
              </a:rPr>
              <a:t>участником</a:t>
            </a:r>
            <a:r>
              <a:rPr dirty="0" sz="900" spc="-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25">
                <a:solidFill>
                  <a:srgbClr val="343846"/>
                </a:solidFill>
                <a:latin typeface="Trebuchet MS"/>
                <a:cs typeface="Trebuchet MS"/>
              </a:rPr>
              <a:t>ОИК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353055" y="5605983"/>
            <a:ext cx="29019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00"/>
              </a:spcBef>
            </a:pPr>
            <a:r>
              <a:rPr dirty="0" sz="900" spc="-35">
                <a:solidFill>
                  <a:srgbClr val="343846"/>
                </a:solidFill>
                <a:latin typeface="Trebuchet MS"/>
                <a:cs typeface="Trebuchet MS"/>
              </a:rPr>
              <a:t>3.</a:t>
            </a:r>
            <a:r>
              <a:rPr dirty="0" sz="900" spc="41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45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9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>
                <a:solidFill>
                  <a:srgbClr val="343846"/>
                </a:solidFill>
                <a:latin typeface="Trebuchet MS"/>
                <a:cs typeface="Trebuchet MS"/>
              </a:rPr>
              <a:t>случае</a:t>
            </a:r>
            <a:r>
              <a:rPr dirty="0" sz="900" spc="-2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10">
                <a:solidFill>
                  <a:srgbClr val="343846"/>
                </a:solidFill>
                <a:latin typeface="Trebuchet MS"/>
                <a:cs typeface="Trebuchet MS"/>
              </a:rPr>
              <a:t>одностороннего</a:t>
            </a:r>
            <a:r>
              <a:rPr dirty="0" sz="900" spc="-2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30">
                <a:solidFill>
                  <a:srgbClr val="343846"/>
                </a:solidFill>
                <a:latin typeface="Trebuchet MS"/>
                <a:cs typeface="Trebuchet MS"/>
              </a:rPr>
              <a:t>отказа</a:t>
            </a:r>
            <a:r>
              <a:rPr dirty="0" sz="9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5">
                <a:solidFill>
                  <a:srgbClr val="343846"/>
                </a:solidFill>
                <a:latin typeface="Trebuchet MS"/>
                <a:cs typeface="Trebuchet MS"/>
              </a:rPr>
              <a:t>(но</a:t>
            </a:r>
            <a:r>
              <a:rPr dirty="0" sz="9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20">
                <a:solidFill>
                  <a:srgbClr val="343846"/>
                </a:solidFill>
                <a:latin typeface="Trebuchet MS"/>
                <a:cs typeface="Trebuchet MS"/>
              </a:rPr>
              <a:t>только</a:t>
            </a:r>
            <a:r>
              <a:rPr dirty="0" sz="900" spc="-4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10">
                <a:solidFill>
                  <a:srgbClr val="343846"/>
                </a:solidFill>
                <a:latin typeface="Trebuchet MS"/>
                <a:cs typeface="Trebuchet MS"/>
              </a:rPr>
              <a:t>после</a:t>
            </a:r>
            <a:endParaRPr sz="900">
              <a:latin typeface="Trebuchet MS"/>
              <a:cs typeface="Trebuchet MS"/>
            </a:endParaRPr>
          </a:p>
          <a:p>
            <a:pPr algn="ctr" marR="55880">
              <a:lnSpc>
                <a:spcPct val="100000"/>
              </a:lnSpc>
            </a:pPr>
            <a:r>
              <a:rPr dirty="0" sz="900" spc="20">
                <a:solidFill>
                  <a:srgbClr val="343846"/>
                </a:solidFill>
                <a:latin typeface="Trebuchet MS"/>
                <a:cs typeface="Trebuchet MS"/>
              </a:rPr>
              <a:t>включения</a:t>
            </a:r>
            <a:r>
              <a:rPr dirty="0" sz="900" spc="-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10">
                <a:solidFill>
                  <a:srgbClr val="343846"/>
                </a:solidFill>
                <a:latin typeface="Trebuchet MS"/>
                <a:cs typeface="Trebuchet MS"/>
              </a:rPr>
              <a:t>информации</a:t>
            </a:r>
            <a:r>
              <a:rPr dirty="0" sz="900" spc="-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30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900" spc="-5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>
                <a:solidFill>
                  <a:srgbClr val="343846"/>
                </a:solidFill>
                <a:latin typeface="Trebuchet MS"/>
                <a:cs typeface="Trebuchet MS"/>
              </a:rPr>
              <a:t>победителе</a:t>
            </a:r>
            <a:r>
              <a:rPr dirty="0" sz="900" spc="-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50">
                <a:solidFill>
                  <a:srgbClr val="343846"/>
                </a:solidFill>
                <a:latin typeface="Trebuchet MS"/>
                <a:cs typeface="Trebuchet MS"/>
              </a:rPr>
              <a:t>в</a:t>
            </a:r>
            <a:r>
              <a:rPr dirty="0" sz="900" spc="-5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900" spc="35">
                <a:solidFill>
                  <a:srgbClr val="343846"/>
                </a:solidFill>
                <a:latin typeface="Trebuchet MS"/>
                <a:cs typeface="Trebuchet MS"/>
              </a:rPr>
              <a:t>РНП)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902452" y="4191000"/>
            <a:ext cx="2193290" cy="0"/>
          </a:xfrm>
          <a:custGeom>
            <a:avLst/>
            <a:gdLst/>
            <a:ahLst/>
            <a:cxnLst/>
            <a:rect l="l" t="t" r="r" b="b"/>
            <a:pathLst>
              <a:path w="2193290" h="0">
                <a:moveTo>
                  <a:pt x="0" y="0"/>
                </a:moveTo>
                <a:lnTo>
                  <a:pt x="2193036" y="0"/>
                </a:lnTo>
              </a:path>
            </a:pathLst>
          </a:custGeom>
          <a:ln w="9525">
            <a:solidFill>
              <a:srgbClr val="2A33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550652" y="178307"/>
            <a:ext cx="1641475" cy="324485"/>
          </a:xfrm>
          <a:custGeom>
            <a:avLst/>
            <a:gdLst/>
            <a:ahLst/>
            <a:cxnLst/>
            <a:rect l="l" t="t" r="r" b="b"/>
            <a:pathLst>
              <a:path w="1641475" h="324484">
                <a:moveTo>
                  <a:pt x="1641094" y="0"/>
                </a:moveTo>
                <a:lnTo>
                  <a:pt x="0" y="0"/>
                </a:lnTo>
                <a:lnTo>
                  <a:pt x="0" y="324231"/>
                </a:lnTo>
                <a:lnTo>
                  <a:pt x="1641094" y="324231"/>
                </a:lnTo>
                <a:lnTo>
                  <a:pt x="1641094" y="0"/>
                </a:lnTo>
                <a:close/>
              </a:path>
            </a:pathLst>
          </a:custGeom>
          <a:solidFill>
            <a:srgbClr val="7389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10662666" y="172669"/>
            <a:ext cx="13747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5" b="1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1800" spc="-2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01</a:t>
            </a:r>
            <a:r>
              <a:rPr dirty="0" sz="1800" spc="-16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r>
              <a:rPr dirty="0" sz="1800" spc="-160" b="1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1800" spc="-40" b="1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dirty="0" sz="1800" spc="-55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1800" spc="-25" b="1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152" y="1002791"/>
            <a:ext cx="9441180" cy="53141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5534" y="145542"/>
            <a:ext cx="137541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К</a:t>
            </a:r>
            <a:r>
              <a:rPr dirty="0" spc="-65"/>
              <a:t>О</a:t>
            </a:r>
            <a:r>
              <a:rPr dirty="0" spc="5"/>
              <a:t>Н</a:t>
            </a:r>
            <a:r>
              <a:rPr dirty="0" spc="-220"/>
              <a:t>Т</a:t>
            </a:r>
            <a:r>
              <a:rPr dirty="0" spc="25"/>
              <a:t>А</a:t>
            </a:r>
            <a:r>
              <a:rPr dirty="0" spc="25"/>
              <a:t>К</a:t>
            </a:r>
            <a:r>
              <a:rPr dirty="0" spc="-100"/>
              <a:t>Т</a:t>
            </a:r>
            <a:r>
              <a:rPr dirty="0" spc="65"/>
              <a:t>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4625" y="3027934"/>
            <a:ext cx="2260600" cy="18408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55">
                <a:solidFill>
                  <a:srgbClr val="E11E31"/>
                </a:solidFill>
                <a:uFill>
                  <a:solidFill>
                    <a:srgbClr val="E11E31"/>
                  </a:solidFill>
                </a:uFill>
                <a:latin typeface="Trebuchet MS"/>
                <a:cs typeface="Trebuchet MS"/>
                <a:hlinkClick r:id="rId3"/>
              </a:rPr>
              <a:t>www.rts-tender.ru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8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800</a:t>
            </a:r>
            <a:r>
              <a:rPr dirty="0" sz="1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77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5</a:t>
            </a:r>
            <a:r>
              <a:rPr dirty="0" sz="1800" spc="-17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800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400" spc="8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7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1400" spc="1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14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10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14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400" spc="8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1400" spc="-1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400" spc="60">
                <a:solidFill>
                  <a:srgbClr val="444444"/>
                </a:solidFill>
                <a:latin typeface="Trebuchet MS"/>
                <a:cs typeface="Trebuchet MS"/>
              </a:rPr>
              <a:t>СС</a:t>
            </a:r>
            <a:r>
              <a:rPr dirty="0" sz="1400" spc="2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400" spc="6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45">
                <a:solidFill>
                  <a:srgbClr val="444444"/>
                </a:solidFill>
                <a:latin typeface="Trebuchet MS"/>
                <a:cs typeface="Trebuchet MS"/>
              </a:rPr>
              <a:t>БЕСПЛАТНЫЙ</a:t>
            </a:r>
            <a:endParaRPr sz="1400">
              <a:latin typeface="Trebuchet MS"/>
              <a:cs typeface="Trebuchet MS"/>
            </a:endParaRPr>
          </a:p>
          <a:p>
            <a:pPr marL="36830" marR="5080">
              <a:lnSpc>
                <a:spcPct val="100000"/>
              </a:lnSpc>
              <a:spcBef>
                <a:spcPts val="680"/>
              </a:spcBef>
            </a:pPr>
            <a:r>
              <a:rPr dirty="0" u="sng" sz="1800" spc="-55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4"/>
              </a:rPr>
              <a:t>info@rts-tender.ru </a:t>
            </a:r>
            <a:r>
              <a:rPr dirty="0" sz="1800" spc="-50">
                <a:solidFill>
                  <a:srgbClr val="E11E31"/>
                </a:solidFill>
                <a:latin typeface="Trebuchet MS"/>
                <a:cs typeface="Trebuchet MS"/>
              </a:rPr>
              <a:t> </a:t>
            </a:r>
            <a:r>
              <a:rPr dirty="0" u="sng" sz="1800" spc="50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sup</a:t>
            </a:r>
            <a:r>
              <a:rPr dirty="0" u="sng" sz="1800" spc="55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p</a:t>
            </a:r>
            <a:r>
              <a:rPr dirty="0" u="sng" sz="1800" spc="65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o</a:t>
            </a:r>
            <a:r>
              <a:rPr dirty="0" u="sng" sz="1800" spc="-10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r</a:t>
            </a:r>
            <a:r>
              <a:rPr dirty="0" u="sng" sz="1800" spc="-130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t</a:t>
            </a:r>
            <a:r>
              <a:rPr dirty="0" u="sng" sz="1800" spc="225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@</a:t>
            </a:r>
            <a:r>
              <a:rPr dirty="0" u="sng" sz="1800" spc="-10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r</a:t>
            </a:r>
            <a:r>
              <a:rPr dirty="0" u="sng" sz="1800" spc="-130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t</a:t>
            </a:r>
            <a:r>
              <a:rPr dirty="0" u="sng" sz="1800" spc="200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s</a:t>
            </a:r>
            <a:r>
              <a:rPr dirty="0" u="sng" sz="1800" spc="-170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-</a:t>
            </a:r>
            <a:r>
              <a:rPr dirty="0" u="sng" sz="1800" spc="-155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t</a:t>
            </a:r>
            <a:r>
              <a:rPr dirty="0" u="sng" sz="1800" spc="-60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e</a:t>
            </a:r>
            <a:r>
              <a:rPr dirty="0" u="sng" sz="1800" spc="5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n</a:t>
            </a:r>
            <a:r>
              <a:rPr dirty="0" u="sng" sz="1800" spc="10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d</a:t>
            </a:r>
            <a:r>
              <a:rPr dirty="0" u="sng" sz="1800" spc="-50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e</a:t>
            </a:r>
            <a:r>
              <a:rPr dirty="0" u="sng" sz="1800" spc="-395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r</a:t>
            </a:r>
            <a:r>
              <a:rPr dirty="0" u="sng" sz="1800" spc="-200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.</a:t>
            </a:r>
            <a:r>
              <a:rPr dirty="0" u="sng" sz="1800" spc="-50">
                <a:solidFill>
                  <a:srgbClr val="E11E31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5"/>
              </a:rPr>
              <a:t>ru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61032" y="2362200"/>
            <a:ext cx="6291580" cy="3766185"/>
            <a:chOff x="2161032" y="2362200"/>
            <a:chExt cx="6291580" cy="3766185"/>
          </a:xfrm>
        </p:grpSpPr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1032" y="3096768"/>
              <a:ext cx="332231" cy="3398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9132" y="4242816"/>
              <a:ext cx="330707" cy="3383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99132" y="3627119"/>
              <a:ext cx="330707" cy="3383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7747" y="2362200"/>
              <a:ext cx="1324355" cy="13243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45024" y="5481827"/>
              <a:ext cx="2247900" cy="6461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89501" y="1167271"/>
            <a:ext cx="502284" cy="51231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710"/>
              </a:lnSpc>
            </a:pPr>
            <a:r>
              <a:rPr dirty="0" sz="3200" spc="5" b="1">
                <a:solidFill>
                  <a:srgbClr val="D9D9D9"/>
                </a:solidFill>
                <a:latin typeface="Trebuchet MS"/>
                <a:cs typeface="Trebuchet MS"/>
              </a:rPr>
              <a:t>Н</a:t>
            </a:r>
            <a:r>
              <a:rPr dirty="0" sz="3200" b="1">
                <a:solidFill>
                  <a:srgbClr val="D9D9D9"/>
                </a:solidFill>
                <a:latin typeface="Trebuchet MS"/>
                <a:cs typeface="Trebuchet MS"/>
              </a:rPr>
              <a:t>А</a:t>
            </a:r>
            <a:r>
              <a:rPr dirty="0" sz="3200" spc="-185" b="1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3200" spc="-5" b="1">
                <a:solidFill>
                  <a:srgbClr val="D9D9D9"/>
                </a:solidFill>
                <a:latin typeface="Trebuchet MS"/>
                <a:cs typeface="Trebuchet MS"/>
              </a:rPr>
              <a:t>ВСЕ</a:t>
            </a:r>
            <a:r>
              <a:rPr dirty="0" sz="3200" b="1">
                <a:solidFill>
                  <a:srgbClr val="D9D9D9"/>
                </a:solidFill>
                <a:latin typeface="Trebuchet MS"/>
                <a:cs typeface="Trebuchet MS"/>
              </a:rPr>
              <a:t>Й</a:t>
            </a:r>
            <a:r>
              <a:rPr dirty="0" sz="3200" spc="-195" b="1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3200" spc="-15" b="1">
                <a:solidFill>
                  <a:srgbClr val="D9D9D9"/>
                </a:solidFill>
                <a:latin typeface="Trebuchet MS"/>
                <a:cs typeface="Trebuchet MS"/>
              </a:rPr>
              <a:t>Т</a:t>
            </a:r>
            <a:r>
              <a:rPr dirty="0" sz="3200" spc="-15" b="1">
                <a:solidFill>
                  <a:srgbClr val="D9D9D9"/>
                </a:solidFill>
                <a:latin typeface="Trebuchet MS"/>
                <a:cs typeface="Trebuchet MS"/>
              </a:rPr>
              <a:t>Е</a:t>
            </a:r>
            <a:r>
              <a:rPr dirty="0" sz="3200" spc="-20" b="1">
                <a:solidFill>
                  <a:srgbClr val="D9D9D9"/>
                </a:solidFill>
                <a:latin typeface="Trebuchet MS"/>
                <a:cs typeface="Trebuchet MS"/>
              </a:rPr>
              <a:t>РР</a:t>
            </a:r>
            <a:r>
              <a:rPr dirty="0" sz="3200" spc="-15" b="1">
                <a:solidFill>
                  <a:srgbClr val="D9D9D9"/>
                </a:solidFill>
                <a:latin typeface="Trebuchet MS"/>
                <a:cs typeface="Trebuchet MS"/>
              </a:rPr>
              <a:t>И</a:t>
            </a:r>
            <a:r>
              <a:rPr dirty="0" sz="3200" spc="-15" b="1">
                <a:solidFill>
                  <a:srgbClr val="D9D9D9"/>
                </a:solidFill>
                <a:latin typeface="Trebuchet MS"/>
                <a:cs typeface="Trebuchet MS"/>
              </a:rPr>
              <a:t>Т</a:t>
            </a:r>
            <a:r>
              <a:rPr dirty="0" sz="3200" spc="-20" b="1">
                <a:solidFill>
                  <a:srgbClr val="D9D9D9"/>
                </a:solidFill>
                <a:latin typeface="Trebuchet MS"/>
                <a:cs typeface="Trebuchet MS"/>
              </a:rPr>
              <a:t>О</a:t>
            </a:r>
            <a:r>
              <a:rPr dirty="0" sz="3200" spc="-20" b="1">
                <a:solidFill>
                  <a:srgbClr val="D9D9D9"/>
                </a:solidFill>
                <a:latin typeface="Trebuchet MS"/>
                <a:cs typeface="Trebuchet MS"/>
              </a:rPr>
              <a:t>Р</a:t>
            </a:r>
            <a:r>
              <a:rPr dirty="0" sz="3200" spc="-25" b="1">
                <a:solidFill>
                  <a:srgbClr val="D9D9D9"/>
                </a:solidFill>
                <a:latin typeface="Trebuchet MS"/>
                <a:cs typeface="Trebuchet MS"/>
              </a:rPr>
              <a:t>И</a:t>
            </a:r>
            <a:r>
              <a:rPr dirty="0" sz="3200" b="1">
                <a:solidFill>
                  <a:srgbClr val="D9D9D9"/>
                </a:solidFill>
                <a:latin typeface="Trebuchet MS"/>
                <a:cs typeface="Trebuchet MS"/>
              </a:rPr>
              <a:t>И</a:t>
            </a:r>
            <a:r>
              <a:rPr dirty="0" sz="3200" spc="-415" b="1">
                <a:solidFill>
                  <a:srgbClr val="D9D9D9"/>
                </a:solidFill>
                <a:latin typeface="Trebuchet MS"/>
                <a:cs typeface="Trebuchet MS"/>
              </a:rPr>
              <a:t> </a:t>
            </a:r>
            <a:r>
              <a:rPr dirty="0" sz="3200" spc="-15" b="1">
                <a:solidFill>
                  <a:srgbClr val="D9D9D9"/>
                </a:solidFill>
                <a:latin typeface="Trebuchet MS"/>
                <a:cs typeface="Trebuchet MS"/>
              </a:rPr>
              <a:t>РФ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8860" y="3881754"/>
            <a:ext cx="221996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0">
                <a:solidFill>
                  <a:srgbClr val="444444"/>
                </a:solidFill>
                <a:latin typeface="Trebuchet MS"/>
                <a:cs typeface="Trebuchet MS"/>
              </a:rPr>
              <a:t>+7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(495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r>
              <a:rPr dirty="0" sz="18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419</a:t>
            </a:r>
            <a:r>
              <a:rPr dirty="0" sz="1800" spc="-170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17</a:t>
            </a:r>
            <a:r>
              <a:rPr dirty="0" sz="1800" spc="-170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25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Доб.</a:t>
            </a:r>
            <a:r>
              <a:rPr dirty="0" sz="1800" spc="-1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28568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sng" sz="1800" spc="-35">
                <a:solidFill>
                  <a:srgbClr val="E11E31"/>
                </a:solidFill>
                <a:uFill>
                  <a:solidFill>
                    <a:srgbClr val="E11E31"/>
                  </a:solidFill>
                </a:uFill>
                <a:latin typeface="Trebuchet MS"/>
                <a:cs typeface="Trebuchet MS"/>
                <a:hlinkClick r:id="rId11"/>
              </a:rPr>
              <a:t>a.spirin@rts-tender.ru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873405" y="921685"/>
            <a:ext cx="1065945" cy="106594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372227" y="5556300"/>
            <a:ext cx="17189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20" b="1">
                <a:solidFill>
                  <a:srgbClr val="FFFFFF"/>
                </a:solidFill>
                <a:uFill>
                  <a:solidFill>
                    <a:srgbClr val="E2465A"/>
                  </a:solidFill>
                </a:uFill>
                <a:latin typeface="Trebuchet MS"/>
                <a:cs typeface="Trebuchet MS"/>
                <a:hlinkClick r:id="rId13"/>
              </a:rPr>
              <a:t>Оставьтеотзыв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00925" y="1161034"/>
            <a:ext cx="32651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81685">
              <a:lnSpc>
                <a:spcPct val="100000"/>
              </a:lnSpc>
              <a:spcBef>
                <a:spcPts val="100"/>
              </a:spcBef>
            </a:pPr>
            <a:r>
              <a:rPr dirty="0" sz="1800" spc="25">
                <a:solidFill>
                  <a:srgbClr val="343846"/>
                </a:solidFill>
                <a:latin typeface="Trebuchet MS"/>
                <a:cs typeface="Trebuchet MS"/>
              </a:rPr>
              <a:t>Интересные</a:t>
            </a:r>
            <a:r>
              <a:rPr dirty="0" sz="1800" spc="-13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новости</a:t>
            </a:r>
            <a:r>
              <a:rPr dirty="0" sz="1800" spc="-1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343846"/>
                </a:solidFill>
                <a:latin typeface="Trebuchet MS"/>
                <a:cs typeface="Trebuchet MS"/>
              </a:rPr>
              <a:t>и </a:t>
            </a:r>
            <a:r>
              <a:rPr dirty="0" sz="1800" spc="-525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о</a:t>
            </a:r>
            <a:r>
              <a:rPr dirty="0" sz="1800" spc="35">
                <a:solidFill>
                  <a:srgbClr val="343846"/>
                </a:solidFill>
                <a:latin typeface="Trebuchet MS"/>
                <a:cs typeface="Trebuchet MS"/>
              </a:rPr>
              <a:t>ц</a:t>
            </a:r>
            <a:r>
              <a:rPr dirty="0" sz="1800" spc="40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800" spc="50">
                <a:solidFill>
                  <a:srgbClr val="343846"/>
                </a:solidFill>
                <a:latin typeface="Trebuchet MS"/>
                <a:cs typeface="Trebuchet MS"/>
              </a:rPr>
              <a:t>ал</a:t>
            </a:r>
            <a:r>
              <a:rPr dirty="0" sz="1800" spc="35">
                <a:solidFill>
                  <a:srgbClr val="343846"/>
                </a:solidFill>
                <a:latin typeface="Trebuchet MS"/>
                <a:cs typeface="Trebuchet MS"/>
              </a:rPr>
              <a:t>ь</a:t>
            </a:r>
            <a:r>
              <a:rPr dirty="0" sz="1800" spc="55">
                <a:solidFill>
                  <a:srgbClr val="343846"/>
                </a:solidFill>
                <a:latin typeface="Trebuchet MS"/>
                <a:cs typeface="Trebuchet MS"/>
              </a:rPr>
              <a:t>ные</a:t>
            </a:r>
            <a:r>
              <a:rPr dirty="0" sz="1800" spc="-13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343846"/>
                </a:solidFill>
                <a:latin typeface="Trebuchet MS"/>
                <a:cs typeface="Trebuchet MS"/>
              </a:rPr>
              <a:t>с</a:t>
            </a:r>
            <a:r>
              <a:rPr dirty="0" sz="1800" spc="-40">
                <a:solidFill>
                  <a:srgbClr val="343846"/>
                </a:solidFill>
                <a:latin typeface="Trebuchet MS"/>
                <a:cs typeface="Trebuchet MS"/>
              </a:rPr>
              <a:t>е</a:t>
            </a:r>
            <a:r>
              <a:rPr dirty="0" sz="1800" spc="20">
                <a:solidFill>
                  <a:srgbClr val="343846"/>
                </a:solidFill>
                <a:latin typeface="Trebuchet MS"/>
                <a:cs typeface="Trebuchet MS"/>
              </a:rPr>
              <a:t>т</a:t>
            </a:r>
            <a:r>
              <a:rPr dirty="0" sz="1800" spc="30">
                <a:solidFill>
                  <a:srgbClr val="343846"/>
                </a:solidFill>
                <a:latin typeface="Trebuchet MS"/>
                <a:cs typeface="Trebuchet MS"/>
              </a:rPr>
              <a:t>и</a:t>
            </a:r>
            <a:r>
              <a:rPr dirty="0" sz="1800" spc="-100">
                <a:solidFill>
                  <a:srgbClr val="343846"/>
                </a:solidFill>
                <a:latin typeface="Trebuchet MS"/>
                <a:cs typeface="Trebuchet MS"/>
              </a:rPr>
              <a:t> </a:t>
            </a:r>
            <a:r>
              <a:rPr dirty="0" sz="1800" spc="40" b="1">
                <a:solidFill>
                  <a:srgbClr val="E11E31"/>
                </a:solidFill>
                <a:latin typeface="Trebuchet MS"/>
                <a:cs typeface="Trebuchet MS"/>
              </a:rPr>
              <a:t>РТС</a:t>
            </a:r>
            <a:r>
              <a:rPr dirty="0" sz="1800" spc="30" b="1">
                <a:solidFill>
                  <a:srgbClr val="E11E31"/>
                </a:solidFill>
                <a:latin typeface="Trebuchet MS"/>
                <a:cs typeface="Trebuchet MS"/>
              </a:rPr>
              <a:t>-</a:t>
            </a:r>
            <a:r>
              <a:rPr dirty="0" sz="1800" spc="-45" b="1">
                <a:solidFill>
                  <a:srgbClr val="E11E31"/>
                </a:solidFill>
                <a:latin typeface="Trebuchet MS"/>
                <a:cs typeface="Trebuchet MS"/>
              </a:rPr>
              <a:t>Тендер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40779" y="3890771"/>
            <a:ext cx="332740" cy="1035050"/>
            <a:chOff x="6240779" y="3890771"/>
            <a:chExt cx="332740" cy="103505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0779" y="4585715"/>
              <a:ext cx="332231" cy="3398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0779" y="3890771"/>
              <a:ext cx="332231" cy="33985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455665" y="6589634"/>
            <a:ext cx="1294130" cy="2044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200" spc="25">
                <a:solidFill>
                  <a:srgbClr val="8F8F8F"/>
                </a:solidFill>
                <a:latin typeface="Trebuchet MS"/>
                <a:cs typeface="Trebuchet MS"/>
              </a:rPr>
              <a:t>Спирин</a:t>
            </a:r>
            <a:r>
              <a:rPr dirty="0" sz="1200" spc="-95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30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 spc="65">
                <a:solidFill>
                  <a:srgbClr val="8F8F8F"/>
                </a:solidFill>
                <a:latin typeface="Trebuchet MS"/>
                <a:cs typeface="Trebuchet MS"/>
              </a:rPr>
              <a:t>А</a:t>
            </a:r>
            <a:r>
              <a:rPr dirty="0" sz="1200" spc="-125">
                <a:solidFill>
                  <a:srgbClr val="8F8F8F"/>
                </a:solidFill>
                <a:latin typeface="Trebuchet MS"/>
                <a:cs typeface="Trebuchet MS"/>
              </a:rPr>
              <a:t>.</a:t>
            </a:r>
            <a:r>
              <a:rPr dirty="0" sz="120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8F8F8F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35">
                <a:solidFill>
                  <a:srgbClr val="8F8F8F"/>
                </a:solidFill>
                <a:latin typeface="Trebuchet MS"/>
                <a:cs typeface="Trebuchet MS"/>
              </a:rPr>
              <a:t>0</a:t>
            </a:r>
            <a:r>
              <a:rPr dirty="0" sz="1200" spc="40">
                <a:solidFill>
                  <a:srgbClr val="8F8F8F"/>
                </a:solidFill>
                <a:latin typeface="Trebuchet MS"/>
                <a:cs typeface="Trebuchet MS"/>
              </a:rPr>
              <a:t>2</a:t>
            </a:r>
            <a:r>
              <a:rPr dirty="0" sz="1200" spc="45">
                <a:solidFill>
                  <a:srgbClr val="8F8F8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9882" y="175387"/>
            <a:ext cx="70821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"/>
              <a:t>ЭЛЕКТРОНИЗАЦИЯ</a:t>
            </a:r>
            <a:r>
              <a:rPr dirty="0" spc="-145"/>
              <a:t> </a:t>
            </a:r>
            <a:r>
              <a:rPr dirty="0" spc="10"/>
              <a:t>КОНКУРЕНТНЫХ</a:t>
            </a:r>
            <a:r>
              <a:rPr dirty="0" spc="-160"/>
              <a:t> </a:t>
            </a:r>
            <a:r>
              <a:rPr dirty="0" spc="25"/>
              <a:t>СПОСОБОВ</a:t>
            </a:r>
            <a:r>
              <a:rPr dirty="0" spc="-254"/>
              <a:t> </a:t>
            </a:r>
            <a:r>
              <a:rPr dirty="0" spc="40"/>
              <a:t>ЗАКУПОК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8818" y="1151001"/>
            <a:ext cx="11518265" cy="4278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 sz="1800" spc="-60" b="1">
                <a:solidFill>
                  <a:srgbClr val="E1465A"/>
                </a:solidFill>
                <a:latin typeface="Trebuchet MS"/>
                <a:cs typeface="Trebuchet MS"/>
              </a:rPr>
              <a:t>Требование</a:t>
            </a:r>
            <a:r>
              <a:rPr dirty="0" sz="1800" spc="-16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E1465A"/>
                </a:solidFill>
                <a:latin typeface="Trebuchet MS"/>
                <a:cs typeface="Trebuchet MS"/>
              </a:rPr>
              <a:t>о</a:t>
            </a:r>
            <a:r>
              <a:rPr dirty="0" sz="1800" spc="-8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800" spc="-50" b="1">
                <a:solidFill>
                  <a:srgbClr val="E1465A"/>
                </a:solidFill>
                <a:latin typeface="Trebuchet MS"/>
                <a:cs typeface="Trebuchet MS"/>
              </a:rPr>
              <a:t>применении</a:t>
            </a:r>
            <a:r>
              <a:rPr dirty="0" sz="1800" spc="-11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800" spc="-20" b="1">
                <a:solidFill>
                  <a:srgbClr val="E1465A"/>
                </a:solidFill>
                <a:latin typeface="Trebuchet MS"/>
                <a:cs typeface="Trebuchet MS"/>
              </a:rPr>
              <a:t>электронных</a:t>
            </a:r>
            <a:r>
              <a:rPr dirty="0" sz="1800" spc="-12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E1465A"/>
                </a:solidFill>
                <a:latin typeface="Trebuchet MS"/>
                <a:cs typeface="Trebuchet MS"/>
              </a:rPr>
              <a:t>способов</a:t>
            </a:r>
            <a:r>
              <a:rPr dirty="0" sz="1800" spc="-8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E1465A"/>
                </a:solidFill>
                <a:latin typeface="Trebuchet MS"/>
                <a:cs typeface="Trebuchet MS"/>
              </a:rPr>
              <a:t>закупок</a:t>
            </a:r>
            <a:r>
              <a:rPr dirty="0" sz="1800" spc="-13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800" spc="-60" b="1">
                <a:solidFill>
                  <a:srgbClr val="E1465A"/>
                </a:solidFill>
                <a:latin typeface="Trebuchet MS"/>
                <a:cs typeface="Trebuchet MS"/>
              </a:rPr>
              <a:t>не</a:t>
            </a:r>
            <a:r>
              <a:rPr dirty="0" sz="1800" spc="-23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1800" spc="-45" b="1">
                <a:solidFill>
                  <a:srgbClr val="E1465A"/>
                </a:solidFill>
                <a:latin typeface="Trebuchet MS"/>
                <a:cs typeface="Trebuchet MS"/>
              </a:rPr>
              <a:t>распространяется: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rebuchet MS"/>
              <a:cs typeface="Trebuchet MS"/>
            </a:endParaRPr>
          </a:p>
          <a:p>
            <a:pPr marL="386080" indent="-361950">
              <a:lnSpc>
                <a:spcPct val="100000"/>
              </a:lnSpc>
              <a:spcBef>
                <a:spcPts val="5"/>
              </a:spcBef>
              <a:buClr>
                <a:srgbClr val="005A60"/>
              </a:buClr>
              <a:buFont typeface="Wingdings"/>
              <a:buChar char=""/>
              <a:tabLst>
                <a:tab pos="386080" algn="l"/>
                <a:tab pos="386715" algn="l"/>
              </a:tabLst>
            </a:pPr>
            <a:r>
              <a:rPr dirty="0" u="heavy" sz="1800" spc="-25" b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на</a:t>
            </a:r>
            <a:r>
              <a:rPr dirty="0" u="heavy" sz="1800" spc="-80" b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35" b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осуществление</a:t>
            </a:r>
            <a:r>
              <a:rPr dirty="0" u="heavy" sz="1800" spc="-50" b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0" b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закупки</a:t>
            </a:r>
            <a:r>
              <a:rPr dirty="0" u="heavy" sz="1800" spc="-125" b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75" b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у </a:t>
            </a:r>
            <a:r>
              <a:rPr dirty="0" u="heavy" sz="1800" spc="-40" b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единственного</a:t>
            </a:r>
            <a:r>
              <a:rPr dirty="0" u="heavy" sz="1800" spc="-65" b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10" b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поставщика</a:t>
            </a:r>
            <a:r>
              <a:rPr dirty="0" u="heavy" sz="1800" spc="-145" b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45" b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(подрядчика,</a:t>
            </a:r>
            <a:r>
              <a:rPr dirty="0" u="heavy" sz="1800" spc="-300" b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60" b="1">
                <a:solidFill>
                  <a:srgbClr val="444444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исполнителя)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5A60"/>
              </a:buClr>
              <a:buFont typeface="Wingdings"/>
              <a:buChar char=""/>
            </a:pPr>
            <a:endParaRPr sz="1700">
              <a:latin typeface="Trebuchet MS"/>
              <a:cs typeface="Trebuchet MS"/>
            </a:endParaRPr>
          </a:p>
          <a:p>
            <a:pPr marL="386080" indent="-361950">
              <a:lnSpc>
                <a:spcPct val="100000"/>
              </a:lnSpc>
              <a:buClr>
                <a:srgbClr val="005A60"/>
              </a:buClr>
              <a:buFont typeface="Wingdings"/>
              <a:buChar char=""/>
              <a:tabLst>
                <a:tab pos="386080" algn="l"/>
                <a:tab pos="386715" algn="l"/>
              </a:tabLst>
            </a:pP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закупки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заказчиков,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осуществляющих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деятельность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на</a:t>
            </a:r>
            <a:r>
              <a:rPr dirty="0" sz="1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444444"/>
                </a:solidFill>
                <a:latin typeface="Trebuchet MS"/>
                <a:cs typeface="Trebuchet MS"/>
              </a:rPr>
              <a:t>территории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иностранного</a:t>
            </a:r>
            <a:r>
              <a:rPr dirty="0" sz="1800" spc="-1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государства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5A60"/>
              </a:buClr>
              <a:buFont typeface="Wingdings"/>
              <a:buChar char=""/>
            </a:pPr>
            <a:endParaRPr sz="1700">
              <a:latin typeface="Trebuchet MS"/>
              <a:cs typeface="Trebuchet MS"/>
            </a:endParaRPr>
          </a:p>
          <a:p>
            <a:pPr marL="386080" marR="5080" indent="-361950">
              <a:lnSpc>
                <a:spcPct val="100000"/>
              </a:lnSpc>
              <a:buClr>
                <a:srgbClr val="005A60"/>
              </a:buClr>
              <a:buFont typeface="Wingdings"/>
              <a:buChar char=""/>
              <a:tabLst>
                <a:tab pos="386080" algn="l"/>
                <a:tab pos="386715" algn="l"/>
              </a:tabLst>
            </a:pP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при проведении 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запроса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котировок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для оказания </a:t>
            </a:r>
            <a:r>
              <a:rPr dirty="0" sz="1800" spc="-35">
                <a:solidFill>
                  <a:srgbClr val="444444"/>
                </a:solidFill>
                <a:latin typeface="Trebuchet MS"/>
                <a:cs typeface="Trebuchet MS"/>
              </a:rPr>
              <a:t>скорой, </a:t>
            </a: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 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том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числе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скорой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специализированной,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медицинской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помощи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экстренной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или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неотложной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форме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нормального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жизнеобеспеченияграждан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5A60"/>
              </a:buClr>
              <a:buFont typeface="Wingdings"/>
              <a:buChar char=""/>
            </a:pPr>
            <a:endParaRPr sz="1700">
              <a:latin typeface="Trebuchet MS"/>
              <a:cs typeface="Trebuchet MS"/>
            </a:endParaRPr>
          </a:p>
          <a:p>
            <a:pPr marL="386080" indent="-361950">
              <a:lnSpc>
                <a:spcPct val="100000"/>
              </a:lnSpc>
              <a:spcBef>
                <a:spcPts val="5"/>
              </a:spcBef>
              <a:buClr>
                <a:srgbClr val="005A60"/>
              </a:buClr>
              <a:buFont typeface="Wingdings"/>
              <a:buChar char=""/>
              <a:tabLst>
                <a:tab pos="386080" algn="l"/>
                <a:tab pos="386715" algn="l"/>
              </a:tabLst>
            </a:pP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при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проведении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предварительного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отбора</a:t>
            </a:r>
            <a:r>
              <a:rPr dirty="0" sz="180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9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целях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0">
                <a:solidFill>
                  <a:srgbClr val="444444"/>
                </a:solidFill>
                <a:latin typeface="Trebuchet MS"/>
                <a:cs typeface="Trebuchet MS"/>
              </a:rPr>
              <a:t>оказания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гуманитарной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5">
                <a:solidFill>
                  <a:srgbClr val="444444"/>
                </a:solidFill>
                <a:latin typeface="Trebuchet MS"/>
                <a:cs typeface="Trebuchet MS"/>
              </a:rPr>
              <a:t>помощи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либо</a:t>
            </a:r>
            <a:endParaRPr sz="1800">
              <a:latin typeface="Trebuchet MS"/>
              <a:cs typeface="Trebuchet MS"/>
            </a:endParaRPr>
          </a:p>
          <a:p>
            <a:pPr marL="386080">
              <a:lnSpc>
                <a:spcPct val="100000"/>
              </a:lnSpc>
            </a:pP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ликвидации</a:t>
            </a:r>
            <a:r>
              <a:rPr dirty="0" sz="1800" spc="3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последствий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чрезвычайных</a:t>
            </a:r>
            <a:r>
              <a:rPr dirty="0" sz="1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ситуаций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природного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или</a:t>
            </a:r>
            <a:r>
              <a:rPr dirty="0" sz="18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444444"/>
                </a:solidFill>
                <a:latin typeface="Trebuchet MS"/>
                <a:cs typeface="Trebuchet MS"/>
              </a:rPr>
              <a:t>техногенного</a:t>
            </a:r>
            <a:r>
              <a:rPr dirty="0" sz="1800" spc="-2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характера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rebuchet MS"/>
              <a:cs typeface="Trebuchet MS"/>
            </a:endParaRPr>
          </a:p>
          <a:p>
            <a:pPr marL="387350" marR="1286510" indent="-375285">
              <a:lnSpc>
                <a:spcPct val="100000"/>
              </a:lnSpc>
              <a:buClr>
                <a:srgbClr val="005A60"/>
              </a:buClr>
              <a:buFont typeface="Wingdings"/>
              <a:buChar char=""/>
              <a:tabLst>
                <a:tab pos="386080" algn="l"/>
                <a:tab pos="386715" algn="l"/>
                <a:tab pos="960755" algn="l"/>
                <a:tab pos="2420620" algn="l"/>
                <a:tab pos="3434079" algn="l"/>
                <a:tab pos="4712970" algn="l"/>
                <a:tab pos="5010150" algn="l"/>
                <a:tab pos="5779770" algn="l"/>
                <a:tab pos="6917055" algn="l"/>
                <a:tab pos="8575675" algn="l"/>
                <a:tab pos="9630410" algn="l"/>
              </a:tabLst>
            </a:pP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при	проведении	</a:t>
            </a:r>
            <a:r>
              <a:rPr dirty="0" sz="1800" spc="50">
                <a:solidFill>
                  <a:srgbClr val="444444"/>
                </a:solidFill>
                <a:latin typeface="Trebuchet MS"/>
                <a:cs typeface="Trebuchet MS"/>
              </a:rPr>
              <a:t>запроса	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котировок	</a:t>
            </a:r>
            <a:r>
              <a:rPr dirty="0" sz="1800" spc="95">
                <a:solidFill>
                  <a:srgbClr val="444444"/>
                </a:solidFill>
                <a:latin typeface="Trebuchet MS"/>
                <a:cs typeface="Trebuchet MS"/>
              </a:rPr>
              <a:t>в	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целях	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оказания	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гуманитарной	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помощи	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либо </a:t>
            </a:r>
            <a:r>
              <a:rPr dirty="0" sz="1800" spc="-5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ликвидации</a:t>
            </a:r>
            <a:r>
              <a:rPr dirty="0" sz="1800" spc="3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последствий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чрезвычайных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ситуаций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природного</a:t>
            </a:r>
            <a:r>
              <a:rPr dirty="0" sz="1800" spc="-16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5">
                <a:solidFill>
                  <a:srgbClr val="444444"/>
                </a:solidFill>
                <a:latin typeface="Trebuchet MS"/>
                <a:cs typeface="Trebuchet MS"/>
              </a:rPr>
              <a:t>или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444444"/>
                </a:solidFill>
                <a:latin typeface="Trebuchet MS"/>
                <a:cs typeface="Trebuchet MS"/>
              </a:rPr>
              <a:t>техногенного</a:t>
            </a:r>
            <a:r>
              <a:rPr dirty="0" sz="1800" spc="-26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характера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5A60"/>
              </a:buClr>
              <a:buFont typeface="Wingdings"/>
              <a:buChar char=""/>
            </a:pPr>
            <a:endParaRPr sz="1700">
              <a:latin typeface="Trebuchet MS"/>
              <a:cs typeface="Trebuchet MS"/>
            </a:endParaRPr>
          </a:p>
          <a:p>
            <a:pPr marL="386080" indent="-361950">
              <a:lnSpc>
                <a:spcPct val="100000"/>
              </a:lnSpc>
              <a:buClr>
                <a:srgbClr val="005A60"/>
              </a:buClr>
              <a:buFont typeface="Wingdings"/>
              <a:buChar char=""/>
              <a:tabLst>
                <a:tab pos="386080" algn="l"/>
                <a:tab pos="386715" algn="l"/>
              </a:tabLst>
            </a:pP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при</a:t>
            </a:r>
            <a:r>
              <a:rPr dirty="0" sz="1800" spc="-114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осуществлении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закупок</a:t>
            </a:r>
            <a:r>
              <a:rPr dirty="0" sz="18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1800" spc="-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0">
                <a:solidFill>
                  <a:srgbClr val="444444"/>
                </a:solidFill>
                <a:latin typeface="Trebuchet MS"/>
                <a:cs typeface="Trebuchet MS"/>
              </a:rPr>
              <a:t>соответствии</a:t>
            </a:r>
            <a:r>
              <a:rPr dirty="0" sz="1800" spc="-15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">
                <a:solidFill>
                  <a:srgbClr val="444444"/>
                </a:solidFill>
                <a:latin typeface="Trebuchet MS"/>
                <a:cs typeface="Trebuchet MS"/>
              </a:rPr>
              <a:t>решением</a:t>
            </a:r>
            <a:r>
              <a:rPr dirty="0" sz="18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Правительства</a:t>
            </a:r>
            <a:r>
              <a:rPr dirty="0" sz="18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РФ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1021" y="175387"/>
            <a:ext cx="2078989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К</a:t>
            </a:r>
            <a:r>
              <a:rPr dirty="0" spc="60"/>
              <a:t>В</a:t>
            </a:r>
            <a:r>
              <a:rPr dirty="0" spc="-55"/>
              <a:t>О</a:t>
            </a:r>
            <a:r>
              <a:rPr dirty="0" spc="-90"/>
              <a:t>Т</a:t>
            </a:r>
            <a:r>
              <a:rPr dirty="0" spc="65"/>
              <a:t>Ы</a:t>
            </a:r>
            <a:r>
              <a:rPr dirty="0" spc="-160"/>
              <a:t> </a:t>
            </a:r>
            <a:r>
              <a:rPr dirty="0" spc="-10"/>
              <a:t>ДЛЯ</a:t>
            </a:r>
            <a:r>
              <a:rPr dirty="0" spc="-325"/>
              <a:t> </a:t>
            </a:r>
            <a:r>
              <a:rPr dirty="0" spc="120"/>
              <a:t>СМП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191" y="1988820"/>
            <a:ext cx="5916167" cy="34747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76270" y="1030906"/>
            <a:ext cx="8998585" cy="3479165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dirty="0" sz="2000" spc="40" b="1">
                <a:solidFill>
                  <a:srgbClr val="858585"/>
                </a:solidFill>
                <a:latin typeface="Trebuchet MS"/>
                <a:cs typeface="Trebuchet MS"/>
              </a:rPr>
              <a:t>ЗАКУПКИ</a:t>
            </a:r>
            <a:endParaRPr sz="2000">
              <a:latin typeface="Trebuchet MS"/>
              <a:cs typeface="Trebuchet MS"/>
            </a:endParaRPr>
          </a:p>
          <a:p>
            <a:pPr marL="1751964">
              <a:lnSpc>
                <a:spcPct val="100000"/>
              </a:lnSpc>
              <a:spcBef>
                <a:spcPts val="1270"/>
              </a:spcBef>
            </a:pPr>
            <a:r>
              <a:rPr dirty="0" sz="2000" spc="120" b="1">
                <a:solidFill>
                  <a:srgbClr val="E1465A"/>
                </a:solidFill>
                <a:latin typeface="Trebuchet MS"/>
                <a:cs typeface="Trebuchet MS"/>
              </a:rPr>
              <a:t>СМП</a:t>
            </a:r>
            <a:r>
              <a:rPr dirty="0" sz="2000" spc="355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2000" spc="-35" b="1">
                <a:solidFill>
                  <a:srgbClr val="E1465A"/>
                </a:solidFill>
                <a:latin typeface="Trebuchet MS"/>
                <a:cs typeface="Trebuchet MS"/>
              </a:rPr>
              <a:t>СОНКО</a:t>
            </a:r>
            <a:r>
              <a:rPr dirty="0" sz="2000" spc="360" b="1">
                <a:solidFill>
                  <a:srgbClr val="E1465A"/>
                </a:solidFill>
                <a:latin typeface="Trebuchet MS"/>
                <a:cs typeface="Trebuchet MS"/>
              </a:rPr>
              <a:t> </a:t>
            </a:r>
            <a:r>
              <a:rPr dirty="0" sz="2000" spc="20" b="1">
                <a:solidFill>
                  <a:srgbClr val="E1465A"/>
                </a:solidFill>
                <a:latin typeface="Trebuchet MS"/>
                <a:cs typeface="Trebuchet MS"/>
              </a:rPr>
              <a:t>15%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rebuchet MS"/>
              <a:cs typeface="Trebuchet MS"/>
            </a:endParaRPr>
          </a:p>
          <a:p>
            <a:pPr marL="4342130" marR="5080">
              <a:lnSpc>
                <a:spcPct val="100000"/>
              </a:lnSpc>
              <a:spcBef>
                <a:spcPts val="5"/>
              </a:spcBef>
            </a:pPr>
            <a:r>
              <a:rPr dirty="0" sz="2000" spc="11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20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2000" spc="5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2000" spc="11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20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2000" spc="5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2000" spc="-25">
                <a:solidFill>
                  <a:srgbClr val="444444"/>
                </a:solidFill>
                <a:latin typeface="Trebuchet MS"/>
                <a:cs typeface="Trebuchet MS"/>
              </a:rPr>
              <a:t>х</a:t>
            </a:r>
            <a:r>
              <a:rPr dirty="0" sz="20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229">
                <a:solidFill>
                  <a:srgbClr val="444444"/>
                </a:solidFill>
                <a:latin typeface="Trebuchet MS"/>
                <a:cs typeface="Trebuchet MS"/>
              </a:rPr>
              <a:t>№</a:t>
            </a:r>
            <a:r>
              <a:rPr dirty="0" sz="2000" spc="-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50">
                <a:solidFill>
                  <a:srgbClr val="444444"/>
                </a:solidFill>
                <a:latin typeface="Trebuchet MS"/>
                <a:cs typeface="Trebuchet MS"/>
              </a:rPr>
              <a:t>44</a:t>
            </a:r>
            <a:r>
              <a:rPr dirty="0" sz="2000" spc="-210">
                <a:solidFill>
                  <a:srgbClr val="444444"/>
                </a:solidFill>
                <a:latin typeface="Trebuchet MS"/>
                <a:cs typeface="Trebuchet MS"/>
              </a:rPr>
              <a:t>-</a:t>
            </a:r>
            <a:r>
              <a:rPr dirty="0" sz="2000" spc="45">
                <a:solidFill>
                  <a:srgbClr val="444444"/>
                </a:solidFill>
                <a:latin typeface="Trebuchet MS"/>
                <a:cs typeface="Trebuchet MS"/>
              </a:rPr>
              <a:t>Ф</a:t>
            </a:r>
            <a:r>
              <a:rPr dirty="0" sz="2000" spc="11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2000" spc="-345">
                <a:solidFill>
                  <a:srgbClr val="444444"/>
                </a:solidFill>
                <a:latin typeface="Trebuchet MS"/>
                <a:cs typeface="Trebuchet MS"/>
              </a:rPr>
              <a:t>,</a:t>
            </a:r>
            <a:r>
              <a:rPr dirty="0" sz="20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9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2000" spc="5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20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2000" spc="5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2000" spc="95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2000" spc="1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2000" spc="-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20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2000" spc="24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2000" spc="60">
                <a:solidFill>
                  <a:srgbClr val="444444"/>
                </a:solidFill>
                <a:latin typeface="Trebuchet MS"/>
                <a:cs typeface="Trebuchet MS"/>
              </a:rPr>
              <a:t>должны  </a:t>
            </a:r>
            <a:r>
              <a:rPr dirty="0" sz="2000" spc="45">
                <a:solidFill>
                  <a:srgbClr val="444444"/>
                </a:solidFill>
                <a:latin typeface="Trebuchet MS"/>
                <a:cs typeface="Trebuchet MS"/>
              </a:rPr>
              <a:t>заку</a:t>
            </a:r>
            <a:r>
              <a:rPr dirty="0" sz="2000" spc="4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2000" spc="65">
                <a:solidFill>
                  <a:srgbClr val="444444"/>
                </a:solidFill>
                <a:latin typeface="Trebuchet MS"/>
                <a:cs typeface="Trebuchet MS"/>
              </a:rPr>
              <a:t>ать</a:t>
            </a:r>
            <a:r>
              <a:rPr dirty="0" sz="20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-45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2000" spc="-10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2000" spc="-70">
                <a:solidFill>
                  <a:srgbClr val="444444"/>
                </a:solidFill>
                <a:latin typeface="Trebuchet MS"/>
                <a:cs typeface="Trebuchet MS"/>
              </a:rPr>
              <a:t>у</a:t>
            </a:r>
            <a:r>
              <a:rPr dirty="0" sz="2000" spc="-25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2000">
                <a:solidFill>
                  <a:srgbClr val="444444"/>
                </a:solidFill>
                <a:latin typeface="Trebuchet MS"/>
                <a:cs typeface="Trebuchet MS"/>
              </a:rPr>
              <a:t>ъ</a:t>
            </a:r>
            <a:r>
              <a:rPr dirty="0" sz="2000" spc="-70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20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20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2000" spc="4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2000" spc="11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2000" spc="-13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105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2000" spc="5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2000" spc="2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2000" spc="5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2000" spc="-4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2000" spc="45">
                <a:solidFill>
                  <a:srgbClr val="444444"/>
                </a:solidFill>
                <a:latin typeface="Trebuchet MS"/>
                <a:cs typeface="Trebuchet MS"/>
              </a:rPr>
              <a:t>о  </a:t>
            </a:r>
            <a:r>
              <a:rPr dirty="0" sz="2000" spc="15">
                <a:solidFill>
                  <a:srgbClr val="444444"/>
                </a:solidFill>
                <a:latin typeface="Trebuchet MS"/>
                <a:cs typeface="Trebuchet MS"/>
              </a:rPr>
              <a:t>предпринимательства </a:t>
            </a:r>
            <a:r>
              <a:rPr dirty="0" sz="2000" spc="90">
                <a:solidFill>
                  <a:srgbClr val="444444"/>
                </a:solidFill>
                <a:latin typeface="Trebuchet MS"/>
                <a:cs typeface="Trebuchet MS"/>
              </a:rPr>
              <a:t>(СМП) </a:t>
            </a:r>
            <a:r>
              <a:rPr dirty="0" sz="2000" spc="80">
                <a:solidFill>
                  <a:srgbClr val="444444"/>
                </a:solidFill>
                <a:latin typeface="Trebuchet MS"/>
                <a:cs typeface="Trebuchet MS"/>
              </a:rPr>
              <a:t>И </a:t>
            </a:r>
            <a:r>
              <a:rPr dirty="0" sz="2000" spc="8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20">
                <a:solidFill>
                  <a:srgbClr val="444444"/>
                </a:solidFill>
                <a:latin typeface="Trebuchet MS"/>
                <a:cs typeface="Trebuchet MS"/>
              </a:rPr>
              <a:t>социально-ориентированных </a:t>
            </a:r>
            <a:r>
              <a:rPr dirty="0" sz="2000" spc="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1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2000" spc="-5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20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2000" spc="5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2000" spc="110">
                <a:solidFill>
                  <a:srgbClr val="444444"/>
                </a:solidFill>
                <a:latin typeface="Trebuchet MS"/>
                <a:cs typeface="Trebuchet MS"/>
              </a:rPr>
              <a:t>мм</a:t>
            </a:r>
            <a:r>
              <a:rPr dirty="0" sz="2000" spc="-5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2000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2000" spc="15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2000" spc="-5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2000" spc="3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2000" spc="35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2000" spc="-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2000" spc="-25">
                <a:solidFill>
                  <a:srgbClr val="444444"/>
                </a:solidFill>
                <a:latin typeface="Trebuchet MS"/>
                <a:cs typeface="Trebuchet MS"/>
              </a:rPr>
              <a:t>х</a:t>
            </a:r>
            <a:r>
              <a:rPr dirty="0" sz="20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2000" spc="-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2000" spc="-55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20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20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2000" spc="-2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2000" spc="8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r>
              <a:rPr dirty="0" sz="20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2000" spc="60">
                <a:solidFill>
                  <a:srgbClr val="444444"/>
                </a:solidFill>
                <a:latin typeface="Trebuchet MS"/>
                <a:cs typeface="Trebuchet MS"/>
              </a:rPr>
              <a:t>ц</a:t>
            </a:r>
            <a:r>
              <a:rPr dirty="0" sz="2000" spc="-2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2000" spc="10">
                <a:solidFill>
                  <a:srgbClr val="444444"/>
                </a:solidFill>
                <a:latin typeface="Trebuchet MS"/>
                <a:cs typeface="Trebuchet MS"/>
              </a:rPr>
              <a:t>й</a:t>
            </a:r>
            <a:r>
              <a:rPr dirty="0" sz="2000" spc="-2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-90">
                <a:solidFill>
                  <a:srgbClr val="444444"/>
                </a:solidFill>
                <a:latin typeface="Trebuchet MS"/>
                <a:cs typeface="Trebuchet MS"/>
              </a:rPr>
              <a:t>(</a:t>
            </a:r>
            <a:r>
              <a:rPr dirty="0" sz="2000" spc="9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2000" spc="-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2000" spc="8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20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2000" spc="-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2000" spc="-35">
                <a:solidFill>
                  <a:srgbClr val="444444"/>
                </a:solidFill>
                <a:latin typeface="Trebuchet MS"/>
                <a:cs typeface="Trebuchet MS"/>
              </a:rPr>
              <a:t>)  </a:t>
            </a:r>
            <a:r>
              <a:rPr dirty="0" sz="2000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2000" spc="-1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110">
                <a:solidFill>
                  <a:srgbClr val="444444"/>
                </a:solidFill>
                <a:latin typeface="Trebuchet MS"/>
                <a:cs typeface="Trebuchet MS"/>
              </a:rPr>
              <a:t>м</a:t>
            </a:r>
            <a:r>
              <a:rPr dirty="0" sz="2000" spc="-4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200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20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2000" spc="-3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20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140">
                <a:solidFill>
                  <a:srgbClr val="444444"/>
                </a:solidFill>
                <a:latin typeface="Trebuchet MS"/>
                <a:cs typeface="Trebuchet MS"/>
              </a:rPr>
              <a:t>15%</a:t>
            </a:r>
            <a:r>
              <a:rPr dirty="0" sz="20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2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2000" spc="5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2000" spc="-2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10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2000" spc="5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2000" spc="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2000" spc="14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1088" y="3930777"/>
            <a:ext cx="6586220" cy="2335530"/>
            <a:chOff x="331088" y="3930777"/>
            <a:chExt cx="6586220" cy="2335530"/>
          </a:xfrm>
        </p:grpSpPr>
        <p:sp>
          <p:nvSpPr>
            <p:cNvPr id="3" name="object 3"/>
            <p:cNvSpPr/>
            <p:nvPr/>
          </p:nvSpPr>
          <p:spPr>
            <a:xfrm>
              <a:off x="6160008" y="5503164"/>
              <a:ext cx="757555" cy="452755"/>
            </a:xfrm>
            <a:custGeom>
              <a:avLst/>
              <a:gdLst/>
              <a:ahLst/>
              <a:cxnLst/>
              <a:rect l="l" t="t" r="r" b="b"/>
              <a:pathLst>
                <a:path w="757554" h="452754">
                  <a:moveTo>
                    <a:pt x="530987" y="0"/>
                  </a:moveTo>
                  <a:lnTo>
                    <a:pt x="530987" y="113118"/>
                  </a:lnTo>
                  <a:lnTo>
                    <a:pt x="0" y="113118"/>
                  </a:lnTo>
                  <a:lnTo>
                    <a:pt x="0" y="339382"/>
                  </a:lnTo>
                  <a:lnTo>
                    <a:pt x="530987" y="339382"/>
                  </a:lnTo>
                  <a:lnTo>
                    <a:pt x="530987" y="452501"/>
                  </a:lnTo>
                  <a:lnTo>
                    <a:pt x="757300" y="226250"/>
                  </a:lnTo>
                  <a:lnTo>
                    <a:pt x="530987" y="0"/>
                  </a:lnTo>
                  <a:close/>
                </a:path>
              </a:pathLst>
            </a:custGeom>
            <a:solidFill>
              <a:srgbClr val="009B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59663" y="4312920"/>
              <a:ext cx="5836920" cy="1924685"/>
            </a:xfrm>
            <a:custGeom>
              <a:avLst/>
              <a:gdLst/>
              <a:ahLst/>
              <a:cxnLst/>
              <a:rect l="l" t="t" r="r" b="b"/>
              <a:pathLst>
                <a:path w="5836920" h="1924685">
                  <a:moveTo>
                    <a:pt x="5836920" y="0"/>
                  </a:moveTo>
                  <a:lnTo>
                    <a:pt x="0" y="0"/>
                  </a:lnTo>
                  <a:lnTo>
                    <a:pt x="0" y="1924303"/>
                  </a:lnTo>
                  <a:lnTo>
                    <a:pt x="5836920" y="1924303"/>
                  </a:lnTo>
                  <a:lnTo>
                    <a:pt x="5836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59663" y="3959352"/>
              <a:ext cx="5836920" cy="2278380"/>
            </a:xfrm>
            <a:custGeom>
              <a:avLst/>
              <a:gdLst/>
              <a:ahLst/>
              <a:cxnLst/>
              <a:rect l="l" t="t" r="r" b="b"/>
              <a:pathLst>
                <a:path w="5836920" h="2278379">
                  <a:moveTo>
                    <a:pt x="0" y="2278380"/>
                  </a:moveTo>
                  <a:lnTo>
                    <a:pt x="5836920" y="2278380"/>
                  </a:lnTo>
                  <a:lnTo>
                    <a:pt x="5836920" y="0"/>
                  </a:lnTo>
                  <a:lnTo>
                    <a:pt x="0" y="0"/>
                  </a:lnTo>
                  <a:lnTo>
                    <a:pt x="0" y="2278380"/>
                  </a:lnTo>
                  <a:close/>
                </a:path>
              </a:pathLst>
            </a:custGeom>
            <a:ln w="5715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160008" y="1786127"/>
            <a:ext cx="757555" cy="452755"/>
          </a:xfrm>
          <a:custGeom>
            <a:avLst/>
            <a:gdLst/>
            <a:ahLst/>
            <a:cxnLst/>
            <a:rect l="l" t="t" r="r" b="b"/>
            <a:pathLst>
              <a:path w="757554" h="452755">
                <a:moveTo>
                  <a:pt x="530987" y="0"/>
                </a:moveTo>
                <a:lnTo>
                  <a:pt x="530987" y="113157"/>
                </a:lnTo>
                <a:lnTo>
                  <a:pt x="0" y="113157"/>
                </a:lnTo>
                <a:lnTo>
                  <a:pt x="0" y="339344"/>
                </a:lnTo>
                <a:lnTo>
                  <a:pt x="530987" y="339344"/>
                </a:lnTo>
                <a:lnTo>
                  <a:pt x="530987" y="452500"/>
                </a:lnTo>
                <a:lnTo>
                  <a:pt x="757300" y="226187"/>
                </a:lnTo>
                <a:lnTo>
                  <a:pt x="530987" y="0"/>
                </a:lnTo>
                <a:close/>
              </a:path>
            </a:pathLst>
          </a:custGeom>
          <a:solidFill>
            <a:srgbClr val="009B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25540" y="4242815"/>
            <a:ext cx="710565" cy="452755"/>
          </a:xfrm>
          <a:custGeom>
            <a:avLst/>
            <a:gdLst/>
            <a:ahLst/>
            <a:cxnLst/>
            <a:rect l="l" t="t" r="r" b="b"/>
            <a:pathLst>
              <a:path w="710565" h="452754">
                <a:moveTo>
                  <a:pt x="497839" y="0"/>
                </a:moveTo>
                <a:lnTo>
                  <a:pt x="497839" y="113156"/>
                </a:lnTo>
                <a:lnTo>
                  <a:pt x="0" y="113156"/>
                </a:lnTo>
                <a:lnTo>
                  <a:pt x="0" y="339343"/>
                </a:lnTo>
                <a:lnTo>
                  <a:pt x="497839" y="339343"/>
                </a:lnTo>
                <a:lnTo>
                  <a:pt x="497839" y="452500"/>
                </a:lnTo>
                <a:lnTo>
                  <a:pt x="710057" y="226186"/>
                </a:lnTo>
                <a:lnTo>
                  <a:pt x="497839" y="0"/>
                </a:lnTo>
                <a:close/>
              </a:path>
            </a:pathLst>
          </a:custGeom>
          <a:solidFill>
            <a:srgbClr val="009BA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331088" y="1446657"/>
            <a:ext cx="5894070" cy="2335530"/>
            <a:chOff x="331088" y="1446657"/>
            <a:chExt cx="5894070" cy="2335530"/>
          </a:xfrm>
        </p:grpSpPr>
        <p:sp>
          <p:nvSpPr>
            <p:cNvPr id="9" name="object 9"/>
            <p:cNvSpPr/>
            <p:nvPr/>
          </p:nvSpPr>
          <p:spPr>
            <a:xfrm>
              <a:off x="359663" y="1840992"/>
              <a:ext cx="5836920" cy="1912620"/>
            </a:xfrm>
            <a:custGeom>
              <a:avLst/>
              <a:gdLst/>
              <a:ahLst/>
              <a:cxnLst/>
              <a:rect l="l" t="t" r="r" b="b"/>
              <a:pathLst>
                <a:path w="5836920" h="1912620">
                  <a:moveTo>
                    <a:pt x="5836920" y="0"/>
                  </a:moveTo>
                  <a:lnTo>
                    <a:pt x="0" y="0"/>
                  </a:lnTo>
                  <a:lnTo>
                    <a:pt x="0" y="1912619"/>
                  </a:lnTo>
                  <a:lnTo>
                    <a:pt x="5836920" y="1912619"/>
                  </a:lnTo>
                  <a:lnTo>
                    <a:pt x="5836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59663" y="1475232"/>
              <a:ext cx="5836920" cy="2278380"/>
            </a:xfrm>
            <a:custGeom>
              <a:avLst/>
              <a:gdLst/>
              <a:ahLst/>
              <a:cxnLst/>
              <a:rect l="l" t="t" r="r" b="b"/>
              <a:pathLst>
                <a:path w="5836920" h="2278379">
                  <a:moveTo>
                    <a:pt x="0" y="2278380"/>
                  </a:moveTo>
                  <a:lnTo>
                    <a:pt x="5836920" y="2278380"/>
                  </a:lnTo>
                  <a:lnTo>
                    <a:pt x="5836920" y="0"/>
                  </a:lnTo>
                  <a:lnTo>
                    <a:pt x="0" y="0"/>
                  </a:lnTo>
                  <a:lnTo>
                    <a:pt x="0" y="2278380"/>
                  </a:lnTo>
                  <a:close/>
                </a:path>
              </a:pathLst>
            </a:custGeom>
            <a:ln w="5715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59663" y="1487424"/>
              <a:ext cx="5836920" cy="353695"/>
            </a:xfrm>
            <a:custGeom>
              <a:avLst/>
              <a:gdLst/>
              <a:ahLst/>
              <a:cxnLst/>
              <a:rect l="l" t="t" r="r" b="b"/>
              <a:pathLst>
                <a:path w="5836920" h="353694">
                  <a:moveTo>
                    <a:pt x="5836920" y="0"/>
                  </a:moveTo>
                  <a:lnTo>
                    <a:pt x="0" y="0"/>
                  </a:lnTo>
                  <a:lnTo>
                    <a:pt x="0" y="353440"/>
                  </a:lnTo>
                  <a:lnTo>
                    <a:pt x="5836920" y="353440"/>
                  </a:lnTo>
                  <a:lnTo>
                    <a:pt x="583692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66642" y="175006"/>
            <a:ext cx="547116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ЗАК</a:t>
            </a:r>
            <a:r>
              <a:rPr dirty="0" spc="45"/>
              <a:t>У</a:t>
            </a:r>
            <a:r>
              <a:rPr dirty="0" spc="30"/>
              <a:t>ПКИ</a:t>
            </a:r>
            <a:r>
              <a:rPr dirty="0" spc="-125"/>
              <a:t> </a:t>
            </a:r>
            <a:r>
              <a:rPr dirty="0" spc="20"/>
              <a:t>У</a:t>
            </a:r>
            <a:r>
              <a:rPr dirty="0" spc="-185"/>
              <a:t> </a:t>
            </a:r>
            <a:r>
              <a:rPr dirty="0" spc="25"/>
              <a:t>ЕДИНСТ</a:t>
            </a:r>
            <a:r>
              <a:rPr dirty="0" spc="5"/>
              <a:t>В</a:t>
            </a:r>
            <a:r>
              <a:rPr dirty="0" spc="10"/>
              <a:t>Е</a:t>
            </a:r>
            <a:r>
              <a:rPr dirty="0" spc="-5"/>
              <a:t>Н</a:t>
            </a:r>
            <a:r>
              <a:rPr dirty="0" spc="30"/>
              <a:t>Н</a:t>
            </a:r>
            <a:r>
              <a:rPr dirty="0" spc="-10"/>
              <a:t>О</a:t>
            </a:r>
            <a:r>
              <a:rPr dirty="0" spc="-20"/>
              <a:t>Г</a:t>
            </a:r>
            <a:r>
              <a:rPr dirty="0" spc="-25"/>
              <a:t>О</a:t>
            </a:r>
            <a:r>
              <a:rPr dirty="0" spc="-170"/>
              <a:t> </a:t>
            </a:r>
            <a:r>
              <a:rPr dirty="0" spc="70"/>
              <a:t>П</a:t>
            </a:r>
            <a:r>
              <a:rPr dirty="0" spc="-40"/>
              <a:t>О</a:t>
            </a:r>
            <a:r>
              <a:rPr dirty="0" spc="70"/>
              <a:t>С</a:t>
            </a:r>
            <a:r>
              <a:rPr dirty="0" spc="-80"/>
              <a:t>Т</a:t>
            </a:r>
            <a:r>
              <a:rPr dirty="0" spc="50"/>
              <a:t>А</a:t>
            </a:r>
            <a:r>
              <a:rPr dirty="0" spc="70"/>
              <a:t>В</a:t>
            </a:r>
            <a:r>
              <a:rPr dirty="0" spc="120"/>
              <a:t>Щ</a:t>
            </a:r>
            <a:r>
              <a:rPr dirty="0" spc="-30"/>
              <a:t>И</a:t>
            </a:r>
            <a:r>
              <a:rPr dirty="0" spc="-15"/>
              <a:t>К</a:t>
            </a:r>
            <a:r>
              <a:rPr dirty="0" spc="70"/>
              <a:t>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8238" y="2329942"/>
            <a:ext cx="577977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53975">
              <a:lnSpc>
                <a:spcPct val="100000"/>
              </a:lnSpc>
              <a:spcBef>
                <a:spcPts val="105"/>
              </a:spcBef>
            </a:pPr>
            <a:r>
              <a:rPr dirty="0" sz="2000" spc="20" b="1">
                <a:solidFill>
                  <a:srgbClr val="766F6F"/>
                </a:solidFill>
                <a:latin typeface="Trebuchet MS"/>
                <a:cs typeface="Trebuchet MS"/>
              </a:rPr>
              <a:t>Зак</a:t>
            </a:r>
            <a:r>
              <a:rPr dirty="0" sz="2000" spc="25" b="1">
                <a:solidFill>
                  <a:srgbClr val="766F6F"/>
                </a:solidFill>
                <a:latin typeface="Trebuchet MS"/>
                <a:cs typeface="Trebuchet MS"/>
              </a:rPr>
              <a:t>у</a:t>
            </a:r>
            <a:r>
              <a:rPr dirty="0" sz="2000" spc="-45" b="1">
                <a:solidFill>
                  <a:srgbClr val="766F6F"/>
                </a:solidFill>
                <a:latin typeface="Trebuchet MS"/>
                <a:cs typeface="Trebuchet MS"/>
              </a:rPr>
              <a:t>п</a:t>
            </a:r>
            <a:r>
              <a:rPr dirty="0" sz="2000" spc="-20" b="1">
                <a:solidFill>
                  <a:srgbClr val="766F6F"/>
                </a:solidFill>
                <a:latin typeface="Trebuchet MS"/>
                <a:cs typeface="Trebuchet MS"/>
              </a:rPr>
              <a:t>к</a:t>
            </a:r>
            <a:r>
              <a:rPr dirty="0" sz="2000" spc="-15" b="1">
                <a:solidFill>
                  <a:srgbClr val="766F6F"/>
                </a:solidFill>
                <a:latin typeface="Trebuchet MS"/>
                <a:cs typeface="Trebuchet MS"/>
              </a:rPr>
              <a:t>и</a:t>
            </a:r>
            <a:r>
              <a:rPr dirty="0" sz="2000" spc="-160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sz="2000" spc="25" b="1">
                <a:solidFill>
                  <a:srgbClr val="766F6F"/>
                </a:solidFill>
                <a:latin typeface="Trebuchet MS"/>
                <a:cs typeface="Trebuchet MS"/>
              </a:rPr>
              <a:t>ТРУ</a:t>
            </a:r>
            <a:r>
              <a:rPr dirty="0" sz="2000" spc="-105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sz="2000" spc="-30" b="1">
                <a:solidFill>
                  <a:srgbClr val="766F6F"/>
                </a:solidFill>
                <a:latin typeface="Trebuchet MS"/>
                <a:cs typeface="Trebuchet MS"/>
              </a:rPr>
              <a:t>н</a:t>
            </a:r>
            <a:r>
              <a:rPr dirty="0" sz="2000" spc="-25" b="1">
                <a:solidFill>
                  <a:srgbClr val="766F6F"/>
                </a:solidFill>
                <a:latin typeface="Trebuchet MS"/>
                <a:cs typeface="Trebuchet MS"/>
              </a:rPr>
              <a:t>а</a:t>
            </a:r>
            <a:r>
              <a:rPr dirty="0" sz="2000" spc="-190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sz="2000" spc="15" b="1">
                <a:solidFill>
                  <a:srgbClr val="766F6F"/>
                </a:solidFill>
                <a:latin typeface="Trebuchet MS"/>
                <a:cs typeface="Trebuchet MS"/>
              </a:rPr>
              <a:t>сум</a:t>
            </a:r>
            <a:r>
              <a:rPr dirty="0" sz="2000" spc="30" b="1">
                <a:solidFill>
                  <a:srgbClr val="766F6F"/>
                </a:solidFill>
                <a:latin typeface="Trebuchet MS"/>
                <a:cs typeface="Trebuchet MS"/>
              </a:rPr>
              <a:t>м</a:t>
            </a:r>
            <a:r>
              <a:rPr dirty="0" sz="2000" spc="-80" b="1">
                <a:solidFill>
                  <a:srgbClr val="766F6F"/>
                </a:solidFill>
                <a:latin typeface="Trebuchet MS"/>
                <a:cs typeface="Trebuchet MS"/>
              </a:rPr>
              <a:t>у</a:t>
            </a:r>
            <a:endParaRPr sz="2000">
              <a:latin typeface="Trebuchet MS"/>
              <a:cs typeface="Trebuchet MS"/>
            </a:endParaRPr>
          </a:p>
          <a:p>
            <a:pPr algn="ctr" marR="52069">
              <a:lnSpc>
                <a:spcPct val="100000"/>
              </a:lnSpc>
            </a:pPr>
            <a:r>
              <a:rPr dirty="0" u="heavy" sz="2000" spc="-5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н</a:t>
            </a:r>
            <a:r>
              <a:rPr dirty="0" u="heavy" sz="2000" spc="-7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2000" spc="-114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0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б</a:t>
            </a:r>
            <a:r>
              <a:rPr dirty="0" u="heavy" sz="2000" spc="-2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2000" spc="-70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ле</a:t>
            </a:r>
            <a:r>
              <a:rPr dirty="0" u="heavy" sz="2000" spc="-7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2000" spc="-130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600</a:t>
            </a:r>
            <a:r>
              <a:rPr dirty="0" u="heavy" sz="2000" spc="-170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30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heavy" sz="2000" spc="-16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heavy" sz="2000" spc="-60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р</a:t>
            </a:r>
            <a:r>
              <a:rPr dirty="0" u="heavy" sz="2000" spc="-15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1665" y="966596"/>
            <a:ext cx="5846445" cy="795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1400" spc="-240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ст</a:t>
            </a:r>
            <a:r>
              <a:rPr dirty="0" u="heavy" sz="1400" spc="-114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heavy" sz="1400" spc="-9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-3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93</a:t>
            </a:r>
            <a:r>
              <a:rPr dirty="0" u="heavy" sz="1400" spc="-15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-3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44</a:t>
            </a:r>
            <a:r>
              <a:rPr dirty="0" u="heavy" sz="1400" spc="2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heavy" sz="1400" spc="35" b="1" i="1">
                <a:solidFill>
                  <a:srgbClr val="398085"/>
                </a:solidFill>
                <a:uFill>
                  <a:solidFill>
                    <a:srgbClr val="398085"/>
                  </a:solidFill>
                </a:u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rebuchet MS"/>
              <a:cs typeface="Trebuchet MS"/>
            </a:endParaRPr>
          </a:p>
          <a:p>
            <a:pPr algn="ctr" marL="4445">
              <a:lnSpc>
                <a:spcPct val="100000"/>
              </a:lnSpc>
            </a:pPr>
            <a:r>
              <a:rPr dirty="0" u="heavy" sz="1400" spc="4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П</a:t>
            </a:r>
            <a:r>
              <a:rPr dirty="0" u="heavy" sz="1400" spc="-114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heavy" sz="1400" spc="-8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-3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</a:t>
            </a:r>
            <a:r>
              <a:rPr dirty="0" u="heavy" sz="1400" spc="-8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-4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ч</a:t>
            </a:r>
            <a:r>
              <a:rPr dirty="0" u="heavy" sz="1400" spc="-114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heavy" sz="1400" spc="-8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-3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</a:t>
            </a:r>
            <a:r>
              <a:rPr dirty="0" u="heavy" sz="1400" spc="-7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-17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с</a:t>
            </a:r>
            <a:r>
              <a:rPr dirty="0" u="heavy" sz="1400" spc="-31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heavy" sz="1400" spc="-114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heavy" sz="1400" spc="-9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-3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93</a:t>
            </a:r>
            <a:r>
              <a:rPr dirty="0" u="heavy" sz="1400" spc="-8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-3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44</a:t>
            </a:r>
            <a:r>
              <a:rPr dirty="0" u="heavy" sz="1400" spc="2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heavy" sz="1400" spc="4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238" y="3930396"/>
            <a:ext cx="5779770" cy="315595"/>
          </a:xfrm>
          <a:prstGeom prst="rect">
            <a:avLst/>
          </a:prstGeom>
          <a:solidFill>
            <a:srgbClr val="DADADA"/>
          </a:solidFill>
        </p:spPr>
        <p:txBody>
          <a:bodyPr wrap="square" lIns="0" tIns="92075" rIns="0" bIns="0" rtlCol="0" vert="horz">
            <a:spAutoFit/>
          </a:bodyPr>
          <a:lstStyle/>
          <a:p>
            <a:pPr algn="ctr" marR="148590">
              <a:lnSpc>
                <a:spcPct val="100000"/>
              </a:lnSpc>
              <a:spcBef>
                <a:spcPts val="725"/>
              </a:spcBef>
            </a:pPr>
            <a:r>
              <a:rPr dirty="0" u="heavy" sz="1400" spc="45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П</a:t>
            </a:r>
            <a:r>
              <a:rPr dirty="0" u="heavy" sz="1400" spc="-114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heavy" sz="1400" spc="-85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-35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5</a:t>
            </a:r>
            <a:r>
              <a:rPr dirty="0" u="heavy" sz="1400" spc="-80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-45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ч</a:t>
            </a:r>
            <a:r>
              <a:rPr dirty="0" u="heavy" sz="1400" spc="-114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heavy" sz="1400" spc="-80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-35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1</a:t>
            </a:r>
            <a:r>
              <a:rPr dirty="0" u="heavy" sz="1400" spc="-75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-240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ст</a:t>
            </a:r>
            <a:r>
              <a:rPr dirty="0" u="heavy" sz="1400" spc="-114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heavy" sz="1400" spc="-100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-35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93</a:t>
            </a:r>
            <a:r>
              <a:rPr dirty="0" u="heavy" sz="1400" spc="-85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400" spc="-35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44</a:t>
            </a:r>
            <a:r>
              <a:rPr dirty="0" u="heavy" sz="1400" spc="25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-</a:t>
            </a:r>
            <a:r>
              <a:rPr dirty="0" u="heavy" sz="1400" spc="35" b="1" i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ФЗ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238" y="4511421"/>
            <a:ext cx="5779770" cy="1544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78765" marR="260985" indent="-5715">
              <a:lnSpc>
                <a:spcPct val="997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766F6F"/>
                </a:solidFill>
                <a:latin typeface="Trebuchet MS"/>
                <a:cs typeface="Trebuchet MS"/>
              </a:rPr>
              <a:t>Закупки </a:t>
            </a:r>
            <a:r>
              <a:rPr dirty="0" sz="1600" spc="5" b="1">
                <a:solidFill>
                  <a:srgbClr val="766F6F"/>
                </a:solidFill>
                <a:latin typeface="Trebuchet MS"/>
                <a:cs typeface="Trebuchet MS"/>
              </a:rPr>
              <a:t>ТРУ </a:t>
            </a:r>
            <a:r>
              <a:rPr dirty="0" sz="1600" spc="-20" b="1">
                <a:solidFill>
                  <a:srgbClr val="766F6F"/>
                </a:solidFill>
                <a:latin typeface="Trebuchet MS"/>
                <a:cs typeface="Trebuchet MS"/>
              </a:rPr>
              <a:t>для </a:t>
            </a:r>
            <a:r>
              <a:rPr dirty="0" sz="1600" spc="-50" b="1">
                <a:solidFill>
                  <a:srgbClr val="766F6F"/>
                </a:solidFill>
                <a:latin typeface="Trebuchet MS"/>
                <a:cs typeface="Trebuchet MS"/>
              </a:rPr>
              <a:t>целей </a:t>
            </a:r>
            <a:r>
              <a:rPr dirty="0" u="sng" sz="1600" spc="-65" b="1">
                <a:solidFill>
                  <a:srgbClr val="766F6F"/>
                </a:solidFill>
                <a:uFill>
                  <a:solidFill>
                    <a:srgbClr val="766F6F"/>
                  </a:solidFill>
                </a:uFill>
                <a:latin typeface="Trebuchet MS"/>
                <a:cs typeface="Trebuchet MS"/>
              </a:rPr>
              <a:t>сохранения, </a:t>
            </a:r>
            <a:r>
              <a:rPr dirty="0" u="sng" sz="1600" spc="-40" b="1">
                <a:solidFill>
                  <a:srgbClr val="766F6F"/>
                </a:solidFill>
                <a:uFill>
                  <a:solidFill>
                    <a:srgbClr val="766F6F"/>
                  </a:solidFill>
                </a:uFill>
                <a:latin typeface="Trebuchet MS"/>
                <a:cs typeface="Trebuchet MS"/>
              </a:rPr>
              <a:t>использования, </a:t>
            </a:r>
            <a:r>
              <a:rPr dirty="0" sz="1600" spc="-35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u="sng" sz="1600" spc="-45" b="1">
                <a:solidFill>
                  <a:srgbClr val="766F6F"/>
                </a:solidFill>
                <a:uFill>
                  <a:solidFill>
                    <a:srgbClr val="766F6F"/>
                  </a:solidFill>
                </a:uFill>
                <a:latin typeface="Trebuchet MS"/>
                <a:cs typeface="Trebuchet MS"/>
              </a:rPr>
              <a:t>популяризации </a:t>
            </a:r>
            <a:r>
              <a:rPr dirty="0" u="sng" sz="1600" spc="-15" b="1">
                <a:solidFill>
                  <a:srgbClr val="766F6F"/>
                </a:solidFill>
                <a:uFill>
                  <a:solidFill>
                    <a:srgbClr val="766F6F"/>
                  </a:solidFill>
                </a:uFill>
                <a:latin typeface="Trebuchet MS"/>
                <a:cs typeface="Trebuchet MS"/>
              </a:rPr>
              <a:t>объектов </a:t>
            </a:r>
            <a:r>
              <a:rPr dirty="0" u="sng" sz="1600" spc="-50" b="1">
                <a:solidFill>
                  <a:srgbClr val="766F6F"/>
                </a:solidFill>
                <a:uFill>
                  <a:solidFill>
                    <a:srgbClr val="766F6F"/>
                  </a:solidFill>
                </a:uFill>
                <a:latin typeface="Trebuchet MS"/>
                <a:cs typeface="Trebuchet MS"/>
              </a:rPr>
              <a:t>культурного </a:t>
            </a:r>
            <a:r>
              <a:rPr dirty="0" u="sng" sz="1600" spc="-30" b="1">
                <a:solidFill>
                  <a:srgbClr val="766F6F"/>
                </a:solidFill>
                <a:uFill>
                  <a:solidFill>
                    <a:srgbClr val="766F6F"/>
                  </a:solidFill>
                </a:uFill>
                <a:latin typeface="Trebuchet MS"/>
                <a:cs typeface="Trebuchet MS"/>
              </a:rPr>
              <a:t>наследия</a:t>
            </a:r>
            <a:r>
              <a:rPr dirty="0" sz="1600" spc="-30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sz="1600" spc="-60" b="1">
                <a:solidFill>
                  <a:srgbClr val="766F6F"/>
                </a:solidFill>
                <a:latin typeface="Trebuchet MS"/>
                <a:cs typeface="Trebuchet MS"/>
              </a:rPr>
              <a:t>и </a:t>
            </a:r>
            <a:r>
              <a:rPr dirty="0" sz="1600" spc="-55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sz="1600" spc="-70" b="1">
                <a:solidFill>
                  <a:srgbClr val="766F6F"/>
                </a:solidFill>
                <a:latin typeface="Trebuchet MS"/>
                <a:cs typeface="Trebuchet MS"/>
              </a:rPr>
              <a:t>и</a:t>
            </a:r>
            <a:r>
              <a:rPr dirty="0" sz="1600" spc="-55" b="1">
                <a:solidFill>
                  <a:srgbClr val="766F6F"/>
                </a:solidFill>
                <a:latin typeface="Trebuchet MS"/>
                <a:cs typeface="Trebuchet MS"/>
              </a:rPr>
              <a:t>н</a:t>
            </a:r>
            <a:r>
              <a:rPr dirty="0" sz="1600" spc="-55" b="1">
                <a:solidFill>
                  <a:srgbClr val="766F6F"/>
                </a:solidFill>
                <a:latin typeface="Trebuchet MS"/>
                <a:cs typeface="Trebuchet MS"/>
              </a:rPr>
              <a:t>ых,</a:t>
            </a:r>
            <a:r>
              <a:rPr dirty="0" sz="1600" spc="-85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sz="1600" spc="-20" b="1">
                <a:solidFill>
                  <a:srgbClr val="766F6F"/>
                </a:solidFill>
                <a:latin typeface="Trebuchet MS"/>
                <a:cs typeface="Trebuchet MS"/>
              </a:rPr>
              <a:t>о</a:t>
            </a:r>
            <a:r>
              <a:rPr dirty="0" sz="1600" spc="-5" b="1">
                <a:solidFill>
                  <a:srgbClr val="766F6F"/>
                </a:solidFill>
                <a:latin typeface="Trebuchet MS"/>
                <a:cs typeface="Trebuchet MS"/>
              </a:rPr>
              <a:t>существ</a:t>
            </a:r>
            <a:r>
              <a:rPr dirty="0" sz="1600" b="1">
                <a:solidFill>
                  <a:srgbClr val="766F6F"/>
                </a:solidFill>
                <a:latin typeface="Trebuchet MS"/>
                <a:cs typeface="Trebuchet MS"/>
              </a:rPr>
              <a:t>л</a:t>
            </a:r>
            <a:r>
              <a:rPr dirty="0" sz="1600" spc="25" b="1">
                <a:solidFill>
                  <a:srgbClr val="766F6F"/>
                </a:solidFill>
                <a:latin typeface="Trebuchet MS"/>
                <a:cs typeface="Trebuchet MS"/>
              </a:rPr>
              <a:t>яющи</a:t>
            </a:r>
            <a:r>
              <a:rPr dirty="0" sz="1600" spc="-30" b="1">
                <a:solidFill>
                  <a:srgbClr val="766F6F"/>
                </a:solidFill>
                <a:latin typeface="Trebuchet MS"/>
                <a:cs typeface="Trebuchet MS"/>
              </a:rPr>
              <a:t>хся</a:t>
            </a:r>
            <a:r>
              <a:rPr dirty="0" sz="1600" spc="-114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sz="1600" spc="-25" b="1">
                <a:solidFill>
                  <a:srgbClr val="766F6F"/>
                </a:solidFill>
                <a:latin typeface="Trebuchet MS"/>
                <a:cs typeface="Trebuchet MS"/>
              </a:rPr>
              <a:t>о</a:t>
            </a:r>
            <a:r>
              <a:rPr dirty="0" sz="1600" spc="-35" b="1">
                <a:solidFill>
                  <a:srgbClr val="766F6F"/>
                </a:solidFill>
                <a:latin typeface="Trebuchet MS"/>
                <a:cs typeface="Trebuchet MS"/>
              </a:rPr>
              <a:t>б</a:t>
            </a:r>
            <a:r>
              <a:rPr dirty="0" sz="1600" spc="-55" b="1">
                <a:solidFill>
                  <a:srgbClr val="766F6F"/>
                </a:solidFill>
                <a:latin typeface="Trebuchet MS"/>
                <a:cs typeface="Trebuchet MS"/>
              </a:rPr>
              <a:t>р</a:t>
            </a:r>
            <a:r>
              <a:rPr dirty="0" sz="1600" spc="-20" b="1">
                <a:solidFill>
                  <a:srgbClr val="766F6F"/>
                </a:solidFill>
                <a:latin typeface="Trebuchet MS"/>
                <a:cs typeface="Trebuchet MS"/>
              </a:rPr>
              <a:t>а</a:t>
            </a:r>
            <a:r>
              <a:rPr dirty="0" sz="1600" spc="25" b="1">
                <a:solidFill>
                  <a:srgbClr val="766F6F"/>
                </a:solidFill>
                <a:latin typeface="Trebuchet MS"/>
                <a:cs typeface="Trebuchet MS"/>
              </a:rPr>
              <a:t>з</a:t>
            </a:r>
            <a:r>
              <a:rPr dirty="0" sz="1600" spc="-25" b="1">
                <a:solidFill>
                  <a:srgbClr val="766F6F"/>
                </a:solidFill>
                <a:latin typeface="Trebuchet MS"/>
                <a:cs typeface="Trebuchet MS"/>
              </a:rPr>
              <a:t>о</a:t>
            </a:r>
            <a:r>
              <a:rPr dirty="0" sz="1600" spc="10" b="1">
                <a:solidFill>
                  <a:srgbClr val="766F6F"/>
                </a:solidFill>
                <a:latin typeface="Trebuchet MS"/>
                <a:cs typeface="Trebuchet MS"/>
              </a:rPr>
              <a:t>в</a:t>
            </a:r>
            <a:r>
              <a:rPr dirty="0" sz="1600" spc="-20" b="1">
                <a:solidFill>
                  <a:srgbClr val="766F6F"/>
                </a:solidFill>
                <a:latin typeface="Trebuchet MS"/>
                <a:cs typeface="Trebuchet MS"/>
              </a:rPr>
              <a:t>а</a:t>
            </a:r>
            <a:r>
              <a:rPr dirty="0" sz="1600" spc="20" b="1">
                <a:solidFill>
                  <a:srgbClr val="766F6F"/>
                </a:solidFill>
                <a:latin typeface="Trebuchet MS"/>
                <a:cs typeface="Trebuchet MS"/>
              </a:rPr>
              <a:t>т</a:t>
            </a:r>
            <a:r>
              <a:rPr dirty="0" sz="1600" spc="-80" b="1">
                <a:solidFill>
                  <a:srgbClr val="766F6F"/>
                </a:solidFill>
                <a:latin typeface="Trebuchet MS"/>
                <a:cs typeface="Trebuchet MS"/>
              </a:rPr>
              <a:t>е</a:t>
            </a:r>
            <a:r>
              <a:rPr dirty="0" sz="1600" spc="-65" b="1">
                <a:solidFill>
                  <a:srgbClr val="766F6F"/>
                </a:solidFill>
                <a:latin typeface="Trebuchet MS"/>
                <a:cs typeface="Trebuchet MS"/>
              </a:rPr>
              <a:t>л</a:t>
            </a:r>
            <a:r>
              <a:rPr dirty="0" sz="1600" spc="10" b="1">
                <a:solidFill>
                  <a:srgbClr val="766F6F"/>
                </a:solidFill>
                <a:latin typeface="Trebuchet MS"/>
                <a:cs typeface="Trebuchet MS"/>
              </a:rPr>
              <a:t>ь</a:t>
            </a:r>
            <a:r>
              <a:rPr dirty="0" sz="1600" spc="-65" b="1">
                <a:solidFill>
                  <a:srgbClr val="766F6F"/>
                </a:solidFill>
                <a:latin typeface="Trebuchet MS"/>
                <a:cs typeface="Trebuchet MS"/>
              </a:rPr>
              <a:t>н</a:t>
            </a:r>
            <a:r>
              <a:rPr dirty="0" sz="1600" spc="-40" b="1">
                <a:solidFill>
                  <a:srgbClr val="766F6F"/>
                </a:solidFill>
                <a:latin typeface="Trebuchet MS"/>
                <a:cs typeface="Trebuchet MS"/>
              </a:rPr>
              <a:t>о</a:t>
            </a:r>
            <a:r>
              <a:rPr dirty="0" sz="1600" spc="-35" b="1">
                <a:solidFill>
                  <a:srgbClr val="766F6F"/>
                </a:solidFill>
                <a:latin typeface="Trebuchet MS"/>
                <a:cs typeface="Trebuchet MS"/>
              </a:rPr>
              <a:t>й</a:t>
            </a:r>
            <a:r>
              <a:rPr dirty="0" sz="1600" spc="-20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sz="1600" spc="-80" b="1">
                <a:solidFill>
                  <a:srgbClr val="766F6F"/>
                </a:solidFill>
                <a:latin typeface="Trebuchet MS"/>
                <a:cs typeface="Trebuchet MS"/>
              </a:rPr>
              <a:t>и</a:t>
            </a:r>
            <a:r>
              <a:rPr dirty="0" sz="1600" spc="-65" b="1">
                <a:solidFill>
                  <a:srgbClr val="766F6F"/>
                </a:solidFill>
                <a:latin typeface="Trebuchet MS"/>
                <a:cs typeface="Trebuchet MS"/>
              </a:rPr>
              <a:t>л</a:t>
            </a:r>
            <a:r>
              <a:rPr dirty="0" sz="1600" spc="-40" b="1">
                <a:solidFill>
                  <a:srgbClr val="766F6F"/>
                </a:solidFill>
                <a:latin typeface="Trebuchet MS"/>
                <a:cs typeface="Trebuchet MS"/>
              </a:rPr>
              <a:t>и  </a:t>
            </a:r>
            <a:r>
              <a:rPr dirty="0" sz="1600" spc="-40" b="1">
                <a:solidFill>
                  <a:srgbClr val="766F6F"/>
                </a:solidFill>
                <a:latin typeface="Trebuchet MS"/>
                <a:cs typeface="Trebuchet MS"/>
              </a:rPr>
              <a:t>научной организацией </a:t>
            </a:r>
            <a:r>
              <a:rPr dirty="0" sz="1600" spc="-20" b="1">
                <a:solidFill>
                  <a:srgbClr val="766F6F"/>
                </a:solidFill>
                <a:latin typeface="Trebuchet MS"/>
                <a:cs typeface="Trebuchet MS"/>
              </a:rPr>
              <a:t>для взаимодействия</a:t>
            </a:r>
            <a:r>
              <a:rPr dirty="0" u="sng" sz="1600" spc="-20" b="1">
                <a:solidFill>
                  <a:srgbClr val="766F6F"/>
                </a:solidFill>
                <a:uFill>
                  <a:solidFill>
                    <a:srgbClr val="766F6F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600" spc="5" b="1">
                <a:solidFill>
                  <a:srgbClr val="766F6F"/>
                </a:solidFill>
                <a:uFill>
                  <a:solidFill>
                    <a:srgbClr val="766F6F"/>
                  </a:solidFill>
                </a:uFill>
                <a:latin typeface="Trebuchet MS"/>
                <a:cs typeface="Trebuchet MS"/>
              </a:rPr>
              <a:t>с </a:t>
            </a:r>
            <a:r>
              <a:rPr dirty="0" u="sng" sz="1600" b="1">
                <a:solidFill>
                  <a:srgbClr val="766F6F"/>
                </a:solidFill>
                <a:uFill>
                  <a:solidFill>
                    <a:srgbClr val="766F6F"/>
                  </a:solidFill>
                </a:uFill>
                <a:latin typeface="Trebuchet MS"/>
                <a:cs typeface="Trebuchet MS"/>
              </a:rPr>
              <a:t>детьми- </a:t>
            </a:r>
            <a:r>
              <a:rPr dirty="0" sz="1600" spc="-470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u="sng" sz="1600" spc="-25" b="1">
                <a:solidFill>
                  <a:srgbClr val="766F6F"/>
                </a:solidFill>
                <a:uFill>
                  <a:solidFill>
                    <a:srgbClr val="766F6F"/>
                  </a:solidFill>
                </a:uFill>
                <a:latin typeface="Trebuchet MS"/>
                <a:cs typeface="Trebuchet MS"/>
              </a:rPr>
              <a:t>сиротами</a:t>
            </a:r>
            <a:r>
              <a:rPr dirty="0" sz="1600" spc="-50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766F6F"/>
                </a:solidFill>
                <a:latin typeface="Trebuchet MS"/>
                <a:cs typeface="Trebuchet MS"/>
              </a:rPr>
              <a:t>(формулировка</a:t>
            </a:r>
            <a:r>
              <a:rPr dirty="0" sz="1600" spc="-105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766F6F"/>
                </a:solidFill>
                <a:latin typeface="Trebuchet MS"/>
                <a:cs typeface="Trebuchet MS"/>
              </a:rPr>
              <a:t>указана</a:t>
            </a:r>
            <a:r>
              <a:rPr dirty="0" sz="1600" spc="-70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sz="1600" spc="-40" b="1">
                <a:solidFill>
                  <a:srgbClr val="766F6F"/>
                </a:solidFill>
                <a:latin typeface="Trebuchet MS"/>
                <a:cs typeface="Trebuchet MS"/>
              </a:rPr>
              <a:t>кратко),</a:t>
            </a:r>
            <a:r>
              <a:rPr dirty="0" sz="1600" spc="-125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sz="1600" spc="-30" b="1">
                <a:solidFill>
                  <a:srgbClr val="766F6F"/>
                </a:solidFill>
                <a:latin typeface="Trebuchet MS"/>
                <a:cs typeface="Trebuchet MS"/>
              </a:rPr>
              <a:t>на</a:t>
            </a:r>
            <a:r>
              <a:rPr dirty="0" sz="1600" spc="40" b="1">
                <a:solidFill>
                  <a:srgbClr val="766F6F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766F6F"/>
                </a:solidFill>
                <a:latin typeface="Trebuchet MS"/>
                <a:cs typeface="Trebuchet MS"/>
              </a:rPr>
              <a:t>сумму</a:t>
            </a:r>
            <a:endParaRPr sz="1600">
              <a:latin typeface="Trebuchet MS"/>
              <a:cs typeface="Trebuchet MS"/>
            </a:endParaRPr>
          </a:p>
          <a:p>
            <a:pPr algn="ctr" marL="3175">
              <a:lnSpc>
                <a:spcPts val="2385"/>
              </a:lnSpc>
            </a:pPr>
            <a:r>
              <a:rPr dirty="0" u="heavy" sz="2000" spc="-5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н</a:t>
            </a:r>
            <a:r>
              <a:rPr dirty="0" u="heavy" sz="2000" spc="-7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2000" spc="-114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50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бол</a:t>
            </a:r>
            <a:r>
              <a:rPr dirty="0" u="heavy" sz="2000" spc="-5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2000" spc="-7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2000" spc="-12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-2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600</a:t>
            </a:r>
            <a:r>
              <a:rPr dirty="0" u="heavy" sz="2000" spc="-170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000" spc="30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heavy" sz="2000" spc="-7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heavy" sz="2000" spc="-13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р</a:t>
            </a:r>
            <a:r>
              <a:rPr dirty="0" u="heavy" sz="2000" spc="-155" b="1">
                <a:solidFill>
                  <a:srgbClr val="E11E31"/>
                </a:solidFill>
                <a:uFill>
                  <a:solidFill>
                    <a:srgbClr val="FF5050"/>
                  </a:solidFill>
                </a:u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43061" y="4661036"/>
            <a:ext cx="2344420" cy="267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30"/>
              </a:lnSpc>
            </a:pP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Не</a:t>
            </a:r>
            <a:r>
              <a:rPr dirty="0" sz="1800" spc="-10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0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25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1800" spc="-35">
                <a:solidFill>
                  <a:srgbClr val="444444"/>
                </a:solidFill>
                <a:latin typeface="Trebuchet MS"/>
                <a:cs typeface="Trebuchet MS"/>
              </a:rPr>
              <a:t>ее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20">
                <a:solidFill>
                  <a:srgbClr val="444444"/>
                </a:solidFill>
                <a:latin typeface="Trebuchet MS"/>
                <a:cs typeface="Trebuchet MS"/>
              </a:rPr>
              <a:t>50%</a:t>
            </a:r>
            <a:r>
              <a:rPr dirty="0" sz="1800" spc="-13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1800" spc="-2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10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1800" spc="45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120">
                <a:solidFill>
                  <a:srgbClr val="444444"/>
                </a:solidFill>
                <a:latin typeface="Trebuchet MS"/>
                <a:cs typeface="Trebuchet MS"/>
              </a:rPr>
              <a:t>З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54011" y="1773935"/>
            <a:ext cx="4849495" cy="568960"/>
          </a:xfrm>
          <a:prstGeom prst="rect">
            <a:avLst/>
          </a:prstGeom>
          <a:ln w="57150">
            <a:solidFill>
              <a:srgbClr val="DADADA"/>
            </a:solidFill>
          </a:ln>
        </p:spPr>
        <p:txBody>
          <a:bodyPr wrap="square" lIns="0" tIns="137160" rIns="0" bIns="0" rtlCol="0" vert="horz">
            <a:spAutoFit/>
          </a:bodyPr>
          <a:lstStyle/>
          <a:p>
            <a:pPr marL="1263650">
              <a:lnSpc>
                <a:spcPct val="100000"/>
              </a:lnSpc>
              <a:spcBef>
                <a:spcPts val="1080"/>
              </a:spcBef>
            </a:pPr>
            <a:r>
              <a:rPr dirty="0" u="heavy" sz="1800" spc="4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Г</a:t>
            </a:r>
            <a:r>
              <a:rPr dirty="0" u="heavy" sz="1800" spc="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1800" spc="12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З</a:t>
            </a:r>
            <a:r>
              <a:rPr dirty="0" u="heavy" sz="1800" spc="-12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н</a:t>
            </a:r>
            <a:r>
              <a:rPr dirty="0" u="heavy" sz="1800" spc="-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1800" spc="-11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б</a:t>
            </a:r>
            <a:r>
              <a:rPr dirty="0" u="heavy" sz="1800" spc="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1800" spc="-1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ле</a:t>
            </a:r>
            <a:r>
              <a:rPr dirty="0" u="heavy" sz="1800" spc="-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1800" spc="-14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6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2</a:t>
            </a:r>
            <a:r>
              <a:rPr dirty="0" u="heavy" sz="1800" spc="-9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5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млн</a:t>
            </a:r>
            <a:r>
              <a:rPr dirty="0" u="heavy" sz="1800" spc="-19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heavy" sz="1800" spc="-16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р.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54011" y="2956560"/>
            <a:ext cx="4849495" cy="568960"/>
          </a:xfrm>
          <a:prstGeom prst="rect">
            <a:avLst/>
          </a:prstGeom>
          <a:ln w="57150">
            <a:solidFill>
              <a:srgbClr val="DADADA"/>
            </a:solidFill>
          </a:ln>
        </p:spPr>
        <p:txBody>
          <a:bodyPr wrap="square" lIns="0" tIns="136525" rIns="0" bIns="0" rtlCol="0" vert="horz">
            <a:spAutoFit/>
          </a:bodyPr>
          <a:lstStyle/>
          <a:p>
            <a:pPr marL="111760">
              <a:lnSpc>
                <a:spcPct val="100000"/>
              </a:lnSpc>
              <a:spcBef>
                <a:spcPts val="1075"/>
              </a:spcBef>
            </a:pPr>
            <a:r>
              <a:rPr dirty="0" u="heavy" sz="1800" spc="10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Н</a:t>
            </a:r>
            <a:r>
              <a:rPr dirty="0" u="heavy" sz="1800" spc="-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1800" spc="-10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1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боле</a:t>
            </a:r>
            <a:r>
              <a:rPr dirty="0" u="heavy" sz="1800" spc="-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1800" spc="-1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6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1</a:t>
            </a:r>
            <a:r>
              <a:rPr dirty="0" u="heavy" sz="1800" spc="5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0</a:t>
            </a:r>
            <a:r>
              <a:rPr dirty="0" u="heavy" sz="1800" spc="2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%</a:t>
            </a:r>
            <a:r>
              <a:rPr dirty="0" u="heavy" sz="1800" spc="-11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1800" spc="5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heavy" sz="1800" spc="-15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1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С</a:t>
            </a:r>
            <a:r>
              <a:rPr dirty="0" u="heavy" sz="1800" spc="4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Г</a:t>
            </a:r>
            <a:r>
              <a:rPr dirty="0" u="heavy" sz="1800" spc="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1800" spc="12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З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u="heavy" sz="18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н</a:t>
            </a:r>
            <a:r>
              <a:rPr dirty="0" u="heavy" sz="1800" spc="-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1800" spc="-10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бол</a:t>
            </a:r>
            <a:r>
              <a:rPr dirty="0" u="heavy" sz="1800" spc="-4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1800" spc="-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1800" spc="-14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6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50</a:t>
            </a:r>
            <a:r>
              <a:rPr dirty="0" u="heavy" sz="1800" spc="-10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9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м</a:t>
            </a:r>
            <a:r>
              <a:rPr dirty="0" u="heavy" sz="1800" spc="2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л</a:t>
            </a:r>
            <a:r>
              <a:rPr dirty="0" u="heavy" sz="1800" spc="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н</a:t>
            </a:r>
            <a:r>
              <a:rPr dirty="0" u="heavy" sz="1800" spc="-19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heavy" sz="1800" spc="-17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9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р.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54011" y="3959352"/>
            <a:ext cx="4849495" cy="1012190"/>
          </a:xfrm>
          <a:custGeom>
            <a:avLst/>
            <a:gdLst/>
            <a:ahLst/>
            <a:cxnLst/>
            <a:rect l="l" t="t" r="r" b="b"/>
            <a:pathLst>
              <a:path w="4849495" h="1012189">
                <a:moveTo>
                  <a:pt x="4849240" y="0"/>
                </a:moveTo>
                <a:lnTo>
                  <a:pt x="0" y="0"/>
                </a:lnTo>
                <a:lnTo>
                  <a:pt x="0" y="1011682"/>
                </a:lnTo>
                <a:lnTo>
                  <a:pt x="4849240" y="1011682"/>
                </a:lnTo>
                <a:lnTo>
                  <a:pt x="4849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954011" y="4122420"/>
            <a:ext cx="4849495" cy="568960"/>
          </a:xfrm>
          <a:prstGeom prst="rect">
            <a:avLst/>
          </a:prstGeom>
          <a:ln w="57150">
            <a:solidFill>
              <a:srgbClr val="DADADA"/>
            </a:solidFill>
          </a:ln>
        </p:spPr>
        <p:txBody>
          <a:bodyPr wrap="square" lIns="0" tIns="137160" rIns="0" bIns="0" rtlCol="0" vert="horz">
            <a:spAutoFit/>
          </a:bodyPr>
          <a:lstStyle/>
          <a:p>
            <a:pPr marL="1247775">
              <a:lnSpc>
                <a:spcPct val="100000"/>
              </a:lnSpc>
              <a:spcBef>
                <a:spcPts val="1080"/>
              </a:spcBef>
            </a:pPr>
            <a:r>
              <a:rPr dirty="0" u="heavy" sz="1800" spc="4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Г</a:t>
            </a:r>
            <a:r>
              <a:rPr dirty="0" u="heavy" sz="1800" spc="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1800" spc="12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З</a:t>
            </a:r>
            <a:r>
              <a:rPr dirty="0" u="heavy" sz="1800" spc="-12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н</a:t>
            </a:r>
            <a:r>
              <a:rPr dirty="0" u="heavy" sz="1800" spc="-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1800" spc="-11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б</a:t>
            </a:r>
            <a:r>
              <a:rPr dirty="0" u="heavy" sz="1800" spc="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1800" spc="-1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ле</a:t>
            </a:r>
            <a:r>
              <a:rPr dirty="0" u="heavy" sz="1800" spc="-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1800" spc="-14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6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5</a:t>
            </a:r>
            <a:r>
              <a:rPr dirty="0" u="heavy" sz="1800" spc="-9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5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млн</a:t>
            </a:r>
            <a:r>
              <a:rPr dirty="0" u="heavy" sz="1800" spc="-19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heavy" sz="1800" spc="-16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р.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54011" y="5445252"/>
            <a:ext cx="4849495" cy="568960"/>
          </a:xfrm>
          <a:prstGeom prst="rect">
            <a:avLst/>
          </a:prstGeom>
          <a:ln w="57150">
            <a:solidFill>
              <a:srgbClr val="DADADA"/>
            </a:solidFill>
          </a:ln>
        </p:spPr>
        <p:txBody>
          <a:bodyPr wrap="square" lIns="0" tIns="137795" rIns="0" bIns="0" rtlCol="0" vert="horz">
            <a:spAutoFit/>
          </a:bodyPr>
          <a:lstStyle/>
          <a:p>
            <a:pPr marL="111760">
              <a:lnSpc>
                <a:spcPct val="100000"/>
              </a:lnSpc>
              <a:spcBef>
                <a:spcPts val="1085"/>
              </a:spcBef>
            </a:pPr>
            <a:r>
              <a:rPr dirty="0" u="heavy" sz="1800" spc="10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Н</a:t>
            </a:r>
            <a:r>
              <a:rPr dirty="0" u="heavy" sz="1800" spc="-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1800" spc="-10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2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бо</a:t>
            </a:r>
            <a:r>
              <a:rPr dirty="0" u="heavy" sz="1800" spc="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л</a:t>
            </a:r>
            <a:r>
              <a:rPr dirty="0" u="heavy" sz="1800" spc="-4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1800" spc="-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1800" spc="-1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6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5</a:t>
            </a:r>
            <a:r>
              <a:rPr dirty="0" u="heavy" sz="1800" spc="5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0</a:t>
            </a:r>
            <a:r>
              <a:rPr dirty="0" u="heavy" sz="1800" spc="2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%</a:t>
            </a:r>
            <a:r>
              <a:rPr dirty="0" u="heavy" sz="1800" spc="-11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1800" spc="4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heavy" sz="1800" spc="-15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1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С</a:t>
            </a:r>
            <a:r>
              <a:rPr dirty="0" u="heavy" sz="1800" spc="4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Г</a:t>
            </a:r>
            <a:r>
              <a:rPr dirty="0" u="heavy" sz="1800" spc="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1800" spc="12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З</a:t>
            </a:r>
            <a:r>
              <a:rPr dirty="0" sz="1800" spc="-12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u="heavy" sz="18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н</a:t>
            </a:r>
            <a:r>
              <a:rPr dirty="0" u="heavy" sz="1800" spc="-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1800" spc="-1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б</a:t>
            </a:r>
            <a:r>
              <a:rPr dirty="0" u="heavy" sz="1800" spc="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1800" spc="-1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ле</a:t>
            </a:r>
            <a:r>
              <a:rPr dirty="0" u="heavy" sz="1800" spc="-3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1800" spc="-14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6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30</a:t>
            </a:r>
            <a:r>
              <a:rPr dirty="0" u="heavy" sz="1800" spc="-105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1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м</a:t>
            </a:r>
            <a:r>
              <a:rPr dirty="0" u="heavy" sz="1800" spc="2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л</a:t>
            </a:r>
            <a:r>
              <a:rPr dirty="0" u="heavy" sz="1800" spc="3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н</a:t>
            </a:r>
            <a:r>
              <a:rPr dirty="0" u="heavy" sz="1800" spc="-19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.</a:t>
            </a:r>
            <a:r>
              <a:rPr dirty="0" u="heavy" sz="1800" spc="-16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Trebuchet MS"/>
                <a:cs typeface="Trebuchet MS"/>
              </a:rPr>
              <a:t>р.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25540" y="3072383"/>
            <a:ext cx="710565" cy="452755"/>
          </a:xfrm>
          <a:custGeom>
            <a:avLst/>
            <a:gdLst/>
            <a:ahLst/>
            <a:cxnLst/>
            <a:rect l="l" t="t" r="r" b="b"/>
            <a:pathLst>
              <a:path w="710565" h="452754">
                <a:moveTo>
                  <a:pt x="497839" y="0"/>
                </a:moveTo>
                <a:lnTo>
                  <a:pt x="497839" y="113156"/>
                </a:lnTo>
                <a:lnTo>
                  <a:pt x="0" y="113156"/>
                </a:lnTo>
                <a:lnTo>
                  <a:pt x="0" y="339343"/>
                </a:lnTo>
                <a:lnTo>
                  <a:pt x="497839" y="339343"/>
                </a:lnTo>
                <a:lnTo>
                  <a:pt x="497839" y="452500"/>
                </a:lnTo>
                <a:lnTo>
                  <a:pt x="710057" y="226187"/>
                </a:lnTo>
                <a:lnTo>
                  <a:pt x="497839" y="0"/>
                </a:lnTo>
                <a:close/>
              </a:path>
            </a:pathLst>
          </a:custGeom>
          <a:solidFill>
            <a:srgbClr val="009B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319386" y="933703"/>
            <a:ext cx="2740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solidFill>
                  <a:srgbClr val="444444"/>
                </a:solidFill>
                <a:latin typeface="Trebuchet MS"/>
                <a:cs typeface="Trebuchet MS"/>
              </a:rPr>
              <a:t>(</a:t>
            </a:r>
            <a:r>
              <a:rPr dirty="0" sz="1800" spc="35">
                <a:solidFill>
                  <a:srgbClr val="444444"/>
                </a:solidFill>
                <a:latin typeface="Trebuchet MS"/>
                <a:cs typeface="Trebuchet MS"/>
              </a:rPr>
              <a:t>закупки</a:t>
            </a:r>
            <a:r>
              <a:rPr dirty="0" sz="1800" spc="-14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мал</a:t>
            </a:r>
            <a:r>
              <a:rPr dirty="0" sz="1800" spc="60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40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1800" spc="-5">
                <a:solidFill>
                  <a:srgbClr val="444444"/>
                </a:solidFill>
                <a:latin typeface="Trebuchet MS"/>
                <a:cs typeface="Trebuchet MS"/>
              </a:rPr>
              <a:t>бъ</a:t>
            </a:r>
            <a:r>
              <a:rPr dirty="0" sz="1800" spc="-1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1800" spc="80">
                <a:solidFill>
                  <a:srgbClr val="444444"/>
                </a:solidFill>
                <a:latin typeface="Trebuchet MS"/>
                <a:cs typeface="Trebuchet MS"/>
              </a:rPr>
              <a:t>ма</a:t>
            </a:r>
            <a:r>
              <a:rPr dirty="0" sz="1800" spc="-40">
                <a:solidFill>
                  <a:srgbClr val="444444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43072" y="1554225"/>
            <a:ext cx="5662295" cy="3919854"/>
            <a:chOff x="3243072" y="1554225"/>
            <a:chExt cx="5662295" cy="3919854"/>
          </a:xfrm>
        </p:grpSpPr>
        <p:sp>
          <p:nvSpPr>
            <p:cNvPr id="3" name="object 3"/>
            <p:cNvSpPr/>
            <p:nvPr/>
          </p:nvSpPr>
          <p:spPr>
            <a:xfrm>
              <a:off x="3243072" y="1560575"/>
              <a:ext cx="545465" cy="3907154"/>
            </a:xfrm>
            <a:custGeom>
              <a:avLst/>
              <a:gdLst/>
              <a:ahLst/>
              <a:cxnLst/>
              <a:rect l="l" t="t" r="r" b="b"/>
              <a:pathLst>
                <a:path w="545464" h="3907154">
                  <a:moveTo>
                    <a:pt x="545211" y="0"/>
                  </a:moveTo>
                  <a:lnTo>
                    <a:pt x="0" y="0"/>
                  </a:lnTo>
                  <a:lnTo>
                    <a:pt x="0" y="3907028"/>
                  </a:lnTo>
                  <a:lnTo>
                    <a:pt x="545211" y="3907028"/>
                  </a:lnTo>
                  <a:lnTo>
                    <a:pt x="545211" y="0"/>
                  </a:lnTo>
                  <a:close/>
                </a:path>
              </a:pathLst>
            </a:custGeom>
            <a:solidFill>
              <a:srgbClr val="E11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89604" y="1560575"/>
              <a:ext cx="5181600" cy="575945"/>
            </a:xfrm>
            <a:custGeom>
              <a:avLst/>
              <a:gdLst/>
              <a:ahLst/>
              <a:cxnLst/>
              <a:rect l="l" t="t" r="r" b="b"/>
              <a:pathLst>
                <a:path w="5181600" h="575944">
                  <a:moveTo>
                    <a:pt x="5085588" y="0"/>
                  </a:moveTo>
                  <a:lnTo>
                    <a:pt x="96012" y="0"/>
                  </a:lnTo>
                  <a:lnTo>
                    <a:pt x="58674" y="7493"/>
                  </a:lnTo>
                  <a:lnTo>
                    <a:pt x="28067" y="28066"/>
                  </a:lnTo>
                  <a:lnTo>
                    <a:pt x="7493" y="58547"/>
                  </a:lnTo>
                  <a:lnTo>
                    <a:pt x="0" y="95885"/>
                  </a:lnTo>
                  <a:lnTo>
                    <a:pt x="0" y="479806"/>
                  </a:lnTo>
                  <a:lnTo>
                    <a:pt x="7493" y="517144"/>
                  </a:lnTo>
                  <a:lnTo>
                    <a:pt x="28067" y="547624"/>
                  </a:lnTo>
                  <a:lnTo>
                    <a:pt x="58674" y="568198"/>
                  </a:lnTo>
                  <a:lnTo>
                    <a:pt x="96012" y="575690"/>
                  </a:lnTo>
                  <a:lnTo>
                    <a:pt x="5085588" y="575690"/>
                  </a:lnTo>
                  <a:lnTo>
                    <a:pt x="5122926" y="568198"/>
                  </a:lnTo>
                  <a:lnTo>
                    <a:pt x="5153533" y="547624"/>
                  </a:lnTo>
                  <a:lnTo>
                    <a:pt x="5174107" y="517144"/>
                  </a:lnTo>
                  <a:lnTo>
                    <a:pt x="5181600" y="479806"/>
                  </a:lnTo>
                  <a:lnTo>
                    <a:pt x="5181600" y="95885"/>
                  </a:lnTo>
                  <a:lnTo>
                    <a:pt x="5174107" y="58547"/>
                  </a:lnTo>
                  <a:lnTo>
                    <a:pt x="5153533" y="28066"/>
                  </a:lnTo>
                  <a:lnTo>
                    <a:pt x="5122926" y="7493"/>
                  </a:lnTo>
                  <a:lnTo>
                    <a:pt x="508558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689604" y="1560575"/>
              <a:ext cx="5181600" cy="575945"/>
            </a:xfrm>
            <a:custGeom>
              <a:avLst/>
              <a:gdLst/>
              <a:ahLst/>
              <a:cxnLst/>
              <a:rect l="l" t="t" r="r" b="b"/>
              <a:pathLst>
                <a:path w="5181600" h="575944">
                  <a:moveTo>
                    <a:pt x="0" y="95885"/>
                  </a:moveTo>
                  <a:lnTo>
                    <a:pt x="7493" y="58547"/>
                  </a:lnTo>
                  <a:lnTo>
                    <a:pt x="28067" y="28066"/>
                  </a:lnTo>
                  <a:lnTo>
                    <a:pt x="58674" y="7493"/>
                  </a:lnTo>
                  <a:lnTo>
                    <a:pt x="96012" y="0"/>
                  </a:lnTo>
                  <a:lnTo>
                    <a:pt x="5085588" y="0"/>
                  </a:lnTo>
                  <a:lnTo>
                    <a:pt x="5122926" y="7493"/>
                  </a:lnTo>
                  <a:lnTo>
                    <a:pt x="5153533" y="28066"/>
                  </a:lnTo>
                  <a:lnTo>
                    <a:pt x="5174107" y="58547"/>
                  </a:lnTo>
                  <a:lnTo>
                    <a:pt x="5181600" y="95885"/>
                  </a:lnTo>
                  <a:lnTo>
                    <a:pt x="5181600" y="479806"/>
                  </a:lnTo>
                  <a:lnTo>
                    <a:pt x="5174107" y="517144"/>
                  </a:lnTo>
                  <a:lnTo>
                    <a:pt x="5153533" y="547624"/>
                  </a:lnTo>
                  <a:lnTo>
                    <a:pt x="5122926" y="568198"/>
                  </a:lnTo>
                  <a:lnTo>
                    <a:pt x="5085588" y="575690"/>
                  </a:lnTo>
                  <a:lnTo>
                    <a:pt x="96012" y="575690"/>
                  </a:lnTo>
                  <a:lnTo>
                    <a:pt x="58674" y="568198"/>
                  </a:lnTo>
                  <a:lnTo>
                    <a:pt x="28067" y="547624"/>
                  </a:lnTo>
                  <a:lnTo>
                    <a:pt x="7493" y="517144"/>
                  </a:lnTo>
                  <a:lnTo>
                    <a:pt x="0" y="479806"/>
                  </a:lnTo>
                  <a:lnTo>
                    <a:pt x="0" y="95885"/>
                  </a:lnTo>
                  <a:close/>
                </a:path>
              </a:pathLst>
            </a:custGeom>
            <a:ln w="127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74363" y="2407919"/>
              <a:ext cx="5181600" cy="609600"/>
            </a:xfrm>
            <a:custGeom>
              <a:avLst/>
              <a:gdLst/>
              <a:ahLst/>
              <a:cxnLst/>
              <a:rect l="l" t="t" r="r" b="b"/>
              <a:pathLst>
                <a:path w="5181600" h="609600">
                  <a:moveTo>
                    <a:pt x="5080000" y="0"/>
                  </a:moveTo>
                  <a:lnTo>
                    <a:pt x="101600" y="0"/>
                  </a:lnTo>
                  <a:lnTo>
                    <a:pt x="62102" y="8000"/>
                  </a:lnTo>
                  <a:lnTo>
                    <a:pt x="29718" y="29717"/>
                  </a:lnTo>
                  <a:lnTo>
                    <a:pt x="8000" y="62102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8000" y="547496"/>
                  </a:lnTo>
                  <a:lnTo>
                    <a:pt x="29718" y="579881"/>
                  </a:lnTo>
                  <a:lnTo>
                    <a:pt x="62102" y="601599"/>
                  </a:lnTo>
                  <a:lnTo>
                    <a:pt x="101600" y="609600"/>
                  </a:lnTo>
                  <a:lnTo>
                    <a:pt x="5080000" y="609600"/>
                  </a:lnTo>
                  <a:lnTo>
                    <a:pt x="5119496" y="601599"/>
                  </a:lnTo>
                  <a:lnTo>
                    <a:pt x="5151882" y="579881"/>
                  </a:lnTo>
                  <a:lnTo>
                    <a:pt x="5173599" y="547496"/>
                  </a:lnTo>
                  <a:lnTo>
                    <a:pt x="5181600" y="508000"/>
                  </a:lnTo>
                  <a:lnTo>
                    <a:pt x="5181600" y="101600"/>
                  </a:lnTo>
                  <a:lnTo>
                    <a:pt x="5173599" y="62102"/>
                  </a:lnTo>
                  <a:lnTo>
                    <a:pt x="5151882" y="29717"/>
                  </a:lnTo>
                  <a:lnTo>
                    <a:pt x="5119496" y="8000"/>
                  </a:lnTo>
                  <a:lnTo>
                    <a:pt x="508000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74363" y="2407919"/>
              <a:ext cx="5181600" cy="609600"/>
            </a:xfrm>
            <a:custGeom>
              <a:avLst/>
              <a:gdLst/>
              <a:ahLst/>
              <a:cxnLst/>
              <a:rect l="l" t="t" r="r" b="b"/>
              <a:pathLst>
                <a:path w="5181600" h="609600">
                  <a:moveTo>
                    <a:pt x="0" y="101600"/>
                  </a:moveTo>
                  <a:lnTo>
                    <a:pt x="8000" y="62102"/>
                  </a:lnTo>
                  <a:lnTo>
                    <a:pt x="29718" y="29717"/>
                  </a:lnTo>
                  <a:lnTo>
                    <a:pt x="62102" y="8000"/>
                  </a:lnTo>
                  <a:lnTo>
                    <a:pt x="101600" y="0"/>
                  </a:lnTo>
                  <a:lnTo>
                    <a:pt x="5080000" y="0"/>
                  </a:lnTo>
                  <a:lnTo>
                    <a:pt x="5119496" y="8000"/>
                  </a:lnTo>
                  <a:lnTo>
                    <a:pt x="5151882" y="29717"/>
                  </a:lnTo>
                  <a:lnTo>
                    <a:pt x="5173599" y="62102"/>
                  </a:lnTo>
                  <a:lnTo>
                    <a:pt x="5181600" y="101600"/>
                  </a:lnTo>
                  <a:lnTo>
                    <a:pt x="5181600" y="508000"/>
                  </a:lnTo>
                  <a:lnTo>
                    <a:pt x="5173599" y="547496"/>
                  </a:lnTo>
                  <a:lnTo>
                    <a:pt x="5151882" y="579881"/>
                  </a:lnTo>
                  <a:lnTo>
                    <a:pt x="5119496" y="601599"/>
                  </a:lnTo>
                  <a:lnTo>
                    <a:pt x="5080000" y="609600"/>
                  </a:lnTo>
                  <a:lnTo>
                    <a:pt x="101600" y="609600"/>
                  </a:lnTo>
                  <a:lnTo>
                    <a:pt x="62102" y="601599"/>
                  </a:lnTo>
                  <a:lnTo>
                    <a:pt x="29718" y="579881"/>
                  </a:lnTo>
                  <a:lnTo>
                    <a:pt x="8000" y="54749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127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678936" y="3262883"/>
              <a:ext cx="5177155" cy="571500"/>
            </a:xfrm>
            <a:custGeom>
              <a:avLst/>
              <a:gdLst/>
              <a:ahLst/>
              <a:cxnLst/>
              <a:rect l="l" t="t" r="r" b="b"/>
              <a:pathLst>
                <a:path w="5177155" h="571500">
                  <a:moveTo>
                    <a:pt x="5081523" y="0"/>
                  </a:moveTo>
                  <a:lnTo>
                    <a:pt x="95250" y="0"/>
                  </a:lnTo>
                  <a:lnTo>
                    <a:pt x="58165" y="7492"/>
                  </a:lnTo>
                  <a:lnTo>
                    <a:pt x="27939" y="27939"/>
                  </a:lnTo>
                  <a:lnTo>
                    <a:pt x="7492" y="58165"/>
                  </a:lnTo>
                  <a:lnTo>
                    <a:pt x="0" y="95250"/>
                  </a:lnTo>
                  <a:lnTo>
                    <a:pt x="0" y="476249"/>
                  </a:lnTo>
                  <a:lnTo>
                    <a:pt x="7492" y="513333"/>
                  </a:lnTo>
                  <a:lnTo>
                    <a:pt x="27939" y="543559"/>
                  </a:lnTo>
                  <a:lnTo>
                    <a:pt x="58165" y="564007"/>
                  </a:lnTo>
                  <a:lnTo>
                    <a:pt x="95250" y="571499"/>
                  </a:lnTo>
                  <a:lnTo>
                    <a:pt x="5081523" y="571499"/>
                  </a:lnTo>
                  <a:lnTo>
                    <a:pt x="5118608" y="564007"/>
                  </a:lnTo>
                  <a:lnTo>
                    <a:pt x="5148834" y="543559"/>
                  </a:lnTo>
                  <a:lnTo>
                    <a:pt x="5169281" y="513333"/>
                  </a:lnTo>
                  <a:lnTo>
                    <a:pt x="5176773" y="476249"/>
                  </a:lnTo>
                  <a:lnTo>
                    <a:pt x="5176773" y="95250"/>
                  </a:lnTo>
                  <a:lnTo>
                    <a:pt x="5169281" y="58165"/>
                  </a:lnTo>
                  <a:lnTo>
                    <a:pt x="5148834" y="27939"/>
                  </a:lnTo>
                  <a:lnTo>
                    <a:pt x="5118608" y="7492"/>
                  </a:lnTo>
                  <a:lnTo>
                    <a:pt x="5081523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678936" y="3262883"/>
              <a:ext cx="5177155" cy="571500"/>
            </a:xfrm>
            <a:custGeom>
              <a:avLst/>
              <a:gdLst/>
              <a:ahLst/>
              <a:cxnLst/>
              <a:rect l="l" t="t" r="r" b="b"/>
              <a:pathLst>
                <a:path w="5177155" h="571500">
                  <a:moveTo>
                    <a:pt x="0" y="95250"/>
                  </a:moveTo>
                  <a:lnTo>
                    <a:pt x="7492" y="58165"/>
                  </a:lnTo>
                  <a:lnTo>
                    <a:pt x="27939" y="27939"/>
                  </a:lnTo>
                  <a:lnTo>
                    <a:pt x="58165" y="7492"/>
                  </a:lnTo>
                  <a:lnTo>
                    <a:pt x="95250" y="0"/>
                  </a:lnTo>
                  <a:lnTo>
                    <a:pt x="5081523" y="0"/>
                  </a:lnTo>
                  <a:lnTo>
                    <a:pt x="5118608" y="7492"/>
                  </a:lnTo>
                  <a:lnTo>
                    <a:pt x="5148834" y="27939"/>
                  </a:lnTo>
                  <a:lnTo>
                    <a:pt x="5169281" y="58165"/>
                  </a:lnTo>
                  <a:lnTo>
                    <a:pt x="5176773" y="95250"/>
                  </a:lnTo>
                  <a:lnTo>
                    <a:pt x="5176773" y="476249"/>
                  </a:lnTo>
                  <a:lnTo>
                    <a:pt x="5169281" y="513333"/>
                  </a:lnTo>
                  <a:lnTo>
                    <a:pt x="5148834" y="543559"/>
                  </a:lnTo>
                  <a:lnTo>
                    <a:pt x="5118608" y="564007"/>
                  </a:lnTo>
                  <a:lnTo>
                    <a:pt x="5081523" y="571499"/>
                  </a:lnTo>
                  <a:lnTo>
                    <a:pt x="95250" y="571499"/>
                  </a:lnTo>
                  <a:lnTo>
                    <a:pt x="58165" y="564007"/>
                  </a:lnTo>
                  <a:lnTo>
                    <a:pt x="27939" y="543559"/>
                  </a:lnTo>
                  <a:lnTo>
                    <a:pt x="7492" y="513333"/>
                  </a:lnTo>
                  <a:lnTo>
                    <a:pt x="0" y="476249"/>
                  </a:lnTo>
                  <a:lnTo>
                    <a:pt x="0" y="95250"/>
                  </a:lnTo>
                  <a:close/>
                </a:path>
              </a:pathLst>
            </a:custGeom>
            <a:ln w="127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678936" y="4091940"/>
              <a:ext cx="5219700" cy="565785"/>
            </a:xfrm>
            <a:custGeom>
              <a:avLst/>
              <a:gdLst/>
              <a:ahLst/>
              <a:cxnLst/>
              <a:rect l="l" t="t" r="r" b="b"/>
              <a:pathLst>
                <a:path w="5219700" h="565785">
                  <a:moveTo>
                    <a:pt x="5125466" y="0"/>
                  </a:moveTo>
                  <a:lnTo>
                    <a:pt x="94234" y="0"/>
                  </a:lnTo>
                  <a:lnTo>
                    <a:pt x="57530" y="7366"/>
                  </a:lnTo>
                  <a:lnTo>
                    <a:pt x="27559" y="27559"/>
                  </a:lnTo>
                  <a:lnTo>
                    <a:pt x="7365" y="57531"/>
                  </a:lnTo>
                  <a:lnTo>
                    <a:pt x="0" y="94107"/>
                  </a:lnTo>
                  <a:lnTo>
                    <a:pt x="0" y="471043"/>
                  </a:lnTo>
                  <a:lnTo>
                    <a:pt x="7365" y="507746"/>
                  </a:lnTo>
                  <a:lnTo>
                    <a:pt x="27559" y="537718"/>
                  </a:lnTo>
                  <a:lnTo>
                    <a:pt x="57530" y="557911"/>
                  </a:lnTo>
                  <a:lnTo>
                    <a:pt x="94234" y="565277"/>
                  </a:lnTo>
                  <a:lnTo>
                    <a:pt x="5125466" y="565277"/>
                  </a:lnTo>
                  <a:lnTo>
                    <a:pt x="5162169" y="557911"/>
                  </a:lnTo>
                  <a:lnTo>
                    <a:pt x="5192141" y="537718"/>
                  </a:lnTo>
                  <a:lnTo>
                    <a:pt x="5212334" y="507746"/>
                  </a:lnTo>
                  <a:lnTo>
                    <a:pt x="5219699" y="471043"/>
                  </a:lnTo>
                  <a:lnTo>
                    <a:pt x="5219699" y="94107"/>
                  </a:lnTo>
                  <a:lnTo>
                    <a:pt x="5212334" y="57531"/>
                  </a:lnTo>
                  <a:lnTo>
                    <a:pt x="5192141" y="27559"/>
                  </a:lnTo>
                  <a:lnTo>
                    <a:pt x="5162169" y="7366"/>
                  </a:lnTo>
                  <a:lnTo>
                    <a:pt x="512546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78936" y="4091940"/>
              <a:ext cx="5219700" cy="565785"/>
            </a:xfrm>
            <a:custGeom>
              <a:avLst/>
              <a:gdLst/>
              <a:ahLst/>
              <a:cxnLst/>
              <a:rect l="l" t="t" r="r" b="b"/>
              <a:pathLst>
                <a:path w="5219700" h="565785">
                  <a:moveTo>
                    <a:pt x="0" y="94107"/>
                  </a:moveTo>
                  <a:lnTo>
                    <a:pt x="7365" y="57531"/>
                  </a:lnTo>
                  <a:lnTo>
                    <a:pt x="27559" y="27559"/>
                  </a:lnTo>
                  <a:lnTo>
                    <a:pt x="57530" y="7366"/>
                  </a:lnTo>
                  <a:lnTo>
                    <a:pt x="94234" y="0"/>
                  </a:lnTo>
                  <a:lnTo>
                    <a:pt x="5125466" y="0"/>
                  </a:lnTo>
                  <a:lnTo>
                    <a:pt x="5162169" y="7366"/>
                  </a:lnTo>
                  <a:lnTo>
                    <a:pt x="5192141" y="27559"/>
                  </a:lnTo>
                  <a:lnTo>
                    <a:pt x="5212334" y="57531"/>
                  </a:lnTo>
                  <a:lnTo>
                    <a:pt x="5219699" y="94107"/>
                  </a:lnTo>
                  <a:lnTo>
                    <a:pt x="5219699" y="471043"/>
                  </a:lnTo>
                  <a:lnTo>
                    <a:pt x="5212334" y="507746"/>
                  </a:lnTo>
                  <a:lnTo>
                    <a:pt x="5192141" y="537718"/>
                  </a:lnTo>
                  <a:lnTo>
                    <a:pt x="5162169" y="557911"/>
                  </a:lnTo>
                  <a:lnTo>
                    <a:pt x="5125466" y="565277"/>
                  </a:lnTo>
                  <a:lnTo>
                    <a:pt x="94234" y="565277"/>
                  </a:lnTo>
                  <a:lnTo>
                    <a:pt x="57530" y="557911"/>
                  </a:lnTo>
                  <a:lnTo>
                    <a:pt x="27559" y="537718"/>
                  </a:lnTo>
                  <a:lnTo>
                    <a:pt x="7365" y="507746"/>
                  </a:lnTo>
                  <a:lnTo>
                    <a:pt x="0" y="471043"/>
                  </a:lnTo>
                  <a:lnTo>
                    <a:pt x="0" y="94107"/>
                  </a:lnTo>
                  <a:close/>
                </a:path>
              </a:pathLst>
            </a:custGeom>
            <a:ln w="127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659123" y="4899660"/>
              <a:ext cx="5239385" cy="568325"/>
            </a:xfrm>
            <a:custGeom>
              <a:avLst/>
              <a:gdLst/>
              <a:ahLst/>
              <a:cxnLst/>
              <a:rect l="l" t="t" r="r" b="b"/>
              <a:pathLst>
                <a:path w="5239384" h="568325">
                  <a:moveTo>
                    <a:pt x="5144389" y="0"/>
                  </a:moveTo>
                  <a:lnTo>
                    <a:pt x="94741" y="0"/>
                  </a:lnTo>
                  <a:lnTo>
                    <a:pt x="57912" y="7492"/>
                  </a:lnTo>
                  <a:lnTo>
                    <a:pt x="27686" y="27685"/>
                  </a:lnTo>
                  <a:lnTo>
                    <a:pt x="7492" y="57784"/>
                  </a:lnTo>
                  <a:lnTo>
                    <a:pt x="0" y="94614"/>
                  </a:lnTo>
                  <a:lnTo>
                    <a:pt x="0" y="473455"/>
                  </a:lnTo>
                  <a:lnTo>
                    <a:pt x="7492" y="510285"/>
                  </a:lnTo>
                  <a:lnTo>
                    <a:pt x="27686" y="540384"/>
                  </a:lnTo>
                  <a:lnTo>
                    <a:pt x="57912" y="560577"/>
                  </a:lnTo>
                  <a:lnTo>
                    <a:pt x="94741" y="568070"/>
                  </a:lnTo>
                  <a:lnTo>
                    <a:pt x="5144389" y="568070"/>
                  </a:lnTo>
                  <a:lnTo>
                    <a:pt x="5181219" y="560577"/>
                  </a:lnTo>
                  <a:lnTo>
                    <a:pt x="5211445" y="540384"/>
                  </a:lnTo>
                  <a:lnTo>
                    <a:pt x="5231637" y="510285"/>
                  </a:lnTo>
                  <a:lnTo>
                    <a:pt x="5239131" y="473455"/>
                  </a:lnTo>
                  <a:lnTo>
                    <a:pt x="5239131" y="94614"/>
                  </a:lnTo>
                  <a:lnTo>
                    <a:pt x="5231637" y="57784"/>
                  </a:lnTo>
                  <a:lnTo>
                    <a:pt x="5211445" y="27685"/>
                  </a:lnTo>
                  <a:lnTo>
                    <a:pt x="5181219" y="7492"/>
                  </a:lnTo>
                  <a:lnTo>
                    <a:pt x="5144389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659123" y="4899660"/>
              <a:ext cx="5239385" cy="568325"/>
            </a:xfrm>
            <a:custGeom>
              <a:avLst/>
              <a:gdLst/>
              <a:ahLst/>
              <a:cxnLst/>
              <a:rect l="l" t="t" r="r" b="b"/>
              <a:pathLst>
                <a:path w="5239384" h="568325">
                  <a:moveTo>
                    <a:pt x="0" y="94614"/>
                  </a:moveTo>
                  <a:lnTo>
                    <a:pt x="7492" y="57784"/>
                  </a:lnTo>
                  <a:lnTo>
                    <a:pt x="27686" y="27685"/>
                  </a:lnTo>
                  <a:lnTo>
                    <a:pt x="57912" y="7492"/>
                  </a:lnTo>
                  <a:lnTo>
                    <a:pt x="94741" y="0"/>
                  </a:lnTo>
                  <a:lnTo>
                    <a:pt x="5144389" y="0"/>
                  </a:lnTo>
                  <a:lnTo>
                    <a:pt x="5181219" y="7492"/>
                  </a:lnTo>
                  <a:lnTo>
                    <a:pt x="5211445" y="27685"/>
                  </a:lnTo>
                  <a:lnTo>
                    <a:pt x="5231637" y="57784"/>
                  </a:lnTo>
                  <a:lnTo>
                    <a:pt x="5239131" y="94614"/>
                  </a:lnTo>
                  <a:lnTo>
                    <a:pt x="5239131" y="473455"/>
                  </a:lnTo>
                  <a:lnTo>
                    <a:pt x="5231637" y="510285"/>
                  </a:lnTo>
                  <a:lnTo>
                    <a:pt x="5211445" y="540384"/>
                  </a:lnTo>
                  <a:lnTo>
                    <a:pt x="5181219" y="560577"/>
                  </a:lnTo>
                  <a:lnTo>
                    <a:pt x="5144389" y="568070"/>
                  </a:lnTo>
                  <a:lnTo>
                    <a:pt x="94741" y="568070"/>
                  </a:lnTo>
                  <a:lnTo>
                    <a:pt x="57912" y="560577"/>
                  </a:lnTo>
                  <a:lnTo>
                    <a:pt x="27686" y="540384"/>
                  </a:lnTo>
                  <a:lnTo>
                    <a:pt x="7492" y="510285"/>
                  </a:lnTo>
                  <a:lnTo>
                    <a:pt x="0" y="473455"/>
                  </a:lnTo>
                  <a:lnTo>
                    <a:pt x="0" y="94614"/>
                  </a:lnTo>
                  <a:close/>
                </a:path>
              </a:pathLst>
            </a:custGeom>
            <a:ln w="1269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06979" y="175006"/>
            <a:ext cx="6305550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49800" algn="l"/>
              </a:tabLst>
            </a:pPr>
            <a:r>
              <a:rPr dirty="0" spc="-25"/>
              <a:t>5</a:t>
            </a:r>
            <a:r>
              <a:rPr dirty="0" spc="-90"/>
              <a:t> </a:t>
            </a:r>
            <a:r>
              <a:rPr dirty="0" spc="25"/>
              <a:t>ШАГОВ</a:t>
            </a:r>
            <a:r>
              <a:rPr dirty="0" spc="-135"/>
              <a:t> </a:t>
            </a:r>
            <a:r>
              <a:rPr dirty="0" spc="5"/>
              <a:t>ЭФФЕКТИВНОГО</a:t>
            </a:r>
            <a:r>
              <a:rPr dirty="0" spc="-145"/>
              <a:t> </a:t>
            </a:r>
            <a:r>
              <a:rPr dirty="0" spc="5"/>
              <a:t>УЧАСТИЯ</a:t>
            </a:r>
            <a:r>
              <a:rPr dirty="0" spc="-340"/>
              <a:t> </a:t>
            </a:r>
            <a:r>
              <a:rPr dirty="0" spc="80"/>
              <a:t>В	</a:t>
            </a:r>
            <a:r>
              <a:rPr dirty="0" spc="30"/>
              <a:t>АУКЦИОНАХ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66184" y="1663395"/>
            <a:ext cx="3023870" cy="3634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6705" indent="-264795">
              <a:lnSpc>
                <a:spcPct val="100000"/>
              </a:lnSpc>
              <a:spcBef>
                <a:spcPts val="105"/>
              </a:spcBef>
              <a:buClr>
                <a:srgbClr val="E11E31"/>
              </a:buClr>
              <a:buAutoNum type="arabicPeriod"/>
              <a:tabLst>
                <a:tab pos="307340" algn="l"/>
              </a:tabLst>
            </a:pPr>
            <a:r>
              <a:rPr dirty="0" sz="2000" spc="12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2000" spc="9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2000" spc="3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2000" spc="15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2000" spc="5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20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45">
                <a:solidFill>
                  <a:srgbClr val="444444"/>
                </a:solidFill>
                <a:latin typeface="Trebuchet MS"/>
                <a:cs typeface="Trebuchet MS"/>
              </a:rPr>
              <a:t>заку</a:t>
            </a:r>
            <a:r>
              <a:rPr dirty="0" sz="2000" spc="40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2000" spc="55">
                <a:solidFill>
                  <a:srgbClr val="444444"/>
                </a:solidFill>
                <a:latin typeface="Trebuchet MS"/>
                <a:cs typeface="Trebuchet MS"/>
              </a:rPr>
              <a:t>ок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E11E31"/>
              </a:buClr>
              <a:buFont typeface="Trebuchet MS"/>
              <a:buAutoNum type="arabicPeriod"/>
            </a:pPr>
            <a:endParaRPr sz="2300">
              <a:latin typeface="Trebuchet MS"/>
              <a:cs typeface="Trebuchet MS"/>
            </a:endParaRPr>
          </a:p>
          <a:p>
            <a:pPr marL="291465" indent="-262890">
              <a:lnSpc>
                <a:spcPct val="100000"/>
              </a:lnSpc>
              <a:spcBef>
                <a:spcPts val="1435"/>
              </a:spcBef>
              <a:buClr>
                <a:srgbClr val="E11E31"/>
              </a:buClr>
              <a:buAutoNum type="arabicPeriod"/>
              <a:tabLst>
                <a:tab pos="292100" algn="l"/>
              </a:tabLst>
            </a:pPr>
            <a:r>
              <a:rPr dirty="0" sz="2000" spc="114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20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2000" spc="20">
                <a:solidFill>
                  <a:srgbClr val="444444"/>
                </a:solidFill>
                <a:latin typeface="Trebuchet MS"/>
                <a:cs typeface="Trebuchet MS"/>
              </a:rPr>
              <a:t>с</a:t>
            </a:r>
            <a:r>
              <a:rPr dirty="0" sz="2000">
                <a:solidFill>
                  <a:srgbClr val="444444"/>
                </a:solidFill>
                <a:latin typeface="Trebuchet MS"/>
                <a:cs typeface="Trebuchet MS"/>
              </a:rPr>
              <a:t>ч</a:t>
            </a:r>
            <a:r>
              <a:rPr dirty="0" sz="2000" spc="-6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2000" spc="5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2000" spc="-17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15">
                <a:solidFill>
                  <a:srgbClr val="444444"/>
                </a:solidFill>
                <a:latin typeface="Trebuchet MS"/>
                <a:cs typeface="Trebuchet MS"/>
              </a:rPr>
              <a:t>при</a:t>
            </a:r>
            <a:r>
              <a:rPr dirty="0" sz="2000" spc="5">
                <a:solidFill>
                  <a:srgbClr val="444444"/>
                </a:solidFill>
                <a:latin typeface="Trebuchet MS"/>
                <a:cs typeface="Trebuchet MS"/>
              </a:rPr>
              <a:t>б</a:t>
            </a:r>
            <a:r>
              <a:rPr dirty="0" sz="2000" spc="175">
                <a:solidFill>
                  <a:srgbClr val="444444"/>
                </a:solidFill>
                <a:latin typeface="Trebuchet MS"/>
                <a:cs typeface="Trebuchet MS"/>
              </a:rPr>
              <a:t>ы</a:t>
            </a:r>
            <a:r>
              <a:rPr dirty="0" sz="2000" spc="20">
                <a:solidFill>
                  <a:srgbClr val="444444"/>
                </a:solidFill>
                <a:latin typeface="Trebuchet MS"/>
                <a:cs typeface="Trebuchet MS"/>
              </a:rPr>
              <a:t>л</a:t>
            </a:r>
            <a:r>
              <a:rPr dirty="0" sz="2000" spc="1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E11E31"/>
              </a:buClr>
              <a:buFont typeface="Trebuchet MS"/>
              <a:buAutoNum type="arabicPeriod"/>
            </a:pPr>
            <a:endParaRPr sz="2300">
              <a:latin typeface="Trebuchet MS"/>
              <a:cs typeface="Trebuchet MS"/>
            </a:endParaRPr>
          </a:p>
          <a:p>
            <a:pPr marL="294640" indent="-262255">
              <a:lnSpc>
                <a:spcPct val="100000"/>
              </a:lnSpc>
              <a:spcBef>
                <a:spcPts val="1435"/>
              </a:spcBef>
              <a:buClr>
                <a:srgbClr val="E11E31"/>
              </a:buClr>
              <a:buAutoNum type="arabicPeriod"/>
              <a:tabLst>
                <a:tab pos="294640" algn="l"/>
              </a:tabLst>
            </a:pPr>
            <a:r>
              <a:rPr dirty="0" sz="2000" spc="135">
                <a:solidFill>
                  <a:srgbClr val="444444"/>
                </a:solidFill>
                <a:latin typeface="Trebuchet MS"/>
                <a:cs typeface="Trebuchet MS"/>
              </a:rPr>
              <a:t>П</a:t>
            </a:r>
            <a:r>
              <a:rPr dirty="0" sz="20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2000" spc="25">
                <a:solidFill>
                  <a:srgbClr val="444444"/>
                </a:solidFill>
                <a:latin typeface="Trebuchet MS"/>
                <a:cs typeface="Trebuchet MS"/>
              </a:rPr>
              <a:t>д</a:t>
            </a:r>
            <a:r>
              <a:rPr dirty="0" sz="2000" spc="-55">
                <a:solidFill>
                  <a:srgbClr val="444444"/>
                </a:solidFill>
                <a:latin typeface="Trebuchet MS"/>
                <a:cs typeface="Trebuchet MS"/>
              </a:rPr>
              <a:t>г</a:t>
            </a:r>
            <a:r>
              <a:rPr dirty="0" sz="20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20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20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2000" spc="8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20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2000" spc="6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2000" spc="-19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70">
                <a:solidFill>
                  <a:srgbClr val="444444"/>
                </a:solidFill>
                <a:latin typeface="Trebuchet MS"/>
                <a:cs typeface="Trebuchet MS"/>
              </a:rPr>
              <a:t>за</a:t>
            </a:r>
            <a:r>
              <a:rPr dirty="0" sz="2000" spc="80">
                <a:solidFill>
                  <a:srgbClr val="444444"/>
                </a:solidFill>
                <a:latin typeface="Trebuchet MS"/>
                <a:cs typeface="Trebuchet MS"/>
              </a:rPr>
              <a:t>я</a:t>
            </a:r>
            <a:r>
              <a:rPr dirty="0" sz="2000" spc="9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2000" spc="25">
                <a:solidFill>
                  <a:srgbClr val="444444"/>
                </a:solidFill>
                <a:latin typeface="Trebuchet MS"/>
                <a:cs typeface="Trebuchet MS"/>
              </a:rPr>
              <a:t>ки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E11E31"/>
              </a:buClr>
              <a:buFont typeface="Trebuchet MS"/>
              <a:buAutoNum type="arabicPeriod"/>
            </a:pPr>
            <a:endParaRPr sz="2300">
              <a:latin typeface="Trebuchet MS"/>
              <a:cs typeface="Trebuchet MS"/>
            </a:endParaRPr>
          </a:p>
          <a:p>
            <a:pPr marL="294640" indent="-264160">
              <a:lnSpc>
                <a:spcPct val="100000"/>
              </a:lnSpc>
              <a:spcBef>
                <a:spcPts val="1425"/>
              </a:spcBef>
              <a:buClr>
                <a:srgbClr val="E11E31"/>
              </a:buClr>
              <a:buAutoNum type="arabicPeriod"/>
              <a:tabLst>
                <a:tab pos="294640" algn="l"/>
              </a:tabLst>
            </a:pPr>
            <a:r>
              <a:rPr dirty="0" sz="2000" spc="45">
                <a:solidFill>
                  <a:srgbClr val="444444"/>
                </a:solidFill>
                <a:latin typeface="Trebuchet MS"/>
                <a:cs typeface="Trebuchet MS"/>
              </a:rPr>
              <a:t>Участ</a:t>
            </a:r>
            <a:r>
              <a:rPr dirty="0" sz="2000" spc="4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2000" spc="-3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2000" spc="-14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110">
                <a:solidFill>
                  <a:srgbClr val="444444"/>
                </a:solidFill>
                <a:latin typeface="Trebuchet MS"/>
                <a:cs typeface="Trebuchet MS"/>
              </a:rPr>
              <a:t>в</a:t>
            </a:r>
            <a:r>
              <a:rPr dirty="0" sz="2000" spc="-155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30">
                <a:solidFill>
                  <a:srgbClr val="444444"/>
                </a:solidFill>
                <a:latin typeface="Trebuchet MS"/>
                <a:cs typeface="Trebuchet MS"/>
              </a:rPr>
              <a:t>аукц</a:t>
            </a:r>
            <a:r>
              <a:rPr dirty="0" sz="2000" spc="25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2000" spc="4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2000" spc="40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2000" spc="-3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E11E31"/>
              </a:buClr>
              <a:buFont typeface="Trebuchet MS"/>
              <a:buAutoNum type="arabicPeriod"/>
            </a:pPr>
            <a:endParaRPr sz="2300">
              <a:latin typeface="Trebuchet MS"/>
              <a:cs typeface="Trebuchet MS"/>
            </a:endParaRPr>
          </a:p>
          <a:p>
            <a:pPr marL="274320" indent="-262255">
              <a:lnSpc>
                <a:spcPct val="100000"/>
              </a:lnSpc>
              <a:spcBef>
                <a:spcPts val="1435"/>
              </a:spcBef>
              <a:buClr>
                <a:srgbClr val="E11E31"/>
              </a:buClr>
              <a:buAutoNum type="arabicPeriod"/>
              <a:tabLst>
                <a:tab pos="274955" algn="l"/>
              </a:tabLst>
            </a:pPr>
            <a:r>
              <a:rPr dirty="0" sz="2000" spc="50">
                <a:solidFill>
                  <a:srgbClr val="444444"/>
                </a:solidFill>
                <a:latin typeface="Trebuchet MS"/>
                <a:cs typeface="Trebuchet MS"/>
              </a:rPr>
              <a:t>Заключен</a:t>
            </a:r>
            <a:r>
              <a:rPr dirty="0" sz="2000" spc="40">
                <a:solidFill>
                  <a:srgbClr val="444444"/>
                </a:solidFill>
                <a:latin typeface="Trebuchet MS"/>
                <a:cs typeface="Trebuchet MS"/>
              </a:rPr>
              <a:t>и</a:t>
            </a:r>
            <a:r>
              <a:rPr dirty="0" sz="2000" spc="-35">
                <a:solidFill>
                  <a:srgbClr val="444444"/>
                </a:solidFill>
                <a:latin typeface="Trebuchet MS"/>
                <a:cs typeface="Trebuchet MS"/>
              </a:rPr>
              <a:t>е</a:t>
            </a:r>
            <a:r>
              <a:rPr dirty="0" sz="2000" spc="-22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dirty="0" sz="20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2000" spc="35">
                <a:solidFill>
                  <a:srgbClr val="444444"/>
                </a:solidFill>
                <a:latin typeface="Trebuchet MS"/>
                <a:cs typeface="Trebuchet MS"/>
              </a:rPr>
              <a:t>о</a:t>
            </a:r>
            <a:r>
              <a:rPr dirty="0" sz="2000" spc="5">
                <a:solidFill>
                  <a:srgbClr val="444444"/>
                </a:solidFill>
                <a:latin typeface="Trebuchet MS"/>
                <a:cs typeface="Trebuchet MS"/>
              </a:rPr>
              <a:t>н</a:t>
            </a:r>
            <a:r>
              <a:rPr dirty="0" sz="20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2000" spc="-15">
                <a:solidFill>
                  <a:srgbClr val="444444"/>
                </a:solidFill>
                <a:latin typeface="Trebuchet MS"/>
                <a:cs typeface="Trebuchet MS"/>
              </a:rPr>
              <a:t>р</a:t>
            </a:r>
            <a:r>
              <a:rPr dirty="0" sz="2000" spc="35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r>
              <a:rPr dirty="0" sz="2000" spc="20">
                <a:solidFill>
                  <a:srgbClr val="444444"/>
                </a:solidFill>
                <a:latin typeface="Trebuchet MS"/>
                <a:cs typeface="Trebuchet MS"/>
              </a:rPr>
              <a:t>к</a:t>
            </a:r>
            <a:r>
              <a:rPr dirty="0" sz="2000" spc="25">
                <a:solidFill>
                  <a:srgbClr val="444444"/>
                </a:solidFill>
                <a:latin typeface="Trebuchet MS"/>
                <a:cs typeface="Trebuchet MS"/>
              </a:rPr>
              <a:t>т</a:t>
            </a:r>
            <a:r>
              <a:rPr dirty="0" sz="2000" spc="60">
                <a:solidFill>
                  <a:srgbClr val="444444"/>
                </a:solidFill>
                <a:latin typeface="Trebuchet MS"/>
                <a:cs typeface="Trebuchet MS"/>
              </a:rPr>
              <a:t>а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6772" y="1560575"/>
            <a:ext cx="560832" cy="717803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3208020" y="1560575"/>
            <a:ext cx="0" cy="3907154"/>
          </a:xfrm>
          <a:custGeom>
            <a:avLst/>
            <a:gdLst/>
            <a:ahLst/>
            <a:cxnLst/>
            <a:rect l="l" t="t" r="r" b="b"/>
            <a:pathLst>
              <a:path w="0" h="3907154">
                <a:moveTo>
                  <a:pt x="0" y="0"/>
                </a:moveTo>
                <a:lnTo>
                  <a:pt x="0" y="3907028"/>
                </a:lnTo>
              </a:path>
            </a:pathLst>
          </a:custGeom>
          <a:ln w="70104">
            <a:solidFill>
              <a:srgbClr val="ABB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pc="35"/>
              <a:t>Спи</a:t>
            </a:r>
            <a:r>
              <a:rPr dirty="0" spc="10"/>
              <a:t>рин</a:t>
            </a:r>
            <a:r>
              <a:rPr dirty="0" spc="-95"/>
              <a:t> </a:t>
            </a:r>
            <a:r>
              <a:rPr dirty="0" spc="-40"/>
              <a:t>А</a:t>
            </a:r>
            <a:r>
              <a:rPr dirty="0" spc="-35"/>
              <a:t>.</a:t>
            </a:r>
            <a:r>
              <a:rPr dirty="0" spc="-40"/>
              <a:t>А</a:t>
            </a:r>
            <a:r>
              <a:rPr dirty="0" spc="-25"/>
              <a:t>.</a:t>
            </a:r>
            <a:r>
              <a:rPr dirty="0"/>
              <a:t> </a:t>
            </a:r>
            <a:r>
              <a:rPr dirty="0" spc="-125"/>
              <a:t> </a:t>
            </a:r>
            <a:r>
              <a:rPr dirty="0" spc="40"/>
              <a:t>20</a:t>
            </a:r>
            <a:r>
              <a:rPr dirty="0" spc="35"/>
              <a:t>2</a:t>
            </a:r>
            <a:r>
              <a:rPr dirty="0" spc="40"/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Пацевич Екатерина Александровна</dc:creator>
  <dc:title>Презентация PowerPoint</dc:title>
  <dcterms:created xsi:type="dcterms:W3CDTF">2021-04-27T10:38:05Z</dcterms:created>
  <dcterms:modified xsi:type="dcterms:W3CDTF">2021-04-27T10:38:05Z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2021-03-29T00:00:00Z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2021-04-27T00:00:00Z</vt:filetime>
  </property>
</Properties>
</file>