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2"/>
  </p:notesMasterIdLst>
  <p:handoutMasterIdLst>
    <p:handoutMasterId r:id="rId23"/>
  </p:handoutMasterIdLst>
  <p:sldIdLst>
    <p:sldId id="321" r:id="rId2"/>
    <p:sldId id="301" r:id="rId3"/>
    <p:sldId id="336" r:id="rId4"/>
    <p:sldId id="342" r:id="rId5"/>
    <p:sldId id="343" r:id="rId6"/>
    <p:sldId id="346" r:id="rId7"/>
    <p:sldId id="328" r:id="rId8"/>
    <p:sldId id="309" r:id="rId9"/>
    <p:sldId id="347" r:id="rId10"/>
    <p:sldId id="330" r:id="rId11"/>
    <p:sldId id="335" r:id="rId12"/>
    <p:sldId id="352" r:id="rId13"/>
    <p:sldId id="348" r:id="rId14"/>
    <p:sldId id="349" r:id="rId15"/>
    <p:sldId id="350" r:id="rId16"/>
    <p:sldId id="351" r:id="rId17"/>
    <p:sldId id="323" r:id="rId18"/>
    <p:sldId id="324" r:id="rId19"/>
    <p:sldId id="338" r:id="rId20"/>
    <p:sldId id="265" r:id="rId2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 autoAdjust="0"/>
  </p:normalViewPr>
  <p:slideViewPr>
    <p:cSldViewPr snapToGrid="0">
      <p:cViewPr>
        <p:scale>
          <a:sx n="84" d="100"/>
          <a:sy n="84" d="100"/>
        </p:scale>
        <p:origin x="-1506" y="-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14" y="2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A8536-FFA6-4BF5-BB66-B5242DDA35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32CD5-71CF-4556-8DCC-99F654E7A13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4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endParaRPr lang="ru-RU" sz="20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r>
            <a: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          </a:t>
          </a:r>
          <a:r>
            <a:rPr lang="ru-RU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Проведены проверки 255 предприятий </a:t>
          </a:r>
        </a:p>
        <a:p>
          <a:r>
            <a:rPr lang="ru-RU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( </a:t>
          </a:r>
          <a:r>
            <a: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производство пищевых продуктов – 33)  </a:t>
          </a:r>
        </a:p>
        <a:p>
          <a:endParaRPr lang="ru-RU" sz="28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endParaRPr lang="ru-RU" sz="2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7E5C4E6-C528-4D4B-BBDF-5285D510D10D}" type="parTrans" cxnId="{1CA5B464-F67B-4C6C-AAE8-0E1E23C90E30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71D030CA-A2B1-4F79-9016-24E396639041}" type="sibTrans" cxnId="{1CA5B464-F67B-4C6C-AAE8-0E1E23C90E30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2000">
            <a:ln>
              <a:solidFill>
                <a:srgbClr val="FFC000"/>
              </a:solidFill>
            </a:ln>
            <a:latin typeface="Calibri" pitchFamily="34" charset="0"/>
            <a:cs typeface="Calibri" pitchFamily="34" charset="0"/>
          </a:endParaRPr>
        </a:p>
      </dgm:t>
    </dgm:pt>
    <dgm:pt modelId="{D02EA1CB-1B67-4FD9-B521-CB548208E64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Вынесено  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492  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постановления о назначении административного наказания. Наложены штрафы на сумму  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5 457,0 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тыс. руб.</a:t>
          </a:r>
        </a:p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Производство </a:t>
          </a:r>
          <a:r>
            <a:rPr lang="ru-RU" sz="2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пищ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ru-RU" sz="2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прод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 - 66 постановлений на сумму 1132,6 тыс. </a:t>
          </a:r>
          <a:r>
            <a:rPr lang="ru-RU" sz="2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руб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D753F83-4406-40AD-B7B3-185F9B9012A0}" type="parTrans" cxnId="{21877428-79E0-4541-84B8-78FE58ABAC9B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9B2F7C7A-16B4-466B-B759-AEA1B6B55370}" type="sibTrans" cxnId="{21877428-79E0-4541-84B8-78FE58ABAC9B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15CC37E5-1BA8-4343-B56F-AB02E0A0CA9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Направлены в суды 39 административных дел ( производители – 4)</a:t>
          </a:r>
        </a:p>
      </dgm:t>
    </dgm:pt>
    <dgm:pt modelId="{4C2E5920-07AC-4C16-823B-F269CDEF0791}" type="parTrans" cxnId="{0823D124-B3E1-47D2-AC19-DBFC43DD71C0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9E831E87-B397-4D2D-8EC1-067B09BE4D7B}" type="sibTrans" cxnId="{0823D124-B3E1-47D2-AC19-DBFC43DD71C0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2DB0B16E-B521-4E4B-A9DC-4FA90A6CBEF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Нарушения  требований законодательства выявлены на  204  (80%) предприятиях    ( 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производство </a:t>
          </a:r>
          <a:r>
            <a:rPr lang="ru-RU" sz="2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пищ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продуктов -  31 (94%)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A49F63D-C304-4651-A245-D07B5FB140C8}" type="sibTrans" cxnId="{59BA0225-01EF-460C-A372-7D4F48F6C71B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CFBE8079-AA71-45DE-A596-C42A4683F1D9}" type="parTrans" cxnId="{59BA0225-01EF-460C-A372-7D4F48F6C71B}">
      <dgm:prSet/>
      <dgm:spPr/>
      <dgm:t>
        <a:bodyPr/>
        <a:lstStyle/>
        <a:p>
          <a:endParaRPr lang="ru-RU" sz="2000">
            <a:latin typeface="Calibri" pitchFamily="34" charset="0"/>
            <a:cs typeface="Calibri" pitchFamily="34" charset="0"/>
          </a:endParaRPr>
        </a:p>
      </dgm:t>
    </dgm:pt>
    <dgm:pt modelId="{815ED800-69D3-420D-9C5D-13335722E54F}" type="pres">
      <dgm:prSet presAssocID="{D3DA8536-FFA6-4BF5-BB66-B5242DDA35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00208BC-0063-4E14-8141-FBE27DC37571}" type="pres">
      <dgm:prSet presAssocID="{D3DA8536-FFA6-4BF5-BB66-B5242DDA3571}" presName="Name1" presStyleCnt="0"/>
      <dgm:spPr/>
    </dgm:pt>
    <dgm:pt modelId="{56B51B0E-E6A0-4C24-8B3F-DEE715B3FD31}" type="pres">
      <dgm:prSet presAssocID="{D3DA8536-FFA6-4BF5-BB66-B5242DDA3571}" presName="cycle" presStyleCnt="0"/>
      <dgm:spPr/>
    </dgm:pt>
    <dgm:pt modelId="{DB3022FE-763D-49E9-9EAB-B3C18B587E2F}" type="pres">
      <dgm:prSet presAssocID="{D3DA8536-FFA6-4BF5-BB66-B5242DDA3571}" presName="srcNode" presStyleLbl="node1" presStyleIdx="0" presStyleCnt="4"/>
      <dgm:spPr/>
    </dgm:pt>
    <dgm:pt modelId="{96D0F796-071A-41B5-A001-BE0AF06DA2AB}" type="pres">
      <dgm:prSet presAssocID="{D3DA8536-FFA6-4BF5-BB66-B5242DDA3571}" presName="conn" presStyleLbl="parChTrans1D2" presStyleIdx="0" presStyleCnt="1"/>
      <dgm:spPr/>
      <dgm:t>
        <a:bodyPr/>
        <a:lstStyle/>
        <a:p>
          <a:endParaRPr lang="ru-RU"/>
        </a:p>
      </dgm:t>
    </dgm:pt>
    <dgm:pt modelId="{ACA6F8D0-B1AF-41D3-B383-2A4FD50DF39C}" type="pres">
      <dgm:prSet presAssocID="{D3DA8536-FFA6-4BF5-BB66-B5242DDA3571}" presName="extraNode" presStyleLbl="node1" presStyleIdx="0" presStyleCnt="4"/>
      <dgm:spPr/>
    </dgm:pt>
    <dgm:pt modelId="{813A48B8-7D0C-41D2-A6E5-3D84BA9C86F8}" type="pres">
      <dgm:prSet presAssocID="{D3DA8536-FFA6-4BF5-BB66-B5242DDA3571}" presName="dstNode" presStyleLbl="node1" presStyleIdx="0" presStyleCnt="4"/>
      <dgm:spPr/>
    </dgm:pt>
    <dgm:pt modelId="{9EC78DFD-708E-468A-987D-AA9BF85B2972}" type="pres">
      <dgm:prSet presAssocID="{DCD32CD5-71CF-4556-8DCC-99F654E7A135}" presName="text_1" presStyleLbl="node1" presStyleIdx="0" presStyleCnt="4" custScaleX="95987" custScaleY="164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9BFB6-DB78-49E7-8688-829ABA9C8F04}" type="pres">
      <dgm:prSet presAssocID="{DCD32CD5-71CF-4556-8DCC-99F654E7A135}" presName="accent_1" presStyleCnt="0"/>
      <dgm:spPr/>
    </dgm:pt>
    <dgm:pt modelId="{A4E9F46D-681D-4CF3-BA68-697BD06F7DBA}" type="pres">
      <dgm:prSet presAssocID="{DCD32CD5-71CF-4556-8DCC-99F654E7A135}" presName="accentRepeatNode" presStyleLbl="solidFgAcc1" presStyleIdx="0" presStyleCnt="4" custLinFactNeighborX="4297" custLinFactNeighborY="1075"/>
      <dgm:spPr>
        <a:blipFill rotWithShape="0">
          <a:blip xmlns:r="http://schemas.openxmlformats.org/officeDocument/2006/relationships" r:embed="rId1"/>
          <a:stretch>
            <a:fillRect t="-1000" b="-13000"/>
          </a:stretch>
        </a:blipFill>
      </dgm:spPr>
    </dgm:pt>
    <dgm:pt modelId="{F7BD0C03-64DB-4778-883F-F23397166E26}" type="pres">
      <dgm:prSet presAssocID="{2DB0B16E-B521-4E4B-A9DC-4FA90A6CBE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712D1-0CDB-4064-A2DF-F1BF9DB5977C}" type="pres">
      <dgm:prSet presAssocID="{2DB0B16E-B521-4E4B-A9DC-4FA90A6CBEF9}" presName="accent_2" presStyleCnt="0"/>
      <dgm:spPr/>
    </dgm:pt>
    <dgm:pt modelId="{08D081F5-84A5-4243-8DC1-CCAC83CDBFD8}" type="pres">
      <dgm:prSet presAssocID="{2DB0B16E-B521-4E4B-A9DC-4FA90A6CBEF9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BD5B2B-EACC-4927-988F-D806A4490AAB}" type="pres">
      <dgm:prSet presAssocID="{D02EA1CB-1B67-4FD9-B521-CB548208E64A}" presName="text_3" presStyleLbl="node1" presStyleIdx="2" presStyleCnt="4" custScaleX="101557" custScaleY="139460" custLinFactNeighborX="562" custLinFactNeighborY="-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127B9-B100-4B6C-9176-3A9188B5E556}" type="pres">
      <dgm:prSet presAssocID="{D02EA1CB-1B67-4FD9-B521-CB548208E64A}" presName="accent_3" presStyleCnt="0"/>
      <dgm:spPr/>
    </dgm:pt>
    <dgm:pt modelId="{1A5A7CC5-6067-4F69-84D7-173793942E27}" type="pres">
      <dgm:prSet presAssocID="{D02EA1CB-1B67-4FD9-B521-CB548208E64A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48C865-66EF-4FD2-8638-73B8327ECF6F}" type="pres">
      <dgm:prSet presAssocID="{15CC37E5-1BA8-4343-B56F-AB02E0A0CA9E}" presName="text_4" presStyleLbl="node1" presStyleIdx="3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23AC-483C-4305-A2CB-A492C068B028}" type="pres">
      <dgm:prSet presAssocID="{15CC37E5-1BA8-4343-B56F-AB02E0A0CA9E}" presName="accent_4" presStyleCnt="0"/>
      <dgm:spPr/>
    </dgm:pt>
    <dgm:pt modelId="{E115D0A5-63E4-4CBF-B5D8-24D479D54FB0}" type="pres">
      <dgm:prSet presAssocID="{15CC37E5-1BA8-4343-B56F-AB02E0A0CA9E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99E29C2-80BA-4C0F-A6C8-6A128435FE95}" type="presOf" srcId="{15CC37E5-1BA8-4343-B56F-AB02E0A0CA9E}" destId="{4148C865-66EF-4FD2-8638-73B8327ECF6F}" srcOrd="0" destOrd="0" presId="urn:microsoft.com/office/officeart/2008/layout/VerticalCurvedList"/>
    <dgm:cxn modelId="{0823D124-B3E1-47D2-AC19-DBFC43DD71C0}" srcId="{D3DA8536-FFA6-4BF5-BB66-B5242DDA3571}" destId="{15CC37E5-1BA8-4343-B56F-AB02E0A0CA9E}" srcOrd="3" destOrd="0" parTransId="{4C2E5920-07AC-4C16-823B-F269CDEF0791}" sibTransId="{9E831E87-B397-4D2D-8EC1-067B09BE4D7B}"/>
    <dgm:cxn modelId="{7ED02D79-96BE-48A2-9085-077D9A6CA7A5}" type="presOf" srcId="{71D030CA-A2B1-4F79-9016-24E396639041}" destId="{96D0F796-071A-41B5-A001-BE0AF06DA2AB}" srcOrd="0" destOrd="0" presId="urn:microsoft.com/office/officeart/2008/layout/VerticalCurvedList"/>
    <dgm:cxn modelId="{21877428-79E0-4541-84B8-78FE58ABAC9B}" srcId="{D3DA8536-FFA6-4BF5-BB66-B5242DDA3571}" destId="{D02EA1CB-1B67-4FD9-B521-CB548208E64A}" srcOrd="2" destOrd="0" parTransId="{2D753F83-4406-40AD-B7B3-185F9B9012A0}" sibTransId="{9B2F7C7A-16B4-466B-B759-AEA1B6B55370}"/>
    <dgm:cxn modelId="{29E94F77-D2A7-48E8-885B-73DE2FE8B709}" type="presOf" srcId="{D02EA1CB-1B67-4FD9-B521-CB548208E64A}" destId="{97BD5B2B-EACC-4927-988F-D806A4490AAB}" srcOrd="0" destOrd="0" presId="urn:microsoft.com/office/officeart/2008/layout/VerticalCurvedList"/>
    <dgm:cxn modelId="{F9BE05E9-B3DA-481E-AD18-D47C579794BB}" type="presOf" srcId="{D3DA8536-FFA6-4BF5-BB66-B5242DDA3571}" destId="{815ED800-69D3-420D-9C5D-13335722E54F}" srcOrd="0" destOrd="0" presId="urn:microsoft.com/office/officeart/2008/layout/VerticalCurvedList"/>
    <dgm:cxn modelId="{AEB8C2BF-02E5-4AF4-A3BF-E51BE86760E6}" type="presOf" srcId="{DCD32CD5-71CF-4556-8DCC-99F654E7A135}" destId="{9EC78DFD-708E-468A-987D-AA9BF85B2972}" srcOrd="0" destOrd="0" presId="urn:microsoft.com/office/officeart/2008/layout/VerticalCurvedList"/>
    <dgm:cxn modelId="{1CA5B464-F67B-4C6C-AAE8-0E1E23C90E30}" srcId="{D3DA8536-FFA6-4BF5-BB66-B5242DDA3571}" destId="{DCD32CD5-71CF-4556-8DCC-99F654E7A135}" srcOrd="0" destOrd="0" parTransId="{87E5C4E6-C528-4D4B-BBDF-5285D510D10D}" sibTransId="{71D030CA-A2B1-4F79-9016-24E396639041}"/>
    <dgm:cxn modelId="{59BA0225-01EF-460C-A372-7D4F48F6C71B}" srcId="{D3DA8536-FFA6-4BF5-BB66-B5242DDA3571}" destId="{2DB0B16E-B521-4E4B-A9DC-4FA90A6CBEF9}" srcOrd="1" destOrd="0" parTransId="{CFBE8079-AA71-45DE-A596-C42A4683F1D9}" sibTransId="{0A49F63D-C304-4651-A245-D07B5FB140C8}"/>
    <dgm:cxn modelId="{0BBB9A7B-B9F9-4AE8-835B-7C2ACBDE1A08}" type="presOf" srcId="{2DB0B16E-B521-4E4B-A9DC-4FA90A6CBEF9}" destId="{F7BD0C03-64DB-4778-883F-F23397166E26}" srcOrd="0" destOrd="0" presId="urn:microsoft.com/office/officeart/2008/layout/VerticalCurvedList"/>
    <dgm:cxn modelId="{20F1ABA6-EFE9-43FA-B7E1-B994021BE468}" type="presParOf" srcId="{815ED800-69D3-420D-9C5D-13335722E54F}" destId="{500208BC-0063-4E14-8141-FBE27DC37571}" srcOrd="0" destOrd="0" presId="urn:microsoft.com/office/officeart/2008/layout/VerticalCurvedList"/>
    <dgm:cxn modelId="{584057A8-2E01-4FE3-8A4B-F0AA66E6D087}" type="presParOf" srcId="{500208BC-0063-4E14-8141-FBE27DC37571}" destId="{56B51B0E-E6A0-4C24-8B3F-DEE715B3FD31}" srcOrd="0" destOrd="0" presId="urn:microsoft.com/office/officeart/2008/layout/VerticalCurvedList"/>
    <dgm:cxn modelId="{412C66FD-3602-4964-8120-4291056885BE}" type="presParOf" srcId="{56B51B0E-E6A0-4C24-8B3F-DEE715B3FD31}" destId="{DB3022FE-763D-49E9-9EAB-B3C18B587E2F}" srcOrd="0" destOrd="0" presId="urn:microsoft.com/office/officeart/2008/layout/VerticalCurvedList"/>
    <dgm:cxn modelId="{3BDA2F35-F652-4F38-8257-89C1178A363D}" type="presParOf" srcId="{56B51B0E-E6A0-4C24-8B3F-DEE715B3FD31}" destId="{96D0F796-071A-41B5-A001-BE0AF06DA2AB}" srcOrd="1" destOrd="0" presId="urn:microsoft.com/office/officeart/2008/layout/VerticalCurvedList"/>
    <dgm:cxn modelId="{19ED4594-7944-4FA6-8C3F-9FC14AF9ADB6}" type="presParOf" srcId="{56B51B0E-E6A0-4C24-8B3F-DEE715B3FD31}" destId="{ACA6F8D0-B1AF-41D3-B383-2A4FD50DF39C}" srcOrd="2" destOrd="0" presId="urn:microsoft.com/office/officeart/2008/layout/VerticalCurvedList"/>
    <dgm:cxn modelId="{4571681D-9D9C-4047-A198-27910BA8B231}" type="presParOf" srcId="{56B51B0E-E6A0-4C24-8B3F-DEE715B3FD31}" destId="{813A48B8-7D0C-41D2-A6E5-3D84BA9C86F8}" srcOrd="3" destOrd="0" presId="urn:microsoft.com/office/officeart/2008/layout/VerticalCurvedList"/>
    <dgm:cxn modelId="{7FE61D81-D13F-4DD4-B6FF-62346F3E9824}" type="presParOf" srcId="{500208BC-0063-4E14-8141-FBE27DC37571}" destId="{9EC78DFD-708E-468A-987D-AA9BF85B2972}" srcOrd="1" destOrd="0" presId="urn:microsoft.com/office/officeart/2008/layout/VerticalCurvedList"/>
    <dgm:cxn modelId="{AECE9567-1F7A-4695-8E21-13C2AE50AB45}" type="presParOf" srcId="{500208BC-0063-4E14-8141-FBE27DC37571}" destId="{D899BFB6-DB78-49E7-8688-829ABA9C8F04}" srcOrd="2" destOrd="0" presId="urn:microsoft.com/office/officeart/2008/layout/VerticalCurvedList"/>
    <dgm:cxn modelId="{49FB8035-EA8D-4551-8DAB-B1E30C97D36A}" type="presParOf" srcId="{D899BFB6-DB78-49E7-8688-829ABA9C8F04}" destId="{A4E9F46D-681D-4CF3-BA68-697BD06F7DBA}" srcOrd="0" destOrd="0" presId="urn:microsoft.com/office/officeart/2008/layout/VerticalCurvedList"/>
    <dgm:cxn modelId="{81D0A538-B0E5-46E3-81CA-5CF59E86B010}" type="presParOf" srcId="{500208BC-0063-4E14-8141-FBE27DC37571}" destId="{F7BD0C03-64DB-4778-883F-F23397166E26}" srcOrd="3" destOrd="0" presId="urn:microsoft.com/office/officeart/2008/layout/VerticalCurvedList"/>
    <dgm:cxn modelId="{BFB5C718-2EB1-4E3B-9C9D-B24A8C5D00BF}" type="presParOf" srcId="{500208BC-0063-4E14-8141-FBE27DC37571}" destId="{510712D1-0CDB-4064-A2DF-F1BF9DB5977C}" srcOrd="4" destOrd="0" presId="urn:microsoft.com/office/officeart/2008/layout/VerticalCurvedList"/>
    <dgm:cxn modelId="{EC24511B-945C-4012-B2FC-37AE18D1C4BB}" type="presParOf" srcId="{510712D1-0CDB-4064-A2DF-F1BF9DB5977C}" destId="{08D081F5-84A5-4243-8DC1-CCAC83CDBFD8}" srcOrd="0" destOrd="0" presId="urn:microsoft.com/office/officeart/2008/layout/VerticalCurvedList"/>
    <dgm:cxn modelId="{927DAE5A-5AC6-4CE1-980B-73716F8A4AF1}" type="presParOf" srcId="{500208BC-0063-4E14-8141-FBE27DC37571}" destId="{97BD5B2B-EACC-4927-988F-D806A4490AAB}" srcOrd="5" destOrd="0" presId="urn:microsoft.com/office/officeart/2008/layout/VerticalCurvedList"/>
    <dgm:cxn modelId="{4010CA12-3B89-430B-8DC4-1D4ABC64F11E}" type="presParOf" srcId="{500208BC-0063-4E14-8141-FBE27DC37571}" destId="{6BB127B9-B100-4B6C-9176-3A9188B5E556}" srcOrd="6" destOrd="0" presId="urn:microsoft.com/office/officeart/2008/layout/VerticalCurvedList"/>
    <dgm:cxn modelId="{FDB8C806-4588-4BEC-99D5-1C08EFD675C0}" type="presParOf" srcId="{6BB127B9-B100-4B6C-9176-3A9188B5E556}" destId="{1A5A7CC5-6067-4F69-84D7-173793942E27}" srcOrd="0" destOrd="0" presId="urn:microsoft.com/office/officeart/2008/layout/VerticalCurvedList"/>
    <dgm:cxn modelId="{D3D2A02C-780D-49BA-BA80-011396D60349}" type="presParOf" srcId="{500208BC-0063-4E14-8141-FBE27DC37571}" destId="{4148C865-66EF-4FD2-8638-73B8327ECF6F}" srcOrd="7" destOrd="0" presId="urn:microsoft.com/office/officeart/2008/layout/VerticalCurvedList"/>
    <dgm:cxn modelId="{D0B8B09D-F065-4A69-9808-F9A0866134D9}" type="presParOf" srcId="{500208BC-0063-4E14-8141-FBE27DC37571}" destId="{88EF23AC-483C-4305-A2CB-A492C068B028}" srcOrd="8" destOrd="0" presId="urn:microsoft.com/office/officeart/2008/layout/VerticalCurvedList"/>
    <dgm:cxn modelId="{EC72AA5B-7754-4C17-A766-5054F94F3F9A}" type="presParOf" srcId="{88EF23AC-483C-4305-A2CB-A492C068B028}" destId="{E115D0A5-63E4-4CBF-B5D8-24D479D54FB0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ECCC5-DC65-4C04-B8E7-D37D38DD4694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585261C-D62F-4F1B-92A6-07920B400E6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выбор необходимых для обеспечения безопасности пищевой продукции технологических процессов производства (изготовления) пищевой продукции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E9029808-1773-488C-88E4-DC2B8BA1B339}" type="parTrans" cxnId="{076A296C-2EF3-469E-B473-71FE8B7149C5}">
      <dgm:prSet/>
      <dgm:spPr/>
      <dgm:t>
        <a:bodyPr/>
        <a:lstStyle/>
        <a:p>
          <a:endParaRPr lang="ru-RU"/>
        </a:p>
      </dgm:t>
    </dgm:pt>
    <dgm:pt modelId="{89480B15-C446-4166-81BC-698860F1EEFA}" type="sibTrans" cxnId="{076A296C-2EF3-469E-B473-71FE8B7149C5}">
      <dgm:prSet/>
      <dgm:spPr/>
      <dgm:t>
        <a:bodyPr/>
        <a:lstStyle/>
        <a:p>
          <a:endParaRPr lang="ru-RU"/>
        </a:p>
      </dgm:t>
    </dgm:pt>
    <dgm:pt modelId="{A3311F88-F2CF-4825-A147-38FA60268C21}">
      <dgm:prSet phldrT="[Текст]" phldr="1"/>
      <dgm:spPr/>
      <dgm:t>
        <a:bodyPr/>
        <a:lstStyle/>
        <a:p>
          <a:endParaRPr lang="ru-RU" dirty="0"/>
        </a:p>
      </dgm:t>
    </dgm:pt>
    <dgm:pt modelId="{600237D3-6EA7-42BC-9FAA-C4C1FC88E528}" type="parTrans" cxnId="{B5C311E5-EF08-43BB-BDE4-F89A40C240AE}">
      <dgm:prSet/>
      <dgm:spPr/>
      <dgm:t>
        <a:bodyPr/>
        <a:lstStyle/>
        <a:p>
          <a:endParaRPr lang="ru-RU"/>
        </a:p>
      </dgm:t>
    </dgm:pt>
    <dgm:pt modelId="{2A4F66A8-4E84-450F-A5CE-A3FE75144A3B}" type="sibTrans" cxnId="{B5C311E5-EF08-43BB-BDE4-F89A40C240AE}">
      <dgm:prSet/>
      <dgm:spPr/>
      <dgm:t>
        <a:bodyPr/>
        <a:lstStyle/>
        <a:p>
          <a:endParaRPr lang="ru-RU"/>
        </a:p>
      </dgm:t>
    </dgm:pt>
    <dgm:pt modelId="{80B32DAC-7E97-4E2F-912B-C36EF4502AD9}">
      <dgm:prSet phldrT="[Текст]" phldr="1"/>
      <dgm:spPr/>
      <dgm:t>
        <a:bodyPr/>
        <a:lstStyle/>
        <a:p>
          <a:endParaRPr lang="ru-RU" dirty="0"/>
        </a:p>
      </dgm:t>
    </dgm:pt>
    <dgm:pt modelId="{92E83381-E089-4A9C-B955-5A69F50CF704}" type="parTrans" cxnId="{BE0507E1-130D-4B50-AD57-1613A7A2E269}">
      <dgm:prSet/>
      <dgm:spPr/>
      <dgm:t>
        <a:bodyPr/>
        <a:lstStyle/>
        <a:p>
          <a:endParaRPr lang="ru-RU"/>
        </a:p>
      </dgm:t>
    </dgm:pt>
    <dgm:pt modelId="{36B59786-CD4D-4B8D-832B-8CF382872A71}" type="sibTrans" cxnId="{BE0507E1-130D-4B50-AD57-1613A7A2E269}">
      <dgm:prSet/>
      <dgm:spPr/>
      <dgm:t>
        <a:bodyPr/>
        <a:lstStyle/>
        <a:p>
          <a:endParaRPr lang="ru-RU"/>
        </a:p>
      </dgm:t>
    </dgm:pt>
    <dgm:pt modelId="{A70CA656-EDB2-4823-A23D-C5A0514AD89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выбор последовательности и поточности технологических операций производства изготовления) пищевой продукции с целью исключения загрязнения продовольственного (пищевого) сырья и пищевой продукции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3CD1A611-859D-4ADA-B9ED-6B6C031C5576}" type="parTrans" cxnId="{5E933181-0006-4B5E-B1CF-E561C8AC3B56}">
      <dgm:prSet/>
      <dgm:spPr/>
      <dgm:t>
        <a:bodyPr/>
        <a:lstStyle/>
        <a:p>
          <a:endParaRPr lang="ru-RU"/>
        </a:p>
      </dgm:t>
    </dgm:pt>
    <dgm:pt modelId="{866989FF-8073-4764-A433-0629EF8C4AF0}" type="sibTrans" cxnId="{5E933181-0006-4B5E-B1CF-E561C8AC3B56}">
      <dgm:prSet/>
      <dgm:spPr/>
      <dgm:t>
        <a:bodyPr/>
        <a:lstStyle/>
        <a:p>
          <a:endParaRPr lang="ru-RU"/>
        </a:p>
      </dgm:t>
    </dgm:pt>
    <dgm:pt modelId="{2307F819-DC13-40AF-BD17-3732EB6243A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определение контролируемых этапов технологических операций и пищевой продукции на этапах ее производства (изготовления) в программах производственного контроля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744A869-C24E-4697-B646-65CA20C94A49}" type="parTrans" cxnId="{D70EA346-9533-477F-B136-699721B6BC16}">
      <dgm:prSet/>
      <dgm:spPr/>
      <dgm:t>
        <a:bodyPr/>
        <a:lstStyle/>
        <a:p>
          <a:endParaRPr lang="ru-RU"/>
        </a:p>
      </dgm:t>
    </dgm:pt>
    <dgm:pt modelId="{8933E685-CD20-45FF-BC47-B02418739673}" type="sibTrans" cxnId="{D70EA346-9533-477F-B136-699721B6BC16}">
      <dgm:prSet/>
      <dgm:spPr/>
      <dgm:t>
        <a:bodyPr/>
        <a:lstStyle/>
        <a:p>
          <a:endParaRPr lang="ru-RU"/>
        </a:p>
      </dgm:t>
    </dgm:pt>
    <dgm:pt modelId="{9C60D090-6CD5-4FDE-A8C1-235D03F809A0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проведение контроля за продовольственным (пищевым) сырьем, технологическими средствами, упаковочными материалами, изделиями, используемыми при производстве (изготовлении) пищевой продукции, а также за пищевой продукцией средствами, обеспечивающими необходимые достоверность и полноту контроля</a:t>
          </a:r>
        </a:p>
        <a:p>
          <a:pPr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523987C6-2844-47DF-9421-412F012C6623}" type="parTrans" cxnId="{C521A2C9-F935-4A4F-B65A-507790B41D3D}">
      <dgm:prSet/>
      <dgm:spPr/>
      <dgm:t>
        <a:bodyPr/>
        <a:lstStyle/>
        <a:p>
          <a:endParaRPr lang="ru-RU"/>
        </a:p>
      </dgm:t>
    </dgm:pt>
    <dgm:pt modelId="{70D2DD48-0E9C-46BB-9BC2-CA9665D7D8DB}" type="sibTrans" cxnId="{C521A2C9-F935-4A4F-B65A-507790B41D3D}">
      <dgm:prSet/>
      <dgm:spPr/>
      <dgm:t>
        <a:bodyPr/>
        <a:lstStyle/>
        <a:p>
          <a:endParaRPr lang="ru-RU"/>
        </a:p>
      </dgm:t>
    </dgm:pt>
    <dgm:pt modelId="{E5665B97-20EB-4F5B-9421-B11EDB46ADA5}">
      <dgm:prSet/>
      <dgm:spPr/>
      <dgm:t>
        <a:bodyPr/>
        <a:lstStyle/>
        <a:p>
          <a:r>
            <a:rPr lang="ru-RU" b="1" dirty="0" smtClean="0"/>
            <a:t>проведение контроля за функционированием технологического оборудования в порядке, обеспечивающем производство (изготовление) пищевой продукции, соответствующей требованиям настоящего технического регламента и (или) технических регламентов Таможенного союза на отдельные виды пищевой продукции</a:t>
          </a:r>
          <a:endParaRPr lang="ru-RU" b="1" dirty="0"/>
        </a:p>
      </dgm:t>
    </dgm:pt>
    <dgm:pt modelId="{E0BCCE98-1E24-4629-8048-C7C3319ED589}" type="parTrans" cxnId="{F528A4A0-A5DD-406E-AA4F-9D298F5D735E}">
      <dgm:prSet/>
      <dgm:spPr/>
      <dgm:t>
        <a:bodyPr/>
        <a:lstStyle/>
        <a:p>
          <a:endParaRPr lang="ru-RU"/>
        </a:p>
      </dgm:t>
    </dgm:pt>
    <dgm:pt modelId="{77394606-BA01-464E-A0DC-DF5AFF661659}" type="sibTrans" cxnId="{F528A4A0-A5DD-406E-AA4F-9D298F5D735E}">
      <dgm:prSet/>
      <dgm:spPr/>
      <dgm:t>
        <a:bodyPr/>
        <a:lstStyle/>
        <a:p>
          <a:endParaRPr lang="ru-RU"/>
        </a:p>
      </dgm:t>
    </dgm:pt>
    <dgm:pt modelId="{EE76114D-779C-425E-AFF9-C7C463CFDF93}" type="pres">
      <dgm:prSet presAssocID="{4DFECCC5-DC65-4C04-B8E7-D37D38DD46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F67DC-6FA2-4211-94D8-6A36FB72C0E8}" type="pres">
      <dgm:prSet presAssocID="{4DFECCC5-DC65-4C04-B8E7-D37D38DD4694}" presName="dummyMaxCanvas" presStyleCnt="0">
        <dgm:presLayoutVars/>
      </dgm:prSet>
      <dgm:spPr/>
    </dgm:pt>
    <dgm:pt modelId="{9C999C20-FB80-4D4A-825D-DA1BF4FB3D25}" type="pres">
      <dgm:prSet presAssocID="{4DFECCC5-DC65-4C04-B8E7-D37D38DD4694}" presName="FiveNodes_1" presStyleLbl="node1" presStyleIdx="0" presStyleCnt="5" custScaleX="109236" custScaleY="63580" custLinFactNeighborX="9276" custLinFactNeighborY="5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3EE5-F88F-487B-A23F-F603E833B62B}" type="pres">
      <dgm:prSet presAssocID="{4DFECCC5-DC65-4C04-B8E7-D37D38DD4694}" presName="FiveNodes_2" presStyleLbl="node1" presStyleIdx="1" presStyleCnt="5" custScaleX="113389" custScaleY="86007" custLinFactNeighborX="7473" custLinFactNeighborY="-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24636-7DFC-4B45-A00B-CD10E1CC72E5}" type="pres">
      <dgm:prSet presAssocID="{4DFECCC5-DC65-4C04-B8E7-D37D38DD4694}" presName="FiveNodes_3" presStyleLbl="node1" presStyleIdx="2" presStyleCnt="5" custScaleX="119295" custScaleY="97737" custLinFactNeighborX="-9261" custLinFactNeighborY="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30D19-358A-4B46-8085-EA2A54986BBA}" type="pres">
      <dgm:prSet presAssocID="{4DFECCC5-DC65-4C04-B8E7-D37D38DD4694}" presName="FiveNodes_4" presStyleLbl="node1" presStyleIdx="3" presStyleCnt="5" custScaleX="124954" custLinFactNeighborX="3757" custLinFactNeighborY="3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C477-AF13-475E-BCDD-94D01B295E13}" type="pres">
      <dgm:prSet presAssocID="{4DFECCC5-DC65-4C04-B8E7-D37D38DD4694}" presName="FiveNodes_5" presStyleLbl="node1" presStyleIdx="4" presStyleCnt="5" custScaleX="129870" custLinFactNeighborX="-26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FC630-8107-4813-9D34-6FD0205CE02A}" type="pres">
      <dgm:prSet presAssocID="{4DFECCC5-DC65-4C04-B8E7-D37D38DD4694}" presName="FiveConn_1-2" presStyleLbl="fgAccFollowNode1" presStyleIdx="0" presStyleCnt="4" custAng="21425619" custLinFactX="116556" custLinFactNeighborX="200000" custLinFactNeighborY="-5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98AE8-9A75-4B6F-AF3A-D66C33D87E56}" type="pres">
      <dgm:prSet presAssocID="{4DFECCC5-DC65-4C04-B8E7-D37D38DD4694}" presName="FiveConn_2-3" presStyleLbl="fgAccFollowNode1" presStyleIdx="1" presStyleCnt="4" custAng="0" custLinFactX="100000" custLinFactY="-100000" custLinFactNeighborX="124755" custLinFactNeighborY="-13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48052-9AD1-4655-AD77-83EEB8C48DCA}" type="pres">
      <dgm:prSet presAssocID="{4DFECCC5-DC65-4C04-B8E7-D37D38DD4694}" presName="FiveConn_3-4" presStyleLbl="fgAccFollowNode1" presStyleIdx="2" presStyleCnt="4" custLinFactX="34470" custLinFactY="-200000" custLinFactNeighborX="100000" custLinFactNeighborY="-20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64989-FBCF-423A-8D67-D8EE68BE3477}" type="pres">
      <dgm:prSet presAssocID="{4DFECCC5-DC65-4C04-B8E7-D37D38DD4694}" presName="FiveConn_4-5" presStyleLbl="fgAccFollowNode1" presStyleIdx="3" presStyleCnt="4" custLinFactY="-277319" custLinFactNeighborX="3956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7870A-5E62-443E-8FC9-9552CBCA8CA5}" type="pres">
      <dgm:prSet presAssocID="{4DFECCC5-DC65-4C04-B8E7-D37D38DD469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88ECA-7E04-4C27-97CB-55DE95D35949}" type="pres">
      <dgm:prSet presAssocID="{4DFECCC5-DC65-4C04-B8E7-D37D38DD469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4B447-2E3A-415D-9955-8FEC5B8CDB65}" type="pres">
      <dgm:prSet presAssocID="{4DFECCC5-DC65-4C04-B8E7-D37D38DD469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CE38A-1E85-4A86-BBD3-5DFAB37A4C12}" type="pres">
      <dgm:prSet presAssocID="{4DFECCC5-DC65-4C04-B8E7-D37D38DD469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5CED-CFEA-4AEA-814D-ED97AAEBE46C}" type="pres">
      <dgm:prSet presAssocID="{4DFECCC5-DC65-4C04-B8E7-D37D38DD469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26E0DA-4F7F-4ED5-8B90-C21F1DEEA210}" type="presOf" srcId="{2307F819-DC13-40AF-BD17-3732EB6243AE}" destId="{4864B447-2E3A-415D-9955-8FEC5B8CDB65}" srcOrd="1" destOrd="0" presId="urn:microsoft.com/office/officeart/2005/8/layout/vProcess5"/>
    <dgm:cxn modelId="{F528A4A0-A5DD-406E-AA4F-9D298F5D735E}" srcId="{4DFECCC5-DC65-4C04-B8E7-D37D38DD4694}" destId="{E5665B97-20EB-4F5B-9421-B11EDB46ADA5}" srcOrd="4" destOrd="0" parTransId="{E0BCCE98-1E24-4629-8048-C7C3319ED589}" sibTransId="{77394606-BA01-464E-A0DC-DF5AFF661659}"/>
    <dgm:cxn modelId="{80A626FA-9C98-4F71-AE2D-1FF7E664BE23}" type="presOf" srcId="{B585261C-D62F-4F1B-92A6-07920B400E63}" destId="{9C999C20-FB80-4D4A-825D-DA1BF4FB3D25}" srcOrd="0" destOrd="0" presId="urn:microsoft.com/office/officeart/2005/8/layout/vProcess5"/>
    <dgm:cxn modelId="{F35CDA4C-DB32-45F0-97C4-F0DBAD094EEE}" type="presOf" srcId="{70D2DD48-0E9C-46BB-9BC2-CA9665D7D8DB}" destId="{DD464989-FBCF-423A-8D67-D8EE68BE3477}" srcOrd="0" destOrd="0" presId="urn:microsoft.com/office/officeart/2005/8/layout/vProcess5"/>
    <dgm:cxn modelId="{413D1DCE-BA29-4093-8DD3-27678EACB751}" type="presOf" srcId="{8933E685-CD20-45FF-BC47-B02418739673}" destId="{4DA48052-9AD1-4655-AD77-83EEB8C48DCA}" srcOrd="0" destOrd="0" presId="urn:microsoft.com/office/officeart/2005/8/layout/vProcess5"/>
    <dgm:cxn modelId="{BD9B99FC-80EA-4971-B488-B3A2601B19E1}" type="presOf" srcId="{9C60D090-6CD5-4FDE-A8C1-235D03F809A0}" destId="{9E130D19-358A-4B46-8085-EA2A54986BBA}" srcOrd="0" destOrd="0" presId="urn:microsoft.com/office/officeart/2005/8/layout/vProcess5"/>
    <dgm:cxn modelId="{2650D7C8-11DF-416B-A3DA-A9732D1057F0}" type="presOf" srcId="{A70CA656-EDB2-4823-A23D-C5A0514AD891}" destId="{20E88ECA-7E04-4C27-97CB-55DE95D35949}" srcOrd="1" destOrd="0" presId="urn:microsoft.com/office/officeart/2005/8/layout/vProcess5"/>
    <dgm:cxn modelId="{5E933181-0006-4B5E-B1CF-E561C8AC3B56}" srcId="{4DFECCC5-DC65-4C04-B8E7-D37D38DD4694}" destId="{A70CA656-EDB2-4823-A23D-C5A0514AD891}" srcOrd="1" destOrd="0" parTransId="{3CD1A611-859D-4ADA-B9ED-6B6C031C5576}" sibTransId="{866989FF-8073-4764-A433-0629EF8C4AF0}"/>
    <dgm:cxn modelId="{80E314F0-FE2A-492D-B7C7-7F6D5FC170D5}" type="presOf" srcId="{B585261C-D62F-4F1B-92A6-07920B400E63}" destId="{7647870A-5E62-443E-8FC9-9552CBCA8CA5}" srcOrd="1" destOrd="0" presId="urn:microsoft.com/office/officeart/2005/8/layout/vProcess5"/>
    <dgm:cxn modelId="{F922DD3B-28F5-422B-92A1-1F0FAEF617F8}" type="presOf" srcId="{E5665B97-20EB-4F5B-9421-B11EDB46ADA5}" destId="{C1555CED-CFEA-4AEA-814D-ED97AAEBE46C}" srcOrd="1" destOrd="0" presId="urn:microsoft.com/office/officeart/2005/8/layout/vProcess5"/>
    <dgm:cxn modelId="{D70EA346-9533-477F-B136-699721B6BC16}" srcId="{4DFECCC5-DC65-4C04-B8E7-D37D38DD4694}" destId="{2307F819-DC13-40AF-BD17-3732EB6243AE}" srcOrd="2" destOrd="0" parTransId="{A744A869-C24E-4697-B646-65CA20C94A49}" sibTransId="{8933E685-CD20-45FF-BC47-B02418739673}"/>
    <dgm:cxn modelId="{BE0507E1-130D-4B50-AD57-1613A7A2E269}" srcId="{4DFECCC5-DC65-4C04-B8E7-D37D38DD4694}" destId="{80B32DAC-7E97-4E2F-912B-C36EF4502AD9}" srcOrd="6" destOrd="0" parTransId="{92E83381-E089-4A9C-B955-5A69F50CF704}" sibTransId="{36B59786-CD4D-4B8D-832B-8CF382872A71}"/>
    <dgm:cxn modelId="{1131309B-D59D-4B51-82EC-F0D4EAA41E6E}" type="presOf" srcId="{2307F819-DC13-40AF-BD17-3732EB6243AE}" destId="{21024636-7DFC-4B45-A00B-CD10E1CC72E5}" srcOrd="0" destOrd="0" presId="urn:microsoft.com/office/officeart/2005/8/layout/vProcess5"/>
    <dgm:cxn modelId="{E8A320EF-F0B0-4F25-B1B0-FBB22E41AF00}" type="presOf" srcId="{A70CA656-EDB2-4823-A23D-C5A0514AD891}" destId="{EF263EE5-F88F-487B-A23F-F603E833B62B}" srcOrd="0" destOrd="0" presId="urn:microsoft.com/office/officeart/2005/8/layout/vProcess5"/>
    <dgm:cxn modelId="{2B83095D-7318-487D-860E-A41797103CD2}" type="presOf" srcId="{866989FF-8073-4764-A433-0629EF8C4AF0}" destId="{2DE98AE8-9A75-4B6F-AF3A-D66C33D87E56}" srcOrd="0" destOrd="0" presId="urn:microsoft.com/office/officeart/2005/8/layout/vProcess5"/>
    <dgm:cxn modelId="{C521A2C9-F935-4A4F-B65A-507790B41D3D}" srcId="{4DFECCC5-DC65-4C04-B8E7-D37D38DD4694}" destId="{9C60D090-6CD5-4FDE-A8C1-235D03F809A0}" srcOrd="3" destOrd="0" parTransId="{523987C6-2844-47DF-9421-412F012C6623}" sibTransId="{70D2DD48-0E9C-46BB-9BC2-CA9665D7D8DB}"/>
    <dgm:cxn modelId="{962DBB27-9458-49CB-AEBA-691713C2A2A7}" type="presOf" srcId="{4DFECCC5-DC65-4C04-B8E7-D37D38DD4694}" destId="{EE76114D-779C-425E-AFF9-C7C463CFDF93}" srcOrd="0" destOrd="0" presId="urn:microsoft.com/office/officeart/2005/8/layout/vProcess5"/>
    <dgm:cxn modelId="{608F4BDA-297A-45AC-89B6-305B7EE0C173}" type="presOf" srcId="{89480B15-C446-4166-81BC-698860F1EEFA}" destId="{B94FC630-8107-4813-9D34-6FD0205CE02A}" srcOrd="0" destOrd="0" presId="urn:microsoft.com/office/officeart/2005/8/layout/vProcess5"/>
    <dgm:cxn modelId="{FD18E786-C8F4-4F29-871A-4D058D16E21C}" type="presOf" srcId="{E5665B97-20EB-4F5B-9421-B11EDB46ADA5}" destId="{147AC477-AF13-475E-BCDD-94D01B295E13}" srcOrd="0" destOrd="0" presId="urn:microsoft.com/office/officeart/2005/8/layout/vProcess5"/>
    <dgm:cxn modelId="{076A296C-2EF3-469E-B473-71FE8B7149C5}" srcId="{4DFECCC5-DC65-4C04-B8E7-D37D38DD4694}" destId="{B585261C-D62F-4F1B-92A6-07920B400E63}" srcOrd="0" destOrd="0" parTransId="{E9029808-1773-488C-88E4-DC2B8BA1B339}" sibTransId="{89480B15-C446-4166-81BC-698860F1EEFA}"/>
    <dgm:cxn modelId="{B437E731-0498-4484-BB57-C26D3A98C6D1}" type="presOf" srcId="{9C60D090-6CD5-4FDE-A8C1-235D03F809A0}" destId="{D85CE38A-1E85-4A86-BBD3-5DFAB37A4C12}" srcOrd="1" destOrd="0" presId="urn:microsoft.com/office/officeart/2005/8/layout/vProcess5"/>
    <dgm:cxn modelId="{B5C311E5-EF08-43BB-BDE4-F89A40C240AE}" srcId="{4DFECCC5-DC65-4C04-B8E7-D37D38DD4694}" destId="{A3311F88-F2CF-4825-A147-38FA60268C21}" srcOrd="5" destOrd="0" parTransId="{600237D3-6EA7-42BC-9FAA-C4C1FC88E528}" sibTransId="{2A4F66A8-4E84-450F-A5CE-A3FE75144A3B}"/>
    <dgm:cxn modelId="{C71EDE70-17D5-4496-9537-DB3E6949147E}" type="presParOf" srcId="{EE76114D-779C-425E-AFF9-C7C463CFDF93}" destId="{F4FF67DC-6FA2-4211-94D8-6A36FB72C0E8}" srcOrd="0" destOrd="0" presId="urn:microsoft.com/office/officeart/2005/8/layout/vProcess5"/>
    <dgm:cxn modelId="{F37F4E78-AA59-42E8-B904-BC935BBD47AE}" type="presParOf" srcId="{EE76114D-779C-425E-AFF9-C7C463CFDF93}" destId="{9C999C20-FB80-4D4A-825D-DA1BF4FB3D25}" srcOrd="1" destOrd="0" presId="urn:microsoft.com/office/officeart/2005/8/layout/vProcess5"/>
    <dgm:cxn modelId="{D272C6AF-3FA6-41E5-8BF2-472B653EC328}" type="presParOf" srcId="{EE76114D-779C-425E-AFF9-C7C463CFDF93}" destId="{EF263EE5-F88F-487B-A23F-F603E833B62B}" srcOrd="2" destOrd="0" presId="urn:microsoft.com/office/officeart/2005/8/layout/vProcess5"/>
    <dgm:cxn modelId="{BE21E40D-3886-4961-AE4E-4528334A2133}" type="presParOf" srcId="{EE76114D-779C-425E-AFF9-C7C463CFDF93}" destId="{21024636-7DFC-4B45-A00B-CD10E1CC72E5}" srcOrd="3" destOrd="0" presId="urn:microsoft.com/office/officeart/2005/8/layout/vProcess5"/>
    <dgm:cxn modelId="{B3779CE3-10D8-463A-A990-206C4E1DFDA7}" type="presParOf" srcId="{EE76114D-779C-425E-AFF9-C7C463CFDF93}" destId="{9E130D19-358A-4B46-8085-EA2A54986BBA}" srcOrd="4" destOrd="0" presId="urn:microsoft.com/office/officeart/2005/8/layout/vProcess5"/>
    <dgm:cxn modelId="{7A000162-8CED-4015-8777-C77BDA1D9598}" type="presParOf" srcId="{EE76114D-779C-425E-AFF9-C7C463CFDF93}" destId="{147AC477-AF13-475E-BCDD-94D01B295E13}" srcOrd="5" destOrd="0" presId="urn:microsoft.com/office/officeart/2005/8/layout/vProcess5"/>
    <dgm:cxn modelId="{A8A34B4D-2083-4367-822A-2DD08224FC04}" type="presParOf" srcId="{EE76114D-779C-425E-AFF9-C7C463CFDF93}" destId="{B94FC630-8107-4813-9D34-6FD0205CE02A}" srcOrd="6" destOrd="0" presId="urn:microsoft.com/office/officeart/2005/8/layout/vProcess5"/>
    <dgm:cxn modelId="{2ED195BC-B945-43E1-B706-67AFB2DAA14B}" type="presParOf" srcId="{EE76114D-779C-425E-AFF9-C7C463CFDF93}" destId="{2DE98AE8-9A75-4B6F-AF3A-D66C33D87E56}" srcOrd="7" destOrd="0" presId="urn:microsoft.com/office/officeart/2005/8/layout/vProcess5"/>
    <dgm:cxn modelId="{9BFAD45B-86F5-4C6E-BDCF-407A22B0D884}" type="presParOf" srcId="{EE76114D-779C-425E-AFF9-C7C463CFDF93}" destId="{4DA48052-9AD1-4655-AD77-83EEB8C48DCA}" srcOrd="8" destOrd="0" presId="urn:microsoft.com/office/officeart/2005/8/layout/vProcess5"/>
    <dgm:cxn modelId="{22D3F726-2F6E-404A-9469-2789F46BC0A8}" type="presParOf" srcId="{EE76114D-779C-425E-AFF9-C7C463CFDF93}" destId="{DD464989-FBCF-423A-8D67-D8EE68BE3477}" srcOrd="9" destOrd="0" presId="urn:microsoft.com/office/officeart/2005/8/layout/vProcess5"/>
    <dgm:cxn modelId="{EE8760AA-DA98-4E37-BE62-D11B9A3A920E}" type="presParOf" srcId="{EE76114D-779C-425E-AFF9-C7C463CFDF93}" destId="{7647870A-5E62-443E-8FC9-9552CBCA8CA5}" srcOrd="10" destOrd="0" presId="urn:microsoft.com/office/officeart/2005/8/layout/vProcess5"/>
    <dgm:cxn modelId="{E39D93A4-0D67-4856-A3B1-447CF617AF6D}" type="presParOf" srcId="{EE76114D-779C-425E-AFF9-C7C463CFDF93}" destId="{20E88ECA-7E04-4C27-97CB-55DE95D35949}" srcOrd="11" destOrd="0" presId="urn:microsoft.com/office/officeart/2005/8/layout/vProcess5"/>
    <dgm:cxn modelId="{898CF93A-F991-46F5-949C-A61562B759DC}" type="presParOf" srcId="{EE76114D-779C-425E-AFF9-C7C463CFDF93}" destId="{4864B447-2E3A-415D-9955-8FEC5B8CDB65}" srcOrd="12" destOrd="0" presId="urn:microsoft.com/office/officeart/2005/8/layout/vProcess5"/>
    <dgm:cxn modelId="{0E0BFB32-7B65-4508-9C8C-05AC7427B5CB}" type="presParOf" srcId="{EE76114D-779C-425E-AFF9-C7C463CFDF93}" destId="{D85CE38A-1E85-4A86-BBD3-5DFAB37A4C12}" srcOrd="13" destOrd="0" presId="urn:microsoft.com/office/officeart/2005/8/layout/vProcess5"/>
    <dgm:cxn modelId="{E63E514B-F43E-436E-9D07-4E2E7D9E6DA7}" type="presParOf" srcId="{EE76114D-779C-425E-AFF9-C7C463CFDF93}" destId="{C1555CED-CFEA-4AEA-814D-ED97AAEBE4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1EF04-8DF0-4760-A504-DFA0439DB00F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6D32C18-373F-423A-BF34-7E1E0FAAA88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обеспечение документирования информации о контролируемых этапах технологических операций и результатов контроля пищевой продукции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/>
        </a:p>
      </dgm:t>
    </dgm:pt>
    <dgm:pt modelId="{366E3AB4-8C85-404B-8039-19F13A936CD7}" type="parTrans" cxnId="{0BD731CC-5FBC-4882-91FE-036C5D41EAB8}">
      <dgm:prSet/>
      <dgm:spPr/>
      <dgm:t>
        <a:bodyPr/>
        <a:lstStyle/>
        <a:p>
          <a:endParaRPr lang="ru-RU"/>
        </a:p>
      </dgm:t>
    </dgm:pt>
    <dgm:pt modelId="{5B955ACA-CA41-4BED-8CFD-84D3F21F286A}" type="sibTrans" cxnId="{0BD731CC-5FBC-4882-91FE-036C5D41EAB8}">
      <dgm:prSet/>
      <dgm:spPr/>
      <dgm:t>
        <a:bodyPr/>
        <a:lstStyle/>
        <a:p>
          <a:endParaRPr lang="ru-RU"/>
        </a:p>
      </dgm:t>
    </dgm:pt>
    <dgm:pt modelId="{19F3991B-75F1-4280-BE22-6E51629D4A27}">
      <dgm:prSet phldrT="[Текст]" phldr="1"/>
      <dgm:spPr/>
      <dgm:t>
        <a:bodyPr/>
        <a:lstStyle/>
        <a:p>
          <a:endParaRPr lang="ru-RU" dirty="0"/>
        </a:p>
      </dgm:t>
    </dgm:pt>
    <dgm:pt modelId="{170A1C7E-4FEA-4419-A1EA-4020CC92E8A6}" type="parTrans" cxnId="{C2335994-C5E6-4D8E-A754-127B45598904}">
      <dgm:prSet/>
      <dgm:spPr/>
      <dgm:t>
        <a:bodyPr/>
        <a:lstStyle/>
        <a:p>
          <a:endParaRPr lang="ru-RU"/>
        </a:p>
      </dgm:t>
    </dgm:pt>
    <dgm:pt modelId="{06553DDD-A388-4C77-833D-3FA1ED5AEFCC}" type="sibTrans" cxnId="{C2335994-C5E6-4D8E-A754-127B45598904}">
      <dgm:prSet/>
      <dgm:spPr/>
      <dgm:t>
        <a:bodyPr/>
        <a:lstStyle/>
        <a:p>
          <a:endParaRPr lang="ru-RU"/>
        </a:p>
      </dgm:t>
    </dgm:pt>
    <dgm:pt modelId="{E9613886-D9DB-49DE-B614-F16F4522262A}">
      <dgm:prSet phldrT="[Текст]" phldr="1"/>
      <dgm:spPr/>
      <dgm:t>
        <a:bodyPr/>
        <a:lstStyle/>
        <a:p>
          <a:endParaRPr lang="ru-RU" dirty="0"/>
        </a:p>
      </dgm:t>
    </dgm:pt>
    <dgm:pt modelId="{2EDD0397-1844-4288-9C7B-1EAE39847F7D}" type="parTrans" cxnId="{8C19AB31-AB41-466A-A19E-9AEE37839738}">
      <dgm:prSet/>
      <dgm:spPr/>
      <dgm:t>
        <a:bodyPr/>
        <a:lstStyle/>
        <a:p>
          <a:endParaRPr lang="ru-RU"/>
        </a:p>
      </dgm:t>
    </dgm:pt>
    <dgm:pt modelId="{8BDEBED5-2339-4E85-A253-586065F8C828}" type="sibTrans" cxnId="{8C19AB31-AB41-466A-A19E-9AEE37839738}">
      <dgm:prSet/>
      <dgm:spPr/>
      <dgm:t>
        <a:bodyPr/>
        <a:lstStyle/>
        <a:p>
          <a:endParaRPr lang="ru-RU"/>
        </a:p>
      </dgm:t>
    </dgm:pt>
    <dgm:pt modelId="{FB9C3397-9B06-4BE6-AB1B-3FA3295598B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соблюдение условий хранения и перевозки (транспортирования) пищевой продукции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B6CE0B53-58DF-4243-A245-74C5C857790F}" type="parTrans" cxnId="{8EC85309-610A-45D8-ADAC-D695A5B067F1}">
      <dgm:prSet/>
      <dgm:spPr/>
      <dgm:t>
        <a:bodyPr/>
        <a:lstStyle/>
        <a:p>
          <a:endParaRPr lang="ru-RU"/>
        </a:p>
      </dgm:t>
    </dgm:pt>
    <dgm:pt modelId="{2EA05512-E378-49D2-9839-5AFEF23DFF32}" type="sibTrans" cxnId="{8EC85309-610A-45D8-ADAC-D695A5B067F1}">
      <dgm:prSet/>
      <dgm:spPr/>
      <dgm:t>
        <a:bodyPr/>
        <a:lstStyle/>
        <a:p>
          <a:endParaRPr lang="ru-RU"/>
        </a:p>
      </dgm:t>
    </dgm:pt>
    <dgm:pt modelId="{3E60DEA0-53C2-4BF1-948D-9F8863DE04E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содержание производственных помещений, технологического оборудования и инвентаря, используемых в процессе производства (изготовления) пищевой продукции, в состоянии, исключающем загрязнение пищевой продукции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19F41C89-9C19-40FC-B8C9-0DC6FCE22540}" type="parTrans" cxnId="{2F074079-437D-4B33-ABBC-95C28AD0F818}">
      <dgm:prSet/>
      <dgm:spPr/>
      <dgm:t>
        <a:bodyPr/>
        <a:lstStyle/>
        <a:p>
          <a:endParaRPr lang="ru-RU"/>
        </a:p>
      </dgm:t>
    </dgm:pt>
    <dgm:pt modelId="{80D4B3C9-ADBC-48AF-8E40-D05C8496F33B}" type="sibTrans" cxnId="{2F074079-437D-4B33-ABBC-95C28AD0F818}">
      <dgm:prSet/>
      <dgm:spPr/>
      <dgm:t>
        <a:bodyPr/>
        <a:lstStyle/>
        <a:p>
          <a:endParaRPr lang="ru-RU"/>
        </a:p>
      </dgm:t>
    </dgm:pt>
    <dgm:pt modelId="{F6894680-76D3-4C2C-B2F7-177FC1A61AF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выбор способов и обеспечение соблюдения работниками правил личной гигиены в целях обеспечения безопасности пищевой продукции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E3B61EFB-D239-425E-A4E4-4B4B3FCC3BEF}" type="parTrans" cxnId="{EF084F63-35EC-44E1-A33E-08896DBCE698}">
      <dgm:prSet/>
      <dgm:spPr/>
      <dgm:t>
        <a:bodyPr/>
        <a:lstStyle/>
        <a:p>
          <a:endParaRPr lang="ru-RU"/>
        </a:p>
      </dgm:t>
    </dgm:pt>
    <dgm:pt modelId="{3AC51E78-5E93-488E-9CAE-E01B05E974E1}" type="sibTrans" cxnId="{EF084F63-35EC-44E1-A33E-08896DBCE698}">
      <dgm:prSet/>
      <dgm:spPr/>
      <dgm:t>
        <a:bodyPr/>
        <a:lstStyle/>
        <a:p>
          <a:endParaRPr lang="ru-RU"/>
        </a:p>
      </dgm:t>
    </dgm:pt>
    <dgm:pt modelId="{43DF6D24-2495-49AB-B5B3-F57A22A98CA4}">
      <dgm:prSet custT="1"/>
      <dgm:spPr/>
      <dgm:t>
        <a:bodyPr/>
        <a:lstStyle/>
        <a:p>
          <a:pPr algn="just"/>
          <a:r>
            <a:rPr lang="ru-RU" sz="1800" b="1" dirty="0" smtClean="0"/>
            <a:t>выбор обеспечивающих безопасность пищевой продукции способов, установление периодичности и проведение уборки, мойки, дезинфекции, дезинсекции и дератизации производственных помещений, технологического оборудования и инвентаря, используемых в процессе производства (изготовления) пищевой продукции</a:t>
          </a:r>
          <a:endParaRPr lang="ru-RU" sz="1800" b="1" dirty="0"/>
        </a:p>
      </dgm:t>
    </dgm:pt>
    <dgm:pt modelId="{796F712D-A1C7-4C1A-80A8-C1226B7A20ED}" type="parTrans" cxnId="{9AEF7D58-72DE-4DCB-8178-4DF2F96D42E8}">
      <dgm:prSet/>
      <dgm:spPr/>
      <dgm:t>
        <a:bodyPr/>
        <a:lstStyle/>
        <a:p>
          <a:endParaRPr lang="ru-RU"/>
        </a:p>
      </dgm:t>
    </dgm:pt>
    <dgm:pt modelId="{AE4AD08C-9E16-4507-8757-C80CBFB54FDE}" type="sibTrans" cxnId="{9AEF7D58-72DE-4DCB-8178-4DF2F96D42E8}">
      <dgm:prSet/>
      <dgm:spPr/>
      <dgm:t>
        <a:bodyPr/>
        <a:lstStyle/>
        <a:p>
          <a:endParaRPr lang="ru-RU"/>
        </a:p>
      </dgm:t>
    </dgm:pt>
    <dgm:pt modelId="{37C80B21-6231-439C-805D-D0AE4DDB9B79}" type="pres">
      <dgm:prSet presAssocID="{8991EF04-8DF0-4760-A504-DFA0439DB0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C2C5E-CD16-4306-A2B7-D55F4DF0F1BB}" type="pres">
      <dgm:prSet presAssocID="{8991EF04-8DF0-4760-A504-DFA0439DB00F}" presName="dummyMaxCanvas" presStyleCnt="0">
        <dgm:presLayoutVars/>
      </dgm:prSet>
      <dgm:spPr/>
    </dgm:pt>
    <dgm:pt modelId="{ADEE475E-FF5C-4266-A6DC-6EB395DE78B5}" type="pres">
      <dgm:prSet presAssocID="{8991EF04-8DF0-4760-A504-DFA0439DB00F}" presName="FiveNodes_1" presStyleLbl="node1" presStyleIdx="0" presStyleCnt="5" custScaleX="111490" custScaleY="81070" custLinFactNeighborX="6814" custLinFactNeighborY="-2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2B169-C7B9-40AA-B2EE-6D8A5B2E6B15}" type="pres">
      <dgm:prSet presAssocID="{8991EF04-8DF0-4760-A504-DFA0439DB00F}" presName="FiveNodes_2" presStyleLbl="node1" presStyleIdx="1" presStyleCnt="5" custScaleY="7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C2AF1-E23A-4530-AC1D-7EB9C8507726}" type="pres">
      <dgm:prSet presAssocID="{8991EF04-8DF0-4760-A504-DFA0439DB00F}" presName="FiveNodes_3" presStyleLbl="node1" presStyleIdx="2" presStyleCnt="5" custScaleX="124392" custScaleY="7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91584-830C-4ABB-99D0-AEBFD9D58F38}" type="pres">
      <dgm:prSet presAssocID="{8991EF04-8DF0-4760-A504-DFA0439DB00F}" presName="FiveNodes_4" presStyleLbl="node1" presStyleIdx="3" presStyleCnt="5" custScaleY="84659" custLinFactNeighborX="-11491" custLinFactNeighborY="-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B9C6-9D9B-4ACD-A681-CF21A5772B98}" type="pres">
      <dgm:prSet presAssocID="{8991EF04-8DF0-4760-A504-DFA0439DB00F}" presName="FiveNodes_5" presStyleLbl="node1" presStyleIdx="4" presStyleCnt="5" custScaleX="91083" custScaleY="127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0E54C-F15D-4E92-B6AD-3DDAD1F11986}" type="pres">
      <dgm:prSet presAssocID="{8991EF04-8DF0-4760-A504-DFA0439DB00F}" presName="FiveConn_1-2" presStyleLbl="fgAccFollowNode1" presStyleIdx="0" presStyleCnt="4" custLinFactX="100000" custLinFactNeighborX="118072" custLinFactNeighborY="-1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4A48D-0920-4EBB-BB9F-F4713B35B967}" type="pres">
      <dgm:prSet presAssocID="{8991EF04-8DF0-4760-A504-DFA0439DB00F}" presName="FiveConn_2-3" presStyleLbl="fgAccFollowNode1" presStyleIdx="1" presStyleCnt="4" custLinFactX="40692" custLinFactY="-8712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8990C-EDB1-4A59-96BD-AF604B63E9C4}" type="pres">
      <dgm:prSet presAssocID="{8991EF04-8DF0-4760-A504-DFA0439DB00F}" presName="FiveConn_3-4" presStyleLbl="fgAccFollowNode1" presStyleIdx="2" presStyleCnt="4" custLinFactY="-155950" custLinFactNeighborX="6331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EE4EC-364F-4AB0-9C40-2212F2BB0FD7}" type="pres">
      <dgm:prSet presAssocID="{8991EF04-8DF0-4760-A504-DFA0439DB00F}" presName="FiveConn_4-5" presStyleLbl="fgAccFollowNode1" presStyleIdx="3" presStyleCnt="4" custLinFactY="-233221" custLinFactNeighborX="-1688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E12FE-BB8E-463B-975B-CFC7888742C8}" type="pres">
      <dgm:prSet presAssocID="{8991EF04-8DF0-4760-A504-DFA0439DB00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35C42-68C7-4580-9EE9-B61464286431}" type="pres">
      <dgm:prSet presAssocID="{8991EF04-8DF0-4760-A504-DFA0439DB00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E0A1B-7A54-421A-B797-5FFAA40CA6DD}" type="pres">
      <dgm:prSet presAssocID="{8991EF04-8DF0-4760-A504-DFA0439DB00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3007D-077F-485D-BEDB-55B6AA811464}" type="pres">
      <dgm:prSet presAssocID="{8991EF04-8DF0-4760-A504-DFA0439DB00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7F13B-7436-4D24-BB0A-D5EDDE810BB9}" type="pres">
      <dgm:prSet presAssocID="{8991EF04-8DF0-4760-A504-DFA0439DB00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71357-C523-4836-AE1A-9AEC82663693}" type="presOf" srcId="{80D4B3C9-ADBC-48AF-8E40-D05C8496F33B}" destId="{CF88990C-EDB1-4A59-96BD-AF604B63E9C4}" srcOrd="0" destOrd="0" presId="urn:microsoft.com/office/officeart/2005/8/layout/vProcess5"/>
    <dgm:cxn modelId="{15F0F35F-A7AA-4176-922F-6C45F22CEE2B}" type="presOf" srcId="{FB9C3397-9B06-4BE6-AB1B-3FA3295598B7}" destId="{9A02B169-C7B9-40AA-B2EE-6D8A5B2E6B15}" srcOrd="0" destOrd="0" presId="urn:microsoft.com/office/officeart/2005/8/layout/vProcess5"/>
    <dgm:cxn modelId="{046127B9-AD9E-4B30-A940-17CCCC4036DA}" type="presOf" srcId="{8991EF04-8DF0-4760-A504-DFA0439DB00F}" destId="{37C80B21-6231-439C-805D-D0AE4DDB9B79}" srcOrd="0" destOrd="0" presId="urn:microsoft.com/office/officeart/2005/8/layout/vProcess5"/>
    <dgm:cxn modelId="{F1D76794-EF6D-45E3-8F1C-6E6233E7D404}" type="presOf" srcId="{F6894680-76D3-4C2C-B2F7-177FC1A61AF0}" destId="{4BD3007D-077F-485D-BEDB-55B6AA811464}" srcOrd="1" destOrd="0" presId="urn:microsoft.com/office/officeart/2005/8/layout/vProcess5"/>
    <dgm:cxn modelId="{C536F1CA-D345-47E9-9785-1EF83F0BB5EA}" type="presOf" srcId="{2EA05512-E378-49D2-9839-5AFEF23DFF32}" destId="{2A14A48D-0920-4EBB-BB9F-F4713B35B967}" srcOrd="0" destOrd="0" presId="urn:microsoft.com/office/officeart/2005/8/layout/vProcess5"/>
    <dgm:cxn modelId="{6F8E342A-0732-43B6-9B0D-4C33C9CE596B}" type="presOf" srcId="{06D32C18-373F-423A-BF34-7E1E0FAAA884}" destId="{E37E12FE-BB8E-463B-975B-CFC7888742C8}" srcOrd="1" destOrd="0" presId="urn:microsoft.com/office/officeart/2005/8/layout/vProcess5"/>
    <dgm:cxn modelId="{EBF3A548-A8E4-485F-AE95-738D5DD84AA3}" type="presOf" srcId="{43DF6D24-2495-49AB-B5B3-F57A22A98CA4}" destId="{75B7F13B-7436-4D24-BB0A-D5EDDE810BB9}" srcOrd="1" destOrd="0" presId="urn:microsoft.com/office/officeart/2005/8/layout/vProcess5"/>
    <dgm:cxn modelId="{C2335994-C5E6-4D8E-A754-127B45598904}" srcId="{8991EF04-8DF0-4760-A504-DFA0439DB00F}" destId="{19F3991B-75F1-4280-BE22-6E51629D4A27}" srcOrd="5" destOrd="0" parTransId="{170A1C7E-4FEA-4419-A1EA-4020CC92E8A6}" sibTransId="{06553DDD-A388-4C77-833D-3FA1ED5AEFCC}"/>
    <dgm:cxn modelId="{EF084F63-35EC-44E1-A33E-08896DBCE698}" srcId="{8991EF04-8DF0-4760-A504-DFA0439DB00F}" destId="{F6894680-76D3-4C2C-B2F7-177FC1A61AF0}" srcOrd="3" destOrd="0" parTransId="{E3B61EFB-D239-425E-A4E4-4B4B3FCC3BEF}" sibTransId="{3AC51E78-5E93-488E-9CAE-E01B05E974E1}"/>
    <dgm:cxn modelId="{8C19AB31-AB41-466A-A19E-9AEE37839738}" srcId="{8991EF04-8DF0-4760-A504-DFA0439DB00F}" destId="{E9613886-D9DB-49DE-B614-F16F4522262A}" srcOrd="6" destOrd="0" parTransId="{2EDD0397-1844-4288-9C7B-1EAE39847F7D}" sibTransId="{8BDEBED5-2339-4E85-A253-586065F8C828}"/>
    <dgm:cxn modelId="{0CCE0E01-30EC-49C8-AC8D-91B53AC91EE6}" type="presOf" srcId="{3E60DEA0-53C2-4BF1-948D-9F8863DE04E7}" destId="{B4EC2AF1-E23A-4530-AC1D-7EB9C8507726}" srcOrd="0" destOrd="0" presId="urn:microsoft.com/office/officeart/2005/8/layout/vProcess5"/>
    <dgm:cxn modelId="{6A23E0AC-4331-4DB7-B7B5-551F5DE331BB}" type="presOf" srcId="{43DF6D24-2495-49AB-B5B3-F57A22A98CA4}" destId="{B7ACB9C6-9D9B-4ACD-A681-CF21A5772B98}" srcOrd="0" destOrd="0" presId="urn:microsoft.com/office/officeart/2005/8/layout/vProcess5"/>
    <dgm:cxn modelId="{0BD731CC-5FBC-4882-91FE-036C5D41EAB8}" srcId="{8991EF04-8DF0-4760-A504-DFA0439DB00F}" destId="{06D32C18-373F-423A-BF34-7E1E0FAAA884}" srcOrd="0" destOrd="0" parTransId="{366E3AB4-8C85-404B-8039-19F13A936CD7}" sibTransId="{5B955ACA-CA41-4BED-8CFD-84D3F21F286A}"/>
    <dgm:cxn modelId="{9AEF7D58-72DE-4DCB-8178-4DF2F96D42E8}" srcId="{8991EF04-8DF0-4760-A504-DFA0439DB00F}" destId="{43DF6D24-2495-49AB-B5B3-F57A22A98CA4}" srcOrd="4" destOrd="0" parTransId="{796F712D-A1C7-4C1A-80A8-C1226B7A20ED}" sibTransId="{AE4AD08C-9E16-4507-8757-C80CBFB54FDE}"/>
    <dgm:cxn modelId="{8EC85309-610A-45D8-ADAC-D695A5B067F1}" srcId="{8991EF04-8DF0-4760-A504-DFA0439DB00F}" destId="{FB9C3397-9B06-4BE6-AB1B-3FA3295598B7}" srcOrd="1" destOrd="0" parTransId="{B6CE0B53-58DF-4243-A245-74C5C857790F}" sibTransId="{2EA05512-E378-49D2-9839-5AFEF23DFF32}"/>
    <dgm:cxn modelId="{35BDB695-CC0B-4208-9C2B-916843958B9D}" type="presOf" srcId="{F6894680-76D3-4C2C-B2F7-177FC1A61AF0}" destId="{61591584-830C-4ABB-99D0-AEBFD9D58F38}" srcOrd="0" destOrd="0" presId="urn:microsoft.com/office/officeart/2005/8/layout/vProcess5"/>
    <dgm:cxn modelId="{64CC0F18-EADE-4564-ACCF-5341A3E98398}" type="presOf" srcId="{3E60DEA0-53C2-4BF1-948D-9F8863DE04E7}" destId="{E9DE0A1B-7A54-421A-B797-5FFAA40CA6DD}" srcOrd="1" destOrd="0" presId="urn:microsoft.com/office/officeart/2005/8/layout/vProcess5"/>
    <dgm:cxn modelId="{B2CD2B4E-6EC0-45CC-BC17-6A7468FD218D}" type="presOf" srcId="{3AC51E78-5E93-488E-9CAE-E01B05E974E1}" destId="{B3BEE4EC-364F-4AB0-9C40-2212F2BB0FD7}" srcOrd="0" destOrd="0" presId="urn:microsoft.com/office/officeart/2005/8/layout/vProcess5"/>
    <dgm:cxn modelId="{FA70553A-51AC-47DD-B806-5C649AF0A0D9}" type="presOf" srcId="{06D32C18-373F-423A-BF34-7E1E0FAAA884}" destId="{ADEE475E-FF5C-4266-A6DC-6EB395DE78B5}" srcOrd="0" destOrd="0" presId="urn:microsoft.com/office/officeart/2005/8/layout/vProcess5"/>
    <dgm:cxn modelId="{2A887469-F583-4FBD-86EA-6656E3BF0459}" type="presOf" srcId="{5B955ACA-CA41-4BED-8CFD-84D3F21F286A}" destId="{9370E54C-F15D-4E92-B6AD-3DDAD1F11986}" srcOrd="0" destOrd="0" presId="urn:microsoft.com/office/officeart/2005/8/layout/vProcess5"/>
    <dgm:cxn modelId="{40F399CD-311F-4F80-AE3F-1380F727A156}" type="presOf" srcId="{FB9C3397-9B06-4BE6-AB1B-3FA3295598B7}" destId="{3A635C42-68C7-4580-9EE9-B61464286431}" srcOrd="1" destOrd="0" presId="urn:microsoft.com/office/officeart/2005/8/layout/vProcess5"/>
    <dgm:cxn modelId="{2F074079-437D-4B33-ABBC-95C28AD0F818}" srcId="{8991EF04-8DF0-4760-A504-DFA0439DB00F}" destId="{3E60DEA0-53C2-4BF1-948D-9F8863DE04E7}" srcOrd="2" destOrd="0" parTransId="{19F41C89-9C19-40FC-B8C9-0DC6FCE22540}" sibTransId="{80D4B3C9-ADBC-48AF-8E40-D05C8496F33B}"/>
    <dgm:cxn modelId="{45A6BF10-8786-41B8-B705-AE51879AB3EF}" type="presParOf" srcId="{37C80B21-6231-439C-805D-D0AE4DDB9B79}" destId="{D62C2C5E-CD16-4306-A2B7-D55F4DF0F1BB}" srcOrd="0" destOrd="0" presId="urn:microsoft.com/office/officeart/2005/8/layout/vProcess5"/>
    <dgm:cxn modelId="{7F1A9E2F-AFF7-4885-AFF1-ED5D1CA98076}" type="presParOf" srcId="{37C80B21-6231-439C-805D-D0AE4DDB9B79}" destId="{ADEE475E-FF5C-4266-A6DC-6EB395DE78B5}" srcOrd="1" destOrd="0" presId="urn:microsoft.com/office/officeart/2005/8/layout/vProcess5"/>
    <dgm:cxn modelId="{386CB3A7-F6F6-4847-BEA3-FDB9948FF6CC}" type="presParOf" srcId="{37C80B21-6231-439C-805D-D0AE4DDB9B79}" destId="{9A02B169-C7B9-40AA-B2EE-6D8A5B2E6B15}" srcOrd="2" destOrd="0" presId="urn:microsoft.com/office/officeart/2005/8/layout/vProcess5"/>
    <dgm:cxn modelId="{450FDD4F-B483-4625-98F3-1B81529C493A}" type="presParOf" srcId="{37C80B21-6231-439C-805D-D0AE4DDB9B79}" destId="{B4EC2AF1-E23A-4530-AC1D-7EB9C8507726}" srcOrd="3" destOrd="0" presId="urn:microsoft.com/office/officeart/2005/8/layout/vProcess5"/>
    <dgm:cxn modelId="{D9108BA8-6DF4-4176-989D-BBB79C689BAC}" type="presParOf" srcId="{37C80B21-6231-439C-805D-D0AE4DDB9B79}" destId="{61591584-830C-4ABB-99D0-AEBFD9D58F38}" srcOrd="4" destOrd="0" presId="urn:microsoft.com/office/officeart/2005/8/layout/vProcess5"/>
    <dgm:cxn modelId="{509DCA99-6D93-4509-A3DB-8D2D808E9BD0}" type="presParOf" srcId="{37C80B21-6231-439C-805D-D0AE4DDB9B79}" destId="{B7ACB9C6-9D9B-4ACD-A681-CF21A5772B98}" srcOrd="5" destOrd="0" presId="urn:microsoft.com/office/officeart/2005/8/layout/vProcess5"/>
    <dgm:cxn modelId="{94F131C0-B55A-416C-8525-53C5B4198312}" type="presParOf" srcId="{37C80B21-6231-439C-805D-D0AE4DDB9B79}" destId="{9370E54C-F15D-4E92-B6AD-3DDAD1F11986}" srcOrd="6" destOrd="0" presId="urn:microsoft.com/office/officeart/2005/8/layout/vProcess5"/>
    <dgm:cxn modelId="{88030C8D-1044-49C0-8B60-ACACBA46993C}" type="presParOf" srcId="{37C80B21-6231-439C-805D-D0AE4DDB9B79}" destId="{2A14A48D-0920-4EBB-BB9F-F4713B35B967}" srcOrd="7" destOrd="0" presId="urn:microsoft.com/office/officeart/2005/8/layout/vProcess5"/>
    <dgm:cxn modelId="{44973E59-3392-4C8F-9899-D057B76E38F0}" type="presParOf" srcId="{37C80B21-6231-439C-805D-D0AE4DDB9B79}" destId="{CF88990C-EDB1-4A59-96BD-AF604B63E9C4}" srcOrd="8" destOrd="0" presId="urn:microsoft.com/office/officeart/2005/8/layout/vProcess5"/>
    <dgm:cxn modelId="{36881092-03B0-467B-8D88-80836F9DCF60}" type="presParOf" srcId="{37C80B21-6231-439C-805D-D0AE4DDB9B79}" destId="{B3BEE4EC-364F-4AB0-9C40-2212F2BB0FD7}" srcOrd="9" destOrd="0" presId="urn:microsoft.com/office/officeart/2005/8/layout/vProcess5"/>
    <dgm:cxn modelId="{09FC231A-BA37-4E99-89CC-0357FACA6E4C}" type="presParOf" srcId="{37C80B21-6231-439C-805D-D0AE4DDB9B79}" destId="{E37E12FE-BB8E-463B-975B-CFC7888742C8}" srcOrd="10" destOrd="0" presId="urn:microsoft.com/office/officeart/2005/8/layout/vProcess5"/>
    <dgm:cxn modelId="{2EFE0EC1-F99E-4D0A-808A-02BB49080AC4}" type="presParOf" srcId="{37C80B21-6231-439C-805D-D0AE4DDB9B79}" destId="{3A635C42-68C7-4580-9EE9-B61464286431}" srcOrd="11" destOrd="0" presId="urn:microsoft.com/office/officeart/2005/8/layout/vProcess5"/>
    <dgm:cxn modelId="{68D5F329-80D3-44DE-8A6C-0DEB653898F4}" type="presParOf" srcId="{37C80B21-6231-439C-805D-D0AE4DDB9B79}" destId="{E9DE0A1B-7A54-421A-B797-5FFAA40CA6DD}" srcOrd="12" destOrd="0" presId="urn:microsoft.com/office/officeart/2005/8/layout/vProcess5"/>
    <dgm:cxn modelId="{466111FC-0221-41FB-8CAD-427CEF204979}" type="presParOf" srcId="{37C80B21-6231-439C-805D-D0AE4DDB9B79}" destId="{4BD3007D-077F-485D-BEDB-55B6AA811464}" srcOrd="13" destOrd="0" presId="urn:microsoft.com/office/officeart/2005/8/layout/vProcess5"/>
    <dgm:cxn modelId="{82CD87DE-5460-4F37-9879-90CA550C1C6E}" type="presParOf" srcId="{37C80B21-6231-439C-805D-D0AE4DDB9B79}" destId="{75B7F13B-7436-4D24-BB0A-D5EDDE810B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51EC42-B73B-457D-930B-6EC8AACBE7E4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2D1F02-BB00-4C41-B548-1931BB7B9CF8}">
      <dgm:prSet custT="1"/>
      <dgm:spPr/>
      <dgm:t>
        <a:bodyPr/>
        <a:lstStyle/>
        <a:p>
          <a:r>
            <a:rPr lang="ru-RU" sz="1800" b="1" dirty="0" smtClean="0"/>
            <a:t>ведение и хранение документации на бумажных и (или) электронных носителях, подтверждающей соответствие произведенной пищевой продукции требованиям, установленным настоящим техническим регламентом и (или) техническими регламентами Таможенного союза на отдельные виды пищевой продукции</a:t>
          </a:r>
          <a:endParaRPr lang="ru-RU" sz="1800" b="1" dirty="0"/>
        </a:p>
      </dgm:t>
    </dgm:pt>
    <dgm:pt modelId="{152950E3-4AE0-44E4-AF5E-F31D78FE148A}" type="parTrans" cxnId="{8D4E8291-BD66-44E7-8681-4152309F5F9A}">
      <dgm:prSet/>
      <dgm:spPr/>
      <dgm:t>
        <a:bodyPr/>
        <a:lstStyle/>
        <a:p>
          <a:endParaRPr lang="ru-RU"/>
        </a:p>
      </dgm:t>
    </dgm:pt>
    <dgm:pt modelId="{808C8BC0-05D4-4286-82B0-37820100B03A}" type="sibTrans" cxnId="{8D4E8291-BD66-44E7-8681-4152309F5F9A}">
      <dgm:prSet/>
      <dgm:spPr/>
      <dgm:t>
        <a:bodyPr/>
        <a:lstStyle/>
        <a:p>
          <a:endParaRPr lang="ru-RU"/>
        </a:p>
      </dgm:t>
    </dgm:pt>
    <dgm:pt modelId="{E760135C-0C57-441D-A9AD-9D190D3EA854}">
      <dgm:prSet custT="1"/>
      <dgm:spPr/>
      <dgm:t>
        <a:bodyPr/>
        <a:lstStyle/>
        <a:p>
          <a:r>
            <a:rPr lang="ru-RU" sz="2000" dirty="0" err="1" smtClean="0"/>
            <a:t>прослеживаемость</a:t>
          </a:r>
          <a:r>
            <a:rPr lang="ru-RU" sz="2000" dirty="0" smtClean="0"/>
            <a:t> пищевой продукции</a:t>
          </a:r>
          <a:endParaRPr lang="ru-RU" sz="2000" dirty="0"/>
        </a:p>
      </dgm:t>
    </dgm:pt>
    <dgm:pt modelId="{BC6573BB-B088-4746-9844-6711879C6EC2}" type="parTrans" cxnId="{FDB912E1-AF33-439B-BA29-8A62D0E27734}">
      <dgm:prSet/>
      <dgm:spPr/>
      <dgm:t>
        <a:bodyPr/>
        <a:lstStyle/>
        <a:p>
          <a:endParaRPr lang="ru-RU"/>
        </a:p>
      </dgm:t>
    </dgm:pt>
    <dgm:pt modelId="{AF58FEF2-EE93-42BB-9F85-92606C05BC13}" type="sibTrans" cxnId="{FDB912E1-AF33-439B-BA29-8A62D0E27734}">
      <dgm:prSet/>
      <dgm:spPr/>
      <dgm:t>
        <a:bodyPr/>
        <a:lstStyle/>
        <a:p>
          <a:endParaRPr lang="ru-RU"/>
        </a:p>
      </dgm:t>
    </dgm:pt>
    <dgm:pt modelId="{E91E8D71-009C-4647-9030-08A7554E0593}" type="pres">
      <dgm:prSet presAssocID="{5651EC42-B73B-457D-930B-6EC8AACBE7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FFBB5-4B99-4AAB-981A-41B08B9E2060}" type="pres">
      <dgm:prSet presAssocID="{5651EC42-B73B-457D-930B-6EC8AACBE7E4}" presName="dummyMaxCanvas" presStyleCnt="0">
        <dgm:presLayoutVars/>
      </dgm:prSet>
      <dgm:spPr/>
    </dgm:pt>
    <dgm:pt modelId="{09E057BC-A6FA-41DF-B7D1-078E7F3DF161}" type="pres">
      <dgm:prSet presAssocID="{5651EC42-B73B-457D-930B-6EC8AACBE7E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C9091-6750-4C10-A33D-C07FF6354674}" type="pres">
      <dgm:prSet presAssocID="{5651EC42-B73B-457D-930B-6EC8AACBE7E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96B9-68F3-4762-ADF1-0BD124889A8B}" type="pres">
      <dgm:prSet presAssocID="{5651EC42-B73B-457D-930B-6EC8AACBE7E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CF875-A132-4B95-BC94-FAAE70577A01}" type="pres">
      <dgm:prSet presAssocID="{5651EC42-B73B-457D-930B-6EC8AACBE7E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5EB85-652F-489B-9E9D-CE51C21F6FB9}" type="pres">
      <dgm:prSet presAssocID="{5651EC42-B73B-457D-930B-6EC8AACBE7E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E8291-BD66-44E7-8681-4152309F5F9A}" srcId="{5651EC42-B73B-457D-930B-6EC8AACBE7E4}" destId="{A82D1F02-BB00-4C41-B548-1931BB7B9CF8}" srcOrd="0" destOrd="0" parTransId="{152950E3-4AE0-44E4-AF5E-F31D78FE148A}" sibTransId="{808C8BC0-05D4-4286-82B0-37820100B03A}"/>
    <dgm:cxn modelId="{DBF26566-29F9-41E7-9E6D-705243E8BDD3}" type="presOf" srcId="{808C8BC0-05D4-4286-82B0-37820100B03A}" destId="{F50A96B9-68F3-4762-ADF1-0BD124889A8B}" srcOrd="0" destOrd="0" presId="urn:microsoft.com/office/officeart/2005/8/layout/vProcess5"/>
    <dgm:cxn modelId="{5F7516ED-FB47-44BB-80E4-8668D6378399}" type="presOf" srcId="{E760135C-0C57-441D-A9AD-9D190D3EA854}" destId="{DB3C9091-6750-4C10-A33D-C07FF6354674}" srcOrd="0" destOrd="0" presId="urn:microsoft.com/office/officeart/2005/8/layout/vProcess5"/>
    <dgm:cxn modelId="{FDB912E1-AF33-439B-BA29-8A62D0E27734}" srcId="{5651EC42-B73B-457D-930B-6EC8AACBE7E4}" destId="{E760135C-0C57-441D-A9AD-9D190D3EA854}" srcOrd="1" destOrd="0" parTransId="{BC6573BB-B088-4746-9844-6711879C6EC2}" sibTransId="{AF58FEF2-EE93-42BB-9F85-92606C05BC13}"/>
    <dgm:cxn modelId="{10516658-9D0E-43DF-A2DE-4EFF215AFB5F}" type="presOf" srcId="{E760135C-0C57-441D-A9AD-9D190D3EA854}" destId="{0D05EB85-652F-489B-9E9D-CE51C21F6FB9}" srcOrd="1" destOrd="0" presId="urn:microsoft.com/office/officeart/2005/8/layout/vProcess5"/>
    <dgm:cxn modelId="{0373A7D8-83F4-4CBF-9D80-2D6BAE5CB285}" type="presOf" srcId="{A82D1F02-BB00-4C41-B548-1931BB7B9CF8}" destId="{09E057BC-A6FA-41DF-B7D1-078E7F3DF161}" srcOrd="0" destOrd="0" presId="urn:microsoft.com/office/officeart/2005/8/layout/vProcess5"/>
    <dgm:cxn modelId="{2334DACE-DA5A-43CB-800A-935BC7FEA0BF}" type="presOf" srcId="{5651EC42-B73B-457D-930B-6EC8AACBE7E4}" destId="{E91E8D71-009C-4647-9030-08A7554E0593}" srcOrd="0" destOrd="0" presId="urn:microsoft.com/office/officeart/2005/8/layout/vProcess5"/>
    <dgm:cxn modelId="{978FC0C7-BA26-4BFB-987E-C111BE49E208}" type="presOf" srcId="{A82D1F02-BB00-4C41-B548-1931BB7B9CF8}" destId="{463CF875-A132-4B95-BC94-FAAE70577A01}" srcOrd="1" destOrd="0" presId="urn:microsoft.com/office/officeart/2005/8/layout/vProcess5"/>
    <dgm:cxn modelId="{038B0035-4AAC-40C2-A15F-6230E3F761A4}" type="presParOf" srcId="{E91E8D71-009C-4647-9030-08A7554E0593}" destId="{0DBFFBB5-4B99-4AAB-981A-41B08B9E2060}" srcOrd="0" destOrd="0" presId="urn:microsoft.com/office/officeart/2005/8/layout/vProcess5"/>
    <dgm:cxn modelId="{B56C5F16-B24E-4C52-800C-83B7D13E97E0}" type="presParOf" srcId="{E91E8D71-009C-4647-9030-08A7554E0593}" destId="{09E057BC-A6FA-41DF-B7D1-078E7F3DF161}" srcOrd="1" destOrd="0" presId="urn:microsoft.com/office/officeart/2005/8/layout/vProcess5"/>
    <dgm:cxn modelId="{AE122EA9-4587-4555-8AA6-9CE84B0BE375}" type="presParOf" srcId="{E91E8D71-009C-4647-9030-08A7554E0593}" destId="{DB3C9091-6750-4C10-A33D-C07FF6354674}" srcOrd="2" destOrd="0" presId="urn:microsoft.com/office/officeart/2005/8/layout/vProcess5"/>
    <dgm:cxn modelId="{4532BDC9-5F32-4AD3-9814-CBEA5EACD28B}" type="presParOf" srcId="{E91E8D71-009C-4647-9030-08A7554E0593}" destId="{F50A96B9-68F3-4762-ADF1-0BD124889A8B}" srcOrd="3" destOrd="0" presId="urn:microsoft.com/office/officeart/2005/8/layout/vProcess5"/>
    <dgm:cxn modelId="{3714A9E2-7C5F-4F6B-925F-57973ECF0EAC}" type="presParOf" srcId="{E91E8D71-009C-4647-9030-08A7554E0593}" destId="{463CF875-A132-4B95-BC94-FAAE70577A01}" srcOrd="4" destOrd="0" presId="urn:microsoft.com/office/officeart/2005/8/layout/vProcess5"/>
    <dgm:cxn modelId="{45F6BF7F-7D1E-43C8-8218-4F6DFCD778DB}" type="presParOf" srcId="{E91E8D71-009C-4647-9030-08A7554E0593}" destId="{0D05EB85-652F-489B-9E9D-CE51C21F6FB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0F796-071A-41B5-A001-BE0AF06DA2AB}">
      <dsp:nvSpPr>
        <dsp:cNvPr id="0" name=""/>
        <dsp:cNvSpPr/>
      </dsp:nvSpPr>
      <dsp:spPr>
        <a:xfrm>
          <a:off x="-6217273" y="-945177"/>
          <a:ext cx="7354175" cy="7354175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78DFD-708E-468A-987D-AA9BF85B2972}">
      <dsp:nvSpPr>
        <dsp:cNvPr id="0" name=""/>
        <dsp:cNvSpPr/>
      </dsp:nvSpPr>
      <dsp:spPr>
        <a:xfrm>
          <a:off x="788079" y="147277"/>
          <a:ext cx="10130580" cy="1386115"/>
        </a:xfrm>
        <a:prstGeom prst="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719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          </a:t>
          </a:r>
          <a:r>
            <a:rPr lang="ru-RU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Проведены проверки 255 предприятий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               ( </a:t>
          </a:r>
          <a:r>
            <a:rPr lang="ru-RU" sz="2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производство пищевых продуктов – 33)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788079" y="147277"/>
        <a:ext cx="10130580" cy="1386115"/>
      </dsp:txXfrm>
    </dsp:sp>
    <dsp:sp modelId="{A4E9F46D-681D-4CF3-BA68-697BD06F7DBA}">
      <dsp:nvSpPr>
        <dsp:cNvPr id="0" name=""/>
        <dsp:cNvSpPr/>
      </dsp:nvSpPr>
      <dsp:spPr>
        <a:xfrm>
          <a:off x="96113" y="326284"/>
          <a:ext cx="1050692" cy="10506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t="-1000" b="-1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D0C03-64DB-4778-883F-F23397166E26}">
      <dsp:nvSpPr>
        <dsp:cNvPr id="0" name=""/>
        <dsp:cNvSpPr/>
      </dsp:nvSpPr>
      <dsp:spPr>
        <a:xfrm>
          <a:off x="1058220" y="1681108"/>
          <a:ext cx="10072208" cy="840554"/>
        </a:xfrm>
        <a:prstGeom prst="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719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Нарушения  требований законодательства выявлены на  204  (80%) предприятиях    ( 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производство </a:t>
          </a:r>
          <a:r>
            <a:rPr lang="ru-RU" sz="24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пищ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продуктов -  31 (94%)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058220" y="1681108"/>
        <a:ext cx="10072208" cy="840554"/>
      </dsp:txXfrm>
    </dsp:sp>
    <dsp:sp modelId="{08D081F5-84A5-4243-8DC1-CCAC83CDBFD8}">
      <dsp:nvSpPr>
        <dsp:cNvPr id="0" name=""/>
        <dsp:cNvSpPr/>
      </dsp:nvSpPr>
      <dsp:spPr>
        <a:xfrm>
          <a:off x="532873" y="1576039"/>
          <a:ext cx="1050692" cy="10506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D5B2B-EACC-4927-988F-D806A4490AAB}">
      <dsp:nvSpPr>
        <dsp:cNvPr id="0" name=""/>
        <dsp:cNvSpPr/>
      </dsp:nvSpPr>
      <dsp:spPr>
        <a:xfrm>
          <a:off x="1017897" y="2733717"/>
          <a:ext cx="10229032" cy="1172236"/>
        </a:xfrm>
        <a:prstGeom prst="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719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Вынесено  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492  </a:t>
          </a: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постановления о назначении административного наказания. Наложены штрафы на сумму  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5 457,0 </a:t>
          </a: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тыс.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Производство </a:t>
          </a:r>
          <a:r>
            <a:rPr lang="ru-RU" sz="24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пищ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</a:t>
          </a:r>
          <a:r>
            <a:rPr lang="ru-RU" sz="24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прод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 - 66 постановлений на сумму 1132,6 тыс. </a:t>
          </a:r>
          <a:r>
            <a:rPr lang="ru-RU" sz="24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руб</a:t>
          </a: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017897" y="2733717"/>
        <a:ext cx="10229032" cy="1172236"/>
      </dsp:txXfrm>
    </dsp:sp>
    <dsp:sp modelId="{1A5A7CC5-6067-4F69-84D7-173793942E27}">
      <dsp:nvSpPr>
        <dsp:cNvPr id="0" name=""/>
        <dsp:cNvSpPr/>
      </dsp:nvSpPr>
      <dsp:spPr>
        <a:xfrm>
          <a:off x="532873" y="2837089"/>
          <a:ext cx="1050692" cy="10506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8C865-66EF-4FD2-8638-73B8327ECF6F}">
      <dsp:nvSpPr>
        <dsp:cNvPr id="0" name=""/>
        <dsp:cNvSpPr/>
      </dsp:nvSpPr>
      <dsp:spPr>
        <a:xfrm>
          <a:off x="576311" y="4203208"/>
          <a:ext cx="10554117" cy="840554"/>
        </a:xfrm>
        <a:prstGeom prst="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719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Направлены в суды 39 административных дел ( производители – 4)</a:t>
          </a:r>
        </a:p>
      </dsp:txBody>
      <dsp:txXfrm>
        <a:off x="576311" y="4203208"/>
        <a:ext cx="10554117" cy="840554"/>
      </dsp:txXfrm>
    </dsp:sp>
    <dsp:sp modelId="{E115D0A5-63E4-4CBF-B5D8-24D479D54FB0}">
      <dsp:nvSpPr>
        <dsp:cNvPr id="0" name=""/>
        <dsp:cNvSpPr/>
      </dsp:nvSpPr>
      <dsp:spPr>
        <a:xfrm>
          <a:off x="50964" y="4098138"/>
          <a:ext cx="1050692" cy="10506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99C20-FB80-4D4A-825D-DA1BF4FB3D25}">
      <dsp:nvSpPr>
        <dsp:cNvPr id="0" name=""/>
        <dsp:cNvSpPr/>
      </dsp:nvSpPr>
      <dsp:spPr>
        <a:xfrm>
          <a:off x="-43853" y="256258"/>
          <a:ext cx="9571240" cy="697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выбор необходимых для обеспечения безопасности пищевой продукции технологических процессов производства (изготовления) пищевой продукции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-43853" y="256258"/>
        <a:ext cx="8207805" cy="697650"/>
      </dsp:txXfrm>
    </dsp:sp>
    <dsp:sp modelId="{EF263EE5-F88F-487B-A23F-F603E833B62B}">
      <dsp:nvSpPr>
        <dsp:cNvPr id="0" name=""/>
        <dsp:cNvSpPr/>
      </dsp:nvSpPr>
      <dsp:spPr>
        <a:xfrm>
          <a:off x="270529" y="1303869"/>
          <a:ext cx="9935126" cy="943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выбор последовательности и поточности технологических операций производства изготовления) пищевой продукции с целью исключения загрязнения продовольственного (пищевого) сырья и пищевой продукции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70529" y="1303869"/>
        <a:ext cx="8384490" cy="943737"/>
      </dsp:txXfrm>
    </dsp:sp>
    <dsp:sp modelId="{21024636-7DFC-4B45-A00B-CD10E1CC72E5}">
      <dsp:nvSpPr>
        <dsp:cNvPr id="0" name=""/>
        <dsp:cNvSpPr/>
      </dsp:nvSpPr>
      <dsp:spPr>
        <a:xfrm>
          <a:off x="0" y="2556928"/>
          <a:ext cx="10452608" cy="1072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определение контролируемых этапов технологических операций и пищевой продукции на этапах ее производства (изготовления) в программах производственного контроля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2556928"/>
        <a:ext cx="8821206" cy="1072448"/>
      </dsp:txXfrm>
    </dsp:sp>
    <dsp:sp modelId="{9E130D19-358A-4B46-8085-EA2A54986BBA}">
      <dsp:nvSpPr>
        <dsp:cNvPr id="0" name=""/>
        <dsp:cNvSpPr/>
      </dsp:nvSpPr>
      <dsp:spPr>
        <a:xfrm>
          <a:off x="430750" y="3782902"/>
          <a:ext cx="10948449" cy="1097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проведение контроля за продовольственным (пищевым) сырьем, технологическими средствами, упаковочными материалами, изделиями, используемыми при производстве (изготовлении) пищевой продукции, а также за пищевой продукцией средствами, обеспечивающими необходимые достоверность и полноту контроля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30750" y="3782902"/>
        <a:ext cx="9239658" cy="1097280"/>
      </dsp:txXfrm>
    </dsp:sp>
    <dsp:sp modelId="{147AC477-AF13-475E-BCDD-94D01B295E13}">
      <dsp:nvSpPr>
        <dsp:cNvPr id="0" name=""/>
        <dsp:cNvSpPr/>
      </dsp:nvSpPr>
      <dsp:spPr>
        <a:xfrm>
          <a:off x="0" y="4998720"/>
          <a:ext cx="11379188" cy="1097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проведение контроля за функционированием технологического оборудования в порядке, обеспечивающем производство (изготовление) пищевой продукции, соответствующей требованиям настоящего технического регламента и (или) технических регламентов Таможенного союза на отдельные виды пищевой продукции</a:t>
          </a:r>
          <a:endParaRPr lang="ru-RU" sz="1600" b="1" kern="1200" dirty="0"/>
        </a:p>
      </dsp:txBody>
      <dsp:txXfrm>
        <a:off x="0" y="4998720"/>
        <a:ext cx="9603169" cy="1097279"/>
      </dsp:txXfrm>
    </dsp:sp>
    <dsp:sp modelId="{B94FC630-8107-4813-9D34-6FD0205CE02A}">
      <dsp:nvSpPr>
        <dsp:cNvPr id="0" name=""/>
        <dsp:cNvSpPr/>
      </dsp:nvSpPr>
      <dsp:spPr>
        <a:xfrm rot="21425619">
          <a:off x="9854543" y="395224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21425619">
        <a:off x="9854543" y="395224"/>
        <a:ext cx="713232" cy="713232"/>
      </dsp:txXfrm>
    </dsp:sp>
    <dsp:sp modelId="{2DE98AE8-9A75-4B6F-AF3A-D66C33D87E56}">
      <dsp:nvSpPr>
        <dsp:cNvPr id="0" name=""/>
        <dsp:cNvSpPr/>
      </dsp:nvSpPr>
      <dsp:spPr>
        <a:xfrm>
          <a:off x="9854093" y="391834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9854093" y="391834"/>
        <a:ext cx="713232" cy="713232"/>
      </dsp:txXfrm>
    </dsp:sp>
    <dsp:sp modelId="{4DA48052-9AD1-4655-AD77-83EEB8C48DCA}">
      <dsp:nvSpPr>
        <dsp:cNvPr id="0" name=""/>
        <dsp:cNvSpPr/>
      </dsp:nvSpPr>
      <dsp:spPr>
        <a:xfrm>
          <a:off x="9864456" y="392744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9864456" y="392744"/>
        <a:ext cx="713232" cy="713232"/>
      </dsp:txXfrm>
    </dsp:sp>
    <dsp:sp modelId="{DD464989-FBCF-423A-8D67-D8EE68BE3477}">
      <dsp:nvSpPr>
        <dsp:cNvPr id="0" name=""/>
        <dsp:cNvSpPr/>
      </dsp:nvSpPr>
      <dsp:spPr>
        <a:xfrm>
          <a:off x="9841881" y="426944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9841881" y="426944"/>
        <a:ext cx="713232" cy="7132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EE475E-FF5C-4266-A6DC-6EB395DE78B5}">
      <dsp:nvSpPr>
        <dsp:cNvPr id="0" name=""/>
        <dsp:cNvSpPr/>
      </dsp:nvSpPr>
      <dsp:spPr>
        <a:xfrm>
          <a:off x="346038" y="0"/>
          <a:ext cx="9788118" cy="1000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обеспечение документирования информации о контролируемых этапах технологических операций и результатов контроля пищевой продукции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346038" y="0"/>
        <a:ext cx="8222603" cy="1000760"/>
      </dsp:txXfrm>
    </dsp:sp>
    <dsp:sp modelId="{9A02B169-C7B9-40AA-B2EE-6D8A5B2E6B15}">
      <dsp:nvSpPr>
        <dsp:cNvPr id="0" name=""/>
        <dsp:cNvSpPr/>
      </dsp:nvSpPr>
      <dsp:spPr>
        <a:xfrm>
          <a:off x="907789" y="1477151"/>
          <a:ext cx="8779369" cy="9208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соблюдение условий хранения и перевозки (транспортирования) пищевой продукции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07789" y="1477151"/>
        <a:ext cx="7321380" cy="920892"/>
      </dsp:txXfrm>
    </dsp:sp>
    <dsp:sp modelId="{B4EC2AF1-E23A-4530-AC1D-7EB9C8507726}">
      <dsp:nvSpPr>
        <dsp:cNvPr id="0" name=""/>
        <dsp:cNvSpPr/>
      </dsp:nvSpPr>
      <dsp:spPr>
        <a:xfrm>
          <a:off x="492659" y="2866530"/>
          <a:ext cx="10920832" cy="953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содержание производственных помещений, технологического оборудования и инвентаря, используемых в процессе производства (изготовления) пищевой продукции, в состоянии, исключающем загрязнение пищевой продукции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92659" y="2866530"/>
        <a:ext cx="9107212" cy="953913"/>
      </dsp:txXfrm>
    </dsp:sp>
    <dsp:sp modelId="{61591584-830C-4ABB-99D0-AEBFD9D58F38}">
      <dsp:nvSpPr>
        <dsp:cNvPr id="0" name=""/>
        <dsp:cNvSpPr/>
      </dsp:nvSpPr>
      <dsp:spPr>
        <a:xfrm>
          <a:off x="1210156" y="4136533"/>
          <a:ext cx="8779369" cy="1045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выбор способов и обеспечение соблюдения работниками правил личной гигиены в целях обеспечения безопасности пищевой продукции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210156" y="4136533"/>
        <a:ext cx="7321380" cy="1045064"/>
      </dsp:txXfrm>
    </dsp:sp>
    <dsp:sp modelId="{B7ACB9C6-9D9B-4ACD-A681-CF21A5772B98}">
      <dsp:nvSpPr>
        <dsp:cNvPr id="0" name=""/>
        <dsp:cNvSpPr/>
      </dsp:nvSpPr>
      <dsp:spPr>
        <a:xfrm>
          <a:off x="3266024" y="5367021"/>
          <a:ext cx="7996512" cy="1576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выбор обеспечивающих безопасность пищевой продукции способов, установление периодичности и проведение уборки, мойки, дезинфекции, дезинсекции и дератизации производственных помещений, технологического оборудования и инвентаря, используемых в процессе производства (изготовления) пищевой продукции</a:t>
          </a:r>
          <a:endParaRPr lang="ru-RU" sz="1800" b="1" kern="1200" dirty="0"/>
        </a:p>
      </dsp:txBody>
      <dsp:txXfrm>
        <a:off x="3266024" y="5367021"/>
        <a:ext cx="6668533" cy="1576490"/>
      </dsp:txXfrm>
    </dsp:sp>
    <dsp:sp modelId="{9370E54C-F15D-4E92-B6AD-3DDAD1F11986}">
      <dsp:nvSpPr>
        <dsp:cNvPr id="0" name=""/>
        <dsp:cNvSpPr/>
      </dsp:nvSpPr>
      <dsp:spPr>
        <a:xfrm>
          <a:off x="9978949" y="726005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978949" y="726005"/>
        <a:ext cx="802386" cy="802386"/>
      </dsp:txXfrm>
    </dsp:sp>
    <dsp:sp modelId="{2A14A48D-0920-4EBB-BB9F-F4713B35B967}">
      <dsp:nvSpPr>
        <dsp:cNvPr id="0" name=""/>
        <dsp:cNvSpPr/>
      </dsp:nvSpPr>
      <dsp:spPr>
        <a:xfrm>
          <a:off x="10013665" y="720779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013665" y="720779"/>
        <a:ext cx="802386" cy="802386"/>
      </dsp:txXfrm>
    </dsp:sp>
    <dsp:sp modelId="{CF88990C-EDB1-4A59-96BD-AF604B63E9C4}">
      <dsp:nvSpPr>
        <dsp:cNvPr id="0" name=""/>
        <dsp:cNvSpPr/>
      </dsp:nvSpPr>
      <dsp:spPr>
        <a:xfrm>
          <a:off x="10048373" y="75142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048373" y="751427"/>
        <a:ext cx="802386" cy="802386"/>
      </dsp:txXfrm>
    </dsp:sp>
    <dsp:sp modelId="{B3BEE4EC-364F-4AB0-9C40-2212F2BB0FD7}">
      <dsp:nvSpPr>
        <dsp:cNvPr id="0" name=""/>
        <dsp:cNvSpPr/>
      </dsp:nvSpPr>
      <dsp:spPr>
        <a:xfrm>
          <a:off x="10060510" y="748635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060510" y="748635"/>
        <a:ext cx="802386" cy="8023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057BC-A6FA-41DF-B7D1-078E7F3DF161}">
      <dsp:nvSpPr>
        <dsp:cNvPr id="0" name=""/>
        <dsp:cNvSpPr/>
      </dsp:nvSpPr>
      <dsp:spPr>
        <a:xfrm>
          <a:off x="0" y="0"/>
          <a:ext cx="9326880" cy="14744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ведение и хранение документации на бумажных и (или) электронных носителях, подтверждающей соответствие произведенной пищевой продукции требованиям, установленным настоящим техническим регламентом и (или) техническими регламентами Таможенного союза на отдельные виды пищевой продукции</a:t>
          </a:r>
          <a:endParaRPr lang="ru-RU" sz="1800" b="1" kern="1200" dirty="0"/>
        </a:p>
      </dsp:txBody>
      <dsp:txXfrm>
        <a:off x="0" y="0"/>
        <a:ext cx="7889272" cy="1474469"/>
      </dsp:txXfrm>
    </dsp:sp>
    <dsp:sp modelId="{DB3C9091-6750-4C10-A33D-C07FF6354674}">
      <dsp:nvSpPr>
        <dsp:cNvPr id="0" name=""/>
        <dsp:cNvSpPr/>
      </dsp:nvSpPr>
      <dsp:spPr>
        <a:xfrm>
          <a:off x="1645919" y="1802129"/>
          <a:ext cx="9326880" cy="14744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прослеживаемость</a:t>
          </a:r>
          <a:r>
            <a:rPr lang="ru-RU" sz="2000" kern="1200" dirty="0" smtClean="0"/>
            <a:t> пищевой продукции</a:t>
          </a:r>
          <a:endParaRPr lang="ru-RU" sz="2000" kern="1200" dirty="0"/>
        </a:p>
      </dsp:txBody>
      <dsp:txXfrm>
        <a:off x="1645919" y="1802129"/>
        <a:ext cx="6722554" cy="1474469"/>
      </dsp:txXfrm>
    </dsp:sp>
    <dsp:sp modelId="{F50A96B9-68F3-4762-ADF1-0BD124889A8B}">
      <dsp:nvSpPr>
        <dsp:cNvPr id="0" name=""/>
        <dsp:cNvSpPr/>
      </dsp:nvSpPr>
      <dsp:spPr>
        <a:xfrm>
          <a:off x="8368474" y="1159096"/>
          <a:ext cx="958405" cy="9584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368474" y="1159096"/>
        <a:ext cx="958405" cy="958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1DABF-CB81-48A9-A814-93D42096064B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1925-78B1-4308-A784-4C6BC7DFA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5D811-0F20-4A15-8974-8D35566EFD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39E6-F92D-4E6B-9B0F-DE5B6D0BE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8119D7-BD76-4FEB-A807-1D327EEE49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5530A-A619-470E-89BF-8AF3015DE72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того.</a:t>
            </a:r>
            <a:r>
              <a:rPr lang="ru-RU" baseline="0" dirty="0" smtClean="0"/>
              <a:t> Продолжают регистрироваться факты несоответствия продукции обязательным требованиям по маркировке, а также реализация продукции без документов, подтверждающих соответствие, и с истекшим сроком годности 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8708-4A6F-4874-ACCB-391B05DD6F6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27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4A324-DE48-4B2A-A2E1-2A0CC5CC9E8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4A324-DE48-4B2A-A2E1-2A0CC5CC9E8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52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37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00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9C84-AE66-44C2-8877-1105189E9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6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11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69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73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5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9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04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60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40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0241/b336dc951cf86a50782e14ea2f2b7b263e37fb77/#dst1004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40241/81e35372cab20d733a3a60e8dbbed65db6997e61/#dst1004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0241/81e35372cab20d733a3a60e8dbbed65db6997e61/#dst15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34661/ea2333790ef2f035333d4ed7b2d9e23a105d66ce/#dst7885" TargetMode="External"/><Relationship Id="rId4" Type="http://schemas.openxmlformats.org/officeDocument/2006/relationships/hyperlink" Target="http://www.consultant.ru/document/cons_doc_LAW_40241/81e35372cab20d733a3a60e8dbbed65db6997e61/#dst15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9391.1000/" TargetMode="External"/><Relationship Id="rId2" Type="http://schemas.openxmlformats.org/officeDocument/2006/relationships/hyperlink" Target="garantf1://70006648.100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1388533"/>
            <a:ext cx="9966960" cy="349955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СОБЛЮДЕНИИ  ТРЕБОВАНИЙ ЗАКОНОДАТЕЛЬСТВА  РОССИЙСКОЙ ФЕДЕРАЦИИ   при  производстве пищевых  продуктов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ospotrebnadzor_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497" y="1301391"/>
            <a:ext cx="14557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6582" y="340822"/>
            <a:ext cx="109229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</a:t>
            </a:r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надзору в сфере защиты прав потребителей и благополучия человека по 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Чувашской </a:t>
            </a:r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Республике -Чувашии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295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3753" y="116418"/>
            <a:ext cx="9518649" cy="7196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Маркировка продукции   (ТР ТС 022/2011</a:t>
            </a:r>
            <a:r>
              <a:rPr lang="ru-RU" sz="2000" dirty="0" smtClean="0">
                <a:solidFill>
                  <a:schemeClr val="accent2"/>
                </a:solidFill>
                <a:latin typeface="Arial Narrow" pitchFamily="34" charset="0"/>
              </a:rPr>
              <a:t>)</a:t>
            </a:r>
            <a:endParaRPr lang="ru-RU" sz="2000" u="sng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169334" y="818446"/>
            <a:ext cx="11681885" cy="5578828"/>
            <a:chOff x="1043608" y="1017984"/>
            <a:chExt cx="7982592" cy="5579368"/>
          </a:xfrm>
        </p:grpSpPr>
        <p:grpSp>
          <p:nvGrpSpPr>
            <p:cNvPr id="3" name="Группа 42"/>
            <p:cNvGrpSpPr>
              <a:grpSpLocks/>
            </p:cNvGrpSpPr>
            <p:nvPr/>
          </p:nvGrpSpPr>
          <p:grpSpPr bwMode="auto">
            <a:xfrm>
              <a:off x="1103928" y="1017984"/>
              <a:ext cx="7922272" cy="431841"/>
              <a:chOff x="1103928" y="941782"/>
              <a:chExt cx="7922272" cy="431841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105320" y="941782"/>
                <a:ext cx="7920880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Arial Narrow" pitchFamily="34" charset="0"/>
                  </a:rPr>
                  <a:t>Знак ЕАС (расшифровывается как «Евразийское соответствие»)</a:t>
                </a:r>
              </a:p>
            </p:txBody>
          </p:sp>
          <p:sp>
            <p:nvSpPr>
              <p:cNvPr id="21" name="5-конечная звезда 20"/>
              <p:cNvSpPr/>
              <p:nvPr/>
            </p:nvSpPr>
            <p:spPr>
              <a:xfrm rot="3666990">
                <a:off x="1108922" y="965719"/>
                <a:ext cx="340815" cy="350804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4" name="Группа 41"/>
            <p:cNvGrpSpPr>
              <a:grpSpLocks/>
            </p:cNvGrpSpPr>
            <p:nvPr/>
          </p:nvGrpSpPr>
          <p:grpSpPr bwMode="auto">
            <a:xfrm>
              <a:off x="1187624" y="1491458"/>
              <a:ext cx="7776864" cy="440454"/>
              <a:chOff x="1043608" y="1404370"/>
              <a:chExt cx="7920880" cy="440454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044048" y="1410720"/>
                <a:ext cx="7920440" cy="4339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Arial Narrow" pitchFamily="34" charset="0"/>
                  </a:rPr>
                  <a:t>Наименование пищевой продукции</a:t>
                </a:r>
              </a:p>
            </p:txBody>
          </p:sp>
          <p:sp>
            <p:nvSpPr>
              <p:cNvPr id="22" name="5-конечная звезда 21"/>
              <p:cNvSpPr/>
              <p:nvPr/>
            </p:nvSpPr>
            <p:spPr>
              <a:xfrm rot="3666990">
                <a:off x="1282927" y="1398302"/>
                <a:ext cx="338699" cy="350834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" name="Группа 40"/>
            <p:cNvGrpSpPr>
              <a:grpSpLocks/>
            </p:cNvGrpSpPr>
            <p:nvPr/>
          </p:nvGrpSpPr>
          <p:grpSpPr bwMode="auto">
            <a:xfrm>
              <a:off x="1331640" y="2003920"/>
              <a:ext cx="7632848" cy="432048"/>
              <a:chOff x="1043608" y="1884174"/>
              <a:chExt cx="7920880" cy="43204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042859" y="1883995"/>
                <a:ext cx="7921629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000" dirty="0">
                    <a:solidFill>
                      <a:schemeClr val="tx1"/>
                    </a:solidFill>
                    <a:latin typeface="Arial Narrow" pitchFamily="34" charset="0"/>
                  </a:rPr>
                  <a:t>Состав</a:t>
                </a:r>
              </a:p>
            </p:txBody>
          </p:sp>
          <p:sp>
            <p:nvSpPr>
              <p:cNvPr id="23" name="5-конечная звезда 22"/>
              <p:cNvSpPr/>
              <p:nvPr/>
            </p:nvSpPr>
            <p:spPr>
              <a:xfrm rot="3666990">
                <a:off x="1388275" y="1901197"/>
                <a:ext cx="338699" cy="350865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8" name="Группа 39"/>
            <p:cNvGrpSpPr>
              <a:grpSpLocks/>
            </p:cNvGrpSpPr>
            <p:nvPr/>
          </p:nvGrpSpPr>
          <p:grpSpPr bwMode="auto">
            <a:xfrm>
              <a:off x="1547664" y="2501284"/>
              <a:ext cx="7416824" cy="432048"/>
              <a:chOff x="1043608" y="2370652"/>
              <a:chExt cx="7920880" cy="432048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44379" y="2370573"/>
                <a:ext cx="7920109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Arial Narrow" pitchFamily="34" charset="0"/>
                  </a:rPr>
                  <a:t>Количество пищевой продукции</a:t>
                </a:r>
              </a:p>
            </p:txBody>
          </p:sp>
          <p:sp>
            <p:nvSpPr>
              <p:cNvPr id="24" name="5-конечная звезда 23"/>
              <p:cNvSpPr/>
              <p:nvPr/>
            </p:nvSpPr>
            <p:spPr>
              <a:xfrm rot="3666990">
                <a:off x="1308160" y="2389869"/>
                <a:ext cx="338699" cy="350912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" name="Группа 38"/>
            <p:cNvGrpSpPr>
              <a:grpSpLocks/>
            </p:cNvGrpSpPr>
            <p:nvPr/>
          </p:nvGrpSpPr>
          <p:grpSpPr bwMode="auto">
            <a:xfrm>
              <a:off x="1763688" y="2992740"/>
              <a:ext cx="7200800" cy="440454"/>
              <a:chOff x="1043608" y="2844530"/>
              <a:chExt cx="7920880" cy="44045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044243" y="2852577"/>
                <a:ext cx="7920245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000" dirty="0">
                    <a:solidFill>
                      <a:schemeClr val="tx1"/>
                    </a:solidFill>
                    <a:latin typeface="Arial Narrow" pitchFamily="34" charset="0"/>
                  </a:rPr>
                  <a:t>Дата изготовления</a:t>
                </a:r>
              </a:p>
            </p:txBody>
          </p:sp>
          <p:sp>
            <p:nvSpPr>
              <p:cNvPr id="25" name="5-конечная звезда 24"/>
              <p:cNvSpPr/>
              <p:nvPr/>
            </p:nvSpPr>
            <p:spPr>
              <a:xfrm rot="3666990">
                <a:off x="1183078" y="2837977"/>
                <a:ext cx="338699" cy="350963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1979712" y="3494316"/>
              <a:ext cx="6984776" cy="432048"/>
              <a:chOff x="1043608" y="3494316"/>
              <a:chExt cx="7920880" cy="432048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044099" y="3494019"/>
                <a:ext cx="7920389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Arial Narrow" pitchFamily="34" charset="0"/>
                  </a:rPr>
                  <a:t>Срок годности (для особо скоропортящейся: час, дата, месяц, год; </a:t>
                </a:r>
              </a:p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Arial Narrow" pitchFamily="34" charset="0"/>
                  </a:rPr>
                  <a:t>для скоропортящейся: дата, месяц, год; для нескоропортящейся: месяц, год) </a:t>
                </a:r>
              </a:p>
            </p:txBody>
          </p:sp>
          <p:sp>
            <p:nvSpPr>
              <p:cNvPr id="26" name="5-конечная звезда 25"/>
              <p:cNvSpPr/>
              <p:nvPr/>
            </p:nvSpPr>
            <p:spPr>
              <a:xfrm rot="3666990">
                <a:off x="1108603" y="3516436"/>
                <a:ext cx="340817" cy="351018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2" name="Группа 36"/>
            <p:cNvGrpSpPr>
              <a:grpSpLocks/>
            </p:cNvGrpSpPr>
            <p:nvPr/>
          </p:nvGrpSpPr>
          <p:grpSpPr bwMode="auto">
            <a:xfrm>
              <a:off x="1619672" y="4509120"/>
              <a:ext cx="7344816" cy="520851"/>
              <a:chOff x="1043608" y="4509120"/>
              <a:chExt cx="7920880" cy="520851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043763" y="4510117"/>
                <a:ext cx="7920725" cy="52075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Наименование и местонахождения изготовителя</a:t>
                </a:r>
              </a:p>
            </p:txBody>
          </p:sp>
          <p:sp>
            <p:nvSpPr>
              <p:cNvPr id="27" name="5-конечная звезда 26"/>
              <p:cNvSpPr/>
              <p:nvPr/>
            </p:nvSpPr>
            <p:spPr>
              <a:xfrm rot="3666990">
                <a:off x="1283959" y="4601379"/>
                <a:ext cx="414907" cy="350928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3" name="Группа 35"/>
            <p:cNvGrpSpPr>
              <a:grpSpLocks/>
            </p:cNvGrpSpPr>
            <p:nvPr/>
          </p:nvGrpSpPr>
          <p:grpSpPr bwMode="auto">
            <a:xfrm>
              <a:off x="1763688" y="4005064"/>
              <a:ext cx="7200800" cy="432048"/>
              <a:chOff x="1043608" y="3845968"/>
              <a:chExt cx="7920880" cy="432048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044243" y="3845088"/>
                <a:ext cx="7920245" cy="4339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Arial Narrow" pitchFamily="34" charset="0"/>
                  </a:rPr>
                  <a:t>Условия хранения</a:t>
                </a:r>
              </a:p>
            </p:txBody>
          </p:sp>
          <p:sp>
            <p:nvSpPr>
              <p:cNvPr id="28" name="5-конечная звезда 27"/>
              <p:cNvSpPr/>
              <p:nvPr/>
            </p:nvSpPr>
            <p:spPr>
              <a:xfrm rot="3666990">
                <a:off x="1204717" y="3876002"/>
                <a:ext cx="340815" cy="350964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4" name="Группа 33"/>
            <p:cNvGrpSpPr>
              <a:grpSpLocks/>
            </p:cNvGrpSpPr>
            <p:nvPr/>
          </p:nvGrpSpPr>
          <p:grpSpPr bwMode="auto">
            <a:xfrm>
              <a:off x="1427078" y="5123304"/>
              <a:ext cx="7560552" cy="431841"/>
              <a:chOff x="1068154" y="4835272"/>
              <a:chExt cx="7920578" cy="431841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068154" y="4835272"/>
                <a:ext cx="7920578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Рекомендации и ограничения по использованию</a:t>
                </a:r>
              </a:p>
            </p:txBody>
          </p:sp>
          <p:sp>
            <p:nvSpPr>
              <p:cNvPr id="29" name="5-конечная звезда 28"/>
              <p:cNvSpPr/>
              <p:nvPr/>
            </p:nvSpPr>
            <p:spPr>
              <a:xfrm rot="3666990">
                <a:off x="1364901" y="4871165"/>
                <a:ext cx="340817" cy="350881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5" name="Группа 32"/>
            <p:cNvGrpSpPr>
              <a:grpSpLocks/>
            </p:cNvGrpSpPr>
            <p:nvPr/>
          </p:nvGrpSpPr>
          <p:grpSpPr bwMode="auto">
            <a:xfrm>
              <a:off x="1259632" y="5654556"/>
              <a:ext cx="7704856" cy="432048"/>
              <a:chOff x="1043608" y="5351444"/>
              <a:chExt cx="7920880" cy="432048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043460" y="5352232"/>
                <a:ext cx="7921028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пищевой ценности</a:t>
                </a:r>
              </a:p>
            </p:txBody>
          </p:sp>
          <p:sp>
            <p:nvSpPr>
              <p:cNvPr id="30" name="5-конечная звезда 29"/>
              <p:cNvSpPr/>
              <p:nvPr/>
            </p:nvSpPr>
            <p:spPr>
              <a:xfrm rot="3666990">
                <a:off x="1289418" y="5358857"/>
                <a:ext cx="338699" cy="350850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6" name="Группа 31"/>
            <p:cNvGrpSpPr>
              <a:grpSpLocks/>
            </p:cNvGrpSpPr>
            <p:nvPr/>
          </p:nvGrpSpPr>
          <p:grpSpPr bwMode="auto">
            <a:xfrm>
              <a:off x="1043608" y="6165304"/>
              <a:ext cx="7920880" cy="432048"/>
              <a:chOff x="1043608" y="6165304"/>
              <a:chExt cx="7920880" cy="432048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43608" y="6165511"/>
                <a:ext cx="7920880" cy="43184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Сведения о наличии ГМО</a:t>
                </a:r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 rot="3666990">
                <a:off x="1108922" y="6224022"/>
                <a:ext cx="340815" cy="350804"/>
              </a:xfrm>
              <a:prstGeom prst="star5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44" name="Выгнутая вправо стрелка 43"/>
          <p:cNvSpPr/>
          <p:nvPr/>
        </p:nvSpPr>
        <p:spPr>
          <a:xfrm>
            <a:off x="527051" y="1016002"/>
            <a:ext cx="1919816" cy="56176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2874" y="32128"/>
            <a:ext cx="11538161" cy="6870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Нарушения требований к пищевой продукции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666712" y="1000108"/>
            <a:ext cx="4717008" cy="128588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Отсутствие маркировки на пищевой продукции</a:t>
            </a:r>
          </a:p>
        </p:txBody>
      </p:sp>
      <p:pic>
        <p:nvPicPr>
          <p:cNvPr id="6" name="Рисунок 5" descr="P_20180924_104447_1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16" y="2428868"/>
            <a:ext cx="990606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84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20713"/>
            <a:ext cx="6096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Меры, принимаемые при поступлении информации о несоответствии продукции требованиям технических регламентов ( федеральный закон №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184-ФЗ  </a:t>
            </a:r>
            <a:r>
              <a:rPr lang="ru-RU" sz="2000" b="1" dirty="0" smtClean="0">
                <a:solidFill>
                  <a:srgbClr val="0000FF"/>
                </a:solidFill>
              </a:rPr>
              <a:t>«О техническом регулировании)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1583499" y="836712"/>
            <a:ext cx="4320480" cy="1080120"/>
          </a:xfrm>
          <a:prstGeom prst="snip1Rect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 bwMode="auto">
          <a:xfrm flipH="1">
            <a:off x="7920203" y="836712"/>
            <a:ext cx="3648405" cy="1080120"/>
          </a:xfrm>
          <a:prstGeom prst="snip1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9509" y="836713"/>
            <a:ext cx="4128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изготовитель </a:t>
            </a:r>
          </a:p>
          <a:p>
            <a:r>
              <a:rPr lang="ru-RU" sz="1500" b="1" dirty="0" smtClean="0"/>
              <a:t>(исполнитель, продавец, </a:t>
            </a:r>
          </a:p>
          <a:p>
            <a:r>
              <a:rPr lang="ru-RU" sz="1500" b="1" dirty="0" smtClean="0"/>
              <a:t>лицо, выполняющее функции </a:t>
            </a:r>
          </a:p>
          <a:p>
            <a:r>
              <a:rPr lang="ru-RU" sz="1500" b="1" dirty="0" smtClean="0"/>
              <a:t>иностранного изготовителя)</a:t>
            </a:r>
            <a:endParaRPr lang="ru-RU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16213" y="1124744"/>
            <a:ext cx="3552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орган государственного </a:t>
            </a:r>
          </a:p>
          <a:p>
            <a:r>
              <a:rPr lang="ru-RU" sz="1500" b="1" dirty="0" smtClean="0"/>
              <a:t>контроля (надзора)</a:t>
            </a:r>
            <a:endParaRPr lang="ru-RU" sz="1500" b="1" dirty="0"/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5903978" y="1268760"/>
            <a:ext cx="1536171" cy="1588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03979" y="764705"/>
            <a:ext cx="153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информирует в </a:t>
            </a:r>
          </a:p>
          <a:p>
            <a:r>
              <a:rPr lang="ru-RU" sz="1400" b="1" dirty="0" smtClean="0"/>
              <a:t>10-дневный срок</a:t>
            </a:r>
            <a:endParaRPr lang="ru-RU" sz="1400" b="1" dirty="0"/>
          </a:p>
        </p:txBody>
      </p:sp>
      <p:sp>
        <p:nvSpPr>
          <p:cNvPr id="21" name="Двойная стрелка влево/вверх 20"/>
          <p:cNvSpPr/>
          <p:nvPr/>
        </p:nvSpPr>
        <p:spPr bwMode="auto">
          <a:xfrm rot="13562620">
            <a:off x="3308584" y="1806355"/>
            <a:ext cx="857105" cy="1147069"/>
          </a:xfrm>
          <a:prstGeom prst="leftUpArrow">
            <a:avLst>
              <a:gd name="adj1" fmla="val 12658"/>
              <a:gd name="adj2" fmla="val 25000"/>
              <a:gd name="adj3" fmla="val 2500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 bwMode="auto">
          <a:xfrm rot="5400000">
            <a:off x="1274314" y="1556792"/>
            <a:ext cx="1296144" cy="3456384"/>
          </a:xfrm>
          <a:prstGeom prst="rightArrowCallout">
            <a:avLst>
              <a:gd name="adj1" fmla="val 15380"/>
              <a:gd name="adj2" fmla="val 18587"/>
              <a:gd name="adj3" fmla="val 17785"/>
              <a:gd name="adj4" fmla="val 69627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349" y="2585156"/>
            <a:ext cx="3552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принимает меры для предотвращения возможного вреда, связанного с обращением продукции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61422" y="2636912"/>
            <a:ext cx="16289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в 10-дневный срок</a:t>
            </a:r>
          </a:p>
          <a:p>
            <a:r>
              <a:rPr lang="ru-RU" sz="1300" b="1" dirty="0" smtClean="0"/>
              <a:t>проводит проверку</a:t>
            </a:r>
          </a:p>
          <a:p>
            <a:r>
              <a:rPr lang="ru-RU" sz="1300" b="1" dirty="0" smtClean="0"/>
              <a:t>достоверности </a:t>
            </a:r>
          </a:p>
          <a:p>
            <a:r>
              <a:rPr lang="ru-RU" sz="1300" b="1" dirty="0" smtClean="0"/>
              <a:t>информации</a:t>
            </a:r>
            <a:endParaRPr lang="ru-RU" sz="1300" b="1" dirty="0"/>
          </a:p>
        </p:txBody>
      </p:sp>
      <p:sp>
        <p:nvSpPr>
          <p:cNvPr id="32" name="Скругленная прямоугольная выноска 31"/>
          <p:cNvSpPr/>
          <p:nvPr/>
        </p:nvSpPr>
        <p:spPr bwMode="auto">
          <a:xfrm>
            <a:off x="431371" y="4005064"/>
            <a:ext cx="5952661" cy="1584176"/>
          </a:xfrm>
          <a:prstGeom prst="wedgeRoundRectCallout">
            <a:avLst>
              <a:gd name="adj1" fmla="val 1897"/>
              <a:gd name="adj2" fmla="val 66389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370" y="4077073"/>
            <a:ext cx="61446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- разрабатывает программу мероприятий по </a:t>
            </a:r>
          </a:p>
          <a:p>
            <a:pPr algn="l"/>
            <a:r>
              <a:rPr lang="ru-RU" sz="1600" b="1" dirty="0" smtClean="0"/>
              <a:t>предотвращению вреда;</a:t>
            </a:r>
          </a:p>
          <a:p>
            <a:pPr algn="l"/>
            <a:r>
              <a:rPr lang="ru-RU" sz="1600" b="1" dirty="0" smtClean="0"/>
              <a:t>       - приостанавливает производство и реализацию </a:t>
            </a:r>
          </a:p>
          <a:p>
            <a:pPr algn="l"/>
            <a:r>
              <a:rPr lang="ru-RU" sz="1600" b="1" dirty="0" smtClean="0"/>
              <a:t>Продукции;</a:t>
            </a:r>
          </a:p>
          <a:p>
            <a:pPr algn="l"/>
            <a:r>
              <a:rPr lang="ru-RU" sz="1600" b="1" dirty="0" smtClean="0"/>
              <a:t>       - отзывает продукцию;</a:t>
            </a:r>
          </a:p>
          <a:p>
            <a:pPr algn="l"/>
            <a:r>
              <a:rPr lang="ru-RU" sz="1600" b="1" dirty="0" smtClean="0"/>
              <a:t>       - возмещает убытки</a:t>
            </a:r>
            <a:endParaRPr lang="ru-RU" sz="1600" b="1" dirty="0"/>
          </a:p>
        </p:txBody>
      </p:sp>
      <p:sp>
        <p:nvSpPr>
          <p:cNvPr id="34" name="Выноска со стрелкой вправо 33"/>
          <p:cNvSpPr/>
          <p:nvPr/>
        </p:nvSpPr>
        <p:spPr bwMode="auto">
          <a:xfrm rot="5400000">
            <a:off x="4439816" y="2084851"/>
            <a:ext cx="1296144" cy="2400267"/>
          </a:xfrm>
          <a:prstGeom prst="rightArrowCallout">
            <a:avLst>
              <a:gd name="adj1" fmla="val 15380"/>
              <a:gd name="adj2" fmla="val 18587"/>
              <a:gd name="adj3" fmla="val 17785"/>
              <a:gd name="adj4" fmla="val 69627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239349" y="5949280"/>
            <a:ext cx="5760640" cy="72008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7435" y="6093296"/>
            <a:ext cx="422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информирует о принимаемых мерах</a:t>
            </a:r>
            <a:endParaRPr lang="ru-RU" sz="1400" b="1" dirty="0"/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 rot="5400000" flipH="1" flipV="1">
            <a:off x="6035993" y="2072850"/>
            <a:ext cx="1944216" cy="2208245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 bwMode="auto">
          <a:xfrm rot="5400000">
            <a:off x="6816080" y="1628800"/>
            <a:ext cx="2016224" cy="2304256"/>
          </a:xfrm>
          <a:prstGeom prst="straightConnector1">
            <a:avLst/>
          </a:prstGeom>
          <a:ln>
            <a:solidFill>
              <a:srgbClr val="990000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Стрелка вниз 58"/>
          <p:cNvSpPr/>
          <p:nvPr/>
        </p:nvSpPr>
        <p:spPr bwMode="auto">
          <a:xfrm>
            <a:off x="10128448" y="2060848"/>
            <a:ext cx="454155" cy="593191"/>
          </a:xfrm>
          <a:prstGeom prst="downArrow">
            <a:avLst>
              <a:gd name="adj1" fmla="val 27629"/>
              <a:gd name="adj2" fmla="val 76100"/>
            </a:avLst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9072441" y="5301208"/>
            <a:ext cx="2112235" cy="1368152"/>
          </a:xfrm>
          <a:prstGeom prst="ellipse">
            <a:avLst/>
          </a:prstGeom>
          <a:noFill/>
          <a:ln w="635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84299" y="3861048"/>
            <a:ext cx="3215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принимает меры, в т.ч. выдает предписание  о</a:t>
            </a:r>
          </a:p>
          <a:p>
            <a:r>
              <a:rPr lang="ru-RU" sz="1300" b="1" dirty="0" smtClean="0"/>
              <a:t>приостановке реализации</a:t>
            </a:r>
          </a:p>
          <a:p>
            <a:r>
              <a:rPr lang="ru-RU" sz="1300" b="1" dirty="0" smtClean="0"/>
              <a:t>продукции</a:t>
            </a:r>
            <a:endParaRPr lang="ru-RU" sz="13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144022" y="5429265"/>
            <a:ext cx="2208245" cy="109260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            подает </a:t>
            </a:r>
          </a:p>
          <a:p>
            <a:r>
              <a:rPr lang="ru-RU" sz="1300" b="1" dirty="0" smtClean="0"/>
              <a:t>            иск о</a:t>
            </a:r>
          </a:p>
          <a:p>
            <a:pPr algn="ctr"/>
            <a:r>
              <a:rPr lang="ru-RU" sz="1300" b="1" dirty="0" smtClean="0"/>
              <a:t>принудительном</a:t>
            </a:r>
          </a:p>
          <a:p>
            <a:r>
              <a:rPr lang="ru-RU" sz="1300" b="1" dirty="0" smtClean="0"/>
              <a:t>          отзыве</a:t>
            </a:r>
          </a:p>
          <a:p>
            <a:r>
              <a:rPr lang="ru-RU" sz="1300" b="1" dirty="0" smtClean="0"/>
              <a:t>           продукции</a:t>
            </a:r>
            <a:endParaRPr lang="ru-RU" sz="1300" b="1" dirty="0"/>
          </a:p>
        </p:txBody>
      </p:sp>
      <p:sp>
        <p:nvSpPr>
          <p:cNvPr id="68" name="TextBox 67"/>
          <p:cNvSpPr txBox="1"/>
          <p:nvPr/>
        </p:nvSpPr>
        <p:spPr>
          <a:xfrm rot="18665986" flipH="1">
            <a:off x="6337890" y="2647281"/>
            <a:ext cx="169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согласовывает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8665986" flipH="1">
            <a:off x="6529910" y="3295351"/>
            <a:ext cx="169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</a:rPr>
              <a:t>контролирует</a:t>
            </a: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40" name="Выноска со стрелкой вниз 39"/>
          <p:cNvSpPr/>
          <p:nvPr/>
        </p:nvSpPr>
        <p:spPr bwMode="auto">
          <a:xfrm>
            <a:off x="9360363" y="2780928"/>
            <a:ext cx="2016224" cy="914400"/>
          </a:xfrm>
          <a:prstGeom prst="downArrowCallout">
            <a:avLst>
              <a:gd name="adj1" fmla="val 16667"/>
              <a:gd name="adj2" fmla="val 25000"/>
              <a:gd name="adj3" fmla="val 18056"/>
              <a:gd name="adj4" fmla="val 64977"/>
            </a:avLst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60363" y="2852937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     проводит                                     проверку</a:t>
            </a:r>
            <a:endParaRPr lang="ru-RU" sz="1300" b="1" dirty="0"/>
          </a:p>
        </p:txBody>
      </p:sp>
      <p:sp>
        <p:nvSpPr>
          <p:cNvPr id="42" name="Выноска со стрелкой вниз 41"/>
          <p:cNvSpPr/>
          <p:nvPr/>
        </p:nvSpPr>
        <p:spPr bwMode="auto">
          <a:xfrm>
            <a:off x="8784299" y="3861048"/>
            <a:ext cx="3168352" cy="1368152"/>
          </a:xfrm>
          <a:prstGeom prst="downArrowCallout">
            <a:avLst>
              <a:gd name="adj1" fmla="val 9126"/>
              <a:gd name="adj2" fmla="val 20591"/>
              <a:gd name="adj3" fmla="val 21473"/>
              <a:gd name="adj4" fmla="val 64977"/>
            </a:avLst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latin typeface="Arial" charset="0"/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Принципы ХАССП: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867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Анализ  </a:t>
            </a:r>
            <a:r>
              <a:rPr lang="ru-RU" b="1" dirty="0">
                <a:solidFill>
                  <a:srgbClr val="0070C0"/>
                </a:solidFill>
              </a:rPr>
              <a:t>опасных </a:t>
            </a:r>
            <a:r>
              <a:rPr lang="ru-RU" b="1" dirty="0" smtClean="0">
                <a:solidFill>
                  <a:srgbClr val="0070C0"/>
                </a:solidFill>
              </a:rPr>
              <a:t>факторов   ( установление  предупреждающих действий)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Выявление  </a:t>
            </a:r>
            <a:r>
              <a:rPr lang="ru-RU" b="1" dirty="0">
                <a:solidFill>
                  <a:srgbClr val="0070C0"/>
                </a:solidFill>
              </a:rPr>
              <a:t>критических контрольных точек (ККТ) процесса производства (изготовления).</a:t>
            </a: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Установление предельных  значений </a:t>
            </a:r>
            <a:r>
              <a:rPr lang="ru-RU" b="1" dirty="0">
                <a:solidFill>
                  <a:srgbClr val="0070C0"/>
                </a:solidFill>
              </a:rPr>
              <a:t>параметров, контролируемых в критических контрольных точках.</a:t>
            </a: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Разработка порядка  </a:t>
            </a:r>
            <a:r>
              <a:rPr lang="ru-RU" b="1" dirty="0">
                <a:solidFill>
                  <a:srgbClr val="0070C0"/>
                </a:solidFill>
              </a:rPr>
              <a:t>мониторинга критических контрольных точек процесса производства (изготовления).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Установление  корректирующих  </a:t>
            </a:r>
            <a:r>
              <a:rPr lang="ru-RU" b="1" dirty="0">
                <a:solidFill>
                  <a:srgbClr val="0070C0"/>
                </a:solidFill>
              </a:rPr>
              <a:t>действий в случае отклонения предельных значений параметров, контролируемых в критических контрольных точках.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Документирование всех процедур  о </a:t>
            </a:r>
            <a:r>
              <a:rPr lang="ru-RU" b="1" dirty="0">
                <a:solidFill>
                  <a:srgbClr val="0070C0"/>
                </a:solidFill>
              </a:rPr>
              <a:t>выполнении мероприятий по обеспечению </a:t>
            </a:r>
            <a:r>
              <a:rPr lang="ru-RU" b="1" dirty="0" smtClean="0">
                <a:solidFill>
                  <a:srgbClr val="0070C0"/>
                </a:solidFill>
              </a:rPr>
              <a:t>безопасности </a:t>
            </a:r>
            <a:r>
              <a:rPr lang="ru-RU" b="1" dirty="0">
                <a:solidFill>
                  <a:srgbClr val="0070C0"/>
                </a:solidFill>
              </a:rPr>
              <a:t>пищевой </a:t>
            </a:r>
            <a:r>
              <a:rPr lang="ru-RU" b="1" dirty="0" smtClean="0">
                <a:solidFill>
                  <a:srgbClr val="0070C0"/>
                </a:solidFill>
              </a:rPr>
              <a:t>продукции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Установление процедур  проверки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489"/>
            <a:ext cx="10972800" cy="327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Процедуры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457200"/>
          <a:ext cx="1137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2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0"/>
          <a:ext cx="114017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685802"/>
          <a:ext cx="10972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476251" y="714375"/>
            <a:ext cx="11106149" cy="5610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000" b="1" dirty="0" smtClean="0"/>
              <a:t>	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Статья 14.46.2. Непринятие изготовителем (исполнителем, продавцом) мер по предотвращению причинения вреда при обращении продукции, не соответствующей требованиям технических регламентов</a:t>
            </a:r>
            <a:endParaRPr lang="ru-RU" altLang="ru-RU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/>
              <a:t>          </a:t>
            </a:r>
            <a:r>
              <a:rPr lang="ru-RU" sz="2000" b="1" dirty="0" smtClean="0">
                <a:solidFill>
                  <a:srgbClr val="0070C0"/>
                </a:solidFill>
              </a:rPr>
              <a:t>1.  Невыполнение изготовителем (исполнителем, продавцом), которому стало известно о несоответствии выпущенной им в обращение продукции требованиям технических регламентов, </a:t>
            </a:r>
            <a:r>
              <a:rPr lang="ru-RU" sz="2000" b="1" dirty="0" smtClean="0">
                <a:solidFill>
                  <a:srgbClr val="0070C0"/>
                </a:solidFill>
                <a:hlinkClick r:id="rId3"/>
              </a:rPr>
              <a:t>обязанности по информированию</a:t>
            </a:r>
            <a:r>
              <a:rPr lang="ru-RU" sz="2000" b="1" dirty="0" smtClean="0">
                <a:solidFill>
                  <a:srgbClr val="0070C0"/>
                </a:solidFill>
              </a:rPr>
              <a:t>  органов госконтроля о несоответствии такой продукции указанным требованиям влечет наложение административного штрафа на ИП в размере от 5-10 тысяч рублей; на юридических лиц - от 10-30 тысяч рублей.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2. Невыполнение изготовителем (продавцом,) </a:t>
            </a:r>
            <a:r>
              <a:rPr lang="ru-RU" sz="2000" b="1" u="sng" dirty="0" smtClean="0">
                <a:solidFill>
                  <a:schemeClr val="accent5"/>
                </a:solidFill>
                <a:hlinkClick r:id="rId4"/>
              </a:rPr>
              <a:t>обязанности</a:t>
            </a:r>
            <a:r>
              <a:rPr lang="ru-RU" sz="2000" b="1" u="sng" dirty="0" smtClean="0">
                <a:solidFill>
                  <a:schemeClr val="accent5"/>
                </a:solidFill>
              </a:rPr>
              <a:t> по проведению проверки </a:t>
            </a:r>
            <a:r>
              <a:rPr lang="ru-RU" sz="2000" b="1" dirty="0" smtClean="0">
                <a:solidFill>
                  <a:schemeClr val="accent5"/>
                </a:solidFill>
              </a:rPr>
              <a:t>достоверности полученной информации о несоответствии продукции </a:t>
            </a:r>
            <a:r>
              <a:rPr lang="ru-RU" sz="2000" b="1" dirty="0" smtClean="0">
                <a:solidFill>
                  <a:srgbClr val="0070C0"/>
                </a:solidFill>
              </a:rPr>
              <a:t>требованиям технических регламентов либо невыполнение  требования органов госконтроля  о представлении  материалов указанной проверки -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  влечет наложение административного штрафа на ИП в размере от 10-20 тысяч рублей; на юридических лиц - от 20-40 тысяч рублей.</a:t>
            </a:r>
          </a:p>
          <a:p>
            <a:pPr>
              <a:buFont typeface="Wingdings 2" pitchFamily="18" charset="2"/>
              <a:buNone/>
            </a:pPr>
            <a:endParaRPr lang="ru-RU" altLang="ru-RU" sz="1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476251" y="714375"/>
            <a:ext cx="11106149" cy="5610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000" b="1" dirty="0" smtClean="0"/>
              <a:t>	</a:t>
            </a:r>
            <a:r>
              <a:rPr lang="ru-RU" sz="1800" b="1" dirty="0" smtClean="0">
                <a:solidFill>
                  <a:schemeClr val="tx1"/>
                </a:solidFill>
              </a:rPr>
              <a:t> Статья 14.46.2. Непринятие изготовителем (исполнителем, продавцом) мер по предотвращению причинения вреда при обращении продукции, не соответствующей требованиям технических регламентов</a:t>
            </a:r>
            <a:endParaRPr lang="ru-RU" altLang="ru-RU" sz="18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 3. Невыполнение изготовителем (продавцом) </a:t>
            </a:r>
            <a:r>
              <a:rPr lang="ru-RU" sz="1600" b="1" u="sng" dirty="0" smtClean="0">
                <a:solidFill>
                  <a:srgbClr val="0070C0"/>
                </a:solidFill>
                <a:hlinkClick r:id="rId3"/>
              </a:rPr>
              <a:t>мероприятий</a:t>
            </a:r>
            <a:r>
              <a:rPr lang="ru-RU" sz="1600" b="1" u="sng" dirty="0" smtClean="0">
                <a:solidFill>
                  <a:srgbClr val="0070C0"/>
                </a:solidFill>
              </a:rPr>
              <a:t>, указанных в программе </a:t>
            </a:r>
            <a:r>
              <a:rPr lang="ru-RU" sz="1600" b="1" dirty="0" smtClean="0">
                <a:solidFill>
                  <a:srgbClr val="0070C0"/>
                </a:solidFill>
              </a:rPr>
              <a:t>мероприятий по предотвращению причинения вреда влечет наложение административного штрафа на ИП в размере от  20-30 тысяч рублей; на  ЮЛ - от  30-100 тысяч рублей.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4. Невыполнение изготовителем (продавцом) </a:t>
            </a:r>
            <a:r>
              <a:rPr lang="ru-RU" sz="1600" b="1" u="sng" dirty="0" smtClean="0">
                <a:solidFill>
                  <a:srgbClr val="0070C0"/>
                </a:solidFill>
                <a:hlinkClick r:id="rId4"/>
              </a:rPr>
              <a:t>обязанности</a:t>
            </a:r>
            <a:r>
              <a:rPr lang="ru-RU" sz="1600" b="1" u="sng" dirty="0" smtClean="0">
                <a:solidFill>
                  <a:srgbClr val="0070C0"/>
                </a:solidFill>
              </a:rPr>
              <a:t> по приостановлению производства и реализации продукции</a:t>
            </a:r>
            <a:r>
              <a:rPr lang="ru-RU" sz="1600" b="1" dirty="0" smtClean="0">
                <a:solidFill>
                  <a:srgbClr val="0070C0"/>
                </a:solidFill>
              </a:rPr>
              <a:t>, не соответствующей требованиям технических регламентов, либо отзыву такой продукции в случае, если угроза причинения вреда не может быть устранена путем проведения мероприятий, указанных в программе мероприятий по предотвращению причинения вреда, влечет наложение административного штрафа на  ИП в размере от 30-40 тысяч рублей; на юридических лиц - от 100 - 500 тысяч рублей.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5. Повторное совершение административного правонарушения, предусмотренного </a:t>
            </a:r>
            <a:r>
              <a:rPr lang="ru-RU" sz="1600" b="1" dirty="0" smtClean="0">
                <a:solidFill>
                  <a:srgbClr val="0070C0"/>
                </a:solidFill>
                <a:hlinkClick r:id="rId5"/>
              </a:rPr>
              <a:t>частью 4</a:t>
            </a:r>
            <a:r>
              <a:rPr lang="ru-RU" sz="1600" b="1" dirty="0" smtClean="0">
                <a:solidFill>
                  <a:srgbClr val="0070C0"/>
                </a:solidFill>
              </a:rPr>
              <a:t> настоящей статьи, -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влечет наложение административного штрафа на ИП в размере от 40-50 тысяч рублей с конфискацией предметов административного правонарушения либо административное приостановление деятельности на срок до девяноста суток с конфискацией предметов административного правонарушения; на ЮЛ – в размере от 700 тысяч до одного миллиона рублей с конфискацией предметов административного правонарушения либо административное приостановление деятельности на срок до девяноста суток с конфискацией предметов административного правонарушения.</a:t>
            </a:r>
          </a:p>
          <a:p>
            <a:pPr>
              <a:buFont typeface="Wingdings 2" pitchFamily="18" charset="2"/>
              <a:buNone/>
            </a:pPr>
            <a:endParaRPr lang="ru-RU" altLang="ru-RU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06400" y="485206"/>
            <a:ext cx="117856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630238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организациям- производителям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пищевой продукции:   </a:t>
            </a:r>
          </a:p>
          <a:p>
            <a:pPr algn="ctr" eaLnBrk="0" hangingPunct="0">
              <a:tabLst>
                <a:tab pos="63023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1. Обеспечить приведение процессов производства пищевой продукции в соответствие с требованиями технических регламентов Таможенного союза.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2. Осуществлять производство и выпуск в обращение пищевой продукции, отвечающей требованиям технических регламентов по показателям  безопасности и  маркировке.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3.  Соблюдать требования технической документации (ТУ, СТО, рецептуры) в целях  выпуска в обращение продукции, соответствующей заявленным  требованиям  качества.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4. Организовывать и проводить производственный контроль  путем должной разработки, внедрения и поддержания процедур, основанных на принципах ХАССП (Анализ рисков и критические  контрольные точки) в целях обеспечения безопасности для потребителя выпускаемой  пищевой продукции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5. Проводить производственный лабораторный контроль   поступающего сырья и продукции в том числе по показателям идентификации, свидетельствующим о фальсификации продукции.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6. Совершенствовать лабораторную базу предприятий для проведения исследований сырья и вырабатываемой продукции на соответствие нормативным требованиям.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7. Обеспечить исполнение обязанностей, установленных Федеральным законом от 27.12.2002 №184-ФЗ «О техническом регулировании», в случае  получения информации о несоответствии продукции требованиям технических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регламентов.</a:t>
            </a:r>
          </a:p>
          <a:p>
            <a:pPr eaLnBrk="0" hangingPunct="0"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8. Развивать производство пищевой продукции, отвечающей принципам здорового питания.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30238" algn="l"/>
              </a:tabLst>
            </a:pP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121321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6286500" cy="6859588"/>
          </a:xfrm>
        </p:spPr>
      </p:pic>
      <p:pic>
        <p:nvPicPr>
          <p:cNvPr id="7171" name="Рисунок 4" descr="09ecdaf7e7ca8afc04fdf803c054dff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718" y="1"/>
            <a:ext cx="300778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7484aca4e0d762523199ab1cff7ef0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1" y="3357564"/>
            <a:ext cx="310938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1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1" y="3357564"/>
            <a:ext cx="2952751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 descr="nxM-kRW85m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1" y="4857750"/>
            <a:ext cx="5759449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5400" dirty="0" smtClean="0"/>
          </a:p>
          <a:p>
            <a:pPr marL="45720" indent="0" algn="ctr">
              <a:buNone/>
            </a:pPr>
            <a:r>
              <a:rPr lang="ru-RU" sz="5400" dirty="0" smtClean="0"/>
              <a:t>БЛАГОДАРЮ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69732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66751" y="357189"/>
            <a:ext cx="10972800" cy="357187"/>
          </a:xfrm>
        </p:spPr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smtClean="0">
                <a:solidFill>
                  <a:srgbClr val="0070C0"/>
                </a:solidFill>
                <a:cs typeface="Arial" charset="0"/>
              </a:rPr>
            </a:br>
            <a:endParaRPr lang="ru-RU" sz="2400" smtClean="0">
              <a:solidFill>
                <a:srgbClr val="0070C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51" y="714376"/>
            <a:ext cx="11715749" cy="58578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 №29- ФЗ  «О качестве и безопасности пищевых продуктов»</a:t>
            </a:r>
          </a:p>
          <a:p>
            <a:pPr>
              <a:buFontTx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качество пищевой продукции </a:t>
            </a:r>
            <a:r>
              <a:rPr lang="ru-RU" sz="3200" b="1" dirty="0" smtClean="0"/>
              <a:t>- совокупность характеристик </a:t>
            </a:r>
            <a:r>
              <a:rPr lang="ru-RU" sz="3200" b="1" dirty="0" smtClean="0">
                <a:solidFill>
                  <a:srgbClr val="7030A0"/>
                </a:solidFill>
              </a:rPr>
              <a:t>безопасных</a:t>
            </a:r>
            <a:r>
              <a:rPr lang="ru-RU" sz="3200" b="1" dirty="0" smtClean="0"/>
              <a:t> пищевых продуктов, </a:t>
            </a:r>
            <a:r>
              <a:rPr lang="ru-RU" sz="3200" b="1" dirty="0" smtClean="0">
                <a:solidFill>
                  <a:srgbClr val="7030A0"/>
                </a:solidFill>
              </a:rPr>
              <a:t>отвечающих требованиям</a:t>
            </a:r>
            <a:r>
              <a:rPr lang="ru-RU" sz="3200" b="1" dirty="0" smtClean="0"/>
              <a:t>, установленным в соответствии с законодательством  РФ, образцу, документам  по стандартизации, технической документации, </a:t>
            </a:r>
            <a:r>
              <a:rPr lang="ru-RU" sz="3200" b="1" dirty="0" smtClean="0">
                <a:solidFill>
                  <a:srgbClr val="7030A0"/>
                </a:solidFill>
              </a:rPr>
              <a:t>определяющим  их потребительские свойства, пищевую ценность, аутентичность,</a:t>
            </a:r>
            <a:r>
              <a:rPr lang="ru-RU" sz="3200" b="1" dirty="0" smtClean="0"/>
              <a:t> сортность,  и  удовлетворяющих  физиологические   потребности человека</a:t>
            </a:r>
          </a:p>
          <a:p>
            <a:pPr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142852"/>
            <a:ext cx="10725187" cy="6429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    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Действующие технические регламенты ТС на пищевую продукцию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956" y="711200"/>
            <a:ext cx="11571111" cy="5861050"/>
          </a:xfrm>
        </p:spPr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«О безопасности пищевой продукции»;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«Пищевая продукция в части ее маркировки»;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«Технический регламент на соковую продукцию из фруктов и овощей»;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«Технический регламент на масложировую продукцию»;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«О безопасности отдельных видов» специализированной пищевой продукции, в том числе диетического лечебного и диетического профилактического питания»;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«Требования безопасности пищевых добавок, </a:t>
            </a:r>
            <a:r>
              <a:rPr lang="ru-RU" sz="2000" b="1" dirty="0" err="1" smtClean="0">
                <a:solidFill>
                  <a:srgbClr val="0070C0"/>
                </a:solidFill>
              </a:rPr>
              <a:t>ароматизаторов</a:t>
            </a:r>
            <a:r>
              <a:rPr lang="ru-RU" sz="2000" b="1" dirty="0" smtClean="0">
                <a:solidFill>
                  <a:srgbClr val="0070C0"/>
                </a:solidFill>
              </a:rPr>
              <a:t> и технологических вспомогательных средств»;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ТС «О безопасности зерна»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ТРТС   «О безопасности молока и молочной продукции»;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   ТРТС  «О безопасности мяса и мясной продукции».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ЕАЭС  «О безопасности рыбы и рыбной продукции»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ТР  ЕАЭС  «О безопасности  упакованной питьевой воды, включая природную минеральную  воду»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Технические регламенты устанавливают: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51467"/>
            <a:ext cx="11232444" cy="5706533"/>
          </a:xfrm>
        </p:spPr>
        <p:txBody>
          <a:bodyPr>
            <a:normAutofit/>
          </a:bodyPr>
          <a:lstStyle/>
          <a:p>
            <a:pPr marL="457200" indent="-457200"/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2464" y="1214422"/>
            <a:ext cx="10763325" cy="1357322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безопасности пищевой  продукции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7715" y="2928934"/>
            <a:ext cx="10477573" cy="1571636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7715" y="2928934"/>
            <a:ext cx="10763325" cy="1571636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требования к процессам производства, хранения, перевозки, реализации и утилизации пищевой  продукции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17" y="4857760"/>
            <a:ext cx="9715568" cy="150019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маркировке и упаковке пищевой  продукции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дополняющие требования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TP ТС 022/2011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"Пищевая продукция в части ее маркировки»,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TP ТС 005/2011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"О безопасности упаковки"       и не противоречащие им.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11718" y="1127125"/>
          <a:ext cx="10966449" cy="3073400"/>
        </p:xfrm>
        <a:graphic>
          <a:graphicData uri="http://schemas.openxmlformats.org/presentationml/2006/ole">
            <p:oleObj spid="_x0000_s2050" name="Worksheet" r:id="rId4" imgW="8105775" imgH="3028950" progId="Excel.Sheet.8">
              <p:embed/>
            </p:oleObj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182" y="284163"/>
            <a:ext cx="11709991" cy="725930"/>
          </a:xfrm>
          <a:solidFill>
            <a:schemeClr val="bg1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 пищевой продукции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(удельный вес не соотв.проб)</a:t>
            </a:r>
            <a:endParaRPr lang="ru-RU" sz="1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half" idx="4294967295"/>
          </p:nvPr>
        </p:nvSpPr>
        <p:spPr>
          <a:xfrm>
            <a:off x="476251" y="4286250"/>
            <a:ext cx="11334749" cy="24288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9 мес. 2021 г.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санитарно-химическим показателям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2142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пробы пищевой продукции.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соответствовали -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(3).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микробиологическим показателям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исследовано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9119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проб. Не соответствовали 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2,7%: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мясные продукты - 3,7%, молочные продукты – 2,9%, кулинарные изделия – 3,3%.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физико-химическим показателям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качества исследовано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проб. Не соответствовали-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1,4%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масложировая, молочная, мясная  продукция, хлебобулочные изделия.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85875"/>
            <a:ext cx="11430000" cy="5214938"/>
          </a:xfrm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952500" y="214314"/>
            <a:ext cx="1066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Управлением Роспотребнадзора по Чувашской Республике - Чувашии вносятся Уведомления в модуль «Продукция, несоответствующая обязательным требованиям, в том числе техническим регламентам»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27381" y="1004711"/>
          <a:ext cx="11246930" cy="54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83822" y="549274"/>
            <a:ext cx="11255022" cy="319970"/>
            <a:chOff x="3105" y="462"/>
            <a:chExt cx="8634749" cy="4100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105" y="462"/>
              <a:ext cx="8634749" cy="410004"/>
            </a:xfrm>
            <a:prstGeom prst="roundRect">
              <a:avLst>
                <a:gd name="adj" fmla="val 10000"/>
              </a:avLst>
            </a:prstGeom>
            <a:solidFill>
              <a:srgbClr val="9A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5478" y="13385"/>
              <a:ext cx="8610003" cy="3841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68580" rIns="68580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Надзор за производством </a:t>
              </a:r>
              <a:r>
                <a:rPr lang="ru-RU" sz="2400" b="1" dirty="0" smtClean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пищевой </a:t>
              </a:r>
              <a:r>
                <a:rPr lang="ru-RU" sz="2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продукции за </a:t>
              </a:r>
              <a:r>
                <a:rPr lang="ru-RU" sz="2400" b="1" dirty="0" smtClean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9 мес. 2021 г.</a:t>
              </a:r>
              <a:endParaRPr lang="ru-RU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66751" y="357188"/>
            <a:ext cx="10972800" cy="785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         </a:t>
            </a:r>
            <a:r>
              <a:rPr lang="ru-RU" sz="2700" b="1" dirty="0" smtClean="0">
                <a:solidFill>
                  <a:srgbClr val="FF0000"/>
                </a:solidFill>
              </a:rPr>
              <a:t>Основные нарушения  требований технических регламентов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при производстве продукции: </a:t>
            </a:r>
            <a:r>
              <a:rPr lang="ru-RU" sz="27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cs typeface="Arial" charset="0"/>
              </a:rPr>
            </a:br>
            <a:endParaRPr lang="ru-RU" sz="2700" b="1" dirty="0" smtClean="0">
              <a:solidFill>
                <a:srgbClr val="0070C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71500" y="1000126"/>
            <a:ext cx="10972800" cy="5311775"/>
          </a:xfrm>
        </p:spPr>
        <p:txBody>
          <a:bodyPr>
            <a:normAutofit fontScale="40000" lnSpcReduction="20000"/>
          </a:bodyPr>
          <a:lstStyle/>
          <a:p>
            <a:pPr>
              <a:buFont typeface="Arial" charset="0"/>
              <a:buNone/>
            </a:pPr>
            <a:r>
              <a:rPr lang="ru-RU" sz="2000" dirty="0" smtClean="0"/>
              <a:t>    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несоблюдение требований к организации технологического процесса, процедурам, основанным на принципах ХАССП ( поточность тех. процесса , мониторинг критических контрольных точек,  ведение производственных журналов,  содержание производственных помещений,    режимы мойки  и дезинфекции оборудования, инвентаря и др.);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к  поведению производственного лабораторного контроля за качеством поступающего сырья, вырабатываемой продукции, соблюдением санитарно-эпидемиологического режима 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не соблюдение требований технической документации, рецептур; отсутствие технологических инструкций;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 нарушение требований к маркировке продукции в части объема сведений о продукции и достоверности сведений;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недостоверное  декларирование  соответствия продукции;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производство и выпуск в обращение продукции, не соответствующей нормативным требованиям по показателям безопасности и качества;</a:t>
            </a:r>
          </a:p>
          <a:p>
            <a:r>
              <a:rPr lang="ru-RU" sz="5000" b="1" dirty="0" smtClean="0">
                <a:solidFill>
                  <a:srgbClr val="0070C0"/>
                </a:solidFill>
              </a:rPr>
              <a:t>не  исполнение  обязанностей, установленных Федеральным законом  </a:t>
            </a: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№184-ФЗ                           </a:t>
            </a:r>
            <a:r>
              <a:rPr lang="ru-RU" sz="5000" b="1" dirty="0" smtClean="0">
                <a:solidFill>
                  <a:srgbClr val="0070C0"/>
                </a:solidFill>
              </a:rPr>
              <a:t>«О техническом регулировании»</a:t>
            </a:r>
          </a:p>
          <a:p>
            <a:pPr>
              <a:buNone/>
            </a:pPr>
            <a:r>
              <a:rPr lang="ru-RU" sz="5000" b="1" i="1" dirty="0" smtClean="0">
                <a:solidFill>
                  <a:schemeClr val="tx1"/>
                </a:solidFill>
              </a:rPr>
              <a:t>    </a:t>
            </a:r>
            <a:endParaRPr lang="ru-RU" sz="5000" b="1" i="1" dirty="0" smtClean="0">
              <a:solidFill>
                <a:srgbClr val="0070C0"/>
              </a:solidFill>
            </a:endParaRPr>
          </a:p>
          <a:p>
            <a:endParaRPr lang="ru-RU" sz="2400" b="1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1630</TotalTime>
  <Words>1330</Words>
  <Application>Microsoft Office PowerPoint</Application>
  <PresentationFormat>Произвольный</PresentationFormat>
  <Paragraphs>146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Базис</vt:lpstr>
      <vt:lpstr>Worksheet</vt:lpstr>
      <vt:lpstr>О СОБЛЮДЕНИИ  ТРЕБОВАНИЙ ЗАКОНОДАТЕЛЬСТВА  РОССИЙСКОЙ ФЕДЕРАЦИИ   при  производстве пищевых  продуктов</vt:lpstr>
      <vt:lpstr>Слайд 2</vt:lpstr>
      <vt:lpstr> </vt:lpstr>
      <vt:lpstr>                      Действующие технические регламенты ТС на пищевую продукцию</vt:lpstr>
      <vt:lpstr>                    Технические регламенты устанавливают:</vt:lpstr>
      <vt:lpstr>             Качество пищевой продукции (удельный вес не соотв.проб)</vt:lpstr>
      <vt:lpstr>Слайд 7</vt:lpstr>
      <vt:lpstr>Слайд 8</vt:lpstr>
      <vt:lpstr>          Основные нарушения  требований технических регламентов при производстве продукции:  </vt:lpstr>
      <vt:lpstr>Маркировка продукции   (ТР ТС 022/2011)</vt:lpstr>
      <vt:lpstr>                                       Нарушения требований к пищевой продукции</vt:lpstr>
      <vt:lpstr>          Меры, принимаемые при поступлении информации о несоответствии продукции требованиям технических регламентов ( федеральный закон № 184-ФЗ  «О техническом регулировании)</vt:lpstr>
      <vt:lpstr>Принципы ХАССП: </vt:lpstr>
      <vt:lpstr>  Процедуры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обеспечению прав потребителей на качество и безопасность продуктов питания</dc:title>
  <dc:creator>zpp21</dc:creator>
  <cp:lastModifiedBy>rpn101</cp:lastModifiedBy>
  <cp:revision>235</cp:revision>
  <dcterms:created xsi:type="dcterms:W3CDTF">2019-05-24T06:35:57Z</dcterms:created>
  <dcterms:modified xsi:type="dcterms:W3CDTF">2021-11-10T09:40:01Z</dcterms:modified>
</cp:coreProperties>
</file>