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65" r:id="rId6"/>
    <p:sldId id="268" r:id="rId7"/>
    <p:sldId id="270" r:id="rId8"/>
    <p:sldId id="258" r:id="rId9"/>
    <p:sldId id="260" r:id="rId10"/>
    <p:sldId id="272" r:id="rId11"/>
    <p:sldId id="271" r:id="rId12"/>
    <p:sldId id="263" r:id="rId1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8" d="100"/>
          <a:sy n="58" d="100"/>
        </p:scale>
        <p:origin x="-2034" y="-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B82F4-1F07-4559-B0E2-32D9BA8DB99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2A533-3E1B-439B-9097-33D34FB55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7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48FA-F638-48A3-BDD6-AF595510A4C9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75A02-6DCC-4482-8673-C29A677D9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1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87662-950A-43C4-A87A-BEE4353196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4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9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9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0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tile tx="0" ty="0" sx="60000" sy="6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47AC-112A-40AE-8E42-9CBB31FF0F5B}" type="datetimeFigureOut">
              <a:rPr lang="ru-RU" smtClean="0"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F806-24CD-4C42-BF73-E4747FB1A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tile tx="0" ty="0" sx="60000" sy="6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725" y="156411"/>
            <a:ext cx="11827042" cy="4042609"/>
          </a:xfrm>
        </p:spPr>
        <p:txBody>
          <a:bodyPr>
            <a:noAutofit/>
          </a:bodyPr>
          <a:lstStyle/>
          <a:p>
            <a:r>
              <a:rPr lang="ru-RU" sz="5400" b="1" dirty="0"/>
              <a:t>Роль инжиниринговых компаний в инвестиционном процессе СМП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3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343" y="1707241"/>
            <a:ext cx="10662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проведены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сессия «Мировой опыт в вопросах развития инжиниринга и предприятий МСП, возможности экспорта для предприятий МСП России»;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«Инвестиционный брэндинг организации» с участием иностранного эксперта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Хамано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Митихиро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(Япония);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«Современное предприятие и управление бизнесом: «Производственная система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Кайдзен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опыт Тойоты по бережливому производству)» с участием иностранного эксперта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Тосио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Хорикири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(Япония);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310" y="432396"/>
            <a:ext cx="11059969" cy="79224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РЦИ Чувашской Республики в 2013-2014 гг.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indust5\Documents\Центр Инжиниринга\Для отчета\конф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59" y="4215492"/>
            <a:ext cx="3126150" cy="20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dust5\Documents\Центр Инжиниринга\Для отчета\конфз1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215492"/>
            <a:ext cx="3126149" cy="20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391555"/>
            <a:ext cx="3148466" cy="209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1373334"/>
            <a:ext cx="3234418" cy="21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0" y="1352473"/>
            <a:ext cx="3265710" cy="217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3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1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1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1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1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1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399738"/>
            <a:ext cx="10684043" cy="59684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информации о работе центра, его услугах можно обращаться: </a:t>
            </a:r>
            <a:endParaRPr lang="ru-RU" sz="7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(8352) 22-45-60 </a:t>
            </a:r>
            <a:endParaRPr lang="ru-RU" sz="5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менеджеры Александр и Анна)     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 22-45-46, E-</a:t>
            </a:r>
            <a:r>
              <a:rPr lang="ru-RU" sz="5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rci21@mail.ru, </a:t>
            </a:r>
            <a:r>
              <a:rPr lang="ru-RU" sz="5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rci21@electroclaster.ru    </a:t>
            </a:r>
          </a:p>
          <a:p>
            <a:pPr marL="0" indent="0" algn="ctr">
              <a:buNone/>
            </a:pP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Адрес: 428000, Чувашская Республика, г. Чебоксары, проспект И. Яковлева, д. 3, офис 721 «А». </a:t>
            </a:r>
          </a:p>
        </p:txBody>
      </p:sp>
    </p:spTree>
    <p:extLst>
      <p:ext uri="{BB962C8B-B14F-4D97-AF65-F5344CB8AC3E}">
        <p14:creationId xmlns:p14="http://schemas.microsoft.com/office/powerpoint/2010/main" val="34348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9937" y="293253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810"/>
            <a:ext cx="11169316" cy="874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создания региональной инжиниринговой компании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713" y="1561809"/>
            <a:ext cx="9938944" cy="56978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√</a:t>
            </a:r>
            <a:r>
              <a:rPr lang="ru-RU" sz="2400" b="1" dirty="0" smtClean="0">
                <a:solidFill>
                  <a:srgbClr val="003399"/>
                </a:solidFill>
                <a:latin typeface="Palatino Linotype" pitchFamily="18" charset="0"/>
              </a:rPr>
              <a:t> Стимулирование </a:t>
            </a:r>
            <a:r>
              <a:rPr lang="ru-RU" sz="2400" b="1" dirty="0">
                <a:solidFill>
                  <a:srgbClr val="003399"/>
                </a:solidFill>
                <a:latin typeface="Palatino Linotype" pitchFamily="18" charset="0"/>
              </a:rPr>
              <a:t>модернизации и инновационного развития</a:t>
            </a:r>
            <a:endParaRPr lang="ru-RU" sz="2400" b="1" dirty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89028" y="2131592"/>
            <a:ext cx="9253144" cy="65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√ </a:t>
            </a:r>
            <a:r>
              <a:rPr lang="ru-RU" sz="2400" b="1" dirty="0" smtClean="0">
                <a:solidFill>
                  <a:srgbClr val="003399"/>
                </a:solidFill>
                <a:latin typeface="Palatino Linotype" pitchFamily="18" charset="0"/>
              </a:rPr>
              <a:t>Появление  </a:t>
            </a:r>
            <a:r>
              <a:rPr lang="ru-RU" sz="2400" b="1" dirty="0">
                <a:solidFill>
                  <a:srgbClr val="003399"/>
                </a:solidFill>
                <a:latin typeface="Palatino Linotype" pitchFamily="18" charset="0"/>
              </a:rPr>
              <a:t>сложных комплексных технологий</a:t>
            </a:r>
            <a:endParaRPr lang="ru-RU" sz="2400" b="1" dirty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89028" y="2619729"/>
            <a:ext cx="9743000" cy="979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√ </a:t>
            </a:r>
            <a:r>
              <a:rPr lang="ru-RU" sz="2400" b="1" dirty="0" smtClean="0">
                <a:solidFill>
                  <a:srgbClr val="003399"/>
                </a:solidFill>
                <a:latin typeface="Palatino Linotype" pitchFamily="18" charset="0"/>
              </a:rPr>
              <a:t>Необходимость </a:t>
            </a:r>
            <a:r>
              <a:rPr lang="ru-RU" sz="2400" b="1" dirty="0">
                <a:solidFill>
                  <a:srgbClr val="003399"/>
                </a:solidFill>
                <a:latin typeface="Palatino Linotype" pitchFamily="18" charset="0"/>
              </a:rPr>
              <a:t>оперативного инженерно-техническое обеспечения запуска производства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89028" y="3550460"/>
            <a:ext cx="10445129" cy="405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√ </a:t>
            </a:r>
            <a:r>
              <a:rPr lang="ru-RU" sz="2400" b="1" dirty="0" smtClean="0">
                <a:solidFill>
                  <a:srgbClr val="003399"/>
                </a:solidFill>
                <a:latin typeface="Palatino Linotype" pitchFamily="18" charset="0"/>
              </a:rPr>
              <a:t>В </a:t>
            </a:r>
            <a:r>
              <a:rPr lang="ru-RU" sz="2400" b="1" dirty="0">
                <a:solidFill>
                  <a:srgbClr val="003399"/>
                </a:solidFill>
                <a:latin typeface="Palatino Linotype" pitchFamily="18" charset="0"/>
              </a:rPr>
              <a:t>Чувашской Республике отсутствуют специализированные инжиниринговые компании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3399"/>
                </a:solidFill>
                <a:latin typeface="Palatino Linotype" pitchFamily="18" charset="0"/>
              </a:rPr>
              <a:t>Есть ряд компаний, которые предоставляют инжиниринговые услуги частично, путем внедрения собственных разработок в технологические и технические процессы, однако данные изменения не затрагивают производство в целом. Также отсутствуют предложения в сфере технологического аудита и разработки программ технологического перевооружения и модернизации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6999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83267" y="152401"/>
            <a:ext cx="10236200" cy="1008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3082" name="Object 23"/>
          <p:cNvGraphicFramePr>
            <a:graphicFrameLocks/>
          </p:cNvGraphicFramePr>
          <p:nvPr/>
        </p:nvGraphicFramePr>
        <p:xfrm>
          <a:off x="1515533" y="1471614"/>
          <a:ext cx="10371667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7779170" imgH="5322269" progId="">
                  <p:embed/>
                </p:oleObj>
              </mc:Choice>
              <mc:Fallback>
                <p:oleObj r:id="rId5" imgW="7779170" imgH="5322269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533" y="1471614"/>
                        <a:ext cx="10371667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Заголовок 1"/>
          <p:cNvSpPr txBox="1">
            <a:spLocks/>
          </p:cNvSpPr>
          <p:nvPr/>
        </p:nvSpPr>
        <p:spPr bwMode="auto">
          <a:xfrm>
            <a:off x="1132418" y="152401"/>
            <a:ext cx="111379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Palatino Linotype" pitchFamily="18" charset="0"/>
              </a:rPr>
              <a:t>ВНЕДРЕНИЕ  ТЕХНОЛОГИЧЕСКИХ  ИННОВАЦИЙ, </a:t>
            </a:r>
            <a:br>
              <a:rPr lang="ru-RU" altLang="ru-RU" sz="2000" b="1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ru-RU" altLang="ru-RU" sz="2000" b="1">
                <a:solidFill>
                  <a:schemeClr val="bg1"/>
                </a:solidFill>
                <a:latin typeface="Palatino Linotype" pitchFamily="18" charset="0"/>
              </a:rPr>
              <a:t>В  ОБЩЕМ  ЧИСЛЕ  КОМПАНИЙ  </a:t>
            </a:r>
            <a:endParaRPr lang="ru-RU" altLang="ru-RU" sz="1800" b="1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19817" y="4365625"/>
            <a:ext cx="624416" cy="1943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5" name="Скругленный прямоугольник 21"/>
          <p:cNvSpPr>
            <a:spLocks noChangeArrowheads="1"/>
          </p:cNvSpPr>
          <p:nvPr/>
        </p:nvSpPr>
        <p:spPr bwMode="auto">
          <a:xfrm>
            <a:off x="6497260" y="1223964"/>
            <a:ext cx="4949069" cy="134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solidFill>
                  <a:srgbClr val="10253F"/>
                </a:solidFill>
                <a:latin typeface="Palatino Linotype" pitchFamily="18" charset="0"/>
              </a:rPr>
              <a:t>ПРИЧИНЫ (важная роль ИК в их устранении):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 u="sng" dirty="0">
              <a:solidFill>
                <a:srgbClr val="10253F"/>
              </a:solidFill>
              <a:latin typeface="Palatino Linotype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10253F"/>
                </a:solidFill>
                <a:latin typeface="Palatino Linotype" pitchFamily="18" charset="0"/>
              </a:rPr>
              <a:t>1. Низкий инновационный потенциал предприятий;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10253F"/>
                </a:solidFill>
                <a:latin typeface="Palatino Linotype" pitchFamily="18" charset="0"/>
              </a:rPr>
              <a:t>2. Недостаток квалифицированного персонала;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10253F"/>
                </a:solidFill>
                <a:latin typeface="Palatino Linotype" pitchFamily="18" charset="0"/>
              </a:rPr>
              <a:t>3. Недостаток информации о новых технологиях;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rgbClr val="10253F"/>
                </a:solidFill>
                <a:latin typeface="Palatino Linotype" pitchFamily="18" charset="0"/>
              </a:rPr>
              <a:t>4. Недостаток информации о рынках сбыта.</a:t>
            </a:r>
          </a:p>
        </p:txBody>
      </p:sp>
    </p:spTree>
    <p:extLst>
      <p:ext uri="{BB962C8B-B14F-4D97-AF65-F5344CB8AC3E}">
        <p14:creationId xmlns:p14="http://schemas.microsoft.com/office/powerpoint/2010/main" val="298216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16429" y="1106488"/>
            <a:ext cx="11003038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Palatino Linotype" pitchFamily="18" charset="0"/>
              </a:rPr>
              <a:t>1   </a:t>
            </a: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Стимулирование инвестиционного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       процесса в новые технические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       и технологические решения: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 </a:t>
            </a:r>
            <a:r>
              <a:rPr lang="ru-RU" sz="1000" b="1" dirty="0">
                <a:solidFill>
                  <a:srgbClr val="003399"/>
                </a:solidFill>
                <a:latin typeface="Palatino Linotype" pitchFamily="18" charset="0"/>
              </a:rPr>
              <a:t>     </a:t>
            </a: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   </a:t>
            </a:r>
            <a:r>
              <a:rPr lang="ru-RU" sz="2000" b="1" u="sng" dirty="0">
                <a:solidFill>
                  <a:srgbClr val="003399"/>
                </a:solidFill>
                <a:latin typeface="Palatino Linotype" pitchFamily="18" charset="0"/>
              </a:rPr>
              <a:t>Снижение инвестиционных рисков!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500" b="1" dirty="0">
                <a:solidFill>
                  <a:srgbClr val="003399"/>
                </a:solidFill>
                <a:latin typeface="Palatino Linotype" pitchFamily="18" charset="0"/>
              </a:rPr>
              <a:t>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u="sng" dirty="0">
                <a:solidFill>
                  <a:srgbClr val="0070C0"/>
                </a:solidFill>
                <a:latin typeface="Palatino Linotype" pitchFamily="18" charset="0"/>
              </a:rPr>
              <a:t>Цель:</a:t>
            </a: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500" b="1" i="1" dirty="0">
              <a:solidFill>
                <a:srgbClr val="0070C0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Повышения технологического уровня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производства и конкурентоспособности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предприятий </a:t>
            </a:r>
            <a:r>
              <a:rPr lang="ru-RU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. </a:t>
            </a:r>
            <a:endParaRPr lang="ru-RU" sz="2000" b="1" i="1" dirty="0">
              <a:solidFill>
                <a:srgbClr val="0070C0"/>
              </a:solidFill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000" dirty="0">
              <a:solidFill>
                <a:srgbClr val="003399"/>
              </a:solidFill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000" dirty="0">
              <a:solidFill>
                <a:srgbClr val="003399"/>
              </a:solidFill>
              <a:latin typeface="Palatino Linotype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AutoNum type="arabicPlain" startAt="2"/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Palatino Linotype" pitchFamily="18" charset="0"/>
              </a:rPr>
              <a:t>Развитие  комплексного инжиниринга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Palatino Linotype" pitchFamily="18" charset="0"/>
              </a:rPr>
              <a:t>соответствующего международным </a:t>
            </a:r>
            <a:endParaRPr lang="ru-RU" sz="2000" b="1" dirty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Palatino Linotype" pitchFamily="18" charset="0"/>
              </a:rPr>
              <a:t>стандартам инжиниринговой </a:t>
            </a:r>
            <a:r>
              <a:rPr lang="ru-RU" sz="2000" b="1" dirty="0">
                <a:solidFill>
                  <a:srgbClr val="003399"/>
                </a:solidFill>
                <a:latin typeface="Palatino Linotype" pitchFamily="18" charset="0"/>
              </a:rPr>
              <a:t>деятельности.</a:t>
            </a:r>
            <a:endParaRPr lang="ru-RU" sz="2000" b="1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500" b="1" i="1" u="sng" dirty="0">
              <a:solidFill>
                <a:srgbClr val="0070C0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u="sng" dirty="0">
                <a:solidFill>
                  <a:srgbClr val="0070C0"/>
                </a:solidFill>
                <a:latin typeface="Palatino Linotype" pitchFamily="18" charset="0"/>
              </a:rPr>
              <a:t>Цель: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500" b="1" i="1" u="sng" dirty="0">
              <a:solidFill>
                <a:srgbClr val="0070C0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- Развитие </a:t>
            </a:r>
            <a:r>
              <a:rPr lang="en-US" sz="2000" b="1" i="1" dirty="0">
                <a:solidFill>
                  <a:srgbClr val="0070C0"/>
                </a:solidFill>
                <a:latin typeface="Palatino Linotype" pitchFamily="18" charset="0"/>
              </a:rPr>
              <a:t>EPC  </a:t>
            </a: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контрактов </a:t>
            </a:r>
            <a:r>
              <a:rPr lang="ru-RU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(проектов «под </a:t>
            </a: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ключ</a:t>
            </a:r>
            <a:r>
              <a:rPr lang="ru-RU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»);</a:t>
            </a:r>
            <a:endParaRPr lang="ru-RU" sz="2000" b="1" i="1" dirty="0">
              <a:solidFill>
                <a:srgbClr val="0070C0"/>
              </a:solidFill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500" b="1" i="1" dirty="0">
              <a:solidFill>
                <a:srgbClr val="0070C0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- Принятие ИК ответственности за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i="1" dirty="0">
                <a:solidFill>
                  <a:srgbClr val="0070C0"/>
                </a:solidFill>
                <a:latin typeface="Palatino Linotype" pitchFamily="18" charset="0"/>
              </a:rPr>
              <a:t>конечный результат </a:t>
            </a:r>
            <a:r>
              <a:rPr lang="ru-RU" sz="2000" b="1" i="1" dirty="0" smtClean="0">
                <a:solidFill>
                  <a:srgbClr val="0070C0"/>
                </a:solidFill>
                <a:latin typeface="Palatino Linotype" pitchFamily="18" charset="0"/>
              </a:rPr>
              <a:t>проекта</a:t>
            </a:r>
            <a:endParaRPr lang="ru-RU" sz="2000" b="1" dirty="0">
              <a:solidFill>
                <a:srgbClr val="003399"/>
              </a:solidFill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400" i="1" dirty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3267" y="260351"/>
            <a:ext cx="10236200" cy="7207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1" y="357189"/>
            <a:ext cx="102256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Palatino Linotype" pitchFamily="18" charset="0"/>
              </a:rPr>
              <a:t>Роль инжиниринговых компаний </a:t>
            </a: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29" y="1268413"/>
            <a:ext cx="364913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8779"/>
          </a:xfrm>
        </p:spPr>
        <p:txBody>
          <a:bodyPr/>
          <a:lstStyle/>
          <a:p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инжиниринга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4895" y="1037555"/>
            <a:ext cx="9131968" cy="9745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Целевая группа: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b="1" dirty="0" smtClean="0"/>
              <a:t>Производственные предприятия (МСП)                   Малые инновационные предприятия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189" y="3338428"/>
            <a:ext cx="6184231" cy="679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РЦИ: региональный центр инжиниринга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23284" y="2012114"/>
            <a:ext cx="757990" cy="132063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7964906" y="2012114"/>
            <a:ext cx="806116" cy="1320633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39463" y="5338266"/>
            <a:ext cx="2683042" cy="146128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Научно-образовательные центры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2015" y="5338266"/>
            <a:ext cx="2568743" cy="146128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Инфраструктура инжиниринга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847" y="5348542"/>
            <a:ext cx="5510463" cy="517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Инфраструктура поддержки МСП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474" y="3379403"/>
            <a:ext cx="1828800" cy="756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экономики ЧР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689" y="6267830"/>
            <a:ext cx="1179095" cy="57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АПМБ ЧР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6452" y="6267830"/>
            <a:ext cx="1479884" cy="597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Кадровые ресурсы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29789" y="6267830"/>
            <a:ext cx="1612232" cy="59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Лизинговые компании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94874" y="4135684"/>
            <a:ext cx="0" cy="91928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0"/>
          </p:cNvCxnSpPr>
          <p:nvPr/>
        </p:nvCxnSpPr>
        <p:spPr>
          <a:xfrm flipH="1" flipV="1">
            <a:off x="838201" y="5876174"/>
            <a:ext cx="14036" cy="3916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0"/>
          </p:cNvCxnSpPr>
          <p:nvPr/>
        </p:nvCxnSpPr>
        <p:spPr>
          <a:xfrm flipH="1" flipV="1">
            <a:off x="2418348" y="5876174"/>
            <a:ext cx="18046" cy="3916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0"/>
          </p:cNvCxnSpPr>
          <p:nvPr/>
        </p:nvCxnSpPr>
        <p:spPr>
          <a:xfrm flipH="1" flipV="1">
            <a:off x="4523874" y="5876173"/>
            <a:ext cx="12031" cy="391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войная стрелка вверх/вниз 24"/>
          <p:cNvSpPr/>
          <p:nvPr/>
        </p:nvSpPr>
        <p:spPr>
          <a:xfrm>
            <a:off x="5137484" y="4017633"/>
            <a:ext cx="469232" cy="13206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сотрудничество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7175833" y="4017634"/>
            <a:ext cx="500314" cy="1284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сотрудничество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10076447" y="4017633"/>
            <a:ext cx="403058" cy="12551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сотрудничество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5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:\N.Kirillova\ПРОЕКТЫ В РАБОТЕ\МИНЭКОНОМРАЗВИТИЯ\РЦИ\Медведев\Концептуальная схема 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14314"/>
            <a:ext cx="10557933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83267" y="214313"/>
            <a:ext cx="10236200" cy="1054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</a:rPr>
              <a:t>Услуги комплексного инжиниринга для промышленных </a:t>
            </a:r>
            <a:endParaRPr lang="ru-RU" sz="24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Palatino Linotype" pitchFamily="18" charset="0"/>
              </a:rPr>
              <a:t>малых и средних предприятий</a:t>
            </a:r>
            <a:endParaRPr lang="ru-RU" sz="28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image09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7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308726"/>
            <a:ext cx="12192000" cy="3603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397500" y="23685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1167" y="0"/>
            <a:ext cx="11753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Сетевая инфраструктура </a:t>
            </a:r>
            <a:r>
              <a:rPr 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 </a:t>
            </a:r>
            <a:endParaRPr lang="ru-RU" sz="36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сфере инжиниринга</a:t>
            </a:r>
          </a:p>
        </p:txBody>
      </p:sp>
    </p:spTree>
    <p:extLst>
      <p:ext uri="{BB962C8B-B14F-4D97-AF65-F5344CB8AC3E}">
        <p14:creationId xmlns:p14="http://schemas.microsoft.com/office/powerpoint/2010/main" val="91583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8903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</a:t>
            </a:r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инжиниринга Чувашской Республики (РЦИ)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84" y="1338942"/>
            <a:ext cx="11229474" cy="52423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повышении технологической готовности субъектов  малого и среднего предпринимательства (МСП) к производству и реализации высокотехнологичной продукции за счет создания (проектирования) технологических и технических процессов и объектов;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увеличения доли продукции субъектов МСП, использующих высокотехнологические производства, в валовом региональном продукте ЧР, повышения их конкурентоспособности.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311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157" y="399738"/>
            <a:ext cx="10885429" cy="596840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</a:t>
            </a:r>
            <a:r>
              <a:rPr lang="ru-RU" sz="1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РЦИ </a:t>
            </a:r>
          </a:p>
          <a:p>
            <a:pPr marL="0" indent="0" algn="ctr">
              <a:buNone/>
            </a:pPr>
            <a:r>
              <a:rPr lang="ru-RU" sz="1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</a:t>
            </a:r>
            <a:endParaRPr lang="ru-RU" sz="1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консультационных и экспертных услуг в области </a:t>
            </a: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инжиниринга:</a:t>
            </a:r>
          </a:p>
          <a:p>
            <a:pPr marL="852488" lvl="1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инжиниринг</a:t>
            </a:r>
          </a:p>
          <a:p>
            <a:pPr marL="852488" lvl="1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Проектный инжиниринг</a:t>
            </a:r>
          </a:p>
          <a:p>
            <a:pPr marL="852488" lvl="1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инжиниринг</a:t>
            </a:r>
          </a:p>
          <a:p>
            <a:pPr marL="852488" lvl="1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Прочие </a:t>
            </a:r>
            <a:r>
              <a:rPr lang="ru-RU" altLang="ru-RU" sz="8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altLang="ru-RU" sz="8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подготовке, переподготовке и повышении квалификации кадров в рамках проектов по модернизации и (или) создания новых производств</a:t>
            </a:r>
          </a:p>
          <a:p>
            <a:pPr marL="395288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аналитических исследований в области определения потребностей и потенциальных возможностей субъектов МСП</a:t>
            </a:r>
          </a:p>
          <a:p>
            <a:pPr marL="395288" indent="-285750" algn="just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инжиниринговых компаний - субъектов МСП, разработка инструментов их </a:t>
            </a:r>
            <a:r>
              <a:rPr lang="ru-RU" alt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</a:t>
            </a:r>
            <a:endParaRPr lang="ru-RU" altLang="ru-RU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526</Words>
  <Application>Microsoft Office PowerPoint</Application>
  <PresentationFormat>Произвольный</PresentationFormat>
  <Paragraphs>90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Роль инжиниринговых компаний в инвестиционном процессе СМП  </vt:lpstr>
      <vt:lpstr>Предпосылки создания региональной инжиниринговой компании</vt:lpstr>
      <vt:lpstr>Презентация PowerPoint</vt:lpstr>
      <vt:lpstr>Презентация PowerPoint</vt:lpstr>
      <vt:lpstr>Региональный центр инжиниринга</vt:lpstr>
      <vt:lpstr>Презентация PowerPoint</vt:lpstr>
      <vt:lpstr>Презентация PowerPoint</vt:lpstr>
      <vt:lpstr>Региональный центр инжиниринга Чувашской Республики (РЦИ)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инжиниринга  Концепция создания и развития</dc:title>
  <dc:creator>user</dc:creator>
  <cp:lastModifiedBy>indust5 ()</cp:lastModifiedBy>
  <cp:revision>35</cp:revision>
  <cp:lastPrinted>2014-07-08T10:02:46Z</cp:lastPrinted>
  <dcterms:created xsi:type="dcterms:W3CDTF">2013-10-31T07:50:59Z</dcterms:created>
  <dcterms:modified xsi:type="dcterms:W3CDTF">2014-07-08T13:59:45Z</dcterms:modified>
</cp:coreProperties>
</file>