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6" r:id="rId6"/>
    <p:sldId id="260" r:id="rId7"/>
    <p:sldId id="261" r:id="rId8"/>
    <p:sldId id="262" r:id="rId9"/>
    <p:sldId id="263" r:id="rId10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 </a:t>
            </a:r>
            <a:r>
              <a:rPr lang="ru-RU" dirty="0" smtClean="0"/>
              <a:t>и сумма</a:t>
            </a:r>
            <a:r>
              <a:rPr lang="ru-RU" baseline="0" dirty="0" smtClean="0"/>
              <a:t> </a:t>
            </a:r>
            <a:r>
              <a:rPr lang="ru-RU" dirty="0" smtClean="0"/>
              <a:t>займов</a:t>
            </a:r>
            <a:r>
              <a:rPr lang="ru-RU" dirty="0"/>
              <a:t>, выданных субъектам малого </a:t>
            </a:r>
            <a:r>
              <a:rPr lang="ru-RU" dirty="0" smtClean="0"/>
              <a:t>предпринимательства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займов, выданных за период, млн. руб.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103</c:v>
                </c:pt>
                <c:pt idx="1">
                  <c:v>190.5</c:v>
                </c:pt>
                <c:pt idx="2">
                  <c:v>305.60000000000002</c:v>
                </c:pt>
                <c:pt idx="3">
                  <c:v>362.7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займов, выданных, ед.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160</c:v>
                </c:pt>
                <c:pt idx="1">
                  <c:v>383</c:v>
                </c:pt>
                <c:pt idx="2">
                  <c:v>674</c:v>
                </c:pt>
                <c:pt idx="3">
                  <c:v>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187000888"/>
        <c:axId val="187000496"/>
      </c:barChart>
      <c:catAx>
        <c:axId val="18700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000496"/>
        <c:crosses val="autoZero"/>
        <c:auto val="1"/>
        <c:lblAlgn val="ctr"/>
        <c:lblOffset val="100"/>
        <c:noMultiLvlLbl val="0"/>
      </c:catAx>
      <c:valAx>
        <c:axId val="1870004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7000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 </a:t>
            </a:r>
            <a:r>
              <a:rPr lang="ru-RU" dirty="0" smtClean="0"/>
              <a:t>и сумма</a:t>
            </a:r>
            <a:r>
              <a:rPr lang="ru-RU" baseline="0" dirty="0" smtClean="0"/>
              <a:t> </a:t>
            </a:r>
            <a:r>
              <a:rPr lang="ru-RU" dirty="0" smtClean="0"/>
              <a:t>займов</a:t>
            </a:r>
            <a:r>
              <a:rPr lang="ru-RU" dirty="0"/>
              <a:t>, выданных субъектам малого </a:t>
            </a:r>
            <a:r>
              <a:rPr lang="ru-RU" dirty="0" smtClean="0"/>
              <a:t>предпринимательства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займов, выданных за период, млн. руб.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I квартал 2014</c:v>
                </c:pt>
                <c:pt idx="1">
                  <c:v>II квартал 2014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76.400000000000006</c:v>
                </c:pt>
                <c:pt idx="1">
                  <c:v>95.9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займов, выданных, ед.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I квартал 2014</c:v>
                </c:pt>
                <c:pt idx="1">
                  <c:v>II квартал 2014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152</c:v>
                </c:pt>
                <c:pt idx="1">
                  <c:v>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238351584"/>
        <c:axId val="238350800"/>
      </c:barChart>
      <c:catAx>
        <c:axId val="23835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350800"/>
        <c:crosses val="autoZero"/>
        <c:auto val="1"/>
        <c:lblAlgn val="ctr"/>
        <c:lblOffset val="100"/>
        <c:noMultiLvlLbl val="0"/>
      </c:catAx>
      <c:valAx>
        <c:axId val="2383508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835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Портфель</a:t>
            </a:r>
            <a:r>
              <a:rPr lang="ru-RU" baseline="0" dirty="0" smtClean="0"/>
              <a:t> займов</a:t>
            </a:r>
            <a:r>
              <a:rPr lang="ru-RU" dirty="0" smtClean="0"/>
              <a:t>, млн. руб.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Портфель займов, млн. руб.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65.099999999999994</c:v>
                </c:pt>
                <c:pt idx="1">
                  <c:v>125.7</c:v>
                </c:pt>
                <c:pt idx="2">
                  <c:v>215</c:v>
                </c:pt>
                <c:pt idx="3">
                  <c:v>270.89999999999998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189788984"/>
        <c:axId val="189789376"/>
      </c:barChart>
      <c:catAx>
        <c:axId val="189788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789376"/>
        <c:crosses val="autoZero"/>
        <c:auto val="1"/>
        <c:lblAlgn val="ctr"/>
        <c:lblOffset val="100"/>
        <c:noMultiLvlLbl val="0"/>
      </c:catAx>
      <c:valAx>
        <c:axId val="18978937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788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Портфель</a:t>
            </a:r>
            <a:r>
              <a:rPr lang="ru-RU" baseline="0" dirty="0" smtClean="0"/>
              <a:t> займов</a:t>
            </a:r>
            <a:r>
              <a:rPr lang="ru-RU" dirty="0" smtClean="0"/>
              <a:t>, млн. руб.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Портфель займов, млн. руб.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I квартал 2014</c:v>
                </c:pt>
                <c:pt idx="1">
                  <c:v>II квартал 2014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273.10000000000002</c:v>
                </c:pt>
                <c:pt idx="1">
                  <c:v>282.60000000000002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189790160"/>
        <c:axId val="189790552"/>
      </c:barChart>
      <c:catAx>
        <c:axId val="18979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790552"/>
        <c:crosses val="autoZero"/>
        <c:auto val="1"/>
        <c:lblAlgn val="ctr"/>
        <c:lblOffset val="100"/>
        <c:noMultiLvlLbl val="0"/>
      </c:catAx>
      <c:valAx>
        <c:axId val="18979055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79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Портфель займов в разрезе </a:t>
            </a:r>
            <a:r>
              <a:rPr lang="ru-RU" dirty="0" smtClean="0"/>
              <a:t>отраслей (2010 г.)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Оптовая торговля</c:v>
                </c:pt>
                <c:pt idx="1">
                  <c:v>Розничная торговля</c:v>
                </c:pt>
                <c:pt idx="2">
                  <c:v>Производство</c:v>
                </c:pt>
                <c:pt idx="3">
                  <c:v>Строительство</c:v>
                </c:pt>
                <c:pt idx="4">
                  <c:v>Услуги</c:v>
                </c:pt>
                <c:pt idx="5">
                  <c:v>Сельское хозяйство</c:v>
                </c:pt>
                <c:pt idx="6">
                  <c:v>Прочее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11.5</c:v>
                </c:pt>
                <c:pt idx="1">
                  <c:v>18</c:v>
                </c:pt>
                <c:pt idx="2">
                  <c:v>14</c:v>
                </c:pt>
                <c:pt idx="3">
                  <c:v>4.4000000000000004</c:v>
                </c:pt>
                <c:pt idx="4">
                  <c:v>6.2</c:v>
                </c:pt>
                <c:pt idx="5">
                  <c:v>0.9</c:v>
                </c:pt>
                <c:pt idx="6">
                  <c:v>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Портфель займов в разрезе </a:t>
            </a:r>
            <a:r>
              <a:rPr lang="ru-RU" dirty="0" smtClean="0"/>
              <a:t>отраслей </a:t>
            </a:r>
          </a:p>
          <a:p>
            <a:pPr>
              <a:defRPr/>
            </a:pPr>
            <a:r>
              <a:rPr lang="ru-RU" dirty="0" smtClean="0"/>
              <a:t>(2011 г.)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Оптовая торговля</c:v>
                </c:pt>
                <c:pt idx="1">
                  <c:v>Розничная торговля</c:v>
                </c:pt>
                <c:pt idx="2">
                  <c:v>Производство</c:v>
                </c:pt>
                <c:pt idx="3">
                  <c:v>Строительство</c:v>
                </c:pt>
                <c:pt idx="4">
                  <c:v>Услуги</c:v>
                </c:pt>
                <c:pt idx="5">
                  <c:v>Сельское хозяйство</c:v>
                </c:pt>
                <c:pt idx="6">
                  <c:v>Прочее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19.3</c:v>
                </c:pt>
                <c:pt idx="1">
                  <c:v>23.6</c:v>
                </c:pt>
                <c:pt idx="2">
                  <c:v>36.6</c:v>
                </c:pt>
                <c:pt idx="3">
                  <c:v>7.6</c:v>
                </c:pt>
                <c:pt idx="4">
                  <c:v>13</c:v>
                </c:pt>
                <c:pt idx="5">
                  <c:v>5.2</c:v>
                </c:pt>
                <c:pt idx="6">
                  <c:v>20.3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Портфель займов в разрезе </a:t>
            </a:r>
            <a:r>
              <a:rPr lang="ru-RU" dirty="0" smtClean="0"/>
              <a:t>отраслей (2012 г.)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Оптовая торговля</c:v>
                </c:pt>
                <c:pt idx="1">
                  <c:v>Розничная торговля</c:v>
                </c:pt>
                <c:pt idx="2">
                  <c:v>Производство</c:v>
                </c:pt>
                <c:pt idx="3">
                  <c:v>Строительство</c:v>
                </c:pt>
                <c:pt idx="4">
                  <c:v>Услуги</c:v>
                </c:pt>
                <c:pt idx="5">
                  <c:v>Сельское хозяйство</c:v>
                </c:pt>
                <c:pt idx="6">
                  <c:v>Прочее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38</c:v>
                </c:pt>
                <c:pt idx="1">
                  <c:v>46</c:v>
                </c:pt>
                <c:pt idx="2">
                  <c:v>42</c:v>
                </c:pt>
                <c:pt idx="3">
                  <c:v>16</c:v>
                </c:pt>
                <c:pt idx="4">
                  <c:v>28.3</c:v>
                </c:pt>
                <c:pt idx="5">
                  <c:v>3.2</c:v>
                </c:pt>
                <c:pt idx="6">
                  <c:v>40.4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Портфель займов в разрезе </a:t>
            </a:r>
            <a:r>
              <a:rPr lang="ru-RU" dirty="0" smtClean="0"/>
              <a:t>отраслей </a:t>
            </a:r>
          </a:p>
          <a:p>
            <a:pPr>
              <a:defRPr/>
            </a:pPr>
            <a:r>
              <a:rPr lang="ru-RU" dirty="0" smtClean="0"/>
              <a:t>(2013 г.)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Оптовая торговля</c:v>
                </c:pt>
                <c:pt idx="1">
                  <c:v>Розничная торговля</c:v>
                </c:pt>
                <c:pt idx="2">
                  <c:v>Производство</c:v>
                </c:pt>
                <c:pt idx="3">
                  <c:v>Строительство</c:v>
                </c:pt>
                <c:pt idx="4">
                  <c:v>Услуги</c:v>
                </c:pt>
                <c:pt idx="5">
                  <c:v>Сельское хозяйство</c:v>
                </c:pt>
                <c:pt idx="6">
                  <c:v>Прочее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32.700000000000003</c:v>
                </c:pt>
                <c:pt idx="1">
                  <c:v>76.8</c:v>
                </c:pt>
                <c:pt idx="2">
                  <c:v>44.4</c:v>
                </c:pt>
                <c:pt idx="3">
                  <c:v>17.3</c:v>
                </c:pt>
                <c:pt idx="4">
                  <c:v>42.2</c:v>
                </c:pt>
                <c:pt idx="5">
                  <c:v>3.8</c:v>
                </c:pt>
                <c:pt idx="6">
                  <c:v>53.6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FE4E-F004-4210-A7AA-F2BF6E57D8BA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290-DED0-405F-8A1E-71CE915F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75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FE4E-F004-4210-A7AA-F2BF6E57D8BA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290-DED0-405F-8A1E-71CE915F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8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FE4E-F004-4210-A7AA-F2BF6E57D8BA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290-DED0-405F-8A1E-71CE915F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0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FE4E-F004-4210-A7AA-F2BF6E57D8BA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290-DED0-405F-8A1E-71CE915F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07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FE4E-F004-4210-A7AA-F2BF6E57D8BA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290-DED0-405F-8A1E-71CE915F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2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FE4E-F004-4210-A7AA-F2BF6E57D8BA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290-DED0-405F-8A1E-71CE915F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33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FE4E-F004-4210-A7AA-F2BF6E57D8BA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290-DED0-405F-8A1E-71CE915F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80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FE4E-F004-4210-A7AA-F2BF6E57D8BA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290-DED0-405F-8A1E-71CE915F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0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FE4E-F004-4210-A7AA-F2BF6E57D8BA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290-DED0-405F-8A1E-71CE915F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47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FE4E-F004-4210-A7AA-F2BF6E57D8BA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290-DED0-405F-8A1E-71CE915F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13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FE4E-F004-4210-A7AA-F2BF6E57D8BA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290-DED0-405F-8A1E-71CE915F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39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FE4E-F004-4210-A7AA-F2BF6E57D8BA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6290-DED0-405F-8A1E-71CE915F0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56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4" y="99184"/>
            <a:ext cx="1855560" cy="9760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1878" y="2599267"/>
            <a:ext cx="11001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О результатах деятельности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АНО «Агентство по поддержке малого бизнеса в Чувашской Республике»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5144" y="6062131"/>
            <a:ext cx="8695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Рабочая группа по предпринимательству и развитию инновационной деятельности в сфере малого и среднего</a:t>
            </a:r>
          </a:p>
          <a:p>
            <a:pPr algn="ctr"/>
            <a:r>
              <a:rPr lang="ru-RU" sz="1400" dirty="0" smtClean="0"/>
              <a:t>бизнеса при Совете по модернизации и технологическому развитию экономики Чувашской Республики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715000" y="6488668"/>
            <a:ext cx="83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2014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2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4" y="99184"/>
            <a:ext cx="1855560" cy="976083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54538504"/>
              </p:ext>
            </p:extLst>
          </p:nvPr>
        </p:nvGraphicFramePr>
        <p:xfrm>
          <a:off x="0" y="1270000"/>
          <a:ext cx="12192000" cy="5022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91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4" y="99184"/>
            <a:ext cx="1855560" cy="976083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408223"/>
              </p:ext>
            </p:extLst>
          </p:nvPr>
        </p:nvGraphicFramePr>
        <p:xfrm>
          <a:off x="0" y="1270000"/>
          <a:ext cx="12192000" cy="5022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77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4" y="99184"/>
            <a:ext cx="1855560" cy="976083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31214752"/>
              </p:ext>
            </p:extLst>
          </p:nvPr>
        </p:nvGraphicFramePr>
        <p:xfrm>
          <a:off x="0" y="1270000"/>
          <a:ext cx="12192000" cy="5022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64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4" y="99184"/>
            <a:ext cx="1855560" cy="976083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43622776"/>
              </p:ext>
            </p:extLst>
          </p:nvPr>
        </p:nvGraphicFramePr>
        <p:xfrm>
          <a:off x="0" y="1270000"/>
          <a:ext cx="12192000" cy="5022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584" y="6302477"/>
            <a:ext cx="10529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 </a:t>
            </a:r>
            <a:r>
              <a:rPr lang="ru-RU" sz="1400" dirty="0" err="1" smtClean="0"/>
              <a:t>справочно</a:t>
            </a:r>
            <a:r>
              <a:rPr lang="ru-RU" sz="1400" dirty="0" smtClean="0"/>
              <a:t>: по состоянию на 01.01.14 – 8 место в общероссийском </a:t>
            </a:r>
            <a:r>
              <a:rPr lang="ru-RU" sz="1400" dirty="0" err="1" smtClean="0"/>
              <a:t>рэнкинге</a:t>
            </a:r>
            <a:r>
              <a:rPr lang="ru-RU" sz="1400" dirty="0" smtClean="0"/>
              <a:t> МФО по размеру портфеля займов ЮЛ и ИП (Эксперт РА)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949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4" y="99184"/>
            <a:ext cx="1031629" cy="542669"/>
          </a:xfrm>
          <a:prstGeom prst="rect">
            <a:avLst/>
          </a:prstGeom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67421054"/>
              </p:ext>
            </p:extLst>
          </p:nvPr>
        </p:nvGraphicFramePr>
        <p:xfrm>
          <a:off x="1298616" y="0"/>
          <a:ext cx="3892816" cy="328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812278111"/>
              </p:ext>
            </p:extLst>
          </p:nvPr>
        </p:nvGraphicFramePr>
        <p:xfrm>
          <a:off x="6677741" y="1"/>
          <a:ext cx="4481872" cy="3254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5595441"/>
              </p:ext>
            </p:extLst>
          </p:nvPr>
        </p:nvGraphicFramePr>
        <p:xfrm>
          <a:off x="1238866" y="3244645"/>
          <a:ext cx="4050890" cy="3613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76703777"/>
              </p:ext>
            </p:extLst>
          </p:nvPr>
        </p:nvGraphicFramePr>
        <p:xfrm>
          <a:off x="6530257" y="3165987"/>
          <a:ext cx="4786671" cy="3692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7743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4" y="99184"/>
            <a:ext cx="1031629" cy="54266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11" y="1056171"/>
            <a:ext cx="3843654" cy="256083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472" y="1056171"/>
            <a:ext cx="3875068" cy="25817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918" y="1056171"/>
            <a:ext cx="3956727" cy="25817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83282" y="318687"/>
            <a:ext cx="4138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ИП </a:t>
            </a:r>
            <a:r>
              <a:rPr lang="ru-RU" dirty="0" err="1" smtClean="0"/>
              <a:t>Купцова</a:t>
            </a:r>
            <a:r>
              <a:rPr lang="ru-RU" dirty="0" smtClean="0"/>
              <a:t> Анастасия </a:t>
            </a:r>
          </a:p>
          <a:p>
            <a:r>
              <a:rPr lang="ru-RU" dirty="0" smtClean="0"/>
              <a:t>«Производство и реализация перчаток»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584" y="4031324"/>
            <a:ext cx="11444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Займ</a:t>
            </a:r>
            <a:r>
              <a:rPr lang="ru-RU" dirty="0" smtClean="0"/>
              <a:t> предоставленный Агентством был направлен на приобретение нового автоматического производственного </a:t>
            </a:r>
          </a:p>
          <a:p>
            <a:r>
              <a:rPr lang="ru-RU" dirty="0" smtClean="0"/>
              <a:t>оборудования, это позволило увеличить производительность труда и повысить качество выпускаемой продукции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83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4" y="99184"/>
            <a:ext cx="1031629" cy="5426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92444" y="318687"/>
            <a:ext cx="2542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ИП Ефремова Елена </a:t>
            </a:r>
          </a:p>
          <a:p>
            <a:pPr algn="ctr"/>
            <a:r>
              <a:rPr lang="ru-RU" dirty="0" smtClean="0"/>
              <a:t>Салон красоты  «Стиль»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584" y="4031324"/>
            <a:ext cx="122493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Займ</a:t>
            </a:r>
            <a:r>
              <a:rPr lang="ru-RU" dirty="0" smtClean="0"/>
              <a:t> предоставленный </a:t>
            </a:r>
            <a:r>
              <a:rPr lang="ru-RU" smtClean="0"/>
              <a:t>Агентством позволил </a:t>
            </a:r>
            <a:r>
              <a:rPr lang="ru-RU" dirty="0" smtClean="0"/>
              <a:t>расширить бизнес предпринимателя. Средства были направлены на ремонт</a:t>
            </a:r>
          </a:p>
          <a:p>
            <a:r>
              <a:rPr lang="ru-RU" dirty="0" smtClean="0"/>
              <a:t>помещения и приобретения необходимого оборудования для массажного и косметического кабинета, что позволило</a:t>
            </a:r>
          </a:p>
          <a:p>
            <a:r>
              <a:rPr lang="ru-RU" dirty="0" smtClean="0"/>
              <a:t>расширить ассортимент предоставляемых услуг и дополнительно создать два новых рабочих места.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5" y="1011186"/>
            <a:ext cx="3971474" cy="29786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462" y="1011185"/>
            <a:ext cx="3971476" cy="29786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341" y="1011185"/>
            <a:ext cx="3971475" cy="297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4" y="99184"/>
            <a:ext cx="1031629" cy="5426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9616" y="318687"/>
            <a:ext cx="2368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ООО «</a:t>
            </a:r>
            <a:r>
              <a:rPr lang="ru-RU" dirty="0" err="1" smtClean="0"/>
              <a:t>Тэрция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/>
              <a:t>Производство мебели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584" y="4031324"/>
            <a:ext cx="12179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Займ</a:t>
            </a:r>
            <a:r>
              <a:rPr lang="ru-RU" dirty="0" smtClean="0"/>
              <a:t> предоставленный Агентством был направлен на приобретение производственного оборудования. Станок позволил</a:t>
            </a:r>
          </a:p>
          <a:p>
            <a:r>
              <a:rPr lang="ru-RU" dirty="0"/>
              <a:t>у</a:t>
            </a:r>
            <a:r>
              <a:rPr lang="ru-RU" dirty="0" smtClean="0"/>
              <a:t>величить объемы выпускаемой продукции, на сегодняшний день компания осуществляет выпуск более 80 комплектов</a:t>
            </a:r>
          </a:p>
          <a:p>
            <a:r>
              <a:rPr lang="ru-RU" dirty="0" smtClean="0"/>
              <a:t>мебели в месяц.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2" y="1269823"/>
            <a:ext cx="3667058" cy="244317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269823"/>
            <a:ext cx="3691467" cy="242713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407" y="1262365"/>
            <a:ext cx="3973803" cy="237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7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248</Words>
  <Application>Microsoft Office PowerPoint</Application>
  <PresentationFormat>Широкоэкранный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А. В. Маслов</dc:creator>
  <cp:lastModifiedBy>А. В. Маслов</cp:lastModifiedBy>
  <cp:revision>26</cp:revision>
  <cp:lastPrinted>2014-07-09T06:10:34Z</cp:lastPrinted>
  <dcterms:created xsi:type="dcterms:W3CDTF">2014-07-01T05:28:48Z</dcterms:created>
  <dcterms:modified xsi:type="dcterms:W3CDTF">2014-07-09T06:29:37Z</dcterms:modified>
</cp:coreProperties>
</file>