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69" autoAdjust="0"/>
  </p:normalViewPr>
  <p:slideViewPr>
    <p:cSldViewPr>
      <p:cViewPr varScale="1">
        <p:scale>
          <a:sx n="66" d="100"/>
          <a:sy n="66" d="100"/>
        </p:scale>
        <p:origin x="-1494" y="-96"/>
      </p:cViewPr>
      <p:guideLst>
        <p:guide orient="horz" pos="2160"/>
        <p:guide pos="2880"/>
      </p:guideLst>
    </p:cSldViewPr>
  </p:slideViewPr>
  <p:outlineViewPr>
    <p:cViewPr>
      <p:scale>
        <a:sx n="33" d="100"/>
        <a:sy n="33" d="100"/>
      </p:scale>
      <p:origin x="48" y="435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AB87D12D-D061-4628-B0F9-8CDC07F8AAFA}" type="datetimeFigureOut">
              <a:rPr lang="ru-RU" smtClean="0"/>
              <a:t>22.06.2016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CC882D8-E0ED-4B98-AD9C-B175A6E5A889}"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87D12D-D061-4628-B0F9-8CDC07F8AAFA}" type="datetimeFigureOut">
              <a:rPr lang="ru-RU" smtClean="0"/>
              <a:t>22.06.2016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87D12D-D061-4628-B0F9-8CDC07F8AAFA}" type="datetimeFigureOut">
              <a:rPr lang="ru-RU" smtClean="0"/>
              <a:t>22.06.2016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87D12D-D061-4628-B0F9-8CDC07F8AAFA}" type="datetimeFigureOut">
              <a:rPr lang="ru-RU" smtClean="0"/>
              <a:t>22.06.2016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B87D12D-D061-4628-B0F9-8CDC07F8AAFA}" type="datetimeFigureOut">
              <a:rPr lang="ru-RU" smtClean="0"/>
              <a:t>22.06.2016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CC882D8-E0ED-4B98-AD9C-B175A6E5A88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B87D12D-D061-4628-B0F9-8CDC07F8AAFA}" type="datetimeFigureOut">
              <a:rPr lang="ru-RU" smtClean="0"/>
              <a:t>22.06.2016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B87D12D-D061-4628-B0F9-8CDC07F8AAFA}" type="datetimeFigureOut">
              <a:rPr lang="ru-RU" smtClean="0"/>
              <a:t>22.06.2016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B87D12D-D061-4628-B0F9-8CDC07F8AAFA}" type="datetimeFigureOut">
              <a:rPr lang="ru-RU" smtClean="0"/>
              <a:t>22.06.2016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87D12D-D061-4628-B0F9-8CDC07F8AAFA}" type="datetimeFigureOut">
              <a:rPr lang="ru-RU" smtClean="0"/>
              <a:t>22.06.2016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B87D12D-D061-4628-B0F9-8CDC07F8AAFA}" type="datetimeFigureOut">
              <a:rPr lang="ru-RU" smtClean="0"/>
              <a:t>22.06.2016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B87D12D-D061-4628-B0F9-8CDC07F8AAFA}" type="datetimeFigureOut">
              <a:rPr lang="ru-RU" smtClean="0"/>
              <a:t>22.06.2016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882D8-E0ED-4B98-AD9C-B175A6E5A88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B87D12D-D061-4628-B0F9-8CDC07F8AAFA}" type="datetimeFigureOut">
              <a:rPr lang="ru-RU" smtClean="0"/>
              <a:t>22.06.2016</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C882D8-E0ED-4B98-AD9C-B175A6E5A889}"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mn-lt"/>
              </a:rPr>
              <a:t>ПОРЯДОК ПРОВЕДЕНИЯ ПЛАНОВЫХ И ВНЕПЛАНОВЫХ ПРОВЕРОК</a:t>
            </a:r>
            <a:endParaRPr lang="ru-RU" sz="2000" dirty="0">
              <a:latin typeface="+mn-lt"/>
            </a:endParaRPr>
          </a:p>
        </p:txBody>
      </p:sp>
      <p:sp>
        <p:nvSpPr>
          <p:cNvPr id="3" name="Объект 2"/>
          <p:cNvSpPr>
            <a:spLocks noGrp="1"/>
          </p:cNvSpPr>
          <p:nvPr>
            <p:ph idx="1"/>
          </p:nvPr>
        </p:nvSpPr>
        <p:spPr/>
        <p:txBody>
          <a:bodyPr>
            <a:normAutofit lnSpcReduction="10000"/>
          </a:bodyPr>
          <a:lstStyle/>
          <a:p>
            <a:r>
              <a:rPr lang="ru-RU" sz="1600" dirty="0" smtClean="0"/>
              <a:t>В законе </a:t>
            </a:r>
            <a:r>
              <a:rPr lang="ru-RU" sz="1600" dirty="0"/>
              <a:t>определены и регламентированы четыре вида проверок:</a:t>
            </a:r>
          </a:p>
          <a:p>
            <a:r>
              <a:rPr lang="ru-RU" sz="1600" dirty="0"/>
              <a:t>плановая проверка,</a:t>
            </a:r>
          </a:p>
          <a:p>
            <a:r>
              <a:rPr lang="ru-RU" sz="1600" dirty="0"/>
              <a:t>внеплановая проверка,</a:t>
            </a:r>
          </a:p>
          <a:p>
            <a:r>
              <a:rPr lang="ru-RU" sz="1600" dirty="0"/>
              <a:t>документарная проверка,</a:t>
            </a:r>
          </a:p>
          <a:p>
            <a:r>
              <a:rPr lang="ru-RU" sz="1600" dirty="0"/>
              <a:t>выездная проверка.</a:t>
            </a:r>
          </a:p>
          <a:p>
            <a:r>
              <a:rPr lang="ru-RU" sz="1600" dirty="0"/>
              <a:t>При этом плановая и внеплановая проверка может проводиться в форме документарной и выездной проверки. Поэтому правильнее следовало бы говорить о следующих видах проверки:</a:t>
            </a:r>
          </a:p>
          <a:p>
            <a:r>
              <a:rPr lang="ru-RU" sz="1600" dirty="0"/>
              <a:t>- плановая документарная проверка;</a:t>
            </a:r>
          </a:p>
          <a:p>
            <a:r>
              <a:rPr lang="ru-RU" sz="1600" dirty="0"/>
              <a:t>- плановая выездная проверка;</a:t>
            </a:r>
          </a:p>
          <a:p>
            <a:r>
              <a:rPr lang="ru-RU" sz="1600" dirty="0"/>
              <a:t>- внеплановая документарная проверка;</a:t>
            </a:r>
          </a:p>
          <a:p>
            <a:r>
              <a:rPr lang="ru-RU" sz="1600" dirty="0"/>
              <a:t>- внеплановая выездная проверка.</a:t>
            </a:r>
          </a:p>
          <a:p>
            <a:r>
              <a:rPr lang="ru-RU" sz="1600" dirty="0"/>
              <a:t>Предметом плановой проверки является соблюдение юридическим лицом, индивидуальным предпринимателем в процессе осуществления деятельности обязательных требований и требований, установленных муниципальными правовыми актами, а также соответствие сведений, содержащихся в уведомлении о начале осуществления отдельных видов предпринимательской деятельности, обязательным требованиям.</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678618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normAutofit fontScale="55000" lnSpcReduction="20000"/>
          </a:bodyPr>
          <a:lstStyle/>
          <a:p>
            <a:r>
              <a:rPr lang="ru-RU" b="1" dirty="0"/>
              <a:t>Выездная проверка начинается со следующих действий:</a:t>
            </a:r>
          </a:p>
          <a:p>
            <a:pPr marL="137160" indent="0">
              <a:buNone/>
            </a:pPr>
            <a:r>
              <a:rPr lang="ru-RU" dirty="0"/>
              <a:t> </a:t>
            </a:r>
          </a:p>
          <a:p>
            <a:r>
              <a:rPr lang="ru-RU" dirty="0"/>
              <a:t>- с предъявления служебного удостоверения должностными лицами органа государственного контроля (надзора), органа муниципального контроля</a:t>
            </a:r>
            <a:r>
              <a:rPr lang="ru-RU" dirty="0" smtClean="0"/>
              <a:t>,</a:t>
            </a:r>
          </a:p>
          <a:p>
            <a:endParaRPr lang="ru-RU" dirty="0"/>
          </a:p>
          <a:p>
            <a:r>
              <a:rPr lang="ru-RU" dirty="0"/>
              <a:t>- обязательного ознакомления руководителя или иного должностного лица юридического лица, индивидуального предпринимателя, его уполномоченного представителя с распоряжением или приказом руководителя, заместителя руководителя органа государственного контроля (надзора), органа муниципального контроля о назначении выездной проверки и с полномочиями проводящих выездную проверку лиц, а также с целями, задачами, основаниями проведения выездной проверки, видами и объемом мероприятий по контролю, составом экспертов, представителями экспертных организаций, привлекаемых к выездной проверке, со сроками и с условиями ее проведения.</a:t>
            </a:r>
          </a:p>
          <a:p>
            <a:pPr marL="137160" indent="0">
              <a:buNone/>
            </a:pPr>
            <a:r>
              <a:rPr lang="ru-RU" dirty="0"/>
              <a:t> </a:t>
            </a:r>
          </a:p>
          <a:p>
            <a:r>
              <a:rPr lang="ru-RU" dirty="0"/>
              <a:t>Заверенные печатью копии распоряжения или приказа руководителя, заместителя руководителя органа государственного контроля (надзора), органа муниципального контроля вручаются под роспись должностными лицами органа государственного контроля (надзора), органа муниципального контроля, проводящими проверку, руководителю, иному должностному лицу или уполномоченному представителю юридического лица, индивидуальному предпринимателю, его уполномоченному представителю одновременно с предъявлением служебных удостоверений. По требованию подлежащих проверке лиц должностные лица органа государственного контроля (надзора), органа муниципального контроля обязаны представить информацию об этих органах в целях подтверждения своих полномочий.</a:t>
            </a:r>
          </a:p>
          <a:p>
            <a:endParaRPr lang="ru-RU" dirty="0"/>
          </a:p>
        </p:txBody>
      </p:sp>
    </p:spTree>
    <p:extLst>
      <p:ext uri="{BB962C8B-B14F-4D97-AF65-F5344CB8AC3E}">
        <p14:creationId xmlns:p14="http://schemas.microsoft.com/office/powerpoint/2010/main" val="1224306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704"/>
          </a:xfrm>
        </p:spPr>
        <p:txBody>
          <a:bodyPr>
            <a:normAutofit/>
          </a:bodyPr>
          <a:lstStyle/>
          <a:p>
            <a:r>
              <a:rPr lang="ru-RU" sz="1400" dirty="0" smtClean="0">
                <a:solidFill>
                  <a:schemeClr val="accent6">
                    <a:lumMod val="40000"/>
                    <a:lumOff val="60000"/>
                  </a:schemeClr>
                </a:solidFill>
              </a:rPr>
              <a:t>. </a:t>
            </a:r>
            <a:r>
              <a:rPr lang="ru-RU" sz="2000" dirty="0" smtClean="0">
                <a:solidFill>
                  <a:schemeClr val="accent6">
                    <a:lumMod val="40000"/>
                    <a:lumOff val="60000"/>
                  </a:schemeClr>
                </a:solidFill>
              </a:rPr>
              <a:t>ПОРЯДОК ОФОРМЛЕНИЯ РЕЗУЛЬТАТОВ ПРОВЕРКИ</a:t>
            </a:r>
          </a:p>
          <a:p>
            <a:endParaRPr lang="ru-RU" sz="2000" dirty="0" smtClean="0">
              <a:solidFill>
                <a:schemeClr val="accent6">
                  <a:lumMod val="40000"/>
                  <a:lumOff val="60000"/>
                </a:schemeClr>
              </a:solidFill>
            </a:endParaRPr>
          </a:p>
          <a:p>
            <a:r>
              <a:rPr lang="ru-RU" sz="1400" dirty="0" smtClean="0"/>
              <a:t>По </a:t>
            </a:r>
            <a:r>
              <a:rPr lang="ru-RU" sz="1400" dirty="0"/>
              <a:t>результатам проверки должностными лицами органа государственного контроля (надзора), органа муниципального контроля, проводящими проверку, составляется акт по установленной форме в двух экземплярах. Типовая форма акта проверки устанавливается уполномоченным Правительством Российской Федерации федеральным органом исполнительной власти</a:t>
            </a:r>
            <a:r>
              <a:rPr lang="ru-RU" sz="1400" dirty="0" smtClean="0"/>
              <a:t>.</a:t>
            </a:r>
          </a:p>
          <a:p>
            <a:endParaRPr lang="ru-RU" sz="1400" dirty="0" smtClean="0"/>
          </a:p>
          <a:p>
            <a:r>
              <a:rPr lang="ru-RU" sz="1400" dirty="0"/>
              <a:t>Акт проверки оформляется непосредственно после ее завершения в двух экземплярах, один из которых с копиями приложений вручается руководителю, иному должностному лицу или уполномоченному представителю юридического лица, индивидуальному предпринимателю, его уполномоченному представителю под расписку об ознакомлении либо об отказе в ознакомлении с актом проверки. В случае отсутствия руководителя, иного должностного лица или </a:t>
            </a:r>
            <a:r>
              <a:rPr lang="ru-RU" sz="1400" dirty="0" smtClean="0"/>
              <a:t>уполномоченного </a:t>
            </a:r>
            <a:r>
              <a:rPr lang="ru-RU" sz="1400" dirty="0"/>
              <a:t>представителя юридического лица, индивидуального предпринимателя, его уполномоченного представителя, а также в случае отказа проверяемого лица дать расписку об ознакомлении либо об отказе в ознакомлении с актом проверки акт направляется заказным почтовым отправлением с уведомлением о вручении, которое приобщается к экземпляру акта проверки, хранящемуся в деле органа государственного контроля (надзора) или органа муниципального </a:t>
            </a:r>
            <a:r>
              <a:rPr lang="ru-RU" sz="1400" dirty="0" smtClean="0"/>
              <a:t>контроля</a:t>
            </a:r>
          </a:p>
          <a:p>
            <a:endParaRPr lang="ru-RU" sz="1400" dirty="0" smtClean="0"/>
          </a:p>
          <a:p>
            <a:r>
              <a:rPr lang="ru-RU" sz="1400" dirty="0"/>
              <a:t>Юридические лица, индивидуальные предприниматели вправе вести журнал учета проверок по типовой форме, установленной федеральным органом исполнительной власти, уполномоченным Правительством Российской Федерации</a:t>
            </a:r>
            <a:endParaRPr lang="ru-RU" sz="1400" dirty="0"/>
          </a:p>
        </p:txBody>
      </p:sp>
    </p:spTree>
    <p:extLst>
      <p:ext uri="{BB962C8B-B14F-4D97-AF65-F5344CB8AC3E}">
        <p14:creationId xmlns:p14="http://schemas.microsoft.com/office/powerpoint/2010/main" val="2201314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5976704"/>
          </a:xfrm>
        </p:spPr>
        <p:txBody>
          <a:bodyPr>
            <a:normAutofit fontScale="40000" lnSpcReduction="20000"/>
          </a:bodyPr>
          <a:lstStyle/>
          <a:p>
            <a:r>
              <a:rPr lang="ru-RU" sz="5000" dirty="0" smtClean="0">
                <a:solidFill>
                  <a:schemeClr val="accent6">
                    <a:lumMod val="40000"/>
                    <a:lumOff val="60000"/>
                  </a:schemeClr>
                </a:solidFill>
              </a:rPr>
              <a:t>МЕРЫ, ПРИНИМАЕМЫЕ ДОЛЖНОСТНЫМИ ЛИЦАМИ ОРГАНА ГОСУДАРСТВЕННОГО КОНТРОЛЯ (НАДЗОРА), ОРГАНА МУНИЦИПАЛЬНОГО КОНТРОЛЯ В ОТНОШЕНИИ ФАКТОВ НАРУШЕНИЙ, ВЫЯВЛЕННЫХ ПРИ ПРОВЕДЕНИИ ПРОВЕРКИ</a:t>
            </a:r>
          </a:p>
          <a:p>
            <a:r>
              <a:rPr lang="ru-RU" dirty="0" smtClean="0"/>
              <a:t> </a:t>
            </a:r>
          </a:p>
          <a:p>
            <a:r>
              <a:rPr lang="ru-RU" sz="4300" dirty="0" smtClean="0"/>
              <a:t>1. В случае выявления при проведении проверки нарушений юридическим лицом, индивидуальным предпринимателем обязательных требований или требований, установленных муниципальными правовыми актами, должностные лица органа государственного контроля (надзора), органа муниципального контроля, проводившие проверку, в пределах полномочий, предусмотренных законодательством Российской Федерации, обязаны:</a:t>
            </a:r>
          </a:p>
          <a:p>
            <a:endParaRPr lang="ru-RU" sz="4300" dirty="0" smtClean="0"/>
          </a:p>
          <a:p>
            <a:r>
              <a:rPr lang="ru-RU" sz="4300" dirty="0" smtClean="0"/>
              <a:t>1) выдать предписание юридическому лицу, индивидуальному предпринимателю об устранении выявленных нарушений с указанием сроков их устранения и (или) о проведении мероприятий по предотвращению причинения вреда жизни, здоровью людей, вреда животным, растениям, окружающей среде, предупреждению возникновения чрезвычайных ситуаций природного и техногенного характера, а также других мероприятий, предусмотренных федеральными законами;</a:t>
            </a:r>
          </a:p>
          <a:p>
            <a:r>
              <a:rPr lang="ru-RU" sz="4300" dirty="0" smtClean="0"/>
              <a:t>2) принять меры по контролю за устранением выявленных нарушений, их предупреждению, предотвращению возможного причинения вреда жизни, здоровью граждан, вреда животным, растениям, окружающей среде,, предупреждению возникновения чрезвычайных ситуаций природного и техногенного характера, а также меры по привлечению лиц, допустивших выявленные нарушения, к ответственности</a:t>
            </a:r>
            <a:endParaRPr lang="ru-RU" sz="4300" dirty="0"/>
          </a:p>
        </p:txBody>
      </p:sp>
    </p:spTree>
    <p:extLst>
      <p:ext uri="{BB962C8B-B14F-4D97-AF65-F5344CB8AC3E}">
        <p14:creationId xmlns:p14="http://schemas.microsoft.com/office/powerpoint/2010/main" val="345649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151996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
            </a:r>
            <a:br>
              <a:rPr lang="ru-RU" sz="2000" dirty="0" smtClean="0"/>
            </a:br>
            <a:endParaRPr lang="ru-RU" sz="2000" dirty="0">
              <a:latin typeface="Times New Roman" pitchFamily="18" charset="0"/>
              <a:cs typeface="Times New Roman" pitchFamily="18" charset="0"/>
            </a:endParaRPr>
          </a:p>
        </p:txBody>
      </p:sp>
      <p:sp>
        <p:nvSpPr>
          <p:cNvPr id="3" name="Объект 2"/>
          <p:cNvSpPr>
            <a:spLocks noGrp="1"/>
          </p:cNvSpPr>
          <p:nvPr>
            <p:ph idx="1"/>
          </p:nvPr>
        </p:nvSpPr>
        <p:spPr>
          <a:xfrm>
            <a:off x="457200" y="260648"/>
            <a:ext cx="8229600" cy="6048712"/>
          </a:xfrm>
        </p:spPr>
        <p:txBody>
          <a:bodyPr>
            <a:normAutofit/>
          </a:bodyPr>
          <a:lstStyle/>
          <a:p>
            <a:endParaRPr lang="ru-RU" sz="1400" dirty="0" smtClean="0"/>
          </a:p>
          <a:p>
            <a:r>
              <a:rPr lang="ru-RU" sz="1400" b="1" dirty="0" smtClean="0">
                <a:solidFill>
                  <a:schemeClr val="accent6">
                    <a:lumMod val="40000"/>
                    <a:lumOff val="60000"/>
                  </a:schemeClr>
                </a:solidFill>
              </a:rPr>
              <a:t>ПЛАНОВЫЕ ПРОВЕРКИ</a:t>
            </a:r>
            <a:endParaRPr lang="ru-RU" sz="1400" dirty="0" smtClean="0">
              <a:solidFill>
                <a:schemeClr val="accent6">
                  <a:lumMod val="40000"/>
                  <a:lumOff val="60000"/>
                </a:schemeClr>
              </a:solidFill>
            </a:endParaRPr>
          </a:p>
          <a:p>
            <a:r>
              <a:rPr lang="ru-RU" sz="1400" dirty="0" smtClean="0"/>
              <a:t>Плановая </a:t>
            </a:r>
            <a:r>
              <a:rPr lang="ru-RU" sz="1400" dirty="0"/>
              <a:t>проверка проводится на основании следующих документов</a:t>
            </a:r>
            <a:r>
              <a:rPr lang="ru-RU" sz="1400" dirty="0" smtClean="0"/>
              <a:t>:</a:t>
            </a:r>
          </a:p>
          <a:p>
            <a:endParaRPr lang="ru-RU" sz="1400" dirty="0"/>
          </a:p>
          <a:p>
            <a:r>
              <a:rPr lang="ru-RU" sz="1400" dirty="0"/>
              <a:t>1) на основании разрабатываемых органами государственного контроля (надзора), органами муниципального контроля в соответствии с их полномочиями ежегодных планов;</a:t>
            </a:r>
          </a:p>
          <a:p>
            <a:r>
              <a:rPr lang="ru-RU" sz="1400" dirty="0"/>
              <a:t>2) на основании распоряжения или приказа руководителя, заместителя руководителя органа государственного контроля (надзора), органа муниципального контроля о проведении проверки.</a:t>
            </a:r>
          </a:p>
          <a:p>
            <a:pPr marL="0" indent="0">
              <a:buNone/>
            </a:pPr>
            <a:r>
              <a:rPr lang="ru-RU" sz="1400" dirty="0"/>
              <a:t> </a:t>
            </a:r>
          </a:p>
          <a:p>
            <a:r>
              <a:rPr lang="ru-RU" sz="1400" dirty="0"/>
              <a:t>В свою очередь, закон устанавливает всего три основания для включения плановой проверки в ежегодный план проведения плановых проверок</a:t>
            </a:r>
            <a:r>
              <a:rPr lang="ru-RU" sz="1400" dirty="0" smtClean="0"/>
              <a:t>.</a:t>
            </a:r>
          </a:p>
          <a:p>
            <a:endParaRPr lang="ru-RU" sz="1400" dirty="0"/>
          </a:p>
          <a:p>
            <a:r>
              <a:rPr lang="ru-RU" sz="1400" dirty="0"/>
              <a:t>Так, согласно п. 8 ст. 9 ФЗ от 26.12.2008 г. № 294-ФЗ основанием для включения плановой проверки в ежегодный план проведения плановых проверок является истечение трех лет со дня</a:t>
            </a:r>
            <a:r>
              <a:rPr lang="ru-RU" sz="1400" dirty="0" smtClean="0"/>
              <a:t>:</a:t>
            </a:r>
          </a:p>
          <a:p>
            <a:endParaRPr lang="ru-RU" sz="1400" dirty="0" smtClean="0"/>
          </a:p>
          <a:p>
            <a:r>
              <a:rPr lang="ru-RU" sz="1400" dirty="0" smtClean="0"/>
              <a:t>1</a:t>
            </a:r>
            <a:r>
              <a:rPr lang="ru-RU" sz="1400" dirty="0"/>
              <a:t>) государственной регистрации юридического лица, индивидуального предпринимателя;</a:t>
            </a:r>
          </a:p>
          <a:p>
            <a:r>
              <a:rPr lang="ru-RU" sz="1400" dirty="0"/>
              <a:t>2) окончания проведения последней плановой проверки юридического лица, индивидуального предпринимателя</a:t>
            </a:r>
            <a:r>
              <a:rPr lang="ru-RU" sz="1400" dirty="0" smtClean="0"/>
              <a:t>;</a:t>
            </a:r>
            <a:r>
              <a:rPr lang="ru-RU" sz="1400" dirty="0"/>
              <a:t> </a:t>
            </a:r>
            <a:endParaRPr lang="ru-RU" sz="1400" dirty="0" smtClean="0"/>
          </a:p>
          <a:p>
            <a:r>
              <a:rPr lang="ru-RU" sz="1400" dirty="0" smtClean="0"/>
              <a:t>3) начала осуществления юридическим лицом, индивидуальным предпринимателем предпринимательской деятельности в соответствии с представленным в уполномоченный Правительством Российской Федерации в соответствующей сфере федеральный орган исполнительной власти уведомлением о начале осуществления отдельных видов предпринимательской деятельности в случае выполнения работ или предоставления услуг, требующих представления указанного уведомления.</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742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336704"/>
          </a:xfrm>
        </p:spPr>
        <p:txBody>
          <a:bodyPr>
            <a:normAutofit lnSpcReduction="10000"/>
          </a:bodyPr>
          <a:lstStyle/>
          <a:p>
            <a:r>
              <a:rPr lang="ru-RU" sz="1200" dirty="0" smtClean="0">
                <a:solidFill>
                  <a:schemeClr val="accent6">
                    <a:lumMod val="40000"/>
                    <a:lumOff val="60000"/>
                  </a:schemeClr>
                </a:solidFill>
              </a:rPr>
              <a:t>В ЕЖЕГОДНЫХ ПЛАНАХ ПРОВЕДЕНИЯ ПЛАНОВЫХ ПРОВЕРОК УКАЗЫВАЮТСЯ СЛЕДУЮЩИЕ СВЕДЕНИЯ:</a:t>
            </a:r>
            <a:endParaRPr lang="ru-RU" sz="1200" dirty="0">
              <a:solidFill>
                <a:schemeClr val="accent6">
                  <a:lumMod val="40000"/>
                  <a:lumOff val="60000"/>
                </a:schemeClr>
              </a:solidFill>
            </a:endParaRPr>
          </a:p>
          <a:p>
            <a:r>
              <a:rPr lang="ru-RU" sz="1400" dirty="0"/>
              <a:t>1) наименования юридических лиц, фамилии, имена, отчества индивидуальных предпринимателей, деятельность которых подлежит плановым проверкам;</a:t>
            </a:r>
          </a:p>
          <a:p>
            <a:r>
              <a:rPr lang="ru-RU" sz="1400" dirty="0"/>
              <a:t>2) цель и основание проведения каждой плановой проверки;</a:t>
            </a:r>
          </a:p>
          <a:p>
            <a:r>
              <a:rPr lang="ru-RU" sz="1400" dirty="0"/>
              <a:t>3) дата и сроки проведения каждой плановой проверки;</a:t>
            </a:r>
          </a:p>
          <a:p>
            <a:r>
              <a:rPr lang="ru-RU" sz="1400" dirty="0"/>
              <a:t>4) наименование органа государственного контроля (надзора) или органа муниципального контроля, осуществляющих конкретную плановую проверку. При проведении плановой проверки органами государственного контроля (надзора), органами муниципального контроля совместно указываются наименования всех участвующих в такой проверке органов.</a:t>
            </a:r>
          </a:p>
          <a:p>
            <a:pPr marL="137160" indent="0">
              <a:buNone/>
            </a:pPr>
            <a:r>
              <a:rPr lang="ru-RU" sz="1200" dirty="0"/>
              <a:t> </a:t>
            </a:r>
          </a:p>
          <a:p>
            <a:r>
              <a:rPr lang="ru-RU" sz="1200" dirty="0" smtClean="0">
                <a:solidFill>
                  <a:schemeClr val="accent6">
                    <a:lumMod val="40000"/>
                    <a:lumOff val="60000"/>
                  </a:schemeClr>
                </a:solidFill>
              </a:rPr>
              <a:t>В РАСПОРЯЖЕНИИ ИЛИ ПРИКАЗЕ РУКОВОДИТЕЛЯ, ЗАМЕСТИТЕЛЯ РУКОВОДИТЕЛЯ ОРГАНА ГОСУДАРСТВЕННОГО КОНТРОЛЯ (НАДЗОРА), ОРГАНА МУНИЦИПАЛЬНОГО КОНТРОЛЯ УКАЗЫВАЮТСЯ</a:t>
            </a:r>
            <a:r>
              <a:rPr lang="ru-RU" sz="1200" dirty="0" smtClean="0">
                <a:solidFill>
                  <a:schemeClr val="bg1"/>
                </a:solidFill>
              </a:rPr>
              <a:t>:</a:t>
            </a:r>
          </a:p>
          <a:p>
            <a:r>
              <a:rPr lang="ru-RU" sz="1400" dirty="0" smtClean="0"/>
              <a:t>1) наименование органа государственного контроля (надзора) или органа муниципального контроля;</a:t>
            </a:r>
          </a:p>
          <a:p>
            <a:r>
              <a:rPr lang="ru-RU" sz="1400" dirty="0" smtClean="0"/>
              <a:t>2) фамилии, имена, отчества, должности должностного лица или должностных лиц, уполномоченных на проведение проверки, а также привлекаемых к проведению проверки экспертов, представителей экспертных организаций;</a:t>
            </a:r>
          </a:p>
          <a:p>
            <a:r>
              <a:rPr lang="ru-RU" sz="1400" dirty="0" smtClean="0"/>
              <a:t>3) наименование юридического лица или фамилия, имя, отчество индивидуального предпринимателя, проверка которых проводится;</a:t>
            </a:r>
          </a:p>
          <a:p>
            <a:r>
              <a:rPr lang="ru-RU" sz="1400" dirty="0" smtClean="0"/>
              <a:t>4) цели, задачи, предмет проверки и срок ее проведения;</a:t>
            </a:r>
          </a:p>
          <a:p>
            <a:r>
              <a:rPr lang="ru-RU" sz="1400" dirty="0" smtClean="0"/>
              <a:t>5) правовые основания проведения проверки, в том числе подлежащие проверке обязательные требования и требования, установленные муниципальными правовыми актами;</a:t>
            </a:r>
          </a:p>
          <a:p>
            <a:r>
              <a:rPr lang="ru-RU" sz="1400" dirty="0" smtClean="0"/>
              <a:t>6) сроки проведения и перечень мероприятий по контролю, необходимых для достижения целей и задач проведения проверки;</a:t>
            </a:r>
          </a:p>
          <a:p>
            <a:r>
              <a:rPr lang="ru-RU" sz="1400" dirty="0" smtClean="0"/>
              <a:t>7) перечень административных регламентов проведения мероприятий по контролю;</a:t>
            </a:r>
          </a:p>
          <a:p>
            <a:r>
              <a:rPr lang="ru-RU" sz="1400" dirty="0" smtClean="0"/>
              <a:t>8) перечень документов, представление которых юридическим лицом, индивидуальным предпринимателем необходимо для достижения целей и задач проведения проверки;</a:t>
            </a:r>
          </a:p>
          <a:p>
            <a:r>
              <a:rPr lang="ru-RU" sz="1400" dirty="0" smtClean="0"/>
              <a:t>9) даты начала и окончания проведения проверки</a:t>
            </a:r>
            <a:endParaRPr lang="ru-RU" sz="1400" dirty="0"/>
          </a:p>
        </p:txBody>
      </p:sp>
    </p:spTree>
    <p:extLst>
      <p:ext uri="{BB962C8B-B14F-4D97-AF65-F5344CB8AC3E}">
        <p14:creationId xmlns:p14="http://schemas.microsoft.com/office/powerpoint/2010/main" val="49301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fontScale="92500" lnSpcReduction="20000"/>
          </a:bodyPr>
          <a:lstStyle/>
          <a:p>
            <a:r>
              <a:rPr lang="ru-RU" sz="1600" dirty="0" smtClean="0">
                <a:solidFill>
                  <a:schemeClr val="accent6">
                    <a:lumMod val="40000"/>
                    <a:lumOff val="60000"/>
                  </a:schemeClr>
                </a:solidFill>
              </a:rPr>
              <a:t>ПЕРИОДИЧНОСТЬ И ПРОДОЛЖИТЕЛЬНОСТЬ ПЛАНОВЫХ </a:t>
            </a:r>
            <a:r>
              <a:rPr lang="ru-RU" sz="1600" dirty="0" smtClean="0">
                <a:solidFill>
                  <a:schemeClr val="accent6">
                    <a:lumMod val="40000"/>
                    <a:lumOff val="60000"/>
                  </a:schemeClr>
                </a:solidFill>
              </a:rPr>
              <a:t>ПРОВЕРОК</a:t>
            </a:r>
          </a:p>
          <a:p>
            <a:endParaRPr lang="ru-RU" sz="1600" dirty="0" smtClean="0">
              <a:solidFill>
                <a:schemeClr val="accent6">
                  <a:lumMod val="40000"/>
                  <a:lumOff val="60000"/>
                </a:schemeClr>
              </a:solidFill>
            </a:endParaRPr>
          </a:p>
          <a:p>
            <a:r>
              <a:rPr lang="ru-RU" sz="1600" dirty="0" smtClean="0"/>
              <a:t>По </a:t>
            </a:r>
            <a:r>
              <a:rPr lang="ru-RU" sz="1600" dirty="0"/>
              <a:t>общему правилу, плановые проверки проводятся не чаще чем один раз в три года. В исключительных случаях, а именно: в отношении юридических лиц и индивидуальных предпринимателей, осуществляющих виды деятельности в сфере здравоохранения, сфере образования, в социальной сфере, плановые проверки могут проводиться два и более раза в три года. Перечень таких видов деятельности и периодичность их плановых проверок устанавливаются Правительством РФ.</a:t>
            </a:r>
          </a:p>
          <a:p>
            <a:r>
              <a:rPr lang="ru-RU" sz="1600" dirty="0"/>
              <a:t>Срок проведения проверок не может превышать двадцать рабочих дней. Этот срок является общим как для плановых (документарных, выездных), так и для внеплановых (документарных, выездных) проверок.</a:t>
            </a:r>
          </a:p>
          <a:p>
            <a:r>
              <a:rPr lang="ru-RU" sz="1600" dirty="0"/>
              <a:t>Однако, в исключительных случаях, сроки проведения проверки могут быть иными. Так, иные сроки проведения проверки установлены только для плановых выездных проверок при соблюдении следующих условий:</a:t>
            </a:r>
          </a:p>
          <a:p>
            <a:r>
              <a:rPr lang="ru-RU" sz="1600" dirty="0"/>
              <a:t>- в отношении одного субъекта малого предпринимательства общий срок проведения плановой выездной проверки не может превышать пятьдесят часов для малого предприятия и пятнадцать часов для </a:t>
            </a:r>
            <a:r>
              <a:rPr lang="ru-RU" sz="1600" dirty="0" err="1"/>
              <a:t>микропредприятия</a:t>
            </a:r>
            <a:r>
              <a:rPr lang="ru-RU" sz="1600" dirty="0"/>
              <a:t> в год.</a:t>
            </a:r>
          </a:p>
          <a:p>
            <a:r>
              <a:rPr lang="ru-RU" sz="1600" dirty="0"/>
              <a:t>- в исключительных случаях, связанных с необходимостью проведения сложных и (или) длительных исследований, испытаний, специальных экспертиз и расследований на основании мотивированных предложений должностных лиц органа государственного контроля (надзора), органа муниципального контроля, проводящих выездную плановую проверку, срок проведения выездной плановой проверки может быть продлен руководителем такого органа, но не более чем на двадцать рабочих дней, в отношении малых предприятий, </a:t>
            </a:r>
            <a:r>
              <a:rPr lang="ru-RU" sz="1600" dirty="0" err="1"/>
              <a:t>микропредприятий</a:t>
            </a:r>
            <a:r>
              <a:rPr lang="ru-RU" sz="1600" dirty="0"/>
              <a:t> не более чем на пятнадцать часов</a:t>
            </a:r>
            <a:r>
              <a:rPr lang="ru-RU" sz="1600" dirty="0" smtClean="0"/>
              <a:t>.</a:t>
            </a:r>
          </a:p>
          <a:p>
            <a:r>
              <a:rPr lang="ru-RU" sz="1600" dirty="0"/>
              <a:t>Срок проведения </a:t>
            </a:r>
            <a:r>
              <a:rPr lang="ru-RU" sz="1600" dirty="0" smtClean="0"/>
              <a:t> </a:t>
            </a:r>
            <a:r>
              <a:rPr lang="ru-RU" sz="1600" dirty="0"/>
              <a:t>проверок </a:t>
            </a:r>
            <a:r>
              <a:rPr lang="ru-RU" sz="1600" dirty="0" smtClean="0"/>
              <a:t> в </a:t>
            </a:r>
            <a:r>
              <a:rPr lang="ru-RU" sz="1600" dirty="0"/>
              <a:t>отношении юридического лица, которое осуществляет свою деятельность на территориях нескольких субъектов Российской Федерации, устанавливается отдельно по каждому филиалу, представительству, обособленному структурному подразделению юридического лица, при этом общий срок проведения проверки не может превышать шестьдесят рабочих дней.</a:t>
            </a:r>
            <a:endParaRPr lang="ru-RU" sz="1600" dirty="0"/>
          </a:p>
          <a:p>
            <a:endParaRPr lang="ru-RU" sz="1400" dirty="0"/>
          </a:p>
        </p:txBody>
      </p:sp>
    </p:spTree>
    <p:extLst>
      <p:ext uri="{BB962C8B-B14F-4D97-AF65-F5344CB8AC3E}">
        <p14:creationId xmlns:p14="http://schemas.microsoft.com/office/powerpoint/2010/main" val="215229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a:bodyPr>
          <a:lstStyle/>
          <a:p>
            <a:pPr marL="137160" indent="0">
              <a:buNone/>
            </a:pPr>
            <a:r>
              <a:rPr lang="en-US" sz="1600" b="1" dirty="0">
                <a:solidFill>
                  <a:schemeClr val="bg1"/>
                </a:solidFill>
              </a:rPr>
              <a:t> </a:t>
            </a:r>
            <a:r>
              <a:rPr lang="en-US" sz="1600" b="1" dirty="0" smtClean="0">
                <a:solidFill>
                  <a:schemeClr val="bg1"/>
                </a:solidFill>
              </a:rPr>
              <a:t>      </a:t>
            </a:r>
            <a:r>
              <a:rPr lang="ru-RU" sz="1600" b="1" dirty="0" smtClean="0">
                <a:solidFill>
                  <a:schemeClr val="bg1"/>
                </a:solidFill>
              </a:rPr>
              <a:t> </a:t>
            </a:r>
            <a:r>
              <a:rPr lang="ru-RU" sz="1600" b="1" dirty="0" smtClean="0">
                <a:solidFill>
                  <a:schemeClr val="accent6">
                    <a:lumMod val="40000"/>
                    <a:lumOff val="60000"/>
                  </a:schemeClr>
                </a:solidFill>
              </a:rPr>
              <a:t>ВНЕПЛАНОВЫЕ ПРОВЕРКИ</a:t>
            </a:r>
            <a:endParaRPr lang="ru-RU" sz="1600" dirty="0" smtClean="0">
              <a:solidFill>
                <a:schemeClr val="accent6">
                  <a:lumMod val="40000"/>
                  <a:lumOff val="60000"/>
                </a:schemeClr>
              </a:solidFill>
            </a:endParaRPr>
          </a:p>
          <a:p>
            <a:pPr marL="137160" indent="0">
              <a:buNone/>
            </a:pPr>
            <a:r>
              <a:rPr lang="ru-RU" sz="1600" dirty="0" smtClean="0"/>
              <a:t> </a:t>
            </a:r>
          </a:p>
          <a:p>
            <a:r>
              <a:rPr lang="ru-RU" sz="1600" dirty="0" smtClean="0"/>
              <a:t>Предметом </a:t>
            </a:r>
            <a:r>
              <a:rPr lang="ru-RU" sz="1600" dirty="0"/>
              <a:t>внеплановой проверки является соблюдение юридическим лицом, индивидуальным предпринимателем в процессе осуществления деятельности обязательных требований и требований, установленных муниципальными правовыми актами, выполнение предписаний органов государственного контроля (надзора), органов муниципального контроля, проведение мероприятий по предотвращению причинения вреда жизни, здоровью граждан, вреда животным, растениям, окружающей среде, по обеспечению безопасности государства, по предупреждению возникновения чрезвычайных ситуаций природного и техногенного характера, по ликвидации последствий причинения такого вреда.</a:t>
            </a:r>
          </a:p>
          <a:p>
            <a:pPr marL="137160" indent="0">
              <a:buNone/>
            </a:pPr>
            <a:r>
              <a:rPr lang="ru-RU" sz="1600" dirty="0"/>
              <a:t> </a:t>
            </a:r>
          </a:p>
          <a:p>
            <a:r>
              <a:rPr lang="ru-RU" sz="1600" dirty="0"/>
              <a:t>Внеплановая проверка проводиться на основании распоряжения или приказа руководителя, заместителя руководителя органа государственного контроля (надзора), органа муниципального контроля о проведении проверки.</a:t>
            </a:r>
          </a:p>
          <a:p>
            <a:endParaRPr lang="ru-RU" sz="1600" dirty="0"/>
          </a:p>
        </p:txBody>
      </p:sp>
    </p:spTree>
    <p:extLst>
      <p:ext uri="{BB962C8B-B14F-4D97-AF65-F5344CB8AC3E}">
        <p14:creationId xmlns:p14="http://schemas.microsoft.com/office/powerpoint/2010/main" val="2092062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Autofit/>
          </a:bodyPr>
          <a:lstStyle/>
          <a:p>
            <a:r>
              <a:rPr lang="ru-RU" sz="1600" dirty="0" smtClean="0">
                <a:solidFill>
                  <a:schemeClr val="accent6">
                    <a:lumMod val="40000"/>
                    <a:lumOff val="60000"/>
                  </a:schemeClr>
                </a:solidFill>
              </a:rPr>
              <a:t>ЗАКОН УСТАНАВЛИВАЕТ СЛЕДУЮЩИЕ ОСНОВАНИЯ </a:t>
            </a:r>
            <a:r>
              <a:rPr lang="ru-RU" sz="1600" smtClean="0">
                <a:solidFill>
                  <a:schemeClr val="accent6">
                    <a:lumMod val="40000"/>
                    <a:lumOff val="60000"/>
                  </a:schemeClr>
                </a:solidFill>
              </a:rPr>
              <a:t>ДЛЯ </a:t>
            </a:r>
            <a:r>
              <a:rPr lang="ru-RU" sz="1600" smtClean="0">
                <a:solidFill>
                  <a:schemeClr val="accent6">
                    <a:lumMod val="40000"/>
                    <a:lumOff val="60000"/>
                  </a:schemeClr>
                </a:solidFill>
              </a:rPr>
              <a:t>ПРОВЕДЕНИЯ </a:t>
            </a:r>
            <a:r>
              <a:rPr lang="ru-RU" sz="1600" dirty="0" smtClean="0">
                <a:solidFill>
                  <a:schemeClr val="accent6">
                    <a:lumMod val="40000"/>
                    <a:lumOff val="60000"/>
                  </a:schemeClr>
                </a:solidFill>
              </a:rPr>
              <a:t>ВНЕПЛАНОВОЙ ПРОВЕРКИ:</a:t>
            </a:r>
          </a:p>
          <a:p>
            <a:endParaRPr lang="ru-RU" sz="1600" dirty="0" smtClean="0">
              <a:solidFill>
                <a:schemeClr val="bg1"/>
              </a:solidFill>
            </a:endParaRPr>
          </a:p>
          <a:p>
            <a:r>
              <a:rPr lang="ru-RU" sz="1500" dirty="0" smtClean="0"/>
              <a:t>1</a:t>
            </a:r>
            <a:r>
              <a:rPr lang="ru-RU" sz="1500" dirty="0"/>
              <a:t>) истечение срока исполнения юридическим лицом, индивидуальным предпринимателем ранее выданного предписания об устранении выявленного нарушения обязательных требований и (или) требований, установленных муниципальными правовыми актами;</a:t>
            </a:r>
          </a:p>
          <a:p>
            <a:r>
              <a:rPr lang="ru-RU" sz="1500" dirty="0"/>
              <a:t>2) поступление в органы государственного контроля (надзора), органы муниципального контроля обращений и заявлений граждан, юридических лиц, индивидуальных предпринимателей, информации от органов государственной власти, органов местного самоуправления, из средств массовой информации о следующих фактах:</a:t>
            </a:r>
          </a:p>
          <a:p>
            <a:r>
              <a:rPr lang="ru-RU" sz="1500" dirty="0"/>
              <a:t>а) возникновение угрозы причинения вреда жизни, здоровью граждан, вреда животным, растениям, окружающей среде, безопасности государства, а также угрозы чрезвычайных ситуаций природного и техногенного характера;</a:t>
            </a:r>
          </a:p>
          <a:p>
            <a:r>
              <a:rPr lang="ru-RU" sz="1500" dirty="0"/>
              <a:t>б) причинение вреда жизни, здоровью граждан, вреда животным, растениям, окружающей среде, безопасности государства, а также возникновение чрезвычайных ситуаций природного и техногенного характера;</a:t>
            </a:r>
          </a:p>
          <a:p>
            <a:r>
              <a:rPr lang="ru-RU" sz="1500" dirty="0"/>
              <a:t>в) нарушение прав потребителей (в случае обращения граждан, права которых нарушены</a:t>
            </a:r>
            <a:r>
              <a:rPr lang="ru-RU" sz="1500" dirty="0" smtClean="0"/>
              <a:t>).</a:t>
            </a:r>
          </a:p>
          <a:p>
            <a:r>
              <a:rPr lang="ru-RU" sz="1500" dirty="0" smtClean="0"/>
              <a:t>3) приказ </a:t>
            </a:r>
            <a:r>
              <a:rPr lang="ru-RU" sz="1500" dirty="0"/>
              <a:t>(распоряжение) руководителя органа государственного контроля (надзора), изданный в соответствии с поручениями Президента Российской Федерации,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endParaRPr lang="ru-RU" sz="1500" dirty="0"/>
          </a:p>
        </p:txBody>
      </p:sp>
    </p:spTree>
    <p:extLst>
      <p:ext uri="{BB962C8B-B14F-4D97-AF65-F5344CB8AC3E}">
        <p14:creationId xmlns:p14="http://schemas.microsoft.com/office/powerpoint/2010/main" val="2517296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normAutofit fontScale="62500" lnSpcReduction="20000"/>
          </a:bodyPr>
          <a:lstStyle/>
          <a:p>
            <a:r>
              <a:rPr lang="ru-RU" b="1" dirty="0" smtClean="0">
                <a:solidFill>
                  <a:schemeClr val="accent6">
                    <a:lumMod val="40000"/>
                    <a:lumOff val="60000"/>
                  </a:schemeClr>
                </a:solidFill>
              </a:rPr>
              <a:t>ДОКУМЕНТАРНАЯ ПРОВЕРКА</a:t>
            </a:r>
            <a:endParaRPr lang="ru-RU" b="1" dirty="0" smtClean="0">
              <a:solidFill>
                <a:schemeClr val="accent6">
                  <a:lumMod val="40000"/>
                  <a:lumOff val="60000"/>
                </a:schemeClr>
              </a:solidFill>
            </a:endParaRPr>
          </a:p>
          <a:p>
            <a:endParaRPr lang="ru-RU" dirty="0" smtClean="0">
              <a:solidFill>
                <a:schemeClr val="bg1"/>
              </a:solidFill>
            </a:endParaRPr>
          </a:p>
          <a:p>
            <a:r>
              <a:rPr lang="ru-RU" dirty="0" smtClean="0"/>
              <a:t>Предметом </a:t>
            </a:r>
            <a:r>
              <a:rPr lang="ru-RU" dirty="0"/>
              <a:t>документарной проверки являются сведения, содержащиеся в документах юридического лица, индивидуального предпринимателя, устанавливающих их организационно-правовую форму, права и обязанности, документы, используемые при осуществлении их деятельности и связанные с исполнением ими обязательных требований и требований, установленных муниципальными правовыми актами, исполнением предписаний и постановлений органов государственного контроля (надзора), органов муниципального контроля.</a:t>
            </a:r>
          </a:p>
          <a:p>
            <a:pPr marL="137160" indent="0">
              <a:buNone/>
            </a:pPr>
            <a:r>
              <a:rPr lang="ru-RU" dirty="0"/>
              <a:t> </a:t>
            </a:r>
          </a:p>
          <a:p>
            <a:r>
              <a:rPr lang="ru-RU" dirty="0"/>
              <a:t>Документарная проверка проводится по месту нахождения органа государственного контроля (надзора), органа муниципального контроля.</a:t>
            </a:r>
          </a:p>
          <a:p>
            <a:r>
              <a:rPr lang="ru-RU" dirty="0"/>
              <a:t>По общему правилу, в процессе документарной проверки рассматриваются документы, имеющиеся в распоряжении контролирующего органа, а именно:</a:t>
            </a:r>
          </a:p>
          <a:p>
            <a:r>
              <a:rPr lang="ru-RU" dirty="0"/>
              <a:t>- уведомления о начале осуществления отдельных видов предпринимательской деятельности;</a:t>
            </a:r>
          </a:p>
          <a:p>
            <a:r>
              <a:rPr lang="ru-RU" dirty="0"/>
              <a:t>- акты предыдущих проверок;</a:t>
            </a:r>
          </a:p>
          <a:p>
            <a:r>
              <a:rPr lang="ru-RU" dirty="0"/>
              <a:t>- материалы рассмотрения дел об административных правонарушениях;</a:t>
            </a:r>
          </a:p>
          <a:p>
            <a:r>
              <a:rPr lang="ru-RU" dirty="0"/>
              <a:t>- иные документы о результатах осуществленных в отношении этого юридического лица, индивидуального предпринимателя государственного контроля (надзора), муниципального контроля</a:t>
            </a:r>
          </a:p>
        </p:txBody>
      </p:sp>
    </p:spTree>
    <p:extLst>
      <p:ext uri="{BB962C8B-B14F-4D97-AF65-F5344CB8AC3E}">
        <p14:creationId xmlns:p14="http://schemas.microsoft.com/office/powerpoint/2010/main" val="397604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47500" lnSpcReduction="20000"/>
          </a:bodyPr>
          <a:lstStyle/>
          <a:p>
            <a:r>
              <a:rPr lang="ru-RU" dirty="0"/>
              <a:t>Однако, в некоторых случаях контролирующим органом направляется мотивированный запрос с требованием представить иные необходимые для рассмотрения в ходе документарной проверки документы. Такой запрос должен быть обоснован и сделан только в двух случаях</a:t>
            </a:r>
            <a:r>
              <a:rPr lang="ru-RU" dirty="0" smtClean="0"/>
              <a:t>:</a:t>
            </a:r>
          </a:p>
          <a:p>
            <a:endParaRPr lang="ru-RU" dirty="0"/>
          </a:p>
          <a:p>
            <a:r>
              <a:rPr lang="ru-RU" dirty="0"/>
              <a:t>- в случае если достоверность сведений, содержащихся в таких документах, вызывает обоснованные сомнения</a:t>
            </a:r>
          </a:p>
          <a:p>
            <a:r>
              <a:rPr lang="ru-RU" dirty="0" smtClean="0"/>
              <a:t>- </a:t>
            </a:r>
            <a:r>
              <a:rPr lang="ru-RU" dirty="0"/>
              <a:t>в случае, если эти сведения не позволяют оценить исполнение юридическим лицом, индивидуальным предпринимателем обязательных требований или требований, установленных муниципальными правовыми актами,</a:t>
            </a:r>
          </a:p>
          <a:p>
            <a:pPr marL="137160" indent="0">
              <a:buNone/>
            </a:pPr>
            <a:r>
              <a:rPr lang="ru-RU" dirty="0"/>
              <a:t> </a:t>
            </a:r>
          </a:p>
          <a:p>
            <a:r>
              <a:rPr lang="ru-RU" dirty="0"/>
              <a:t>К запросу прилагается заверенная печатью копия распоряжения или приказа руководителя, заместителя руководителя органа государственного контроля (надзора), органа муниципального контроля о проведении проверки либо его заместителя о проведении документарной проверки.</a:t>
            </a:r>
          </a:p>
          <a:p>
            <a:pPr marL="137160" indent="0">
              <a:buNone/>
            </a:pPr>
            <a:r>
              <a:rPr lang="ru-RU" dirty="0"/>
              <a:t> </a:t>
            </a:r>
          </a:p>
          <a:p>
            <a:r>
              <a:rPr lang="ru-RU" dirty="0"/>
              <a:t>Со дня получения мотивированного запроса юридическое лицо, индивидуальный предприниматель обязаны в течение 10-ти рабочих дней направить в соответствующий контролирующий орган указанные в запросе копии документов, заверенных печатью (при ее наличии) и соответственно подписью индивидуального предпринимателя, его уполномоченного представителя, руководителя, иного должностного лица юридического лица.</a:t>
            </a:r>
          </a:p>
          <a:p>
            <a:pPr marL="137160" indent="0">
              <a:buNone/>
            </a:pPr>
            <a:r>
              <a:rPr lang="ru-RU" dirty="0"/>
              <a:t> </a:t>
            </a:r>
          </a:p>
          <a:p>
            <a:r>
              <a:rPr lang="ru-RU" dirty="0" smtClean="0"/>
              <a:t>Если </a:t>
            </a:r>
            <a:r>
              <a:rPr lang="ru-RU" dirty="0"/>
              <a:t>в ходе документарной проверки выявлены ошибки и (или) противоречия в представленных документах либо несоответствие сведений, содержащихся в этих документах, сведениям, содержащихся в имеющихся у контролирующего органа документах и полученным в ходе осуществления контроля, информация об этом направляется юридическому лицу, индивидуальному предпринимателю с требованием представить в течение 10-ти рабочих дней необходимые пояснения в письменной форме. При этом юридическое лицо и индивидуальный предприниматель вправе представить дополнительно в контролирующий орган документы, подтверждающие достоверность раннее представленных документов, а контролирующий орган обязан их рассмотреть.</a:t>
            </a:r>
          </a:p>
          <a:p>
            <a:pPr marL="137160" indent="0">
              <a:buNone/>
            </a:pPr>
            <a:r>
              <a:rPr lang="ru-RU" dirty="0"/>
              <a:t> </a:t>
            </a:r>
          </a:p>
          <a:p>
            <a:r>
              <a:rPr lang="ru-RU" dirty="0"/>
              <a:t>В случае, если после рассмотрения представленных пояснений и документов либо при отсутствии пояснений орган государственного контроля (надзора), орган муниципального контроля установят признаки нарушения обязательных требований или требований, установленных муниципальными правовыми актами, должностные лица органа государственного контроля (надзора), органа муниципального контроля вправе провести выездную проверку.</a:t>
            </a:r>
          </a:p>
          <a:p>
            <a:endParaRPr lang="ru-RU" dirty="0"/>
          </a:p>
        </p:txBody>
      </p:sp>
    </p:spTree>
    <p:extLst>
      <p:ext uri="{BB962C8B-B14F-4D97-AF65-F5344CB8AC3E}">
        <p14:creationId xmlns:p14="http://schemas.microsoft.com/office/powerpoint/2010/main" val="2765456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704"/>
          </a:xfrm>
        </p:spPr>
        <p:txBody>
          <a:bodyPr>
            <a:normAutofit fontScale="55000" lnSpcReduction="20000"/>
          </a:bodyPr>
          <a:lstStyle/>
          <a:p>
            <a:r>
              <a:rPr lang="ru-RU" b="1" dirty="0" smtClean="0">
                <a:solidFill>
                  <a:schemeClr val="accent6">
                    <a:lumMod val="40000"/>
                    <a:lumOff val="60000"/>
                  </a:schemeClr>
                </a:solidFill>
              </a:rPr>
              <a:t>ВЫЕЗДНАЯ ПРОВЕРКА</a:t>
            </a:r>
            <a:endParaRPr lang="ru-RU" dirty="0" smtClean="0">
              <a:solidFill>
                <a:schemeClr val="accent6">
                  <a:lumMod val="40000"/>
                  <a:lumOff val="60000"/>
                </a:schemeClr>
              </a:solidFill>
            </a:endParaRPr>
          </a:p>
          <a:p>
            <a:pPr marL="137160" indent="0">
              <a:buNone/>
            </a:pPr>
            <a:r>
              <a:rPr lang="ru-RU" dirty="0" smtClean="0">
                <a:solidFill>
                  <a:schemeClr val="bg1"/>
                </a:solidFill>
              </a:rPr>
              <a:t> </a:t>
            </a:r>
          </a:p>
          <a:p>
            <a:r>
              <a:rPr lang="ru-RU" dirty="0" smtClean="0"/>
              <a:t>Предметом </a:t>
            </a:r>
            <a:r>
              <a:rPr lang="ru-RU" dirty="0"/>
              <a:t>выездной проверки являются содержащиеся в документах юридического лица, индивидуального предпринимателя сведения, а также соответствие их работников, состояние используемых указанными лицами при осуществлении деятельности территорий, зданий, строений, сооружений, помещений, оборудования, подобных объектов, транспортных средств, производимые и реализуемые юридическим лицом, индивидуальным предпринимателем товары (выполняемая работа, предоставляемые услуги) и принимаемые ими меры по исполнению обязательных требований и требований, установленных муниципальными правовыми актами.</a:t>
            </a:r>
          </a:p>
          <a:p>
            <a:pPr marL="137160" indent="0">
              <a:buNone/>
            </a:pPr>
            <a:r>
              <a:rPr lang="ru-RU" dirty="0"/>
              <a:t> </a:t>
            </a:r>
          </a:p>
          <a:p>
            <a:r>
              <a:rPr lang="ru-RU" dirty="0"/>
              <a:t>Выездная проверка (как плановая, так и внеплановая) проводится по месту нахождения юридического лица, месту осуществления деятельности индивидуального предпринимателя и (или) по месту фактического осуществления их деятельности.</a:t>
            </a:r>
          </a:p>
          <a:p>
            <a:pPr marL="137160" indent="0">
              <a:buNone/>
            </a:pPr>
            <a:r>
              <a:rPr lang="ru-RU" dirty="0"/>
              <a:t> </a:t>
            </a:r>
          </a:p>
          <a:p>
            <a:r>
              <a:rPr lang="ru-RU" b="1" dirty="0"/>
              <a:t>Выездная проверка проводится в случае, если при документарной проверке не представляется возможным:</a:t>
            </a:r>
          </a:p>
          <a:p>
            <a:pPr marL="137160" indent="0">
              <a:buNone/>
            </a:pPr>
            <a:r>
              <a:rPr lang="ru-RU" dirty="0"/>
              <a:t> </a:t>
            </a:r>
          </a:p>
          <a:p>
            <a:r>
              <a:rPr lang="ru-RU" dirty="0"/>
              <a:t>1) удостовериться в полноте и достоверности сведений, содержащихся в уведомлении о начале осуществления отдельных видов предпринимательской деятельности и иных имеющихся в распоряжении органа государственного контроля (надзора), органа муниципального контроля документах юридического лица, индивидуального предпринимателя;</a:t>
            </a:r>
          </a:p>
          <a:p>
            <a:pPr marL="137160" indent="0">
              <a:buNone/>
            </a:pPr>
            <a:r>
              <a:rPr lang="ru-RU" dirty="0"/>
              <a:t> </a:t>
            </a:r>
          </a:p>
          <a:p>
            <a:r>
              <a:rPr lang="ru-RU" dirty="0"/>
              <a:t>2) оценить соответствие деятельности юридического лица, индивидуального предпринимателя обязательным требованиям или требованиям, установленным муниципальными правовыми актами, без проведения соответствующего мероприятия по контролю.</a:t>
            </a:r>
          </a:p>
          <a:p>
            <a:endParaRPr lang="ru-RU" dirty="0"/>
          </a:p>
        </p:txBody>
      </p:sp>
    </p:spTree>
    <p:extLst>
      <p:ext uri="{BB962C8B-B14F-4D97-AF65-F5344CB8AC3E}">
        <p14:creationId xmlns:p14="http://schemas.microsoft.com/office/powerpoint/2010/main" val="960758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223</TotalTime>
  <Words>1125</Words>
  <Application>Microsoft Office PowerPoint</Application>
  <PresentationFormat>Экран (4:3)</PresentationFormat>
  <Paragraphs>118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ПОРЯДОК ПРОВЕДЕНИЯ ПЛАНОВЫХ И ВНЕПЛАНОВЫХ ПРОВЕРОК</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13</cp:revision>
  <dcterms:created xsi:type="dcterms:W3CDTF">2016-06-21T02:53:02Z</dcterms:created>
  <dcterms:modified xsi:type="dcterms:W3CDTF">2016-06-22T05:45:35Z</dcterms:modified>
</cp:coreProperties>
</file>