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54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08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0689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2875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9267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102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432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0651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708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215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89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372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248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9310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217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45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105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55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54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948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29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145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515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CCA0-302F-40E9-A0DE-D955EF0EEE9B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FAA9-0A40-4477-8381-CCDAF4D6F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76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msp.nalog.ru/sign-in.html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oobshchit@corpmsp.ru" TargetMode="External"/><Relationship Id="rId2" Type="http://schemas.openxmlformats.org/officeDocument/2006/relationships/hyperlink" Target="http://corpmsp.ru/malomu_i_srednemu_biznesu/obespechenie-dostupa-k-goszakupkam/informatsiya-dlya-subektov-msp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9551" y="797031"/>
            <a:ext cx="10605051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1 августа 2016 г.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официальном сайте ФНС России по адресу </a:t>
            </a:r>
            <a:r>
              <a:rPr lang="ru-RU" sz="1600" u="sng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</a:t>
            </a:r>
            <a:r>
              <a:rPr lang="ru-RU" sz="1600" u="sng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rmsp.nalog.ru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размещен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Единый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реестр субъектов малого и среднего предпринимательства (далее – Реестр, МСП).</a:t>
            </a:r>
          </a:p>
          <a:p>
            <a:pPr algn="ctr">
              <a:lnSpc>
                <a:spcPct val="125000"/>
              </a:lnSpc>
              <a:spcAft>
                <a:spcPts val="800"/>
              </a:spcAf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Сведения Реестра являются </a:t>
            </a:r>
            <a:r>
              <a:rPr lang="ru-RU" sz="16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общедоступными</a:t>
            </a:r>
            <a:r>
              <a:rPr lang="ru-RU" sz="1600" dirty="0" smtClean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6973" y="43441"/>
            <a:ext cx="8468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внесения сведений 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реестр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малого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среднего предпринимательства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190" y="3397563"/>
            <a:ext cx="10813774" cy="31026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25000"/>
              </a:lnSpc>
              <a:spcAft>
                <a:spcPts val="800"/>
              </a:spcAft>
            </a:pP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3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Наименование </a:t>
            </a: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юридического лица или фамилия, имя и (при наличии) отчество индивидуального предпринимателя;</a:t>
            </a:r>
          </a:p>
          <a:p>
            <a:pPr marL="285750" lvl="0" indent="-285750" algn="just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Идентификационный номер </a:t>
            </a:r>
            <a:r>
              <a:rPr lang="ru-RU" sz="13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налогоплательщика (ИНН);</a:t>
            </a:r>
            <a:endParaRPr lang="ru-RU" sz="1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Место нахождения юридического лица или место жительства индивидуального предпринимателя;</a:t>
            </a:r>
          </a:p>
          <a:p>
            <a:pPr marL="285750" lvl="0" indent="-285750" algn="just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Дата внесения сведений о юридическом лице или об индивидуальном предпринимателе в Реестр;</a:t>
            </a:r>
          </a:p>
          <a:p>
            <a:pPr marL="285750" lvl="0" indent="-285750" algn="just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Категория субъекта МСП (</a:t>
            </a:r>
            <a:r>
              <a:rPr lang="ru-RU" sz="13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микропредприятие</a:t>
            </a: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малое предприятие или среднее предприятие);</a:t>
            </a:r>
          </a:p>
          <a:p>
            <a:pPr marL="285750" lvl="0" indent="-285750" algn="just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Указание на то, что юридическое лицо или индивидуальный предприниматель является соответственно вновь созданным юридическим лицом, вновь зарегистрированным индивидуальным предпринимателем;</a:t>
            </a:r>
          </a:p>
          <a:p>
            <a:pPr marL="285750" lvl="0" indent="-285750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Содержащиеся в ЕГРЮЛ, ЕГРИП в отношении соответственно юридического лица, индивидуального предпринимателя сведения о кодах по Общероссийскому классификатору видов экономической деятельности </a:t>
            </a:r>
            <a:r>
              <a:rPr lang="ru-RU" sz="13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(по ОКПД2</a:t>
            </a: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285750" lvl="0" indent="-285750" algn="just">
              <a:lnSpc>
                <a:spcPct val="12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Содержащиеся в ЕГРЮЛ, ЕГРИП сведения о лицензиях, полученных соответственно юридическим лицом, индивидуальным предпринимателем.</a:t>
            </a:r>
          </a:p>
          <a:p>
            <a:pPr algn="ctr"/>
            <a:endParaRPr lang="ru-RU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785189" y="1820487"/>
            <a:ext cx="10813774" cy="1577076"/>
          </a:xfrm>
          <a:prstGeom prst="downArrowCallout">
            <a:avLst>
              <a:gd name="adj1" fmla="val 26175"/>
              <a:gd name="adj2" fmla="val 45565"/>
              <a:gd name="adj3" fmla="val 25000"/>
              <a:gd name="adj4" fmla="val 6908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25000"/>
              </a:lnSpc>
              <a:spcAft>
                <a:spcPts val="800"/>
              </a:spcAft>
            </a:pPr>
            <a:endParaRPr lang="ru-RU" sz="11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25000"/>
              </a:lnSpc>
              <a:spcAft>
                <a:spcPts val="800"/>
              </a:spcAft>
            </a:pPr>
            <a:r>
              <a:rPr lang="ru-RU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Реестр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содержит большой объем сведений о субъектах МСП, которые уже имеются у ФНС России (сведения ЕГРЮЛ, ЕГРИП и данные налогового учета), а также сведений, представляемых в ФНС России Минэкономразвития России, </a:t>
            </a:r>
            <a:r>
              <a:rPr lang="ru-RU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Минобрнауки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России, биржами, управляющей компанией «Сколково</a:t>
            </a:r>
            <a:r>
              <a:rPr lang="ru-RU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».</a:t>
            </a:r>
          </a:p>
          <a:p>
            <a:pPr algn="ctr">
              <a:lnSpc>
                <a:spcPct val="125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</a:rPr>
              <a:t>Перечень сведений о субъектах МСП, которые доступны для любого лица, уже включает в себя:</a:t>
            </a:r>
          </a:p>
          <a:p>
            <a:pPr algn="just">
              <a:lnSpc>
                <a:spcPct val="125000"/>
              </a:lnSpc>
              <a:spcAft>
                <a:spcPts val="800"/>
              </a:spcAft>
            </a:pP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048"/>
            <a:ext cx="2941983" cy="74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784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12019" y="1109910"/>
            <a:ext cx="9905998" cy="1351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6288" y="1438767"/>
            <a:ext cx="5327901" cy="196761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Внесены сведения 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хозяйственных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обществах, </a:t>
            </a:r>
            <a:endParaRPr lang="ru-RU" sz="1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хозяйственных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партнерствах, </a:t>
            </a:r>
            <a:endParaRPr lang="ru-RU" sz="1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производственных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кооперативах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</a:rPr>
              <a:t>сельскохозяйственных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</a:rPr>
              <a:t>потребительских кооперативах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крестьянских (фермерских)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индивидуальных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предпринимателях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r>
              <a:rPr lang="ru-RU" sz="1300" b="1" dirty="0" smtClean="0">
                <a:solidFill>
                  <a:srgbClr val="002060"/>
                </a:solidFill>
              </a:rPr>
              <a:t>отвечающих </a:t>
            </a:r>
            <a:r>
              <a:rPr lang="ru-RU" sz="1300" b="1" dirty="0">
                <a:solidFill>
                  <a:srgbClr val="002060"/>
                </a:solidFill>
              </a:rPr>
              <a:t>условиям отнесения к субъектам МСП, указанным в статье 4 Федерального закона № </a:t>
            </a:r>
            <a:r>
              <a:rPr lang="ru-RU" sz="1300" b="1" dirty="0" smtClean="0">
                <a:solidFill>
                  <a:srgbClr val="002060"/>
                </a:solidFill>
              </a:rPr>
              <a:t>209-ФЗ</a:t>
            </a:r>
            <a:r>
              <a:rPr lang="ru-RU" sz="13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6288" y="831238"/>
            <a:ext cx="5327901" cy="460726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августа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2016 г.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530626" y="22854"/>
            <a:ext cx="10272356" cy="835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cap="none" dirty="0" smtClean="0"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Особенности внесения сведений о хозяйствующих субъектах </a:t>
            </a:r>
          </a:p>
          <a:p>
            <a:pPr algn="ctr"/>
            <a:r>
              <a:rPr lang="ru-RU" sz="2000" cap="none" dirty="0" smtClean="0"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единый реестр субъектов МСП в 2016 и 2017 годах</a:t>
            </a:r>
            <a:endParaRPr lang="ru-RU" sz="2000" cap="none" dirty="0">
              <a:solidFill>
                <a:schemeClr val="accent2">
                  <a:lumMod val="50000"/>
                </a:schemeClr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6287" y="3621138"/>
            <a:ext cx="5327901" cy="293868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Внесены также сведения 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обществах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ограниченной ответственностью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хозяйственных партнерствах, </a:t>
            </a:r>
            <a:r>
              <a:rPr lang="ru-RU" sz="1400" b="1" dirty="0" smtClean="0">
                <a:solidFill>
                  <a:srgbClr val="002060"/>
                </a:solidFill>
              </a:rPr>
              <a:t>отвечающих </a:t>
            </a:r>
            <a:r>
              <a:rPr lang="ru-RU" sz="1400" b="1" dirty="0">
                <a:solidFill>
                  <a:srgbClr val="002060"/>
                </a:solidFill>
              </a:rPr>
              <a:t>условию, указанному в подпункте «а» пункта 1 части 1</a:t>
            </a:r>
            <a:r>
              <a:rPr lang="ru-RU" sz="1400" b="1" baseline="30000" dirty="0">
                <a:solidFill>
                  <a:srgbClr val="002060"/>
                </a:solidFill>
              </a:rPr>
              <a:t>1</a:t>
            </a:r>
            <a:r>
              <a:rPr lang="ru-RU" sz="1400" b="1" dirty="0">
                <a:solidFill>
                  <a:srgbClr val="002060"/>
                </a:solidFill>
              </a:rPr>
              <a:t> статьи 4 Федерального </a:t>
            </a:r>
            <a:r>
              <a:rPr lang="ru-RU" sz="1400" b="1" dirty="0" smtClean="0">
                <a:solidFill>
                  <a:srgbClr val="002060"/>
                </a:solidFill>
              </a:rPr>
              <a:t>закона № 209-ФЗ)</a:t>
            </a:r>
            <a:r>
              <a:rPr lang="ru-RU" sz="1400" dirty="0" smtClean="0">
                <a:solidFill>
                  <a:srgbClr val="002060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производственных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кооперативах, 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сельскохозяйственных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потребительских кооперативах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крестьянских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(фермерских)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хозяйствах, </a:t>
            </a:r>
            <a:r>
              <a:rPr lang="ru-RU" sz="1400" b="1" dirty="0" smtClean="0">
                <a:solidFill>
                  <a:srgbClr val="002060"/>
                </a:solidFill>
              </a:rPr>
              <a:t>созданных </a:t>
            </a:r>
            <a:r>
              <a:rPr lang="ru-RU" sz="1400" b="1" dirty="0">
                <a:solidFill>
                  <a:srgbClr val="002060"/>
                </a:solidFill>
              </a:rPr>
              <a:t>с 1 декабря 2015 г. по 1 июля 2016 г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  <a:r>
              <a:rPr lang="ru-RU" sz="1400" dirty="0" smtClean="0">
                <a:solidFill>
                  <a:srgbClr val="002060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индивидуальных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предпринимателях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b="1" dirty="0" smtClean="0">
                <a:solidFill>
                  <a:srgbClr val="002060"/>
                </a:solidFill>
              </a:rPr>
              <a:t>зарегистрированных </a:t>
            </a:r>
            <a:r>
              <a:rPr lang="ru-RU" sz="1400" b="1" dirty="0">
                <a:solidFill>
                  <a:srgbClr val="002060"/>
                </a:solidFill>
              </a:rPr>
              <a:t>с 1 января по 1 июля 2016 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84666" y="842840"/>
            <a:ext cx="5524236" cy="46072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сентября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4665" y="1438768"/>
            <a:ext cx="5524237" cy="20701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Внесены сведения 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обществах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ограниченной ответственностью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хозяйственных партнерствах, </a:t>
            </a:r>
            <a:r>
              <a:rPr lang="ru-RU" sz="1400" b="1" dirty="0">
                <a:solidFill>
                  <a:srgbClr val="002060"/>
                </a:solidFill>
              </a:rPr>
              <a:t>отвечающих условию, указанному в подпункте «а» пункта 1 части 11 статьи 4 Федерального закона № 209-ФЗ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endParaRPr lang="ru-RU" sz="1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производственных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кооперативах, </a:t>
            </a:r>
            <a:endParaRPr lang="ru-RU" sz="1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</a:rPr>
              <a:t>потребительских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</a:rPr>
              <a:t>кооперативах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ru-RU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крестьянских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(фермерских)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индивидуальных предпринимателях, </a:t>
            </a:r>
            <a:r>
              <a:rPr lang="ru-RU" sz="1400" b="1" dirty="0">
                <a:solidFill>
                  <a:srgbClr val="002060"/>
                </a:solidFill>
              </a:rPr>
              <a:t>созданных (зарегистрированных) с 1 июля 2015 г. по 1 августа 2016 г.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84664" y="3599204"/>
            <a:ext cx="5524237" cy="39268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августа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2017 г.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84664" y="4082163"/>
            <a:ext cx="5524237" cy="24776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Внесены сведения 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хозяйственных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обществах, </a:t>
            </a:r>
            <a:endParaRPr lang="ru-RU" sz="1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хозяйственных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партнерствах, </a:t>
            </a:r>
            <a:endParaRPr lang="ru-RU" sz="1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производственных кооперативах,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</a:rPr>
              <a:t>потребительских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</a:rPr>
              <a:t>кооперативах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ru-RU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крестьянских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(фермерских)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хозяйствах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индивидуальных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предпринимателях, </a:t>
            </a:r>
            <a:r>
              <a:rPr lang="ru-RU" sz="1400" b="1" dirty="0">
                <a:solidFill>
                  <a:srgbClr val="002060"/>
                </a:solidFill>
              </a:rPr>
              <a:t>отвечающих условиям отнесения к субъектам МСП, указанным в статье 4 Федерального закона № </a:t>
            </a:r>
            <a:r>
              <a:rPr lang="ru-RU" sz="1400" b="1" dirty="0" smtClean="0">
                <a:solidFill>
                  <a:srgbClr val="002060"/>
                </a:solidFill>
              </a:rPr>
              <a:t>209-ФЗ,</a:t>
            </a: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том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числе об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</a:rPr>
              <a:t> акционерных обществах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400" b="1" dirty="0">
                <a:solidFill>
                  <a:srgbClr val="002060"/>
                </a:solidFill>
              </a:rPr>
              <a:t>отвечающих условию, указанному в подпункте «е» пункта 1 части 11 статьи 4 Федерального закона № 209-ФЗ</a:t>
            </a:r>
            <a:r>
              <a:rPr lang="ru-RU" sz="1300" b="1" dirty="0">
                <a:solidFill>
                  <a:srgbClr val="002060"/>
                </a:solidFill>
              </a:rPr>
              <a:t> </a:t>
            </a:r>
            <a:r>
              <a:rPr lang="ru-RU" sz="1300" b="1" dirty="0">
                <a:solidFill>
                  <a:schemeClr val="accent2">
                    <a:lumMod val="75000"/>
                  </a:schemeClr>
                </a:solidFill>
              </a:rPr>
              <a:t>(введен Федеральным законом от 03.07.2016 № 265-ФЗ)</a:t>
            </a:r>
            <a:r>
              <a:rPr lang="ru-RU" sz="13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048"/>
            <a:ext cx="2941983" cy="74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972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97566" y="22854"/>
            <a:ext cx="11405416" cy="835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000" cap="none" dirty="0">
              <a:solidFill>
                <a:schemeClr val="accent2">
                  <a:lumMod val="50000"/>
                </a:schemeClr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1152" y="52026"/>
            <a:ext cx="922612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Внесение дополнительных сведений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хозяйствующих субъектах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900" dirty="0"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единый реестр субъектов 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МСП</a:t>
            </a:r>
            <a:endParaRPr lang="ru-RU" sz="19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7566" y="744069"/>
            <a:ext cx="116340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Часть сведений для целей внесения их в Реестр может быть представлена в ФНС России самими субъектами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МСП. </a:t>
            </a:r>
            <a:r>
              <a:rPr lang="ru-RU" sz="1600" dirty="0" smtClean="0"/>
              <a:t>Указанные </a:t>
            </a:r>
            <a:r>
              <a:rPr lang="ru-RU" sz="1600" dirty="0"/>
              <a:t>сведения вносятся, дополняются и изменяются субъектами МСП по мере необходимости путем направления соответствующего заявления в форме электронного документа, подписанного усиленной квалифицированной электронной подписью, через официальный сайт ФНС России с использованием электронного сервиса, размещенного по адресу: </a:t>
            </a:r>
            <a:r>
              <a:rPr lang="ru-RU" sz="1600" dirty="0">
                <a:hlinkClick r:id="rId2"/>
              </a:rPr>
              <a:t>https://</a:t>
            </a:r>
            <a:r>
              <a:rPr lang="ru-RU" sz="1600" dirty="0" smtClean="0">
                <a:hlinkClick r:id="rId2"/>
              </a:rPr>
              <a:t>rmsp.nalog.ru/sign-in.html</a:t>
            </a:r>
            <a:r>
              <a:rPr lang="ru-RU" sz="1600" dirty="0" smtClean="0"/>
              <a:t>.                                             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Речь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идет о следующих сведениях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/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7565" y="2026596"/>
            <a:ext cx="3011556" cy="23803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о производимой </a:t>
            </a:r>
            <a:r>
              <a:rPr lang="ru-RU" sz="1400" dirty="0"/>
              <a:t>юридическим лицом, индивидуальным предпринимателем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продукции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/>
              <a:t>(в соответствии с ОКПД2) с указанием на соответствие такой продукции критериям отнесения к инновационной продукции, высокотехнологичной </a:t>
            </a:r>
            <a:r>
              <a:rPr lang="ru-RU" sz="1400" dirty="0" smtClean="0"/>
              <a:t>продукции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8573" y="2026596"/>
            <a:ext cx="3975652" cy="23803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о включении </a:t>
            </a:r>
            <a:r>
              <a:rPr lang="ru-RU" sz="1400" dirty="0"/>
              <a:t>юридического лица, индивидуального предпринимателя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в реестры (перечни) субъектов МСП – участников программ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партнерства* </a:t>
            </a:r>
            <a:r>
              <a:rPr lang="ru-RU" sz="1400" dirty="0"/>
              <a:t>между юридическими лицами, являющимися заказчиками товаров, работ, услуг в соответствии с Федеральным законом от 18 июля 2011 г. № 223-ФЗ «О закупках товаров, работ, услуг отдельными видами юридических лиц», и субъектами МСП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63676" y="2026593"/>
            <a:ext cx="4353339" cy="238038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о </a:t>
            </a:r>
            <a:r>
              <a:rPr lang="ru-RU" sz="1400" dirty="0"/>
              <a:t>наличии у юридического лица, индивидуального предпринимателя в предшествующем календарном году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контрактов</a:t>
            </a:r>
            <a:r>
              <a:rPr lang="ru-RU" sz="1400" dirty="0"/>
              <a:t>, заключенных в соответствии с Федеральным законом от </a:t>
            </a:r>
            <a:r>
              <a:rPr lang="ru-RU" sz="1400" dirty="0" smtClean="0"/>
              <a:t>05.04.2013 </a:t>
            </a:r>
            <a:r>
              <a:rPr lang="ru-RU" sz="1400" dirty="0"/>
              <a:t>№ 44-ФЗ «О контрактной системе в сфере закупок товаров, работ, услуг для обеспечения государственных и муниципальных нужд»,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и (или) договоров</a:t>
            </a:r>
            <a:r>
              <a:rPr lang="ru-RU" sz="1400" dirty="0"/>
              <a:t>, заключенных в соответствии с Федеральным законом от </a:t>
            </a:r>
            <a:r>
              <a:rPr lang="ru-RU" sz="1400" dirty="0" smtClean="0"/>
              <a:t>18.07.2011 № </a:t>
            </a:r>
            <a:r>
              <a:rPr lang="ru-RU" sz="1400" dirty="0"/>
              <a:t>223-ФЗ «О закупках товаров, работ, услуг отдельными видами юридических лиц»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308114" y="4406979"/>
            <a:ext cx="3075893" cy="1639472"/>
          </a:xfrm>
          <a:prstGeom prst="up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rgbClr val="002060"/>
                </a:solidFill>
              </a:rPr>
              <a:t>Внесение в полном </a:t>
            </a:r>
            <a:r>
              <a:rPr lang="ru-RU" sz="1200" b="1" i="1" dirty="0" smtClean="0">
                <a:solidFill>
                  <a:srgbClr val="002060"/>
                </a:solidFill>
              </a:rPr>
              <a:t>объеме указанных </a:t>
            </a:r>
            <a:r>
              <a:rPr lang="ru-RU" sz="1200" b="1" i="1" dirty="0">
                <a:solidFill>
                  <a:srgbClr val="002060"/>
                </a:solidFill>
              </a:rPr>
              <a:t>сведений </a:t>
            </a:r>
            <a:r>
              <a:rPr lang="ru-RU" sz="1200" b="1" i="1" dirty="0" smtClean="0">
                <a:solidFill>
                  <a:srgbClr val="002060"/>
                </a:solidFill>
              </a:rPr>
              <a:t>позволит </a:t>
            </a:r>
            <a:r>
              <a:rPr lang="ru-RU" sz="1200" b="1" i="1" dirty="0">
                <a:solidFill>
                  <a:srgbClr val="002060"/>
                </a:solidFill>
              </a:rPr>
              <a:t>расширить рынок сбыта производимой продукции и позволит </a:t>
            </a:r>
            <a:r>
              <a:rPr lang="ru-RU" sz="1200" b="1" i="1" dirty="0" smtClean="0">
                <a:solidFill>
                  <a:srgbClr val="002060"/>
                </a:solidFill>
              </a:rPr>
              <a:t>упростить </a:t>
            </a:r>
            <a:r>
              <a:rPr lang="ru-RU" sz="1200" b="1" i="1" dirty="0">
                <a:solidFill>
                  <a:srgbClr val="002060"/>
                </a:solidFill>
              </a:rPr>
              <a:t>процедуру поиска </a:t>
            </a:r>
            <a:r>
              <a:rPr lang="ru-RU" sz="1200" b="1" i="1" dirty="0" smtClean="0">
                <a:solidFill>
                  <a:srgbClr val="002060"/>
                </a:solidFill>
              </a:rPr>
              <a:t>заказчиками субъектов </a:t>
            </a:r>
            <a:r>
              <a:rPr lang="ru-RU" sz="1200" b="1" i="1" dirty="0">
                <a:solidFill>
                  <a:srgbClr val="002060"/>
                </a:solidFill>
              </a:rPr>
              <a:t>МСП – поставщиков товаров, работ, </a:t>
            </a:r>
            <a:r>
              <a:rPr lang="ru-RU" sz="1200" b="1" i="1" dirty="0" smtClean="0">
                <a:solidFill>
                  <a:srgbClr val="002060"/>
                </a:solidFill>
              </a:rPr>
              <a:t>услуг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3498573" y="4406978"/>
            <a:ext cx="3975653" cy="1636013"/>
          </a:xfrm>
          <a:prstGeom prst="upArrowCallou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</a:rPr>
              <a:t>Являясь участником программы, субъект МСП расширяет свои возможности участия в закупочных процедурах и реализации контрактов, заключенных по результатам торгов, что увеличит возможность его доступа к закупкам крупнейших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</a:rPr>
              <a:t>заказчиков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7682948" y="4406978"/>
            <a:ext cx="4234068" cy="1636013"/>
          </a:xfrm>
          <a:prstGeom prst="up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/>
              <a:t>Внесенные в Реестр сведения </a:t>
            </a:r>
            <a:r>
              <a:rPr lang="ru-RU" sz="1200" b="1" i="1" dirty="0" smtClean="0"/>
              <a:t>о ранее </a:t>
            </a:r>
            <a:r>
              <a:rPr lang="ru-RU" sz="1200" b="1" i="1" dirty="0"/>
              <a:t>заключенных контрактах (договорах) помогут субъекту МСП привлечь внимание большего количества крупнейших заказчиков как к зарекомендовавшему себя в закупках надежному поставщику и добросовестному </a:t>
            </a:r>
            <a:r>
              <a:rPr lang="ru-RU" sz="1200" b="1" i="1" dirty="0" smtClean="0"/>
              <a:t>партнеру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8479" y="6166204"/>
            <a:ext cx="11668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Сведения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которые субъект МСП дополнительно вносит в Реестр, появятся на сайте Реестра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позднее 10 числа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месяца, следующего за месяцем, в котором такие сведения были внесены малым или средним предприятием.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048"/>
            <a:ext cx="2941983" cy="74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224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19400" y="38251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Важно!*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1396" y="1139408"/>
            <a:ext cx="1062872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	Перечень 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программ партнерства </a:t>
            </a:r>
            <a:r>
              <a:rPr lang="ru-RU" sz="1600" i="1" dirty="0"/>
              <a:t>крупнейших заказчиков с субъектами МСП </a:t>
            </a:r>
            <a:r>
              <a:rPr lang="ru-RU" sz="1600" i="1" dirty="0" smtClean="0"/>
              <a:t>постоянно расширяется</a:t>
            </a:r>
            <a:r>
              <a:rPr lang="ru-RU" sz="1600" i="1" dirty="0"/>
              <a:t>. Чтобы стать участником программы партнерства, необходимо направить крупнейшему заказчику заявку о присоединении к существующей программе и соответствовать требованиям, установленным такой программой.</a:t>
            </a:r>
            <a:endParaRPr lang="ru-RU" sz="1600" dirty="0"/>
          </a:p>
          <a:p>
            <a:pPr algn="just"/>
            <a:endParaRPr lang="ru-RU" sz="1600" dirty="0"/>
          </a:p>
          <a:p>
            <a:pPr algn="just"/>
            <a:r>
              <a:rPr lang="ru-RU" sz="1600" i="1" dirty="0" smtClean="0"/>
              <a:t>	Информацию </a:t>
            </a:r>
            <a:r>
              <a:rPr lang="ru-RU" sz="1600" i="1" dirty="0"/>
              <a:t>об имеющихся программах партнерства можно найти на сайте АО «Корпорация «МСП» по адресу: </a:t>
            </a:r>
            <a:r>
              <a:rPr lang="ru-RU" sz="1600" i="1" u="sng" dirty="0">
                <a:hlinkClick r:id="rId2"/>
              </a:rPr>
              <a:t>http://corpmsp.ru/malomu_i_srednemu_biznesu/obespechenie-dostupa-k-goszakupkam/informatsiya-dlya-subektov-msp/</a:t>
            </a:r>
            <a:r>
              <a:rPr lang="ru-RU" sz="1600" i="1" dirty="0"/>
              <a:t>.</a:t>
            </a:r>
            <a:endParaRPr lang="ru-RU" sz="1600" dirty="0"/>
          </a:p>
          <a:p>
            <a:pPr algn="just"/>
            <a:r>
              <a:rPr lang="ru-RU" sz="1600" i="1" dirty="0"/>
              <a:t> </a:t>
            </a:r>
            <a:endParaRPr lang="ru-RU" sz="1600" dirty="0"/>
          </a:p>
          <a:p>
            <a:pPr algn="just"/>
            <a:r>
              <a:rPr lang="ru-RU" sz="1600" i="1" dirty="0" smtClean="0"/>
              <a:t>	В </a:t>
            </a:r>
            <a:r>
              <a:rPr lang="ru-RU" sz="1600" i="1" dirty="0"/>
              <a:t>случае, если </a:t>
            </a:r>
            <a:r>
              <a:rPr lang="ru-RU" sz="1600" i="1" dirty="0" smtClean="0"/>
              <a:t>вы - </a:t>
            </a:r>
            <a:r>
              <a:rPr lang="ru-RU" sz="1600" i="1" dirty="0"/>
              <a:t>субъект МСП, сведения о котором включены в Реестр, желаете указать информацию об участии в соответствующей программе партнерства, но не можете при внесении этой информации на сайте Реестра найти вашу программу партнерства в предлагаемом списке, вы можете обратиться непосредственно в АО «Корпорация «МСП», сообщив о возникшей проблеме на адрес электронной почты </a:t>
            </a:r>
            <a:r>
              <a:rPr lang="ru-RU" sz="1600" i="1" u="sng" dirty="0">
                <a:hlinkClick r:id="rId3"/>
              </a:rPr>
              <a:t>soobshchit@corpmsp.ru</a:t>
            </a:r>
            <a:r>
              <a:rPr lang="ru-RU" sz="1600" i="1" dirty="0"/>
              <a:t> </a:t>
            </a:r>
            <a:r>
              <a:rPr lang="ru-RU" sz="1600" i="1" dirty="0" smtClean="0"/>
              <a:t>и </a:t>
            </a:r>
            <a:r>
              <a:rPr lang="ru-RU" sz="1600" i="1" dirty="0"/>
              <a:t>указав реквизиты отсутствующей в Реестре программы партнерства (наименование крупнейшего заказчика, номер и дата договора (соглашения) об участии в программе). </a:t>
            </a:r>
            <a:endParaRPr lang="ru-RU" sz="1600" i="1" dirty="0" smtClean="0"/>
          </a:p>
          <a:p>
            <a:pPr algn="just"/>
            <a:r>
              <a:rPr lang="ru-RU" sz="1600" i="1" dirty="0" smtClean="0"/>
              <a:t>	АО </a:t>
            </a:r>
            <a:r>
              <a:rPr lang="ru-RU" sz="1600" i="1" dirty="0"/>
              <a:t>«Корпорация «МСП» оперативно представит в ФНС России недостающие сведения для </a:t>
            </a:r>
            <a:r>
              <a:rPr lang="ru-RU" sz="1600" i="1" dirty="0" smtClean="0"/>
              <a:t>их скорейшего </a:t>
            </a:r>
            <a:r>
              <a:rPr lang="ru-RU" sz="1600" i="1" dirty="0"/>
              <a:t>включения в Реестр.</a:t>
            </a:r>
            <a:endParaRPr lang="ru-RU" sz="1600" dirty="0"/>
          </a:p>
          <a:p>
            <a:pPr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048"/>
            <a:ext cx="2941983" cy="74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83253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355</TotalTime>
  <Words>888</Words>
  <Application>Microsoft Office PowerPoint</Application>
  <PresentationFormat>Произвольный</PresentationFormat>
  <Paragraphs>68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HDOfficeLightV0</vt:lpstr>
      <vt:lpstr>Тема Office</vt:lpstr>
      <vt:lpstr>Слайд 1</vt:lpstr>
      <vt:lpstr>Слайд 2</vt:lpstr>
      <vt:lpstr>Слайд 3</vt:lpstr>
      <vt:lpstr>Слайд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Надь Екатерина Адальбертовна</dc:creator>
  <cp:lastModifiedBy>Вася</cp:lastModifiedBy>
  <cp:revision>25</cp:revision>
  <dcterms:created xsi:type="dcterms:W3CDTF">2016-08-08T13:06:49Z</dcterms:created>
  <dcterms:modified xsi:type="dcterms:W3CDTF">2016-08-24T10:26:04Z</dcterms:modified>
</cp:coreProperties>
</file>