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4" r:id="rId14"/>
    <p:sldId id="273" r:id="rId15"/>
    <p:sldId id="275" r:id="rId16"/>
    <p:sldId id="276" r:id="rId17"/>
    <p:sldId id="277" r:id="rId18"/>
    <p:sldId id="268" r:id="rId19"/>
    <p:sldId id="278" r:id="rId20"/>
    <p:sldId id="269" r:id="rId21"/>
    <p:sldId id="279" r:id="rId22"/>
    <p:sldId id="270" r:id="rId23"/>
    <p:sldId id="271" r:id="rId24"/>
    <p:sldId id="272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7D70A-2EE2-4213-945E-B5B7B8DFD343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5BF5A-A871-4326-A501-9E63C8C9D6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251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5BF5A-A871-4326-A501-9E63C8C9D625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166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5BF5A-A871-4326-A501-9E63C8C9D625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641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6DF4-09E3-4B2C-ABC9-EF566EE5F3FE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2415-0E21-48DB-B5E3-495A411DB0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375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6DF4-09E3-4B2C-ABC9-EF566EE5F3FE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2415-0E21-48DB-B5E3-495A411DB0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368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6DF4-09E3-4B2C-ABC9-EF566EE5F3FE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2415-0E21-48DB-B5E3-495A411DB0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667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6DF4-09E3-4B2C-ABC9-EF566EE5F3FE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2415-0E21-48DB-B5E3-495A411DB0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337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6DF4-09E3-4B2C-ABC9-EF566EE5F3FE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2415-0E21-48DB-B5E3-495A411DB0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46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6DF4-09E3-4B2C-ABC9-EF566EE5F3FE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2415-0E21-48DB-B5E3-495A411DB0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231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6DF4-09E3-4B2C-ABC9-EF566EE5F3FE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2415-0E21-48DB-B5E3-495A411DB0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286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6DF4-09E3-4B2C-ABC9-EF566EE5F3FE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2415-0E21-48DB-B5E3-495A411DB0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827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6DF4-09E3-4B2C-ABC9-EF566EE5F3FE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2415-0E21-48DB-B5E3-495A411DB0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343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6DF4-09E3-4B2C-ABC9-EF566EE5F3FE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2415-0E21-48DB-B5E3-495A411DB0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125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6DF4-09E3-4B2C-ABC9-EF566EE5F3FE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2415-0E21-48DB-B5E3-495A411DB0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097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26DF4-09E3-4B2C-ABC9-EF566EE5F3FE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32415-0E21-48DB-B5E3-495A411DB0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068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0541E1BEFFD243B77E30D3FAA89CDA450B8FA9AD9CD7D1AC98BD21EB7B0A72375ADCF975C615DD14F34802s1YEG" TargetMode="External"/><Relationship Id="rId2" Type="http://schemas.openxmlformats.org/officeDocument/2006/relationships/hyperlink" Target="consultantplus://offline/ref=31CD6875A5A420B8E80904ADF209DC43B211BB3C8337A000CB1B5462547E617EC63C0B0C79DCy6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consultantplus://offline/ref=0541E1BEFFD243B77E30D3FAA89CDA450B8FA9AD9FD3D4A698BD21EB7B0A72375ADCF975C615DD14F34802s1YDG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31CD6875A5A420B8E80904ADF209DC43B211BB3C8337A000CB1B5462547E617EC63C0B0C7BDCy4K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31CD6875A5A420B8E80904ADF209DC43B211BB3C873CA000CB1B5462547E617EC63C0B0C79C08ADDy6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consultantplus://offline/ref=142C4AD1A87DCD41506C063577782AC1DB63FBDAD5DD7E8232978DCC0BFDB14AFD4FBCA99FF4S7B2M" TargetMode="External"/><Relationship Id="rId13" Type="http://schemas.openxmlformats.org/officeDocument/2006/relationships/hyperlink" Target="consultantplus://offline/ref=142C4AD1A87DCD41506C063577782AC1DB63FBDAD5DD7E8232978DCC0BFDB14AFD4FBCAC96F0S7B3M" TargetMode="External"/><Relationship Id="rId3" Type="http://schemas.openxmlformats.org/officeDocument/2006/relationships/hyperlink" Target="consultantplus://offline/ref=142C4AD1A87DCD41506C063577782AC1DB63FBDAD5DD7E8232978DCC0BFDB14AFD4FBCAC96F0S7B6M" TargetMode="External"/><Relationship Id="rId7" Type="http://schemas.openxmlformats.org/officeDocument/2006/relationships/hyperlink" Target="consultantplus://offline/ref=142C4AD1A87DCD41506C063577782AC1DB63FBDAD5DD7E8232978DCC0BFDB14AFD4FBCAB93F2S7B1M" TargetMode="External"/><Relationship Id="rId12" Type="http://schemas.openxmlformats.org/officeDocument/2006/relationships/hyperlink" Target="consultantplus://offline/ref=142C4AD1A87DCD41506C063577782AC1DB63FBDAD5DD7E8232978DCC0BFDB14AFD4FBCAC96F0S7B2M" TargetMode="External"/><Relationship Id="rId17" Type="http://schemas.openxmlformats.org/officeDocument/2006/relationships/hyperlink" Target="consultantplus://offline/ref=142C4AD1A87DCD41506C063577782AC1DB63FBDAD5DD7E8232978DCC0BFDB14AFD4FBCA99FF3S7B4M" TargetMode="External"/><Relationship Id="rId2" Type="http://schemas.openxmlformats.org/officeDocument/2006/relationships/hyperlink" Target="consultantplus://offline/ref=142C4AD1A87DCD41506C063577782AC1DB63FBDAD5DD7E8232978DCC0BFDB14AFD4FBCAC96F0S7B5M" TargetMode="External"/><Relationship Id="rId16" Type="http://schemas.openxmlformats.org/officeDocument/2006/relationships/hyperlink" Target="consultantplus://offline/ref=142C4AD1A87DCD41506C063577782AC1DB63FBDAD5DD7E8232978DCC0BFDB14AFD4FBCAC96F0S7B7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142C4AD1A87DCD41506C063577782AC1DB63FBDAD5DD7E8232978DCC0BFDB14AFD4FBCA99FF3S7B6M" TargetMode="External"/><Relationship Id="rId11" Type="http://schemas.openxmlformats.org/officeDocument/2006/relationships/hyperlink" Target="consultantplus://offline/ref=142C4AD1A87DCD41506C063577782AC1DB63FBDAD5DD7E8232978DCC0BFDB14AFD4FBCAC96F0S7B0M" TargetMode="External"/><Relationship Id="rId5" Type="http://schemas.openxmlformats.org/officeDocument/2006/relationships/hyperlink" Target="consultantplus://offline/ref=142C4AD1A87DCD41506C063577782AC1DB63FBDAD5DD7E8232978DCC0BFDB14AFD4FBCA99FF3S7B3M" TargetMode="External"/><Relationship Id="rId15" Type="http://schemas.openxmlformats.org/officeDocument/2006/relationships/hyperlink" Target="consultantplus://offline/ref=142C4AD1A87DCD41506C063577782AC1DB63FBDAD5DD7E8232978DCC0BFDB14AFD4FBCAB93F2S7BCM" TargetMode="External"/><Relationship Id="rId10" Type="http://schemas.openxmlformats.org/officeDocument/2006/relationships/hyperlink" Target="consultantplus://offline/ref=142C4AD1A87DCD41506C063577782AC1DB63FBDAD5DD7E8232978DCC0BFDB14AFD4FBCA99FF3S7B7M" TargetMode="External"/><Relationship Id="rId4" Type="http://schemas.openxmlformats.org/officeDocument/2006/relationships/hyperlink" Target="consultantplus://offline/ref=142C4AD1A87DCD41506C063577782AC1DB63FBDAD5DD7E8232978DCC0BFDB14AFD4FBCA99FF3S7B2M" TargetMode="External"/><Relationship Id="rId9" Type="http://schemas.openxmlformats.org/officeDocument/2006/relationships/hyperlink" Target="consultantplus://offline/ref=142C4AD1A87DCD41506C063577782AC1DB63FBDAD5DD7E8232978DCC0BFDB14AFD4FBCAB93F2S7B2M" TargetMode="External"/><Relationship Id="rId14" Type="http://schemas.openxmlformats.org/officeDocument/2006/relationships/hyperlink" Target="consultantplus://offline/ref=142C4AD1A87DCD41506C063577782AC1DB63FBDAD5DD7E8232978DCC0BFDB14AFD4FBCAB93F1S7B5M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31CD6875A5A420B8E80904ADF209DC43B211BA348D37A000CB1B5462547E617EC63C0B0A7ACBD8y7K" TargetMode="External"/><Relationship Id="rId7" Type="http://schemas.openxmlformats.org/officeDocument/2006/relationships/hyperlink" Target="consultantplus://offline/ref=31CD6875A5A420B8E80904ADF209DC43B211BA348D37A000CB1B5462547E617EC63C0B0A7ACAD8y9K" TargetMode="External"/><Relationship Id="rId2" Type="http://schemas.openxmlformats.org/officeDocument/2006/relationships/hyperlink" Target="consultantplus://offline/ref=31CD6875A5A420B8E80904ADF209DC43B211BA348D37A000CB1B5462547E617EC63C0B0C7CC6D8y9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31CD6875A5A420B8E80904ADF209DC43B211BA348D37A000CB1B5462547E617EC63C0B0A7ACAD8yBK" TargetMode="External"/><Relationship Id="rId5" Type="http://schemas.openxmlformats.org/officeDocument/2006/relationships/hyperlink" Target="consultantplus://offline/ref=31CD6875A5A420B8E80904ADF209DC43B211BA348D37A000CB1B5462547E617EC63C0B0A7ACAD8yDK" TargetMode="External"/><Relationship Id="rId4" Type="http://schemas.openxmlformats.org/officeDocument/2006/relationships/hyperlink" Target="consultantplus://offline/ref=31CD6875A5A420B8E80904ADF209DC43B211BA348D37A000CB1B5462547E617EC63C0B0A7ACAD8yFK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31CD6875A5A420B8E80904ADF209DC43B211BA348D37A000CB1B5462547E617EC63C0B0C7CC6D8y6K" TargetMode="External"/><Relationship Id="rId2" Type="http://schemas.openxmlformats.org/officeDocument/2006/relationships/hyperlink" Target="consultantplus://offline/ref=31CD6875A5A420B8E80904ADF209DC43B211BA348D37A000CB1B5462547E617EC63C0B0A7ACAD8yD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consultantplus://offline/ref=31CD6875A5A420B8E80904ADF209DC43B211BA348D37A000CB1B5462547E617EC63C0B0A7ACAD8y9K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31CD6875A5A420B8E80904ADF209DC43B211BB3C8337A000CB1B5462547E617EC63C0B0C78DCy3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31CD6875A5A420B8E80904ADF209DC43B117B9358136A000CB1B5462547E617EC63C0B0C78C38FDFDEyEK" TargetMode="External"/><Relationship Id="rId2" Type="http://schemas.openxmlformats.org/officeDocument/2006/relationships/hyperlink" Target="consultantplus://offline/ref=31CD6875A5A420B8E80904ADF209DC43B117B9358136A000CB1B5462547E617EC63C0B0C78C38FDEDEyE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consultantplus://offline/ref=31CD6875A5A420B8E80904ADF209DC43B211BB328136A000CB1B546254D7yEK" TargetMode="External"/><Relationship Id="rId4" Type="http://schemas.openxmlformats.org/officeDocument/2006/relationships/hyperlink" Target="consultantplus://offline/ref=31CD6875A5A420B8E80904ADF209DC43B117B9358136A000CB1B5462547E617EC63C0B0C78C38FDCDEyBK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31CD6875A5A420B8E80904ADF209DC43B211BB328136A000CB1B546254D7yEK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31CD6875A5A420B8E80904ADF209DC43B211BB328136A000CB1B546254D7yE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ЗНАКОМЬТЕСЬ</a:t>
            </a:r>
            <a:r>
              <a:rPr lang="en-US" b="1" dirty="0" smtClean="0">
                <a:solidFill>
                  <a:srgbClr val="0070C0"/>
                </a:solidFill>
              </a:rPr>
              <a:t>!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НОВЫЙ ЗАКОН О ККТ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723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Ключевая дата – 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1 февраля 2017 года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836712"/>
            <a:ext cx="8229600" cy="5904656"/>
          </a:xfrm>
        </p:spPr>
        <p:txBody>
          <a:bodyPr>
            <a:normAutofit fontScale="40000" lnSpcReduction="20000"/>
          </a:bodyPr>
          <a:lstStyle/>
          <a:p>
            <a:endParaRPr lang="ru-RU" dirty="0" smtClean="0"/>
          </a:p>
          <a:p>
            <a:pPr marL="177800" indent="-177800"/>
            <a:r>
              <a:rPr lang="ru-RU" sz="4500" dirty="0" smtClean="0"/>
              <a:t>Организации и предприниматели </a:t>
            </a:r>
            <a:r>
              <a:rPr lang="ru-RU" sz="4500" b="1" dirty="0" smtClean="0">
                <a:solidFill>
                  <a:srgbClr val="FF0000"/>
                </a:solidFill>
              </a:rPr>
              <a:t>вправе до 1 февраля 2017 г. </a:t>
            </a:r>
            <a:r>
              <a:rPr lang="ru-RU" sz="4500" dirty="0" smtClean="0"/>
              <a:t>регистрировать ККТ по-старому (то есть в порядке, установленном Законом о ККТ в прежней редакции и принятыми в соответствии с ним нормативными правовыми актами). Такие ККТ (зарегистрированные в налоговых органах по старым правилам) применяются, перерегистрируются и снимаются с учета в порядке, предусмотренном Законом о ККТ в старой редакции, </a:t>
            </a:r>
            <a:r>
              <a:rPr lang="ru-RU" sz="4500" b="1" dirty="0" smtClean="0">
                <a:solidFill>
                  <a:srgbClr val="FF0000"/>
                </a:solidFill>
              </a:rPr>
              <a:t>до 1 июля 2017 г.</a:t>
            </a:r>
          </a:p>
          <a:p>
            <a:pPr marL="177800" indent="-177800"/>
            <a:endParaRPr lang="ru-RU" sz="4500" b="1" dirty="0" smtClean="0">
              <a:solidFill>
                <a:srgbClr val="FF0000"/>
              </a:solidFill>
            </a:endParaRPr>
          </a:p>
          <a:p>
            <a:r>
              <a:rPr lang="ru-RU" sz="4500" b="1" dirty="0" smtClean="0"/>
              <a:t>Регистрация и перерегистрация ККТ</a:t>
            </a:r>
            <a:r>
              <a:rPr lang="ru-RU" sz="4500" dirty="0" smtClean="0"/>
              <a:t>, которая не обеспечивает передачу оператором фискальных данных каждого кассового чека или БСО в электронной форме, </a:t>
            </a:r>
            <a:r>
              <a:rPr lang="ru-RU" sz="4500" b="1" dirty="0" smtClean="0">
                <a:solidFill>
                  <a:srgbClr val="FF0000"/>
                </a:solidFill>
              </a:rPr>
              <a:t>после 1 февраля 2017 г. не допускаются</a:t>
            </a:r>
            <a:r>
              <a:rPr lang="ru-RU" sz="4500" dirty="0" smtClean="0"/>
              <a:t>.</a:t>
            </a:r>
          </a:p>
          <a:p>
            <a:endParaRPr lang="ru-RU" sz="4500" dirty="0" smtClean="0"/>
          </a:p>
          <a:p>
            <a:r>
              <a:rPr lang="ru-RU" sz="4500" dirty="0" smtClean="0"/>
              <a:t>Таким образом, торговые организации, которые в настоящее время используют старые модели ККТ, могут продолжать их применять вплоть </a:t>
            </a:r>
            <a:r>
              <a:rPr lang="ru-RU" sz="4500" b="1" dirty="0" smtClean="0">
                <a:solidFill>
                  <a:srgbClr val="FF0000"/>
                </a:solidFill>
              </a:rPr>
              <a:t>до 1 июля 2017 г.  </a:t>
            </a:r>
            <a:r>
              <a:rPr lang="ru-RU" sz="4500" dirty="0" smtClean="0"/>
              <a:t>По истечении указанной даты делать это запрещается. После 01.02.2017 регистрировать (перерегистрировать) ККТ, не отвечающую требованиям комментируемого Закона, налоговые органы не будут.</a:t>
            </a:r>
          </a:p>
          <a:p>
            <a:endParaRPr lang="ru-RU" sz="4500" dirty="0" smtClean="0"/>
          </a:p>
          <a:p>
            <a:r>
              <a:rPr lang="ru-RU" sz="4500" dirty="0" smtClean="0"/>
              <a:t>Учтите, замена ЭКЛЗ (напомним, что электронная контрольная лента защищенная меняется по мере ее заполнения либо при истечении установленного срока эксплуатации) является поводом для перерегистрации ККТ. Соответственно, </a:t>
            </a:r>
            <a:r>
              <a:rPr lang="ru-RU" sz="4500" b="1" dirty="0" smtClean="0">
                <a:solidFill>
                  <a:srgbClr val="FF0000"/>
                </a:solidFill>
              </a:rPr>
              <a:t>если срок замены ЭКЛЗ приходится на период после 01.02.2017, налоговый орган регистрационные действия проводить не будет.</a:t>
            </a:r>
          </a:p>
          <a:p>
            <a:endParaRPr lang="ru-RU" sz="4500" dirty="0" smtClean="0"/>
          </a:p>
          <a:p>
            <a:endParaRPr lang="ru-RU" sz="4500" dirty="0"/>
          </a:p>
        </p:txBody>
      </p:sp>
    </p:spTree>
    <p:extLst>
      <p:ext uri="{BB962C8B-B14F-4D97-AF65-F5344CB8AC3E}">
        <p14:creationId xmlns:p14="http://schemas.microsoft.com/office/powerpoint/2010/main" val="426215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Ключевая дата – </a:t>
            </a:r>
            <a:br>
              <a:rPr lang="ru-RU" sz="2800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1 июля 2018 года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44616"/>
          </a:xfrm>
        </p:spPr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Неприятный сюрприз ждет ИП и организаций-"</a:t>
            </a:r>
            <a:r>
              <a:rPr lang="ru-RU" dirty="0" err="1" smtClean="0"/>
              <a:t>спецрежимников</a:t>
            </a:r>
            <a:r>
              <a:rPr lang="ru-RU" dirty="0" smtClean="0"/>
              <a:t>", которые в настоящее время вправе не применять ККТ (но выдавать по требованию покупателя иной подтверждающий оплату документ). В 2018 г. они лишатся данного права. Предприниматели, </a:t>
            </a:r>
            <a:r>
              <a:rPr lang="ru-RU" dirty="0" smtClean="0">
                <a:solidFill>
                  <a:srgbClr val="FF0000"/>
                </a:solidFill>
              </a:rPr>
              <a:t>применяющие ПСНО (патентную систему налогообложения)</a:t>
            </a:r>
            <a:r>
              <a:rPr lang="ru-RU" dirty="0" smtClean="0"/>
              <a:t>, а также организации и ИП, выбравшие </a:t>
            </a:r>
            <a:r>
              <a:rPr lang="ru-RU" dirty="0" err="1" smtClean="0"/>
              <a:t>спецрежим</a:t>
            </a:r>
            <a:r>
              <a:rPr lang="ru-RU" dirty="0" smtClean="0"/>
              <a:t> в виде уплаты ЕНВД </a:t>
            </a:r>
            <a:r>
              <a:rPr lang="ru-RU" dirty="0" smtClean="0">
                <a:solidFill>
                  <a:srgbClr val="FF0000"/>
                </a:solidFill>
              </a:rPr>
              <a:t>(единый налог на вмененный налог)</a:t>
            </a:r>
            <a:r>
              <a:rPr lang="ru-RU" dirty="0" smtClean="0"/>
              <a:t>, при осуществлении ими предпринимательской деятельности, установленной п. 2 ст. 346.26 НК РФ (в том числе розничной торговли, производимой через магазины и павильоны с площадью торгового зала не более 150 кв. м по каждому объекту организации торговли, через объекты стационарной торговой сети, не имеющей торговых залов, а также объекты нестационарной торговой сети), </a:t>
            </a:r>
            <a:r>
              <a:rPr lang="ru-RU" dirty="0" smtClean="0">
                <a:solidFill>
                  <a:srgbClr val="FF0000"/>
                </a:solidFill>
              </a:rPr>
              <a:t>могут осуществлять налично-денежные расчеты без применения ККТ</a:t>
            </a:r>
            <a:r>
              <a:rPr lang="ru-RU" dirty="0" smtClean="0"/>
              <a:t> при условии выдачи по требованию покупателя товарного чека, квитанции и т.п. </a:t>
            </a:r>
            <a:r>
              <a:rPr lang="ru-RU" b="1" dirty="0" smtClean="0">
                <a:solidFill>
                  <a:srgbClr val="FF0000"/>
                </a:solidFill>
              </a:rPr>
              <a:t>до 1 июля 2018 г.</a:t>
            </a:r>
          </a:p>
          <a:p>
            <a:r>
              <a:rPr lang="ru-RU" dirty="0" smtClean="0"/>
              <a:t>До той же даты (01.07.2018) вправе не применять ККТ, а вместо этого выдавать БСО организации и предприниматели, </a:t>
            </a:r>
            <a:r>
              <a:rPr lang="ru-RU" dirty="0" smtClean="0">
                <a:solidFill>
                  <a:srgbClr val="FF0000"/>
                </a:solidFill>
              </a:rPr>
              <a:t>выполняющие работы, оказывающие услуги населению. </a:t>
            </a:r>
            <a:r>
              <a:rPr lang="ru-RU" dirty="0" smtClean="0"/>
              <a:t>Причем делать это они могут по правилам, установленным Законом о ККТ, до внесения в него поправок.</a:t>
            </a:r>
          </a:p>
          <a:p>
            <a:r>
              <a:rPr lang="ru-RU" dirty="0" smtClean="0"/>
              <a:t>Организации и предприниматели, осуществляющие торговлю с использованием </a:t>
            </a:r>
            <a:r>
              <a:rPr lang="ru-RU" dirty="0" smtClean="0">
                <a:solidFill>
                  <a:srgbClr val="FF0000"/>
                </a:solidFill>
              </a:rPr>
              <a:t>торговых автоматов</a:t>
            </a:r>
            <a:r>
              <a:rPr lang="ru-RU" dirty="0" smtClean="0"/>
              <a:t>, также могут не применять в составе автоматов ККТ </a:t>
            </a:r>
            <a:r>
              <a:rPr lang="ru-RU" dirty="0" smtClean="0">
                <a:solidFill>
                  <a:srgbClr val="FF0000"/>
                </a:solidFill>
              </a:rPr>
              <a:t>до 01.07.2018.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7119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Случаи-исключения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 </a:t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32500" lnSpcReduction="20000"/>
          </a:bodyPr>
          <a:lstStyle/>
          <a:p>
            <a:r>
              <a:rPr lang="ru-RU" sz="7200" b="1" dirty="0" smtClean="0">
                <a:solidFill>
                  <a:srgbClr val="0070C0"/>
                </a:solidFill>
              </a:rPr>
              <a:t>Как </a:t>
            </a:r>
            <a:r>
              <a:rPr lang="ru-RU" sz="7200" b="1" dirty="0">
                <a:solidFill>
                  <a:srgbClr val="0070C0"/>
                </a:solidFill>
              </a:rPr>
              <a:t>часто бывает, из общих правил есть </a:t>
            </a:r>
            <a:r>
              <a:rPr lang="ru-RU" sz="7200" b="1" dirty="0" smtClean="0">
                <a:solidFill>
                  <a:srgbClr val="0070C0"/>
                </a:solidFill>
              </a:rPr>
              <a:t>исключения</a:t>
            </a:r>
            <a:endParaRPr lang="ru-RU" sz="7200" b="1" dirty="0">
              <a:solidFill>
                <a:srgbClr val="0070C0"/>
              </a:solidFill>
            </a:endParaRPr>
          </a:p>
          <a:p>
            <a:endParaRPr lang="ru-RU" sz="5600" b="1" dirty="0" smtClean="0"/>
          </a:p>
          <a:p>
            <a:r>
              <a:rPr lang="ru-RU" sz="5600" b="1" dirty="0"/>
              <a:t> </a:t>
            </a:r>
            <a:r>
              <a:rPr lang="ru-RU" sz="6400" b="1" dirty="0" smtClean="0">
                <a:solidFill>
                  <a:srgbClr val="FF0000"/>
                </a:solidFill>
              </a:rPr>
              <a:t>"</a:t>
            </a:r>
            <a:r>
              <a:rPr lang="ru-RU" sz="6400" b="1" dirty="0">
                <a:solidFill>
                  <a:srgbClr val="FF0000"/>
                </a:solidFill>
              </a:rPr>
              <a:t>Специфические" </a:t>
            </a:r>
            <a:r>
              <a:rPr lang="ru-RU" sz="6400" b="1" dirty="0" smtClean="0">
                <a:solidFill>
                  <a:srgbClr val="FF0000"/>
                </a:solidFill>
              </a:rPr>
              <a:t>организации</a:t>
            </a:r>
          </a:p>
          <a:p>
            <a:endParaRPr lang="ru-RU" sz="6400" b="1" dirty="0">
              <a:solidFill>
                <a:srgbClr val="FF0000"/>
              </a:solidFill>
            </a:endParaRPr>
          </a:p>
          <a:p>
            <a:r>
              <a:rPr lang="ru-RU" sz="5600" b="1" dirty="0"/>
              <a:t> </a:t>
            </a:r>
            <a:r>
              <a:rPr lang="ru-RU" sz="5600" b="1" dirty="0" smtClean="0">
                <a:hlinkClick r:id="rId2"/>
              </a:rPr>
              <a:t>Статьей </a:t>
            </a:r>
            <a:r>
              <a:rPr lang="ru-RU" sz="5600" b="1" dirty="0">
                <a:hlinkClick r:id="rId2"/>
              </a:rPr>
              <a:t>2</a:t>
            </a:r>
            <a:r>
              <a:rPr lang="ru-RU" sz="5600" b="1" dirty="0"/>
              <a:t> Закона о ККТ предусмотрено, что организации и предприниматели с учетом специфики своей деятельности или особенностей своего местонахождения могут производить расчеты без применения ККТ при осуществлении, в частности, следующих видов деятельности:</a:t>
            </a:r>
          </a:p>
          <a:p>
            <a:r>
              <a:rPr lang="ru-RU" sz="5600" b="1" dirty="0"/>
              <a:t>- продажа газет и журналов, а также сопутствующих товаров в </a:t>
            </a:r>
            <a:r>
              <a:rPr lang="ru-RU" sz="5600" b="1" dirty="0" err="1"/>
              <a:t>газетно</a:t>
            </a:r>
            <a:r>
              <a:rPr lang="ru-RU" sz="5600" b="1" dirty="0"/>
              <a:t>-журнальных киосках при условии, что доля продажи газет и журналов в их товарообороте составляет не менее 50% товарооборота и ассортимент сопутствующих товаров утвержден органом исполнительной власти субъекта </a:t>
            </a:r>
            <a:r>
              <a:rPr lang="ru-RU" sz="5600" b="1" dirty="0" smtClean="0"/>
              <a:t>РФ</a:t>
            </a:r>
          </a:p>
          <a:p>
            <a:endParaRPr lang="ru-RU" sz="5600" b="1" dirty="0"/>
          </a:p>
          <a:p>
            <a:r>
              <a:rPr lang="ru-RU" sz="5600" b="1" dirty="0" smtClean="0"/>
              <a:t>В Чувашской Республике  такой ассортиментный перечень утвержден  постановлением Кабинета Министров Чувашской </a:t>
            </a:r>
            <a:r>
              <a:rPr lang="ru-RU" sz="4900" b="1" dirty="0" smtClean="0"/>
              <a:t>Республики </a:t>
            </a:r>
          </a:p>
          <a:p>
            <a:r>
              <a:rPr lang="ru-RU" sz="4900" b="1" dirty="0" smtClean="0"/>
              <a:t>от </a:t>
            </a:r>
            <a:r>
              <a:rPr lang="ru-RU" sz="4900" b="1" dirty="0"/>
              <a:t>26 января 2004 г. N </a:t>
            </a:r>
            <a:r>
              <a:rPr lang="ru-RU" sz="4900" b="1" dirty="0" smtClean="0"/>
              <a:t>13 </a:t>
            </a:r>
          </a:p>
          <a:p>
            <a:r>
              <a:rPr lang="ru-RU" sz="4300" dirty="0" smtClean="0"/>
              <a:t>(в </a:t>
            </a:r>
            <a:r>
              <a:rPr lang="ru-RU" sz="4300" dirty="0"/>
              <a:t>ред. Постановлений Кабинета Министров </a:t>
            </a:r>
            <a:r>
              <a:rPr lang="ru-RU" sz="4300" dirty="0" smtClean="0"/>
              <a:t>ЧР от </a:t>
            </a:r>
            <a:r>
              <a:rPr lang="ru-RU" sz="4300" dirty="0"/>
              <a:t>20.04.2004 </a:t>
            </a:r>
            <a:r>
              <a:rPr lang="ru-RU" sz="4300" dirty="0">
                <a:hlinkClick r:id="rId3"/>
              </a:rPr>
              <a:t>N 86</a:t>
            </a:r>
            <a:r>
              <a:rPr lang="ru-RU" sz="4300" dirty="0"/>
              <a:t>, от 16.05.2008 </a:t>
            </a:r>
            <a:r>
              <a:rPr lang="ru-RU" sz="4300" dirty="0">
                <a:hlinkClick r:id="rId4"/>
              </a:rPr>
              <a:t>N 131</a:t>
            </a:r>
            <a:r>
              <a:rPr lang="ru-RU" sz="4300" dirty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6774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Случаи-исключения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 </a:t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25000" lnSpcReduction="20000"/>
          </a:bodyPr>
          <a:lstStyle/>
          <a:p>
            <a:r>
              <a:rPr lang="ru-RU" sz="6400" b="1" dirty="0" smtClean="0"/>
              <a:t>торговля </a:t>
            </a:r>
            <a:r>
              <a:rPr lang="ru-RU" sz="6400" b="1" dirty="0">
                <a:solidFill>
                  <a:srgbClr val="FF0000"/>
                </a:solidFill>
              </a:rPr>
              <a:t>на розничных рынках, ярмарках, в выставочных комплексах</a:t>
            </a:r>
            <a:r>
              <a:rPr lang="ru-RU" sz="6400" b="1" dirty="0"/>
              <a:t>, а также на других территориях, отведенных для осуществления торговли, </a:t>
            </a:r>
            <a:r>
              <a:rPr lang="ru-RU" sz="6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за исключением находящихся в этих местах торговли магазинов, павильонов, киосков, палаток, автолавок, автомагазинов, автофургонов, помещений контейнерного типа и других аналогично обустроенных и обеспечивающих показ и сохранность товара торговых мест (помещений и автотранспортных средств, в том числе прицепов и полуприцепов), открытых прилавков внутри крытых рыночных помещений </a:t>
            </a:r>
            <a:r>
              <a:rPr lang="ru-RU" sz="6400" b="1" dirty="0"/>
              <a:t>при торговле непродовольственными товарами, кроме торговли непродовольственными товарами, которые определены в перечне, утвержденном Правительством РФ;</a:t>
            </a:r>
          </a:p>
          <a:p>
            <a:r>
              <a:rPr lang="ru-RU" sz="6400" b="1" dirty="0" smtClean="0">
                <a:solidFill>
                  <a:srgbClr val="FF0000"/>
                </a:solidFill>
              </a:rPr>
              <a:t>разносная </a:t>
            </a:r>
            <a:r>
              <a:rPr lang="ru-RU" sz="6400" b="1" dirty="0">
                <a:solidFill>
                  <a:srgbClr val="FF0000"/>
                </a:solidFill>
              </a:rPr>
              <a:t>торговля продовольственными и непродовольственными товарами </a:t>
            </a:r>
            <a:r>
              <a:rPr lang="ru-RU" sz="6400" b="1" dirty="0"/>
              <a:t>(за исключением технически сложных товаров и продовольственных товаров, требующих определенных условий хранения и продажи) в пассажирских вагонах поездов, с ручных тележек, велосипедов, корзин, лотков (в том числе защищенных от атмосферных осадков каркасами, обтянутыми полимерной пленкой, парусиной, брезентом);</a:t>
            </a:r>
          </a:p>
          <a:p>
            <a:r>
              <a:rPr lang="ru-RU" sz="6400" b="1" dirty="0" smtClean="0"/>
              <a:t>торговля </a:t>
            </a:r>
            <a:r>
              <a:rPr lang="ru-RU" sz="6400" b="1" dirty="0"/>
              <a:t>в киосках </a:t>
            </a:r>
            <a:r>
              <a:rPr lang="ru-RU" sz="6400" b="1" dirty="0">
                <a:solidFill>
                  <a:srgbClr val="FF0000"/>
                </a:solidFill>
              </a:rPr>
              <a:t>мороженым, безалкогольными напитками в розлив</a:t>
            </a:r>
            <a:r>
              <a:rPr lang="ru-RU" sz="6400" b="1" dirty="0"/>
              <a:t>;</a:t>
            </a:r>
          </a:p>
          <a:p>
            <a:r>
              <a:rPr lang="ru-RU" sz="6400" b="1" dirty="0" smtClean="0"/>
              <a:t>торговля </a:t>
            </a:r>
            <a:r>
              <a:rPr lang="ru-RU" sz="6400" b="1" dirty="0">
                <a:solidFill>
                  <a:srgbClr val="FF0000"/>
                </a:solidFill>
              </a:rPr>
              <a:t>из автоцистерн </a:t>
            </a:r>
            <a:r>
              <a:rPr lang="ru-RU" sz="6400" b="1" dirty="0"/>
              <a:t>квасом, молоком, растительным маслом, живой рыбой, керосином, сезонная </a:t>
            </a:r>
            <a:r>
              <a:rPr lang="ru-RU" sz="6400" b="1" dirty="0">
                <a:solidFill>
                  <a:srgbClr val="FF0000"/>
                </a:solidFill>
              </a:rPr>
              <a:t>торговля вразвал овощами</a:t>
            </a:r>
            <a:r>
              <a:rPr lang="ru-RU" sz="6400" b="1" dirty="0"/>
              <a:t>, в том числе картофелем, фруктами и бахчевыми культурами;</a:t>
            </a:r>
          </a:p>
          <a:p>
            <a:r>
              <a:rPr lang="ru-RU" sz="6400" b="1" dirty="0" smtClean="0">
                <a:solidFill>
                  <a:srgbClr val="FF0000"/>
                </a:solidFill>
              </a:rPr>
              <a:t>прием </a:t>
            </a:r>
            <a:r>
              <a:rPr lang="ru-RU" sz="6400" b="1" dirty="0">
                <a:solidFill>
                  <a:srgbClr val="FF0000"/>
                </a:solidFill>
              </a:rPr>
              <a:t>от населения </a:t>
            </a:r>
            <a:r>
              <a:rPr lang="ru-RU" sz="6400" b="1" dirty="0"/>
              <a:t>стеклопосуды и утильсырья, за исключением металлолома;</a:t>
            </a:r>
          </a:p>
          <a:p>
            <a:r>
              <a:rPr lang="ru-RU" sz="6400" b="1" dirty="0" smtClean="0"/>
              <a:t> </a:t>
            </a:r>
            <a:r>
              <a:rPr lang="ru-RU" sz="6400" b="1" dirty="0"/>
              <a:t>реализация изготовителем изделий </a:t>
            </a:r>
            <a:r>
              <a:rPr lang="ru-RU" sz="6400" b="1" dirty="0">
                <a:solidFill>
                  <a:srgbClr val="FF0000"/>
                </a:solidFill>
              </a:rPr>
              <a:t>народных художественных промыслов.</a:t>
            </a:r>
          </a:p>
          <a:p>
            <a:endParaRPr lang="ru-RU" sz="6400" dirty="0"/>
          </a:p>
        </p:txBody>
      </p:sp>
    </p:spTree>
    <p:extLst>
      <p:ext uri="{BB962C8B-B14F-4D97-AF65-F5344CB8AC3E}">
        <p14:creationId xmlns:p14="http://schemas.microsoft.com/office/powerpoint/2010/main" val="2492786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Случаи-исключения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 </a:t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47500" lnSpcReduction="20000"/>
          </a:bodyPr>
          <a:lstStyle/>
          <a:p>
            <a:r>
              <a:rPr lang="ru-RU" sz="6400" b="1" dirty="0"/>
              <a:t> </a:t>
            </a:r>
            <a:r>
              <a:rPr lang="ru-RU" sz="6400" b="1" dirty="0" smtClean="0">
                <a:solidFill>
                  <a:srgbClr val="FF0000"/>
                </a:solidFill>
              </a:rPr>
              <a:t>"</a:t>
            </a:r>
            <a:r>
              <a:rPr lang="ru-RU" sz="6400" b="1" dirty="0">
                <a:solidFill>
                  <a:srgbClr val="FF0000"/>
                </a:solidFill>
              </a:rPr>
              <a:t>Отдаленные" организации</a:t>
            </a:r>
          </a:p>
          <a:p>
            <a:r>
              <a:rPr lang="ru-RU" sz="5600" b="1" dirty="0"/>
              <a:t> </a:t>
            </a:r>
            <a:r>
              <a:rPr lang="ru-RU" sz="5600" b="1" dirty="0" smtClean="0"/>
              <a:t>В </a:t>
            </a:r>
            <a:r>
              <a:rPr lang="ru-RU" sz="5600" b="1" dirty="0"/>
              <a:t>отдаленных от сетей связи местностях пользователи могут применять ККТ в режиме, не предусматривающем обязательной передачи фискальных документов в налоговые органы в электронной форме через оператора фискальных данных. Перечень таких местностей должен быть утвержден органом государственной власти субъекта РФ (</a:t>
            </a:r>
            <a:r>
              <a:rPr lang="ru-RU" sz="5600" b="1" dirty="0">
                <a:hlinkClick r:id="rId2"/>
              </a:rPr>
              <a:t>п. 7 ст. 2</a:t>
            </a:r>
            <a:r>
              <a:rPr lang="ru-RU" sz="5600" b="1" dirty="0"/>
              <a:t> Закона о ККТ</a:t>
            </a:r>
            <a:r>
              <a:rPr lang="ru-RU" sz="5600" b="1" dirty="0" smtClean="0"/>
              <a:t>) по особым критериям, которые определяются на федеральном уровне.</a:t>
            </a:r>
            <a:endParaRPr lang="ru-RU" sz="5600" b="1" dirty="0"/>
          </a:p>
          <a:p>
            <a:pPr marL="0" indent="0">
              <a:buNone/>
            </a:pPr>
            <a:r>
              <a:rPr lang="ru-RU" sz="5600" b="1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5249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Случаи-исключения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 </a:t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ru-RU" sz="6400" b="1" dirty="0"/>
              <a:t> </a:t>
            </a:r>
            <a:r>
              <a:rPr lang="ru-RU" sz="5600" b="1" dirty="0" smtClean="0">
                <a:solidFill>
                  <a:srgbClr val="FF0000"/>
                </a:solidFill>
              </a:rPr>
              <a:t>организации </a:t>
            </a:r>
            <a:r>
              <a:rPr lang="ru-RU" sz="5600" b="1" dirty="0">
                <a:solidFill>
                  <a:srgbClr val="FF0000"/>
                </a:solidFill>
              </a:rPr>
              <a:t>и индивидуальные предприниматели, осуществляющие расчеты в отдаленных или труднодоступных местностях</a:t>
            </a:r>
            <a:r>
              <a:rPr lang="ru-RU" sz="5600" b="1" dirty="0"/>
              <a:t> </a:t>
            </a:r>
            <a:endParaRPr lang="ru-RU" sz="5600" b="1" dirty="0" smtClean="0"/>
          </a:p>
          <a:p>
            <a:pPr marL="0" indent="0" algn="ctr">
              <a:buNone/>
            </a:pPr>
            <a:r>
              <a:rPr lang="ru-RU" sz="5600" b="1" dirty="0" smtClean="0"/>
              <a:t>(</a:t>
            </a:r>
            <a:r>
              <a:rPr lang="ru-RU" sz="5600" b="1" dirty="0"/>
              <a:t>за исключением городов, районных центров, поселков городского типа</a:t>
            </a:r>
            <a:r>
              <a:rPr lang="ru-RU" sz="5600" b="1" dirty="0" smtClean="0"/>
              <a:t>), </a:t>
            </a:r>
            <a:r>
              <a:rPr lang="ru-RU" sz="5600" b="1" dirty="0"/>
              <a:t>при условии выдачи покупателю (клиенту) по его требованию документа, подтверждающего факт осуществления расчета между организацией или индивидуальным предпринимателем и покупателем (клиентом).</a:t>
            </a:r>
            <a:endParaRPr lang="ru-RU" sz="3600" dirty="0"/>
          </a:p>
          <a:p>
            <a:pPr marL="0" indent="0" algn="ctr">
              <a:buNone/>
            </a:pPr>
            <a:endParaRPr lang="ru-RU" sz="5600" b="1" dirty="0" smtClean="0"/>
          </a:p>
          <a:p>
            <a:pPr marL="0" indent="0">
              <a:buNone/>
            </a:pPr>
            <a:r>
              <a:rPr lang="ru-RU" sz="5600" b="1" dirty="0" smtClean="0"/>
              <a:t>Перечень </a:t>
            </a:r>
            <a:r>
              <a:rPr lang="ru-RU" sz="5600" b="1" dirty="0"/>
              <a:t>отдаленных или труднодоступных </a:t>
            </a:r>
            <a:r>
              <a:rPr lang="ru-RU" sz="5600" b="1" dirty="0" smtClean="0"/>
              <a:t>местностей утверждается </a:t>
            </a:r>
            <a:r>
              <a:rPr lang="ru-RU" sz="5600" b="1" dirty="0"/>
              <a:t>органом государственной власти субъекта Российской </a:t>
            </a:r>
            <a:r>
              <a:rPr lang="ru-RU" sz="5600" b="1" dirty="0" smtClean="0"/>
              <a:t>Федерации.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58786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3353650" cy="514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88640"/>
            <a:ext cx="3555881" cy="5572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53982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Критерии отнесения местностей к отдаленным </a:t>
            </a:r>
            <a:r>
              <a:rPr lang="ru-RU" sz="3600" dirty="0" smtClean="0">
                <a:solidFill>
                  <a:srgbClr val="0070C0"/>
                </a:solidFill>
              </a:rPr>
              <a:t>или </a:t>
            </a:r>
            <a:r>
              <a:rPr lang="ru-RU" sz="3600" dirty="0" smtClean="0">
                <a:solidFill>
                  <a:srgbClr val="0070C0"/>
                </a:solidFill>
              </a:rPr>
              <a:t>труднодоступным 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 </a:t>
            </a:r>
            <a:r>
              <a:rPr lang="ru-RU" dirty="0">
                <a:solidFill>
                  <a:srgbClr val="FF0000"/>
                </a:solidFill>
              </a:rPr>
              <a:t>отдаленным или труднодоступным местностям отнесены поселения:</a:t>
            </a:r>
          </a:p>
          <a:p>
            <a:r>
              <a:rPr lang="ru-RU" b="1" dirty="0">
                <a:solidFill>
                  <a:srgbClr val="0070C0"/>
                </a:solidFill>
              </a:rPr>
              <a:t>с численностью проживающего населения до 150 человек;</a:t>
            </a:r>
          </a:p>
          <a:p>
            <a:r>
              <a:rPr lang="ru-RU" b="1" dirty="0">
                <a:solidFill>
                  <a:srgbClr val="0070C0"/>
                </a:solidFill>
              </a:rPr>
              <a:t>с нерегулярным транспортным сообщением;</a:t>
            </a:r>
          </a:p>
          <a:p>
            <a:r>
              <a:rPr lang="ru-RU" b="1" dirty="0">
                <a:solidFill>
                  <a:srgbClr val="0070C0"/>
                </a:solidFill>
              </a:rPr>
              <a:t>отдаленные свыше двух километров от населенных пунктов, где есть торговое обслуживание;</a:t>
            </a:r>
          </a:p>
          <a:p>
            <a:r>
              <a:rPr lang="ru-RU" b="1" dirty="0">
                <a:solidFill>
                  <a:srgbClr val="0070C0"/>
                </a:solidFill>
              </a:rPr>
              <a:t>труднодоступные из-за природно-климатических условий.</a:t>
            </a:r>
          </a:p>
          <a:p>
            <a:pPr marL="0" indent="0">
              <a:buNone/>
            </a:pPr>
            <a:r>
              <a:rPr lang="ru-RU" dirty="0"/>
              <a:t> </a:t>
            </a:r>
            <a:r>
              <a:rPr lang="ru-RU" b="1" dirty="0" smtClean="0">
                <a:solidFill>
                  <a:srgbClr val="FF0000"/>
                </a:solidFill>
              </a:rPr>
              <a:t>В перечень вошли 186 населенных пунктов Чувашской Республики.</a:t>
            </a:r>
            <a:endParaRPr lang="ru-RU" b="1" dirty="0">
              <a:solidFill>
                <a:srgbClr val="FF0000"/>
              </a:solidFill>
            </a:endParaRPr>
          </a:p>
          <a:p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7571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>
                <a:solidFill>
                  <a:srgbClr val="0070C0"/>
                </a:solidFill>
              </a:rPr>
              <a:t>Новые требования, предъявляемые к кассовым чекам и БСО</a:t>
            </a:r>
            <a:br>
              <a:rPr lang="ru-RU" sz="3600" b="1" dirty="0" smtClean="0">
                <a:solidFill>
                  <a:srgbClr val="0070C0"/>
                </a:solidFill>
              </a:rPr>
            </a:b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688632"/>
          </a:xfrm>
        </p:spPr>
        <p:txBody>
          <a:bodyPr>
            <a:normAutofit fontScale="25000" lnSpcReduction="20000"/>
          </a:bodyPr>
          <a:lstStyle/>
          <a:p>
            <a:r>
              <a:rPr lang="ru-RU" dirty="0"/>
              <a:t>  </a:t>
            </a:r>
          </a:p>
          <a:p>
            <a:r>
              <a:rPr lang="ru-RU" sz="6400" dirty="0" smtClean="0"/>
              <a:t>Установлены </a:t>
            </a:r>
            <a:r>
              <a:rPr lang="ru-RU" sz="6400" dirty="0"/>
              <a:t>новые требования к ККТ, фискальному накопителю, кассовому чеку и бланку строгой отчетности. В частности, в кассовом чеке и БСО (за некоторым исключением) должны будут содержаться следующие обязательные реквизиты:</a:t>
            </a:r>
          </a:p>
          <a:p>
            <a:r>
              <a:rPr lang="ru-RU" sz="6400" dirty="0"/>
              <a:t>- наименование документа;</a:t>
            </a:r>
          </a:p>
          <a:p>
            <a:r>
              <a:rPr lang="ru-RU" sz="6400" dirty="0"/>
              <a:t>- порядковый номер за смену;</a:t>
            </a:r>
          </a:p>
          <a:p>
            <a:r>
              <a:rPr lang="ru-RU" sz="6400" dirty="0"/>
              <a:t>- дата, время и место (адрес) осуществления расчета (при расчете в зданиях и помещениях - адрес здания и помещения с почтовым индексом, при расчете в транспортных средствах - наименование и номер транспортного средства, адрес организации либо адрес регистрации индивидуального предпринимателя, при расчете в сети Интернет - адрес сайта пользователя);</a:t>
            </a:r>
          </a:p>
          <a:p>
            <a:r>
              <a:rPr lang="ru-RU" sz="6400" dirty="0"/>
              <a:t>- наименование организации или Ф.И.О. предпринимателя, ИНН;</a:t>
            </a:r>
          </a:p>
          <a:p>
            <a:r>
              <a:rPr lang="ru-RU" sz="6400" dirty="0"/>
              <a:t>- применяемая при расчете система налогообложения;</a:t>
            </a:r>
          </a:p>
          <a:p>
            <a:r>
              <a:rPr lang="ru-RU" sz="6400" dirty="0"/>
              <a:t>- признак расчета (получение средств от покупателя (приход), возврат средств покупателю (возврат прихода), выдача средств покупателю (расход), получение средств от покупателя, ранее выданных ему (возврат расхода));</a:t>
            </a:r>
          </a:p>
          <a:p>
            <a:r>
              <a:rPr lang="ru-RU" sz="6400" dirty="0"/>
              <a:t>- наименование </a:t>
            </a:r>
            <a:r>
              <a:rPr lang="ru-RU" sz="6400" dirty="0" smtClean="0"/>
              <a:t>товаров, </a:t>
            </a:r>
            <a:r>
              <a:rPr lang="ru-RU" sz="6400" dirty="0"/>
              <a:t>платежа, выплаты, их количество, цена за единицу с учетом скидок и наценок, стоимость с учетом скидок и наценок, с указанием ставки НДС;</a:t>
            </a:r>
          </a:p>
          <a:p>
            <a:r>
              <a:rPr lang="ru-RU" sz="6400" dirty="0"/>
              <a:t>- сумма расчета с отдельным отражением ставок и сумм НДС по этим ставкам;</a:t>
            </a:r>
          </a:p>
          <a:p>
            <a:r>
              <a:rPr lang="ru-RU" sz="6400" dirty="0"/>
              <a:t>- форма расчета (наличные денежные средства и (или) электронные средства платежа), а также сумма оплаты;</a:t>
            </a:r>
          </a:p>
          <a:p>
            <a:r>
              <a:rPr lang="ru-RU" sz="6400" dirty="0"/>
              <a:t>- должность и фамилия лица, осуществившего расчет с покупателем, оформившего кассовый чек или БСО и выдавшего его покупателю (за исключением расчетов, осуществленных с использованием автоматических устройств для расчетов, применяемых в том числе при осуществлении расчетов с использованием электронных средств платежа в сети Интернет);</a:t>
            </a:r>
          </a:p>
          <a:p>
            <a:endParaRPr lang="ru-RU" sz="6400" dirty="0"/>
          </a:p>
        </p:txBody>
      </p:sp>
    </p:spTree>
    <p:extLst>
      <p:ext uri="{BB962C8B-B14F-4D97-AF65-F5344CB8AC3E}">
        <p14:creationId xmlns:p14="http://schemas.microsoft.com/office/powerpoint/2010/main" val="6368260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>
                <a:solidFill>
                  <a:srgbClr val="0070C0"/>
                </a:solidFill>
              </a:rPr>
              <a:t>Новые требования, предъявляемые к кассовым чекам и БСО</a:t>
            </a:r>
            <a:br>
              <a:rPr lang="ru-RU" sz="3600" b="1" dirty="0" smtClean="0">
                <a:solidFill>
                  <a:srgbClr val="0070C0"/>
                </a:solidFill>
              </a:rPr>
            </a:b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688632"/>
          </a:xfrm>
        </p:spPr>
        <p:txBody>
          <a:bodyPr>
            <a:normAutofit fontScale="32500" lnSpcReduction="20000"/>
          </a:bodyPr>
          <a:lstStyle/>
          <a:p>
            <a:r>
              <a:rPr lang="ru-RU" dirty="0"/>
              <a:t>  </a:t>
            </a:r>
          </a:p>
          <a:p>
            <a:pPr marL="0" indent="0" algn="ctr">
              <a:buNone/>
            </a:pPr>
            <a:r>
              <a:rPr lang="ru-RU" sz="8600" b="1" dirty="0" smtClean="0">
                <a:solidFill>
                  <a:srgbClr val="FF0000"/>
                </a:solidFill>
              </a:rPr>
              <a:t>(продолжение)</a:t>
            </a:r>
            <a:endParaRPr lang="ru-RU" sz="8600" b="1" dirty="0">
              <a:solidFill>
                <a:srgbClr val="FF0000"/>
              </a:solidFill>
            </a:endParaRPr>
          </a:p>
          <a:p>
            <a:r>
              <a:rPr lang="ru-RU" sz="5600" dirty="0" smtClean="0"/>
              <a:t>- </a:t>
            </a:r>
            <a:r>
              <a:rPr lang="ru-RU" sz="5600" dirty="0"/>
              <a:t>регистрационный номер ККТ;</a:t>
            </a:r>
          </a:p>
          <a:p>
            <a:r>
              <a:rPr lang="ru-RU" sz="5600" dirty="0"/>
              <a:t>- заводской номер экземпляра модели фискального накопителя;</a:t>
            </a:r>
          </a:p>
          <a:p>
            <a:r>
              <a:rPr lang="ru-RU" sz="5600" dirty="0"/>
              <a:t>- фискальный признак документа;</a:t>
            </a:r>
          </a:p>
          <a:p>
            <a:r>
              <a:rPr lang="ru-RU" sz="5600" dirty="0"/>
              <a:t>- адрес сайта уполномоченного органа в сети Интернет, на котором может быть осуществлена проверка факта записи этого расчета и подлинности фискального признака;</a:t>
            </a:r>
          </a:p>
          <a:p>
            <a:r>
              <a:rPr lang="ru-RU" sz="5600" dirty="0"/>
              <a:t>- абонентский номер либо адрес электронной почты покупателя в случае передачи ему кассового чека или БСО в электронной форме или идентифицирующих такие кассовый чек или бланк строгой отчетности признаков и информации об адресе информационного ресурса в сети Интернет, на котором документ может быть получен;</a:t>
            </a:r>
          </a:p>
          <a:p>
            <a:r>
              <a:rPr lang="ru-RU" sz="5600" dirty="0"/>
              <a:t>- адрес электронной почты отправителя кассового чека или БСО в электронной форме в случае передачи покупателю (клиенту) кассового чека или БСО в электронной форме;</a:t>
            </a:r>
          </a:p>
          <a:p>
            <a:r>
              <a:rPr lang="ru-RU" sz="5600" dirty="0"/>
              <a:t>- порядковый номер фискального документа;</a:t>
            </a:r>
          </a:p>
          <a:p>
            <a:r>
              <a:rPr lang="ru-RU" sz="5600" dirty="0"/>
              <a:t>- номер смены;</a:t>
            </a:r>
          </a:p>
          <a:p>
            <a:r>
              <a:rPr lang="ru-RU" sz="5600" dirty="0"/>
              <a:t>- фискальный признак сообщения.</a:t>
            </a:r>
          </a:p>
          <a:p>
            <a:endParaRPr lang="ru-RU" sz="5600" dirty="0"/>
          </a:p>
        </p:txBody>
      </p:sp>
    </p:spTree>
    <p:extLst>
      <p:ext uri="{BB962C8B-B14F-4D97-AF65-F5344CB8AC3E}">
        <p14:creationId xmlns:p14="http://schemas.microsoft.com/office/powerpoint/2010/main" val="1859349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В.В. Путин 03.07.2016 подписал Федеральный закон от 03.07.2016 </a:t>
            </a:r>
            <a:r>
              <a:rPr lang="ru-RU" b="1" dirty="0">
                <a:solidFill>
                  <a:srgbClr val="0070C0"/>
                </a:solidFill>
              </a:rPr>
              <a:t>№</a:t>
            </a:r>
            <a:r>
              <a:rPr lang="ru-RU" b="1" dirty="0" smtClean="0">
                <a:solidFill>
                  <a:srgbClr val="0070C0"/>
                </a:solidFill>
              </a:rPr>
              <a:t> 290-ФЗ «О внесении изменений в Федеральный закон «О применении контрольно-кассовой техники при осуществлении наличных денежных расчетов и (или) расчетов с использованием платежных карт" и отдельные законодательные акты Российской Федерации» 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573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Примечание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280920" cy="532859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В </a:t>
            </a:r>
            <a:r>
              <a:rPr lang="ru-RU" dirty="0"/>
              <a:t>отношении индивидуальных предпринимателей, применяющих один из </a:t>
            </a:r>
            <a:r>
              <a:rPr lang="ru-RU" dirty="0" err="1"/>
              <a:t>спецрежимов</a:t>
            </a:r>
            <a:r>
              <a:rPr lang="ru-RU" dirty="0"/>
              <a:t> (ПСНО, УСНО, систему налогообложения для сельскохозяйственных товаропроизводителей, </a:t>
            </a:r>
            <a:r>
              <a:rPr lang="ru-RU" dirty="0" err="1"/>
              <a:t>спецрежим</a:t>
            </a:r>
            <a:r>
              <a:rPr lang="ru-RU" dirty="0"/>
              <a:t> в виде уплаты ЕНВД) при осуществлении видов предпринимательской деятельности, установленных </a:t>
            </a:r>
            <a:r>
              <a:rPr lang="ru-RU" dirty="0">
                <a:hlinkClick r:id="rId3"/>
              </a:rPr>
              <a:t>п. 2 ст. 346.26</a:t>
            </a:r>
            <a:r>
              <a:rPr lang="ru-RU" dirty="0"/>
              <a:t> НК РФ, </a:t>
            </a:r>
            <a:r>
              <a:rPr lang="ru-RU" dirty="0">
                <a:solidFill>
                  <a:srgbClr val="FF0000"/>
                </a:solidFill>
              </a:rPr>
              <a:t>за исключением ИП, производящих торговлю подакцизными товарами</a:t>
            </a:r>
            <a:r>
              <a:rPr lang="ru-RU" dirty="0"/>
              <a:t>, </a:t>
            </a:r>
            <a:r>
              <a:rPr lang="ru-RU" dirty="0" smtClean="0"/>
              <a:t> в кассовых чеках </a:t>
            </a:r>
            <a:r>
              <a:rPr lang="ru-RU" dirty="0"/>
              <a:t>и </a:t>
            </a:r>
            <a:r>
              <a:rPr lang="ru-RU" dirty="0" smtClean="0"/>
              <a:t>БСО ставки </a:t>
            </a:r>
            <a:r>
              <a:rPr lang="ru-RU" dirty="0"/>
              <a:t>НДС </a:t>
            </a:r>
            <a:r>
              <a:rPr lang="ru-RU" dirty="0" smtClean="0"/>
              <a:t> указываются </a:t>
            </a:r>
            <a:r>
              <a:rPr lang="ru-RU" b="1" dirty="0">
                <a:solidFill>
                  <a:srgbClr val="FF0000"/>
                </a:solidFill>
              </a:rPr>
              <a:t>с 1 февраля 2017 </a:t>
            </a:r>
            <a:r>
              <a:rPr lang="ru-RU" b="1" dirty="0" smtClean="0">
                <a:solidFill>
                  <a:srgbClr val="FF0000"/>
                </a:solidFill>
              </a:rPr>
              <a:t>года</a:t>
            </a:r>
            <a:r>
              <a:rPr lang="ru-RU" dirty="0" smtClean="0"/>
              <a:t>, </a:t>
            </a:r>
          </a:p>
          <a:p>
            <a:r>
              <a:rPr lang="ru-RU" dirty="0" smtClean="0"/>
              <a:t>в </a:t>
            </a:r>
            <a:r>
              <a:rPr lang="ru-RU" dirty="0"/>
              <a:t>отношении указания на кассовом чеке и БСО наименования товара (работы, услуги) и их количества) применяется </a:t>
            </a:r>
            <a:r>
              <a:rPr lang="ru-RU" b="1" dirty="0">
                <a:solidFill>
                  <a:srgbClr val="FF0000"/>
                </a:solidFill>
              </a:rPr>
              <a:t>с 1 февраля 2021 г</a:t>
            </a:r>
            <a:r>
              <a:rPr lang="ru-RU" b="1" dirty="0" smtClean="0">
                <a:solidFill>
                  <a:srgbClr val="FF0000"/>
                </a:solidFill>
              </a:rPr>
              <a:t>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16643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Виды  деятельности (п</a:t>
            </a:r>
            <a:r>
              <a:rPr lang="ru-RU" sz="3600" dirty="0">
                <a:solidFill>
                  <a:srgbClr val="FF0000"/>
                </a:solidFill>
              </a:rPr>
              <a:t>. 2 ст. 346.26 НК </a:t>
            </a:r>
            <a:r>
              <a:rPr lang="ru-RU" sz="3600" dirty="0" smtClean="0">
                <a:solidFill>
                  <a:srgbClr val="FF0000"/>
                </a:solidFill>
              </a:rPr>
              <a:t>РФ)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836712"/>
            <a:ext cx="8435280" cy="5688632"/>
          </a:xfrm>
        </p:spPr>
        <p:txBody>
          <a:bodyPr>
            <a:noAutofit/>
          </a:bodyPr>
          <a:lstStyle/>
          <a:p>
            <a:r>
              <a:rPr lang="ru-RU" sz="1200" dirty="0"/>
              <a:t>1) оказания бытовых услуг. </a:t>
            </a:r>
            <a:endParaRPr lang="ru-RU" sz="1200" dirty="0" smtClean="0"/>
          </a:p>
          <a:p>
            <a:r>
              <a:rPr lang="ru-RU" sz="1200" dirty="0" smtClean="0"/>
              <a:t>2</a:t>
            </a:r>
            <a:r>
              <a:rPr lang="ru-RU" sz="1200" dirty="0"/>
              <a:t>) оказания ветеринарных услуг;</a:t>
            </a:r>
          </a:p>
          <a:p>
            <a:r>
              <a:rPr lang="ru-RU" sz="1200" dirty="0"/>
              <a:t>3) оказания услуг по ремонту, техническому обслуживанию и мойке автомототранспортных средств;</a:t>
            </a:r>
          </a:p>
          <a:p>
            <a:r>
              <a:rPr lang="ru-RU" sz="1200" dirty="0" smtClean="0"/>
              <a:t>4</a:t>
            </a:r>
            <a:r>
              <a:rPr lang="ru-RU" sz="1200" dirty="0"/>
              <a:t>) оказания услуг </a:t>
            </a:r>
            <a:r>
              <a:rPr lang="ru-RU" sz="1200" dirty="0" smtClean="0"/>
              <a:t>на </a:t>
            </a:r>
            <a:r>
              <a:rPr lang="ru-RU" sz="1200" dirty="0">
                <a:hlinkClick r:id="rId2"/>
              </a:rPr>
              <a:t>платных стоянках (за исключением штрафных автостоянок);</a:t>
            </a:r>
          </a:p>
          <a:p>
            <a:r>
              <a:rPr lang="ru-RU" sz="1200" dirty="0" smtClean="0"/>
              <a:t>5</a:t>
            </a:r>
            <a:r>
              <a:rPr lang="ru-RU" sz="1200" dirty="0"/>
              <a:t>) оказания автотранспортных услуг по перевозке пассажиров и грузов, осуществляемых организациями и индивидуальными предпринимателями, имеющими на праве собственности или ином праве (пользования, владения и (или) распоряжения) не более 20 транспортных средств, предназначенных для оказания таких услуг;</a:t>
            </a:r>
          </a:p>
          <a:p>
            <a:r>
              <a:rPr lang="ru-RU" sz="1200" dirty="0" smtClean="0"/>
              <a:t>6</a:t>
            </a:r>
            <a:r>
              <a:rPr lang="ru-RU" sz="1200" dirty="0"/>
              <a:t>) </a:t>
            </a:r>
            <a:r>
              <a:rPr lang="ru-RU" sz="1200" dirty="0">
                <a:hlinkClick r:id="rId3"/>
              </a:rPr>
              <a:t>розничной торговли, осуществляемой через </a:t>
            </a:r>
            <a:r>
              <a:rPr lang="ru-RU" sz="1200" dirty="0">
                <a:hlinkClick r:id="rId4"/>
              </a:rPr>
              <a:t>магазины и </a:t>
            </a:r>
            <a:r>
              <a:rPr lang="ru-RU" sz="1200" dirty="0">
                <a:hlinkClick r:id="rId5"/>
              </a:rPr>
              <a:t>павильоны с </a:t>
            </a:r>
            <a:r>
              <a:rPr lang="ru-RU" sz="1200" dirty="0">
                <a:hlinkClick r:id="rId6"/>
              </a:rPr>
              <a:t>площадью торгового зала не более 150 квадратных метров по каждому объекту организации торговли. </a:t>
            </a:r>
            <a:endParaRPr lang="ru-RU" sz="1200" dirty="0" smtClean="0"/>
          </a:p>
          <a:p>
            <a:r>
              <a:rPr lang="ru-RU" sz="1200" dirty="0" smtClean="0"/>
              <a:t>7</a:t>
            </a:r>
            <a:r>
              <a:rPr lang="ru-RU" sz="1200" dirty="0"/>
              <a:t>) розничной торговли, осуществляемой через объекты </a:t>
            </a:r>
            <a:r>
              <a:rPr lang="ru-RU" sz="1200" dirty="0">
                <a:hlinkClick r:id="rId7"/>
              </a:rPr>
              <a:t>стационарной торговой сети, не имеющей торговых залов, а также объекты </a:t>
            </a:r>
            <a:r>
              <a:rPr lang="ru-RU" sz="1200" dirty="0">
                <a:hlinkClick r:id="rId8"/>
              </a:rPr>
              <a:t>нестационарной торговой сети;</a:t>
            </a:r>
          </a:p>
          <a:p>
            <a:r>
              <a:rPr lang="ru-RU" sz="1200" dirty="0" smtClean="0"/>
              <a:t>8</a:t>
            </a:r>
            <a:r>
              <a:rPr lang="ru-RU" sz="1200" dirty="0"/>
              <a:t>) оказания </a:t>
            </a:r>
            <a:r>
              <a:rPr lang="ru-RU" sz="1200" dirty="0">
                <a:hlinkClick r:id="rId9"/>
              </a:rPr>
              <a:t>услуг общественного питания, осуществляемых через объекты организации общественного питания с </a:t>
            </a:r>
            <a:r>
              <a:rPr lang="ru-RU" sz="1200" dirty="0">
                <a:hlinkClick r:id="rId10"/>
              </a:rPr>
              <a:t>площадью зала обслуживания посетителей не более 150 квадратных метров по каждому объекту организации общественного питания. </a:t>
            </a:r>
            <a:endParaRPr lang="ru-RU" sz="1200" dirty="0" smtClean="0"/>
          </a:p>
          <a:p>
            <a:r>
              <a:rPr lang="ru-RU" sz="1200" dirty="0" smtClean="0"/>
              <a:t>9</a:t>
            </a:r>
            <a:r>
              <a:rPr lang="ru-RU" sz="1200" dirty="0"/>
              <a:t>) оказания услуг общественного питания, осуществляемых через объекты организации общественного питания, </a:t>
            </a:r>
            <a:r>
              <a:rPr lang="ru-RU" sz="1200" dirty="0">
                <a:hlinkClick r:id="rId11"/>
              </a:rPr>
              <a:t>не имеющие зала обслуживания посетителей;</a:t>
            </a:r>
          </a:p>
          <a:p>
            <a:r>
              <a:rPr lang="ru-RU" sz="1200" dirty="0" smtClean="0"/>
              <a:t>10</a:t>
            </a:r>
            <a:r>
              <a:rPr lang="ru-RU" sz="1200" dirty="0"/>
              <a:t>) </a:t>
            </a:r>
            <a:r>
              <a:rPr lang="ru-RU" sz="1200" dirty="0">
                <a:hlinkClick r:id="rId12"/>
              </a:rPr>
              <a:t>распространения наружной рекламы с использованием рекламных конструкций;</a:t>
            </a:r>
          </a:p>
          <a:p>
            <a:r>
              <a:rPr lang="ru-RU" sz="1200" dirty="0" smtClean="0"/>
              <a:t>11</a:t>
            </a:r>
            <a:r>
              <a:rPr lang="ru-RU" sz="1200" dirty="0"/>
              <a:t>) </a:t>
            </a:r>
            <a:r>
              <a:rPr lang="ru-RU" sz="1200" dirty="0">
                <a:hlinkClick r:id="rId13"/>
              </a:rPr>
              <a:t>размещения рекламы с использованием внешних и внутренних поверхностей транспортных средств;</a:t>
            </a:r>
          </a:p>
          <a:p>
            <a:r>
              <a:rPr lang="ru-RU" sz="1200" dirty="0" smtClean="0"/>
              <a:t>12</a:t>
            </a:r>
            <a:r>
              <a:rPr lang="ru-RU" sz="1200" dirty="0"/>
              <a:t>) оказания услуг по временному размещению и проживанию организациями и предпринимателями, использующими в каждом объекте предоставления данных услуг общую площадь </a:t>
            </a:r>
            <a:r>
              <a:rPr lang="ru-RU" sz="1200" dirty="0">
                <a:hlinkClick r:id="rId14"/>
              </a:rPr>
              <a:t>помещений для временного размещения и проживания не более 500 квадратных метров;</a:t>
            </a:r>
          </a:p>
          <a:p>
            <a:r>
              <a:rPr lang="ru-RU" sz="1200" dirty="0" smtClean="0"/>
              <a:t>13</a:t>
            </a:r>
            <a:r>
              <a:rPr lang="ru-RU" sz="1200" dirty="0"/>
              <a:t>) оказания услуг по передаче во временное владение и (или) в пользование </a:t>
            </a:r>
            <a:r>
              <a:rPr lang="ru-RU" sz="1200" dirty="0">
                <a:hlinkClick r:id="rId15"/>
              </a:rPr>
              <a:t>торговых мест, расположенных в объектах </a:t>
            </a:r>
            <a:r>
              <a:rPr lang="ru-RU" sz="1200" dirty="0">
                <a:hlinkClick r:id="rId7"/>
              </a:rPr>
              <a:t>стационарной торговой сети, не имеющих торговых залов, объектов </a:t>
            </a:r>
            <a:r>
              <a:rPr lang="ru-RU" sz="1200" dirty="0">
                <a:hlinkClick r:id="rId8"/>
              </a:rPr>
              <a:t>нестационарной торговой сети, а также объектов организации общественного питания, </a:t>
            </a:r>
            <a:r>
              <a:rPr lang="ru-RU" sz="1200" dirty="0">
                <a:hlinkClick r:id="rId11"/>
              </a:rPr>
              <a:t>не имеющих зала обслуживания посетителей;</a:t>
            </a:r>
          </a:p>
          <a:p>
            <a:r>
              <a:rPr lang="ru-RU" sz="1200" dirty="0" smtClean="0"/>
              <a:t>14</a:t>
            </a:r>
            <a:r>
              <a:rPr lang="ru-RU" sz="1200" dirty="0"/>
              <a:t>) оказания услуг по передаче во временное владение и (или) в пользование земельных участков для размещения объектов </a:t>
            </a:r>
            <a:r>
              <a:rPr lang="ru-RU" sz="1200" dirty="0">
                <a:hlinkClick r:id="rId16"/>
              </a:rPr>
              <a:t>стационарной и </a:t>
            </a:r>
            <a:r>
              <a:rPr lang="ru-RU" sz="1200" dirty="0">
                <a:hlinkClick r:id="rId8"/>
              </a:rPr>
              <a:t>нестационарной торговой сети, а также </a:t>
            </a:r>
            <a:r>
              <a:rPr lang="ru-RU" sz="1200" dirty="0">
                <a:hlinkClick r:id="rId17"/>
              </a:rPr>
              <a:t>объектов организации общественного питания.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4831660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pPr lvl="0" indent="342900" fontAlgn="base">
              <a:spcAft>
                <a:spcPct val="0"/>
              </a:spcAft>
            </a:pPr>
            <a:r>
              <a:rPr kumimoji="0" lang="ru-RU" alt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/>
            </a:r>
            <a:br>
              <a:rPr kumimoji="0" lang="ru-RU" alt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</a:br>
            <a:r>
              <a:rPr lang="ru-RU" altLang="ru-RU" sz="1300" dirty="0">
                <a:latin typeface="Arial" pitchFamily="34" charset="0"/>
                <a:ea typeface="Times New Roman" pitchFamily="18" charset="0"/>
                <a:cs typeface="Calibri" pitchFamily="34" charset="0"/>
              </a:rPr>
              <a:t/>
            </a:r>
            <a:br>
              <a:rPr lang="ru-RU" altLang="ru-RU" sz="1300" dirty="0">
                <a:latin typeface="Arial" pitchFamily="34" charset="0"/>
                <a:ea typeface="Times New Roman" pitchFamily="18" charset="0"/>
                <a:cs typeface="Calibri" pitchFamily="34" charset="0"/>
              </a:rPr>
            </a:br>
            <a:r>
              <a:rPr lang="ru-RU" altLang="ru-RU" sz="1300" dirty="0" smtClean="0">
                <a:latin typeface="Arial" pitchFamily="34" charset="0"/>
                <a:ea typeface="Times New Roman" pitchFamily="18" charset="0"/>
                <a:cs typeface="Calibri" pitchFamily="34" charset="0"/>
              </a:rPr>
              <a:t/>
            </a:r>
            <a:br>
              <a:rPr lang="ru-RU" altLang="ru-RU" sz="1300" dirty="0" smtClean="0">
                <a:latin typeface="Arial" pitchFamily="34" charset="0"/>
                <a:ea typeface="Times New Roman" pitchFamily="18" charset="0"/>
                <a:cs typeface="Calibri" pitchFamily="34" charset="0"/>
              </a:rPr>
            </a:br>
            <a:r>
              <a:rPr lang="ru-RU" altLang="ru-RU" sz="1300" dirty="0">
                <a:latin typeface="Arial" pitchFamily="34" charset="0"/>
                <a:ea typeface="Times New Roman" pitchFamily="18" charset="0"/>
                <a:cs typeface="Calibri" pitchFamily="34" charset="0"/>
              </a:rPr>
              <a:t/>
            </a:r>
            <a:br>
              <a:rPr lang="ru-RU" altLang="ru-RU" sz="1300" dirty="0">
                <a:latin typeface="Arial" pitchFamily="34" charset="0"/>
                <a:ea typeface="Times New Roman" pitchFamily="18" charset="0"/>
                <a:cs typeface="Calibri" pitchFamily="34" charset="0"/>
              </a:rPr>
            </a:br>
            <a:r>
              <a:rPr lang="ru-RU" altLang="ru-RU" sz="1300" dirty="0" smtClean="0">
                <a:latin typeface="Arial" pitchFamily="34" charset="0"/>
                <a:ea typeface="Times New Roman" pitchFamily="18" charset="0"/>
                <a:cs typeface="Calibri" pitchFamily="34" charset="0"/>
              </a:rPr>
              <a:t/>
            </a:r>
            <a:br>
              <a:rPr lang="ru-RU" altLang="ru-RU" sz="1300" dirty="0" smtClean="0">
                <a:latin typeface="Arial" pitchFamily="34" charset="0"/>
                <a:ea typeface="Times New Roman" pitchFamily="18" charset="0"/>
                <a:cs typeface="Calibri" pitchFamily="34" charset="0"/>
              </a:rPr>
            </a:br>
            <a:r>
              <a:rPr lang="ru-RU" altLang="ru-RU" sz="1300" dirty="0" smtClean="0">
                <a:latin typeface="Arial" pitchFamily="34" charset="0"/>
                <a:ea typeface="Times New Roman" pitchFamily="18" charset="0"/>
                <a:cs typeface="Calibri" pitchFamily="34" charset="0"/>
              </a:rPr>
              <a:t/>
            </a:r>
            <a:br>
              <a:rPr lang="ru-RU" altLang="ru-RU" sz="1300" dirty="0" smtClean="0">
                <a:latin typeface="Arial" pitchFamily="34" charset="0"/>
                <a:ea typeface="Times New Roman" pitchFamily="18" charset="0"/>
                <a:cs typeface="Calibri" pitchFamily="34" charset="0"/>
              </a:rPr>
            </a:b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Административная ответственность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  <a:hlinkClick r:id="rId2"/>
              </a:rPr>
              <a:t>ст. 14.5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 КоАП РФ.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6227400"/>
              </p:ext>
            </p:extLst>
          </p:nvPr>
        </p:nvGraphicFramePr>
        <p:xfrm>
          <a:off x="179512" y="764704"/>
          <a:ext cx="8784976" cy="58448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04456"/>
                <a:gridCol w="4680520"/>
              </a:tblGrid>
              <a:tr h="3144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Суть нарушения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1600" marR="31600" marT="51987" marB="5198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Наказание за нарушение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1600" marR="31600" marT="51987" marB="51987" anchor="ctr"/>
                </a:tc>
              </a:tr>
              <a:tr h="11977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Неприменение ККТ в установленных законодательством РФ случаях </a:t>
                      </a:r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  <a:hlinkClick r:id="rId3"/>
                        </a:rPr>
                        <a:t>(ч. 2)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1600" marR="31600" marT="51987" marB="51987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- для должностных лиц - от 1/4 до 1/2 размера суммы расчета, осуществленного без применения ККТ, но не менее 10 000 руб.;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- для юридических лиц - от 3/4 до одного размера суммы расчета, осуществленного с использованием наличных денежных средств и (или) электронных средств платежа без применения ККТ, но не менее 30 000 руб.</a:t>
                      </a:r>
                      <a:endParaRPr lang="ru-RU" sz="12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1600" marR="31600" marT="51987" marB="51987"/>
                </a:tc>
              </a:tr>
              <a:tr h="10127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Повторное совершение указанного выше правонарушения в случае, если сумма расчетов, осуществленных без применения ККТ, составила в совокупности 1 млн руб. и более </a:t>
                      </a:r>
                      <a:r>
                        <a:rPr lang="ru-RU" sz="1400" b="1" u="none" strike="noStrike" dirty="0">
                          <a:effectLst/>
                          <a:hlinkClick r:id="rId4"/>
                        </a:rPr>
                        <a:t>(ч. 3)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1600" marR="31600" marT="51987" marB="51987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- для должностных лиц - дисквалификация на срок от года до двух лет;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- для ИП и юридических лиц - административное приостановление деятельности на срок до 90 суток</a:t>
                      </a:r>
                      <a:endParaRPr lang="ru-RU" sz="12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1600" marR="31600" marT="51987" marB="51987"/>
                </a:tc>
              </a:tr>
              <a:tr h="10127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Применение ККТ, которая не соответствует определенным требованиям, либо применение ККТ с нарушением установленных порядка регистрации (перерегистрации) ККТ, порядка и условий ее применения </a:t>
                      </a:r>
                      <a:r>
                        <a:rPr lang="ru-RU" sz="1400" b="1" u="none" strike="noStrike" dirty="0">
                          <a:effectLst/>
                          <a:hlinkClick r:id="rId5"/>
                        </a:rPr>
                        <a:t>(ч. 4)</a:t>
                      </a:r>
                      <a:r>
                        <a:rPr lang="ru-RU" sz="1400" b="1" dirty="0">
                          <a:effectLst/>
                        </a:rPr>
                        <a:t> 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1600" marR="31600" marT="51987" marB="51987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- для должностных лиц - от 1500 до 3000 руб.;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- для юридических лиц - предупреждение или наложение административного штрафа в размере от 5000 до 10 000 руб.</a:t>
                      </a:r>
                      <a:endParaRPr lang="ru-RU" sz="12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1600" marR="31600" marT="51987" marB="51987"/>
                </a:tc>
              </a:tr>
              <a:tr h="8373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Непредставление организацией или ИП информации и документов по запросам налоговых органов или их представление с нарушением установленных сроков </a:t>
                      </a:r>
                      <a:r>
                        <a:rPr lang="ru-RU" sz="1400" b="1" u="none" strike="noStrike" dirty="0">
                          <a:effectLst/>
                          <a:hlinkClick r:id="rId6"/>
                        </a:rPr>
                        <a:t>(ч. 5)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1600" marR="31600" marT="51987" marB="51987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- для должностных лиц - от 1500 до 3000 руб.;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- для юридических лиц - предупреждение или наложение административного штрафа в размере от 5000 до 10 000 руб.</a:t>
                      </a:r>
                      <a:endParaRPr lang="ru-RU" sz="12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1600" marR="31600" marT="51987" marB="51987"/>
                </a:tc>
              </a:tr>
              <a:tr h="11882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Ненаправление</a:t>
                      </a:r>
                      <a:r>
                        <a:rPr lang="ru-RU" sz="1400" b="1" dirty="0">
                          <a:effectLst/>
                        </a:rPr>
                        <a:t> организацией или ИП при применении ККТ покупателю кассового чека или БСО в электронной форме либо </a:t>
                      </a:r>
                      <a:r>
                        <a:rPr lang="ru-RU" sz="1400" b="1" dirty="0" err="1">
                          <a:effectLst/>
                        </a:rPr>
                        <a:t>непередача</a:t>
                      </a:r>
                      <a:r>
                        <a:rPr lang="ru-RU" sz="1400" b="1" dirty="0">
                          <a:effectLst/>
                        </a:rPr>
                        <a:t> указанных документов на бумажном носителе покупателю по его требованию </a:t>
                      </a:r>
                      <a:r>
                        <a:rPr lang="ru-RU" sz="1400" b="1" u="none" strike="noStrike" dirty="0">
                          <a:effectLst/>
                          <a:hlinkClick r:id="rId7"/>
                        </a:rPr>
                        <a:t>(ч. 6)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1600" marR="31600" marT="51987" marB="51987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- для должностных лиц - 2000 руб.;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- для юридических лиц - предупреждение или наложение административного штрафа в размере 10 000 руб.</a:t>
                      </a:r>
                      <a:endParaRPr lang="ru-RU" sz="12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1600" marR="31600" marT="51987" marB="5198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84629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Примечание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Положения </a:t>
            </a:r>
            <a:r>
              <a:rPr lang="ru-RU" b="1" dirty="0">
                <a:solidFill>
                  <a:srgbClr val="0070C0"/>
                </a:solidFill>
                <a:hlinkClick r:id="rId2"/>
              </a:rPr>
              <a:t>ч. 4 ч. 14.5</a:t>
            </a:r>
            <a:r>
              <a:rPr lang="ru-RU" b="1" dirty="0">
                <a:solidFill>
                  <a:srgbClr val="0070C0"/>
                </a:solidFill>
              </a:rPr>
              <a:t> КоАП РФ применяются с 1 февраля 2017 г.</a:t>
            </a:r>
          </a:p>
          <a:p>
            <a:r>
              <a:rPr lang="ru-RU" b="1" dirty="0">
                <a:solidFill>
                  <a:srgbClr val="0070C0"/>
                </a:solidFill>
              </a:rPr>
              <a:t> </a:t>
            </a:r>
          </a:p>
          <a:p>
            <a:r>
              <a:rPr lang="ru-RU" b="1" dirty="0">
                <a:solidFill>
                  <a:srgbClr val="0070C0"/>
                </a:solidFill>
              </a:rPr>
              <a:t>При этом лицо, добровольно заявившее в налоговый орган в письменной форме о неприменении им ККТ в случаях, установленных законом, либо о применении им ККТ, которая не соответствует определенным требованиям (равно как с нарушением предусмотренных законодательством порядка регистрации (перерегистрации), правил ее применения), и добровольно исполнившее до вынесения постановления по делу об административном правонарушении обязанность, за неисполнение или ненадлежащее исполнение которой предусмотрена административная ответственность, освобождается от таковой за правонарушения, установленные </a:t>
            </a:r>
            <a:r>
              <a:rPr lang="ru-RU" b="1" dirty="0">
                <a:solidFill>
                  <a:srgbClr val="0070C0"/>
                </a:solidFill>
                <a:hlinkClick r:id="rId3"/>
              </a:rPr>
              <a:t>ч. 2</a:t>
            </a:r>
            <a:r>
              <a:rPr lang="ru-RU" b="1" dirty="0">
                <a:solidFill>
                  <a:srgbClr val="0070C0"/>
                </a:solidFill>
              </a:rPr>
              <a:t>, </a:t>
            </a:r>
            <a:r>
              <a:rPr lang="ru-RU" b="1" dirty="0">
                <a:solidFill>
                  <a:srgbClr val="0070C0"/>
                </a:solidFill>
                <a:hlinkClick r:id="rId2"/>
              </a:rPr>
              <a:t>4</a:t>
            </a:r>
            <a:r>
              <a:rPr lang="ru-RU" b="1" dirty="0">
                <a:solidFill>
                  <a:srgbClr val="0070C0"/>
                </a:solidFill>
              </a:rPr>
              <a:t> и </a:t>
            </a:r>
            <a:r>
              <a:rPr lang="ru-RU" b="1" dirty="0">
                <a:solidFill>
                  <a:srgbClr val="0070C0"/>
                </a:solidFill>
                <a:hlinkClick r:id="rId4"/>
              </a:rPr>
              <a:t>6 ст. 14.5</a:t>
            </a:r>
            <a:r>
              <a:rPr lang="ru-RU" b="1" dirty="0">
                <a:solidFill>
                  <a:srgbClr val="0070C0"/>
                </a:solidFill>
              </a:rPr>
              <a:t> КоАП РФ, при соблюдении следующих условий:</a:t>
            </a:r>
          </a:p>
          <a:p>
            <a:r>
              <a:rPr lang="ru-RU" b="1" dirty="0">
                <a:solidFill>
                  <a:srgbClr val="0070C0"/>
                </a:solidFill>
              </a:rPr>
              <a:t>1) на момент обращения лица с заявлением налоговый орган не располагал соответствующими сведениями и документами о совершенном административном правонарушении;</a:t>
            </a:r>
          </a:p>
          <a:p>
            <a:r>
              <a:rPr lang="ru-RU" b="1" dirty="0">
                <a:solidFill>
                  <a:srgbClr val="0070C0"/>
                </a:solidFill>
              </a:rPr>
              <a:t>2) представленные сведения и документы являются достаточными для установления события административного правонарушения.</a:t>
            </a:r>
          </a:p>
          <a:p>
            <a:r>
              <a:rPr lang="ru-RU" b="1" dirty="0">
                <a:solidFill>
                  <a:srgbClr val="0070C0"/>
                </a:solidFill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56639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Итак: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большинство </a:t>
            </a:r>
            <a:r>
              <a:rPr lang="ru-RU" b="1" dirty="0">
                <a:solidFill>
                  <a:srgbClr val="002060"/>
                </a:solidFill>
              </a:rPr>
              <a:t>торговых организаций с 01.07.2017 обязаны будут применять "</a:t>
            </a:r>
            <a:r>
              <a:rPr lang="ru-RU" b="1" dirty="0" smtClean="0">
                <a:solidFill>
                  <a:srgbClr val="002060"/>
                </a:solidFill>
              </a:rPr>
              <a:t>онлайн-ККТ;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для </a:t>
            </a:r>
            <a:r>
              <a:rPr lang="ru-RU" b="1" dirty="0">
                <a:solidFill>
                  <a:srgbClr val="002060"/>
                </a:solidFill>
              </a:rPr>
              <a:t>вновь созданных организаций, а также для тех, кому после 31.01.2017 необходимо будет произвести по тем или иным причинам перерегистрацию ККТ, этот момент наступит раньше - с 01.02.2017.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"</a:t>
            </a:r>
            <a:r>
              <a:rPr lang="ru-RU" b="1" dirty="0" err="1">
                <a:solidFill>
                  <a:srgbClr val="002060"/>
                </a:solidFill>
              </a:rPr>
              <a:t>Вмененщики</a:t>
            </a:r>
            <a:r>
              <a:rPr lang="ru-RU" b="1" dirty="0">
                <a:solidFill>
                  <a:srgbClr val="002060"/>
                </a:solidFill>
              </a:rPr>
              <a:t>", которые в настоящее время вправе работать без ККТ, обязаны будут применять "онлайн-кассы" годом позже - с 1 июля 2018 г.</a:t>
            </a:r>
          </a:p>
        </p:txBody>
      </p:sp>
    </p:spTree>
    <p:extLst>
      <p:ext uri="{BB962C8B-B14F-4D97-AF65-F5344CB8AC3E}">
        <p14:creationId xmlns:p14="http://schemas.microsoft.com/office/powerpoint/2010/main" val="1756452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Область применения 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Закона о ККТ расширяется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Положения Закона о ККТ в новой редакции будут действовать не только при осуществлении </a:t>
            </a:r>
            <a:r>
              <a:rPr lang="ru-RU" dirty="0" smtClean="0">
                <a:solidFill>
                  <a:srgbClr val="FF0000"/>
                </a:solidFill>
              </a:rPr>
              <a:t>наличных денежных расчетов и (или) расчетов с использованием платежных карт, но и при расчетах электронными средствами платежа</a:t>
            </a:r>
            <a:r>
              <a:rPr lang="ru-RU" dirty="0" smtClean="0">
                <a:solidFill>
                  <a:srgbClr val="0070C0"/>
                </a:solidFill>
              </a:rPr>
              <a:t>. 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Так, например, покупателям интернет-магазинов в общем порядке будут выдаваться (а точнее, направляться на абонентский номер или адрес электронной почты) кассовые чеки либо бланки строгой отчетности.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3608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Меняются практически </a:t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все основные понятия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12776"/>
            <a:ext cx="8147248" cy="4713387"/>
          </a:xfrm>
        </p:spPr>
        <p:txBody>
          <a:bodyPr>
            <a:normAutofit fontScale="25000" lnSpcReduction="20000"/>
          </a:bodyPr>
          <a:lstStyle/>
          <a:p>
            <a:r>
              <a:rPr lang="ru-RU" sz="6400" b="1" dirty="0" smtClean="0">
                <a:solidFill>
                  <a:srgbClr val="0070C0"/>
                </a:solidFill>
              </a:rPr>
              <a:t>Под </a:t>
            </a:r>
            <a:r>
              <a:rPr lang="ru-RU" sz="6400" b="1" dirty="0">
                <a:solidFill>
                  <a:srgbClr val="0070C0"/>
                </a:solidFill>
              </a:rPr>
              <a:t>ККТ будут пониматься ЭВМ, иные компьютерные устройства и их комплексы, обеспечивающие запись и хранение фискальных данных в фискальных накопителях, формирующие фискальные документы, обеспечивающие передачу фискальных документов в налоговые органы через оператора фискальных данных и печать фискальных документов на бумажных носителях в соответствии с правилами, установленными законодательством РФ о применении ККТ.</a:t>
            </a:r>
            <a:r>
              <a:rPr lang="ru-RU" sz="6400" dirty="0"/>
              <a:t> </a:t>
            </a:r>
            <a:r>
              <a:rPr lang="ru-RU" sz="6400" dirty="0">
                <a:solidFill>
                  <a:srgbClr val="FF0000"/>
                </a:solidFill>
              </a:rPr>
              <a:t>Ранее ККТ признавались контрольно-кассовые машины, оснащенные фискальной памятью</a:t>
            </a:r>
            <a:r>
              <a:rPr lang="ru-RU" sz="6400" dirty="0" smtClean="0">
                <a:solidFill>
                  <a:srgbClr val="FF0000"/>
                </a:solidFill>
              </a:rPr>
              <a:t>.</a:t>
            </a:r>
          </a:p>
          <a:p>
            <a:endParaRPr lang="ru-RU" sz="6400" dirty="0">
              <a:solidFill>
                <a:srgbClr val="FF0000"/>
              </a:solidFill>
            </a:endParaRPr>
          </a:p>
          <a:p>
            <a:r>
              <a:rPr lang="ru-RU" sz="6400" dirty="0" smtClean="0">
                <a:solidFill>
                  <a:srgbClr val="0070C0"/>
                </a:solidFill>
              </a:rPr>
              <a:t>Под бланком </a:t>
            </a:r>
            <a:r>
              <a:rPr lang="ru-RU" sz="6400" dirty="0">
                <a:solidFill>
                  <a:srgbClr val="0070C0"/>
                </a:solidFill>
              </a:rPr>
              <a:t>строгой отчетности (</a:t>
            </a:r>
            <a:r>
              <a:rPr lang="ru-RU" sz="6400" dirty="0" smtClean="0">
                <a:solidFill>
                  <a:srgbClr val="0070C0"/>
                </a:solidFill>
              </a:rPr>
              <a:t>БСО) понимается </a:t>
            </a:r>
            <a:r>
              <a:rPr lang="ru-RU" sz="6400" dirty="0">
                <a:solidFill>
                  <a:srgbClr val="0070C0"/>
                </a:solidFill>
              </a:rPr>
              <a:t>первичный учетный документ, приравненный к кассовому чеку, </a:t>
            </a:r>
            <a:r>
              <a:rPr lang="ru-RU" sz="6400" b="1" dirty="0">
                <a:solidFill>
                  <a:srgbClr val="0070C0"/>
                </a:solidFill>
              </a:rPr>
              <a:t>сформированный в электронной форме</a:t>
            </a:r>
            <a:r>
              <a:rPr lang="ru-RU" sz="6400" dirty="0">
                <a:solidFill>
                  <a:srgbClr val="0070C0"/>
                </a:solidFill>
              </a:rPr>
              <a:t> и (или) </a:t>
            </a:r>
            <a:r>
              <a:rPr lang="ru-RU" sz="6400" b="1" dirty="0">
                <a:solidFill>
                  <a:srgbClr val="0070C0"/>
                </a:solidFill>
              </a:rPr>
              <a:t>отпечатанный с применением автоматизированной системы для бланков строгой отчетности в момент расчета</a:t>
            </a:r>
            <a:r>
              <a:rPr lang="ru-RU" sz="6400" dirty="0">
                <a:solidFill>
                  <a:srgbClr val="0070C0"/>
                </a:solidFill>
              </a:rPr>
              <a:t> между пользователем и клиентом за оказанные услуги, содержащий сведения о расчете, подтверждающий факт его осуществления и соответствующий требованиям законодательства РФ о применении ККТ. </a:t>
            </a:r>
            <a:endParaRPr lang="ru-RU" sz="6400" dirty="0" smtClean="0">
              <a:solidFill>
                <a:srgbClr val="0070C0"/>
              </a:solidFill>
            </a:endParaRPr>
          </a:p>
          <a:p>
            <a:pPr marL="1336675"/>
            <a:r>
              <a:rPr lang="ru-RU" sz="6400" dirty="0" smtClean="0">
                <a:solidFill>
                  <a:srgbClr val="FF0000"/>
                </a:solidFill>
              </a:rPr>
              <a:t>Заметьте</a:t>
            </a:r>
            <a:r>
              <a:rPr lang="ru-RU" sz="6400" dirty="0">
                <a:solidFill>
                  <a:srgbClr val="FF0000"/>
                </a:solidFill>
              </a:rPr>
              <a:t>, в указанном определении ничего не сказано о том, что БСО может быть отпечатан типографским способом. Это связано с тем, что по новым правилам в обязанность пользователя ККТ входят выдача покупателю (клиенту) кассового чека или БСО и (или) в случае предоставления покупателем (клиентом) пользователю до момента расчета абонентского номера либо адреса электронной почты </a:t>
            </a:r>
            <a:r>
              <a:rPr lang="ru-RU" sz="6400" b="1" dirty="0">
                <a:solidFill>
                  <a:srgbClr val="FF0000"/>
                </a:solidFill>
              </a:rPr>
              <a:t>направление кассового чека или БСО в электронной форме</a:t>
            </a:r>
            <a:r>
              <a:rPr lang="ru-RU" sz="6400" dirty="0">
                <a:solidFill>
                  <a:srgbClr val="FF0000"/>
                </a:solidFill>
              </a:rPr>
              <a:t> (при наличии технической возможности) (</a:t>
            </a:r>
            <a:r>
              <a:rPr lang="ru-RU" sz="6400" dirty="0">
                <a:solidFill>
                  <a:srgbClr val="FF0000"/>
                </a:solidFill>
                <a:hlinkClick r:id="rId2"/>
              </a:rPr>
              <a:t>п. 2 ст. 1.2</a:t>
            </a:r>
            <a:r>
              <a:rPr lang="ru-RU" sz="6400" dirty="0">
                <a:solidFill>
                  <a:srgbClr val="FF0000"/>
                </a:solidFill>
              </a:rPr>
              <a:t> Закона о ККТ в новой редакции).</a:t>
            </a:r>
          </a:p>
          <a:p>
            <a:r>
              <a:rPr lang="ru-RU" sz="6400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450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К сведению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Между </a:t>
            </a:r>
            <a:r>
              <a:rPr lang="ru-RU" dirty="0">
                <a:solidFill>
                  <a:srgbClr val="FF0000"/>
                </a:solidFill>
              </a:rPr>
              <a:t>тем в настоящее время продолжает действовать </a:t>
            </a:r>
            <a:r>
              <a:rPr lang="ru-RU" dirty="0">
                <a:solidFill>
                  <a:srgbClr val="FF0000"/>
                </a:solidFill>
                <a:hlinkClick r:id="rId2"/>
              </a:rPr>
              <a:t>Положение</a:t>
            </a:r>
            <a:r>
              <a:rPr lang="ru-RU" dirty="0">
                <a:solidFill>
                  <a:srgbClr val="FF0000"/>
                </a:solidFill>
              </a:rPr>
              <a:t> об осуществлении наличных денежных расчетов и (или) расчетов с использованием платежных карт без применения ККТ </a:t>
            </a:r>
            <a:r>
              <a:rPr lang="ru-RU" dirty="0" smtClean="0">
                <a:solidFill>
                  <a:srgbClr val="FF0000"/>
                </a:solidFill>
              </a:rPr>
              <a:t>, утвержденное </a:t>
            </a:r>
            <a:r>
              <a:rPr lang="ru-RU" dirty="0" smtClean="0">
                <a:solidFill>
                  <a:srgbClr val="FF0000"/>
                </a:solidFill>
                <a:hlinkClick r:id="rId3"/>
              </a:rPr>
              <a:t>Постановлением</a:t>
            </a:r>
            <a:r>
              <a:rPr lang="ru-RU" dirty="0" smtClean="0">
                <a:solidFill>
                  <a:srgbClr val="FF0000"/>
                </a:solidFill>
              </a:rPr>
              <a:t> Правительства РФ от 06.05.2008 N 359.</a:t>
            </a:r>
          </a:p>
          <a:p>
            <a:r>
              <a:rPr lang="ru-RU" dirty="0" smtClean="0"/>
              <a:t>В </a:t>
            </a:r>
            <a:r>
              <a:rPr lang="ru-RU" dirty="0"/>
              <a:t>соответствии с </a:t>
            </a:r>
            <a:r>
              <a:rPr lang="ru-RU" dirty="0">
                <a:hlinkClick r:id="rId4"/>
              </a:rPr>
              <a:t>п. 4</a:t>
            </a:r>
            <a:r>
              <a:rPr lang="ru-RU" dirty="0"/>
              <a:t> названного Положения бланк документа изготавливается типографским способом или формируется с использованием автоматизированных систем. Таким образом, в ближайшее время можно ожидать внесения поправок и в иные нормативно-правовые документы либо принятия кардинально новых положений.</a:t>
            </a:r>
          </a:p>
          <a:p>
            <a:r>
              <a:rPr lang="ru-RU" dirty="0"/>
              <a:t>О</a:t>
            </a:r>
            <a:r>
              <a:rPr lang="ru-RU" dirty="0" smtClean="0"/>
              <a:t>рганизации </a:t>
            </a:r>
            <a:r>
              <a:rPr lang="ru-RU" dirty="0"/>
              <a:t>и ИП, которые до даты вступления в силу комментируемого </a:t>
            </a:r>
            <a:r>
              <a:rPr lang="ru-RU" dirty="0">
                <a:hlinkClick r:id="rId5"/>
              </a:rPr>
              <a:t>Закона</a:t>
            </a:r>
            <a:r>
              <a:rPr lang="ru-RU" dirty="0"/>
              <a:t> были вправе выдавать покупателям (клиентам) БСО (и не применять ККТ), будут продолжать это делать по старым правилам (в том числе на бланках, отпечатанных типографским способом) до установленной </a:t>
            </a:r>
            <a:r>
              <a:rPr lang="ru-RU" dirty="0" smtClean="0"/>
              <a:t>даты.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7478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Как будет работать "онлайн-ККТ"?</a:t>
            </a:r>
            <a:br>
              <a:rPr lang="ru-RU" b="1" dirty="0" smtClean="0">
                <a:solidFill>
                  <a:srgbClr val="0070C0"/>
                </a:solidFill>
              </a:rPr>
            </a:b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052736"/>
            <a:ext cx="8147248" cy="5073427"/>
          </a:xfrm>
        </p:spPr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r>
              <a:rPr lang="ru-RU" dirty="0" smtClean="0">
                <a:solidFill>
                  <a:srgbClr val="0070C0"/>
                </a:solidFill>
              </a:rPr>
              <a:t>В настоящее время в некоторых регионах РФ предприятия уже работают с "онлайн-кассами" - соответствующий пилотный проект стартовал в стране в 2014 г.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В недалеком будущем практически все организации и предприниматели обязаны будут применять ККТ, передающую информацию о расчетах в налоговый орган в электронном виде. 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Очень упрощенно алгоритм взаимодействия участников процесса будет выглядеть так:</a:t>
            </a:r>
          </a:p>
          <a:p>
            <a:r>
              <a:rPr lang="ru-RU" dirty="0" smtClean="0"/>
              <a:t>1) покупатель совершает покупку;</a:t>
            </a:r>
          </a:p>
          <a:p>
            <a:r>
              <a:rPr lang="ru-RU" dirty="0" smtClean="0"/>
              <a:t>2) фискальный накопитель в ККТ (программно-аппаратное шифровальное средство защиты фискальных данных) формирует фискальный признак (достоверную информацию, сформированную особым способом), который распечатывается на чеке;</a:t>
            </a:r>
          </a:p>
          <a:p>
            <a:r>
              <a:rPr lang="ru-RU" dirty="0" smtClean="0"/>
              <a:t>3) чек выдается (направляется) покупателю (при необходимости тот может проверить легитимность выданного чека);</a:t>
            </a:r>
          </a:p>
          <a:p>
            <a:r>
              <a:rPr lang="ru-RU" dirty="0" smtClean="0"/>
              <a:t>4) одновременно данные вместе с фискальным признаком передаются через оператора фискальных данных (ОФД) в налоговую службу (ФНС).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1856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053" y="7018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Как будет работать "онлайн-ККТ"?</a:t>
            </a:r>
            <a:br>
              <a:rPr lang="ru-RU" b="1" dirty="0" smtClean="0">
                <a:solidFill>
                  <a:srgbClr val="0070C0"/>
                </a:solidFill>
              </a:rPr>
            </a:b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1844824"/>
            <a:ext cx="273630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Покупка товаров</a:t>
            </a:r>
            <a:endParaRPr lang="ru-RU" sz="2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2852936"/>
            <a:ext cx="165618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Покупатель</a:t>
            </a:r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411760" y="2852936"/>
            <a:ext cx="1656184" cy="5200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ККТ</a:t>
            </a:r>
            <a:endParaRPr lang="ru-RU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899592" y="3795206"/>
            <a:ext cx="273630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Выдача чека с фискальным признаком</a:t>
            </a:r>
            <a:endParaRPr lang="ru-RU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072877" y="3789040"/>
            <a:ext cx="273630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Передача данных чека с фискальным признаком</a:t>
            </a:r>
            <a:endParaRPr lang="ru-RU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644008" y="2852936"/>
            <a:ext cx="1800200" cy="5200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ОФД </a:t>
            </a:r>
          </a:p>
          <a:p>
            <a:pPr algn="ctr"/>
            <a:r>
              <a:rPr lang="ru-RU" sz="1000" b="1" dirty="0" smtClean="0"/>
              <a:t>(оператор фискальных данных</a:t>
            </a:r>
            <a:endParaRPr lang="ru-RU" sz="10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948264" y="2852936"/>
            <a:ext cx="1656184" cy="5200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ФНС</a:t>
            </a:r>
            <a:endParaRPr lang="ru-RU" b="1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3131840" y="2492896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3149842" y="3429000"/>
            <a:ext cx="180020" cy="2611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верх 11"/>
          <p:cNvSpPr/>
          <p:nvPr/>
        </p:nvSpPr>
        <p:spPr>
          <a:xfrm>
            <a:off x="1187624" y="2466014"/>
            <a:ext cx="216024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верх 19"/>
          <p:cNvSpPr/>
          <p:nvPr/>
        </p:nvSpPr>
        <p:spPr>
          <a:xfrm>
            <a:off x="1187624" y="3356992"/>
            <a:ext cx="216024" cy="33315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4288153" y="3052438"/>
            <a:ext cx="193831" cy="6411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4023792" y="3032956"/>
            <a:ext cx="36127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верх 24"/>
          <p:cNvSpPr/>
          <p:nvPr/>
        </p:nvSpPr>
        <p:spPr>
          <a:xfrm>
            <a:off x="5436096" y="3429000"/>
            <a:ext cx="180020" cy="31712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6516216" y="3032956"/>
            <a:ext cx="402347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744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699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Когда применение «онлайн-ККТ» станет обязательным?</a:t>
            </a:r>
            <a:br>
              <a:rPr lang="ru-RU" sz="3200" b="1" dirty="0" smtClean="0">
                <a:solidFill>
                  <a:srgbClr val="0070C0"/>
                </a:solidFill>
              </a:rPr>
            </a:b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Федеральный </a:t>
            </a:r>
            <a:r>
              <a:rPr lang="ru-RU" dirty="0">
                <a:hlinkClick r:id="rId2"/>
              </a:rPr>
              <a:t>закон</a:t>
            </a:r>
            <a:r>
              <a:rPr lang="ru-RU" dirty="0"/>
              <a:t> N 290-ФЗ вступил в силу 15.07.2016. Однако многие его положения начнут действовать позже. Повсеместное введение новых ККТ пройдет </a:t>
            </a:r>
            <a:r>
              <a:rPr lang="ru-RU" dirty="0" smtClean="0"/>
              <a:t>постепенно</a:t>
            </a:r>
            <a:r>
              <a:rPr lang="ru-RU" dirty="0"/>
              <a:t>.</a:t>
            </a:r>
            <a:endParaRPr lang="ru-RU" dirty="0" smtClean="0"/>
          </a:p>
          <a:p>
            <a:r>
              <a:rPr lang="ru-RU" dirty="0" smtClean="0">
                <a:hlinkClick r:id="rId2"/>
              </a:rPr>
              <a:t>Законом</a:t>
            </a:r>
            <a:r>
              <a:rPr lang="ru-RU" dirty="0" smtClean="0"/>
              <a:t> </a:t>
            </a:r>
            <a:r>
              <a:rPr lang="ru-RU" dirty="0"/>
              <a:t>предусмотрено несколько ключевых дат.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2029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Что будет до 1 февраля 2017 г.?</a:t>
            </a:r>
            <a:br>
              <a:rPr lang="ru-RU" b="1" dirty="0" smtClean="0">
                <a:solidFill>
                  <a:srgbClr val="0070C0"/>
                </a:solidFill>
              </a:rPr>
            </a:b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dirty="0" smtClean="0">
                <a:hlinkClick r:id="rId2"/>
              </a:rPr>
              <a:t>Закон</a:t>
            </a:r>
            <a:r>
              <a:rPr lang="ru-RU" dirty="0" smtClean="0"/>
              <a:t> </a:t>
            </a:r>
            <a:r>
              <a:rPr lang="ru-RU" dirty="0"/>
              <a:t>требует от организаций и индивидуальных предпринимателей заключить договор с оператором фискальных данных, а также передавать через названное лицо фискальные данные в налоговые органы. </a:t>
            </a:r>
            <a:endParaRPr lang="ru-RU" dirty="0" smtClean="0"/>
          </a:p>
          <a:p>
            <a:r>
              <a:rPr lang="ru-RU" dirty="0" smtClean="0"/>
              <a:t>С </a:t>
            </a:r>
            <a:r>
              <a:rPr lang="ru-RU" dirty="0"/>
              <a:t>момента вступления </a:t>
            </a:r>
            <a:r>
              <a:rPr lang="ru-RU" dirty="0">
                <a:hlinkClick r:id="rId2"/>
              </a:rPr>
              <a:t>Закона</a:t>
            </a:r>
            <a:r>
              <a:rPr lang="ru-RU" dirty="0"/>
              <a:t> в силу (с 15.07.2016) и до 1 февраля 2017 г. это будет делаться </a:t>
            </a:r>
            <a:r>
              <a:rPr lang="ru-RU" b="1" dirty="0"/>
              <a:t>в добровольном порядке</a:t>
            </a:r>
            <a:r>
              <a:rPr lang="ru-RU" dirty="0"/>
              <a:t>. (Договор на обработку фискальных данных является публичным и должен содержать в себе размер, условия и порядок оплаты услуг, предоставляемых оператором фискальных данных; срок действия договора; порядок расторжения договора.)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02046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2199</Words>
  <Application>Microsoft Office PowerPoint</Application>
  <PresentationFormat>Экран (4:3)</PresentationFormat>
  <Paragraphs>164</Paragraphs>
  <Slides>24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ЗНАКОМЬТЕСЬ! НОВЫЙ ЗАКОН О ККТ</vt:lpstr>
      <vt:lpstr>Презентация PowerPoint</vt:lpstr>
      <vt:lpstr>Область применения  Закона о ККТ расширяется</vt:lpstr>
      <vt:lpstr>Меняются практически  все основные понятия</vt:lpstr>
      <vt:lpstr>К сведению </vt:lpstr>
      <vt:lpstr>Как будет работать "онлайн-ККТ"? </vt:lpstr>
      <vt:lpstr>Как будет работать "онлайн-ККТ"? </vt:lpstr>
      <vt:lpstr>Когда применение «онлайн-ККТ» станет обязательным? </vt:lpstr>
      <vt:lpstr>Что будет до 1 февраля 2017 г.? </vt:lpstr>
      <vt:lpstr>Ключевая дата –  1 февраля 2017 года </vt:lpstr>
      <vt:lpstr>Ключевая дата –  1 июля 2018 года </vt:lpstr>
      <vt:lpstr>  Случаи-исключения   </vt:lpstr>
      <vt:lpstr>  Случаи-исключения   </vt:lpstr>
      <vt:lpstr>  Случаи-исключения   </vt:lpstr>
      <vt:lpstr>  Случаи-исключения   </vt:lpstr>
      <vt:lpstr>Презентация PowerPoint</vt:lpstr>
      <vt:lpstr>Критерии отнесения местностей к отдаленным или труднодоступным </vt:lpstr>
      <vt:lpstr> Новые требования, предъявляемые к кассовым чекам и БСО </vt:lpstr>
      <vt:lpstr> Новые требования, предъявляемые к кассовым чекам и БСО </vt:lpstr>
      <vt:lpstr>Примечание</vt:lpstr>
      <vt:lpstr>Виды  деятельности (п. 2 ст. 346.26 НК РФ)</vt:lpstr>
      <vt:lpstr>      Административная ответственность  ст. 14.5 КоАП РФ.   </vt:lpstr>
      <vt:lpstr>Примечание</vt:lpstr>
      <vt:lpstr>Итак: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ЗНАКОМЬТЕСЬ! НОВЫЙ ЗАКОН О ККТ</dc:title>
  <dc:creator>economy39 (Иванова И.С.)</dc:creator>
  <cp:lastModifiedBy>economy39 (Иванова И.С.)</cp:lastModifiedBy>
  <cp:revision>17</cp:revision>
  <dcterms:created xsi:type="dcterms:W3CDTF">2016-09-23T10:50:14Z</dcterms:created>
  <dcterms:modified xsi:type="dcterms:W3CDTF">2016-09-26T12:58:47Z</dcterms:modified>
</cp:coreProperties>
</file>