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9.xml" ContentType="application/vnd.openxmlformats-officedocument.theme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10.xml" ContentType="application/vnd.openxmlformats-officedocument.theme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11.xml" ContentType="application/vnd.openxmlformats-officedocument.them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2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3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4" r:id="rId2"/>
    <p:sldMasterId id="2147483687" r:id="rId3"/>
    <p:sldMasterId id="2147483700" r:id="rId4"/>
    <p:sldMasterId id="2147483713" r:id="rId5"/>
    <p:sldMasterId id="2147483726" r:id="rId6"/>
    <p:sldMasterId id="2147483739" r:id="rId7"/>
    <p:sldMasterId id="2147483758" r:id="rId8"/>
    <p:sldMasterId id="2147483772" r:id="rId9"/>
    <p:sldMasterId id="2147483785" r:id="rId10"/>
    <p:sldMasterId id="2147483798" r:id="rId11"/>
    <p:sldMasterId id="2147483811" r:id="rId12"/>
    <p:sldMasterId id="2147483824" r:id="rId13"/>
    <p:sldMasterId id="2147483837" r:id="rId14"/>
  </p:sldMasterIdLst>
  <p:notesMasterIdLst>
    <p:notesMasterId r:id="rId19"/>
  </p:notesMasterIdLst>
  <p:sldIdLst>
    <p:sldId id="390" r:id="rId15"/>
    <p:sldId id="391" r:id="rId16"/>
    <p:sldId id="396" r:id="rId17"/>
    <p:sldId id="395" r:id="rId18"/>
  </p:sldIdLst>
  <p:sldSz cx="9144000" cy="5143500" type="screen16x9"/>
  <p:notesSz cx="6792913" cy="9925050"/>
  <p:defaultTextStyle>
    <a:defPPr>
      <a:defRPr lang="en-US"/>
    </a:defPPr>
    <a:lvl1pPr marL="0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9" autoAdjust="0"/>
    <p:restoredTop sz="96387" autoAdjust="0"/>
  </p:normalViewPr>
  <p:slideViewPr>
    <p:cSldViewPr snapToGrid="0" snapToObjects="1">
      <p:cViewPr varScale="1">
        <p:scale>
          <a:sx n="111" d="100"/>
          <a:sy n="111" d="100"/>
        </p:scale>
        <p:origin x="120" y="540"/>
      </p:cViewPr>
      <p:guideLst>
        <p:guide orient="horz" pos="2381"/>
        <p:guide pos="3368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3596" cy="496253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747" y="7"/>
            <a:ext cx="2943596" cy="496253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17489909-71B7-476C-A353-5CCBE696994E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4538"/>
            <a:ext cx="662146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3" y="4714409"/>
            <a:ext cx="5434330" cy="4466273"/>
          </a:xfrm>
          <a:prstGeom prst="rect">
            <a:avLst/>
          </a:prstGeom>
        </p:spPr>
        <p:txBody>
          <a:bodyPr vert="horz" lIns="92162" tIns="46081" rIns="92162" bIns="460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7083"/>
            <a:ext cx="2943596" cy="496253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747" y="9427083"/>
            <a:ext cx="2943596" cy="496253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385DF625-5088-4219-94DB-B06624172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85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28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82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84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3C449E-AC13-4158-9792-A90D0029A1EF}" type="datetime1">
              <a:rPr lang="en-US" smtClean="0"/>
              <a:t>4/26/2017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098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7102-9A48-4543-9571-9BF8FEEFF3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61068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47227-F7ED-4D2A-9D15-C890C77383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3098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268C2-DAA0-465B-A028-DB2B57A9D7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3089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3DF97-D79A-4142-90E9-B8D029F244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85369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ED3E-B705-4F28-BF18-02405CD997E3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81418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6481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3249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4266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5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461A8B-C801-41C4-B279-4A3DA2C204B9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308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6B8BBE-5AE9-4BAA-BBF4-CD8DDEC483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2123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83297-9B9D-4F7F-8CA7-97E5333EA0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3064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C4D6AF-5C7E-46BE-923A-E60F00883B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6691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9F960A-ECBF-4FB5-9966-5E7101C503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7863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B5D8A4-55D4-4E42-A2CA-FD59D816DB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3527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DCC97D-56FB-4B71-BF79-0DB0CE1AD6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6535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165C01-3EFD-4CA6-B09F-3EC25FEBE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7815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3154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29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3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25068-0DFB-4277-98F5-01F874E42295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5369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519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9085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B24C36-D310-414B-A244-7F1C92C20C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9878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C29F3-13D4-4774-9C9C-589852D379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0886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2D646-D8BD-456A-9D02-C002198F76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2465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34E764-0806-4A50-B833-F639587C99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6340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E01F5E-F15D-428C-9831-83873E11B5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3515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6BE5A9-F228-4171-B0EE-27E8835E5F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1814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116A3-32EA-4A69-9A78-726AB7FE4C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4444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604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4FD6-1041-4C8F-9184-317BA23E5291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0478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6202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7770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1330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ABDF8E-75C2-41E9-BF87-B18CD683C0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8936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6C82-9C11-44A9-B5AC-BC5764FFAC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B8240-AE16-4C41-B512-B53A323D24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272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5164BA-32C2-487B-A6CA-1D0ABF2707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8950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CECB0F-FDE5-4912-8A59-F374084A7E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03677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A6F6F-964C-4EC9-83DD-620517CD28C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54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81418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DB332-CF1A-4D85-A977-A70C9F6510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8423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1527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8604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CD11-3589-4FC4-BAD3-9C961FFE7BB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6496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7153-C846-4E9D-BCA4-C5D28A27AE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7942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B09-27F3-4B3E-BCBA-42713A6365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2933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F5503-1EE3-4B3A-8A39-238F69E559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AA50-C0A9-4626-8184-7DADBFECA2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6803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E9EB1-4A96-45DA-A1EE-2034C47659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4A87-A01D-4F22-955E-864C60B2258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2853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7317A-0ADD-41DF-A740-A742191210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BBD6A6B-995D-4DB0-B583-8D3A1356F19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5893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A4FFA-E4E9-4EBF-B57C-26D7DD4017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5D9-17FF-4B8A-9086-F903DD3587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20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6481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EAE38-40DA-4F29-93CB-2AF3633EDD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74DC-DA40-4C44-82D9-EFD05A28A7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65259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A622F-1226-44F8-A224-19DB11BDE1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3CA-9670-47C7-BE9D-1F57EBE932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5503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A8502-73A8-4489-9EB5-89D915CEE2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C408-D565-4E51-B25E-D0DA0F38DA5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5818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910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6340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26252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8177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30315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CEA8AA-3D15-4418-865D-885EC36D96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525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723BB-22FE-4D1D-B35C-26506423F9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61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32492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BF1263-34BE-481B-A955-CE264549D0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95253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38F79D-3A07-4891-ABBA-CB58A14024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75829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C35A47-186F-4DF1-BC6C-59BE4DFFBF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3785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B9A69-8237-40C9-BFF3-38863FEAF5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7700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D93996-3A2F-4126-82F6-2B4E710E71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4160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5908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648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7420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87642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9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426625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EE235-F423-4D2A-8DE1-A37E1A2713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7501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E0E2F3-7E07-4768-910D-2E604297BD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8683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77D132-F191-42A9-B05E-262CEA3377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21509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C54F11-6D26-45F5-9948-0A6C5B6AC5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34829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F50573-D15C-40DE-BCAB-02533A79FD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7943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EAB549-FBB3-432F-81F2-CDFEC7B932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5831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95BA7-AE42-4497-A4FF-51E595C592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03409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7"/>
          <p:cNvSpPr txBox="1"/>
          <p:nvPr/>
        </p:nvSpPr>
        <p:spPr>
          <a:xfrm>
            <a:off x="5788053" y="4815019"/>
            <a:ext cx="3049347" cy="130151"/>
          </a:xfrm>
          <a:prstGeom prst="rect">
            <a:avLst/>
          </a:prstGeom>
          <a:noFill/>
        </p:spPr>
        <p:txBody>
          <a:bodyPr lIns="52693" tIns="26346" rIns="52693" bIns="26346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en-US" sz="5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8053" y="4815019"/>
            <a:ext cx="3049347" cy="116880"/>
          </a:xfrm>
          <a:prstGeom prst="rect">
            <a:avLst/>
          </a:prstGeom>
          <a:noFill/>
        </p:spPr>
        <p:txBody>
          <a:bodyPr lIns="39551" tIns="19775" rIns="39551" bIns="19775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en-US" sz="5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23853"/>
            <a:ext cx="8363939" cy="526298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 smtClean="0"/>
              <a:t>Образец заголовка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1" y="1131592"/>
            <a:ext cx="8363939" cy="3528392"/>
          </a:xfrm>
        </p:spPr>
        <p:txBody>
          <a:bodyPr/>
          <a:lstStyle>
            <a:lvl1pPr marL="200344" indent="-200344">
              <a:defRPr sz="1900"/>
            </a:lvl1pPr>
            <a:lvl2pPr marL="429045" indent="-163751">
              <a:defRPr sz="1900"/>
            </a:lvl2pPr>
            <a:lvl3pPr marL="658661" indent="-165581">
              <a:defRPr sz="1900"/>
            </a:lvl3pPr>
            <a:lvl4pPr marL="859005" indent="-133561">
              <a:defRPr sz="1900"/>
            </a:lvl4pPr>
            <a:lvl5pPr marL="1053858" indent="-128988"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85013" y="4857969"/>
            <a:ext cx="3914979" cy="124650"/>
          </a:xfrm>
        </p:spPr>
        <p:txBody>
          <a:bodyPr anchor="ctr"/>
          <a:lstStyle>
            <a:lvl1pPr marL="0" indent="0" algn="l" defTabSz="526907" rtl="0" eaLnBrk="1" latinLnBrk="0" hangingPunct="1">
              <a:buNone/>
              <a:defRPr lang="en-US" sz="500" kern="1200" spc="0" baseline="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Segoe UI Light" panose="020B0502040204020203" pitchFamily="34" charset="0"/>
                <a:ea typeface="+mn-ea"/>
                <a:cs typeface="+mn-cs"/>
              </a:defRPr>
            </a:lvl1pPr>
            <a:lvl2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0" indent="0" algn="l" defTabSz="526907" rtl="0" eaLnBrk="1" latinLnBrk="0" hangingPunct="1">
              <a:buNone/>
              <a:defRPr lang="en-US" sz="500" kern="1200" dirty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243893" y="4731549"/>
            <a:ext cx="708025" cy="275035"/>
          </a:xfrm>
        </p:spPr>
        <p:txBody>
          <a:bodyPr lIns="60134" tIns="30067" rIns="60134" bIns="30067"/>
          <a:lstStyle>
            <a:lvl1pPr algn="r">
              <a:defRPr sz="600" b="0" i="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>
              <a:defRPr/>
            </a:pPr>
            <a:fld id="{9A54D30B-CB97-48CC-94EC-352FC82BB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75324"/>
      </p:ext>
    </p:extLst>
  </p:cSld>
  <p:clrMapOvr>
    <a:masterClrMapping/>
  </p:clrMapOvr>
  <p:transition spd="slow">
    <p:push/>
  </p:transition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58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E40EB-5952-4054-AD08-FABE825DB4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2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93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872306-5BDD-4C2A-968B-8DA609AE99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30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8C8BC-BB66-4C5D-A72A-6F5417F09B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66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063B4A-B3A3-43C5-87BB-ACCB54C062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78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F4756-3AF4-4712-8AC8-57F3B7EECA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35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2D22FE-1002-4FFB-82FA-AFE46FFDCA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65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4A4196-1AE3-454C-A571-1361DDD0B9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78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993F-3647-47DA-9EA5-EC11206B617C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3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2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3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97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5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908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5738A-79DB-4B89-9D9B-8EB39D8086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98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EE93D1-0A9D-42EA-A947-C4C1044A0F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08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C742E-05AF-4371-85A3-575DA8FD87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246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A95F69-4D77-4532-8365-23669D9FD4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634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9D12AC-CE81-494F-AFCD-A16ED0272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351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D8F812-026D-4F01-8669-29E268B608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181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B61537-87D4-480D-8D1D-739FC11B3C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444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6CDDC-59FB-4612-A1BB-EBCB02145F8D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543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6041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047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620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777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1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6722A-9E62-4365-AA08-FD99B7BE9A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893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9377C7-D8B9-4237-B732-43072DE970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31FC0C-34D8-4D30-88B8-6805DD78F9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27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EA143-8295-40C9-B762-0899D5B8B0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89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624374-8120-47B2-93B0-7DEECB8FAB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03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311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88002F-2CC3-4612-80D2-016681AFB1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543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D1B785-BBD8-42F7-A966-679B05551F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842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FF93-F627-4848-BD6D-FAEA950BF3A1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152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860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CD11-3589-4FC4-BAD3-9C961FFE7BB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649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7153-C846-4E9D-BCA4-C5D28A27AE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794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B09-27F3-4B3E-BCBA-42713A6365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293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6AB61-9560-4A07-A949-B2B4B7A916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AA50-C0A9-4626-8184-7DADBFECA2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680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DAFF7-A756-45C3-AB5D-10AD577FB3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4A87-A01D-4F22-955E-864C60B2258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2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E412FB-C536-43A7-9917-30AFB6C33582}" type="datetime1">
              <a:rPr lang="en-US" smtClean="0"/>
              <a:t>4/26/2017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824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6688B-37B5-4974-8AFA-A4CAD34B95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BBD6A6B-995D-4DB0-B583-8D3A1356F19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589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0400-FA1A-41BF-8682-C80A2C8324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5D9-17FF-4B8A-9086-F903DD3587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200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11A3F-660F-434C-AC0E-9D87A3EDB9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74DC-DA40-4C44-82D9-EFD05A28A7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652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E2D88-2B76-42C2-8F8B-AB3B3D973E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3CA-9670-47C7-BE9D-1F57EBE932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5503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BECDA-CA81-4EB6-975B-4A6646378D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C408-D565-4E51-B25E-D0DA0F38DA5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581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C696-015D-4467-8534-171E5B92AC8F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910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634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262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8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DDACF-AF9F-4D45-9D37-BA9250E2A6B1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754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303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1D21A6-0B3C-401C-8A72-A9BA599D98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52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C928F4-7444-403A-9CE1-6E8BBA88A8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618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FF967F-C255-4DA3-9A94-C08DF4C76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952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B70A25-822A-44B1-809E-7358BF20CB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7582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040BC5-A83E-4ADF-BE06-41C038752D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378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91E2C7-BCC8-4C9C-94BC-7B29D93E99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770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CD7AD-3EA1-4E8F-A1F2-D638C0B62C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416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B95A-02CF-4175-ACB3-F1350DE04E21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59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40C3F0-AB52-48BB-B3E5-6F82E4D6C5F7}" type="datetime1">
              <a:rPr lang="en-US" smtClean="0"/>
              <a:t>4/26/2017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974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648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742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876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98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886B1E-B647-4632-8326-E40C039EC9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7501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44188D-6423-4263-A37C-F37613006B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868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292F61-2093-4AC7-9D66-EAB2AC9131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2150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D081E-73F2-4A60-82EB-5586F870B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3482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FBE15-4F16-4E1B-A0AA-2FA951B714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7943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DA8336-7E8B-40D7-81BF-A78E19C5617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5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3DF4DC-37D0-4B16-9447-B2C56A6E1555}" type="datetime1">
              <a:rPr lang="en-US" smtClean="0"/>
              <a:t>4/26/2017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1068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76F8BC-6C15-4582-8837-521D4D9FAA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034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E67D-D3B7-4418-BD12-F19D474F4A85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84471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9388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9794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5436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3116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3548A-587E-4B62-8C4B-88F91F91D4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824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284F3-2FB4-49D8-8859-F5D3C2D89C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75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1AD01-EC0E-42FB-B509-D06752CBA9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4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3.xml"/><Relationship Id="rId12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11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0.xml"/><Relationship Id="rId9" Type="http://schemas.openxmlformats.org/officeDocument/2006/relationships/slideLayout" Target="../slideLayouts/slideLayout12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6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31.xml"/><Relationship Id="rId7" Type="http://schemas.openxmlformats.org/officeDocument/2006/relationships/slideLayout" Target="../slideLayouts/slideLayout135.xml"/><Relationship Id="rId12" Type="http://schemas.openxmlformats.org/officeDocument/2006/relationships/slideLayout" Target="../slideLayouts/slideLayout140.xml"/><Relationship Id="rId2" Type="http://schemas.openxmlformats.org/officeDocument/2006/relationships/slideLayout" Target="../slideLayouts/slideLayout130.xml"/><Relationship Id="rId1" Type="http://schemas.openxmlformats.org/officeDocument/2006/relationships/slideLayout" Target="../slideLayouts/slideLayout129.xml"/><Relationship Id="rId6" Type="http://schemas.openxmlformats.org/officeDocument/2006/relationships/slideLayout" Target="../slideLayouts/slideLayout134.xml"/><Relationship Id="rId11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133.xml"/><Relationship Id="rId10" Type="http://schemas.openxmlformats.org/officeDocument/2006/relationships/slideLayout" Target="../slideLayouts/slideLayout138.xml"/><Relationship Id="rId4" Type="http://schemas.openxmlformats.org/officeDocument/2006/relationships/slideLayout" Target="../slideLayouts/slideLayout132.xml"/><Relationship Id="rId9" Type="http://schemas.openxmlformats.org/officeDocument/2006/relationships/slideLayout" Target="../slideLayouts/slideLayout137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8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7.xml"/><Relationship Id="rId12" Type="http://schemas.openxmlformats.org/officeDocument/2006/relationships/slideLayout" Target="../slideLayouts/slideLayout152.xml"/><Relationship Id="rId2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11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45.xml"/><Relationship Id="rId10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slideLayout" Target="../slideLayouts/slideLayout177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Relationship Id="rId14" Type="http://schemas.openxmlformats.org/officeDocument/2006/relationships/theme" Target="../theme/theme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6BAF-8264-4939-8E2A-D43E9C213F73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3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FF7E81-BE9A-47C4-80C2-B1FAE21F6E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7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7335DB-DCCA-4572-BF1C-03ACC524FB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1E5B76-D990-4C24-9E27-A27DBC93E4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7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B688B5-7284-4917-90E9-0EFFF00179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2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6DFE59-E6E0-4FC4-BBDB-1829CD3F0B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1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FEC507-10B5-4FDE-AEC7-B2A63173DB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8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752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FADE7B-BE96-4FD1-BD9E-03425E4C04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7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53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E017DD-207C-4A20-B97D-6F810B69C3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54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A512BB-830B-42D2-AEB4-BEE6FE82B2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7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55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D1D41A-0749-4717-851A-6C03D8D7A7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2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56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78700D-4611-4DFF-A2BE-68E5885810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1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7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71A71-3F74-4287-A371-12D7A0D68554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3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E96C37-2DE4-4C36-888B-D35CB6090D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4/26/2017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8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0" y="4531069"/>
            <a:ext cx="619712" cy="473876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701040" y="416499"/>
            <a:ext cx="8160295" cy="558861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Стоимость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интернет связи (М2М) при трафике 30Мб в месяц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367633"/>
              </p:ext>
            </p:extLst>
          </p:nvPr>
        </p:nvGraphicFramePr>
        <p:xfrm>
          <a:off x="466725" y="1350431"/>
          <a:ext cx="7934325" cy="357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6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Оператор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Тариф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Включено в тариф (Мб)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Стоимость в месяц, руб.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Стоимость в год, руб.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Билайн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470729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Хайвей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500Мб</a:t>
                      </a:r>
                      <a:endParaRPr lang="is-I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1188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Мегафон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М2М-мониторинг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720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МТС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Телематика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840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Теле2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Интернет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для устройств</a:t>
                      </a:r>
                      <a:endParaRPr lang="mr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61.5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738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4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0" y="4531069"/>
            <a:ext cx="619712" cy="473876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701041" y="416499"/>
            <a:ext cx="7623039" cy="558861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Тарифы для юридических лиц на мобильный интернет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59395"/>
              </p:ext>
            </p:extLst>
          </p:nvPr>
        </p:nvGraphicFramePr>
        <p:xfrm>
          <a:off x="595423" y="975360"/>
          <a:ext cx="7728657" cy="402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1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Оператор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Тариф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Включено в тариф (Мб)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Стоимость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за 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месяц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ru-RU" sz="1100" b="0" i="0" u="none" strike="noStrike" dirty="0" smtClean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(руб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Стоимость 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за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год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(руб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.)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0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Мегафон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Мобильный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интернет для ККТ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безлимитно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МТС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Бизнес Коннект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1,5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Билайн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Форсаж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(3 Гб)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ГБ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2 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0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Теле2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Интернет с телефона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 ГБ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3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6397" y="471124"/>
            <a:ext cx="7872672" cy="636779"/>
          </a:xfrm>
          <a:prstGeom prst="rect">
            <a:avLst/>
          </a:prstGeom>
        </p:spPr>
        <p:txBody>
          <a:bodyPr vert="horz" lIns="71536" tIns="35768" rIns="71536" bIns="35768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endParaRPr lang="ru-RU" sz="2200" dirty="0">
              <a:latin typeface="Arial" panose="020B0604020202020204" pitchFamily="34" charset="0"/>
            </a:endParaRP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822636" y="454192"/>
            <a:ext cx="7762563" cy="47828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Ежегодные расходы на применение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ККТ (при работе ККТ в автономном режиме)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778775"/>
              </p:ext>
            </p:extLst>
          </p:nvPr>
        </p:nvGraphicFramePr>
        <p:xfrm>
          <a:off x="475807" y="1707310"/>
          <a:ext cx="7905752" cy="24021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0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5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9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Вид</a:t>
                      </a:r>
                      <a:r>
                        <a:rPr lang="ru-RU" sz="1600" baseline="0" dirty="0"/>
                        <a:t> расходов</a:t>
                      </a:r>
                      <a:endParaRPr lang="ru-RU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До реформы</a:t>
                      </a:r>
                      <a:endParaRPr lang="ru-RU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После реформы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ЭКЛЗ</a:t>
                      </a:r>
                      <a:r>
                        <a:rPr lang="ru-RU" sz="1600" baseline="0" dirty="0"/>
                        <a:t> (на 13 </a:t>
                      </a:r>
                      <a:r>
                        <a:rPr lang="ru-RU" sz="1600" baseline="0" dirty="0" err="1"/>
                        <a:t>мес</a:t>
                      </a:r>
                      <a:r>
                        <a:rPr lang="ru-RU" sz="1600" baseline="0" dirty="0"/>
                        <a:t>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ФН (на 13 </a:t>
                      </a:r>
                      <a:r>
                        <a:rPr lang="ru-RU" sz="1600" dirty="0" err="1" smtClean="0"/>
                        <a:t>мес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6</a:t>
                      </a:r>
                      <a:r>
                        <a:rPr lang="ru-RU" sz="1800" u="none" strike="noStrike" dirty="0" smtClean="0">
                          <a:effectLst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Услуги ЦТО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Услуги ОФД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Связь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797">
                <a:tc>
                  <a:txBody>
                    <a:bodyPr/>
                    <a:lstStyle/>
                    <a:p>
                      <a:r>
                        <a:rPr lang="ru-RU" sz="1800" dirty="0"/>
                        <a:t>ИТОГО 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effectLst/>
                        </a:rPr>
                        <a:t>9.6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60749" y="1285198"/>
            <a:ext cx="1097280" cy="3048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i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</a:t>
            </a:r>
            <a:r>
              <a:rPr kumimoji="0" lang="ru-RU" b="1" i="1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ыс</a:t>
            </a:r>
            <a:r>
              <a:rPr kumimoji="0" lang="ru-RU" b="1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22800" y="4421467"/>
            <a:ext cx="3702053" cy="29090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* В режиме без передачи информации</a:t>
            </a:r>
            <a:endParaRPr kumimoji="0" lang="ru-RU" sz="110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2800" y="4708819"/>
            <a:ext cx="3818467" cy="29657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** В режиме без передачи информации при стоимости ФН 6 тыс. руб.</a:t>
            </a:r>
            <a:endParaRPr kumimoji="0" lang="ru-RU" sz="90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917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6397" y="471124"/>
            <a:ext cx="7872672" cy="636779"/>
          </a:xfrm>
          <a:prstGeom prst="rect">
            <a:avLst/>
          </a:prstGeom>
        </p:spPr>
        <p:txBody>
          <a:bodyPr vert="horz" lIns="71536" tIns="35768" rIns="71536" bIns="35768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endParaRPr lang="ru-RU" sz="2200" dirty="0">
              <a:latin typeface="Arial" panose="020B0604020202020204" pitchFamily="34" charset="0"/>
            </a:endParaRP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822636" y="454192"/>
            <a:ext cx="7762563" cy="47828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Ежегодные расходы на применение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ККТ (с ФН 36 мес. для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спецрежимов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и оказания услуг)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226689"/>
              </p:ext>
            </p:extLst>
          </p:nvPr>
        </p:nvGraphicFramePr>
        <p:xfrm>
          <a:off x="475807" y="1707310"/>
          <a:ext cx="7905752" cy="240210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0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5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9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Вид</a:t>
                      </a:r>
                      <a:r>
                        <a:rPr lang="ru-RU" sz="1600" baseline="0" dirty="0"/>
                        <a:t> расходов</a:t>
                      </a:r>
                      <a:endParaRPr lang="ru-RU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До реформы</a:t>
                      </a:r>
                      <a:endParaRPr lang="ru-RU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После реформы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ЭКЛЗ</a:t>
                      </a:r>
                      <a:r>
                        <a:rPr lang="ru-RU" sz="1600" baseline="0" dirty="0"/>
                        <a:t> (на 13 </a:t>
                      </a:r>
                      <a:r>
                        <a:rPr lang="ru-RU" sz="1600" baseline="0" dirty="0" err="1"/>
                        <a:t>мес</a:t>
                      </a:r>
                      <a:r>
                        <a:rPr lang="ru-RU" sz="1600" baseline="0" dirty="0"/>
                        <a:t>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ФН (на 13 </a:t>
                      </a:r>
                      <a:r>
                        <a:rPr lang="ru-RU" sz="1600" dirty="0" err="1" smtClean="0"/>
                        <a:t>мес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r>
                        <a:rPr lang="ru-RU" sz="1800" u="none" strike="noStrike" dirty="0" smtClean="0">
                          <a:effectLst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Услуги ЦТО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Услуги ОФД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147">
                <a:tc>
                  <a:txBody>
                    <a:bodyPr/>
                    <a:lstStyle/>
                    <a:p>
                      <a:r>
                        <a:rPr lang="ru-RU" sz="1600" dirty="0"/>
                        <a:t>Связь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797">
                <a:tc>
                  <a:txBody>
                    <a:bodyPr/>
                    <a:lstStyle/>
                    <a:p>
                      <a:r>
                        <a:rPr lang="ru-RU" sz="1800" dirty="0"/>
                        <a:t>ИТОГО 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>
                          <a:effectLst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effectLst/>
                        </a:rPr>
                        <a:t>9.6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w Cen M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60749" y="1285198"/>
            <a:ext cx="1097280" cy="3048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i="1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</a:t>
            </a:r>
            <a:r>
              <a:rPr kumimoji="0" lang="ru-RU" b="1" i="1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ыс</a:t>
            </a:r>
            <a:r>
              <a:rPr kumimoji="0" lang="ru-RU" b="1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22800" y="4421467"/>
            <a:ext cx="3702053" cy="29090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1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* В режиме без передачи информации</a:t>
            </a:r>
            <a:endParaRPr kumimoji="0" lang="ru-RU" sz="110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2800" y="4708819"/>
            <a:ext cx="3818467" cy="29657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9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** В режиме без передачи информации при стоимости ФН 6 тыс. руб.</a:t>
            </a:r>
            <a:endParaRPr kumimoji="0" lang="ru-RU" sz="90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62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нцепция АСК НДС2 Кас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6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1.xml><?xml version="1.0" encoding="utf-8"?>
<a:theme xmlns:a="http://schemas.openxmlformats.org/drawingml/2006/main" name="7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2.xml><?xml version="1.0" encoding="utf-8"?>
<a:theme xmlns:a="http://schemas.openxmlformats.org/drawingml/2006/main" name="8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3.xml><?xml version="1.0" encoding="utf-8"?>
<a:theme xmlns:a="http://schemas.openxmlformats.org/drawingml/2006/main" name="10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4.xml><?xml version="1.0" encoding="utf-8"?>
<a:theme xmlns:a="http://schemas.openxmlformats.org/drawingml/2006/main" name="1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5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4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1_Концепция АСК НДС2 Кас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3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Концепция АСК НДС2 Кас (1).thmx</Template>
  <TotalTime>13279</TotalTime>
  <Words>269</Words>
  <Application>Microsoft Office PowerPoint</Application>
  <PresentationFormat>Экран (16:9)</PresentationFormat>
  <Paragraphs>111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4</vt:i4>
      </vt:variant>
    </vt:vector>
  </HeadingPairs>
  <TitlesOfParts>
    <vt:vector size="22" baseType="lpstr">
      <vt:lpstr>Arial</vt:lpstr>
      <vt:lpstr>Calibri</vt:lpstr>
      <vt:lpstr>Segoe UI Light</vt:lpstr>
      <vt:lpstr>Tw Cen MT</vt:lpstr>
      <vt:lpstr>Концепция АСК НДС2 Кас (1)</vt:lpstr>
      <vt:lpstr>Present_FNS2012_A4</vt:lpstr>
      <vt:lpstr>1_Present_FNS2012_A4</vt:lpstr>
      <vt:lpstr>2_Present_FNS2012_A4</vt:lpstr>
      <vt:lpstr>5_Present_FNS2012_A4</vt:lpstr>
      <vt:lpstr>4_Present_FNS2012_A4</vt:lpstr>
      <vt:lpstr>9_Present_FNS2012_A4</vt:lpstr>
      <vt:lpstr>1_Концепция АСК НДС2 Кас (1)</vt:lpstr>
      <vt:lpstr>3_Present_FNS2012_A4</vt:lpstr>
      <vt:lpstr>6_Present_FNS2012_A4</vt:lpstr>
      <vt:lpstr>7_Present_FNS2012_A4</vt:lpstr>
      <vt:lpstr>8_Present_FNS2012_A4</vt:lpstr>
      <vt:lpstr>10_Present_FNS2012_A4</vt:lpstr>
      <vt:lpstr>11_Present_FNS2012_A4</vt:lpstr>
      <vt:lpstr>Стоимость интернет связи (М2М) при трафике 30Мб в месяц</vt:lpstr>
      <vt:lpstr>Тарифы для юридических лиц на мобильный интернет</vt:lpstr>
      <vt:lpstr>Ежегодные расходы на применение ККТ (при работе ККТ в автономном режиме)</vt:lpstr>
      <vt:lpstr>Ежегодные расходы на применение ККТ (с ФН 36 мес. для спецрежимов и оказания услуг)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по вопросам проведения эксперимента</dc:title>
  <dc:creator>Anatoly Gaverdovskiy</dc:creator>
  <cp:lastModifiedBy>Шеляпина Марина</cp:lastModifiedBy>
  <cp:revision>739</cp:revision>
  <cp:lastPrinted>2017-04-25T05:41:32Z</cp:lastPrinted>
  <dcterms:created xsi:type="dcterms:W3CDTF">2014-02-04T14:06:09Z</dcterms:created>
  <dcterms:modified xsi:type="dcterms:W3CDTF">2017-04-26T10:10:30Z</dcterms:modified>
</cp:coreProperties>
</file>