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6" r:id="rId1"/>
  </p:sldMasterIdLst>
  <p:notesMasterIdLst>
    <p:notesMasterId r:id="rId12"/>
  </p:notesMasterIdLst>
  <p:handoutMasterIdLst>
    <p:handoutMasterId r:id="rId13"/>
  </p:handoutMasterIdLst>
  <p:sldIdLst>
    <p:sldId id="341" r:id="rId2"/>
    <p:sldId id="317" r:id="rId3"/>
    <p:sldId id="338" r:id="rId4"/>
    <p:sldId id="342" r:id="rId5"/>
    <p:sldId id="324" r:id="rId6"/>
    <p:sldId id="331" r:id="rId7"/>
    <p:sldId id="343" r:id="rId8"/>
    <p:sldId id="323" r:id="rId9"/>
    <p:sldId id="340" r:id="rId10"/>
    <p:sldId id="318" r:id="rId11"/>
  </p:sldIdLst>
  <p:sldSz cx="9144000" cy="5143500" type="screen16x9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4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DAA600"/>
    <a:srgbClr val="5CCF3D"/>
    <a:srgbClr val="FFFF99"/>
    <a:srgbClr val="EDDA4D"/>
    <a:srgbClr val="FFEBAB"/>
    <a:srgbClr val="C0E399"/>
    <a:srgbClr val="6D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94886" autoAdjust="0"/>
  </p:normalViewPr>
  <p:slideViewPr>
    <p:cSldViewPr>
      <p:cViewPr varScale="1">
        <p:scale>
          <a:sx n="109" d="100"/>
          <a:sy n="109" d="100"/>
        </p:scale>
        <p:origin x="778" y="77"/>
      </p:cViewPr>
      <p:guideLst>
        <p:guide orient="horz" pos="2164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notesViewPr>
    <p:cSldViewPr>
      <p:cViewPr varScale="1">
        <p:scale>
          <a:sx n="77" d="100"/>
          <a:sy n="77" d="100"/>
        </p:scale>
        <p:origin x="-2202" y="-96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91353" tIns="45676" rIns="91353" bIns="45676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sz="quarter" idx="1"/>
          </p:nvPr>
        </p:nvSpPr>
        <p:spPr>
          <a:xfrm>
            <a:off x="3816350" y="0"/>
            <a:ext cx="2917825" cy="493713"/>
          </a:xfrm>
          <a:prstGeom prst="rect">
            <a:avLst/>
          </a:prstGeom>
        </p:spPr>
        <p:txBody>
          <a:bodyPr vert="horz" lIns="91353" tIns="45676" rIns="91353" bIns="45676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391499-45FF-4F4C-AE7F-417956FDCED4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4" name="Нижний колонтитул 3">
            <a:extLst/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7825" cy="493712"/>
          </a:xfrm>
          <a:prstGeom prst="rect">
            <a:avLst/>
          </a:prstGeom>
        </p:spPr>
        <p:txBody>
          <a:bodyPr vert="horz" lIns="91353" tIns="45676" rIns="91353" bIns="45676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/>
          </p:cNvPr>
          <p:cNvSpPr>
            <a:spLocks noGrp="1"/>
          </p:cNvSpPr>
          <p:nvPr>
            <p:ph type="sldNum" sz="quarter" idx="3"/>
          </p:nvPr>
        </p:nvSpPr>
        <p:spPr>
          <a:xfrm>
            <a:off x="3816350" y="9371013"/>
            <a:ext cx="2917825" cy="493712"/>
          </a:xfrm>
          <a:prstGeom prst="rect">
            <a:avLst/>
          </a:prstGeom>
        </p:spPr>
        <p:txBody>
          <a:bodyPr vert="horz" wrap="square" lIns="91353" tIns="45676" rIns="91353" bIns="456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AE862BC-D742-4F97-AF3A-1A64AD6EBF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/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0" tIns="45361" rIns="90720" bIns="45361" numCol="1" anchor="t" anchorCtr="0" compatLnSpc="1">
            <a:prstTxWarp prst="textNoShape">
              <a:avLst/>
            </a:prstTxWarp>
          </a:bodyPr>
          <a:lstStyle>
            <a:lvl1pPr defTabSz="911807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idx="1"/>
          </p:nvPr>
        </p:nvSpPr>
        <p:spPr bwMode="auto">
          <a:xfrm>
            <a:off x="3814763" y="0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0" tIns="45361" rIns="90720" bIns="45361" numCol="1" anchor="t" anchorCtr="0" compatLnSpc="1">
            <a:prstTxWarp prst="textNoShape">
              <a:avLst/>
            </a:prstTxWarp>
          </a:bodyPr>
          <a:lstStyle>
            <a:lvl1pPr algn="r" defTabSz="911807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2545F09-A4DC-4F6B-849B-6D1014C63FAA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4" name="Образ слайда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08" tIns="45004" rIns="90008" bIns="4500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/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74688" y="4686300"/>
            <a:ext cx="5386387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0" tIns="45361" rIns="90720" bIns="453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/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0" tIns="45361" rIns="90720" bIns="45361" numCol="1" anchor="b" anchorCtr="0" compatLnSpc="1">
            <a:prstTxWarp prst="textNoShape">
              <a:avLst/>
            </a:prstTxWarp>
          </a:bodyPr>
          <a:lstStyle>
            <a:lvl1pPr defTabSz="911807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/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0" tIns="45361" rIns="90720" bIns="45361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129BDEA-6E28-45D2-B6BD-3F51A5CA45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B3BE5-C69E-4FC9-9A5C-3BCFF4427C63}" type="datetime1">
              <a:rPr lang="ru-RU"/>
              <a:pPr>
                <a:defRPr/>
              </a:pPr>
              <a:t>26.10.2017</a:t>
            </a:fld>
            <a:endParaRPr lang="ru-RU" dirty="0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0DCA-C030-4C45-83AE-94E9867209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BBCD-AD67-4D21-ACFB-AB4C8C46C0F4}" type="datetime1">
              <a:rPr lang="ru-RU"/>
              <a:pPr>
                <a:defRPr/>
              </a:pPr>
              <a:t>26.10.2017</a:t>
            </a:fld>
            <a:endParaRPr lang="ru-RU" dirty="0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5A65-FEF0-4589-A2B0-9392CC00C3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2528C-195C-47A0-97BE-F03ABFB4EEDA}" type="datetime1">
              <a:rPr lang="ru-RU"/>
              <a:pPr>
                <a:defRPr/>
              </a:pPr>
              <a:t>26.10.2017</a:t>
            </a:fld>
            <a:endParaRPr lang="ru-RU" dirty="0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995FF-17C1-49BD-9B98-5CBC2F5DC1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F4118-57C4-482D-B664-FD864925617B}" type="datetime1">
              <a:rPr lang="ru-RU"/>
              <a:pPr>
                <a:defRPr/>
              </a:pPr>
              <a:t>26.10.2017</a:t>
            </a:fld>
            <a:endParaRPr lang="ru-RU" dirty="0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8BF30-90EA-4AB9-9370-D0413DC716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2B8E9-9ADB-4A2A-B44A-43ABB6EC86F7}" type="datetime1">
              <a:rPr lang="ru-RU"/>
              <a:pPr>
                <a:defRPr/>
              </a:pPr>
              <a:t>26.10.2017</a:t>
            </a:fld>
            <a:endParaRPr lang="ru-RU" dirty="0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7251-83CE-4121-AE94-11EAA31229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D96A8-D994-4788-BCAA-7D382CB60F8D}" type="datetime1">
              <a:rPr lang="ru-RU"/>
              <a:pPr>
                <a:defRPr/>
              </a:pPr>
              <a:t>26.10.2017</a:t>
            </a:fld>
            <a:endParaRPr lang="ru-RU" dirty="0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A585B-7F05-4CEC-B73D-034FFCAE2B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8DFA7-09CA-4D55-BC25-76C6D9E95243}" type="datetime1">
              <a:rPr lang="ru-RU"/>
              <a:pPr>
                <a:defRPr/>
              </a:pPr>
              <a:t>26.10.2017</a:t>
            </a:fld>
            <a:endParaRPr lang="ru-RU" dirty="0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1E66-34FF-45DC-AB12-AB7381AC7C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F4667-DF25-4AEE-9AE7-8D6100142A45}" type="datetime1">
              <a:rPr lang="ru-RU"/>
              <a:pPr>
                <a:defRPr/>
              </a:pPr>
              <a:t>26.10.2017</a:t>
            </a:fld>
            <a:endParaRPr lang="ru-RU" dirty="0"/>
          </a:p>
        </p:txBody>
      </p:sp>
      <p:sp>
        <p:nvSpPr>
          <p:cNvPr id="8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20F15-7EF9-4290-B057-9E22133EFD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20C09-8308-46F5-8EFA-71FF98CBCE04}" type="datetime1">
              <a:rPr lang="ru-RU"/>
              <a:pPr>
                <a:defRPr/>
              </a:pPr>
              <a:t>26.10.2017</a:t>
            </a:fld>
            <a:endParaRPr lang="ru-RU" dirty="0"/>
          </a:p>
        </p:txBody>
      </p:sp>
      <p:sp>
        <p:nvSpPr>
          <p:cNvPr id="4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C4BC2-8F13-4426-B238-EF239A2890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FFCA-083A-451E-B82F-9F101D1D304D}" type="datetime1">
              <a:rPr lang="ru-RU"/>
              <a:pPr>
                <a:defRPr/>
              </a:pPr>
              <a:t>26.10.2017</a:t>
            </a:fld>
            <a:endParaRPr lang="ru-RU" dirty="0"/>
          </a:p>
        </p:txBody>
      </p:sp>
      <p:sp>
        <p:nvSpPr>
          <p:cNvPr id="3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583B-F4B5-4A28-AC24-5145076116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B0AC-3D1A-4310-ACC9-2EFAEE5BDF5E}" type="datetime1">
              <a:rPr lang="ru-RU"/>
              <a:pPr>
                <a:defRPr/>
              </a:pPr>
              <a:t>26.10.2017</a:t>
            </a:fld>
            <a:endParaRPr lang="ru-RU" dirty="0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FD0C3-C620-4514-BD1E-6458EBCE8F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B6EEC-5B47-4FE5-B07D-E5AEB0F8533B}" type="datetime1">
              <a:rPr lang="ru-RU"/>
              <a:pPr>
                <a:defRPr/>
              </a:pPr>
              <a:t>26.10.2017</a:t>
            </a:fld>
            <a:endParaRPr lang="ru-RU" dirty="0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950D-F37B-4238-BD6C-C93045F8B3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130651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3158D0-131B-41F3-81FD-723224CA5562}" type="datetime1">
              <a:rPr lang="ru-RU"/>
              <a:pPr>
                <a:defRPr/>
              </a:pPr>
              <a:t>26.10.2017</a:t>
            </a:fld>
            <a:endParaRPr lang="ru-RU" dirty="0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2051050" y="4767263"/>
            <a:ext cx="302577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5364163" y="4767263"/>
            <a:ext cx="10541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A03202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2B9C0DB-B179-4045-8DC7-59DC1DE547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ru/url?sa=i&amp;rct=j&amp;q=&amp;esrc=s&amp;source=images&amp;cd=&amp;cad=rja&amp;uact=8&amp;ved=0ahUKEwibvsL0qKrRAhUBGiwKHY08DWcQjRwIBw&amp;url=http://www.abb.com/cawp/seitp202/bca7eec31936b7f3c1257f6c003facff.aspx&amp;psig=AFQjCNGb7x77Ed20AFsoplHslHx0UO6WpA&amp;ust=14836821479409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url?sa=i&amp;rct=j&amp;q=&amp;esrc=s&amp;source=images&amp;cd=&amp;cad=rja&amp;uact=8&amp;ved=0ahUKEwiIybqWqKrRAhUE8ywKHdAQDrMQjRwIBw&amp;url=http://okna-hit.ru/proizvodstvo/&amp;psig=AFQjCNFrq82s7K58xrRGoWvfwf6mtDRtJA&amp;ust=1483681919004215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google.ru/url?sa=i&amp;rct=j&amp;q=&amp;esrc=s&amp;source=images&amp;cd=&amp;cad=rja&amp;uact=8&amp;ved=0ahUKEwiltdyCqKrRAhWBoiwKHftlAbkQjRwIBw&amp;url=http://sipower.ru/stati-i-obzory/item/248-vysokotekhnologichnoe-proizvodstvo-pechatnykh-plat.html&amp;psig=AFQjCNFrq82s7K58xrRGoWvfwf6mtDRtJA&amp;ust=1483681919004215" TargetMode="Externa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268288"/>
            <a:ext cx="8856662" cy="4175125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ru-RU" sz="2100" b="1" spc="200" dirty="0">
              <a:latin typeface="Franklin Gothic Demi" panose="020B0703020102020204" pitchFamily="34" charset="0"/>
            </a:endParaRPr>
          </a:p>
          <a:p>
            <a:pPr marL="0" indent="0" algn="ctr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ru-RU" sz="2100" b="1" spc="200" dirty="0">
                <a:latin typeface="Franklin Gothic Demi" panose="020B0703020102020204" pitchFamily="34" charset="0"/>
              </a:rPr>
              <a:t>Автономное учреждение Чувашской Республики </a:t>
            </a:r>
            <a:br>
              <a:rPr lang="ru-RU" sz="2100" b="1" spc="200" dirty="0">
                <a:latin typeface="Franklin Gothic Demi" panose="020B0703020102020204" pitchFamily="34" charset="0"/>
              </a:rPr>
            </a:br>
            <a:r>
              <a:rPr lang="ru-RU" sz="2100" b="1" spc="200" dirty="0">
                <a:latin typeface="Franklin Gothic Demi" panose="020B0703020102020204" pitchFamily="34" charset="0"/>
              </a:rPr>
              <a:t>«Фонд развития промышленности и инвестиционной деятельности в Чувашской Республике» </a:t>
            </a:r>
            <a:br>
              <a:rPr lang="ru-RU" sz="2100" b="1" spc="200" dirty="0">
                <a:latin typeface="Franklin Gothic Demi" panose="020B0703020102020204" pitchFamily="34" charset="0"/>
              </a:rPr>
            </a:br>
            <a:r>
              <a:rPr lang="ru-RU" sz="2100" b="1" spc="200" dirty="0">
                <a:latin typeface="Franklin Gothic Demi" panose="020B0703020102020204" pitchFamily="34" charset="0"/>
              </a:rPr>
              <a:t>Минэкономразвития Чувашии</a:t>
            </a:r>
            <a:endParaRPr lang="ru-RU" sz="2100" spc="200" dirty="0">
              <a:latin typeface="Franklin Gothic Demi" panose="020B0703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 txBox="1">
            <a:spLocks/>
          </p:cNvSpPr>
          <p:nvPr/>
        </p:nvSpPr>
        <p:spPr bwMode="auto">
          <a:xfrm>
            <a:off x="539750" y="1203325"/>
            <a:ext cx="82296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4000" b="1"/>
              <a:t>СПАСИБО ЗА ВНИМАНИЕ! </a:t>
            </a:r>
          </a:p>
        </p:txBody>
      </p:sp>
      <p:sp>
        <p:nvSpPr>
          <p:cNvPr id="3" name="TextBox 2">
            <a:extLst/>
          </p:cNvPr>
          <p:cNvSpPr txBox="1"/>
          <p:nvPr/>
        </p:nvSpPr>
        <p:spPr>
          <a:xfrm>
            <a:off x="915138" y="2715766"/>
            <a:ext cx="7478428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2000" b="1" u="sng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Контактный телефон: +7 (8352) 58-41-11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endParaRPr lang="en-US" sz="2000" b="1" u="sng" dirty="0">
              <a:ln w="0"/>
              <a:solidFill>
                <a:prstClr val="black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2000" b="1" u="sng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ru-RU" sz="2000" b="1" u="sng" dirty="0" err="1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lang="ru-RU" sz="2000" b="1" u="sng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b="1" u="sng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frp.21</a:t>
            </a:r>
            <a:r>
              <a:rPr lang="ru-RU" sz="2000" b="1" u="sng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2000" b="1" u="sng" dirty="0" err="1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bk</a:t>
            </a:r>
            <a:r>
              <a:rPr lang="ru-RU" sz="2000" b="1" u="sng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.ru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>
            <a:extLst/>
          </p:cNvPr>
          <p:cNvSpPr/>
          <p:nvPr/>
        </p:nvSpPr>
        <p:spPr>
          <a:xfrm>
            <a:off x="189916" y="55066"/>
            <a:ext cx="8764168" cy="3600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ЦЕЛИ, НАПРАВЛЕНИЯ ДЕЯТЕЛЬНОСТИ ФОНДА</a:t>
            </a:r>
          </a:p>
        </p:txBody>
      </p:sp>
      <p:sp>
        <p:nvSpPr>
          <p:cNvPr id="9" name="TextBox 8">
            <a:extLst/>
          </p:cNvPr>
          <p:cNvSpPr txBox="1"/>
          <p:nvPr/>
        </p:nvSpPr>
        <p:spPr>
          <a:xfrm>
            <a:off x="1579251" y="1451493"/>
            <a:ext cx="7382977" cy="18107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400" b="1" u="sng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ЦЕЛИ:</a:t>
            </a:r>
          </a:p>
          <a:p>
            <a:pPr marL="342900" indent="-342900" algn="just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Содействие в реализации промышленной и инвестиционной политики в Чувашской Республике;</a:t>
            </a:r>
          </a:p>
          <a:p>
            <a:pPr marL="342900" indent="-342900" algn="just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Информационно-аналитическое и консультационное обеспечение деятельности в сфере промышленности и инвестиций, в том числе:</a:t>
            </a:r>
          </a:p>
          <a:p>
            <a:pPr marL="648000" indent="-342900" algn="just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сбор данных, связанных с повышением инвестиционной привлекательности в сфере промышленности и инвестиций;</a:t>
            </a:r>
          </a:p>
          <a:p>
            <a:pPr marL="648000" indent="-342900" algn="just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информационное и научно-методическое обеспечение организации мероприятий в интересах Чувашской Республики.</a:t>
            </a:r>
          </a:p>
        </p:txBody>
      </p:sp>
      <p:sp>
        <p:nvSpPr>
          <p:cNvPr id="13" name="TextBox 12">
            <a:extLst/>
          </p:cNvPr>
          <p:cNvSpPr txBox="1"/>
          <p:nvPr/>
        </p:nvSpPr>
        <p:spPr>
          <a:xfrm>
            <a:off x="1579251" y="3243557"/>
            <a:ext cx="7406419" cy="15824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400" b="1" u="sng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НАПРАВЛЕНИЯ ДЕЯТЕЛЬНОСТИ:</a:t>
            </a:r>
          </a:p>
          <a:p>
            <a:pPr marL="342900" indent="-342900" algn="just"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Деятельность по :</a:t>
            </a:r>
          </a:p>
          <a:p>
            <a:pPr marL="342900" indent="-342900" algn="just"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Предоставлению займов и прочих видов кредита;</a:t>
            </a:r>
          </a:p>
          <a:p>
            <a:pPr marL="446088" indent="-342900" algn="just"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Предоставление прочих финансовых услуг;</a:t>
            </a:r>
            <a:endParaRPr lang="en-US" sz="1200" b="1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342900" algn="just"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Создание и использование баз данных и информационных ресурсов;</a:t>
            </a:r>
          </a:p>
          <a:p>
            <a:pPr marL="446088" indent="-342900" algn="just"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Исследование конъюнктуры рынка;</a:t>
            </a:r>
          </a:p>
          <a:p>
            <a:pPr marL="446088" indent="-342900" algn="just"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Организация конференций и выставок.</a:t>
            </a:r>
          </a:p>
        </p:txBody>
      </p:sp>
      <p:pic>
        <p:nvPicPr>
          <p:cNvPr id="3079" name="Picture 6" descr="Похожее изображени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" y="452438"/>
            <a:ext cx="133032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" descr="Картинки по запросу рисунок высокотехнологическое производство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8913" y="1624013"/>
            <a:ext cx="1331912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4" descr="Картинки по запросу рисунок высокотехнологическое производство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500" y="2514600"/>
            <a:ext cx="133032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25" descr="tehnopark_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500" y="3352800"/>
            <a:ext cx="133191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26" descr="tehnopark_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8913" y="4227513"/>
            <a:ext cx="1331912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extBox 1"/>
          <p:cNvSpPr txBox="1">
            <a:spLocks noChangeArrowheads="1"/>
          </p:cNvSpPr>
          <p:nvPr/>
        </p:nvSpPr>
        <p:spPr bwMode="auto">
          <a:xfrm>
            <a:off x="1579563" y="452438"/>
            <a:ext cx="7373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1200" b="1"/>
              <a:t>Автономное учреждение Чувашской Республики «Фонд развития промышленности и инвестиционной деятельности в Чувашской Республике» Министерства экономического развития, промышленности и торговли Чувашской Республики </a:t>
            </a:r>
            <a:r>
              <a:rPr lang="ru-RU" altLang="ru-RU" sz="1200"/>
              <a:t>создано в соответствии с Указом Главы Чувашской Республики от 30 декабря 2016 г. № 203 и Постановлением Кабинета Министров Чувашской Республики от 05 января 2017 г. № 1.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>
            <a:extLst/>
          </p:cNvPr>
          <p:cNvSpPr/>
          <p:nvPr/>
        </p:nvSpPr>
        <p:spPr>
          <a:xfrm>
            <a:off x="189916" y="55066"/>
            <a:ext cx="8764168" cy="356444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ФИНАНСОВАЯ ПОДДЕРЖКА</a:t>
            </a:r>
          </a:p>
        </p:txBody>
      </p:sp>
      <p:pic>
        <p:nvPicPr>
          <p:cNvPr id="4101" name="Picture 4" descr="http://v-em.ru/images/8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38" y="2871788"/>
            <a:ext cx="1439862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" descr="https://im3-tub-ru.yandex.net/i?id=c180107d0c77aa095030bffcb76ee8be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900" y="4025900"/>
            <a:ext cx="1439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4" descr="https://im2-tub-ru.yandex.net/i?id=39f6d7e2b079b8d56966bd0ae5010411-l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13" y="1776413"/>
            <a:ext cx="1439862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1514475" y="2628900"/>
            <a:ext cx="7461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80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4105" name="TextBox 11"/>
          <p:cNvSpPr txBox="1">
            <a:spLocks noChangeArrowheads="1"/>
          </p:cNvSpPr>
          <p:nvPr/>
        </p:nvSpPr>
        <p:spPr bwMode="auto">
          <a:xfrm>
            <a:off x="1641475" y="382588"/>
            <a:ext cx="7334250" cy="456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endParaRPr lang="ru-RU" altLang="ru-RU" sz="13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ru-RU" altLang="ru-RU" sz="13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Предоставление займов на реализацию проектов в сфере развития промышленности в Чувашской Республике (Порядок предоставления займов вступил в действие 20.04.2017 г.)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ru-RU" altLang="ru-RU" sz="13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Предоставление займов на реализацию проектов субъектов инвестиционной деятельности в Чувашской Республике (Порядок предоставления займов вступил в действие 14.07.2017 г.)</a:t>
            </a:r>
            <a:endParaRPr lang="en-US" altLang="ru-RU" sz="13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171450" lvl="0" indent="-17145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ru-RU" altLang="ru-RU" sz="13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Финансирование строительства (реконструкции) объектов капитального строительства инженерной и транспортной инфраструктуры, являющихся неотъемлемой частью инвестиционных проектов прошедших конкурсный отбор (Порядок утвержден Кабинетом министров ЧР 12.07.2017 г.)</a:t>
            </a:r>
            <a:endParaRPr lang="en-US" altLang="ru-RU" sz="13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171450" lvl="0" indent="-17145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ru-RU" altLang="ru-RU" sz="13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Совместное финансирование проектов по программе «Проекты развития» в рамках соглашения о взаимодействии «Российского фонда технологического развития» и «Фонда развития промышленности и инвестиционной деятельности в Чувашской Республике»  (Подписано соглашение о взаимодействии между фондами 23.06.2017 г.)</a:t>
            </a:r>
          </a:p>
          <a:p>
            <a:pPr marL="171450" lvl="0" indent="-17145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ru-RU" altLang="ru-RU" sz="13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Совместное финансирование проектов по программе «Комплектующие изделия» в рамках соглашения о взаимодействии «Российского фонда технологического развития» и «Фонда развития промышленности и инвестиционной деятельности в Чувашской Республике»  (Соглашение в настоящее время проходит стадию согласования)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</a:pPr>
            <a:endParaRPr lang="ru-RU" altLang="ru-RU" sz="13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106" name="Picture 6" descr="https://im0-tub-ru.yandex.net/i?id=5d400b26867913fcfbb3475456f5fafe-l&amp;n=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138" y="652463"/>
            <a:ext cx="1439862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89916" y="55066"/>
            <a:ext cx="8764168" cy="3600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ОТРАСЛЕВЫЕ НАПРАВЛЕНИЯ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0500" y="414338"/>
          <a:ext cx="4382084" cy="22369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2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9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ОКВЭД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Отраслевые направления,</a:t>
                      </a:r>
                      <a:r>
                        <a:rPr lang="ru-RU" sz="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рамках которых </a:t>
                      </a:r>
                      <a:r>
                        <a:rPr lang="ru-RU" sz="700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ВОЗМОЖНО</a:t>
                      </a:r>
                      <a:r>
                        <a:rPr lang="ru-RU" sz="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получение финансовой поддержки Фонда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046"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«Сельское, лесное хозяйство, охота, рыболовство и рыбоводство»</a:t>
                      </a:r>
                      <a:endParaRPr lang="ru-RU" sz="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1" marR="72001" marT="32404" marB="32404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Растениеводство и животноводство, охота и предоставление соответствующих услуг в этих областях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046"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«</a:t>
                      </a:r>
                      <a:r>
                        <a:rPr lang="ru-RU" sz="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Обрабатывающие производства»</a:t>
                      </a:r>
                    </a:p>
                  </a:txBody>
                  <a:tcPr marL="72001" marR="72001" marT="32404" marB="32404"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5200" marB="252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183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979" marR="71979" marT="32417" marB="324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пищевых продуктов</a:t>
                      </a:r>
                      <a:endParaRPr lang="ru-RU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979" marR="71979" marT="32417" marB="3241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183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1979" marR="71979" marT="32417" marB="324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напитков</a:t>
                      </a:r>
                    </a:p>
                  </a:txBody>
                  <a:tcPr marL="71979" marR="71979" marT="32417" marB="3241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046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текстильных изделий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046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одежды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046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кожи и изделий из кожи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828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Обработка древесины и производство изделий из дерева и пробки, кроме мебели, производство изделий из соломки и материалов для плетения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046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бумаги и бумажных изделий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90500" y="2706688"/>
          <a:ext cx="4375457" cy="20465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8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7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067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r>
                        <a:rPr lang="ru-RU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ОКВЭД</a:t>
                      </a:r>
                      <a:endParaRPr lang="ru-RU" sz="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979" marR="71979" marT="32417" marB="32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Отраслевые направления,</a:t>
                      </a:r>
                      <a:r>
                        <a:rPr lang="ru-RU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рамках которых </a:t>
                      </a:r>
                      <a:r>
                        <a:rPr lang="ru-RU" sz="800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НЕВОЗМОЖНО</a:t>
                      </a:r>
                      <a:r>
                        <a:rPr lang="ru-RU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получение финансовой поддержки Фонда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979" marR="71979" marT="32417" marB="324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967"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B «Добыча полезных ископаемых»</a:t>
                      </a:r>
                    </a:p>
                  </a:txBody>
                  <a:tcPr marL="71979" marR="71979" marT="32417" marB="32417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967"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</a:t>
                      </a:r>
                      <a:r>
                        <a:rPr lang="ru-RU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</a:t>
                      </a:r>
                      <a:r>
                        <a:rPr lang="ru-RU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«Обрабатывающие производства»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979" marR="71979" marT="32417" marB="32417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967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1979" marR="71979" marT="32417" marB="324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табачных изделий</a:t>
                      </a:r>
                    </a:p>
                  </a:txBody>
                  <a:tcPr marL="71979" marR="71979" marT="32417" marB="3241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967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1979" marR="71979" marT="32417" marB="324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полиграфическая и копирование носителей</a:t>
                      </a:r>
                    </a:p>
                  </a:txBody>
                  <a:tcPr marL="71979" marR="71979" marT="32417" marB="3241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967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1979" marR="71979" marT="32417" marB="324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кокса и нефтепродуктов</a:t>
                      </a:r>
                    </a:p>
                  </a:txBody>
                  <a:tcPr marL="71979" marR="71979" marT="32417" marB="3241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967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24.46</a:t>
                      </a:r>
                    </a:p>
                  </a:txBody>
                  <a:tcPr marL="71979" marR="71979" marT="32417" marB="324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ядерного топлива</a:t>
                      </a:r>
                    </a:p>
                  </a:txBody>
                  <a:tcPr marL="71979" marR="71979" marT="32417" marB="3241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067"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D «Обеспечение электрической энергией, газом и паром; кондиционирование воздуха»</a:t>
                      </a:r>
                    </a:p>
                  </a:txBody>
                  <a:tcPr marL="71979" marR="71979" marT="32417" marB="32417"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324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067"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E «Водоснабжение; водоотведение, организация сбора и утилизации отходов, деятельность по ликвидации загрязнений»</a:t>
                      </a:r>
                    </a:p>
                  </a:txBody>
                  <a:tcPr marL="71979" marR="71979" marT="32417" marB="32417"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2400" marB="324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216" name="Picture 2" descr="От растущего бизнеса – к национальным чемпион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3400" y="3333750"/>
            <a:ext cx="18002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7" name="Picture 4" descr="Доступные инвестиции на развит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0938" y="3351213"/>
            <a:ext cx="18002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8" name="Picture 6" descr="Как работают деньг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2525" y="4011613"/>
            <a:ext cx="179863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9" name="Picture 8" descr="Развивая промышленность – создаем будущее!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3400" y="4011613"/>
            <a:ext cx="180022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572000" y="414338"/>
          <a:ext cx="4381407" cy="2785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2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9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55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ОКВЭД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Отраслевые направления,</a:t>
                      </a:r>
                      <a:r>
                        <a:rPr lang="ru-RU" sz="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рамках которых </a:t>
                      </a:r>
                      <a:r>
                        <a:rPr lang="ru-RU" sz="700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ВОЗМОЖНО</a:t>
                      </a:r>
                      <a:r>
                        <a:rPr lang="ru-RU" sz="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получение финансовой поддержки Фонда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химических веществ и химических продуктов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лекарственных средств и материалов, применяемых в медицинских целях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резиновых и пластмассовых изделий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прочей неметаллической минеральной продукции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металлургическое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готовых металлических изделий, кроме машин и оборудования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компьютеров, электронных и оптических изделий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электрического оборудования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машин и оборудования, не включенных в другие группировки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автотранспортных средств, прицепов и полуприцепов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прочих транспортных средств и оборудования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мебели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прочих готовых изделий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13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72001" marR="72001" marT="32404" marB="3240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 и монтаж машин и оборудования</a:t>
                      </a:r>
                    </a:p>
                  </a:txBody>
                  <a:tcPr marL="72001" marR="72001" marT="32404" marB="32404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>
            <a:extLst/>
          </p:cNvPr>
          <p:cNvSpPr/>
          <p:nvPr/>
        </p:nvSpPr>
        <p:spPr>
          <a:xfrm>
            <a:off x="189916" y="55066"/>
            <a:ext cx="8764168" cy="575116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УСЛОВИЯ ПРЕДОСТАВЛЕНИЯ ЗАЙМОВ В РАМКАХ РЕГИОНАЛЬНЫХ ПРОГРАММ</a:t>
            </a:r>
          </a:p>
        </p:txBody>
      </p:sp>
      <p:sp>
        <p:nvSpPr>
          <p:cNvPr id="14" name="TextBox 13">
            <a:extLst/>
          </p:cNvPr>
          <p:cNvSpPr txBox="1"/>
          <p:nvPr/>
        </p:nvSpPr>
        <p:spPr>
          <a:xfrm>
            <a:off x="177635" y="728832"/>
            <a:ext cx="876416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Займы предоставляются на реализацию новых инвестиционных проектов, предусматривающих внедрение передовых технологий, создание новых продуктов или организацию импортозамещающих производств в рамках приоритетных направлений промышленности и инвестиционной деятельности.</a:t>
            </a:r>
          </a:p>
        </p:txBody>
      </p:sp>
      <p:graphicFrame>
        <p:nvGraphicFramePr>
          <p:cNvPr id="2" name="Таблица 1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464637"/>
              </p:ext>
            </p:extLst>
          </p:nvPr>
        </p:nvGraphicFramePr>
        <p:xfrm>
          <a:off x="190500" y="1492250"/>
          <a:ext cx="8751887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91442" marR="91442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Значение</a:t>
                      </a:r>
                    </a:p>
                  </a:txBody>
                  <a:tcPr marL="91442" marR="91442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 бюджет проекта</a:t>
                      </a:r>
                    </a:p>
                  </a:txBody>
                  <a:tcPr marL="91442" marR="91442" marT="34290" marB="3429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200,0 </a:t>
                      </a:r>
                      <a:r>
                        <a:rPr lang="ru-RU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 рублей</a:t>
                      </a:r>
                    </a:p>
                  </a:txBody>
                  <a:tcPr marL="91442" marR="91442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займа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90" marB="3429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300,0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 рублей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Процентная ставка</a:t>
                      </a:r>
                    </a:p>
                  </a:txBody>
                  <a:tcPr marL="91442" marR="91442" marT="34290" marB="3429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проектов с бюджетом от 200,0 млн рублей до 600,0 млн рублей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¾ ключевой ставки Банка России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действующей на дату подписания договора займа </a:t>
                      </a:r>
                      <a:r>
                        <a:rPr lang="ru-RU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 настоящее время это 6,3</a:t>
                      </a:r>
                      <a:r>
                        <a:rPr lang="en-US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годовых)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проектов с бюджетом свыше 600,0 млн рублей –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годовых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займа</a:t>
                      </a:r>
                    </a:p>
                  </a:txBody>
                  <a:tcPr marL="91442" marR="91442" marT="34290" marB="3429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более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лет</a:t>
                      </a:r>
                    </a:p>
                  </a:txBody>
                  <a:tcPr marL="91442" marR="91442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Софинансирование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 стороны Заявителя,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частных инвесторов и банков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90" marB="3429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общего бюджета проекта,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том числе:</a:t>
                      </a:r>
                    </a:p>
                    <a:p>
                      <a:pPr marL="46170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планируемой суммы займа – за счет собственных средств Заявителя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7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расчете</a:t>
                      </a:r>
                      <a:r>
                        <a:rPr lang="ru-RU" sz="7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объема </a:t>
                      </a:r>
                      <a:r>
                        <a:rPr lang="ru-RU" sz="700" i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софинансирования</a:t>
                      </a:r>
                      <a:r>
                        <a:rPr lang="ru-RU" sz="7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проекта со стороны Заявителя, частных инвесторов или за счет банковских кредитов:</a:t>
                      </a:r>
                    </a:p>
                    <a:p>
                      <a:pPr marL="46800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7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могут быть учтены инвестиции, осуществленные в проект не ранее 2 лет до даты подачи заявки на получение займа;</a:t>
                      </a:r>
                    </a:p>
                    <a:p>
                      <a:pPr marL="46800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7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учитываются инвестиции за счет средств, выделяемых напрямую для поддержки проектов из бюджета (субсидии, субвенции, трансферты, дотации);</a:t>
                      </a:r>
                    </a:p>
                    <a:p>
                      <a:pPr marL="46800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7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учитываются доходы в виде денежного потока, генерируемого проектом</a:t>
                      </a:r>
                      <a:endParaRPr lang="ru-RU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Софинансирование за счет средств займа</a:t>
                      </a:r>
                    </a:p>
                  </a:txBody>
                  <a:tcPr marL="91442" marR="91442" marT="34290" marB="3429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общего бюджета проекта</a:t>
                      </a:r>
                    </a:p>
                  </a:txBody>
                  <a:tcPr marL="91442" marR="91442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займа</a:t>
                      </a:r>
                    </a:p>
                  </a:txBody>
                  <a:tcPr marL="91442" marR="91442" marT="34290" marB="3429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основного долга – равными ежеквартальными платежами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течение последних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лет срока займа;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процентов – ежеквартально, начиная с первого квартала после выдачи займа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90" marB="3429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>
            <a:extLst/>
          </p:cNvPr>
          <p:cNvSpPr/>
          <p:nvPr/>
        </p:nvSpPr>
        <p:spPr>
          <a:xfrm>
            <a:off x="189916" y="55066"/>
            <a:ext cx="8764168" cy="3510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«ПРОЕКТЫ РАЗВИТИЯ»</a:t>
            </a:r>
          </a:p>
        </p:txBody>
      </p:sp>
      <p:sp>
        <p:nvSpPr>
          <p:cNvPr id="5" name="TextBox 4">
            <a:extLst/>
          </p:cNvPr>
          <p:cNvSpPr txBox="1"/>
          <p:nvPr/>
        </p:nvSpPr>
        <p:spPr>
          <a:xfrm>
            <a:off x="227013" y="479030"/>
            <a:ext cx="8764168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ТРЕБОВАНИЯ К ПРОЕКТАМ</a:t>
            </a:r>
          </a:p>
        </p:txBody>
      </p:sp>
      <p:graphicFrame>
        <p:nvGraphicFramePr>
          <p:cNvPr id="6" name="Таблица 5">
            <a:extLst/>
          </p:cNvPr>
          <p:cNvGraphicFramePr>
            <a:graphicFrameLocks noGrp="1"/>
          </p:cNvGraphicFramePr>
          <p:nvPr/>
        </p:nvGraphicFramePr>
        <p:xfrm>
          <a:off x="227013" y="1995488"/>
          <a:ext cx="8751887" cy="265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677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Значение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 бюджет проекта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 </a:t>
                      </a:r>
                      <a:r>
                        <a:rPr lang="ru-RU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 рублей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Общая сумма займов (у двух Фондов)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 рублей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Процентная ставка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годовых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займа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более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лет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15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Софинансирование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 стороны Заявителя,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частных инвесторов и банков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общего бюджета проекта,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том числе:</a:t>
                      </a:r>
                    </a:p>
                    <a:p>
                      <a:pPr marL="46170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планируемой суммы займа – за счет собственных средств Заявителя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Софинансирование за счет средств займа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общего бюджета проекта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Целевой объем продаж новой продукции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суммы займа в год,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начиная со 2 года серийного производства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713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займа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основного долга – равными ежеквартальными платежами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течение последних</a:t>
                      </a:r>
                      <a:b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лет срока займа;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процентов – ежеквартально, начиная с первого квартала после выдачи займа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Остальные условия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согласно стандарту ФГАУ «РФТР» № СФ-И-51 «Проекты развития»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233" name="TextBox 1"/>
          <p:cNvSpPr txBox="1">
            <a:spLocks noChangeArrowheads="1"/>
          </p:cNvSpPr>
          <p:nvPr/>
        </p:nvSpPr>
        <p:spPr bwMode="auto">
          <a:xfrm>
            <a:off x="189916" y="1423269"/>
            <a:ext cx="876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b="1" dirty="0"/>
              <a:t>Основные условия предоставления займов по Программе «Совместные займы</a:t>
            </a:r>
            <a:r>
              <a:rPr lang="en-US" altLang="ru-RU" sz="1400" b="1" dirty="0"/>
              <a:t> </a:t>
            </a:r>
            <a:endParaRPr lang="ru-RU" altLang="ru-RU" sz="1400" b="1" dirty="0"/>
          </a:p>
          <a:p>
            <a:pPr algn="ctr" eaLnBrk="1" hangingPunct="1"/>
            <a:r>
              <a:rPr lang="en-US" altLang="ru-RU" sz="1400" b="1" dirty="0"/>
              <a:t>–</a:t>
            </a:r>
            <a:r>
              <a:rPr lang="ru-RU" altLang="ru-RU" sz="1400" b="1" dirty="0"/>
              <a:t> Проекты развития»</a:t>
            </a:r>
          </a:p>
        </p:txBody>
      </p:sp>
      <p:pic>
        <p:nvPicPr>
          <p:cNvPr id="8234" name="Picture 2" descr="C:\Users\indust9\Desktop\Требования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3" y="781050"/>
            <a:ext cx="5461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5" name="TextBox 7"/>
          <p:cNvSpPr txBox="1">
            <a:spLocks noChangeArrowheads="1"/>
          </p:cNvSpPr>
          <p:nvPr/>
        </p:nvSpPr>
        <p:spPr bwMode="auto">
          <a:xfrm>
            <a:off x="817562" y="846612"/>
            <a:ext cx="8074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200" dirty="0"/>
              <a:t>Соответствие основным требованиям стандарта ФГАУ «РФТР» № СФ-И-51 «Проекты развития»</a:t>
            </a:r>
          </a:p>
        </p:txBody>
      </p:sp>
      <p:sp>
        <p:nvSpPr>
          <p:cNvPr id="8236" name="TextBox 8"/>
          <p:cNvSpPr txBox="1">
            <a:spLocks noChangeArrowheads="1"/>
          </p:cNvSpPr>
          <p:nvPr/>
        </p:nvSpPr>
        <p:spPr bwMode="auto">
          <a:xfrm>
            <a:off x="817067" y="1081482"/>
            <a:ext cx="4186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1" hangingPunct="1">
              <a:buFont typeface="Courier New" pitchFamily="49" charset="0"/>
              <a:buChar char="o"/>
            </a:pPr>
            <a:r>
              <a:rPr lang="ru-RU" altLang="ru-RU" sz="1000" dirty="0"/>
              <a:t>критерии отбора проектов для финансирования</a:t>
            </a:r>
          </a:p>
          <a:p>
            <a:pPr marL="171450" indent="-171450" eaLnBrk="1" hangingPunct="1">
              <a:buFont typeface="Courier New" pitchFamily="49" charset="0"/>
              <a:buChar char="o"/>
            </a:pPr>
            <a:r>
              <a:rPr lang="ru-RU" altLang="ru-RU" sz="1000" dirty="0"/>
              <a:t>направления целевого использования средств финансирования</a:t>
            </a:r>
          </a:p>
        </p:txBody>
      </p:sp>
      <p:sp>
        <p:nvSpPr>
          <p:cNvPr id="8237" name="TextBox 11"/>
          <p:cNvSpPr txBox="1">
            <a:spLocks noChangeArrowheads="1"/>
          </p:cNvSpPr>
          <p:nvPr/>
        </p:nvSpPr>
        <p:spPr bwMode="auto">
          <a:xfrm>
            <a:off x="4951577" y="1085234"/>
            <a:ext cx="4186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1" hangingPunct="1">
              <a:buFont typeface="Courier New" pitchFamily="49" charset="0"/>
              <a:buChar char="o"/>
            </a:pPr>
            <a:r>
              <a:rPr lang="ru-RU" altLang="ru-RU" sz="1000" dirty="0"/>
              <a:t>требования к заявителю и основным участникам проекта</a:t>
            </a:r>
          </a:p>
          <a:p>
            <a:pPr marL="171450" indent="-171450" eaLnBrk="1" hangingPunct="1">
              <a:buFont typeface="Courier New" pitchFamily="49" charset="0"/>
              <a:buChar char="o"/>
            </a:pPr>
            <a:r>
              <a:rPr lang="ru-RU" altLang="ru-RU" sz="1000" dirty="0"/>
              <a:t>инструменты финансирования</a:t>
            </a:r>
          </a:p>
        </p:txBody>
      </p:sp>
      <p:sp>
        <p:nvSpPr>
          <p:cNvPr id="8238" name="TextBox 10"/>
          <p:cNvSpPr txBox="1">
            <a:spLocks noChangeArrowheads="1"/>
          </p:cNvSpPr>
          <p:nvPr/>
        </p:nvSpPr>
        <p:spPr bwMode="auto">
          <a:xfrm>
            <a:off x="190500" y="4648200"/>
            <a:ext cx="58213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100" b="1" u="sng"/>
              <a:t>ПАРАМЕТРЫ УЧАСТИЯ КАЖДОГО ИЗ ФОНДОВ В СОФИНАНСИРОВАНИИ:</a:t>
            </a:r>
          </a:p>
        </p:txBody>
      </p:sp>
      <p:sp>
        <p:nvSpPr>
          <p:cNvPr id="8239" name="TextBox 13"/>
          <p:cNvSpPr txBox="1">
            <a:spLocks noChangeArrowheads="1"/>
          </p:cNvSpPr>
          <p:nvPr/>
        </p:nvSpPr>
        <p:spPr bwMode="auto">
          <a:xfrm>
            <a:off x="222250" y="4851400"/>
            <a:ext cx="26892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1" hangingPunct="1">
              <a:buFont typeface="Courier New" pitchFamily="49" charset="0"/>
              <a:buChar char="o"/>
            </a:pPr>
            <a:r>
              <a:rPr lang="ru-RU" altLang="ru-RU" sz="1000" b="1"/>
              <a:t>70%</a:t>
            </a:r>
            <a:r>
              <a:rPr lang="ru-RU" altLang="ru-RU" sz="1000"/>
              <a:t> – средства федерального Фонда</a:t>
            </a:r>
          </a:p>
        </p:txBody>
      </p:sp>
      <p:sp>
        <p:nvSpPr>
          <p:cNvPr id="8240" name="TextBox 14"/>
          <p:cNvSpPr txBox="1">
            <a:spLocks noChangeArrowheads="1"/>
          </p:cNvSpPr>
          <p:nvPr/>
        </p:nvSpPr>
        <p:spPr bwMode="auto">
          <a:xfrm>
            <a:off x="2987675" y="4851400"/>
            <a:ext cx="27003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1" hangingPunct="1">
              <a:buFont typeface="Courier New" pitchFamily="49" charset="0"/>
              <a:buChar char="o"/>
            </a:pPr>
            <a:r>
              <a:rPr lang="ru-RU" altLang="ru-RU" sz="1000" b="1"/>
              <a:t>30%</a:t>
            </a:r>
            <a:r>
              <a:rPr lang="ru-RU" altLang="ru-RU" sz="1000"/>
              <a:t> – средства регионального Фонда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>
            <a:extLst/>
          </p:cNvPr>
          <p:cNvSpPr/>
          <p:nvPr/>
        </p:nvSpPr>
        <p:spPr>
          <a:xfrm>
            <a:off x="189916" y="55066"/>
            <a:ext cx="8764168" cy="3510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«КОМПЛЕКТУЮЩИЕ ИЗДЕЛИЯ»</a:t>
            </a:r>
          </a:p>
        </p:txBody>
      </p:sp>
      <p:sp>
        <p:nvSpPr>
          <p:cNvPr id="5" name="TextBox 4">
            <a:extLst/>
          </p:cNvPr>
          <p:cNvSpPr txBox="1"/>
          <p:nvPr/>
        </p:nvSpPr>
        <p:spPr>
          <a:xfrm>
            <a:off x="214732" y="458418"/>
            <a:ext cx="8764168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ТРЕБОВАНИЯ К ПРОЕКТАМ</a:t>
            </a:r>
          </a:p>
        </p:txBody>
      </p:sp>
      <p:graphicFrame>
        <p:nvGraphicFramePr>
          <p:cNvPr id="6" name="Таблица 5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636262"/>
              </p:ext>
            </p:extLst>
          </p:nvPr>
        </p:nvGraphicFramePr>
        <p:xfrm>
          <a:off x="227013" y="1995488"/>
          <a:ext cx="8751887" cy="265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677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Значение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 бюджет проекта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28,6 </a:t>
                      </a:r>
                      <a:r>
                        <a:rPr lang="ru-RU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 рублей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Общая сумма займов (у двух Фондов)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 рублей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Процентная ставка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 </a:t>
                      </a:r>
                      <a:r>
                        <a:rPr lang="ru-RU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годовых в первые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три года </a:t>
                      </a:r>
                      <a:r>
                        <a:rPr lang="ru-RU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годовых в последующие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два года </a:t>
                      </a:r>
                      <a:r>
                        <a:rPr lang="ru-RU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пользования займом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займа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более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лет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15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Софинансирование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 стороны Заявителя,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частных инвесторов и банков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общего бюджета проекта,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том числе:</a:t>
                      </a:r>
                    </a:p>
                    <a:p>
                      <a:pPr marL="46170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планируемой суммы займа – за счет собственных средств Заявителя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Софинансирование за счет средств займа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общего бюджета проекта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Целевой объем продаж новой продукции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суммы займа в год,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начиная со 2 года серийного производства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713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займа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основного долга – равными ежеквартальными платежами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течение последних</a:t>
                      </a:r>
                      <a:b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лет срока займа;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процентов – ежеквартально, начиная с первого квартала после выдачи займа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Остальные условия</a:t>
                      </a:r>
                    </a:p>
                  </a:txBody>
                  <a:tcPr marL="91442" marR="91442" marT="34260" marB="3426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согласно стандарту ФГАУ «РФТР» № СФ-И-51 «Проекты развития»</a:t>
                      </a:r>
                    </a:p>
                  </a:txBody>
                  <a:tcPr marL="91442" marR="91442" marT="34260" marB="3426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57" name="TextBox 1"/>
          <p:cNvSpPr txBox="1">
            <a:spLocks noChangeArrowheads="1"/>
          </p:cNvSpPr>
          <p:nvPr/>
        </p:nvSpPr>
        <p:spPr bwMode="auto">
          <a:xfrm>
            <a:off x="189497" y="1421303"/>
            <a:ext cx="876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b="1" dirty="0"/>
              <a:t>Основные условия предоставления займов по Программе «Совместные займы – Комплектующие изделия»</a:t>
            </a:r>
          </a:p>
        </p:txBody>
      </p:sp>
      <p:pic>
        <p:nvPicPr>
          <p:cNvPr id="9258" name="Picture 2" descr="C:\Users\indust9\Desktop\Требования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3849" y="720028"/>
            <a:ext cx="5461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9" name="TextBox 7"/>
          <p:cNvSpPr txBox="1">
            <a:spLocks noChangeArrowheads="1"/>
          </p:cNvSpPr>
          <p:nvPr/>
        </p:nvSpPr>
        <p:spPr bwMode="auto">
          <a:xfrm>
            <a:off x="791917" y="830625"/>
            <a:ext cx="8074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200" dirty="0"/>
              <a:t>Соответствие основным требованиям стандарта ФГАУ «РФТР» № СФ-И-51 «Проекты развития»</a:t>
            </a:r>
          </a:p>
        </p:txBody>
      </p:sp>
      <p:sp>
        <p:nvSpPr>
          <p:cNvPr id="9260" name="TextBox 8"/>
          <p:cNvSpPr txBox="1">
            <a:spLocks noChangeArrowheads="1"/>
          </p:cNvSpPr>
          <p:nvPr/>
        </p:nvSpPr>
        <p:spPr bwMode="auto">
          <a:xfrm>
            <a:off x="775686" y="1048112"/>
            <a:ext cx="4186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1" hangingPunct="1">
              <a:buFont typeface="Courier New" pitchFamily="49" charset="0"/>
              <a:buChar char="o"/>
            </a:pPr>
            <a:r>
              <a:rPr lang="ru-RU" altLang="ru-RU" sz="1000" dirty="0"/>
              <a:t>критерии отбора проектов для финансирования</a:t>
            </a:r>
          </a:p>
          <a:p>
            <a:pPr marL="171450" indent="-171450" eaLnBrk="1" hangingPunct="1">
              <a:buFont typeface="Courier New" pitchFamily="49" charset="0"/>
              <a:buChar char="o"/>
            </a:pPr>
            <a:r>
              <a:rPr lang="ru-RU" altLang="ru-RU" sz="1000" dirty="0"/>
              <a:t>направления целевого использования средств финансирования</a:t>
            </a:r>
          </a:p>
        </p:txBody>
      </p:sp>
      <p:sp>
        <p:nvSpPr>
          <p:cNvPr id="9261" name="TextBox 11"/>
          <p:cNvSpPr txBox="1">
            <a:spLocks noChangeArrowheads="1"/>
          </p:cNvSpPr>
          <p:nvPr/>
        </p:nvSpPr>
        <p:spPr bwMode="auto">
          <a:xfrm>
            <a:off x="4828929" y="1034884"/>
            <a:ext cx="4186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1" hangingPunct="1">
              <a:buFont typeface="Courier New" pitchFamily="49" charset="0"/>
              <a:buChar char="o"/>
            </a:pPr>
            <a:r>
              <a:rPr lang="ru-RU" altLang="ru-RU" sz="1000" dirty="0"/>
              <a:t>требования к заявителю и основным участникам проекта</a:t>
            </a:r>
          </a:p>
          <a:p>
            <a:pPr marL="171450" indent="-171450" eaLnBrk="1" hangingPunct="1">
              <a:buFont typeface="Courier New" pitchFamily="49" charset="0"/>
              <a:buChar char="o"/>
            </a:pPr>
            <a:r>
              <a:rPr lang="ru-RU" altLang="ru-RU" sz="1000" dirty="0"/>
              <a:t>инструменты финансирования</a:t>
            </a:r>
          </a:p>
        </p:txBody>
      </p:sp>
      <p:sp>
        <p:nvSpPr>
          <p:cNvPr id="9262" name="TextBox 10"/>
          <p:cNvSpPr txBox="1">
            <a:spLocks noChangeArrowheads="1"/>
          </p:cNvSpPr>
          <p:nvPr/>
        </p:nvSpPr>
        <p:spPr bwMode="auto">
          <a:xfrm>
            <a:off x="190500" y="4648200"/>
            <a:ext cx="58213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100" b="1" u="sng"/>
              <a:t>ПАРАМЕТРЫ УЧАСТИЯ КАЖДОГО ИЗ ФОНДОВ В СОФИНАНСИРОВАНИИ:</a:t>
            </a:r>
          </a:p>
        </p:txBody>
      </p:sp>
      <p:sp>
        <p:nvSpPr>
          <p:cNvPr id="9263" name="TextBox 13"/>
          <p:cNvSpPr txBox="1">
            <a:spLocks noChangeArrowheads="1"/>
          </p:cNvSpPr>
          <p:nvPr/>
        </p:nvSpPr>
        <p:spPr bwMode="auto">
          <a:xfrm>
            <a:off x="222250" y="4851400"/>
            <a:ext cx="26892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1" hangingPunct="1">
              <a:buFont typeface="Courier New" pitchFamily="49" charset="0"/>
              <a:buChar char="o"/>
            </a:pPr>
            <a:r>
              <a:rPr lang="ru-RU" altLang="ru-RU" sz="1000" b="1"/>
              <a:t>70%</a:t>
            </a:r>
            <a:r>
              <a:rPr lang="ru-RU" altLang="ru-RU" sz="1000"/>
              <a:t> – средства федерального Фонда</a:t>
            </a:r>
          </a:p>
        </p:txBody>
      </p:sp>
      <p:sp>
        <p:nvSpPr>
          <p:cNvPr id="9264" name="TextBox 14"/>
          <p:cNvSpPr txBox="1">
            <a:spLocks noChangeArrowheads="1"/>
          </p:cNvSpPr>
          <p:nvPr/>
        </p:nvSpPr>
        <p:spPr bwMode="auto">
          <a:xfrm>
            <a:off x="2987675" y="4851400"/>
            <a:ext cx="27003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1" hangingPunct="1">
              <a:buFont typeface="Courier New" pitchFamily="49" charset="0"/>
              <a:buChar char="o"/>
            </a:pPr>
            <a:r>
              <a:rPr lang="ru-RU" altLang="ru-RU" sz="1000" b="1"/>
              <a:t>30%</a:t>
            </a:r>
            <a:r>
              <a:rPr lang="ru-RU" altLang="ru-RU" sz="1000"/>
              <a:t> – средства регионального Фонда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62"/>
          <p:cNvSpPr txBox="1">
            <a:spLocks noChangeArrowheads="1"/>
          </p:cNvSpPr>
          <p:nvPr/>
        </p:nvSpPr>
        <p:spPr bwMode="auto">
          <a:xfrm>
            <a:off x="2279650" y="461963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altLang="ru-RU" sz="600" i="1"/>
              <a:t>Пакет документов по перечню Порядка предоставления займов</a:t>
            </a:r>
          </a:p>
        </p:txBody>
      </p:sp>
      <p:sp>
        <p:nvSpPr>
          <p:cNvPr id="39" name="Скругленный прямоугольник 38">
            <a:extLst/>
          </p:cNvPr>
          <p:cNvSpPr/>
          <p:nvPr/>
        </p:nvSpPr>
        <p:spPr>
          <a:xfrm>
            <a:off x="189916" y="55066"/>
            <a:ext cx="8764168" cy="3510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ПРЕДОСТАВЛЕНИЯ И ВОЗВРАТА ЗАЙМА</a:t>
            </a:r>
          </a:p>
        </p:txBody>
      </p:sp>
      <p:sp>
        <p:nvSpPr>
          <p:cNvPr id="49" name="Скругленный прямоугольник 48">
            <a:extLst/>
          </p:cNvPr>
          <p:cNvSpPr/>
          <p:nvPr/>
        </p:nvSpPr>
        <p:spPr>
          <a:xfrm>
            <a:off x="738188" y="817563"/>
            <a:ext cx="900112" cy="287337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900" b="1">
                <a:solidFill>
                  <a:srgbClr val="000000"/>
                </a:solidFill>
              </a:rPr>
              <a:t>Заявитель</a:t>
            </a:r>
          </a:p>
        </p:txBody>
      </p:sp>
      <p:sp>
        <p:nvSpPr>
          <p:cNvPr id="52" name="Скругленный прямоугольник 51">
            <a:extLst/>
          </p:cNvPr>
          <p:cNvSpPr/>
          <p:nvPr/>
        </p:nvSpPr>
        <p:spPr>
          <a:xfrm>
            <a:off x="198438" y="482600"/>
            <a:ext cx="1979612" cy="741363"/>
          </a:xfrm>
          <a:prstGeom prst="roundRect">
            <a:avLst>
              <a:gd name="adj" fmla="val 6575"/>
            </a:avLst>
          </a:prstGeom>
          <a:noFill/>
          <a:ln w="19050">
            <a:solidFill>
              <a:srgbClr val="00206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900" b="1">
                <a:solidFill>
                  <a:srgbClr val="000000"/>
                </a:solidFill>
              </a:rPr>
              <a:t>Инвестиционный проект</a:t>
            </a:r>
          </a:p>
        </p:txBody>
      </p:sp>
      <p:sp>
        <p:nvSpPr>
          <p:cNvPr id="56" name="Скругленный прямоугольник 55">
            <a:extLst/>
          </p:cNvPr>
          <p:cNvSpPr/>
          <p:nvPr/>
        </p:nvSpPr>
        <p:spPr>
          <a:xfrm>
            <a:off x="200025" y="1435100"/>
            <a:ext cx="3219450" cy="647700"/>
          </a:xfrm>
          <a:prstGeom prst="roundRect">
            <a:avLst>
              <a:gd name="adj" fmla="val 6575"/>
            </a:avLst>
          </a:prstGeom>
          <a:noFill/>
          <a:ln w="19050">
            <a:solidFill>
              <a:srgbClr val="00206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900" b="1">
                <a:solidFill>
                  <a:srgbClr val="000000"/>
                </a:solidFill>
              </a:rPr>
              <a:t>Соинвесторы</a:t>
            </a:r>
          </a:p>
        </p:txBody>
      </p:sp>
      <p:sp>
        <p:nvSpPr>
          <p:cNvPr id="57" name="Скругленный прямоугольник 56">
            <a:extLst/>
          </p:cNvPr>
          <p:cNvSpPr/>
          <p:nvPr/>
        </p:nvSpPr>
        <p:spPr>
          <a:xfrm>
            <a:off x="385763" y="1655763"/>
            <a:ext cx="1598612" cy="288925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900" b="1">
                <a:solidFill>
                  <a:srgbClr val="000000"/>
                </a:solidFill>
              </a:rPr>
              <a:t>Частные инвесторы</a:t>
            </a:r>
          </a:p>
        </p:txBody>
      </p:sp>
      <p:sp>
        <p:nvSpPr>
          <p:cNvPr id="58" name="Скругленный прямоугольник 57">
            <a:extLst/>
          </p:cNvPr>
          <p:cNvSpPr/>
          <p:nvPr/>
        </p:nvSpPr>
        <p:spPr>
          <a:xfrm>
            <a:off x="2074863" y="1662113"/>
            <a:ext cx="900112" cy="288925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900" b="1">
                <a:solidFill>
                  <a:srgbClr val="000000"/>
                </a:solidFill>
              </a:rPr>
              <a:t>Банки</a:t>
            </a:r>
          </a:p>
        </p:txBody>
      </p:sp>
      <p:cxnSp>
        <p:nvCxnSpPr>
          <p:cNvPr id="59" name="Прямая со стрелкой 58">
            <a:extLst/>
          </p:cNvPr>
          <p:cNvCxnSpPr>
            <a:stCxn id="56" idx="0"/>
            <a:endCxn id="52" idx="2"/>
          </p:cNvCxnSpPr>
          <p:nvPr/>
        </p:nvCxnSpPr>
        <p:spPr>
          <a:xfrm flipH="1" flipV="1">
            <a:off x="1187450" y="1223963"/>
            <a:ext cx="622300" cy="211137"/>
          </a:xfrm>
          <a:prstGeom prst="straightConnector1">
            <a:avLst/>
          </a:prstGeom>
          <a:ln w="12700">
            <a:solidFill>
              <a:srgbClr val="002060"/>
            </a:solidFill>
            <a:headEnd type="oval" w="sm" len="sm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кругленный прямоугольник 60">
            <a:extLst/>
          </p:cNvPr>
          <p:cNvSpPr/>
          <p:nvPr/>
        </p:nvSpPr>
        <p:spPr>
          <a:xfrm>
            <a:off x="3635375" y="484188"/>
            <a:ext cx="5272088" cy="1320800"/>
          </a:xfrm>
          <a:prstGeom prst="roundRect">
            <a:avLst>
              <a:gd name="adj" fmla="val 7271"/>
            </a:avLst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900" b="1">
                <a:solidFill>
                  <a:srgbClr val="000000"/>
                </a:solidFill>
              </a:rPr>
              <a:t>Фонд развития промышленности и инвестиционной деятельности </a:t>
            </a:r>
          </a:p>
          <a:p>
            <a:pPr algn="ctr" eaLnBrk="1" hangingPunct="1">
              <a:defRPr/>
            </a:pPr>
            <a:r>
              <a:rPr lang="ru-RU" altLang="ru-RU" sz="900" b="1">
                <a:solidFill>
                  <a:srgbClr val="000000"/>
                </a:solidFill>
              </a:rPr>
              <a:t>в Чувашской Республике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900">
                <a:solidFill>
                  <a:srgbClr val="000000"/>
                </a:solidFill>
              </a:rPr>
              <a:t>экспресс-оценка не более 5 дней </a:t>
            </a:r>
            <a:r>
              <a:rPr lang="ru-RU" altLang="ru-RU" sz="700" i="1">
                <a:solidFill>
                  <a:srgbClr val="000000"/>
                </a:solidFill>
              </a:rPr>
              <a:t>(проводит сотрудник Фонда</a:t>
            </a:r>
            <a:r>
              <a:rPr lang="ru-RU" altLang="ru-RU" sz="700">
                <a:solidFill>
                  <a:srgbClr val="000000"/>
                </a:solidFill>
              </a:rPr>
              <a:t>)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900">
                <a:solidFill>
                  <a:srgbClr val="000000"/>
                </a:solidFill>
              </a:rPr>
              <a:t>входная экспертиза не более 5 дней </a:t>
            </a:r>
            <a:r>
              <a:rPr lang="ru-RU" altLang="ru-RU" sz="700" i="1">
                <a:solidFill>
                  <a:srgbClr val="000000"/>
                </a:solidFill>
              </a:rPr>
              <a:t>(проводит сотрудник Фонда)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900">
                <a:solidFill>
                  <a:srgbClr val="000000"/>
                </a:solidFill>
              </a:rPr>
              <a:t>комплексная экспертиза не более 40 дней </a:t>
            </a:r>
            <a:r>
              <a:rPr lang="ru-RU" altLang="ru-RU" sz="700" i="1">
                <a:solidFill>
                  <a:srgbClr val="000000"/>
                </a:solidFill>
              </a:rPr>
              <a:t>(организует Менеджер проекта с привлечением внешних экспертов за счет средств Заявителя)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ru-RU" altLang="ru-RU" sz="600" i="1">
              <a:solidFill>
                <a:srgbClr val="000000"/>
              </a:solidFill>
            </a:endParaRP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900" b="1">
                <a:solidFill>
                  <a:srgbClr val="000000"/>
                </a:solidFill>
              </a:rPr>
              <a:t>Общая  продолжительность оценки </a:t>
            </a:r>
            <a:r>
              <a:rPr lang="ru-RU" altLang="ru-RU" sz="900" b="1" u="sng">
                <a:solidFill>
                  <a:srgbClr val="000000"/>
                </a:solidFill>
              </a:rPr>
              <a:t>50 - 60 дней</a:t>
            </a:r>
          </a:p>
        </p:txBody>
      </p:sp>
      <p:cxnSp>
        <p:nvCxnSpPr>
          <p:cNvPr id="62" name="Прямая со стрелкой 61">
            <a:extLst/>
          </p:cNvPr>
          <p:cNvCxnSpPr/>
          <p:nvPr/>
        </p:nvCxnSpPr>
        <p:spPr>
          <a:xfrm>
            <a:off x="2178050" y="858838"/>
            <a:ext cx="1476375" cy="0"/>
          </a:xfrm>
          <a:prstGeom prst="straightConnector1">
            <a:avLst/>
          </a:prstGeom>
          <a:ln w="12700">
            <a:solidFill>
              <a:srgbClr val="002060"/>
            </a:solidFill>
            <a:headEnd type="oval" w="sm" len="sm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Скругленный прямоугольник 63">
            <a:extLst/>
          </p:cNvPr>
          <p:cNvSpPr/>
          <p:nvPr/>
        </p:nvSpPr>
        <p:spPr>
          <a:xfrm>
            <a:off x="3219450" y="2303463"/>
            <a:ext cx="5572125" cy="655637"/>
          </a:xfrm>
          <a:prstGeom prst="roundRect">
            <a:avLst>
              <a:gd name="adj" fmla="val 14661"/>
            </a:avLst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900" b="1" dirty="0">
                <a:solidFill>
                  <a:srgbClr val="000000"/>
                </a:solidFill>
              </a:rPr>
              <a:t>Экспертный совет</a:t>
            </a:r>
          </a:p>
          <a:p>
            <a:pPr algn="just" eaLnBrk="1" hangingPunct="1">
              <a:defRPr/>
            </a:pPr>
            <a:r>
              <a:rPr lang="ru-RU" altLang="ru-RU" sz="700" i="1" dirty="0">
                <a:solidFill>
                  <a:srgbClr val="000000"/>
                </a:solidFill>
              </a:rPr>
              <a:t>в составе </a:t>
            </a:r>
            <a:r>
              <a:rPr lang="en-US" altLang="ru-RU" sz="700" i="1" dirty="0">
                <a:solidFill>
                  <a:srgbClr val="000000"/>
                </a:solidFill>
              </a:rPr>
              <a:t>19</a:t>
            </a:r>
            <a:r>
              <a:rPr lang="ru-RU" altLang="ru-RU" sz="700" i="1" dirty="0">
                <a:solidFill>
                  <a:srgbClr val="000000"/>
                </a:solidFill>
              </a:rPr>
              <a:t> человек (представители Минэкономразвития Чувашии, работники Фонда, специалисты в сфере научно-технической, производственно-технологической, инвестиционной деятельности, вопросов импортозамещения)</a:t>
            </a:r>
          </a:p>
          <a:p>
            <a:pPr algn="just" eaLnBrk="1" hangingPunct="1">
              <a:spcBef>
                <a:spcPts val="1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800" dirty="0">
                <a:solidFill>
                  <a:srgbClr val="000000"/>
                </a:solidFill>
              </a:rPr>
              <a:t>одобрение предоставления займа на </a:t>
            </a:r>
            <a:r>
              <a:rPr lang="ru-RU" altLang="ru-RU" sz="800" dirty="0" err="1">
                <a:solidFill>
                  <a:srgbClr val="000000"/>
                </a:solidFill>
              </a:rPr>
              <a:t>софинансирование</a:t>
            </a:r>
            <a:r>
              <a:rPr lang="ru-RU" altLang="ru-RU" sz="800" dirty="0">
                <a:solidFill>
                  <a:srgbClr val="000000"/>
                </a:solidFill>
              </a:rPr>
              <a:t> проекта</a:t>
            </a:r>
          </a:p>
        </p:txBody>
      </p:sp>
      <p:cxnSp>
        <p:nvCxnSpPr>
          <p:cNvPr id="66" name="Прямая со стрелкой 65">
            <a:extLst/>
          </p:cNvPr>
          <p:cNvCxnSpPr/>
          <p:nvPr/>
        </p:nvCxnSpPr>
        <p:spPr>
          <a:xfrm flipH="1">
            <a:off x="6364288" y="1806575"/>
            <a:ext cx="3175" cy="485775"/>
          </a:xfrm>
          <a:prstGeom prst="straightConnector1">
            <a:avLst/>
          </a:prstGeom>
          <a:ln w="12700">
            <a:solidFill>
              <a:srgbClr val="002060"/>
            </a:solidFill>
            <a:headEnd type="oval" w="sm" len="sm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0" name="TextBox 66"/>
          <p:cNvSpPr txBox="1">
            <a:spLocks noChangeArrowheads="1"/>
          </p:cNvSpPr>
          <p:nvPr/>
        </p:nvSpPr>
        <p:spPr bwMode="auto">
          <a:xfrm>
            <a:off x="4926013" y="1992313"/>
            <a:ext cx="14144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700" i="1"/>
              <a:t>Презентация проекта</a:t>
            </a:r>
          </a:p>
        </p:txBody>
      </p:sp>
      <p:sp>
        <p:nvSpPr>
          <p:cNvPr id="11281" name="TextBox 67"/>
          <p:cNvSpPr txBox="1">
            <a:spLocks noChangeArrowheads="1"/>
          </p:cNvSpPr>
          <p:nvPr/>
        </p:nvSpPr>
        <p:spPr bwMode="auto">
          <a:xfrm>
            <a:off x="6403975" y="1978025"/>
            <a:ext cx="136683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700" i="1"/>
              <a:t>Отчеты об экспертизах</a:t>
            </a:r>
          </a:p>
        </p:txBody>
      </p:sp>
      <p:sp>
        <p:nvSpPr>
          <p:cNvPr id="69" name="Овал 68">
            <a:extLst/>
          </p:cNvPr>
          <p:cNvSpPr/>
          <p:nvPr/>
        </p:nvSpPr>
        <p:spPr>
          <a:xfrm>
            <a:off x="504825" y="2244725"/>
            <a:ext cx="1995488" cy="719138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Подписание договора о предоставлении займа</a:t>
            </a:r>
          </a:p>
        </p:txBody>
      </p:sp>
      <p:cxnSp>
        <p:nvCxnSpPr>
          <p:cNvPr id="71" name="Прямая со стрелкой 70">
            <a:extLst/>
          </p:cNvPr>
          <p:cNvCxnSpPr/>
          <p:nvPr/>
        </p:nvCxnSpPr>
        <p:spPr>
          <a:xfrm flipH="1" flipV="1">
            <a:off x="2527300" y="2613025"/>
            <a:ext cx="654050" cy="0"/>
          </a:xfrm>
          <a:prstGeom prst="straightConnector1">
            <a:avLst/>
          </a:prstGeom>
          <a:ln w="12700">
            <a:solidFill>
              <a:srgbClr val="002060"/>
            </a:solidFill>
            <a:headEnd type="oval" w="sm" len="sm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4" name="TextBox 72"/>
          <p:cNvSpPr txBox="1">
            <a:spLocks noChangeArrowheads="1"/>
          </p:cNvSpPr>
          <p:nvPr/>
        </p:nvSpPr>
        <p:spPr bwMode="auto">
          <a:xfrm>
            <a:off x="2465388" y="2287588"/>
            <a:ext cx="873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700" i="1"/>
              <a:t>Протокол заседания</a:t>
            </a:r>
          </a:p>
        </p:txBody>
      </p:sp>
      <p:sp>
        <p:nvSpPr>
          <p:cNvPr id="74" name="Скругленный прямоугольник 73">
            <a:extLst/>
          </p:cNvPr>
          <p:cNvSpPr/>
          <p:nvPr/>
        </p:nvSpPr>
        <p:spPr>
          <a:xfrm>
            <a:off x="207963" y="3109913"/>
            <a:ext cx="8756650" cy="1308100"/>
          </a:xfrm>
          <a:prstGeom prst="roundRect">
            <a:avLst>
              <a:gd name="adj" fmla="val 7012"/>
            </a:avLst>
          </a:prstGeom>
          <a:noFill/>
          <a:ln w="19050">
            <a:solidFill>
              <a:srgbClr val="00206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900" b="1">
                <a:solidFill>
                  <a:srgbClr val="000000"/>
                </a:solidFill>
              </a:rPr>
              <a:t>Этапы реализации проекта и возврата займа</a:t>
            </a:r>
          </a:p>
          <a:p>
            <a:pPr algn="just" eaLnBrk="1" hangingPunct="1">
              <a:defRPr/>
            </a:pPr>
            <a:endParaRPr lang="ru-RU" altLang="ru-RU" sz="900">
              <a:solidFill>
                <a:srgbClr val="000000"/>
              </a:solidFill>
            </a:endParaRPr>
          </a:p>
        </p:txBody>
      </p:sp>
      <p:sp>
        <p:nvSpPr>
          <p:cNvPr id="75" name="Скругленный прямоугольник 74">
            <a:extLst/>
          </p:cNvPr>
          <p:cNvSpPr/>
          <p:nvPr/>
        </p:nvSpPr>
        <p:spPr>
          <a:xfrm>
            <a:off x="309563" y="3487738"/>
            <a:ext cx="2309812" cy="42545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900" b="1">
                <a:solidFill>
                  <a:srgbClr val="000000"/>
                </a:solidFill>
              </a:rPr>
              <a:t>С 1-го по 3-й год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800" i="1">
                <a:solidFill>
                  <a:srgbClr val="000000"/>
                </a:solidFill>
              </a:rPr>
              <a:t>ежеквартальное погашение процентов</a:t>
            </a:r>
          </a:p>
        </p:txBody>
      </p:sp>
      <p:sp>
        <p:nvSpPr>
          <p:cNvPr id="11287" name="TextBox 75"/>
          <p:cNvSpPr txBox="1">
            <a:spLocks noChangeArrowheads="1"/>
          </p:cNvSpPr>
          <p:nvPr/>
        </p:nvSpPr>
        <p:spPr bwMode="auto">
          <a:xfrm>
            <a:off x="381000" y="4156075"/>
            <a:ext cx="838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800" i="1">
                <a:solidFill>
                  <a:srgbClr val="FF0000"/>
                </a:solidFill>
              </a:rPr>
              <a:t>постоянный мониторинг реализации проекта и контроль за возвратностью предоставленных средств займа (сотрудники Фонда)</a:t>
            </a:r>
          </a:p>
        </p:txBody>
      </p:sp>
      <p:sp>
        <p:nvSpPr>
          <p:cNvPr id="77" name="Скругленный прямоугольник 76">
            <a:extLst/>
          </p:cNvPr>
          <p:cNvSpPr/>
          <p:nvPr/>
        </p:nvSpPr>
        <p:spPr>
          <a:xfrm>
            <a:off x="3213100" y="3462338"/>
            <a:ext cx="3190875" cy="485775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900" b="1">
                <a:solidFill>
                  <a:srgbClr val="000000"/>
                </a:solidFill>
              </a:rPr>
              <a:t>С 4-го по 5-й год</a:t>
            </a:r>
          </a:p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700" i="1">
                <a:solidFill>
                  <a:srgbClr val="000000"/>
                </a:solidFill>
              </a:rPr>
              <a:t>ежеквартальное погашение процентов</a:t>
            </a:r>
          </a:p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700" i="1">
                <a:solidFill>
                  <a:srgbClr val="000000"/>
                </a:solidFill>
              </a:rPr>
              <a:t>ежеквартальное погашение основного долга равными платежами</a:t>
            </a:r>
          </a:p>
        </p:txBody>
      </p:sp>
      <p:cxnSp>
        <p:nvCxnSpPr>
          <p:cNvPr id="78" name="Прямая со стрелкой 77">
            <a:extLst/>
          </p:cNvPr>
          <p:cNvCxnSpPr/>
          <p:nvPr/>
        </p:nvCxnSpPr>
        <p:spPr>
          <a:xfrm>
            <a:off x="2619375" y="3694113"/>
            <a:ext cx="576263" cy="3175"/>
          </a:xfrm>
          <a:prstGeom prst="straightConnector1">
            <a:avLst/>
          </a:prstGeom>
          <a:ln w="12700">
            <a:solidFill>
              <a:srgbClr val="002060"/>
            </a:solidFill>
            <a:headEnd type="oval" w="sm" len="sm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 стрелкой 78">
            <a:extLst/>
          </p:cNvPr>
          <p:cNvCxnSpPr>
            <a:endCxn id="80" idx="2"/>
          </p:cNvCxnSpPr>
          <p:nvPr/>
        </p:nvCxnSpPr>
        <p:spPr>
          <a:xfrm flipV="1">
            <a:off x="6403975" y="3690938"/>
            <a:ext cx="473075" cy="19050"/>
          </a:xfrm>
          <a:prstGeom prst="straightConnector1">
            <a:avLst/>
          </a:prstGeom>
          <a:ln w="12700">
            <a:solidFill>
              <a:srgbClr val="002060"/>
            </a:solidFill>
            <a:headEnd type="oval" w="sm" len="sm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Овал 79">
            <a:extLst/>
          </p:cNvPr>
          <p:cNvSpPr/>
          <p:nvPr/>
        </p:nvSpPr>
        <p:spPr>
          <a:xfrm>
            <a:off x="6877050" y="3365500"/>
            <a:ext cx="1662113" cy="650875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Полное погашение займа и процентов </a:t>
            </a:r>
          </a:p>
          <a:p>
            <a:pPr algn="ctr" eaLnBrk="1" hangingPunct="1">
              <a:defRPr/>
            </a:pP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5 лет</a:t>
            </a:r>
          </a:p>
        </p:txBody>
      </p:sp>
      <p:sp>
        <p:nvSpPr>
          <p:cNvPr id="81" name="Левая фигурная скобка 80">
            <a:extLst/>
          </p:cNvPr>
          <p:cNvSpPr/>
          <p:nvPr/>
        </p:nvSpPr>
        <p:spPr>
          <a:xfrm rot="16200000">
            <a:off x="4439444" y="-253206"/>
            <a:ext cx="265112" cy="8642350"/>
          </a:xfrm>
          <a:prstGeom prst="leftBrace">
            <a:avLst>
              <a:gd name="adj1" fmla="val 56025"/>
              <a:gd name="adj2" fmla="val 50100"/>
            </a:avLst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2" name="Скругленный прямоугольник 81">
            <a:extLst/>
          </p:cNvPr>
          <p:cNvSpPr/>
          <p:nvPr/>
        </p:nvSpPr>
        <p:spPr>
          <a:xfrm>
            <a:off x="198438" y="4484688"/>
            <a:ext cx="4949825" cy="608012"/>
          </a:xfrm>
          <a:prstGeom prst="roundRect">
            <a:avLst>
              <a:gd name="adj" fmla="val 11103"/>
            </a:avLst>
          </a:prstGeom>
          <a:noFill/>
          <a:ln w="19050">
            <a:solidFill>
              <a:srgbClr val="00206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900" b="1">
                <a:solidFill>
                  <a:srgbClr val="000000"/>
                </a:solidFill>
              </a:rPr>
              <a:t>Возможные угрозы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700">
                <a:solidFill>
                  <a:srgbClr val="000000"/>
                </a:solidFill>
              </a:rPr>
              <a:t>прекращение договора по инициативе Заявителя без завершения реализации проекта (отказ от проекта)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700">
                <a:solidFill>
                  <a:srgbClr val="000000"/>
                </a:solidFill>
              </a:rPr>
              <a:t>выявление Фондом факта нецелевого использования Заемщиком суммы займа (или его части), а также заведомого получения займа без намерения реализации проекта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ru-RU" altLang="ru-RU" sz="800">
              <a:solidFill>
                <a:srgbClr val="000000"/>
              </a:solidFill>
            </a:endParaRPr>
          </a:p>
        </p:txBody>
      </p:sp>
      <p:sp>
        <p:nvSpPr>
          <p:cNvPr id="83" name="Полилиния 82">
            <a:extLst/>
          </p:cNvPr>
          <p:cNvSpPr/>
          <p:nvPr/>
        </p:nvSpPr>
        <p:spPr>
          <a:xfrm>
            <a:off x="231775" y="2595563"/>
            <a:ext cx="263525" cy="506412"/>
          </a:xfrm>
          <a:custGeom>
            <a:avLst/>
            <a:gdLst>
              <a:gd name="connsiteX0" fmla="*/ 753414 w 753414"/>
              <a:gd name="connsiteY0" fmla="*/ 0 h 405684"/>
              <a:gd name="connsiteX1" fmla="*/ 0 w 753414"/>
              <a:gd name="connsiteY1" fmla="*/ 0 h 405684"/>
              <a:gd name="connsiteX2" fmla="*/ 0 w 753414"/>
              <a:gd name="connsiteY2" fmla="*/ 405684 h 40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3414" h="405684">
                <a:moveTo>
                  <a:pt x="753414" y="0"/>
                </a:moveTo>
                <a:lnTo>
                  <a:pt x="0" y="0"/>
                </a:lnTo>
                <a:lnTo>
                  <a:pt x="0" y="405684"/>
                </a:lnTo>
              </a:path>
            </a:pathLst>
          </a:custGeom>
          <a:noFill/>
          <a:ln w="12700">
            <a:solidFill>
              <a:srgbClr val="002060"/>
            </a:solidFill>
            <a:headEnd type="oval" w="sm" len="sm"/>
            <a:tailEnd type="stealth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4" name="Скругленный прямоугольник 83">
            <a:extLst/>
          </p:cNvPr>
          <p:cNvSpPr/>
          <p:nvPr/>
        </p:nvSpPr>
        <p:spPr>
          <a:xfrm>
            <a:off x="5402263" y="4543425"/>
            <a:ext cx="3543300" cy="252413"/>
          </a:xfrm>
          <a:prstGeom prst="roundRect">
            <a:avLst>
              <a:gd name="adj" fmla="val 11103"/>
            </a:avLst>
          </a:prstGeom>
          <a:noFill/>
          <a:ln w="19050">
            <a:solidFill>
              <a:srgbClr val="00206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ru-RU" altLang="ru-RU" sz="700" dirty="0">
                <a:solidFill>
                  <a:srgbClr val="000000"/>
                </a:solidFill>
              </a:rPr>
              <a:t>Заемщик уплачивает проценты за пользование суммой займа в размере двукратной ключевой ставки Банка России</a:t>
            </a:r>
          </a:p>
        </p:txBody>
      </p:sp>
      <p:sp>
        <p:nvSpPr>
          <p:cNvPr id="85" name="Скругленный прямоугольник 84">
            <a:extLst/>
          </p:cNvPr>
          <p:cNvSpPr/>
          <p:nvPr/>
        </p:nvSpPr>
        <p:spPr>
          <a:xfrm>
            <a:off x="5402263" y="4856163"/>
            <a:ext cx="3543300" cy="250825"/>
          </a:xfrm>
          <a:prstGeom prst="roundRect">
            <a:avLst>
              <a:gd name="adj" fmla="val 11103"/>
            </a:avLst>
          </a:prstGeom>
          <a:noFill/>
          <a:ln w="19050">
            <a:solidFill>
              <a:srgbClr val="00206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ru-RU" altLang="ru-RU" sz="700">
                <a:solidFill>
                  <a:srgbClr val="000000"/>
                </a:solidFill>
              </a:rPr>
              <a:t>Предусмотрены способы обеспечения исполнения обязательств Заемщика по договору займа  в объеме, равном сумме займа и сумме процентов</a:t>
            </a:r>
          </a:p>
        </p:txBody>
      </p:sp>
      <p:cxnSp>
        <p:nvCxnSpPr>
          <p:cNvPr id="86" name="Прямая со стрелкой 85">
            <a:extLst/>
          </p:cNvPr>
          <p:cNvCxnSpPr>
            <a:endCxn id="84" idx="1"/>
          </p:cNvCxnSpPr>
          <p:nvPr/>
        </p:nvCxnSpPr>
        <p:spPr>
          <a:xfrm flipV="1">
            <a:off x="5148263" y="4670425"/>
            <a:ext cx="254000" cy="147638"/>
          </a:xfrm>
          <a:prstGeom prst="straightConnector1">
            <a:avLst/>
          </a:prstGeom>
          <a:ln w="12700">
            <a:solidFill>
              <a:srgbClr val="002060"/>
            </a:solidFill>
            <a:headEnd type="oval" w="sm" len="sm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>
            <a:extLst/>
          </p:cNvPr>
          <p:cNvCxnSpPr>
            <a:endCxn id="85" idx="1"/>
          </p:cNvCxnSpPr>
          <p:nvPr/>
        </p:nvCxnSpPr>
        <p:spPr>
          <a:xfrm>
            <a:off x="5148263" y="4822825"/>
            <a:ext cx="254000" cy="158750"/>
          </a:xfrm>
          <a:prstGeom prst="straightConnector1">
            <a:avLst/>
          </a:prstGeom>
          <a:ln w="12700">
            <a:solidFill>
              <a:srgbClr val="002060"/>
            </a:solidFill>
            <a:headEnd type="oval" w="sm" len="sm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Полилиния 33">
            <a:extLst/>
          </p:cNvPr>
          <p:cNvSpPr/>
          <p:nvPr/>
        </p:nvSpPr>
        <p:spPr>
          <a:xfrm>
            <a:off x="8539163" y="1144588"/>
            <a:ext cx="511175" cy="2547937"/>
          </a:xfrm>
          <a:custGeom>
            <a:avLst/>
            <a:gdLst>
              <a:gd name="connsiteX0" fmla="*/ 0 w 620485"/>
              <a:gd name="connsiteY0" fmla="*/ 3404507 h 3404507"/>
              <a:gd name="connsiteX1" fmla="*/ 620485 w 620485"/>
              <a:gd name="connsiteY1" fmla="*/ 3404507 h 3404507"/>
              <a:gd name="connsiteX2" fmla="*/ 620485 w 620485"/>
              <a:gd name="connsiteY2" fmla="*/ 0 h 3404507"/>
              <a:gd name="connsiteX3" fmla="*/ 506185 w 620485"/>
              <a:gd name="connsiteY3" fmla="*/ 8165 h 340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485" h="3404507">
                <a:moveTo>
                  <a:pt x="0" y="3404507"/>
                </a:moveTo>
                <a:lnTo>
                  <a:pt x="620485" y="3404507"/>
                </a:lnTo>
                <a:lnTo>
                  <a:pt x="620485" y="0"/>
                </a:lnTo>
                <a:lnTo>
                  <a:pt x="506185" y="8165"/>
                </a:lnTo>
              </a:path>
            </a:pathLst>
          </a:custGeom>
          <a:noFill/>
          <a:ln w="19050">
            <a:solidFill>
              <a:srgbClr val="002060"/>
            </a:solidFill>
            <a:headEnd type="oval" w="sm" len="sm"/>
            <a:tailEnd type="stealth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3"/>
          <p:cNvSpPr txBox="1">
            <a:spLocks noChangeArrowheads="1"/>
          </p:cNvSpPr>
          <p:nvPr/>
        </p:nvSpPr>
        <p:spPr bwMode="auto">
          <a:xfrm>
            <a:off x="182563" y="268288"/>
            <a:ext cx="8763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/>
              <a:t>Финансирование отобранных на конкурсной основе инвестиционных проектов, неотъемлемой частью которых является строительство (реконструкция) объектов капитального </a:t>
            </a:r>
          </a:p>
          <a:p>
            <a:pPr algn="ctr"/>
            <a:r>
              <a:rPr lang="ru-RU" altLang="ru-RU" sz="1400" b="1"/>
              <a:t>строительства инженерной и транспортной инфраструктуры</a:t>
            </a:r>
          </a:p>
        </p:txBody>
      </p:sp>
      <p:graphicFrame>
        <p:nvGraphicFramePr>
          <p:cNvPr id="2" name="Таблица 1">
            <a:extLst/>
          </p:cNvPr>
          <p:cNvGraphicFramePr>
            <a:graphicFrameLocks noGrp="1"/>
          </p:cNvGraphicFramePr>
          <p:nvPr/>
        </p:nvGraphicFramePr>
        <p:xfrm>
          <a:off x="214313" y="1133475"/>
          <a:ext cx="8751887" cy="3611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70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91442" marR="91442" marT="34277" marB="34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Значение</a:t>
                      </a:r>
                    </a:p>
                  </a:txBody>
                  <a:tcPr marL="91442" marR="91442" marT="34277" marB="3427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 бюджет проекта</a:t>
                      </a:r>
                    </a:p>
                  </a:txBody>
                  <a:tcPr marL="91442" marR="91442" marT="34277" marB="34277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400,0 </a:t>
                      </a:r>
                      <a:r>
                        <a:rPr lang="ru-RU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 рублей</a:t>
                      </a:r>
                    </a:p>
                  </a:txBody>
                  <a:tcPr marL="91442" marR="91442" marT="34277" marB="3427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25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возможного финансирования со стороны ЧР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77" marB="34277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более </a:t>
                      </a:r>
                      <a:r>
                        <a:rPr lang="ru-RU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 рублей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77" marB="3427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9189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</a:t>
                      </a:r>
                      <a:r>
                        <a:rPr lang="ru-RU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критерии конкурсного отбора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34277" marB="34277"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соответствие инвестиционного проекта приоритетным направлениям государственной поддержки инвестиционной деятельности в Чувашской Республике;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(реконструкция) на ранее не застроенных или освобожденных от застройки земельных участках, полностью или частично не обеспеченных инженерной и транспортной инфраструктурой на момент начала реализации инвестиционного проекта;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реализации инвестиционного проекта не превышает трех лет;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количества рабочих мест в муниципальном образовании, на территории которого реализуется инвестиционный проект, – создание не менее 50 новых рабочих мест на территории сельского (городского) поселения либо не менее 100 новых рабочих мест на территории городского округа с момента создания нового производства;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ежегодных поступлений от налогов, взимаемых в муниципальном образовании, на территории которого реализуется инвестиционный проект, не менее чем на 5,0 млн. рублей;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реализации инвестиционных проектов с объемом инвестиций от </a:t>
                      </a:r>
                      <a:b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 млн. рублей до 1,0 млрд. рублей включительно размер финансирования составляет не более 100 млн. рублей;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реализации инвестиционных проектов с объемом инвестиций свыше 1,0 млрд. рублей и до 3,0 млрд. рублей – не более 200 млн. рублей;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реализации инвестиционных проектов с объемом инвестиций 3,0 млрд. рублей и выше – не более 300 млн. рублей.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34277" marB="3427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1708</Words>
  <Application>Microsoft Office PowerPoint</Application>
  <PresentationFormat>Экран (16:9)</PresentationFormat>
  <Paragraphs>238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Franklin Gothic Demi</vt:lpstr>
      <vt:lpstr>Times New Roman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2017-03-21T06:02:18Z</dcterms:created>
  <dcterms:modified xsi:type="dcterms:W3CDTF">2017-10-26T09:25:54Z</dcterms:modified>
</cp:coreProperties>
</file>