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2"/>
  </p:notesMasterIdLst>
  <p:handoutMasterIdLst>
    <p:handoutMasterId r:id="rId13"/>
  </p:handoutMasterIdLst>
  <p:sldIdLst>
    <p:sldId id="270" r:id="rId2"/>
    <p:sldId id="319" r:id="rId3"/>
    <p:sldId id="320" r:id="rId4"/>
    <p:sldId id="321" r:id="rId5"/>
    <p:sldId id="323" r:id="rId6"/>
    <p:sldId id="328" r:id="rId7"/>
    <p:sldId id="324" r:id="rId8"/>
    <p:sldId id="325" r:id="rId9"/>
    <p:sldId id="326" r:id="rId10"/>
    <p:sldId id="32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EEEEE"/>
    <a:srgbClr val="EAEAEA"/>
    <a:srgbClr val="F8F8F8"/>
    <a:srgbClr val="6666FF"/>
    <a:srgbClr val="FFE1E1"/>
    <a:srgbClr val="CC3300"/>
    <a:srgbClr val="3399FF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04" autoAdjust="0"/>
    <p:restoredTop sz="94636" autoAdjust="0"/>
  </p:normalViewPr>
  <p:slideViewPr>
    <p:cSldViewPr>
      <p:cViewPr varScale="1">
        <p:scale>
          <a:sx n="110" d="100"/>
          <a:sy n="110" d="100"/>
        </p:scale>
        <p:origin x="126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_____Microsoft_Excel2.xlsx"/><Relationship Id="rId4" Type="http://schemas.openxmlformats.org/officeDocument/2006/relationships/image" Target="../media/image6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8765132616118879E-4"/>
          <c:y val="1.3036128157180861E-2"/>
          <c:w val="0.99981234867383872"/>
          <c:h val="0.81017306703360115"/>
        </c:manualLayout>
      </c:layout>
      <c:bar3DChart>
        <c:barDir val="col"/>
        <c:grouping val="clustered"/>
        <c:varyColors val="1"/>
        <c:ser>
          <c:idx val="3"/>
          <c:order val="0"/>
          <c:spPr>
            <a:scene3d>
              <a:camera prst="orthographicFront"/>
              <a:lightRig rig="glow" dir="t"/>
            </a:scene3d>
            <a:sp3d/>
          </c:spPr>
          <c:invertIfNegative val="1"/>
          <c:dPt>
            <c:idx val="0"/>
            <c:invertIfNegative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1"/>
            <c:invertIfNegative val="1"/>
            <c:bubble3D val="0"/>
            <c:spPr>
              <a:solidFill>
                <a:srgbClr val="002060"/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  <c:spPr>
              <a:solidFill>
                <a:srgbClr val="C00000"/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4"/>
            <c:invertIfNegative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5"/>
            <c:invertIfNegative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6"/>
            <c:invertIfNegative val="1"/>
            <c:bubble3D val="0"/>
            <c:spPr>
              <a:solidFill>
                <a:srgbClr val="FFC000"/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7"/>
            <c:invertIfNegative val="1"/>
            <c:bubble3D val="0"/>
          </c:dPt>
          <c:dPt>
            <c:idx val="8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9"/>
            <c:invertIfNegative val="1"/>
            <c:bubble3D val="0"/>
            <c:spPr>
              <a:solidFill>
                <a:srgbClr val="7030A0"/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10"/>
            <c:invertIfNegative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11"/>
            <c:invertIfNegative val="1"/>
            <c:bubble3D val="0"/>
            <c:spPr>
              <a:solidFill>
                <a:srgbClr val="00B0F0"/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12"/>
            <c:invertIfNegative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glow" dir="t"/>
              </a:scene3d>
              <a:sp3d/>
            </c:spPr>
          </c:dPt>
          <c:dPt>
            <c:idx val="13"/>
            <c:invertIfNegative val="1"/>
            <c:bubble3D val="0"/>
            <c:spPr>
              <a:solidFill>
                <a:srgbClr val="FF0000"/>
              </a:solidFill>
              <a:scene3d>
                <a:camera prst="orthographicFront"/>
                <a:lightRig rig="glow" dir="t"/>
              </a:scene3d>
              <a:sp3d/>
            </c:spPr>
          </c:dPt>
          <c:dLbls>
            <c:dLbl>
              <c:idx val="0"/>
              <c:layout>
                <c:manualLayout>
                  <c:x val="2.9923703979640717E-3"/>
                  <c:y val="-1.60335720273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85,3%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052956175601123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961851989820289E-3"/>
                  <c:y val="-1.5447131890494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885555969460854E-3"/>
                  <c:y val="-6.25709609501383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101,0%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961851989820289E-3"/>
                  <c:y val="-2.00418110724824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885555969460854E-3"/>
                  <c:y val="-1.85755105801252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961851989820289E-3"/>
                  <c:y val="-1.57401210163640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117,2%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2.15084502805921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167,3%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Sheet1!$C$7:$C$16</c:f>
              <c:strCache>
                <c:ptCount val="10"/>
                <c:pt idx="0">
                  <c:v>Производство автотранспортных средств, прицепов и полуприцепов</c:v>
                </c:pt>
                <c:pt idx="1">
                  <c:v>Производство электрического оборудования</c:v>
                </c:pt>
                <c:pt idx="2">
                  <c:v>Производство пищевых продуктов</c:v>
                </c:pt>
                <c:pt idx="3">
                  <c:v>Производство готовых металлических изделий, кроме машин и оборудования</c:v>
                </c:pt>
                <c:pt idx="4">
                  <c:v>Производство текстильных изделий</c:v>
                </c:pt>
                <c:pt idx="5">
                  <c:v>Производство машин и оборудования</c:v>
                </c:pt>
                <c:pt idx="6">
                  <c:v>Производство резиновых и пластмассовых изделий</c:v>
                </c:pt>
                <c:pt idx="7">
                  <c:v>Производствокожи и изделий из кожи</c:v>
                </c:pt>
                <c:pt idx="8">
                  <c:v>Производство химических веществ и химических продуктов</c:v>
                </c:pt>
                <c:pt idx="9">
                  <c:v>Производство прочих транспортных средств и оборудования</c:v>
                </c:pt>
              </c:strCache>
            </c:strRef>
          </c:cat>
          <c:val>
            <c:numRef>
              <c:f>Sheet1!$D$7:$D$16</c:f>
              <c:numCache>
                <c:formatCode>0.0</c:formatCode>
                <c:ptCount val="10"/>
                <c:pt idx="0">
                  <c:v>85.3</c:v>
                </c:pt>
                <c:pt idx="1">
                  <c:v>92.1</c:v>
                </c:pt>
                <c:pt idx="2">
                  <c:v>96.2</c:v>
                </c:pt>
                <c:pt idx="3">
                  <c:v>101</c:v>
                </c:pt>
                <c:pt idx="4">
                  <c:v>102</c:v>
                </c:pt>
                <c:pt idx="5">
                  <c:v>103.3</c:v>
                </c:pt>
                <c:pt idx="6">
                  <c:v>106.3</c:v>
                </c:pt>
                <c:pt idx="7">
                  <c:v>117.2</c:v>
                </c:pt>
                <c:pt idx="8">
                  <c:v>118.7</c:v>
                </c:pt>
                <c:pt idx="9">
                  <c:v>167.3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0"/>
          <c:showBubbleSize val="0"/>
        </c:dLbls>
        <c:gapWidth val="72"/>
        <c:shape val="cylinder"/>
        <c:axId val="205896680"/>
        <c:axId val="205903736"/>
        <c:axId val="0"/>
      </c:bar3DChart>
      <c:catAx>
        <c:axId val="205896680"/>
        <c:scaling>
          <c:orientation val="minMax"/>
        </c:scaling>
        <c:delete val="0"/>
        <c:axPos val="b"/>
        <c:numFmt formatCode="000000" sourceLinked="0"/>
        <c:majorTickMark val="out"/>
        <c:minorTickMark val="none"/>
        <c:tickLblPos val="nextTo"/>
        <c:spPr>
          <a:ln w="4706">
            <a:solidFill>
              <a:schemeClr val="tx1"/>
            </a:solidFill>
            <a:prstDash val="solid"/>
          </a:ln>
        </c:spPr>
        <c:txPr>
          <a:bodyPr rot="0" vert="horz" anchor="t" anchorCtr="1"/>
          <a:lstStyle/>
          <a:p>
            <a:pPr algn="r">
              <a:lnSpc>
                <a:spcPct val="100000"/>
              </a:lnSpc>
              <a:defRPr sz="6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205903736"/>
        <c:crosses val="autoZero"/>
        <c:auto val="0"/>
        <c:lblAlgn val="ctr"/>
        <c:lblOffset val="0"/>
        <c:noMultiLvlLbl val="1"/>
      </c:catAx>
      <c:valAx>
        <c:axId val="205903736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one"/>
        <c:crossAx val="205896680"/>
        <c:crosses val="max"/>
        <c:crossBetween val="between"/>
      </c:valAx>
    </c:plotArea>
    <c:plotVisOnly val="1"/>
    <c:dispBlanksAs val="gap"/>
    <c:showDLblsOverMax val="1"/>
  </c:chart>
  <c:spPr>
    <a:noFill/>
    <a:ln>
      <a:noFill/>
    </a:ln>
    <a:scene3d>
      <a:camera prst="orthographicFront"/>
      <a:lightRig rig="threePt" dir="t"/>
    </a:scene3d>
    <a:sp3d>
      <a:bevelB w="63500"/>
    </a:sp3d>
  </c:spPr>
  <c:txPr>
    <a:bodyPr/>
    <a:lstStyle/>
    <a:p>
      <a:pPr>
        <a:defRPr sz="252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20880870786443"/>
          <c:y val="0.16198363541141322"/>
          <c:w val="0.3601832702349313"/>
          <c:h val="0.684135890158453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25400">
              <a:solidFill>
                <a:srgbClr val="0033CC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blipFill dpi="0" rotWithShape="1">
                <a:blip xmlns:r="http://schemas.openxmlformats.org/officeDocument/2006/relationships" r:embed="rId1"/>
                <a:srcRect/>
                <a:stretch>
                  <a:fillRect l="1000" t="2000" r="4000" b="12000"/>
                </a:stretch>
              </a:blipFill>
              <a:ln w="25400">
                <a:solidFill>
                  <a:srgbClr val="0033CC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 l="15000" t="1000" r="-4000" b="6000"/>
                </a:stretch>
              </a:blipFill>
              <a:ln w="25400">
                <a:solidFill>
                  <a:srgbClr val="0033CC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 l="-4000" t="3000" r="5000" b="9000"/>
                </a:stretch>
              </a:blipFill>
              <a:ln w="25400">
                <a:solidFill>
                  <a:srgbClr val="0033CC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 l="6000" t="6000" r="3000" b="1000"/>
                </a:stretch>
              </a:blipFill>
              <a:ln w="25400">
                <a:solidFill>
                  <a:srgbClr val="0033CC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6799652840092792E-2"/>
                  <c:y val="-3.2955079107385259E-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17,2%</a:t>
                    </a:r>
                  </a:p>
                  <a:p>
                    <a:r>
                      <a:rPr lang="ru-RU" sz="135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Пищевая промышленность, включая напитки</a:t>
                    </a:r>
                    <a:endParaRPr lang="ru-RU" sz="155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341773041361993E-2"/>
                  <c:y val="0.11428450973305923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22,9%</a:t>
                    </a:r>
                  </a:p>
                  <a:p>
                    <a:r>
                      <a:rPr lang="ru-RU" sz="135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Химическое производство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94846441563475E-2"/>
                  <c:y val="-0.11292977448358753"/>
                </c:manualLayout>
              </c:layout>
              <c:tx>
                <c:rich>
                  <a:bodyPr/>
                  <a:lstStyle/>
                  <a:p>
                    <a:r>
                      <a:rPr lang="ru-RU" sz="1350" kern="800" spc="-100" baseline="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47,2%</a:t>
                    </a:r>
                  </a:p>
                  <a:p>
                    <a:r>
                      <a:rPr lang="ru-RU" sz="1350" kern="800" spc="-100" baseline="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Машиностроение </a:t>
                    </a:r>
                    <a:r>
                      <a:rPr lang="ru-RU" sz="1350" kern="800" spc="-100" baseline="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 электротехническая </a:t>
                    </a:r>
                    <a:r>
                      <a:rPr lang="ru-RU" sz="1350" kern="800" spc="-100" baseline="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отрасль</a:t>
                    </a:r>
                    <a:endParaRPr lang="ru-RU" kern="800" spc="-1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16871249823146E-2"/>
                  <c:y val="-3.7881184149980845E-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12,7%</a:t>
                    </a:r>
                  </a:p>
                  <a:p>
                    <a:r>
                      <a:rPr lang="ru-RU" sz="135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Прочее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807370880918278E-2"/>
                  <c:y val="-1.83458096730945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Пищевая промышленность</c:v>
                </c:pt>
                <c:pt idx="1">
                  <c:v>Химическое производство</c:v>
                </c:pt>
                <c:pt idx="2">
                  <c:v>Машиностроение и электротехническая отрасль</c:v>
                </c:pt>
                <c:pt idx="3">
                  <c:v>Прочее</c:v>
                </c:pt>
              </c:strCache>
            </c:strRef>
          </c:cat>
          <c:val>
            <c:numRef>
              <c:f>Sheet1!$B$2:$B$5</c:f>
              <c:numCache>
                <c:formatCode>#,##0.0_р_.;[Red]\-#,##0.0_р_.</c:formatCode>
                <c:ptCount val="4"/>
                <c:pt idx="0">
                  <c:v>17.2</c:v>
                </c:pt>
                <c:pt idx="1">
                  <c:v>22</c:v>
                </c:pt>
                <c:pt idx="2">
                  <c:v>48</c:v>
                </c:pt>
                <c:pt idx="3">
                  <c:v>12.799999999999999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5"/>
      </c:pieChart>
      <c:spPr>
        <a:solidFill>
          <a:schemeClr val="bg1"/>
        </a:solidFill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29"/>
      </a:pPr>
      <a:endParaRPr lang="ru-RU"/>
    </a:p>
  </c:txPr>
  <c:externalData r:id="rId5">
    <c:autoUpdate val="0"/>
  </c:externalData>
  <c:userShapes r:id="rId6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50"/>
      <c:depthPercent val="100"/>
      <c:rAngAx val="0"/>
    </c:view3D>
    <c:floor>
      <c:thickness val="0"/>
      <c:spPr>
        <a:solidFill>
          <a:schemeClr val="bg1">
            <a:alpha val="50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5161915182327085E-2"/>
          <c:y val="2.9775220170731781E-2"/>
          <c:w val="0.91697026515589231"/>
          <c:h val="0.88931844277782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РЖД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E0000"/>
              </a:solidFill>
            </a:ln>
            <a:effectLst>
              <a:outerShdw blurRad="88900" dist="127000" dir="5400000" algn="ctr" rotWithShape="0">
                <a:schemeClr val="tx1">
                  <a:alpha val="9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245372189409874E-2"/>
                  <c:y val="-2.145031933388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98729807791046E-2"/>
                  <c:y val="-6.196758918678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45372189409819E-2"/>
                  <c:y val="2.38336881487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37386760438521E-2"/>
                  <c:y val="3.098379459339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245372189409874E-2"/>
                  <c:y val="1.191684407438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245372189409874E-2"/>
                  <c:y val="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306715236762343E-2"/>
                  <c:y val="-1.747783607030672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20.2</c:v>
                </c:pt>
                <c:pt idx="1">
                  <c:v>24.4</c:v>
                </c:pt>
                <c:pt idx="2" formatCode="0.0">
                  <c:v>14.7</c:v>
                </c:pt>
                <c:pt idx="3">
                  <c:v>12.6</c:v>
                </c:pt>
                <c:pt idx="4">
                  <c:v>3.7</c:v>
                </c:pt>
                <c:pt idx="5">
                  <c:v>4.3</c:v>
                </c:pt>
                <c:pt idx="6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Автокомпоненты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C9900"/>
              </a:solidFill>
            </a:ln>
            <a:effectLst>
              <a:outerShdw blurRad="101600" dist="76200" dir="54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306715236762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37386760438521E-2"/>
                  <c:y val="-4.3694590175766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76043713086109E-2"/>
                  <c:y val="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37386760438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714700665733641E-2"/>
                  <c:y val="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491985365130733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429401331467281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5.2</c:v>
                </c:pt>
                <c:pt idx="1">
                  <c:v>8.1999999999999993</c:v>
                </c:pt>
                <c:pt idx="2">
                  <c:v>10.9</c:v>
                </c:pt>
                <c:pt idx="3">
                  <c:v>11.8</c:v>
                </c:pt>
                <c:pt idx="4">
                  <c:v>12</c:v>
                </c:pt>
                <c:pt idx="5">
                  <c:v>13.2</c:v>
                </c:pt>
                <c:pt idx="6">
                  <c:v>12.7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РусГидро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37386760438521E-2"/>
                  <c:y val="4.3694590175766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68058284114811E-2"/>
                  <c:y val="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2931773093581E-3"/>
                  <c:y val="-2.3075273974593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144101997200809E-2"/>
                  <c:y val="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2.7</c:v>
                </c:pt>
                <c:pt idx="1">
                  <c:v>3.6</c:v>
                </c:pt>
                <c:pt idx="2">
                  <c:v>3.1</c:v>
                </c:pt>
                <c:pt idx="3">
                  <c:v>3.3</c:v>
                </c:pt>
                <c:pt idx="4">
                  <c:v>0.4</c:v>
                </c:pt>
                <c:pt idx="5">
                  <c:v>0.8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Росатом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3668265153768639E-2"/>
                  <c:y val="-7.7849833501983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698393590367229E-2"/>
                  <c:y val="-1.0016342028062992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19426897297483E-2"/>
                  <c:y val="3.979850587171996E-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592316848523301E-2"/>
                  <c:y val="3.8278404501601924E-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084908157298075E-2"/>
                  <c:y val="1.216456429766062E-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316233905040469E-2"/>
                  <c:y val="-1.720470929621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0.9</c:v>
                </c:pt>
                <c:pt idx="6">
                  <c:v>1.3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Россети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6021415902495983E-2"/>
                  <c:y val="-4.7667376297528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075682188066153E-3"/>
                  <c:y val="-2.2536202990500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358560729354345E-3"/>
                  <c:y val="-2.2536202990500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Лист1!$B$6:$H$6</c:f>
              <c:numCache>
                <c:formatCode>General</c:formatCode>
                <c:ptCount val="7"/>
                <c:pt idx="0">
                  <c:v>2</c:v>
                </c:pt>
                <c:pt idx="1">
                  <c:v>2.6</c:v>
                </c:pt>
                <c:pt idx="2">
                  <c:v>2.1</c:v>
                </c:pt>
                <c:pt idx="3">
                  <c:v>4</c:v>
                </c:pt>
                <c:pt idx="4">
                  <c:v>3.7</c:v>
                </c:pt>
                <c:pt idx="5">
                  <c:v>4.0999999999999996</c:v>
                </c:pt>
                <c:pt idx="6">
                  <c:v>4.5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нефтегазовый комплекс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6021415902495928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60072855143513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552087426172159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490744378819637E-2"/>
                  <c:y val="-8.7389180351533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0613430473524685E-2"/>
                  <c:y val="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384410068555797E-2"/>
                  <c:y val="-8.56522309980425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Лист1!$B$7:$H$7</c:f>
              <c:numCache>
                <c:formatCode>General</c:formatCode>
                <c:ptCount val="7"/>
                <c:pt idx="0">
                  <c:v>2.5</c:v>
                </c:pt>
                <c:pt idx="1">
                  <c:v>3.2</c:v>
                </c:pt>
                <c:pt idx="2">
                  <c:v>3</c:v>
                </c:pt>
                <c:pt idx="3">
                  <c:v>3.6</c:v>
                </c:pt>
                <c:pt idx="4">
                  <c:v>4.8</c:v>
                </c:pt>
                <c:pt idx="5">
                  <c:v>5.0999999999999996</c:v>
                </c:pt>
                <c:pt idx="6">
                  <c:v>5.5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ОПК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08275894984845E-2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60072855143513E-2"/>
                  <c:y val="-1.191684407438214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60517190926019E-3"/>
                  <c:y val="-3.8133917216186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500781814257903E-3"/>
                  <c:y val="-5.559592552547948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8137883118293942E-3"/>
                  <c:y val="-5.689344297639713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011356040501827E-3"/>
                  <c:y val="-7.865117098643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(прогноз)</c:v>
                </c:pt>
              </c:strCache>
            </c:strRef>
          </c:cat>
          <c:val>
            <c:numRef>
              <c:f>Лист1!$B$8:$H$8</c:f>
              <c:numCache>
                <c:formatCode>General</c:formatCode>
                <c:ptCount val="7"/>
                <c:pt idx="0">
                  <c:v>2.4</c:v>
                </c:pt>
                <c:pt idx="1">
                  <c:v>2.6</c:v>
                </c:pt>
                <c:pt idx="2">
                  <c:v>4.5999999999999996</c:v>
                </c:pt>
                <c:pt idx="3">
                  <c:v>12.2</c:v>
                </c:pt>
                <c:pt idx="4">
                  <c:v>14.9</c:v>
                </c:pt>
                <c:pt idx="5">
                  <c:v>15.2</c:v>
                </c:pt>
                <c:pt idx="6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3"/>
        <c:gapDepth val="99"/>
        <c:shape val="box"/>
        <c:axId val="205896288"/>
        <c:axId val="205906872"/>
        <c:axId val="0"/>
      </c:bar3DChart>
      <c:catAx>
        <c:axId val="20589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05906872"/>
        <c:crosses val="autoZero"/>
        <c:auto val="1"/>
        <c:lblAlgn val="ctr"/>
        <c:lblOffset val="100"/>
        <c:noMultiLvlLbl val="0"/>
      </c:catAx>
      <c:valAx>
        <c:axId val="2059068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0589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2139976924617"/>
          <c:y val="4.7799227162902455E-2"/>
          <c:w val="0.42433779683066669"/>
          <c:h val="0.65546548247193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</c:spPr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66CCFF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408599990226049"/>
                  <c:y val="-9.953110314773968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858101107853653E-3"/>
                  <c:y val="3.95619396341426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662715791242501E-2"/>
                  <c:y val="3.49137667469144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469182322653693E-2"/>
                  <c:y val="8.76863002614946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13276816349355E-2"/>
                  <c:y val="0.116206217239883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014117484312271"/>
                  <c:y val="-6.89907283985382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РЖД</c:v>
                </c:pt>
                <c:pt idx="1">
                  <c:v>Автокомпоненты</c:v>
                </c:pt>
                <c:pt idx="2">
                  <c:v>РусГидро</c:v>
                </c:pt>
                <c:pt idx="3">
                  <c:v>Росатом</c:v>
                </c:pt>
                <c:pt idx="4">
                  <c:v>Россети</c:v>
                </c:pt>
                <c:pt idx="5">
                  <c:v>нефтегазовый комплекс</c:v>
                </c:pt>
                <c:pt idx="6">
                  <c:v>ОПК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4.3</c:v>
                </c:pt>
                <c:pt idx="1">
                  <c:v>12.7</c:v>
                </c:pt>
                <c:pt idx="2">
                  <c:v>0.8</c:v>
                </c:pt>
                <c:pt idx="3">
                  <c:v>0.9</c:v>
                </c:pt>
                <c:pt idx="4">
                  <c:v>4.0999999999999996</c:v>
                </c:pt>
                <c:pt idx="5">
                  <c:v>5.0999999999999996</c:v>
                </c:pt>
                <c:pt idx="6">
                  <c:v>15.2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0"/>
      </c:pieChart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tx1"/>
          </a:solidFill>
          <a:effectLst/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3A73F-F83B-4C5B-A5E6-032518B5CF98}" type="doc">
      <dgm:prSet loTypeId="urn:microsoft.com/office/officeart/2005/8/layout/b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ABBB80-B89C-4B6E-9CBE-A18C2F936ED4}">
      <dgm:prSet phldrT="[Текст]" custT="1"/>
      <dgm:spPr/>
      <dgm:t>
        <a:bodyPr/>
        <a:lstStyle/>
        <a:p>
          <a:pPr rtl="0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Химическая промышленность</a:t>
          </a:r>
          <a:endParaRPr lang="ru-RU" sz="1200" dirty="0"/>
        </a:p>
      </dgm:t>
    </dgm:pt>
    <dgm:pt modelId="{9303C5BC-FB21-40BF-B685-614ACC4E5063}" type="parTrans" cxnId="{85E1AFA9-9E1C-4B35-816E-B50EFD04952E}">
      <dgm:prSet/>
      <dgm:spPr/>
      <dgm:t>
        <a:bodyPr/>
        <a:lstStyle/>
        <a:p>
          <a:endParaRPr lang="ru-RU"/>
        </a:p>
      </dgm:t>
    </dgm:pt>
    <dgm:pt modelId="{23F0D519-1C26-4940-A463-AB3512415FC2}" type="sibTrans" cxnId="{85E1AFA9-9E1C-4B35-816E-B50EFD04952E}">
      <dgm:prSet/>
      <dgm:spPr/>
      <dgm:t>
        <a:bodyPr/>
        <a:lstStyle/>
        <a:p>
          <a:endParaRPr lang="ru-RU"/>
        </a:p>
      </dgm:t>
    </dgm:pt>
    <dgm:pt modelId="{B2095F56-E568-469C-A3EB-552FA74EA1E4}">
      <dgm:prSet phldrT="[Текст]" custT="1"/>
      <dgm:spPr/>
      <dgm:t>
        <a:bodyPr/>
        <a:lstStyle/>
        <a:p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Электротехническая промышленность</a:t>
          </a:r>
          <a:endParaRPr lang="ru-RU" sz="1200" dirty="0"/>
        </a:p>
      </dgm:t>
    </dgm:pt>
    <dgm:pt modelId="{C6990069-7782-4454-9A41-0866B3004D0E}" type="parTrans" cxnId="{1EEF0144-F4B5-4EB3-8532-53ED1168E37B}">
      <dgm:prSet/>
      <dgm:spPr/>
      <dgm:t>
        <a:bodyPr/>
        <a:lstStyle/>
        <a:p>
          <a:endParaRPr lang="ru-RU"/>
        </a:p>
      </dgm:t>
    </dgm:pt>
    <dgm:pt modelId="{99B43C3E-05A1-45CB-8A42-A6507A45E3A0}" type="sibTrans" cxnId="{1EEF0144-F4B5-4EB3-8532-53ED1168E37B}">
      <dgm:prSet/>
      <dgm:spPr/>
      <dgm:t>
        <a:bodyPr/>
        <a:lstStyle/>
        <a:p>
          <a:endParaRPr lang="ru-RU"/>
        </a:p>
      </dgm:t>
    </dgm:pt>
    <dgm:pt modelId="{0036F4C8-5847-4ACD-AC13-09FAB747D022}">
      <dgm:prSet phldrT="[Текст]" custT="1"/>
      <dgm:spPr/>
      <dgm:t>
        <a:bodyPr/>
        <a:lstStyle/>
        <a:p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Машиностроение</a:t>
          </a:r>
          <a:endParaRPr lang="ru-RU" sz="1200" dirty="0"/>
        </a:p>
      </dgm:t>
    </dgm:pt>
    <dgm:pt modelId="{ECE2F84B-9F59-46E8-806A-544279972927}" type="parTrans" cxnId="{36B967C9-BC7B-4865-96BC-38230E0BA6E9}">
      <dgm:prSet/>
      <dgm:spPr/>
      <dgm:t>
        <a:bodyPr/>
        <a:lstStyle/>
        <a:p>
          <a:endParaRPr lang="ru-RU"/>
        </a:p>
      </dgm:t>
    </dgm:pt>
    <dgm:pt modelId="{BB0D6603-DED8-497E-8EE4-B832B1D49DEE}" type="sibTrans" cxnId="{36B967C9-BC7B-4865-96BC-38230E0BA6E9}">
      <dgm:prSet/>
      <dgm:spPr/>
      <dgm:t>
        <a:bodyPr/>
        <a:lstStyle/>
        <a:p>
          <a:endParaRPr lang="ru-RU"/>
        </a:p>
      </dgm:t>
    </dgm:pt>
    <dgm:pt modelId="{0778F1D8-C843-413C-A99B-A526F52F240A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ПАО «Химпром»</a:t>
          </a:r>
          <a:endParaRPr lang="ru-RU" sz="1100" dirty="0"/>
        </a:p>
      </dgm:t>
    </dgm:pt>
    <dgm:pt modelId="{42368F9B-5776-40CA-8E4F-89060F76BB72}" type="parTrans" cxnId="{4567EFAE-4757-4D17-BB9C-0B9C341772FA}">
      <dgm:prSet/>
      <dgm:spPr/>
      <dgm:t>
        <a:bodyPr/>
        <a:lstStyle/>
        <a:p>
          <a:endParaRPr lang="ru-RU"/>
        </a:p>
      </dgm:t>
    </dgm:pt>
    <dgm:pt modelId="{36D4AD1B-F025-467A-930D-5FBF62A1CA26}" type="sibTrans" cxnId="{4567EFAE-4757-4D17-BB9C-0B9C341772FA}">
      <dgm:prSet/>
      <dgm:spPr/>
      <dgm:t>
        <a:bodyPr/>
        <a:lstStyle/>
        <a:p>
          <a:endParaRPr lang="ru-RU"/>
        </a:p>
      </dgm:t>
    </dgm:pt>
    <dgm:pt modelId="{D78BD369-F1DE-4864-9DC8-A0610ED4E096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АО «ЧПО им. В.И. Чапаева»</a:t>
          </a:r>
        </a:p>
      </dgm:t>
    </dgm:pt>
    <dgm:pt modelId="{AB2F19DF-CDB5-4B26-8ED9-9396328FC581}" type="parTrans" cxnId="{07A1CB31-DAA9-4877-B7B9-E27A410CA9A1}">
      <dgm:prSet/>
      <dgm:spPr/>
      <dgm:t>
        <a:bodyPr/>
        <a:lstStyle/>
        <a:p>
          <a:endParaRPr lang="ru-RU"/>
        </a:p>
      </dgm:t>
    </dgm:pt>
    <dgm:pt modelId="{B8C84FEA-15F5-4183-9A38-9783D2D9EFA0}" type="sibTrans" cxnId="{07A1CB31-DAA9-4877-B7B9-E27A410CA9A1}">
      <dgm:prSet/>
      <dgm:spPr/>
      <dgm:t>
        <a:bodyPr/>
        <a:lstStyle/>
        <a:p>
          <a:endParaRPr lang="ru-RU"/>
        </a:p>
      </dgm:t>
    </dgm:pt>
    <dgm:pt modelId="{3B436152-2EBE-4FD2-ACDF-FBB54DEB2475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«Гален»</a:t>
          </a:r>
        </a:p>
      </dgm:t>
    </dgm:pt>
    <dgm:pt modelId="{3CCBA2DD-326D-49A5-9447-B562651CC6EB}" type="parTrans" cxnId="{1D4A165F-81E9-4AF1-9A25-6D704A15D826}">
      <dgm:prSet/>
      <dgm:spPr/>
      <dgm:t>
        <a:bodyPr/>
        <a:lstStyle/>
        <a:p>
          <a:endParaRPr lang="ru-RU"/>
        </a:p>
      </dgm:t>
    </dgm:pt>
    <dgm:pt modelId="{AC354F15-6AEE-4D3B-A5A2-E6A3C91FF3F8}" type="sibTrans" cxnId="{1D4A165F-81E9-4AF1-9A25-6D704A15D826}">
      <dgm:prSet/>
      <dgm:spPr/>
      <dgm:t>
        <a:bodyPr/>
        <a:lstStyle/>
        <a:p>
          <a:endParaRPr lang="ru-RU"/>
        </a:p>
      </dgm:t>
    </dgm:pt>
    <dgm:pt modelId="{658C598D-0808-4BDF-AA42-4D5A9067C6C5}">
      <dgm:prSet custT="1"/>
      <dgm:spPr/>
      <dgm:t>
        <a:bodyPr/>
        <a:lstStyle/>
        <a:p>
          <a:pPr rtl="0"/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ООО «Хевел»</a:t>
          </a:r>
          <a:endParaRPr lang="ru-RU" sz="1100" dirty="0"/>
        </a:p>
      </dgm:t>
    </dgm:pt>
    <dgm:pt modelId="{05B3E9DE-90AB-429B-9F9D-F62371D025BB}" type="parTrans" cxnId="{1EEAC532-1968-465E-ABFC-2A52D8AD6C20}">
      <dgm:prSet/>
      <dgm:spPr/>
      <dgm:t>
        <a:bodyPr/>
        <a:lstStyle/>
        <a:p>
          <a:endParaRPr lang="ru-RU"/>
        </a:p>
      </dgm:t>
    </dgm:pt>
    <dgm:pt modelId="{310884CE-DF5E-4C6C-B6F0-D3229650C3AF}" type="sibTrans" cxnId="{1EEAC532-1968-465E-ABFC-2A52D8AD6C20}">
      <dgm:prSet/>
      <dgm:spPr/>
      <dgm:t>
        <a:bodyPr/>
        <a:lstStyle/>
        <a:p>
          <a:endParaRPr lang="ru-RU"/>
        </a:p>
      </dgm:t>
    </dgm:pt>
    <dgm:pt modelId="{28B614B4-EB8F-4BD9-99CD-B3729B6D33A1}">
      <dgm:prSet custT="1"/>
      <dgm:spPr/>
      <dgm:t>
        <a:bodyPr/>
        <a:lstStyle/>
        <a:p>
          <a:pPr rtl="0"/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«ЧЭАЗ»</a:t>
          </a:r>
        </a:p>
      </dgm:t>
    </dgm:pt>
    <dgm:pt modelId="{41124519-02A2-4524-BA3C-E6504A54AA4C}" type="parTrans" cxnId="{78E93D3D-2CEF-466B-8ECC-875D344D6B1A}">
      <dgm:prSet/>
      <dgm:spPr/>
      <dgm:t>
        <a:bodyPr/>
        <a:lstStyle/>
        <a:p>
          <a:endParaRPr lang="ru-RU"/>
        </a:p>
      </dgm:t>
    </dgm:pt>
    <dgm:pt modelId="{53278FAB-2763-4B63-8CC9-6594C6ADDF2E}" type="sibTrans" cxnId="{78E93D3D-2CEF-466B-8ECC-875D344D6B1A}">
      <dgm:prSet/>
      <dgm:spPr/>
      <dgm:t>
        <a:bodyPr/>
        <a:lstStyle/>
        <a:p>
          <a:endParaRPr lang="ru-RU"/>
        </a:p>
      </dgm:t>
    </dgm:pt>
    <dgm:pt modelId="{C504177A-BF74-4A3C-9D4C-DF2D70514F7B}">
      <dgm:prSet custT="1"/>
      <dgm:spPr/>
      <dgm:t>
        <a:bodyPr/>
        <a:lstStyle/>
        <a:p>
          <a:pPr rtl="0"/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«ЭЛАРА»</a:t>
          </a:r>
        </a:p>
      </dgm:t>
    </dgm:pt>
    <dgm:pt modelId="{3595CA51-8AB4-4323-B86D-6463E2A74309}" type="parTrans" cxnId="{AE46CFF5-C8D3-4157-9C29-5CA7A5860E3F}">
      <dgm:prSet/>
      <dgm:spPr/>
      <dgm:t>
        <a:bodyPr/>
        <a:lstStyle/>
        <a:p>
          <a:endParaRPr lang="ru-RU"/>
        </a:p>
      </dgm:t>
    </dgm:pt>
    <dgm:pt modelId="{95C219F7-B9A2-4247-B539-D130E9936900}" type="sibTrans" cxnId="{AE46CFF5-C8D3-4157-9C29-5CA7A5860E3F}">
      <dgm:prSet/>
      <dgm:spPr/>
      <dgm:t>
        <a:bodyPr/>
        <a:lstStyle/>
        <a:p>
          <a:endParaRPr lang="ru-RU"/>
        </a:p>
      </dgm:t>
    </dgm:pt>
    <dgm:pt modelId="{7C5BC2F7-3C7D-408F-B768-9C5E04779DD3}">
      <dgm:prSet custT="1"/>
      <dgm:spPr/>
      <dgm:t>
        <a:bodyPr/>
        <a:lstStyle/>
        <a:p>
          <a:pPr rtl="0"/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«ВНИИР-Прогресс»</a:t>
          </a:r>
          <a:endParaRPr lang="ru-RU" sz="1100" b="0" i="1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656A59-03D7-43FE-97EB-CE21ED5F2F0A}" type="parTrans" cxnId="{1A899937-8B60-4B9F-AF7D-78081757DBD2}">
      <dgm:prSet/>
      <dgm:spPr/>
      <dgm:t>
        <a:bodyPr/>
        <a:lstStyle/>
        <a:p>
          <a:endParaRPr lang="ru-RU"/>
        </a:p>
      </dgm:t>
    </dgm:pt>
    <dgm:pt modelId="{F1C8ADC0-E2E2-487E-9970-4ED4D81B966C}" type="sibTrans" cxnId="{1A899937-8B60-4B9F-AF7D-78081757DBD2}">
      <dgm:prSet/>
      <dgm:spPr/>
      <dgm:t>
        <a:bodyPr/>
        <a:lstStyle/>
        <a:p>
          <a:endParaRPr lang="ru-RU"/>
        </a:p>
      </dgm:t>
    </dgm:pt>
    <dgm:pt modelId="{81C2D1C9-58D1-484E-94C9-548413F7ED8D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«Техмашхолдинг»</a:t>
          </a:r>
          <a:endParaRPr lang="ru-RU" sz="1100" dirty="0"/>
        </a:p>
      </dgm:t>
    </dgm:pt>
    <dgm:pt modelId="{064A73CC-581E-4406-8597-0BE278801FAC}" type="parTrans" cxnId="{CC607F4A-764F-4892-8730-506E8C0D8B6A}">
      <dgm:prSet/>
      <dgm:spPr/>
      <dgm:t>
        <a:bodyPr/>
        <a:lstStyle/>
        <a:p>
          <a:endParaRPr lang="ru-RU"/>
        </a:p>
      </dgm:t>
    </dgm:pt>
    <dgm:pt modelId="{5C766CA3-AC6E-4DFD-9695-B00A3E566506}" type="sibTrans" cxnId="{CC607F4A-764F-4892-8730-506E8C0D8B6A}">
      <dgm:prSet/>
      <dgm:spPr/>
      <dgm:t>
        <a:bodyPr/>
        <a:lstStyle/>
        <a:p>
          <a:endParaRPr lang="ru-RU"/>
        </a:p>
      </dgm:t>
    </dgm:pt>
    <dgm:pt modelId="{A46FDA3F-9DD3-4BCB-9351-F89A43BC3D03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АО «Чувашторгтехника»</a:t>
          </a:r>
        </a:p>
      </dgm:t>
    </dgm:pt>
    <dgm:pt modelId="{478C1AA6-B018-41A4-A042-0EF5E3405FCD}" type="parTrans" cxnId="{AFD036AA-E7B5-4B6E-AB58-8E81C461109E}">
      <dgm:prSet/>
      <dgm:spPr/>
      <dgm:t>
        <a:bodyPr/>
        <a:lstStyle/>
        <a:p>
          <a:endParaRPr lang="ru-RU"/>
        </a:p>
      </dgm:t>
    </dgm:pt>
    <dgm:pt modelId="{0B5E8475-6A9C-40EB-AB9A-9B1E7C17D85D}" type="sibTrans" cxnId="{AFD036AA-E7B5-4B6E-AB58-8E81C461109E}">
      <dgm:prSet/>
      <dgm:spPr/>
      <dgm:t>
        <a:bodyPr/>
        <a:lstStyle/>
        <a:p>
          <a:endParaRPr lang="ru-RU"/>
        </a:p>
      </dgm:t>
    </dgm:pt>
    <dgm:pt modelId="{D0F64C76-8272-403E-94BB-E918F8FED9BF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«ЗИСО»</a:t>
          </a:r>
        </a:p>
      </dgm:t>
    </dgm:pt>
    <dgm:pt modelId="{EEFCB4B1-7374-4A9F-8216-72B6C8A9FD0E}" type="parTrans" cxnId="{94FD796F-C273-4233-8F85-79DE0668B1B2}">
      <dgm:prSet/>
      <dgm:spPr/>
      <dgm:t>
        <a:bodyPr/>
        <a:lstStyle/>
        <a:p>
          <a:endParaRPr lang="ru-RU"/>
        </a:p>
      </dgm:t>
    </dgm:pt>
    <dgm:pt modelId="{2010BE76-E8D3-4420-9493-9AFB0ACEA679}" type="sibTrans" cxnId="{94FD796F-C273-4233-8F85-79DE0668B1B2}">
      <dgm:prSet/>
      <dgm:spPr/>
      <dgm:t>
        <a:bodyPr/>
        <a:lstStyle/>
        <a:p>
          <a:endParaRPr lang="ru-RU"/>
        </a:p>
      </dgm:t>
    </dgm:pt>
    <dgm:pt modelId="{E22E68E0-FE8B-401A-AA6A-4B43C616A513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«Чебоксарское предприятие</a:t>
          </a:r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«Сеспель»</a:t>
          </a:r>
        </a:p>
      </dgm:t>
    </dgm:pt>
    <dgm:pt modelId="{16D17323-5351-44B6-AB48-AF52445F04F7}" type="parTrans" cxnId="{6B350B94-06FE-4298-B86E-C986C08AAF32}">
      <dgm:prSet/>
      <dgm:spPr/>
      <dgm:t>
        <a:bodyPr/>
        <a:lstStyle/>
        <a:p>
          <a:endParaRPr lang="ru-RU"/>
        </a:p>
      </dgm:t>
    </dgm:pt>
    <dgm:pt modelId="{6DB5F0CA-206A-498C-A0A8-B7DF6B71858F}" type="sibTrans" cxnId="{6B350B94-06FE-4298-B86E-C986C08AAF32}">
      <dgm:prSet/>
      <dgm:spPr/>
      <dgm:t>
        <a:bodyPr/>
        <a:lstStyle/>
        <a:p>
          <a:endParaRPr lang="ru-RU"/>
        </a:p>
      </dgm:t>
    </dgm:pt>
    <dgm:pt modelId="{FB008BBD-45E7-4247-8F26-FACF99042637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предприятиях Концерна «Тракторные заводы»</a:t>
          </a:r>
          <a:endParaRPr lang="ru-RU" sz="11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87F7D-46A3-490D-B7C8-BDD05E727C6E}" type="parTrans" cxnId="{C88CE251-22E3-4A8E-8D19-2D1BBD538D3D}">
      <dgm:prSet/>
      <dgm:spPr/>
      <dgm:t>
        <a:bodyPr/>
        <a:lstStyle/>
        <a:p>
          <a:endParaRPr lang="ru-RU"/>
        </a:p>
      </dgm:t>
    </dgm:pt>
    <dgm:pt modelId="{08C98AF3-BE51-45A2-9230-AF76171E1454}" type="sibTrans" cxnId="{C88CE251-22E3-4A8E-8D19-2D1BBD538D3D}">
      <dgm:prSet/>
      <dgm:spPr/>
      <dgm:t>
        <a:bodyPr/>
        <a:lstStyle/>
        <a:p>
          <a:endParaRPr lang="ru-RU"/>
        </a:p>
      </dgm:t>
    </dgm:pt>
    <dgm:pt modelId="{82FB667E-5FF1-4EBD-B243-63AA9A1FAF93}">
      <dgm:prSet/>
      <dgm:spPr/>
      <dgm:t>
        <a:bodyPr/>
        <a:lstStyle/>
        <a:p>
          <a:endParaRPr lang="ru-RU" sz="10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8A6E4-2E0C-4323-9714-A79ADE1497E7}" type="parTrans" cxnId="{82D77DA0-ABCE-46CC-A9C9-BE9643D8F2D6}">
      <dgm:prSet/>
      <dgm:spPr/>
      <dgm:t>
        <a:bodyPr/>
        <a:lstStyle/>
        <a:p>
          <a:endParaRPr lang="ru-RU"/>
        </a:p>
      </dgm:t>
    </dgm:pt>
    <dgm:pt modelId="{791F42D0-CDEF-468B-95A3-F48A4D062CAD}" type="sibTrans" cxnId="{82D77DA0-ABCE-46CC-A9C9-BE9643D8F2D6}">
      <dgm:prSet/>
      <dgm:spPr/>
      <dgm:t>
        <a:bodyPr/>
        <a:lstStyle/>
        <a:p>
          <a:endParaRPr lang="ru-RU"/>
        </a:p>
      </dgm:t>
    </dgm:pt>
    <dgm:pt modelId="{2111F288-4BDD-47C0-B517-3937243BF48E}">
      <dgm:prSet custT="1"/>
      <dgm:spPr/>
      <dgm:t>
        <a:bodyPr/>
        <a:lstStyle/>
        <a:p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Легкая промышленность</a:t>
          </a:r>
          <a:endParaRPr lang="ru-RU" sz="1200" b="1" i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244A1-4A4C-46AB-AEBA-C36EA805927F}" type="parTrans" cxnId="{02FE8748-5F9C-4D1B-B326-8C44F7A1A022}">
      <dgm:prSet/>
      <dgm:spPr/>
      <dgm:t>
        <a:bodyPr/>
        <a:lstStyle/>
        <a:p>
          <a:endParaRPr lang="ru-RU"/>
        </a:p>
      </dgm:t>
    </dgm:pt>
    <dgm:pt modelId="{0E32244E-119E-46DF-A258-BFA1840859D7}" type="sibTrans" cxnId="{02FE8748-5F9C-4D1B-B326-8C44F7A1A022}">
      <dgm:prSet/>
      <dgm:spPr/>
      <dgm:t>
        <a:bodyPr/>
        <a:lstStyle/>
        <a:p>
          <a:endParaRPr lang="ru-RU"/>
        </a:p>
      </dgm:t>
    </dgm:pt>
    <dgm:pt modelId="{99DAFF2D-E9CD-49B0-8023-0FB79682B486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АО «Лента»</a:t>
          </a:r>
          <a:endParaRPr lang="ru-RU" sz="1100" dirty="0"/>
        </a:p>
      </dgm:t>
    </dgm:pt>
    <dgm:pt modelId="{23C3B904-953D-4B46-AAA2-165D3D0F4522}" type="parTrans" cxnId="{A22AE62D-78FB-45C3-81B8-04D5CCA92F35}">
      <dgm:prSet/>
      <dgm:spPr/>
      <dgm:t>
        <a:bodyPr/>
        <a:lstStyle/>
        <a:p>
          <a:endParaRPr lang="ru-RU"/>
        </a:p>
      </dgm:t>
    </dgm:pt>
    <dgm:pt modelId="{951F8E28-63C3-43A1-AD19-EF4DD2010C6E}" type="sibTrans" cxnId="{A22AE62D-78FB-45C3-81B8-04D5CCA92F35}">
      <dgm:prSet/>
      <dgm:spPr/>
      <dgm:t>
        <a:bodyPr/>
        <a:lstStyle/>
        <a:p>
          <a:endParaRPr lang="ru-RU"/>
        </a:p>
      </dgm:t>
    </dgm:pt>
    <dgm:pt modelId="{BEB2ABC7-A2D1-4DF3-B8BD-471B48EF7F36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«ХСН»</a:t>
          </a:r>
        </a:p>
      </dgm:t>
    </dgm:pt>
    <dgm:pt modelId="{61F9E6C6-D3C7-484A-968E-8E595C106559}" type="parTrans" cxnId="{9A1B9323-0731-450A-8640-07EFCBDA336D}">
      <dgm:prSet/>
      <dgm:spPr/>
      <dgm:t>
        <a:bodyPr/>
        <a:lstStyle/>
        <a:p>
          <a:endParaRPr lang="ru-RU"/>
        </a:p>
      </dgm:t>
    </dgm:pt>
    <dgm:pt modelId="{1707CEE7-C904-488D-A035-8F657FFC1282}" type="sibTrans" cxnId="{9A1B9323-0731-450A-8640-07EFCBDA336D}">
      <dgm:prSet/>
      <dgm:spPr/>
      <dgm:t>
        <a:bodyPr/>
        <a:lstStyle/>
        <a:p>
          <a:endParaRPr lang="ru-RU"/>
        </a:p>
      </dgm:t>
    </dgm:pt>
    <dgm:pt modelId="{113EB9D4-ACAE-4EB3-AB65-2B50BAAD14FE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</a:t>
          </a:r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«Яхтинг»</a:t>
          </a:r>
        </a:p>
      </dgm:t>
    </dgm:pt>
    <dgm:pt modelId="{DCC254E0-2B95-4338-BFD2-8A8EE36764B4}" type="parTrans" cxnId="{09BDB06B-70B7-4FBF-A258-49B82E9D229F}">
      <dgm:prSet/>
      <dgm:spPr/>
      <dgm:t>
        <a:bodyPr/>
        <a:lstStyle/>
        <a:p>
          <a:endParaRPr lang="ru-RU"/>
        </a:p>
      </dgm:t>
    </dgm:pt>
    <dgm:pt modelId="{5194A709-0851-4BDF-8AB2-E5FFE7F94C36}" type="sibTrans" cxnId="{09BDB06B-70B7-4FBF-A258-49B82E9D229F}">
      <dgm:prSet/>
      <dgm:spPr/>
      <dgm:t>
        <a:bodyPr/>
        <a:lstStyle/>
        <a:p>
          <a:endParaRPr lang="ru-RU"/>
        </a:p>
      </dgm:t>
    </dgm:pt>
    <dgm:pt modelId="{99338084-ABA6-4CCB-950A-138B15E7EE45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«Элита»</a:t>
          </a:r>
          <a:endParaRPr lang="ru-RU" sz="11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FE90-0CD8-4B21-B4A7-DB0EF545B8F6}" type="parTrans" cxnId="{01F96A83-C8AC-401D-AE4D-CC46CC36955F}">
      <dgm:prSet/>
      <dgm:spPr/>
      <dgm:t>
        <a:bodyPr/>
        <a:lstStyle/>
        <a:p>
          <a:endParaRPr lang="ru-RU"/>
        </a:p>
      </dgm:t>
    </dgm:pt>
    <dgm:pt modelId="{E0BA9CCA-4B92-4B8B-ABE2-6C1C2D890222}" type="sibTrans" cxnId="{01F96A83-C8AC-401D-AE4D-CC46CC36955F}">
      <dgm:prSet/>
      <dgm:spPr/>
      <dgm:t>
        <a:bodyPr/>
        <a:lstStyle/>
        <a:p>
          <a:endParaRPr lang="ru-RU"/>
        </a:p>
      </dgm:t>
    </dgm:pt>
    <dgm:pt modelId="{3A394B71-B877-40F3-BA26-B19D110F3718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«ЭЛКОН»</a:t>
          </a:r>
          <a:endParaRPr lang="ru-RU" sz="1100" b="0" i="1" baseline="0" dirty="0" smtClean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47EEA-AB4E-416C-BCC8-31D6130F17D0}" type="parTrans" cxnId="{87583B93-CA97-4BC1-B9A8-C88FD09AFECC}">
      <dgm:prSet/>
      <dgm:spPr/>
      <dgm:t>
        <a:bodyPr/>
        <a:lstStyle/>
        <a:p>
          <a:endParaRPr lang="ru-RU"/>
        </a:p>
      </dgm:t>
    </dgm:pt>
    <dgm:pt modelId="{931BBE48-1847-48AE-9290-B0CEE6D54185}" type="sibTrans" cxnId="{87583B93-CA97-4BC1-B9A8-C88FD09AFECC}">
      <dgm:prSet/>
      <dgm:spPr/>
      <dgm:t>
        <a:bodyPr/>
        <a:lstStyle/>
        <a:p>
          <a:endParaRPr lang="ru-RU"/>
        </a:p>
      </dgm:t>
    </dgm:pt>
    <dgm:pt modelId="{35A1EB80-A93A-40B4-A747-0860FE741AC3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«НПП «СПЕКТР»</a:t>
          </a:r>
          <a:endParaRPr lang="ru-RU" sz="1100" b="0" i="1" baseline="0" dirty="0" smtClean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9791D-B284-403B-BE93-9D9A165249A9}" type="parTrans" cxnId="{20B6BE39-FED9-47F1-82F4-459E3EFDEB67}">
      <dgm:prSet/>
      <dgm:spPr/>
      <dgm:t>
        <a:bodyPr/>
        <a:lstStyle/>
        <a:p>
          <a:endParaRPr lang="ru-RU"/>
        </a:p>
      </dgm:t>
    </dgm:pt>
    <dgm:pt modelId="{29E80370-1C27-4819-83D5-5E577BF5E818}" type="sibTrans" cxnId="{20B6BE39-FED9-47F1-82F4-459E3EFDEB67}">
      <dgm:prSet/>
      <dgm:spPr/>
      <dgm:t>
        <a:bodyPr/>
        <a:lstStyle/>
        <a:p>
          <a:endParaRPr lang="ru-RU"/>
        </a:p>
      </dgm:t>
    </dgm:pt>
    <dgm:pt modelId="{3165A38C-FDF5-4542-8506-881191EC7544}">
      <dgm:prSet custT="1"/>
      <dgm:spPr/>
      <dgm:t>
        <a:bodyPr/>
        <a:lstStyle/>
        <a:p>
          <a:r>
            <a:rPr lang="ru-RU" sz="1100" b="0" i="1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 ЗАО Фирма «Август» «ВЗСП» </a:t>
          </a:r>
          <a:endParaRPr lang="ru-RU" sz="1100" b="0" i="1" baseline="0" dirty="0" smtClean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7D268-3557-401F-858E-BA149B0A7762}" type="parTrans" cxnId="{BE0E2EDB-F9D7-466A-8AB6-A82CA4AD17BE}">
      <dgm:prSet/>
      <dgm:spPr/>
      <dgm:t>
        <a:bodyPr/>
        <a:lstStyle/>
        <a:p>
          <a:endParaRPr lang="ru-RU"/>
        </a:p>
      </dgm:t>
    </dgm:pt>
    <dgm:pt modelId="{744AF430-94CD-48C2-97D3-41E6ABF32721}" type="sibTrans" cxnId="{BE0E2EDB-F9D7-466A-8AB6-A82CA4AD17BE}">
      <dgm:prSet/>
      <dgm:spPr/>
      <dgm:t>
        <a:bodyPr/>
        <a:lstStyle/>
        <a:p>
          <a:endParaRPr lang="ru-RU"/>
        </a:p>
      </dgm:t>
    </dgm:pt>
    <dgm:pt modelId="{A8A5782A-C300-4796-836E-1D6C8C882EC5}">
      <dgm:prSet custT="1"/>
      <dgm:spPr/>
      <dgm:t>
        <a:bodyPr/>
        <a:lstStyle/>
        <a:p>
          <a:pPr rtl="0"/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ОАО «ВНИИР»</a:t>
          </a:r>
          <a:endParaRPr lang="ru-RU" sz="1100" b="0" i="1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2002C4-4B97-445D-B6E6-4FFCA9A81DB6}" type="parTrans" cxnId="{F0F08656-8777-4A34-9F3D-B71F3530F6AA}">
      <dgm:prSet/>
      <dgm:spPr/>
      <dgm:t>
        <a:bodyPr/>
        <a:lstStyle/>
        <a:p>
          <a:endParaRPr lang="ru-RU"/>
        </a:p>
      </dgm:t>
    </dgm:pt>
    <dgm:pt modelId="{283CE98B-AE89-432E-801A-06C2BFAE6D82}" type="sibTrans" cxnId="{F0F08656-8777-4A34-9F3D-B71F3530F6AA}">
      <dgm:prSet/>
      <dgm:spPr/>
      <dgm:t>
        <a:bodyPr/>
        <a:lstStyle/>
        <a:p>
          <a:endParaRPr lang="ru-RU"/>
        </a:p>
      </dgm:t>
    </dgm:pt>
    <dgm:pt modelId="{5752CCF9-5DD2-4AB4-A371-3D950657CEA4}">
      <dgm:prSet custT="1"/>
      <dgm:spPr/>
      <dgm:t>
        <a:bodyPr/>
        <a:lstStyle/>
        <a:p>
          <a:pPr rtl="0"/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ООО «НПП «ЭКРА»</a:t>
          </a:r>
          <a:endParaRPr lang="ru-RU" sz="1100" b="0" i="1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D972AD4-3EFB-4641-958A-CFF5FC4BFF88}" type="parTrans" cxnId="{5549717C-82A4-4AE4-AD93-26AE157499FA}">
      <dgm:prSet/>
      <dgm:spPr/>
      <dgm:t>
        <a:bodyPr/>
        <a:lstStyle/>
        <a:p>
          <a:endParaRPr lang="ru-RU"/>
        </a:p>
      </dgm:t>
    </dgm:pt>
    <dgm:pt modelId="{F53DB6E1-5044-4E47-807E-31A7CF94BC68}" type="sibTrans" cxnId="{5549717C-82A4-4AE4-AD93-26AE157499FA}">
      <dgm:prSet/>
      <dgm:spPr/>
      <dgm:t>
        <a:bodyPr/>
        <a:lstStyle/>
        <a:p>
          <a:endParaRPr lang="ru-RU"/>
        </a:p>
      </dgm:t>
    </dgm:pt>
    <dgm:pt modelId="{E4902938-EFE7-4628-9555-ED6B19365D33}">
      <dgm:prSet custT="1"/>
      <dgm:spPr/>
      <dgm:t>
        <a:bodyPr/>
        <a:lstStyle/>
        <a:p>
          <a:pPr rtl="0"/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«НПО «КАСКАД»</a:t>
          </a:r>
          <a:endParaRPr lang="ru-RU" sz="1100" b="0" i="1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2C9773-20DC-4FF7-B36C-76AD0CDB5DBC}" type="parTrans" cxnId="{E504B642-265A-4965-A6F0-DA2669C0FF4B}">
      <dgm:prSet/>
      <dgm:spPr/>
      <dgm:t>
        <a:bodyPr/>
        <a:lstStyle/>
        <a:p>
          <a:endParaRPr lang="ru-RU"/>
        </a:p>
      </dgm:t>
    </dgm:pt>
    <dgm:pt modelId="{0521567B-ABFE-4F9D-BC97-AEBF13B1FA6D}" type="sibTrans" cxnId="{E504B642-265A-4965-A6F0-DA2669C0FF4B}">
      <dgm:prSet/>
      <dgm:spPr/>
      <dgm:t>
        <a:bodyPr/>
        <a:lstStyle/>
        <a:p>
          <a:endParaRPr lang="ru-RU"/>
        </a:p>
      </dgm:t>
    </dgm:pt>
    <dgm:pt modelId="{B32D6CEE-A969-4123-8272-0402B516F367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«БИРС Арматура»</a:t>
          </a:r>
          <a:endParaRPr lang="ru-RU" sz="11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10E2D-988B-4E56-8104-3371C1D06AFE}" type="parTrans" cxnId="{B1280507-6CA7-4107-9973-040C35C329E2}">
      <dgm:prSet/>
      <dgm:spPr/>
      <dgm:t>
        <a:bodyPr/>
        <a:lstStyle/>
        <a:p>
          <a:endParaRPr lang="ru-RU"/>
        </a:p>
      </dgm:t>
    </dgm:pt>
    <dgm:pt modelId="{FD8EDF65-6BFE-4303-87D5-D3A6FD2B4EF0}" type="sibTrans" cxnId="{B1280507-6CA7-4107-9973-040C35C329E2}">
      <dgm:prSet/>
      <dgm:spPr/>
      <dgm:t>
        <a:bodyPr/>
        <a:lstStyle/>
        <a:p>
          <a:endParaRPr lang="ru-RU"/>
        </a:p>
      </dgm:t>
    </dgm:pt>
    <dgm:pt modelId="{6CEFCD83-8964-4F7D-BEEE-58D36F3F52B3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ИП </a:t>
          </a:r>
          <a:r>
            <a:rPr lang="ru-RU" sz="1100" b="0" i="1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Кайсаров</a:t>
          </a:r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С.С.</a:t>
          </a:r>
          <a:endParaRPr lang="ru-RU" sz="11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12472-7C56-40A2-B13A-14CE5BA69317}" type="parTrans" cxnId="{2C34B16C-1D9D-43AD-91D9-E07EC8BC4547}">
      <dgm:prSet/>
      <dgm:spPr/>
      <dgm:t>
        <a:bodyPr/>
        <a:lstStyle/>
        <a:p>
          <a:endParaRPr lang="ru-RU"/>
        </a:p>
      </dgm:t>
    </dgm:pt>
    <dgm:pt modelId="{FBED5240-CEB3-4BEF-B421-76750D807EF6}" type="sibTrans" cxnId="{2C34B16C-1D9D-43AD-91D9-E07EC8BC4547}">
      <dgm:prSet/>
      <dgm:spPr/>
      <dgm:t>
        <a:bodyPr/>
        <a:lstStyle/>
        <a:p>
          <a:endParaRPr lang="ru-RU"/>
        </a:p>
      </dgm:t>
    </dgm:pt>
    <dgm:pt modelId="{172B5C10-77BB-4B9B-8B8C-58FDA72DFDD2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ООО «ЧТФ»</a:t>
          </a:r>
          <a:endParaRPr lang="ru-RU" sz="11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8B686-F108-48D3-9DAE-2504770A4C74}" type="parTrans" cxnId="{095D41D8-CB63-4096-A30A-6BD0191BC92F}">
      <dgm:prSet/>
      <dgm:spPr/>
      <dgm:t>
        <a:bodyPr/>
        <a:lstStyle/>
        <a:p>
          <a:endParaRPr lang="ru-RU"/>
        </a:p>
      </dgm:t>
    </dgm:pt>
    <dgm:pt modelId="{BC41EA58-46C4-47EF-A8F0-6A73559A55B5}" type="sibTrans" cxnId="{095D41D8-CB63-4096-A30A-6BD0191BC92F}">
      <dgm:prSet/>
      <dgm:spPr/>
      <dgm:t>
        <a:bodyPr/>
        <a:lstStyle/>
        <a:p>
          <a:endParaRPr lang="ru-RU"/>
        </a:p>
      </dgm:t>
    </dgm:pt>
    <dgm:pt modelId="{D8A8308F-3447-4845-9416-00C4CBB06120}">
      <dgm:prSet custT="1"/>
      <dgm:spPr/>
      <dgm:t>
        <a:bodyPr/>
        <a:lstStyle/>
        <a:p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100" b="0" i="1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Керек</a:t>
          </a:r>
          <a:r>
            <a:rPr lang="ru-RU" sz="1100" b="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100" b="0" i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51992-1ADF-403E-8B65-E05535258C53}" type="parTrans" cxnId="{D5EC86ED-E987-41F2-9079-D4926A44C6CA}">
      <dgm:prSet/>
      <dgm:spPr/>
      <dgm:t>
        <a:bodyPr/>
        <a:lstStyle/>
        <a:p>
          <a:endParaRPr lang="ru-RU"/>
        </a:p>
      </dgm:t>
    </dgm:pt>
    <dgm:pt modelId="{FB7D4EF7-9E89-41A4-88F2-56CE1A7A64B0}" type="sibTrans" cxnId="{D5EC86ED-E987-41F2-9079-D4926A44C6CA}">
      <dgm:prSet/>
      <dgm:spPr/>
      <dgm:t>
        <a:bodyPr/>
        <a:lstStyle/>
        <a:p>
          <a:endParaRPr lang="ru-RU"/>
        </a:p>
      </dgm:t>
    </dgm:pt>
    <dgm:pt modelId="{84ABF8B5-B64B-4D0B-BFA6-52B80A09C633}" type="pres">
      <dgm:prSet presAssocID="{70F3A73F-F83B-4C5B-A5E6-032518B5CF9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61D1D-416E-47AB-ADE0-7D9FC291000E}" type="pres">
      <dgm:prSet presAssocID="{67ABBB80-B89C-4B6E-9CBE-A18C2F936ED4}" presName="compNode" presStyleCnt="0"/>
      <dgm:spPr/>
    </dgm:pt>
    <dgm:pt modelId="{3AA5CD56-26EE-4677-8235-2A53218CA051}" type="pres">
      <dgm:prSet presAssocID="{67ABBB80-B89C-4B6E-9CBE-A18C2F936ED4}" presName="childRect" presStyleLbl="bgAcc1" presStyleIdx="0" presStyleCnt="4" custScaleX="113290" custLinFactNeighborX="6466" custLinFactNeighborY="-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96A08-41F6-4E4C-B150-0E7173F6FB6C}" type="pres">
      <dgm:prSet presAssocID="{67ABBB80-B89C-4B6E-9CBE-A18C2F936E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ACBD8-B28B-4767-9E8A-B8058E751F96}" type="pres">
      <dgm:prSet presAssocID="{67ABBB80-B89C-4B6E-9CBE-A18C2F936ED4}" presName="parentRect" presStyleLbl="alignNode1" presStyleIdx="0" presStyleCnt="4" custScaleX="113290" custLinFactNeighborX="6598" custLinFactNeighborY="-56"/>
      <dgm:spPr/>
      <dgm:t>
        <a:bodyPr/>
        <a:lstStyle/>
        <a:p>
          <a:endParaRPr lang="ru-RU"/>
        </a:p>
      </dgm:t>
    </dgm:pt>
    <dgm:pt modelId="{8DF2460F-3280-4332-B9D9-47DF3D8A0B30}" type="pres">
      <dgm:prSet presAssocID="{67ABBB80-B89C-4B6E-9CBE-A18C2F936ED4}" presName="adorn" presStyleLbl="fgAccFollowNode1" presStyleIdx="0" presStyleCnt="4" custScaleX="95342" custScaleY="93686" custLinFactNeighborX="16427" custLinFactNeighborY="-164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AD898ACC-52F8-42DD-95C3-D82FC0B65AA9}" type="pres">
      <dgm:prSet presAssocID="{23F0D519-1C26-4940-A463-AB3512415F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A42158-31D7-4BB7-9C5D-38D2CC1AE176}" type="pres">
      <dgm:prSet presAssocID="{B2095F56-E568-469C-A3EB-552FA74EA1E4}" presName="compNode" presStyleCnt="0"/>
      <dgm:spPr/>
    </dgm:pt>
    <dgm:pt modelId="{C6C51FAA-FFB6-4D73-8EE3-1841F241710E}" type="pres">
      <dgm:prSet presAssocID="{B2095F56-E568-469C-A3EB-552FA74EA1E4}" presName="childRect" presStyleLbl="bgAcc1" presStyleIdx="1" presStyleCnt="4" custScaleX="13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014F8-253E-4725-8A96-C2EDF2CA5410}" type="pres">
      <dgm:prSet presAssocID="{B2095F56-E568-469C-A3EB-552FA74EA1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ED195-E73E-43E8-8D5C-E3495F137CE9}" type="pres">
      <dgm:prSet presAssocID="{B2095F56-E568-469C-A3EB-552FA74EA1E4}" presName="parentRect" presStyleLbl="alignNode1" presStyleIdx="1" presStyleCnt="4" custScaleX="131948"/>
      <dgm:spPr/>
      <dgm:t>
        <a:bodyPr/>
        <a:lstStyle/>
        <a:p>
          <a:endParaRPr lang="ru-RU"/>
        </a:p>
      </dgm:t>
    </dgm:pt>
    <dgm:pt modelId="{BF3D6946-C227-4153-9FEA-ADD8826D81D8}" type="pres">
      <dgm:prSet presAssocID="{B2095F56-E568-469C-A3EB-552FA74EA1E4}" presName="adorn" presStyleLbl="fgAccFollowNode1" presStyleIdx="1" presStyleCnt="4" custScaleX="98980" custScaleY="89325" custLinFactNeighborX="19199" custLinFactNeighborY="-187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9CABB7B-79F4-4A4E-A8CE-C00D307D66F3}" type="pres">
      <dgm:prSet presAssocID="{99B43C3E-05A1-45CB-8A42-A6507A45E3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7EFA20-957D-4979-B39D-A59BC6A4A25C}" type="pres">
      <dgm:prSet presAssocID="{0036F4C8-5847-4ACD-AC13-09FAB747D022}" presName="compNode" presStyleCnt="0"/>
      <dgm:spPr/>
    </dgm:pt>
    <dgm:pt modelId="{84ACA60D-D720-4B5D-BF5E-FA9858F0B889}" type="pres">
      <dgm:prSet presAssocID="{0036F4C8-5847-4ACD-AC13-09FAB747D022}" presName="childRect" presStyleLbl="bgAcc1" presStyleIdx="2" presStyleCnt="4" custScaleX="11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DE8F0-04C1-42A4-B398-C4F196B7B0AC}" type="pres">
      <dgm:prSet presAssocID="{0036F4C8-5847-4ACD-AC13-09FAB747D0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BF9AD-9DAA-4984-A305-14EC11DD3FC6}" type="pres">
      <dgm:prSet presAssocID="{0036F4C8-5847-4ACD-AC13-09FAB747D022}" presName="parentRect" presStyleLbl="alignNode1" presStyleIdx="2" presStyleCnt="4" custScaleX="113414"/>
      <dgm:spPr/>
      <dgm:t>
        <a:bodyPr/>
        <a:lstStyle/>
        <a:p>
          <a:endParaRPr lang="ru-RU"/>
        </a:p>
      </dgm:t>
    </dgm:pt>
    <dgm:pt modelId="{DDFD3495-E10E-42A2-8F6D-E8300ABB4DAC}" type="pres">
      <dgm:prSet presAssocID="{0036F4C8-5847-4ACD-AC13-09FAB747D022}" presName="adorn" presStyleLbl="fgAccFollowNode1" presStyleIdx="2" presStyleCnt="4" custScaleX="103259" custScaleY="87244" custLinFactNeighborX="-6530" custLinFactNeighborY="-179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7327E4-0D80-41CC-9261-8B135B15DBA0}" type="pres">
      <dgm:prSet presAssocID="{BB0D6603-DED8-497E-8EE4-B832B1D49D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767DD3-0E95-413A-B1E4-28C01A38A836}" type="pres">
      <dgm:prSet presAssocID="{2111F288-4BDD-47C0-B517-3937243BF48E}" presName="compNode" presStyleCnt="0"/>
      <dgm:spPr/>
    </dgm:pt>
    <dgm:pt modelId="{8FCEA64F-3FA2-4754-A688-4A9C548860F8}" type="pres">
      <dgm:prSet presAssocID="{2111F288-4BDD-47C0-B517-3937243BF48E}" presName="childRect" presStyleLbl="bgAcc1" presStyleIdx="3" presStyleCnt="4" custScaleX="118719" custLinFactNeighborX="-3150" custLinFactNeighborY="-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77109-AE10-4290-89AD-A9C99D4CBA95}" type="pres">
      <dgm:prSet presAssocID="{2111F288-4BDD-47C0-B517-3937243BF4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36B7B-3C68-4218-BE5D-2F0A2BB8E959}" type="pres">
      <dgm:prSet presAssocID="{2111F288-4BDD-47C0-B517-3937243BF48E}" presName="parentRect" presStyleLbl="alignNode1" presStyleIdx="3" presStyleCnt="4" custScaleX="118719" custLinFactNeighborX="-3150" custLinFactNeighborY="-4269"/>
      <dgm:spPr/>
      <dgm:t>
        <a:bodyPr/>
        <a:lstStyle/>
        <a:p>
          <a:endParaRPr lang="ru-RU"/>
        </a:p>
      </dgm:t>
    </dgm:pt>
    <dgm:pt modelId="{FF63E7D7-BD60-4232-867F-8C651E19E41B}" type="pres">
      <dgm:prSet presAssocID="{2111F288-4BDD-47C0-B517-3937243BF48E}" presName="adorn" presStyleLbl="fgAccFollowNode1" presStyleIdx="3" presStyleCnt="4" custScaleX="82445" custScaleY="89386" custLinFactNeighborX="4799" custLinFactNeighborY="-2200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1EEF0144-F4B5-4EB3-8532-53ED1168E37B}" srcId="{70F3A73F-F83B-4C5B-A5E6-032518B5CF98}" destId="{B2095F56-E568-469C-A3EB-552FA74EA1E4}" srcOrd="1" destOrd="0" parTransId="{C6990069-7782-4454-9A41-0866B3004D0E}" sibTransId="{99B43C3E-05A1-45CB-8A42-A6507A45E3A0}"/>
    <dgm:cxn modelId="{94FD796F-C273-4233-8F85-79DE0668B1B2}" srcId="{0036F4C8-5847-4ACD-AC13-09FAB747D022}" destId="{D0F64C76-8272-403E-94BB-E918F8FED9BF}" srcOrd="2" destOrd="0" parTransId="{EEFCB4B1-7374-4A9F-8216-72B6C8A9FD0E}" sibTransId="{2010BE76-E8D3-4420-9493-9AFB0ACEA679}"/>
    <dgm:cxn modelId="{FEC20BF1-A619-460D-A0F3-A24863E9EDB1}" type="presOf" srcId="{35A1EB80-A93A-40B4-A747-0860FE741AC3}" destId="{3AA5CD56-26EE-4677-8235-2A53218CA051}" srcOrd="0" destOrd="5" presId="urn:microsoft.com/office/officeart/2005/8/layout/bList2"/>
    <dgm:cxn modelId="{6BC1C861-EFC3-41CF-A787-C479B4DD1B26}" type="presOf" srcId="{D8A8308F-3447-4845-9416-00C4CBB06120}" destId="{8FCEA64F-3FA2-4754-A688-4A9C548860F8}" srcOrd="0" destOrd="6" presId="urn:microsoft.com/office/officeart/2005/8/layout/bList2"/>
    <dgm:cxn modelId="{A22AE62D-78FB-45C3-81B8-04D5CCA92F35}" srcId="{2111F288-4BDD-47C0-B517-3937243BF48E}" destId="{99DAFF2D-E9CD-49B0-8023-0FB79682B486}" srcOrd="0" destOrd="0" parTransId="{23C3B904-953D-4B46-AAA2-165D3D0F4522}" sibTransId="{951F8E28-63C3-43A1-AD19-EF4DD2010C6E}"/>
    <dgm:cxn modelId="{7A48214E-6B45-4B78-A028-4B9A36F189F3}" type="presOf" srcId="{3A394B71-B877-40F3-BA26-B19D110F3718}" destId="{3AA5CD56-26EE-4677-8235-2A53218CA051}" srcOrd="0" destOrd="4" presId="urn:microsoft.com/office/officeart/2005/8/layout/bList2"/>
    <dgm:cxn modelId="{EDE5B8E4-9433-4F74-BA97-4646D98F76E4}" type="presOf" srcId="{B2095F56-E568-469C-A3EB-552FA74EA1E4}" destId="{35BED195-E73E-43E8-8D5C-E3495F137CE9}" srcOrd="1" destOrd="0" presId="urn:microsoft.com/office/officeart/2005/8/layout/bList2"/>
    <dgm:cxn modelId="{D5EC86ED-E987-41F2-9079-D4926A44C6CA}" srcId="{2111F288-4BDD-47C0-B517-3937243BF48E}" destId="{D8A8308F-3447-4845-9416-00C4CBB06120}" srcOrd="6" destOrd="0" parTransId="{67251992-1ADF-403E-8B65-E05535258C53}" sibTransId="{FB7D4EF7-9E89-41A4-88F2-56CE1A7A64B0}"/>
    <dgm:cxn modelId="{09BDB06B-70B7-4FBF-A258-49B82E9D229F}" srcId="{2111F288-4BDD-47C0-B517-3937243BF48E}" destId="{113EB9D4-ACAE-4EB3-AB65-2B50BAAD14FE}" srcOrd="2" destOrd="0" parTransId="{DCC254E0-2B95-4338-BFD2-8A8EE36764B4}" sibTransId="{5194A709-0851-4BDF-8AB2-E5FFE7F94C36}"/>
    <dgm:cxn modelId="{6B350B94-06FE-4298-B86E-C986C08AAF32}" srcId="{0036F4C8-5847-4ACD-AC13-09FAB747D022}" destId="{E22E68E0-FE8B-401A-AA6A-4B43C616A513}" srcOrd="3" destOrd="0" parTransId="{16D17323-5351-44B6-AB48-AF52445F04F7}" sibTransId="{6DB5F0CA-206A-498C-A0A8-B7DF6B71858F}"/>
    <dgm:cxn modelId="{1EEAC532-1968-465E-ABFC-2A52D8AD6C20}" srcId="{B2095F56-E568-469C-A3EB-552FA74EA1E4}" destId="{658C598D-0808-4BDF-AA42-4D5A9067C6C5}" srcOrd="0" destOrd="0" parTransId="{05B3E9DE-90AB-429B-9F9D-F62371D025BB}" sibTransId="{310884CE-DF5E-4C6C-B6F0-D3229650C3AF}"/>
    <dgm:cxn modelId="{BD4121E8-4732-4DEC-B5FC-14173E7E6447}" type="presOf" srcId="{81C2D1C9-58D1-484E-94C9-548413F7ED8D}" destId="{84ACA60D-D720-4B5D-BF5E-FA9858F0B889}" srcOrd="0" destOrd="0" presId="urn:microsoft.com/office/officeart/2005/8/layout/bList2"/>
    <dgm:cxn modelId="{999E0453-B447-4D35-92B1-8546429D14A4}" type="presOf" srcId="{B2095F56-E568-469C-A3EB-552FA74EA1E4}" destId="{FA3014F8-253E-4725-8A96-C2EDF2CA5410}" srcOrd="0" destOrd="0" presId="urn:microsoft.com/office/officeart/2005/8/layout/bList2"/>
    <dgm:cxn modelId="{C77E0498-DEDE-4535-A398-4FB26B40C75D}" type="presOf" srcId="{99338084-ABA6-4CCB-950A-138B15E7EE45}" destId="{8FCEA64F-3FA2-4754-A688-4A9C548860F8}" srcOrd="0" destOrd="3" presId="urn:microsoft.com/office/officeart/2005/8/layout/bList2"/>
    <dgm:cxn modelId="{B1280507-6CA7-4107-9973-040C35C329E2}" srcId="{0036F4C8-5847-4ACD-AC13-09FAB747D022}" destId="{B32D6CEE-A969-4123-8272-0402B516F367}" srcOrd="5" destOrd="0" parTransId="{50B10E2D-988B-4E56-8104-3371C1D06AFE}" sibTransId="{FD8EDF65-6BFE-4303-87D5-D3A6FD2B4EF0}"/>
    <dgm:cxn modelId="{5219E721-6A96-4BB8-9BAF-B6042468DDDD}" type="presOf" srcId="{5752CCF9-5DD2-4AB4-A371-3D950657CEA4}" destId="{C6C51FAA-FFB6-4D73-8EE3-1841F241710E}" srcOrd="0" destOrd="5" presId="urn:microsoft.com/office/officeart/2005/8/layout/bList2"/>
    <dgm:cxn modelId="{1D4A165F-81E9-4AF1-9A25-6D704A15D826}" srcId="{67ABBB80-B89C-4B6E-9CBE-A18C2F936ED4}" destId="{3B436152-2EBE-4FD2-ACDF-FBB54DEB2475}" srcOrd="3" destOrd="0" parTransId="{3CCBA2DD-326D-49A5-9447-B562651CC6EB}" sibTransId="{AC354F15-6AEE-4D3B-A5A2-E6A3C91FF3F8}"/>
    <dgm:cxn modelId="{6F1826AA-E870-4E2F-99F9-27DB1BD3CA0C}" type="presOf" srcId="{99B43C3E-05A1-45CB-8A42-A6507A45E3A0}" destId="{69CABB7B-79F4-4A4E-A8CE-C00D307D66F3}" srcOrd="0" destOrd="0" presId="urn:microsoft.com/office/officeart/2005/8/layout/bList2"/>
    <dgm:cxn modelId="{01F96A83-C8AC-401D-AE4D-CC46CC36955F}" srcId="{2111F288-4BDD-47C0-B517-3937243BF48E}" destId="{99338084-ABA6-4CCB-950A-138B15E7EE45}" srcOrd="3" destOrd="0" parTransId="{3C72FE90-0CD8-4B21-B4A7-DB0EF545B8F6}" sibTransId="{E0BA9CCA-4B92-4B8B-ABE2-6C1C2D890222}"/>
    <dgm:cxn modelId="{074F3B48-013B-4CE4-BC2D-8DE4A0067CE9}" type="presOf" srcId="{7C5BC2F7-3C7D-408F-B768-9C5E04779DD3}" destId="{C6C51FAA-FFB6-4D73-8EE3-1841F241710E}" srcOrd="0" destOrd="3" presId="urn:microsoft.com/office/officeart/2005/8/layout/bList2"/>
    <dgm:cxn modelId="{D0C680D5-E564-4EDA-9C4B-85BB3A218E3D}" type="presOf" srcId="{6CEFCD83-8964-4F7D-BEEE-58D36F3F52B3}" destId="{8FCEA64F-3FA2-4754-A688-4A9C548860F8}" srcOrd="0" destOrd="4" presId="urn:microsoft.com/office/officeart/2005/8/layout/bList2"/>
    <dgm:cxn modelId="{31D36CC1-B8E2-4A62-B992-26F2A817A0DA}" type="presOf" srcId="{FB008BBD-45E7-4247-8F26-FACF99042637}" destId="{84ACA60D-D720-4B5D-BF5E-FA9858F0B889}" srcOrd="0" destOrd="4" presId="urn:microsoft.com/office/officeart/2005/8/layout/bList2"/>
    <dgm:cxn modelId="{F848F3E5-2D27-4C7B-B367-FBF24500A1F3}" type="presOf" srcId="{0036F4C8-5847-4ACD-AC13-09FAB747D022}" destId="{B69DE8F0-04C1-42A4-B398-C4F196B7B0AC}" srcOrd="0" destOrd="0" presId="urn:microsoft.com/office/officeart/2005/8/layout/bList2"/>
    <dgm:cxn modelId="{07A1CB31-DAA9-4877-B7B9-E27A410CA9A1}" srcId="{67ABBB80-B89C-4B6E-9CBE-A18C2F936ED4}" destId="{D78BD369-F1DE-4864-9DC8-A0610ED4E096}" srcOrd="1" destOrd="0" parTransId="{AB2F19DF-CDB5-4B26-8ED9-9396328FC581}" sibTransId="{B8C84FEA-15F5-4183-9A38-9783D2D9EFA0}"/>
    <dgm:cxn modelId="{612D3177-7360-4638-9F87-197BFCE0FEB5}" type="presOf" srcId="{67ABBB80-B89C-4B6E-9CBE-A18C2F936ED4}" destId="{53AACBD8-B28B-4767-9E8A-B8058E751F96}" srcOrd="1" destOrd="0" presId="urn:microsoft.com/office/officeart/2005/8/layout/bList2"/>
    <dgm:cxn modelId="{9FFB2C31-E761-4914-8E88-E726B2746338}" type="presOf" srcId="{113EB9D4-ACAE-4EB3-AB65-2B50BAAD14FE}" destId="{8FCEA64F-3FA2-4754-A688-4A9C548860F8}" srcOrd="0" destOrd="2" presId="urn:microsoft.com/office/officeart/2005/8/layout/bList2"/>
    <dgm:cxn modelId="{095D41D8-CB63-4096-A30A-6BD0191BC92F}" srcId="{2111F288-4BDD-47C0-B517-3937243BF48E}" destId="{172B5C10-77BB-4B9B-8B8C-58FDA72DFDD2}" srcOrd="5" destOrd="0" parTransId="{4BC8B686-F108-48D3-9DAE-2504770A4C74}" sibTransId="{BC41EA58-46C4-47EF-A8F0-6A73559A55B5}"/>
    <dgm:cxn modelId="{9CF6D6D1-E3D3-46C2-B6FE-DEA35801E597}" type="presOf" srcId="{D78BD369-F1DE-4864-9DC8-A0610ED4E096}" destId="{3AA5CD56-26EE-4677-8235-2A53218CA051}" srcOrd="0" destOrd="1" presId="urn:microsoft.com/office/officeart/2005/8/layout/bList2"/>
    <dgm:cxn modelId="{20B6BE39-FED9-47F1-82F4-459E3EFDEB67}" srcId="{67ABBB80-B89C-4B6E-9CBE-A18C2F936ED4}" destId="{35A1EB80-A93A-40B4-A747-0860FE741AC3}" srcOrd="5" destOrd="0" parTransId="{3889791D-B284-403B-BE93-9D9A165249A9}" sibTransId="{29E80370-1C27-4819-83D5-5E577BF5E818}"/>
    <dgm:cxn modelId="{3890D134-EC8D-4984-B0FF-3BC64DBAB308}" type="presOf" srcId="{E4902938-EFE7-4628-9555-ED6B19365D33}" destId="{C6C51FAA-FFB6-4D73-8EE3-1841F241710E}" srcOrd="0" destOrd="6" presId="urn:microsoft.com/office/officeart/2005/8/layout/bList2"/>
    <dgm:cxn modelId="{AE46CFF5-C8D3-4157-9C29-5CA7A5860E3F}" srcId="{B2095F56-E568-469C-A3EB-552FA74EA1E4}" destId="{C504177A-BF74-4A3C-9D4C-DF2D70514F7B}" srcOrd="2" destOrd="0" parTransId="{3595CA51-8AB4-4323-B86D-6463E2A74309}" sibTransId="{95C219F7-B9A2-4247-B539-D130E9936900}"/>
    <dgm:cxn modelId="{226B9A6A-5283-4E10-81CA-B4C6BF283715}" type="presOf" srcId="{0036F4C8-5847-4ACD-AC13-09FAB747D022}" destId="{1E9BF9AD-9DAA-4984-A305-14EC11DD3FC6}" srcOrd="1" destOrd="0" presId="urn:microsoft.com/office/officeart/2005/8/layout/bList2"/>
    <dgm:cxn modelId="{02FE8748-5F9C-4D1B-B326-8C44F7A1A022}" srcId="{70F3A73F-F83B-4C5B-A5E6-032518B5CF98}" destId="{2111F288-4BDD-47C0-B517-3937243BF48E}" srcOrd="3" destOrd="0" parTransId="{33D244A1-4A4C-46AB-AEBA-C36EA805927F}" sibTransId="{0E32244E-119E-46DF-A258-BFA1840859D7}"/>
    <dgm:cxn modelId="{111CE2CA-7F4A-4183-BC0B-1206E9BED38B}" type="presOf" srcId="{658C598D-0808-4BDF-AA42-4D5A9067C6C5}" destId="{C6C51FAA-FFB6-4D73-8EE3-1841F241710E}" srcOrd="0" destOrd="0" presId="urn:microsoft.com/office/officeart/2005/8/layout/bList2"/>
    <dgm:cxn modelId="{623530AB-5CC9-49F2-A7F0-7FBCE86C00BF}" type="presOf" srcId="{BB0D6603-DED8-497E-8EE4-B832B1D49DEE}" destId="{687327E4-0D80-41CC-9261-8B135B15DBA0}" srcOrd="0" destOrd="0" presId="urn:microsoft.com/office/officeart/2005/8/layout/bList2"/>
    <dgm:cxn modelId="{36B967C9-BC7B-4865-96BC-38230E0BA6E9}" srcId="{70F3A73F-F83B-4C5B-A5E6-032518B5CF98}" destId="{0036F4C8-5847-4ACD-AC13-09FAB747D022}" srcOrd="2" destOrd="0" parTransId="{ECE2F84B-9F59-46E8-806A-544279972927}" sibTransId="{BB0D6603-DED8-497E-8EE4-B832B1D49DEE}"/>
    <dgm:cxn modelId="{B9BEA338-88AF-46F0-9537-27EF588035C6}" type="presOf" srcId="{23F0D519-1C26-4940-A463-AB3512415FC2}" destId="{AD898ACC-52F8-42DD-95C3-D82FC0B65AA9}" srcOrd="0" destOrd="0" presId="urn:microsoft.com/office/officeart/2005/8/layout/bList2"/>
    <dgm:cxn modelId="{E504B642-265A-4965-A6F0-DA2669C0FF4B}" srcId="{B2095F56-E568-469C-A3EB-552FA74EA1E4}" destId="{E4902938-EFE7-4628-9555-ED6B19365D33}" srcOrd="6" destOrd="0" parTransId="{152C9773-20DC-4FF7-B36C-76AD0CDB5DBC}" sibTransId="{0521567B-ABFE-4F9D-BC97-AEBF13B1FA6D}"/>
    <dgm:cxn modelId="{484862C4-2551-49FD-8214-4B042CB11FFE}" type="presOf" srcId="{0778F1D8-C843-413C-A99B-A526F52F240A}" destId="{3AA5CD56-26EE-4677-8235-2A53218CA051}" srcOrd="0" destOrd="0" presId="urn:microsoft.com/office/officeart/2005/8/layout/bList2"/>
    <dgm:cxn modelId="{B86C0154-9A8D-4F0A-9224-E997D88CD24A}" type="presOf" srcId="{A46FDA3F-9DD3-4BCB-9351-F89A43BC3D03}" destId="{84ACA60D-D720-4B5D-BF5E-FA9858F0B889}" srcOrd="0" destOrd="1" presId="urn:microsoft.com/office/officeart/2005/8/layout/bList2"/>
    <dgm:cxn modelId="{5549717C-82A4-4AE4-AD93-26AE157499FA}" srcId="{B2095F56-E568-469C-A3EB-552FA74EA1E4}" destId="{5752CCF9-5DD2-4AB4-A371-3D950657CEA4}" srcOrd="5" destOrd="0" parTransId="{6D972AD4-3EFB-4641-958A-CFF5FC4BFF88}" sibTransId="{F53DB6E1-5044-4E47-807E-31A7CF94BC68}"/>
    <dgm:cxn modelId="{027DEEFA-27EE-43D2-9DD2-0BB9F82E346E}" type="presOf" srcId="{70F3A73F-F83B-4C5B-A5E6-032518B5CF98}" destId="{84ABF8B5-B64B-4D0B-BFA6-52B80A09C633}" srcOrd="0" destOrd="0" presId="urn:microsoft.com/office/officeart/2005/8/layout/bList2"/>
    <dgm:cxn modelId="{2B258ACA-6AD5-4A70-8498-C298C2B2C91D}" type="presOf" srcId="{E22E68E0-FE8B-401A-AA6A-4B43C616A513}" destId="{84ACA60D-D720-4B5D-BF5E-FA9858F0B889}" srcOrd="0" destOrd="3" presId="urn:microsoft.com/office/officeart/2005/8/layout/bList2"/>
    <dgm:cxn modelId="{02A3B60E-08D7-406C-A7A8-872824798D8F}" type="presOf" srcId="{172B5C10-77BB-4B9B-8B8C-58FDA72DFDD2}" destId="{8FCEA64F-3FA2-4754-A688-4A9C548860F8}" srcOrd="0" destOrd="5" presId="urn:microsoft.com/office/officeart/2005/8/layout/bList2"/>
    <dgm:cxn modelId="{473D92EA-4719-4D09-A6DB-88D1452213BA}" type="presOf" srcId="{C504177A-BF74-4A3C-9D4C-DF2D70514F7B}" destId="{C6C51FAA-FFB6-4D73-8EE3-1841F241710E}" srcOrd="0" destOrd="2" presId="urn:microsoft.com/office/officeart/2005/8/layout/bList2"/>
    <dgm:cxn modelId="{82D77DA0-ABCE-46CC-A9C9-BE9643D8F2D6}" srcId="{0036F4C8-5847-4ACD-AC13-09FAB747D022}" destId="{82FB667E-5FF1-4EBD-B243-63AA9A1FAF93}" srcOrd="6" destOrd="0" parTransId="{4F58A6E4-2E0C-4323-9714-A79ADE1497E7}" sibTransId="{791F42D0-CDEF-468B-95A3-F48A4D062CAD}"/>
    <dgm:cxn modelId="{C550327E-5540-415A-9FEB-D657C399BFF6}" type="presOf" srcId="{A8A5782A-C300-4796-836E-1D6C8C882EC5}" destId="{C6C51FAA-FFB6-4D73-8EE3-1841F241710E}" srcOrd="0" destOrd="4" presId="urn:microsoft.com/office/officeart/2005/8/layout/bList2"/>
    <dgm:cxn modelId="{B53A744B-1DFB-40F5-A46A-8F0E176FE40C}" type="presOf" srcId="{67ABBB80-B89C-4B6E-9CBE-A18C2F936ED4}" destId="{08B96A08-41F6-4E4C-B150-0E7173F6FB6C}" srcOrd="0" destOrd="0" presId="urn:microsoft.com/office/officeart/2005/8/layout/bList2"/>
    <dgm:cxn modelId="{4567EFAE-4757-4D17-BB9C-0B9C341772FA}" srcId="{67ABBB80-B89C-4B6E-9CBE-A18C2F936ED4}" destId="{0778F1D8-C843-413C-A99B-A526F52F240A}" srcOrd="0" destOrd="0" parTransId="{42368F9B-5776-40CA-8E4F-89060F76BB72}" sibTransId="{36D4AD1B-F025-467A-930D-5FBF62A1CA26}"/>
    <dgm:cxn modelId="{D3710D69-C204-4C64-8872-5A09A6A8DDAC}" type="presOf" srcId="{2111F288-4BDD-47C0-B517-3937243BF48E}" destId="{F9577109-AE10-4290-89AD-A9C99D4CBA95}" srcOrd="0" destOrd="0" presId="urn:microsoft.com/office/officeart/2005/8/layout/bList2"/>
    <dgm:cxn modelId="{2C34B16C-1D9D-43AD-91D9-E07EC8BC4547}" srcId="{2111F288-4BDD-47C0-B517-3937243BF48E}" destId="{6CEFCD83-8964-4F7D-BEEE-58D36F3F52B3}" srcOrd="4" destOrd="0" parTransId="{60C12472-7C56-40A2-B13A-14CE5BA69317}" sibTransId="{FBED5240-CEB3-4BEF-B421-76750D807EF6}"/>
    <dgm:cxn modelId="{C88CE251-22E3-4A8E-8D19-2D1BBD538D3D}" srcId="{0036F4C8-5847-4ACD-AC13-09FAB747D022}" destId="{FB008BBD-45E7-4247-8F26-FACF99042637}" srcOrd="4" destOrd="0" parTransId="{1DF87F7D-46A3-490D-B7C8-BDD05E727C6E}" sibTransId="{08C98AF3-BE51-45A2-9230-AF76171E1454}"/>
    <dgm:cxn modelId="{F0F08656-8777-4A34-9F3D-B71F3530F6AA}" srcId="{B2095F56-E568-469C-A3EB-552FA74EA1E4}" destId="{A8A5782A-C300-4796-836E-1D6C8C882EC5}" srcOrd="4" destOrd="0" parTransId="{0F2002C4-4B97-445D-B6E6-4FFCA9A81DB6}" sibTransId="{283CE98B-AE89-432E-801A-06C2BFAE6D82}"/>
    <dgm:cxn modelId="{1A899937-8B60-4B9F-AF7D-78081757DBD2}" srcId="{B2095F56-E568-469C-A3EB-552FA74EA1E4}" destId="{7C5BC2F7-3C7D-408F-B768-9C5E04779DD3}" srcOrd="3" destOrd="0" parTransId="{82656A59-03D7-43FE-97EB-CE21ED5F2F0A}" sibTransId="{F1C8ADC0-E2E2-487E-9970-4ED4D81B966C}"/>
    <dgm:cxn modelId="{85E1AFA9-9E1C-4B35-816E-B50EFD04952E}" srcId="{70F3A73F-F83B-4C5B-A5E6-032518B5CF98}" destId="{67ABBB80-B89C-4B6E-9CBE-A18C2F936ED4}" srcOrd="0" destOrd="0" parTransId="{9303C5BC-FB21-40BF-B685-614ACC4E5063}" sibTransId="{23F0D519-1C26-4940-A463-AB3512415FC2}"/>
    <dgm:cxn modelId="{CC607F4A-764F-4892-8730-506E8C0D8B6A}" srcId="{0036F4C8-5847-4ACD-AC13-09FAB747D022}" destId="{81C2D1C9-58D1-484E-94C9-548413F7ED8D}" srcOrd="0" destOrd="0" parTransId="{064A73CC-581E-4406-8597-0BE278801FAC}" sibTransId="{5C766CA3-AC6E-4DFD-9695-B00A3E566506}"/>
    <dgm:cxn modelId="{61A6472F-681B-4B83-ACCC-D7F18E6120BD}" type="presOf" srcId="{99DAFF2D-E9CD-49B0-8023-0FB79682B486}" destId="{8FCEA64F-3FA2-4754-A688-4A9C548860F8}" srcOrd="0" destOrd="0" presId="urn:microsoft.com/office/officeart/2005/8/layout/bList2"/>
    <dgm:cxn modelId="{78E93D3D-2CEF-466B-8ECC-875D344D6B1A}" srcId="{B2095F56-E568-469C-A3EB-552FA74EA1E4}" destId="{28B614B4-EB8F-4BD9-99CD-B3729B6D33A1}" srcOrd="1" destOrd="0" parTransId="{41124519-02A2-4524-BA3C-E6504A54AA4C}" sibTransId="{53278FAB-2763-4B63-8CC9-6594C6ADDF2E}"/>
    <dgm:cxn modelId="{AFD036AA-E7B5-4B6E-AB58-8E81C461109E}" srcId="{0036F4C8-5847-4ACD-AC13-09FAB747D022}" destId="{A46FDA3F-9DD3-4BCB-9351-F89A43BC3D03}" srcOrd="1" destOrd="0" parTransId="{478C1AA6-B018-41A4-A042-0EF5E3405FCD}" sibTransId="{0B5E8475-6A9C-40EB-AB9A-9B1E7C17D85D}"/>
    <dgm:cxn modelId="{00B47FAC-880C-4668-A71E-FE02F01FEFB2}" type="presOf" srcId="{B32D6CEE-A969-4123-8272-0402B516F367}" destId="{84ACA60D-D720-4B5D-BF5E-FA9858F0B889}" srcOrd="0" destOrd="5" presId="urn:microsoft.com/office/officeart/2005/8/layout/bList2"/>
    <dgm:cxn modelId="{919FC21B-B894-44DF-BFEF-4B1F18028D27}" type="presOf" srcId="{82FB667E-5FF1-4EBD-B243-63AA9A1FAF93}" destId="{84ACA60D-D720-4B5D-BF5E-FA9858F0B889}" srcOrd="0" destOrd="6" presId="urn:microsoft.com/office/officeart/2005/8/layout/bList2"/>
    <dgm:cxn modelId="{84B7490D-4B65-4223-95D1-9CD94D4AC8E4}" type="presOf" srcId="{D0F64C76-8272-403E-94BB-E918F8FED9BF}" destId="{84ACA60D-D720-4B5D-BF5E-FA9858F0B889}" srcOrd="0" destOrd="2" presId="urn:microsoft.com/office/officeart/2005/8/layout/bList2"/>
    <dgm:cxn modelId="{BE0E2EDB-F9D7-466A-8AB6-A82CA4AD17BE}" srcId="{67ABBB80-B89C-4B6E-9CBE-A18C2F936ED4}" destId="{3165A38C-FDF5-4542-8506-881191EC7544}" srcOrd="2" destOrd="0" parTransId="{1447D268-3557-401F-858E-BA149B0A7762}" sibTransId="{744AF430-94CD-48C2-97D3-41E6ABF32721}"/>
    <dgm:cxn modelId="{123308F4-A958-450E-BCC2-BE1996FF293C}" type="presOf" srcId="{2111F288-4BDD-47C0-B517-3937243BF48E}" destId="{79236B7B-3C68-4218-BE5D-2F0A2BB8E959}" srcOrd="1" destOrd="0" presId="urn:microsoft.com/office/officeart/2005/8/layout/bList2"/>
    <dgm:cxn modelId="{9D2360C9-6ADD-4643-B152-5B84C10D6B4D}" type="presOf" srcId="{28B614B4-EB8F-4BD9-99CD-B3729B6D33A1}" destId="{C6C51FAA-FFB6-4D73-8EE3-1841F241710E}" srcOrd="0" destOrd="1" presId="urn:microsoft.com/office/officeart/2005/8/layout/bList2"/>
    <dgm:cxn modelId="{87583B93-CA97-4BC1-B9A8-C88FD09AFECC}" srcId="{67ABBB80-B89C-4B6E-9CBE-A18C2F936ED4}" destId="{3A394B71-B877-40F3-BA26-B19D110F3718}" srcOrd="4" destOrd="0" parTransId="{8EB47EEA-AB4E-416C-BCC8-31D6130F17D0}" sibTransId="{931BBE48-1847-48AE-9290-B0CEE6D54185}"/>
    <dgm:cxn modelId="{06C9FD97-0D1D-4910-BF29-D2ECB2291D33}" type="presOf" srcId="{BEB2ABC7-A2D1-4DF3-B8BD-471B48EF7F36}" destId="{8FCEA64F-3FA2-4754-A688-4A9C548860F8}" srcOrd="0" destOrd="1" presId="urn:microsoft.com/office/officeart/2005/8/layout/bList2"/>
    <dgm:cxn modelId="{9A1B9323-0731-450A-8640-07EFCBDA336D}" srcId="{2111F288-4BDD-47C0-B517-3937243BF48E}" destId="{BEB2ABC7-A2D1-4DF3-B8BD-471B48EF7F36}" srcOrd="1" destOrd="0" parTransId="{61F9E6C6-D3C7-484A-968E-8E595C106559}" sibTransId="{1707CEE7-C904-488D-A035-8F657FFC1282}"/>
    <dgm:cxn modelId="{329ED525-4D8F-4D84-BDB0-0441244D18A3}" type="presOf" srcId="{3165A38C-FDF5-4542-8506-881191EC7544}" destId="{3AA5CD56-26EE-4677-8235-2A53218CA051}" srcOrd="0" destOrd="2" presId="urn:microsoft.com/office/officeart/2005/8/layout/bList2"/>
    <dgm:cxn modelId="{D0D781B0-6CA0-442C-8B1A-102CCA10F7DB}" type="presOf" srcId="{3B436152-2EBE-4FD2-ACDF-FBB54DEB2475}" destId="{3AA5CD56-26EE-4677-8235-2A53218CA051}" srcOrd="0" destOrd="3" presId="urn:microsoft.com/office/officeart/2005/8/layout/bList2"/>
    <dgm:cxn modelId="{9B26F935-C362-4B22-977A-F39CE805C2AC}" type="presParOf" srcId="{84ABF8B5-B64B-4D0B-BFA6-52B80A09C633}" destId="{7B761D1D-416E-47AB-ADE0-7D9FC291000E}" srcOrd="0" destOrd="0" presId="urn:microsoft.com/office/officeart/2005/8/layout/bList2"/>
    <dgm:cxn modelId="{9E760549-C038-4B10-8F5C-56E3A2C4CF13}" type="presParOf" srcId="{7B761D1D-416E-47AB-ADE0-7D9FC291000E}" destId="{3AA5CD56-26EE-4677-8235-2A53218CA051}" srcOrd="0" destOrd="0" presId="urn:microsoft.com/office/officeart/2005/8/layout/bList2"/>
    <dgm:cxn modelId="{17B0DE49-99FE-41E9-B124-1569816213D2}" type="presParOf" srcId="{7B761D1D-416E-47AB-ADE0-7D9FC291000E}" destId="{08B96A08-41F6-4E4C-B150-0E7173F6FB6C}" srcOrd="1" destOrd="0" presId="urn:microsoft.com/office/officeart/2005/8/layout/bList2"/>
    <dgm:cxn modelId="{8BEBE335-1716-496A-8CF1-B64E70604415}" type="presParOf" srcId="{7B761D1D-416E-47AB-ADE0-7D9FC291000E}" destId="{53AACBD8-B28B-4767-9E8A-B8058E751F96}" srcOrd="2" destOrd="0" presId="urn:microsoft.com/office/officeart/2005/8/layout/bList2"/>
    <dgm:cxn modelId="{ABD45F79-5309-41E2-AB48-614B20095280}" type="presParOf" srcId="{7B761D1D-416E-47AB-ADE0-7D9FC291000E}" destId="{8DF2460F-3280-4332-B9D9-47DF3D8A0B30}" srcOrd="3" destOrd="0" presId="urn:microsoft.com/office/officeart/2005/8/layout/bList2"/>
    <dgm:cxn modelId="{F1FF485A-5CE3-4150-86FB-69827ED8E6F8}" type="presParOf" srcId="{84ABF8B5-B64B-4D0B-BFA6-52B80A09C633}" destId="{AD898ACC-52F8-42DD-95C3-D82FC0B65AA9}" srcOrd="1" destOrd="0" presId="urn:microsoft.com/office/officeart/2005/8/layout/bList2"/>
    <dgm:cxn modelId="{C979449A-9406-4F40-8B3D-383742325596}" type="presParOf" srcId="{84ABF8B5-B64B-4D0B-BFA6-52B80A09C633}" destId="{A6A42158-31D7-4BB7-9C5D-38D2CC1AE176}" srcOrd="2" destOrd="0" presId="urn:microsoft.com/office/officeart/2005/8/layout/bList2"/>
    <dgm:cxn modelId="{ED7C33A1-CF09-4B48-AB4D-5776C9D308CE}" type="presParOf" srcId="{A6A42158-31D7-4BB7-9C5D-38D2CC1AE176}" destId="{C6C51FAA-FFB6-4D73-8EE3-1841F241710E}" srcOrd="0" destOrd="0" presId="urn:microsoft.com/office/officeart/2005/8/layout/bList2"/>
    <dgm:cxn modelId="{A4E502E3-1F89-44D7-8BDC-724510CE1CB0}" type="presParOf" srcId="{A6A42158-31D7-4BB7-9C5D-38D2CC1AE176}" destId="{FA3014F8-253E-4725-8A96-C2EDF2CA5410}" srcOrd="1" destOrd="0" presId="urn:microsoft.com/office/officeart/2005/8/layout/bList2"/>
    <dgm:cxn modelId="{73B11AE5-4480-4D76-BA80-E61A6DEE5761}" type="presParOf" srcId="{A6A42158-31D7-4BB7-9C5D-38D2CC1AE176}" destId="{35BED195-E73E-43E8-8D5C-E3495F137CE9}" srcOrd="2" destOrd="0" presId="urn:microsoft.com/office/officeart/2005/8/layout/bList2"/>
    <dgm:cxn modelId="{3178A2AC-42B0-44F9-A2E2-BAF790F33728}" type="presParOf" srcId="{A6A42158-31D7-4BB7-9C5D-38D2CC1AE176}" destId="{BF3D6946-C227-4153-9FEA-ADD8826D81D8}" srcOrd="3" destOrd="0" presId="urn:microsoft.com/office/officeart/2005/8/layout/bList2"/>
    <dgm:cxn modelId="{F1C847FC-437D-4147-B6DE-AE4423515C5F}" type="presParOf" srcId="{84ABF8B5-B64B-4D0B-BFA6-52B80A09C633}" destId="{69CABB7B-79F4-4A4E-A8CE-C00D307D66F3}" srcOrd="3" destOrd="0" presId="urn:microsoft.com/office/officeart/2005/8/layout/bList2"/>
    <dgm:cxn modelId="{5BD6CC08-E88F-4646-931A-CE419E3C3EE4}" type="presParOf" srcId="{84ABF8B5-B64B-4D0B-BFA6-52B80A09C633}" destId="{6D7EFA20-957D-4979-B39D-A59BC6A4A25C}" srcOrd="4" destOrd="0" presId="urn:microsoft.com/office/officeart/2005/8/layout/bList2"/>
    <dgm:cxn modelId="{D9838DFE-819D-433F-8F7A-4C997E353730}" type="presParOf" srcId="{6D7EFA20-957D-4979-B39D-A59BC6A4A25C}" destId="{84ACA60D-D720-4B5D-BF5E-FA9858F0B889}" srcOrd="0" destOrd="0" presId="urn:microsoft.com/office/officeart/2005/8/layout/bList2"/>
    <dgm:cxn modelId="{3D34B803-E555-43D9-9227-85A3B67C42ED}" type="presParOf" srcId="{6D7EFA20-957D-4979-B39D-A59BC6A4A25C}" destId="{B69DE8F0-04C1-42A4-B398-C4F196B7B0AC}" srcOrd="1" destOrd="0" presId="urn:microsoft.com/office/officeart/2005/8/layout/bList2"/>
    <dgm:cxn modelId="{D1DA9721-0EE9-43ED-8B00-C6830CA98EF5}" type="presParOf" srcId="{6D7EFA20-957D-4979-B39D-A59BC6A4A25C}" destId="{1E9BF9AD-9DAA-4984-A305-14EC11DD3FC6}" srcOrd="2" destOrd="0" presId="urn:microsoft.com/office/officeart/2005/8/layout/bList2"/>
    <dgm:cxn modelId="{EFFD95E7-5CB2-4E05-918D-558A5DC60DFA}" type="presParOf" srcId="{6D7EFA20-957D-4979-B39D-A59BC6A4A25C}" destId="{DDFD3495-E10E-42A2-8F6D-E8300ABB4DAC}" srcOrd="3" destOrd="0" presId="urn:microsoft.com/office/officeart/2005/8/layout/bList2"/>
    <dgm:cxn modelId="{F8A941B8-40FF-4850-9700-C5E1DBD02341}" type="presParOf" srcId="{84ABF8B5-B64B-4D0B-BFA6-52B80A09C633}" destId="{687327E4-0D80-41CC-9261-8B135B15DBA0}" srcOrd="5" destOrd="0" presId="urn:microsoft.com/office/officeart/2005/8/layout/bList2"/>
    <dgm:cxn modelId="{C90CC741-A133-4E97-8B1E-9649C6E70B61}" type="presParOf" srcId="{84ABF8B5-B64B-4D0B-BFA6-52B80A09C633}" destId="{D1767DD3-0E95-413A-B1E4-28C01A38A836}" srcOrd="6" destOrd="0" presId="urn:microsoft.com/office/officeart/2005/8/layout/bList2"/>
    <dgm:cxn modelId="{4029A0AB-AF52-4A16-8839-F9868A5C9F49}" type="presParOf" srcId="{D1767DD3-0E95-413A-B1E4-28C01A38A836}" destId="{8FCEA64F-3FA2-4754-A688-4A9C548860F8}" srcOrd="0" destOrd="0" presId="urn:microsoft.com/office/officeart/2005/8/layout/bList2"/>
    <dgm:cxn modelId="{85A1D08F-021D-446E-83B8-BF89AA21C6C8}" type="presParOf" srcId="{D1767DD3-0E95-413A-B1E4-28C01A38A836}" destId="{F9577109-AE10-4290-89AD-A9C99D4CBA95}" srcOrd="1" destOrd="0" presId="urn:microsoft.com/office/officeart/2005/8/layout/bList2"/>
    <dgm:cxn modelId="{82852D90-2148-4E06-8C99-6E92D09EC415}" type="presParOf" srcId="{D1767DD3-0E95-413A-B1E4-28C01A38A836}" destId="{79236B7B-3C68-4218-BE5D-2F0A2BB8E959}" srcOrd="2" destOrd="0" presId="urn:microsoft.com/office/officeart/2005/8/layout/bList2"/>
    <dgm:cxn modelId="{6F5BB720-1AA2-48D8-86BF-1EF69F705F8E}" type="presParOf" srcId="{D1767DD3-0E95-413A-B1E4-28C01A38A836}" destId="{FF63E7D7-BD60-4232-867F-8C651E19E41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3D2AE-0BAF-4F0F-8FF9-E35B38985C79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BD8FCBE-B2E7-4809-9739-AD4F02A9F6E6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Машиностроение для электроэнергетики и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нефтегазового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3F7D5-2026-466F-9174-11A0A12B7D70}" type="parTrans" cxnId="{92E58F05-E824-4672-BAA9-4D5ADBF45404}">
      <dgm:prSet/>
      <dgm:spPr/>
      <dgm:t>
        <a:bodyPr/>
        <a:lstStyle/>
        <a:p>
          <a:endParaRPr lang="ru-RU"/>
        </a:p>
      </dgm:t>
    </dgm:pt>
    <dgm:pt modelId="{97755BDE-C3CF-4B00-AD40-32E276AB50ED}" type="sibTrans" cxnId="{92E58F05-E824-4672-BAA9-4D5ADBF45404}">
      <dgm:prSet/>
      <dgm:spPr/>
      <dgm:t>
        <a:bodyPr/>
        <a:lstStyle/>
        <a:p>
          <a:endParaRPr lang="ru-RU"/>
        </a:p>
      </dgm:t>
    </dgm:pt>
    <dgm:pt modelId="{EBAF5717-B01C-414D-9C7D-37878FBBEE29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Создание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оборудования для освоения шельфовых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   месторождений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, в том числе для Арктической зоны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7185A-1F46-42C8-8AC7-6B892DA86555}" type="parTrans" cxnId="{02C1B1A2-5AE0-4774-A32C-D65078F90122}">
      <dgm:prSet/>
      <dgm:spPr/>
      <dgm:t>
        <a:bodyPr/>
        <a:lstStyle/>
        <a:p>
          <a:endParaRPr lang="ru-RU"/>
        </a:p>
      </dgm:t>
    </dgm:pt>
    <dgm:pt modelId="{6E47A318-CEB8-4586-B2FA-445F74A75DB4}" type="sibTrans" cxnId="{02C1B1A2-5AE0-4774-A32C-D65078F90122}">
      <dgm:prSet/>
      <dgm:spPr/>
      <dgm:t>
        <a:bodyPr/>
        <a:lstStyle/>
        <a:p>
          <a:endParaRPr lang="ru-RU"/>
        </a:p>
      </dgm:t>
    </dgm:pt>
    <dgm:pt modelId="{D641A1F5-ABE6-4510-A44B-79B58829D35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алюминиевой промышленности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(судостроение, мостостроение) и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солнечной генерации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96B0B-B7B2-4C40-A5A3-5069A59781FC}" type="parTrans" cxnId="{775F415B-901D-4744-8A39-ACF4C0D2418D}">
      <dgm:prSet/>
      <dgm:spPr/>
      <dgm:t>
        <a:bodyPr/>
        <a:lstStyle/>
        <a:p>
          <a:endParaRPr lang="ru-RU"/>
        </a:p>
      </dgm:t>
    </dgm:pt>
    <dgm:pt modelId="{A6FF87DF-62D9-48D3-BD91-210FDA0CD0C1}" type="sibTrans" cxnId="{775F415B-901D-4744-8A39-ACF4C0D2418D}">
      <dgm:prSet/>
      <dgm:spPr/>
      <dgm:t>
        <a:bodyPr/>
        <a:lstStyle/>
        <a:p>
          <a:endParaRPr lang="ru-RU"/>
        </a:p>
      </dgm:t>
    </dgm:pt>
    <dgm:pt modelId="{B624655E-3580-44FA-AB61-B0AD45280B5C}" type="pres">
      <dgm:prSet presAssocID="{6EF3D2AE-0BAF-4F0F-8FF9-E35B38985C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D84EFF-1065-41BD-B928-0E2C216AC7B4}" type="pres">
      <dgm:prSet presAssocID="{6EF3D2AE-0BAF-4F0F-8FF9-E35B38985C79}" presName="Name1" presStyleCnt="0"/>
      <dgm:spPr/>
    </dgm:pt>
    <dgm:pt modelId="{C81C0E1C-B640-4D8D-A566-60BBA4CB30B1}" type="pres">
      <dgm:prSet presAssocID="{6EF3D2AE-0BAF-4F0F-8FF9-E35B38985C79}" presName="cycle" presStyleCnt="0"/>
      <dgm:spPr/>
    </dgm:pt>
    <dgm:pt modelId="{3F13391D-424C-4999-9017-1CBA1857A8F0}" type="pres">
      <dgm:prSet presAssocID="{6EF3D2AE-0BAF-4F0F-8FF9-E35B38985C79}" presName="srcNode" presStyleLbl="node1" presStyleIdx="0" presStyleCnt="3"/>
      <dgm:spPr/>
    </dgm:pt>
    <dgm:pt modelId="{4B889898-02C1-4FC3-AA16-07BF4141EC5C}" type="pres">
      <dgm:prSet presAssocID="{6EF3D2AE-0BAF-4F0F-8FF9-E35B38985C79}" presName="conn" presStyleLbl="parChTrans1D2" presStyleIdx="0" presStyleCnt="1"/>
      <dgm:spPr/>
      <dgm:t>
        <a:bodyPr/>
        <a:lstStyle/>
        <a:p>
          <a:endParaRPr lang="ru-RU"/>
        </a:p>
      </dgm:t>
    </dgm:pt>
    <dgm:pt modelId="{BF73258A-3579-472A-AC63-076D4A38CA07}" type="pres">
      <dgm:prSet presAssocID="{6EF3D2AE-0BAF-4F0F-8FF9-E35B38985C79}" presName="extraNode" presStyleLbl="node1" presStyleIdx="0" presStyleCnt="3"/>
      <dgm:spPr/>
    </dgm:pt>
    <dgm:pt modelId="{4D621FE2-F61B-4067-A63F-06D613E93E98}" type="pres">
      <dgm:prSet presAssocID="{6EF3D2AE-0BAF-4F0F-8FF9-E35B38985C79}" presName="dstNode" presStyleLbl="node1" presStyleIdx="0" presStyleCnt="3"/>
      <dgm:spPr/>
    </dgm:pt>
    <dgm:pt modelId="{EFD8FB8C-CE6D-45E8-8E61-B00C8E10D875}" type="pres">
      <dgm:prSet presAssocID="{ABD8FCBE-B2E7-4809-9739-AD4F02A9F6E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D3546-6A4A-4D4C-8109-B2F782EF3B3A}" type="pres">
      <dgm:prSet presAssocID="{ABD8FCBE-B2E7-4809-9739-AD4F02A9F6E6}" presName="accent_1" presStyleCnt="0"/>
      <dgm:spPr/>
    </dgm:pt>
    <dgm:pt modelId="{8686B6C3-3BC5-4309-8B54-5016722C329A}" type="pres">
      <dgm:prSet presAssocID="{ABD8FCBE-B2E7-4809-9739-AD4F02A9F6E6}" presName="accentRepeatNode" presStyleLbl="solidFgAcc1" presStyleIdx="0" presStyleCnt="3" custScaleX="120665" custScaleY="1169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07BDF3-5908-4D71-9F40-1BBF66BD08EA}" type="pres">
      <dgm:prSet presAssocID="{EBAF5717-B01C-414D-9C7D-37878FBBEE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AFAEF-CD9A-4800-8C24-3007BA4D27D9}" type="pres">
      <dgm:prSet presAssocID="{EBAF5717-B01C-414D-9C7D-37878FBBEE29}" presName="accent_2" presStyleCnt="0"/>
      <dgm:spPr/>
    </dgm:pt>
    <dgm:pt modelId="{725AFFD2-B908-4C71-9C71-6ECAEF6E12B8}" type="pres">
      <dgm:prSet presAssocID="{EBAF5717-B01C-414D-9C7D-37878FBBEE29}" presName="accentRepeatNode" presStyleLbl="solidFgAcc1" presStyleIdx="1" presStyleCnt="3" custScaleX="137131" custScaleY="123082" custLinFactNeighborX="-10528" custLinFactNeighborY="33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D57B63-C009-4A31-95E7-2EE6F6E5370A}" type="pres">
      <dgm:prSet presAssocID="{D641A1F5-ABE6-4510-A44B-79B58829D3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CDDF3-1C09-4BFC-B92E-FA7E89158FD8}" type="pres">
      <dgm:prSet presAssocID="{D641A1F5-ABE6-4510-A44B-79B58829D352}" presName="accent_3" presStyleCnt="0"/>
      <dgm:spPr/>
    </dgm:pt>
    <dgm:pt modelId="{0CD13D9B-CE47-4CCD-A746-F2ECDE936C5C}" type="pres">
      <dgm:prSet presAssocID="{D641A1F5-ABE6-4510-A44B-79B58829D352}" presName="accentRepeatNode" presStyleLbl="solidFgAcc1" presStyleIdx="2" presStyleCnt="3" custScaleX="129420" custScaleY="130192" custLinFactNeighborX="-11855" custLinFactNeighborY="1346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C1B1A2-5AE0-4774-A32C-D65078F90122}" srcId="{6EF3D2AE-0BAF-4F0F-8FF9-E35B38985C79}" destId="{EBAF5717-B01C-414D-9C7D-37878FBBEE29}" srcOrd="1" destOrd="0" parTransId="{BEF7185A-1F46-42C8-8AC7-6B892DA86555}" sibTransId="{6E47A318-CEB8-4586-B2FA-445F74A75DB4}"/>
    <dgm:cxn modelId="{C343D483-6C73-4B7E-B7D5-517DA37A9363}" type="presOf" srcId="{97755BDE-C3CF-4B00-AD40-32E276AB50ED}" destId="{4B889898-02C1-4FC3-AA16-07BF4141EC5C}" srcOrd="0" destOrd="0" presId="urn:microsoft.com/office/officeart/2008/layout/VerticalCurvedList"/>
    <dgm:cxn modelId="{8D470482-9C4D-40BA-AE7D-3F404E79A405}" type="presOf" srcId="{EBAF5717-B01C-414D-9C7D-37878FBBEE29}" destId="{1407BDF3-5908-4D71-9F40-1BBF66BD08EA}" srcOrd="0" destOrd="0" presId="urn:microsoft.com/office/officeart/2008/layout/VerticalCurvedList"/>
    <dgm:cxn modelId="{322374A0-B0D5-401B-85EB-69D4082FF5BD}" type="presOf" srcId="{6EF3D2AE-0BAF-4F0F-8FF9-E35B38985C79}" destId="{B624655E-3580-44FA-AB61-B0AD45280B5C}" srcOrd="0" destOrd="0" presId="urn:microsoft.com/office/officeart/2008/layout/VerticalCurvedList"/>
    <dgm:cxn modelId="{92E58F05-E824-4672-BAA9-4D5ADBF45404}" srcId="{6EF3D2AE-0BAF-4F0F-8FF9-E35B38985C79}" destId="{ABD8FCBE-B2E7-4809-9739-AD4F02A9F6E6}" srcOrd="0" destOrd="0" parTransId="{9093F7D5-2026-466F-9174-11A0A12B7D70}" sibTransId="{97755BDE-C3CF-4B00-AD40-32E276AB50ED}"/>
    <dgm:cxn modelId="{775F415B-901D-4744-8A39-ACF4C0D2418D}" srcId="{6EF3D2AE-0BAF-4F0F-8FF9-E35B38985C79}" destId="{D641A1F5-ABE6-4510-A44B-79B58829D352}" srcOrd="2" destOrd="0" parTransId="{FCB96B0B-B7B2-4C40-A5A3-5069A59781FC}" sibTransId="{A6FF87DF-62D9-48D3-BD91-210FDA0CD0C1}"/>
    <dgm:cxn modelId="{95B0C694-FC1B-4CD1-A75E-171543EE21CD}" type="presOf" srcId="{D641A1F5-ABE6-4510-A44B-79B58829D352}" destId="{CCD57B63-C009-4A31-95E7-2EE6F6E5370A}" srcOrd="0" destOrd="0" presId="urn:microsoft.com/office/officeart/2008/layout/VerticalCurvedList"/>
    <dgm:cxn modelId="{769EC58E-8E3A-492D-9480-892AA961BE3D}" type="presOf" srcId="{ABD8FCBE-B2E7-4809-9739-AD4F02A9F6E6}" destId="{EFD8FB8C-CE6D-45E8-8E61-B00C8E10D875}" srcOrd="0" destOrd="0" presId="urn:microsoft.com/office/officeart/2008/layout/VerticalCurvedList"/>
    <dgm:cxn modelId="{4BAB5A93-6FFD-45C6-BBA3-758265F5150D}" type="presParOf" srcId="{B624655E-3580-44FA-AB61-B0AD45280B5C}" destId="{AAD84EFF-1065-41BD-B928-0E2C216AC7B4}" srcOrd="0" destOrd="0" presId="urn:microsoft.com/office/officeart/2008/layout/VerticalCurvedList"/>
    <dgm:cxn modelId="{99629C3F-0591-4FA1-9746-5CA22AC6800E}" type="presParOf" srcId="{AAD84EFF-1065-41BD-B928-0E2C216AC7B4}" destId="{C81C0E1C-B640-4D8D-A566-60BBA4CB30B1}" srcOrd="0" destOrd="0" presId="urn:microsoft.com/office/officeart/2008/layout/VerticalCurvedList"/>
    <dgm:cxn modelId="{2DA1CFEF-D8AA-4782-A280-3AAA9F877092}" type="presParOf" srcId="{C81C0E1C-B640-4D8D-A566-60BBA4CB30B1}" destId="{3F13391D-424C-4999-9017-1CBA1857A8F0}" srcOrd="0" destOrd="0" presId="urn:microsoft.com/office/officeart/2008/layout/VerticalCurvedList"/>
    <dgm:cxn modelId="{64589AD5-A7AE-4AD3-8A2F-C773FB54C3AB}" type="presParOf" srcId="{C81C0E1C-B640-4D8D-A566-60BBA4CB30B1}" destId="{4B889898-02C1-4FC3-AA16-07BF4141EC5C}" srcOrd="1" destOrd="0" presId="urn:microsoft.com/office/officeart/2008/layout/VerticalCurvedList"/>
    <dgm:cxn modelId="{094B0894-4AB8-4D22-9F8D-0A5E695DCB34}" type="presParOf" srcId="{C81C0E1C-B640-4D8D-A566-60BBA4CB30B1}" destId="{BF73258A-3579-472A-AC63-076D4A38CA07}" srcOrd="2" destOrd="0" presId="urn:microsoft.com/office/officeart/2008/layout/VerticalCurvedList"/>
    <dgm:cxn modelId="{7E7E9FCF-8958-4D6A-84D6-BF69D753E0EB}" type="presParOf" srcId="{C81C0E1C-B640-4D8D-A566-60BBA4CB30B1}" destId="{4D621FE2-F61B-4067-A63F-06D613E93E98}" srcOrd="3" destOrd="0" presId="urn:microsoft.com/office/officeart/2008/layout/VerticalCurvedList"/>
    <dgm:cxn modelId="{8C44A334-B1B9-4622-99E3-07BE7C6F6D7E}" type="presParOf" srcId="{AAD84EFF-1065-41BD-B928-0E2C216AC7B4}" destId="{EFD8FB8C-CE6D-45E8-8E61-B00C8E10D875}" srcOrd="1" destOrd="0" presId="urn:microsoft.com/office/officeart/2008/layout/VerticalCurvedList"/>
    <dgm:cxn modelId="{448BB373-47C6-47CB-8FDA-B92C5BB97167}" type="presParOf" srcId="{AAD84EFF-1065-41BD-B928-0E2C216AC7B4}" destId="{C73D3546-6A4A-4D4C-8109-B2F782EF3B3A}" srcOrd="2" destOrd="0" presId="urn:microsoft.com/office/officeart/2008/layout/VerticalCurvedList"/>
    <dgm:cxn modelId="{1C0E785A-405F-4E3B-94E0-A7A962CE1ED5}" type="presParOf" srcId="{C73D3546-6A4A-4D4C-8109-B2F782EF3B3A}" destId="{8686B6C3-3BC5-4309-8B54-5016722C329A}" srcOrd="0" destOrd="0" presId="urn:microsoft.com/office/officeart/2008/layout/VerticalCurvedList"/>
    <dgm:cxn modelId="{F6E7C061-4E79-493B-9BDB-58C3F25F6C65}" type="presParOf" srcId="{AAD84EFF-1065-41BD-B928-0E2C216AC7B4}" destId="{1407BDF3-5908-4D71-9F40-1BBF66BD08EA}" srcOrd="3" destOrd="0" presId="urn:microsoft.com/office/officeart/2008/layout/VerticalCurvedList"/>
    <dgm:cxn modelId="{A6A9E88B-1B7D-4A0D-913C-BF4CED235302}" type="presParOf" srcId="{AAD84EFF-1065-41BD-B928-0E2C216AC7B4}" destId="{438AFAEF-CD9A-4800-8C24-3007BA4D27D9}" srcOrd="4" destOrd="0" presId="urn:microsoft.com/office/officeart/2008/layout/VerticalCurvedList"/>
    <dgm:cxn modelId="{DC67FBA0-9377-463E-9E4C-7C88A8CF4154}" type="presParOf" srcId="{438AFAEF-CD9A-4800-8C24-3007BA4D27D9}" destId="{725AFFD2-B908-4C71-9C71-6ECAEF6E12B8}" srcOrd="0" destOrd="0" presId="urn:microsoft.com/office/officeart/2008/layout/VerticalCurvedList"/>
    <dgm:cxn modelId="{DBB23DC7-FEEA-46B1-A036-A836664167D2}" type="presParOf" srcId="{AAD84EFF-1065-41BD-B928-0E2C216AC7B4}" destId="{CCD57B63-C009-4A31-95E7-2EE6F6E5370A}" srcOrd="5" destOrd="0" presId="urn:microsoft.com/office/officeart/2008/layout/VerticalCurvedList"/>
    <dgm:cxn modelId="{B15E5283-ADA9-409E-ABBF-0F21F7913A9A}" type="presParOf" srcId="{AAD84EFF-1065-41BD-B928-0E2C216AC7B4}" destId="{9E8CDDF3-1C09-4BFC-B92E-FA7E89158FD8}" srcOrd="6" destOrd="0" presId="urn:microsoft.com/office/officeart/2008/layout/VerticalCurvedList"/>
    <dgm:cxn modelId="{54091F98-B65D-4044-9925-40EBC518F687}" type="presParOf" srcId="{9E8CDDF3-1C09-4BFC-B92E-FA7E89158FD8}" destId="{0CD13D9B-CE47-4CCD-A746-F2ECDE936C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5CD56-26EE-4677-8235-2A53218CA051}">
      <dsp:nvSpPr>
        <dsp:cNvPr id="0" name=""/>
        <dsp:cNvSpPr/>
      </dsp:nvSpPr>
      <dsp:spPr>
        <a:xfrm>
          <a:off x="121264" y="956483"/>
          <a:ext cx="2044048" cy="1346843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ПАО «Химпром»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АО «ЧПО им. В.И. Чапаева»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 ЗАО Фирма «Август» «ВЗСП» </a:t>
          </a:r>
          <a:endParaRPr lang="ru-RU" sz="1100" b="0" i="1" kern="1200" baseline="0" dirty="0" smtClean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«Гален»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«ЭЛКОН»</a:t>
          </a:r>
          <a:endParaRPr lang="ru-RU" sz="1100" b="0" i="1" kern="1200" baseline="0" dirty="0" smtClean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«НПП «СПЕКТР»</a:t>
          </a:r>
          <a:endParaRPr lang="ru-RU" sz="1100" b="0" i="1" kern="1200" baseline="0" dirty="0" smtClean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822" y="988041"/>
        <a:ext cx="1980932" cy="1315285"/>
      </dsp:txXfrm>
    </dsp:sp>
    <dsp:sp modelId="{53AACBD8-B28B-4767-9E8A-B8058E751F96}">
      <dsp:nvSpPr>
        <dsp:cNvPr id="0" name=""/>
        <dsp:cNvSpPr/>
      </dsp:nvSpPr>
      <dsp:spPr>
        <a:xfrm>
          <a:off x="123645" y="2317319"/>
          <a:ext cx="2044048" cy="579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Химическая промышленность</a:t>
          </a:r>
          <a:endParaRPr lang="ru-RU" sz="1200" kern="1200" dirty="0"/>
        </a:p>
      </dsp:txBody>
      <dsp:txXfrm>
        <a:off x="123645" y="2317319"/>
        <a:ext cx="1439470" cy="579142"/>
      </dsp:txXfrm>
    </dsp:sp>
    <dsp:sp modelId="{8DF2460F-3280-4332-B9D9-47DF3D8A0B30}">
      <dsp:nvSpPr>
        <dsp:cNvPr id="0" name=""/>
        <dsp:cNvSpPr/>
      </dsp:nvSpPr>
      <dsp:spPr>
        <a:xfrm>
          <a:off x="1564583" y="2325464"/>
          <a:ext cx="602076" cy="5916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51FAA-FFB6-4D73-8EE3-1841F241710E}">
      <dsp:nvSpPr>
        <dsp:cNvPr id="0" name=""/>
        <dsp:cNvSpPr/>
      </dsp:nvSpPr>
      <dsp:spPr>
        <a:xfrm>
          <a:off x="2219372" y="977685"/>
          <a:ext cx="2380687" cy="1346843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ООО «Хевел»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«ЧЭАЗ»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«ЭЛАРА»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«ВНИИР-Прогресс»</a:t>
          </a:r>
          <a:endParaRPr lang="ru-RU" sz="1100" b="0" i="1" kern="1200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ОАО «ВНИИР»</a:t>
          </a:r>
          <a:endParaRPr lang="ru-RU" sz="1100" b="0" i="1" kern="1200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ООО «НПП «ЭКРА»</a:t>
          </a:r>
          <a:endParaRPr lang="ru-RU" sz="1100" b="0" i="1" kern="1200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АО «НПО «КАСКАД»</a:t>
          </a:r>
          <a:endParaRPr lang="ru-RU" sz="1100" b="0" i="1" kern="1200" dirty="0" smtClean="0">
            <a:solidFill>
              <a:schemeClr val="tx2">
                <a:lumMod val="7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50930" y="1009243"/>
        <a:ext cx="2317571" cy="1315285"/>
      </dsp:txXfrm>
    </dsp:sp>
    <dsp:sp modelId="{35BED195-E73E-43E8-8D5C-E3495F137CE9}">
      <dsp:nvSpPr>
        <dsp:cNvPr id="0" name=""/>
        <dsp:cNvSpPr/>
      </dsp:nvSpPr>
      <dsp:spPr>
        <a:xfrm>
          <a:off x="2219372" y="2324529"/>
          <a:ext cx="2380687" cy="579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Электротехническая промышленность</a:t>
          </a:r>
          <a:endParaRPr lang="ru-RU" sz="1200" kern="1200" dirty="0"/>
        </a:p>
      </dsp:txBody>
      <dsp:txXfrm>
        <a:off x="2219372" y="2324529"/>
        <a:ext cx="1676540" cy="579142"/>
      </dsp:txXfrm>
    </dsp:sp>
    <dsp:sp modelId="{BF3D6946-C227-4153-9FEA-ADD8826D81D8}">
      <dsp:nvSpPr>
        <dsp:cNvPr id="0" name=""/>
        <dsp:cNvSpPr/>
      </dsp:nvSpPr>
      <dsp:spPr>
        <a:xfrm>
          <a:off x="3953693" y="2332074"/>
          <a:ext cx="625050" cy="5640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CA60D-D720-4B5D-BF5E-FA9858F0B889}">
      <dsp:nvSpPr>
        <dsp:cNvPr id="0" name=""/>
        <dsp:cNvSpPr/>
      </dsp:nvSpPr>
      <dsp:spPr>
        <a:xfrm>
          <a:off x="4756508" y="980970"/>
          <a:ext cx="2046285" cy="1346843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«Техмашхолдинг»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АО «Чувашторгтехника»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«ЗИСО»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«Чебоксарское предприятие</a:t>
          </a: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«Сеспель»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предприятиях Концерна «Тракторные заводы»</a:t>
          </a:r>
          <a:endParaRPr lang="ru-RU" sz="11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«БИРС Арматура»</a:t>
          </a:r>
          <a:endParaRPr lang="ru-RU" sz="11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8066" y="1012528"/>
        <a:ext cx="1983169" cy="1315285"/>
      </dsp:txXfrm>
    </dsp:sp>
    <dsp:sp modelId="{1E9BF9AD-9DAA-4984-A305-14EC11DD3FC6}">
      <dsp:nvSpPr>
        <dsp:cNvPr id="0" name=""/>
        <dsp:cNvSpPr/>
      </dsp:nvSpPr>
      <dsp:spPr>
        <a:xfrm>
          <a:off x="4756508" y="2327814"/>
          <a:ext cx="2046285" cy="579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Машиностроение</a:t>
          </a:r>
          <a:endParaRPr lang="ru-RU" sz="1200" kern="1200" dirty="0"/>
        </a:p>
      </dsp:txBody>
      <dsp:txXfrm>
        <a:off x="4756508" y="2327814"/>
        <a:ext cx="1441046" cy="579142"/>
      </dsp:txXfrm>
    </dsp:sp>
    <dsp:sp modelId="{DDFD3495-E10E-42A2-8F6D-E8300ABB4DAC}">
      <dsp:nvSpPr>
        <dsp:cNvPr id="0" name=""/>
        <dsp:cNvSpPr/>
      </dsp:nvSpPr>
      <dsp:spPr>
        <a:xfrm>
          <a:off x="6147640" y="2346900"/>
          <a:ext cx="652072" cy="55093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EA64F-3FA2-4754-A688-4A9C548860F8}">
      <dsp:nvSpPr>
        <dsp:cNvPr id="0" name=""/>
        <dsp:cNvSpPr/>
      </dsp:nvSpPr>
      <dsp:spPr>
        <a:xfrm>
          <a:off x="6940563" y="952861"/>
          <a:ext cx="2142001" cy="1346843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АО «Лента»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«ХСН»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</a:t>
          </a: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«Яхтинг»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ЗАО «Элита»</a:t>
          </a:r>
          <a:endParaRPr lang="ru-RU" sz="11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ИП </a:t>
          </a:r>
          <a:r>
            <a:rPr lang="ru-RU" sz="1100" b="0" i="1" kern="1200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Кайсаров</a:t>
          </a: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С.С.</a:t>
          </a:r>
          <a:endParaRPr lang="ru-RU" sz="11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ООО «ЧТФ»</a:t>
          </a:r>
          <a:endParaRPr lang="ru-RU" sz="11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100" b="0" i="1" kern="1200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Керек</a:t>
          </a:r>
          <a:r>
            <a:rPr lang="ru-RU" sz="1100" b="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100" b="0" i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2121" y="984419"/>
        <a:ext cx="2078885" cy="1315285"/>
      </dsp:txXfrm>
    </dsp:sp>
    <dsp:sp modelId="{79236B7B-3C68-4218-BE5D-2F0A2BB8E959}">
      <dsp:nvSpPr>
        <dsp:cNvPr id="0" name=""/>
        <dsp:cNvSpPr/>
      </dsp:nvSpPr>
      <dsp:spPr>
        <a:xfrm>
          <a:off x="6940563" y="2299709"/>
          <a:ext cx="2142001" cy="579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Легкая промышленность</a:t>
          </a:r>
          <a:endParaRPr lang="ru-RU" sz="1200" b="1" i="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40563" y="2299709"/>
        <a:ext cx="1508452" cy="579142"/>
      </dsp:txXfrm>
    </dsp:sp>
    <dsp:sp modelId="{FF63E7D7-BD60-4232-867F-8C651E19E41B}">
      <dsp:nvSpPr>
        <dsp:cNvPr id="0" name=""/>
        <dsp:cNvSpPr/>
      </dsp:nvSpPr>
      <dsp:spPr>
        <a:xfrm>
          <a:off x="8573648" y="2310984"/>
          <a:ext cx="520633" cy="56446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9898-02C1-4FC3-AA16-07BF4141EC5C}">
      <dsp:nvSpPr>
        <dsp:cNvPr id="0" name=""/>
        <dsp:cNvSpPr/>
      </dsp:nvSpPr>
      <dsp:spPr>
        <a:xfrm>
          <a:off x="-4680507" y="-729178"/>
          <a:ext cx="5666373" cy="5666373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8FB8C-CE6D-45E8-8E61-B00C8E10D875}">
      <dsp:nvSpPr>
        <dsp:cNvPr id="0" name=""/>
        <dsp:cNvSpPr/>
      </dsp:nvSpPr>
      <dsp:spPr>
        <a:xfrm>
          <a:off x="661447" y="420801"/>
          <a:ext cx="7837052" cy="841603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Машиностроение для электроэнергетики и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нефтегазового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447" y="420801"/>
        <a:ext cx="7837052" cy="841603"/>
      </dsp:txXfrm>
    </dsp:sp>
    <dsp:sp modelId="{8686B6C3-3BC5-4309-8B54-5016722C329A}">
      <dsp:nvSpPr>
        <dsp:cNvPr id="0" name=""/>
        <dsp:cNvSpPr/>
      </dsp:nvSpPr>
      <dsp:spPr>
        <a:xfrm>
          <a:off x="26747" y="226612"/>
          <a:ext cx="1269400" cy="12299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7BDF3-5908-4D71-9F40-1BBF66BD08EA}">
      <dsp:nvSpPr>
        <dsp:cNvPr id="0" name=""/>
        <dsp:cNvSpPr/>
      </dsp:nvSpPr>
      <dsp:spPr>
        <a:xfrm>
          <a:off x="967370" y="1683206"/>
          <a:ext cx="7531129" cy="841603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Создание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оборудования для освоения шельфовых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месторождений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в том числе для Арктической зоны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370" y="1683206"/>
        <a:ext cx="7531129" cy="841603"/>
      </dsp:txXfrm>
    </dsp:sp>
    <dsp:sp modelId="{725AFFD2-B908-4C71-9C71-6ECAEF6E12B8}">
      <dsp:nvSpPr>
        <dsp:cNvPr id="0" name=""/>
        <dsp:cNvSpPr/>
      </dsp:nvSpPr>
      <dsp:spPr>
        <a:xfrm>
          <a:off x="135303" y="1491426"/>
          <a:ext cx="1442623" cy="12948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57B63-C009-4A31-95E7-2EE6F6E5370A}">
      <dsp:nvSpPr>
        <dsp:cNvPr id="0" name=""/>
        <dsp:cNvSpPr/>
      </dsp:nvSpPr>
      <dsp:spPr>
        <a:xfrm>
          <a:off x="661447" y="2945611"/>
          <a:ext cx="7837052" cy="841603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8023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алюминиевой промышленности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(судостроение, мостостроение) и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солнечной генерации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447" y="2945611"/>
        <a:ext cx="7837052" cy="841603"/>
      </dsp:txXfrm>
    </dsp:sp>
    <dsp:sp modelId="{0CD13D9B-CE47-4CCD-A746-F2ECDE936C5C}">
      <dsp:nvSpPr>
        <dsp:cNvPr id="0" name=""/>
        <dsp:cNvSpPr/>
      </dsp:nvSpPr>
      <dsp:spPr>
        <a:xfrm>
          <a:off x="-19304" y="2823273"/>
          <a:ext cx="1361503" cy="13696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0.10684</cdr:x>
      <cdr:y>0.03247</cdr:y>
    </cdr:from>
    <cdr:to>
      <cdr:x>0.95299</cdr:x>
      <cdr:y>0.15043</cdr:y>
    </cdr:to>
    <cdr:sp macro="" textlink="">
      <cdr:nvSpPr>
        <cdr:cNvPr id="2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0100" y="144016"/>
          <a:ext cx="7128792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Структура </a:t>
          </a: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обрабатывающих производств Чувашской Республики </a:t>
          </a:r>
        </a:p>
        <a:p xmlns:a="http://schemas.openxmlformats.org/drawingml/2006/main">
          <a:pPr algn="ctr" eaLnBrk="1" hangingPunct="1"/>
          <a:r>
            <a: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за </a:t>
          </a:r>
          <a:r>
            <a: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январь-сентябрь 2017 </a:t>
          </a:r>
          <a:r>
            <a: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года, </a:t>
          </a:r>
          <a:r>
            <a: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0.66025</cdr:x>
      <cdr:y>0.04275</cdr:y>
    </cdr:from>
    <cdr:to>
      <cdr:x>0.72456</cdr:x>
      <cdr:y>0.11577</cdr:y>
    </cdr:to>
    <cdr:sp macro="" textlink="">
      <cdr:nvSpPr>
        <cdr:cNvPr id="2" name="Выноска со стрелкой вниз 1"/>
        <cdr:cNvSpPr/>
      </cdr:nvSpPr>
      <cdr:spPr>
        <a:xfrm xmlns:a="http://schemas.openxmlformats.org/drawingml/2006/main">
          <a:off x="5913645" y="245440"/>
          <a:ext cx="576007" cy="419222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chemeClr val="bg1"/>
              </a:solidFill>
            </a:rPr>
            <a:t>46,4</a:t>
          </a:r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0.57985</cdr:x>
      <cdr:y>0.09158</cdr:y>
    </cdr:from>
    <cdr:to>
      <cdr:x>0.64203</cdr:x>
      <cdr:y>0.16451</cdr:y>
    </cdr:to>
    <cdr:sp macro="" textlink="">
      <cdr:nvSpPr>
        <cdr:cNvPr id="3" name="Выноска со стрелкой вниз 2"/>
        <cdr:cNvSpPr/>
      </cdr:nvSpPr>
      <cdr:spPr>
        <a:xfrm xmlns:a="http://schemas.openxmlformats.org/drawingml/2006/main">
          <a:off x="5193565" y="525754"/>
          <a:ext cx="556890" cy="418752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rgbClr val="FF0000"/>
              </a:solidFill>
            </a:rPr>
            <a:t>43,4</a:t>
          </a:r>
          <a:endParaRPr lang="ru-RU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0.51553</cdr:x>
      <cdr:y>0.14446</cdr:y>
    </cdr:from>
    <cdr:to>
      <cdr:x>0.57181</cdr:x>
      <cdr:y>0.20987</cdr:y>
    </cdr:to>
    <cdr:sp macro="" textlink="">
      <cdr:nvSpPr>
        <cdr:cNvPr id="4" name="Выноска со стрелкой вниз 3"/>
        <cdr:cNvSpPr/>
      </cdr:nvSpPr>
      <cdr:spPr>
        <a:xfrm xmlns:a="http://schemas.openxmlformats.org/drawingml/2006/main">
          <a:off x="4617501" y="829373"/>
          <a:ext cx="504056" cy="375528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40,2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0.44139</cdr:x>
      <cdr:y>0.00859</cdr:y>
    </cdr:from>
    <cdr:to>
      <cdr:x>0.49945</cdr:x>
      <cdr:y>0.08396</cdr:y>
    </cdr:to>
    <cdr:sp macro="" textlink="">
      <cdr:nvSpPr>
        <cdr:cNvPr id="5" name="Выноска со стрелкой вниз 4"/>
        <cdr:cNvSpPr/>
      </cdr:nvSpPr>
      <cdr:spPr>
        <a:xfrm xmlns:a="http://schemas.openxmlformats.org/drawingml/2006/main">
          <a:off x="3953427" y="48406"/>
          <a:ext cx="520057" cy="424758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48,1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0.26404</cdr:x>
      <cdr:y>0.52339</cdr:y>
    </cdr:from>
    <cdr:to>
      <cdr:x>0.38303</cdr:x>
      <cdr:y>0.69621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5366" y="1841938"/>
          <a:ext cx="646841" cy="6081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91440" tIns="45720" rIns="91440" bIns="45720" rtlCol="0" anchor="ctr"/>
        <a:lstStyle xmlns:a="http://schemas.openxmlformats.org/drawingml/2006/main"/>
        <a:p xmlns:a="http://schemas.openxmlformats.org/drawingml/2006/main">
          <a:pPr marL="0" marR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10%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1A15-4210-4E83-9696-5C6171F9D673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E7DAE-6DE0-4DBF-8112-FEB8A31A86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649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C6D85-8B30-46DE-ADA3-87DB5B0ED821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5628-1254-443B-A9D5-938C67894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121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F5628-1254-443B-A9D5-938C6789475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5628-1254-443B-A9D5-938C6789475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7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5628-1254-443B-A9D5-938C6789475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9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614A-57CA-47A7-AED6-3D590DB872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6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5628-1254-443B-A9D5-938C6789475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1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D7D7-1808-4036-95C0-2500FC255A90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F989-9C13-4EF3-887B-DDA7B517A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94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F1E2-0D9C-48D6-8955-49EFB4804ECB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D584-ADE3-42B2-953A-8BC24B5DA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87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C94E-862C-4E84-94A2-46039F018CC5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2ADE-0A7F-47CB-B8A8-975EC13E00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3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D11A-80F1-4E2F-A7D4-DB777809A864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1FF1-9CDE-4AED-BA98-02551E790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0993-4B37-4104-BA8C-F87709C5CCD6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7CED-AA48-4DC9-BF99-9E24D8D40D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83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FCFC-922D-49AE-8BBD-DFF478F2539B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3D2C-46DF-4A05-91BE-6D313F631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8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8505-24B4-4D72-B001-321F973AE09A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DC65-CB30-4919-B0C2-C81C2F403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1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AE6D-3281-45F5-B802-1E5D3D99044D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941F-6E08-4A3F-A148-1A248926CA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0F3C-896A-44DF-AFF7-595DDA26D5FB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455E-B76E-4051-8D1F-E898FB1B95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81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97FC-E4BB-4276-93C4-1324C2A412CD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5288-1367-4D7F-84EF-BF9F4DE34A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0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F378-63CC-42BE-AA8E-FE50F9446A8D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34C9-8E16-45DA-8EBE-A0252FCE9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5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B67BAE39-4216-4D24-889C-512488F97F88}" type="datetime1">
              <a:rPr lang="ru-RU" smtClean="0"/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4C841CF5-9A37-4927-8BBD-E729714C1F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2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97" y="188640"/>
            <a:ext cx="89281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b="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71823" y="4502956"/>
            <a:ext cx="590465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Дата: 26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октября 2017 г.</a:t>
            </a:r>
          </a:p>
          <a:p>
            <a:pPr eaLnBrk="1" hangingPunct="1">
              <a:buFont typeface="Arial" pitchFamily="34" charset="0"/>
              <a:buNone/>
            </a:pP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  <a:p>
            <a:pPr lvl="0" eaLnBrk="1" hangingPunct="1"/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1" hangingPunct="1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Докладчик: 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Заместитель Председателя Кабинета Министров Чувашской Республики - министр экономического развития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промышленности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торговли Чувашской Республики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В.А. Аврелькин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528" y="908720"/>
            <a:ext cx="86409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предварительных итогах 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промышленного комплекса Чувашской </a:t>
            </a:r>
            <a:r>
              <a:rPr lang="ru-RU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за январь-сентябрь 2017 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прогноз на 2017 год и перспективы на 2018 год</a:t>
            </a:r>
            <a:endParaRPr kumimoji="0" lang="ru-RU" sz="2800" b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8893200"/>
              </p:ext>
            </p:extLst>
          </p:nvPr>
        </p:nvGraphicFramePr>
        <p:xfrm>
          <a:off x="0" y="3645024"/>
          <a:ext cx="9144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9268" y="4146845"/>
            <a:ext cx="8605464" cy="4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Расширение географии поставок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Перспективные направления в области стратегического партнерства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3621845"/>
              </p:ext>
            </p:extLst>
          </p:nvPr>
        </p:nvGraphicFramePr>
        <p:xfrm>
          <a:off x="395536" y="373112"/>
          <a:ext cx="847919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10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6581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ОСНОВНЫЕ ПОКАЗАТЕЛИ РАЗВИТИЯ ПРОМЫШЛЕННОГО КОМПЛЕКСА  ЧУВАШСКОЙ РЕСПУБЛИКИ</a:t>
            </a:r>
          </a:p>
        </p:txBody>
      </p:sp>
      <p:sp>
        <p:nvSpPr>
          <p:cNvPr id="1043" name="Text Box 38"/>
          <p:cNvSpPr txBox="1">
            <a:spLocks noChangeArrowheads="1"/>
          </p:cNvSpPr>
          <p:nvPr/>
        </p:nvSpPr>
        <p:spPr bwMode="auto">
          <a:xfrm>
            <a:off x="7132638" y="5722938"/>
            <a:ext cx="750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prstClr val="white"/>
                </a:solidFill>
              </a:rPr>
              <a:t>2010 г.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0306"/>
            <a:ext cx="84969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750" b="1" dirty="0">
                <a:solidFill>
                  <a:srgbClr val="C00000"/>
                </a:solidFill>
              </a:rPr>
              <a:t>Индексы </a:t>
            </a:r>
            <a:r>
              <a:rPr lang="ru-RU" sz="1750" b="1" dirty="0" smtClean="0">
                <a:solidFill>
                  <a:srgbClr val="C00000"/>
                </a:solidFill>
              </a:rPr>
              <a:t>промышленного производства по </a:t>
            </a:r>
            <a:r>
              <a:rPr lang="ru-RU" sz="1750" b="1" dirty="0">
                <a:solidFill>
                  <a:srgbClr val="C00000"/>
                </a:solidFill>
              </a:rPr>
              <a:t>основным </a:t>
            </a:r>
            <a:r>
              <a:rPr lang="ru-RU" sz="1750" b="1" dirty="0" smtClean="0">
                <a:solidFill>
                  <a:srgbClr val="C00000"/>
                </a:solidFill>
              </a:rPr>
              <a:t>видам обрабатывающих производств за январь-сентябрь 2017 года</a:t>
            </a:r>
            <a:r>
              <a:rPr lang="ru-RU" sz="1750" b="1" dirty="0">
                <a:solidFill>
                  <a:srgbClr val="953735"/>
                </a:solidFill>
              </a:rPr>
              <a:t/>
            </a:r>
            <a:br>
              <a:rPr lang="ru-RU" sz="1750" b="1" dirty="0">
                <a:solidFill>
                  <a:srgbClr val="953735"/>
                </a:solidFill>
              </a:rPr>
            </a:br>
            <a:r>
              <a:rPr lang="ru-RU" sz="1400" b="1" i="1" dirty="0">
                <a:solidFill>
                  <a:srgbClr val="C00000"/>
                </a:solidFill>
              </a:rPr>
              <a:t>(в % </a:t>
            </a:r>
            <a:r>
              <a:rPr lang="ru-RU" sz="1400" b="1" i="1" dirty="0" smtClean="0">
                <a:solidFill>
                  <a:srgbClr val="C00000"/>
                </a:solidFill>
              </a:rPr>
              <a:t>к соответствующему периоду предыдущего года)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3981"/>
              </p:ext>
            </p:extLst>
          </p:nvPr>
        </p:nvGraphicFramePr>
        <p:xfrm>
          <a:off x="323528" y="332656"/>
          <a:ext cx="848825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22487"/>
              </p:ext>
            </p:extLst>
          </p:nvPr>
        </p:nvGraphicFramePr>
        <p:xfrm>
          <a:off x="107504" y="2708920"/>
          <a:ext cx="8424936" cy="443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35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97044" y="914035"/>
            <a:ext cx="396044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u="sng" dirty="0" smtClean="0">
                <a:solidFill>
                  <a:srgbClr val="0033CC"/>
                </a:solidFill>
                <a:latin typeface="Arial" pitchFamily="34" charset="0"/>
              </a:rPr>
              <a:t>Машиностроение</a:t>
            </a:r>
            <a:endParaRPr lang="ru-RU" sz="1600" b="1" u="sng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88090"/>
              </p:ext>
            </p:extLst>
          </p:nvPr>
        </p:nvGraphicFramePr>
        <p:xfrm>
          <a:off x="2897044" y="1340768"/>
          <a:ext cx="4104940" cy="11216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54764"/>
                <a:gridCol w="650176"/>
              </a:tblGrid>
              <a:tr h="306481">
                <a:tc>
                  <a:txBody>
                    <a:bodyPr/>
                    <a:lstStyle/>
                    <a:p>
                      <a:pPr marL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в разрезе видов деятельности: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4357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транспортных средств и оборудования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167,3%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591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машин и оборудования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103,3%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591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Производство готовых металлических изделий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101,0%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537005" y="2716151"/>
            <a:ext cx="46805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u="sng" dirty="0">
                <a:solidFill>
                  <a:srgbClr val="0033CC"/>
                </a:solidFill>
                <a:latin typeface="Arial" pitchFamily="34" charset="0"/>
              </a:rPr>
              <a:t>Химическое производство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44869"/>
              </p:ext>
            </p:extLst>
          </p:nvPr>
        </p:nvGraphicFramePr>
        <p:xfrm>
          <a:off x="2843808" y="3260756"/>
          <a:ext cx="4158176" cy="10345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62607"/>
                <a:gridCol w="695569"/>
              </a:tblGrid>
              <a:tr h="411335">
                <a:tc>
                  <a:txBody>
                    <a:bodyPr/>
                    <a:lstStyle/>
                    <a:p>
                      <a:pPr marL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в разрезе видов деятельности:</a:t>
                      </a:r>
                      <a:endParaRPr lang="ru-RU" sz="1050" b="1" u="non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214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хим. веществ и хим. продукции 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118,7%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520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резиновых и пластмассовых изделий 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106,3%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001820" y="4675402"/>
            <a:ext cx="4000164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0033CC"/>
                </a:solidFill>
                <a:latin typeface="Arial" pitchFamily="34" charset="0"/>
              </a:rPr>
              <a:t>Легкая промышленность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84730"/>
              </p:ext>
            </p:extLst>
          </p:nvPr>
        </p:nvGraphicFramePr>
        <p:xfrm>
          <a:off x="2897045" y="5218905"/>
          <a:ext cx="4195236" cy="10081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54562"/>
                <a:gridCol w="740674"/>
              </a:tblGrid>
              <a:tr h="485013">
                <a:tc>
                  <a:txBody>
                    <a:bodyPr/>
                    <a:lstStyle/>
                    <a:p>
                      <a:pPr marL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в разрезе видов деятельности: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303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текстильных изделий 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102,0%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797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кожи и изделий из кожи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117,2%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3996" y="373306"/>
            <a:ext cx="8817218" cy="3847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</a:rPr>
              <a:t>Перечень отраслей с ростом индекса промышленного производства</a:t>
            </a:r>
            <a:endParaRPr lang="ru-RU" sz="19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6" y="4509121"/>
            <a:ext cx="269212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6" y="960563"/>
            <a:ext cx="2780358" cy="228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84" y="2716151"/>
            <a:ext cx="1979712" cy="212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70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427984" y="809529"/>
            <a:ext cx="396044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u="sng" dirty="0" smtClean="0">
                <a:solidFill>
                  <a:srgbClr val="0033CC"/>
                </a:solidFill>
                <a:latin typeface="Arial" pitchFamily="34" charset="0"/>
              </a:rPr>
              <a:t>Пищевая промышленность</a:t>
            </a:r>
            <a:endParaRPr lang="ru-RU" sz="1600" b="1" u="sng" dirty="0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27883"/>
              </p:ext>
            </p:extLst>
          </p:nvPr>
        </p:nvGraphicFramePr>
        <p:xfrm>
          <a:off x="4255278" y="1268760"/>
          <a:ext cx="4305851" cy="10081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23853"/>
                <a:gridCol w="681998"/>
              </a:tblGrid>
              <a:tr h="439230">
                <a:tc>
                  <a:txBody>
                    <a:bodyPr/>
                    <a:lstStyle/>
                    <a:p>
                      <a:pPr marL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в разрезе видов деятельности: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872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010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напитков</a:t>
                      </a:r>
                      <a:endParaRPr lang="ru-RU" sz="105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91,8%</a:t>
                      </a:r>
                      <a:endParaRPr lang="ru-RU" sz="11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07504" y="3601017"/>
            <a:ext cx="525658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33CC"/>
                </a:solidFill>
                <a:latin typeface="Arial" pitchFamily="34" charset="0"/>
              </a:rPr>
              <a:t>Машиностроение и </a:t>
            </a:r>
          </a:p>
          <a:p>
            <a:pPr algn="ctr">
              <a:defRPr/>
            </a:pPr>
            <a:r>
              <a:rPr lang="ru-RU" sz="1600" b="1" u="sng" dirty="0" smtClean="0">
                <a:solidFill>
                  <a:srgbClr val="0033CC"/>
                </a:solidFill>
                <a:latin typeface="Arial" pitchFamily="34" charset="0"/>
              </a:rPr>
              <a:t>электротехническая отрасль</a:t>
            </a:r>
            <a:endParaRPr lang="ru-RU" sz="1600" b="1" u="sng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9185" y="82146"/>
            <a:ext cx="835292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Отрасли с замедлением темпов промышленного производства</a:t>
            </a: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67331"/>
              </p:ext>
            </p:extLst>
          </p:nvPr>
        </p:nvGraphicFramePr>
        <p:xfrm>
          <a:off x="252023" y="4293096"/>
          <a:ext cx="5328089" cy="18031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4392"/>
                <a:gridCol w="1223697"/>
              </a:tblGrid>
              <a:tr h="570130">
                <a:tc>
                  <a:txBody>
                    <a:bodyPr/>
                    <a:lstStyle/>
                    <a:p>
                      <a:pPr marL="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производства в разрезе видов деятельности: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362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lang="ru-RU" sz="1200" b="1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электрического оборудования</a:t>
                      </a:r>
                      <a:endParaRPr lang="ru-RU" sz="1200" b="1" u="none" dirty="0" smtClean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92,1%</a:t>
                      </a:r>
                      <a:endParaRPr lang="ru-RU" sz="12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9400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автотранспортных средств,</a:t>
                      </a:r>
                      <a:r>
                        <a:rPr lang="ru-RU" sz="1200" b="1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прицепов и полуприцепов</a:t>
                      </a:r>
                      <a:endParaRPr lang="ru-RU" sz="120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85,3%</a:t>
                      </a:r>
                      <a:endParaRPr lang="ru-RU" sz="12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208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металлургическое</a:t>
                      </a:r>
                      <a:r>
                        <a:rPr lang="ru-RU" sz="1200" b="1" u="none" baseline="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производство</a:t>
                      </a:r>
                      <a:endParaRPr lang="ru-RU" sz="120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95,0%</a:t>
                      </a:r>
                      <a:endParaRPr lang="ru-RU" sz="12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066"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производство электронных и оптических изделий</a:t>
                      </a:r>
                      <a:endParaRPr lang="ru-RU" sz="1200" b="1" u="none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79,4%</a:t>
                      </a:r>
                      <a:endParaRPr lang="ru-RU" sz="12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" y="843295"/>
            <a:ext cx="3311277" cy="220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95" y="3016199"/>
            <a:ext cx="3269117" cy="285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93129" y="101244"/>
            <a:ext cx="8686800" cy="430887"/>
          </a:xfrm>
          <a:effectLst>
            <a:outerShdw dist="17961" dir="189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Стратегическое партнерство</a:t>
            </a:r>
            <a:endParaRPr lang="ru-RU" sz="2200" b="1" dirty="0">
              <a:solidFill>
                <a:srgbClr val="C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3" y="5577555"/>
            <a:ext cx="9148730" cy="8037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 i="1" dirty="0"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43924"/>
              </p:ext>
            </p:extLst>
          </p:nvPr>
        </p:nvGraphicFramePr>
        <p:xfrm>
          <a:off x="137028" y="515622"/>
          <a:ext cx="6877506" cy="63207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77506"/>
              </a:tblGrid>
              <a:tr h="646272">
                <a:tc>
                  <a:txBody>
                    <a:bodyPr/>
                    <a:lstStyle/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</a:p>
                    <a:p>
                      <a:pPr lvl="0" algn="just"/>
                      <a:r>
                        <a:rPr lang="ru-RU" sz="135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подписано Соглашение о стратегическом партнерстве и сотрудничестве между Кабинетом Министров Чувашской Республики и 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«БТК-групп»</a:t>
                      </a:r>
                      <a:endParaRPr lang="ru-RU" sz="13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33505">
                <a:tc>
                  <a:txBody>
                    <a:bodyPr/>
                    <a:lstStyle/>
                    <a:p>
                      <a:pPr lvl="0" algn="just"/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</a:t>
                      </a: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подписано соглашение между компанией ОАО «ВНИИР» и компанией </a:t>
                      </a:r>
                      <a:r>
                        <a:rPr lang="ru-RU" sz="1350" b="1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Siеmens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</a:t>
                      </a: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презентация промышленных предприятий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Чувашской</a:t>
                      </a:r>
                      <a:r>
                        <a:rPr lang="ru-RU" sz="135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Республики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выставке в г. Пермь в рамках Совета по промышленной политике Приволжского федерального округа</a:t>
                      </a:r>
                      <a:endParaRPr lang="ru-RU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6272">
                <a:tc>
                  <a:txBody>
                    <a:bodyPr/>
                    <a:lstStyle/>
                    <a:p>
                      <a:pPr lvl="0" algn="just"/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</a:t>
                      </a: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Х юбилейная конференция 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«НП «ОПЖТ»:</a:t>
                      </a:r>
                      <a:r>
                        <a:rPr lang="ru-RU" sz="135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5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и перспективы» в г. Чебоксары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 промышленных предприятий на международной промышленной выставке </a:t>
                      </a:r>
                      <a:r>
                        <a:rPr lang="ru-RU" sz="13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«ИННОПРОМ-2017» </a:t>
                      </a:r>
                      <a:r>
                        <a:rPr lang="ru-RU" sz="13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г. Екатеринбург</a:t>
                      </a:r>
                      <a:endParaRPr lang="ru-RU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33505">
                <a:tc>
                  <a:txBody>
                    <a:bodyPr/>
                    <a:lstStyle/>
                    <a:p>
                      <a:pPr lvl="0" algn="just"/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</a:t>
                      </a: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презентация промышленного и инновационного потенциала предприятий Чувашии в Государственной корпорации по атомной энергии 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350" b="1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Росатом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участие в III Международном военно-техническом форуме 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«Армия-2017»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(г. Москва) </a:t>
                      </a:r>
                      <a:endParaRPr lang="ru-RU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45943">
                <a:tc>
                  <a:txBody>
                    <a:bodyPr/>
                    <a:lstStyle/>
                    <a:p>
                      <a:pPr lvl="0" algn="just"/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семинар Ассоциации «Объединение производителей, поставщиков и потребителей алюминия» </a:t>
                      </a:r>
                      <a:r>
                        <a:rPr lang="ru-RU" sz="135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г. Чебоксары</a:t>
                      </a:r>
                      <a:endParaRPr lang="ru-RU" sz="135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подписано соглашение о сотрудничестве между ООО «Хевел» и 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«</a:t>
                      </a:r>
                      <a:r>
                        <a:rPr lang="ru-RU" sz="1350" b="1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Россети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строительству автономных гибридных электрических установок </a:t>
                      </a:r>
                    </a:p>
                    <a:p>
                      <a:pPr lvl="0" algn="just"/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совещание в 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«</a:t>
                      </a:r>
                      <a:r>
                        <a:rPr lang="ru-RU" sz="1350" b="1" u="non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Россети</a:t>
                      </a:r>
                      <a:r>
                        <a:rPr lang="ru-RU" sz="135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35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реализации пилотного проекта «Цифровая экономика»</a:t>
                      </a:r>
                      <a:endParaRPr lang="ru-RU" sz="13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just"/>
                      <a:r>
                        <a:rPr lang="ru-RU" sz="13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</a:t>
                      </a:r>
                    </a:p>
                    <a:p>
                      <a:pPr algn="just"/>
                      <a:r>
                        <a:rPr lang="ru-RU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подписано соглашение о </a:t>
                      </a:r>
                      <a:r>
                        <a:rPr lang="ru-RU" sz="13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сотрудничестве  между </a:t>
                      </a:r>
                      <a:r>
                        <a:rPr lang="en-US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ADZ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35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gano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GmbH</a:t>
                      </a:r>
                      <a:r>
                        <a:rPr lang="ru-RU" sz="135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(Германия) и  АО «НПО «Каскад»</a:t>
                      </a:r>
                      <a:endParaRPr lang="ru-RU" sz="13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09" y="3326742"/>
            <a:ext cx="2111791" cy="1583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8" t="30772" r="25334" b="34614"/>
          <a:stretch/>
        </p:blipFill>
        <p:spPr>
          <a:xfrm>
            <a:off x="7032209" y="389676"/>
            <a:ext cx="1368151" cy="937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80" y="3137253"/>
            <a:ext cx="786518" cy="88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3825" r="4771" b="26183"/>
          <a:stretch/>
        </p:blipFill>
        <p:spPr>
          <a:xfrm>
            <a:off x="7153865" y="5060483"/>
            <a:ext cx="1833020" cy="593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03" y="1825258"/>
            <a:ext cx="1573036" cy="83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5" b="31231"/>
          <a:stretch/>
        </p:blipFill>
        <p:spPr>
          <a:xfrm>
            <a:off x="7835920" y="1317848"/>
            <a:ext cx="1308080" cy="449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4"/>
          <a:stretch/>
        </p:blipFill>
        <p:spPr>
          <a:xfrm>
            <a:off x="7135665" y="5733256"/>
            <a:ext cx="1816100" cy="571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55" y="2631529"/>
            <a:ext cx="2107645" cy="6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8777" y="474072"/>
            <a:ext cx="3507929" cy="6047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rgbClr val="9E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2114739" y="807296"/>
          <a:ext cx="8956731" cy="574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-2719" y="803424"/>
          <a:ext cx="5436096" cy="351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вал 6"/>
          <p:cNvSpPr/>
          <p:nvPr/>
        </p:nvSpPr>
        <p:spPr>
          <a:xfrm>
            <a:off x="1619671" y="1751802"/>
            <a:ext cx="792089" cy="81310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 год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076" y="5034461"/>
            <a:ext cx="504056" cy="36004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4617" y="5015539"/>
            <a:ext cx="3240360" cy="39663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Железнодорожная продукция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076" y="3763425"/>
            <a:ext cx="511945" cy="3998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6929" y="3724377"/>
            <a:ext cx="3085068" cy="36004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Автокомпоненты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комплектующие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076" y="5436799"/>
            <a:ext cx="504056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3132" y="5444774"/>
            <a:ext cx="2104730" cy="36004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РусГидро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076" y="5850840"/>
            <a:ext cx="504056" cy="36004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385" y="5849219"/>
            <a:ext cx="2880320" cy="36004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67" y="547746"/>
            <a:ext cx="2960056" cy="411854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поставок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50030" y="150086"/>
            <a:ext cx="8869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</a:rPr>
              <a:t>Объем поставок стратегическим партнерам за </a:t>
            </a:r>
            <a:r>
              <a:rPr lang="ru-RU" b="1" dirty="0" smtClean="0">
                <a:solidFill>
                  <a:srgbClr val="C00000"/>
                </a:solidFill>
              </a:rPr>
              <a:t>2011-2016 </a:t>
            </a:r>
            <a:r>
              <a:rPr lang="ru-RU" b="1" dirty="0" smtClean="0">
                <a:solidFill>
                  <a:srgbClr val="C00000"/>
                </a:solidFill>
              </a:rPr>
              <a:t>годы, прогноз на 2017 год </a:t>
            </a:r>
            <a:r>
              <a:rPr lang="ru-RU" sz="1200" i="1" dirty="0" smtClean="0">
                <a:solidFill>
                  <a:srgbClr val="C00000"/>
                </a:solidFill>
              </a:rPr>
              <a:t>(</a:t>
            </a:r>
            <a:r>
              <a:rPr lang="ru-RU" sz="1200" i="1" dirty="0" smtClean="0">
                <a:solidFill>
                  <a:srgbClr val="C00000"/>
                </a:solidFill>
              </a:rPr>
              <a:t>млрд. рублей)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378" y="4628098"/>
            <a:ext cx="504056" cy="3600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2329" y="4218720"/>
            <a:ext cx="50405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6274" y="3355433"/>
            <a:ext cx="504056" cy="360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2633" y="4600697"/>
            <a:ext cx="2880320" cy="36004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Россети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2354" y="4474330"/>
            <a:ext cx="2880320" cy="36004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780" y="3243880"/>
            <a:ext cx="3088905" cy="507882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Оборонно-промышленный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продукция двойного назначения)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727005" y="5717797"/>
            <a:ext cx="3014563" cy="8037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</a:rPr>
              <a:t>Более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%</a:t>
            </a:r>
            <a:r>
              <a:rPr lang="ru-RU" sz="1400" b="1" dirty="0">
                <a:latin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</a:rPr>
              <a:t>о</a:t>
            </a:r>
            <a:r>
              <a:rPr lang="ru-RU" sz="1400" b="1" dirty="0" smtClean="0">
                <a:latin typeface="Arial" pitchFamily="34" charset="0"/>
              </a:rPr>
              <a:t>бъемов</a:t>
            </a:r>
          </a:p>
          <a:p>
            <a:pPr algn="ctr">
              <a:defRPr/>
            </a:pPr>
            <a:r>
              <a:rPr lang="ru-RU" sz="1400" b="1" dirty="0" smtClean="0">
                <a:latin typeface="Arial" pitchFamily="34" charset="0"/>
              </a:rPr>
              <a:t>продукции машиностроения </a:t>
            </a:r>
          </a:p>
          <a:p>
            <a:pPr algn="ctr">
              <a:defRPr/>
            </a:pPr>
            <a:r>
              <a:rPr lang="ru-RU" sz="1400" b="1" dirty="0" smtClean="0">
                <a:latin typeface="Arial" pitchFamily="34" charset="0"/>
              </a:rPr>
              <a:t>в </a:t>
            </a:r>
            <a:r>
              <a:rPr lang="ru-RU" sz="1400" b="1" dirty="0" smtClean="0">
                <a:latin typeface="Arial" pitchFamily="34" charset="0"/>
              </a:rPr>
              <a:t>Чувашской </a:t>
            </a:r>
            <a:r>
              <a:rPr lang="ru-RU" sz="1400" b="1" dirty="0">
                <a:latin typeface="Arial" pitchFamily="34" charset="0"/>
              </a:rPr>
              <a:t>Республике </a:t>
            </a:r>
            <a:endParaRPr lang="ru-RU" sz="1400" b="1" dirty="0" smtClean="0">
              <a:latin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Arial" pitchFamily="34" charset="0"/>
              </a:rPr>
              <a:t>поставляется </a:t>
            </a:r>
            <a:r>
              <a:rPr lang="ru-RU" sz="1400" b="1" dirty="0">
                <a:latin typeface="Arial" pitchFamily="34" charset="0"/>
              </a:rPr>
              <a:t>стратегическим </a:t>
            </a:r>
            <a:r>
              <a:rPr lang="ru-RU" sz="1400" b="1" dirty="0" smtClean="0">
                <a:latin typeface="Arial" pitchFamily="34" charset="0"/>
              </a:rPr>
              <a:t>партнерам</a:t>
            </a:r>
            <a:endParaRPr lang="ru-RU" sz="1400" b="1" i="1" dirty="0"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8000" y="4228999"/>
            <a:ext cx="2552724" cy="360040"/>
          </a:xfrm>
          <a:prstGeom prst="rect">
            <a:avLst/>
          </a:prstGeom>
          <a:noFill/>
          <a:ln w="38100" cmpd="sng">
            <a:noFill/>
            <a:bevel/>
            <a:headEnd type="none" w="med" len="med"/>
            <a:tailEnd type="oval" w="lg" len="lg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Нефтегазовый комплекс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0767"/>
            <a:ext cx="85727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адачи </a:t>
            </a: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квартал текущего года и </a:t>
            </a: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2018 год</a:t>
            </a:r>
          </a:p>
        </p:txBody>
      </p:sp>
      <p:pic>
        <p:nvPicPr>
          <p:cNvPr id="1028" name="Picture 4" descr="Региональный центр инжиниринга провел семинар по подготовке заявок для привлечения финансирования Фонда содействия инновация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" y="527259"/>
            <a:ext cx="2368057" cy="131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059832" y="587213"/>
            <a:ext cx="5827286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руководителей предприятий республики с министерством в части использования всех созданных сегодня ресурсов: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проводимых при поддержке Правительства Чувашской Республики презентациях, встречах, переговорах с руководителями различных уровней, гостей Чувашии, партнеров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российских форумах и выставочных мероприятиях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ресурсов Фонда развития промышлености и инвестиционной деятельности, Центра экспортной поддержки и других институтов поддержки.</a:t>
            </a:r>
          </a:p>
        </p:txBody>
      </p:sp>
      <p:pic>
        <p:nvPicPr>
          <p:cNvPr id="1030" name="Picture 6" descr="Состоялось публичное обсуждение правоприменительной практики Приволжского управления Ростехнадзора за 2016 год и I полугодие 2017 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8" y="1662373"/>
            <a:ext cx="2326882" cy="1268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" y="3863388"/>
            <a:ext cx="6054001" cy="2877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5" y="2835402"/>
            <a:ext cx="2080728" cy="13862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21631" r="30550" b="21887"/>
          <a:stretch/>
        </p:blipFill>
        <p:spPr>
          <a:xfrm>
            <a:off x="6139542" y="3982148"/>
            <a:ext cx="2790999" cy="18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508"/>
          </a:xfrm>
        </p:spPr>
        <p:txBody>
          <a:bodyPr/>
          <a:lstStyle/>
          <a:p>
            <a:r>
              <a:rPr lang="ru-RU" sz="2100" b="1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Повышение производительности труда и поддержка занятости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2317237"/>
            <a:ext cx="39030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Предприятия-участники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 повышению производительности труда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14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«Химпром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«Перкарбонат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«Хевел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«ЧП «</a:t>
            </a:r>
            <a:r>
              <a:rPr lang="ru-RU" sz="1400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Сеспель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i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«ЧЭАЗ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«ВНИИР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«ЧПО им. В.И. Чапаева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«Чувашторгтехника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Фирма «Август» «ВЗСП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«Чувашхлебопродукт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«Ядринмолоко</a:t>
            </a:r>
            <a:r>
              <a:rPr lang="ru-RU" sz="1400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209" y="908720"/>
            <a:ext cx="6901319" cy="1200329"/>
          </a:xfrm>
          <a:prstGeom prst="rect">
            <a:avLst/>
          </a:prstGeom>
          <a:solidFill>
            <a:srgbClr val="E7FFF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50" i="1" dirty="0" smtClean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на 1 </a:t>
            </a:r>
            <a:r>
              <a:rPr lang="ru-RU" sz="1750" i="1" dirty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работающего в организациях обрабатывающих производств в </a:t>
            </a:r>
            <a:r>
              <a:rPr lang="ru-RU" sz="1750" i="1" dirty="0" smtClean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январе-сентябре 2017 </a:t>
            </a:r>
            <a:r>
              <a:rPr lang="ru-RU" sz="1750" i="1" dirty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составила </a:t>
            </a:r>
            <a:r>
              <a:rPr lang="ru-RU" sz="175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1690,9</a:t>
            </a:r>
            <a:r>
              <a:rPr lang="ru-RU" sz="1750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рублей/человека</a:t>
            </a:r>
            <a:r>
              <a:rPr lang="ru-RU" sz="1750" i="1" dirty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или </a:t>
            </a:r>
            <a:r>
              <a:rPr lang="ru-RU" sz="175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112,8%</a:t>
            </a:r>
            <a:r>
              <a:rPr lang="ru-RU" sz="1750" i="1" dirty="0" smtClean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i="1" dirty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750" i="1" dirty="0" smtClean="0">
                <a:solidFill>
                  <a:srgbClr val="110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уровню соответствующего периода 2016 года</a:t>
            </a:r>
            <a:endParaRPr lang="ru-RU" sz="1750" i="1" dirty="0">
              <a:solidFill>
                <a:srgbClr val="110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25780"/>
            <a:ext cx="2016224" cy="1344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36140"/>
            <a:ext cx="1473458" cy="1481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10172"/>
          <a:stretch/>
        </p:blipFill>
        <p:spPr>
          <a:xfrm>
            <a:off x="246487" y="3231626"/>
            <a:ext cx="4627555" cy="2141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487" y="2291868"/>
            <a:ext cx="45794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Регионы, отобранные </a:t>
            </a:r>
            <a:r>
              <a:rPr lang="ru-RU" sz="1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3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инэкономразвития России, для участия в приоритетной программе «Повышение производительности труда и поддержка занятости» с 2018 года</a:t>
            </a:r>
            <a:endParaRPr lang="ru-RU" sz="1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860"/>
            <a:ext cx="1521630" cy="1405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3648" y="-3906"/>
            <a:ext cx="7760501" cy="3539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Arial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Arial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Arial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«Точки роста» промышленного комплекса Чувашской Республики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E:\Выставки Ярмарки Форумы\2015\2015 Иннопром\Иннопром проекты (плакаты)\Информация для дизайнера\Энергомаш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2" y="5117623"/>
            <a:ext cx="1504972" cy="91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www.import-nasos.com/image/cache/data/ivr/ivr178-500x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" y="5983129"/>
            <a:ext cx="1524998" cy="86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637973" y="3151532"/>
            <a:ext cx="7390198" cy="120884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2. Увеличение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доли российского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и расширение присутствия на зарубежных рынках:</a:t>
            </a:r>
          </a:p>
          <a:p>
            <a:pPr algn="just"/>
            <a:r>
              <a:rPr lang="ru-RU" sz="13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спортивного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(детского) игрового оборудования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(ЗАО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«ЗИСО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профессионального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кухонного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оборудования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(ГК «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Чувашторгтехника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»);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прицепов 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полуприцепов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установок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сварки трением с перемешиванием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ЗАО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Чебоксарское предприятие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Сеспель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Картинки по запросу фото устройство плавного пуска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30404" y="6540693"/>
            <a:ext cx="395536" cy="317307"/>
          </a:xfrm>
        </p:spPr>
        <p:txBody>
          <a:bodyPr/>
          <a:lstStyle/>
          <a:p>
            <a:pPr>
              <a:defRPr/>
            </a:pPr>
            <a:fld id="{4D9FCA43-C464-4D0B-8F25-37787EB48CF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637973" y="4420123"/>
            <a:ext cx="7390198" cy="98750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3. Продолжить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плотное взаимодействие с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госмонополиями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в том числе по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разработкам 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поставкам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новой продукции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(цифровые подстанции, силовые модули и </a:t>
            </a:r>
            <a:r>
              <a:rPr lang="ru-RU" sz="1300" i="1" dirty="0" err="1" smtClean="0">
                <a:latin typeface="Arial" pitchFamily="34" charset="0"/>
                <a:cs typeface="Arial" pitchFamily="34" charset="0"/>
              </a:rPr>
              <a:t>преобразова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-тельная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техника, соединители, энергосберегающие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устройства)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предприятия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электротехнического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кластера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17813" y="1713614"/>
            <a:ext cx="926758" cy="1532942"/>
          </a:xfrm>
          <a:prstGeom prst="rect">
            <a:avLst/>
          </a:prstGeom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637973" y="5488920"/>
            <a:ext cx="7390199" cy="32349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4. Развитие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арматуростроения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приводостроения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(ООО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«БИРС Арматура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637973" y="342355"/>
            <a:ext cx="7390199" cy="275820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1. Реализация инвестиционных проектов, способствующих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в приоритетных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отраслях и повышение конкурентоспособности выпускаемой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продукции:</a:t>
            </a:r>
          </a:p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детских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пластизольных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мячей и игрушек, резиновых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сапог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уплотнительных профилей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 элементов для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нефтегазодобывающей промышлености 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(АО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«ЧПО им.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В.И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Чапаева»);</a:t>
            </a:r>
          </a:p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- композиционной продукции для потребности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строительного рынка Российской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Федерации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(ООО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«Гален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»);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- текстильных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мультиаксиальных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инновационных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материалов для использования в различных отраслях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промышленности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(АО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«Лента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»);</a:t>
            </a:r>
          </a:p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- монтажной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токопроводящей сетки,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геосетки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для производства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композитных материалов для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обшивки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летательных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аппаратов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(ООО «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Техмашхолдинг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»);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dirty="0" smtClean="0">
                <a:latin typeface="Arial" pitchFamily="34" charset="0"/>
                <a:cs typeface="Arial" pitchFamily="34" charset="0"/>
              </a:rPr>
              <a:t>- солнечных модулей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гетероструктурной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технологии до 220 МВт 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(ООО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Хевел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»).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" y="2379"/>
            <a:ext cx="1532941" cy="1026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" y="1043194"/>
            <a:ext cx="1529976" cy="951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" y="2943465"/>
            <a:ext cx="1544761" cy="1115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1" y="4081956"/>
            <a:ext cx="539022" cy="1035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2" y="5909691"/>
            <a:ext cx="1424246" cy="948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43" y="5910331"/>
            <a:ext cx="1420542" cy="947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6" y="5914214"/>
            <a:ext cx="665231" cy="931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38" y="5920578"/>
            <a:ext cx="1227782" cy="8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23803</TotalTime>
  <Words>1135</Words>
  <Application>Microsoft Office PowerPoint</Application>
  <PresentationFormat>Экран (4:3)</PresentationFormat>
  <Paragraphs>230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2_Тема Office</vt:lpstr>
      <vt:lpstr>О предварительных итогах развития промышленного комплекса Чувашской Республики за январь-сентябрь 2017 года, прогноз на 2017 год и перспективы на 2018 год</vt:lpstr>
      <vt:lpstr>ОСНОВНЫЕ ПОКАЗАТЕЛИ РАЗВИТИЯ ПРОМЫШЛЕННОГО КОМПЛЕКСА  ЧУВАШСКОЙ РЕСПУБЛИКИ</vt:lpstr>
      <vt:lpstr>Презентация PowerPoint</vt:lpstr>
      <vt:lpstr>Презентация PowerPoint</vt:lpstr>
      <vt:lpstr>Стратегическое партнерство</vt:lpstr>
      <vt:lpstr>Презентация PowerPoint</vt:lpstr>
      <vt:lpstr>Презентация PowerPoint</vt:lpstr>
      <vt:lpstr>Повышение производительности труда и поддержка занятости</vt:lpstr>
      <vt:lpstr>Презентация PowerPoint</vt:lpstr>
      <vt:lpstr>Презентация PowerPoint</vt:lpstr>
    </vt:vector>
  </TitlesOfParts>
  <Company>economy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economy26 (Иванова С.А.)</dc:creator>
  <cp:lastModifiedBy>indust14 (Гринев Д.Б.)</cp:lastModifiedBy>
  <cp:revision>1320</cp:revision>
  <cp:lastPrinted>2017-10-19T17:07:09Z</cp:lastPrinted>
  <dcterms:created xsi:type="dcterms:W3CDTF">2013-03-21T07:50:11Z</dcterms:created>
  <dcterms:modified xsi:type="dcterms:W3CDTF">2017-10-24T08:47:03Z</dcterms:modified>
</cp:coreProperties>
</file>