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05" r:id="rId1"/>
    <p:sldMasterId id="2147484030" r:id="rId2"/>
    <p:sldMasterId id="2147484046" r:id="rId3"/>
  </p:sldMasterIdLst>
  <p:notesMasterIdLst>
    <p:notesMasterId r:id="rId13"/>
  </p:notesMasterIdLst>
  <p:handoutMasterIdLst>
    <p:handoutMasterId r:id="rId14"/>
  </p:handoutMasterIdLst>
  <p:sldIdLst>
    <p:sldId id="299" r:id="rId4"/>
    <p:sldId id="553" r:id="rId5"/>
    <p:sldId id="544" r:id="rId6"/>
    <p:sldId id="547" r:id="rId7"/>
    <p:sldId id="545" r:id="rId8"/>
    <p:sldId id="554" r:id="rId9"/>
    <p:sldId id="555" r:id="rId10"/>
    <p:sldId id="556" r:id="rId11"/>
    <p:sldId id="542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820000"/>
    <a:srgbClr val="FF9999"/>
    <a:srgbClr val="FFE5FF"/>
    <a:srgbClr val="FFFFCC"/>
    <a:srgbClr val="F3F595"/>
    <a:srgbClr val="FFCCCC"/>
    <a:srgbClr val="F8C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2750" autoAdjust="0"/>
  </p:normalViewPr>
  <p:slideViewPr>
    <p:cSldViewPr>
      <p:cViewPr varScale="1">
        <p:scale>
          <a:sx n="108" d="100"/>
          <a:sy n="108" d="100"/>
        </p:scale>
        <p:origin x="17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</a:t>
            </a:r>
            <a:r>
              <a:rPr lang="ru-RU" sz="1400" baseline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работающих в организациях Чувашской Республики в 2016 году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42588111902635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840123634061623"/>
          <c:y val="0.33614392729140113"/>
          <c:w val="0.51187818865333656"/>
          <c:h val="0.65366843764387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работающих в организациях ЧР 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1"/>
                <c:pt idx="0">
                  <c:v>Заняты в отраслях промышленности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89.79</c:v>
                </c:pt>
                <c:pt idx="1">
                  <c:v>240.28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принявших участие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мероприятиях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снижению напряженности на рынке труда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5444910882917776E-2"/>
          <c:y val="0.23102602105734138"/>
          <c:w val="0.50806180265684764"/>
          <c:h val="0.639419494919431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 принявших участие в мероприятиях</c:v>
                </c:pt>
              </c:strCache>
            </c:strRef>
          </c:tx>
          <c:dLbls>
            <c:dLbl>
              <c:idx val="0"/>
              <c:layout>
                <c:manualLayout>
                  <c:x val="-0.11052475650853609"/>
                  <c:y val="0.133181392357275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757952820057031E-2"/>
                  <c:y val="-0.17757518980970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698589045661596"/>
                  <c:y val="0.120497450228011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06362256045582E-3"/>
                  <c:y val="2.21968987262126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Приступили к опережающему обучению </c:v>
                </c:pt>
                <c:pt idx="1">
                  <c:v>Приступили к временным работам</c:v>
                </c:pt>
                <c:pt idx="2">
                  <c:v>Трудоустроено выпускников профессиональных образовательных организаций</c:v>
                </c:pt>
                <c:pt idx="3">
                  <c:v>Трудоустроено инвалидов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1344</c:v>
                </c:pt>
                <c:pt idx="1">
                  <c:v>2950</c:v>
                </c:pt>
                <c:pt idx="2">
                  <c:v>1464</c:v>
                </c:pt>
                <c:pt idx="3">
                  <c:v>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71475391623153"/>
          <c:y val="0.155728347911544"/>
          <c:w val="0.42773506647409548"/>
          <c:h val="0.79635681227565902"/>
        </c:manualLayout>
      </c:layout>
      <c:overlay val="0"/>
      <c:txPr>
        <a:bodyPr/>
        <a:lstStyle/>
        <a:p>
          <a:pPr algn="l">
            <a:defRPr sz="10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0.28963</cdr:x>
      <cdr:y>0.56316</cdr:y>
    </cdr:from>
    <cdr:to>
      <cdr:x>0.58803</cdr:x>
      <cdr:y>0.74832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115626" y="1533110"/>
          <a:ext cx="1149405" cy="50405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321,8 тыс. человек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0.60709</cdr:x>
      <cdr:y>0.28395</cdr:y>
    </cdr:from>
    <cdr:to>
      <cdr:x>1</cdr:x>
      <cdr:y>0.40689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2703956" y="1066267"/>
          <a:ext cx="175002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Заняты в отраслях промышленности </a:t>
          </a:r>
          <a:endParaRPr lang="ru-RU" sz="1200" i="1" dirty="0">
            <a:solidFill>
              <a:srgbClr val="0000FF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0.59594</cdr:x>
      <cdr:y>0.39276</cdr:y>
    </cdr:from>
    <cdr:to>
      <cdr:x>0.63721</cdr:x>
      <cdr:y>0.41194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>
          <a:off x="2654318" y="1474853"/>
          <a:ext cx="183790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95E70578-6223-403D-8E6E-1181B98CD06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323F6EBA-8D8D-4580-8C78-811B8F6C3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02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12D7699C-93FE-46DA-A79D-7D6A5A94E2B3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38" tIns="45718" rIns="91438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7F8F525D-B774-437A-8997-F3DCB54B0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5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525D-B774-437A-8997-F3DCB54B00D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0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6C32-BAC3-4EBB-935C-E71D568EC8EF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F989-9C13-4EF3-887B-DDA7B517AB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0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46158-F6D5-47B1-87E9-AB6592111B38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D584-ADE3-42B2-953A-8BC24B5DAA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64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18D73-911A-45F7-86E7-62B3A2A154EA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2ADE-0A7F-47CB-B8A8-975EC13E00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553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71F4-7A07-4E80-BF64-156B507FF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33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62CD-FCA3-48B7-A927-68424DF88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04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7033-D9E3-4ECF-8096-8464FA1E4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6F40-44A7-4F3B-83C0-13135C19E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1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C8F3-8C8F-45D7-982F-5ECD93953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04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872B-51AE-4A57-8F66-59AA44E77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93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83C6-3170-48FC-8ED6-B077253BD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36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AF0C-0A21-4D0D-AB36-170EF1935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37D5-3A74-4A79-B854-2599B36E3525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1FF1-9CDE-4AED-BA98-02551E790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97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C7A94-5645-412A-9120-DA44E7EB0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06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649B-F19D-48A7-8D5F-D045CF232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75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2CB6-BAA6-4181-8A3F-CEA31EA95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29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5E42C-5134-43BF-9B89-9D033743A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AFBF-1B79-4F1B-8C20-EDFBF35047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9044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5" y="476251"/>
            <a:ext cx="7081837" cy="431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" y="1752601"/>
            <a:ext cx="8797925" cy="4700588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9014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6B1C-35D1-49A5-A257-8986027A8B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467902"/>
      </p:ext>
    </p:extLst>
  </p:cSld>
  <p:clrMapOvr>
    <a:masterClrMapping/>
  </p:clrMapOvr>
  <p:transition spd="slow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977D-3A23-4263-B322-B0F369F685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022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09F7-ECC8-43DC-B22B-416E51BCE4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7727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E0A2-2236-4514-908B-5F6C581055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3837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3F80-F6AC-45B1-B8E1-0A9DA1F5A257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7CED-AA48-4DC9-BF99-9E24D8D40D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231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E8732-8165-4C98-BBCE-EE8560A8A1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6818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CB96-F51E-4F1B-A664-E5820B6D0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69174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9ED9-1853-448C-B316-66E2BF556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6668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6F4A-7607-4C28-8E1D-5282342991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9573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C007-3C0D-4DC5-801C-9D00DFDE11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4850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E830-4B46-4C42-B56C-A046378BFA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29359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8522-D9C8-4FB3-A031-B049E95CEC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1065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B376-A2DE-44DF-BD0B-202D1BBCA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23947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CDBF-9FA7-469C-8F92-66DB41655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9038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A6B45-3FA2-489E-8AA1-DEBB874C9793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3D2C-46DF-4A05-91BE-6D313F631C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6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DD75-B7B2-41AE-826B-DC8E11E8DF76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DC65-CB30-4919-B0C2-C81C2F403D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1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50A7-5374-4104-895E-FB50716E0D8D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941F-6E08-4A3F-A148-1A248926CA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20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07514-9CD6-4C43-BC6E-B3F36969344B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455E-B76E-4051-8D1F-E898FB1B95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66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7DE4-CFC1-47B9-B91A-F2C3445A36DD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A5288-1367-4D7F-84EF-BF9F4DE34A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73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7D05-61E0-4C75-A86B-3939DEA4E29C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34C9-8E16-45DA-8EBE-A0252FCE90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01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A22C1303-7648-4770-A0F2-E6375FEEE9A2}" type="datetime1">
              <a:rPr lang="ru-RU" smtClean="0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2" y="6356351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1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4C841CF5-9A37-4927-8BBD-E729714C1F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65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2" y="6356351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1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</a:defRPr>
            </a:lvl1pPr>
          </a:lstStyle>
          <a:p>
            <a:pPr>
              <a:defRPr/>
            </a:pPr>
            <a:fld id="{B1E86345-3409-4781-8053-569617E0D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4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41F1CA-31DF-411B-90F5-CABA62A2CA06}" type="datetime1">
              <a:rPr lang="ru-RU"/>
              <a:pPr>
                <a:defRPr/>
              </a:pPr>
              <a:t>24.10.2017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2" y="6356351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1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CF249-6E29-4762-BEEB-03A8D0D6A6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30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568952" cy="187220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«Государственная поддержка – как эффективный инструмент модернизации промышленного комплекса Чувашской Республики и производства конкурентоспособной и импортозамещающей продукции»</a:t>
            </a:r>
            <a:endParaRPr lang="ru-RU" altLang="ru-RU" sz="2400" dirty="0" smtClean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418" y="4077073"/>
            <a:ext cx="46376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800" b="1" dirty="0" smtClean="0">
                <a:solidFill>
                  <a:srgbClr val="99CCFF"/>
                </a:solidFill>
              </a:rPr>
              <a:t>Григорьев  Сергей Вениаминович </a:t>
            </a:r>
            <a:r>
              <a:rPr lang="ru-RU" altLang="ru-RU" sz="1800" dirty="0" smtClean="0">
                <a:solidFill>
                  <a:srgbClr val="99CCFF"/>
                </a:solidFill>
              </a:rPr>
              <a:t>– </a:t>
            </a:r>
          </a:p>
          <a:p>
            <a:pPr algn="just"/>
            <a:r>
              <a:rPr lang="ru-RU" altLang="ru-RU" sz="1800" dirty="0">
                <a:solidFill>
                  <a:schemeClr val="bg1"/>
                </a:solidFill>
              </a:rPr>
              <a:t>з</a:t>
            </a:r>
            <a:r>
              <a:rPr lang="ru-RU" altLang="ru-RU" sz="1800" dirty="0" smtClean="0">
                <a:solidFill>
                  <a:schemeClr val="bg1"/>
                </a:solidFill>
              </a:rPr>
              <a:t>аместитель министра экономического развития, промышленности и торговли Чувашской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2386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116632"/>
            <a:ext cx="8126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953735"/>
                </a:solidFill>
                <a:latin typeface="Arial" pitchFamily="34" charset="0"/>
              </a:rPr>
              <a:t>Государственная поддержка инвестиционной деятельности </a:t>
            </a:r>
            <a:endParaRPr lang="ru-RU" sz="2000" b="1" dirty="0">
              <a:solidFill>
                <a:srgbClr val="953735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772" y="2030199"/>
            <a:ext cx="2952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оформлении земельных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426141"/>
            <a:ext cx="26175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доступе 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инженерной инфраструктуре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1252" y="2046960"/>
            <a:ext cx="28721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при </a:t>
            </a:r>
          </a:p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получении разрешительной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12738" y="867967"/>
            <a:ext cx="37453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Методическая, </a:t>
            </a:r>
          </a:p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информационная и</a:t>
            </a:r>
          </a:p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организационная поддержка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1521" y="4426141"/>
            <a:ext cx="22285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 подготовка и подбор кадров</a:t>
            </a:r>
          </a:p>
        </p:txBody>
      </p:sp>
      <p:sp>
        <p:nvSpPr>
          <p:cNvPr id="11" name="Ромб 10"/>
          <p:cNvSpPr/>
          <p:nvPr/>
        </p:nvSpPr>
        <p:spPr>
          <a:xfrm>
            <a:off x="2777570" y="2308292"/>
            <a:ext cx="3725049" cy="2504065"/>
          </a:xfrm>
          <a:prstGeom prst="diamond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29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  <a:scene3d>
            <a:camera prst="orthographicFront"/>
            <a:lightRig rig="threePt" dir="t"/>
          </a:scene3d>
          <a:sp3d prstMaterial="metal">
            <a:bevelT/>
            <a:bevelB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СОПРОВОЖДЕНИЕ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ИНВЕСТИЦИОННОГО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ПРОЕКТА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5372572"/>
            <a:ext cx="1456268" cy="677443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7177450" y="5371575"/>
            <a:ext cx="1416480" cy="66290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1043610" y="904925"/>
            <a:ext cx="1274657" cy="683035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 15"/>
          <p:cNvSpPr/>
          <p:nvPr/>
        </p:nvSpPr>
        <p:spPr>
          <a:xfrm>
            <a:off x="6920310" y="898264"/>
            <a:ext cx="1731019" cy="689696"/>
          </a:xfrm>
          <a:custGeom>
            <a:avLst/>
            <a:gdLst>
              <a:gd name="connsiteX0" fmla="*/ 0 w 3432313"/>
              <a:gd name="connsiteY0" fmla="*/ 0 h 1179443"/>
              <a:gd name="connsiteX1" fmla="*/ 0 w 3432313"/>
              <a:gd name="connsiteY1" fmla="*/ 1179443 h 1179443"/>
              <a:gd name="connsiteX2" fmla="*/ 3432313 w 3432313"/>
              <a:gd name="connsiteY2" fmla="*/ 1166191 h 1179443"/>
              <a:gd name="connsiteX3" fmla="*/ 2915478 w 3432313"/>
              <a:gd name="connsiteY3" fmla="*/ 0 h 1179443"/>
              <a:gd name="connsiteX4" fmla="*/ 0 w 3432313"/>
              <a:gd name="connsiteY4" fmla="*/ 0 h 11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313" h="1179443">
                <a:moveTo>
                  <a:pt x="0" y="0"/>
                </a:moveTo>
                <a:lnTo>
                  <a:pt x="0" y="1179443"/>
                </a:lnTo>
                <a:lnTo>
                  <a:pt x="3432313" y="1166191"/>
                </a:lnTo>
                <a:lnTo>
                  <a:pt x="2915478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58047" y="3182052"/>
            <a:ext cx="24960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финансовая </a:t>
            </a:r>
            <a:endParaRPr lang="ru-RU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поддержка</a:t>
            </a:r>
            <a:endParaRPr lang="ru-RU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8632" y="3167907"/>
            <a:ext cx="22951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Развитая инвестиционная инфраструктура</a:t>
            </a:r>
            <a:endParaRPr lang="ru-RU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38596" y="5372573"/>
            <a:ext cx="41781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взаимодействия</a:t>
            </a:r>
          </a:p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муниципальными образованиями</a:t>
            </a:r>
          </a:p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инвестиционных</a:t>
            </a:r>
          </a:p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72620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81087" y="1364113"/>
            <a:ext cx="8964488" cy="3231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953735"/>
                </a:solidFill>
              </a:rPr>
              <a:t>          </a:t>
            </a:r>
            <a:endParaRPr lang="ru-RU" sz="1500" b="1" dirty="0">
              <a:solidFill>
                <a:srgbClr val="953735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13070" y="116634"/>
            <a:ext cx="8772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953735"/>
                </a:solidFill>
                <a:latin typeface="Arial" pitchFamily="34" charset="0"/>
              </a:rPr>
              <a:t>Государственная поддержка промышленных предприятий </a:t>
            </a:r>
          </a:p>
          <a:p>
            <a:pPr algn="ctr"/>
            <a:r>
              <a:rPr lang="ru-RU" b="1" dirty="0" smtClean="0">
                <a:solidFill>
                  <a:srgbClr val="953735"/>
                </a:solidFill>
                <a:latin typeface="Arial" pitchFamily="34" charset="0"/>
              </a:rPr>
              <a:t>в Чувашской Республике за 9 месяцев 2017 года</a:t>
            </a:r>
            <a:endParaRPr lang="ru-RU" b="1" dirty="0">
              <a:solidFill>
                <a:srgbClr val="953735"/>
              </a:solidFill>
              <a:latin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204405"/>
              </p:ext>
            </p:extLst>
          </p:nvPr>
        </p:nvGraphicFramePr>
        <p:xfrm>
          <a:off x="602888" y="902150"/>
          <a:ext cx="8096038" cy="9239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096038"/>
              </a:tblGrid>
              <a:tr h="903605">
                <a:tc>
                  <a:txBody>
                    <a:bodyPr/>
                    <a:lstStyle/>
                    <a:p>
                      <a:pPr marL="171450" lvl="1" indent="190500" algn="just" fontAlgn="b"/>
                      <a:r>
                        <a:rPr lang="ru-RU" sz="1500" u="none" strike="noStrike" dirty="0" smtClean="0"/>
                        <a:t>По итогам</a:t>
                      </a:r>
                      <a:r>
                        <a:rPr lang="ru-RU" sz="1500" u="none" strike="noStrike" baseline="0" dirty="0" smtClean="0"/>
                        <a:t> 9 месяцев</a:t>
                      </a:r>
                      <a:r>
                        <a:rPr lang="ru-RU" sz="1500" u="none" strike="noStrike" dirty="0" smtClean="0"/>
                        <a:t> 2017 года государственная поддержка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составила более 394,8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млн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рублей, в том числе за счет средств: </a:t>
                      </a:r>
                    </a:p>
                    <a:p>
                      <a:r>
                        <a:rPr lang="ru-RU" sz="15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- федерального бюджета Российской Федерации – 267,3 млн. рублей;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5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- республиканского бюджета Чувашской Республики – 127,5 млн. рублей.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2888" y="213285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u="sng" dirty="0" smtClean="0"/>
              <a:t>Основной объем субсидий был направлен на:</a:t>
            </a:r>
          </a:p>
          <a:p>
            <a:pPr indent="360000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возмещение </a:t>
            </a:r>
            <a:r>
              <a:rPr lang="ru-RU" dirty="0"/>
              <a:t>части затрат на уплату процентов по кредитам, привлеченным для пополнения оборотных </a:t>
            </a:r>
            <a:r>
              <a:rPr lang="ru-RU" dirty="0" smtClean="0"/>
              <a:t>средств;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выполнение НИОКТР;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возмещение </a:t>
            </a:r>
            <a:r>
              <a:rPr lang="ru-RU" dirty="0"/>
              <a:t>затрат на производство и реализацию сельскохозяйственной </a:t>
            </a:r>
            <a:r>
              <a:rPr lang="ru-RU" dirty="0" smtClean="0"/>
              <a:t>техники;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компенсация </a:t>
            </a:r>
            <a:r>
              <a:rPr lang="ru-RU" dirty="0"/>
              <a:t>части затрат, связанных с выпуском и поддержкой гарантийных обязательств в отношении </a:t>
            </a:r>
            <a:r>
              <a:rPr lang="ru-RU" dirty="0" smtClean="0"/>
              <a:t>высокопроизводительной </a:t>
            </a:r>
            <a:r>
              <a:rPr lang="ru-RU" dirty="0"/>
              <a:t>самоходной и прицепной </a:t>
            </a:r>
            <a:r>
              <a:rPr lang="ru-RU" dirty="0" smtClean="0"/>
              <a:t>техники;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возмещение </a:t>
            </a:r>
            <a:r>
              <a:rPr lang="ru-RU" dirty="0"/>
              <a:t>части затрат, связанных с приобретением оборудования в целях создания и (или) развития либо модернизации производства товаров (работ, услуг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296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es\Desktop\презентация главе\icono1-compress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2" y="1484786"/>
            <a:ext cx="1700811" cy="180934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3549" y="1015702"/>
            <a:ext cx="4267459" cy="5591266"/>
          </a:xfrm>
          <a:prstGeom prst="rect">
            <a:avLst/>
          </a:prstGeom>
        </p:spPr>
        <p:txBody>
          <a:bodyPr wrap="square" lIns="81272" tIns="40636" rIns="81272" bIns="40636">
            <a:spAutoFit/>
          </a:bodyPr>
          <a:lstStyle/>
          <a:p>
            <a:pPr marL="0" lvl="1" algn="ctr">
              <a:buClr>
                <a:srgbClr val="FF0000"/>
              </a:buClr>
              <a:buSzPct val="150000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части процентной ставки по кредитам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части лизинговых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платежей</a:t>
            </a:r>
            <a:endParaRPr lang="ru-RU" sz="1100" b="1" dirty="0" smtClean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FF0000"/>
              </a:buClr>
              <a:buSzPct val="100000"/>
            </a:pPr>
            <a:endParaRPr lang="ru-RU" sz="800" b="1" dirty="0" smtClean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pPr marL="0" lvl="1" algn="ctr">
              <a:buClr>
                <a:srgbClr val="FF0000"/>
              </a:buClr>
              <a:buSzPct val="100000"/>
            </a:pPr>
            <a:r>
              <a:rPr lang="ru-RU" sz="11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Предоставление </a:t>
            </a:r>
            <a:r>
              <a:rPr lang="ru-RU" sz="1100" b="1" dirty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субсидий на возмещение части затрат, </a:t>
            </a:r>
            <a:r>
              <a:rPr lang="ru-RU" sz="11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связанных  </a:t>
            </a:r>
            <a:r>
              <a:rPr lang="ru-RU" sz="1100" b="1" dirty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с приобретением  </a:t>
            </a:r>
            <a:r>
              <a:rPr lang="ru-RU" sz="1100" b="1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оборудования</a:t>
            </a:r>
            <a:endParaRPr lang="ru-RU" sz="1100" b="1" dirty="0"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pPr marL="0" lvl="1" algn="ctr">
              <a:buClr>
                <a:srgbClr val="FF0000"/>
              </a:buClr>
              <a:buSzPct val="150000"/>
            </a:pPr>
            <a:endParaRPr lang="ru-RU" sz="800" b="1" dirty="0" smtClean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FF0000"/>
              </a:buClr>
              <a:buSzPct val="150000"/>
            </a:pPr>
            <a:r>
              <a:rPr lang="ru-RU" sz="11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Предоставление льготных займов с стороны действующих фондов</a:t>
            </a:r>
          </a:p>
          <a:p>
            <a:pPr marL="0" lvl="1" algn="ctr">
              <a:buClr>
                <a:srgbClr val="FF0000"/>
              </a:buClr>
              <a:buSzPct val="150000"/>
            </a:pPr>
            <a:endParaRPr lang="ru-RU" sz="800" b="1" dirty="0" smtClean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FF0000"/>
              </a:buClr>
              <a:buSzPct val="150000"/>
            </a:pPr>
            <a:r>
              <a:rPr lang="ru-RU" sz="11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Налоговые </a:t>
            </a:r>
            <a: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льготы:</a:t>
            </a:r>
          </a:p>
          <a:p>
            <a:pPr marL="0" lvl="1" algn="ctr">
              <a:buClr>
                <a:srgbClr val="FF0000"/>
              </a:buClr>
              <a:buSzPct val="100000"/>
            </a:pPr>
            <a: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50% освобождение от уплаты налога </a:t>
            </a:r>
            <a:b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на имущество организаций, привлекающих инвестиции на сумму более 50 </a:t>
            </a:r>
            <a:r>
              <a:rPr lang="ru-RU" sz="11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млн. </a:t>
            </a:r>
            <a: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рублей</a:t>
            </a:r>
          </a:p>
          <a:p>
            <a:pPr marL="0" lvl="1" algn="ctr">
              <a:buClr>
                <a:srgbClr val="FF0000"/>
              </a:buClr>
              <a:buSzPct val="100000"/>
            </a:pPr>
            <a:endParaRPr lang="ru-RU" sz="800" b="1" dirty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FF0000"/>
              </a:buClr>
              <a:buSzPct val="100000"/>
            </a:pPr>
            <a: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14% ставка налога на прибыль организаций при условии вложения инвестиций на сумму более 50 млн. рублей</a:t>
            </a:r>
          </a:p>
          <a:p>
            <a:pPr marL="0" lvl="1" algn="ctr">
              <a:buClr>
                <a:srgbClr val="FF0000"/>
              </a:buClr>
              <a:buSzPct val="100000"/>
            </a:pPr>
            <a:endParaRPr lang="ru-RU" sz="800" b="1" dirty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FF0000"/>
              </a:buClr>
              <a:buSzPct val="100000"/>
            </a:pPr>
            <a: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Освобождение от уплаты</a:t>
            </a:r>
          </a:p>
          <a:p>
            <a:pPr marL="0" lvl="1" algn="ctr">
              <a:buClr>
                <a:srgbClr val="FF0000"/>
              </a:buClr>
              <a:buSzPct val="100000"/>
            </a:pPr>
            <a:r>
              <a:rPr lang="ru-RU" sz="11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транспортного </a:t>
            </a:r>
            <a: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налога</a:t>
            </a:r>
          </a:p>
          <a:p>
            <a:pPr marL="0" lvl="1" algn="ctr">
              <a:buClr>
                <a:srgbClr val="FF0000"/>
              </a:buClr>
              <a:buSzPct val="100000"/>
            </a:pPr>
            <a:endParaRPr lang="ru-RU" sz="800" b="1" dirty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FF0000"/>
              </a:buClr>
              <a:buSzPct val="100000"/>
            </a:pPr>
            <a: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Освобождение от уплаты налогов </a:t>
            </a:r>
            <a:b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в </a:t>
            </a:r>
            <a: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республиканский бюджет </a:t>
            </a:r>
          </a:p>
          <a:p>
            <a:pPr marL="0" lvl="1" algn="ctr">
              <a:buClr>
                <a:srgbClr val="FF0000"/>
              </a:buClr>
              <a:buSzPct val="100000"/>
            </a:pPr>
            <a:r>
              <a:rPr lang="ru-RU" sz="11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(добыча и переработка природных ресурсов)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1000" dirty="0"/>
              <a:t> 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 пользование государственного имущества и земельных участков под реализацию инвестиционных проектов, в том числе на льготных условиях (</a:t>
            </a:r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льгот по уплате арендной платы за пользование земельными участками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гарантий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обязательств инвестора залогом имущества государственной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собственности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FF0000"/>
              </a:buClr>
              <a:buSzPct val="100000"/>
            </a:pPr>
            <a:endParaRPr lang="ru-RU" sz="1100" b="1" dirty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6098" y="1015702"/>
            <a:ext cx="3571703" cy="2482723"/>
          </a:xfrm>
          <a:prstGeom prst="rect">
            <a:avLst/>
          </a:prstGeom>
        </p:spPr>
        <p:txBody>
          <a:bodyPr wrap="square" lIns="81272" tIns="40636" rIns="81272" bIns="40636">
            <a:spAutoFit/>
          </a:bodyPr>
          <a:lstStyle/>
          <a:p>
            <a:pPr marL="0" lvl="1" indent="-253975" algn="ctr" eaLnBrk="0" hangingPunct="0">
              <a:buClr>
                <a:srgbClr val="FF0000"/>
              </a:buClr>
              <a:buSzPct val="100000"/>
            </a:pPr>
            <a:r>
              <a:rPr lang="ru-RU" sz="12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Ускорение </a:t>
            </a:r>
            <a:r>
              <a:rPr lang="ru-RU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рассмотрения </a:t>
            </a:r>
            <a:r>
              <a:rPr lang="ru-RU" sz="12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вопросов, возникающих </a:t>
            </a:r>
            <a:r>
              <a:rPr lang="ru-RU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в ходе </a:t>
            </a:r>
            <a:r>
              <a:rPr lang="ru-RU" sz="12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реализации  инвестиционного </a:t>
            </a:r>
            <a:r>
              <a:rPr lang="ru-RU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проекта</a:t>
            </a:r>
          </a:p>
          <a:p>
            <a:pPr marL="0" lvl="1" indent="-253975" algn="ctr" eaLnBrk="0" hangingPunct="0">
              <a:buClr>
                <a:srgbClr val="FF0000"/>
              </a:buClr>
              <a:buSzPct val="100000"/>
            </a:pPr>
            <a:endParaRPr lang="ru-RU" sz="1200" b="1" dirty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  <a:p>
            <a:pPr marL="0" lvl="1" indent="-253975" algn="ctr" eaLnBrk="0" hangingPunct="0">
              <a:buClr>
                <a:srgbClr val="FF0000"/>
              </a:buClr>
              <a:buSzPct val="100000"/>
            </a:pPr>
            <a:r>
              <a:rPr lang="ru-RU" sz="12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Содействие </a:t>
            </a:r>
            <a:r>
              <a:rPr lang="ru-RU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в создании </a:t>
            </a:r>
            <a:br>
              <a:rPr lang="ru-RU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инфраструктуры </a:t>
            </a:r>
            <a:r>
              <a:rPr lang="ru-RU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бизнеса</a:t>
            </a:r>
          </a:p>
          <a:p>
            <a:pPr marL="0" lvl="1" indent="-253975" algn="ctr" eaLnBrk="0" hangingPunct="0">
              <a:buClr>
                <a:srgbClr val="FF0000"/>
              </a:buClr>
              <a:buSzPct val="100000"/>
            </a:pPr>
            <a:endParaRPr lang="ru-RU" sz="1200" b="1" dirty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  <a:p>
            <a:pPr marL="0" lvl="1" indent="-253975" algn="ctr" eaLnBrk="0" hangingPunct="0">
              <a:buClr>
                <a:srgbClr val="FF0000"/>
              </a:buClr>
              <a:buSzPct val="100000"/>
            </a:pPr>
            <a:r>
              <a:rPr lang="ru-RU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Методическое  сопровождение  информационное  сопровождение</a:t>
            </a:r>
            <a:r>
              <a:rPr lang="en-US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сопровождение</a:t>
            </a:r>
          </a:p>
          <a:p>
            <a:pPr marL="0" lvl="1" indent="-253975" algn="ctr" eaLnBrk="0" hangingPunct="0">
              <a:buClr>
                <a:srgbClr val="FF0000"/>
              </a:buClr>
              <a:buSzPct val="100000"/>
            </a:pPr>
            <a:endParaRPr lang="ru-RU" sz="1200" b="1" dirty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  <a:p>
            <a:pPr marL="0" lvl="1" indent="-253975" algn="ctr" eaLnBrk="0" hangingPunct="0">
              <a:buClr>
                <a:srgbClr val="FF0000"/>
              </a:buClr>
              <a:buSzPct val="100000"/>
            </a:pPr>
            <a:r>
              <a:rPr lang="ru-RU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Своевременное получение инвестором  необходимых </a:t>
            </a:r>
            <a:r>
              <a:rPr lang="ru-RU" sz="12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согласований </a:t>
            </a:r>
            <a:r>
              <a:rPr lang="ru-RU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и</a:t>
            </a:r>
            <a:r>
              <a:rPr lang="ru-RU" sz="1200" b="1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 решений</a:t>
            </a:r>
            <a:r>
              <a:rPr lang="ru-RU" sz="1200" b="1" dirty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3020" y="633812"/>
            <a:ext cx="1648512" cy="359065"/>
          </a:xfrm>
          <a:prstGeom prst="rect">
            <a:avLst/>
          </a:prstGeom>
          <a:noFill/>
        </p:spPr>
        <p:txBody>
          <a:bodyPr wrap="none" lIns="81272" tIns="40636" rIns="81272" bIns="40636" rtlCol="0">
            <a:spAutoFit/>
          </a:bodyPr>
          <a:lstStyle/>
          <a:p>
            <a:r>
              <a:rPr lang="ru-RU" b="1" u="sng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Финансовые</a:t>
            </a:r>
            <a:endParaRPr lang="ru-RU" b="1" u="sng" dirty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7810" y="625784"/>
            <a:ext cx="1948274" cy="359065"/>
          </a:xfrm>
          <a:prstGeom prst="rect">
            <a:avLst/>
          </a:prstGeom>
          <a:noFill/>
        </p:spPr>
        <p:txBody>
          <a:bodyPr wrap="none" lIns="81272" tIns="40636" rIns="81272" bIns="40636" rtlCol="0">
            <a:spAutoFit/>
          </a:bodyPr>
          <a:lstStyle/>
          <a:p>
            <a:r>
              <a:rPr lang="ru-RU" b="1" u="sng" dirty="0" smtClean="0">
                <a:latin typeface="Arial" panose="020B0604020202020204" pitchFamily="34" charset="0"/>
                <a:ea typeface="Segoe UI Black" pitchFamily="34" charset="0"/>
                <a:cs typeface="Arial" panose="020B0604020202020204" pitchFamily="34" charset="0"/>
              </a:rPr>
              <a:t>Нефинансовые</a:t>
            </a:r>
            <a:endParaRPr lang="ru-RU" b="1" u="sng" dirty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des\Desktop\презентация главе\services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3864457"/>
            <a:ext cx="2607910" cy="2590923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97815" y="116632"/>
            <a:ext cx="8126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953735"/>
                </a:solidFill>
                <a:latin typeface="Arial" pitchFamily="34" charset="0"/>
              </a:rPr>
              <a:t>Основные формы поддержки инвестиционной деятельности </a:t>
            </a:r>
            <a:endParaRPr lang="ru-RU" sz="2000" b="1" dirty="0">
              <a:solidFill>
                <a:srgbClr val="953735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66650" y="116632"/>
            <a:ext cx="877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953735"/>
                </a:solidFill>
                <a:latin typeface="Arial" pitchFamily="34" charset="0"/>
              </a:rPr>
              <a:t>Специальный инвестиционный контракт (СПИК)</a:t>
            </a:r>
            <a:endParaRPr lang="ru-RU" b="1" dirty="0">
              <a:solidFill>
                <a:srgbClr val="953735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797" y="499343"/>
            <a:ext cx="8702683" cy="482175"/>
          </a:xfrm>
          <a:prstGeom prst="rect">
            <a:avLst/>
          </a:prstGeom>
        </p:spPr>
        <p:txBody>
          <a:bodyPr wrap="square" lIns="81272" tIns="40636" rIns="81272" bIns="40636">
            <a:spAutoFit/>
          </a:bodyPr>
          <a:lstStyle/>
          <a:p>
            <a:pPr marL="0" lvl="1" algn="ctr">
              <a:buClr>
                <a:srgbClr val="FF0000"/>
              </a:buClr>
              <a:buSzPct val="150000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15 июля 2015 г. № 708</a:t>
            </a:r>
          </a:p>
          <a:p>
            <a:pPr marL="0" lvl="1" algn="ctr">
              <a:buClr>
                <a:srgbClr val="FF0000"/>
              </a:buClr>
              <a:buSzPct val="150000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Кабинета Министров Чувашской Республики от 15 июля 2016 г. № 287 </a:t>
            </a:r>
            <a:endParaRPr lang="ru-RU" sz="1300" dirty="0">
              <a:latin typeface="Arial" panose="020B0604020202020204" pitchFamily="34" charset="0"/>
              <a:ea typeface="Segoe UI Black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971610"/>
            <a:ext cx="900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СПИК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соглашение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между инвестором и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 и (или) субъектом РФ и (или) муниципальным образованием, </a:t>
            </a:r>
          </a:p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котором фиксируются: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1340768"/>
            <a:ext cx="4248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</a:t>
            </a:r>
          </a:p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обязательства по созданию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либо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модернизации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(или)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освоению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промышленной продукции на территории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4639" y="1327981"/>
            <a:ext cx="47949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государство</a:t>
            </a:r>
          </a:p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гарантии стабильности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налоговых и регуляторных условий и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осуществление мер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стимулирования деятельности в сфере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6650" y="2411278"/>
            <a:ext cx="2575431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СПИК</a:t>
            </a:r>
            <a:endParaRPr lang="ru-RU" sz="1300" b="1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2411278"/>
            <a:ext cx="2706753" cy="3002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Мин. объем инвестиций</a:t>
            </a:r>
            <a:endParaRPr lang="ru-RU" sz="1300" b="1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12352" y="2411278"/>
            <a:ext cx="3481120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СПИК</a:t>
            </a:r>
            <a:endParaRPr lang="ru-RU" sz="1300" b="1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9798" y="2711513"/>
            <a:ext cx="2552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выхода проекта на операционную прибыль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 лет (но не более 10 лет)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30017" y="2680092"/>
            <a:ext cx="3481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1) создание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или модернизация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промышленного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2) внедрение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наилучших доступных технологий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3) освоение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 промышленной продукции, не имеющей аналогов в РФ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2711513"/>
            <a:ext cx="2706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750,0 млн. руб. – СПИК с РФ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100,0 млн. руб. – СПИК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 Чувашской Республикой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81808" y="4706319"/>
            <a:ext cx="21978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аренду земельного участка, находящегося в государственной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собственности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, без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22844" y="3913517"/>
            <a:ext cx="40954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МЕРЫ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СТИМУЛИРОВАНИЯ в рамках СПИК: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6651" y="4737033"/>
            <a:ext cx="219233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являться поставщиком продукции, произведенной в рамках СПИК на внеконкурсной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основе при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госзакупках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4508" y="4737033"/>
            <a:ext cx="212148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 не ухудшение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налоговых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условий; </a:t>
            </a:r>
          </a:p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 льготное налогообложение;</a:t>
            </a:r>
          </a:p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 ускоренная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амортизация для основных средств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37787" y="4737033"/>
            <a:ext cx="213701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ускоренная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упрощенная процедура получения статуса российского производителя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9797" y="4221294"/>
            <a:ext cx="2169187" cy="5038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упрощенный доступ к госзаказу</a:t>
            </a:r>
            <a:endParaRPr lang="ru-RU" sz="1300" b="1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04272" y="4221294"/>
            <a:ext cx="2136866" cy="5038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  <a:endParaRPr lang="ru-RU" sz="1300" b="1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06846" y="4221294"/>
            <a:ext cx="2167955" cy="5038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продукт</a:t>
            </a:r>
            <a:endParaRPr lang="ru-RU" sz="1300" b="1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79724" y="4221294"/>
            <a:ext cx="2199229" cy="5038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spc="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меры стимулирования</a:t>
            </a:r>
            <a:endParaRPr lang="ru-RU" sz="1300" b="1" spc="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68570" y="6554548"/>
            <a:ext cx="1054100" cy="365125"/>
          </a:xfrm>
        </p:spPr>
        <p:txBody>
          <a:bodyPr/>
          <a:lstStyle/>
          <a:p>
            <a:pPr>
              <a:defRPr/>
            </a:pPr>
            <a:fld id="{A3DC09F7-ECC8-43DC-B22B-416E51BCE45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041597"/>
              </p:ext>
            </p:extLst>
          </p:nvPr>
        </p:nvGraphicFramePr>
        <p:xfrm>
          <a:off x="251520" y="620688"/>
          <a:ext cx="8751738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366"/>
                <a:gridCol w="6974372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бюджет проекта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 </a:t>
                      </a:r>
                      <a:r>
                        <a:rPr lang="ru-RU" sz="13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рублей </a:t>
                      </a:r>
                      <a:r>
                        <a:rPr lang="ru-RU" sz="13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3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ранее от 400,0</a:t>
                      </a:r>
                      <a:r>
                        <a:rPr lang="ru-RU" sz="13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рублей</a:t>
                      </a:r>
                      <a:r>
                        <a:rPr lang="ru-RU" sz="13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3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займа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рублей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проектов с бюджетом от 200,0 млн. рублей до 600,0 млн. рублей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¾ ключевой ставки Банка России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действующей на дату подписания договора займа </a:t>
                      </a:r>
                      <a:r>
                        <a:rPr lang="ru-RU" sz="13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 настоящее время это 6,4% годовых)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проектов с бюджетом свыше 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 млн. 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 – 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годовых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</a:t>
                      </a: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лет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47828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 </a:t>
                      </a:r>
                    </a:p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стороны Заявителя,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частных инвесторов и банков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 бюджета проекта </a:t>
                      </a:r>
                      <a:r>
                        <a:rPr lang="ru-RU" sz="13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(ранее &gt;70%)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числе: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общего бюджета проекта – за счет собственных средств Заявителя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ru-RU" sz="9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расчете</a:t>
                      </a:r>
                      <a:r>
                        <a:rPr lang="ru-RU" sz="9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объема </a:t>
                      </a:r>
                      <a:r>
                        <a:rPr lang="ru-RU" sz="9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софинансирования</a:t>
                      </a:r>
                      <a:r>
                        <a:rPr lang="ru-RU" sz="9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 со стороны Заявителя, частных инвесторов или за счет банковских кредитов:</a:t>
                      </a:r>
                    </a:p>
                    <a:p>
                      <a:pPr marL="46800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9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могут быть учтены инвестиции, осуществленные в проект не ранее 2 лет до даты подачи заявки на получение займа;</a:t>
                      </a:r>
                    </a:p>
                    <a:p>
                      <a:pPr marL="46800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9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учитываются инвестиции за счет средств, выделяемых напрямую для поддержки проектов из бюджета (субсидии, субвенции, трансферты, дотации);</a:t>
                      </a:r>
                    </a:p>
                    <a:p>
                      <a:pPr marL="46800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9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учитываются доходы в виде денежного потока, генерируемого проектом</a:t>
                      </a:r>
                      <a:endParaRPr lang="ru-RU" sz="9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 за счет средств займа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общего бюджета проекта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Погашение займа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погашение основного долга – равными ежеквартальными платежами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течение последних 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лет срока займа;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погашение </a:t>
                      </a:r>
                      <a:r>
                        <a:rPr lang="ru-RU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процентов – ежеквартально, начиная с первого квартала после выдачи займа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7544" y="116632"/>
            <a:ext cx="8126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953735"/>
                </a:solidFill>
                <a:latin typeface="Arial" pitchFamily="34" charset="0"/>
              </a:rPr>
              <a:t>Основные условия предоставления займов</a:t>
            </a:r>
            <a:endParaRPr lang="ru-RU" sz="2000" b="1" dirty="0">
              <a:solidFill>
                <a:srgbClr val="953735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6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8062" y="48478"/>
            <a:ext cx="8486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953735"/>
                </a:solidFill>
                <a:latin typeface="Arial" pitchFamily="34" charset="0"/>
              </a:rPr>
              <a:t>Федеральные меры поддержки в виде субсидирования затрат</a:t>
            </a:r>
            <a:endParaRPr lang="ru-RU" sz="2000" b="1" dirty="0">
              <a:solidFill>
                <a:srgbClr val="953735"/>
              </a:solidFill>
              <a:latin typeface="Arial" pitchFamily="34" charset="0"/>
            </a:endParaRPr>
          </a:p>
        </p:txBody>
      </p:sp>
      <p:pic>
        <p:nvPicPr>
          <p:cNvPr id="1026" name="Picture 2" descr="C:\Users\indust9\Downloads\news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792088" cy="4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63" y="3212976"/>
            <a:ext cx="76564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812990" cy="5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49915" y="2754580"/>
            <a:ext cx="8126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953735"/>
                </a:solidFill>
                <a:latin typeface="Arial" pitchFamily="34" charset="0"/>
              </a:rPr>
              <a:t>Поддержка экспорта</a:t>
            </a:r>
            <a:endParaRPr lang="ru-RU" sz="2000" b="1" dirty="0">
              <a:solidFill>
                <a:srgbClr val="953735"/>
              </a:solidFill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235101"/>
            <a:ext cx="1757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Российский экспортный центр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3314479"/>
            <a:ext cx="1587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Росэксимбанк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3314478"/>
            <a:ext cx="695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ЭКСАР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05913"/>
              </p:ext>
            </p:extLst>
          </p:nvPr>
        </p:nvGraphicFramePr>
        <p:xfrm>
          <a:off x="0" y="3729160"/>
          <a:ext cx="9144000" cy="272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/>
                <a:gridCol w="3291840"/>
                <a:gridCol w="2926080"/>
              </a:tblGrid>
              <a:tr h="49728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«Российский экспортный центр»</a:t>
                      </a:r>
                    </a:p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единое окно поддержки экспорта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Росэксимбанк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2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 экспорта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«ЭКСАР»</a:t>
                      </a:r>
                    </a:p>
                    <a:p>
                      <a:pPr algn="ctr"/>
                      <a:r>
                        <a:rPr lang="ru-RU" sz="12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комплексное страхование</a:t>
                      </a:r>
                      <a:endParaRPr lang="ru-RU" sz="12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54887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экспортеров об инструментах поддержки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Консультирование при подготовке и реализации экспортных проектов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агентских функций по взаимодействию с государственными организациями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 экспортеров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Предэкспортное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финансирование:</a:t>
                      </a:r>
                    </a:p>
                    <a:p>
                      <a:pPr algn="l"/>
                      <a:r>
                        <a:rPr lang="ru-RU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расходы по экспортному контракту</a:t>
                      </a:r>
                    </a:p>
                    <a:p>
                      <a:pPr algn="l"/>
                      <a:r>
                        <a:rPr lang="ru-RU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текущие расходы по экспортным поставкам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Постэкспортное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финансирование:</a:t>
                      </a:r>
                    </a:p>
                    <a:p>
                      <a:pPr algn="l"/>
                      <a:r>
                        <a:rPr lang="ru-RU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коммерческого кредита экспорта</a:t>
                      </a:r>
                    </a:p>
                    <a:p>
                      <a:pPr algn="l"/>
                      <a:r>
                        <a:rPr lang="ru-RU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торгового оборота с иностранными покупателями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Экспортное финансирование:</a:t>
                      </a:r>
                    </a:p>
                    <a:p>
                      <a:pPr algn="l"/>
                      <a:r>
                        <a:rPr lang="ru-RU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прямой</a:t>
                      </a:r>
                      <a:r>
                        <a:rPr lang="ru-RU" sz="11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иностранному покупателю</a:t>
                      </a:r>
                      <a:endParaRPr lang="ru-RU" sz="1100" b="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через подтвержденный аккредитив</a:t>
                      </a:r>
                    </a:p>
                    <a:p>
                      <a:pPr algn="l"/>
                      <a:r>
                        <a:rPr lang="ru-RU" sz="11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кредит банку иностранному покупателю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Комплексное страхование экспортных кредитов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endParaRPr lang="ru-RU" sz="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кредита поставщика или кредита покупателю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endParaRPr lang="ru-RU" sz="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инвестиций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endParaRPr lang="ru-RU" sz="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 подтвержденного аккредитива, страхование гарантий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endParaRPr lang="ru-RU" sz="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Страхование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экспортного факторинга и страхование кредита на 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 rot="10800000">
            <a:off x="254661" y="833254"/>
            <a:ext cx="590508" cy="180365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045" y="373284"/>
            <a:ext cx="10170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2018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3676" y="612845"/>
            <a:ext cx="76108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462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уплату кредитов 2014-2016 годов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реализацию новых комплексных инвестиционных проектов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(ПП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РФ от 03.01.2014 № 3)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НИОКР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(ПП РФ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от 30.12.2013 № 1312)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и реализацию пилотных партий средств производства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(ПП РФ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от 25.05.2017 № 634)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и реализацию оборудования для пищевой и перерабатывающей промышленности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(ПП РФ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от 10.05.2017 № 547)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легкой промышленности на возмещение части затрат на обслуживание кредитов, привлеченных в 2013 - 2017 годах, на цели реализации проектов по увеличению объемов производства продукции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(ПП РФ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от 12.01.2017 № 2)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легкой промышленности на возмещение части затрат, понесенных в 2015-2017 годах на уплату процентов по кредитам, полученным на пополнение оборотных средств и (или) на финансирование текущей производственной деятельности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(ПП РФ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от 27.08.2015 № 214)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84460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5401246"/>
            <a:ext cx="5353240" cy="14789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5896" y="397895"/>
            <a:ext cx="54726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Оказана поддержка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снижению напряженности на рынке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объеме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130,1 млн. рублей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(в том числе средства федерального бюджета – 95,5 млн. рублей)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финансирования затрат на: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временной занятости, опережающее профессиональное обучение и 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стажировку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работников, находящихся под риском увольнения, а также принятых на постоянную работу работников, уволенных в связи с ликвидацией либо сокращением численности и безработных граждан;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возмещение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расходов на частичную оплату труда работников, уволенных в связи с ликвидацией либо сокращением численности или штата работников, выпускников образовательных организаций и безработных граждан;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возмещение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работодателям затрат, связанных с трудоустройством инвалидов, включая создание инфраструктуры, адаптацию на рабочем месте и наставничество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35896" y="48478"/>
            <a:ext cx="5328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953735"/>
                </a:solidFill>
                <a:latin typeface="Arial" pitchFamily="34" charset="0"/>
              </a:rPr>
              <a:t>Кадровое обеспечение предприятий</a:t>
            </a:r>
            <a:endParaRPr lang="ru-RU" sz="2000" b="1" dirty="0">
              <a:solidFill>
                <a:srgbClr val="953735"/>
              </a:solidFill>
              <a:latin typeface="Arial" pitchFamily="34" charset="0"/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462942"/>
              </p:ext>
            </p:extLst>
          </p:nvPr>
        </p:nvGraphicFramePr>
        <p:xfrm>
          <a:off x="-89774" y="48478"/>
          <a:ext cx="3851920" cy="272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1411036"/>
              </p:ext>
            </p:extLst>
          </p:nvPr>
        </p:nvGraphicFramePr>
        <p:xfrm>
          <a:off x="3707904" y="2420888"/>
          <a:ext cx="5400600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http://minpromtorg.gov.ru/common/preview/mpt_gallery_min/upload/content/news/img/photo_2015-10-03_12-32-58%5b1%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" y="2748932"/>
            <a:ext cx="2737286" cy="14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3056"/>
            <a:ext cx="2081808" cy="15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570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539262" y="2349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latin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288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8167</TotalTime>
  <Words>1151</Words>
  <Application>Microsoft Office PowerPoint</Application>
  <PresentationFormat>Экран (4:3)</PresentationFormat>
  <Paragraphs>189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Segoe UI Black</vt:lpstr>
      <vt:lpstr>Times New Roman</vt:lpstr>
      <vt:lpstr>Wingdings</vt:lpstr>
      <vt:lpstr>2_Тема Office</vt:lpstr>
      <vt:lpstr>1_шаблон</vt:lpstr>
      <vt:lpstr>1_Тема Office</vt:lpstr>
      <vt:lpstr>«Государственная поддержка – как эффективный инструмент модернизации промышленного комплекса Чувашской Республики и производства конкурентоспособной и импортозамещающей продукции»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economy26 (Иванова С.А.)</dc:creator>
  <cp:lastModifiedBy>indust14 (Гринев Д.Б.)</cp:lastModifiedBy>
  <cp:revision>550</cp:revision>
  <cp:lastPrinted>2015-08-01T09:36:01Z</cp:lastPrinted>
  <dcterms:created xsi:type="dcterms:W3CDTF">2013-07-30T06:17:28Z</dcterms:created>
  <dcterms:modified xsi:type="dcterms:W3CDTF">2017-10-24T09:17:05Z</dcterms:modified>
</cp:coreProperties>
</file>