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80" r:id="rId4"/>
    <p:sldId id="271" r:id="rId5"/>
    <p:sldId id="272" r:id="rId6"/>
    <p:sldId id="274" r:id="rId7"/>
    <p:sldId id="279" r:id="rId8"/>
    <p:sldId id="281" r:id="rId9"/>
    <p:sldId id="276" r:id="rId10"/>
    <p:sldId id="278" r:id="rId11"/>
    <p:sldId id="282" r:id="rId12"/>
    <p:sldId id="291" r:id="rId13"/>
    <p:sldId id="292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74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1374" y="78"/>
      </p:cViewPr>
      <p:guideLst>
        <p:guide orient="horz" pos="2151"/>
        <p:guide pos="2880"/>
      </p:guideLst>
    </p:cSldViewPr>
  </p:slideViewPr>
  <p:outlineViewPr>
    <p:cViewPr>
      <p:scale>
        <a:sx n="33" d="100"/>
        <a:sy n="33" d="100"/>
      </p:scale>
      <p:origin x="0" y="792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63408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8D76E-67AA-48C5-83A9-C313694221C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03179F-B172-4B1B-AE76-EF9D786F7E6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Кванториум\17-01-30 Урок технологии\img\shutterstock_475051996 [Converted]-01.png"/>
          <p:cNvPicPr>
            <a:picLocks noChangeAspect="1" noChangeArrowheads="1"/>
          </p:cNvPicPr>
          <p:nvPr userDrawn="1"/>
        </p:nvPicPr>
        <p:blipFill rotWithShape="1">
          <a:blip r:embed="rId12" cstate="print"/>
          <a:srcRect/>
          <a:stretch>
            <a:fillRect/>
          </a:stretch>
        </p:blipFill>
        <p:spPr bwMode="auto">
          <a:xfrm flipH="1">
            <a:off x="0" y="0"/>
            <a:ext cx="9144000" cy="147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34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7" name="Picture 5" descr="H:\Кванториум\лого кванториум.png"/>
          <p:cNvPicPr>
            <a:picLocks noChangeAspect="1" noChangeArrowheads="1"/>
          </p:cNvPicPr>
          <p:nvPr userDrawn="1"/>
        </p:nvPicPr>
        <p:blipFill rotWithShape="1">
          <a:blip r:embed="rId13" cstate="print"/>
          <a:srcRect/>
          <a:stretch>
            <a:fillRect/>
          </a:stretch>
        </p:blipFill>
        <p:spPr bwMode="auto">
          <a:xfrm>
            <a:off x="8604448" y="6349569"/>
            <a:ext cx="437802" cy="5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vk.com/kvantorium2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openxmlformats.org/officeDocument/2006/relationships/image" Target="../media/image13.wmf"/><Relationship Id="rId1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emf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1.jpeg"/><Relationship Id="rId1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:\Кванториум\фото\shutterstock_475051996 [Converted]-01.png"/>
          <p:cNvPicPr>
            <a:picLocks noChangeAspect="1" noChangeArrowheads="1"/>
          </p:cNvPicPr>
          <p:nvPr/>
        </p:nvPicPr>
        <p:blipFill rotWithShape="1">
          <a:blip r:embed="rId1" cstate="print"/>
          <a:srcRect r="5827"/>
          <a:stretch>
            <a:fillRect/>
          </a:stretch>
        </p:blipFill>
        <p:spPr bwMode="auto">
          <a:xfrm rot="10800000">
            <a:off x="0" y="-5950"/>
            <a:ext cx="9144000" cy="686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75248"/>
            <a:ext cx="5616624" cy="2926127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 smtClean="0"/>
              <a:t>Детский технопарк «</a:t>
            </a:r>
            <a:r>
              <a:rPr lang="ru-RU" altLang="ru-RU" sz="2800" b="1" dirty="0" err="1" smtClean="0"/>
              <a:t>Кванториум</a:t>
            </a:r>
            <a:r>
              <a:rPr lang="ru-RU" altLang="ru-RU" sz="2800" b="1" dirty="0" smtClean="0"/>
              <a:t>» </a:t>
            </a:r>
            <a:br>
              <a:rPr lang="ru-RU" altLang="ru-RU" sz="2800" b="1" dirty="0" smtClean="0"/>
            </a:br>
            <a:r>
              <a:rPr lang="ru-RU" altLang="ru-RU" sz="2800" b="1" dirty="0" smtClean="0"/>
              <a:t>г. Чебоксары </a:t>
            </a:r>
            <a:r>
              <a:rPr lang="ru-RU" altLang="ru-RU" sz="2800" b="1" dirty="0"/>
              <a:t>-</a:t>
            </a:r>
            <a:r>
              <a:rPr lang="ru-RU" altLang="ru-RU" sz="2800" b="1" dirty="0"/>
              <a:t>инновационное пространство развития детей и молодежи</a:t>
            </a:r>
            <a:endParaRPr lang="ru-RU" altLang="ru-RU" sz="2800" dirty="0"/>
          </a:p>
        </p:txBody>
      </p:sp>
      <p:pic>
        <p:nvPicPr>
          <p:cNvPr id="8" name="Picture 5" descr="H:\Кванториум\лого кванториум.png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 bwMode="auto">
          <a:xfrm>
            <a:off x="107504" y="6344875"/>
            <a:ext cx="2088232" cy="5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77646" y="289247"/>
            <a:ext cx="8229600" cy="634082"/>
          </a:xfrm>
        </p:spPr>
        <p:txBody>
          <a:bodyPr/>
          <a:lstStyle/>
          <a:p>
            <a:pPr algn="ctr"/>
            <a:r>
              <a:rPr lang="ru-RU" altLang="ru-RU" sz="2800" b="1" dirty="0" smtClean="0"/>
              <a:t>Межрегиональное сотрудничество, совместные проекты</a:t>
            </a:r>
            <a:endParaRPr lang="ru-RU" altLang="ru-RU" sz="2800" b="1" dirty="0" smtClean="0"/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>
          <a:xfrm>
            <a:off x="354640" y="1601514"/>
            <a:ext cx="2937200" cy="11428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Саранск,</a:t>
            </a: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altLang="ru-RU" dirty="0" smtClean="0"/>
              <a:t>Ульяновск,</a:t>
            </a:r>
            <a:endParaRPr lang="ru-RU" altLang="ru-RU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altLang="ru-RU" dirty="0" smtClean="0"/>
              <a:t>Калининград,</a:t>
            </a:r>
            <a:endParaRPr lang="ru-RU" altLang="ru-RU" dirty="0" smtClean="0"/>
          </a:p>
          <a:p>
            <a:pPr>
              <a:defRPr/>
            </a:pPr>
            <a:endParaRPr lang="ru-RU" altLang="ru-RU" dirty="0" smtClean="0"/>
          </a:p>
          <a:p>
            <a:pPr>
              <a:defRPr/>
            </a:pPr>
            <a:r>
              <a:rPr lang="ru-RU" altLang="ru-RU" dirty="0" smtClean="0"/>
              <a:t>		</a:t>
            </a:r>
            <a:endParaRPr lang="ru-RU" altLang="ru-RU" sz="20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22" y="2376032"/>
            <a:ext cx="2645524" cy="17625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697" y="3549860"/>
            <a:ext cx="1716450" cy="30534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22" y="4565467"/>
            <a:ext cx="2717075" cy="20378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2" y="3582702"/>
            <a:ext cx="2978619" cy="30205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705645" y="1819013"/>
            <a:ext cx="26006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Йошкар-Ола, 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Сыктывкар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Партнеры</a:t>
            </a:r>
            <a:endParaRPr lang="ru-RU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7975" y="2103755"/>
            <a:ext cx="4039235" cy="2650490"/>
          </a:xfrm>
        </p:spPr>
        <p:txBody>
          <a:bodyPr/>
          <a:lstStyle/>
          <a:p>
            <a:pPr algn="just"/>
            <a:r>
              <a:rPr lang="ru-RU" sz="1800" b="1" i="1" dirty="0" smtClean="0"/>
              <a:t>ЗАО «Чебоксарское предприятие «Сеспель»</a:t>
            </a:r>
            <a:r>
              <a:rPr lang="ru-RU" sz="1800" i="1" dirty="0" smtClean="0"/>
              <a:t> - основной спонсор поездки группы обучающихся в ВДЦ «Океан»</a:t>
            </a:r>
            <a:endParaRPr lang="ru-RU" sz="1800" i="1" dirty="0" smtClean="0"/>
          </a:p>
          <a:p>
            <a:endParaRPr lang="ru-RU" sz="1800" i="1" dirty="0" smtClean="0"/>
          </a:p>
          <a:p>
            <a:r>
              <a:rPr lang="ru-RU" sz="1800" b="1" i="1" dirty="0" smtClean="0">
                <a:sym typeface="+mn-ea"/>
              </a:rPr>
              <a:t>ООО «СПД Бирс»</a:t>
            </a:r>
            <a:r>
              <a:rPr lang="ru-RU" sz="1800" i="1" dirty="0" smtClean="0">
                <a:sym typeface="+mn-ea"/>
              </a:rPr>
              <a:t> - спонсор в сфере приобретения рнасходных материалов</a:t>
            </a:r>
            <a:endParaRPr lang="ru-RU" sz="1800" i="1" dirty="0" smtClean="0">
              <a:sym typeface="+mn-ea"/>
            </a:endParaRPr>
          </a:p>
          <a:p>
            <a:endParaRPr lang="ru-RU" sz="1800" i="1" dirty="0" smtClean="0"/>
          </a:p>
          <a:p>
            <a:r>
              <a:rPr lang="ru-RU" sz="1800" b="1" i="1" dirty="0" smtClean="0"/>
              <a:t>ОАО «ЧЭАЗ»</a:t>
            </a:r>
            <a:endParaRPr lang="ru-RU" sz="1800" i="1" dirty="0" smtClean="0"/>
          </a:p>
          <a:p>
            <a:r>
              <a:rPr lang="ru-RU" sz="1800" i="1" dirty="0"/>
              <a:t> разработка кейсов, помошь в реализации текущей деятельности (прорабатывается)</a:t>
            </a:r>
            <a:endParaRPr lang="ru-RU" sz="1800" i="1" dirty="0"/>
          </a:p>
        </p:txBody>
      </p:sp>
      <p:pic>
        <p:nvPicPr>
          <p:cNvPr id="4" name="Замещающее содержимое 3" descr="ban_dsc_029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826635" y="2075815"/>
            <a:ext cx="4038600" cy="2678430"/>
          </a:xfrm>
          <a:prstGeom prst="rect">
            <a:avLst/>
          </a:prstGeom>
        </p:spPr>
      </p:pic>
      <p:pic>
        <p:nvPicPr>
          <p:cNvPr id="5" name="Изображение 4" descr="ban_dsc_02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700" y="3903980"/>
            <a:ext cx="3010535" cy="199644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11430" y="794385"/>
            <a:ext cx="8675370" cy="991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eaLnBrk="1" hangingPunct="1">
              <a:lnSpc>
                <a:spcPts val="1600"/>
              </a:lnSpc>
              <a:defRPr/>
            </a:pPr>
            <a:r>
              <a:rPr lang="ru-RU" sz="2000" dirty="0" smtClean="0">
                <a:sym typeface="+mn-ea"/>
              </a:rPr>
              <a:t>Заключены договора о сотрудничестве с 4 организациями </a:t>
            </a:r>
            <a:endParaRPr lang="ru-RU" sz="2000" dirty="0" smtClean="0">
              <a:sym typeface="+mn-ea"/>
            </a:endParaRPr>
          </a:p>
          <a:p>
            <a:pPr algn="ctr" eaLnBrk="1" hangingPunct="1">
              <a:lnSpc>
                <a:spcPts val="1600"/>
              </a:lnSpc>
              <a:defRPr/>
            </a:pPr>
            <a:r>
              <a:rPr lang="ru-RU" sz="2000" dirty="0" smtClean="0">
                <a:sym typeface="+mn-ea"/>
              </a:rPr>
              <a:t>(ООО «СПД Бирс», ЗАО «Сеспель», ООО «НПП Сфера», </a:t>
            </a:r>
            <a:r>
              <a:rPr lang="ru-RU" altLang="en-US" sz="2000" dirty="0" smtClean="0">
                <a:sym typeface="+mn-ea"/>
              </a:rPr>
              <a:t>«</a:t>
            </a:r>
            <a:r>
              <a:rPr lang="en-US" altLang="ru-RU" sz="2000" dirty="0" smtClean="0">
                <a:sym typeface="+mn-ea"/>
              </a:rPr>
              <a:t>UpLab</a:t>
            </a:r>
            <a:r>
              <a:rPr lang="ru-RU" altLang="en-US" sz="2000" dirty="0" smtClean="0">
                <a:sym typeface="+mn-ea"/>
              </a:rPr>
              <a:t>». Ведется совместная работа с Чебоксарским институтом Московского политехнического университета </a:t>
            </a:r>
            <a:r>
              <a:rPr lang="ru-RU" sz="2000" dirty="0" smtClean="0">
                <a:sym typeface="+mn-ea"/>
              </a:rPr>
              <a:t> </a:t>
            </a:r>
            <a:endParaRPr lang="ru-RU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Возможности технопарка</a:t>
            </a:r>
            <a:endParaRPr lang="ru-RU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76020"/>
            <a:ext cx="3637915" cy="4526280"/>
          </a:xfrm>
        </p:spPr>
        <p:txBody>
          <a:bodyPr/>
          <a:lstStyle/>
          <a:p>
            <a:pPr algn="just"/>
            <a:r>
              <a:rPr lang="ru-RU" sz="1800" i="1" dirty="0"/>
              <a:t>А</a:t>
            </a:r>
            <a:r>
              <a:rPr lang="ru-RU" sz="2000" i="1" dirty="0"/>
              <a:t>эро фото/видео съемка</a:t>
            </a:r>
            <a:endParaRPr lang="ru-RU" sz="2000" i="1" dirty="0"/>
          </a:p>
          <a:p>
            <a:pPr algn="just"/>
            <a:endParaRPr lang="ru-RU" sz="2000" i="1" dirty="0"/>
          </a:p>
          <a:p>
            <a:pPr algn="just"/>
            <a:r>
              <a:rPr lang="ru-RU" sz="2000" i="1" dirty="0"/>
              <a:t>Организация и Проведение мероприятий</a:t>
            </a:r>
            <a:endParaRPr lang="ru-RU" sz="2000" i="1" dirty="0"/>
          </a:p>
          <a:p>
            <a:pPr algn="just"/>
            <a:endParaRPr lang="ru-RU" sz="2000" i="1" dirty="0"/>
          </a:p>
          <a:p>
            <a:pPr algn="just"/>
            <a:r>
              <a:rPr lang="ru-RU" sz="2000" i="1" dirty="0"/>
              <a:t>Макетирование и 3</a:t>
            </a:r>
            <a:r>
              <a:rPr lang="en-US" altLang="ru-RU" sz="2000" i="1" dirty="0"/>
              <a:t>D </a:t>
            </a:r>
            <a:r>
              <a:rPr lang="ru-RU" altLang="en-US" sz="2000" i="1" dirty="0"/>
              <a:t>моделирование</a:t>
            </a:r>
            <a:endParaRPr lang="ru-RU" altLang="en-US" sz="2000" i="1" dirty="0"/>
          </a:p>
          <a:p>
            <a:pPr algn="just"/>
            <a:endParaRPr lang="ru-RU" altLang="en-US" sz="2000" i="1" dirty="0"/>
          </a:p>
          <a:p>
            <a:pPr algn="just"/>
            <a:r>
              <a:rPr lang="ru-RU" altLang="en-US" sz="2000" i="1" dirty="0"/>
              <a:t>Изготовление сувенирной продукции</a:t>
            </a:r>
            <a:endParaRPr lang="ru-RU" altLang="en-US" sz="2000" i="1" dirty="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1430" y="794385"/>
            <a:ext cx="8675370" cy="3816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eaLnBrk="1" hangingPunct="1">
              <a:lnSpc>
                <a:spcPts val="1600"/>
              </a:lnSpc>
              <a:defRPr/>
            </a:pPr>
            <a:r>
              <a:rPr lang="ru-RU" sz="2000" dirty="0" smtClean="0">
                <a:sym typeface="+mn-ea"/>
              </a:rPr>
              <a:t> </a:t>
            </a:r>
            <a:endParaRPr lang="ru-RU" altLang="en-US" sz="2000"/>
          </a:p>
        </p:txBody>
      </p:sp>
      <p:pic>
        <p:nvPicPr>
          <p:cNvPr id="9" name="Изображение 8" descr="11-25-15-Zn4hsvGHyV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1860" y="3855085"/>
            <a:ext cx="4152265" cy="276733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" y="5063490"/>
            <a:ext cx="2540635" cy="155892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175" y="4834890"/>
            <a:ext cx="1511935" cy="2016125"/>
          </a:xfrm>
          <a:prstGeom prst="rect">
            <a:avLst/>
          </a:prstGeom>
        </p:spPr>
      </p:pic>
      <p:pic>
        <p:nvPicPr>
          <p:cNvPr id="8" name="Замещающее содержимое 7" descr="11-19-17-zUQUKonj2PA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182110" y="894715"/>
            <a:ext cx="4038600" cy="3028950"/>
          </a:xfrm>
          <a:prstGeom prst="rect">
            <a:avLst/>
          </a:prstGeom>
        </p:spPr>
      </p:pic>
      <p:pic>
        <p:nvPicPr>
          <p:cNvPr id="13" name="Изображение 12" descr="11-26-36-Q2eFPyKIvl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375" y="1795780"/>
            <a:ext cx="3591560" cy="2693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1815737"/>
            <a:ext cx="8074720" cy="634082"/>
          </a:xfrm>
        </p:spPr>
        <p:txBody>
          <a:bodyPr/>
          <a:lstStyle/>
          <a:p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b="1" dirty="0" smtClean="0"/>
              <a:t>Контактный </a:t>
            </a:r>
            <a:r>
              <a:rPr lang="ru-RU" sz="2800" b="1" dirty="0"/>
              <a:t>телефон: </a:t>
            </a:r>
            <a:br>
              <a:rPr lang="ru-RU" sz="2800" b="1" dirty="0" smtClean="0"/>
            </a:br>
            <a:r>
              <a:rPr lang="ru-RU" sz="2800" b="1" dirty="0" smtClean="0"/>
              <a:t>+</a:t>
            </a:r>
            <a:r>
              <a:rPr lang="ru-RU" sz="2800" b="1" dirty="0"/>
              <a:t>7 (8352) 62-39-02 </a:t>
            </a:r>
            <a:br>
              <a:rPr lang="ru-RU" sz="2800" b="1" dirty="0"/>
            </a:br>
            <a:r>
              <a:rPr lang="ru-RU" sz="2800" b="1" dirty="0"/>
              <a:t>Электронная почта: </a:t>
            </a:r>
            <a:br>
              <a:rPr lang="ru-RU" sz="2800" b="1" dirty="0" smtClean="0"/>
            </a:br>
            <a:r>
              <a:rPr lang="ru-RU" sz="2800" b="1" dirty="0" smtClean="0"/>
              <a:t>ddut-kvant@mail.ru </a:t>
            </a:r>
            <a:br>
              <a:rPr lang="ru-RU" sz="2800" b="1" dirty="0"/>
            </a:br>
            <a:r>
              <a:rPr lang="ru-RU" sz="2800" b="1" dirty="0">
                <a:hlinkClick r:id="rId1"/>
              </a:rPr>
              <a:t>ОФИЦИАЛЬНАЯ ГРУППА В </a:t>
            </a:r>
            <a:r>
              <a:rPr lang="ru-RU" sz="2800" b="1" dirty="0" smtClean="0">
                <a:hlinkClick r:id="rId1"/>
              </a:rPr>
              <a:t>VK</a:t>
            </a:r>
            <a:br>
              <a:rPr lang="ru-RU" sz="2800" b="1" dirty="0" smtClean="0"/>
            </a:br>
            <a:r>
              <a:rPr lang="en-US" sz="2800" b="1" dirty="0"/>
              <a:t>https://vk.com/kvantorium21</a:t>
            </a:r>
            <a:br>
              <a:rPr lang="en-US" sz="2800" b="1" dirty="0"/>
            </a:br>
            <a:r>
              <a:rPr lang="en-US" sz="2800" b="1" dirty="0"/>
              <a:t>https://vk.com/video-130891030_456239030?=</a:t>
            </a:r>
            <a:br>
              <a:rPr lang="ru-RU" sz="2800" b="1" dirty="0"/>
            </a:b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6400" y="31038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Всегда Вам рады!</a:t>
            </a:r>
            <a:br>
              <a:rPr lang="ru-RU" sz="4000" dirty="0">
                <a:solidFill>
                  <a:srgbClr val="0070C0"/>
                </a:solidFill>
              </a:rPr>
            </a:br>
            <a:endParaRPr lang="ru-RU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12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25"/>
            <a:ext cx="94107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516856"/>
            <a:ext cx="3759200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146745" y="559098"/>
            <a:ext cx="8229600" cy="634082"/>
          </a:xfrm>
        </p:spPr>
        <p:txBody>
          <a:bodyPr/>
          <a:lstStyle/>
          <a:p>
            <a:pPr algn="ctr"/>
            <a:r>
              <a:rPr lang="ru-RU" altLang="ru-RU" sz="2800" b="1" dirty="0" smtClean="0"/>
              <a:t>Задачи технопарка </a:t>
            </a:r>
            <a:endParaRPr lang="ru-RU" altLang="ru-RU" sz="2800" b="1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146595" y="1309211"/>
            <a:ext cx="4990011" cy="3527425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dirty="0" smtClean="0"/>
              <a:t>Воспитание человека, </a:t>
            </a:r>
            <a:endParaRPr lang="ru-RU" altLang="ru-RU" dirty="0" smtClean="0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dirty="0" smtClean="0"/>
              <a:t>проявляющего интерес к </a:t>
            </a:r>
            <a:endParaRPr lang="ru-RU" altLang="ru-RU" dirty="0" smtClean="0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dirty="0" smtClean="0"/>
              <a:t>науке, технике, </a:t>
            </a:r>
            <a:endParaRPr lang="ru-RU" altLang="ru-RU" dirty="0" smtClean="0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dirty="0" smtClean="0"/>
              <a:t>высоким технологиям,</a:t>
            </a:r>
            <a:endParaRPr lang="ru-RU" altLang="ru-RU" dirty="0" smtClean="0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dirty="0" smtClean="0"/>
              <a:t>знакомого с технологией процессов, </a:t>
            </a:r>
            <a:endParaRPr lang="ru-RU" altLang="ru-RU" dirty="0" smtClean="0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b="1" dirty="0" smtClean="0"/>
              <a:t>обладающего культурой выполнения технологических операций</a:t>
            </a:r>
            <a:r>
              <a:rPr lang="ru-RU" altLang="ru-RU" dirty="0" smtClean="0"/>
              <a:t>, </a:t>
            </a:r>
            <a:r>
              <a:rPr lang="ru-RU" altLang="ru-RU" b="1" dirty="0" smtClean="0"/>
              <a:t>инженерным мышлением</a:t>
            </a:r>
            <a:r>
              <a:rPr lang="ru-RU" altLang="ru-RU" dirty="0" smtClean="0"/>
              <a:t> </a:t>
            </a:r>
            <a:endParaRPr lang="ru-RU" alt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146595" y="4973909"/>
            <a:ext cx="8915400" cy="13735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способного быстро ориентироваться в ситуации, </a:t>
            </a:r>
            <a:endParaRPr lang="ru-RU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творчески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решать возникшие проблемы,  </a:t>
            </a:r>
            <a:endParaRPr lang="ru-RU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умеющего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работать в команде, </a:t>
            </a:r>
            <a:endParaRPr lang="ru-RU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готового 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 разработке и внедрению инноваций в </a:t>
            </a:r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жизнь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74" name="Прямоугольник 3"/>
          <p:cNvSpPr>
            <a:spLocks noChangeArrowheads="1"/>
          </p:cNvSpPr>
          <p:nvPr/>
        </p:nvSpPr>
        <p:spPr bwMode="auto">
          <a:xfrm>
            <a:off x="5219700" y="4680744"/>
            <a:ext cx="431800" cy="223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4" name="TextBox 3"/>
          <p:cNvSpPr txBox="1"/>
          <p:nvPr/>
        </p:nvSpPr>
        <p:spPr>
          <a:xfrm>
            <a:off x="-42787" y="876784"/>
            <a:ext cx="167401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 skills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45657" y="4449911"/>
            <a:ext cx="167401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 skills</a:t>
            </a:r>
            <a:endParaRPr lang="en-US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-27063" y="42846"/>
            <a:ext cx="8229600" cy="634082"/>
          </a:xfrm>
        </p:spPr>
        <p:txBody>
          <a:bodyPr/>
          <a:lstStyle/>
          <a:p>
            <a:pPr algn="ctr"/>
            <a:r>
              <a:rPr lang="ru-RU" altLang="ru-RU" sz="2800" b="1" dirty="0" smtClean="0"/>
              <a:t>Новая модель образования </a:t>
            </a:r>
            <a:endParaRPr lang="ru-RU" altLang="ru-RU" sz="2800" b="1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180340" y="676910"/>
            <a:ext cx="8021955" cy="2511425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dirty="0" smtClean="0"/>
              <a:t>Лидирующая роль в процессе-это создания условий, </a:t>
            </a:r>
            <a:r>
              <a:rPr lang="ru-RU" altLang="ru-RU" b="1" dirty="0" smtClean="0"/>
              <a:t>побуждающих</a:t>
            </a:r>
            <a:r>
              <a:rPr lang="ru-RU" altLang="ru-RU" dirty="0" smtClean="0"/>
              <a:t> </a:t>
            </a:r>
            <a:r>
              <a:rPr lang="ru-RU" altLang="ru-RU" b="1" dirty="0" smtClean="0"/>
              <a:t>к научно-техническому творчеству</a:t>
            </a:r>
            <a:endParaRPr lang="ru-RU" altLang="ru-RU" b="1" dirty="0" smtClean="0"/>
          </a:p>
          <a:p>
            <a:pPr marL="0" indent="0" algn="ctr">
              <a:buFont typeface="Wingdings" panose="05000000000000000000" pitchFamily="2" charset="2"/>
              <a:buNone/>
            </a:pPr>
            <a:endParaRPr lang="ru-RU" altLang="ru-RU" b="1" dirty="0" smtClean="0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dirty="0" smtClean="0"/>
              <a:t> использование </a:t>
            </a:r>
            <a:r>
              <a:rPr lang="ru-RU" altLang="ru-RU" b="1" dirty="0" smtClean="0"/>
              <a:t>современных</a:t>
            </a:r>
            <a:r>
              <a:rPr lang="ru-RU" altLang="ru-RU" dirty="0" smtClean="0"/>
              <a:t> материалов и инструментов, систем радиоуправления, микропроцессорной техники, станочного оборудования </a:t>
            </a:r>
            <a:r>
              <a:rPr lang="ru-RU" altLang="ru-RU" b="1" dirty="0" smtClean="0"/>
              <a:t>нового поколения</a:t>
            </a:r>
            <a:endParaRPr lang="ru-RU" altLang="ru-RU" b="1" dirty="0" smtClean="0"/>
          </a:p>
          <a:p>
            <a:pPr marL="0" indent="0" algn="ctr">
              <a:buFont typeface="Wingdings" panose="05000000000000000000" pitchFamily="2" charset="2"/>
              <a:buNone/>
            </a:pPr>
            <a:endParaRPr lang="ru-RU" altLang="ru-RU" dirty="0" smtClean="0">
              <a:sym typeface="+mn-ea"/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dirty="0" smtClean="0">
                <a:sym typeface="+mn-ea"/>
              </a:rPr>
              <a:t>высококвалифицированные педагоги, прошедшие обучение в Москве, </a:t>
            </a:r>
            <a:r>
              <a:rPr lang="ru-RU" altLang="ru-RU" dirty="0" err="1" smtClean="0">
                <a:sym typeface="+mn-ea"/>
              </a:rPr>
              <a:t>Сколково</a:t>
            </a:r>
            <a:endParaRPr lang="ru-RU" altLang="ru-RU" dirty="0" smtClean="0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sz="2400" b="1" dirty="0" smtClean="0"/>
              <a:t> </a:t>
            </a:r>
            <a:endParaRPr lang="ru-RU" altLang="ru-RU" sz="2400" b="1" dirty="0" smtClean="0"/>
          </a:p>
        </p:txBody>
      </p:sp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5219700" y="4724400"/>
            <a:ext cx="431800" cy="223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095875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5124450"/>
            <a:ext cx="26384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7" y="509587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6898" y="249062"/>
            <a:ext cx="8229600" cy="634082"/>
          </a:xfrm>
        </p:spPr>
        <p:txBody>
          <a:bodyPr/>
          <a:lstStyle/>
          <a:p>
            <a:pPr algn="ctr"/>
            <a:r>
              <a:rPr lang="ru-RU" altLang="ru-RU" sz="2800" b="1" dirty="0" smtClean="0"/>
              <a:t>Направления деятельности Кванториума</a:t>
            </a:r>
            <a:endParaRPr lang="ru-RU" altLang="ru-RU" sz="2800" b="1" dirty="0" smtClean="0"/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412115" y="1346200"/>
            <a:ext cx="8439785" cy="1828800"/>
          </a:xfrm>
        </p:spPr>
        <p:txBody>
          <a:bodyPr/>
          <a:lstStyle/>
          <a:p>
            <a:pPr algn="ctr">
              <a:defRPr/>
            </a:pPr>
            <a:r>
              <a:rPr lang="ru-RU" altLang="ru-RU" sz="2400" dirty="0" smtClean="0">
                <a:solidFill>
                  <a:srgbClr val="FF0000"/>
                </a:solidFill>
                <a:latin typeface="+mj-lt"/>
              </a:rPr>
              <a:t>Обучение в соответствии с разработанными экспериментальными инновационными программами</a:t>
            </a:r>
            <a:endParaRPr lang="ru-RU" altLang="ru-RU" sz="2400" dirty="0" smtClean="0">
              <a:latin typeface="+mj-lt"/>
            </a:endParaRP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ru-RU" altLang="ru-RU" sz="1600" b="1" dirty="0" smtClean="0"/>
              <a:t>Программы междисциплинарные, направлены на формирование практических навыков в нескольких областях (информатика, физика, микроэлектроника и др.), не имеют аналогов в сфере школьного и дополнительного образования.</a:t>
            </a:r>
            <a:endParaRPr lang="ru-RU" altLang="ru-RU" sz="1600" b="1" dirty="0" smtClean="0"/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endParaRPr lang="ru-RU" altLang="ru-RU" sz="18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3346450"/>
            <a:ext cx="3944938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3367088"/>
            <a:ext cx="3873500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3333750"/>
            <a:ext cx="3703637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/>
          <p:nvPr/>
        </p:nvGraphicFramePr>
        <p:xfrm>
          <a:off x="5746750" y="1220470"/>
          <a:ext cx="3367405" cy="292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6858000" imgH="5876925" progId="Paint.Picture">
                  <p:embed/>
                </p:oleObj>
              </mc:Choice>
              <mc:Fallback>
                <p:oleObj name="" r:id="rId1" imgW="6858000" imgH="5876925" progId="Paint.Picture">
                  <p:embed/>
                  <p:pic>
                    <p:nvPicPr>
                      <p:cNvPr id="0" name="Изображение 3"/>
                      <p:cNvPicPr/>
                      <p:nvPr/>
                    </p:nvPicPr>
                    <p:blipFill>
                      <a:blip r:embed="rId2"/>
                    </p:blipFill>
                    <p:spPr>
                      <a:xfrm>
                        <a:off x="5746750" y="1220470"/>
                        <a:ext cx="3367405" cy="292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Замещающее содержимое 1" descr="image-0-02-05-099cbcab8231ab9aaad9b41b437ec162ca6e093bf8bc0b45fabfe9ac8d56133e-V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82515" y="4472305"/>
            <a:ext cx="4231640" cy="238061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8118" y="1220153"/>
            <a:ext cx="5724525" cy="5664835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marL="285750" indent="-285750" algn="just" eaLnBrk="1" hangingPunct="1">
              <a:lnSpc>
                <a:spcPts val="1600"/>
              </a:lnSpc>
              <a:buFont typeface="Wingdings" panose="05000000000000000000" pitchFamily="2" charset="2"/>
              <a:buChar char="ü"/>
              <a:defRPr/>
            </a:pPr>
            <a:endParaRPr lang="ru-RU" sz="2000" spc="-30" dirty="0"/>
          </a:p>
          <a:p>
            <a:pPr marL="285750" indent="-285750" algn="just" eaLnBrk="1" hangingPunct="1">
              <a:lnSpc>
                <a:spcPts val="1600"/>
              </a:lnSpc>
              <a:buFont typeface="Wingdings" panose="05000000000000000000" pitchFamily="2" charset="2"/>
              <a:buChar char="ü"/>
              <a:defRPr/>
            </a:pPr>
            <a:r>
              <a:rPr lang="ru-RU" sz="2000" b="1" spc="-30" dirty="0"/>
              <a:t>Цех высокотехнологичного </a:t>
            </a:r>
            <a:r>
              <a:rPr lang="ru-RU" sz="2000" b="1" spc="-30" dirty="0" smtClean="0"/>
              <a:t>оборудования</a:t>
            </a:r>
            <a:r>
              <a:rPr lang="ru-RU" sz="2000" spc="-30" dirty="0"/>
              <a:t>, </a:t>
            </a:r>
            <a:r>
              <a:rPr lang="ru-RU" sz="2000" b="1" spc="-30" dirty="0"/>
              <a:t>цех</a:t>
            </a:r>
            <a:r>
              <a:rPr lang="ru-RU" sz="2000" spc="-30" dirty="0"/>
              <a:t> </a:t>
            </a:r>
            <a:r>
              <a:rPr lang="ru-RU" sz="2000" b="1" spc="-30" dirty="0"/>
              <a:t>сборки и </a:t>
            </a:r>
            <a:r>
              <a:rPr lang="ru-RU" sz="2000" b="1" spc="-30" dirty="0" err="1" smtClean="0"/>
              <a:t>мехобработки</a:t>
            </a:r>
            <a:endParaRPr lang="ru-RU" sz="2000" spc="-30" dirty="0"/>
          </a:p>
          <a:p>
            <a:pPr algn="just" eaLnBrk="1" hangingPunct="1">
              <a:lnSpc>
                <a:spcPts val="1600"/>
              </a:lnSpc>
              <a:defRPr/>
            </a:pPr>
            <a:endParaRPr lang="ru-RU" sz="2000" dirty="0"/>
          </a:p>
          <a:p>
            <a:pPr marL="285750" indent="-285750" algn="just" eaLnBrk="1" hangingPunct="1">
              <a:lnSpc>
                <a:spcPts val="1600"/>
              </a:lnSpc>
              <a:buFont typeface="Wingdings" panose="05000000000000000000" pitchFamily="2" charset="2"/>
              <a:buChar char="ü"/>
              <a:defRPr/>
            </a:pPr>
            <a:r>
              <a:rPr lang="ru-RU" sz="2000" b="1" dirty="0" err="1">
                <a:sym typeface="+mn-ea"/>
              </a:rPr>
              <a:t>Аэроквантум</a:t>
            </a:r>
            <a:r>
              <a:rPr lang="ru-RU" sz="2000" b="1" dirty="0">
                <a:sym typeface="+mn-ea"/>
              </a:rPr>
              <a:t>, </a:t>
            </a:r>
            <a:r>
              <a:rPr lang="ru-RU" sz="2000" b="1" dirty="0" err="1">
                <a:sym typeface="+mn-ea"/>
              </a:rPr>
              <a:t>Космоквантум</a:t>
            </a:r>
            <a:r>
              <a:rPr lang="ru-RU" sz="2000" b="1" dirty="0">
                <a:sym typeface="+mn-ea"/>
              </a:rPr>
              <a:t>: </a:t>
            </a:r>
            <a:r>
              <a:rPr lang="ru-RU" sz="2000" dirty="0">
                <a:sym typeface="+mn-ea"/>
              </a:rPr>
              <a:t>лаборатория конструирования, программирования и управления беспилотных летательных </a:t>
            </a:r>
            <a:r>
              <a:rPr lang="ru-RU" sz="2000" dirty="0" smtClean="0">
                <a:sym typeface="+mn-ea"/>
              </a:rPr>
              <a:t>ап</a:t>
            </a:r>
            <a:r>
              <a:rPr lang="ru-RU" sz="2000" dirty="0">
                <a:sym typeface="+mn-ea"/>
              </a:rPr>
              <a:t>п</a:t>
            </a:r>
            <a:r>
              <a:rPr lang="ru-RU" sz="2000" dirty="0" smtClean="0">
                <a:sym typeface="+mn-ea"/>
              </a:rPr>
              <a:t>аратов </a:t>
            </a:r>
            <a:endParaRPr lang="ru-RU" sz="2000" dirty="0"/>
          </a:p>
          <a:p>
            <a:pPr marL="285750" indent="-285750" algn="just" eaLnBrk="1" hangingPunct="1">
              <a:lnSpc>
                <a:spcPts val="1600"/>
              </a:lnSpc>
              <a:buFont typeface="Wingdings" panose="05000000000000000000" pitchFamily="2" charset="2"/>
              <a:buChar char="ü"/>
              <a:defRPr/>
            </a:pPr>
            <a:endParaRPr lang="ru-RU" sz="2000" dirty="0"/>
          </a:p>
          <a:p>
            <a:pPr marL="285750" indent="-285750" algn="just" eaLnBrk="1" hangingPunct="1">
              <a:lnSpc>
                <a:spcPts val="1600"/>
              </a:lnSpc>
              <a:buFont typeface="Wingdings" panose="05000000000000000000" pitchFamily="2" charset="2"/>
              <a:buChar char="ü"/>
              <a:defRPr/>
            </a:pPr>
            <a:r>
              <a:rPr lang="ru-RU" sz="2000" b="1" dirty="0"/>
              <a:t>IT-</a:t>
            </a:r>
            <a:r>
              <a:rPr lang="ru-RU" sz="2000" b="1" dirty="0" err="1"/>
              <a:t>квантум</a:t>
            </a:r>
            <a:r>
              <a:rPr lang="ru-RU" sz="2000" dirty="0"/>
              <a:t>, </a:t>
            </a:r>
            <a:r>
              <a:rPr lang="ru-RU" sz="2000" b="1" dirty="0" err="1"/>
              <a:t>Роботоквантум</a:t>
            </a:r>
            <a:r>
              <a:rPr lang="ru-RU" sz="2000" dirty="0"/>
              <a:t>: лаборатории по изучению программирования и созданию робототехники</a:t>
            </a:r>
            <a:endParaRPr lang="ru-RU" sz="2000" dirty="0"/>
          </a:p>
          <a:p>
            <a:pPr marL="285750" indent="-285750" algn="just" eaLnBrk="1" hangingPunct="1">
              <a:lnSpc>
                <a:spcPts val="1600"/>
              </a:lnSpc>
              <a:buFont typeface="Wingdings" panose="05000000000000000000" pitchFamily="2" charset="2"/>
              <a:buChar char="ü"/>
              <a:defRPr/>
            </a:pPr>
            <a:endParaRPr lang="ru-RU" sz="2000" dirty="0"/>
          </a:p>
          <a:p>
            <a:pPr marL="285750" indent="-285750" algn="just" eaLnBrk="1" hangingPunct="1">
              <a:lnSpc>
                <a:spcPts val="1600"/>
              </a:lnSpc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sym typeface="+mn-ea"/>
              </a:rPr>
              <a:t>«</a:t>
            </a:r>
            <a:r>
              <a:rPr lang="ru-RU" sz="2000" b="1" dirty="0" err="1">
                <a:sym typeface="+mn-ea"/>
              </a:rPr>
              <a:t>Энерджиквантум</a:t>
            </a:r>
            <a:r>
              <a:rPr lang="ru-RU" sz="2000" b="1" dirty="0">
                <a:sym typeface="+mn-ea"/>
              </a:rPr>
              <a:t>:</a:t>
            </a:r>
            <a:r>
              <a:rPr lang="ru-RU" sz="2000" dirty="0">
                <a:sym typeface="+mn-ea"/>
              </a:rPr>
              <a:t> лаборатория по исследованию, разработке и испытанию устройств и систем резервного или постоянного электропитания, объединенная </a:t>
            </a:r>
            <a:r>
              <a:rPr lang="ru-RU" sz="2000" dirty="0" err="1">
                <a:sym typeface="+mn-ea"/>
              </a:rPr>
              <a:t>кворкинг</a:t>
            </a:r>
            <a:r>
              <a:rPr lang="ru-RU" sz="2000" dirty="0">
                <a:sym typeface="+mn-ea"/>
              </a:rPr>
              <a:t>-зоной с электротехнической лабораторией</a:t>
            </a:r>
            <a:endParaRPr lang="ru-RU" sz="2000" dirty="0">
              <a:sym typeface="+mn-ea"/>
            </a:endParaRPr>
          </a:p>
          <a:p>
            <a:pPr marL="285750" indent="-285750" algn="just" eaLnBrk="1" hangingPunct="1">
              <a:lnSpc>
                <a:spcPts val="1600"/>
              </a:lnSpc>
              <a:buFont typeface="Wingdings" panose="05000000000000000000" pitchFamily="2" charset="2"/>
              <a:buChar char="ü"/>
              <a:defRPr/>
            </a:pPr>
            <a:endParaRPr lang="ru-RU" sz="2000" dirty="0">
              <a:sym typeface="+mn-ea"/>
            </a:endParaRPr>
          </a:p>
          <a:p>
            <a:pPr marL="285750" indent="-285750" algn="just" eaLnBrk="1" hangingPunct="1">
              <a:lnSpc>
                <a:spcPts val="1600"/>
              </a:lnSpc>
              <a:buFont typeface="Wingdings" panose="05000000000000000000" pitchFamily="2" charset="2"/>
              <a:buChar char="ü"/>
              <a:defRPr/>
            </a:pPr>
            <a:r>
              <a:rPr lang="ru-RU" sz="2000" b="1" dirty="0" err="1">
                <a:sym typeface="+mn-ea"/>
              </a:rPr>
              <a:t>Биоквантум</a:t>
            </a:r>
            <a:r>
              <a:rPr lang="ru-RU" sz="2000" b="1" dirty="0">
                <a:sym typeface="+mn-ea"/>
              </a:rPr>
              <a:t>, </a:t>
            </a:r>
            <a:r>
              <a:rPr lang="ru-RU" sz="2000" b="1" dirty="0" err="1">
                <a:sym typeface="+mn-ea"/>
              </a:rPr>
              <a:t>Наноквантум</a:t>
            </a:r>
            <a:r>
              <a:rPr lang="ru-RU" sz="2000" dirty="0">
                <a:sym typeface="+mn-ea"/>
              </a:rPr>
              <a:t>: лаборатории по изучению на молекулярном уровне </a:t>
            </a:r>
            <a:r>
              <a:rPr lang="ru-RU" sz="2000" dirty="0" err="1">
                <a:sym typeface="+mn-ea"/>
              </a:rPr>
              <a:t>биотехсистем</a:t>
            </a:r>
            <a:r>
              <a:rPr lang="ru-RU" sz="2000" dirty="0">
                <a:sym typeface="+mn-ea"/>
              </a:rPr>
              <a:t>, свойств и структур материалов, в том числе </a:t>
            </a:r>
            <a:r>
              <a:rPr lang="ru-RU" sz="2000" dirty="0" err="1">
                <a:sym typeface="+mn-ea"/>
              </a:rPr>
              <a:t>наноструктурированных</a:t>
            </a:r>
            <a:r>
              <a:rPr lang="ru-RU" sz="2000" dirty="0">
                <a:sym typeface="+mn-ea"/>
              </a:rPr>
              <a:t>, освоение техник микроскопии</a:t>
            </a:r>
            <a:endParaRPr lang="ru-RU" sz="2000" dirty="0">
              <a:sym typeface="+mn-ea"/>
            </a:endParaRPr>
          </a:p>
          <a:p>
            <a:pPr marL="285750" indent="-285750" algn="just" eaLnBrk="1" hangingPunct="1">
              <a:lnSpc>
                <a:spcPts val="1600"/>
              </a:lnSpc>
              <a:buFont typeface="Wingdings" panose="05000000000000000000" pitchFamily="2" charset="2"/>
              <a:buChar char="ü"/>
              <a:defRPr/>
            </a:pPr>
            <a:endParaRPr lang="ru-RU" sz="2000" dirty="0"/>
          </a:p>
          <a:p>
            <a:pPr marL="285750" indent="-285750" algn="just" eaLnBrk="1" hangingPunct="1">
              <a:lnSpc>
                <a:spcPts val="1600"/>
              </a:lnSpc>
              <a:buFont typeface="Wingdings" panose="05000000000000000000" pitchFamily="2" charset="2"/>
              <a:buChar char="ü"/>
              <a:defRPr/>
            </a:pPr>
            <a:r>
              <a:rPr lang="ru-RU" sz="2000" b="1" dirty="0" err="1" smtClean="0"/>
              <a:t>Лингвоквантум</a:t>
            </a:r>
            <a:r>
              <a:rPr lang="ru-RU" sz="2000" dirty="0" smtClean="0"/>
              <a:t>: технический иностранный язык</a:t>
            </a:r>
            <a:endParaRPr lang="ru-RU" sz="2000" dirty="0"/>
          </a:p>
        </p:txBody>
      </p:sp>
      <p:sp>
        <p:nvSpPr>
          <p:cNvPr id="922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dirty="0" smtClean="0"/>
              <a:t>Детский технопарк «</a:t>
            </a:r>
            <a:r>
              <a:rPr lang="ru-RU" altLang="ru-RU" sz="2800" b="1" dirty="0" err="1" smtClean="0"/>
              <a:t>Кванториум</a:t>
            </a:r>
            <a:r>
              <a:rPr lang="ru-RU" altLang="ru-RU" sz="2800" b="1" dirty="0" smtClean="0"/>
              <a:t>» ДДЮТ г. Чебоксары</a:t>
            </a:r>
            <a:endParaRPr lang="ru-RU" altLang="ru-RU" sz="2800" b="1" dirty="0" smtClean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750" y="1437640"/>
            <a:ext cx="3457575" cy="23056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750" y="4310380"/>
            <a:ext cx="3368040" cy="2245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8415" y="1141730"/>
            <a:ext cx="5449570" cy="5868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ts val="1600"/>
              </a:lnSpc>
              <a:defRPr/>
            </a:pPr>
            <a:endParaRPr lang="ru-RU" sz="2000" spc="-30" dirty="0"/>
          </a:p>
          <a:p>
            <a:pPr algn="ctr" eaLnBrk="1" hangingPunct="1">
              <a:lnSpc>
                <a:spcPts val="1600"/>
              </a:lnSpc>
              <a:defRPr/>
            </a:pPr>
            <a:r>
              <a:rPr lang="ru-RU" sz="1900" b="1" dirty="0" smtClean="0">
                <a:solidFill>
                  <a:srgbClr val="FF0000"/>
                </a:solidFill>
              </a:rPr>
              <a:t>«</a:t>
            </a:r>
            <a:r>
              <a:rPr lang="ru-RU" sz="1900" b="1" dirty="0" err="1" smtClean="0">
                <a:solidFill>
                  <a:srgbClr val="FF0000"/>
                </a:solidFill>
              </a:rPr>
              <a:t>Квантриум</a:t>
            </a:r>
            <a:r>
              <a:rPr lang="ru-RU" sz="1900" b="1" dirty="0" smtClean="0">
                <a:solidFill>
                  <a:srgbClr val="FF0000"/>
                </a:solidFill>
              </a:rPr>
              <a:t>» г. Чебоксары - в тройке технопарков – лидеров по всей России</a:t>
            </a:r>
            <a:endParaRPr lang="ru-RU" sz="1900" b="1" dirty="0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ts val="1600"/>
              </a:lnSpc>
              <a:defRPr/>
            </a:pPr>
            <a:endParaRPr lang="ru-RU" sz="1900" b="1" dirty="0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ts val="1600"/>
              </a:lnSpc>
              <a:defRPr/>
            </a:pPr>
            <a:r>
              <a:rPr lang="ru-RU" sz="1900" b="1" dirty="0"/>
              <a:t>за 1 полугодие:</a:t>
            </a:r>
            <a:endParaRPr lang="ru-RU" sz="1900" b="1" dirty="0"/>
          </a:p>
          <a:p>
            <a:pPr algn="ctr" eaLnBrk="1" hangingPunct="1">
              <a:lnSpc>
                <a:spcPts val="1600"/>
              </a:lnSpc>
              <a:defRPr/>
            </a:pPr>
            <a:r>
              <a:rPr lang="ru-RU" sz="1900" dirty="0" smtClean="0"/>
              <a:t>Проведено </a:t>
            </a:r>
            <a:r>
              <a:rPr lang="ru-RU" sz="1900" b="1" dirty="0" smtClean="0"/>
              <a:t>38</a:t>
            </a:r>
            <a:r>
              <a:rPr lang="ru-RU" sz="1900" dirty="0" smtClean="0"/>
              <a:t> мероприятий различного уровня,</a:t>
            </a:r>
            <a:endParaRPr lang="ru-RU" sz="1900" dirty="0" smtClean="0"/>
          </a:p>
          <a:p>
            <a:pPr algn="ctr" eaLnBrk="1" hangingPunct="1">
              <a:lnSpc>
                <a:spcPts val="1600"/>
              </a:lnSpc>
              <a:defRPr/>
            </a:pPr>
            <a:endParaRPr lang="ru-RU" sz="1900" b="1" dirty="0"/>
          </a:p>
          <a:p>
            <a:pPr algn="ctr" eaLnBrk="1" hangingPunct="1">
              <a:lnSpc>
                <a:spcPts val="1600"/>
              </a:lnSpc>
              <a:defRPr/>
            </a:pPr>
            <a:r>
              <a:rPr lang="ru-RU" sz="1900" b="1" dirty="0" smtClean="0"/>
              <a:t>52</a:t>
            </a:r>
            <a:r>
              <a:rPr lang="ru-RU" sz="1900" dirty="0" smtClean="0"/>
              <a:t> победителя и призера, в том числе</a:t>
            </a:r>
            <a:endParaRPr lang="ru-RU" sz="1900" dirty="0" smtClean="0"/>
          </a:p>
          <a:p>
            <a:pPr algn="ctr" eaLnBrk="1" hangingPunct="1">
              <a:lnSpc>
                <a:spcPts val="1600"/>
              </a:lnSpc>
              <a:defRPr/>
            </a:pPr>
            <a:r>
              <a:rPr lang="ru-RU" sz="1900" dirty="0" smtClean="0"/>
              <a:t> </a:t>
            </a:r>
            <a:r>
              <a:rPr lang="ru-RU" sz="1900" b="1" dirty="0" smtClean="0"/>
              <a:t>14</a:t>
            </a:r>
            <a:r>
              <a:rPr lang="ru-RU" sz="1900" dirty="0" smtClean="0"/>
              <a:t> – олимпиад и конкурсов </a:t>
            </a:r>
            <a:r>
              <a:rPr lang="ru-RU" sz="1900" b="1" dirty="0" smtClean="0"/>
              <a:t>российского уровня</a:t>
            </a:r>
            <a:r>
              <a:rPr lang="ru-RU" sz="1900" dirty="0" smtClean="0"/>
              <a:t>,</a:t>
            </a:r>
            <a:endParaRPr lang="ru-RU" sz="1900" dirty="0" smtClean="0"/>
          </a:p>
          <a:p>
            <a:pPr algn="ctr" eaLnBrk="1" hangingPunct="1">
              <a:lnSpc>
                <a:spcPts val="1600"/>
              </a:lnSpc>
              <a:defRPr/>
            </a:pPr>
            <a:endParaRPr lang="ru-RU" sz="1900" dirty="0" smtClean="0"/>
          </a:p>
          <a:p>
            <a:pPr algn="ctr" eaLnBrk="1" hangingPunct="1">
              <a:lnSpc>
                <a:spcPts val="1600"/>
              </a:lnSpc>
              <a:defRPr/>
            </a:pPr>
            <a:r>
              <a:rPr lang="ru-RU" sz="1900" dirty="0" smtClean="0"/>
              <a:t> учащиеся биоквантума </a:t>
            </a:r>
            <a:r>
              <a:rPr lang="ru-RU" sz="1900" b="1" dirty="0" smtClean="0"/>
              <a:t>Елена Козловская </a:t>
            </a:r>
            <a:r>
              <a:rPr lang="ru-RU" sz="1900" dirty="0" smtClean="0"/>
              <a:t>и </a:t>
            </a:r>
            <a:r>
              <a:rPr lang="ru-RU" sz="1900" b="1" dirty="0" smtClean="0"/>
              <a:t>Катерина Панфилова</a:t>
            </a:r>
            <a:r>
              <a:rPr lang="ru-RU" sz="1900" dirty="0" smtClean="0"/>
              <a:t> заняли 2 место по России в олимпиаде НТИ (г. Сочи), принимали участие в работе прямой линии с Президентом России </a:t>
            </a:r>
            <a:br>
              <a:rPr lang="ru-RU" sz="1900" dirty="0" smtClean="0"/>
            </a:br>
            <a:r>
              <a:rPr lang="ru-RU" sz="1900" dirty="0" smtClean="0"/>
              <a:t>В.В. Путиным</a:t>
            </a:r>
            <a:endParaRPr lang="ru-RU" sz="1900" dirty="0" smtClean="0"/>
          </a:p>
          <a:p>
            <a:pPr algn="ctr" eaLnBrk="1" hangingPunct="1">
              <a:lnSpc>
                <a:spcPts val="1600"/>
              </a:lnSpc>
              <a:defRPr/>
            </a:pPr>
            <a:endParaRPr lang="ru-RU" sz="1900" dirty="0"/>
          </a:p>
          <a:p>
            <a:pPr algn="ctr" eaLnBrk="1" hangingPunct="1">
              <a:lnSpc>
                <a:spcPts val="1600"/>
              </a:lnSpc>
              <a:defRPr/>
            </a:pPr>
            <a:r>
              <a:rPr lang="ru-RU" sz="1900" dirty="0" smtClean="0"/>
              <a:t> </a:t>
            </a:r>
            <a:r>
              <a:rPr lang="ru-RU" sz="1900" b="1" dirty="0" smtClean="0"/>
              <a:t>16</a:t>
            </a:r>
            <a:r>
              <a:rPr lang="ru-RU" sz="1900" dirty="0" smtClean="0"/>
              <a:t> обучающихся направлены в ВДЦ «Орленок», «Океан», «Смена»</a:t>
            </a:r>
            <a:endParaRPr lang="ru-RU" sz="1900" dirty="0" smtClean="0"/>
          </a:p>
          <a:p>
            <a:pPr algn="ctr" eaLnBrk="1" hangingPunct="1">
              <a:lnSpc>
                <a:spcPts val="1600"/>
              </a:lnSpc>
              <a:defRPr/>
            </a:pPr>
            <a:endParaRPr lang="ru-RU" sz="1900" dirty="0"/>
          </a:p>
          <a:p>
            <a:pPr algn="ctr" eaLnBrk="1" hangingPunct="1">
              <a:lnSpc>
                <a:spcPts val="1600"/>
              </a:lnSpc>
              <a:defRPr/>
            </a:pPr>
            <a:r>
              <a:rPr lang="ru-RU" sz="1900" b="1" dirty="0" smtClean="0"/>
              <a:t>460</a:t>
            </a:r>
            <a:r>
              <a:rPr lang="ru-RU" sz="1900" dirty="0" smtClean="0"/>
              <a:t> школьников освоили первую линию обучения, </a:t>
            </a:r>
            <a:endParaRPr lang="ru-RU" sz="1900" dirty="0" smtClean="0"/>
          </a:p>
          <a:p>
            <a:pPr algn="ctr" eaLnBrk="1" hangingPunct="1">
              <a:lnSpc>
                <a:spcPts val="1600"/>
              </a:lnSpc>
              <a:defRPr/>
            </a:pPr>
            <a:endParaRPr lang="ru-RU" sz="1900" dirty="0"/>
          </a:p>
          <a:p>
            <a:pPr algn="ctr" eaLnBrk="1" hangingPunct="1">
              <a:lnSpc>
                <a:spcPts val="1600"/>
              </a:lnSpc>
              <a:defRPr/>
            </a:pPr>
            <a:r>
              <a:rPr lang="ru-RU" sz="1900" b="1" dirty="0" smtClean="0"/>
              <a:t>1200</a:t>
            </a:r>
            <a:r>
              <a:rPr lang="ru-RU" sz="1900" dirty="0" smtClean="0"/>
              <a:t> охвачено образовательными модулями в рамках сетевого взаимодействия,</a:t>
            </a:r>
            <a:endParaRPr lang="ru-RU" sz="1900" dirty="0" smtClean="0"/>
          </a:p>
          <a:p>
            <a:pPr algn="just" eaLnBrk="1" hangingPunct="1">
              <a:lnSpc>
                <a:spcPts val="1600"/>
              </a:lnSpc>
              <a:defRPr/>
            </a:pPr>
            <a:endParaRPr lang="ru-RU" sz="1900" dirty="0"/>
          </a:p>
          <a:p>
            <a:pPr algn="ctr" eaLnBrk="1" hangingPunct="1">
              <a:lnSpc>
                <a:spcPts val="1600"/>
              </a:lnSpc>
              <a:defRPr/>
            </a:pPr>
            <a:r>
              <a:rPr lang="ru-RU" sz="1900" dirty="0" smtClean="0"/>
              <a:t>В мероприятиях технопарка приняло участие более </a:t>
            </a:r>
            <a:r>
              <a:rPr lang="ru-RU" sz="1900" b="1" dirty="0" smtClean="0"/>
              <a:t>4000</a:t>
            </a:r>
            <a:r>
              <a:rPr lang="ru-RU" sz="1900" dirty="0" smtClean="0"/>
              <a:t> школьников г. Чебоксары</a:t>
            </a:r>
            <a:endParaRPr lang="ru-RU" sz="1900" dirty="0" smtClean="0"/>
          </a:p>
          <a:p>
            <a:pPr algn="ctr" eaLnBrk="1" hangingPunct="1">
              <a:lnSpc>
                <a:spcPts val="1600"/>
              </a:lnSpc>
              <a:defRPr/>
            </a:pPr>
            <a:endParaRPr lang="ru-RU" sz="1900" dirty="0"/>
          </a:p>
          <a:p>
            <a:pPr algn="ctr" eaLnBrk="1" hangingPunct="1">
              <a:lnSpc>
                <a:spcPts val="1600"/>
              </a:lnSpc>
              <a:defRPr/>
            </a:pPr>
            <a:endParaRPr lang="ru-RU" sz="1900" dirty="0"/>
          </a:p>
        </p:txBody>
      </p:sp>
      <p:sp>
        <p:nvSpPr>
          <p:cNvPr id="9220" name="Заголовок 1"/>
          <p:cNvSpPr>
            <a:spLocks noGrp="1"/>
          </p:cNvSpPr>
          <p:nvPr>
            <p:ph type="title"/>
          </p:nvPr>
        </p:nvSpPr>
        <p:spPr>
          <a:xfrm>
            <a:off x="403991" y="743061"/>
            <a:ext cx="8205788" cy="693956"/>
          </a:xfrm>
        </p:spPr>
        <p:txBody>
          <a:bodyPr/>
          <a:lstStyle/>
          <a:p>
            <a:pPr algn="ctr"/>
            <a:r>
              <a:rPr lang="ru-RU" altLang="ru-RU" sz="2800" b="1" dirty="0" smtClean="0"/>
              <a:t>Достижения детского технопарка</a:t>
            </a:r>
            <a:endParaRPr lang="ru-RU" altLang="ru-RU" sz="2800" b="1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1113" y="1437017"/>
            <a:ext cx="3108119" cy="20858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331" y="2637066"/>
            <a:ext cx="1615237" cy="17715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892" y="3139676"/>
            <a:ext cx="1211334" cy="18718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76" y="4640853"/>
            <a:ext cx="2595247" cy="19464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964" y="5120640"/>
            <a:ext cx="2335036" cy="1737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2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25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75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533152" y="209092"/>
            <a:ext cx="8311303" cy="634082"/>
          </a:xfrm>
        </p:spPr>
        <p:txBody>
          <a:bodyPr/>
          <a:lstStyle/>
          <a:p>
            <a:pPr algn="ctr"/>
            <a:r>
              <a:rPr lang="ru-RU" altLang="ru-RU" sz="2800" b="1" dirty="0" smtClean="0"/>
              <a:t>Прочие направления деятельности Кванториума</a:t>
            </a:r>
            <a:endParaRPr lang="ru-RU" altLang="ru-RU" sz="2800" b="1" dirty="0" smtClean="0"/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-117687" y="1228463"/>
            <a:ext cx="8877300" cy="1755775"/>
          </a:xfrm>
        </p:spPr>
        <p:txBody>
          <a:bodyPr/>
          <a:lstStyle/>
          <a:p>
            <a:pPr algn="ctr">
              <a:defRPr/>
            </a:pPr>
            <a:r>
              <a:rPr lang="ru-RU" altLang="ru-RU" sz="2400" dirty="0" smtClean="0">
                <a:solidFill>
                  <a:srgbClr val="FF0000"/>
                </a:solidFill>
                <a:latin typeface="+mj-lt"/>
              </a:rPr>
              <a:t>Организация </a:t>
            </a:r>
            <a:r>
              <a:rPr lang="ru-RU" altLang="ru-RU" sz="2400" dirty="0">
                <a:solidFill>
                  <a:srgbClr val="FF0000"/>
                </a:solidFill>
                <a:latin typeface="+mj-lt"/>
              </a:rPr>
              <a:t>и проведение муниципальных и региональных этапов соревнований, олимпиад, </a:t>
            </a:r>
            <a:r>
              <a:rPr lang="ru-RU" altLang="ru-RU" sz="2400" dirty="0" err="1" smtClean="0">
                <a:solidFill>
                  <a:srgbClr val="FF0000"/>
                </a:solidFill>
                <a:latin typeface="+mj-lt"/>
              </a:rPr>
              <a:t>хакатонов</a:t>
            </a:r>
            <a:r>
              <a:rPr lang="ru-RU" altLang="ru-RU" sz="2400" dirty="0" smtClean="0">
                <a:solidFill>
                  <a:srgbClr val="FF0000"/>
                </a:solidFill>
                <a:latin typeface="+mj-lt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+mj-lt"/>
            </a:endParaRPr>
          </a:p>
          <a:p>
            <a:pPr algn="ctr">
              <a:defRPr/>
            </a:pPr>
            <a:r>
              <a:rPr lang="ru-RU" altLang="ru-RU" sz="2400" dirty="0" smtClean="0">
                <a:solidFill>
                  <a:srgbClr val="FF0000"/>
                </a:solidFill>
                <a:latin typeface="+mj-lt"/>
              </a:rPr>
              <a:t>Проведение </a:t>
            </a:r>
            <a:r>
              <a:rPr lang="ru-RU" altLang="ru-RU" sz="2400" dirty="0">
                <a:solidFill>
                  <a:srgbClr val="FF0000"/>
                </a:solidFill>
                <a:latin typeface="+mj-lt"/>
              </a:rPr>
              <a:t>тренингов, мастер-классов</a:t>
            </a:r>
            <a:endParaRPr lang="ru-RU" altLang="ru-RU" sz="2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5352"/>
            <a:ext cx="3598863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59" y="3569952"/>
            <a:ext cx="3860800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23" y="2804319"/>
            <a:ext cx="3546475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484" y="5573275"/>
            <a:ext cx="1569516" cy="1284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8717" y="5619989"/>
            <a:ext cx="1853127" cy="11912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972" y="3513835"/>
            <a:ext cx="2857500" cy="1600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6673" y="3146690"/>
            <a:ext cx="2143125" cy="21431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9015" y="2139901"/>
            <a:ext cx="1170682" cy="6639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9632" y="2709123"/>
            <a:ext cx="1310577" cy="903290"/>
          </a:xfrm>
          <a:prstGeom prst="rect">
            <a:avLst/>
          </a:prstGeom>
        </p:spPr>
      </p:pic>
      <p:pic>
        <p:nvPicPr>
          <p:cNvPr id="12" name="Изображение 11" descr="image-0-02-05-92158275937ac8728bbcc18560876eb42735f7c6d20940d36815523e303eee40-V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290" y="3503295"/>
            <a:ext cx="3874770" cy="2903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77646" y="289247"/>
            <a:ext cx="8229600" cy="634082"/>
          </a:xfrm>
        </p:spPr>
        <p:txBody>
          <a:bodyPr/>
          <a:lstStyle/>
          <a:p>
            <a:pPr algn="ctr"/>
            <a:r>
              <a:rPr lang="ru-RU" altLang="ru-RU" sz="2800" b="1" dirty="0" smtClean="0"/>
              <a:t>Подготовка к чемпионату профессионального мастерства </a:t>
            </a:r>
            <a:r>
              <a:rPr lang="ru-RU" altLang="ru-RU" sz="2800" b="1" dirty="0" err="1" smtClean="0"/>
              <a:t>JoniorSkills</a:t>
            </a:r>
            <a:endParaRPr lang="ru-RU" altLang="ru-RU" sz="2800" b="1" dirty="0" smtClean="0"/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>
          <a:xfrm>
            <a:off x="611188" y="1600200"/>
            <a:ext cx="8075612" cy="45307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 err="1" smtClean="0"/>
              <a:t>прототипирование</a:t>
            </a:r>
            <a:r>
              <a:rPr lang="ru-RU" dirty="0"/>
              <a:t>,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/>
              <a:t>сетевое и системное </a:t>
            </a:r>
            <a:r>
              <a:rPr lang="ru-RU" dirty="0" smtClean="0"/>
              <a:t>администрирование,</a:t>
            </a: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мультимедийная </a:t>
            </a:r>
            <a:r>
              <a:rPr lang="ru-RU" dirty="0"/>
              <a:t>журналистика </a:t>
            </a:r>
            <a:endParaRPr lang="ru-RU" dirty="0" smtClean="0"/>
          </a:p>
          <a:p>
            <a:pPr>
              <a:defRPr/>
            </a:pPr>
            <a:r>
              <a:rPr lang="ru-RU" altLang="ru-RU" dirty="0"/>
              <a:t> </a:t>
            </a:r>
            <a:r>
              <a:rPr lang="ru-RU" altLang="ru-RU" dirty="0" smtClean="0"/>
              <a:t>в проекте: </a:t>
            </a:r>
            <a:endParaRPr lang="ru-RU" altLang="ru-RU" dirty="0" smtClean="0"/>
          </a:p>
          <a:p>
            <a:pPr>
              <a:defRPr/>
            </a:pPr>
            <a:r>
              <a:rPr lang="ru-RU" altLang="ru-RU" dirty="0" smtClean="0"/>
              <a:t>	аэрокосмическая инженерия, </a:t>
            </a:r>
            <a:endParaRPr lang="ru-RU" altLang="ru-RU" dirty="0" smtClean="0"/>
          </a:p>
          <a:p>
            <a:pPr>
              <a:defRPr/>
            </a:pPr>
            <a:r>
              <a:rPr lang="ru-RU" altLang="ru-RU" dirty="0" smtClean="0"/>
              <a:t>	мобильная робототехника, </a:t>
            </a:r>
            <a:endParaRPr lang="ru-RU" altLang="ru-RU" dirty="0" smtClean="0"/>
          </a:p>
          <a:p>
            <a:pPr>
              <a:defRPr/>
            </a:pPr>
            <a:r>
              <a:rPr lang="ru-RU" altLang="ru-RU" dirty="0" smtClean="0"/>
              <a:t>	электромонтажные работы, </a:t>
            </a:r>
            <a:endParaRPr lang="ru-RU" altLang="ru-RU" dirty="0" smtClean="0"/>
          </a:p>
          <a:p>
            <a:pPr>
              <a:defRPr/>
            </a:pPr>
            <a:r>
              <a:rPr lang="ru-RU" altLang="ru-RU" dirty="0"/>
              <a:t>	</a:t>
            </a:r>
            <a:r>
              <a:rPr lang="ru-RU" altLang="ru-RU" dirty="0" smtClean="0"/>
              <a:t>лабораторный анализ</a:t>
            </a:r>
            <a:endParaRPr lang="ru-RU" altLang="ru-RU" sz="20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050" y="4643476"/>
            <a:ext cx="3026097" cy="201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39" y="4643476"/>
            <a:ext cx="3021998" cy="201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166" y="2321011"/>
            <a:ext cx="2906371" cy="2179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3937</Words>
  <Application>WPS Presentation</Application>
  <PresentationFormat>Экран (4:3)</PresentationFormat>
  <Paragraphs>126</Paragraphs>
  <Slides>13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Arial</vt:lpstr>
      <vt:lpstr>SimSun</vt:lpstr>
      <vt:lpstr>Wingdings</vt:lpstr>
      <vt:lpstr>Verdana</vt:lpstr>
      <vt:lpstr>Calibri</vt:lpstr>
      <vt:lpstr>Microsoft YaHei</vt:lpstr>
      <vt:lpstr/>
      <vt:lpstr>Arial Unicode MS</vt:lpstr>
      <vt:lpstr>Segoe Print</vt:lpstr>
      <vt:lpstr>Тема Office</vt:lpstr>
      <vt:lpstr>Paint.Picture</vt:lpstr>
      <vt:lpstr>Детский технопарк «Кванториум» г. Чебоксары как инновационное пространство развития детей и молодежи</vt:lpstr>
      <vt:lpstr>PowerPoint 演示文稿</vt:lpstr>
      <vt:lpstr>Новый социальный заказ </vt:lpstr>
      <vt:lpstr>Новая модель образования </vt:lpstr>
      <vt:lpstr>Направления деятельности Кванториума</vt:lpstr>
      <vt:lpstr>Детский технопарк «Кванториум» ДДЮТ г. Чебоксары</vt:lpstr>
      <vt:lpstr>Достижения детского технопарка</vt:lpstr>
      <vt:lpstr>Направления деятельности Кванториума</vt:lpstr>
      <vt:lpstr>Подготовка к чемпионату профессионального мастерства JoniorSkills</vt:lpstr>
      <vt:lpstr>Межрегиональное сотрудничество, совместные проекты</vt:lpstr>
      <vt:lpstr>Партнеры</vt:lpstr>
      <vt:lpstr>Партнеры</vt:lpstr>
      <vt:lpstr>  Контактный телефон:  +7 (8352) 62-39-02  Электронная почта:  ddut-kvant@mail.ru  ОФИЦИАЛЬНАЯ ГРУППА В VK https://vk.com/kvantorium21 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технологии в детском технопарке «Кванториуме»</dc:title>
  <dc:creator>user</dc:creator>
  <cp:lastModifiedBy>grishina.ms</cp:lastModifiedBy>
  <cp:revision>99</cp:revision>
  <dcterms:created xsi:type="dcterms:W3CDTF">2017-01-30T07:16:00Z</dcterms:created>
  <dcterms:modified xsi:type="dcterms:W3CDTF">2017-10-26T09:09:34Z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1049-10.1.0.5795</vt:lpwstr>
  </property>
</Properties>
</file>