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612" r:id="rId2"/>
    <p:sldId id="674" r:id="rId3"/>
    <p:sldId id="682" r:id="rId4"/>
    <p:sldId id="644" r:id="rId5"/>
    <p:sldId id="636" r:id="rId6"/>
    <p:sldId id="675" r:id="rId7"/>
    <p:sldId id="670" r:id="rId8"/>
    <p:sldId id="669" r:id="rId9"/>
    <p:sldId id="677" r:id="rId10"/>
    <p:sldId id="678" r:id="rId11"/>
    <p:sldId id="634" r:id="rId12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4156" userDrawn="1">
          <p15:clr>
            <a:srgbClr val="A4A3A4"/>
          </p15:clr>
        </p15:guide>
        <p15:guide id="3" orient="horz" pos="1933" userDrawn="1">
          <p15:clr>
            <a:srgbClr val="A4A3A4"/>
          </p15:clr>
        </p15:guide>
        <p15:guide id="4" orient="horz" pos="3045">
          <p15:clr>
            <a:srgbClr val="A4A3A4"/>
          </p15:clr>
        </p15:guide>
        <p15:guide id="5" orient="horz" pos="1185">
          <p15:clr>
            <a:srgbClr val="A4A3A4"/>
          </p15:clr>
        </p15:guide>
        <p15:guide id="6" orient="horz" pos="3339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4088">
          <p15:clr>
            <a:srgbClr val="A4A3A4"/>
          </p15:clr>
        </p15:guide>
        <p15:guide id="9" orient="horz" pos="2954" userDrawn="1">
          <p15:clr>
            <a:srgbClr val="A4A3A4"/>
          </p15:clr>
        </p15:guide>
        <p15:guide id="10" orient="horz" pos="2614">
          <p15:clr>
            <a:srgbClr val="A4A3A4"/>
          </p15:clr>
        </p15:guide>
        <p15:guide id="11" orient="horz" pos="1842" userDrawn="1">
          <p15:clr>
            <a:srgbClr val="A4A3A4"/>
          </p15:clr>
        </p15:guide>
        <p15:guide id="12" pos="6114">
          <p15:clr>
            <a:srgbClr val="A4A3A4"/>
          </p15:clr>
        </p15:guide>
        <p15:guide id="13" pos="3120" userDrawn="1">
          <p15:clr>
            <a:srgbClr val="A4A3A4"/>
          </p15:clr>
        </p15:guide>
        <p15:guide id="14" pos="512">
          <p15:clr>
            <a:srgbClr val="A4A3A4"/>
          </p15:clr>
        </p15:guide>
        <p15:guide id="15" pos="4708" userDrawn="1">
          <p15:clr>
            <a:srgbClr val="A4A3A4"/>
          </p15:clr>
        </p15:guide>
        <p15:guide id="16" pos="603" userDrawn="1">
          <p15:clr>
            <a:srgbClr val="A4A3A4"/>
          </p15:clr>
        </p15:guide>
        <p15:guide id="17" pos="5751">
          <p15:clr>
            <a:srgbClr val="A4A3A4"/>
          </p15:clr>
        </p15:guide>
        <p15:guide id="18" pos="2213" userDrawn="1">
          <p15:clr>
            <a:srgbClr val="A4A3A4"/>
          </p15:clr>
        </p15:guide>
        <p15:guide id="19" pos="126">
          <p15:clr>
            <a:srgbClr val="A4A3A4"/>
          </p15:clr>
        </p15:guide>
        <p15:guide id="20" pos="2553" userDrawn="1">
          <p15:clr>
            <a:srgbClr val="A4A3A4"/>
          </p15:clr>
        </p15:guide>
        <p15:guide id="21" pos="3936" userDrawn="1">
          <p15:clr>
            <a:srgbClr val="A4A3A4"/>
          </p15:clr>
        </p15:guide>
        <p15:guide id="23" pos="4254" userDrawn="1">
          <p15:clr>
            <a:srgbClr val="A4A3A4"/>
          </p15:clr>
        </p15:guide>
        <p15:guide id="24" orient="horz" pos="3906" userDrawn="1">
          <p15:clr>
            <a:srgbClr val="A4A3A4"/>
          </p15:clr>
        </p15:guide>
        <p15:guide id="25" orient="horz" pos="777">
          <p15:clr>
            <a:srgbClr val="A4A3A4"/>
          </p15:clr>
        </p15:guide>
        <p15:guide id="26" orient="horz" pos="40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92815"/>
    <a:srgbClr val="006600"/>
    <a:srgbClr val="FB9205"/>
    <a:srgbClr val="CCFF99"/>
    <a:srgbClr val="FF99CC"/>
    <a:srgbClr val="F7DA29"/>
    <a:srgbClr val="401961"/>
    <a:srgbClr val="CC0000"/>
    <a:srgbClr val="F8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9157" autoAdjust="0"/>
  </p:normalViewPr>
  <p:slideViewPr>
    <p:cSldViewPr showGuides="1">
      <p:cViewPr varScale="1">
        <p:scale>
          <a:sx n="100" d="100"/>
          <a:sy n="100" d="100"/>
        </p:scale>
        <p:origin x="102" y="264"/>
      </p:cViewPr>
      <p:guideLst>
        <p:guide orient="horz" pos="981"/>
        <p:guide orient="horz" pos="4156"/>
        <p:guide orient="horz" pos="1933"/>
        <p:guide orient="horz" pos="3045"/>
        <p:guide orient="horz" pos="1185"/>
        <p:guide orient="horz" pos="3339"/>
        <p:guide orient="horz" pos="709"/>
        <p:guide orient="horz" pos="4088"/>
        <p:guide orient="horz" pos="2954"/>
        <p:guide orient="horz" pos="2614"/>
        <p:guide orient="horz" pos="1842"/>
        <p:guide pos="6114"/>
        <p:guide pos="3120"/>
        <p:guide pos="512"/>
        <p:guide pos="4708"/>
        <p:guide pos="603"/>
        <p:guide pos="5751"/>
        <p:guide pos="2213"/>
        <p:guide pos="126"/>
        <p:guide pos="2553"/>
        <p:guide pos="3936"/>
        <p:guide pos="4254"/>
        <p:guide orient="horz" pos="3906"/>
        <p:guide orient="horz" pos="777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rikVS\AppData\Local\Microsoft\Windows\Temporary%20Internet%20Files\Content.Outlook\OQVWVIVI\&#1089;&#1074;&#1086;&#1076;%20&#1050;&#1086;&#1085;&#1082;&#1091;&#1088;&#1089;-&#1052;&#1072;&#1088;&#1090;&#1099;&#1085;&#1086;&#1074;&#1072;-02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67496204125467E-2"/>
          <c:y val="0"/>
          <c:w val="0.94826500759174903"/>
          <c:h val="0.89312918805974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9281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Лист1!$G$48:$Q$48</c:f>
              <c:numCache>
                <c:formatCode>General</c:formatCode>
                <c:ptCount val="11"/>
                <c:pt idx="0">
                  <c:v>57.414000000000001</c:v>
                </c:pt>
                <c:pt idx="1">
                  <c:v>38.076000000000001</c:v>
                </c:pt>
                <c:pt idx="2">
                  <c:v>48.482999999999997</c:v>
                </c:pt>
                <c:pt idx="3">
                  <c:v>39.151000000000003</c:v>
                </c:pt>
                <c:pt idx="4">
                  <c:v>59.685000000000002</c:v>
                </c:pt>
                <c:pt idx="5">
                  <c:v>40.268999999999998</c:v>
                </c:pt>
                <c:pt idx="6">
                  <c:v>86.257000000000005</c:v>
                </c:pt>
                <c:pt idx="7">
                  <c:v>87.700999999999993</c:v>
                </c:pt>
                <c:pt idx="8">
                  <c:v>87.712000000000003</c:v>
                </c:pt>
                <c:pt idx="9">
                  <c:v>81.12</c:v>
                </c:pt>
                <c:pt idx="10">
                  <c:v>103.453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4-47AC-B90B-D7321FAFB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66720"/>
        <c:axId val="127078784"/>
      </c:barChart>
      <c:catAx>
        <c:axId val="11796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078784"/>
        <c:crosses val="autoZero"/>
        <c:auto val="1"/>
        <c:lblAlgn val="ctr"/>
        <c:lblOffset val="100"/>
        <c:noMultiLvlLbl val="0"/>
      </c:catAx>
      <c:valAx>
        <c:axId val="127078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96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302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>
            <a:lvl1pPr defTabSz="907982">
              <a:defRPr sz="1200"/>
            </a:lvl1pPr>
          </a:lstStyle>
          <a:p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0439" y="1"/>
            <a:ext cx="4304612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>
            <a:lvl1pPr algn="r" defTabSz="907982">
              <a:defRPr sz="1200"/>
            </a:lvl1pPr>
          </a:lstStyle>
          <a:p>
            <a:endParaRPr lang="ru-RU" alt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256"/>
            <a:ext cx="430302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b" anchorCtr="0" compatLnSpc="1">
            <a:prstTxWarp prst="textNoShape">
              <a:avLst/>
            </a:prstTxWarp>
          </a:bodyPr>
          <a:lstStyle>
            <a:lvl1pPr defTabSz="907982">
              <a:defRPr sz="1200"/>
            </a:lvl1pPr>
          </a:lstStyle>
          <a:p>
            <a:endParaRPr lang="ru-RU" alt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0439" y="6456256"/>
            <a:ext cx="4304612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b" anchorCtr="0" compatLnSpc="1">
            <a:prstTxWarp prst="textNoShape">
              <a:avLst/>
            </a:prstTxWarp>
          </a:bodyPr>
          <a:lstStyle>
            <a:lvl1pPr algn="r" defTabSz="907982">
              <a:defRPr sz="1200"/>
            </a:lvl1pPr>
          </a:lstStyle>
          <a:p>
            <a:fld id="{D27B6B96-2CA6-44DF-9BE4-49F1FA71A7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6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302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>
            <a:lvl1pPr defTabSz="907982">
              <a:defRPr sz="1200"/>
            </a:lvl1pPr>
          </a:lstStyle>
          <a:p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0439" y="1"/>
            <a:ext cx="4304612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>
            <a:lvl1pPr algn="r" defTabSz="907982">
              <a:defRPr sz="1200"/>
            </a:lvl1pPr>
          </a:lstStyle>
          <a:p>
            <a:endParaRPr lang="ru-RU" alt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14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029" y="3228128"/>
            <a:ext cx="7942580" cy="305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56"/>
            <a:ext cx="4303025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b" anchorCtr="0" compatLnSpc="1">
            <a:prstTxWarp prst="textNoShape">
              <a:avLst/>
            </a:prstTxWarp>
          </a:bodyPr>
          <a:lstStyle>
            <a:lvl1pPr defTabSz="907982">
              <a:defRPr sz="1200"/>
            </a:lvl1pPr>
          </a:lstStyle>
          <a:p>
            <a:endParaRPr lang="ru-RU" alt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0439" y="6456256"/>
            <a:ext cx="4304612" cy="3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3" tIns="45663" rIns="91323" bIns="45663" numCol="1" anchor="b" anchorCtr="0" compatLnSpc="1">
            <a:prstTxWarp prst="textNoShape">
              <a:avLst/>
            </a:prstTxWarp>
          </a:bodyPr>
          <a:lstStyle>
            <a:lvl1pPr algn="r" defTabSz="907982">
              <a:defRPr sz="1200"/>
            </a:lvl1pPr>
          </a:lstStyle>
          <a:p>
            <a:fld id="{3B00EDC0-82DC-44BE-8180-56DD57E4A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0EDC0-82DC-44BE-8180-56DD57E4A30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97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0EDC0-82DC-44BE-8180-56DD57E4A30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97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0EDC0-82DC-44BE-8180-56DD57E4A30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97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0EDC0-82DC-44BE-8180-56DD57E4A30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88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0EDC0-82DC-44BE-8180-56DD57E4A30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210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0EDC0-82DC-44BE-8180-56DD57E4A30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1236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651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8741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2109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7952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0271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0900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435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01835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319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4646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10633" cy="144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4668" y="5345739"/>
            <a:ext cx="6158066" cy="782149"/>
          </a:xfrm>
        </p:spPr>
        <p:txBody>
          <a:bodyPr/>
          <a:lstStyle/>
          <a:p>
            <a:r>
              <a:rPr lang="ru-RU" sz="2800" b="1" dirty="0">
                <a:solidFill>
                  <a:srgbClr val="D92815"/>
                </a:solidFill>
              </a:rPr>
              <a:t>Программы устойчивого развития территорий ЛУКОЙЛ</a:t>
            </a:r>
          </a:p>
        </p:txBody>
      </p:sp>
      <p:pic>
        <p:nvPicPr>
          <p:cNvPr id="7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075" y="3079208"/>
            <a:ext cx="1439999" cy="18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A9E9BD-726F-4642-A0F2-2DF560D401BE}"/>
              </a:ext>
            </a:extLst>
          </p:cNvPr>
          <p:cNvSpPr/>
          <p:nvPr/>
        </p:nvSpPr>
        <p:spPr>
          <a:xfrm>
            <a:off x="7484135" y="3080278"/>
            <a:ext cx="1440000" cy="1440000"/>
          </a:xfrm>
          <a:prstGeom prst="rect">
            <a:avLst/>
          </a:prstGeom>
          <a:solidFill>
            <a:srgbClr val="D92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E03817-5F66-4F74-9AAD-F0B0F201602A}"/>
              </a:ext>
            </a:extLst>
          </p:cNvPr>
          <p:cNvSpPr/>
          <p:nvPr/>
        </p:nvSpPr>
        <p:spPr>
          <a:xfrm>
            <a:off x="5861604" y="3075108"/>
            <a:ext cx="1440000" cy="1440000"/>
          </a:xfrm>
          <a:prstGeom prst="rect">
            <a:avLst/>
          </a:prstGeom>
          <a:solidFill>
            <a:srgbClr val="FB9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4E1A11-75F8-40D9-97B9-3349BF83349F}"/>
              </a:ext>
            </a:extLst>
          </p:cNvPr>
          <p:cNvSpPr/>
          <p:nvPr/>
        </p:nvSpPr>
        <p:spPr>
          <a:xfrm>
            <a:off x="7476695" y="1490835"/>
            <a:ext cx="1440000" cy="144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38A6F24-E0FE-49B2-AA02-FA9F49315538}"/>
              </a:ext>
            </a:extLst>
          </p:cNvPr>
          <p:cNvSpPr/>
          <p:nvPr/>
        </p:nvSpPr>
        <p:spPr>
          <a:xfrm>
            <a:off x="5853113" y="1484365"/>
            <a:ext cx="1440000" cy="1440000"/>
          </a:xfrm>
          <a:prstGeom prst="rect">
            <a:avLst/>
          </a:prstGeom>
          <a:solidFill>
            <a:srgbClr val="F7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226B5A-5A78-4B92-8865-9F02DCCECA1A}"/>
              </a:ext>
            </a:extLst>
          </p:cNvPr>
          <p:cNvSpPr/>
          <p:nvPr/>
        </p:nvSpPr>
        <p:spPr>
          <a:xfrm>
            <a:off x="2612382" y="3075108"/>
            <a:ext cx="1440000" cy="1440000"/>
          </a:xfrm>
          <a:prstGeom prst="rect">
            <a:avLst/>
          </a:prstGeom>
          <a:solidFill>
            <a:srgbClr val="FB9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41C714D-EDBB-4809-BA45-3E224CC31811}"/>
              </a:ext>
            </a:extLst>
          </p:cNvPr>
          <p:cNvSpPr/>
          <p:nvPr/>
        </p:nvSpPr>
        <p:spPr>
          <a:xfrm>
            <a:off x="988800" y="3068638"/>
            <a:ext cx="1440000" cy="1440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89717E0-EBFC-4A89-ACFA-AE796C3B5297}"/>
              </a:ext>
            </a:extLst>
          </p:cNvPr>
          <p:cNvSpPr/>
          <p:nvPr/>
        </p:nvSpPr>
        <p:spPr>
          <a:xfrm>
            <a:off x="2615632" y="1490645"/>
            <a:ext cx="1440000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15C8AA-9244-4448-BAC3-8A1399804E65}"/>
              </a:ext>
            </a:extLst>
          </p:cNvPr>
          <p:cNvSpPr/>
          <p:nvPr/>
        </p:nvSpPr>
        <p:spPr>
          <a:xfrm>
            <a:off x="992050" y="1484175"/>
            <a:ext cx="1440000" cy="1440000"/>
          </a:xfrm>
          <a:prstGeom prst="rect">
            <a:avLst/>
          </a:prstGeom>
          <a:solidFill>
            <a:srgbClr val="D92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82377B9-BC8B-4859-A653-2519DE3F98A8}"/>
              </a:ext>
            </a:extLst>
          </p:cNvPr>
          <p:cNvSpPr/>
          <p:nvPr/>
        </p:nvSpPr>
        <p:spPr>
          <a:xfrm>
            <a:off x="4229531" y="1484175"/>
            <a:ext cx="1440000" cy="1440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DC0904A-0F42-4640-88BC-4EDD0C8E5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56" y="3198323"/>
            <a:ext cx="1115566" cy="11155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9D9991-B4BB-4255-AA3D-AEE1F5BEC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50" y="1557338"/>
            <a:ext cx="1314109" cy="131410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C60442-B09D-4962-BB0C-10095820A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3" y="1593851"/>
            <a:ext cx="1142925" cy="11429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9F09D35-9737-46D2-BFCD-F095429D9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24" y="3257329"/>
            <a:ext cx="1079278" cy="10792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3E9D219-AC6A-4AC0-85A6-B65832877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76" y="1484175"/>
            <a:ext cx="1305965" cy="13059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CEE9BCD-4B1B-42D4-A173-C295A160C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82" y="3249653"/>
            <a:ext cx="1012906" cy="10129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B99AA9D-69A1-40F1-939F-5AE32DA38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87" y="1628197"/>
            <a:ext cx="980558" cy="9805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E7B63D2-14E1-49DB-AFC4-5C306B09AE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22" y="1549114"/>
            <a:ext cx="1348059" cy="134805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4D90C2B-4B9F-42B3-AB6D-EF552641D5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08" y="3207686"/>
            <a:ext cx="959316" cy="10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990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4844988" y="1"/>
            <a:ext cx="48609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CC0000"/>
                </a:solidFill>
                <a:latin typeface="Tahoma" pitchFamily="34" charset="0"/>
              </a:defRPr>
            </a:lvl1pPr>
            <a:lvl2pPr>
              <a:defRPr sz="2800" b="1">
                <a:solidFill>
                  <a:srgbClr val="CC0000"/>
                </a:solidFill>
                <a:latin typeface="Tahoma" pitchFamily="34" charset="0"/>
              </a:defRPr>
            </a:lvl2pPr>
            <a:lvl3pPr>
              <a:defRPr sz="2800" b="1">
                <a:solidFill>
                  <a:srgbClr val="CC0000"/>
                </a:solidFill>
                <a:latin typeface="Tahoma" pitchFamily="34" charset="0"/>
              </a:defRPr>
            </a:lvl3pPr>
            <a:lvl4pPr>
              <a:defRPr sz="2800" b="1">
                <a:solidFill>
                  <a:srgbClr val="CC0000"/>
                </a:solidFill>
                <a:latin typeface="Tahoma" pitchFamily="34" charset="0"/>
              </a:defRPr>
            </a:lvl4pPr>
            <a:lvl5pPr>
              <a:defRPr sz="2800" b="1">
                <a:solidFill>
                  <a:srgbClr val="CC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dirty="0">
                <a:solidFill>
                  <a:schemeClr val="accent1"/>
                </a:solidFill>
              </a:rPr>
              <a:t>Отчет о деятельности в области устойчивого развития Группы «ЛУКОЙЛ»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06" y="1118144"/>
            <a:ext cx="1018649" cy="14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1123301"/>
            <a:ext cx="101865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64" y="1123208"/>
            <a:ext cx="101865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20" y="1123208"/>
            <a:ext cx="101865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" y="1123208"/>
            <a:ext cx="101865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94" y="1125538"/>
            <a:ext cx="1018650" cy="1440000"/>
          </a:xfrm>
          <a:prstGeom prst="rect">
            <a:avLst/>
          </a:prstGeom>
        </p:spPr>
      </p:pic>
      <p:pic>
        <p:nvPicPr>
          <p:cNvPr id="1026" name="Picture 2" descr="http://www.lukoil.ru/FileSystem/MediaFiles/999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80" y="1056420"/>
            <a:ext cx="2848260" cy="394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4A3DD91-E01D-4D8B-ADBF-C9D4D8DC8934}"/>
              </a:ext>
            </a:extLst>
          </p:cNvPr>
          <p:cNvSpPr/>
          <p:nvPr/>
        </p:nvSpPr>
        <p:spPr>
          <a:xfrm>
            <a:off x="2446031" y="3104964"/>
            <a:ext cx="2979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ОТЧЕТ 2015-2016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46030" y="3915688"/>
            <a:ext cx="4235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Международный стандарт </a:t>
            </a:r>
            <a:r>
              <a:rPr lang="en-US" b="1" dirty="0">
                <a:solidFill>
                  <a:schemeClr val="accent1"/>
                </a:solidFill>
              </a:rPr>
              <a:t>GRI G4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46031" y="5342715"/>
            <a:ext cx="2979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Аудит </a:t>
            </a:r>
            <a:r>
              <a:rPr lang="en-US" b="1" dirty="0">
                <a:solidFill>
                  <a:schemeClr val="accent1"/>
                </a:solidFill>
              </a:rPr>
              <a:t>KPMG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46031" y="4621566"/>
            <a:ext cx="362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Расширенная география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5754" y="6058260"/>
            <a:ext cx="4071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Переход на ежегодный выпуск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814032" y="4635256"/>
            <a:ext cx="424121" cy="424184"/>
            <a:chOff x="6204970" y="2859954"/>
            <a:chExt cx="464322" cy="464322"/>
          </a:xfrm>
          <a:solidFill>
            <a:schemeClr val="accent1"/>
          </a:solidFill>
        </p:grpSpPr>
        <p:sp>
          <p:nvSpPr>
            <p:cNvPr id="23" name="Freeform 724"/>
            <p:cNvSpPr>
              <a:spLocks noEditPoints="1"/>
            </p:cNvSpPr>
            <p:nvPr/>
          </p:nvSpPr>
          <p:spPr bwMode="auto">
            <a:xfrm>
              <a:off x="6204970" y="2859954"/>
              <a:ext cx="464322" cy="464322"/>
            </a:xfrm>
            <a:custGeom>
              <a:avLst/>
              <a:gdLst>
                <a:gd name="T0" fmla="*/ 13 w 588"/>
                <a:gd name="T1" fmla="*/ 207 h 588"/>
                <a:gd name="T2" fmla="*/ 154 w 588"/>
                <a:gd name="T3" fmla="*/ 552 h 588"/>
                <a:gd name="T4" fmla="*/ 520 w 588"/>
                <a:gd name="T5" fmla="*/ 480 h 588"/>
                <a:gd name="T6" fmla="*/ 520 w 588"/>
                <a:gd name="T7" fmla="*/ 106 h 588"/>
                <a:gd name="T8" fmla="*/ 485 w 588"/>
                <a:gd name="T9" fmla="*/ 368 h 588"/>
                <a:gd name="T10" fmla="*/ 479 w 588"/>
                <a:gd name="T11" fmla="*/ 185 h 588"/>
                <a:gd name="T12" fmla="*/ 470 w 588"/>
                <a:gd name="T13" fmla="*/ 182 h 588"/>
                <a:gd name="T14" fmla="*/ 467 w 588"/>
                <a:gd name="T15" fmla="*/ 365 h 588"/>
                <a:gd name="T16" fmla="*/ 444 w 588"/>
                <a:gd name="T17" fmla="*/ 368 h 588"/>
                <a:gd name="T18" fmla="*/ 448 w 588"/>
                <a:gd name="T19" fmla="*/ 348 h 588"/>
                <a:gd name="T20" fmla="*/ 439 w 588"/>
                <a:gd name="T21" fmla="*/ 256 h 588"/>
                <a:gd name="T22" fmla="*/ 446 w 588"/>
                <a:gd name="T23" fmla="*/ 122 h 588"/>
                <a:gd name="T24" fmla="*/ 471 w 588"/>
                <a:gd name="T25" fmla="*/ 309 h 588"/>
                <a:gd name="T26" fmla="*/ 456 w 588"/>
                <a:gd name="T27" fmla="*/ 292 h 588"/>
                <a:gd name="T28" fmla="*/ 459 w 588"/>
                <a:gd name="T29" fmla="*/ 313 h 588"/>
                <a:gd name="T30" fmla="*/ 459 w 588"/>
                <a:gd name="T31" fmla="*/ 337 h 588"/>
                <a:gd name="T32" fmla="*/ 468 w 588"/>
                <a:gd name="T33" fmla="*/ 146 h 588"/>
                <a:gd name="T34" fmla="*/ 249 w 588"/>
                <a:gd name="T35" fmla="*/ 64 h 588"/>
                <a:gd name="T36" fmla="*/ 245 w 588"/>
                <a:gd name="T37" fmla="*/ 43 h 588"/>
                <a:gd name="T38" fmla="*/ 249 w 588"/>
                <a:gd name="T39" fmla="*/ 28 h 588"/>
                <a:gd name="T40" fmla="*/ 245 w 588"/>
                <a:gd name="T41" fmla="*/ 40 h 588"/>
                <a:gd name="T42" fmla="*/ 137 w 588"/>
                <a:gd name="T43" fmla="*/ 74 h 588"/>
                <a:gd name="T44" fmla="*/ 81 w 588"/>
                <a:gd name="T45" fmla="*/ 142 h 588"/>
                <a:gd name="T46" fmla="*/ 119 w 588"/>
                <a:gd name="T47" fmla="*/ 454 h 588"/>
                <a:gd name="T48" fmla="*/ 333 w 588"/>
                <a:gd name="T49" fmla="*/ 312 h 588"/>
                <a:gd name="T50" fmla="*/ 232 w 588"/>
                <a:gd name="T51" fmla="*/ 307 h 588"/>
                <a:gd name="T52" fmla="*/ 143 w 588"/>
                <a:gd name="T53" fmla="*/ 228 h 588"/>
                <a:gd name="T54" fmla="*/ 105 w 588"/>
                <a:gd name="T55" fmla="*/ 264 h 588"/>
                <a:gd name="T56" fmla="*/ 138 w 588"/>
                <a:gd name="T57" fmla="*/ 315 h 588"/>
                <a:gd name="T58" fmla="*/ 93 w 588"/>
                <a:gd name="T59" fmla="*/ 451 h 588"/>
                <a:gd name="T60" fmla="*/ 22 w 588"/>
                <a:gd name="T61" fmla="*/ 293 h 588"/>
                <a:gd name="T62" fmla="*/ 66 w 588"/>
                <a:gd name="T63" fmla="*/ 171 h 588"/>
                <a:gd name="T64" fmla="*/ 110 w 588"/>
                <a:gd name="T65" fmla="*/ 181 h 588"/>
                <a:gd name="T66" fmla="*/ 142 w 588"/>
                <a:gd name="T67" fmla="*/ 143 h 588"/>
                <a:gd name="T68" fmla="*/ 101 w 588"/>
                <a:gd name="T69" fmla="*/ 157 h 588"/>
                <a:gd name="T70" fmla="*/ 93 w 588"/>
                <a:gd name="T71" fmla="*/ 150 h 588"/>
                <a:gd name="T72" fmla="*/ 107 w 588"/>
                <a:gd name="T73" fmla="*/ 96 h 588"/>
                <a:gd name="T74" fmla="*/ 144 w 588"/>
                <a:gd name="T75" fmla="*/ 100 h 588"/>
                <a:gd name="T76" fmla="*/ 188 w 588"/>
                <a:gd name="T77" fmla="*/ 74 h 588"/>
                <a:gd name="T78" fmla="*/ 163 w 588"/>
                <a:gd name="T79" fmla="*/ 66 h 588"/>
                <a:gd name="T80" fmla="*/ 205 w 588"/>
                <a:gd name="T81" fmla="*/ 77 h 588"/>
                <a:gd name="T82" fmla="*/ 247 w 588"/>
                <a:gd name="T83" fmla="*/ 80 h 588"/>
                <a:gd name="T84" fmla="*/ 274 w 588"/>
                <a:gd name="T85" fmla="*/ 72 h 588"/>
                <a:gd name="T86" fmla="*/ 313 w 588"/>
                <a:gd name="T87" fmla="*/ 55 h 588"/>
                <a:gd name="T88" fmla="*/ 361 w 588"/>
                <a:gd name="T89" fmla="*/ 66 h 588"/>
                <a:gd name="T90" fmla="*/ 395 w 588"/>
                <a:gd name="T91" fmla="*/ 44 h 588"/>
                <a:gd name="T92" fmla="*/ 447 w 588"/>
                <a:gd name="T93" fmla="*/ 88 h 588"/>
                <a:gd name="T94" fmla="*/ 427 w 588"/>
                <a:gd name="T95" fmla="*/ 76 h 588"/>
                <a:gd name="T96" fmla="*/ 434 w 588"/>
                <a:gd name="T97" fmla="*/ 114 h 588"/>
                <a:gd name="T98" fmla="*/ 444 w 588"/>
                <a:gd name="T99" fmla="*/ 202 h 588"/>
                <a:gd name="T100" fmla="*/ 418 w 588"/>
                <a:gd name="T101" fmla="*/ 197 h 588"/>
                <a:gd name="T102" fmla="*/ 405 w 588"/>
                <a:gd name="T103" fmla="*/ 281 h 588"/>
                <a:gd name="T104" fmla="*/ 361 w 588"/>
                <a:gd name="T105" fmla="*/ 321 h 588"/>
                <a:gd name="T106" fmla="*/ 91 w 588"/>
                <a:gd name="T107" fmla="*/ 179 h 588"/>
                <a:gd name="T108" fmla="*/ 107 w 588"/>
                <a:gd name="T109" fmla="*/ 190 h 588"/>
                <a:gd name="T110" fmla="*/ 339 w 588"/>
                <a:gd name="T111" fmla="*/ 368 h 588"/>
                <a:gd name="T112" fmla="*/ 427 w 588"/>
                <a:gd name="T113" fmla="*/ 419 h 588"/>
                <a:gd name="T114" fmla="*/ 459 w 588"/>
                <a:gd name="T115" fmla="*/ 494 h 588"/>
                <a:gd name="T116" fmla="*/ 448 w 588"/>
                <a:gd name="T117" fmla="*/ 458 h 588"/>
                <a:gd name="T118" fmla="*/ 516 w 588"/>
                <a:gd name="T119" fmla="*/ 425 h 588"/>
                <a:gd name="T120" fmla="*/ 516 w 588"/>
                <a:gd name="T121" fmla="*/ 386 h 588"/>
                <a:gd name="T122" fmla="*/ 539 w 588"/>
                <a:gd name="T123" fmla="*/ 3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8" h="588">
                  <a:moveTo>
                    <a:pt x="293" y="0"/>
                  </a:moveTo>
                  <a:lnTo>
                    <a:pt x="293" y="0"/>
                  </a:lnTo>
                  <a:lnTo>
                    <a:pt x="264" y="1"/>
                  </a:lnTo>
                  <a:lnTo>
                    <a:pt x="235" y="5"/>
                  </a:lnTo>
                  <a:lnTo>
                    <a:pt x="205" y="13"/>
                  </a:lnTo>
                  <a:lnTo>
                    <a:pt x="179" y="23"/>
                  </a:lnTo>
                  <a:lnTo>
                    <a:pt x="154" y="35"/>
                  </a:lnTo>
                  <a:lnTo>
                    <a:pt x="129" y="51"/>
                  </a:lnTo>
                  <a:lnTo>
                    <a:pt x="106" y="66"/>
                  </a:lnTo>
                  <a:lnTo>
                    <a:pt x="86" y="86"/>
                  </a:lnTo>
                  <a:lnTo>
                    <a:pt x="66" y="106"/>
                  </a:lnTo>
                  <a:lnTo>
                    <a:pt x="49" y="130"/>
                  </a:lnTo>
                  <a:lnTo>
                    <a:pt x="34" y="154"/>
                  </a:lnTo>
                  <a:lnTo>
                    <a:pt x="22" y="179"/>
                  </a:lnTo>
                  <a:lnTo>
                    <a:pt x="13" y="207"/>
                  </a:lnTo>
                  <a:lnTo>
                    <a:pt x="5" y="235"/>
                  </a:lnTo>
                  <a:lnTo>
                    <a:pt x="1" y="264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1" y="324"/>
                  </a:lnTo>
                  <a:lnTo>
                    <a:pt x="5" y="353"/>
                  </a:lnTo>
                  <a:lnTo>
                    <a:pt x="13" y="381"/>
                  </a:lnTo>
                  <a:lnTo>
                    <a:pt x="22" y="409"/>
                  </a:lnTo>
                  <a:lnTo>
                    <a:pt x="34" y="434"/>
                  </a:lnTo>
                  <a:lnTo>
                    <a:pt x="49" y="458"/>
                  </a:lnTo>
                  <a:lnTo>
                    <a:pt x="66" y="480"/>
                  </a:lnTo>
                  <a:lnTo>
                    <a:pt x="86" y="502"/>
                  </a:lnTo>
                  <a:lnTo>
                    <a:pt x="106" y="520"/>
                  </a:lnTo>
                  <a:lnTo>
                    <a:pt x="129" y="538"/>
                  </a:lnTo>
                  <a:lnTo>
                    <a:pt x="154" y="552"/>
                  </a:lnTo>
                  <a:lnTo>
                    <a:pt x="179" y="565"/>
                  </a:lnTo>
                  <a:lnTo>
                    <a:pt x="205" y="575"/>
                  </a:lnTo>
                  <a:lnTo>
                    <a:pt x="235" y="583"/>
                  </a:lnTo>
                  <a:lnTo>
                    <a:pt x="264" y="587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24" y="587"/>
                  </a:lnTo>
                  <a:lnTo>
                    <a:pt x="353" y="583"/>
                  </a:lnTo>
                  <a:lnTo>
                    <a:pt x="381" y="575"/>
                  </a:lnTo>
                  <a:lnTo>
                    <a:pt x="408" y="565"/>
                  </a:lnTo>
                  <a:lnTo>
                    <a:pt x="434" y="552"/>
                  </a:lnTo>
                  <a:lnTo>
                    <a:pt x="458" y="538"/>
                  </a:lnTo>
                  <a:lnTo>
                    <a:pt x="480" y="520"/>
                  </a:lnTo>
                  <a:lnTo>
                    <a:pt x="501" y="502"/>
                  </a:lnTo>
                  <a:lnTo>
                    <a:pt x="520" y="480"/>
                  </a:lnTo>
                  <a:lnTo>
                    <a:pt x="537" y="458"/>
                  </a:lnTo>
                  <a:lnTo>
                    <a:pt x="552" y="434"/>
                  </a:lnTo>
                  <a:lnTo>
                    <a:pt x="565" y="409"/>
                  </a:lnTo>
                  <a:lnTo>
                    <a:pt x="574" y="381"/>
                  </a:lnTo>
                  <a:lnTo>
                    <a:pt x="582" y="353"/>
                  </a:lnTo>
                  <a:lnTo>
                    <a:pt x="586" y="324"/>
                  </a:lnTo>
                  <a:lnTo>
                    <a:pt x="588" y="293"/>
                  </a:lnTo>
                  <a:lnTo>
                    <a:pt x="588" y="293"/>
                  </a:lnTo>
                  <a:lnTo>
                    <a:pt x="586" y="264"/>
                  </a:lnTo>
                  <a:lnTo>
                    <a:pt x="582" y="235"/>
                  </a:lnTo>
                  <a:lnTo>
                    <a:pt x="574" y="207"/>
                  </a:lnTo>
                  <a:lnTo>
                    <a:pt x="565" y="179"/>
                  </a:lnTo>
                  <a:lnTo>
                    <a:pt x="552" y="154"/>
                  </a:lnTo>
                  <a:lnTo>
                    <a:pt x="537" y="130"/>
                  </a:lnTo>
                  <a:lnTo>
                    <a:pt x="520" y="106"/>
                  </a:lnTo>
                  <a:lnTo>
                    <a:pt x="501" y="86"/>
                  </a:lnTo>
                  <a:lnTo>
                    <a:pt x="480" y="66"/>
                  </a:lnTo>
                  <a:lnTo>
                    <a:pt x="458" y="51"/>
                  </a:lnTo>
                  <a:lnTo>
                    <a:pt x="434" y="35"/>
                  </a:lnTo>
                  <a:lnTo>
                    <a:pt x="408" y="23"/>
                  </a:lnTo>
                  <a:lnTo>
                    <a:pt x="381" y="13"/>
                  </a:lnTo>
                  <a:lnTo>
                    <a:pt x="353" y="5"/>
                  </a:lnTo>
                  <a:lnTo>
                    <a:pt x="324" y="1"/>
                  </a:lnTo>
                  <a:lnTo>
                    <a:pt x="293" y="0"/>
                  </a:lnTo>
                  <a:lnTo>
                    <a:pt x="293" y="0"/>
                  </a:lnTo>
                  <a:close/>
                  <a:moveTo>
                    <a:pt x="485" y="360"/>
                  </a:moveTo>
                  <a:lnTo>
                    <a:pt x="485" y="360"/>
                  </a:lnTo>
                  <a:lnTo>
                    <a:pt x="485" y="365"/>
                  </a:lnTo>
                  <a:lnTo>
                    <a:pt x="485" y="365"/>
                  </a:lnTo>
                  <a:lnTo>
                    <a:pt x="485" y="368"/>
                  </a:lnTo>
                  <a:lnTo>
                    <a:pt x="485" y="368"/>
                  </a:lnTo>
                  <a:lnTo>
                    <a:pt x="483" y="368"/>
                  </a:lnTo>
                  <a:lnTo>
                    <a:pt x="483" y="358"/>
                  </a:lnTo>
                  <a:lnTo>
                    <a:pt x="485" y="360"/>
                  </a:lnTo>
                  <a:close/>
                  <a:moveTo>
                    <a:pt x="483" y="378"/>
                  </a:moveTo>
                  <a:lnTo>
                    <a:pt x="491" y="377"/>
                  </a:lnTo>
                  <a:lnTo>
                    <a:pt x="492" y="380"/>
                  </a:lnTo>
                  <a:lnTo>
                    <a:pt x="483" y="381"/>
                  </a:lnTo>
                  <a:lnTo>
                    <a:pt x="483" y="378"/>
                  </a:lnTo>
                  <a:close/>
                  <a:moveTo>
                    <a:pt x="475" y="167"/>
                  </a:moveTo>
                  <a:lnTo>
                    <a:pt x="475" y="173"/>
                  </a:lnTo>
                  <a:lnTo>
                    <a:pt x="480" y="181"/>
                  </a:lnTo>
                  <a:lnTo>
                    <a:pt x="480" y="185"/>
                  </a:lnTo>
                  <a:lnTo>
                    <a:pt x="480" y="186"/>
                  </a:lnTo>
                  <a:lnTo>
                    <a:pt x="479" y="185"/>
                  </a:lnTo>
                  <a:lnTo>
                    <a:pt x="476" y="190"/>
                  </a:lnTo>
                  <a:lnTo>
                    <a:pt x="472" y="191"/>
                  </a:lnTo>
                  <a:lnTo>
                    <a:pt x="475" y="194"/>
                  </a:lnTo>
                  <a:lnTo>
                    <a:pt x="473" y="199"/>
                  </a:lnTo>
                  <a:lnTo>
                    <a:pt x="471" y="198"/>
                  </a:lnTo>
                  <a:lnTo>
                    <a:pt x="470" y="194"/>
                  </a:lnTo>
                  <a:lnTo>
                    <a:pt x="467" y="194"/>
                  </a:lnTo>
                  <a:lnTo>
                    <a:pt x="462" y="199"/>
                  </a:lnTo>
                  <a:lnTo>
                    <a:pt x="458" y="197"/>
                  </a:lnTo>
                  <a:lnTo>
                    <a:pt x="462" y="193"/>
                  </a:lnTo>
                  <a:lnTo>
                    <a:pt x="467" y="189"/>
                  </a:lnTo>
                  <a:lnTo>
                    <a:pt x="468" y="189"/>
                  </a:lnTo>
                  <a:lnTo>
                    <a:pt x="467" y="181"/>
                  </a:lnTo>
                  <a:lnTo>
                    <a:pt x="468" y="179"/>
                  </a:lnTo>
                  <a:lnTo>
                    <a:pt x="470" y="182"/>
                  </a:lnTo>
                  <a:lnTo>
                    <a:pt x="472" y="178"/>
                  </a:lnTo>
                  <a:lnTo>
                    <a:pt x="471" y="170"/>
                  </a:lnTo>
                  <a:lnTo>
                    <a:pt x="466" y="161"/>
                  </a:lnTo>
                  <a:lnTo>
                    <a:pt x="468" y="159"/>
                  </a:lnTo>
                  <a:lnTo>
                    <a:pt x="472" y="163"/>
                  </a:lnTo>
                  <a:lnTo>
                    <a:pt x="475" y="167"/>
                  </a:lnTo>
                  <a:close/>
                  <a:moveTo>
                    <a:pt x="463" y="390"/>
                  </a:moveTo>
                  <a:lnTo>
                    <a:pt x="460" y="393"/>
                  </a:lnTo>
                  <a:lnTo>
                    <a:pt x="456" y="386"/>
                  </a:lnTo>
                  <a:lnTo>
                    <a:pt x="454" y="389"/>
                  </a:lnTo>
                  <a:lnTo>
                    <a:pt x="454" y="398"/>
                  </a:lnTo>
                  <a:lnTo>
                    <a:pt x="452" y="400"/>
                  </a:lnTo>
                  <a:lnTo>
                    <a:pt x="448" y="389"/>
                  </a:lnTo>
                  <a:lnTo>
                    <a:pt x="454" y="368"/>
                  </a:lnTo>
                  <a:lnTo>
                    <a:pt x="467" y="365"/>
                  </a:lnTo>
                  <a:lnTo>
                    <a:pt x="475" y="358"/>
                  </a:lnTo>
                  <a:lnTo>
                    <a:pt x="475" y="358"/>
                  </a:lnTo>
                  <a:lnTo>
                    <a:pt x="475" y="364"/>
                  </a:lnTo>
                  <a:lnTo>
                    <a:pt x="475" y="364"/>
                  </a:lnTo>
                  <a:lnTo>
                    <a:pt x="456" y="373"/>
                  </a:lnTo>
                  <a:lnTo>
                    <a:pt x="456" y="378"/>
                  </a:lnTo>
                  <a:lnTo>
                    <a:pt x="466" y="374"/>
                  </a:lnTo>
                  <a:lnTo>
                    <a:pt x="460" y="382"/>
                  </a:lnTo>
                  <a:lnTo>
                    <a:pt x="463" y="390"/>
                  </a:lnTo>
                  <a:close/>
                  <a:moveTo>
                    <a:pt x="462" y="413"/>
                  </a:moveTo>
                  <a:lnTo>
                    <a:pt x="451" y="414"/>
                  </a:lnTo>
                  <a:lnTo>
                    <a:pt x="451" y="411"/>
                  </a:lnTo>
                  <a:lnTo>
                    <a:pt x="460" y="410"/>
                  </a:lnTo>
                  <a:lnTo>
                    <a:pt x="462" y="413"/>
                  </a:lnTo>
                  <a:close/>
                  <a:moveTo>
                    <a:pt x="444" y="368"/>
                  </a:moveTo>
                  <a:lnTo>
                    <a:pt x="447" y="370"/>
                  </a:lnTo>
                  <a:lnTo>
                    <a:pt x="439" y="384"/>
                  </a:lnTo>
                  <a:lnTo>
                    <a:pt x="438" y="392"/>
                  </a:lnTo>
                  <a:lnTo>
                    <a:pt x="432" y="397"/>
                  </a:lnTo>
                  <a:lnTo>
                    <a:pt x="427" y="396"/>
                  </a:lnTo>
                  <a:lnTo>
                    <a:pt x="411" y="397"/>
                  </a:lnTo>
                  <a:lnTo>
                    <a:pt x="411" y="390"/>
                  </a:lnTo>
                  <a:lnTo>
                    <a:pt x="405" y="377"/>
                  </a:lnTo>
                  <a:lnTo>
                    <a:pt x="410" y="372"/>
                  </a:lnTo>
                  <a:lnTo>
                    <a:pt x="415" y="374"/>
                  </a:lnTo>
                  <a:lnTo>
                    <a:pt x="418" y="369"/>
                  </a:lnTo>
                  <a:lnTo>
                    <a:pt x="424" y="362"/>
                  </a:lnTo>
                  <a:lnTo>
                    <a:pt x="430" y="354"/>
                  </a:lnTo>
                  <a:lnTo>
                    <a:pt x="440" y="344"/>
                  </a:lnTo>
                  <a:lnTo>
                    <a:pt x="448" y="348"/>
                  </a:lnTo>
                  <a:lnTo>
                    <a:pt x="442" y="360"/>
                  </a:lnTo>
                  <a:lnTo>
                    <a:pt x="444" y="368"/>
                  </a:lnTo>
                  <a:close/>
                  <a:moveTo>
                    <a:pt x="405" y="292"/>
                  </a:moveTo>
                  <a:lnTo>
                    <a:pt x="399" y="293"/>
                  </a:lnTo>
                  <a:lnTo>
                    <a:pt x="397" y="289"/>
                  </a:lnTo>
                  <a:lnTo>
                    <a:pt x="401" y="285"/>
                  </a:lnTo>
                  <a:lnTo>
                    <a:pt x="401" y="285"/>
                  </a:lnTo>
                  <a:lnTo>
                    <a:pt x="407" y="284"/>
                  </a:lnTo>
                  <a:lnTo>
                    <a:pt x="405" y="292"/>
                  </a:lnTo>
                  <a:close/>
                  <a:moveTo>
                    <a:pt x="447" y="321"/>
                  </a:moveTo>
                  <a:lnTo>
                    <a:pt x="448" y="321"/>
                  </a:lnTo>
                  <a:lnTo>
                    <a:pt x="442" y="335"/>
                  </a:lnTo>
                  <a:lnTo>
                    <a:pt x="439" y="333"/>
                  </a:lnTo>
                  <a:lnTo>
                    <a:pt x="447" y="321"/>
                  </a:lnTo>
                  <a:close/>
                  <a:moveTo>
                    <a:pt x="439" y="256"/>
                  </a:moveTo>
                  <a:lnTo>
                    <a:pt x="442" y="250"/>
                  </a:lnTo>
                  <a:lnTo>
                    <a:pt x="444" y="250"/>
                  </a:lnTo>
                  <a:lnTo>
                    <a:pt x="446" y="255"/>
                  </a:lnTo>
                  <a:lnTo>
                    <a:pt x="444" y="267"/>
                  </a:lnTo>
                  <a:lnTo>
                    <a:pt x="440" y="263"/>
                  </a:lnTo>
                  <a:lnTo>
                    <a:pt x="439" y="256"/>
                  </a:lnTo>
                  <a:close/>
                  <a:moveTo>
                    <a:pt x="450" y="130"/>
                  </a:moveTo>
                  <a:lnTo>
                    <a:pt x="458" y="139"/>
                  </a:lnTo>
                  <a:lnTo>
                    <a:pt x="455" y="138"/>
                  </a:lnTo>
                  <a:lnTo>
                    <a:pt x="455" y="139"/>
                  </a:lnTo>
                  <a:lnTo>
                    <a:pt x="455" y="139"/>
                  </a:lnTo>
                  <a:lnTo>
                    <a:pt x="438" y="118"/>
                  </a:lnTo>
                  <a:lnTo>
                    <a:pt x="432" y="110"/>
                  </a:lnTo>
                  <a:lnTo>
                    <a:pt x="435" y="112"/>
                  </a:lnTo>
                  <a:lnTo>
                    <a:pt x="446" y="122"/>
                  </a:lnTo>
                  <a:lnTo>
                    <a:pt x="452" y="128"/>
                  </a:lnTo>
                  <a:lnTo>
                    <a:pt x="450" y="128"/>
                  </a:lnTo>
                  <a:lnTo>
                    <a:pt x="450" y="130"/>
                  </a:lnTo>
                  <a:close/>
                  <a:moveTo>
                    <a:pt x="468" y="202"/>
                  </a:moveTo>
                  <a:lnTo>
                    <a:pt x="467" y="204"/>
                  </a:lnTo>
                  <a:lnTo>
                    <a:pt x="467" y="204"/>
                  </a:lnTo>
                  <a:lnTo>
                    <a:pt x="464" y="199"/>
                  </a:lnTo>
                  <a:lnTo>
                    <a:pt x="468" y="197"/>
                  </a:lnTo>
                  <a:lnTo>
                    <a:pt x="468" y="197"/>
                  </a:lnTo>
                  <a:lnTo>
                    <a:pt x="471" y="202"/>
                  </a:lnTo>
                  <a:lnTo>
                    <a:pt x="468" y="202"/>
                  </a:lnTo>
                  <a:close/>
                  <a:moveTo>
                    <a:pt x="471" y="315"/>
                  </a:moveTo>
                  <a:lnTo>
                    <a:pt x="470" y="319"/>
                  </a:lnTo>
                  <a:lnTo>
                    <a:pt x="467" y="309"/>
                  </a:lnTo>
                  <a:lnTo>
                    <a:pt x="471" y="309"/>
                  </a:lnTo>
                  <a:lnTo>
                    <a:pt x="471" y="315"/>
                  </a:lnTo>
                  <a:close/>
                  <a:moveTo>
                    <a:pt x="464" y="214"/>
                  </a:moveTo>
                  <a:lnTo>
                    <a:pt x="462" y="214"/>
                  </a:lnTo>
                  <a:lnTo>
                    <a:pt x="460" y="207"/>
                  </a:lnTo>
                  <a:lnTo>
                    <a:pt x="458" y="207"/>
                  </a:lnTo>
                  <a:lnTo>
                    <a:pt x="456" y="204"/>
                  </a:lnTo>
                  <a:lnTo>
                    <a:pt x="459" y="199"/>
                  </a:lnTo>
                  <a:lnTo>
                    <a:pt x="463" y="203"/>
                  </a:lnTo>
                  <a:lnTo>
                    <a:pt x="464" y="214"/>
                  </a:lnTo>
                  <a:close/>
                  <a:moveTo>
                    <a:pt x="464" y="239"/>
                  </a:moveTo>
                  <a:lnTo>
                    <a:pt x="462" y="239"/>
                  </a:lnTo>
                  <a:lnTo>
                    <a:pt x="463" y="234"/>
                  </a:lnTo>
                  <a:lnTo>
                    <a:pt x="464" y="234"/>
                  </a:lnTo>
                  <a:lnTo>
                    <a:pt x="464" y="239"/>
                  </a:lnTo>
                  <a:close/>
                  <a:moveTo>
                    <a:pt x="456" y="292"/>
                  </a:moveTo>
                  <a:lnTo>
                    <a:pt x="454" y="295"/>
                  </a:lnTo>
                  <a:lnTo>
                    <a:pt x="454" y="303"/>
                  </a:lnTo>
                  <a:lnTo>
                    <a:pt x="464" y="305"/>
                  </a:lnTo>
                  <a:lnTo>
                    <a:pt x="463" y="309"/>
                  </a:lnTo>
                  <a:lnTo>
                    <a:pt x="451" y="307"/>
                  </a:lnTo>
                  <a:lnTo>
                    <a:pt x="447" y="300"/>
                  </a:lnTo>
                  <a:lnTo>
                    <a:pt x="447" y="283"/>
                  </a:lnTo>
                  <a:lnTo>
                    <a:pt x="454" y="281"/>
                  </a:lnTo>
                  <a:lnTo>
                    <a:pt x="456" y="292"/>
                  </a:lnTo>
                  <a:close/>
                  <a:moveTo>
                    <a:pt x="464" y="324"/>
                  </a:moveTo>
                  <a:lnTo>
                    <a:pt x="462" y="325"/>
                  </a:lnTo>
                  <a:lnTo>
                    <a:pt x="462" y="316"/>
                  </a:lnTo>
                  <a:lnTo>
                    <a:pt x="464" y="317"/>
                  </a:lnTo>
                  <a:lnTo>
                    <a:pt x="464" y="324"/>
                  </a:lnTo>
                  <a:close/>
                  <a:moveTo>
                    <a:pt x="459" y="313"/>
                  </a:moveTo>
                  <a:lnTo>
                    <a:pt x="459" y="317"/>
                  </a:lnTo>
                  <a:lnTo>
                    <a:pt x="459" y="317"/>
                  </a:lnTo>
                  <a:lnTo>
                    <a:pt x="458" y="319"/>
                  </a:lnTo>
                  <a:lnTo>
                    <a:pt x="458" y="312"/>
                  </a:lnTo>
                  <a:lnTo>
                    <a:pt x="459" y="313"/>
                  </a:lnTo>
                  <a:close/>
                  <a:moveTo>
                    <a:pt x="473" y="407"/>
                  </a:moveTo>
                  <a:lnTo>
                    <a:pt x="477" y="407"/>
                  </a:lnTo>
                  <a:lnTo>
                    <a:pt x="466" y="418"/>
                  </a:lnTo>
                  <a:lnTo>
                    <a:pt x="464" y="415"/>
                  </a:lnTo>
                  <a:lnTo>
                    <a:pt x="473" y="407"/>
                  </a:lnTo>
                  <a:close/>
                  <a:moveTo>
                    <a:pt x="473" y="340"/>
                  </a:moveTo>
                  <a:lnTo>
                    <a:pt x="468" y="338"/>
                  </a:lnTo>
                  <a:lnTo>
                    <a:pt x="468" y="333"/>
                  </a:lnTo>
                  <a:lnTo>
                    <a:pt x="464" y="333"/>
                  </a:lnTo>
                  <a:lnTo>
                    <a:pt x="459" y="337"/>
                  </a:lnTo>
                  <a:lnTo>
                    <a:pt x="460" y="332"/>
                  </a:lnTo>
                  <a:lnTo>
                    <a:pt x="468" y="327"/>
                  </a:lnTo>
                  <a:lnTo>
                    <a:pt x="472" y="321"/>
                  </a:lnTo>
                  <a:lnTo>
                    <a:pt x="477" y="329"/>
                  </a:lnTo>
                  <a:lnTo>
                    <a:pt x="473" y="340"/>
                  </a:lnTo>
                  <a:close/>
                  <a:moveTo>
                    <a:pt x="471" y="155"/>
                  </a:moveTo>
                  <a:lnTo>
                    <a:pt x="464" y="155"/>
                  </a:lnTo>
                  <a:lnTo>
                    <a:pt x="464" y="155"/>
                  </a:lnTo>
                  <a:lnTo>
                    <a:pt x="466" y="158"/>
                  </a:lnTo>
                  <a:lnTo>
                    <a:pt x="466" y="158"/>
                  </a:lnTo>
                  <a:lnTo>
                    <a:pt x="464" y="159"/>
                  </a:lnTo>
                  <a:lnTo>
                    <a:pt x="462" y="153"/>
                  </a:lnTo>
                  <a:lnTo>
                    <a:pt x="463" y="153"/>
                  </a:lnTo>
                  <a:lnTo>
                    <a:pt x="458" y="143"/>
                  </a:lnTo>
                  <a:lnTo>
                    <a:pt x="468" y="146"/>
                  </a:lnTo>
                  <a:lnTo>
                    <a:pt x="471" y="155"/>
                  </a:lnTo>
                  <a:close/>
                  <a:moveTo>
                    <a:pt x="355" y="49"/>
                  </a:moveTo>
                  <a:lnTo>
                    <a:pt x="357" y="52"/>
                  </a:lnTo>
                  <a:lnTo>
                    <a:pt x="354" y="53"/>
                  </a:lnTo>
                  <a:lnTo>
                    <a:pt x="350" y="52"/>
                  </a:lnTo>
                  <a:lnTo>
                    <a:pt x="347" y="51"/>
                  </a:lnTo>
                  <a:lnTo>
                    <a:pt x="347" y="51"/>
                  </a:lnTo>
                  <a:lnTo>
                    <a:pt x="355" y="49"/>
                  </a:lnTo>
                  <a:lnTo>
                    <a:pt x="355" y="49"/>
                  </a:lnTo>
                  <a:close/>
                  <a:moveTo>
                    <a:pt x="273" y="59"/>
                  </a:moveTo>
                  <a:lnTo>
                    <a:pt x="273" y="59"/>
                  </a:lnTo>
                  <a:lnTo>
                    <a:pt x="259" y="61"/>
                  </a:lnTo>
                  <a:lnTo>
                    <a:pt x="253" y="64"/>
                  </a:lnTo>
                  <a:lnTo>
                    <a:pt x="253" y="64"/>
                  </a:lnTo>
                  <a:lnTo>
                    <a:pt x="249" y="64"/>
                  </a:lnTo>
                  <a:lnTo>
                    <a:pt x="256" y="59"/>
                  </a:lnTo>
                  <a:lnTo>
                    <a:pt x="256" y="59"/>
                  </a:lnTo>
                  <a:lnTo>
                    <a:pt x="264" y="57"/>
                  </a:lnTo>
                  <a:lnTo>
                    <a:pt x="264" y="57"/>
                  </a:lnTo>
                  <a:lnTo>
                    <a:pt x="272" y="57"/>
                  </a:lnTo>
                  <a:lnTo>
                    <a:pt x="273" y="59"/>
                  </a:lnTo>
                  <a:close/>
                  <a:moveTo>
                    <a:pt x="248" y="64"/>
                  </a:moveTo>
                  <a:lnTo>
                    <a:pt x="252" y="65"/>
                  </a:lnTo>
                  <a:lnTo>
                    <a:pt x="249" y="68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4" y="70"/>
                  </a:lnTo>
                  <a:lnTo>
                    <a:pt x="243" y="68"/>
                  </a:lnTo>
                  <a:lnTo>
                    <a:pt x="248" y="64"/>
                  </a:lnTo>
                  <a:close/>
                  <a:moveTo>
                    <a:pt x="245" y="43"/>
                  </a:moveTo>
                  <a:lnTo>
                    <a:pt x="245" y="43"/>
                  </a:lnTo>
                  <a:lnTo>
                    <a:pt x="248" y="39"/>
                  </a:lnTo>
                  <a:lnTo>
                    <a:pt x="251" y="39"/>
                  </a:lnTo>
                  <a:lnTo>
                    <a:pt x="251" y="40"/>
                  </a:lnTo>
                  <a:lnTo>
                    <a:pt x="251" y="41"/>
                  </a:lnTo>
                  <a:lnTo>
                    <a:pt x="245" y="43"/>
                  </a:lnTo>
                  <a:close/>
                  <a:moveTo>
                    <a:pt x="267" y="24"/>
                  </a:moveTo>
                  <a:lnTo>
                    <a:pt x="267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1" y="27"/>
                  </a:lnTo>
                  <a:lnTo>
                    <a:pt x="255" y="25"/>
                  </a:lnTo>
                  <a:lnTo>
                    <a:pt x="251" y="27"/>
                  </a:lnTo>
                  <a:lnTo>
                    <a:pt x="251" y="27"/>
                  </a:lnTo>
                  <a:lnTo>
                    <a:pt x="249" y="28"/>
                  </a:lnTo>
                  <a:lnTo>
                    <a:pt x="245" y="28"/>
                  </a:lnTo>
                  <a:lnTo>
                    <a:pt x="243" y="28"/>
                  </a:lnTo>
                  <a:lnTo>
                    <a:pt x="239" y="28"/>
                  </a:lnTo>
                  <a:lnTo>
                    <a:pt x="235" y="29"/>
                  </a:lnTo>
                  <a:lnTo>
                    <a:pt x="235" y="29"/>
                  </a:lnTo>
                  <a:lnTo>
                    <a:pt x="251" y="25"/>
                  </a:lnTo>
                  <a:lnTo>
                    <a:pt x="267" y="24"/>
                  </a:lnTo>
                  <a:lnTo>
                    <a:pt x="267" y="24"/>
                  </a:lnTo>
                  <a:close/>
                  <a:moveTo>
                    <a:pt x="235" y="41"/>
                  </a:moveTo>
                  <a:lnTo>
                    <a:pt x="237" y="40"/>
                  </a:lnTo>
                  <a:lnTo>
                    <a:pt x="237" y="40"/>
                  </a:lnTo>
                  <a:lnTo>
                    <a:pt x="241" y="37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5" y="40"/>
                  </a:lnTo>
                  <a:lnTo>
                    <a:pt x="243" y="41"/>
                  </a:lnTo>
                  <a:lnTo>
                    <a:pt x="239" y="41"/>
                  </a:lnTo>
                  <a:lnTo>
                    <a:pt x="229" y="44"/>
                  </a:lnTo>
                  <a:lnTo>
                    <a:pt x="235" y="41"/>
                  </a:lnTo>
                  <a:close/>
                  <a:moveTo>
                    <a:pt x="125" y="81"/>
                  </a:moveTo>
                  <a:lnTo>
                    <a:pt x="125" y="81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44" y="66"/>
                  </a:lnTo>
                  <a:lnTo>
                    <a:pt x="146" y="66"/>
                  </a:lnTo>
                  <a:lnTo>
                    <a:pt x="142" y="69"/>
                  </a:lnTo>
                  <a:lnTo>
                    <a:pt x="140" y="72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22" y="88"/>
                  </a:lnTo>
                  <a:lnTo>
                    <a:pt x="118" y="90"/>
                  </a:lnTo>
                  <a:lnTo>
                    <a:pt x="115" y="93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25" y="81"/>
                  </a:lnTo>
                  <a:lnTo>
                    <a:pt x="125" y="81"/>
                  </a:lnTo>
                  <a:close/>
                  <a:moveTo>
                    <a:pt x="81" y="151"/>
                  </a:moveTo>
                  <a:lnTo>
                    <a:pt x="81" y="151"/>
                  </a:lnTo>
                  <a:lnTo>
                    <a:pt x="85" y="154"/>
                  </a:lnTo>
                  <a:lnTo>
                    <a:pt x="82" y="158"/>
                  </a:lnTo>
                  <a:lnTo>
                    <a:pt x="79" y="161"/>
                  </a:lnTo>
                  <a:lnTo>
                    <a:pt x="79" y="153"/>
                  </a:lnTo>
                  <a:lnTo>
                    <a:pt x="81" y="151"/>
                  </a:lnTo>
                  <a:close/>
                  <a:moveTo>
                    <a:pt x="81" y="142"/>
                  </a:moveTo>
                  <a:lnTo>
                    <a:pt x="85" y="135"/>
                  </a:lnTo>
                  <a:lnTo>
                    <a:pt x="85" y="13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1" y="143"/>
                  </a:lnTo>
                  <a:lnTo>
                    <a:pt x="81" y="143"/>
                  </a:lnTo>
                  <a:lnTo>
                    <a:pt x="81" y="142"/>
                  </a:lnTo>
                  <a:lnTo>
                    <a:pt x="81" y="142"/>
                  </a:lnTo>
                  <a:close/>
                  <a:moveTo>
                    <a:pt x="135" y="451"/>
                  </a:moveTo>
                  <a:lnTo>
                    <a:pt x="135" y="451"/>
                  </a:lnTo>
                  <a:lnTo>
                    <a:pt x="134" y="475"/>
                  </a:lnTo>
                  <a:lnTo>
                    <a:pt x="129" y="476"/>
                  </a:lnTo>
                  <a:lnTo>
                    <a:pt x="122" y="470"/>
                  </a:lnTo>
                  <a:lnTo>
                    <a:pt x="118" y="461"/>
                  </a:lnTo>
                  <a:lnTo>
                    <a:pt x="119" y="454"/>
                  </a:lnTo>
                  <a:lnTo>
                    <a:pt x="115" y="445"/>
                  </a:lnTo>
                  <a:lnTo>
                    <a:pt x="115" y="439"/>
                  </a:lnTo>
                  <a:lnTo>
                    <a:pt x="123" y="439"/>
                  </a:lnTo>
                  <a:lnTo>
                    <a:pt x="130" y="426"/>
                  </a:lnTo>
                  <a:lnTo>
                    <a:pt x="135" y="437"/>
                  </a:lnTo>
                  <a:lnTo>
                    <a:pt x="135" y="451"/>
                  </a:lnTo>
                  <a:close/>
                  <a:moveTo>
                    <a:pt x="268" y="361"/>
                  </a:moveTo>
                  <a:lnTo>
                    <a:pt x="263" y="358"/>
                  </a:lnTo>
                  <a:lnTo>
                    <a:pt x="263" y="342"/>
                  </a:lnTo>
                  <a:lnTo>
                    <a:pt x="263" y="342"/>
                  </a:lnTo>
                  <a:lnTo>
                    <a:pt x="268" y="342"/>
                  </a:lnTo>
                  <a:lnTo>
                    <a:pt x="273" y="356"/>
                  </a:lnTo>
                  <a:lnTo>
                    <a:pt x="268" y="361"/>
                  </a:lnTo>
                  <a:close/>
                  <a:moveTo>
                    <a:pt x="333" y="312"/>
                  </a:moveTo>
                  <a:lnTo>
                    <a:pt x="333" y="312"/>
                  </a:lnTo>
                  <a:lnTo>
                    <a:pt x="332" y="300"/>
                  </a:lnTo>
                  <a:lnTo>
                    <a:pt x="332" y="300"/>
                  </a:lnTo>
                  <a:lnTo>
                    <a:pt x="316" y="277"/>
                  </a:lnTo>
                  <a:lnTo>
                    <a:pt x="316" y="277"/>
                  </a:lnTo>
                  <a:lnTo>
                    <a:pt x="296" y="285"/>
                  </a:lnTo>
                  <a:lnTo>
                    <a:pt x="294" y="289"/>
                  </a:lnTo>
                  <a:lnTo>
                    <a:pt x="286" y="295"/>
                  </a:lnTo>
                  <a:lnTo>
                    <a:pt x="280" y="303"/>
                  </a:lnTo>
                  <a:lnTo>
                    <a:pt x="265" y="313"/>
                  </a:lnTo>
                  <a:lnTo>
                    <a:pt x="265" y="313"/>
                  </a:lnTo>
                  <a:lnTo>
                    <a:pt x="263" y="338"/>
                  </a:lnTo>
                  <a:lnTo>
                    <a:pt x="249" y="350"/>
                  </a:lnTo>
                  <a:lnTo>
                    <a:pt x="244" y="336"/>
                  </a:lnTo>
                  <a:lnTo>
                    <a:pt x="244" y="336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281"/>
                  </a:lnTo>
                  <a:lnTo>
                    <a:pt x="224" y="287"/>
                  </a:lnTo>
                  <a:lnTo>
                    <a:pt x="217" y="277"/>
                  </a:lnTo>
                  <a:lnTo>
                    <a:pt x="221" y="275"/>
                  </a:lnTo>
                  <a:lnTo>
                    <a:pt x="212" y="269"/>
                  </a:lnTo>
                  <a:lnTo>
                    <a:pt x="209" y="259"/>
                  </a:lnTo>
                  <a:lnTo>
                    <a:pt x="209" y="259"/>
                  </a:lnTo>
                  <a:lnTo>
                    <a:pt x="190" y="259"/>
                  </a:lnTo>
                  <a:lnTo>
                    <a:pt x="175" y="256"/>
                  </a:lnTo>
                  <a:lnTo>
                    <a:pt x="171" y="246"/>
                  </a:lnTo>
                  <a:lnTo>
                    <a:pt x="159" y="246"/>
                  </a:lnTo>
                  <a:lnTo>
                    <a:pt x="159" y="246"/>
                  </a:lnTo>
                  <a:lnTo>
                    <a:pt x="148" y="226"/>
                  </a:lnTo>
                  <a:lnTo>
                    <a:pt x="143" y="228"/>
                  </a:lnTo>
                  <a:lnTo>
                    <a:pt x="143" y="228"/>
                  </a:lnTo>
                  <a:lnTo>
                    <a:pt x="148" y="258"/>
                  </a:lnTo>
                  <a:lnTo>
                    <a:pt x="159" y="256"/>
                  </a:lnTo>
                  <a:lnTo>
                    <a:pt x="167" y="254"/>
                  </a:lnTo>
                  <a:lnTo>
                    <a:pt x="168" y="26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60" y="289"/>
                  </a:lnTo>
                  <a:lnTo>
                    <a:pt x="160" y="289"/>
                  </a:lnTo>
                  <a:lnTo>
                    <a:pt x="140" y="299"/>
                  </a:lnTo>
                  <a:lnTo>
                    <a:pt x="140" y="299"/>
                  </a:lnTo>
                  <a:lnTo>
                    <a:pt x="111" y="304"/>
                  </a:lnTo>
                  <a:lnTo>
                    <a:pt x="107" y="292"/>
                  </a:lnTo>
                  <a:lnTo>
                    <a:pt x="109" y="275"/>
                  </a:lnTo>
                  <a:lnTo>
                    <a:pt x="105" y="264"/>
                  </a:lnTo>
                  <a:lnTo>
                    <a:pt x="103" y="243"/>
                  </a:lnTo>
                  <a:lnTo>
                    <a:pt x="103" y="243"/>
                  </a:lnTo>
                  <a:lnTo>
                    <a:pt x="103" y="219"/>
                  </a:lnTo>
                  <a:lnTo>
                    <a:pt x="99" y="220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8" y="275"/>
                  </a:lnTo>
                  <a:lnTo>
                    <a:pt x="99" y="288"/>
                  </a:lnTo>
                  <a:lnTo>
                    <a:pt x="107" y="304"/>
                  </a:lnTo>
                  <a:lnTo>
                    <a:pt x="106" y="309"/>
                  </a:lnTo>
                  <a:lnTo>
                    <a:pt x="113" y="316"/>
                  </a:lnTo>
                  <a:lnTo>
                    <a:pt x="113" y="316"/>
                  </a:lnTo>
                  <a:lnTo>
                    <a:pt x="138" y="315"/>
                  </a:lnTo>
                  <a:lnTo>
                    <a:pt x="135" y="327"/>
                  </a:lnTo>
                  <a:lnTo>
                    <a:pt x="135" y="327"/>
                  </a:lnTo>
                  <a:lnTo>
                    <a:pt x="125" y="346"/>
                  </a:lnTo>
                  <a:lnTo>
                    <a:pt x="114" y="357"/>
                  </a:lnTo>
                  <a:lnTo>
                    <a:pt x="107" y="360"/>
                  </a:lnTo>
                  <a:lnTo>
                    <a:pt x="98" y="373"/>
                  </a:lnTo>
                  <a:lnTo>
                    <a:pt x="93" y="376"/>
                  </a:lnTo>
                  <a:lnTo>
                    <a:pt x="90" y="389"/>
                  </a:lnTo>
                  <a:lnTo>
                    <a:pt x="94" y="406"/>
                  </a:lnTo>
                  <a:lnTo>
                    <a:pt x="97" y="411"/>
                  </a:lnTo>
                  <a:lnTo>
                    <a:pt x="97" y="411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89" y="445"/>
                  </a:lnTo>
                  <a:lnTo>
                    <a:pt x="93" y="451"/>
                  </a:lnTo>
                  <a:lnTo>
                    <a:pt x="97" y="462"/>
                  </a:lnTo>
                  <a:lnTo>
                    <a:pt x="93" y="463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9"/>
                  </a:lnTo>
                  <a:lnTo>
                    <a:pt x="95" y="479"/>
                  </a:lnTo>
                  <a:lnTo>
                    <a:pt x="79" y="461"/>
                  </a:lnTo>
                  <a:lnTo>
                    <a:pt x="65" y="441"/>
                  </a:lnTo>
                  <a:lnTo>
                    <a:pt x="52" y="418"/>
                  </a:lnTo>
                  <a:lnTo>
                    <a:pt x="41" y="396"/>
                  </a:lnTo>
                  <a:lnTo>
                    <a:pt x="33" y="372"/>
                  </a:lnTo>
                  <a:lnTo>
                    <a:pt x="26" y="346"/>
                  </a:lnTo>
                  <a:lnTo>
                    <a:pt x="22" y="320"/>
                  </a:lnTo>
                  <a:lnTo>
                    <a:pt x="22" y="293"/>
                  </a:lnTo>
                  <a:lnTo>
                    <a:pt x="22" y="293"/>
                  </a:lnTo>
                  <a:lnTo>
                    <a:pt x="22" y="273"/>
                  </a:lnTo>
                  <a:lnTo>
                    <a:pt x="25" y="252"/>
                  </a:lnTo>
                  <a:lnTo>
                    <a:pt x="29" y="232"/>
                  </a:lnTo>
                  <a:lnTo>
                    <a:pt x="34" y="214"/>
                  </a:lnTo>
                  <a:lnTo>
                    <a:pt x="41" y="195"/>
                  </a:lnTo>
                  <a:lnTo>
                    <a:pt x="49" y="177"/>
                  </a:lnTo>
                  <a:lnTo>
                    <a:pt x="58" y="159"/>
                  </a:lnTo>
                  <a:lnTo>
                    <a:pt x="68" y="142"/>
                  </a:lnTo>
                  <a:lnTo>
                    <a:pt x="70" y="143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5" y="151"/>
                  </a:lnTo>
                  <a:lnTo>
                    <a:pt x="72" y="161"/>
                  </a:lnTo>
                  <a:lnTo>
                    <a:pt x="68" y="165"/>
                  </a:lnTo>
                  <a:lnTo>
                    <a:pt x="66" y="171"/>
                  </a:lnTo>
                  <a:lnTo>
                    <a:pt x="69" y="177"/>
                  </a:lnTo>
                  <a:lnTo>
                    <a:pt x="68" y="185"/>
                  </a:lnTo>
                  <a:lnTo>
                    <a:pt x="70" y="191"/>
                  </a:lnTo>
                  <a:lnTo>
                    <a:pt x="73" y="191"/>
                  </a:lnTo>
                  <a:lnTo>
                    <a:pt x="75" y="187"/>
                  </a:lnTo>
                  <a:lnTo>
                    <a:pt x="78" y="183"/>
                  </a:lnTo>
                  <a:lnTo>
                    <a:pt x="82" y="187"/>
                  </a:lnTo>
                  <a:lnTo>
                    <a:pt x="85" y="195"/>
                  </a:lnTo>
                  <a:lnTo>
                    <a:pt x="93" y="203"/>
                  </a:lnTo>
                  <a:lnTo>
                    <a:pt x="98" y="202"/>
                  </a:lnTo>
                  <a:lnTo>
                    <a:pt x="106" y="207"/>
                  </a:lnTo>
                  <a:lnTo>
                    <a:pt x="118" y="194"/>
                  </a:lnTo>
                  <a:lnTo>
                    <a:pt x="122" y="185"/>
                  </a:lnTo>
                  <a:lnTo>
                    <a:pt x="114" y="185"/>
                  </a:lnTo>
                  <a:lnTo>
                    <a:pt x="110" y="181"/>
                  </a:lnTo>
                  <a:lnTo>
                    <a:pt x="103" y="179"/>
                  </a:lnTo>
                  <a:lnTo>
                    <a:pt x="103" y="170"/>
                  </a:lnTo>
                  <a:lnTo>
                    <a:pt x="109" y="162"/>
                  </a:lnTo>
                  <a:lnTo>
                    <a:pt x="117" y="159"/>
                  </a:lnTo>
                  <a:lnTo>
                    <a:pt x="127" y="159"/>
                  </a:lnTo>
                  <a:lnTo>
                    <a:pt x="133" y="162"/>
                  </a:lnTo>
                  <a:lnTo>
                    <a:pt x="137" y="169"/>
                  </a:lnTo>
                  <a:lnTo>
                    <a:pt x="144" y="171"/>
                  </a:lnTo>
                  <a:lnTo>
                    <a:pt x="150" y="167"/>
                  </a:lnTo>
                  <a:lnTo>
                    <a:pt x="147" y="158"/>
                  </a:lnTo>
                  <a:lnTo>
                    <a:pt x="143" y="151"/>
                  </a:lnTo>
                  <a:lnTo>
                    <a:pt x="147" y="150"/>
                  </a:lnTo>
                  <a:lnTo>
                    <a:pt x="154" y="145"/>
                  </a:lnTo>
                  <a:lnTo>
                    <a:pt x="154" y="145"/>
                  </a:lnTo>
                  <a:lnTo>
                    <a:pt x="142" y="143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5"/>
                  </a:lnTo>
                  <a:lnTo>
                    <a:pt x="135" y="145"/>
                  </a:lnTo>
                  <a:lnTo>
                    <a:pt x="138" y="141"/>
                  </a:lnTo>
                  <a:lnTo>
                    <a:pt x="135" y="139"/>
                  </a:lnTo>
                  <a:lnTo>
                    <a:pt x="130" y="142"/>
                  </a:lnTo>
                  <a:lnTo>
                    <a:pt x="117" y="153"/>
                  </a:lnTo>
                  <a:lnTo>
                    <a:pt x="117" y="157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9" y="155"/>
                  </a:lnTo>
                  <a:lnTo>
                    <a:pt x="105" y="157"/>
                  </a:lnTo>
                  <a:lnTo>
                    <a:pt x="103" y="154"/>
                  </a:lnTo>
                  <a:lnTo>
                    <a:pt x="101" y="157"/>
                  </a:lnTo>
                  <a:lnTo>
                    <a:pt x="99" y="166"/>
                  </a:lnTo>
                  <a:lnTo>
                    <a:pt x="95" y="167"/>
                  </a:lnTo>
                  <a:lnTo>
                    <a:pt x="91" y="171"/>
                  </a:lnTo>
                  <a:lnTo>
                    <a:pt x="91" y="167"/>
                  </a:lnTo>
                  <a:lnTo>
                    <a:pt x="98" y="150"/>
                  </a:lnTo>
                  <a:lnTo>
                    <a:pt x="102" y="145"/>
                  </a:lnTo>
                  <a:lnTo>
                    <a:pt x="102" y="134"/>
                  </a:lnTo>
                  <a:lnTo>
                    <a:pt x="105" y="125"/>
                  </a:lnTo>
                  <a:lnTo>
                    <a:pt x="103" y="125"/>
                  </a:lnTo>
                  <a:lnTo>
                    <a:pt x="99" y="128"/>
                  </a:lnTo>
                  <a:lnTo>
                    <a:pt x="95" y="141"/>
                  </a:lnTo>
                  <a:lnTo>
                    <a:pt x="97" y="147"/>
                  </a:lnTo>
                  <a:lnTo>
                    <a:pt x="94" y="151"/>
                  </a:lnTo>
                  <a:lnTo>
                    <a:pt x="94" y="151"/>
                  </a:lnTo>
                  <a:lnTo>
                    <a:pt x="93" y="150"/>
                  </a:lnTo>
                  <a:lnTo>
                    <a:pt x="87" y="155"/>
                  </a:lnTo>
                  <a:lnTo>
                    <a:pt x="85" y="157"/>
                  </a:lnTo>
                  <a:lnTo>
                    <a:pt x="90" y="149"/>
                  </a:lnTo>
                  <a:lnTo>
                    <a:pt x="91" y="138"/>
                  </a:lnTo>
                  <a:lnTo>
                    <a:pt x="91" y="138"/>
                  </a:lnTo>
                  <a:lnTo>
                    <a:pt x="97" y="124"/>
                  </a:lnTo>
                  <a:lnTo>
                    <a:pt x="94" y="125"/>
                  </a:lnTo>
                  <a:lnTo>
                    <a:pt x="90" y="126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83" y="126"/>
                  </a:lnTo>
                  <a:lnTo>
                    <a:pt x="81" y="125"/>
                  </a:lnTo>
                  <a:lnTo>
                    <a:pt x="81" y="125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09" y="96"/>
                  </a:lnTo>
                  <a:lnTo>
                    <a:pt x="113" y="96"/>
                  </a:lnTo>
                  <a:lnTo>
                    <a:pt x="117" y="93"/>
                  </a:lnTo>
                  <a:lnTo>
                    <a:pt x="119" y="94"/>
                  </a:lnTo>
                  <a:lnTo>
                    <a:pt x="126" y="90"/>
                  </a:lnTo>
                  <a:lnTo>
                    <a:pt x="130" y="93"/>
                  </a:lnTo>
                  <a:lnTo>
                    <a:pt x="134" y="89"/>
                  </a:lnTo>
                  <a:lnTo>
                    <a:pt x="140" y="84"/>
                  </a:lnTo>
                  <a:lnTo>
                    <a:pt x="144" y="82"/>
                  </a:lnTo>
                  <a:lnTo>
                    <a:pt x="146" y="84"/>
                  </a:lnTo>
                  <a:lnTo>
                    <a:pt x="137" y="90"/>
                  </a:lnTo>
                  <a:lnTo>
                    <a:pt x="134" y="94"/>
                  </a:lnTo>
                  <a:lnTo>
                    <a:pt x="135" y="97"/>
                  </a:lnTo>
                  <a:lnTo>
                    <a:pt x="142" y="97"/>
                  </a:lnTo>
                  <a:lnTo>
                    <a:pt x="144" y="100"/>
                  </a:lnTo>
                  <a:lnTo>
                    <a:pt x="148" y="98"/>
                  </a:lnTo>
                  <a:lnTo>
                    <a:pt x="151" y="96"/>
                  </a:lnTo>
                  <a:lnTo>
                    <a:pt x="158" y="93"/>
                  </a:lnTo>
                  <a:lnTo>
                    <a:pt x="158" y="97"/>
                  </a:lnTo>
                  <a:lnTo>
                    <a:pt x="162" y="93"/>
                  </a:lnTo>
                  <a:lnTo>
                    <a:pt x="164" y="90"/>
                  </a:lnTo>
                  <a:lnTo>
                    <a:pt x="168" y="90"/>
                  </a:lnTo>
                  <a:lnTo>
                    <a:pt x="170" y="93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67" y="88"/>
                  </a:lnTo>
                  <a:lnTo>
                    <a:pt x="167" y="84"/>
                  </a:lnTo>
                  <a:lnTo>
                    <a:pt x="172" y="81"/>
                  </a:lnTo>
                  <a:lnTo>
                    <a:pt x="178" y="77"/>
                  </a:lnTo>
                  <a:lnTo>
                    <a:pt x="188" y="74"/>
                  </a:lnTo>
                  <a:lnTo>
                    <a:pt x="191" y="72"/>
                  </a:lnTo>
                  <a:lnTo>
                    <a:pt x="188" y="70"/>
                  </a:lnTo>
                  <a:lnTo>
                    <a:pt x="180" y="73"/>
                  </a:lnTo>
                  <a:lnTo>
                    <a:pt x="174" y="74"/>
                  </a:lnTo>
                  <a:lnTo>
                    <a:pt x="164" y="80"/>
                  </a:lnTo>
                  <a:lnTo>
                    <a:pt x="162" y="84"/>
                  </a:lnTo>
                  <a:lnTo>
                    <a:pt x="154" y="86"/>
                  </a:lnTo>
                  <a:lnTo>
                    <a:pt x="146" y="92"/>
                  </a:lnTo>
                  <a:lnTo>
                    <a:pt x="143" y="89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47" y="80"/>
                  </a:lnTo>
                  <a:lnTo>
                    <a:pt x="146" y="77"/>
                  </a:lnTo>
                  <a:lnTo>
                    <a:pt x="159" y="69"/>
                  </a:lnTo>
                  <a:lnTo>
                    <a:pt x="163" y="66"/>
                  </a:lnTo>
                  <a:lnTo>
                    <a:pt x="171" y="66"/>
                  </a:lnTo>
                  <a:lnTo>
                    <a:pt x="171" y="66"/>
                  </a:lnTo>
                  <a:lnTo>
                    <a:pt x="188" y="61"/>
                  </a:lnTo>
                  <a:lnTo>
                    <a:pt x="200" y="59"/>
                  </a:lnTo>
                  <a:lnTo>
                    <a:pt x="200" y="59"/>
                  </a:lnTo>
                  <a:lnTo>
                    <a:pt x="208" y="60"/>
                  </a:lnTo>
                  <a:lnTo>
                    <a:pt x="213" y="60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6" y="68"/>
                  </a:lnTo>
                  <a:lnTo>
                    <a:pt x="216" y="72"/>
                  </a:lnTo>
                  <a:lnTo>
                    <a:pt x="217" y="74"/>
                  </a:lnTo>
                  <a:lnTo>
                    <a:pt x="216" y="77"/>
                  </a:lnTo>
                  <a:lnTo>
                    <a:pt x="212" y="78"/>
                  </a:lnTo>
                  <a:lnTo>
                    <a:pt x="205" y="77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198" y="84"/>
                  </a:lnTo>
                  <a:lnTo>
                    <a:pt x="205" y="84"/>
                  </a:lnTo>
                  <a:lnTo>
                    <a:pt x="211" y="80"/>
                  </a:lnTo>
                  <a:lnTo>
                    <a:pt x="217" y="81"/>
                  </a:lnTo>
                  <a:lnTo>
                    <a:pt x="220" y="78"/>
                  </a:lnTo>
                  <a:lnTo>
                    <a:pt x="221" y="76"/>
                  </a:lnTo>
                  <a:lnTo>
                    <a:pt x="221" y="80"/>
                  </a:lnTo>
                  <a:lnTo>
                    <a:pt x="224" y="80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7" y="80"/>
                  </a:lnTo>
                  <a:lnTo>
                    <a:pt x="252" y="76"/>
                  </a:lnTo>
                  <a:lnTo>
                    <a:pt x="252" y="76"/>
                  </a:lnTo>
                  <a:lnTo>
                    <a:pt x="261" y="81"/>
                  </a:lnTo>
                  <a:lnTo>
                    <a:pt x="261" y="76"/>
                  </a:lnTo>
                  <a:lnTo>
                    <a:pt x="264" y="72"/>
                  </a:lnTo>
                  <a:lnTo>
                    <a:pt x="267" y="72"/>
                  </a:lnTo>
                  <a:lnTo>
                    <a:pt x="269" y="68"/>
                  </a:lnTo>
                  <a:lnTo>
                    <a:pt x="273" y="69"/>
                  </a:lnTo>
                  <a:lnTo>
                    <a:pt x="271" y="76"/>
                  </a:lnTo>
                  <a:lnTo>
                    <a:pt x="269" y="82"/>
                  </a:lnTo>
                  <a:lnTo>
                    <a:pt x="267" y="86"/>
                  </a:lnTo>
                  <a:lnTo>
                    <a:pt x="269" y="88"/>
                  </a:lnTo>
                  <a:lnTo>
                    <a:pt x="272" y="84"/>
                  </a:lnTo>
                  <a:lnTo>
                    <a:pt x="274" y="74"/>
                  </a:lnTo>
                  <a:lnTo>
                    <a:pt x="274" y="72"/>
                  </a:lnTo>
                  <a:lnTo>
                    <a:pt x="274" y="72"/>
                  </a:lnTo>
                  <a:lnTo>
                    <a:pt x="277" y="72"/>
                  </a:lnTo>
                  <a:lnTo>
                    <a:pt x="278" y="73"/>
                  </a:lnTo>
                  <a:lnTo>
                    <a:pt x="282" y="72"/>
                  </a:lnTo>
                  <a:lnTo>
                    <a:pt x="288" y="73"/>
                  </a:lnTo>
                  <a:lnTo>
                    <a:pt x="285" y="70"/>
                  </a:lnTo>
                  <a:lnTo>
                    <a:pt x="286" y="68"/>
                  </a:lnTo>
                  <a:lnTo>
                    <a:pt x="286" y="68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304" y="59"/>
                  </a:lnTo>
                  <a:lnTo>
                    <a:pt x="306" y="60"/>
                  </a:lnTo>
                  <a:lnTo>
                    <a:pt x="310" y="56"/>
                  </a:lnTo>
                  <a:lnTo>
                    <a:pt x="313" y="55"/>
                  </a:lnTo>
                  <a:lnTo>
                    <a:pt x="317" y="56"/>
                  </a:lnTo>
                  <a:lnTo>
                    <a:pt x="317" y="56"/>
                  </a:lnTo>
                  <a:lnTo>
                    <a:pt x="325" y="56"/>
                  </a:lnTo>
                  <a:lnTo>
                    <a:pt x="328" y="60"/>
                  </a:lnTo>
                  <a:lnTo>
                    <a:pt x="328" y="60"/>
                  </a:lnTo>
                  <a:lnTo>
                    <a:pt x="322" y="68"/>
                  </a:lnTo>
                  <a:lnTo>
                    <a:pt x="322" y="68"/>
                  </a:lnTo>
                  <a:lnTo>
                    <a:pt x="329" y="64"/>
                  </a:lnTo>
                  <a:lnTo>
                    <a:pt x="329" y="64"/>
                  </a:lnTo>
                  <a:lnTo>
                    <a:pt x="338" y="63"/>
                  </a:lnTo>
                  <a:lnTo>
                    <a:pt x="343" y="64"/>
                  </a:lnTo>
                  <a:lnTo>
                    <a:pt x="343" y="60"/>
                  </a:lnTo>
                  <a:lnTo>
                    <a:pt x="350" y="60"/>
                  </a:lnTo>
                  <a:lnTo>
                    <a:pt x="354" y="64"/>
                  </a:lnTo>
                  <a:lnTo>
                    <a:pt x="361" y="66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6" y="61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71" y="55"/>
                  </a:lnTo>
                  <a:lnTo>
                    <a:pt x="378" y="56"/>
                  </a:lnTo>
                  <a:lnTo>
                    <a:pt x="378" y="56"/>
                  </a:lnTo>
                  <a:lnTo>
                    <a:pt x="385" y="53"/>
                  </a:lnTo>
                  <a:lnTo>
                    <a:pt x="389" y="55"/>
                  </a:lnTo>
                  <a:lnTo>
                    <a:pt x="389" y="55"/>
                  </a:lnTo>
                  <a:lnTo>
                    <a:pt x="395" y="49"/>
                  </a:lnTo>
                  <a:lnTo>
                    <a:pt x="390" y="47"/>
                  </a:lnTo>
                  <a:lnTo>
                    <a:pt x="390" y="47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401" y="44"/>
                  </a:lnTo>
                  <a:lnTo>
                    <a:pt x="401" y="44"/>
                  </a:lnTo>
                  <a:lnTo>
                    <a:pt x="414" y="51"/>
                  </a:lnTo>
                  <a:lnTo>
                    <a:pt x="416" y="53"/>
                  </a:lnTo>
                  <a:lnTo>
                    <a:pt x="424" y="56"/>
                  </a:lnTo>
                  <a:lnTo>
                    <a:pt x="427" y="60"/>
                  </a:lnTo>
                  <a:lnTo>
                    <a:pt x="430" y="65"/>
                  </a:lnTo>
                  <a:lnTo>
                    <a:pt x="435" y="70"/>
                  </a:lnTo>
                  <a:lnTo>
                    <a:pt x="431" y="69"/>
                  </a:lnTo>
                  <a:lnTo>
                    <a:pt x="431" y="69"/>
                  </a:lnTo>
                  <a:lnTo>
                    <a:pt x="435" y="76"/>
                  </a:lnTo>
                  <a:lnTo>
                    <a:pt x="438" y="81"/>
                  </a:lnTo>
                  <a:lnTo>
                    <a:pt x="446" y="85"/>
                  </a:lnTo>
                  <a:lnTo>
                    <a:pt x="447" y="88"/>
                  </a:lnTo>
                  <a:lnTo>
                    <a:pt x="452" y="90"/>
                  </a:lnTo>
                  <a:lnTo>
                    <a:pt x="452" y="94"/>
                  </a:lnTo>
                  <a:lnTo>
                    <a:pt x="456" y="98"/>
                  </a:lnTo>
                  <a:lnTo>
                    <a:pt x="459" y="104"/>
                  </a:lnTo>
                  <a:lnTo>
                    <a:pt x="462" y="109"/>
                  </a:lnTo>
                  <a:lnTo>
                    <a:pt x="462" y="109"/>
                  </a:lnTo>
                  <a:lnTo>
                    <a:pt x="442" y="93"/>
                  </a:lnTo>
                  <a:lnTo>
                    <a:pt x="436" y="88"/>
                  </a:lnTo>
                  <a:lnTo>
                    <a:pt x="434" y="81"/>
                  </a:lnTo>
                  <a:lnTo>
                    <a:pt x="428" y="72"/>
                  </a:lnTo>
                  <a:lnTo>
                    <a:pt x="423" y="68"/>
                  </a:lnTo>
                  <a:lnTo>
                    <a:pt x="423" y="68"/>
                  </a:lnTo>
                  <a:lnTo>
                    <a:pt x="423" y="70"/>
                  </a:lnTo>
                  <a:lnTo>
                    <a:pt x="426" y="72"/>
                  </a:lnTo>
                  <a:lnTo>
                    <a:pt x="427" y="76"/>
                  </a:lnTo>
                  <a:lnTo>
                    <a:pt x="423" y="74"/>
                  </a:lnTo>
                  <a:lnTo>
                    <a:pt x="422" y="77"/>
                  </a:lnTo>
                  <a:lnTo>
                    <a:pt x="427" y="82"/>
                  </a:lnTo>
                  <a:lnTo>
                    <a:pt x="430" y="85"/>
                  </a:lnTo>
                  <a:lnTo>
                    <a:pt x="427" y="88"/>
                  </a:lnTo>
                  <a:lnTo>
                    <a:pt x="423" y="86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18" y="114"/>
                  </a:lnTo>
                  <a:lnTo>
                    <a:pt x="420" y="114"/>
                  </a:lnTo>
                  <a:lnTo>
                    <a:pt x="427" y="112"/>
                  </a:lnTo>
                  <a:lnTo>
                    <a:pt x="434" y="114"/>
                  </a:lnTo>
                  <a:lnTo>
                    <a:pt x="434" y="114"/>
                  </a:lnTo>
                  <a:lnTo>
                    <a:pt x="446" y="133"/>
                  </a:lnTo>
                  <a:lnTo>
                    <a:pt x="446" y="133"/>
                  </a:lnTo>
                  <a:lnTo>
                    <a:pt x="448" y="151"/>
                  </a:lnTo>
                  <a:lnTo>
                    <a:pt x="450" y="159"/>
                  </a:lnTo>
                  <a:lnTo>
                    <a:pt x="446" y="163"/>
                  </a:lnTo>
                  <a:lnTo>
                    <a:pt x="442" y="162"/>
                  </a:lnTo>
                  <a:lnTo>
                    <a:pt x="440" y="166"/>
                  </a:lnTo>
                  <a:lnTo>
                    <a:pt x="440" y="170"/>
                  </a:lnTo>
                  <a:lnTo>
                    <a:pt x="442" y="175"/>
                  </a:lnTo>
                  <a:lnTo>
                    <a:pt x="438" y="179"/>
                  </a:lnTo>
                  <a:lnTo>
                    <a:pt x="440" y="182"/>
                  </a:lnTo>
                  <a:lnTo>
                    <a:pt x="444" y="185"/>
                  </a:lnTo>
                  <a:lnTo>
                    <a:pt x="451" y="193"/>
                  </a:lnTo>
                  <a:lnTo>
                    <a:pt x="451" y="199"/>
                  </a:lnTo>
                  <a:lnTo>
                    <a:pt x="444" y="202"/>
                  </a:lnTo>
                  <a:lnTo>
                    <a:pt x="442" y="191"/>
                  </a:lnTo>
                  <a:lnTo>
                    <a:pt x="438" y="189"/>
                  </a:lnTo>
                  <a:lnTo>
                    <a:pt x="435" y="190"/>
                  </a:lnTo>
                  <a:lnTo>
                    <a:pt x="435" y="186"/>
                  </a:lnTo>
                  <a:lnTo>
                    <a:pt x="434" y="182"/>
                  </a:lnTo>
                  <a:lnTo>
                    <a:pt x="426" y="181"/>
                  </a:lnTo>
                  <a:lnTo>
                    <a:pt x="424" y="186"/>
                  </a:lnTo>
                  <a:lnTo>
                    <a:pt x="422" y="189"/>
                  </a:lnTo>
                  <a:lnTo>
                    <a:pt x="420" y="181"/>
                  </a:lnTo>
                  <a:lnTo>
                    <a:pt x="419" y="179"/>
                  </a:lnTo>
                  <a:lnTo>
                    <a:pt x="415" y="185"/>
                  </a:lnTo>
                  <a:lnTo>
                    <a:pt x="410" y="190"/>
                  </a:lnTo>
                  <a:lnTo>
                    <a:pt x="412" y="193"/>
                  </a:lnTo>
                  <a:lnTo>
                    <a:pt x="415" y="194"/>
                  </a:lnTo>
                  <a:lnTo>
                    <a:pt x="418" y="197"/>
                  </a:lnTo>
                  <a:lnTo>
                    <a:pt x="427" y="193"/>
                  </a:lnTo>
                  <a:lnTo>
                    <a:pt x="427" y="193"/>
                  </a:lnTo>
                  <a:lnTo>
                    <a:pt x="427" y="195"/>
                  </a:lnTo>
                  <a:lnTo>
                    <a:pt x="422" y="202"/>
                  </a:lnTo>
                  <a:lnTo>
                    <a:pt x="422" y="207"/>
                  </a:lnTo>
                  <a:lnTo>
                    <a:pt x="432" y="215"/>
                  </a:lnTo>
                  <a:lnTo>
                    <a:pt x="436" y="223"/>
                  </a:lnTo>
                  <a:lnTo>
                    <a:pt x="434" y="227"/>
                  </a:lnTo>
                  <a:lnTo>
                    <a:pt x="439" y="230"/>
                  </a:lnTo>
                  <a:lnTo>
                    <a:pt x="438" y="238"/>
                  </a:lnTo>
                  <a:lnTo>
                    <a:pt x="432" y="254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05" y="277"/>
                  </a:lnTo>
                  <a:lnTo>
                    <a:pt x="405" y="281"/>
                  </a:lnTo>
                  <a:lnTo>
                    <a:pt x="405" y="281"/>
                  </a:lnTo>
                  <a:lnTo>
                    <a:pt x="402" y="281"/>
                  </a:lnTo>
                  <a:lnTo>
                    <a:pt x="399" y="276"/>
                  </a:lnTo>
                  <a:lnTo>
                    <a:pt x="393" y="277"/>
                  </a:lnTo>
                  <a:lnTo>
                    <a:pt x="383" y="287"/>
                  </a:lnTo>
                  <a:lnTo>
                    <a:pt x="385" y="295"/>
                  </a:lnTo>
                  <a:lnTo>
                    <a:pt x="385" y="295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385" y="341"/>
                  </a:lnTo>
                  <a:lnTo>
                    <a:pt x="382" y="336"/>
                  </a:lnTo>
                  <a:lnTo>
                    <a:pt x="373" y="328"/>
                  </a:lnTo>
                  <a:lnTo>
                    <a:pt x="361" y="321"/>
                  </a:lnTo>
                  <a:lnTo>
                    <a:pt x="357" y="340"/>
                  </a:lnTo>
                  <a:lnTo>
                    <a:pt x="367" y="353"/>
                  </a:lnTo>
                  <a:lnTo>
                    <a:pt x="378" y="361"/>
                  </a:lnTo>
                  <a:lnTo>
                    <a:pt x="383" y="380"/>
                  </a:lnTo>
                  <a:lnTo>
                    <a:pt x="381" y="381"/>
                  </a:lnTo>
                  <a:lnTo>
                    <a:pt x="365" y="368"/>
                  </a:lnTo>
                  <a:lnTo>
                    <a:pt x="363" y="358"/>
                  </a:lnTo>
                  <a:lnTo>
                    <a:pt x="358" y="350"/>
                  </a:lnTo>
                  <a:lnTo>
                    <a:pt x="351" y="345"/>
                  </a:lnTo>
                  <a:lnTo>
                    <a:pt x="354" y="333"/>
                  </a:lnTo>
                  <a:lnTo>
                    <a:pt x="350" y="320"/>
                  </a:lnTo>
                  <a:lnTo>
                    <a:pt x="346" y="307"/>
                  </a:lnTo>
                  <a:lnTo>
                    <a:pt x="338" y="311"/>
                  </a:lnTo>
                  <a:lnTo>
                    <a:pt x="333" y="312"/>
                  </a:lnTo>
                  <a:close/>
                  <a:moveTo>
                    <a:pt x="91" y="179"/>
                  </a:moveTo>
                  <a:lnTo>
                    <a:pt x="93" y="177"/>
                  </a:lnTo>
                  <a:lnTo>
                    <a:pt x="97" y="179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1" y="179"/>
                  </a:lnTo>
                  <a:close/>
                  <a:moveTo>
                    <a:pt x="107" y="190"/>
                  </a:moveTo>
                  <a:lnTo>
                    <a:pt x="107" y="190"/>
                  </a:lnTo>
                  <a:lnTo>
                    <a:pt x="109" y="186"/>
                  </a:lnTo>
                  <a:lnTo>
                    <a:pt x="109" y="186"/>
                  </a:lnTo>
                  <a:lnTo>
                    <a:pt x="114" y="189"/>
                  </a:lnTo>
                  <a:lnTo>
                    <a:pt x="113" y="190"/>
                  </a:lnTo>
                  <a:lnTo>
                    <a:pt x="110" y="191"/>
                  </a:lnTo>
                  <a:lnTo>
                    <a:pt x="110" y="191"/>
                  </a:lnTo>
                  <a:lnTo>
                    <a:pt x="107" y="190"/>
                  </a:lnTo>
                  <a:lnTo>
                    <a:pt x="107" y="190"/>
                  </a:lnTo>
                  <a:close/>
                  <a:moveTo>
                    <a:pt x="87" y="134"/>
                  </a:moveTo>
                  <a:lnTo>
                    <a:pt x="87" y="134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4"/>
                  </a:lnTo>
                  <a:lnTo>
                    <a:pt x="87" y="134"/>
                  </a:lnTo>
                  <a:close/>
                  <a:moveTo>
                    <a:pt x="379" y="413"/>
                  </a:moveTo>
                  <a:lnTo>
                    <a:pt x="366" y="398"/>
                  </a:lnTo>
                  <a:lnTo>
                    <a:pt x="366" y="398"/>
                  </a:lnTo>
                  <a:lnTo>
                    <a:pt x="353" y="377"/>
                  </a:lnTo>
                  <a:lnTo>
                    <a:pt x="339" y="368"/>
                  </a:lnTo>
                  <a:lnTo>
                    <a:pt x="338" y="362"/>
                  </a:lnTo>
                  <a:lnTo>
                    <a:pt x="350" y="365"/>
                  </a:lnTo>
                  <a:lnTo>
                    <a:pt x="350" y="365"/>
                  </a:lnTo>
                  <a:lnTo>
                    <a:pt x="377" y="384"/>
                  </a:lnTo>
                  <a:lnTo>
                    <a:pt x="377" y="384"/>
                  </a:lnTo>
                  <a:lnTo>
                    <a:pt x="391" y="400"/>
                  </a:lnTo>
                  <a:lnTo>
                    <a:pt x="390" y="411"/>
                  </a:lnTo>
                  <a:lnTo>
                    <a:pt x="390" y="411"/>
                  </a:lnTo>
                  <a:lnTo>
                    <a:pt x="379" y="413"/>
                  </a:lnTo>
                  <a:lnTo>
                    <a:pt x="379" y="413"/>
                  </a:lnTo>
                  <a:close/>
                  <a:moveTo>
                    <a:pt x="391" y="413"/>
                  </a:moveTo>
                  <a:lnTo>
                    <a:pt x="410" y="413"/>
                  </a:lnTo>
                  <a:lnTo>
                    <a:pt x="412" y="411"/>
                  </a:lnTo>
                  <a:lnTo>
                    <a:pt x="428" y="415"/>
                  </a:lnTo>
                  <a:lnTo>
                    <a:pt x="427" y="419"/>
                  </a:lnTo>
                  <a:lnTo>
                    <a:pt x="427" y="419"/>
                  </a:lnTo>
                  <a:lnTo>
                    <a:pt x="391" y="418"/>
                  </a:lnTo>
                  <a:lnTo>
                    <a:pt x="391" y="413"/>
                  </a:lnTo>
                  <a:close/>
                  <a:moveTo>
                    <a:pt x="527" y="433"/>
                  </a:moveTo>
                  <a:lnTo>
                    <a:pt x="527" y="433"/>
                  </a:lnTo>
                  <a:lnTo>
                    <a:pt x="516" y="450"/>
                  </a:lnTo>
                  <a:lnTo>
                    <a:pt x="504" y="466"/>
                  </a:lnTo>
                  <a:lnTo>
                    <a:pt x="491" y="480"/>
                  </a:lnTo>
                  <a:lnTo>
                    <a:pt x="476" y="495"/>
                  </a:lnTo>
                  <a:lnTo>
                    <a:pt x="479" y="490"/>
                  </a:lnTo>
                  <a:lnTo>
                    <a:pt x="475" y="494"/>
                  </a:lnTo>
                  <a:lnTo>
                    <a:pt x="471" y="496"/>
                  </a:lnTo>
                  <a:lnTo>
                    <a:pt x="470" y="491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42" y="503"/>
                  </a:lnTo>
                  <a:lnTo>
                    <a:pt x="436" y="507"/>
                  </a:lnTo>
                  <a:lnTo>
                    <a:pt x="427" y="508"/>
                  </a:lnTo>
                  <a:lnTo>
                    <a:pt x="427" y="508"/>
                  </a:lnTo>
                  <a:lnTo>
                    <a:pt x="411" y="516"/>
                  </a:lnTo>
                  <a:lnTo>
                    <a:pt x="408" y="514"/>
                  </a:lnTo>
                  <a:lnTo>
                    <a:pt x="411" y="510"/>
                  </a:lnTo>
                  <a:lnTo>
                    <a:pt x="414" y="504"/>
                  </a:lnTo>
                  <a:lnTo>
                    <a:pt x="414" y="504"/>
                  </a:lnTo>
                  <a:lnTo>
                    <a:pt x="410" y="490"/>
                  </a:lnTo>
                  <a:lnTo>
                    <a:pt x="412" y="486"/>
                  </a:lnTo>
                  <a:lnTo>
                    <a:pt x="416" y="474"/>
                  </a:lnTo>
                  <a:lnTo>
                    <a:pt x="428" y="467"/>
                  </a:lnTo>
                  <a:lnTo>
                    <a:pt x="428" y="467"/>
                  </a:lnTo>
                  <a:lnTo>
                    <a:pt x="448" y="458"/>
                  </a:lnTo>
                  <a:lnTo>
                    <a:pt x="456" y="446"/>
                  </a:lnTo>
                  <a:lnTo>
                    <a:pt x="462" y="443"/>
                  </a:lnTo>
                  <a:lnTo>
                    <a:pt x="471" y="430"/>
                  </a:lnTo>
                  <a:lnTo>
                    <a:pt x="476" y="430"/>
                  </a:lnTo>
                  <a:lnTo>
                    <a:pt x="477" y="433"/>
                  </a:lnTo>
                  <a:lnTo>
                    <a:pt x="481" y="431"/>
                  </a:lnTo>
                  <a:lnTo>
                    <a:pt x="481" y="431"/>
                  </a:lnTo>
                  <a:lnTo>
                    <a:pt x="483" y="426"/>
                  </a:lnTo>
                  <a:lnTo>
                    <a:pt x="493" y="413"/>
                  </a:lnTo>
                  <a:lnTo>
                    <a:pt x="505" y="41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12" y="430"/>
                  </a:lnTo>
                  <a:lnTo>
                    <a:pt x="516" y="425"/>
                  </a:lnTo>
                  <a:lnTo>
                    <a:pt x="516" y="425"/>
                  </a:lnTo>
                  <a:lnTo>
                    <a:pt x="523" y="402"/>
                  </a:lnTo>
                  <a:lnTo>
                    <a:pt x="525" y="398"/>
                  </a:lnTo>
                  <a:lnTo>
                    <a:pt x="525" y="410"/>
                  </a:lnTo>
                  <a:lnTo>
                    <a:pt x="527" y="413"/>
                  </a:lnTo>
                  <a:lnTo>
                    <a:pt x="525" y="427"/>
                  </a:lnTo>
                  <a:lnTo>
                    <a:pt x="528" y="430"/>
                  </a:lnTo>
                  <a:lnTo>
                    <a:pt x="527" y="433"/>
                  </a:lnTo>
                  <a:close/>
                  <a:moveTo>
                    <a:pt x="542" y="388"/>
                  </a:moveTo>
                  <a:lnTo>
                    <a:pt x="537" y="386"/>
                  </a:lnTo>
                  <a:lnTo>
                    <a:pt x="536" y="380"/>
                  </a:lnTo>
                  <a:lnTo>
                    <a:pt x="531" y="382"/>
                  </a:lnTo>
                  <a:lnTo>
                    <a:pt x="527" y="392"/>
                  </a:lnTo>
                  <a:lnTo>
                    <a:pt x="520" y="389"/>
                  </a:lnTo>
                  <a:lnTo>
                    <a:pt x="512" y="394"/>
                  </a:lnTo>
                  <a:lnTo>
                    <a:pt x="516" y="386"/>
                  </a:lnTo>
                  <a:lnTo>
                    <a:pt x="516" y="380"/>
                  </a:lnTo>
                  <a:lnTo>
                    <a:pt x="516" y="380"/>
                  </a:lnTo>
                  <a:lnTo>
                    <a:pt x="501" y="377"/>
                  </a:lnTo>
                  <a:lnTo>
                    <a:pt x="499" y="376"/>
                  </a:lnTo>
                  <a:lnTo>
                    <a:pt x="500" y="369"/>
                  </a:lnTo>
                  <a:lnTo>
                    <a:pt x="493" y="368"/>
                  </a:lnTo>
                  <a:lnTo>
                    <a:pt x="496" y="362"/>
                  </a:lnTo>
                  <a:lnTo>
                    <a:pt x="505" y="362"/>
                  </a:lnTo>
                  <a:lnTo>
                    <a:pt x="504" y="370"/>
                  </a:lnTo>
                  <a:lnTo>
                    <a:pt x="509" y="37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32" y="364"/>
                  </a:lnTo>
                  <a:lnTo>
                    <a:pt x="540" y="370"/>
                  </a:lnTo>
                  <a:lnTo>
                    <a:pt x="539" y="374"/>
                  </a:lnTo>
                  <a:lnTo>
                    <a:pt x="541" y="381"/>
                  </a:lnTo>
                  <a:lnTo>
                    <a:pt x="545" y="384"/>
                  </a:lnTo>
                  <a:lnTo>
                    <a:pt x="542" y="388"/>
                  </a:lnTo>
                  <a:close/>
                  <a:moveTo>
                    <a:pt x="542" y="368"/>
                  </a:moveTo>
                  <a:lnTo>
                    <a:pt x="542" y="365"/>
                  </a:lnTo>
                  <a:lnTo>
                    <a:pt x="546" y="361"/>
                  </a:lnTo>
                  <a:lnTo>
                    <a:pt x="552" y="352"/>
                  </a:lnTo>
                  <a:lnTo>
                    <a:pt x="553" y="353"/>
                  </a:lnTo>
                  <a:lnTo>
                    <a:pt x="548" y="364"/>
                  </a:lnTo>
                  <a:lnTo>
                    <a:pt x="542" y="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725"/>
            <p:cNvSpPr>
              <a:spLocks/>
            </p:cNvSpPr>
            <p:nvPr/>
          </p:nvSpPr>
          <p:spPr bwMode="auto">
            <a:xfrm>
              <a:off x="6334474" y="2983142"/>
              <a:ext cx="22112" cy="34746"/>
            </a:xfrm>
            <a:custGeom>
              <a:avLst/>
              <a:gdLst>
                <a:gd name="T0" fmla="*/ 12 w 26"/>
                <a:gd name="T1" fmla="*/ 3 h 45"/>
                <a:gd name="T2" fmla="*/ 6 w 26"/>
                <a:gd name="T3" fmla="*/ 5 h 45"/>
                <a:gd name="T4" fmla="*/ 6 w 26"/>
                <a:gd name="T5" fmla="*/ 5 h 45"/>
                <a:gd name="T6" fmla="*/ 5 w 26"/>
                <a:gd name="T7" fmla="*/ 25 h 45"/>
                <a:gd name="T8" fmla="*/ 0 w 26"/>
                <a:gd name="T9" fmla="*/ 33 h 45"/>
                <a:gd name="T10" fmla="*/ 0 w 26"/>
                <a:gd name="T11" fmla="*/ 40 h 45"/>
                <a:gd name="T12" fmla="*/ 6 w 26"/>
                <a:gd name="T13" fmla="*/ 44 h 45"/>
                <a:gd name="T14" fmla="*/ 6 w 26"/>
                <a:gd name="T15" fmla="*/ 44 h 45"/>
                <a:gd name="T16" fmla="*/ 13 w 26"/>
                <a:gd name="T17" fmla="*/ 45 h 45"/>
                <a:gd name="T18" fmla="*/ 17 w 26"/>
                <a:gd name="T19" fmla="*/ 35 h 45"/>
                <a:gd name="T20" fmla="*/ 16 w 26"/>
                <a:gd name="T21" fmla="*/ 28 h 45"/>
                <a:gd name="T22" fmla="*/ 21 w 26"/>
                <a:gd name="T23" fmla="*/ 27 h 45"/>
                <a:gd name="T24" fmla="*/ 20 w 26"/>
                <a:gd name="T25" fmla="*/ 23 h 45"/>
                <a:gd name="T26" fmla="*/ 17 w 26"/>
                <a:gd name="T27" fmla="*/ 24 h 45"/>
                <a:gd name="T28" fmla="*/ 14 w 26"/>
                <a:gd name="T29" fmla="*/ 16 h 45"/>
                <a:gd name="T30" fmla="*/ 18 w 26"/>
                <a:gd name="T31" fmla="*/ 7 h 45"/>
                <a:gd name="T32" fmla="*/ 24 w 26"/>
                <a:gd name="T33" fmla="*/ 7 h 45"/>
                <a:gd name="T34" fmla="*/ 26 w 26"/>
                <a:gd name="T35" fmla="*/ 1 h 45"/>
                <a:gd name="T36" fmla="*/ 18 w 26"/>
                <a:gd name="T37" fmla="*/ 0 h 45"/>
                <a:gd name="T38" fmla="*/ 12 w 26"/>
                <a:gd name="T3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45">
                  <a:moveTo>
                    <a:pt x="12" y="3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5" y="25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13" y="45"/>
                  </a:lnTo>
                  <a:lnTo>
                    <a:pt x="17" y="35"/>
                  </a:lnTo>
                  <a:lnTo>
                    <a:pt x="16" y="28"/>
                  </a:lnTo>
                  <a:lnTo>
                    <a:pt x="21" y="27"/>
                  </a:lnTo>
                  <a:lnTo>
                    <a:pt x="20" y="23"/>
                  </a:lnTo>
                  <a:lnTo>
                    <a:pt x="17" y="24"/>
                  </a:lnTo>
                  <a:lnTo>
                    <a:pt x="14" y="16"/>
                  </a:lnTo>
                  <a:lnTo>
                    <a:pt x="18" y="7"/>
                  </a:lnTo>
                  <a:lnTo>
                    <a:pt x="24" y="7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726"/>
            <p:cNvSpPr>
              <a:spLocks/>
            </p:cNvSpPr>
            <p:nvPr/>
          </p:nvSpPr>
          <p:spPr bwMode="auto">
            <a:xfrm>
              <a:off x="6362903" y="2986300"/>
              <a:ext cx="9477" cy="9477"/>
            </a:xfrm>
            <a:custGeom>
              <a:avLst/>
              <a:gdLst>
                <a:gd name="T0" fmla="*/ 4 w 13"/>
                <a:gd name="T1" fmla="*/ 4 h 13"/>
                <a:gd name="T2" fmla="*/ 0 w 13"/>
                <a:gd name="T3" fmla="*/ 10 h 13"/>
                <a:gd name="T4" fmla="*/ 7 w 13"/>
                <a:gd name="T5" fmla="*/ 13 h 13"/>
                <a:gd name="T6" fmla="*/ 13 w 13"/>
                <a:gd name="T7" fmla="*/ 6 h 13"/>
                <a:gd name="T8" fmla="*/ 13 w 13"/>
                <a:gd name="T9" fmla="*/ 0 h 13"/>
                <a:gd name="T10" fmla="*/ 4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4" y="4"/>
                  </a:moveTo>
                  <a:lnTo>
                    <a:pt x="0" y="10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727"/>
            <p:cNvSpPr>
              <a:spLocks/>
            </p:cNvSpPr>
            <p:nvPr/>
          </p:nvSpPr>
          <p:spPr bwMode="auto">
            <a:xfrm>
              <a:off x="6258666" y="3137915"/>
              <a:ext cx="6317" cy="12635"/>
            </a:xfrm>
            <a:custGeom>
              <a:avLst/>
              <a:gdLst>
                <a:gd name="T0" fmla="*/ 0 w 7"/>
                <a:gd name="T1" fmla="*/ 2 h 16"/>
                <a:gd name="T2" fmla="*/ 0 w 7"/>
                <a:gd name="T3" fmla="*/ 14 h 16"/>
                <a:gd name="T4" fmla="*/ 6 w 7"/>
                <a:gd name="T5" fmla="*/ 16 h 16"/>
                <a:gd name="T6" fmla="*/ 7 w 7"/>
                <a:gd name="T7" fmla="*/ 6 h 16"/>
                <a:gd name="T8" fmla="*/ 4 w 7"/>
                <a:gd name="T9" fmla="*/ 0 h 16"/>
                <a:gd name="T10" fmla="*/ 0 w 7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2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7" y="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 bwMode="auto">
          <a:xfrm>
            <a:off x="1817039" y="5266234"/>
            <a:ext cx="435661" cy="522294"/>
            <a:chOff x="6144955" y="4606686"/>
            <a:chExt cx="476956" cy="571716"/>
          </a:xfrm>
          <a:solidFill>
            <a:schemeClr val="accent1"/>
          </a:solidFill>
        </p:grpSpPr>
        <p:sp>
          <p:nvSpPr>
            <p:cNvPr id="28" name="Freeform 1278"/>
            <p:cNvSpPr>
              <a:spLocks/>
            </p:cNvSpPr>
            <p:nvPr/>
          </p:nvSpPr>
          <p:spPr bwMode="auto">
            <a:xfrm>
              <a:off x="6176542" y="4720397"/>
              <a:ext cx="72650" cy="50538"/>
            </a:xfrm>
            <a:custGeom>
              <a:avLst/>
              <a:gdLst>
                <a:gd name="T0" fmla="*/ 8 w 92"/>
                <a:gd name="T1" fmla="*/ 31 h 67"/>
                <a:gd name="T2" fmla="*/ 67 w 92"/>
                <a:gd name="T3" fmla="*/ 65 h 67"/>
                <a:gd name="T4" fmla="*/ 67 w 92"/>
                <a:gd name="T5" fmla="*/ 65 h 67"/>
                <a:gd name="T6" fmla="*/ 73 w 92"/>
                <a:gd name="T7" fmla="*/ 67 h 67"/>
                <a:gd name="T8" fmla="*/ 80 w 92"/>
                <a:gd name="T9" fmla="*/ 67 h 67"/>
                <a:gd name="T10" fmla="*/ 85 w 92"/>
                <a:gd name="T11" fmla="*/ 64 h 67"/>
                <a:gd name="T12" fmla="*/ 89 w 92"/>
                <a:gd name="T13" fmla="*/ 59 h 67"/>
                <a:gd name="T14" fmla="*/ 89 w 92"/>
                <a:gd name="T15" fmla="*/ 59 h 67"/>
                <a:gd name="T16" fmla="*/ 92 w 92"/>
                <a:gd name="T17" fmla="*/ 52 h 67"/>
                <a:gd name="T18" fmla="*/ 92 w 92"/>
                <a:gd name="T19" fmla="*/ 45 h 67"/>
                <a:gd name="T20" fmla="*/ 88 w 92"/>
                <a:gd name="T21" fmla="*/ 40 h 67"/>
                <a:gd name="T22" fmla="*/ 84 w 92"/>
                <a:gd name="T23" fmla="*/ 36 h 67"/>
                <a:gd name="T24" fmla="*/ 26 w 92"/>
                <a:gd name="T25" fmla="*/ 2 h 67"/>
                <a:gd name="T26" fmla="*/ 26 w 92"/>
                <a:gd name="T27" fmla="*/ 2 h 67"/>
                <a:gd name="T28" fmla="*/ 19 w 92"/>
                <a:gd name="T29" fmla="*/ 0 h 67"/>
                <a:gd name="T30" fmla="*/ 12 w 92"/>
                <a:gd name="T31" fmla="*/ 0 h 67"/>
                <a:gd name="T32" fmla="*/ 7 w 92"/>
                <a:gd name="T33" fmla="*/ 3 h 67"/>
                <a:gd name="T34" fmla="*/ 2 w 92"/>
                <a:gd name="T35" fmla="*/ 8 h 67"/>
                <a:gd name="T36" fmla="*/ 2 w 92"/>
                <a:gd name="T37" fmla="*/ 8 h 67"/>
                <a:gd name="T38" fmla="*/ 0 w 92"/>
                <a:gd name="T39" fmla="*/ 15 h 67"/>
                <a:gd name="T40" fmla="*/ 0 w 92"/>
                <a:gd name="T41" fmla="*/ 22 h 67"/>
                <a:gd name="T42" fmla="*/ 3 w 92"/>
                <a:gd name="T43" fmla="*/ 27 h 67"/>
                <a:gd name="T44" fmla="*/ 8 w 92"/>
                <a:gd name="T45" fmla="*/ 31 h 67"/>
                <a:gd name="T46" fmla="*/ 8 w 92"/>
                <a:gd name="T47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67">
                  <a:moveTo>
                    <a:pt x="8" y="31"/>
                  </a:moveTo>
                  <a:lnTo>
                    <a:pt x="67" y="65"/>
                  </a:lnTo>
                  <a:lnTo>
                    <a:pt x="67" y="65"/>
                  </a:lnTo>
                  <a:lnTo>
                    <a:pt x="73" y="67"/>
                  </a:lnTo>
                  <a:lnTo>
                    <a:pt x="80" y="67"/>
                  </a:lnTo>
                  <a:lnTo>
                    <a:pt x="85" y="64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92" y="52"/>
                  </a:lnTo>
                  <a:lnTo>
                    <a:pt x="92" y="45"/>
                  </a:lnTo>
                  <a:lnTo>
                    <a:pt x="88" y="40"/>
                  </a:lnTo>
                  <a:lnTo>
                    <a:pt x="84" y="3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1279"/>
            <p:cNvSpPr>
              <a:spLocks/>
            </p:cNvSpPr>
            <p:nvPr/>
          </p:nvSpPr>
          <p:spPr bwMode="auto">
            <a:xfrm>
              <a:off x="6144955" y="4830951"/>
              <a:ext cx="78967" cy="28429"/>
            </a:xfrm>
            <a:custGeom>
              <a:avLst/>
              <a:gdLst>
                <a:gd name="T0" fmla="*/ 101 w 101"/>
                <a:gd name="T1" fmla="*/ 17 h 35"/>
                <a:gd name="T2" fmla="*/ 101 w 101"/>
                <a:gd name="T3" fmla="*/ 17 h 35"/>
                <a:gd name="T4" fmla="*/ 99 w 101"/>
                <a:gd name="T5" fmla="*/ 11 h 35"/>
                <a:gd name="T6" fmla="*/ 95 w 101"/>
                <a:gd name="T7" fmla="*/ 6 h 35"/>
                <a:gd name="T8" fmla="*/ 90 w 101"/>
                <a:gd name="T9" fmla="*/ 2 h 35"/>
                <a:gd name="T10" fmla="*/ 83 w 101"/>
                <a:gd name="T11" fmla="*/ 0 h 35"/>
                <a:gd name="T12" fmla="*/ 17 w 101"/>
                <a:gd name="T13" fmla="*/ 0 h 35"/>
                <a:gd name="T14" fmla="*/ 17 w 101"/>
                <a:gd name="T15" fmla="*/ 0 h 35"/>
                <a:gd name="T16" fmla="*/ 11 w 101"/>
                <a:gd name="T17" fmla="*/ 2 h 35"/>
                <a:gd name="T18" fmla="*/ 5 w 101"/>
                <a:gd name="T19" fmla="*/ 6 h 35"/>
                <a:gd name="T20" fmla="*/ 1 w 101"/>
                <a:gd name="T21" fmla="*/ 11 h 35"/>
                <a:gd name="T22" fmla="*/ 0 w 101"/>
                <a:gd name="T23" fmla="*/ 17 h 35"/>
                <a:gd name="T24" fmla="*/ 0 w 101"/>
                <a:gd name="T25" fmla="*/ 17 h 35"/>
                <a:gd name="T26" fmla="*/ 1 w 101"/>
                <a:gd name="T27" fmla="*/ 24 h 35"/>
                <a:gd name="T28" fmla="*/ 5 w 101"/>
                <a:gd name="T29" fmla="*/ 29 h 35"/>
                <a:gd name="T30" fmla="*/ 11 w 101"/>
                <a:gd name="T31" fmla="*/ 33 h 35"/>
                <a:gd name="T32" fmla="*/ 17 w 101"/>
                <a:gd name="T33" fmla="*/ 35 h 35"/>
                <a:gd name="T34" fmla="*/ 83 w 101"/>
                <a:gd name="T35" fmla="*/ 35 h 35"/>
                <a:gd name="T36" fmla="*/ 83 w 101"/>
                <a:gd name="T37" fmla="*/ 35 h 35"/>
                <a:gd name="T38" fmla="*/ 90 w 101"/>
                <a:gd name="T39" fmla="*/ 33 h 35"/>
                <a:gd name="T40" fmla="*/ 95 w 101"/>
                <a:gd name="T41" fmla="*/ 29 h 35"/>
                <a:gd name="T42" fmla="*/ 99 w 101"/>
                <a:gd name="T43" fmla="*/ 24 h 35"/>
                <a:gd name="T44" fmla="*/ 101 w 101"/>
                <a:gd name="T45" fmla="*/ 17 h 35"/>
                <a:gd name="T46" fmla="*/ 101 w 101"/>
                <a:gd name="T4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5">
                  <a:moveTo>
                    <a:pt x="101" y="17"/>
                  </a:moveTo>
                  <a:lnTo>
                    <a:pt x="101" y="17"/>
                  </a:lnTo>
                  <a:lnTo>
                    <a:pt x="99" y="11"/>
                  </a:lnTo>
                  <a:lnTo>
                    <a:pt x="95" y="6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7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90" y="33"/>
                  </a:lnTo>
                  <a:lnTo>
                    <a:pt x="95" y="29"/>
                  </a:lnTo>
                  <a:lnTo>
                    <a:pt x="99" y="24"/>
                  </a:lnTo>
                  <a:lnTo>
                    <a:pt x="101" y="17"/>
                  </a:lnTo>
                  <a:lnTo>
                    <a:pt x="101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1280"/>
            <p:cNvSpPr>
              <a:spLocks/>
            </p:cNvSpPr>
            <p:nvPr/>
          </p:nvSpPr>
          <p:spPr bwMode="auto">
            <a:xfrm>
              <a:off x="6258666" y="4638272"/>
              <a:ext cx="53698" cy="72650"/>
            </a:xfrm>
            <a:custGeom>
              <a:avLst/>
              <a:gdLst>
                <a:gd name="T0" fmla="*/ 35 w 67"/>
                <a:gd name="T1" fmla="*/ 84 h 92"/>
                <a:gd name="T2" fmla="*/ 35 w 67"/>
                <a:gd name="T3" fmla="*/ 84 h 92"/>
                <a:gd name="T4" fmla="*/ 40 w 67"/>
                <a:gd name="T5" fmla="*/ 89 h 92"/>
                <a:gd name="T6" fmla="*/ 45 w 67"/>
                <a:gd name="T7" fmla="*/ 92 h 92"/>
                <a:gd name="T8" fmla="*/ 52 w 67"/>
                <a:gd name="T9" fmla="*/ 92 h 92"/>
                <a:gd name="T10" fmla="*/ 59 w 67"/>
                <a:gd name="T11" fmla="*/ 89 h 92"/>
                <a:gd name="T12" fmla="*/ 59 w 67"/>
                <a:gd name="T13" fmla="*/ 89 h 92"/>
                <a:gd name="T14" fmla="*/ 64 w 67"/>
                <a:gd name="T15" fmla="*/ 85 h 92"/>
                <a:gd name="T16" fmla="*/ 67 w 67"/>
                <a:gd name="T17" fmla="*/ 80 h 92"/>
                <a:gd name="T18" fmla="*/ 67 w 67"/>
                <a:gd name="T19" fmla="*/ 73 h 92"/>
                <a:gd name="T20" fmla="*/ 64 w 67"/>
                <a:gd name="T21" fmla="*/ 67 h 92"/>
                <a:gd name="T22" fmla="*/ 31 w 67"/>
                <a:gd name="T23" fmla="*/ 8 h 92"/>
                <a:gd name="T24" fmla="*/ 31 w 67"/>
                <a:gd name="T25" fmla="*/ 8 h 92"/>
                <a:gd name="T26" fmla="*/ 27 w 67"/>
                <a:gd name="T27" fmla="*/ 3 h 92"/>
                <a:gd name="T28" fmla="*/ 21 w 67"/>
                <a:gd name="T29" fmla="*/ 0 h 92"/>
                <a:gd name="T30" fmla="*/ 15 w 67"/>
                <a:gd name="T31" fmla="*/ 0 h 92"/>
                <a:gd name="T32" fmla="*/ 8 w 67"/>
                <a:gd name="T33" fmla="*/ 2 h 92"/>
                <a:gd name="T34" fmla="*/ 8 w 67"/>
                <a:gd name="T35" fmla="*/ 2 h 92"/>
                <a:gd name="T36" fmla="*/ 3 w 67"/>
                <a:gd name="T37" fmla="*/ 7 h 92"/>
                <a:gd name="T38" fmla="*/ 0 w 67"/>
                <a:gd name="T39" fmla="*/ 12 h 92"/>
                <a:gd name="T40" fmla="*/ 0 w 67"/>
                <a:gd name="T41" fmla="*/ 19 h 92"/>
                <a:gd name="T42" fmla="*/ 2 w 67"/>
                <a:gd name="T43" fmla="*/ 26 h 92"/>
                <a:gd name="T44" fmla="*/ 35 w 67"/>
                <a:gd name="T45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92">
                  <a:moveTo>
                    <a:pt x="35" y="84"/>
                  </a:moveTo>
                  <a:lnTo>
                    <a:pt x="35" y="84"/>
                  </a:lnTo>
                  <a:lnTo>
                    <a:pt x="40" y="89"/>
                  </a:lnTo>
                  <a:lnTo>
                    <a:pt x="45" y="92"/>
                  </a:lnTo>
                  <a:lnTo>
                    <a:pt x="52" y="92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64" y="85"/>
                  </a:lnTo>
                  <a:lnTo>
                    <a:pt x="67" y="80"/>
                  </a:lnTo>
                  <a:lnTo>
                    <a:pt x="67" y="73"/>
                  </a:lnTo>
                  <a:lnTo>
                    <a:pt x="64" y="6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35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Freeform 1281"/>
            <p:cNvSpPr>
              <a:spLocks/>
            </p:cNvSpPr>
            <p:nvPr/>
          </p:nvSpPr>
          <p:spPr bwMode="auto">
            <a:xfrm>
              <a:off x="6520835" y="4720397"/>
              <a:ext cx="72650" cy="50538"/>
            </a:xfrm>
            <a:custGeom>
              <a:avLst/>
              <a:gdLst>
                <a:gd name="T0" fmla="*/ 25 w 91"/>
                <a:gd name="T1" fmla="*/ 65 h 67"/>
                <a:gd name="T2" fmla="*/ 82 w 91"/>
                <a:gd name="T3" fmla="*/ 31 h 67"/>
                <a:gd name="T4" fmla="*/ 82 w 91"/>
                <a:gd name="T5" fmla="*/ 31 h 67"/>
                <a:gd name="T6" fmla="*/ 87 w 91"/>
                <a:gd name="T7" fmla="*/ 27 h 67"/>
                <a:gd name="T8" fmla="*/ 90 w 91"/>
                <a:gd name="T9" fmla="*/ 22 h 67"/>
                <a:gd name="T10" fmla="*/ 91 w 91"/>
                <a:gd name="T11" fmla="*/ 15 h 67"/>
                <a:gd name="T12" fmla="*/ 89 w 91"/>
                <a:gd name="T13" fmla="*/ 8 h 67"/>
                <a:gd name="T14" fmla="*/ 89 w 91"/>
                <a:gd name="T15" fmla="*/ 8 h 67"/>
                <a:gd name="T16" fmla="*/ 85 w 91"/>
                <a:gd name="T17" fmla="*/ 3 h 67"/>
                <a:gd name="T18" fmla="*/ 78 w 91"/>
                <a:gd name="T19" fmla="*/ 0 h 67"/>
                <a:gd name="T20" fmla="*/ 73 w 91"/>
                <a:gd name="T21" fmla="*/ 0 h 67"/>
                <a:gd name="T22" fmla="*/ 66 w 91"/>
                <a:gd name="T23" fmla="*/ 2 h 67"/>
                <a:gd name="T24" fmla="*/ 8 w 91"/>
                <a:gd name="T25" fmla="*/ 36 h 67"/>
                <a:gd name="T26" fmla="*/ 8 w 91"/>
                <a:gd name="T27" fmla="*/ 36 h 67"/>
                <a:gd name="T28" fmla="*/ 3 w 91"/>
                <a:gd name="T29" fmla="*/ 40 h 67"/>
                <a:gd name="T30" fmla="*/ 0 w 91"/>
                <a:gd name="T31" fmla="*/ 45 h 67"/>
                <a:gd name="T32" fmla="*/ 0 w 91"/>
                <a:gd name="T33" fmla="*/ 52 h 67"/>
                <a:gd name="T34" fmla="*/ 1 w 91"/>
                <a:gd name="T35" fmla="*/ 59 h 67"/>
                <a:gd name="T36" fmla="*/ 1 w 91"/>
                <a:gd name="T37" fmla="*/ 59 h 67"/>
                <a:gd name="T38" fmla="*/ 7 w 91"/>
                <a:gd name="T39" fmla="*/ 64 h 67"/>
                <a:gd name="T40" fmla="*/ 12 w 91"/>
                <a:gd name="T41" fmla="*/ 67 h 67"/>
                <a:gd name="T42" fmla="*/ 18 w 91"/>
                <a:gd name="T43" fmla="*/ 67 h 67"/>
                <a:gd name="T44" fmla="*/ 25 w 91"/>
                <a:gd name="T45" fmla="*/ 65 h 67"/>
                <a:gd name="T46" fmla="*/ 25 w 91"/>
                <a:gd name="T47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67">
                  <a:moveTo>
                    <a:pt x="25" y="65"/>
                  </a:moveTo>
                  <a:lnTo>
                    <a:pt x="82" y="31"/>
                  </a:lnTo>
                  <a:lnTo>
                    <a:pt x="82" y="31"/>
                  </a:lnTo>
                  <a:lnTo>
                    <a:pt x="87" y="27"/>
                  </a:lnTo>
                  <a:lnTo>
                    <a:pt x="90" y="22"/>
                  </a:lnTo>
                  <a:lnTo>
                    <a:pt x="91" y="15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5" y="3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6" y="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3" y="40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7" y="64"/>
                  </a:lnTo>
                  <a:lnTo>
                    <a:pt x="12" y="67"/>
                  </a:lnTo>
                  <a:lnTo>
                    <a:pt x="18" y="67"/>
                  </a:lnTo>
                  <a:lnTo>
                    <a:pt x="25" y="65"/>
                  </a:lnTo>
                  <a:lnTo>
                    <a:pt x="25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1282"/>
            <p:cNvSpPr>
              <a:spLocks/>
            </p:cNvSpPr>
            <p:nvPr/>
          </p:nvSpPr>
          <p:spPr bwMode="auto">
            <a:xfrm>
              <a:off x="6372378" y="4606686"/>
              <a:ext cx="25269" cy="78967"/>
            </a:xfrm>
            <a:custGeom>
              <a:avLst/>
              <a:gdLst>
                <a:gd name="T0" fmla="*/ 17 w 33"/>
                <a:gd name="T1" fmla="*/ 101 h 101"/>
                <a:gd name="T2" fmla="*/ 17 w 33"/>
                <a:gd name="T3" fmla="*/ 101 h 101"/>
                <a:gd name="T4" fmla="*/ 24 w 33"/>
                <a:gd name="T5" fmla="*/ 99 h 101"/>
                <a:gd name="T6" fmla="*/ 29 w 33"/>
                <a:gd name="T7" fmla="*/ 96 h 101"/>
                <a:gd name="T8" fmla="*/ 32 w 33"/>
                <a:gd name="T9" fmla="*/ 90 h 101"/>
                <a:gd name="T10" fmla="*/ 33 w 33"/>
                <a:gd name="T11" fmla="*/ 84 h 101"/>
                <a:gd name="T12" fmla="*/ 33 w 33"/>
                <a:gd name="T13" fmla="*/ 17 h 101"/>
                <a:gd name="T14" fmla="*/ 33 w 33"/>
                <a:gd name="T15" fmla="*/ 17 h 101"/>
                <a:gd name="T16" fmla="*/ 32 w 33"/>
                <a:gd name="T17" fmla="*/ 11 h 101"/>
                <a:gd name="T18" fmla="*/ 29 w 33"/>
                <a:gd name="T19" fmla="*/ 5 h 101"/>
                <a:gd name="T20" fmla="*/ 24 w 33"/>
                <a:gd name="T21" fmla="*/ 1 h 101"/>
                <a:gd name="T22" fmla="*/ 17 w 33"/>
                <a:gd name="T23" fmla="*/ 0 h 101"/>
                <a:gd name="T24" fmla="*/ 17 w 33"/>
                <a:gd name="T25" fmla="*/ 0 h 101"/>
                <a:gd name="T26" fmla="*/ 11 w 33"/>
                <a:gd name="T27" fmla="*/ 1 h 101"/>
                <a:gd name="T28" fmla="*/ 5 w 33"/>
                <a:gd name="T29" fmla="*/ 5 h 101"/>
                <a:gd name="T30" fmla="*/ 1 w 33"/>
                <a:gd name="T31" fmla="*/ 11 h 101"/>
                <a:gd name="T32" fmla="*/ 0 w 33"/>
                <a:gd name="T33" fmla="*/ 17 h 101"/>
                <a:gd name="T34" fmla="*/ 0 w 33"/>
                <a:gd name="T35" fmla="*/ 84 h 101"/>
                <a:gd name="T36" fmla="*/ 0 w 33"/>
                <a:gd name="T37" fmla="*/ 84 h 101"/>
                <a:gd name="T38" fmla="*/ 1 w 33"/>
                <a:gd name="T39" fmla="*/ 90 h 101"/>
                <a:gd name="T40" fmla="*/ 5 w 33"/>
                <a:gd name="T41" fmla="*/ 96 h 101"/>
                <a:gd name="T42" fmla="*/ 11 w 33"/>
                <a:gd name="T43" fmla="*/ 99 h 101"/>
                <a:gd name="T44" fmla="*/ 17 w 33"/>
                <a:gd name="T45" fmla="*/ 101 h 101"/>
                <a:gd name="T46" fmla="*/ 17 w 33"/>
                <a:gd name="T4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101">
                  <a:moveTo>
                    <a:pt x="17" y="101"/>
                  </a:moveTo>
                  <a:lnTo>
                    <a:pt x="17" y="101"/>
                  </a:lnTo>
                  <a:lnTo>
                    <a:pt x="24" y="99"/>
                  </a:lnTo>
                  <a:lnTo>
                    <a:pt x="29" y="96"/>
                  </a:lnTo>
                  <a:lnTo>
                    <a:pt x="32" y="90"/>
                  </a:lnTo>
                  <a:lnTo>
                    <a:pt x="33" y="84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1"/>
                  </a:lnTo>
                  <a:lnTo>
                    <a:pt x="29" y="5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" y="90"/>
                  </a:lnTo>
                  <a:lnTo>
                    <a:pt x="5" y="96"/>
                  </a:lnTo>
                  <a:lnTo>
                    <a:pt x="11" y="99"/>
                  </a:lnTo>
                  <a:lnTo>
                    <a:pt x="17" y="101"/>
                  </a:lnTo>
                  <a:lnTo>
                    <a:pt x="17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1283"/>
            <p:cNvSpPr>
              <a:spLocks/>
            </p:cNvSpPr>
            <p:nvPr/>
          </p:nvSpPr>
          <p:spPr bwMode="auto">
            <a:xfrm>
              <a:off x="6176542" y="4919393"/>
              <a:ext cx="72650" cy="50538"/>
            </a:xfrm>
            <a:custGeom>
              <a:avLst/>
              <a:gdLst>
                <a:gd name="T0" fmla="*/ 67 w 92"/>
                <a:gd name="T1" fmla="*/ 2 h 67"/>
                <a:gd name="T2" fmla="*/ 8 w 92"/>
                <a:gd name="T3" fmla="*/ 36 h 67"/>
                <a:gd name="T4" fmla="*/ 8 w 92"/>
                <a:gd name="T5" fmla="*/ 36 h 67"/>
                <a:gd name="T6" fmla="*/ 3 w 92"/>
                <a:gd name="T7" fmla="*/ 40 h 67"/>
                <a:gd name="T8" fmla="*/ 0 w 92"/>
                <a:gd name="T9" fmla="*/ 45 h 67"/>
                <a:gd name="T10" fmla="*/ 0 w 92"/>
                <a:gd name="T11" fmla="*/ 52 h 67"/>
                <a:gd name="T12" fmla="*/ 2 w 92"/>
                <a:gd name="T13" fmla="*/ 59 h 67"/>
                <a:gd name="T14" fmla="*/ 2 w 92"/>
                <a:gd name="T15" fmla="*/ 59 h 67"/>
                <a:gd name="T16" fmla="*/ 7 w 92"/>
                <a:gd name="T17" fmla="*/ 64 h 67"/>
                <a:gd name="T18" fmla="*/ 12 w 92"/>
                <a:gd name="T19" fmla="*/ 67 h 67"/>
                <a:gd name="T20" fmla="*/ 19 w 92"/>
                <a:gd name="T21" fmla="*/ 67 h 67"/>
                <a:gd name="T22" fmla="*/ 26 w 92"/>
                <a:gd name="T23" fmla="*/ 65 h 67"/>
                <a:gd name="T24" fmla="*/ 84 w 92"/>
                <a:gd name="T25" fmla="*/ 31 h 67"/>
                <a:gd name="T26" fmla="*/ 84 w 92"/>
                <a:gd name="T27" fmla="*/ 31 h 67"/>
                <a:gd name="T28" fmla="*/ 88 w 92"/>
                <a:gd name="T29" fmla="*/ 27 h 67"/>
                <a:gd name="T30" fmla="*/ 92 w 92"/>
                <a:gd name="T31" fmla="*/ 20 h 67"/>
                <a:gd name="T32" fmla="*/ 92 w 92"/>
                <a:gd name="T33" fmla="*/ 15 h 67"/>
                <a:gd name="T34" fmla="*/ 89 w 92"/>
                <a:gd name="T35" fmla="*/ 8 h 67"/>
                <a:gd name="T36" fmla="*/ 89 w 92"/>
                <a:gd name="T37" fmla="*/ 8 h 67"/>
                <a:gd name="T38" fmla="*/ 85 w 92"/>
                <a:gd name="T39" fmla="*/ 3 h 67"/>
                <a:gd name="T40" fmla="*/ 80 w 92"/>
                <a:gd name="T41" fmla="*/ 0 h 67"/>
                <a:gd name="T42" fmla="*/ 73 w 92"/>
                <a:gd name="T43" fmla="*/ 0 h 67"/>
                <a:gd name="T44" fmla="*/ 67 w 92"/>
                <a:gd name="T45" fmla="*/ 2 h 67"/>
                <a:gd name="T46" fmla="*/ 67 w 92"/>
                <a:gd name="T47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67">
                  <a:moveTo>
                    <a:pt x="67" y="2"/>
                  </a:moveTo>
                  <a:lnTo>
                    <a:pt x="8" y="36"/>
                  </a:lnTo>
                  <a:lnTo>
                    <a:pt x="8" y="36"/>
                  </a:lnTo>
                  <a:lnTo>
                    <a:pt x="3" y="40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7" y="64"/>
                  </a:lnTo>
                  <a:lnTo>
                    <a:pt x="12" y="67"/>
                  </a:lnTo>
                  <a:lnTo>
                    <a:pt x="19" y="67"/>
                  </a:lnTo>
                  <a:lnTo>
                    <a:pt x="26" y="65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8" y="27"/>
                  </a:lnTo>
                  <a:lnTo>
                    <a:pt x="92" y="20"/>
                  </a:lnTo>
                  <a:lnTo>
                    <a:pt x="92" y="15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5" y="3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7" y="2"/>
                  </a:ln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1284"/>
            <p:cNvSpPr>
              <a:spLocks/>
            </p:cNvSpPr>
            <p:nvPr/>
          </p:nvSpPr>
          <p:spPr bwMode="auto">
            <a:xfrm>
              <a:off x="6457662" y="4638272"/>
              <a:ext cx="53698" cy="72650"/>
            </a:xfrm>
            <a:custGeom>
              <a:avLst/>
              <a:gdLst>
                <a:gd name="T0" fmla="*/ 9 w 68"/>
                <a:gd name="T1" fmla="*/ 89 h 92"/>
                <a:gd name="T2" fmla="*/ 9 w 68"/>
                <a:gd name="T3" fmla="*/ 89 h 92"/>
                <a:gd name="T4" fmla="*/ 15 w 68"/>
                <a:gd name="T5" fmla="*/ 92 h 92"/>
                <a:gd name="T6" fmla="*/ 21 w 68"/>
                <a:gd name="T7" fmla="*/ 92 h 92"/>
                <a:gd name="T8" fmla="*/ 28 w 68"/>
                <a:gd name="T9" fmla="*/ 89 h 92"/>
                <a:gd name="T10" fmla="*/ 32 w 68"/>
                <a:gd name="T11" fmla="*/ 84 h 92"/>
                <a:gd name="T12" fmla="*/ 65 w 68"/>
                <a:gd name="T13" fmla="*/ 26 h 92"/>
                <a:gd name="T14" fmla="*/ 65 w 68"/>
                <a:gd name="T15" fmla="*/ 26 h 92"/>
                <a:gd name="T16" fmla="*/ 68 w 68"/>
                <a:gd name="T17" fmla="*/ 19 h 92"/>
                <a:gd name="T18" fmla="*/ 68 w 68"/>
                <a:gd name="T19" fmla="*/ 12 h 92"/>
                <a:gd name="T20" fmla="*/ 64 w 68"/>
                <a:gd name="T21" fmla="*/ 7 h 92"/>
                <a:gd name="T22" fmla="*/ 60 w 68"/>
                <a:gd name="T23" fmla="*/ 2 h 92"/>
                <a:gd name="T24" fmla="*/ 60 w 68"/>
                <a:gd name="T25" fmla="*/ 2 h 92"/>
                <a:gd name="T26" fmla="*/ 53 w 68"/>
                <a:gd name="T27" fmla="*/ 0 h 92"/>
                <a:gd name="T28" fmla="*/ 46 w 68"/>
                <a:gd name="T29" fmla="*/ 0 h 92"/>
                <a:gd name="T30" fmla="*/ 41 w 68"/>
                <a:gd name="T31" fmla="*/ 3 h 92"/>
                <a:gd name="T32" fmla="*/ 36 w 68"/>
                <a:gd name="T33" fmla="*/ 8 h 92"/>
                <a:gd name="T34" fmla="*/ 3 w 68"/>
                <a:gd name="T35" fmla="*/ 67 h 92"/>
                <a:gd name="T36" fmla="*/ 3 w 68"/>
                <a:gd name="T37" fmla="*/ 67 h 92"/>
                <a:gd name="T38" fmla="*/ 0 w 68"/>
                <a:gd name="T39" fmla="*/ 73 h 92"/>
                <a:gd name="T40" fmla="*/ 1 w 68"/>
                <a:gd name="T41" fmla="*/ 80 h 92"/>
                <a:gd name="T42" fmla="*/ 4 w 68"/>
                <a:gd name="T43" fmla="*/ 85 h 92"/>
                <a:gd name="T44" fmla="*/ 9 w 68"/>
                <a:gd name="T45" fmla="*/ 89 h 92"/>
                <a:gd name="T46" fmla="*/ 9 w 68"/>
                <a:gd name="T47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92">
                  <a:moveTo>
                    <a:pt x="9" y="89"/>
                  </a:moveTo>
                  <a:lnTo>
                    <a:pt x="9" y="89"/>
                  </a:lnTo>
                  <a:lnTo>
                    <a:pt x="15" y="92"/>
                  </a:lnTo>
                  <a:lnTo>
                    <a:pt x="21" y="92"/>
                  </a:lnTo>
                  <a:lnTo>
                    <a:pt x="28" y="89"/>
                  </a:lnTo>
                  <a:lnTo>
                    <a:pt x="32" y="84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8" y="19"/>
                  </a:lnTo>
                  <a:lnTo>
                    <a:pt x="68" y="12"/>
                  </a:lnTo>
                  <a:lnTo>
                    <a:pt x="64" y="7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1" y="3"/>
                  </a:lnTo>
                  <a:lnTo>
                    <a:pt x="36" y="8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73"/>
                  </a:lnTo>
                  <a:lnTo>
                    <a:pt x="1" y="80"/>
                  </a:lnTo>
                  <a:lnTo>
                    <a:pt x="4" y="85"/>
                  </a:lnTo>
                  <a:lnTo>
                    <a:pt x="9" y="89"/>
                  </a:lnTo>
                  <a:lnTo>
                    <a:pt x="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1285"/>
            <p:cNvSpPr>
              <a:spLocks noEditPoints="1"/>
            </p:cNvSpPr>
            <p:nvPr/>
          </p:nvSpPr>
          <p:spPr bwMode="auto">
            <a:xfrm>
              <a:off x="6246032" y="4704605"/>
              <a:ext cx="274803" cy="315864"/>
            </a:xfrm>
            <a:custGeom>
              <a:avLst/>
              <a:gdLst>
                <a:gd name="T0" fmla="*/ 188 w 346"/>
                <a:gd name="T1" fmla="*/ 0 h 403"/>
                <a:gd name="T2" fmla="*/ 143 w 346"/>
                <a:gd name="T3" fmla="*/ 3 h 403"/>
                <a:gd name="T4" fmla="*/ 118 w 346"/>
                <a:gd name="T5" fmla="*/ 8 h 403"/>
                <a:gd name="T6" fmla="*/ 83 w 346"/>
                <a:gd name="T7" fmla="*/ 24 h 403"/>
                <a:gd name="T8" fmla="*/ 55 w 346"/>
                <a:gd name="T9" fmla="*/ 45 h 403"/>
                <a:gd name="T10" fmla="*/ 33 w 346"/>
                <a:gd name="T11" fmla="*/ 73 h 403"/>
                <a:gd name="T12" fmla="*/ 8 w 346"/>
                <a:gd name="T13" fmla="*/ 126 h 403"/>
                <a:gd name="T14" fmla="*/ 1 w 346"/>
                <a:gd name="T15" fmla="*/ 202 h 403"/>
                <a:gd name="T16" fmla="*/ 16 w 346"/>
                <a:gd name="T17" fmla="*/ 265 h 403"/>
                <a:gd name="T18" fmla="*/ 34 w 346"/>
                <a:gd name="T19" fmla="*/ 303 h 403"/>
                <a:gd name="T20" fmla="*/ 51 w 346"/>
                <a:gd name="T21" fmla="*/ 326 h 403"/>
                <a:gd name="T22" fmla="*/ 81 w 346"/>
                <a:gd name="T23" fmla="*/ 365 h 403"/>
                <a:gd name="T24" fmla="*/ 95 w 346"/>
                <a:gd name="T25" fmla="*/ 398 h 403"/>
                <a:gd name="T26" fmla="*/ 173 w 346"/>
                <a:gd name="T27" fmla="*/ 403 h 403"/>
                <a:gd name="T28" fmla="*/ 250 w 346"/>
                <a:gd name="T29" fmla="*/ 398 h 403"/>
                <a:gd name="T30" fmla="*/ 265 w 346"/>
                <a:gd name="T31" fmla="*/ 365 h 403"/>
                <a:gd name="T32" fmla="*/ 294 w 346"/>
                <a:gd name="T33" fmla="*/ 326 h 403"/>
                <a:gd name="T34" fmla="*/ 311 w 346"/>
                <a:gd name="T35" fmla="*/ 303 h 403"/>
                <a:gd name="T36" fmla="*/ 330 w 346"/>
                <a:gd name="T37" fmla="*/ 265 h 403"/>
                <a:gd name="T38" fmla="*/ 346 w 346"/>
                <a:gd name="T39" fmla="*/ 202 h 403"/>
                <a:gd name="T40" fmla="*/ 339 w 346"/>
                <a:gd name="T41" fmla="*/ 126 h 403"/>
                <a:gd name="T42" fmla="*/ 314 w 346"/>
                <a:gd name="T43" fmla="*/ 73 h 403"/>
                <a:gd name="T44" fmla="*/ 291 w 346"/>
                <a:gd name="T45" fmla="*/ 45 h 403"/>
                <a:gd name="T46" fmla="*/ 262 w 346"/>
                <a:gd name="T47" fmla="*/ 24 h 403"/>
                <a:gd name="T48" fmla="*/ 229 w 346"/>
                <a:gd name="T49" fmla="*/ 8 h 403"/>
                <a:gd name="T50" fmla="*/ 204 w 346"/>
                <a:gd name="T51" fmla="*/ 3 h 403"/>
                <a:gd name="T52" fmla="*/ 240 w 346"/>
                <a:gd name="T53" fmla="*/ 332 h 403"/>
                <a:gd name="T54" fmla="*/ 222 w 346"/>
                <a:gd name="T55" fmla="*/ 362 h 403"/>
                <a:gd name="T56" fmla="*/ 148 w 346"/>
                <a:gd name="T57" fmla="*/ 364 h 403"/>
                <a:gd name="T58" fmla="*/ 115 w 346"/>
                <a:gd name="T59" fmla="*/ 346 h 403"/>
                <a:gd name="T60" fmla="*/ 82 w 346"/>
                <a:gd name="T61" fmla="*/ 303 h 403"/>
                <a:gd name="T62" fmla="*/ 58 w 346"/>
                <a:gd name="T63" fmla="*/ 264 h 403"/>
                <a:gd name="T64" fmla="*/ 43 w 346"/>
                <a:gd name="T65" fmla="*/ 222 h 403"/>
                <a:gd name="T66" fmla="*/ 39 w 346"/>
                <a:gd name="T67" fmla="*/ 178 h 403"/>
                <a:gd name="T68" fmla="*/ 46 w 346"/>
                <a:gd name="T69" fmla="*/ 134 h 403"/>
                <a:gd name="T70" fmla="*/ 65 w 346"/>
                <a:gd name="T71" fmla="*/ 94 h 403"/>
                <a:gd name="T72" fmla="*/ 82 w 346"/>
                <a:gd name="T73" fmla="*/ 74 h 403"/>
                <a:gd name="T74" fmla="*/ 108 w 346"/>
                <a:gd name="T75" fmla="*/ 56 h 403"/>
                <a:gd name="T76" fmla="*/ 139 w 346"/>
                <a:gd name="T77" fmla="*/ 44 h 403"/>
                <a:gd name="T78" fmla="*/ 161 w 346"/>
                <a:gd name="T79" fmla="*/ 40 h 403"/>
                <a:gd name="T80" fmla="*/ 197 w 346"/>
                <a:gd name="T81" fmla="*/ 41 h 403"/>
                <a:gd name="T82" fmla="*/ 219 w 346"/>
                <a:gd name="T83" fmla="*/ 46 h 403"/>
                <a:gd name="T84" fmla="*/ 246 w 346"/>
                <a:gd name="T85" fmla="*/ 61 h 403"/>
                <a:gd name="T86" fmla="*/ 272 w 346"/>
                <a:gd name="T87" fmla="*/ 82 h 403"/>
                <a:gd name="T88" fmla="*/ 289 w 346"/>
                <a:gd name="T89" fmla="*/ 108 h 403"/>
                <a:gd name="T90" fmla="*/ 303 w 346"/>
                <a:gd name="T91" fmla="*/ 149 h 403"/>
                <a:gd name="T92" fmla="*/ 307 w 346"/>
                <a:gd name="T93" fmla="*/ 192 h 403"/>
                <a:gd name="T94" fmla="*/ 298 w 346"/>
                <a:gd name="T95" fmla="*/ 236 h 403"/>
                <a:gd name="T96" fmla="*/ 281 w 346"/>
                <a:gd name="T97" fmla="*/ 277 h 403"/>
                <a:gd name="T98" fmla="*/ 264 w 346"/>
                <a:gd name="T99" fmla="*/ 3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" h="403">
                  <a:moveTo>
                    <a:pt x="204" y="3"/>
                  </a:moveTo>
                  <a:lnTo>
                    <a:pt x="204" y="3"/>
                  </a:lnTo>
                  <a:lnTo>
                    <a:pt x="188" y="0"/>
                  </a:lnTo>
                  <a:lnTo>
                    <a:pt x="173" y="0"/>
                  </a:lnTo>
                  <a:lnTo>
                    <a:pt x="157" y="0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30" y="5"/>
                  </a:lnTo>
                  <a:lnTo>
                    <a:pt x="118" y="8"/>
                  </a:lnTo>
                  <a:lnTo>
                    <a:pt x="106" y="13"/>
                  </a:lnTo>
                  <a:lnTo>
                    <a:pt x="94" y="17"/>
                  </a:lnTo>
                  <a:lnTo>
                    <a:pt x="83" y="24"/>
                  </a:lnTo>
                  <a:lnTo>
                    <a:pt x="74" y="31"/>
                  </a:lnTo>
                  <a:lnTo>
                    <a:pt x="65" y="37"/>
                  </a:lnTo>
                  <a:lnTo>
                    <a:pt x="55" y="45"/>
                  </a:lnTo>
                  <a:lnTo>
                    <a:pt x="47" y="54"/>
                  </a:lnTo>
                  <a:lnTo>
                    <a:pt x="39" y="62"/>
                  </a:lnTo>
                  <a:lnTo>
                    <a:pt x="33" y="73"/>
                  </a:lnTo>
                  <a:lnTo>
                    <a:pt x="26" y="82"/>
                  </a:lnTo>
                  <a:lnTo>
                    <a:pt x="16" y="104"/>
                  </a:lnTo>
                  <a:lnTo>
                    <a:pt x="8" y="126"/>
                  </a:lnTo>
                  <a:lnTo>
                    <a:pt x="2" y="151"/>
                  </a:lnTo>
                  <a:lnTo>
                    <a:pt x="0" y="175"/>
                  </a:lnTo>
                  <a:lnTo>
                    <a:pt x="1" y="202"/>
                  </a:lnTo>
                  <a:lnTo>
                    <a:pt x="4" y="227"/>
                  </a:lnTo>
                  <a:lnTo>
                    <a:pt x="12" y="252"/>
                  </a:lnTo>
                  <a:lnTo>
                    <a:pt x="16" y="265"/>
                  </a:lnTo>
                  <a:lnTo>
                    <a:pt x="21" y="279"/>
                  </a:lnTo>
                  <a:lnTo>
                    <a:pt x="27" y="291"/>
                  </a:lnTo>
                  <a:lnTo>
                    <a:pt x="34" y="303"/>
                  </a:lnTo>
                  <a:lnTo>
                    <a:pt x="42" y="316"/>
                  </a:lnTo>
                  <a:lnTo>
                    <a:pt x="51" y="326"/>
                  </a:lnTo>
                  <a:lnTo>
                    <a:pt x="51" y="326"/>
                  </a:lnTo>
                  <a:lnTo>
                    <a:pt x="63" y="341"/>
                  </a:lnTo>
                  <a:lnTo>
                    <a:pt x="75" y="356"/>
                  </a:lnTo>
                  <a:lnTo>
                    <a:pt x="81" y="365"/>
                  </a:lnTo>
                  <a:lnTo>
                    <a:pt x="86" y="374"/>
                  </a:lnTo>
                  <a:lnTo>
                    <a:pt x="91" y="386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134" y="402"/>
                  </a:lnTo>
                  <a:lnTo>
                    <a:pt x="173" y="403"/>
                  </a:lnTo>
                  <a:lnTo>
                    <a:pt x="212" y="402"/>
                  </a:lnTo>
                  <a:lnTo>
                    <a:pt x="250" y="398"/>
                  </a:lnTo>
                  <a:lnTo>
                    <a:pt x="250" y="398"/>
                  </a:lnTo>
                  <a:lnTo>
                    <a:pt x="256" y="386"/>
                  </a:lnTo>
                  <a:lnTo>
                    <a:pt x="260" y="374"/>
                  </a:lnTo>
                  <a:lnTo>
                    <a:pt x="265" y="365"/>
                  </a:lnTo>
                  <a:lnTo>
                    <a:pt x="272" y="356"/>
                  </a:lnTo>
                  <a:lnTo>
                    <a:pt x="284" y="341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303" y="316"/>
                  </a:lnTo>
                  <a:lnTo>
                    <a:pt x="311" y="303"/>
                  </a:lnTo>
                  <a:lnTo>
                    <a:pt x="318" y="291"/>
                  </a:lnTo>
                  <a:lnTo>
                    <a:pt x="325" y="279"/>
                  </a:lnTo>
                  <a:lnTo>
                    <a:pt x="330" y="265"/>
                  </a:lnTo>
                  <a:lnTo>
                    <a:pt x="335" y="252"/>
                  </a:lnTo>
                  <a:lnTo>
                    <a:pt x="342" y="227"/>
                  </a:lnTo>
                  <a:lnTo>
                    <a:pt x="346" y="202"/>
                  </a:lnTo>
                  <a:lnTo>
                    <a:pt x="346" y="175"/>
                  </a:lnTo>
                  <a:lnTo>
                    <a:pt x="345" y="151"/>
                  </a:lnTo>
                  <a:lnTo>
                    <a:pt x="339" y="126"/>
                  </a:lnTo>
                  <a:lnTo>
                    <a:pt x="331" y="104"/>
                  </a:lnTo>
                  <a:lnTo>
                    <a:pt x="321" y="82"/>
                  </a:lnTo>
                  <a:lnTo>
                    <a:pt x="314" y="73"/>
                  </a:lnTo>
                  <a:lnTo>
                    <a:pt x="306" y="62"/>
                  </a:lnTo>
                  <a:lnTo>
                    <a:pt x="299" y="54"/>
                  </a:lnTo>
                  <a:lnTo>
                    <a:pt x="291" y="45"/>
                  </a:lnTo>
                  <a:lnTo>
                    <a:pt x="282" y="37"/>
                  </a:lnTo>
                  <a:lnTo>
                    <a:pt x="273" y="31"/>
                  </a:lnTo>
                  <a:lnTo>
                    <a:pt x="262" y="24"/>
                  </a:lnTo>
                  <a:lnTo>
                    <a:pt x="252" y="17"/>
                  </a:lnTo>
                  <a:lnTo>
                    <a:pt x="241" y="13"/>
                  </a:lnTo>
                  <a:lnTo>
                    <a:pt x="229" y="8"/>
                  </a:lnTo>
                  <a:lnTo>
                    <a:pt x="217" y="5"/>
                  </a:lnTo>
                  <a:lnTo>
                    <a:pt x="204" y="3"/>
                  </a:lnTo>
                  <a:lnTo>
                    <a:pt x="204" y="3"/>
                  </a:lnTo>
                  <a:close/>
                  <a:moveTo>
                    <a:pt x="264" y="303"/>
                  </a:moveTo>
                  <a:lnTo>
                    <a:pt x="264" y="303"/>
                  </a:lnTo>
                  <a:lnTo>
                    <a:pt x="240" y="332"/>
                  </a:lnTo>
                  <a:lnTo>
                    <a:pt x="230" y="346"/>
                  </a:lnTo>
                  <a:lnTo>
                    <a:pt x="222" y="362"/>
                  </a:lnTo>
                  <a:lnTo>
                    <a:pt x="222" y="362"/>
                  </a:lnTo>
                  <a:lnTo>
                    <a:pt x="197" y="364"/>
                  </a:lnTo>
                  <a:lnTo>
                    <a:pt x="173" y="365"/>
                  </a:lnTo>
                  <a:lnTo>
                    <a:pt x="148" y="364"/>
                  </a:lnTo>
                  <a:lnTo>
                    <a:pt x="124" y="362"/>
                  </a:lnTo>
                  <a:lnTo>
                    <a:pt x="124" y="362"/>
                  </a:lnTo>
                  <a:lnTo>
                    <a:pt x="115" y="346"/>
                  </a:lnTo>
                  <a:lnTo>
                    <a:pt x="106" y="332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4" y="291"/>
                  </a:lnTo>
                  <a:lnTo>
                    <a:pt x="66" y="277"/>
                  </a:lnTo>
                  <a:lnTo>
                    <a:pt x="58" y="264"/>
                  </a:lnTo>
                  <a:lnTo>
                    <a:pt x="53" y="251"/>
                  </a:lnTo>
                  <a:lnTo>
                    <a:pt x="47" y="236"/>
                  </a:lnTo>
                  <a:lnTo>
                    <a:pt x="43" y="222"/>
                  </a:lnTo>
                  <a:lnTo>
                    <a:pt x="41" y="207"/>
                  </a:lnTo>
                  <a:lnTo>
                    <a:pt x="39" y="192"/>
                  </a:lnTo>
                  <a:lnTo>
                    <a:pt x="39" y="178"/>
                  </a:lnTo>
                  <a:lnTo>
                    <a:pt x="39" y="163"/>
                  </a:lnTo>
                  <a:lnTo>
                    <a:pt x="42" y="149"/>
                  </a:lnTo>
                  <a:lnTo>
                    <a:pt x="46" y="134"/>
                  </a:lnTo>
                  <a:lnTo>
                    <a:pt x="51" y="121"/>
                  </a:lnTo>
                  <a:lnTo>
                    <a:pt x="57" y="108"/>
                  </a:lnTo>
                  <a:lnTo>
                    <a:pt x="65" y="94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82" y="74"/>
                  </a:lnTo>
                  <a:lnTo>
                    <a:pt x="91" y="68"/>
                  </a:lnTo>
                  <a:lnTo>
                    <a:pt x="99" y="61"/>
                  </a:lnTo>
                  <a:lnTo>
                    <a:pt x="108" y="56"/>
                  </a:lnTo>
                  <a:lnTo>
                    <a:pt x="118" y="50"/>
                  </a:lnTo>
                  <a:lnTo>
                    <a:pt x="128" y="46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61" y="40"/>
                  </a:lnTo>
                  <a:lnTo>
                    <a:pt x="173" y="40"/>
                  </a:lnTo>
                  <a:lnTo>
                    <a:pt x="185" y="40"/>
                  </a:lnTo>
                  <a:lnTo>
                    <a:pt x="197" y="41"/>
                  </a:lnTo>
                  <a:lnTo>
                    <a:pt x="197" y="41"/>
                  </a:lnTo>
                  <a:lnTo>
                    <a:pt x="208" y="44"/>
                  </a:lnTo>
                  <a:lnTo>
                    <a:pt x="219" y="46"/>
                  </a:lnTo>
                  <a:lnTo>
                    <a:pt x="228" y="50"/>
                  </a:lnTo>
                  <a:lnTo>
                    <a:pt x="238" y="56"/>
                  </a:lnTo>
                  <a:lnTo>
                    <a:pt x="246" y="61"/>
                  </a:lnTo>
                  <a:lnTo>
                    <a:pt x="256" y="66"/>
                  </a:lnTo>
                  <a:lnTo>
                    <a:pt x="264" y="74"/>
                  </a:lnTo>
                  <a:lnTo>
                    <a:pt x="272" y="82"/>
                  </a:lnTo>
                  <a:lnTo>
                    <a:pt x="272" y="82"/>
                  </a:lnTo>
                  <a:lnTo>
                    <a:pt x="281" y="94"/>
                  </a:lnTo>
                  <a:lnTo>
                    <a:pt x="289" y="108"/>
                  </a:lnTo>
                  <a:lnTo>
                    <a:pt x="295" y="121"/>
                  </a:lnTo>
                  <a:lnTo>
                    <a:pt x="301" y="134"/>
                  </a:lnTo>
                  <a:lnTo>
                    <a:pt x="303" y="149"/>
                  </a:lnTo>
                  <a:lnTo>
                    <a:pt x="306" y="163"/>
                  </a:lnTo>
                  <a:lnTo>
                    <a:pt x="307" y="178"/>
                  </a:lnTo>
                  <a:lnTo>
                    <a:pt x="307" y="192"/>
                  </a:lnTo>
                  <a:lnTo>
                    <a:pt x="305" y="207"/>
                  </a:lnTo>
                  <a:lnTo>
                    <a:pt x="302" y="222"/>
                  </a:lnTo>
                  <a:lnTo>
                    <a:pt x="298" y="236"/>
                  </a:lnTo>
                  <a:lnTo>
                    <a:pt x="294" y="251"/>
                  </a:lnTo>
                  <a:lnTo>
                    <a:pt x="287" y="264"/>
                  </a:lnTo>
                  <a:lnTo>
                    <a:pt x="281" y="277"/>
                  </a:lnTo>
                  <a:lnTo>
                    <a:pt x="273" y="291"/>
                  </a:lnTo>
                  <a:lnTo>
                    <a:pt x="264" y="303"/>
                  </a:lnTo>
                  <a:lnTo>
                    <a:pt x="264" y="3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1286"/>
            <p:cNvSpPr>
              <a:spLocks/>
            </p:cNvSpPr>
            <p:nvPr/>
          </p:nvSpPr>
          <p:spPr bwMode="auto">
            <a:xfrm>
              <a:off x="6520835" y="4919393"/>
              <a:ext cx="72650" cy="50538"/>
            </a:xfrm>
            <a:custGeom>
              <a:avLst/>
              <a:gdLst>
                <a:gd name="T0" fmla="*/ 82 w 91"/>
                <a:gd name="T1" fmla="*/ 36 h 67"/>
                <a:gd name="T2" fmla="*/ 24 w 91"/>
                <a:gd name="T3" fmla="*/ 2 h 67"/>
                <a:gd name="T4" fmla="*/ 24 w 91"/>
                <a:gd name="T5" fmla="*/ 2 h 67"/>
                <a:gd name="T6" fmla="*/ 18 w 91"/>
                <a:gd name="T7" fmla="*/ 0 h 67"/>
                <a:gd name="T8" fmla="*/ 12 w 91"/>
                <a:gd name="T9" fmla="*/ 0 h 67"/>
                <a:gd name="T10" fmla="*/ 7 w 91"/>
                <a:gd name="T11" fmla="*/ 3 h 67"/>
                <a:gd name="T12" fmla="*/ 1 w 91"/>
                <a:gd name="T13" fmla="*/ 8 h 67"/>
                <a:gd name="T14" fmla="*/ 1 w 91"/>
                <a:gd name="T15" fmla="*/ 8 h 67"/>
                <a:gd name="T16" fmla="*/ 0 w 91"/>
                <a:gd name="T17" fmla="*/ 15 h 67"/>
                <a:gd name="T18" fmla="*/ 0 w 91"/>
                <a:gd name="T19" fmla="*/ 20 h 67"/>
                <a:gd name="T20" fmla="*/ 3 w 91"/>
                <a:gd name="T21" fmla="*/ 27 h 67"/>
                <a:gd name="T22" fmla="*/ 8 w 91"/>
                <a:gd name="T23" fmla="*/ 31 h 67"/>
                <a:gd name="T24" fmla="*/ 66 w 91"/>
                <a:gd name="T25" fmla="*/ 65 h 67"/>
                <a:gd name="T26" fmla="*/ 66 w 91"/>
                <a:gd name="T27" fmla="*/ 65 h 67"/>
                <a:gd name="T28" fmla="*/ 73 w 91"/>
                <a:gd name="T29" fmla="*/ 67 h 67"/>
                <a:gd name="T30" fmla="*/ 78 w 91"/>
                <a:gd name="T31" fmla="*/ 67 h 67"/>
                <a:gd name="T32" fmla="*/ 85 w 91"/>
                <a:gd name="T33" fmla="*/ 64 h 67"/>
                <a:gd name="T34" fmla="*/ 89 w 91"/>
                <a:gd name="T35" fmla="*/ 59 h 67"/>
                <a:gd name="T36" fmla="*/ 89 w 91"/>
                <a:gd name="T37" fmla="*/ 59 h 67"/>
                <a:gd name="T38" fmla="*/ 91 w 91"/>
                <a:gd name="T39" fmla="*/ 52 h 67"/>
                <a:gd name="T40" fmla="*/ 90 w 91"/>
                <a:gd name="T41" fmla="*/ 45 h 67"/>
                <a:gd name="T42" fmla="*/ 87 w 91"/>
                <a:gd name="T43" fmla="*/ 40 h 67"/>
                <a:gd name="T44" fmla="*/ 82 w 91"/>
                <a:gd name="T45" fmla="*/ 36 h 67"/>
                <a:gd name="T46" fmla="*/ 82 w 91"/>
                <a:gd name="T4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67">
                  <a:moveTo>
                    <a:pt x="82" y="36"/>
                  </a:move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66" y="65"/>
                  </a:lnTo>
                  <a:lnTo>
                    <a:pt x="66" y="65"/>
                  </a:lnTo>
                  <a:lnTo>
                    <a:pt x="73" y="67"/>
                  </a:lnTo>
                  <a:lnTo>
                    <a:pt x="78" y="67"/>
                  </a:lnTo>
                  <a:lnTo>
                    <a:pt x="85" y="64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91" y="52"/>
                  </a:lnTo>
                  <a:lnTo>
                    <a:pt x="90" y="45"/>
                  </a:lnTo>
                  <a:lnTo>
                    <a:pt x="87" y="40"/>
                  </a:lnTo>
                  <a:lnTo>
                    <a:pt x="82" y="36"/>
                  </a:lnTo>
                  <a:lnTo>
                    <a:pt x="82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1287"/>
            <p:cNvSpPr>
              <a:spLocks/>
            </p:cNvSpPr>
            <p:nvPr/>
          </p:nvSpPr>
          <p:spPr bwMode="auto">
            <a:xfrm>
              <a:off x="6353426" y="5156290"/>
              <a:ext cx="63173" cy="22112"/>
            </a:xfrm>
            <a:custGeom>
              <a:avLst/>
              <a:gdLst>
                <a:gd name="T0" fmla="*/ 0 w 79"/>
                <a:gd name="T1" fmla="*/ 0 h 28"/>
                <a:gd name="T2" fmla="*/ 0 w 79"/>
                <a:gd name="T3" fmla="*/ 0 h 28"/>
                <a:gd name="T4" fmla="*/ 5 w 79"/>
                <a:gd name="T5" fmla="*/ 9 h 28"/>
                <a:gd name="T6" fmla="*/ 8 w 79"/>
                <a:gd name="T7" fmla="*/ 14 h 28"/>
                <a:gd name="T8" fmla="*/ 12 w 79"/>
                <a:gd name="T9" fmla="*/ 18 h 28"/>
                <a:gd name="T10" fmla="*/ 17 w 79"/>
                <a:gd name="T11" fmla="*/ 22 h 28"/>
                <a:gd name="T12" fmla="*/ 22 w 79"/>
                <a:gd name="T13" fmla="*/ 25 h 28"/>
                <a:gd name="T14" fmla="*/ 30 w 79"/>
                <a:gd name="T15" fmla="*/ 26 h 28"/>
                <a:gd name="T16" fmla="*/ 39 w 79"/>
                <a:gd name="T17" fmla="*/ 28 h 28"/>
                <a:gd name="T18" fmla="*/ 39 w 79"/>
                <a:gd name="T19" fmla="*/ 28 h 28"/>
                <a:gd name="T20" fmla="*/ 49 w 79"/>
                <a:gd name="T21" fmla="*/ 26 h 28"/>
                <a:gd name="T22" fmla="*/ 55 w 79"/>
                <a:gd name="T23" fmla="*/ 25 h 28"/>
                <a:gd name="T24" fmla="*/ 62 w 79"/>
                <a:gd name="T25" fmla="*/ 22 h 28"/>
                <a:gd name="T26" fmla="*/ 67 w 79"/>
                <a:gd name="T27" fmla="*/ 18 h 28"/>
                <a:gd name="T28" fmla="*/ 71 w 79"/>
                <a:gd name="T29" fmla="*/ 14 h 28"/>
                <a:gd name="T30" fmla="*/ 74 w 79"/>
                <a:gd name="T31" fmla="*/ 9 h 28"/>
                <a:gd name="T32" fmla="*/ 79 w 79"/>
                <a:gd name="T33" fmla="*/ 0 h 28"/>
                <a:gd name="T34" fmla="*/ 79 w 79"/>
                <a:gd name="T35" fmla="*/ 0 h 28"/>
                <a:gd name="T36" fmla="*/ 57 w 79"/>
                <a:gd name="T37" fmla="*/ 1 h 28"/>
                <a:gd name="T38" fmla="*/ 39 w 79"/>
                <a:gd name="T39" fmla="*/ 3 h 28"/>
                <a:gd name="T40" fmla="*/ 39 w 79"/>
                <a:gd name="T41" fmla="*/ 3 h 28"/>
                <a:gd name="T42" fmla="*/ 22 w 79"/>
                <a:gd name="T43" fmla="*/ 1 h 28"/>
                <a:gd name="T44" fmla="*/ 0 w 79"/>
                <a:gd name="T45" fmla="*/ 0 h 28"/>
                <a:gd name="T46" fmla="*/ 0 w 79"/>
                <a:gd name="T4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28">
                  <a:moveTo>
                    <a:pt x="0" y="0"/>
                  </a:moveTo>
                  <a:lnTo>
                    <a:pt x="0" y="0"/>
                  </a:lnTo>
                  <a:lnTo>
                    <a:pt x="5" y="9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7" y="22"/>
                  </a:lnTo>
                  <a:lnTo>
                    <a:pt x="22" y="25"/>
                  </a:lnTo>
                  <a:lnTo>
                    <a:pt x="30" y="26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9" y="26"/>
                  </a:lnTo>
                  <a:lnTo>
                    <a:pt x="55" y="25"/>
                  </a:lnTo>
                  <a:lnTo>
                    <a:pt x="62" y="22"/>
                  </a:lnTo>
                  <a:lnTo>
                    <a:pt x="67" y="18"/>
                  </a:lnTo>
                  <a:lnTo>
                    <a:pt x="71" y="14"/>
                  </a:lnTo>
                  <a:lnTo>
                    <a:pt x="74" y="9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7" y="1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1288"/>
            <p:cNvSpPr>
              <a:spLocks/>
            </p:cNvSpPr>
            <p:nvPr/>
          </p:nvSpPr>
          <p:spPr bwMode="auto">
            <a:xfrm>
              <a:off x="6542944" y="4830951"/>
              <a:ext cx="78967" cy="28429"/>
            </a:xfrm>
            <a:custGeom>
              <a:avLst/>
              <a:gdLst>
                <a:gd name="T0" fmla="*/ 84 w 101"/>
                <a:gd name="T1" fmla="*/ 0 h 35"/>
                <a:gd name="T2" fmla="*/ 16 w 101"/>
                <a:gd name="T3" fmla="*/ 0 h 35"/>
                <a:gd name="T4" fmla="*/ 16 w 101"/>
                <a:gd name="T5" fmla="*/ 0 h 35"/>
                <a:gd name="T6" fmla="*/ 9 w 101"/>
                <a:gd name="T7" fmla="*/ 2 h 35"/>
                <a:gd name="T8" fmla="*/ 4 w 101"/>
                <a:gd name="T9" fmla="*/ 6 h 35"/>
                <a:gd name="T10" fmla="*/ 1 w 101"/>
                <a:gd name="T11" fmla="*/ 11 h 35"/>
                <a:gd name="T12" fmla="*/ 0 w 101"/>
                <a:gd name="T13" fmla="*/ 17 h 35"/>
                <a:gd name="T14" fmla="*/ 0 w 101"/>
                <a:gd name="T15" fmla="*/ 17 h 35"/>
                <a:gd name="T16" fmla="*/ 1 w 101"/>
                <a:gd name="T17" fmla="*/ 24 h 35"/>
                <a:gd name="T18" fmla="*/ 4 w 101"/>
                <a:gd name="T19" fmla="*/ 29 h 35"/>
                <a:gd name="T20" fmla="*/ 9 w 101"/>
                <a:gd name="T21" fmla="*/ 33 h 35"/>
                <a:gd name="T22" fmla="*/ 16 w 101"/>
                <a:gd name="T23" fmla="*/ 35 h 35"/>
                <a:gd name="T24" fmla="*/ 84 w 101"/>
                <a:gd name="T25" fmla="*/ 35 h 35"/>
                <a:gd name="T26" fmla="*/ 84 w 101"/>
                <a:gd name="T27" fmla="*/ 35 h 35"/>
                <a:gd name="T28" fmla="*/ 90 w 101"/>
                <a:gd name="T29" fmla="*/ 33 h 35"/>
                <a:gd name="T30" fmla="*/ 96 w 101"/>
                <a:gd name="T31" fmla="*/ 29 h 35"/>
                <a:gd name="T32" fmla="*/ 100 w 101"/>
                <a:gd name="T33" fmla="*/ 24 h 35"/>
                <a:gd name="T34" fmla="*/ 101 w 101"/>
                <a:gd name="T35" fmla="*/ 17 h 35"/>
                <a:gd name="T36" fmla="*/ 101 w 101"/>
                <a:gd name="T37" fmla="*/ 17 h 35"/>
                <a:gd name="T38" fmla="*/ 100 w 101"/>
                <a:gd name="T39" fmla="*/ 11 h 35"/>
                <a:gd name="T40" fmla="*/ 96 w 101"/>
                <a:gd name="T41" fmla="*/ 6 h 35"/>
                <a:gd name="T42" fmla="*/ 90 w 101"/>
                <a:gd name="T43" fmla="*/ 2 h 35"/>
                <a:gd name="T44" fmla="*/ 84 w 101"/>
                <a:gd name="T45" fmla="*/ 0 h 35"/>
                <a:gd name="T46" fmla="*/ 84 w 101"/>
                <a:gd name="T4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35">
                  <a:moveTo>
                    <a:pt x="8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4" y="29"/>
                  </a:lnTo>
                  <a:lnTo>
                    <a:pt x="9" y="33"/>
                  </a:lnTo>
                  <a:lnTo>
                    <a:pt x="16" y="35"/>
                  </a:lnTo>
                  <a:lnTo>
                    <a:pt x="84" y="35"/>
                  </a:lnTo>
                  <a:lnTo>
                    <a:pt x="84" y="35"/>
                  </a:lnTo>
                  <a:lnTo>
                    <a:pt x="90" y="33"/>
                  </a:lnTo>
                  <a:lnTo>
                    <a:pt x="96" y="29"/>
                  </a:lnTo>
                  <a:lnTo>
                    <a:pt x="100" y="24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1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1289"/>
            <p:cNvSpPr>
              <a:spLocks/>
            </p:cNvSpPr>
            <p:nvPr/>
          </p:nvSpPr>
          <p:spPr bwMode="auto">
            <a:xfrm>
              <a:off x="6287095" y="4742509"/>
              <a:ext cx="126346" cy="145298"/>
            </a:xfrm>
            <a:custGeom>
              <a:avLst/>
              <a:gdLst>
                <a:gd name="T0" fmla="*/ 153 w 160"/>
                <a:gd name="T1" fmla="*/ 4 h 182"/>
                <a:gd name="T2" fmla="*/ 142 w 160"/>
                <a:gd name="T3" fmla="*/ 1 h 182"/>
                <a:gd name="T4" fmla="*/ 121 w 160"/>
                <a:gd name="T5" fmla="*/ 0 h 182"/>
                <a:gd name="T6" fmla="*/ 100 w 160"/>
                <a:gd name="T7" fmla="*/ 1 h 182"/>
                <a:gd name="T8" fmla="*/ 89 w 160"/>
                <a:gd name="T9" fmla="*/ 2 h 182"/>
                <a:gd name="T10" fmla="*/ 71 w 160"/>
                <a:gd name="T11" fmla="*/ 9 h 182"/>
                <a:gd name="T12" fmla="*/ 55 w 160"/>
                <a:gd name="T13" fmla="*/ 18 h 182"/>
                <a:gd name="T14" fmla="*/ 39 w 160"/>
                <a:gd name="T15" fmla="*/ 30 h 182"/>
                <a:gd name="T16" fmla="*/ 32 w 160"/>
                <a:gd name="T17" fmla="*/ 38 h 182"/>
                <a:gd name="T18" fmla="*/ 18 w 160"/>
                <a:gd name="T19" fmla="*/ 58 h 182"/>
                <a:gd name="T20" fmla="*/ 8 w 160"/>
                <a:gd name="T21" fmla="*/ 79 h 182"/>
                <a:gd name="T22" fmla="*/ 2 w 160"/>
                <a:gd name="T23" fmla="*/ 103 h 182"/>
                <a:gd name="T24" fmla="*/ 0 w 160"/>
                <a:gd name="T25" fmla="*/ 127 h 182"/>
                <a:gd name="T26" fmla="*/ 2 w 160"/>
                <a:gd name="T27" fmla="*/ 140 h 182"/>
                <a:gd name="T28" fmla="*/ 6 w 160"/>
                <a:gd name="T29" fmla="*/ 166 h 182"/>
                <a:gd name="T30" fmla="*/ 10 w 160"/>
                <a:gd name="T31" fmla="*/ 179 h 182"/>
                <a:gd name="T32" fmla="*/ 12 w 160"/>
                <a:gd name="T33" fmla="*/ 182 h 182"/>
                <a:gd name="T34" fmla="*/ 19 w 160"/>
                <a:gd name="T35" fmla="*/ 180 h 182"/>
                <a:gd name="T36" fmla="*/ 19 w 160"/>
                <a:gd name="T37" fmla="*/ 176 h 182"/>
                <a:gd name="T38" fmla="*/ 18 w 160"/>
                <a:gd name="T39" fmla="*/ 163 h 182"/>
                <a:gd name="T40" fmla="*/ 16 w 160"/>
                <a:gd name="T41" fmla="*/ 150 h 182"/>
                <a:gd name="T42" fmla="*/ 19 w 160"/>
                <a:gd name="T43" fmla="*/ 125 h 182"/>
                <a:gd name="T44" fmla="*/ 24 w 160"/>
                <a:gd name="T45" fmla="*/ 101 h 182"/>
                <a:gd name="T46" fmla="*/ 35 w 160"/>
                <a:gd name="T47" fmla="*/ 78 h 182"/>
                <a:gd name="T48" fmla="*/ 49 w 160"/>
                <a:gd name="T49" fmla="*/ 58 h 182"/>
                <a:gd name="T50" fmla="*/ 56 w 160"/>
                <a:gd name="T51" fmla="*/ 50 h 182"/>
                <a:gd name="T52" fmla="*/ 72 w 160"/>
                <a:gd name="T53" fmla="*/ 38 h 182"/>
                <a:gd name="T54" fmla="*/ 88 w 160"/>
                <a:gd name="T55" fmla="*/ 29 h 182"/>
                <a:gd name="T56" fmla="*/ 108 w 160"/>
                <a:gd name="T57" fmla="*/ 22 h 182"/>
                <a:gd name="T58" fmla="*/ 117 w 160"/>
                <a:gd name="T59" fmla="*/ 21 h 182"/>
                <a:gd name="T60" fmla="*/ 150 w 160"/>
                <a:gd name="T61" fmla="*/ 20 h 182"/>
                <a:gd name="T62" fmla="*/ 154 w 160"/>
                <a:gd name="T63" fmla="*/ 18 h 182"/>
                <a:gd name="T64" fmla="*/ 160 w 160"/>
                <a:gd name="T65" fmla="*/ 16 h 182"/>
                <a:gd name="T66" fmla="*/ 160 w 160"/>
                <a:gd name="T67" fmla="*/ 10 h 182"/>
                <a:gd name="T68" fmla="*/ 156 w 160"/>
                <a:gd name="T69" fmla="*/ 5 h 182"/>
                <a:gd name="T70" fmla="*/ 153 w 160"/>
                <a:gd name="T71" fmla="*/ 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182">
                  <a:moveTo>
                    <a:pt x="153" y="4"/>
                  </a:moveTo>
                  <a:lnTo>
                    <a:pt x="153" y="4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89" y="2"/>
                  </a:lnTo>
                  <a:lnTo>
                    <a:pt x="80" y="6"/>
                  </a:lnTo>
                  <a:lnTo>
                    <a:pt x="71" y="9"/>
                  </a:lnTo>
                  <a:lnTo>
                    <a:pt x="63" y="13"/>
                  </a:lnTo>
                  <a:lnTo>
                    <a:pt x="55" y="18"/>
                  </a:lnTo>
                  <a:lnTo>
                    <a:pt x="47" y="25"/>
                  </a:lnTo>
                  <a:lnTo>
                    <a:pt x="39" y="3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4" y="48"/>
                  </a:lnTo>
                  <a:lnTo>
                    <a:pt x="18" y="58"/>
                  </a:lnTo>
                  <a:lnTo>
                    <a:pt x="12" y="69"/>
                  </a:lnTo>
                  <a:lnTo>
                    <a:pt x="8" y="79"/>
                  </a:lnTo>
                  <a:lnTo>
                    <a:pt x="4" y="91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40"/>
                  </a:lnTo>
                  <a:lnTo>
                    <a:pt x="3" y="154"/>
                  </a:lnTo>
                  <a:lnTo>
                    <a:pt x="6" y="166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0" y="180"/>
                  </a:lnTo>
                  <a:lnTo>
                    <a:pt x="12" y="182"/>
                  </a:lnTo>
                  <a:lnTo>
                    <a:pt x="15" y="182"/>
                  </a:lnTo>
                  <a:lnTo>
                    <a:pt x="19" y="180"/>
                  </a:lnTo>
                  <a:lnTo>
                    <a:pt x="19" y="178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63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8" y="136"/>
                  </a:lnTo>
                  <a:lnTo>
                    <a:pt x="19" y="125"/>
                  </a:lnTo>
                  <a:lnTo>
                    <a:pt x="22" y="113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5" y="78"/>
                  </a:lnTo>
                  <a:lnTo>
                    <a:pt x="41" y="67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6" y="50"/>
                  </a:lnTo>
                  <a:lnTo>
                    <a:pt x="64" y="44"/>
                  </a:lnTo>
                  <a:lnTo>
                    <a:pt x="72" y="38"/>
                  </a:lnTo>
                  <a:lnTo>
                    <a:pt x="80" y="33"/>
                  </a:lnTo>
                  <a:lnTo>
                    <a:pt x="88" y="29"/>
                  </a:lnTo>
                  <a:lnTo>
                    <a:pt x="97" y="25"/>
                  </a:lnTo>
                  <a:lnTo>
                    <a:pt x="108" y="22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33" y="18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54" y="18"/>
                  </a:lnTo>
                  <a:lnTo>
                    <a:pt x="157" y="17"/>
                  </a:lnTo>
                  <a:lnTo>
                    <a:pt x="160" y="16"/>
                  </a:lnTo>
                  <a:lnTo>
                    <a:pt x="160" y="13"/>
                  </a:lnTo>
                  <a:lnTo>
                    <a:pt x="160" y="10"/>
                  </a:lnTo>
                  <a:lnTo>
                    <a:pt x="158" y="8"/>
                  </a:lnTo>
                  <a:lnTo>
                    <a:pt x="156" y="5"/>
                  </a:lnTo>
                  <a:lnTo>
                    <a:pt x="153" y="4"/>
                  </a:lnTo>
                  <a:lnTo>
                    <a:pt x="15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1290"/>
            <p:cNvSpPr>
              <a:spLocks/>
            </p:cNvSpPr>
            <p:nvPr/>
          </p:nvSpPr>
          <p:spPr bwMode="auto">
            <a:xfrm>
              <a:off x="6315522" y="5033104"/>
              <a:ext cx="135823" cy="116871"/>
            </a:xfrm>
            <a:custGeom>
              <a:avLst/>
              <a:gdLst>
                <a:gd name="T0" fmla="*/ 0 w 171"/>
                <a:gd name="T1" fmla="*/ 0 h 146"/>
                <a:gd name="T2" fmla="*/ 0 w 171"/>
                <a:gd name="T3" fmla="*/ 117 h 146"/>
                <a:gd name="T4" fmla="*/ 0 w 171"/>
                <a:gd name="T5" fmla="*/ 117 h 146"/>
                <a:gd name="T6" fmla="*/ 0 w 171"/>
                <a:gd name="T7" fmla="*/ 120 h 146"/>
                <a:gd name="T8" fmla="*/ 1 w 171"/>
                <a:gd name="T9" fmla="*/ 124 h 146"/>
                <a:gd name="T10" fmla="*/ 7 w 171"/>
                <a:gd name="T11" fmla="*/ 130 h 146"/>
                <a:gd name="T12" fmla="*/ 16 w 171"/>
                <a:gd name="T13" fmla="*/ 134 h 146"/>
                <a:gd name="T14" fmla="*/ 27 w 171"/>
                <a:gd name="T15" fmla="*/ 138 h 146"/>
                <a:gd name="T16" fmla="*/ 40 w 171"/>
                <a:gd name="T17" fmla="*/ 142 h 146"/>
                <a:gd name="T18" fmla="*/ 55 w 171"/>
                <a:gd name="T19" fmla="*/ 145 h 146"/>
                <a:gd name="T20" fmla="*/ 70 w 171"/>
                <a:gd name="T21" fmla="*/ 146 h 146"/>
                <a:gd name="T22" fmla="*/ 86 w 171"/>
                <a:gd name="T23" fmla="*/ 146 h 146"/>
                <a:gd name="T24" fmla="*/ 102 w 171"/>
                <a:gd name="T25" fmla="*/ 146 h 146"/>
                <a:gd name="T26" fmla="*/ 117 w 171"/>
                <a:gd name="T27" fmla="*/ 145 h 146"/>
                <a:gd name="T28" fmla="*/ 132 w 171"/>
                <a:gd name="T29" fmla="*/ 142 h 146"/>
                <a:gd name="T30" fmla="*/ 145 w 171"/>
                <a:gd name="T31" fmla="*/ 138 h 146"/>
                <a:gd name="T32" fmla="*/ 157 w 171"/>
                <a:gd name="T33" fmla="*/ 134 h 146"/>
                <a:gd name="T34" fmla="*/ 165 w 171"/>
                <a:gd name="T35" fmla="*/ 130 h 146"/>
                <a:gd name="T36" fmla="*/ 170 w 171"/>
                <a:gd name="T37" fmla="*/ 124 h 146"/>
                <a:gd name="T38" fmla="*/ 171 w 171"/>
                <a:gd name="T39" fmla="*/ 120 h 146"/>
                <a:gd name="T40" fmla="*/ 171 w 171"/>
                <a:gd name="T41" fmla="*/ 117 h 146"/>
                <a:gd name="T42" fmla="*/ 171 w 171"/>
                <a:gd name="T43" fmla="*/ 0 h 146"/>
                <a:gd name="T44" fmla="*/ 171 w 171"/>
                <a:gd name="T45" fmla="*/ 0 h 146"/>
                <a:gd name="T46" fmla="*/ 150 w 171"/>
                <a:gd name="T47" fmla="*/ 4 h 146"/>
                <a:gd name="T48" fmla="*/ 129 w 171"/>
                <a:gd name="T49" fmla="*/ 7 h 146"/>
                <a:gd name="T50" fmla="*/ 108 w 171"/>
                <a:gd name="T51" fmla="*/ 8 h 146"/>
                <a:gd name="T52" fmla="*/ 86 w 171"/>
                <a:gd name="T53" fmla="*/ 8 h 146"/>
                <a:gd name="T54" fmla="*/ 65 w 171"/>
                <a:gd name="T55" fmla="*/ 8 h 146"/>
                <a:gd name="T56" fmla="*/ 43 w 171"/>
                <a:gd name="T57" fmla="*/ 7 h 146"/>
                <a:gd name="T58" fmla="*/ 21 w 171"/>
                <a:gd name="T59" fmla="*/ 4 h 146"/>
                <a:gd name="T60" fmla="*/ 0 w 171"/>
                <a:gd name="T61" fmla="*/ 0 h 146"/>
                <a:gd name="T62" fmla="*/ 0 w 171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46">
                  <a:moveTo>
                    <a:pt x="0" y="0"/>
                  </a:move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7" y="130"/>
                  </a:lnTo>
                  <a:lnTo>
                    <a:pt x="16" y="134"/>
                  </a:lnTo>
                  <a:lnTo>
                    <a:pt x="27" y="138"/>
                  </a:lnTo>
                  <a:lnTo>
                    <a:pt x="40" y="142"/>
                  </a:lnTo>
                  <a:lnTo>
                    <a:pt x="55" y="145"/>
                  </a:lnTo>
                  <a:lnTo>
                    <a:pt x="70" y="146"/>
                  </a:lnTo>
                  <a:lnTo>
                    <a:pt x="86" y="146"/>
                  </a:lnTo>
                  <a:lnTo>
                    <a:pt x="102" y="146"/>
                  </a:lnTo>
                  <a:lnTo>
                    <a:pt x="117" y="145"/>
                  </a:lnTo>
                  <a:lnTo>
                    <a:pt x="132" y="142"/>
                  </a:lnTo>
                  <a:lnTo>
                    <a:pt x="145" y="138"/>
                  </a:lnTo>
                  <a:lnTo>
                    <a:pt x="157" y="134"/>
                  </a:lnTo>
                  <a:lnTo>
                    <a:pt x="165" y="130"/>
                  </a:lnTo>
                  <a:lnTo>
                    <a:pt x="170" y="124"/>
                  </a:lnTo>
                  <a:lnTo>
                    <a:pt x="171" y="120"/>
                  </a:lnTo>
                  <a:lnTo>
                    <a:pt x="171" y="117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0" y="4"/>
                  </a:lnTo>
                  <a:lnTo>
                    <a:pt x="129" y="7"/>
                  </a:lnTo>
                  <a:lnTo>
                    <a:pt x="108" y="8"/>
                  </a:lnTo>
                  <a:lnTo>
                    <a:pt x="86" y="8"/>
                  </a:lnTo>
                  <a:lnTo>
                    <a:pt x="65" y="8"/>
                  </a:lnTo>
                  <a:lnTo>
                    <a:pt x="43" y="7"/>
                  </a:lnTo>
                  <a:lnTo>
                    <a:pt x="2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 bwMode="auto">
          <a:xfrm>
            <a:off x="1851659" y="5995544"/>
            <a:ext cx="352483" cy="457792"/>
            <a:chOff x="4787221" y="3436660"/>
            <a:chExt cx="390470" cy="507028"/>
          </a:xfrm>
          <a:solidFill>
            <a:schemeClr val="accent1"/>
          </a:solidFill>
        </p:grpSpPr>
        <p:sp>
          <p:nvSpPr>
            <p:cNvPr id="42" name="Freeform 1060"/>
            <p:cNvSpPr>
              <a:spLocks noEditPoints="1"/>
            </p:cNvSpPr>
            <p:nvPr/>
          </p:nvSpPr>
          <p:spPr bwMode="auto">
            <a:xfrm>
              <a:off x="4787221" y="3436660"/>
              <a:ext cx="390470" cy="507028"/>
            </a:xfrm>
            <a:custGeom>
              <a:avLst/>
              <a:gdLst>
                <a:gd name="T0" fmla="*/ 69 w 538"/>
                <a:gd name="T1" fmla="*/ 0 h 694"/>
                <a:gd name="T2" fmla="*/ 31 w 538"/>
                <a:gd name="T3" fmla="*/ 12 h 694"/>
                <a:gd name="T4" fmla="*/ 6 w 538"/>
                <a:gd name="T5" fmla="*/ 43 h 694"/>
                <a:gd name="T6" fmla="*/ 0 w 538"/>
                <a:gd name="T7" fmla="*/ 625 h 694"/>
                <a:gd name="T8" fmla="*/ 6 w 538"/>
                <a:gd name="T9" fmla="*/ 653 h 694"/>
                <a:gd name="T10" fmla="*/ 31 w 538"/>
                <a:gd name="T11" fmla="*/ 684 h 694"/>
                <a:gd name="T12" fmla="*/ 69 w 538"/>
                <a:gd name="T13" fmla="*/ 694 h 694"/>
                <a:gd name="T14" fmla="*/ 482 w 538"/>
                <a:gd name="T15" fmla="*/ 693 h 694"/>
                <a:gd name="T16" fmla="*/ 517 w 538"/>
                <a:gd name="T17" fmla="*/ 674 h 694"/>
                <a:gd name="T18" fmla="*/ 536 w 538"/>
                <a:gd name="T19" fmla="*/ 640 h 694"/>
                <a:gd name="T20" fmla="*/ 538 w 538"/>
                <a:gd name="T21" fmla="*/ 69 h 694"/>
                <a:gd name="T22" fmla="*/ 526 w 538"/>
                <a:gd name="T23" fmla="*/ 31 h 694"/>
                <a:gd name="T24" fmla="*/ 495 w 538"/>
                <a:gd name="T25" fmla="*/ 6 h 694"/>
                <a:gd name="T26" fmla="*/ 469 w 538"/>
                <a:gd name="T27" fmla="*/ 0 h 694"/>
                <a:gd name="T28" fmla="*/ 409 w 538"/>
                <a:gd name="T29" fmla="*/ 71 h 694"/>
                <a:gd name="T30" fmla="*/ 428 w 538"/>
                <a:gd name="T31" fmla="*/ 80 h 694"/>
                <a:gd name="T32" fmla="*/ 438 w 538"/>
                <a:gd name="T33" fmla="*/ 100 h 694"/>
                <a:gd name="T34" fmla="*/ 438 w 538"/>
                <a:gd name="T35" fmla="*/ 114 h 694"/>
                <a:gd name="T36" fmla="*/ 428 w 538"/>
                <a:gd name="T37" fmla="*/ 134 h 694"/>
                <a:gd name="T38" fmla="*/ 409 w 538"/>
                <a:gd name="T39" fmla="*/ 145 h 694"/>
                <a:gd name="T40" fmla="*/ 393 w 538"/>
                <a:gd name="T41" fmla="*/ 145 h 694"/>
                <a:gd name="T42" fmla="*/ 375 w 538"/>
                <a:gd name="T43" fmla="*/ 134 h 694"/>
                <a:gd name="T44" fmla="*/ 364 w 538"/>
                <a:gd name="T45" fmla="*/ 114 h 694"/>
                <a:gd name="T46" fmla="*/ 364 w 538"/>
                <a:gd name="T47" fmla="*/ 100 h 694"/>
                <a:gd name="T48" fmla="*/ 375 w 538"/>
                <a:gd name="T49" fmla="*/ 80 h 694"/>
                <a:gd name="T50" fmla="*/ 393 w 538"/>
                <a:gd name="T51" fmla="*/ 71 h 694"/>
                <a:gd name="T52" fmla="*/ 136 w 538"/>
                <a:gd name="T53" fmla="*/ 69 h 694"/>
                <a:gd name="T54" fmla="*/ 152 w 538"/>
                <a:gd name="T55" fmla="*/ 72 h 694"/>
                <a:gd name="T56" fmla="*/ 168 w 538"/>
                <a:gd name="T57" fmla="*/ 87 h 694"/>
                <a:gd name="T58" fmla="*/ 174 w 538"/>
                <a:gd name="T59" fmla="*/ 108 h 694"/>
                <a:gd name="T60" fmla="*/ 172 w 538"/>
                <a:gd name="T61" fmla="*/ 122 h 694"/>
                <a:gd name="T62" fmla="*/ 157 w 538"/>
                <a:gd name="T63" fmla="*/ 138 h 694"/>
                <a:gd name="T64" fmla="*/ 136 w 538"/>
                <a:gd name="T65" fmla="*/ 145 h 694"/>
                <a:gd name="T66" fmla="*/ 121 w 538"/>
                <a:gd name="T67" fmla="*/ 142 h 694"/>
                <a:gd name="T68" fmla="*/ 105 w 538"/>
                <a:gd name="T69" fmla="*/ 129 h 694"/>
                <a:gd name="T70" fmla="*/ 99 w 538"/>
                <a:gd name="T71" fmla="*/ 108 h 694"/>
                <a:gd name="T72" fmla="*/ 101 w 538"/>
                <a:gd name="T73" fmla="*/ 92 h 694"/>
                <a:gd name="T74" fmla="*/ 115 w 538"/>
                <a:gd name="T75" fmla="*/ 76 h 694"/>
                <a:gd name="T76" fmla="*/ 136 w 538"/>
                <a:gd name="T77" fmla="*/ 69 h 694"/>
                <a:gd name="T78" fmla="*/ 498 w 538"/>
                <a:gd name="T79" fmla="*/ 599 h 694"/>
                <a:gd name="T80" fmla="*/ 487 w 538"/>
                <a:gd name="T81" fmla="*/ 633 h 694"/>
                <a:gd name="T82" fmla="*/ 457 w 538"/>
                <a:gd name="T83" fmla="*/ 654 h 694"/>
                <a:gd name="T84" fmla="*/ 108 w 538"/>
                <a:gd name="T85" fmla="*/ 660 h 694"/>
                <a:gd name="T86" fmla="*/ 81 w 538"/>
                <a:gd name="T87" fmla="*/ 654 h 694"/>
                <a:gd name="T88" fmla="*/ 51 w 538"/>
                <a:gd name="T89" fmla="*/ 633 h 694"/>
                <a:gd name="T90" fmla="*/ 39 w 538"/>
                <a:gd name="T91" fmla="*/ 599 h 694"/>
                <a:gd name="T92" fmla="*/ 40 w 538"/>
                <a:gd name="T93" fmla="*/ 303 h 694"/>
                <a:gd name="T94" fmla="*/ 59 w 538"/>
                <a:gd name="T95" fmla="*/ 272 h 694"/>
                <a:gd name="T96" fmla="*/ 95 w 538"/>
                <a:gd name="T97" fmla="*/ 256 h 694"/>
                <a:gd name="T98" fmla="*/ 429 w 538"/>
                <a:gd name="T99" fmla="*/ 255 h 694"/>
                <a:gd name="T100" fmla="*/ 467 w 538"/>
                <a:gd name="T101" fmla="*/ 266 h 694"/>
                <a:gd name="T102" fmla="*/ 493 w 538"/>
                <a:gd name="T103" fmla="*/ 292 h 694"/>
                <a:gd name="T104" fmla="*/ 498 w 538"/>
                <a:gd name="T105" fmla="*/ 59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8" h="694">
                  <a:moveTo>
                    <a:pt x="469" y="0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43" y="6"/>
                  </a:lnTo>
                  <a:lnTo>
                    <a:pt x="31" y="12"/>
                  </a:lnTo>
                  <a:lnTo>
                    <a:pt x="20" y="20"/>
                  </a:lnTo>
                  <a:lnTo>
                    <a:pt x="12" y="31"/>
                  </a:lnTo>
                  <a:lnTo>
                    <a:pt x="6" y="43"/>
                  </a:lnTo>
                  <a:lnTo>
                    <a:pt x="2" y="56"/>
                  </a:lnTo>
                  <a:lnTo>
                    <a:pt x="0" y="69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2" y="640"/>
                  </a:lnTo>
                  <a:lnTo>
                    <a:pt x="6" y="653"/>
                  </a:lnTo>
                  <a:lnTo>
                    <a:pt x="12" y="665"/>
                  </a:lnTo>
                  <a:lnTo>
                    <a:pt x="20" y="674"/>
                  </a:lnTo>
                  <a:lnTo>
                    <a:pt x="31" y="684"/>
                  </a:lnTo>
                  <a:lnTo>
                    <a:pt x="43" y="689"/>
                  </a:lnTo>
                  <a:lnTo>
                    <a:pt x="55" y="693"/>
                  </a:lnTo>
                  <a:lnTo>
                    <a:pt x="69" y="694"/>
                  </a:lnTo>
                  <a:lnTo>
                    <a:pt x="469" y="694"/>
                  </a:lnTo>
                  <a:lnTo>
                    <a:pt x="469" y="694"/>
                  </a:lnTo>
                  <a:lnTo>
                    <a:pt x="482" y="693"/>
                  </a:lnTo>
                  <a:lnTo>
                    <a:pt x="495" y="689"/>
                  </a:lnTo>
                  <a:lnTo>
                    <a:pt x="507" y="684"/>
                  </a:lnTo>
                  <a:lnTo>
                    <a:pt x="517" y="674"/>
                  </a:lnTo>
                  <a:lnTo>
                    <a:pt x="526" y="665"/>
                  </a:lnTo>
                  <a:lnTo>
                    <a:pt x="532" y="653"/>
                  </a:lnTo>
                  <a:lnTo>
                    <a:pt x="536" y="640"/>
                  </a:lnTo>
                  <a:lnTo>
                    <a:pt x="538" y="625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6" y="56"/>
                  </a:lnTo>
                  <a:lnTo>
                    <a:pt x="532" y="43"/>
                  </a:lnTo>
                  <a:lnTo>
                    <a:pt x="526" y="31"/>
                  </a:lnTo>
                  <a:lnTo>
                    <a:pt x="517" y="20"/>
                  </a:lnTo>
                  <a:lnTo>
                    <a:pt x="507" y="12"/>
                  </a:lnTo>
                  <a:lnTo>
                    <a:pt x="495" y="6"/>
                  </a:lnTo>
                  <a:lnTo>
                    <a:pt x="482" y="2"/>
                  </a:lnTo>
                  <a:lnTo>
                    <a:pt x="469" y="0"/>
                  </a:lnTo>
                  <a:lnTo>
                    <a:pt x="469" y="0"/>
                  </a:lnTo>
                  <a:close/>
                  <a:moveTo>
                    <a:pt x="401" y="69"/>
                  </a:moveTo>
                  <a:lnTo>
                    <a:pt x="401" y="69"/>
                  </a:lnTo>
                  <a:lnTo>
                    <a:pt x="409" y="71"/>
                  </a:lnTo>
                  <a:lnTo>
                    <a:pt x="416" y="72"/>
                  </a:lnTo>
                  <a:lnTo>
                    <a:pt x="422" y="76"/>
                  </a:lnTo>
                  <a:lnTo>
                    <a:pt x="428" y="80"/>
                  </a:lnTo>
                  <a:lnTo>
                    <a:pt x="433" y="87"/>
                  </a:lnTo>
                  <a:lnTo>
                    <a:pt x="437" y="92"/>
                  </a:lnTo>
                  <a:lnTo>
                    <a:pt x="438" y="100"/>
                  </a:lnTo>
                  <a:lnTo>
                    <a:pt x="440" y="108"/>
                  </a:lnTo>
                  <a:lnTo>
                    <a:pt x="440" y="108"/>
                  </a:lnTo>
                  <a:lnTo>
                    <a:pt x="438" y="114"/>
                  </a:lnTo>
                  <a:lnTo>
                    <a:pt x="437" y="122"/>
                  </a:lnTo>
                  <a:lnTo>
                    <a:pt x="433" y="129"/>
                  </a:lnTo>
                  <a:lnTo>
                    <a:pt x="428" y="134"/>
                  </a:lnTo>
                  <a:lnTo>
                    <a:pt x="422" y="138"/>
                  </a:lnTo>
                  <a:lnTo>
                    <a:pt x="416" y="142"/>
                  </a:lnTo>
                  <a:lnTo>
                    <a:pt x="409" y="145"/>
                  </a:lnTo>
                  <a:lnTo>
                    <a:pt x="401" y="145"/>
                  </a:lnTo>
                  <a:lnTo>
                    <a:pt x="401" y="145"/>
                  </a:lnTo>
                  <a:lnTo>
                    <a:pt x="393" y="145"/>
                  </a:lnTo>
                  <a:lnTo>
                    <a:pt x="387" y="142"/>
                  </a:lnTo>
                  <a:lnTo>
                    <a:pt x="380" y="138"/>
                  </a:lnTo>
                  <a:lnTo>
                    <a:pt x="375" y="134"/>
                  </a:lnTo>
                  <a:lnTo>
                    <a:pt x="369" y="129"/>
                  </a:lnTo>
                  <a:lnTo>
                    <a:pt x="367" y="122"/>
                  </a:lnTo>
                  <a:lnTo>
                    <a:pt x="364" y="114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0"/>
                  </a:lnTo>
                  <a:lnTo>
                    <a:pt x="367" y="92"/>
                  </a:lnTo>
                  <a:lnTo>
                    <a:pt x="369" y="87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7" y="72"/>
                  </a:lnTo>
                  <a:lnTo>
                    <a:pt x="393" y="71"/>
                  </a:lnTo>
                  <a:lnTo>
                    <a:pt x="401" y="69"/>
                  </a:lnTo>
                  <a:lnTo>
                    <a:pt x="401" y="69"/>
                  </a:lnTo>
                  <a:close/>
                  <a:moveTo>
                    <a:pt x="136" y="69"/>
                  </a:moveTo>
                  <a:lnTo>
                    <a:pt x="136" y="69"/>
                  </a:lnTo>
                  <a:lnTo>
                    <a:pt x="144" y="71"/>
                  </a:lnTo>
                  <a:lnTo>
                    <a:pt x="152" y="72"/>
                  </a:lnTo>
                  <a:lnTo>
                    <a:pt x="157" y="76"/>
                  </a:lnTo>
                  <a:lnTo>
                    <a:pt x="164" y="80"/>
                  </a:lnTo>
                  <a:lnTo>
                    <a:pt x="168" y="87"/>
                  </a:lnTo>
                  <a:lnTo>
                    <a:pt x="172" y="92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3" y="114"/>
                  </a:lnTo>
                  <a:lnTo>
                    <a:pt x="172" y="122"/>
                  </a:lnTo>
                  <a:lnTo>
                    <a:pt x="168" y="129"/>
                  </a:lnTo>
                  <a:lnTo>
                    <a:pt x="164" y="134"/>
                  </a:lnTo>
                  <a:lnTo>
                    <a:pt x="157" y="138"/>
                  </a:lnTo>
                  <a:lnTo>
                    <a:pt x="152" y="142"/>
                  </a:lnTo>
                  <a:lnTo>
                    <a:pt x="144" y="145"/>
                  </a:lnTo>
                  <a:lnTo>
                    <a:pt x="136" y="145"/>
                  </a:lnTo>
                  <a:lnTo>
                    <a:pt x="136" y="145"/>
                  </a:lnTo>
                  <a:lnTo>
                    <a:pt x="129" y="145"/>
                  </a:lnTo>
                  <a:lnTo>
                    <a:pt x="121" y="142"/>
                  </a:lnTo>
                  <a:lnTo>
                    <a:pt x="115" y="138"/>
                  </a:lnTo>
                  <a:lnTo>
                    <a:pt x="109" y="134"/>
                  </a:lnTo>
                  <a:lnTo>
                    <a:pt x="105" y="129"/>
                  </a:lnTo>
                  <a:lnTo>
                    <a:pt x="101" y="122"/>
                  </a:lnTo>
                  <a:lnTo>
                    <a:pt x="99" y="114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0"/>
                  </a:lnTo>
                  <a:lnTo>
                    <a:pt x="101" y="92"/>
                  </a:lnTo>
                  <a:lnTo>
                    <a:pt x="105" y="87"/>
                  </a:lnTo>
                  <a:lnTo>
                    <a:pt x="109" y="80"/>
                  </a:lnTo>
                  <a:lnTo>
                    <a:pt x="115" y="76"/>
                  </a:lnTo>
                  <a:lnTo>
                    <a:pt x="121" y="72"/>
                  </a:lnTo>
                  <a:lnTo>
                    <a:pt x="129" y="71"/>
                  </a:lnTo>
                  <a:lnTo>
                    <a:pt x="136" y="69"/>
                  </a:lnTo>
                  <a:lnTo>
                    <a:pt x="136" y="69"/>
                  </a:lnTo>
                  <a:close/>
                  <a:moveTo>
                    <a:pt x="498" y="599"/>
                  </a:moveTo>
                  <a:lnTo>
                    <a:pt x="498" y="599"/>
                  </a:lnTo>
                  <a:lnTo>
                    <a:pt x="497" y="611"/>
                  </a:lnTo>
                  <a:lnTo>
                    <a:pt x="493" y="623"/>
                  </a:lnTo>
                  <a:lnTo>
                    <a:pt x="487" y="633"/>
                  </a:lnTo>
                  <a:lnTo>
                    <a:pt x="478" y="641"/>
                  </a:lnTo>
                  <a:lnTo>
                    <a:pt x="467" y="649"/>
                  </a:lnTo>
                  <a:lnTo>
                    <a:pt x="457" y="654"/>
                  </a:lnTo>
                  <a:lnTo>
                    <a:pt x="444" y="658"/>
                  </a:lnTo>
                  <a:lnTo>
                    <a:pt x="429" y="660"/>
                  </a:lnTo>
                  <a:lnTo>
                    <a:pt x="108" y="660"/>
                  </a:lnTo>
                  <a:lnTo>
                    <a:pt x="108" y="660"/>
                  </a:lnTo>
                  <a:lnTo>
                    <a:pt x="95" y="658"/>
                  </a:lnTo>
                  <a:lnTo>
                    <a:pt x="81" y="654"/>
                  </a:lnTo>
                  <a:lnTo>
                    <a:pt x="69" y="649"/>
                  </a:lnTo>
                  <a:lnTo>
                    <a:pt x="59" y="641"/>
                  </a:lnTo>
                  <a:lnTo>
                    <a:pt x="51" y="633"/>
                  </a:lnTo>
                  <a:lnTo>
                    <a:pt x="44" y="623"/>
                  </a:lnTo>
                  <a:lnTo>
                    <a:pt x="40" y="611"/>
                  </a:lnTo>
                  <a:lnTo>
                    <a:pt x="39" y="599"/>
                  </a:lnTo>
                  <a:lnTo>
                    <a:pt x="39" y="316"/>
                  </a:lnTo>
                  <a:lnTo>
                    <a:pt x="39" y="316"/>
                  </a:lnTo>
                  <a:lnTo>
                    <a:pt x="40" y="303"/>
                  </a:lnTo>
                  <a:lnTo>
                    <a:pt x="44" y="292"/>
                  </a:lnTo>
                  <a:lnTo>
                    <a:pt x="51" y="282"/>
                  </a:lnTo>
                  <a:lnTo>
                    <a:pt x="59" y="272"/>
                  </a:lnTo>
                  <a:lnTo>
                    <a:pt x="69" y="266"/>
                  </a:lnTo>
                  <a:lnTo>
                    <a:pt x="81" y="259"/>
                  </a:lnTo>
                  <a:lnTo>
                    <a:pt x="95" y="256"/>
                  </a:lnTo>
                  <a:lnTo>
                    <a:pt x="108" y="255"/>
                  </a:lnTo>
                  <a:lnTo>
                    <a:pt x="429" y="255"/>
                  </a:lnTo>
                  <a:lnTo>
                    <a:pt x="429" y="255"/>
                  </a:lnTo>
                  <a:lnTo>
                    <a:pt x="444" y="256"/>
                  </a:lnTo>
                  <a:lnTo>
                    <a:pt x="457" y="259"/>
                  </a:lnTo>
                  <a:lnTo>
                    <a:pt x="467" y="266"/>
                  </a:lnTo>
                  <a:lnTo>
                    <a:pt x="478" y="272"/>
                  </a:lnTo>
                  <a:lnTo>
                    <a:pt x="487" y="282"/>
                  </a:lnTo>
                  <a:lnTo>
                    <a:pt x="493" y="292"/>
                  </a:lnTo>
                  <a:lnTo>
                    <a:pt x="497" y="303"/>
                  </a:lnTo>
                  <a:lnTo>
                    <a:pt x="498" y="316"/>
                  </a:lnTo>
                  <a:lnTo>
                    <a:pt x="498" y="5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" name="Freeform 1061"/>
            <p:cNvSpPr>
              <a:spLocks/>
            </p:cNvSpPr>
            <p:nvPr/>
          </p:nvSpPr>
          <p:spPr bwMode="auto">
            <a:xfrm>
              <a:off x="4862984" y="3687260"/>
              <a:ext cx="122386" cy="174837"/>
            </a:xfrm>
            <a:custGeom>
              <a:avLst/>
              <a:gdLst>
                <a:gd name="T0" fmla="*/ 79 w 169"/>
                <a:gd name="T1" fmla="*/ 195 h 241"/>
                <a:gd name="T2" fmla="*/ 101 w 169"/>
                <a:gd name="T3" fmla="*/ 176 h 241"/>
                <a:gd name="T4" fmla="*/ 101 w 169"/>
                <a:gd name="T5" fmla="*/ 176 h 241"/>
                <a:gd name="T6" fmla="*/ 125 w 169"/>
                <a:gd name="T7" fmla="*/ 153 h 241"/>
                <a:gd name="T8" fmla="*/ 136 w 169"/>
                <a:gd name="T9" fmla="*/ 140 h 241"/>
                <a:gd name="T10" fmla="*/ 145 w 169"/>
                <a:gd name="T11" fmla="*/ 128 h 241"/>
                <a:gd name="T12" fmla="*/ 153 w 169"/>
                <a:gd name="T13" fmla="*/ 116 h 241"/>
                <a:gd name="T14" fmla="*/ 159 w 169"/>
                <a:gd name="T15" fmla="*/ 103 h 241"/>
                <a:gd name="T16" fmla="*/ 163 w 169"/>
                <a:gd name="T17" fmla="*/ 88 h 241"/>
                <a:gd name="T18" fmla="*/ 165 w 169"/>
                <a:gd name="T19" fmla="*/ 74 h 241"/>
                <a:gd name="T20" fmla="*/ 165 w 169"/>
                <a:gd name="T21" fmla="*/ 74 h 241"/>
                <a:gd name="T22" fmla="*/ 163 w 169"/>
                <a:gd name="T23" fmla="*/ 58 h 241"/>
                <a:gd name="T24" fmla="*/ 158 w 169"/>
                <a:gd name="T25" fmla="*/ 45 h 241"/>
                <a:gd name="T26" fmla="*/ 152 w 169"/>
                <a:gd name="T27" fmla="*/ 31 h 241"/>
                <a:gd name="T28" fmla="*/ 148 w 169"/>
                <a:gd name="T29" fmla="*/ 26 h 241"/>
                <a:gd name="T30" fmla="*/ 142 w 169"/>
                <a:gd name="T31" fmla="*/ 21 h 241"/>
                <a:gd name="T32" fmla="*/ 137 w 169"/>
                <a:gd name="T33" fmla="*/ 16 h 241"/>
                <a:gd name="T34" fmla="*/ 130 w 169"/>
                <a:gd name="T35" fmla="*/ 12 h 241"/>
                <a:gd name="T36" fmla="*/ 124 w 169"/>
                <a:gd name="T37" fmla="*/ 8 h 241"/>
                <a:gd name="T38" fmla="*/ 117 w 169"/>
                <a:gd name="T39" fmla="*/ 5 h 241"/>
                <a:gd name="T40" fmla="*/ 100 w 169"/>
                <a:gd name="T41" fmla="*/ 1 h 241"/>
                <a:gd name="T42" fmla="*/ 81 w 169"/>
                <a:gd name="T43" fmla="*/ 0 h 241"/>
                <a:gd name="T44" fmla="*/ 81 w 169"/>
                <a:gd name="T45" fmla="*/ 0 h 241"/>
                <a:gd name="T46" fmla="*/ 69 w 169"/>
                <a:gd name="T47" fmla="*/ 0 h 241"/>
                <a:gd name="T48" fmla="*/ 57 w 169"/>
                <a:gd name="T49" fmla="*/ 1 h 241"/>
                <a:gd name="T50" fmla="*/ 47 w 169"/>
                <a:gd name="T51" fmla="*/ 4 h 241"/>
                <a:gd name="T52" fmla="*/ 37 w 169"/>
                <a:gd name="T53" fmla="*/ 6 h 241"/>
                <a:gd name="T54" fmla="*/ 27 w 169"/>
                <a:gd name="T55" fmla="*/ 10 h 241"/>
                <a:gd name="T56" fmla="*/ 19 w 169"/>
                <a:gd name="T57" fmla="*/ 14 h 241"/>
                <a:gd name="T58" fmla="*/ 3 w 169"/>
                <a:gd name="T59" fmla="*/ 23 h 241"/>
                <a:gd name="T60" fmla="*/ 19 w 169"/>
                <a:gd name="T61" fmla="*/ 63 h 241"/>
                <a:gd name="T62" fmla="*/ 19 w 169"/>
                <a:gd name="T63" fmla="*/ 63 h 241"/>
                <a:gd name="T64" fmla="*/ 29 w 169"/>
                <a:gd name="T65" fmla="*/ 57 h 241"/>
                <a:gd name="T66" fmla="*/ 41 w 169"/>
                <a:gd name="T67" fmla="*/ 50 h 241"/>
                <a:gd name="T68" fmla="*/ 55 w 169"/>
                <a:gd name="T69" fmla="*/ 46 h 241"/>
                <a:gd name="T70" fmla="*/ 63 w 169"/>
                <a:gd name="T71" fmla="*/ 45 h 241"/>
                <a:gd name="T72" fmla="*/ 69 w 169"/>
                <a:gd name="T73" fmla="*/ 45 h 241"/>
                <a:gd name="T74" fmla="*/ 69 w 169"/>
                <a:gd name="T75" fmla="*/ 45 h 241"/>
                <a:gd name="T76" fmla="*/ 79 w 169"/>
                <a:gd name="T77" fmla="*/ 45 h 241"/>
                <a:gd name="T78" fmla="*/ 88 w 169"/>
                <a:gd name="T79" fmla="*/ 47 h 241"/>
                <a:gd name="T80" fmla="*/ 94 w 169"/>
                <a:gd name="T81" fmla="*/ 50 h 241"/>
                <a:gd name="T82" fmla="*/ 100 w 169"/>
                <a:gd name="T83" fmla="*/ 54 h 241"/>
                <a:gd name="T84" fmla="*/ 104 w 169"/>
                <a:gd name="T85" fmla="*/ 59 h 241"/>
                <a:gd name="T86" fmla="*/ 106 w 169"/>
                <a:gd name="T87" fmla="*/ 65 h 241"/>
                <a:gd name="T88" fmla="*/ 108 w 169"/>
                <a:gd name="T89" fmla="*/ 71 h 241"/>
                <a:gd name="T90" fmla="*/ 109 w 169"/>
                <a:gd name="T91" fmla="*/ 79 h 241"/>
                <a:gd name="T92" fmla="*/ 109 w 169"/>
                <a:gd name="T93" fmla="*/ 79 h 241"/>
                <a:gd name="T94" fmla="*/ 108 w 169"/>
                <a:gd name="T95" fmla="*/ 88 h 241"/>
                <a:gd name="T96" fmla="*/ 104 w 169"/>
                <a:gd name="T97" fmla="*/ 99 h 241"/>
                <a:gd name="T98" fmla="*/ 97 w 169"/>
                <a:gd name="T99" fmla="*/ 111 h 241"/>
                <a:gd name="T100" fmla="*/ 89 w 169"/>
                <a:gd name="T101" fmla="*/ 122 h 241"/>
                <a:gd name="T102" fmla="*/ 79 w 169"/>
                <a:gd name="T103" fmla="*/ 135 h 241"/>
                <a:gd name="T104" fmla="*/ 65 w 169"/>
                <a:gd name="T105" fmla="*/ 148 h 241"/>
                <a:gd name="T106" fmla="*/ 31 w 169"/>
                <a:gd name="T107" fmla="*/ 180 h 241"/>
                <a:gd name="T108" fmla="*/ 0 w 169"/>
                <a:gd name="T109" fmla="*/ 207 h 241"/>
                <a:gd name="T110" fmla="*/ 0 w 169"/>
                <a:gd name="T111" fmla="*/ 241 h 241"/>
                <a:gd name="T112" fmla="*/ 169 w 169"/>
                <a:gd name="T113" fmla="*/ 241 h 241"/>
                <a:gd name="T114" fmla="*/ 169 w 169"/>
                <a:gd name="T115" fmla="*/ 195 h 241"/>
                <a:gd name="T116" fmla="*/ 79 w 169"/>
                <a:gd name="T117" fmla="*/ 195 h 241"/>
                <a:gd name="T118" fmla="*/ 79 w 169"/>
                <a:gd name="T119" fmla="*/ 19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" h="241">
                  <a:moveTo>
                    <a:pt x="79" y="195"/>
                  </a:moveTo>
                  <a:lnTo>
                    <a:pt x="101" y="176"/>
                  </a:lnTo>
                  <a:lnTo>
                    <a:pt x="101" y="176"/>
                  </a:lnTo>
                  <a:lnTo>
                    <a:pt x="125" y="153"/>
                  </a:lnTo>
                  <a:lnTo>
                    <a:pt x="136" y="140"/>
                  </a:lnTo>
                  <a:lnTo>
                    <a:pt x="145" y="128"/>
                  </a:lnTo>
                  <a:lnTo>
                    <a:pt x="153" y="116"/>
                  </a:lnTo>
                  <a:lnTo>
                    <a:pt x="159" y="103"/>
                  </a:lnTo>
                  <a:lnTo>
                    <a:pt x="163" y="88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3" y="58"/>
                  </a:lnTo>
                  <a:lnTo>
                    <a:pt x="158" y="45"/>
                  </a:lnTo>
                  <a:lnTo>
                    <a:pt x="152" y="31"/>
                  </a:lnTo>
                  <a:lnTo>
                    <a:pt x="148" y="26"/>
                  </a:lnTo>
                  <a:lnTo>
                    <a:pt x="142" y="21"/>
                  </a:lnTo>
                  <a:lnTo>
                    <a:pt x="137" y="16"/>
                  </a:lnTo>
                  <a:lnTo>
                    <a:pt x="130" y="12"/>
                  </a:lnTo>
                  <a:lnTo>
                    <a:pt x="124" y="8"/>
                  </a:lnTo>
                  <a:lnTo>
                    <a:pt x="117" y="5"/>
                  </a:lnTo>
                  <a:lnTo>
                    <a:pt x="100" y="1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7" y="1"/>
                  </a:lnTo>
                  <a:lnTo>
                    <a:pt x="47" y="4"/>
                  </a:lnTo>
                  <a:lnTo>
                    <a:pt x="37" y="6"/>
                  </a:lnTo>
                  <a:lnTo>
                    <a:pt x="27" y="10"/>
                  </a:lnTo>
                  <a:lnTo>
                    <a:pt x="19" y="14"/>
                  </a:lnTo>
                  <a:lnTo>
                    <a:pt x="3" y="2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9" y="57"/>
                  </a:lnTo>
                  <a:lnTo>
                    <a:pt x="41" y="50"/>
                  </a:lnTo>
                  <a:lnTo>
                    <a:pt x="55" y="46"/>
                  </a:lnTo>
                  <a:lnTo>
                    <a:pt x="63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79" y="45"/>
                  </a:lnTo>
                  <a:lnTo>
                    <a:pt x="88" y="47"/>
                  </a:lnTo>
                  <a:lnTo>
                    <a:pt x="94" y="50"/>
                  </a:lnTo>
                  <a:lnTo>
                    <a:pt x="100" y="54"/>
                  </a:lnTo>
                  <a:lnTo>
                    <a:pt x="104" y="59"/>
                  </a:lnTo>
                  <a:lnTo>
                    <a:pt x="106" y="65"/>
                  </a:lnTo>
                  <a:lnTo>
                    <a:pt x="108" y="71"/>
                  </a:lnTo>
                  <a:lnTo>
                    <a:pt x="109" y="79"/>
                  </a:lnTo>
                  <a:lnTo>
                    <a:pt x="109" y="79"/>
                  </a:lnTo>
                  <a:lnTo>
                    <a:pt x="108" y="88"/>
                  </a:lnTo>
                  <a:lnTo>
                    <a:pt x="104" y="99"/>
                  </a:lnTo>
                  <a:lnTo>
                    <a:pt x="97" y="111"/>
                  </a:lnTo>
                  <a:lnTo>
                    <a:pt x="89" y="122"/>
                  </a:lnTo>
                  <a:lnTo>
                    <a:pt x="79" y="135"/>
                  </a:lnTo>
                  <a:lnTo>
                    <a:pt x="65" y="148"/>
                  </a:lnTo>
                  <a:lnTo>
                    <a:pt x="31" y="180"/>
                  </a:lnTo>
                  <a:lnTo>
                    <a:pt x="0" y="207"/>
                  </a:lnTo>
                  <a:lnTo>
                    <a:pt x="0" y="241"/>
                  </a:lnTo>
                  <a:lnTo>
                    <a:pt x="169" y="241"/>
                  </a:lnTo>
                  <a:lnTo>
                    <a:pt x="169" y="195"/>
                  </a:lnTo>
                  <a:lnTo>
                    <a:pt x="79" y="195"/>
                  </a:lnTo>
                  <a:lnTo>
                    <a:pt x="79" y="1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" name="Freeform 1062"/>
            <p:cNvSpPr>
              <a:spLocks/>
            </p:cNvSpPr>
            <p:nvPr/>
          </p:nvSpPr>
          <p:spPr bwMode="auto">
            <a:xfrm>
              <a:off x="5023251" y="3690173"/>
              <a:ext cx="75763" cy="171924"/>
            </a:xfrm>
            <a:custGeom>
              <a:avLst/>
              <a:gdLst>
                <a:gd name="T0" fmla="*/ 0 w 108"/>
                <a:gd name="T1" fmla="*/ 29 h 237"/>
                <a:gd name="T2" fmla="*/ 8 w 108"/>
                <a:gd name="T3" fmla="*/ 70 h 237"/>
                <a:gd name="T4" fmla="*/ 53 w 108"/>
                <a:gd name="T5" fmla="*/ 49 h 237"/>
                <a:gd name="T6" fmla="*/ 55 w 108"/>
                <a:gd name="T7" fmla="*/ 49 h 237"/>
                <a:gd name="T8" fmla="*/ 55 w 108"/>
                <a:gd name="T9" fmla="*/ 237 h 237"/>
                <a:gd name="T10" fmla="*/ 108 w 108"/>
                <a:gd name="T11" fmla="*/ 237 h 237"/>
                <a:gd name="T12" fmla="*/ 108 w 108"/>
                <a:gd name="T13" fmla="*/ 0 h 237"/>
                <a:gd name="T14" fmla="*/ 63 w 108"/>
                <a:gd name="T15" fmla="*/ 0 h 237"/>
                <a:gd name="T16" fmla="*/ 0 w 108"/>
                <a:gd name="T17" fmla="*/ 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237">
                  <a:moveTo>
                    <a:pt x="0" y="29"/>
                  </a:moveTo>
                  <a:lnTo>
                    <a:pt x="8" y="70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5" y="237"/>
                  </a:lnTo>
                  <a:lnTo>
                    <a:pt x="108" y="237"/>
                  </a:lnTo>
                  <a:lnTo>
                    <a:pt x="108" y="0"/>
                  </a:lnTo>
                  <a:lnTo>
                    <a:pt x="63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45" name="Picture 2" descr="Image result for standard icon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44" y="3871308"/>
            <a:ext cx="545760" cy="5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747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10633" cy="144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6"/>
          <a:stretch/>
        </p:blipFill>
        <p:spPr>
          <a:xfrm>
            <a:off x="-1" y="0"/>
            <a:ext cx="9910633" cy="5927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0298" y="5959219"/>
            <a:ext cx="6158066" cy="782149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 за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внимание!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8"/>
          <a:stretch/>
        </p:blipFill>
        <p:spPr>
          <a:xfrm>
            <a:off x="0" y="4785503"/>
            <a:ext cx="9910633" cy="1142511"/>
          </a:xfrm>
          <a:prstGeom prst="rect">
            <a:avLst/>
          </a:prstGeom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6687" y="5927008"/>
            <a:ext cx="64928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8416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2945"/>
            <a:ext cx="9898531" cy="3912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1394" y="0"/>
            <a:ext cx="5461361" cy="83671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ЛУКОЙЛ в России и в мире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6776" y="1834486"/>
            <a:ext cx="654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Входит в 10 крупнейших нефтегазовых компаний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мира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800" y="1304764"/>
            <a:ext cx="555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Обеспечивает более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2%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добычи нефти в мире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312" y="5715253"/>
            <a:ext cx="3106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30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стран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60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регионов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4612551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4844988" y="1"/>
            <a:ext cx="48609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CC0000"/>
                </a:solidFill>
                <a:latin typeface="Tahoma" pitchFamily="34" charset="0"/>
              </a:defRPr>
            </a:lvl1pPr>
            <a:lvl2pPr>
              <a:defRPr sz="2800" b="1">
                <a:solidFill>
                  <a:srgbClr val="CC0000"/>
                </a:solidFill>
                <a:latin typeface="Tahoma" pitchFamily="34" charset="0"/>
              </a:defRPr>
            </a:lvl2pPr>
            <a:lvl3pPr>
              <a:defRPr sz="2800" b="1">
                <a:solidFill>
                  <a:srgbClr val="CC0000"/>
                </a:solidFill>
                <a:latin typeface="Tahoma" pitchFamily="34" charset="0"/>
              </a:defRPr>
            </a:lvl3pPr>
            <a:lvl4pPr>
              <a:defRPr sz="2800" b="1">
                <a:solidFill>
                  <a:srgbClr val="CC0000"/>
                </a:solidFill>
                <a:latin typeface="Tahoma" pitchFamily="34" charset="0"/>
              </a:defRPr>
            </a:lvl4pPr>
            <a:lvl5pPr>
              <a:defRPr sz="2800" b="1">
                <a:solidFill>
                  <a:srgbClr val="CC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dirty="0" smtClean="0">
                <a:solidFill>
                  <a:schemeClr val="accent3"/>
                </a:solidFill>
              </a:rPr>
              <a:t>Традиции нефтяников</a:t>
            </a:r>
            <a:endParaRPr lang="ru-RU" altLang="ru-RU" sz="1600" dirty="0">
              <a:solidFill>
                <a:schemeClr val="accent3"/>
              </a:solidFill>
            </a:endParaRPr>
          </a:p>
        </p:txBody>
      </p:sp>
      <p:pic>
        <p:nvPicPr>
          <p:cNvPr id="1032" name="Picture 8" descr="пала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906000" cy="40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1112" y="3888115"/>
            <a:ext cx="390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Первые палатки на месте будущего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строительства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города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Когалыма, 1976 год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5" name="Picture 11" descr="C:\Users\TsarikVS\Downloads\IMG_8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9" t="9243" r="7062" b="5969"/>
          <a:stretch/>
        </p:blipFill>
        <p:spPr bwMode="auto">
          <a:xfrm rot="5400000">
            <a:off x="6497572" y="4947075"/>
            <a:ext cx="1913427" cy="14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sarikVS\Downloads\IMG_88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14828" r="9274" b="16145"/>
          <a:stretch/>
        </p:blipFill>
        <p:spPr bwMode="auto">
          <a:xfrm rot="5400000">
            <a:off x="5205818" y="5046025"/>
            <a:ext cx="1903748" cy="11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sarikVS\Downloads\IMG_88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5783" r="8691" b="8583"/>
          <a:stretch/>
        </p:blipFill>
        <p:spPr bwMode="auto">
          <a:xfrm>
            <a:off x="-1" y="4682309"/>
            <a:ext cx="2540733" cy="19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01.09. школа 2. Когалым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/>
          <a:stretch/>
        </p:blipFill>
        <p:spPr bwMode="auto">
          <a:xfrm>
            <a:off x="2540732" y="4694359"/>
            <a:ext cx="3022349" cy="19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useumkogalym.ru/sites/default/files/photos/50_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2067" b="1"/>
          <a:stretch/>
        </p:blipFill>
        <p:spPr bwMode="auto">
          <a:xfrm>
            <a:off x="8158284" y="4685603"/>
            <a:ext cx="1747716" cy="19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566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4844988" y="1"/>
            <a:ext cx="48609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CC0000"/>
                </a:solidFill>
                <a:latin typeface="Tahoma" pitchFamily="34" charset="0"/>
              </a:defRPr>
            </a:lvl1pPr>
            <a:lvl2pPr>
              <a:defRPr sz="2800" b="1">
                <a:solidFill>
                  <a:srgbClr val="CC0000"/>
                </a:solidFill>
                <a:latin typeface="Tahoma" pitchFamily="34" charset="0"/>
              </a:defRPr>
            </a:lvl2pPr>
            <a:lvl3pPr>
              <a:defRPr sz="2800" b="1">
                <a:solidFill>
                  <a:srgbClr val="CC0000"/>
                </a:solidFill>
                <a:latin typeface="Tahoma" pitchFamily="34" charset="0"/>
              </a:defRPr>
            </a:lvl3pPr>
            <a:lvl4pPr>
              <a:defRPr sz="2800" b="1">
                <a:solidFill>
                  <a:srgbClr val="CC0000"/>
                </a:solidFill>
                <a:latin typeface="Tahoma" pitchFamily="34" charset="0"/>
              </a:defRPr>
            </a:lvl4pPr>
            <a:lvl5pPr>
              <a:defRPr sz="2800" b="1">
                <a:solidFill>
                  <a:srgbClr val="CC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dirty="0">
                <a:solidFill>
                  <a:schemeClr val="accent3"/>
                </a:solidFill>
              </a:rPr>
              <a:t>ЛУКОЙЛ и </a:t>
            </a:r>
            <a:br>
              <a:rPr lang="ru-RU" altLang="ru-RU" sz="1600" dirty="0">
                <a:solidFill>
                  <a:schemeClr val="accent3"/>
                </a:solidFill>
              </a:rPr>
            </a:br>
            <a:r>
              <a:rPr lang="ru-RU" altLang="ru-RU" sz="1600" dirty="0">
                <a:solidFill>
                  <a:schemeClr val="accent3"/>
                </a:solidFill>
              </a:rPr>
              <a:t>Цели устойчивого развития 2030</a:t>
            </a:r>
          </a:p>
        </p:txBody>
      </p:sp>
      <p:pic>
        <p:nvPicPr>
          <p:cNvPr id="1026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2699"/>
          <a:stretch/>
        </p:blipFill>
        <p:spPr bwMode="auto">
          <a:xfrm>
            <a:off x="143182" y="1396223"/>
            <a:ext cx="9607826" cy="46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119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1D87B90-058E-4887-9E28-F3416203FA2E}"/>
              </a:ext>
            </a:extLst>
          </p:cNvPr>
          <p:cNvSpPr/>
          <p:nvPr/>
        </p:nvSpPr>
        <p:spPr>
          <a:xfrm>
            <a:off x="821896" y="4842392"/>
            <a:ext cx="1080000" cy="1080000"/>
          </a:xfrm>
          <a:prstGeom prst="rect">
            <a:avLst/>
          </a:prstGeom>
          <a:solidFill>
            <a:srgbClr val="D92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4844988" y="1"/>
            <a:ext cx="48609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CC0000"/>
                </a:solidFill>
                <a:latin typeface="Tahoma" pitchFamily="34" charset="0"/>
              </a:defRPr>
            </a:lvl1pPr>
            <a:lvl2pPr>
              <a:defRPr sz="2800" b="1">
                <a:solidFill>
                  <a:srgbClr val="CC0000"/>
                </a:solidFill>
                <a:latin typeface="Tahoma" pitchFamily="34" charset="0"/>
              </a:defRPr>
            </a:lvl2pPr>
            <a:lvl3pPr>
              <a:defRPr sz="2800" b="1">
                <a:solidFill>
                  <a:srgbClr val="CC0000"/>
                </a:solidFill>
                <a:latin typeface="Tahoma" pitchFamily="34" charset="0"/>
              </a:defRPr>
            </a:lvl3pPr>
            <a:lvl4pPr>
              <a:defRPr sz="2800" b="1">
                <a:solidFill>
                  <a:srgbClr val="CC0000"/>
                </a:solidFill>
                <a:latin typeface="Tahoma" pitchFamily="34" charset="0"/>
              </a:defRPr>
            </a:lvl4pPr>
            <a:lvl5pPr>
              <a:defRPr sz="2800" b="1">
                <a:solidFill>
                  <a:srgbClr val="CC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dirty="0">
                <a:solidFill>
                  <a:srgbClr val="D92815"/>
                </a:solidFill>
              </a:rPr>
              <a:t>Развитие территорий</a:t>
            </a:r>
          </a:p>
        </p:txBody>
      </p:sp>
      <p:pic>
        <p:nvPicPr>
          <p:cNvPr id="1026" name="Picture 2" descr="C:\Users\TsarikVS\Desktop\Siluanov_MeetingOct2017\RussianRegions_Agreements_LenOb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2" y="1090031"/>
            <a:ext cx="5904073" cy="31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0192" y="4670668"/>
            <a:ext cx="2736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ru-RU" sz="2400" b="1" dirty="0">
                <a:solidFill>
                  <a:srgbClr val="CC0000"/>
                </a:solidFill>
              </a:rPr>
              <a:t> </a:t>
            </a:r>
            <a:r>
              <a:rPr lang="ru-RU" sz="4000" b="1" dirty="0">
                <a:solidFill>
                  <a:srgbClr val="CC0000"/>
                </a:solidFill>
              </a:rPr>
              <a:t>29</a:t>
            </a:r>
            <a:r>
              <a:rPr lang="ru-RU" sz="2400" b="1" dirty="0">
                <a:solidFill>
                  <a:srgbClr val="CC0000"/>
                </a:solidFill>
              </a:rPr>
              <a:t> субъектами РФ </a:t>
            </a:r>
            <a:br>
              <a:rPr lang="ru-RU" sz="2400" b="1" dirty="0">
                <a:solidFill>
                  <a:srgbClr val="CC0000"/>
                </a:solidFill>
              </a:rPr>
            </a:b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заключены соглашения о сотрудничестве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ECBF9-3240-4526-BD65-8B0722C1A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7" y="5066292"/>
            <a:ext cx="801662" cy="67953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D21978-7003-475E-9C92-F9F10755578C}"/>
              </a:ext>
            </a:extLst>
          </p:cNvPr>
          <p:cNvSpPr/>
          <p:nvPr/>
        </p:nvSpPr>
        <p:spPr>
          <a:xfrm>
            <a:off x="6714754" y="2417336"/>
            <a:ext cx="1080000" cy="10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B7D8EE-5847-400C-91E0-5F0C3A00B65A}"/>
              </a:ext>
            </a:extLst>
          </p:cNvPr>
          <p:cNvSpPr/>
          <p:nvPr/>
        </p:nvSpPr>
        <p:spPr>
          <a:xfrm>
            <a:off x="6712009" y="4410344"/>
            <a:ext cx="1080000" cy="1080000"/>
          </a:xfrm>
          <a:prstGeom prst="rect">
            <a:avLst/>
          </a:prstGeom>
          <a:solidFill>
            <a:srgbClr val="F7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E6638F-A7D4-406C-A926-9BEFF6322447}"/>
              </a:ext>
            </a:extLst>
          </p:cNvPr>
          <p:cNvSpPr/>
          <p:nvPr/>
        </p:nvSpPr>
        <p:spPr>
          <a:xfrm>
            <a:off x="8332984" y="2431483"/>
            <a:ext cx="1080000" cy="1080000"/>
          </a:xfrm>
          <a:prstGeom prst="rect">
            <a:avLst/>
          </a:prstGeom>
          <a:solidFill>
            <a:srgbClr val="FB9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CDE089-2521-42F2-B3F5-7C2C07EBC8CD}"/>
              </a:ext>
            </a:extLst>
          </p:cNvPr>
          <p:cNvSpPr/>
          <p:nvPr/>
        </p:nvSpPr>
        <p:spPr>
          <a:xfrm>
            <a:off x="8332984" y="4410344"/>
            <a:ext cx="1080000" cy="1080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90F65E-DCC3-4727-8B19-42A4D5767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7" y="4494115"/>
            <a:ext cx="839240" cy="839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150D9-2F2F-4A30-9F24-8A0924322F60}"/>
              </a:ext>
            </a:extLst>
          </p:cNvPr>
          <p:cNvSpPr txBox="1"/>
          <p:nvPr/>
        </p:nvSpPr>
        <p:spPr>
          <a:xfrm>
            <a:off x="8268474" y="3518540"/>
            <a:ext cx="143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chemeClr val="accent6"/>
                </a:solidFill>
              </a:rPr>
              <a:t>Человеческий потенциал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71CCE-4672-4765-ABF4-7D96C0972FD9}"/>
              </a:ext>
            </a:extLst>
          </p:cNvPr>
          <p:cNvSpPr txBox="1"/>
          <p:nvPr/>
        </p:nvSpPr>
        <p:spPr>
          <a:xfrm>
            <a:off x="8253093" y="5498640"/>
            <a:ext cx="140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009900"/>
                </a:solidFill>
              </a:rPr>
              <a:t>Окружающая среда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53ABD-FF35-4560-A478-7EDD6D14C83C}"/>
              </a:ext>
            </a:extLst>
          </p:cNvPr>
          <p:cNvSpPr txBox="1"/>
          <p:nvPr/>
        </p:nvSpPr>
        <p:spPr>
          <a:xfrm>
            <a:off x="6623677" y="5490344"/>
            <a:ext cx="1295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FFC000"/>
                </a:solidFill>
              </a:rPr>
              <a:t>Экономика и рабочие места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64CCD4-5ED7-49D0-8708-5AEE3E78E676}"/>
              </a:ext>
            </a:extLst>
          </p:cNvPr>
          <p:cNvSpPr txBox="1"/>
          <p:nvPr/>
        </p:nvSpPr>
        <p:spPr>
          <a:xfrm>
            <a:off x="6632913" y="3501008"/>
            <a:ext cx="1331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Социальная инфра-структура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A2FFB97-6CCC-4964-AF8E-221A64E48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4" y="2583196"/>
            <a:ext cx="748279" cy="7482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C5F4A-D15C-409A-A9B4-DC570A0C4A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9" y="4598685"/>
            <a:ext cx="703198" cy="7031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678236-B1B8-41F2-B472-FC99CE5999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9" y="2608166"/>
            <a:ext cx="738664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04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2792760" cy="2700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92815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168900" y="0"/>
            <a:ext cx="4534858" cy="9087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6"/>
                </a:solidFill>
              </a:rPr>
              <a:t>Персонал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0409DB-1C00-4117-9028-21E6AF963547}"/>
              </a:ext>
            </a:extLst>
          </p:cNvPr>
          <p:cNvSpPr/>
          <p:nvPr/>
        </p:nvSpPr>
        <p:spPr>
          <a:xfrm>
            <a:off x="200025" y="1124744"/>
            <a:ext cx="2412715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ПРИНЦИПЫ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КАДРОВОЙ 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ПОЛИТИКИ</a:t>
            </a:r>
            <a:endParaRPr lang="ru-RU" sz="1400" i="1" dirty="0">
              <a:solidFill>
                <a:schemeClr val="bg1"/>
              </a:solidFill>
            </a:endParaRPr>
          </a:p>
          <a:p>
            <a:endParaRPr lang="ru-RU" sz="1050" dirty="0">
              <a:solidFill>
                <a:schemeClr val="bg1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Равные возможности при приеме на работу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Наем местных жителей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Сохранение трудовых коллективов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Ответственность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Корпоративная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культура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C7AED9-07EF-4563-A4DC-BBA3973D9FED}"/>
              </a:ext>
            </a:extLst>
          </p:cNvPr>
          <p:cNvSpPr/>
          <p:nvPr/>
        </p:nvSpPr>
        <p:spPr>
          <a:xfrm>
            <a:off x="1242923" y="4138328"/>
            <a:ext cx="2132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Коллективные договоры</a:t>
            </a:r>
          </a:p>
          <a:p>
            <a:pPr marL="180975" indent="-180975"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«Программа промышленной безопасности, улучшения условий и охраны труда…»</a:t>
            </a:r>
          </a:p>
          <a:p>
            <a:pPr marL="180975" indent="-180975"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«Охрана здоровья»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111A42-6468-4A96-8C89-632B827D1179}"/>
              </a:ext>
            </a:extLst>
          </p:cNvPr>
          <p:cNvSpPr/>
          <p:nvPr/>
        </p:nvSpPr>
        <p:spPr>
          <a:xfrm>
            <a:off x="8186405" y="4149652"/>
            <a:ext cx="1735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Социальные льготы и гарантии для женщин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A278639C-16E7-4A4D-A3A3-D1BB86F0B5A7}"/>
              </a:ext>
            </a:extLst>
          </p:cNvPr>
          <p:cNvSpPr/>
          <p:nvPr/>
        </p:nvSpPr>
        <p:spPr>
          <a:xfrm>
            <a:off x="4623319" y="4137777"/>
            <a:ext cx="2142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Коллективные договоры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Помощь в приобретении жилья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Негосударственное пенсионное обеспечение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82" r="11613"/>
          <a:stretch/>
        </p:blipFill>
        <p:spPr>
          <a:xfrm>
            <a:off x="2713702" y="1124744"/>
            <a:ext cx="7202129" cy="2700338"/>
          </a:xfrm>
          <a:prstGeom prst="rect">
            <a:avLst/>
          </a:prstGeom>
        </p:spPr>
      </p:pic>
      <p:pic>
        <p:nvPicPr>
          <p:cNvPr id="12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5" t="24180" r="49938" b="52694"/>
          <a:stretch/>
        </p:blipFill>
        <p:spPr bwMode="auto">
          <a:xfrm>
            <a:off x="167251" y="4149725"/>
            <a:ext cx="110516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48371" r="66845" b="28503"/>
          <a:stretch/>
        </p:blipFill>
        <p:spPr bwMode="auto">
          <a:xfrm>
            <a:off x="3548844" y="4110177"/>
            <a:ext cx="110516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t="23748" r="16372" b="53126"/>
          <a:stretch/>
        </p:blipFill>
        <p:spPr bwMode="auto">
          <a:xfrm>
            <a:off x="7136944" y="4133891"/>
            <a:ext cx="110516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 bwMode="auto">
          <a:xfrm>
            <a:off x="1710758" y="1220849"/>
            <a:ext cx="598369" cy="612428"/>
            <a:chOff x="2540942" y="3769644"/>
            <a:chExt cx="458003" cy="464321"/>
          </a:xfrm>
          <a:solidFill>
            <a:schemeClr val="bg1"/>
          </a:solidFill>
        </p:grpSpPr>
        <p:sp>
          <p:nvSpPr>
            <p:cNvPr id="16" name="Freeform 1091"/>
            <p:cNvSpPr>
              <a:spLocks/>
            </p:cNvSpPr>
            <p:nvPr/>
          </p:nvSpPr>
          <p:spPr bwMode="auto">
            <a:xfrm>
              <a:off x="2540942" y="3873880"/>
              <a:ext cx="271643" cy="360085"/>
            </a:xfrm>
            <a:custGeom>
              <a:avLst/>
              <a:gdLst>
                <a:gd name="T0" fmla="*/ 278 w 347"/>
                <a:gd name="T1" fmla="*/ 398 h 457"/>
                <a:gd name="T2" fmla="*/ 275 w 347"/>
                <a:gd name="T3" fmla="*/ 381 h 457"/>
                <a:gd name="T4" fmla="*/ 275 w 347"/>
                <a:gd name="T5" fmla="*/ 362 h 457"/>
                <a:gd name="T6" fmla="*/ 279 w 347"/>
                <a:gd name="T7" fmla="*/ 316 h 457"/>
                <a:gd name="T8" fmla="*/ 294 w 347"/>
                <a:gd name="T9" fmla="*/ 274 h 457"/>
                <a:gd name="T10" fmla="*/ 316 w 347"/>
                <a:gd name="T11" fmla="*/ 236 h 457"/>
                <a:gd name="T12" fmla="*/ 347 w 347"/>
                <a:gd name="T13" fmla="*/ 206 h 457"/>
                <a:gd name="T14" fmla="*/ 337 w 347"/>
                <a:gd name="T15" fmla="*/ 191 h 457"/>
                <a:gd name="T16" fmla="*/ 317 w 347"/>
                <a:gd name="T17" fmla="*/ 166 h 457"/>
                <a:gd name="T18" fmla="*/ 294 w 347"/>
                <a:gd name="T19" fmla="*/ 145 h 457"/>
                <a:gd name="T20" fmla="*/ 267 w 347"/>
                <a:gd name="T21" fmla="*/ 128 h 457"/>
                <a:gd name="T22" fmla="*/ 225 w 347"/>
                <a:gd name="T23" fmla="*/ 110 h 457"/>
                <a:gd name="T24" fmla="*/ 251 w 347"/>
                <a:gd name="T25" fmla="*/ 94 h 457"/>
                <a:gd name="T26" fmla="*/ 271 w 347"/>
                <a:gd name="T27" fmla="*/ 78 h 457"/>
                <a:gd name="T28" fmla="*/ 287 w 347"/>
                <a:gd name="T29" fmla="*/ 59 h 457"/>
                <a:gd name="T30" fmla="*/ 298 w 347"/>
                <a:gd name="T31" fmla="*/ 35 h 457"/>
                <a:gd name="T32" fmla="*/ 302 w 347"/>
                <a:gd name="T33" fmla="*/ 9 h 457"/>
                <a:gd name="T34" fmla="*/ 300 w 347"/>
                <a:gd name="T35" fmla="*/ 0 h 457"/>
                <a:gd name="T36" fmla="*/ 252 w 347"/>
                <a:gd name="T37" fmla="*/ 0 h 457"/>
                <a:gd name="T38" fmla="*/ 243 w 347"/>
                <a:gd name="T39" fmla="*/ 7 h 457"/>
                <a:gd name="T40" fmla="*/ 229 w 347"/>
                <a:gd name="T41" fmla="*/ 13 h 457"/>
                <a:gd name="T42" fmla="*/ 187 w 347"/>
                <a:gd name="T43" fmla="*/ 19 h 457"/>
                <a:gd name="T44" fmla="*/ 165 w 347"/>
                <a:gd name="T45" fmla="*/ 17 h 457"/>
                <a:gd name="T46" fmla="*/ 138 w 347"/>
                <a:gd name="T47" fmla="*/ 11 h 457"/>
                <a:gd name="T48" fmla="*/ 126 w 347"/>
                <a:gd name="T49" fmla="*/ 4 h 457"/>
                <a:gd name="T50" fmla="*/ 77 w 347"/>
                <a:gd name="T51" fmla="*/ 0 h 457"/>
                <a:gd name="T52" fmla="*/ 77 w 347"/>
                <a:gd name="T53" fmla="*/ 9 h 457"/>
                <a:gd name="T54" fmla="*/ 79 w 347"/>
                <a:gd name="T55" fmla="*/ 23 h 457"/>
                <a:gd name="T56" fmla="*/ 85 w 347"/>
                <a:gd name="T57" fmla="*/ 47 h 457"/>
                <a:gd name="T58" fmla="*/ 99 w 347"/>
                <a:gd name="T59" fmla="*/ 69 h 457"/>
                <a:gd name="T60" fmla="*/ 117 w 347"/>
                <a:gd name="T61" fmla="*/ 86 h 457"/>
                <a:gd name="T62" fmla="*/ 154 w 347"/>
                <a:gd name="T63" fmla="*/ 110 h 457"/>
                <a:gd name="T64" fmla="*/ 126 w 347"/>
                <a:gd name="T65" fmla="*/ 122 h 457"/>
                <a:gd name="T66" fmla="*/ 100 w 347"/>
                <a:gd name="T67" fmla="*/ 136 h 457"/>
                <a:gd name="T68" fmla="*/ 76 w 347"/>
                <a:gd name="T69" fmla="*/ 153 h 457"/>
                <a:gd name="T70" fmla="*/ 55 w 347"/>
                <a:gd name="T71" fmla="*/ 174 h 457"/>
                <a:gd name="T72" fmla="*/ 36 w 347"/>
                <a:gd name="T73" fmla="*/ 199 h 457"/>
                <a:gd name="T74" fmla="*/ 22 w 347"/>
                <a:gd name="T75" fmla="*/ 228 h 457"/>
                <a:gd name="T76" fmla="*/ 10 w 347"/>
                <a:gd name="T77" fmla="*/ 259 h 457"/>
                <a:gd name="T78" fmla="*/ 3 w 347"/>
                <a:gd name="T79" fmla="*/ 292 h 457"/>
                <a:gd name="T80" fmla="*/ 0 w 347"/>
                <a:gd name="T81" fmla="*/ 327 h 457"/>
                <a:gd name="T82" fmla="*/ 2 w 347"/>
                <a:gd name="T83" fmla="*/ 346 h 457"/>
                <a:gd name="T84" fmla="*/ 3 w 347"/>
                <a:gd name="T85" fmla="*/ 365 h 457"/>
                <a:gd name="T86" fmla="*/ 41 w 347"/>
                <a:gd name="T87" fmla="*/ 404 h 457"/>
                <a:gd name="T88" fmla="*/ 85 w 347"/>
                <a:gd name="T89" fmla="*/ 433 h 457"/>
                <a:gd name="T90" fmla="*/ 136 w 347"/>
                <a:gd name="T91" fmla="*/ 450 h 457"/>
                <a:gd name="T92" fmla="*/ 175 w 347"/>
                <a:gd name="T93" fmla="*/ 457 h 457"/>
                <a:gd name="T94" fmla="*/ 189 w 347"/>
                <a:gd name="T95" fmla="*/ 457 h 457"/>
                <a:gd name="T96" fmla="*/ 219 w 347"/>
                <a:gd name="T97" fmla="*/ 455 h 457"/>
                <a:gd name="T98" fmla="*/ 247 w 347"/>
                <a:gd name="T99" fmla="*/ 450 h 457"/>
                <a:gd name="T100" fmla="*/ 275 w 347"/>
                <a:gd name="T101" fmla="*/ 441 h 457"/>
                <a:gd name="T102" fmla="*/ 300 w 347"/>
                <a:gd name="T103" fmla="*/ 429 h 457"/>
                <a:gd name="T104" fmla="*/ 291 w 347"/>
                <a:gd name="T105" fmla="*/ 417 h 457"/>
                <a:gd name="T106" fmla="*/ 278 w 347"/>
                <a:gd name="T107" fmla="*/ 4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" h="457">
                  <a:moveTo>
                    <a:pt x="278" y="402"/>
                  </a:moveTo>
                  <a:lnTo>
                    <a:pt x="278" y="398"/>
                  </a:lnTo>
                  <a:lnTo>
                    <a:pt x="278" y="398"/>
                  </a:lnTo>
                  <a:lnTo>
                    <a:pt x="275" y="381"/>
                  </a:lnTo>
                  <a:lnTo>
                    <a:pt x="275" y="362"/>
                  </a:lnTo>
                  <a:lnTo>
                    <a:pt x="275" y="362"/>
                  </a:lnTo>
                  <a:lnTo>
                    <a:pt x="276" y="339"/>
                  </a:lnTo>
                  <a:lnTo>
                    <a:pt x="279" y="316"/>
                  </a:lnTo>
                  <a:lnTo>
                    <a:pt x="286" y="293"/>
                  </a:lnTo>
                  <a:lnTo>
                    <a:pt x="294" y="274"/>
                  </a:lnTo>
                  <a:lnTo>
                    <a:pt x="304" y="254"/>
                  </a:lnTo>
                  <a:lnTo>
                    <a:pt x="316" y="236"/>
                  </a:lnTo>
                  <a:lnTo>
                    <a:pt x="331" y="220"/>
                  </a:lnTo>
                  <a:lnTo>
                    <a:pt x="347" y="206"/>
                  </a:lnTo>
                  <a:lnTo>
                    <a:pt x="347" y="206"/>
                  </a:lnTo>
                  <a:lnTo>
                    <a:pt x="337" y="191"/>
                  </a:lnTo>
                  <a:lnTo>
                    <a:pt x="328" y="178"/>
                  </a:lnTo>
                  <a:lnTo>
                    <a:pt x="317" y="166"/>
                  </a:lnTo>
                  <a:lnTo>
                    <a:pt x="305" y="155"/>
                  </a:lnTo>
                  <a:lnTo>
                    <a:pt x="294" y="145"/>
                  </a:lnTo>
                  <a:lnTo>
                    <a:pt x="280" y="136"/>
                  </a:lnTo>
                  <a:lnTo>
                    <a:pt x="267" y="128"/>
                  </a:lnTo>
                  <a:lnTo>
                    <a:pt x="252" y="122"/>
                  </a:lnTo>
                  <a:lnTo>
                    <a:pt x="225" y="110"/>
                  </a:lnTo>
                  <a:lnTo>
                    <a:pt x="251" y="94"/>
                  </a:lnTo>
                  <a:lnTo>
                    <a:pt x="251" y="94"/>
                  </a:lnTo>
                  <a:lnTo>
                    <a:pt x="262" y="86"/>
                  </a:lnTo>
                  <a:lnTo>
                    <a:pt x="271" y="78"/>
                  </a:lnTo>
                  <a:lnTo>
                    <a:pt x="280" y="69"/>
                  </a:lnTo>
                  <a:lnTo>
                    <a:pt x="287" y="59"/>
                  </a:lnTo>
                  <a:lnTo>
                    <a:pt x="294" y="47"/>
                  </a:lnTo>
                  <a:lnTo>
                    <a:pt x="298" y="35"/>
                  </a:lnTo>
                  <a:lnTo>
                    <a:pt x="300" y="23"/>
                  </a:lnTo>
                  <a:lnTo>
                    <a:pt x="302" y="9"/>
                  </a:lnTo>
                  <a:lnTo>
                    <a:pt x="302" y="9"/>
                  </a:lnTo>
                  <a:lnTo>
                    <a:pt x="30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4"/>
                  </a:lnTo>
                  <a:lnTo>
                    <a:pt x="243" y="7"/>
                  </a:lnTo>
                  <a:lnTo>
                    <a:pt x="236" y="11"/>
                  </a:lnTo>
                  <a:lnTo>
                    <a:pt x="229" y="13"/>
                  </a:lnTo>
                  <a:lnTo>
                    <a:pt x="210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65" y="17"/>
                  </a:lnTo>
                  <a:lnTo>
                    <a:pt x="146" y="13"/>
                  </a:lnTo>
                  <a:lnTo>
                    <a:pt x="138" y="11"/>
                  </a:lnTo>
                  <a:lnTo>
                    <a:pt x="132" y="7"/>
                  </a:lnTo>
                  <a:lnTo>
                    <a:pt x="126" y="4"/>
                  </a:lnTo>
                  <a:lnTo>
                    <a:pt x="124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9" y="23"/>
                  </a:lnTo>
                  <a:lnTo>
                    <a:pt x="81" y="35"/>
                  </a:lnTo>
                  <a:lnTo>
                    <a:pt x="85" y="47"/>
                  </a:lnTo>
                  <a:lnTo>
                    <a:pt x="91" y="59"/>
                  </a:lnTo>
                  <a:lnTo>
                    <a:pt x="99" y="69"/>
                  </a:lnTo>
                  <a:lnTo>
                    <a:pt x="106" y="78"/>
                  </a:lnTo>
                  <a:lnTo>
                    <a:pt x="117" y="86"/>
                  </a:lnTo>
                  <a:lnTo>
                    <a:pt x="128" y="94"/>
                  </a:lnTo>
                  <a:lnTo>
                    <a:pt x="154" y="110"/>
                  </a:lnTo>
                  <a:lnTo>
                    <a:pt x="126" y="122"/>
                  </a:lnTo>
                  <a:lnTo>
                    <a:pt x="126" y="122"/>
                  </a:lnTo>
                  <a:lnTo>
                    <a:pt x="113" y="128"/>
                  </a:lnTo>
                  <a:lnTo>
                    <a:pt x="100" y="136"/>
                  </a:lnTo>
                  <a:lnTo>
                    <a:pt x="88" y="143"/>
                  </a:lnTo>
                  <a:lnTo>
                    <a:pt x="76" y="153"/>
                  </a:lnTo>
                  <a:lnTo>
                    <a:pt x="65" y="163"/>
                  </a:lnTo>
                  <a:lnTo>
                    <a:pt x="55" y="174"/>
                  </a:lnTo>
                  <a:lnTo>
                    <a:pt x="45" y="186"/>
                  </a:lnTo>
                  <a:lnTo>
                    <a:pt x="36" y="199"/>
                  </a:lnTo>
                  <a:lnTo>
                    <a:pt x="28" y="214"/>
                  </a:lnTo>
                  <a:lnTo>
                    <a:pt x="22" y="228"/>
                  </a:lnTo>
                  <a:lnTo>
                    <a:pt x="15" y="243"/>
                  </a:lnTo>
                  <a:lnTo>
                    <a:pt x="10" y="259"/>
                  </a:lnTo>
                  <a:lnTo>
                    <a:pt x="6" y="275"/>
                  </a:lnTo>
                  <a:lnTo>
                    <a:pt x="3" y="292"/>
                  </a:lnTo>
                  <a:lnTo>
                    <a:pt x="0" y="30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46"/>
                  </a:lnTo>
                  <a:lnTo>
                    <a:pt x="3" y="365"/>
                  </a:lnTo>
                  <a:lnTo>
                    <a:pt x="3" y="365"/>
                  </a:lnTo>
                  <a:lnTo>
                    <a:pt x="22" y="385"/>
                  </a:lnTo>
                  <a:lnTo>
                    <a:pt x="41" y="404"/>
                  </a:lnTo>
                  <a:lnTo>
                    <a:pt x="63" y="419"/>
                  </a:lnTo>
                  <a:lnTo>
                    <a:pt x="85" y="433"/>
                  </a:lnTo>
                  <a:lnTo>
                    <a:pt x="110" y="443"/>
                  </a:lnTo>
                  <a:lnTo>
                    <a:pt x="136" y="450"/>
                  </a:lnTo>
                  <a:lnTo>
                    <a:pt x="162" y="455"/>
                  </a:lnTo>
                  <a:lnTo>
                    <a:pt x="175" y="457"/>
                  </a:lnTo>
                  <a:lnTo>
                    <a:pt x="189" y="457"/>
                  </a:lnTo>
                  <a:lnTo>
                    <a:pt x="189" y="457"/>
                  </a:lnTo>
                  <a:lnTo>
                    <a:pt x="205" y="457"/>
                  </a:lnTo>
                  <a:lnTo>
                    <a:pt x="219" y="455"/>
                  </a:lnTo>
                  <a:lnTo>
                    <a:pt x="234" y="453"/>
                  </a:lnTo>
                  <a:lnTo>
                    <a:pt x="247" y="450"/>
                  </a:lnTo>
                  <a:lnTo>
                    <a:pt x="262" y="445"/>
                  </a:lnTo>
                  <a:lnTo>
                    <a:pt x="275" y="441"/>
                  </a:lnTo>
                  <a:lnTo>
                    <a:pt x="288" y="434"/>
                  </a:lnTo>
                  <a:lnTo>
                    <a:pt x="300" y="429"/>
                  </a:lnTo>
                  <a:lnTo>
                    <a:pt x="300" y="429"/>
                  </a:lnTo>
                  <a:lnTo>
                    <a:pt x="291" y="417"/>
                  </a:lnTo>
                  <a:lnTo>
                    <a:pt x="280" y="406"/>
                  </a:lnTo>
                  <a:lnTo>
                    <a:pt x="278" y="4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092"/>
            <p:cNvSpPr>
              <a:spLocks noEditPoints="1"/>
            </p:cNvSpPr>
            <p:nvPr/>
          </p:nvSpPr>
          <p:spPr bwMode="auto">
            <a:xfrm>
              <a:off x="2588321" y="3769644"/>
              <a:ext cx="198996" cy="104236"/>
            </a:xfrm>
            <a:custGeom>
              <a:avLst/>
              <a:gdLst>
                <a:gd name="T0" fmla="*/ 61 w 250"/>
                <a:gd name="T1" fmla="*/ 114 h 132"/>
                <a:gd name="T2" fmla="*/ 70 w 250"/>
                <a:gd name="T3" fmla="*/ 120 h 132"/>
                <a:gd name="T4" fmla="*/ 83 w 250"/>
                <a:gd name="T5" fmla="*/ 127 h 132"/>
                <a:gd name="T6" fmla="*/ 126 w 250"/>
                <a:gd name="T7" fmla="*/ 132 h 132"/>
                <a:gd name="T8" fmla="*/ 148 w 250"/>
                <a:gd name="T9" fmla="*/ 131 h 132"/>
                <a:gd name="T10" fmla="*/ 175 w 250"/>
                <a:gd name="T11" fmla="*/ 124 h 132"/>
                <a:gd name="T12" fmla="*/ 187 w 250"/>
                <a:gd name="T13" fmla="*/ 118 h 132"/>
                <a:gd name="T14" fmla="*/ 239 w 250"/>
                <a:gd name="T15" fmla="*/ 114 h 132"/>
                <a:gd name="T16" fmla="*/ 250 w 250"/>
                <a:gd name="T17" fmla="*/ 114 h 132"/>
                <a:gd name="T18" fmla="*/ 246 w 250"/>
                <a:gd name="T19" fmla="*/ 90 h 132"/>
                <a:gd name="T20" fmla="*/ 239 w 250"/>
                <a:gd name="T21" fmla="*/ 69 h 132"/>
                <a:gd name="T22" fmla="*/ 227 w 250"/>
                <a:gd name="T23" fmla="*/ 50 h 132"/>
                <a:gd name="T24" fmla="*/ 211 w 250"/>
                <a:gd name="T25" fmla="*/ 33 h 132"/>
                <a:gd name="T26" fmla="*/ 193 w 250"/>
                <a:gd name="T27" fmla="*/ 18 h 132"/>
                <a:gd name="T28" fmla="*/ 172 w 250"/>
                <a:gd name="T29" fmla="*/ 7 h 132"/>
                <a:gd name="T30" fmla="*/ 150 w 250"/>
                <a:gd name="T31" fmla="*/ 1 h 132"/>
                <a:gd name="T32" fmla="*/ 126 w 250"/>
                <a:gd name="T33" fmla="*/ 0 h 132"/>
                <a:gd name="T34" fmla="*/ 112 w 250"/>
                <a:gd name="T35" fmla="*/ 0 h 132"/>
                <a:gd name="T36" fmla="*/ 90 w 250"/>
                <a:gd name="T37" fmla="*/ 5 h 132"/>
                <a:gd name="T38" fmla="*/ 67 w 250"/>
                <a:gd name="T39" fmla="*/ 13 h 132"/>
                <a:gd name="T40" fmla="*/ 49 w 250"/>
                <a:gd name="T41" fmla="*/ 25 h 132"/>
                <a:gd name="T42" fmla="*/ 32 w 250"/>
                <a:gd name="T43" fmla="*/ 41 h 132"/>
                <a:gd name="T44" fmla="*/ 18 w 250"/>
                <a:gd name="T45" fmla="*/ 59 h 132"/>
                <a:gd name="T46" fmla="*/ 8 w 250"/>
                <a:gd name="T47" fmla="*/ 79 h 132"/>
                <a:gd name="T48" fmla="*/ 1 w 250"/>
                <a:gd name="T49" fmla="*/ 102 h 132"/>
                <a:gd name="T50" fmla="*/ 16 w 250"/>
                <a:gd name="T51" fmla="*/ 114 h 132"/>
                <a:gd name="T52" fmla="*/ 126 w 250"/>
                <a:gd name="T53" fmla="*/ 49 h 132"/>
                <a:gd name="T54" fmla="*/ 130 w 250"/>
                <a:gd name="T55" fmla="*/ 49 h 132"/>
                <a:gd name="T56" fmla="*/ 138 w 250"/>
                <a:gd name="T57" fmla="*/ 53 h 132"/>
                <a:gd name="T58" fmla="*/ 144 w 250"/>
                <a:gd name="T59" fmla="*/ 58 h 132"/>
                <a:gd name="T60" fmla="*/ 147 w 250"/>
                <a:gd name="T61" fmla="*/ 66 h 132"/>
                <a:gd name="T62" fmla="*/ 147 w 250"/>
                <a:gd name="T63" fmla="*/ 70 h 132"/>
                <a:gd name="T64" fmla="*/ 146 w 250"/>
                <a:gd name="T65" fmla="*/ 79 h 132"/>
                <a:gd name="T66" fmla="*/ 142 w 250"/>
                <a:gd name="T67" fmla="*/ 86 h 132"/>
                <a:gd name="T68" fmla="*/ 134 w 250"/>
                <a:gd name="T69" fmla="*/ 91 h 132"/>
                <a:gd name="T70" fmla="*/ 126 w 250"/>
                <a:gd name="T71" fmla="*/ 92 h 132"/>
                <a:gd name="T72" fmla="*/ 120 w 250"/>
                <a:gd name="T73" fmla="*/ 92 h 132"/>
                <a:gd name="T74" fmla="*/ 112 w 250"/>
                <a:gd name="T75" fmla="*/ 88 h 132"/>
                <a:gd name="T76" fmla="*/ 107 w 250"/>
                <a:gd name="T77" fmla="*/ 83 h 132"/>
                <a:gd name="T78" fmla="*/ 103 w 250"/>
                <a:gd name="T79" fmla="*/ 75 h 132"/>
                <a:gd name="T80" fmla="*/ 103 w 250"/>
                <a:gd name="T81" fmla="*/ 70 h 132"/>
                <a:gd name="T82" fmla="*/ 105 w 250"/>
                <a:gd name="T83" fmla="*/ 62 h 132"/>
                <a:gd name="T84" fmla="*/ 110 w 250"/>
                <a:gd name="T85" fmla="*/ 55 h 132"/>
                <a:gd name="T86" fmla="*/ 116 w 250"/>
                <a:gd name="T87" fmla="*/ 50 h 132"/>
                <a:gd name="T88" fmla="*/ 126 w 250"/>
                <a:gd name="T89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" h="132">
                  <a:moveTo>
                    <a:pt x="61" y="114"/>
                  </a:moveTo>
                  <a:lnTo>
                    <a:pt x="61" y="114"/>
                  </a:lnTo>
                  <a:lnTo>
                    <a:pt x="65" y="118"/>
                  </a:lnTo>
                  <a:lnTo>
                    <a:pt x="70" y="120"/>
                  </a:lnTo>
                  <a:lnTo>
                    <a:pt x="77" y="124"/>
                  </a:lnTo>
                  <a:lnTo>
                    <a:pt x="83" y="127"/>
                  </a:lnTo>
                  <a:lnTo>
                    <a:pt x="103" y="131"/>
                  </a:lnTo>
                  <a:lnTo>
                    <a:pt x="126" y="132"/>
                  </a:lnTo>
                  <a:lnTo>
                    <a:pt x="126" y="132"/>
                  </a:lnTo>
                  <a:lnTo>
                    <a:pt x="148" y="131"/>
                  </a:lnTo>
                  <a:lnTo>
                    <a:pt x="167" y="127"/>
                  </a:lnTo>
                  <a:lnTo>
                    <a:pt x="175" y="124"/>
                  </a:lnTo>
                  <a:lnTo>
                    <a:pt x="181" y="120"/>
                  </a:lnTo>
                  <a:lnTo>
                    <a:pt x="187" y="118"/>
                  </a:lnTo>
                  <a:lnTo>
                    <a:pt x="189" y="114"/>
                  </a:lnTo>
                  <a:lnTo>
                    <a:pt x="239" y="114"/>
                  </a:lnTo>
                  <a:lnTo>
                    <a:pt x="250" y="114"/>
                  </a:lnTo>
                  <a:lnTo>
                    <a:pt x="250" y="114"/>
                  </a:lnTo>
                  <a:lnTo>
                    <a:pt x="249" y="102"/>
                  </a:lnTo>
                  <a:lnTo>
                    <a:pt x="246" y="90"/>
                  </a:lnTo>
                  <a:lnTo>
                    <a:pt x="242" y="79"/>
                  </a:lnTo>
                  <a:lnTo>
                    <a:pt x="239" y="69"/>
                  </a:lnTo>
                  <a:lnTo>
                    <a:pt x="233" y="59"/>
                  </a:lnTo>
                  <a:lnTo>
                    <a:pt x="227" y="50"/>
                  </a:lnTo>
                  <a:lnTo>
                    <a:pt x="219" y="41"/>
                  </a:lnTo>
                  <a:lnTo>
                    <a:pt x="211" y="33"/>
                  </a:lnTo>
                  <a:lnTo>
                    <a:pt x="203" y="25"/>
                  </a:lnTo>
                  <a:lnTo>
                    <a:pt x="193" y="18"/>
                  </a:lnTo>
                  <a:lnTo>
                    <a:pt x="183" y="13"/>
                  </a:lnTo>
                  <a:lnTo>
                    <a:pt x="172" y="7"/>
                  </a:lnTo>
                  <a:lnTo>
                    <a:pt x="162" y="5"/>
                  </a:lnTo>
                  <a:lnTo>
                    <a:pt x="150" y="1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01" y="1"/>
                  </a:lnTo>
                  <a:lnTo>
                    <a:pt x="90" y="5"/>
                  </a:lnTo>
                  <a:lnTo>
                    <a:pt x="78" y="7"/>
                  </a:lnTo>
                  <a:lnTo>
                    <a:pt x="67" y="13"/>
                  </a:lnTo>
                  <a:lnTo>
                    <a:pt x="58" y="18"/>
                  </a:lnTo>
                  <a:lnTo>
                    <a:pt x="49" y="25"/>
                  </a:lnTo>
                  <a:lnTo>
                    <a:pt x="39" y="33"/>
                  </a:lnTo>
                  <a:lnTo>
                    <a:pt x="32" y="41"/>
                  </a:lnTo>
                  <a:lnTo>
                    <a:pt x="25" y="50"/>
                  </a:lnTo>
                  <a:lnTo>
                    <a:pt x="18" y="59"/>
                  </a:lnTo>
                  <a:lnTo>
                    <a:pt x="13" y="69"/>
                  </a:lnTo>
                  <a:lnTo>
                    <a:pt x="8" y="79"/>
                  </a:lnTo>
                  <a:lnTo>
                    <a:pt x="4" y="90"/>
                  </a:lnTo>
                  <a:lnTo>
                    <a:pt x="1" y="102"/>
                  </a:lnTo>
                  <a:lnTo>
                    <a:pt x="0" y="114"/>
                  </a:lnTo>
                  <a:lnTo>
                    <a:pt x="16" y="114"/>
                  </a:lnTo>
                  <a:lnTo>
                    <a:pt x="61" y="114"/>
                  </a:lnTo>
                  <a:close/>
                  <a:moveTo>
                    <a:pt x="126" y="49"/>
                  </a:moveTo>
                  <a:lnTo>
                    <a:pt x="126" y="49"/>
                  </a:lnTo>
                  <a:lnTo>
                    <a:pt x="130" y="49"/>
                  </a:lnTo>
                  <a:lnTo>
                    <a:pt x="134" y="50"/>
                  </a:lnTo>
                  <a:lnTo>
                    <a:pt x="138" y="53"/>
                  </a:lnTo>
                  <a:lnTo>
                    <a:pt x="142" y="55"/>
                  </a:lnTo>
                  <a:lnTo>
                    <a:pt x="144" y="58"/>
                  </a:lnTo>
                  <a:lnTo>
                    <a:pt x="146" y="62"/>
                  </a:lnTo>
                  <a:lnTo>
                    <a:pt x="147" y="66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7" y="75"/>
                  </a:lnTo>
                  <a:lnTo>
                    <a:pt x="146" y="79"/>
                  </a:lnTo>
                  <a:lnTo>
                    <a:pt x="144" y="83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4" y="91"/>
                  </a:lnTo>
                  <a:lnTo>
                    <a:pt x="130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0" y="92"/>
                  </a:lnTo>
                  <a:lnTo>
                    <a:pt x="116" y="91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7" y="83"/>
                  </a:lnTo>
                  <a:lnTo>
                    <a:pt x="105" y="79"/>
                  </a:lnTo>
                  <a:lnTo>
                    <a:pt x="103" y="75"/>
                  </a:lnTo>
                  <a:lnTo>
                    <a:pt x="103" y="70"/>
                  </a:lnTo>
                  <a:lnTo>
                    <a:pt x="103" y="70"/>
                  </a:lnTo>
                  <a:lnTo>
                    <a:pt x="103" y="66"/>
                  </a:lnTo>
                  <a:lnTo>
                    <a:pt x="105" y="62"/>
                  </a:lnTo>
                  <a:lnTo>
                    <a:pt x="107" y="58"/>
                  </a:lnTo>
                  <a:lnTo>
                    <a:pt x="110" y="55"/>
                  </a:lnTo>
                  <a:lnTo>
                    <a:pt x="112" y="53"/>
                  </a:lnTo>
                  <a:lnTo>
                    <a:pt x="116" y="50"/>
                  </a:lnTo>
                  <a:lnTo>
                    <a:pt x="120" y="49"/>
                  </a:lnTo>
                  <a:lnTo>
                    <a:pt x="126" y="49"/>
                  </a:lnTo>
                  <a:lnTo>
                    <a:pt x="126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093"/>
            <p:cNvSpPr>
              <a:spLocks/>
            </p:cNvSpPr>
            <p:nvPr/>
          </p:nvSpPr>
          <p:spPr bwMode="auto">
            <a:xfrm>
              <a:off x="2784157" y="3965480"/>
              <a:ext cx="214788" cy="262169"/>
            </a:xfrm>
            <a:custGeom>
              <a:avLst/>
              <a:gdLst>
                <a:gd name="T0" fmla="*/ 162 w 272"/>
                <a:gd name="T1" fmla="*/ 80 h 329"/>
                <a:gd name="T2" fmla="*/ 180 w 272"/>
                <a:gd name="T3" fmla="*/ 69 h 329"/>
                <a:gd name="T4" fmla="*/ 195 w 272"/>
                <a:gd name="T5" fmla="*/ 57 h 329"/>
                <a:gd name="T6" fmla="*/ 207 w 272"/>
                <a:gd name="T7" fmla="*/ 43 h 329"/>
                <a:gd name="T8" fmla="*/ 215 w 272"/>
                <a:gd name="T9" fmla="*/ 25 h 329"/>
                <a:gd name="T10" fmla="*/ 217 w 272"/>
                <a:gd name="T11" fmla="*/ 7 h 329"/>
                <a:gd name="T12" fmla="*/ 216 w 272"/>
                <a:gd name="T13" fmla="*/ 0 h 329"/>
                <a:gd name="T14" fmla="*/ 184 w 272"/>
                <a:gd name="T15" fmla="*/ 0 h 329"/>
                <a:gd name="T16" fmla="*/ 180 w 272"/>
                <a:gd name="T17" fmla="*/ 0 h 329"/>
                <a:gd name="T18" fmla="*/ 175 w 272"/>
                <a:gd name="T19" fmla="*/ 6 h 329"/>
                <a:gd name="T20" fmla="*/ 151 w 272"/>
                <a:gd name="T21" fmla="*/ 14 h 329"/>
                <a:gd name="T22" fmla="*/ 136 w 272"/>
                <a:gd name="T23" fmla="*/ 15 h 329"/>
                <a:gd name="T24" fmla="*/ 107 w 272"/>
                <a:gd name="T25" fmla="*/ 11 h 329"/>
                <a:gd name="T26" fmla="*/ 94 w 272"/>
                <a:gd name="T27" fmla="*/ 3 h 329"/>
                <a:gd name="T28" fmla="*/ 89 w 272"/>
                <a:gd name="T29" fmla="*/ 0 h 329"/>
                <a:gd name="T30" fmla="*/ 56 w 272"/>
                <a:gd name="T31" fmla="*/ 0 h 329"/>
                <a:gd name="T32" fmla="*/ 56 w 272"/>
                <a:gd name="T33" fmla="*/ 7 h 329"/>
                <a:gd name="T34" fmla="*/ 56 w 272"/>
                <a:gd name="T35" fmla="*/ 16 h 329"/>
                <a:gd name="T36" fmla="*/ 61 w 272"/>
                <a:gd name="T37" fmla="*/ 35 h 329"/>
                <a:gd name="T38" fmla="*/ 70 w 272"/>
                <a:gd name="T39" fmla="*/ 51 h 329"/>
                <a:gd name="T40" fmla="*/ 83 w 272"/>
                <a:gd name="T41" fmla="*/ 64 h 329"/>
                <a:gd name="T42" fmla="*/ 110 w 272"/>
                <a:gd name="T43" fmla="*/ 80 h 329"/>
                <a:gd name="T44" fmla="*/ 90 w 272"/>
                <a:gd name="T45" fmla="*/ 88 h 329"/>
                <a:gd name="T46" fmla="*/ 71 w 272"/>
                <a:gd name="T47" fmla="*/ 98 h 329"/>
                <a:gd name="T48" fmla="*/ 54 w 272"/>
                <a:gd name="T49" fmla="*/ 110 h 329"/>
                <a:gd name="T50" fmla="*/ 38 w 272"/>
                <a:gd name="T51" fmla="*/ 126 h 329"/>
                <a:gd name="T52" fmla="*/ 25 w 272"/>
                <a:gd name="T53" fmla="*/ 145 h 329"/>
                <a:gd name="T54" fmla="*/ 14 w 272"/>
                <a:gd name="T55" fmla="*/ 165 h 329"/>
                <a:gd name="T56" fmla="*/ 6 w 272"/>
                <a:gd name="T57" fmla="*/ 187 h 329"/>
                <a:gd name="T58" fmla="*/ 1 w 272"/>
                <a:gd name="T59" fmla="*/ 211 h 329"/>
                <a:gd name="T60" fmla="*/ 0 w 272"/>
                <a:gd name="T61" fmla="*/ 236 h 329"/>
                <a:gd name="T62" fmla="*/ 0 w 272"/>
                <a:gd name="T63" fmla="*/ 250 h 329"/>
                <a:gd name="T64" fmla="*/ 2 w 272"/>
                <a:gd name="T65" fmla="*/ 264 h 329"/>
                <a:gd name="T66" fmla="*/ 29 w 272"/>
                <a:gd name="T67" fmla="*/ 291 h 329"/>
                <a:gd name="T68" fmla="*/ 61 w 272"/>
                <a:gd name="T69" fmla="*/ 312 h 329"/>
                <a:gd name="T70" fmla="*/ 97 w 272"/>
                <a:gd name="T71" fmla="*/ 325 h 329"/>
                <a:gd name="T72" fmla="*/ 136 w 272"/>
                <a:gd name="T73" fmla="*/ 329 h 329"/>
                <a:gd name="T74" fmla="*/ 136 w 272"/>
                <a:gd name="T75" fmla="*/ 329 h 329"/>
                <a:gd name="T76" fmla="*/ 156 w 272"/>
                <a:gd name="T77" fmla="*/ 328 h 329"/>
                <a:gd name="T78" fmla="*/ 193 w 272"/>
                <a:gd name="T79" fmla="*/ 320 h 329"/>
                <a:gd name="T80" fmla="*/ 227 w 272"/>
                <a:gd name="T81" fmla="*/ 303 h 329"/>
                <a:gd name="T82" fmla="*/ 257 w 272"/>
                <a:gd name="T83" fmla="*/ 278 h 329"/>
                <a:gd name="T84" fmla="*/ 270 w 272"/>
                <a:gd name="T85" fmla="*/ 264 h 329"/>
                <a:gd name="T86" fmla="*/ 272 w 272"/>
                <a:gd name="T87" fmla="*/ 236 h 329"/>
                <a:gd name="T88" fmla="*/ 272 w 272"/>
                <a:gd name="T89" fmla="*/ 223 h 329"/>
                <a:gd name="T90" fmla="*/ 268 w 272"/>
                <a:gd name="T91" fmla="*/ 199 h 329"/>
                <a:gd name="T92" fmla="*/ 261 w 272"/>
                <a:gd name="T93" fmla="*/ 175 h 329"/>
                <a:gd name="T94" fmla="*/ 252 w 272"/>
                <a:gd name="T95" fmla="*/ 154 h 329"/>
                <a:gd name="T96" fmla="*/ 240 w 272"/>
                <a:gd name="T97" fmla="*/ 136 h 329"/>
                <a:gd name="T98" fmla="*/ 225 w 272"/>
                <a:gd name="T99" fmla="*/ 118 h 329"/>
                <a:gd name="T100" fmla="*/ 209 w 272"/>
                <a:gd name="T101" fmla="*/ 104 h 329"/>
                <a:gd name="T102" fmla="*/ 191 w 272"/>
                <a:gd name="T103" fmla="*/ 93 h 329"/>
                <a:gd name="T104" fmla="*/ 182 w 272"/>
                <a:gd name="T105" fmla="*/ 8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2" h="329">
                  <a:moveTo>
                    <a:pt x="182" y="88"/>
                  </a:moveTo>
                  <a:lnTo>
                    <a:pt x="162" y="80"/>
                  </a:lnTo>
                  <a:lnTo>
                    <a:pt x="180" y="69"/>
                  </a:lnTo>
                  <a:lnTo>
                    <a:pt x="180" y="69"/>
                  </a:lnTo>
                  <a:lnTo>
                    <a:pt x="188" y="64"/>
                  </a:lnTo>
                  <a:lnTo>
                    <a:pt x="195" y="57"/>
                  </a:lnTo>
                  <a:lnTo>
                    <a:pt x="201" y="51"/>
                  </a:lnTo>
                  <a:lnTo>
                    <a:pt x="207" y="43"/>
                  </a:lnTo>
                  <a:lnTo>
                    <a:pt x="211" y="35"/>
                  </a:lnTo>
                  <a:lnTo>
                    <a:pt x="215" y="25"/>
                  </a:lnTo>
                  <a:lnTo>
                    <a:pt x="216" y="16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79" y="3"/>
                  </a:lnTo>
                  <a:lnTo>
                    <a:pt x="175" y="6"/>
                  </a:lnTo>
                  <a:lnTo>
                    <a:pt x="164" y="11"/>
                  </a:lnTo>
                  <a:lnTo>
                    <a:pt x="151" y="14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21" y="14"/>
                  </a:lnTo>
                  <a:lnTo>
                    <a:pt x="107" y="11"/>
                  </a:lnTo>
                  <a:lnTo>
                    <a:pt x="97" y="6"/>
                  </a:lnTo>
                  <a:lnTo>
                    <a:pt x="94" y="3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16"/>
                  </a:lnTo>
                  <a:lnTo>
                    <a:pt x="58" y="25"/>
                  </a:lnTo>
                  <a:lnTo>
                    <a:pt x="61" y="35"/>
                  </a:lnTo>
                  <a:lnTo>
                    <a:pt x="65" y="43"/>
                  </a:lnTo>
                  <a:lnTo>
                    <a:pt x="70" y="51"/>
                  </a:lnTo>
                  <a:lnTo>
                    <a:pt x="77" y="57"/>
                  </a:lnTo>
                  <a:lnTo>
                    <a:pt x="83" y="64"/>
                  </a:lnTo>
                  <a:lnTo>
                    <a:pt x="91" y="69"/>
                  </a:lnTo>
                  <a:lnTo>
                    <a:pt x="110" y="80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1" y="93"/>
                  </a:lnTo>
                  <a:lnTo>
                    <a:pt x="71" y="98"/>
                  </a:lnTo>
                  <a:lnTo>
                    <a:pt x="62" y="104"/>
                  </a:lnTo>
                  <a:lnTo>
                    <a:pt x="54" y="110"/>
                  </a:lnTo>
                  <a:lnTo>
                    <a:pt x="46" y="118"/>
                  </a:lnTo>
                  <a:lnTo>
                    <a:pt x="38" y="126"/>
                  </a:lnTo>
                  <a:lnTo>
                    <a:pt x="32" y="136"/>
                  </a:lnTo>
                  <a:lnTo>
                    <a:pt x="25" y="145"/>
                  </a:lnTo>
                  <a:lnTo>
                    <a:pt x="20" y="154"/>
                  </a:lnTo>
                  <a:lnTo>
                    <a:pt x="14" y="165"/>
                  </a:lnTo>
                  <a:lnTo>
                    <a:pt x="10" y="175"/>
                  </a:lnTo>
                  <a:lnTo>
                    <a:pt x="6" y="187"/>
                  </a:lnTo>
                  <a:lnTo>
                    <a:pt x="4" y="199"/>
                  </a:lnTo>
                  <a:lnTo>
                    <a:pt x="1" y="211"/>
                  </a:lnTo>
                  <a:lnTo>
                    <a:pt x="0" y="223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50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14" y="278"/>
                  </a:lnTo>
                  <a:lnTo>
                    <a:pt x="29" y="291"/>
                  </a:lnTo>
                  <a:lnTo>
                    <a:pt x="45" y="303"/>
                  </a:lnTo>
                  <a:lnTo>
                    <a:pt x="61" y="312"/>
                  </a:lnTo>
                  <a:lnTo>
                    <a:pt x="79" y="320"/>
                  </a:lnTo>
                  <a:lnTo>
                    <a:pt x="97" y="325"/>
                  </a:lnTo>
                  <a:lnTo>
                    <a:pt x="117" y="328"/>
                  </a:lnTo>
                  <a:lnTo>
                    <a:pt x="136" y="329"/>
                  </a:lnTo>
                  <a:lnTo>
                    <a:pt x="136" y="329"/>
                  </a:lnTo>
                  <a:lnTo>
                    <a:pt x="136" y="329"/>
                  </a:lnTo>
                  <a:lnTo>
                    <a:pt x="136" y="329"/>
                  </a:lnTo>
                  <a:lnTo>
                    <a:pt x="156" y="328"/>
                  </a:lnTo>
                  <a:lnTo>
                    <a:pt x="175" y="325"/>
                  </a:lnTo>
                  <a:lnTo>
                    <a:pt x="193" y="320"/>
                  </a:lnTo>
                  <a:lnTo>
                    <a:pt x="211" y="312"/>
                  </a:lnTo>
                  <a:lnTo>
                    <a:pt x="227" y="303"/>
                  </a:lnTo>
                  <a:lnTo>
                    <a:pt x="243" y="291"/>
                  </a:lnTo>
                  <a:lnTo>
                    <a:pt x="257" y="278"/>
                  </a:lnTo>
                  <a:lnTo>
                    <a:pt x="270" y="264"/>
                  </a:lnTo>
                  <a:lnTo>
                    <a:pt x="270" y="264"/>
                  </a:lnTo>
                  <a:lnTo>
                    <a:pt x="272" y="250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72" y="223"/>
                  </a:lnTo>
                  <a:lnTo>
                    <a:pt x="270" y="211"/>
                  </a:lnTo>
                  <a:lnTo>
                    <a:pt x="268" y="199"/>
                  </a:lnTo>
                  <a:lnTo>
                    <a:pt x="265" y="187"/>
                  </a:lnTo>
                  <a:lnTo>
                    <a:pt x="261" y="175"/>
                  </a:lnTo>
                  <a:lnTo>
                    <a:pt x="257" y="165"/>
                  </a:lnTo>
                  <a:lnTo>
                    <a:pt x="252" y="154"/>
                  </a:lnTo>
                  <a:lnTo>
                    <a:pt x="247" y="145"/>
                  </a:lnTo>
                  <a:lnTo>
                    <a:pt x="240" y="136"/>
                  </a:lnTo>
                  <a:lnTo>
                    <a:pt x="233" y="126"/>
                  </a:lnTo>
                  <a:lnTo>
                    <a:pt x="225" y="118"/>
                  </a:lnTo>
                  <a:lnTo>
                    <a:pt x="217" y="110"/>
                  </a:lnTo>
                  <a:lnTo>
                    <a:pt x="209" y="104"/>
                  </a:lnTo>
                  <a:lnTo>
                    <a:pt x="200" y="98"/>
                  </a:lnTo>
                  <a:lnTo>
                    <a:pt x="191" y="93"/>
                  </a:lnTo>
                  <a:lnTo>
                    <a:pt x="182" y="88"/>
                  </a:lnTo>
                  <a:lnTo>
                    <a:pt x="182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094"/>
            <p:cNvSpPr>
              <a:spLocks noEditPoints="1"/>
            </p:cNvSpPr>
            <p:nvPr/>
          </p:nvSpPr>
          <p:spPr bwMode="auto">
            <a:xfrm>
              <a:off x="2818903" y="3886515"/>
              <a:ext cx="145298" cy="75807"/>
            </a:xfrm>
            <a:custGeom>
              <a:avLst/>
              <a:gdLst>
                <a:gd name="T0" fmla="*/ 44 w 180"/>
                <a:gd name="T1" fmla="*/ 81 h 95"/>
                <a:gd name="T2" fmla="*/ 44 w 180"/>
                <a:gd name="T3" fmla="*/ 81 h 95"/>
                <a:gd name="T4" fmla="*/ 46 w 180"/>
                <a:gd name="T5" fmla="*/ 83 h 95"/>
                <a:gd name="T6" fmla="*/ 50 w 180"/>
                <a:gd name="T7" fmla="*/ 86 h 95"/>
                <a:gd name="T8" fmla="*/ 60 w 180"/>
                <a:gd name="T9" fmla="*/ 91 h 95"/>
                <a:gd name="T10" fmla="*/ 74 w 180"/>
                <a:gd name="T11" fmla="*/ 94 h 95"/>
                <a:gd name="T12" fmla="*/ 90 w 180"/>
                <a:gd name="T13" fmla="*/ 95 h 95"/>
                <a:gd name="T14" fmla="*/ 90 w 180"/>
                <a:gd name="T15" fmla="*/ 95 h 95"/>
                <a:gd name="T16" fmla="*/ 106 w 180"/>
                <a:gd name="T17" fmla="*/ 94 h 95"/>
                <a:gd name="T18" fmla="*/ 119 w 180"/>
                <a:gd name="T19" fmla="*/ 91 h 95"/>
                <a:gd name="T20" fmla="*/ 130 w 180"/>
                <a:gd name="T21" fmla="*/ 86 h 95"/>
                <a:gd name="T22" fmla="*/ 134 w 180"/>
                <a:gd name="T23" fmla="*/ 83 h 95"/>
                <a:gd name="T24" fmla="*/ 137 w 180"/>
                <a:gd name="T25" fmla="*/ 81 h 95"/>
                <a:gd name="T26" fmla="*/ 171 w 180"/>
                <a:gd name="T27" fmla="*/ 81 h 95"/>
                <a:gd name="T28" fmla="*/ 180 w 180"/>
                <a:gd name="T29" fmla="*/ 81 h 95"/>
                <a:gd name="T30" fmla="*/ 180 w 180"/>
                <a:gd name="T31" fmla="*/ 81 h 95"/>
                <a:gd name="T32" fmla="*/ 179 w 180"/>
                <a:gd name="T33" fmla="*/ 73 h 95"/>
                <a:gd name="T34" fmla="*/ 178 w 180"/>
                <a:gd name="T35" fmla="*/ 65 h 95"/>
                <a:gd name="T36" fmla="*/ 171 w 180"/>
                <a:gd name="T37" fmla="*/ 49 h 95"/>
                <a:gd name="T38" fmla="*/ 163 w 180"/>
                <a:gd name="T39" fmla="*/ 36 h 95"/>
                <a:gd name="T40" fmla="*/ 151 w 180"/>
                <a:gd name="T41" fmla="*/ 24 h 95"/>
                <a:gd name="T42" fmla="*/ 139 w 180"/>
                <a:gd name="T43" fmla="*/ 13 h 95"/>
                <a:gd name="T44" fmla="*/ 123 w 180"/>
                <a:gd name="T45" fmla="*/ 5 h 95"/>
                <a:gd name="T46" fmla="*/ 115 w 180"/>
                <a:gd name="T47" fmla="*/ 2 h 95"/>
                <a:gd name="T48" fmla="*/ 107 w 180"/>
                <a:gd name="T49" fmla="*/ 1 h 95"/>
                <a:gd name="T50" fmla="*/ 99 w 180"/>
                <a:gd name="T51" fmla="*/ 0 h 95"/>
                <a:gd name="T52" fmla="*/ 90 w 180"/>
                <a:gd name="T53" fmla="*/ 0 h 95"/>
                <a:gd name="T54" fmla="*/ 90 w 180"/>
                <a:gd name="T55" fmla="*/ 0 h 95"/>
                <a:gd name="T56" fmla="*/ 81 w 180"/>
                <a:gd name="T57" fmla="*/ 0 h 95"/>
                <a:gd name="T58" fmla="*/ 73 w 180"/>
                <a:gd name="T59" fmla="*/ 1 h 95"/>
                <a:gd name="T60" fmla="*/ 65 w 180"/>
                <a:gd name="T61" fmla="*/ 2 h 95"/>
                <a:gd name="T62" fmla="*/ 56 w 180"/>
                <a:gd name="T63" fmla="*/ 5 h 95"/>
                <a:gd name="T64" fmla="*/ 41 w 180"/>
                <a:gd name="T65" fmla="*/ 13 h 95"/>
                <a:gd name="T66" fmla="*/ 28 w 180"/>
                <a:gd name="T67" fmla="*/ 24 h 95"/>
                <a:gd name="T68" fmla="*/ 17 w 180"/>
                <a:gd name="T69" fmla="*/ 36 h 95"/>
                <a:gd name="T70" fmla="*/ 9 w 180"/>
                <a:gd name="T71" fmla="*/ 49 h 95"/>
                <a:gd name="T72" fmla="*/ 3 w 180"/>
                <a:gd name="T73" fmla="*/ 65 h 95"/>
                <a:gd name="T74" fmla="*/ 1 w 180"/>
                <a:gd name="T75" fmla="*/ 73 h 95"/>
                <a:gd name="T76" fmla="*/ 0 w 180"/>
                <a:gd name="T77" fmla="*/ 81 h 95"/>
                <a:gd name="T78" fmla="*/ 11 w 180"/>
                <a:gd name="T79" fmla="*/ 81 h 95"/>
                <a:gd name="T80" fmla="*/ 44 w 180"/>
                <a:gd name="T81" fmla="*/ 81 h 95"/>
                <a:gd name="T82" fmla="*/ 90 w 180"/>
                <a:gd name="T83" fmla="*/ 34 h 95"/>
                <a:gd name="T84" fmla="*/ 90 w 180"/>
                <a:gd name="T85" fmla="*/ 34 h 95"/>
                <a:gd name="T86" fmla="*/ 97 w 180"/>
                <a:gd name="T87" fmla="*/ 36 h 95"/>
                <a:gd name="T88" fmla="*/ 101 w 180"/>
                <a:gd name="T89" fmla="*/ 40 h 95"/>
                <a:gd name="T90" fmla="*/ 105 w 180"/>
                <a:gd name="T91" fmla="*/ 45 h 95"/>
                <a:gd name="T92" fmla="*/ 106 w 180"/>
                <a:gd name="T93" fmla="*/ 50 h 95"/>
                <a:gd name="T94" fmla="*/ 106 w 180"/>
                <a:gd name="T95" fmla="*/ 50 h 95"/>
                <a:gd name="T96" fmla="*/ 105 w 180"/>
                <a:gd name="T97" fmla="*/ 57 h 95"/>
                <a:gd name="T98" fmla="*/ 101 w 180"/>
                <a:gd name="T99" fmla="*/ 62 h 95"/>
                <a:gd name="T100" fmla="*/ 97 w 180"/>
                <a:gd name="T101" fmla="*/ 65 h 95"/>
                <a:gd name="T102" fmla="*/ 90 w 180"/>
                <a:gd name="T103" fmla="*/ 66 h 95"/>
                <a:gd name="T104" fmla="*/ 90 w 180"/>
                <a:gd name="T105" fmla="*/ 66 h 95"/>
                <a:gd name="T106" fmla="*/ 83 w 180"/>
                <a:gd name="T107" fmla="*/ 65 h 95"/>
                <a:gd name="T108" fmla="*/ 78 w 180"/>
                <a:gd name="T109" fmla="*/ 62 h 95"/>
                <a:gd name="T110" fmla="*/ 76 w 180"/>
                <a:gd name="T111" fmla="*/ 57 h 95"/>
                <a:gd name="T112" fmla="*/ 74 w 180"/>
                <a:gd name="T113" fmla="*/ 50 h 95"/>
                <a:gd name="T114" fmla="*/ 74 w 180"/>
                <a:gd name="T115" fmla="*/ 50 h 95"/>
                <a:gd name="T116" fmla="*/ 76 w 180"/>
                <a:gd name="T117" fmla="*/ 45 h 95"/>
                <a:gd name="T118" fmla="*/ 78 w 180"/>
                <a:gd name="T119" fmla="*/ 40 h 95"/>
                <a:gd name="T120" fmla="*/ 83 w 180"/>
                <a:gd name="T121" fmla="*/ 36 h 95"/>
                <a:gd name="T122" fmla="*/ 90 w 180"/>
                <a:gd name="T123" fmla="*/ 34 h 95"/>
                <a:gd name="T124" fmla="*/ 90 w 180"/>
                <a:gd name="T125" fmla="*/ 3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95">
                  <a:moveTo>
                    <a:pt x="44" y="81"/>
                  </a:moveTo>
                  <a:lnTo>
                    <a:pt x="44" y="81"/>
                  </a:lnTo>
                  <a:lnTo>
                    <a:pt x="46" y="83"/>
                  </a:lnTo>
                  <a:lnTo>
                    <a:pt x="50" y="86"/>
                  </a:lnTo>
                  <a:lnTo>
                    <a:pt x="60" y="91"/>
                  </a:lnTo>
                  <a:lnTo>
                    <a:pt x="74" y="94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106" y="94"/>
                  </a:lnTo>
                  <a:lnTo>
                    <a:pt x="119" y="91"/>
                  </a:lnTo>
                  <a:lnTo>
                    <a:pt x="130" y="86"/>
                  </a:lnTo>
                  <a:lnTo>
                    <a:pt x="134" y="83"/>
                  </a:lnTo>
                  <a:lnTo>
                    <a:pt x="137" y="81"/>
                  </a:lnTo>
                  <a:lnTo>
                    <a:pt x="171" y="81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179" y="73"/>
                  </a:lnTo>
                  <a:lnTo>
                    <a:pt x="178" y="65"/>
                  </a:lnTo>
                  <a:lnTo>
                    <a:pt x="171" y="49"/>
                  </a:lnTo>
                  <a:lnTo>
                    <a:pt x="163" y="36"/>
                  </a:lnTo>
                  <a:lnTo>
                    <a:pt x="151" y="24"/>
                  </a:lnTo>
                  <a:lnTo>
                    <a:pt x="139" y="13"/>
                  </a:lnTo>
                  <a:lnTo>
                    <a:pt x="123" y="5"/>
                  </a:lnTo>
                  <a:lnTo>
                    <a:pt x="115" y="2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6" y="5"/>
                  </a:lnTo>
                  <a:lnTo>
                    <a:pt x="41" y="13"/>
                  </a:lnTo>
                  <a:lnTo>
                    <a:pt x="28" y="24"/>
                  </a:lnTo>
                  <a:lnTo>
                    <a:pt x="17" y="36"/>
                  </a:lnTo>
                  <a:lnTo>
                    <a:pt x="9" y="49"/>
                  </a:lnTo>
                  <a:lnTo>
                    <a:pt x="3" y="65"/>
                  </a:lnTo>
                  <a:lnTo>
                    <a:pt x="1" y="73"/>
                  </a:lnTo>
                  <a:lnTo>
                    <a:pt x="0" y="81"/>
                  </a:lnTo>
                  <a:lnTo>
                    <a:pt x="11" y="81"/>
                  </a:lnTo>
                  <a:lnTo>
                    <a:pt x="44" y="81"/>
                  </a:lnTo>
                  <a:close/>
                  <a:moveTo>
                    <a:pt x="90" y="34"/>
                  </a:moveTo>
                  <a:lnTo>
                    <a:pt x="90" y="34"/>
                  </a:lnTo>
                  <a:lnTo>
                    <a:pt x="97" y="36"/>
                  </a:lnTo>
                  <a:lnTo>
                    <a:pt x="101" y="40"/>
                  </a:lnTo>
                  <a:lnTo>
                    <a:pt x="105" y="45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5" y="57"/>
                  </a:lnTo>
                  <a:lnTo>
                    <a:pt x="101" y="62"/>
                  </a:lnTo>
                  <a:lnTo>
                    <a:pt x="97" y="65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6" y="57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6" y="45"/>
                  </a:lnTo>
                  <a:lnTo>
                    <a:pt x="78" y="40"/>
                  </a:lnTo>
                  <a:lnTo>
                    <a:pt x="83" y="36"/>
                  </a:lnTo>
                  <a:lnTo>
                    <a:pt x="90" y="34"/>
                  </a:lnTo>
                  <a:lnTo>
                    <a:pt x="90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7201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4844988" y="1"/>
            <a:ext cx="48609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CC0000"/>
                </a:solidFill>
                <a:latin typeface="Tahoma" pitchFamily="34" charset="0"/>
              </a:defRPr>
            </a:lvl1pPr>
            <a:lvl2pPr>
              <a:defRPr sz="2800" b="1">
                <a:solidFill>
                  <a:srgbClr val="CC0000"/>
                </a:solidFill>
                <a:latin typeface="Tahoma" pitchFamily="34" charset="0"/>
              </a:defRPr>
            </a:lvl2pPr>
            <a:lvl3pPr>
              <a:defRPr sz="2800" b="1">
                <a:solidFill>
                  <a:srgbClr val="CC0000"/>
                </a:solidFill>
                <a:latin typeface="Tahoma" pitchFamily="34" charset="0"/>
              </a:defRPr>
            </a:lvl3pPr>
            <a:lvl4pPr>
              <a:defRPr sz="2800" b="1">
                <a:solidFill>
                  <a:srgbClr val="CC0000"/>
                </a:solidFill>
                <a:latin typeface="Tahoma" pitchFamily="34" charset="0"/>
              </a:defRPr>
            </a:lvl4pPr>
            <a:lvl5pPr>
              <a:defRPr sz="2800" b="1">
                <a:solidFill>
                  <a:srgbClr val="CC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dirty="0" err="1" smtClean="0">
                <a:solidFill>
                  <a:srgbClr val="D92815"/>
                </a:solidFill>
              </a:rPr>
              <a:t>Волонтерство</a:t>
            </a:r>
            <a:endParaRPr lang="ru-RU" altLang="ru-RU" sz="1600" dirty="0">
              <a:solidFill>
                <a:srgbClr val="D9281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941" y="3059724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D92815"/>
                </a:solidFill>
              </a:rPr>
              <a:t>2 </a:t>
            </a:r>
            <a:r>
              <a:rPr lang="ru-RU" sz="1600" dirty="0">
                <a:solidFill>
                  <a:srgbClr val="D92815"/>
                </a:solidFill>
              </a:rPr>
              <a:t>тысячи</a:t>
            </a:r>
            <a:r>
              <a:rPr lang="ru-RU" sz="1600" b="1" dirty="0">
                <a:solidFill>
                  <a:srgbClr val="D92815"/>
                </a:solidFill>
              </a:rPr>
              <a:t> </a:t>
            </a:r>
            <a:r>
              <a:rPr lang="ru-RU" sz="2000" b="1" dirty="0">
                <a:solidFill>
                  <a:srgbClr val="D92815"/>
                </a:solidFill>
              </a:rPr>
              <a:t>доноров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Центральном аппарате ЛУКОЙЛ в 2010-2016 годах</a:t>
            </a:r>
          </a:p>
          <a:p>
            <a:endParaRPr lang="ru-RU" sz="1600" dirty="0"/>
          </a:p>
          <a:p>
            <a:r>
              <a:rPr lang="ru-RU" b="1" dirty="0">
                <a:solidFill>
                  <a:srgbClr val="D92815"/>
                </a:solidFill>
              </a:rPr>
              <a:t>Благодарность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endParaRPr lang="ru-RU" sz="2000" b="1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Координационного центра по организации, развитию и пропаганде добровольного донорства крови при Общественной палате 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75285" y="3059724"/>
            <a:ext cx="2304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9900"/>
                </a:solidFill>
              </a:rPr>
              <a:t>30-40 </a:t>
            </a:r>
            <a:r>
              <a:rPr lang="ru-RU" b="1" dirty="0">
                <a:solidFill>
                  <a:srgbClr val="009900"/>
                </a:solidFill>
              </a:rPr>
              <a:t>волонтеров ЛУКОЙЛ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ежегодно участвуют с 2010 года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собирают </a:t>
            </a:r>
            <a:r>
              <a:rPr lang="ru-RU" sz="1400" b="1" dirty="0">
                <a:solidFill>
                  <a:srgbClr val="009900"/>
                </a:solidFill>
              </a:rPr>
              <a:t>30 мешков мусора</a:t>
            </a:r>
            <a:r>
              <a:rPr lang="ru-RU" sz="1400" dirty="0">
                <a:solidFill>
                  <a:srgbClr val="00990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(по 120 л)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очищают по </a:t>
            </a:r>
            <a:r>
              <a:rPr lang="ru-RU" sz="1400" b="1" dirty="0">
                <a:solidFill>
                  <a:srgbClr val="009900"/>
                </a:solidFill>
              </a:rPr>
              <a:t>3-5 км территории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укрепляют по </a:t>
            </a:r>
            <a:r>
              <a:rPr lang="ru-RU" sz="1400" b="1" dirty="0">
                <a:solidFill>
                  <a:srgbClr val="009900"/>
                </a:solidFill>
              </a:rPr>
              <a:t>30-100 метров</a:t>
            </a:r>
            <a:r>
              <a:rPr lang="ru-RU" sz="1400" dirty="0">
                <a:solidFill>
                  <a:srgbClr val="009900"/>
                </a:solidFill>
              </a:rPr>
              <a:t> </a:t>
            </a:r>
            <a:r>
              <a:rPr lang="ru-RU" sz="1400" b="1" dirty="0" err="1">
                <a:solidFill>
                  <a:srgbClr val="009900"/>
                </a:solidFill>
              </a:rPr>
              <a:t>авандюны</a:t>
            </a:r>
            <a:r>
              <a:rPr lang="ru-RU" sz="1400" b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9858" y="3028656"/>
            <a:ext cx="27440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8,5 </a:t>
            </a:r>
            <a:r>
              <a:rPr lang="ru-RU" sz="1400" dirty="0">
                <a:solidFill>
                  <a:srgbClr val="FFC000"/>
                </a:solidFill>
              </a:rPr>
              <a:t>тысяч</a:t>
            </a:r>
            <a:r>
              <a:rPr lang="ru-RU" sz="2000" b="1" dirty="0">
                <a:solidFill>
                  <a:srgbClr val="FFC000"/>
                </a:solidFill>
              </a:rPr>
              <a:t> волонтеров</a:t>
            </a:r>
            <a:endParaRPr lang="ru-RU" sz="1400" dirty="0">
              <a:solidFill>
                <a:srgbClr val="FFC000"/>
              </a:solidFill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2017 году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627 </a:t>
            </a:r>
            <a:r>
              <a:rPr lang="ru-RU" sz="1400" b="1" dirty="0">
                <a:solidFill>
                  <a:srgbClr val="FFC000"/>
                </a:solidFill>
              </a:rPr>
              <a:t>подростков </a:t>
            </a:r>
          </a:p>
          <a:p>
            <a:r>
              <a:rPr lang="ru-RU" b="1" dirty="0">
                <a:solidFill>
                  <a:srgbClr val="FFC000"/>
                </a:solidFill>
              </a:rPr>
              <a:t>трудоустроены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совместно с Центром занятости населения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645 </a:t>
            </a:r>
            <a:r>
              <a:rPr lang="ru-RU" sz="1400" b="1" dirty="0">
                <a:solidFill>
                  <a:srgbClr val="FFC000"/>
                </a:solidFill>
              </a:rPr>
              <a:t>мероприятий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экологическому воспитанию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>
                <a:solidFill>
                  <a:srgbClr val="FFC000"/>
                </a:solidFill>
              </a:rPr>
              <a:t>320 </a:t>
            </a:r>
            <a:r>
              <a:rPr lang="ru-RU" sz="1400" b="1" dirty="0">
                <a:solidFill>
                  <a:srgbClr val="FFC000"/>
                </a:solidFill>
              </a:rPr>
              <a:t>территорий благоустроено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B5A59F5B-DC8F-47DD-81B1-4F3E4390570B}"/>
              </a:ext>
            </a:extLst>
          </p:cNvPr>
          <p:cNvSpPr/>
          <p:nvPr/>
        </p:nvSpPr>
        <p:spPr>
          <a:xfrm rot="5400000">
            <a:off x="957944" y="1124857"/>
            <a:ext cx="1798637" cy="1800000"/>
          </a:xfrm>
          <a:prstGeom prst="homePlate">
            <a:avLst>
              <a:gd name="adj" fmla="val 19885"/>
            </a:avLst>
          </a:prstGeom>
          <a:solidFill>
            <a:srgbClr val="D92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FDD35EB1-0B22-405C-B491-7FFA6725884A}"/>
              </a:ext>
            </a:extLst>
          </p:cNvPr>
          <p:cNvSpPr/>
          <p:nvPr/>
        </p:nvSpPr>
        <p:spPr>
          <a:xfrm rot="5400000">
            <a:off x="4047975" y="1124467"/>
            <a:ext cx="1798637" cy="1800000"/>
          </a:xfrm>
          <a:prstGeom prst="homePlate">
            <a:avLst>
              <a:gd name="adj" fmla="val 19885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CE430745-E026-4719-8006-31FB0E66D7EA}"/>
              </a:ext>
            </a:extLst>
          </p:cNvPr>
          <p:cNvSpPr/>
          <p:nvPr/>
        </p:nvSpPr>
        <p:spPr>
          <a:xfrm rot="5400000">
            <a:off x="7144319" y="1124857"/>
            <a:ext cx="1798637" cy="1800000"/>
          </a:xfrm>
          <a:prstGeom prst="homePlate">
            <a:avLst>
              <a:gd name="adj" fmla="val 1988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8EF2CFA-0E10-444C-9943-4517014090FA}"/>
              </a:ext>
            </a:extLst>
          </p:cNvPr>
          <p:cNvSpPr/>
          <p:nvPr/>
        </p:nvSpPr>
        <p:spPr>
          <a:xfrm>
            <a:off x="1058602" y="1493549"/>
            <a:ext cx="1404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День донора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с 2010 года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5B919CD-900C-488E-B4B0-49AEB5D1D713}"/>
              </a:ext>
            </a:extLst>
          </p:cNvPr>
          <p:cNvSpPr/>
          <p:nvPr/>
        </p:nvSpPr>
        <p:spPr>
          <a:xfrm>
            <a:off x="4073416" y="1511552"/>
            <a:ext cx="1694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«Марш парков»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 Куршской косе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CE8D433-C6AB-47BA-A24F-14451B4824A5}"/>
              </a:ext>
            </a:extLst>
          </p:cNvPr>
          <p:cNvSpPr/>
          <p:nvPr/>
        </p:nvSpPr>
        <p:spPr>
          <a:xfrm>
            <a:off x="7149941" y="1314109"/>
            <a:ext cx="1665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«ЛУКОЙЛ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дети за экологию»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41320417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39545D-4F41-4712-B131-0FFF6F0B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" y="1052736"/>
            <a:ext cx="5946315" cy="3189043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</p:extLst>
          </p:nvPr>
        </p:nvGraphicFramePr>
        <p:xfrm>
          <a:off x="4575181" y="2312876"/>
          <a:ext cx="5400600" cy="456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4844988" y="0"/>
            <a:ext cx="486098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rgbClr val="CC0000"/>
                </a:solidFill>
                <a:latin typeface="Tahoma" pitchFamily="34" charset="0"/>
              </a:defRPr>
            </a:lvl1pPr>
            <a:lvl2pPr>
              <a:defRPr sz="2800" b="1">
                <a:solidFill>
                  <a:srgbClr val="CC0000"/>
                </a:solidFill>
                <a:latin typeface="Tahoma" pitchFamily="34" charset="0"/>
              </a:defRPr>
            </a:lvl2pPr>
            <a:lvl3pPr>
              <a:defRPr sz="2800" b="1">
                <a:solidFill>
                  <a:srgbClr val="CC0000"/>
                </a:solidFill>
                <a:latin typeface="Tahoma" pitchFamily="34" charset="0"/>
              </a:defRPr>
            </a:lvl3pPr>
            <a:lvl4pPr>
              <a:defRPr sz="2800" b="1">
                <a:solidFill>
                  <a:srgbClr val="CC0000"/>
                </a:solidFill>
                <a:latin typeface="Tahoma" pitchFamily="34" charset="0"/>
              </a:defRPr>
            </a:lvl4pPr>
            <a:lvl5pPr>
              <a:defRPr sz="2800" b="1">
                <a:solidFill>
                  <a:srgbClr val="CC0000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0000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600" dirty="0">
                <a:solidFill>
                  <a:srgbClr val="D92815"/>
                </a:solidFill>
              </a:rPr>
              <a:t>КСКП: гражданские инициативы </a:t>
            </a:r>
            <a:br>
              <a:rPr lang="ru-RU" altLang="ru-RU" sz="1600" dirty="0">
                <a:solidFill>
                  <a:srgbClr val="D92815"/>
                </a:solidFill>
              </a:rPr>
            </a:br>
            <a:r>
              <a:rPr lang="ru-RU" altLang="ru-RU" sz="1600" dirty="0">
                <a:solidFill>
                  <a:srgbClr val="D92815"/>
                </a:solidFill>
              </a:rPr>
              <a:t>создают рабочие места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44988" y="6444154"/>
            <a:ext cx="487876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173986" y="1952836"/>
            <a:ext cx="6755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млн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F442-B03E-4CBE-9DD2-54DA2E70F92F}"/>
              </a:ext>
            </a:extLst>
          </p:cNvPr>
          <p:cNvSpPr txBox="1"/>
          <p:nvPr/>
        </p:nvSpPr>
        <p:spPr>
          <a:xfrm>
            <a:off x="1964668" y="4360040"/>
            <a:ext cx="22142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9900"/>
                </a:solidFill>
              </a:rPr>
              <a:t>20 регионов</a:t>
            </a:r>
          </a:p>
          <a:p>
            <a:pPr lvl="0"/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участвуют в проекте</a:t>
            </a:r>
          </a:p>
          <a:p>
            <a:endParaRPr lang="ru-RU" dirty="0"/>
          </a:p>
          <a:p>
            <a:r>
              <a:rPr lang="en-US" sz="2400" b="1" dirty="0">
                <a:solidFill>
                  <a:srgbClr val="FFC000"/>
                </a:solidFill>
              </a:rPr>
              <a:t>4859 </a:t>
            </a:r>
            <a:r>
              <a:rPr lang="ru-RU" sz="2400" b="1" dirty="0">
                <a:solidFill>
                  <a:srgbClr val="FFC000"/>
                </a:solidFill>
              </a:rPr>
              <a:t>проектов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реализовано</a:t>
            </a: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9904CE-EFC9-4F3B-B1F8-D585A4908372}"/>
              </a:ext>
            </a:extLst>
          </p:cNvPr>
          <p:cNvSpPr/>
          <p:nvPr/>
        </p:nvSpPr>
        <p:spPr>
          <a:xfrm>
            <a:off x="6808539" y="1275727"/>
            <a:ext cx="2214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D92815"/>
                </a:solidFill>
              </a:rPr>
              <a:t>&gt; </a:t>
            </a:r>
            <a:r>
              <a:rPr lang="ru-RU" sz="2800" b="1" dirty="0">
                <a:solidFill>
                  <a:srgbClr val="D92815"/>
                </a:solidFill>
              </a:rPr>
              <a:t>740 млрд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рублей инвестировано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2002 года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C654A-0485-45BF-9186-7D78C68A192E}"/>
              </a:ext>
            </a:extLst>
          </p:cNvPr>
          <p:cNvSpPr txBox="1"/>
          <p:nvPr/>
        </p:nvSpPr>
        <p:spPr>
          <a:xfrm>
            <a:off x="9364567" y="642467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1CC3-B5AF-4DA9-A430-3B1F92A8730A}"/>
              </a:ext>
            </a:extLst>
          </p:cNvPr>
          <p:cNvSpPr txBox="1"/>
          <p:nvPr/>
        </p:nvSpPr>
        <p:spPr>
          <a:xfrm>
            <a:off x="8896237" y="642101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A0091-1CC9-43F0-A4AD-BF0916A2D077}"/>
              </a:ext>
            </a:extLst>
          </p:cNvPr>
          <p:cNvSpPr txBox="1"/>
          <p:nvPr/>
        </p:nvSpPr>
        <p:spPr>
          <a:xfrm>
            <a:off x="8441785" y="6421980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76E3B1-EE16-45E2-B665-57FEAF1AD770}"/>
              </a:ext>
            </a:extLst>
          </p:cNvPr>
          <p:cNvSpPr txBox="1"/>
          <p:nvPr/>
        </p:nvSpPr>
        <p:spPr>
          <a:xfrm>
            <a:off x="7932422" y="6421349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31497A-48F7-4185-89CB-AB788FB509E6}"/>
              </a:ext>
            </a:extLst>
          </p:cNvPr>
          <p:cNvSpPr txBox="1"/>
          <p:nvPr/>
        </p:nvSpPr>
        <p:spPr>
          <a:xfrm>
            <a:off x="7474600" y="6425919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9B0C4-08D0-4814-B007-85EB7E254429}"/>
              </a:ext>
            </a:extLst>
          </p:cNvPr>
          <p:cNvSpPr txBox="1"/>
          <p:nvPr/>
        </p:nvSpPr>
        <p:spPr>
          <a:xfrm>
            <a:off x="7046379" y="642098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A2D4F-89A0-4367-BA0E-2CFF99FF1ACD}"/>
              </a:ext>
            </a:extLst>
          </p:cNvPr>
          <p:cNvSpPr txBox="1"/>
          <p:nvPr/>
        </p:nvSpPr>
        <p:spPr>
          <a:xfrm>
            <a:off x="6578049" y="6417332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A66602-B2DC-4E6C-BACD-7BC17DFCDCB1}"/>
              </a:ext>
            </a:extLst>
          </p:cNvPr>
          <p:cNvSpPr txBox="1"/>
          <p:nvPr/>
        </p:nvSpPr>
        <p:spPr>
          <a:xfrm>
            <a:off x="6123597" y="6418296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8C89FD-D6AA-4AC4-8642-C632E844133F}"/>
              </a:ext>
            </a:extLst>
          </p:cNvPr>
          <p:cNvSpPr txBox="1"/>
          <p:nvPr/>
        </p:nvSpPr>
        <p:spPr>
          <a:xfrm>
            <a:off x="5614234" y="6417665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0DF5C7-7141-454D-BD28-297D12E0856D}"/>
              </a:ext>
            </a:extLst>
          </p:cNvPr>
          <p:cNvSpPr txBox="1"/>
          <p:nvPr/>
        </p:nvSpPr>
        <p:spPr>
          <a:xfrm>
            <a:off x="5156412" y="6422235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F102ED-4934-4AA5-801B-6B298D91FB30}"/>
              </a:ext>
            </a:extLst>
          </p:cNvPr>
          <p:cNvSpPr txBox="1"/>
          <p:nvPr/>
        </p:nvSpPr>
        <p:spPr>
          <a:xfrm>
            <a:off x="4689305" y="6417332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2006</a:t>
            </a:r>
          </a:p>
        </p:txBody>
      </p:sp>
      <p:pic>
        <p:nvPicPr>
          <p:cNvPr id="23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4" t="49611" r="17268" b="28282"/>
          <a:stretch/>
        </p:blipFill>
        <p:spPr bwMode="auto">
          <a:xfrm>
            <a:off x="560512" y="4454014"/>
            <a:ext cx="1068517" cy="9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816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900" y="21266"/>
            <a:ext cx="4525995" cy="872716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>
                <a:solidFill>
                  <a:schemeClr val="accent3"/>
                </a:solidFill>
              </a:rPr>
              <a:t>Экологическая ответственность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0409DB-1C00-4117-9028-21E6AF963547}"/>
              </a:ext>
            </a:extLst>
          </p:cNvPr>
          <p:cNvSpPr/>
          <p:nvPr/>
        </p:nvSpPr>
        <p:spPr>
          <a:xfrm>
            <a:off x="1272419" y="1124744"/>
            <a:ext cx="2168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</a:rPr>
              <a:t>ОТВЕТСТВЕННОЕ ПОТРЕБЛЕНИЕ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И ПРОИЗВОДСТВО</a:t>
            </a:r>
            <a:endParaRPr lang="en-US" sz="1400" b="1" dirty="0">
              <a:solidFill>
                <a:srgbClr val="FFC000"/>
              </a:solidFill>
            </a:endParaRPr>
          </a:p>
          <a:p>
            <a:endParaRPr lang="ru-RU" sz="1400" b="1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экологической безопасности организаций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«ЛУКОЙЛ» на 2014–2018 годы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C7AED9-07EF-4563-A4DC-BBA3973D9FED}"/>
              </a:ext>
            </a:extLst>
          </p:cNvPr>
          <p:cNvSpPr/>
          <p:nvPr/>
        </p:nvSpPr>
        <p:spPr>
          <a:xfrm>
            <a:off x="4654012" y="1124744"/>
            <a:ext cx="20881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</a:rPr>
              <a:t>БОРЬБА С ИЗМЕНЕНИЕМ</a:t>
            </a:r>
          </a:p>
          <a:p>
            <a:r>
              <a:rPr lang="ru-RU" sz="1400" b="1" dirty="0">
                <a:solidFill>
                  <a:srgbClr val="006600"/>
                </a:solidFill>
              </a:rPr>
              <a:t>КЛИМАТА</a:t>
            </a:r>
            <a:r>
              <a:rPr lang="en-US" sz="1400" b="1" dirty="0">
                <a:solidFill>
                  <a:srgbClr val="006600"/>
                </a:solidFill>
              </a:rPr>
              <a:t> 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Достижение 95% утилизации ПНГ в 2018 году 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«Нулевое рутинное сжигание попутного нефтяного газа к 2030 году»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E111A42-6468-4A96-8C89-632B827D1179}"/>
              </a:ext>
            </a:extLst>
          </p:cNvPr>
          <p:cNvSpPr/>
          <p:nvPr/>
        </p:nvSpPr>
        <p:spPr>
          <a:xfrm>
            <a:off x="4664173" y="4141440"/>
            <a:ext cx="20170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2D050"/>
                </a:solidFill>
              </a:rPr>
              <a:t>СОХРАНЕНИЕ</a:t>
            </a:r>
          </a:p>
          <a:p>
            <a:r>
              <a:rPr lang="ru-RU" sz="1400" b="1" dirty="0">
                <a:solidFill>
                  <a:srgbClr val="92D050"/>
                </a:solidFill>
              </a:rPr>
              <a:t>ЭКОСИСТЕМ СУШИ</a:t>
            </a:r>
          </a:p>
          <a:p>
            <a:endParaRPr lang="en-US" sz="1400" b="1" dirty="0">
              <a:solidFill>
                <a:srgbClr val="FFC000"/>
              </a:solidFill>
            </a:endParaRPr>
          </a:p>
          <a:p>
            <a:endParaRPr lang="en-US" sz="1400" i="1" dirty="0">
              <a:solidFill>
                <a:srgbClr val="FFC000"/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Рекультивация земель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Полная ликвидация «прошлых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экологических ущербов»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A278639C-16E7-4A4D-A3A3-D1BB86F0B5A7}"/>
              </a:ext>
            </a:extLst>
          </p:cNvPr>
          <p:cNvSpPr/>
          <p:nvPr/>
        </p:nvSpPr>
        <p:spPr>
          <a:xfrm>
            <a:off x="1272419" y="4149725"/>
            <a:ext cx="1872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СОХРАНЕНИЕ МОРСКИХ</a:t>
            </a:r>
          </a:p>
          <a:p>
            <a:r>
              <a:rPr lang="ru-RU" sz="1400" b="1" dirty="0">
                <a:solidFill>
                  <a:srgbClr val="00B0F0"/>
                </a:solidFill>
              </a:rPr>
              <a:t>ЭКОСИСТЕМ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«нулевого сброса» на морских объектах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Воспроизводство рыбных ресурсов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73749" r="66755" b="3125"/>
          <a:stretch/>
        </p:blipFill>
        <p:spPr bwMode="auto">
          <a:xfrm>
            <a:off x="167251" y="4149725"/>
            <a:ext cx="1095552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73685" r="50144" b="3189"/>
          <a:stretch/>
        </p:blipFill>
        <p:spPr bwMode="auto">
          <a:xfrm>
            <a:off x="3548844" y="4110177"/>
            <a:ext cx="110516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6" t="48371" r="307" b="28503"/>
          <a:stretch/>
        </p:blipFill>
        <p:spPr bwMode="auto">
          <a:xfrm>
            <a:off x="157635" y="1186920"/>
            <a:ext cx="110516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tatic.un.org/News/dh/photos/large/2015/September/09-09-R-SDG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74290" r="83816" b="2584"/>
          <a:stretch/>
        </p:blipFill>
        <p:spPr bwMode="auto">
          <a:xfrm>
            <a:off x="3558892" y="1232756"/>
            <a:ext cx="1105168" cy="10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290270" y="3140382"/>
            <a:ext cx="24130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ЧИСТЫЙ ВЗГЛЯД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Конкурс детских рисунков</a:t>
            </a:r>
          </a:p>
          <a:p>
            <a:endParaRPr lang="ru-RU" sz="1400" b="1" dirty="0">
              <a:solidFill>
                <a:schemeClr val="accent3"/>
              </a:solidFill>
            </a:endParaRPr>
          </a:p>
          <a:p>
            <a:r>
              <a:rPr lang="ru-RU" sz="1400" b="1" dirty="0">
                <a:solidFill>
                  <a:srgbClr val="FFC000"/>
                </a:solidFill>
              </a:rPr>
              <a:t>10 лет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Астраханской области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FFC000"/>
                </a:solidFill>
              </a:rPr>
              <a:t>5500 призёров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 более чем 10 000 участников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rgbClr val="FFC000"/>
                </a:solidFill>
              </a:rPr>
              <a:t>Расширение географии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2016 года  также в Республике Калмыкия, Ставропольском крае и Нижегородской области</a:t>
            </a:r>
            <a:endParaRPr lang="ru-RU" sz="1400" dirty="0"/>
          </a:p>
        </p:txBody>
      </p:sp>
      <p:pic>
        <p:nvPicPr>
          <p:cNvPr id="27" name="Picture 2" descr="D:\Мои документы\WORK\OTHER TASKS\CSR\CSR_Astrakhan2015\10408591_412879252207790_41093327450628194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69" y="1125805"/>
            <a:ext cx="2417343" cy="17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196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32740</TotalTime>
  <Words>356</Words>
  <Application>Microsoft Office PowerPoint</Application>
  <PresentationFormat>Лист A4 (210x297 мм)</PresentationFormat>
  <Paragraphs>128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Tahoma</vt:lpstr>
      <vt:lpstr>Оформление по умолчанию</vt:lpstr>
      <vt:lpstr>Программы устойчивого развития территорий ЛУКОЙЛ</vt:lpstr>
      <vt:lpstr>ЛУКОЙЛ в России и в мире</vt:lpstr>
      <vt:lpstr>Презентация PowerPoint</vt:lpstr>
      <vt:lpstr>Презентация PowerPoint</vt:lpstr>
      <vt:lpstr>Презентация PowerPoint</vt:lpstr>
      <vt:lpstr>Персонал</vt:lpstr>
      <vt:lpstr>Презентация PowerPoint</vt:lpstr>
      <vt:lpstr>Презентация PowerPoint</vt:lpstr>
      <vt:lpstr>Экологическая ответственность</vt:lpstr>
      <vt:lpstr>Презентация PowerPoint</vt:lpstr>
      <vt:lpstr>Спасибо за внимание!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Шеляпина Марина</cp:lastModifiedBy>
  <cp:revision>1862</cp:revision>
  <cp:lastPrinted>2018-02-05T06:05:05Z</cp:lastPrinted>
  <dcterms:created xsi:type="dcterms:W3CDTF">2008-07-24T10:26:36Z</dcterms:created>
  <dcterms:modified xsi:type="dcterms:W3CDTF">2018-03-14T10:28:49Z</dcterms:modified>
</cp:coreProperties>
</file>