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70" r:id="rId2"/>
    <p:sldMasterId id="2147483807" r:id="rId3"/>
    <p:sldMasterId id="2147483819" r:id="rId4"/>
    <p:sldMasterId id="2147483795" r:id="rId5"/>
    <p:sldMasterId id="2147483843" r:id="rId6"/>
  </p:sldMasterIdLst>
  <p:notesMasterIdLst>
    <p:notesMasterId r:id="rId20"/>
  </p:notesMasterIdLst>
  <p:handoutMasterIdLst>
    <p:handoutMasterId r:id="rId21"/>
  </p:handoutMasterIdLst>
  <p:sldIdLst>
    <p:sldId id="330" r:id="rId7"/>
    <p:sldId id="348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60" r:id="rId18"/>
    <p:sldId id="361" r:id="rId19"/>
  </p:sldIdLst>
  <p:sldSz cx="9144000" cy="6858000" type="screen4x3"/>
  <p:notesSz cx="9947275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F3F"/>
    <a:srgbClr val="63A537"/>
    <a:srgbClr val="99CB38"/>
    <a:srgbClr val="FCEBC0"/>
    <a:srgbClr val="FDF2D7"/>
    <a:srgbClr val="FEF6E2"/>
    <a:srgbClr val="FFFDF7"/>
    <a:srgbClr val="FEF7E6"/>
    <a:srgbClr val="D3791F"/>
    <a:srgbClr val="FC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96" y="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F5486-5375-4598-8AE1-DE2E94DC397C}" type="doc">
      <dgm:prSet loTypeId="urn:microsoft.com/office/officeart/2005/8/layout/cycle3" loCatId="cycle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54D306B-D163-4C84-A85D-9B4D9D1EE673}">
      <dgm:prSet phldrT="[Текст]" custT="1"/>
      <dgm:spPr>
        <a:solidFill>
          <a:schemeClr val="accent1">
            <a:lumMod val="60000"/>
            <a:lumOff val="4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rPr>
            <a:t>1. Действующая поверка</a:t>
          </a:r>
        </a:p>
      </dgm:t>
    </dgm:pt>
    <dgm:pt modelId="{7155F49E-6640-478E-92A6-CFF983180D54}" type="parTrans" cxnId="{3F613F16-F03E-4A60-8CF4-15567C4A39EF}">
      <dgm:prSet/>
      <dgm:spPr/>
      <dgm:t>
        <a:bodyPr/>
        <a:lstStyle/>
        <a:p>
          <a:endParaRPr lang="ru-RU"/>
        </a:p>
      </dgm:t>
    </dgm:pt>
    <dgm:pt modelId="{93266BA4-94AC-4E8E-BA36-FA1D3F32FCF2}" type="sibTrans" cxnId="{3F613F16-F03E-4A60-8CF4-15567C4A39EF}">
      <dgm:prSet/>
      <dgm:spPr>
        <a:solidFill>
          <a:srgbClr val="FBE19F"/>
        </a:solidFill>
        <a:ln w="44450">
          <a:solidFill>
            <a:srgbClr val="E1A309"/>
          </a:solidFill>
        </a:ln>
      </dgm:spPr>
      <dgm:t>
        <a:bodyPr/>
        <a:lstStyle/>
        <a:p>
          <a:endParaRPr lang="ru-RU"/>
        </a:p>
      </dgm:t>
    </dgm:pt>
    <dgm:pt modelId="{2DA162CC-3C39-42CC-87EE-0E4446DEAA94}">
      <dgm:prSet phldrT="[Текст]" custT="1"/>
      <dgm:spPr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4. Полный комплекс метрологического обеспечения</a:t>
          </a:r>
        </a:p>
      </dgm:t>
    </dgm:pt>
    <dgm:pt modelId="{94F5401C-4DBC-4850-9E90-C5685EDC2BDA}" type="parTrans" cxnId="{F7B65BB7-D934-42A5-A9C7-23E71BC3394F}">
      <dgm:prSet/>
      <dgm:spPr/>
      <dgm:t>
        <a:bodyPr/>
        <a:lstStyle/>
        <a:p>
          <a:endParaRPr lang="ru-RU"/>
        </a:p>
      </dgm:t>
    </dgm:pt>
    <dgm:pt modelId="{FF41BBEE-7C2D-4D10-85AF-DAB58B059426}" type="sibTrans" cxnId="{F7B65BB7-D934-42A5-A9C7-23E71BC3394F}">
      <dgm:prSet/>
      <dgm:spPr>
        <a:ln w="44450">
          <a:solidFill>
            <a:srgbClr val="FFCE33"/>
          </a:solidFill>
        </a:ln>
      </dgm:spPr>
      <dgm:t>
        <a:bodyPr/>
        <a:lstStyle/>
        <a:p>
          <a:endParaRPr lang="ru-RU"/>
        </a:p>
      </dgm:t>
    </dgm:pt>
    <dgm:pt modelId="{9E1570F4-A5DF-445A-8C6D-94B019767897}">
      <dgm:prSet phldrT="[Текст]" custT="1"/>
      <dgm:spPr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5</a:t>
          </a:r>
          <a:r>
            <a:rPr lang="ru-RU" sz="1800" b="0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. </a:t>
          </a: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Акт соответствия класса А</a:t>
          </a:r>
        </a:p>
      </dgm:t>
    </dgm:pt>
    <dgm:pt modelId="{2D5AD913-7F48-4435-95D3-F6CD5BEB59A0}" type="parTrans" cxnId="{5CDFE2A5-7ECD-4720-9A89-C8105BC52A01}">
      <dgm:prSet/>
      <dgm:spPr/>
      <dgm:t>
        <a:bodyPr/>
        <a:lstStyle/>
        <a:p>
          <a:endParaRPr lang="ru-RU"/>
        </a:p>
      </dgm:t>
    </dgm:pt>
    <dgm:pt modelId="{D2CD480F-C5FD-4C57-8452-AEA9707066DD}" type="sibTrans" cxnId="{5CDFE2A5-7ECD-4720-9A89-C8105BC52A01}">
      <dgm:prSet/>
      <dgm:spPr>
        <a:ln w="44450">
          <a:solidFill>
            <a:srgbClr val="FFCE33"/>
          </a:solidFill>
        </a:ln>
      </dgm:spPr>
      <dgm:t>
        <a:bodyPr/>
        <a:lstStyle/>
        <a:p>
          <a:endParaRPr lang="ru-RU"/>
        </a:p>
      </dgm:t>
    </dgm:pt>
    <dgm:pt modelId="{C9D39743-94D4-4FC0-AB13-CEC255180F09}">
      <dgm:prSet phldrT="[Текст]" custT="1"/>
      <dgm:spPr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2. Два канала связи</a:t>
          </a:r>
        </a:p>
      </dgm:t>
    </dgm:pt>
    <dgm:pt modelId="{4757D9A6-5DAF-44CD-8F10-DC48491FB425}" type="parTrans" cxnId="{3E189CA0-B794-4A35-91AE-357FA750A8B5}">
      <dgm:prSet/>
      <dgm:spPr/>
      <dgm:t>
        <a:bodyPr/>
        <a:lstStyle/>
        <a:p>
          <a:endParaRPr lang="ru-RU"/>
        </a:p>
      </dgm:t>
    </dgm:pt>
    <dgm:pt modelId="{C58097F0-04CE-411C-BD5B-A668A9E22E7A}" type="sibTrans" cxnId="{3E189CA0-B794-4A35-91AE-357FA750A8B5}">
      <dgm:prSet/>
      <dgm:spPr/>
      <dgm:t>
        <a:bodyPr/>
        <a:lstStyle/>
        <a:p>
          <a:endParaRPr lang="ru-RU"/>
        </a:p>
      </dgm:t>
    </dgm:pt>
    <dgm:pt modelId="{1078F066-69E0-464F-BB7B-E1569A853A21}">
      <dgm:prSet phldrT="[Текст]" custT="1"/>
      <dgm:spPr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3. Отклонение времени</a:t>
          </a:r>
        </a:p>
      </dgm:t>
    </dgm:pt>
    <dgm:pt modelId="{6DA5E517-A34C-4093-BAEA-3868AACB0378}" type="parTrans" cxnId="{E179BFCA-29D1-4BD1-9DD3-D5C1DCD49833}">
      <dgm:prSet/>
      <dgm:spPr/>
      <dgm:t>
        <a:bodyPr/>
        <a:lstStyle/>
        <a:p>
          <a:endParaRPr lang="ru-RU"/>
        </a:p>
      </dgm:t>
    </dgm:pt>
    <dgm:pt modelId="{CA679CBD-6B5D-4987-98FB-F0CCE569CA6D}" type="sibTrans" cxnId="{E179BFCA-29D1-4BD1-9DD3-D5C1DCD49833}">
      <dgm:prSet/>
      <dgm:spPr/>
      <dgm:t>
        <a:bodyPr/>
        <a:lstStyle/>
        <a:p>
          <a:endParaRPr lang="ru-RU"/>
        </a:p>
      </dgm:t>
    </dgm:pt>
    <dgm:pt modelId="{5B107FB7-27EB-426F-8C57-FF427B4F6D78}" type="pres">
      <dgm:prSet presAssocID="{E9AF5486-5375-4598-8AE1-DE2E94DC39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36AAC-5CC2-4413-ABE2-7BA038BA503F}" type="pres">
      <dgm:prSet presAssocID="{E9AF5486-5375-4598-8AE1-DE2E94DC397C}" presName="cycle" presStyleCnt="0"/>
      <dgm:spPr/>
    </dgm:pt>
    <dgm:pt modelId="{428495B4-16AC-4726-ABF5-932FF4C4B0A3}" type="pres">
      <dgm:prSet presAssocID="{654D306B-D163-4C84-A85D-9B4D9D1EE673}" presName="nodeFirstNode" presStyleLbl="node1" presStyleIdx="0" presStyleCnt="5" custScaleX="92776" custRadScaleRad="91401" custRadScaleInc="2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4C73C-AE3A-4BFB-B36A-727351FCDE3A}" type="pres">
      <dgm:prSet presAssocID="{93266BA4-94AC-4E8E-BA36-FA1D3F32FCF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04AC714D-467A-4061-A5A1-19BEC065284F}" type="pres">
      <dgm:prSet presAssocID="{C9D39743-94D4-4FC0-AB13-CEC255180F09}" presName="nodeFollowingNodes" presStyleLbl="node1" presStyleIdx="1" presStyleCnt="5" custScaleX="88161" custScaleY="107026" custRadScaleRad="110425" custRadScaleInc="15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20790-BA6F-45DC-9A3C-31D82C5C6F1C}" type="pres">
      <dgm:prSet presAssocID="{1078F066-69E0-464F-BB7B-E1569A853A21}" presName="nodeFollowingNodes" presStyleLbl="node1" presStyleIdx="2" presStyleCnt="5" custScaleX="92586" custScaleY="107026" custRadScaleRad="128891" custRadScaleInc="-25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D29EE-D12F-4311-9A23-542E17B202C3}" type="pres">
      <dgm:prSet presAssocID="{2DA162CC-3C39-42CC-87EE-0E4446DEAA94}" presName="nodeFollowingNodes" presStyleLbl="node1" presStyleIdx="3" presStyleCnt="5" custScaleX="101065" custScaleY="107026" custRadScaleRad="128256" custRadScaleInc="17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D6112-18FD-4B66-9F59-C71229D4852F}" type="pres">
      <dgm:prSet presAssocID="{9E1570F4-A5DF-445A-8C6D-94B019767897}" presName="nodeFollowingNodes" presStyleLbl="node1" presStyleIdx="4" presStyleCnt="5" custScaleX="82141" custScaleY="105401" custRadScaleRad="106806" custRadScaleInc="-14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7C2429-E208-47C2-8BED-56E278EBA40A}" type="presOf" srcId="{1078F066-69E0-464F-BB7B-E1569A853A21}" destId="{0A320790-BA6F-45DC-9A3C-31D82C5C6F1C}" srcOrd="0" destOrd="0" presId="urn:microsoft.com/office/officeart/2005/8/layout/cycle3"/>
    <dgm:cxn modelId="{3E189CA0-B794-4A35-91AE-357FA750A8B5}" srcId="{E9AF5486-5375-4598-8AE1-DE2E94DC397C}" destId="{C9D39743-94D4-4FC0-AB13-CEC255180F09}" srcOrd="1" destOrd="0" parTransId="{4757D9A6-5DAF-44CD-8F10-DC48491FB425}" sibTransId="{C58097F0-04CE-411C-BD5B-A668A9E22E7A}"/>
    <dgm:cxn modelId="{5CDFE2A5-7ECD-4720-9A89-C8105BC52A01}" srcId="{E9AF5486-5375-4598-8AE1-DE2E94DC397C}" destId="{9E1570F4-A5DF-445A-8C6D-94B019767897}" srcOrd="4" destOrd="0" parTransId="{2D5AD913-7F48-4435-95D3-F6CD5BEB59A0}" sibTransId="{D2CD480F-C5FD-4C57-8452-AEA9707066DD}"/>
    <dgm:cxn modelId="{F2E0BADB-F426-431C-B86E-83E82B1FEB36}" type="presOf" srcId="{C9D39743-94D4-4FC0-AB13-CEC255180F09}" destId="{04AC714D-467A-4061-A5A1-19BEC065284F}" srcOrd="0" destOrd="0" presId="urn:microsoft.com/office/officeart/2005/8/layout/cycle3"/>
    <dgm:cxn modelId="{E179BFCA-29D1-4BD1-9DD3-D5C1DCD49833}" srcId="{E9AF5486-5375-4598-8AE1-DE2E94DC397C}" destId="{1078F066-69E0-464F-BB7B-E1569A853A21}" srcOrd="2" destOrd="0" parTransId="{6DA5E517-A34C-4093-BAEA-3868AACB0378}" sibTransId="{CA679CBD-6B5D-4987-98FB-F0CCE569CA6D}"/>
    <dgm:cxn modelId="{29032437-E63D-49D4-ACF6-5040AABEE429}" type="presOf" srcId="{E9AF5486-5375-4598-8AE1-DE2E94DC397C}" destId="{5B107FB7-27EB-426F-8C57-FF427B4F6D78}" srcOrd="0" destOrd="0" presId="urn:microsoft.com/office/officeart/2005/8/layout/cycle3"/>
    <dgm:cxn modelId="{704EE463-A786-4322-8FA6-A4D116187E08}" type="presOf" srcId="{654D306B-D163-4C84-A85D-9B4D9D1EE673}" destId="{428495B4-16AC-4726-ABF5-932FF4C4B0A3}" srcOrd="0" destOrd="0" presId="urn:microsoft.com/office/officeart/2005/8/layout/cycle3"/>
    <dgm:cxn modelId="{77E3E93B-DC72-4093-BF7F-F19BC32A3D23}" type="presOf" srcId="{2DA162CC-3C39-42CC-87EE-0E4446DEAA94}" destId="{B15D29EE-D12F-4311-9A23-542E17B202C3}" srcOrd="0" destOrd="0" presId="urn:microsoft.com/office/officeart/2005/8/layout/cycle3"/>
    <dgm:cxn modelId="{CA8B0AD8-CE28-40E1-9F9E-8A261E4829F8}" type="presOf" srcId="{93266BA4-94AC-4E8E-BA36-FA1D3F32FCF2}" destId="{EB54C73C-AE3A-4BFB-B36A-727351FCDE3A}" srcOrd="0" destOrd="0" presId="urn:microsoft.com/office/officeart/2005/8/layout/cycle3"/>
    <dgm:cxn modelId="{F7B65BB7-D934-42A5-A9C7-23E71BC3394F}" srcId="{E9AF5486-5375-4598-8AE1-DE2E94DC397C}" destId="{2DA162CC-3C39-42CC-87EE-0E4446DEAA94}" srcOrd="3" destOrd="0" parTransId="{94F5401C-4DBC-4850-9E90-C5685EDC2BDA}" sibTransId="{FF41BBEE-7C2D-4D10-85AF-DAB58B059426}"/>
    <dgm:cxn modelId="{FBAF770D-6BC8-44C4-999F-C5AA68CF4C4C}" type="presOf" srcId="{9E1570F4-A5DF-445A-8C6D-94B019767897}" destId="{DE5D6112-18FD-4B66-9F59-C71229D4852F}" srcOrd="0" destOrd="0" presId="urn:microsoft.com/office/officeart/2005/8/layout/cycle3"/>
    <dgm:cxn modelId="{3F613F16-F03E-4A60-8CF4-15567C4A39EF}" srcId="{E9AF5486-5375-4598-8AE1-DE2E94DC397C}" destId="{654D306B-D163-4C84-A85D-9B4D9D1EE673}" srcOrd="0" destOrd="0" parTransId="{7155F49E-6640-478E-92A6-CFF983180D54}" sibTransId="{93266BA4-94AC-4E8E-BA36-FA1D3F32FCF2}"/>
    <dgm:cxn modelId="{462F35AE-110C-4CCD-B75E-297D889A53C4}" type="presParOf" srcId="{5B107FB7-27EB-426F-8C57-FF427B4F6D78}" destId="{3A736AAC-5CC2-4413-ABE2-7BA038BA503F}" srcOrd="0" destOrd="0" presId="urn:microsoft.com/office/officeart/2005/8/layout/cycle3"/>
    <dgm:cxn modelId="{233FE3C0-A224-4896-8FC2-7039C740A5DE}" type="presParOf" srcId="{3A736AAC-5CC2-4413-ABE2-7BA038BA503F}" destId="{428495B4-16AC-4726-ABF5-932FF4C4B0A3}" srcOrd="0" destOrd="0" presId="urn:microsoft.com/office/officeart/2005/8/layout/cycle3"/>
    <dgm:cxn modelId="{D3B54FB7-990E-4A86-9466-E7BB5B381C70}" type="presParOf" srcId="{3A736AAC-5CC2-4413-ABE2-7BA038BA503F}" destId="{EB54C73C-AE3A-4BFB-B36A-727351FCDE3A}" srcOrd="1" destOrd="0" presId="urn:microsoft.com/office/officeart/2005/8/layout/cycle3"/>
    <dgm:cxn modelId="{5E45B6BF-4AD6-46D0-9B32-9104057D7BDD}" type="presParOf" srcId="{3A736AAC-5CC2-4413-ABE2-7BA038BA503F}" destId="{04AC714D-467A-4061-A5A1-19BEC065284F}" srcOrd="2" destOrd="0" presId="urn:microsoft.com/office/officeart/2005/8/layout/cycle3"/>
    <dgm:cxn modelId="{B38D6D08-5A62-4152-982F-8DE2D69F29DB}" type="presParOf" srcId="{3A736AAC-5CC2-4413-ABE2-7BA038BA503F}" destId="{0A320790-BA6F-45DC-9A3C-31D82C5C6F1C}" srcOrd="3" destOrd="0" presId="urn:microsoft.com/office/officeart/2005/8/layout/cycle3"/>
    <dgm:cxn modelId="{45405429-8D66-47CA-A17A-364C988807FA}" type="presParOf" srcId="{3A736AAC-5CC2-4413-ABE2-7BA038BA503F}" destId="{B15D29EE-D12F-4311-9A23-542E17B202C3}" srcOrd="4" destOrd="0" presId="urn:microsoft.com/office/officeart/2005/8/layout/cycle3"/>
    <dgm:cxn modelId="{CD78470D-5EC5-4539-A755-9364F148821F}" type="presParOf" srcId="{3A736AAC-5CC2-4413-ABE2-7BA038BA503F}" destId="{DE5D6112-18FD-4B66-9F59-C71229D4852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4C73C-AE3A-4BFB-B36A-727351FCDE3A}">
      <dsp:nvSpPr>
        <dsp:cNvPr id="0" name=""/>
        <dsp:cNvSpPr/>
      </dsp:nvSpPr>
      <dsp:spPr>
        <a:xfrm>
          <a:off x="881913" y="174600"/>
          <a:ext cx="4739556" cy="4739556"/>
        </a:xfrm>
        <a:prstGeom prst="circularArrow">
          <a:avLst>
            <a:gd name="adj1" fmla="val 5544"/>
            <a:gd name="adj2" fmla="val 330680"/>
            <a:gd name="adj3" fmla="val 13968342"/>
            <a:gd name="adj4" fmla="val 17269940"/>
            <a:gd name="adj5" fmla="val 5757"/>
          </a:avLst>
        </a:prstGeom>
        <a:solidFill>
          <a:srgbClr val="FBE19F"/>
        </a:solidFill>
        <a:ln w="44450">
          <a:solidFill>
            <a:srgbClr val="E1A30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8495B4-16AC-4726-ABF5-932FF4C4B0A3}">
      <dsp:nvSpPr>
        <dsp:cNvPr id="0" name=""/>
        <dsp:cNvSpPr/>
      </dsp:nvSpPr>
      <dsp:spPr>
        <a:xfrm>
          <a:off x="2235429" y="156703"/>
          <a:ext cx="2032522" cy="109539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8575">
          <a:solidFill>
            <a:schemeClr val="accent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rPr>
            <a:t>1. Действующая поверка</a:t>
          </a:r>
        </a:p>
      </dsp:txBody>
      <dsp:txXfrm>
        <a:off x="2288902" y="210176"/>
        <a:ext cx="1925576" cy="988446"/>
      </dsp:txXfrm>
    </dsp:sp>
    <dsp:sp modelId="{04AC714D-467A-4061-A5A1-19BEC065284F}">
      <dsp:nvSpPr>
        <dsp:cNvPr id="0" name=""/>
        <dsp:cNvSpPr/>
      </dsp:nvSpPr>
      <dsp:spPr>
        <a:xfrm>
          <a:off x="4448787" y="1623937"/>
          <a:ext cx="1931418" cy="11723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2. Два канала связи</a:t>
          </a:r>
        </a:p>
      </dsp:txBody>
      <dsp:txXfrm>
        <a:off x="4506017" y="1681167"/>
        <a:ext cx="1816958" cy="1057894"/>
      </dsp:txXfrm>
    </dsp:sp>
    <dsp:sp modelId="{0A320790-BA6F-45DC-9A3C-31D82C5C6F1C}">
      <dsp:nvSpPr>
        <dsp:cNvPr id="0" name=""/>
        <dsp:cNvSpPr/>
      </dsp:nvSpPr>
      <dsp:spPr>
        <a:xfrm>
          <a:off x="4222677" y="3600191"/>
          <a:ext cx="2028360" cy="11723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3. Отклонение времени</a:t>
          </a:r>
        </a:p>
      </dsp:txBody>
      <dsp:txXfrm>
        <a:off x="4279907" y="3657421"/>
        <a:ext cx="1913900" cy="1057894"/>
      </dsp:txXfrm>
    </dsp:sp>
    <dsp:sp modelId="{B15D29EE-D12F-4311-9A23-542E17B202C3}">
      <dsp:nvSpPr>
        <dsp:cNvPr id="0" name=""/>
        <dsp:cNvSpPr/>
      </dsp:nvSpPr>
      <dsp:spPr>
        <a:xfrm>
          <a:off x="215691" y="3600192"/>
          <a:ext cx="2214117" cy="11723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4. Полный комплекс метрологического обеспечения</a:t>
          </a:r>
        </a:p>
      </dsp:txBody>
      <dsp:txXfrm>
        <a:off x="272921" y="3657422"/>
        <a:ext cx="2099657" cy="1057894"/>
      </dsp:txXfrm>
    </dsp:sp>
    <dsp:sp modelId="{DE5D6112-18FD-4B66-9F59-C71229D4852F}">
      <dsp:nvSpPr>
        <dsp:cNvPr id="0" name=""/>
        <dsp:cNvSpPr/>
      </dsp:nvSpPr>
      <dsp:spPr>
        <a:xfrm>
          <a:off x="178404" y="1627540"/>
          <a:ext cx="1799532" cy="11545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5</a:t>
          </a:r>
          <a:r>
            <a:rPr lang="ru-RU" sz="1800" b="0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. </a:t>
          </a:r>
          <a:r>
            <a:rPr lang="ru-RU" sz="1800" b="1" kern="12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Акт соответствия класса А</a:t>
          </a:r>
        </a:p>
      </dsp:txBody>
      <dsp:txXfrm>
        <a:off x="234765" y="1683901"/>
        <a:ext cx="1686810" cy="1041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B53C73B-AA75-4C38-9763-FDD475B507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10486" cy="344091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D25A4F-5EC3-4CC0-8B1D-EFCE42E005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17F23952-E5C7-467E-8206-4A35F4F962B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4A6536-F349-403C-8209-117F838FF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310486" cy="34409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BE8E4F-7A6B-47A7-BE5E-3E3A21ABF1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487" y="6513911"/>
            <a:ext cx="4310486" cy="34409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D1A52643-3A4F-4802-9BED-1A6F60888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0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10486" cy="344091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7D0039D7-69EC-41D1-AFE6-BF8982815EE7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0588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300413"/>
            <a:ext cx="7957820" cy="2700338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310486" cy="34409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487" y="6513911"/>
            <a:ext cx="4310486" cy="34409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21D198C2-2EC8-432E-9E90-C52D86585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4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1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2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9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8722B-7CB7-4B92-A49E-BF81A9F37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61ED88-25F7-4B24-BBC0-86DFA63C6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044C8-8AA7-4EBC-BA04-55E4F605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B4B09-2A93-4BB0-B411-5A84170E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4A80B-B948-40E6-BC7D-292AF43A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8ED5E-82A5-47C9-AB01-CD0D0F4F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B069B-4EDE-438C-B51A-100177A3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135FB-FFC9-4143-B020-DC09B9C5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E30519-F70B-43E1-83A8-5823BC65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C7009-E502-48F5-898F-D0E2ED5D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3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54D85-AB54-40A1-B07E-C337A06E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26951-00A1-4637-970A-447BFA52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268C46-E8BC-4A84-81AB-B5ABF75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6ABF0A-D8BA-4856-B377-D949A4CC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F779F-9D67-424A-9EE6-172A7C0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9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6867D-F15D-42FF-8AF2-2BF61201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375ED-C60C-4E14-8B7C-0DDC798EA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693312-714C-4309-BA67-B6A5E1EBC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535B41-638B-4268-8E4A-7D930C6F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B4A67F-7F1A-428A-916C-E11172D7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42086C-735A-4953-8D32-25561600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9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E3A25-5280-4FA8-AB07-95C19501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4E1CBC-70F6-4482-AE58-09C63110F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CE9A5-C13D-4853-BE06-12FB6BC3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90D2EA-3967-4480-9CCA-93B9B1631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7F4130-464A-4BCD-86A6-72BB7AF54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F0D48A-6298-4B66-A7F8-75A46D62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169928-2FD9-44CA-A6D9-442D8B0F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1E3969-938B-4032-8E95-B16B2CD9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6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3B030-F286-4E9B-90CC-0B234B5D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2B3A8F-7624-4F0E-AAFF-F8E09D9A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72766D-E5D3-4B39-8A70-1053CA5B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75BA2D-C533-42D7-8FF3-89B91791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133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8FD4FA-32F6-455E-9145-C5541425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9B0DD-8DF6-4A25-8E87-3DEB47BC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9E6A1-8F0A-4431-A6F4-AFFE931B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78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AF90F-CFE1-4B86-8EDC-77FB6E8E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AA3AD-C10E-4B8E-8F26-9CC6305A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9D056A-03DD-4489-82D8-60394909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E5C919-BDAC-41E8-BD95-35F9DAA5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9AB189-3410-49ED-812E-0835E9FF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C6325-BE15-40F9-9CF7-7A6019F3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14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42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7A0A-EA27-4D8F-91E5-874D585D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115444-EA12-4721-8471-E7826CFEF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6C147-4295-41DA-A8BD-72207D9A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129BA-AFD1-441F-8E4D-FE89A582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7A90A-7C4D-4878-86A1-303FC1A2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141964-AFF1-4C7D-BD2F-5841DB0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10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79819-AAB9-4640-A33B-31BA1A8F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8AB1A-D8B8-49FA-AB03-EDB5C264A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A830A-FCB2-482F-AC45-CE04F7F2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F302D-F057-4279-AF9B-0629AD3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EA416-E755-40D4-9EA9-4617DD65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15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D2F30D-AF42-4CFE-8D3B-9F38793F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284732-CC9F-4596-BC89-600B97E67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FEE1B-ED20-4D20-8FF3-94A0FE6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AF2BA-8398-491B-8D61-64DB85FB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EEAB0-12A4-4CD0-8EDD-C64E04B1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39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8722B-7CB7-4B92-A49E-BF81A9F37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61ED88-25F7-4B24-BBC0-86DFA63C6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044C8-8AA7-4EBC-BA04-55E4F605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B4B09-2A93-4BB0-B411-5A84170E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4A80B-B948-40E6-BC7D-292AF43A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675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8ED5E-82A5-47C9-AB01-CD0D0F4F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B069B-4EDE-438C-B51A-100177A3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135FB-FFC9-4143-B020-DC09B9C5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E30519-F70B-43E1-83A8-5823BC65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C7009-E502-48F5-898F-D0E2ED5D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54D85-AB54-40A1-B07E-C337A06E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26951-00A1-4637-970A-447BFA52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268C46-E8BC-4A84-81AB-B5ABF75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6ABF0A-D8BA-4856-B377-D949A4CC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F779F-9D67-424A-9EE6-172A7C0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85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6867D-F15D-42FF-8AF2-2BF61201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375ED-C60C-4E14-8B7C-0DDC798EA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693312-714C-4309-BA67-B6A5E1EBC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535B41-638B-4268-8E4A-7D930C6F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B4A67F-7F1A-428A-916C-E11172D7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42086C-735A-4953-8D32-25561600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19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E3A25-5280-4FA8-AB07-95C19501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4E1CBC-70F6-4482-AE58-09C63110F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CE9A5-C13D-4853-BE06-12FB6BC3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90D2EA-3967-4480-9CCA-93B9B1631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7F4130-464A-4BCD-86A6-72BB7AF54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F0D48A-6298-4B66-A7F8-75A46D62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169928-2FD9-44CA-A6D9-442D8B0F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1E3969-938B-4032-8E95-B16B2CD9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06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3B030-F286-4E9B-90CC-0B234B5D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2B3A8F-7624-4F0E-AAFF-F8E09D9A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72766D-E5D3-4B39-8A70-1053CA5B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75BA2D-C533-42D7-8FF3-89B91791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78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8FD4FA-32F6-455E-9145-C5541425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9B0DD-8DF6-4A25-8E87-3DEB47BC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9E6A1-8F0A-4431-A6F4-AFFE931B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0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15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AF90F-CFE1-4B86-8EDC-77FB6E8E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AA3AD-C10E-4B8E-8F26-9CC6305A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9D056A-03DD-4489-82D8-60394909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E5C919-BDAC-41E8-BD95-35F9DAA5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9AB189-3410-49ED-812E-0835E9FF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C6325-BE15-40F9-9CF7-7A6019F3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66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7A0A-EA27-4D8F-91E5-874D585D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115444-EA12-4721-8471-E7826CFEF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6C147-4295-41DA-A8BD-72207D9A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129BA-AFD1-441F-8E4D-FE89A582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7A90A-7C4D-4878-86A1-303FC1A2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141964-AFF1-4C7D-BD2F-5841DB0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08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79819-AAB9-4640-A33B-31BA1A8F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8AB1A-D8B8-49FA-AB03-EDB5C264A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A830A-FCB2-482F-AC45-CE04F7F2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F302D-F057-4279-AF9B-0629AD3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EA416-E755-40D4-9EA9-4617DD65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60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D2F30D-AF42-4CFE-8D3B-9F38793F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284732-CC9F-4596-BC89-600B97E67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FEE1B-ED20-4D20-8FF3-94A0FE6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AF2BA-8398-491B-8D61-64DB85FB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EEAB0-12A4-4CD0-8EDD-C64E04B1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80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8722B-7CB7-4B92-A49E-BF81A9F37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61ED88-25F7-4B24-BBC0-86DFA63C6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044C8-8AA7-4EBC-BA04-55E4F605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B4B09-2A93-4BB0-B411-5A84170E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4A80B-B948-40E6-BC7D-292AF43A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66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8ED5E-82A5-47C9-AB01-CD0D0F4F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B069B-4EDE-438C-B51A-100177A3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135FB-FFC9-4143-B020-DC09B9C5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E30519-F70B-43E1-83A8-5823BC65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C7009-E502-48F5-898F-D0E2ED5D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364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54D85-AB54-40A1-B07E-C337A06E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26951-00A1-4637-970A-447BFA52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268C46-E8BC-4A84-81AB-B5ABF75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6ABF0A-D8BA-4856-B377-D949A4CC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F779F-9D67-424A-9EE6-172A7C0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73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6867D-F15D-42FF-8AF2-2BF61201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375ED-C60C-4E14-8B7C-0DDC798EA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693312-714C-4309-BA67-B6A5E1EBC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535B41-638B-4268-8E4A-7D930C6F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B4A67F-7F1A-428A-916C-E11172D7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42086C-735A-4953-8D32-25561600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04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E3A25-5280-4FA8-AB07-95C19501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4E1CBC-70F6-4482-AE58-09C63110F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CE9A5-C13D-4853-BE06-12FB6BC3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90D2EA-3967-4480-9CCA-93B9B1631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7F4130-464A-4BCD-86A6-72BB7AF54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F0D48A-6298-4B66-A7F8-75A46D62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169928-2FD9-44CA-A6D9-442D8B0F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1E3969-938B-4032-8E95-B16B2CD9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23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3B030-F286-4E9B-90CC-0B234B5D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2B3A8F-7624-4F0E-AAFF-F8E09D9A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72766D-E5D3-4B39-8A70-1053CA5B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75BA2D-C533-42D7-8FF3-89B91791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7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62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8FD4FA-32F6-455E-9145-C5541425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9B0DD-8DF6-4A25-8E87-3DEB47BC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9E6A1-8F0A-4431-A6F4-AFFE931B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268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AF90F-CFE1-4B86-8EDC-77FB6E8E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AA3AD-C10E-4B8E-8F26-9CC6305A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9D056A-03DD-4489-82D8-60394909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E5C919-BDAC-41E8-BD95-35F9DAA5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9AB189-3410-49ED-812E-0835E9FF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C6325-BE15-40F9-9CF7-7A6019F3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02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7A0A-EA27-4D8F-91E5-874D585D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115444-EA12-4721-8471-E7826CFEF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6C147-4295-41DA-A8BD-72207D9A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129BA-AFD1-441F-8E4D-FE89A582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7A90A-7C4D-4878-86A1-303FC1A2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141964-AFF1-4C7D-BD2F-5841DB0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82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79819-AAB9-4640-A33B-31BA1A8F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8AB1A-D8B8-49FA-AB03-EDB5C264A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A830A-FCB2-482F-AC45-CE04F7F2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F302D-F057-4279-AF9B-0629AD3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EA416-E755-40D4-9EA9-4617DD65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63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D2F30D-AF42-4CFE-8D3B-9F38793F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284732-CC9F-4596-BC89-600B97E67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FEE1B-ED20-4D20-8FF3-94A0FE6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FD37E3E5-75C0-4912-A4AF-849242D67500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AF2BA-8398-491B-8D61-64DB85FB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EEAB0-12A4-4CD0-8EDD-C64E04B1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05AABB-05DD-4BB6-BEE4-E210C113C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77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803E4-AA37-41FF-8F1C-9C400843B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AFA68-4ADD-41B5-99D9-4C2796036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DE231-9F65-4FA1-9FA4-3A7DD826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51642-D8DA-42B4-8760-5844F32E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C1B15F-4405-4F5D-88ED-B04465D3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97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9CDC0-74BF-45D8-97FB-E7E7FA32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CD3C62-310F-4089-8D95-BD505A9E9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B1685A-2C39-4552-973F-62D6300B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5DAD2-4FF8-4C56-A891-A682B6AB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D66868-CF84-4CE5-9450-3FB5C367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35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B19BF-D2BD-4FAA-B96E-A6564586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BC9E8-4555-4B4C-8546-EC37FBC0D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B5E30C-1038-4D25-91FF-1A24FFF1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8E712-0545-4A97-96B3-62AF4B1A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DB661-FCB7-4C19-A04A-8086D4EE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50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4DE43-F220-4C9A-A7CB-1689A1A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CAFE8-E15D-4D82-A404-9F0A97043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FAE0FE-3BFD-40AB-BFC9-3D7CEE62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689D59-691C-4067-8246-4CDBEF3A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D0E536-9726-4869-8B63-3548D72C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DD3B4B-DA96-4BE5-8FC2-C2041FB8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52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BBD82-88C9-47FC-90F6-2955C218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FF910-BCBE-4123-9162-7291E515A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52B480-6D9F-4CA2-8684-CEE41F78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D792A0-9379-4DBA-A4BA-38CD5D888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CDA28-755B-4354-93B7-7525A1B04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AD1D18-E479-49A4-AC33-176F9FA3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D29B06-60E7-4B94-8BA1-065245EC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4A9449-D962-4906-8849-6EA48843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26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AECC0-5A8D-4A18-822F-5BC9D7A8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C115C0-D8BE-4147-9DDD-E805E8F2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4B938E-A5D3-4F83-850B-4E2850E4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C7E55F-118E-4254-B172-6BCCBFF5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50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BA7681-6B58-47BA-8985-72147D98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114A28-E7FD-487E-822C-53900854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E284A3-AB50-4F74-83CC-73D8A611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32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1AE90-9022-442A-9C30-4CB08988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866D7-58AB-4A95-B6DE-84470090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9CC394-3A50-4C10-A196-9C7A56202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63807-AAB5-4B1D-B720-6F749C88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7964C-9278-477B-8976-E3EA8E23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208336-201F-4519-B352-ED845F14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75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EE9C6-2FEF-452E-896D-02F4707E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32682D-2636-44C7-86AF-2A94D1057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F541A-AFE3-4C31-B29F-66F564278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63E2DF-36B5-45C6-BD15-AA44D424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1FBFD-E1BC-4068-A7A1-17E004C7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608AE0-1BFA-4F53-B14E-C95A5EBA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19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B127B-8035-4FF8-8125-90A1C8CC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D16715-40BD-4685-8D6B-9A53691C7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EC626C-FD18-4B2C-A2C8-5DEC362B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EBD4F-EDD9-48A2-90B4-7F399583B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7E29E-A06E-4E0C-AC9E-1B96CA89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55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6715E0-18FF-4233-BE87-CE5354A20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3ECC8C-37F2-45B3-AC01-530D97E01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A04F8F-0536-4B41-84AD-1EBC8A7F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96EC4-2478-4B77-92FB-A211C88A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E36D0-8F70-4668-A6D7-6FD681D0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6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453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316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51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6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13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098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23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66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41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16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38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16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870FC33-2A4A-4F9D-AFBC-159D0AB8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7530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3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6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0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88A35-61B2-4242-B595-C4A3C301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260"/>
            <a:ext cx="7886700" cy="87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2A37E-79AA-4EC3-9617-8BC79B4DF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95503"/>
            <a:ext cx="7886700" cy="4781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ECF47FF-2A1C-4691-ACBF-9C379F48BC86}"/>
              </a:ext>
            </a:extLst>
          </p:cNvPr>
          <p:cNvSpPr/>
          <p:nvPr userDrawn="1"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BD582C"/>
          </a:solidFill>
          <a:ln w="15875" cap="flat" cmpd="sng" algn="ctr">
            <a:noFill/>
            <a:prstDash val="solid"/>
          </a:ln>
          <a:effectLst/>
        </p:spPr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A87A71A-044D-4A7B-B3C9-97BB1B1FC5DC}"/>
              </a:ext>
            </a:extLst>
          </p:cNvPr>
          <p:cNvSpPr/>
          <p:nvPr userDrawn="1"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rgbClr val="E48312"/>
          </a:solidFill>
          <a:ln w="15875" cap="flat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13401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88A35-61B2-4242-B595-C4A3C301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260"/>
            <a:ext cx="7886700" cy="87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2A37E-79AA-4EC3-9617-8BC79B4DF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95503"/>
            <a:ext cx="7886700" cy="4781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ECF47FF-2A1C-4691-ACBF-9C379F48BC86}"/>
              </a:ext>
            </a:extLst>
          </p:cNvPr>
          <p:cNvSpPr/>
          <p:nvPr userDrawn="1"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BD582C"/>
          </a:solidFill>
          <a:ln w="15875" cap="flat" cmpd="sng" algn="ctr">
            <a:noFill/>
            <a:prstDash val="solid"/>
          </a:ln>
          <a:effectLst/>
        </p:spPr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A87A71A-044D-4A7B-B3C9-97BB1B1FC5DC}"/>
              </a:ext>
            </a:extLst>
          </p:cNvPr>
          <p:cNvSpPr/>
          <p:nvPr userDrawn="1"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rgbClr val="E48312"/>
          </a:solidFill>
          <a:ln w="15875" cap="flat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39601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88A35-61B2-4242-B595-C4A3C301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260"/>
            <a:ext cx="7886700" cy="87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2A37E-79AA-4EC3-9617-8BC79B4DF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95503"/>
            <a:ext cx="7886700" cy="4781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ECF47FF-2A1C-4691-ACBF-9C379F48BC86}"/>
              </a:ext>
            </a:extLst>
          </p:cNvPr>
          <p:cNvSpPr/>
          <p:nvPr userDrawn="1"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rgbClr val="BD582C"/>
          </a:solidFill>
          <a:ln w="15875" cap="flat" cmpd="sng" algn="ctr">
            <a:noFill/>
            <a:prstDash val="solid"/>
          </a:ln>
          <a:effectLst/>
        </p:spPr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A87A71A-044D-4A7B-B3C9-97BB1B1FC5DC}"/>
              </a:ext>
            </a:extLst>
          </p:cNvPr>
          <p:cNvSpPr/>
          <p:nvPr userDrawn="1"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rgbClr val="E48312"/>
          </a:solidFill>
          <a:ln w="15875" cap="flat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130048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A4034-45AB-4014-8563-4B3FB75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0E6E6B-EB49-413B-A24D-F38F981B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C6AA1-25E8-4AC9-8ACA-DF0E5BEBC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3E3B-E788-4A60-8AA5-3D90E09CF146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17F20F-662C-47D4-A59D-7313A6DC5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53300-DBFE-4E32-8293-F912ED2DC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2504-710F-40BA-838A-7108F95BE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099E36F-76CA-4A1F-8A52-BBAB0C0AB0C9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6C2D5B0-144D-465D-8810-7686F1F4A1A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22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76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45C8838-84F6-4F0B-AB1D-38CF3C225AA7}"/>
              </a:ext>
            </a:extLst>
          </p:cNvPr>
          <p:cNvSpPr txBox="1">
            <a:spLocks/>
          </p:cNvSpPr>
          <p:nvPr/>
        </p:nvSpPr>
        <p:spPr>
          <a:xfrm>
            <a:off x="744279" y="2594343"/>
            <a:ext cx="7708605" cy="3067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Снижение стоимости электрической энергии для промышленных предприятий</a:t>
            </a: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sz="4000" i="1" dirty="0">
                <a:solidFill>
                  <a:srgbClr val="ED7C2F"/>
                </a:solidFill>
                <a:latin typeface="+mn-lt"/>
              </a:rPr>
              <a:t>Оптовый рынок электрической энергии и мощности РФ (ОРЭМ)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3E89A-6613-4AE4-89CA-0A508331EAFC}"/>
              </a:ext>
            </a:extLst>
          </p:cNvPr>
          <p:cNvSpPr txBox="1"/>
          <p:nvPr/>
        </p:nvSpPr>
        <p:spPr>
          <a:xfrm>
            <a:off x="1" y="5809737"/>
            <a:ext cx="916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2018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AA8AAD-3809-49DC-8EA3-CEA7686B1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43" y="241259"/>
            <a:ext cx="1669312" cy="1585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BEBCEC-0368-4F44-96E0-F8C4F0B91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42" y="1968976"/>
            <a:ext cx="4157330" cy="4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9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E8971E-632A-4B8D-935B-55ED879253AD}"/>
              </a:ext>
            </a:extLst>
          </p:cNvPr>
          <p:cNvSpPr/>
          <p:nvPr/>
        </p:nvSpPr>
        <p:spPr>
          <a:xfrm>
            <a:off x="1" y="28461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>ВОПРОСЫ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6CC3F2E-DFEB-41DC-A56B-C388140985F0}"/>
              </a:ext>
            </a:extLst>
          </p:cNvPr>
          <p:cNvSpPr/>
          <p:nvPr/>
        </p:nvSpPr>
        <p:spPr>
          <a:xfrm>
            <a:off x="288758" y="1188655"/>
            <a:ext cx="8630653" cy="1343793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А можно ли самостоятельно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        приобретать электроэнергию на ОРЭМ?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4B59A22-C6D7-4049-9280-3B17FAB57213}"/>
              </a:ext>
            </a:extLst>
          </p:cNvPr>
          <p:cNvSpPr/>
          <p:nvPr/>
        </p:nvSpPr>
        <p:spPr>
          <a:xfrm>
            <a:off x="288758" y="2918328"/>
            <a:ext cx="8630652" cy="1343793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>
                <a:solidFill>
                  <a:srgbClr val="63A537">
                    <a:lumMod val="50000"/>
                  </a:srgbClr>
                </a:solidFill>
              </a:rPr>
              <a:t>               </a:t>
            </a:r>
            <a:r>
              <a:rPr lang="ru-RU" sz="3600" b="1" dirty="0">
                <a:solidFill>
                  <a:srgbClr val="63A537">
                    <a:lumMod val="50000"/>
                  </a:srgbClr>
                </a:solidFill>
              </a:rPr>
              <a:t>Противодействие со стороны ГП</a:t>
            </a:r>
            <a:endParaRPr lang="ru-RU" sz="2400" dirty="0">
              <a:solidFill>
                <a:srgbClr val="63A537">
                  <a:lumMod val="50000"/>
                </a:srgbClr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B2CC337-F4A2-405A-9BCD-D71285AC426B}"/>
              </a:ext>
            </a:extLst>
          </p:cNvPr>
          <p:cNvSpPr/>
          <p:nvPr/>
        </p:nvSpPr>
        <p:spPr>
          <a:xfrm>
            <a:off x="619790" y="1456589"/>
            <a:ext cx="824000" cy="801506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A76F06-837C-40A7-B628-FFBA24F8352E}"/>
              </a:ext>
            </a:extLst>
          </p:cNvPr>
          <p:cNvSpPr/>
          <p:nvPr/>
        </p:nvSpPr>
        <p:spPr>
          <a:xfrm>
            <a:off x="288758" y="4604578"/>
            <a:ext cx="8630652" cy="1343793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А что с надежностью?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31326DB-362A-49CB-B0A9-BDF1A2E0BD20}"/>
              </a:ext>
            </a:extLst>
          </p:cNvPr>
          <p:cNvSpPr/>
          <p:nvPr/>
        </p:nvSpPr>
        <p:spPr>
          <a:xfrm>
            <a:off x="619790" y="3185030"/>
            <a:ext cx="824000" cy="801506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761E823-588A-42A4-B38B-AE649996D3A9}"/>
              </a:ext>
            </a:extLst>
          </p:cNvPr>
          <p:cNvSpPr/>
          <p:nvPr/>
        </p:nvSpPr>
        <p:spPr>
          <a:xfrm>
            <a:off x="619790" y="4875721"/>
            <a:ext cx="824000" cy="801506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26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149DBEE-BF66-4846-B7FB-E37C1899A54C}"/>
              </a:ext>
            </a:extLst>
          </p:cNvPr>
          <p:cNvSpPr/>
          <p:nvPr/>
        </p:nvSpPr>
        <p:spPr>
          <a:xfrm>
            <a:off x="1662863" y="548722"/>
            <a:ext cx="5818273" cy="879559"/>
          </a:xfrm>
          <a:prstGeom prst="roundRect">
            <a:avLst/>
          </a:prstGeom>
          <a:solidFill>
            <a:srgbClr val="99CB38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A185568-79C7-40D7-85F9-8C2BB98A9A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1" b="20527"/>
          <a:stretch/>
        </p:blipFill>
        <p:spPr>
          <a:xfrm>
            <a:off x="1914338" y="681037"/>
            <a:ext cx="5315324" cy="6149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45BE42-62DB-4355-B9DC-A840CA685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0" y="1635261"/>
            <a:ext cx="3257810" cy="455637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451667C-2C0C-441C-AB8C-6CA091C01990}"/>
              </a:ext>
            </a:extLst>
          </p:cNvPr>
          <p:cNvSpPr/>
          <p:nvPr/>
        </p:nvSpPr>
        <p:spPr>
          <a:xfrm>
            <a:off x="3441273" y="1643892"/>
            <a:ext cx="2665619" cy="1249111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Являемся субъектом ОРЭМ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F2E5600-24F8-4C1A-A8B5-1340D51198E9}"/>
              </a:ext>
            </a:extLst>
          </p:cNvPr>
          <p:cNvSpPr/>
          <p:nvPr/>
        </p:nvSpPr>
        <p:spPr>
          <a:xfrm>
            <a:off x="6275847" y="1647197"/>
            <a:ext cx="2665619" cy="1249111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Имеем значительный опыт работы на ОРЭМ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DD6B571-8A3C-42CF-AF8D-50D15A48F79B}"/>
              </a:ext>
            </a:extLst>
          </p:cNvPr>
          <p:cNvSpPr/>
          <p:nvPr/>
        </p:nvSpPr>
        <p:spPr>
          <a:xfrm>
            <a:off x="6275846" y="3030345"/>
            <a:ext cx="2665619" cy="1504638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Предлагаем различные решения в части создания АИИС КУЭ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A2B0B7E-9C8C-4D79-88FA-484CA62F3E8E}"/>
              </a:ext>
            </a:extLst>
          </p:cNvPr>
          <p:cNvSpPr/>
          <p:nvPr/>
        </p:nvSpPr>
        <p:spPr>
          <a:xfrm>
            <a:off x="3441273" y="3030345"/>
            <a:ext cx="2665619" cy="1504638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Сотрудничаем </a:t>
            </a:r>
            <a:br>
              <a:rPr lang="ru-RU" sz="2000" dirty="0">
                <a:solidFill>
                  <a:srgbClr val="70330A"/>
                </a:solidFill>
              </a:rPr>
            </a:br>
            <a:r>
              <a:rPr lang="ru-RU" sz="2000" dirty="0">
                <a:solidFill>
                  <a:srgbClr val="70330A"/>
                </a:solidFill>
              </a:rPr>
              <a:t>с крупными потребителями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2A627D6-7098-48E7-98A8-6ECB0521B5ED}"/>
              </a:ext>
            </a:extLst>
          </p:cNvPr>
          <p:cNvSpPr/>
          <p:nvPr/>
        </p:nvSpPr>
        <p:spPr>
          <a:xfrm>
            <a:off x="3441273" y="4672325"/>
            <a:ext cx="2665621" cy="1504638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Разрабатываем индивидуальные ценовые предложения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52C1E33-0E52-419B-AA4B-75D3B5FB32B7}"/>
              </a:ext>
            </a:extLst>
          </p:cNvPr>
          <p:cNvSpPr/>
          <p:nvPr/>
        </p:nvSpPr>
        <p:spPr>
          <a:xfrm>
            <a:off x="6275846" y="4672325"/>
            <a:ext cx="2665621" cy="1504638"/>
          </a:xfrm>
          <a:prstGeom prst="roundRect">
            <a:avLst/>
          </a:prstGeom>
          <a:solidFill>
            <a:srgbClr val="FCE4D0"/>
          </a:solidFill>
          <a:ln w="12700" cap="flat" cmpd="sng" algn="ctr">
            <a:solidFill>
              <a:srgbClr val="D3791F"/>
            </a:solidFill>
            <a:prstDash val="solid"/>
            <a:miter lim="800000"/>
          </a:ln>
          <a:effectLst/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70330A"/>
                </a:solidFill>
              </a:rPr>
              <a:t>Являемся членами СРО </a:t>
            </a:r>
            <a:r>
              <a:rPr lang="ru-RU" sz="2000" dirty="0" err="1">
                <a:solidFill>
                  <a:srgbClr val="70330A"/>
                </a:solidFill>
              </a:rPr>
              <a:t>энергоаудиторов</a:t>
            </a:r>
            <a:r>
              <a:rPr lang="ru-RU" sz="2000" dirty="0">
                <a:solidFill>
                  <a:srgbClr val="70330A"/>
                </a:solidFill>
              </a:rPr>
              <a:t> и проектировщиков</a:t>
            </a:r>
          </a:p>
        </p:txBody>
      </p:sp>
    </p:spTree>
    <p:extLst>
      <p:ext uri="{BB962C8B-B14F-4D97-AF65-F5344CB8AC3E}">
        <p14:creationId xmlns:p14="http://schemas.microsoft.com/office/powerpoint/2010/main" val="81137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08B05F-BE91-4A2F-B0AE-E5E1CADDD37D}"/>
              </a:ext>
            </a:extLst>
          </p:cNvPr>
          <p:cNvSpPr/>
          <p:nvPr/>
        </p:nvSpPr>
        <p:spPr>
          <a:xfrm>
            <a:off x="-27644" y="702932"/>
            <a:ext cx="9171643" cy="1411021"/>
          </a:xfrm>
          <a:prstGeom prst="rect">
            <a:avLst/>
          </a:prstGeom>
          <a:solidFill>
            <a:srgbClr val="73BF3F"/>
          </a:solidFill>
          <a:ln>
            <a:solidFill>
              <a:srgbClr val="73B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3A4F486-B575-4901-A9D3-2A39CE79568A}"/>
              </a:ext>
            </a:extLst>
          </p:cNvPr>
          <p:cNvSpPr/>
          <p:nvPr/>
        </p:nvSpPr>
        <p:spPr>
          <a:xfrm>
            <a:off x="2438739" y="744853"/>
            <a:ext cx="4011089" cy="614089"/>
          </a:xfrm>
          <a:prstGeom prst="roundRect">
            <a:avLst/>
          </a:prstGeom>
          <a:solidFill>
            <a:srgbClr val="FCEBC0"/>
          </a:solidFill>
          <a:ln>
            <a:solidFill>
              <a:srgbClr val="644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44904"/>
                </a:solidFill>
              </a:rPr>
              <a:t>ООО «Синтез </a:t>
            </a:r>
            <a:r>
              <a:rPr lang="ru-RU" sz="2000" b="1" dirty="0" err="1">
                <a:solidFill>
                  <a:srgbClr val="644904"/>
                </a:solidFill>
              </a:rPr>
              <a:t>Энерго</a:t>
            </a:r>
            <a:r>
              <a:rPr lang="ru-RU" sz="2000" b="1" dirty="0">
                <a:solidFill>
                  <a:srgbClr val="644904"/>
                </a:solidFill>
              </a:rPr>
              <a:t>-Ресурс»</a:t>
            </a:r>
            <a:br>
              <a:rPr lang="ru-RU" sz="2000" b="1" dirty="0">
                <a:solidFill>
                  <a:srgbClr val="644904"/>
                </a:solidFill>
              </a:rPr>
            </a:br>
            <a:r>
              <a:rPr lang="ru-RU" sz="2000" b="1" dirty="0">
                <a:solidFill>
                  <a:srgbClr val="644904"/>
                </a:solidFill>
              </a:rPr>
              <a:t>г. Нижний Новгород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6B1B122-4BC5-4A64-9C07-0B84959B1B3D}"/>
              </a:ext>
            </a:extLst>
          </p:cNvPr>
          <p:cNvSpPr/>
          <p:nvPr/>
        </p:nvSpPr>
        <p:spPr>
          <a:xfrm>
            <a:off x="269651" y="1485288"/>
            <a:ext cx="2788422" cy="577573"/>
          </a:xfrm>
          <a:prstGeom prst="roundRect">
            <a:avLst/>
          </a:prstGeom>
          <a:solidFill>
            <a:srgbClr val="FDF3DB"/>
          </a:solidFill>
          <a:ln>
            <a:solidFill>
              <a:srgbClr val="644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i="1" dirty="0">
                <a:solidFill>
                  <a:srgbClr val="644904"/>
                </a:solidFill>
              </a:rPr>
              <a:t>Филиал «Чебоксарский»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E9AE72F-FB91-4730-BFE3-2BDEC1934A22}"/>
              </a:ext>
            </a:extLst>
          </p:cNvPr>
          <p:cNvSpPr/>
          <p:nvPr/>
        </p:nvSpPr>
        <p:spPr>
          <a:xfrm>
            <a:off x="3182183" y="1483215"/>
            <a:ext cx="2934086" cy="577573"/>
          </a:xfrm>
          <a:prstGeom prst="roundRect">
            <a:avLst/>
          </a:prstGeom>
          <a:solidFill>
            <a:srgbClr val="FDF3DB"/>
          </a:solidFill>
          <a:ln>
            <a:solidFill>
              <a:srgbClr val="644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i="1" dirty="0">
                <a:solidFill>
                  <a:srgbClr val="644904"/>
                </a:solidFill>
              </a:rPr>
              <a:t>Филиал «Башкортостан»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3F7699A-E9E7-40CC-A84D-CFDBB39B8C4D}"/>
              </a:ext>
            </a:extLst>
          </p:cNvPr>
          <p:cNvSpPr/>
          <p:nvPr/>
        </p:nvSpPr>
        <p:spPr>
          <a:xfrm>
            <a:off x="6240379" y="1498703"/>
            <a:ext cx="2633970" cy="562085"/>
          </a:xfrm>
          <a:prstGeom prst="roundRect">
            <a:avLst/>
          </a:prstGeom>
          <a:solidFill>
            <a:srgbClr val="FDF3DB"/>
          </a:solidFill>
          <a:ln>
            <a:solidFill>
              <a:srgbClr val="644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i="1" dirty="0">
                <a:solidFill>
                  <a:srgbClr val="644904"/>
                </a:solidFill>
              </a:rPr>
              <a:t>Филиал «Удмуртский»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871AD6A-06CD-4083-B38C-76AE9EBA2FEC}"/>
              </a:ext>
            </a:extLst>
          </p:cNvPr>
          <p:cNvCxnSpPr>
            <a:cxnSpLocks/>
          </p:cNvCxnSpPr>
          <p:nvPr/>
        </p:nvCxnSpPr>
        <p:spPr>
          <a:xfrm>
            <a:off x="1719939" y="1023791"/>
            <a:ext cx="716022" cy="0"/>
          </a:xfrm>
          <a:prstGeom prst="line">
            <a:avLst/>
          </a:prstGeom>
          <a:ln w="38100">
            <a:solidFill>
              <a:srgbClr val="7958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6793C436-B180-4CFC-A771-799F04691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473271"/>
              </p:ext>
            </p:extLst>
          </p:nvPr>
        </p:nvGraphicFramePr>
        <p:xfrm>
          <a:off x="153652" y="2222189"/>
          <a:ext cx="8856920" cy="404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359">
                  <a:extLst>
                    <a:ext uri="{9D8B030D-6E8A-4147-A177-3AD203B41FA5}">
                      <a16:colId xmlns:a16="http://schemas.microsoft.com/office/drawing/2014/main" val="286860297"/>
                    </a:ext>
                  </a:extLst>
                </a:gridCol>
                <a:gridCol w="1016969">
                  <a:extLst>
                    <a:ext uri="{9D8B030D-6E8A-4147-A177-3AD203B41FA5}">
                      <a16:colId xmlns:a16="http://schemas.microsoft.com/office/drawing/2014/main" val="2283518332"/>
                    </a:ext>
                  </a:extLst>
                </a:gridCol>
                <a:gridCol w="120265">
                  <a:extLst>
                    <a:ext uri="{9D8B030D-6E8A-4147-A177-3AD203B41FA5}">
                      <a16:colId xmlns:a16="http://schemas.microsoft.com/office/drawing/2014/main" val="489799701"/>
                    </a:ext>
                  </a:extLst>
                </a:gridCol>
                <a:gridCol w="1725395">
                  <a:extLst>
                    <a:ext uri="{9D8B030D-6E8A-4147-A177-3AD203B41FA5}">
                      <a16:colId xmlns:a16="http://schemas.microsoft.com/office/drawing/2014/main" val="1885832869"/>
                    </a:ext>
                  </a:extLst>
                </a:gridCol>
                <a:gridCol w="2676932">
                  <a:extLst>
                    <a:ext uri="{9D8B030D-6E8A-4147-A177-3AD203B41FA5}">
                      <a16:colId xmlns:a16="http://schemas.microsoft.com/office/drawing/2014/main" val="3263190838"/>
                    </a:ext>
                  </a:extLst>
                </a:gridCol>
              </a:tblGrid>
              <a:tr h="367328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2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Нижегородская область</a:t>
                      </a:r>
                      <a:endParaRPr lang="ru-RU" sz="23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55856352"/>
                  </a:ext>
                </a:extLst>
              </a:tr>
              <a:tr h="429096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ООО «Синтез ОКА»</a:t>
                      </a:r>
                      <a:endParaRPr lang="ru-RU" sz="23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ru-RU" sz="22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ОАО «Дзержинский водоканал»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ОАО «Дзержинский водоканал»</a:t>
                      </a:r>
                      <a:endParaRPr lang="ru-RU" sz="2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15269817"/>
                  </a:ext>
                </a:extLst>
              </a:tr>
              <a:tr h="429096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ЗАО «</a:t>
                      </a:r>
                      <a:r>
                        <a:rPr lang="ru-RU" sz="23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Химсорбент</a:t>
                      </a:r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»</a:t>
                      </a:r>
                      <a:endParaRPr lang="ru-RU" sz="23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«Даниели-Волга»</a:t>
                      </a:r>
                      <a:endParaRPr lang="ru-RU" sz="2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30360932"/>
                  </a:ext>
                </a:extLst>
              </a:tr>
              <a:tr h="429096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ООО «Синтез ОКА-ЭНЕРГО»</a:t>
                      </a:r>
                      <a:endParaRPr lang="ru-RU" sz="23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ru-RU" sz="22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«Даниели-Волга»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АО «АВИАБОР»</a:t>
                      </a:r>
                      <a:endParaRPr lang="ru-RU" sz="2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29099936"/>
                  </a:ext>
                </a:extLst>
              </a:tr>
              <a:tr h="429096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ООО «Оргсинтез </a:t>
                      </a:r>
                      <a:r>
                        <a:rPr lang="ru-RU" sz="2300" b="0" i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ПроЛаб</a:t>
                      </a:r>
                      <a:r>
                        <a:rPr lang="ru-RU" sz="23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»</a:t>
                      </a:r>
                      <a:endParaRPr lang="ru-RU" sz="23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6657070"/>
                  </a:ext>
                </a:extLst>
              </a:tr>
              <a:tr h="429096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2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Республика Удмуртия</a:t>
                      </a:r>
                      <a:endParaRPr lang="ru-RU" sz="23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32483757"/>
                  </a:ext>
                </a:extLst>
              </a:tr>
              <a:tr h="51416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2300" b="0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Увадрев</a:t>
                      </a:r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-Холдинг»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«Лада Ижевск»</a:t>
                      </a:r>
                      <a:endParaRPr lang="ru-RU" sz="2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2300" b="0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Фундер-Ува</a:t>
                      </a:r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23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649725"/>
                  </a:ext>
                </a:extLst>
              </a:tr>
              <a:tr h="357404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2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Воронежская область</a:t>
                      </a:r>
                      <a:endParaRPr lang="ru-RU" sz="23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23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 Марий Эл</a:t>
                      </a:r>
                      <a:endParaRPr lang="ru-RU" sz="23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85857197"/>
                  </a:ext>
                </a:extLst>
              </a:tr>
              <a:tr h="429096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2300" b="0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Евдаково</a:t>
                      </a:r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2300" b="0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МТсК</a:t>
                      </a:r>
                      <a:r>
                        <a:rPr lang="ru-RU" sz="2300" b="0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56472999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A5F5D65-3C02-451D-99E0-8574CAE718B4}"/>
              </a:ext>
            </a:extLst>
          </p:cNvPr>
          <p:cNvCxnSpPr>
            <a:cxnSpLocks/>
          </p:cNvCxnSpPr>
          <p:nvPr/>
        </p:nvCxnSpPr>
        <p:spPr>
          <a:xfrm>
            <a:off x="6449828" y="1029060"/>
            <a:ext cx="716022" cy="0"/>
          </a:xfrm>
          <a:prstGeom prst="line">
            <a:avLst/>
          </a:prstGeom>
          <a:ln w="38100">
            <a:solidFill>
              <a:srgbClr val="7958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E9977D2-B1A0-4985-B45D-E8E5132E7E4B}"/>
              </a:ext>
            </a:extLst>
          </p:cNvPr>
          <p:cNvCxnSpPr>
            <a:cxnSpLocks/>
          </p:cNvCxnSpPr>
          <p:nvPr/>
        </p:nvCxnSpPr>
        <p:spPr>
          <a:xfrm>
            <a:off x="4582112" y="1354532"/>
            <a:ext cx="0" cy="116651"/>
          </a:xfrm>
          <a:prstGeom prst="line">
            <a:avLst/>
          </a:prstGeom>
          <a:ln w="38100">
            <a:solidFill>
              <a:srgbClr val="7958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6ACD748-CE5D-4500-B36F-9A1B6F839354}"/>
              </a:ext>
            </a:extLst>
          </p:cNvPr>
          <p:cNvCxnSpPr>
            <a:cxnSpLocks/>
          </p:cNvCxnSpPr>
          <p:nvPr/>
        </p:nvCxnSpPr>
        <p:spPr>
          <a:xfrm>
            <a:off x="7169335" y="1007380"/>
            <a:ext cx="0" cy="488322"/>
          </a:xfrm>
          <a:prstGeom prst="line">
            <a:avLst/>
          </a:prstGeom>
          <a:ln w="38100">
            <a:solidFill>
              <a:srgbClr val="7958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5F7834F-9D28-43BB-9B44-E3834CA7B3A2}"/>
              </a:ext>
            </a:extLst>
          </p:cNvPr>
          <p:cNvCxnSpPr>
            <a:cxnSpLocks/>
          </p:cNvCxnSpPr>
          <p:nvPr/>
        </p:nvCxnSpPr>
        <p:spPr>
          <a:xfrm>
            <a:off x="1719939" y="1004127"/>
            <a:ext cx="0" cy="488322"/>
          </a:xfrm>
          <a:prstGeom prst="line">
            <a:avLst/>
          </a:prstGeom>
          <a:ln w="38100">
            <a:solidFill>
              <a:srgbClr val="7958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3A5CB88-12CE-41D6-9EAF-642F261D4A26}"/>
              </a:ext>
            </a:extLst>
          </p:cNvPr>
          <p:cNvSpPr/>
          <p:nvPr/>
        </p:nvSpPr>
        <p:spPr>
          <a:xfrm>
            <a:off x="0" y="-4004"/>
            <a:ext cx="91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Структура и предприятия</a:t>
            </a:r>
            <a:endParaRPr lang="ru-RU" sz="40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812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35B9C3-1335-4182-96E5-7AC7BE809401}"/>
              </a:ext>
            </a:extLst>
          </p:cNvPr>
          <p:cNvSpPr/>
          <p:nvPr/>
        </p:nvSpPr>
        <p:spPr>
          <a:xfrm>
            <a:off x="580508" y="3392536"/>
            <a:ext cx="7832776" cy="20334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400F4E-D189-4802-8CA5-9E5E622D2A9D}"/>
              </a:ext>
            </a:extLst>
          </p:cNvPr>
          <p:cNvSpPr/>
          <p:nvPr/>
        </p:nvSpPr>
        <p:spPr>
          <a:xfrm>
            <a:off x="3631178" y="3469277"/>
            <a:ext cx="5374105" cy="176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500" i="1" dirty="0">
                <a:solidFill>
                  <a:srgbClr val="BD582C">
                    <a:lumMod val="50000"/>
                  </a:srgbClr>
                </a:solidFill>
              </a:rPr>
              <a:t>Сафронов Сергей Александрович</a:t>
            </a:r>
          </a:p>
          <a:p>
            <a:pPr>
              <a:lnSpc>
                <a:spcPct val="150000"/>
              </a:lnSpc>
            </a:pPr>
            <a:r>
              <a:rPr lang="ru-RU" sz="2500" i="1" dirty="0">
                <a:solidFill>
                  <a:srgbClr val="BD582C">
                    <a:lumMod val="50000"/>
                  </a:srgbClr>
                </a:solidFill>
              </a:rPr>
              <a:t>телефон: 8 903 389 38 36</a:t>
            </a:r>
          </a:p>
          <a:p>
            <a:pPr>
              <a:lnSpc>
                <a:spcPct val="150000"/>
              </a:lnSpc>
            </a:pPr>
            <a:r>
              <a:rPr lang="en-US" sz="2500" i="1" dirty="0">
                <a:solidFill>
                  <a:srgbClr val="BD582C">
                    <a:lumMod val="50000"/>
                  </a:srgbClr>
                </a:solidFill>
              </a:rPr>
              <a:t>e-mail:</a:t>
            </a:r>
            <a:r>
              <a:rPr lang="ru-RU" sz="2500" i="1" dirty="0">
                <a:solidFill>
                  <a:srgbClr val="BD582C">
                    <a:lumMod val="50000"/>
                  </a:srgbClr>
                </a:solidFill>
              </a:rPr>
              <a:t> </a:t>
            </a:r>
            <a:r>
              <a:rPr lang="en-US" sz="2500" i="1" dirty="0">
                <a:solidFill>
                  <a:srgbClr val="BD582C">
                    <a:lumMod val="50000"/>
                  </a:srgbClr>
                </a:solidFill>
              </a:rPr>
              <a:t>safronov@sintezenergo.ru</a:t>
            </a:r>
            <a:endParaRPr lang="ru-RU" sz="25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229132-52CD-4FC8-BF68-676AEBDEA3B2}"/>
              </a:ext>
            </a:extLst>
          </p:cNvPr>
          <p:cNvSpPr/>
          <p:nvPr/>
        </p:nvSpPr>
        <p:spPr>
          <a:xfrm>
            <a:off x="-17821" y="1120819"/>
            <a:ext cx="91618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СПАСИБО ЗА ВНИМАНИЕ!</a:t>
            </a:r>
            <a:endParaRPr lang="ru-RU" sz="1000" b="1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pPr algn="ctr"/>
            <a:endParaRPr lang="ru-RU" sz="1000" b="1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pPr algn="ctr"/>
            <a:r>
              <a:rPr lang="ru-RU" sz="4000" i="1" dirty="0">
                <a:solidFill>
                  <a:schemeClr val="accent2">
                    <a:lumMod val="50000"/>
                  </a:schemeClr>
                </a:solidFill>
              </a:rPr>
              <a:t>Вопросы, пожелания и предложения приветствуются</a:t>
            </a:r>
            <a:r>
              <a:rPr lang="ru-RU" sz="32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BFB009-6473-4977-AA66-4BC40A6AC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50" y="3547645"/>
            <a:ext cx="1357488" cy="1289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BA6A5-D737-49D8-8CFB-AD08E1C38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2" y="5013257"/>
            <a:ext cx="2449723" cy="1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725DFF-EF25-45ED-A282-E7768BDC2051}"/>
              </a:ext>
            </a:extLst>
          </p:cNvPr>
          <p:cNvSpPr/>
          <p:nvPr/>
        </p:nvSpPr>
        <p:spPr>
          <a:xfrm>
            <a:off x="-8911" y="299260"/>
            <a:ext cx="91529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chemeClr val="accent2">
                    <a:lumMod val="50000"/>
                  </a:schemeClr>
                </a:solidFill>
              </a:rPr>
              <a:t>Улучшение условий в сравнении </a:t>
            </a:r>
            <a:br>
              <a:rPr lang="ru-RU" sz="3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</a:rPr>
              <a:t>с действующим договором энергоснабжения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D6E49F-18CA-442E-8C4E-9967E4D7B358}"/>
              </a:ext>
            </a:extLst>
          </p:cNvPr>
          <p:cNvSpPr/>
          <p:nvPr/>
        </p:nvSpPr>
        <p:spPr>
          <a:xfrm>
            <a:off x="4996537" y="1818990"/>
            <a:ext cx="3715048" cy="3934486"/>
          </a:xfrm>
          <a:prstGeom prst="rect">
            <a:avLst/>
          </a:prstGeom>
          <a:solidFill>
            <a:srgbClr val="FBE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dirty="0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457145E6-F674-432F-8FC0-92545F29607B}"/>
              </a:ext>
            </a:extLst>
          </p:cNvPr>
          <p:cNvSpPr/>
          <p:nvPr/>
        </p:nvSpPr>
        <p:spPr>
          <a:xfrm>
            <a:off x="432415" y="1818989"/>
            <a:ext cx="5820194" cy="3934487"/>
          </a:xfrm>
          <a:prstGeom prst="homePlate">
            <a:avLst>
              <a:gd name="adj" fmla="val 1262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1. Предложение лучшей цены</a:t>
            </a:r>
          </a:p>
          <a:p>
            <a:endParaRPr lang="ru-RU" sz="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    2. Предложение индивидуальных</a:t>
            </a:r>
            <a:b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        условий по оплате</a:t>
            </a:r>
          </a:p>
          <a:p>
            <a:endParaRPr lang="ru-RU" sz="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    3. Предложение по учету</a:t>
            </a:r>
            <a:b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        электрической энергии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D68EF-D23B-47A5-B98C-E513F2261E2C}"/>
              </a:ext>
            </a:extLst>
          </p:cNvPr>
          <p:cNvSpPr txBox="1"/>
          <p:nvPr/>
        </p:nvSpPr>
        <p:spPr>
          <a:xfrm>
            <a:off x="6252609" y="2658140"/>
            <a:ext cx="24589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C08B08"/>
                </a:solidFill>
              </a:rPr>
              <a:t>До 15% экономии</a:t>
            </a:r>
            <a:r>
              <a:rPr lang="ru-RU" dirty="0"/>
              <a:t/>
            </a:r>
            <a:br>
              <a:rPr lang="ru-RU" dirty="0"/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(от текущего уровня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стоимости 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электроэнергии)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8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3CD28E-D415-4BAA-84D7-FD018014E9BC}"/>
              </a:ext>
            </a:extLst>
          </p:cNvPr>
          <p:cNvSpPr/>
          <p:nvPr/>
        </p:nvSpPr>
        <p:spPr>
          <a:xfrm>
            <a:off x="8911" y="13987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Основные нормативные документы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DAE042D-A354-44CF-B613-00DEE4472719}"/>
              </a:ext>
            </a:extLst>
          </p:cNvPr>
          <p:cNvSpPr/>
          <p:nvPr/>
        </p:nvSpPr>
        <p:spPr>
          <a:xfrm>
            <a:off x="178041" y="949146"/>
            <a:ext cx="4227625" cy="16887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Федеральный закон от 26.03.2003г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№ 35-ФЗ «Об электроэнергетике»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E41DEB-0D23-4C93-8528-85BA22CABDB0}"/>
              </a:ext>
            </a:extLst>
          </p:cNvPr>
          <p:cNvSpPr/>
          <p:nvPr/>
        </p:nvSpPr>
        <p:spPr>
          <a:xfrm>
            <a:off x="167734" y="2810285"/>
            <a:ext cx="4227621" cy="18014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РФ от 27.12.2010 N 1172 "Об утверждении Правил оптового рынка электрической энергии и мощности…»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1B4A474-D512-4FF4-A037-007668C2D568}"/>
              </a:ext>
            </a:extLst>
          </p:cNvPr>
          <p:cNvSpPr/>
          <p:nvPr/>
        </p:nvSpPr>
        <p:spPr>
          <a:xfrm>
            <a:off x="4749764" y="949145"/>
            <a:ext cx="4227625" cy="16887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РФ от 27.12.2004 N 861 «Об утверждении Правил недискриминационного доступа к услугам по передаче электрической энергии…»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C2EA6D3-A039-4E93-A92B-F84E24C27E95}"/>
              </a:ext>
            </a:extLst>
          </p:cNvPr>
          <p:cNvSpPr/>
          <p:nvPr/>
        </p:nvSpPr>
        <p:spPr>
          <a:xfrm>
            <a:off x="4743450" y="2807112"/>
            <a:ext cx="4227626" cy="18014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РФ от 29.12.2011 N 1178 "О ценообразовании в области регулируемых цен (тарифов) в электроэнергетике"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48D8234-6E1F-4772-A088-43D23D648ACE}"/>
              </a:ext>
            </a:extLst>
          </p:cNvPr>
          <p:cNvSpPr/>
          <p:nvPr/>
        </p:nvSpPr>
        <p:spPr>
          <a:xfrm>
            <a:off x="167734" y="4811285"/>
            <a:ext cx="4227621" cy="13023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РФ от 04.05.2012 N 442 "О функционировании розничных рынков электрической энергии…"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8E8600E-2DD0-4058-9E08-62B869ABA617}"/>
              </a:ext>
            </a:extLst>
          </p:cNvPr>
          <p:cNvSpPr/>
          <p:nvPr/>
        </p:nvSpPr>
        <p:spPr>
          <a:xfrm>
            <a:off x="4769263" y="4811285"/>
            <a:ext cx="4227621" cy="13023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Регламенты ОРЭМ</a:t>
            </a:r>
          </a:p>
        </p:txBody>
      </p:sp>
    </p:spTree>
    <p:extLst>
      <p:ext uri="{BB962C8B-B14F-4D97-AF65-F5344CB8AC3E}">
        <p14:creationId xmlns:p14="http://schemas.microsoft.com/office/powerpoint/2010/main" val="124859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50F67BF-2EC6-4D30-81E2-EEA8A345506E}"/>
              </a:ext>
            </a:extLst>
          </p:cNvPr>
          <p:cNvSpPr/>
          <p:nvPr/>
        </p:nvSpPr>
        <p:spPr>
          <a:xfrm>
            <a:off x="231033" y="1209766"/>
            <a:ext cx="4340967" cy="4781459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ГП</a:t>
            </a:r>
            <a:r>
              <a:rPr lang="ru-RU" sz="4000" dirty="0">
                <a:solidFill>
                  <a:srgbClr val="63A537">
                    <a:lumMod val="50000"/>
                  </a:srgbClr>
                </a:solidFill>
              </a:rPr>
              <a:t> </a:t>
            </a:r>
            <a:r>
              <a:rPr lang="ru-RU" sz="3600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3600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3200" b="1" dirty="0">
                <a:solidFill>
                  <a:srgbClr val="63A537">
                    <a:lumMod val="50000"/>
                  </a:srgbClr>
                </a:solidFill>
              </a:rPr>
              <a:t>(Гарантирующий поставщик)</a:t>
            </a:r>
            <a:r>
              <a:rPr lang="ru-RU" sz="2400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2400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коммерческая организация, </a:t>
            </a:r>
            <a:r>
              <a:rPr lang="ru-RU" sz="2200" b="1" dirty="0">
                <a:solidFill>
                  <a:srgbClr val="63A537">
                    <a:lumMod val="50000"/>
                  </a:srgbClr>
                </a:solidFill>
              </a:rPr>
              <a:t>обязанная</a:t>
            </a: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 заключить договор энергоснабжения с</a:t>
            </a:r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любым </a:t>
            </a: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обратившимся к ней потребителем электроэнергии. </a:t>
            </a:r>
            <a:r>
              <a:rPr lang="ru-RU" sz="800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800" dirty="0">
                <a:solidFill>
                  <a:srgbClr val="63A537">
                    <a:lumMod val="50000"/>
                  </a:srgbClr>
                </a:solidFill>
              </a:rPr>
            </a:br>
            <a:endParaRPr lang="ru-RU" sz="800" dirty="0">
              <a:solidFill>
                <a:srgbClr val="63A537">
                  <a:lumMod val="50000"/>
                </a:srgbClr>
              </a:solidFill>
            </a:endParaRPr>
          </a:p>
          <a:p>
            <a:pPr lvl="0" algn="ctr"/>
            <a:r>
              <a:rPr lang="ru-RU" i="1" dirty="0">
                <a:solidFill>
                  <a:srgbClr val="63A537">
                    <a:lumMod val="50000"/>
                  </a:srgbClr>
                </a:solidFill>
              </a:rPr>
              <a:t>ГП на территории ЧР является </a:t>
            </a:r>
            <a:r>
              <a:rPr lang="en-US" i="1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en-US" i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b="1" i="1" dirty="0">
                <a:solidFill>
                  <a:srgbClr val="63A537">
                    <a:lumMod val="50000"/>
                  </a:srgbClr>
                </a:solidFill>
              </a:rPr>
              <a:t>АО «Чувашская энергосбытовая компания».</a:t>
            </a:r>
          </a:p>
          <a:p>
            <a:pPr lvl="0" algn="ctr"/>
            <a:endParaRPr lang="ru-RU" sz="2400" dirty="0">
              <a:solidFill>
                <a:srgbClr val="63A537">
                  <a:lumMod val="50000"/>
                </a:srgbClr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1D0AE06-43AF-4406-ACD2-59F7EC80086E}"/>
              </a:ext>
            </a:extLst>
          </p:cNvPr>
          <p:cNvSpPr/>
          <p:nvPr/>
        </p:nvSpPr>
        <p:spPr>
          <a:xfrm>
            <a:off x="4674912" y="1209767"/>
            <a:ext cx="4274240" cy="4781460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ЭСК</a:t>
            </a:r>
            <a:r>
              <a:rPr lang="ru-RU" sz="3600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3600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3200" b="1" dirty="0">
                <a:solidFill>
                  <a:srgbClr val="63A537">
                    <a:lumMod val="50000"/>
                  </a:srgbClr>
                </a:solidFill>
              </a:rPr>
              <a:t>(Энергосбытовая компания)</a:t>
            </a:r>
            <a:r>
              <a:rPr lang="ru-RU" sz="2400" b="1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2400" b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коммерческая организация, </a:t>
            </a:r>
            <a:r>
              <a:rPr lang="ru-RU" sz="2200" b="1" dirty="0">
                <a:solidFill>
                  <a:srgbClr val="C00000"/>
                </a:solidFill>
              </a:rPr>
              <a:t>выборочно</a:t>
            </a: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 осуществляющая деятельность по энергоснабжению потребителей электрической энергии на основании достигнутых договорных условий.</a:t>
            </a:r>
          </a:p>
          <a:p>
            <a:pPr lvl="0" algn="ctr"/>
            <a:endParaRPr lang="ru-RU" sz="2400" b="1" dirty="0">
              <a:solidFill>
                <a:srgbClr val="63A537">
                  <a:lumMod val="50000"/>
                </a:srgbClr>
              </a:solidFill>
            </a:endParaRPr>
          </a:p>
          <a:p>
            <a:pPr lvl="0" algn="ctr"/>
            <a:endParaRPr lang="ru-RU" sz="2400" b="1" dirty="0">
              <a:solidFill>
                <a:srgbClr val="63A537">
                  <a:lumMod val="50000"/>
                </a:srgb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12BE2E-3125-436A-B559-48EBE9860AE3}"/>
              </a:ext>
            </a:extLst>
          </p:cNvPr>
          <p:cNvSpPr/>
          <p:nvPr/>
        </p:nvSpPr>
        <p:spPr>
          <a:xfrm>
            <a:off x="-8910" y="78441"/>
            <a:ext cx="9152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63A537">
                    <a:lumMod val="50000"/>
                  </a:srgbClr>
                </a:solidFill>
              </a:rPr>
              <a:t>Два типа посредников при покупке электроэнергии:</a:t>
            </a:r>
            <a:endParaRPr lang="ru-RU" sz="32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39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C6EF7D-E55C-4D90-A587-AB804BA2AD81}"/>
              </a:ext>
            </a:extLst>
          </p:cNvPr>
          <p:cNvSpPr/>
          <p:nvPr/>
        </p:nvSpPr>
        <p:spPr>
          <a:xfrm>
            <a:off x="-8911" y="195174"/>
            <a:ext cx="9152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Как работает ОРЭМ? </a:t>
            </a:r>
            <a:r>
              <a:rPr lang="ru-RU" sz="3600" b="1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3600" b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3200" b="1" i="1" dirty="0">
                <a:solidFill>
                  <a:srgbClr val="63A537">
                    <a:lumMod val="50000"/>
                  </a:srgbClr>
                </a:solidFill>
              </a:rPr>
              <a:t>(оптовый рынок электроэнергии и мощности)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BF4B2BD0-CE10-4F1A-8C75-F9C9EEFC1E44}"/>
              </a:ext>
            </a:extLst>
          </p:cNvPr>
          <p:cNvSpPr/>
          <p:nvPr/>
        </p:nvSpPr>
        <p:spPr>
          <a:xfrm>
            <a:off x="350874" y="1395503"/>
            <a:ext cx="8591107" cy="4239753"/>
          </a:xfrm>
          <a:prstGeom prst="rightArrow">
            <a:avLst>
              <a:gd name="adj1" fmla="val 84744"/>
              <a:gd name="adj2" fmla="val 32246"/>
            </a:avLst>
          </a:prstGeom>
          <a:solidFill>
            <a:srgbClr val="92D050">
              <a:alpha val="82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35D0B17-0B37-49C3-A85A-3715667D56E3}"/>
              </a:ext>
            </a:extLst>
          </p:cNvPr>
          <p:cNvSpPr/>
          <p:nvPr/>
        </p:nvSpPr>
        <p:spPr>
          <a:xfrm>
            <a:off x="145352" y="2009553"/>
            <a:ext cx="1720134" cy="2987749"/>
          </a:xfrm>
          <a:prstGeom prst="roundRect">
            <a:avLst/>
          </a:prstGeom>
          <a:solidFill>
            <a:srgbClr val="FDF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ОРЭМ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(АО «АТС»)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г. Москва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CDD1A7E-C75E-4ADA-9DE5-617DB02375AB}"/>
              </a:ext>
            </a:extLst>
          </p:cNvPr>
          <p:cNvSpPr/>
          <p:nvPr/>
        </p:nvSpPr>
        <p:spPr>
          <a:xfrm>
            <a:off x="2166775" y="2009553"/>
            <a:ext cx="1976449" cy="2987749"/>
          </a:xfrm>
          <a:prstGeom prst="roundRect">
            <a:avLst/>
          </a:prstGeom>
          <a:solidFill>
            <a:srgbClr val="FDF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Посредники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36CB9C-DA98-4253-AE83-951D7B05A6CF}"/>
              </a:ext>
            </a:extLst>
          </p:cNvPr>
          <p:cNvSpPr/>
          <p:nvPr/>
        </p:nvSpPr>
        <p:spPr>
          <a:xfrm>
            <a:off x="2294867" y="2521867"/>
            <a:ext cx="1720264" cy="10598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ГП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(АО «ЧЭСК»)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г. Чебоксары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813DB44-279D-480F-A9EC-53C5118AB2D9}"/>
              </a:ext>
            </a:extLst>
          </p:cNvPr>
          <p:cNvSpPr/>
          <p:nvPr/>
        </p:nvSpPr>
        <p:spPr>
          <a:xfrm>
            <a:off x="2303005" y="3689552"/>
            <a:ext cx="1720264" cy="10598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ЭСК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591EEB-A6F6-4A4C-AC88-09DD4A4A61F0}"/>
              </a:ext>
            </a:extLst>
          </p:cNvPr>
          <p:cNvSpPr/>
          <p:nvPr/>
        </p:nvSpPr>
        <p:spPr>
          <a:xfrm>
            <a:off x="4461347" y="2009552"/>
            <a:ext cx="2474216" cy="2987749"/>
          </a:xfrm>
          <a:prstGeom prst="roundRect">
            <a:avLst/>
          </a:prstGeom>
          <a:solidFill>
            <a:srgbClr val="FDF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Оплата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32EF602-3ABD-43E3-ADCE-130EE972A336}"/>
              </a:ext>
            </a:extLst>
          </p:cNvPr>
          <p:cNvSpPr/>
          <p:nvPr/>
        </p:nvSpPr>
        <p:spPr>
          <a:xfrm>
            <a:off x="7234294" y="2009552"/>
            <a:ext cx="1774987" cy="2987749"/>
          </a:xfrm>
          <a:prstGeom prst="roundRect">
            <a:avLst/>
          </a:prstGeom>
          <a:solidFill>
            <a:srgbClr val="FDF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Потребитель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64405F2-C1ED-431D-9B80-B532CEC0BF16}"/>
              </a:ext>
            </a:extLst>
          </p:cNvPr>
          <p:cNvSpPr/>
          <p:nvPr/>
        </p:nvSpPr>
        <p:spPr>
          <a:xfrm>
            <a:off x="4564048" y="3678762"/>
            <a:ext cx="2283107" cy="1207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6725FF1-0354-4B11-80B2-9B61DD3B2027}"/>
              </a:ext>
            </a:extLst>
          </p:cNvPr>
          <p:cNvSpPr/>
          <p:nvPr/>
        </p:nvSpPr>
        <p:spPr>
          <a:xfrm>
            <a:off x="4606600" y="2474773"/>
            <a:ext cx="2183711" cy="9800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9C05222-6929-46C5-A54B-5FD6354CC365}"/>
              </a:ext>
            </a:extLst>
          </p:cNvPr>
          <p:cNvSpPr/>
          <p:nvPr/>
        </p:nvSpPr>
        <p:spPr>
          <a:xfrm>
            <a:off x="4651890" y="2548517"/>
            <a:ext cx="930333" cy="855561"/>
          </a:xfrm>
          <a:prstGeom prst="roundRect">
            <a:avLst/>
          </a:prstGeom>
          <a:solidFill>
            <a:srgbClr val="FBE19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Плата за услуги по передаче э/э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148281-5D47-4A30-A3B4-51738B497B1B}"/>
              </a:ext>
            </a:extLst>
          </p:cNvPr>
          <p:cNvSpPr/>
          <p:nvPr/>
        </p:nvSpPr>
        <p:spPr>
          <a:xfrm>
            <a:off x="5673997" y="2548516"/>
            <a:ext cx="1059080" cy="855561"/>
          </a:xfrm>
          <a:prstGeom prst="roundRect">
            <a:avLst/>
          </a:prstGeom>
          <a:solidFill>
            <a:srgbClr val="FBE19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Сбытовая надбавка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EF81B612-663F-41C3-AA89-E4BBF9421C6D}"/>
              </a:ext>
            </a:extLst>
          </p:cNvPr>
          <p:cNvSpPr/>
          <p:nvPr/>
        </p:nvSpPr>
        <p:spPr>
          <a:xfrm>
            <a:off x="4144333" y="2635314"/>
            <a:ext cx="297551" cy="877616"/>
          </a:xfrm>
          <a:prstGeom prst="rightArrow">
            <a:avLst>
              <a:gd name="adj1" fmla="val 62704"/>
              <a:gd name="adj2" fmla="val 5992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3A2EDC4-3DF2-4B84-8339-DBDD448D8DCD}"/>
              </a:ext>
            </a:extLst>
          </p:cNvPr>
          <p:cNvSpPr/>
          <p:nvPr/>
        </p:nvSpPr>
        <p:spPr>
          <a:xfrm>
            <a:off x="4622356" y="3736053"/>
            <a:ext cx="951724" cy="1093280"/>
          </a:xfrm>
          <a:prstGeom prst="roundRect">
            <a:avLst/>
          </a:prstGeom>
          <a:solidFill>
            <a:srgbClr val="FBE19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Плата за услуги по передаче э/э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9252509-A04C-48DF-8948-5CF3ECD6A4B8}"/>
              </a:ext>
            </a:extLst>
          </p:cNvPr>
          <p:cNvSpPr/>
          <p:nvPr/>
        </p:nvSpPr>
        <p:spPr>
          <a:xfrm>
            <a:off x="5632388" y="3736053"/>
            <a:ext cx="1157923" cy="1069421"/>
          </a:xfrm>
          <a:prstGeom prst="roundRect">
            <a:avLst/>
          </a:prstGeom>
          <a:solidFill>
            <a:srgbClr val="F8C95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err="1">
                <a:solidFill>
                  <a:srgbClr val="70330A"/>
                </a:solidFill>
              </a:rPr>
              <a:t>Индиви</a:t>
            </a:r>
            <a:r>
              <a:rPr lang="ru-RU" sz="1500" b="1" dirty="0">
                <a:solidFill>
                  <a:srgbClr val="70330A"/>
                </a:solidFill>
              </a:rPr>
              <a:t>-дуальные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условия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8F8D3EE-92AD-4D49-A8D4-9B2A7420F8EA}"/>
              </a:ext>
            </a:extLst>
          </p:cNvPr>
          <p:cNvSpPr/>
          <p:nvPr/>
        </p:nvSpPr>
        <p:spPr>
          <a:xfrm>
            <a:off x="5420576" y="3781779"/>
            <a:ext cx="4150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B58DDA79-8369-4BE3-96CB-31A632F90ECD}"/>
              </a:ext>
            </a:extLst>
          </p:cNvPr>
          <p:cNvSpPr/>
          <p:nvPr/>
        </p:nvSpPr>
        <p:spPr>
          <a:xfrm>
            <a:off x="4144553" y="3781779"/>
            <a:ext cx="297551" cy="877616"/>
          </a:xfrm>
          <a:prstGeom prst="rightArrow">
            <a:avLst>
              <a:gd name="adj1" fmla="val 62704"/>
              <a:gd name="adj2" fmla="val 5992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E9D97713-8312-44D9-ADAD-D19537DF23A1}"/>
              </a:ext>
            </a:extLst>
          </p:cNvPr>
          <p:cNvSpPr/>
          <p:nvPr/>
        </p:nvSpPr>
        <p:spPr>
          <a:xfrm>
            <a:off x="6941868" y="3780666"/>
            <a:ext cx="251634" cy="877616"/>
          </a:xfrm>
          <a:prstGeom prst="rightArrow">
            <a:avLst>
              <a:gd name="adj1" fmla="val 62704"/>
              <a:gd name="adj2" fmla="val 5992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62E6BFB8-BF32-476E-9050-C381DEDF1A56}"/>
              </a:ext>
            </a:extLst>
          </p:cNvPr>
          <p:cNvSpPr/>
          <p:nvPr/>
        </p:nvSpPr>
        <p:spPr>
          <a:xfrm>
            <a:off x="6943259" y="2612263"/>
            <a:ext cx="251634" cy="877616"/>
          </a:xfrm>
          <a:prstGeom prst="rightArrow">
            <a:avLst>
              <a:gd name="adj1" fmla="val 62704"/>
              <a:gd name="adj2" fmla="val 5992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D3CA3A3-814C-45CD-A421-B621878EF4F6}"/>
              </a:ext>
            </a:extLst>
          </p:cNvPr>
          <p:cNvSpPr/>
          <p:nvPr/>
        </p:nvSpPr>
        <p:spPr>
          <a:xfrm>
            <a:off x="5420577" y="2467366"/>
            <a:ext cx="4150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EB17A8B2-D29D-4038-A8D8-917B2E06FB92}"/>
              </a:ext>
            </a:extLst>
          </p:cNvPr>
          <p:cNvSpPr/>
          <p:nvPr/>
        </p:nvSpPr>
        <p:spPr>
          <a:xfrm>
            <a:off x="1867424" y="2846228"/>
            <a:ext cx="282191" cy="1333403"/>
          </a:xfrm>
          <a:prstGeom prst="rightArrow">
            <a:avLst>
              <a:gd name="adj1" fmla="val 67488"/>
              <a:gd name="adj2" fmla="val 5992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7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168F5B-43D1-4749-9631-B517CBB9DF43}"/>
              </a:ext>
            </a:extLst>
          </p:cNvPr>
          <p:cNvSpPr/>
          <p:nvPr/>
        </p:nvSpPr>
        <p:spPr>
          <a:xfrm>
            <a:off x="1888020" y="116515"/>
            <a:ext cx="5209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Сбытовая надбавка ГП</a:t>
            </a:r>
            <a:endParaRPr lang="ru-RU" sz="40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04F494D7-5DF8-427B-BEEA-9412FD88AD02}"/>
              </a:ext>
            </a:extLst>
          </p:cNvPr>
          <p:cNvSpPr/>
          <p:nvPr/>
        </p:nvSpPr>
        <p:spPr>
          <a:xfrm>
            <a:off x="85060" y="816616"/>
            <a:ext cx="8973879" cy="1036452"/>
          </a:xfrm>
          <a:prstGeom prst="wedgeRoundRectCallout">
            <a:avLst>
              <a:gd name="adj1" fmla="val -18871"/>
              <a:gd name="adj2" fmla="val -48780"/>
              <a:gd name="adj3" fmla="val 16667"/>
            </a:avLst>
          </a:prstGeom>
          <a:solidFill>
            <a:srgbClr val="F1FDD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38" indent="-91438" algn="ctr"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- плата потребителя за обслуживание у ГП </a:t>
            </a:r>
          </a:p>
          <a:p>
            <a:pPr marL="91438" indent="-91438" algn="ctr"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2100" i="1" dirty="0">
                <a:solidFill>
                  <a:schemeClr val="accent2">
                    <a:lumMod val="50000"/>
                  </a:schemeClr>
                </a:solidFill>
              </a:rPr>
              <a:t>Устанавливается постановлением региональной службы по тарифам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DAF132E-0FFD-4223-8C7A-4DFDCB26D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80093"/>
              </p:ext>
            </p:extLst>
          </p:nvPr>
        </p:nvGraphicFramePr>
        <p:xfrm>
          <a:off x="191386" y="2041451"/>
          <a:ext cx="8782493" cy="413551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000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73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Сбытовые надбавки ГП </a:t>
                      </a:r>
                    </a:p>
                    <a:p>
                      <a:pPr algn="ctr" fontAlgn="b"/>
                      <a:r>
                        <a:rPr lang="ru-RU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 период </a:t>
                      </a: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II </a:t>
                      </a:r>
                      <a:r>
                        <a:rPr lang="ru-RU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полугодия 2018 года – </a:t>
                      </a: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 </a:t>
                      </a:r>
                      <a:r>
                        <a:rPr lang="ru-RU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полугодия 2019 года </a:t>
                      </a:r>
                      <a:endParaRPr lang="ru-RU" sz="2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37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Максимальная мощность энергопринимающих устройств потребителя</a:t>
                      </a:r>
                    </a:p>
                  </a:txBody>
                  <a:tcPr anchor="ctr">
                    <a:solidFill>
                      <a:srgbClr val="FEF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Величина сбытовой надбавки,</a:t>
                      </a:r>
                      <a:endParaRPr lang="ru-RU" sz="2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ru-RU" sz="22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руб</a:t>
                      </a:r>
                      <a:r>
                        <a:rPr lang="ru-RU" sz="2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/кВт·ч, без НДС</a:t>
                      </a:r>
                      <a:endParaRPr lang="ru-RU" sz="2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21348"/>
                  </a:ext>
                </a:extLst>
              </a:tr>
              <a:tr h="4814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менее 670 кВт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0,29593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от 670 кВт до 10 МВт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0,15078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4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не менее 10 МВт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0,09864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EF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91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4F0D5C-CB76-4FD8-831A-9E3FFAB5AF53}"/>
              </a:ext>
            </a:extLst>
          </p:cNvPr>
          <p:cNvSpPr/>
          <p:nvPr/>
        </p:nvSpPr>
        <p:spPr>
          <a:xfrm>
            <a:off x="0" y="2412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Сколько заплатим сбытовой компании </a:t>
            </a:r>
            <a:br>
              <a:rPr lang="ru-RU" sz="4000" b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4000" b="1" dirty="0">
                <a:solidFill>
                  <a:srgbClr val="63A537">
                    <a:lumMod val="50000"/>
                  </a:srgbClr>
                </a:solidFill>
              </a:rPr>
              <a:t>за работу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D2388A-64F1-4AF7-A4AF-1E988039754E}"/>
              </a:ext>
            </a:extLst>
          </p:cNvPr>
          <p:cNvSpPr/>
          <p:nvPr/>
        </p:nvSpPr>
        <p:spPr>
          <a:xfrm>
            <a:off x="217401" y="1727202"/>
            <a:ext cx="4292005" cy="4483033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4000" b="1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>ГП</a:t>
            </a:r>
            <a:r>
              <a:rPr lang="ru-RU" sz="4000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ru-RU" sz="4000" i="1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>(ЧЭСК)</a:t>
            </a:r>
            <a:r>
              <a:rPr lang="ru-RU" sz="4800" i="1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4800" i="1" dirty="0">
                <a:solidFill>
                  <a:srgbClr val="63A537">
                    <a:lumMod val="50000"/>
                  </a:srgbClr>
                </a:solidFill>
              </a:rPr>
            </a:br>
            <a:endParaRPr lang="ru-RU" sz="800" i="1" dirty="0">
              <a:solidFill>
                <a:srgbClr val="63A537">
                  <a:lumMod val="50000"/>
                </a:srgbClr>
              </a:solidFill>
            </a:endParaRPr>
          </a:p>
          <a:p>
            <a:pPr lvl="0" algn="ctr"/>
            <a:r>
              <a:rPr lang="ru-RU" sz="2200" i="1" dirty="0">
                <a:solidFill>
                  <a:srgbClr val="63A537">
                    <a:lumMod val="50000"/>
                  </a:srgbClr>
                </a:solidFill>
              </a:rPr>
              <a:t>Рассмотрим предприятия с потреблением </a:t>
            </a:r>
          </a:p>
          <a:p>
            <a:pPr lvl="0" algn="ctr"/>
            <a:r>
              <a:rPr lang="ru-RU" sz="2200" i="1" dirty="0">
                <a:solidFill>
                  <a:srgbClr val="63A537">
                    <a:lumMod val="50000"/>
                  </a:srgbClr>
                </a:solidFill>
              </a:rPr>
              <a:t>300 000 </a:t>
            </a:r>
            <a:r>
              <a:rPr lang="ru-RU" sz="2200" i="1" dirty="0" err="1">
                <a:solidFill>
                  <a:srgbClr val="63A537">
                    <a:lumMod val="50000"/>
                  </a:srgbClr>
                </a:solidFill>
              </a:rPr>
              <a:t>кВт·ч</a:t>
            </a:r>
            <a:r>
              <a:rPr lang="ru-RU" sz="2200" i="1" dirty="0">
                <a:solidFill>
                  <a:srgbClr val="63A537">
                    <a:lumMod val="50000"/>
                  </a:srgbClr>
                </a:solidFill>
              </a:rPr>
              <a:t> в мес. и максимальной мощностью менее 670 кВт:</a:t>
            </a:r>
          </a:p>
          <a:p>
            <a:pPr algn="ctr" defTabSz="914377">
              <a:defRPr/>
            </a:pPr>
            <a:endParaRPr lang="ru-RU" sz="3600" i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ru-RU" sz="3600" i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ru-RU" sz="2400" i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3F7CAAC-1F65-4940-9686-5E33558A3131}"/>
              </a:ext>
            </a:extLst>
          </p:cNvPr>
          <p:cNvSpPr/>
          <p:nvPr/>
        </p:nvSpPr>
        <p:spPr>
          <a:xfrm>
            <a:off x="4628707" y="1727202"/>
            <a:ext cx="4292005" cy="4483033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ru-RU" sz="4000" b="1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>ЭСК</a:t>
            </a:r>
          </a:p>
          <a:p>
            <a:pPr algn="ctr"/>
            <a:r>
              <a:rPr lang="ru-RU" sz="3600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  <a:t/>
            </a:r>
            <a:br>
              <a:rPr lang="ru-RU" sz="3600" dirty="0">
                <a:solidFill>
                  <a:srgbClr val="63A537">
                    <a:lumMod val="50000"/>
                  </a:srgbClr>
                </a:solidFill>
                <a:latin typeface="Calibri" panose="020F0502020204030204"/>
              </a:rPr>
            </a:br>
            <a:endParaRPr lang="ru-RU" sz="24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ru-RU" sz="24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CC8740-858C-4FE8-BF35-2D6357B791D2}"/>
              </a:ext>
            </a:extLst>
          </p:cNvPr>
          <p:cNvSpPr/>
          <p:nvPr/>
        </p:nvSpPr>
        <p:spPr>
          <a:xfrm>
            <a:off x="404037" y="4444967"/>
            <a:ext cx="3784142" cy="15021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300 000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кВт·ч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* 0,29593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руб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кВт·ч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=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= 88 779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руб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(без НДС) в месяц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(1 млн. руб. в год)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4CACC0A-2DC2-476C-8392-7417AA67D3ED}"/>
              </a:ext>
            </a:extLst>
          </p:cNvPr>
          <p:cNvSpPr/>
          <p:nvPr/>
        </p:nvSpPr>
        <p:spPr>
          <a:xfrm>
            <a:off x="4744301" y="3208347"/>
            <a:ext cx="1972364" cy="216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63A537">
                    <a:lumMod val="50000"/>
                  </a:srgbClr>
                </a:solidFill>
              </a:rPr>
              <a:t>1 </a:t>
            </a:r>
            <a:r>
              <a:rPr lang="ru-RU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dirty="0">
                <a:solidFill>
                  <a:srgbClr val="63A537">
                    <a:lumMod val="50000"/>
                  </a:srgbClr>
                </a:solidFill>
              </a:rPr>
              <a:t>Установление </a:t>
            </a:r>
            <a:br>
              <a:rPr lang="ru-RU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dirty="0">
                <a:solidFill>
                  <a:srgbClr val="63A537">
                    <a:lumMod val="50000"/>
                  </a:srgbClr>
                </a:solidFill>
              </a:rPr>
              <a:t>сбытовой надбавки ЭСК к ценам, которые сложатся на ОРЭМ</a:t>
            </a:r>
            <a:endParaRPr lang="ru-RU" b="1" dirty="0">
              <a:solidFill>
                <a:srgbClr val="63A537">
                  <a:lumMod val="50000"/>
                </a:srgb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5C2B15-3CB3-450A-B943-BF33A62ECA76}"/>
              </a:ext>
            </a:extLst>
          </p:cNvPr>
          <p:cNvSpPr/>
          <p:nvPr/>
        </p:nvSpPr>
        <p:spPr>
          <a:xfrm>
            <a:off x="6780463" y="3208347"/>
            <a:ext cx="2023291" cy="216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63A537">
                    <a:lumMod val="50000"/>
                  </a:srgbClr>
                </a:solidFill>
              </a:rPr>
              <a:t>2 </a:t>
            </a:r>
            <a:br>
              <a:rPr lang="ru-RU" b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dirty="0">
                <a:solidFill>
                  <a:srgbClr val="63A537">
                    <a:lumMod val="50000"/>
                  </a:srgbClr>
                </a:solidFill>
              </a:rPr>
              <a:t>Установление </a:t>
            </a:r>
            <a:br>
              <a:rPr lang="ru-RU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dirty="0">
                <a:solidFill>
                  <a:srgbClr val="63A537">
                    <a:lumMod val="50000"/>
                  </a:srgbClr>
                </a:solidFill>
              </a:rPr>
              <a:t>фиксированной скидки к цене на электроэнергию ГП</a:t>
            </a:r>
            <a:endParaRPr lang="ru-RU" b="1" dirty="0">
              <a:solidFill>
                <a:srgbClr val="63A537">
                  <a:lumMod val="50000"/>
                </a:srgbClr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56F4031-AD53-4B38-816F-578C64F6FCA7}"/>
              </a:ext>
            </a:extLst>
          </p:cNvPr>
          <p:cNvSpPr/>
          <p:nvPr/>
        </p:nvSpPr>
        <p:spPr>
          <a:xfrm>
            <a:off x="4686503" y="2588756"/>
            <a:ext cx="4176411" cy="33583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</a:rPr>
              <a:t>Две модели ценообразования:</a:t>
            </a: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Фиксированная СН к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цене ОРЭМ (есть риски)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2. Фиксированная скидка к цене ГП (риски отсутствуют, </a:t>
            </a:r>
            <a:r>
              <a:rPr lang="ru-RU" sz="2600" b="1" i="1" dirty="0">
                <a:solidFill>
                  <a:srgbClr val="70330A"/>
                </a:solidFill>
              </a:rPr>
              <a:t>гарантированная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экономия потребителя)</a:t>
            </a:r>
          </a:p>
        </p:txBody>
      </p:sp>
    </p:spTree>
    <p:extLst>
      <p:ext uri="{BB962C8B-B14F-4D97-AF65-F5344CB8AC3E}">
        <p14:creationId xmlns:p14="http://schemas.microsoft.com/office/powerpoint/2010/main" val="637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C8B53F-26BD-4DDF-A8B8-AC2EB3F50BD3}"/>
              </a:ext>
            </a:extLst>
          </p:cNvPr>
          <p:cNvSpPr/>
          <p:nvPr/>
        </p:nvSpPr>
        <p:spPr>
          <a:xfrm>
            <a:off x="0" y="32744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63A537">
                    <a:lumMod val="50000"/>
                  </a:srgbClr>
                </a:solidFill>
              </a:rPr>
              <a:t>Что нужно сделать, чтобы начать </a:t>
            </a:r>
            <a:br>
              <a:rPr lang="ru-RU" sz="3600" b="1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3600" b="1" dirty="0">
                <a:solidFill>
                  <a:srgbClr val="63A537">
                    <a:lumMod val="50000"/>
                  </a:srgbClr>
                </a:solidFill>
              </a:rPr>
              <a:t>работу с ЭСК?</a:t>
            </a:r>
            <a:endParaRPr lang="ru-RU" sz="36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1283F1C-6043-4B9E-B976-C9E7D6D4641C}"/>
              </a:ext>
            </a:extLst>
          </p:cNvPr>
          <p:cNvSpPr/>
          <p:nvPr/>
        </p:nvSpPr>
        <p:spPr>
          <a:xfrm>
            <a:off x="429191" y="1802459"/>
            <a:ext cx="8461421" cy="1695069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               Заключить договор энергоснабжения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 ЭСК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D60F056-59B1-42AE-9AFF-45A499FAD7BA}"/>
              </a:ext>
            </a:extLst>
          </p:cNvPr>
          <p:cNvSpPr/>
          <p:nvPr/>
        </p:nvSpPr>
        <p:spPr>
          <a:xfrm>
            <a:off x="429191" y="3838353"/>
            <a:ext cx="8461421" cy="1988531"/>
          </a:xfrm>
          <a:prstGeom prst="roundRect">
            <a:avLst/>
          </a:prstGeom>
          <a:solidFill>
            <a:srgbClr val="F1FDD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>
                <a:solidFill>
                  <a:srgbClr val="63A537">
                    <a:lumMod val="50000"/>
                  </a:srgbClr>
                </a:solidFill>
              </a:rPr>
              <a:t>                Построить (модернизировать) АИИС КУЭ</a:t>
            </a:r>
            <a:r>
              <a:rPr lang="ru-RU" sz="2800" dirty="0">
                <a:solidFill>
                  <a:srgbClr val="63A537">
                    <a:lumMod val="50000"/>
                  </a:srgbClr>
                </a:solidFill>
              </a:rPr>
              <a:t/>
            </a:r>
            <a:br>
              <a:rPr lang="ru-RU" sz="2800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2800" dirty="0">
                <a:solidFill>
                  <a:srgbClr val="63A537">
                    <a:lumMod val="50000"/>
                  </a:srgbClr>
                </a:solidFill>
              </a:rPr>
              <a:t>                </a:t>
            </a: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(автоматизированная информационно-измерительная</a:t>
            </a:r>
            <a:br>
              <a:rPr lang="ru-RU" sz="2200" dirty="0">
                <a:solidFill>
                  <a:srgbClr val="63A537">
                    <a:lumMod val="50000"/>
                  </a:srgbClr>
                </a:solidFill>
              </a:rPr>
            </a:br>
            <a:r>
              <a:rPr lang="ru-RU" sz="2200" dirty="0">
                <a:solidFill>
                  <a:srgbClr val="63A537">
                    <a:lumMod val="50000"/>
                  </a:srgbClr>
                </a:solidFill>
              </a:rPr>
              <a:t>                     система коммерческого учета электроэнергии)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BD62AB1-E9AF-4A76-8997-A2993F18C594}"/>
              </a:ext>
            </a:extLst>
          </p:cNvPr>
          <p:cNvSpPr/>
          <p:nvPr/>
        </p:nvSpPr>
        <p:spPr>
          <a:xfrm>
            <a:off x="801822" y="2263445"/>
            <a:ext cx="877186" cy="839237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43ABE5B-AAFD-4C1E-BEFF-3DD897B4A33C}"/>
              </a:ext>
            </a:extLst>
          </p:cNvPr>
          <p:cNvSpPr/>
          <p:nvPr/>
        </p:nvSpPr>
        <p:spPr>
          <a:xfrm>
            <a:off x="801822" y="4412999"/>
            <a:ext cx="877186" cy="839237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354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ода, небо, внешний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0A9C77-D653-4299-9BBE-76B1BF14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1" y="0"/>
            <a:ext cx="9161822" cy="6324567"/>
          </a:xfr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8A031EB-F4E7-4668-87D0-670D78BFA1A0}"/>
              </a:ext>
            </a:extLst>
          </p:cNvPr>
          <p:cNvSpPr txBox="1">
            <a:spLocks/>
          </p:cNvSpPr>
          <p:nvPr/>
        </p:nvSpPr>
        <p:spPr>
          <a:xfrm>
            <a:off x="-685800" y="241259"/>
            <a:ext cx="10515600" cy="879559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4000" i="1" dirty="0">
              <a:solidFill>
                <a:srgbClr val="99CB38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Объект 6">
            <a:extLst>
              <a:ext uri="{FF2B5EF4-FFF2-40B4-BE49-F238E27FC236}">
                <a16:creationId xmlns:a16="http://schemas.microsoft.com/office/drawing/2014/main" id="{2A7A8BA4-FCD0-4620-A639-4191E8C265E3}"/>
              </a:ext>
            </a:extLst>
          </p:cNvPr>
          <p:cNvSpPr txBox="1">
            <a:spLocks/>
          </p:cNvSpPr>
          <p:nvPr/>
        </p:nvSpPr>
        <p:spPr>
          <a:xfrm>
            <a:off x="-685800" y="1395503"/>
            <a:ext cx="10515600" cy="478146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8" indent="-91438" algn="just" defTabSz="914377">
              <a:buClr>
                <a:srgbClr val="99CB38"/>
              </a:buClr>
              <a:defRPr/>
            </a:pPr>
            <a:endParaRPr lang="ru-RU" sz="2400" dirty="0">
              <a:solidFill>
                <a:srgbClr val="99CB38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DFD589-4CC4-4242-BAF8-A92353D2396B}"/>
              </a:ext>
            </a:extLst>
          </p:cNvPr>
          <p:cNvSpPr/>
          <p:nvPr/>
        </p:nvSpPr>
        <p:spPr>
          <a:xfrm>
            <a:off x="305435" y="319717"/>
            <a:ext cx="83751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63A537">
                    <a:lumMod val="50000"/>
                  </a:srgbClr>
                </a:solidFill>
              </a:rPr>
              <a:t>Требования к АИИС КУЭ на ОРЭМ</a:t>
            </a:r>
            <a:endParaRPr lang="ru-RU" sz="4400" b="1" dirty="0">
              <a:solidFill>
                <a:srgbClr val="63A537">
                  <a:lumMod val="50000"/>
                </a:srgbClr>
              </a:solidFill>
              <a:latin typeface="Calibri" panose="020F0502020204030204"/>
            </a:endParaRPr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1A8555DE-A44B-42C4-88A5-DEE848171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343261"/>
              </p:ext>
            </p:extLst>
          </p:nvPr>
        </p:nvGraphicFramePr>
        <p:xfrm>
          <a:off x="168424" y="1120818"/>
          <a:ext cx="6483711" cy="4754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AB5CBA94-2585-40BA-855A-20A163FE4A1F}"/>
              </a:ext>
            </a:extLst>
          </p:cNvPr>
          <p:cNvSpPr/>
          <p:nvPr/>
        </p:nvSpPr>
        <p:spPr>
          <a:xfrm>
            <a:off x="6901678" y="1493150"/>
            <a:ext cx="2001690" cy="4376715"/>
          </a:xfrm>
          <a:prstGeom prst="wedgeRoundRectCallout">
            <a:avLst>
              <a:gd name="adj1" fmla="val -90077"/>
              <a:gd name="adj2" fmla="val -58620"/>
              <a:gd name="adj3" fmla="val 16667"/>
            </a:avLst>
          </a:prstGeom>
          <a:solidFill>
            <a:srgbClr val="FBE19F"/>
          </a:solidFill>
          <a:ln>
            <a:solidFill>
              <a:srgbClr val="E1A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6C4E04"/>
                </a:solidFill>
              </a:rPr>
              <a:t>Срок вывода Потребителя на ОРЭМ</a:t>
            </a:r>
          </a:p>
          <a:p>
            <a:pPr algn="ctr"/>
            <a:r>
              <a:rPr lang="ru-RU" sz="2000" i="1" dirty="0">
                <a:solidFill>
                  <a:srgbClr val="6C4E04"/>
                </a:solidFill>
              </a:rPr>
              <a:t>составляет </a:t>
            </a:r>
            <a:r>
              <a:rPr lang="ru-RU" sz="2400" i="1" dirty="0">
                <a:solidFill>
                  <a:srgbClr val="6C4E04"/>
                </a:solidFill>
              </a:rPr>
              <a:t/>
            </a:r>
            <a:br>
              <a:rPr lang="ru-RU" sz="2400" i="1" dirty="0">
                <a:solidFill>
                  <a:srgbClr val="6C4E04"/>
                </a:solidFill>
              </a:rPr>
            </a:br>
            <a:r>
              <a:rPr lang="ru-RU" sz="2800" b="1" i="1" dirty="0">
                <a:solidFill>
                  <a:srgbClr val="6C4E04"/>
                </a:solidFill>
              </a:rPr>
              <a:t>9 месяцев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2CCA0DD-3509-4098-8C6F-FA5F2089E878}"/>
              </a:ext>
            </a:extLst>
          </p:cNvPr>
          <p:cNvSpPr/>
          <p:nvPr/>
        </p:nvSpPr>
        <p:spPr>
          <a:xfrm>
            <a:off x="2297229" y="2631687"/>
            <a:ext cx="2196714" cy="2129883"/>
          </a:xfrm>
          <a:prstGeom prst="ellipse">
            <a:avLst/>
          </a:prstGeom>
          <a:solidFill>
            <a:srgbClr val="FBE19F"/>
          </a:solidFill>
          <a:ln w="28575">
            <a:solidFill>
              <a:srgbClr val="E1A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C4E04"/>
                </a:solidFill>
              </a:rPr>
              <a:t>Стоимость </a:t>
            </a:r>
          </a:p>
          <a:p>
            <a:pPr algn="ctr"/>
            <a:r>
              <a:rPr lang="ru-RU" sz="1600" b="1" dirty="0">
                <a:solidFill>
                  <a:srgbClr val="6C4E04"/>
                </a:solidFill>
              </a:rPr>
              <a:t>АИИС КУЭ составляет от 0,8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728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Специальное оформление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TM02900720[[fn=Интеграл]]</Template>
  <TotalTime>3937</TotalTime>
  <Words>497</Words>
  <Application>Microsoft Office PowerPoint</Application>
  <PresentationFormat>Экран (4:3)</PresentationFormat>
  <Paragraphs>119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Wingdings 2</vt:lpstr>
      <vt:lpstr>HDOfficeLightV0</vt:lpstr>
      <vt:lpstr>Специальное оформление</vt:lpstr>
      <vt:lpstr>1_Специальное оформление</vt:lpstr>
      <vt:lpstr>3_Специальное оформление</vt:lpstr>
      <vt:lpstr>2_Специальное оформление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Яковлева</dc:creator>
  <cp:lastModifiedBy>Шеляпина Марина</cp:lastModifiedBy>
  <cp:revision>230</cp:revision>
  <cp:lastPrinted>2018-05-10T05:46:12Z</cp:lastPrinted>
  <dcterms:created xsi:type="dcterms:W3CDTF">2018-02-27T06:15:25Z</dcterms:created>
  <dcterms:modified xsi:type="dcterms:W3CDTF">2018-05-24T11:04:21Z</dcterms:modified>
</cp:coreProperties>
</file>