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2" r:id="rId3"/>
    <p:sldId id="265" r:id="rId4"/>
    <p:sldId id="286" r:id="rId5"/>
    <p:sldId id="283" r:id="rId6"/>
    <p:sldId id="284" r:id="rId7"/>
    <p:sldId id="281" r:id="rId8"/>
    <p:sldId id="288" r:id="rId9"/>
    <p:sldId id="287" r:id="rId10"/>
    <p:sldId id="268" r:id="rId11"/>
    <p:sldId id="27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77821"/>
    <a:srgbClr val="9A6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norsforum.ru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donorsforum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F0EF0-5456-48BD-B29F-E7AED280BA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7FC4A-FBB6-4AE1-9D8A-1FCAEE341999}">
      <dgm:prSet phldrT="[Текст]"/>
      <dgm:spPr>
        <a:solidFill>
          <a:srgbClr val="FFCC00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Золотой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стандарт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05E5FA9-03EF-4834-9496-65E3FACEFA93}" type="parTrans" cxnId="{A769563F-CD28-4E4B-8B6A-8E172D66409C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8505101-E84D-4811-9B4F-5B0A1D6E2E50}" type="sibTrans" cxnId="{A769563F-CD28-4E4B-8B6A-8E172D66409C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6787CA-884A-4F5B-87B6-AE02E439E64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Серебряный стандарт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2E00F1-1DF0-40A1-886F-C3C70BDBB452}" type="parTrans" cxnId="{70D9FA73-5B1A-49E9-A2F8-EA8797A3E73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1C0FFC9-AEE6-45C2-AB98-231720B0CB69}" type="sibTrans" cxnId="{70D9FA73-5B1A-49E9-A2F8-EA8797A3E73B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8822D6-6124-4865-9BDF-83461CF39BA3}">
      <dgm:prSet phldrT="[Текст]"/>
      <dgm:spPr>
        <a:solidFill>
          <a:srgbClr val="CC6600">
            <a:alpha val="81000"/>
          </a:srgb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Бронзовый стандарт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0BEFCF7-D620-416F-AD6C-93EF5E1B3F32}" type="parTrans" cxnId="{3EF1C691-99FD-4F89-B588-8B06404488F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6A33FC-7BF1-4155-BEA2-7B776358A147}" type="sibTrans" cxnId="{3EF1C691-99FD-4F89-B588-8B06404488F3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A2F22B2-DDD8-4E71-8BCB-BC40AADB1C3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Базовый уровень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32E23BC-D04F-4514-A651-373F006B44E4}" type="parTrans" cxnId="{B78C8F7B-5BF9-471D-9497-459025D99DA4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BA22C80-4961-42E3-B81E-5B055D671F31}" type="sibTrans" cxnId="{B78C8F7B-5BF9-471D-9497-459025D99DA4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74D527-F59B-4A3D-9917-7AB0372C9751}" type="pres">
      <dgm:prSet presAssocID="{15DF0EF0-5456-48BD-B29F-E7AED280BA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C638-F50F-407A-92D3-B2005A4EA43D}" type="pres">
      <dgm:prSet presAssocID="{22C7FC4A-FBB6-4AE1-9D8A-1FCAEE3419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ED65-2958-43AE-BEC0-3E35768F0457}" type="pres">
      <dgm:prSet presAssocID="{D8505101-E84D-4811-9B4F-5B0A1D6E2E50}" presName="sibTrans" presStyleCnt="0"/>
      <dgm:spPr/>
    </dgm:pt>
    <dgm:pt modelId="{7B48D94C-692E-4203-8820-AC0603087CC1}" type="pres">
      <dgm:prSet presAssocID="{E16787CA-884A-4F5B-87B6-AE02E439E6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1998-C5E3-4D8E-B442-D87C854A769E}" type="pres">
      <dgm:prSet presAssocID="{C1C0FFC9-AEE6-45C2-AB98-231720B0CB69}" presName="sibTrans" presStyleCnt="0"/>
      <dgm:spPr/>
    </dgm:pt>
    <dgm:pt modelId="{2DF24568-2CBD-493E-8C34-CBBE5255E08F}" type="pres">
      <dgm:prSet presAssocID="{CF8822D6-6124-4865-9BDF-83461CF39B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48EE5-8576-49D0-ABB4-BFDE6E5C3B4D}" type="pres">
      <dgm:prSet presAssocID="{DE6A33FC-7BF1-4155-BEA2-7B776358A147}" presName="sibTrans" presStyleCnt="0"/>
      <dgm:spPr/>
    </dgm:pt>
    <dgm:pt modelId="{A2B95E4F-63D7-401C-95E7-BBB95192E8B6}" type="pres">
      <dgm:prSet presAssocID="{BA2F22B2-DDD8-4E71-8BCB-BC40AADB1C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1C691-99FD-4F89-B588-8B06404488F3}" srcId="{15DF0EF0-5456-48BD-B29F-E7AED280BA1E}" destId="{CF8822D6-6124-4865-9BDF-83461CF39BA3}" srcOrd="2" destOrd="0" parTransId="{20BEFCF7-D620-416F-AD6C-93EF5E1B3F32}" sibTransId="{DE6A33FC-7BF1-4155-BEA2-7B776358A147}"/>
    <dgm:cxn modelId="{A769563F-CD28-4E4B-8B6A-8E172D66409C}" srcId="{15DF0EF0-5456-48BD-B29F-E7AED280BA1E}" destId="{22C7FC4A-FBB6-4AE1-9D8A-1FCAEE341999}" srcOrd="0" destOrd="0" parTransId="{105E5FA9-03EF-4834-9496-65E3FACEFA93}" sibTransId="{D8505101-E84D-4811-9B4F-5B0A1D6E2E50}"/>
    <dgm:cxn modelId="{B78C8F7B-5BF9-471D-9497-459025D99DA4}" srcId="{15DF0EF0-5456-48BD-B29F-E7AED280BA1E}" destId="{BA2F22B2-DDD8-4E71-8BCB-BC40AADB1C36}" srcOrd="3" destOrd="0" parTransId="{D32E23BC-D04F-4514-A651-373F006B44E4}" sibTransId="{FBA22C80-4961-42E3-B81E-5B055D671F31}"/>
    <dgm:cxn modelId="{B32EF3C3-72EC-4314-8045-90BC11003F4F}" type="presOf" srcId="{BA2F22B2-DDD8-4E71-8BCB-BC40AADB1C36}" destId="{A2B95E4F-63D7-401C-95E7-BBB95192E8B6}" srcOrd="0" destOrd="0" presId="urn:microsoft.com/office/officeart/2005/8/layout/default"/>
    <dgm:cxn modelId="{6CF92885-0010-4707-A476-C396D4201627}" type="presOf" srcId="{15DF0EF0-5456-48BD-B29F-E7AED280BA1E}" destId="{4374D527-F59B-4A3D-9917-7AB0372C9751}" srcOrd="0" destOrd="0" presId="urn:microsoft.com/office/officeart/2005/8/layout/default"/>
    <dgm:cxn modelId="{4EAA8B15-D44B-46E7-8DE0-B117551932DC}" type="presOf" srcId="{E16787CA-884A-4F5B-87B6-AE02E439E64C}" destId="{7B48D94C-692E-4203-8820-AC0603087CC1}" srcOrd="0" destOrd="0" presId="urn:microsoft.com/office/officeart/2005/8/layout/default"/>
    <dgm:cxn modelId="{70D9FA73-5B1A-49E9-A2F8-EA8797A3E73B}" srcId="{15DF0EF0-5456-48BD-B29F-E7AED280BA1E}" destId="{E16787CA-884A-4F5B-87B6-AE02E439E64C}" srcOrd="1" destOrd="0" parTransId="{542E00F1-1DF0-40A1-886F-C3C70BDBB452}" sibTransId="{C1C0FFC9-AEE6-45C2-AB98-231720B0CB69}"/>
    <dgm:cxn modelId="{F1992AEA-687E-49BC-8DB7-3CC708A80361}" type="presOf" srcId="{CF8822D6-6124-4865-9BDF-83461CF39BA3}" destId="{2DF24568-2CBD-493E-8C34-CBBE5255E08F}" srcOrd="0" destOrd="0" presId="urn:microsoft.com/office/officeart/2005/8/layout/default"/>
    <dgm:cxn modelId="{89A319E9-542B-4988-8014-691B2C4C205F}" type="presOf" srcId="{22C7FC4A-FBB6-4AE1-9D8A-1FCAEE341999}" destId="{DBD1C638-F50F-407A-92D3-B2005A4EA43D}" srcOrd="0" destOrd="0" presId="urn:microsoft.com/office/officeart/2005/8/layout/default"/>
    <dgm:cxn modelId="{92EA028F-B47C-4893-B5EA-A641433FC716}" type="presParOf" srcId="{4374D527-F59B-4A3D-9917-7AB0372C9751}" destId="{DBD1C638-F50F-407A-92D3-B2005A4EA43D}" srcOrd="0" destOrd="0" presId="urn:microsoft.com/office/officeart/2005/8/layout/default"/>
    <dgm:cxn modelId="{1E25F473-270A-4950-A938-10B85D79AF2D}" type="presParOf" srcId="{4374D527-F59B-4A3D-9917-7AB0372C9751}" destId="{847DED65-2958-43AE-BEC0-3E35768F0457}" srcOrd="1" destOrd="0" presId="urn:microsoft.com/office/officeart/2005/8/layout/default"/>
    <dgm:cxn modelId="{4927AA05-60CB-4AEA-94B1-F2B6F9A6A98D}" type="presParOf" srcId="{4374D527-F59B-4A3D-9917-7AB0372C9751}" destId="{7B48D94C-692E-4203-8820-AC0603087CC1}" srcOrd="2" destOrd="0" presId="urn:microsoft.com/office/officeart/2005/8/layout/default"/>
    <dgm:cxn modelId="{703ACD2D-6188-46B6-BD29-8D4696E965A0}" type="presParOf" srcId="{4374D527-F59B-4A3D-9917-7AB0372C9751}" destId="{BA031998-C5E3-4D8E-B442-D87C854A769E}" srcOrd="3" destOrd="0" presId="urn:microsoft.com/office/officeart/2005/8/layout/default"/>
    <dgm:cxn modelId="{CC1B506A-15B8-4E13-9349-1B4862EFAF99}" type="presParOf" srcId="{4374D527-F59B-4A3D-9917-7AB0372C9751}" destId="{2DF24568-2CBD-493E-8C34-CBBE5255E08F}" srcOrd="4" destOrd="0" presId="urn:microsoft.com/office/officeart/2005/8/layout/default"/>
    <dgm:cxn modelId="{C715EC60-F700-40D3-9788-55E3BAB3EF26}" type="presParOf" srcId="{4374D527-F59B-4A3D-9917-7AB0372C9751}" destId="{02E48EE5-8576-49D0-ABB4-BFDE6E5C3B4D}" srcOrd="5" destOrd="0" presId="urn:microsoft.com/office/officeart/2005/8/layout/default"/>
    <dgm:cxn modelId="{AACC2A7C-2D1D-4F8C-BAF6-FB8F3477F54E}" type="presParOf" srcId="{4374D527-F59B-4A3D-9917-7AB0372C9751}" destId="{A2B95E4F-63D7-401C-95E7-BBB95192E8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A9CDE-8138-4153-B3C5-30F9A6BCA99F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CE23F42-81FE-4984-992B-28AEB6C70F6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Заполнить заявку-анкету с сайта                             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4A0574-371B-4D84-91FA-0EDB72E4133E}" type="par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895A857-EF48-40DA-9253-FC48D4B8167C}" type="sibTrans" cxnId="{FA05B220-DD61-443A-8B47-F2D093A5036B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512B8D7-C5AB-49CD-99A1-0A117AE5ACB2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www.donorsforum.ru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87C01CC-2293-4EDE-A3F8-209DB19DCD7D}" type="par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78D9546-B6C6-46B6-8DD1-586D49228446}" type="sibTrans" cxnId="{AEE3F294-E57D-4F58-A016-ED281A220A5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1E85C73-E75B-48C2-A5C4-7D5299FC0F64}">
      <dgm:prSet phldrT="[Текст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ОТПРАВИТЬ  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DD3619-F4E6-4442-882A-91395BEEDDA5}" type="sib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87A879-552A-4188-87DD-9B6DE1069748}" type="parTrans" cxnId="{DE494FD5-BD56-4C30-A4F6-5420031C3897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A7A6174-D604-4CE5-A4EA-4CB44F2048E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Добавить ссылку на отчет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65FA5F0-00CE-4920-BDB0-7ABD2CFBCA99}" type="sib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4BB578-8CD7-4335-BFE3-973A9C91EA08}" type="parTrans" cxnId="{B57D6894-49EE-461D-8B4C-3473F86CD2D3}">
      <dgm:prSet/>
      <dgm:spPr/>
      <dgm:t>
        <a:bodyPr/>
        <a:lstStyle/>
        <a:p>
          <a:endParaRPr lang="ru-RU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6E36CC-12A7-4751-BD9D-815AE18E5146}" type="pres">
      <dgm:prSet presAssocID="{BECA9CDE-8138-4153-B3C5-30F9A6BCA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F479C-F394-489B-B4F6-703FF167E226}" type="pres">
      <dgm:prSet presAssocID="{DA7A6174-D604-4CE5-A4EA-4CB44F2048EC}" presName="boxAndChildren" presStyleCnt="0"/>
      <dgm:spPr/>
    </dgm:pt>
    <dgm:pt modelId="{424963B6-5CD4-4461-8235-C97B516481D1}" type="pres">
      <dgm:prSet presAssocID="{DA7A6174-D604-4CE5-A4EA-4CB44F2048EC}" presName="parentTextBox" presStyleLbl="node1" presStyleIdx="0" presStyleCnt="2"/>
      <dgm:spPr/>
      <dgm:t>
        <a:bodyPr/>
        <a:lstStyle/>
        <a:p>
          <a:endParaRPr lang="ru-RU"/>
        </a:p>
      </dgm:t>
    </dgm:pt>
    <dgm:pt modelId="{90AF14C6-01E2-4E4D-88D2-8F93F0DADB5C}" type="pres">
      <dgm:prSet presAssocID="{DA7A6174-D604-4CE5-A4EA-4CB44F2048EC}" presName="entireBox" presStyleLbl="node1" presStyleIdx="0" presStyleCnt="2" custLinFactNeighborX="18107" custLinFactNeighborY="30683"/>
      <dgm:spPr/>
      <dgm:t>
        <a:bodyPr/>
        <a:lstStyle/>
        <a:p>
          <a:endParaRPr lang="ru-RU"/>
        </a:p>
      </dgm:t>
    </dgm:pt>
    <dgm:pt modelId="{187C6DF9-3993-4B20-A3C1-D89677924FF2}" type="pres">
      <dgm:prSet presAssocID="{DA7A6174-D604-4CE5-A4EA-4CB44F2048EC}" presName="descendantBox" presStyleCnt="0"/>
      <dgm:spPr/>
    </dgm:pt>
    <dgm:pt modelId="{0F5678A7-6587-4E89-9D1F-EA6EAEBA92DA}" type="pres">
      <dgm:prSet presAssocID="{D1E85C73-E75B-48C2-A5C4-7D5299FC0F64}" presName="childTextBox" presStyleLbl="fgAccFollowNode1" presStyleIdx="0" presStyleCnt="2" custLinFactNeighborY="-1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0209-AC10-4761-B2F6-4A5096B5DF66}" type="pres">
      <dgm:prSet presAssocID="{7895A857-EF48-40DA-9253-FC48D4B8167C}" presName="sp" presStyleCnt="0"/>
      <dgm:spPr/>
    </dgm:pt>
    <dgm:pt modelId="{49B8D60C-22BD-4D98-832E-3F4CF36857F3}" type="pres">
      <dgm:prSet presAssocID="{5CE23F42-81FE-4984-992B-28AEB6C70F63}" presName="arrowAndChildren" presStyleCnt="0"/>
      <dgm:spPr/>
    </dgm:pt>
    <dgm:pt modelId="{B4049B9A-162E-4E3F-B99D-9ECD5813673B}" type="pres">
      <dgm:prSet presAssocID="{5CE23F42-81FE-4984-992B-28AEB6C70F6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D9C0D0D-0B38-4FA4-B248-1EF99DD3C9AC}" type="pres">
      <dgm:prSet presAssocID="{5CE23F42-81FE-4984-992B-28AEB6C70F63}" presName="arrow" presStyleLbl="node1" presStyleIdx="1" presStyleCnt="2" custLinFactNeighborX="-3544" custLinFactNeighborY="7246"/>
      <dgm:spPr/>
      <dgm:t>
        <a:bodyPr/>
        <a:lstStyle/>
        <a:p>
          <a:endParaRPr lang="ru-RU"/>
        </a:p>
      </dgm:t>
    </dgm:pt>
    <dgm:pt modelId="{9281EBC1-BADF-438F-A869-3AFC4DD3F577}" type="pres">
      <dgm:prSet presAssocID="{5CE23F42-81FE-4984-992B-28AEB6C70F63}" presName="descendantArrow" presStyleCnt="0"/>
      <dgm:spPr/>
    </dgm:pt>
    <dgm:pt modelId="{8CA8F73C-D9AE-4A07-8DCB-5DDEF5755699}" type="pres">
      <dgm:prSet presAssocID="{8512B8D7-C5AB-49CD-99A1-0A117AE5ACB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1226B-ED8E-4F10-87D8-1B558D76CFFC}" type="presOf" srcId="{DA7A6174-D604-4CE5-A4EA-4CB44F2048EC}" destId="{90AF14C6-01E2-4E4D-88D2-8F93F0DADB5C}" srcOrd="1" destOrd="0" presId="urn:microsoft.com/office/officeart/2005/8/layout/process4"/>
    <dgm:cxn modelId="{D0D1AB68-66DB-44A2-80B7-E219A3B1F7BB}" type="presOf" srcId="{DA7A6174-D604-4CE5-A4EA-4CB44F2048EC}" destId="{424963B6-5CD4-4461-8235-C97B516481D1}" srcOrd="0" destOrd="0" presId="urn:microsoft.com/office/officeart/2005/8/layout/process4"/>
    <dgm:cxn modelId="{E9B60601-E149-4518-B9F3-D2C394F7FC3A}" type="presOf" srcId="{5CE23F42-81FE-4984-992B-28AEB6C70F63}" destId="{5D9C0D0D-0B38-4FA4-B248-1EF99DD3C9AC}" srcOrd="1" destOrd="0" presId="urn:microsoft.com/office/officeart/2005/8/layout/process4"/>
    <dgm:cxn modelId="{FA05B220-DD61-443A-8B47-F2D093A5036B}" srcId="{BECA9CDE-8138-4153-B3C5-30F9A6BCA99F}" destId="{5CE23F42-81FE-4984-992B-28AEB6C70F63}" srcOrd="0" destOrd="0" parTransId="{724A0574-371B-4D84-91FA-0EDB72E4133E}" sibTransId="{7895A857-EF48-40DA-9253-FC48D4B8167C}"/>
    <dgm:cxn modelId="{C64F56D6-3D75-428C-956D-6AA79BF8B678}" type="presOf" srcId="{BECA9CDE-8138-4153-B3C5-30F9A6BCA99F}" destId="{166E36CC-12A7-4751-BD9D-815AE18E5146}" srcOrd="0" destOrd="0" presId="urn:microsoft.com/office/officeart/2005/8/layout/process4"/>
    <dgm:cxn modelId="{B57D6894-49EE-461D-8B4C-3473F86CD2D3}" srcId="{BECA9CDE-8138-4153-B3C5-30F9A6BCA99F}" destId="{DA7A6174-D604-4CE5-A4EA-4CB44F2048EC}" srcOrd="1" destOrd="0" parTransId="{F94BB578-8CD7-4335-BFE3-973A9C91EA08}" sibTransId="{365FA5F0-00CE-4920-BDB0-7ABD2CFBCA99}"/>
    <dgm:cxn modelId="{DE494FD5-BD56-4C30-A4F6-5420031C3897}" srcId="{DA7A6174-D604-4CE5-A4EA-4CB44F2048EC}" destId="{D1E85C73-E75B-48C2-A5C4-7D5299FC0F64}" srcOrd="0" destOrd="0" parTransId="{5A87A879-552A-4188-87DD-9B6DE1069748}" sibTransId="{E8DD3619-F4E6-4442-882A-91395BEEDDA5}"/>
    <dgm:cxn modelId="{B5E539FA-E6C4-4F8D-883E-76D38DDC41FC}" type="presOf" srcId="{5CE23F42-81FE-4984-992B-28AEB6C70F63}" destId="{B4049B9A-162E-4E3F-B99D-9ECD5813673B}" srcOrd="0" destOrd="0" presId="urn:microsoft.com/office/officeart/2005/8/layout/process4"/>
    <dgm:cxn modelId="{5A1AA5FC-4B59-43C4-A21C-247B1431AA3D}" type="presOf" srcId="{D1E85C73-E75B-48C2-A5C4-7D5299FC0F64}" destId="{0F5678A7-6587-4E89-9D1F-EA6EAEBA92DA}" srcOrd="0" destOrd="0" presId="urn:microsoft.com/office/officeart/2005/8/layout/process4"/>
    <dgm:cxn modelId="{A379D652-D0B0-4574-B174-6E358FBF228D}" type="presOf" srcId="{8512B8D7-C5AB-49CD-99A1-0A117AE5ACB2}" destId="{8CA8F73C-D9AE-4A07-8DCB-5DDEF5755699}" srcOrd="0" destOrd="0" presId="urn:microsoft.com/office/officeart/2005/8/layout/process4"/>
    <dgm:cxn modelId="{AEE3F294-E57D-4F58-A016-ED281A220A53}" srcId="{5CE23F42-81FE-4984-992B-28AEB6C70F63}" destId="{8512B8D7-C5AB-49CD-99A1-0A117AE5ACB2}" srcOrd="0" destOrd="0" parTransId="{087C01CC-2293-4EDE-A3F8-209DB19DCD7D}" sibTransId="{178D9546-B6C6-46B6-8DD1-586D49228446}"/>
    <dgm:cxn modelId="{0297E77F-2D3C-49A2-B957-CA28536EA819}" type="presParOf" srcId="{166E36CC-12A7-4751-BD9D-815AE18E5146}" destId="{1CEF479C-F394-489B-B4F6-703FF167E226}" srcOrd="0" destOrd="0" presId="urn:microsoft.com/office/officeart/2005/8/layout/process4"/>
    <dgm:cxn modelId="{8DD2C485-6A1A-4F0F-A474-9930880BC55B}" type="presParOf" srcId="{1CEF479C-F394-489B-B4F6-703FF167E226}" destId="{424963B6-5CD4-4461-8235-C97B516481D1}" srcOrd="0" destOrd="0" presId="urn:microsoft.com/office/officeart/2005/8/layout/process4"/>
    <dgm:cxn modelId="{03EFA46C-6D5A-4D14-89C0-4DF14F392A4D}" type="presParOf" srcId="{1CEF479C-F394-489B-B4F6-703FF167E226}" destId="{90AF14C6-01E2-4E4D-88D2-8F93F0DADB5C}" srcOrd="1" destOrd="0" presId="urn:microsoft.com/office/officeart/2005/8/layout/process4"/>
    <dgm:cxn modelId="{64EB03DA-9491-4972-A984-1625D5F0BB43}" type="presParOf" srcId="{1CEF479C-F394-489B-B4F6-703FF167E226}" destId="{187C6DF9-3993-4B20-A3C1-D89677924FF2}" srcOrd="2" destOrd="0" presId="urn:microsoft.com/office/officeart/2005/8/layout/process4"/>
    <dgm:cxn modelId="{C89AAD70-5D5B-44AB-A3AF-45010F368F9A}" type="presParOf" srcId="{187C6DF9-3993-4B20-A3C1-D89677924FF2}" destId="{0F5678A7-6587-4E89-9D1F-EA6EAEBA92DA}" srcOrd="0" destOrd="0" presId="urn:microsoft.com/office/officeart/2005/8/layout/process4"/>
    <dgm:cxn modelId="{A825EABE-293D-4834-8AB6-CAB087C2EF06}" type="presParOf" srcId="{166E36CC-12A7-4751-BD9D-815AE18E5146}" destId="{F0C00209-AC10-4761-B2F6-4A5096B5DF66}" srcOrd="1" destOrd="0" presId="urn:microsoft.com/office/officeart/2005/8/layout/process4"/>
    <dgm:cxn modelId="{982A582D-05C5-4289-9462-92EE6A779E9A}" type="presParOf" srcId="{166E36CC-12A7-4751-BD9D-815AE18E5146}" destId="{49B8D60C-22BD-4D98-832E-3F4CF36857F3}" srcOrd="2" destOrd="0" presId="urn:microsoft.com/office/officeart/2005/8/layout/process4"/>
    <dgm:cxn modelId="{ABC757B8-6BA5-4153-9904-451F92A52A9B}" type="presParOf" srcId="{49B8D60C-22BD-4D98-832E-3F4CF36857F3}" destId="{B4049B9A-162E-4E3F-B99D-9ECD5813673B}" srcOrd="0" destOrd="0" presId="urn:microsoft.com/office/officeart/2005/8/layout/process4"/>
    <dgm:cxn modelId="{0C3C794E-9FB2-4B22-A4FC-9A694BD87D0B}" type="presParOf" srcId="{49B8D60C-22BD-4D98-832E-3F4CF36857F3}" destId="{5D9C0D0D-0B38-4FA4-B248-1EF99DD3C9AC}" srcOrd="1" destOrd="0" presId="urn:microsoft.com/office/officeart/2005/8/layout/process4"/>
    <dgm:cxn modelId="{8D393C98-CF47-4FC9-B5E5-E96DD0AC8BFA}" type="presParOf" srcId="{49B8D60C-22BD-4D98-832E-3F4CF36857F3}" destId="{9281EBC1-BADF-438F-A869-3AFC4DD3F577}" srcOrd="2" destOrd="0" presId="urn:microsoft.com/office/officeart/2005/8/layout/process4"/>
    <dgm:cxn modelId="{B0B579F1-9CBB-4F10-99EE-E909A58446D1}" type="presParOf" srcId="{9281EBC1-BADF-438F-A869-3AFC4DD3F577}" destId="{8CA8F73C-D9AE-4A07-8DCB-5DDEF575569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C638-F50F-407A-92D3-B2005A4EA43D}">
      <dsp:nvSpPr>
        <dsp:cNvPr id="0" name=""/>
        <dsp:cNvSpPr/>
      </dsp:nvSpPr>
      <dsp:spPr>
        <a:xfrm>
          <a:off x="764" y="361911"/>
          <a:ext cx="2982460" cy="1789476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Золотой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стандарт 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4" y="361911"/>
        <a:ext cx="2982460" cy="1789476"/>
      </dsp:txXfrm>
    </dsp:sp>
    <dsp:sp modelId="{7B48D94C-692E-4203-8820-AC0603087CC1}">
      <dsp:nvSpPr>
        <dsp:cNvPr id="0" name=""/>
        <dsp:cNvSpPr/>
      </dsp:nvSpPr>
      <dsp:spPr>
        <a:xfrm>
          <a:off x="3281471" y="361911"/>
          <a:ext cx="2982460" cy="178947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Серебряный стандарт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81471" y="361911"/>
        <a:ext cx="2982460" cy="1789476"/>
      </dsp:txXfrm>
    </dsp:sp>
    <dsp:sp modelId="{2DF24568-2CBD-493E-8C34-CBBE5255E08F}">
      <dsp:nvSpPr>
        <dsp:cNvPr id="0" name=""/>
        <dsp:cNvSpPr/>
      </dsp:nvSpPr>
      <dsp:spPr>
        <a:xfrm>
          <a:off x="764" y="2449634"/>
          <a:ext cx="2982460" cy="1789476"/>
        </a:xfrm>
        <a:prstGeom prst="rect">
          <a:avLst/>
        </a:prstGeom>
        <a:solidFill>
          <a:srgbClr val="CC6600">
            <a:alpha val="8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Бронзовый стандарт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64" y="2449634"/>
        <a:ext cx="2982460" cy="1789476"/>
      </dsp:txXfrm>
    </dsp:sp>
    <dsp:sp modelId="{A2B95E4F-63D7-401C-95E7-BBB95192E8B6}">
      <dsp:nvSpPr>
        <dsp:cNvPr id="0" name=""/>
        <dsp:cNvSpPr/>
      </dsp:nvSpPr>
      <dsp:spPr>
        <a:xfrm>
          <a:off x="3281471" y="2449634"/>
          <a:ext cx="2982460" cy="178947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Базовый уровень</a:t>
          </a:r>
          <a:endParaRPr lang="ru-RU" sz="3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281471" y="2449634"/>
        <a:ext cx="2982460" cy="1789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F14C6-01E2-4E4D-88D2-8F93F0DADB5C}">
      <dsp:nvSpPr>
        <dsp:cNvPr id="0" name=""/>
        <dsp:cNvSpPr/>
      </dsp:nvSpPr>
      <dsp:spPr>
        <a:xfrm>
          <a:off x="0" y="2454671"/>
          <a:ext cx="6096000" cy="160932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Добавить ссылку на отчет</a:t>
          </a:r>
          <a:endParaRPr lang="ru-RU" sz="3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454671"/>
        <a:ext cx="6096000" cy="869037"/>
      </dsp:txXfrm>
    </dsp:sp>
    <dsp:sp modelId="{0F5678A7-6587-4E89-9D1F-EA6EAEBA92DA}">
      <dsp:nvSpPr>
        <dsp:cNvPr id="0" name=""/>
        <dsp:cNvSpPr/>
      </dsp:nvSpPr>
      <dsp:spPr>
        <a:xfrm>
          <a:off x="0" y="3168356"/>
          <a:ext cx="6096000" cy="74029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ОТПРАВИТЬ  </a:t>
          </a:r>
          <a:endParaRPr lang="ru-RU" sz="4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3168356"/>
        <a:ext cx="6096000" cy="740290"/>
      </dsp:txXfrm>
    </dsp:sp>
    <dsp:sp modelId="{5D9C0D0D-0B38-4FA4-B248-1EF99DD3C9AC}">
      <dsp:nvSpPr>
        <dsp:cNvPr id="0" name=""/>
        <dsp:cNvSpPr/>
      </dsp:nvSpPr>
      <dsp:spPr>
        <a:xfrm rot="10800000">
          <a:off x="0" y="181181"/>
          <a:ext cx="6096000" cy="2475146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Заполнить заявку-анкету с сайта                             </a:t>
          </a:r>
          <a:endParaRPr lang="ru-RU" sz="3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10800000">
        <a:off x="0" y="181181"/>
        <a:ext cx="6096000" cy="868776"/>
      </dsp:txXfrm>
    </dsp:sp>
    <dsp:sp modelId="{8CA8F73C-D9AE-4A07-8DCB-5DDEF5755699}">
      <dsp:nvSpPr>
        <dsp:cNvPr id="0" name=""/>
        <dsp:cNvSpPr/>
      </dsp:nvSpPr>
      <dsp:spPr>
        <a:xfrm>
          <a:off x="0" y="870609"/>
          <a:ext cx="6096000" cy="740068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/>
            </a:rPr>
            <a:t>www.donorsforum.ru</a:t>
          </a:r>
          <a:endParaRPr lang="ru-RU" sz="4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870609"/>
        <a:ext cx="6096000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9871-8B0C-471E-BEEE-F247C8F9B916}" type="datetimeFigureOut">
              <a:rPr lang="ru-RU" smtClean="0"/>
              <a:t>25.05.2018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FEAA-F3A9-45A9-A4B6-297B41787B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2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240B-AB39-41B7-ACDD-A6861EC85C6C}" type="datetimeFigureOut">
              <a:rPr lang="ru-RU" smtClean="0"/>
              <a:t>25.05.2018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8230-F18D-43FF-9C0D-048E0CAD12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4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8230-F18D-43FF-9C0D-048E0CAD124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D21A-A87E-4D3B-BE63-75F1762A98C8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5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6D53-3A50-4079-A1F1-0409A34F43DC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5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3AEE-6C22-4088-8420-AD16BFFC795F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2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B65C-21D4-45EE-9848-C18F92DC00D7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1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2A6D-6C95-4AF7-A9DB-EAF8940207B7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9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C740-7238-42EC-8912-89663FBF9760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4899-C143-4CAB-A5F6-D7A3A48B386C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1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3DC0-C2CA-4E23-A805-5405672BD83D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7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F0CA-C4B7-4171-984F-66E23C203EA1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5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29D5-58A2-4D83-870B-C7BE1AB1E42B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E2E8-1FC7-4B7F-AE73-A167F12434E6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1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8EDC-9A15-4B2A-9E02-67F5641AFB56}" type="datetime1">
              <a:rPr lang="ru-RU" smtClean="0"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1D21-9130-4122-A2C0-B4F9FCBAA8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88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ochka.otcheta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acebook.com/Tocka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chkao@donorsforum.ru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www.donorsforum.ru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19.jpeg"/><Relationship Id="rId10" Type="http://schemas.openxmlformats.org/officeDocument/2006/relationships/image" Target="../media/image3.jpeg"/><Relationship Id="rId4" Type="http://schemas.openxmlformats.org/officeDocument/2006/relationships/image" Target="../media/image10.jpe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599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96036"/>
            <a:ext cx="4316163" cy="19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писание: D:\Форум Доноров\Логотип Форума Доноров 2013-\Логотип ФД RUS 2013- (1) cop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5" y="5466804"/>
            <a:ext cx="1492523" cy="5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3238875" y="4906382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dirty="0"/>
          </a:p>
        </p:txBody>
      </p:sp>
      <p:pic>
        <p:nvPicPr>
          <p:cNvPr id="26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38974"/>
            <a:ext cx="1656184" cy="7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51636"/>
            <a:ext cx="1050335" cy="66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22" y="5431480"/>
            <a:ext cx="1433438" cy="66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90" y="5275714"/>
            <a:ext cx="2197032" cy="8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7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ПОДАТЬ ЗАЯВКУ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0728" y="908720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Требования к НКО-участникам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работают/зарегистрированы </a:t>
            </a:r>
            <a:r>
              <a:rPr lang="ru-RU" sz="1600" dirty="0"/>
              <a:t>на территории </a:t>
            </a:r>
            <a:r>
              <a:rPr lang="ru-RU" sz="1600" dirty="0" smtClean="0"/>
              <a:t>РФ </a:t>
            </a:r>
            <a:r>
              <a:rPr lang="ru-RU" sz="1600" b="1" dirty="0" smtClean="0"/>
              <a:t>≥</a:t>
            </a:r>
            <a:r>
              <a:rPr lang="ru-RU" sz="1600" dirty="0" smtClean="0"/>
              <a:t> 1 года;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осуществляют свои программы в </a:t>
            </a:r>
            <a:r>
              <a:rPr lang="ru-RU" sz="1600" dirty="0" smtClean="0"/>
              <a:t>РФ </a:t>
            </a:r>
            <a:r>
              <a:rPr lang="ru-RU" sz="1600" b="1" dirty="0"/>
              <a:t>≥</a:t>
            </a:r>
            <a:r>
              <a:rPr lang="ru-RU" sz="1600" dirty="0"/>
              <a:t> 1 года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размещают </a:t>
            </a:r>
            <a:r>
              <a:rPr lang="ru-RU" sz="1600" dirty="0"/>
              <a:t>годовой </a:t>
            </a:r>
            <a:r>
              <a:rPr lang="ru-RU" sz="1600" dirty="0" smtClean="0"/>
              <a:t>отчет в </a:t>
            </a:r>
            <a:r>
              <a:rPr lang="ru-RU" sz="1600" dirty="0"/>
              <a:t>свободном доступе неограниченному кругу лиц в сети Интернет (ресурсы для хранения документов (</a:t>
            </a:r>
            <a:r>
              <a:rPr lang="ru-RU" sz="1600" dirty="0" err="1"/>
              <a:t>файлообменники</a:t>
            </a:r>
            <a:r>
              <a:rPr lang="ru-RU" sz="1600" dirty="0"/>
              <a:t>, «облако») не являются открытыми источниками).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08518074"/>
              </p:ext>
            </p:extLst>
          </p:nvPr>
        </p:nvGraphicFramePr>
        <p:xfrm>
          <a:off x="145199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46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599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КОНКУРС ПУБЛИЧНЫХ ГОДОВЫХ ОТЧЕТОВ НКО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26876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6" y="6381328"/>
            <a:ext cx="91521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30412" y="2420888"/>
            <a:ext cx="6275040" cy="2846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www.donorsforum.ru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+7 </a:t>
            </a:r>
            <a:r>
              <a:rPr lang="ru-RU" sz="2400" dirty="0"/>
              <a:t>499 978 59 93</a:t>
            </a:r>
          </a:p>
          <a:p>
            <a:pPr marL="0" indent="0" algn="ctr">
              <a:buNone/>
            </a:pPr>
            <a:r>
              <a:rPr lang="en-US" sz="2400" dirty="0">
                <a:hlinkClick r:id="rId6"/>
              </a:rPr>
              <a:t>tochkao@donorsforum.ru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+7 929 565 02 </a:t>
            </a:r>
            <a:r>
              <a:rPr lang="ru-RU" sz="2400" dirty="0" smtClean="0"/>
              <a:t>73</a:t>
            </a:r>
          </a:p>
          <a:p>
            <a:pPr marL="0" indent="0" algn="ctr">
              <a:buNone/>
            </a:pPr>
            <a:endParaRPr lang="ru-RU" sz="2000" u="sng" smtClean="0">
              <a:hlinkClick r:id="rId7"/>
            </a:endParaRPr>
          </a:p>
          <a:p>
            <a:pPr marL="0" indent="0" algn="ctr">
              <a:buNone/>
            </a:pPr>
            <a:r>
              <a:rPr lang="ru-RU" sz="2000" u="sng" smtClean="0">
                <a:hlinkClick r:id="rId7"/>
              </a:rPr>
              <a:t>https</a:t>
            </a:r>
            <a:r>
              <a:rPr lang="ru-RU" sz="2000" u="sng" dirty="0">
                <a:hlinkClick r:id="rId7"/>
              </a:rPr>
              <a:t>://www.facebook.com/TockaO/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u="sng" dirty="0">
                <a:hlinkClick r:id="rId8"/>
              </a:rPr>
              <a:t>https://vk.com/tochka.otcheta</a:t>
            </a:r>
            <a:endParaRPr lang="ru-RU" sz="2000" dirty="0"/>
          </a:p>
          <a:p>
            <a:pPr marL="0" indent="0" algn="ctr">
              <a:buNone/>
            </a:pPr>
            <a:endParaRPr lang="en-US" sz="2000" dirty="0" smtClean="0">
              <a:hlinkClick r:id="rId5"/>
            </a:endParaRP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16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Ольга\Desktop\whatsapp_PNG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0" y="3754303"/>
            <a:ext cx="1354363" cy="4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льга\Desktop\logo-viber-1024x47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09" y="3861933"/>
            <a:ext cx="804008" cy="3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О КОНКУРСЕ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65270" y="1628800"/>
            <a:ext cx="5580620" cy="418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очка Отсчета </a:t>
            </a:r>
            <a:r>
              <a:rPr lang="ru-RU" sz="1600" dirty="0" smtClean="0"/>
              <a:t>— </a:t>
            </a:r>
            <a:r>
              <a:rPr lang="ru-RU" sz="1600" dirty="0"/>
              <a:t>всероссийский конкурс публичных годовых </a:t>
            </a:r>
            <a:r>
              <a:rPr lang="ru-RU" sz="1600" dirty="0" smtClean="0"/>
              <a:t>отчетов </a:t>
            </a:r>
            <a:r>
              <a:rPr lang="ru-RU" sz="1600" dirty="0"/>
              <a:t>СО НКО, </a:t>
            </a:r>
            <a:r>
              <a:rPr lang="ru-RU" sz="1600" dirty="0" smtClean="0"/>
              <a:t> который </a:t>
            </a:r>
            <a:r>
              <a:rPr lang="ru-RU" sz="1600" dirty="0"/>
              <a:t>проводит Форум Доноров </a:t>
            </a:r>
            <a:r>
              <a:rPr lang="ru-RU" sz="1600" dirty="0" smtClean="0"/>
              <a:t> при </a:t>
            </a:r>
            <a:r>
              <a:rPr lang="ru-RU" sz="1600" dirty="0"/>
              <a:t>поддержке Министерства экономического развития Российской Федерации, Фонда президентских </a:t>
            </a:r>
            <a:r>
              <a:rPr lang="ru-RU" sz="1600" dirty="0" smtClean="0"/>
              <a:t>грантов и </a:t>
            </a:r>
            <a:r>
              <a:rPr lang="ru-RU" sz="1600" dirty="0"/>
              <a:t>в партнерстве с Агентством социальной информации </a:t>
            </a:r>
            <a:r>
              <a:rPr lang="ru-RU" sz="1600" dirty="0" smtClean="0"/>
              <a:t>и </a:t>
            </a:r>
            <a:r>
              <a:rPr lang="ru-RU" sz="1600" dirty="0"/>
              <a:t>Центром «Благосфера».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Проект </a:t>
            </a:r>
            <a:r>
              <a:rPr lang="ru-RU" sz="1600" dirty="0"/>
              <a:t>реализуется с использованием гранта Президента Российской </a:t>
            </a:r>
            <a:r>
              <a:rPr lang="ru-RU" sz="1600" dirty="0" smtClean="0"/>
              <a:t>Федерации на </a:t>
            </a:r>
            <a:r>
              <a:rPr lang="ru-RU" sz="1600" dirty="0"/>
              <a:t>развитие гражданского </a:t>
            </a:r>
            <a:r>
              <a:rPr lang="ru-RU" sz="1600" dirty="0" smtClean="0"/>
              <a:t>общества.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Цель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проекта</a:t>
            </a:r>
            <a:r>
              <a:rPr lang="ru-RU" sz="1600" dirty="0">
                <a:solidFill>
                  <a:schemeClr val="accent6"/>
                </a:solidFill>
              </a:rPr>
              <a:t> </a:t>
            </a:r>
            <a:r>
              <a:rPr lang="ru-RU" sz="1600" dirty="0"/>
              <a:t> — </a:t>
            </a:r>
            <a:r>
              <a:rPr lang="ru-RU" sz="1600" dirty="0" smtClean="0"/>
              <a:t> повышение </a:t>
            </a:r>
            <a:r>
              <a:rPr lang="ru-RU" sz="1600" dirty="0"/>
              <a:t>доверия к некоммерческому сектору за счет </a:t>
            </a:r>
            <a:r>
              <a:rPr lang="ru-RU" sz="1600" dirty="0" smtClean="0"/>
              <a:t>развития и </a:t>
            </a:r>
            <a:r>
              <a:rPr lang="ru-RU" sz="1600" dirty="0"/>
              <a:t>продвижения культуры прозрачности и отчетности НКО, а также использования инструментов отчетности для построения коммуникаций </a:t>
            </a:r>
            <a:r>
              <a:rPr lang="ru-RU" sz="1600" dirty="0" smtClean="0"/>
              <a:t>с </a:t>
            </a:r>
            <a:r>
              <a:rPr lang="ru-RU" sz="1600" dirty="0"/>
              <a:t>заинтересованными сторонами.</a:t>
            </a:r>
          </a:p>
          <a:p>
            <a:pPr marL="0" indent="0">
              <a:buNone/>
            </a:pPr>
            <a:endParaRPr lang="ru-RU" sz="1100" dirty="0">
              <a:latin typeface="PF DinText Pro" panose="02000506020000020004" pitchFamily="2" charset="0"/>
            </a:endParaRPr>
          </a:p>
          <a:p>
            <a:pPr marL="177800" indent="-177800">
              <a:tabLst>
                <a:tab pos="177800" algn="l"/>
              </a:tabLst>
            </a:pPr>
            <a:endParaRPr lang="ru-RU" sz="11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11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Z:\Точка отсчета\2017\комикс\Годовой отчет - прозрач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1328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0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3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30129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УЧАСТНИКИ ПРОЕКТА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1115" y="1227256"/>
            <a:ext cx="188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ПОДДЕРЖКЕ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378" y="3789040"/>
            <a:ext cx="429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ИНФОРМАЦИОННО-ОРГАНИЗАЦИОННЫЕ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ПАРТНЕРЫ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1341566" cy="62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5" descr="Картинки по запросу министерство экономического развит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77" y="1700807"/>
            <a:ext cx="1418807" cy="6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DF-PR\01_Брендбук\Логотип Форума Доноров 2013-\Логотип ФД 2013-_RUS_s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112"/>
            <a:ext cx="1341567" cy="5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93922" y="1242370"/>
            <a:ext cx="174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ОРГАНИЗАТОРЫ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3004" y="3104964"/>
            <a:ext cx="329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 РЕГИОНАЛЬНЫХ ПАРТНЕРОВ</a:t>
            </a:r>
            <a:endParaRPr lang="ru-RU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6" y="5719528"/>
            <a:ext cx="1458475" cy="7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Z:\Точка отсчета\2017\партнеры\все вмест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60" y="5849816"/>
            <a:ext cx="1345017" cy="5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:\Точка отсчета\2017\партнеры\mail.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89" y="5939847"/>
            <a:ext cx="1533521" cy="2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4" y="2708920"/>
            <a:ext cx="116757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71" y="1588092"/>
            <a:ext cx="2172291" cy="8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192.168.153.150\Common\Точка отсчета\2018\Партнеры\d_socia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5" y="5606058"/>
            <a:ext cx="995069" cy="9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53.150\Common\Точка отсчета\2018\Партнеры\АСОПП\лого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90" y="4821207"/>
            <a:ext cx="1464731" cy="5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92.168.153.150\Common\Точка отсчета\2018\презентации\map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81" y="3348393"/>
            <a:ext cx="3616981" cy="19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Z:\Точка отсчета\2017\партнеры\ОГФ sma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18" y="4590739"/>
            <a:ext cx="1293561" cy="6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Точка отсчета\2017\партнеры\OП РФ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5" y="4733530"/>
            <a:ext cx="1026054" cy="61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192.168.153.150\Common\Точка отсчета\2018\Партнеры\КГИ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3" y="4365896"/>
            <a:ext cx="1227794" cy="10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ЧТО ТАКОЕ ПУБЛИЧНЫЙ </a:t>
            </a:r>
          </a:p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ГОДОВОЙ ОТЧЕТ?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465270" y="1628800"/>
            <a:ext cx="5580620" cy="4189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Это один из самых важных инструментов достижения прозрачности.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Отчет позволяет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1600" dirty="0"/>
              <a:t>дать представление </a:t>
            </a:r>
            <a:r>
              <a:rPr lang="ru-RU" sz="1600" dirty="0" smtClean="0"/>
              <a:t>и донести смысл работы организации до заинтересованных лиц;</a:t>
            </a:r>
          </a:p>
          <a:p>
            <a:r>
              <a:rPr lang="ru-RU" sz="1600" dirty="0" smtClean="0"/>
              <a:t>рассказать о ключевых мероприятиях и их результатах; </a:t>
            </a:r>
            <a:endParaRPr lang="ru-RU" sz="1600" dirty="0"/>
          </a:p>
          <a:p>
            <a:r>
              <a:rPr lang="ru-RU" sz="1600" dirty="0"/>
              <a:t>с</a:t>
            </a:r>
            <a:r>
              <a:rPr lang="ru-RU" sz="1600" dirty="0" smtClean="0"/>
              <a:t>делать важные акценты, например, поблагодарить партнеров и экспертов; 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роанализировать свою деятельность;</a:t>
            </a:r>
          </a:p>
          <a:p>
            <a:r>
              <a:rPr lang="ru-RU" sz="1600" dirty="0" smtClean="0"/>
              <a:t>сплотить команду;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олучить обратную связь стейкхолдеров. </a:t>
            </a:r>
            <a:endParaRPr lang="ru-RU" sz="1800" dirty="0"/>
          </a:p>
          <a:p>
            <a:pPr marL="177800" indent="-177800">
              <a:tabLst>
                <a:tab pos="177800" algn="l"/>
              </a:tabLst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Z:\Точка отсчета\2017\комикс\Годовой отчет - прозрачно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08" y="21328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8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ГОДОВОЙ ОТЧЕТ ИНТЕРЕСЕН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395536" y="1159580"/>
            <a:ext cx="5220580" cy="5196770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сотрудникам</a:t>
            </a:r>
            <a:r>
              <a:rPr lang="ru-RU" sz="1600" dirty="0"/>
              <a:t>, волонтерам, членам </a:t>
            </a:r>
            <a:r>
              <a:rPr lang="ru-RU" sz="1600" dirty="0" smtClean="0"/>
              <a:t>НКО;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чредителям</a:t>
            </a:r>
            <a:r>
              <a:rPr lang="ru-RU" sz="1600" dirty="0"/>
              <a:t>, членам </a:t>
            </a:r>
            <a:r>
              <a:rPr lang="ru-RU" sz="1600" dirty="0" smtClean="0"/>
              <a:t>попечительского</a:t>
            </a:r>
            <a:r>
              <a:rPr lang="en-US" sz="1600" dirty="0"/>
              <a:t>\</a:t>
            </a:r>
            <a:r>
              <a:rPr lang="ru-RU" sz="1600" dirty="0" smtClean="0"/>
              <a:t>управляющего совета;</a:t>
            </a:r>
          </a:p>
          <a:p>
            <a:r>
              <a:rPr lang="ru-RU" sz="1600" dirty="0" smtClean="0"/>
              <a:t>донорам </a:t>
            </a:r>
            <a:r>
              <a:rPr lang="ru-RU" sz="1600" dirty="0"/>
              <a:t>(в том числе </a:t>
            </a:r>
            <a:r>
              <a:rPr lang="ru-RU" sz="1600" dirty="0" smtClean="0"/>
              <a:t>потенциальным);</a:t>
            </a:r>
          </a:p>
          <a:p>
            <a:r>
              <a:rPr lang="ru-RU" sz="1600" dirty="0" smtClean="0"/>
              <a:t>госучреждениям </a:t>
            </a:r>
            <a:r>
              <a:rPr lang="ru-RU" sz="1600" dirty="0"/>
              <a:t>и </a:t>
            </a:r>
            <a:r>
              <a:rPr lang="ru-RU" sz="1600" dirty="0" smtClean="0"/>
              <a:t>госорганам;</a:t>
            </a:r>
          </a:p>
          <a:p>
            <a:r>
              <a:rPr lang="ru-RU" sz="1600" dirty="0"/>
              <a:t>ш</a:t>
            </a:r>
            <a:r>
              <a:rPr lang="ru-RU" sz="1600" dirty="0" smtClean="0"/>
              <a:t>ирокой общественности;</a:t>
            </a:r>
            <a:endParaRPr lang="ru-RU" sz="1600" dirty="0"/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партнерам </a:t>
            </a:r>
            <a:r>
              <a:rPr lang="ru-RU" sz="1600" dirty="0"/>
              <a:t>(настоящим и </a:t>
            </a:r>
            <a:r>
              <a:rPr lang="ru-RU" sz="1600" dirty="0" smtClean="0"/>
              <a:t>потенциальным);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средствам </a:t>
            </a:r>
            <a:r>
              <a:rPr lang="ru-RU" sz="1600" dirty="0"/>
              <a:t>массовой </a:t>
            </a:r>
            <a:r>
              <a:rPr lang="ru-RU" sz="1600" dirty="0" smtClean="0"/>
              <a:t>информации;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другим НКО;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Исследователям;</a:t>
            </a:r>
            <a:endParaRPr lang="ru-RU" sz="1600" dirty="0"/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клиентам </a:t>
            </a:r>
            <a:r>
              <a:rPr lang="ru-RU" sz="1600" dirty="0"/>
              <a:t>организации (фактическим и </a:t>
            </a:r>
            <a:r>
              <a:rPr lang="ru-RU" sz="1600" dirty="0" smtClean="0"/>
              <a:t>потенциальным получателям услуг);</a:t>
            </a:r>
          </a:p>
          <a:p>
            <a:pPr>
              <a:tabLst>
                <a:tab pos="177800" algn="l"/>
              </a:tabLst>
            </a:pPr>
            <a:r>
              <a:rPr lang="ru-RU" sz="1600" dirty="0" smtClean="0"/>
              <a:t>соискателям</a:t>
            </a:r>
            <a:r>
              <a:rPr lang="ru-RU" sz="1600" dirty="0"/>
              <a:t>, желающим устроиться на работу 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вашу </a:t>
            </a:r>
            <a:r>
              <a:rPr lang="ru-RU" sz="1600" dirty="0" smtClean="0"/>
              <a:t>НКО.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Z:\Точка отсчета\2017\комикс\кому интересен отч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5561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5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0129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</a:rPr>
              <a:t>ВАЖНЫЕ ФУНКЦИИ ОТЧЕТА</a:t>
            </a:r>
            <a:endParaRPr lang="ru-RU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idx="1"/>
          </p:nvPr>
        </p:nvSpPr>
        <p:spPr>
          <a:xfrm>
            <a:off x="395536" y="931985"/>
            <a:ext cx="5508612" cy="5196770"/>
          </a:xfrm>
        </p:spPr>
        <p:txBody>
          <a:bodyPr>
            <a:noAutofit/>
          </a:bodyPr>
          <a:lstStyle/>
          <a:p>
            <a:endParaRPr lang="ru-RU" sz="1600" dirty="0" smtClean="0">
              <a:latin typeface="PF DinText Pro" panose="02000506020000020004" pitchFamily="2" charset="0"/>
            </a:endParaRPr>
          </a:p>
          <a:p>
            <a:r>
              <a:rPr lang="ru-RU" sz="1600" dirty="0" smtClean="0"/>
              <a:t>Источник </a:t>
            </a:r>
            <a:r>
              <a:rPr lang="ru-RU" sz="1600" dirty="0"/>
              <a:t>главной информации о </a:t>
            </a:r>
            <a:r>
              <a:rPr lang="ru-RU" sz="1600" dirty="0" smtClean="0"/>
              <a:t>НКО: </a:t>
            </a:r>
            <a:r>
              <a:rPr lang="ru-RU" sz="1600" dirty="0"/>
              <a:t>что она сделала, в каких проектах участвовала и сколько пожертвований </a:t>
            </a:r>
            <a:r>
              <a:rPr lang="ru-RU" sz="1600" dirty="0" smtClean="0"/>
              <a:t>привлекла.</a:t>
            </a:r>
          </a:p>
          <a:p>
            <a:r>
              <a:rPr lang="ru-RU" sz="1600" dirty="0" smtClean="0"/>
              <a:t>Своеобразный «справочник», </a:t>
            </a:r>
            <a:r>
              <a:rPr lang="ru-RU" sz="1600" dirty="0"/>
              <a:t>рассказывающий об </a:t>
            </a:r>
            <a:r>
              <a:rPr lang="ru-RU" sz="1600" dirty="0" smtClean="0"/>
              <a:t>организации: размещая </a:t>
            </a:r>
            <a:r>
              <a:rPr lang="ru-RU" sz="1600" dirty="0"/>
              <a:t>его в открытом доступе, </a:t>
            </a:r>
            <a:r>
              <a:rPr lang="ru-RU" sz="1600" dirty="0" smtClean="0"/>
              <a:t>НКО открыто заявляет о своей открытости и прозрачности.</a:t>
            </a:r>
          </a:p>
          <a:p>
            <a:r>
              <a:rPr lang="ru-RU" sz="1600" dirty="0" smtClean="0"/>
              <a:t>Отражение </a:t>
            </a:r>
            <a:r>
              <a:rPr lang="ru-RU" sz="1600" dirty="0"/>
              <a:t>профессионализма </a:t>
            </a:r>
            <a:r>
              <a:rPr lang="ru-RU" sz="1600" dirty="0" smtClean="0"/>
              <a:t>команды, ведь читая </a:t>
            </a:r>
            <a:r>
              <a:rPr lang="ru-RU" sz="1600" dirty="0"/>
              <a:t>отчет можно сделать выводы о компетентности </a:t>
            </a:r>
            <a:r>
              <a:rPr lang="ru-RU" sz="1600" dirty="0" smtClean="0"/>
              <a:t>менеджмента, финансовых вопросах и </a:t>
            </a:r>
            <a:r>
              <a:rPr lang="ru-RU" sz="1600" dirty="0"/>
              <a:t>координации </a:t>
            </a:r>
            <a:r>
              <a:rPr lang="ru-RU" sz="1600" dirty="0" smtClean="0"/>
              <a:t>программ.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пособ </a:t>
            </a:r>
            <a:r>
              <a:rPr lang="ru-RU" sz="1600" dirty="0"/>
              <a:t>оценить </a:t>
            </a:r>
            <a:r>
              <a:rPr lang="ru-RU" sz="1600" dirty="0" smtClean="0"/>
              <a:t>себя: </a:t>
            </a:r>
            <a:r>
              <a:rPr lang="ru-RU" sz="1600" dirty="0"/>
              <a:t>сотрудники НКО имеют возможность еще раз проверить всю информацию и обозначить свои сильные и слабые </a:t>
            </a:r>
            <a:r>
              <a:rPr lang="ru-RU" sz="1600" dirty="0" smtClean="0"/>
              <a:t>стороны.</a:t>
            </a:r>
            <a:endParaRPr lang="ru-RU" sz="1600" dirty="0"/>
          </a:p>
          <a:p>
            <a:pPr marL="177800" indent="-177800">
              <a:tabLst>
                <a:tab pos="177800" algn="l"/>
              </a:tabLst>
            </a:pPr>
            <a:endParaRPr lang="ru-RU" sz="1600" dirty="0">
              <a:latin typeface="PF DinText Pro" panose="02000506020000020004" pitchFamily="2" charset="0"/>
            </a:endParaRPr>
          </a:p>
          <a:p>
            <a:pPr marL="0" indent="0">
              <a:buNone/>
            </a:pPr>
            <a:endParaRPr lang="ru-RU" sz="1600" dirty="0">
              <a:latin typeface="PF DinText Pro" panose="02000506020000020004" pitchFamily="2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Z:\Точка отсчета\2017\комикс\годовой отчет - оце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795029" cy="27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9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751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КАТЕГОРИИ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7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5030580"/>
              </p:ext>
            </p:extLst>
          </p:nvPr>
        </p:nvGraphicFramePr>
        <p:xfrm>
          <a:off x="1043608" y="1204242"/>
          <a:ext cx="6264696" cy="46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36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8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благосф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528" y="325840"/>
            <a:ext cx="5275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НОМИНАЦИИ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ПАРТНЕРОВ КОНКУРСА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904" y="1286763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Министерство экономического развития РФ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/>
              <a:t>Мал да удал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Агентство социальной информации</a:t>
            </a:r>
          </a:p>
          <a:p>
            <a:r>
              <a:rPr lang="ru-RU" sz="1600" dirty="0" smtClean="0"/>
              <a:t>За </a:t>
            </a:r>
            <a:r>
              <a:rPr lang="ru-RU" sz="1600" dirty="0"/>
              <a:t>лучший текст годового </a:t>
            </a:r>
            <a:r>
              <a:rPr lang="ru-RU" sz="1600" dirty="0" smtClean="0"/>
              <a:t>отчета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Центр «Благосфера» </a:t>
            </a:r>
          </a:p>
          <a:p>
            <a:r>
              <a:rPr lang="ru-RU" sz="1600" dirty="0" smtClean="0"/>
              <a:t>Лучший  </a:t>
            </a:r>
            <a:r>
              <a:rPr lang="ru-RU" sz="1600" dirty="0"/>
              <a:t>отчет,  раскрывающий  деятельность  организации  для </a:t>
            </a:r>
            <a:r>
              <a:rPr lang="ru-RU" sz="1600" dirty="0" smtClean="0"/>
              <a:t>горожан/местных жителей</a:t>
            </a:r>
          </a:p>
          <a:p>
            <a:endParaRPr lang="ru-RU" sz="1600" dirty="0" smtClean="0"/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Общероссийский гражданский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форум при поддержке Комитета Гражданских Инициатив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/>
              <a:t>Лучший годовой отчет в номинации «Новая аудитория» 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Ассоциация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специалистов по оценке программ и политик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За </a:t>
            </a:r>
            <a:r>
              <a:rPr lang="ru-RU" sz="1600" dirty="0"/>
              <a:t>лучшее представление результатов мониторинга и </a:t>
            </a:r>
            <a:r>
              <a:rPr lang="ru-RU" sz="1600" dirty="0" smtClean="0"/>
              <a:t>оценки</a:t>
            </a:r>
          </a:p>
          <a:p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Ассоциация «Благотворительное собрание «Все вместе»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 креатив и оригинальную подачу материала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D-Group.Social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1600" dirty="0"/>
              <a:t>За системный </a:t>
            </a:r>
            <a:r>
              <a:rPr lang="ru-RU" sz="1600" dirty="0" smtClean="0"/>
              <a:t>подход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572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012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КАЛЕНДАРНЫЙ ПЛАН КОНКУРСА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D21-9130-4122-A2C0-B4F9FCBAA817}" type="slidenum">
              <a:rPr lang="ru-RU" smtClean="0"/>
              <a:t>9</a:t>
            </a:fld>
            <a:endParaRPr lang="ru-RU" dirty="0"/>
          </a:p>
        </p:txBody>
      </p:sp>
      <p:pic>
        <p:nvPicPr>
          <p:cNvPr id="9" name="Picture 2" descr="Z:\Точка отсчета\2017\лого\Лог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59" y="116632"/>
            <a:ext cx="2429537" cy="10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20486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МАЯ – 30 ИЮНЯ </a:t>
            </a:r>
            <a:r>
              <a:rPr lang="ru-RU" dirty="0"/>
              <a:t>– прием заявок к участию в конкурсе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25 ИЮЛЯ </a:t>
            </a:r>
            <a:r>
              <a:rPr lang="ru-RU" dirty="0"/>
              <a:t>– </a:t>
            </a:r>
            <a:r>
              <a:rPr lang="ru-RU" dirty="0" smtClean="0"/>
              <a:t>оценка </a:t>
            </a:r>
            <a:r>
              <a:rPr lang="ru-RU" dirty="0"/>
              <a:t>годовых отчетов, поступивших на </a:t>
            </a:r>
            <a:r>
              <a:rPr lang="ru-RU" dirty="0" smtClean="0"/>
              <a:t>конкурс, экспертами</a:t>
            </a:r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АВГУСТ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/>
              <a:t>подведение итогов конкурса, награждение победителей, обратная связь участникам конкурса </a:t>
            </a:r>
          </a:p>
        </p:txBody>
      </p:sp>
    </p:spTree>
    <p:extLst>
      <p:ext uri="{BB962C8B-B14F-4D97-AF65-F5344CB8AC3E}">
        <p14:creationId xmlns:p14="http://schemas.microsoft.com/office/powerpoint/2010/main" val="2285156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6070</TotalTime>
  <Words>481</Words>
  <Application>Microsoft Office PowerPoint</Application>
  <PresentationFormat>Экран (4:3)</PresentationFormat>
  <Paragraphs>106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PF DinText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ОБЪЕКТИВНАЯ БЛАГОТВОРИТЕЛЬНОСТЬ</dc:title>
  <dc:creator>Екатерина</dc:creator>
  <cp:lastModifiedBy>Шеляпина Марина</cp:lastModifiedBy>
  <cp:revision>275</cp:revision>
  <cp:lastPrinted>2018-04-18T08:24:40Z</cp:lastPrinted>
  <dcterms:created xsi:type="dcterms:W3CDTF">2015-02-04T01:22:49Z</dcterms:created>
  <dcterms:modified xsi:type="dcterms:W3CDTF">2018-05-25T08:15:51Z</dcterms:modified>
</cp:coreProperties>
</file>